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8" r:id="rId2"/>
    <p:sldId id="2981" r:id="rId3"/>
    <p:sldId id="2979" r:id="rId4"/>
    <p:sldId id="262" r:id="rId5"/>
    <p:sldId id="2982" r:id="rId6"/>
    <p:sldId id="2969" r:id="rId7"/>
    <p:sldId id="266" r:id="rId8"/>
    <p:sldId id="2970" r:id="rId9"/>
    <p:sldId id="2986" r:id="rId10"/>
    <p:sldId id="2987" r:id="rId11"/>
    <p:sldId id="2988" r:id="rId12"/>
    <p:sldId id="2989" r:id="rId13"/>
    <p:sldId id="2971" r:id="rId14"/>
    <p:sldId id="2990" r:id="rId15"/>
    <p:sldId id="2991" r:id="rId16"/>
    <p:sldId id="2992" r:id="rId17"/>
    <p:sldId id="280" r:id="rId18"/>
    <p:sldId id="268" r:id="rId19"/>
    <p:sldId id="269" r:id="rId20"/>
    <p:sldId id="281" r:id="rId21"/>
    <p:sldId id="282" r:id="rId22"/>
    <p:sldId id="283" r:id="rId23"/>
    <p:sldId id="284" r:id="rId24"/>
    <p:sldId id="273" r:id="rId25"/>
    <p:sldId id="2894" r:id="rId26"/>
    <p:sldId id="2914" r:id="rId27"/>
    <p:sldId id="2983" r:id="rId28"/>
    <p:sldId id="2916" r:id="rId29"/>
    <p:sldId id="2917" r:id="rId30"/>
    <p:sldId id="2919" r:id="rId31"/>
    <p:sldId id="2920" r:id="rId32"/>
    <p:sldId id="2921" r:id="rId33"/>
    <p:sldId id="2923" r:id="rId34"/>
    <p:sldId id="2922" r:id="rId35"/>
    <p:sldId id="2924" r:id="rId36"/>
    <p:sldId id="2896" r:id="rId37"/>
    <p:sldId id="2895" r:id="rId38"/>
    <p:sldId id="2985" r:id="rId39"/>
    <p:sldId id="2898" r:id="rId40"/>
    <p:sldId id="2906" r:id="rId41"/>
    <p:sldId id="2897" r:id="rId42"/>
    <p:sldId id="2899" r:id="rId43"/>
    <p:sldId id="2902" r:id="rId44"/>
    <p:sldId id="2900" r:id="rId45"/>
    <p:sldId id="2901" r:id="rId46"/>
    <p:sldId id="2904" r:id="rId47"/>
    <p:sldId id="2908" r:id="rId48"/>
    <p:sldId id="2910" r:id="rId49"/>
    <p:sldId id="2909" r:id="rId50"/>
    <p:sldId id="2913" r:id="rId51"/>
    <p:sldId id="2934" r:id="rId52"/>
    <p:sldId id="2932" r:id="rId53"/>
    <p:sldId id="2984" r:id="rId54"/>
    <p:sldId id="2937" r:id="rId55"/>
    <p:sldId id="2972" r:id="rId56"/>
    <p:sldId id="2993" r:id="rId57"/>
    <p:sldId id="2994" r:id="rId58"/>
    <p:sldId id="2995" r:id="rId59"/>
    <p:sldId id="2976" r:id="rId60"/>
    <p:sldId id="2996" r:id="rId61"/>
    <p:sldId id="2962" r:id="rId62"/>
    <p:sldId id="2961" r:id="rId63"/>
    <p:sldId id="2936" r:id="rId64"/>
    <p:sldId id="325" r:id="rId65"/>
    <p:sldId id="2963" r:id="rId66"/>
    <p:sldId id="2945" r:id="rId67"/>
    <p:sldId id="2931" r:id="rId68"/>
    <p:sldId id="2935" r:id="rId69"/>
    <p:sldId id="2997" r:id="rId70"/>
    <p:sldId id="2950" r:id="rId71"/>
    <p:sldId id="2951" r:id="rId72"/>
    <p:sldId id="2964" r:id="rId73"/>
    <p:sldId id="2965" r:id="rId74"/>
    <p:sldId id="2966" r:id="rId75"/>
    <p:sldId id="327" r:id="rId76"/>
    <p:sldId id="2967" r:id="rId77"/>
    <p:sldId id="2980" r:id="rId78"/>
    <p:sldId id="2978" r:id="rId79"/>
    <p:sldId id="2998" r:id="rId80"/>
    <p:sldId id="2999" r:id="rId81"/>
    <p:sldId id="2953" r:id="rId82"/>
    <p:sldId id="274" r:id="rId8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215A659-0FBF-4A6E-93DC-366BE5631CF6}">
          <p14:sldIdLst>
            <p14:sldId id="258"/>
            <p14:sldId id="2981"/>
          </p14:sldIdLst>
        </p14:section>
        <p14:section name="Module 1" id="{8801263D-5C5F-414D-8E38-982A2300B65E}">
          <p14:sldIdLst>
            <p14:sldId id="2979"/>
            <p14:sldId id="262"/>
            <p14:sldId id="2982"/>
            <p14:sldId id="2969"/>
            <p14:sldId id="266"/>
            <p14:sldId id="2970"/>
            <p14:sldId id="2986"/>
            <p14:sldId id="2987"/>
            <p14:sldId id="2988"/>
            <p14:sldId id="2989"/>
            <p14:sldId id="2971"/>
            <p14:sldId id="2990"/>
            <p14:sldId id="2991"/>
            <p14:sldId id="2992"/>
            <p14:sldId id="280"/>
            <p14:sldId id="268"/>
            <p14:sldId id="269"/>
            <p14:sldId id="281"/>
            <p14:sldId id="282"/>
            <p14:sldId id="283"/>
            <p14:sldId id="284"/>
            <p14:sldId id="273"/>
          </p14:sldIdLst>
        </p14:section>
        <p14:section name="Module 2" id="{C21431C7-F1C8-4E7A-8948-816B33007D2D}">
          <p14:sldIdLst>
            <p14:sldId id="2894"/>
            <p14:sldId id="2914"/>
            <p14:sldId id="2983"/>
            <p14:sldId id="2916"/>
            <p14:sldId id="2917"/>
            <p14:sldId id="2919"/>
            <p14:sldId id="2920"/>
            <p14:sldId id="2921"/>
            <p14:sldId id="2923"/>
            <p14:sldId id="2922"/>
            <p14:sldId id="2924"/>
          </p14:sldIdLst>
        </p14:section>
        <p14:section name="Module 3" id="{6738E160-A497-4A08-8CB4-8202EFEBECBF}">
          <p14:sldIdLst>
            <p14:sldId id="2896"/>
            <p14:sldId id="2895"/>
            <p14:sldId id="2985"/>
            <p14:sldId id="2898"/>
            <p14:sldId id="2906"/>
            <p14:sldId id="2897"/>
            <p14:sldId id="2899"/>
            <p14:sldId id="2902"/>
            <p14:sldId id="2900"/>
            <p14:sldId id="2901"/>
            <p14:sldId id="2904"/>
            <p14:sldId id="2908"/>
            <p14:sldId id="2910"/>
            <p14:sldId id="2909"/>
            <p14:sldId id="2913"/>
          </p14:sldIdLst>
        </p14:section>
        <p14:section name="Module 4" id="{82DCE471-5C11-4FB4-924C-047BE3C24C06}">
          <p14:sldIdLst>
            <p14:sldId id="2934"/>
            <p14:sldId id="2932"/>
            <p14:sldId id="2984"/>
            <p14:sldId id="2937"/>
            <p14:sldId id="2972"/>
            <p14:sldId id="2993"/>
            <p14:sldId id="2994"/>
            <p14:sldId id="2995"/>
            <p14:sldId id="2976"/>
            <p14:sldId id="2996"/>
            <p14:sldId id="2962"/>
            <p14:sldId id="2961"/>
            <p14:sldId id="2936"/>
            <p14:sldId id="325"/>
            <p14:sldId id="2963"/>
            <p14:sldId id="2945"/>
          </p14:sldIdLst>
        </p14:section>
        <p14:section name="Module 5" id="{36C25A4F-F1AD-4D78-A8A2-392EB38B858F}">
          <p14:sldIdLst>
            <p14:sldId id="2931"/>
            <p14:sldId id="2935"/>
            <p14:sldId id="2997"/>
            <p14:sldId id="2950"/>
            <p14:sldId id="2951"/>
            <p14:sldId id="2964"/>
            <p14:sldId id="2965"/>
            <p14:sldId id="2966"/>
            <p14:sldId id="327"/>
            <p14:sldId id="2967"/>
            <p14:sldId id="2980"/>
            <p14:sldId id="2978"/>
            <p14:sldId id="2998"/>
            <p14:sldId id="2999"/>
            <p14:sldId id="2953"/>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A36A2820-D923-6E53-C312-A21723F6603F}" name="Ilse Van der Straeten" initials="IVdS" userId="S::Ilse.VanderStraeten@rescue.org::48c204e9-4447-4a09-a8d3-af2f3980ba4f" providerId="AD"/>
  <p188:author id="{07B7A443-5A76-6AEC-D28E-95873D0A5E92}" name="Michelle Khoza" initials="MK" userId="S::administrator@little-fish.co::b4ee92c7-73cf-4698-99b6-469fc9585377" providerId="AD"/>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D84"/>
    <a:srgbClr val="FF5D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48" d="100"/>
          <a:sy n="48" d="100"/>
        </p:scale>
        <p:origin x="2148"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microsoft.com/office/2018/10/relationships/authors" Targe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DCA4-3C05-45F9-BD4E-79B98389C4FF}" type="datetimeFigureOut">
              <a:rPr lang="en-CA" smtClean="0"/>
              <a:t>2023-04-17</a:t>
            </a:fld>
            <a:endParaRPr lang="en-CA"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08BA-3183-48D8-B306-5A3243058837}" type="slidenum">
              <a:rPr lang="en-CA" smtClean="0"/>
              <a:t>‹#›</a:t>
            </a:fld>
            <a:endParaRPr lang="en-CA" dirty="0"/>
          </a:p>
        </p:txBody>
      </p:sp>
    </p:spTree>
    <p:extLst>
      <p:ext uri="{BB962C8B-B14F-4D97-AF65-F5344CB8AC3E}">
        <p14:creationId xmlns:p14="http://schemas.microsoft.com/office/powerpoint/2010/main" val="1400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08BA-3183-48D8-B306-5A3243058837}" type="slidenum">
              <a:rPr lang="en-CA" smtClean="0"/>
              <a:t>1</a:t>
            </a:fld>
            <a:endParaRPr lang="en-CA" dirty="0"/>
          </a:p>
        </p:txBody>
      </p:sp>
    </p:spTree>
    <p:extLst>
      <p:ext uri="{BB962C8B-B14F-4D97-AF65-F5344CB8AC3E}">
        <p14:creationId xmlns:p14="http://schemas.microsoft.com/office/powerpoint/2010/main" val="115152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C008BA-3183-48D8-B306-5A3243058837}" type="slidenum">
              <a:rPr lang="en-CA" smtClean="0"/>
              <a:t>16</a:t>
            </a:fld>
            <a:endParaRPr lang="en-CA" dirty="0"/>
          </a:p>
        </p:txBody>
      </p:sp>
    </p:spTree>
    <p:extLst>
      <p:ext uri="{BB962C8B-B14F-4D97-AF65-F5344CB8AC3E}">
        <p14:creationId xmlns:p14="http://schemas.microsoft.com/office/powerpoint/2010/main" val="97409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AFC008BA-3183-48D8-B306-5A3243058837}" type="slidenum">
              <a:rPr lang="en-CA" smtClean="0"/>
              <a:t>64</a:t>
            </a:fld>
            <a:endParaRPr lang="en-CA" dirty="0"/>
          </a:p>
        </p:txBody>
      </p:sp>
    </p:spTree>
    <p:extLst>
      <p:ext uri="{BB962C8B-B14F-4D97-AF65-F5344CB8AC3E}">
        <p14:creationId xmlns:p14="http://schemas.microsoft.com/office/powerpoint/2010/main" val="240783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6859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odule 1">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err="1">
                <a:solidFill>
                  <a:schemeClr val="tx1">
                    <a:lumMod val="50000"/>
                    <a:lumOff val="50000"/>
                  </a:schemeClr>
                </a:solidFill>
                <a:latin typeface="Calibri"/>
                <a:ea typeface="Calibri"/>
                <a:cs typeface="Calibri"/>
                <a:sym typeface="Calibri"/>
              </a:rPr>
              <a:t>Niveau</a:t>
            </a:r>
            <a:r>
              <a:rPr lang="en-US" sz="900" b="0" dirty="0">
                <a:solidFill>
                  <a:schemeClr val="tx1">
                    <a:lumMod val="50000"/>
                    <a:lumOff val="50000"/>
                  </a:schemeClr>
                </a:solidFill>
                <a:latin typeface="Calibri"/>
                <a:ea typeface="Calibri"/>
                <a:cs typeface="Calibri"/>
                <a:sym typeface="Calibri"/>
              </a:rPr>
              <a:t> 2 Module 1: </a:t>
            </a:r>
            <a:r>
              <a:rPr lang="en-US" sz="900" b="1" dirty="0" err="1">
                <a:solidFill>
                  <a:schemeClr val="tx1">
                    <a:lumMod val="50000"/>
                    <a:lumOff val="50000"/>
                  </a:schemeClr>
                </a:solidFill>
                <a:latin typeface="Calibri"/>
                <a:ea typeface="Calibri"/>
                <a:cs typeface="Calibri"/>
                <a:sym typeface="Calibri"/>
              </a:rPr>
              <a:t>Compétences</a:t>
            </a:r>
            <a:r>
              <a:rPr lang="en-US" sz="900" b="1" dirty="0">
                <a:solidFill>
                  <a:schemeClr val="tx1">
                    <a:lumMod val="50000"/>
                    <a:lumOff val="50000"/>
                  </a:schemeClr>
                </a:solidFill>
                <a:latin typeface="Calibri"/>
                <a:ea typeface="Calibri"/>
                <a:cs typeface="Calibri"/>
                <a:sym typeface="Calibri"/>
              </a:rPr>
              <a:t> </a:t>
            </a:r>
            <a:r>
              <a:rPr lang="en-US" sz="900" b="1" dirty="0" err="1">
                <a:solidFill>
                  <a:schemeClr val="tx1">
                    <a:lumMod val="50000"/>
                    <a:lumOff val="50000"/>
                  </a:schemeClr>
                </a:solidFill>
                <a:latin typeface="Calibri"/>
                <a:ea typeface="Calibri"/>
                <a:cs typeface="Calibri"/>
                <a:sym typeface="Calibri"/>
              </a:rPr>
              <a:t>essentielles</a:t>
            </a:r>
            <a:r>
              <a:rPr lang="en-US" sz="900" b="1" dirty="0">
                <a:solidFill>
                  <a:schemeClr val="tx1">
                    <a:lumMod val="50000"/>
                    <a:lumOff val="50000"/>
                  </a:schemeClr>
                </a:solidFill>
                <a:latin typeface="Calibri"/>
                <a:ea typeface="Calibri"/>
                <a:cs typeface="Calibri"/>
                <a:sym typeface="Calibri"/>
              </a:rPr>
              <a:t> </a:t>
            </a:r>
            <a:r>
              <a:rPr lang="en-US" sz="900" b="1" dirty="0" err="1">
                <a:solidFill>
                  <a:schemeClr val="tx1">
                    <a:lumMod val="50000"/>
                    <a:lumOff val="50000"/>
                  </a:schemeClr>
                </a:solidFill>
                <a:latin typeface="Calibri"/>
                <a:ea typeface="Calibri"/>
                <a:cs typeface="Calibri"/>
                <a:sym typeface="Calibri"/>
              </a:rPr>
              <a:t>en</a:t>
            </a:r>
            <a:r>
              <a:rPr lang="en-US" sz="900" b="1" dirty="0">
                <a:solidFill>
                  <a:schemeClr val="tx1">
                    <a:lumMod val="50000"/>
                    <a:lumOff val="50000"/>
                  </a:schemeClr>
                </a:solidFill>
                <a:latin typeface="Calibri"/>
                <a:ea typeface="Calibri"/>
                <a:cs typeface="Calibri"/>
                <a:sym typeface="Calibri"/>
              </a:rPr>
              <a:t> matière de gestion de </a:t>
            </a:r>
            <a:r>
              <a:rPr lang="en-US" sz="900" b="1" dirty="0" err="1">
                <a:solidFill>
                  <a:schemeClr val="tx1">
                    <a:lumMod val="50000"/>
                    <a:lumOff val="50000"/>
                  </a:schemeClr>
                </a:solidFill>
                <a:latin typeface="Calibri"/>
                <a:ea typeface="Calibri"/>
                <a:cs typeface="Calibri"/>
                <a:sym typeface="Calibri"/>
              </a:rPr>
              <a:t>cas</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2687679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Module 2">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err="1">
                <a:solidFill>
                  <a:schemeClr val="tx1">
                    <a:lumMod val="50000"/>
                    <a:lumOff val="50000"/>
                  </a:schemeClr>
                </a:solidFill>
                <a:latin typeface="Calibri"/>
                <a:ea typeface="Calibri"/>
                <a:cs typeface="Calibri"/>
                <a:sym typeface="Calibri"/>
              </a:rPr>
              <a:t>Niveau</a:t>
            </a:r>
            <a:r>
              <a:rPr lang="en-US" sz="900" b="0" dirty="0">
                <a:solidFill>
                  <a:schemeClr val="tx1">
                    <a:lumMod val="50000"/>
                    <a:lumOff val="50000"/>
                  </a:schemeClr>
                </a:solidFill>
                <a:latin typeface="Calibri"/>
                <a:ea typeface="Calibri"/>
                <a:cs typeface="Calibri"/>
                <a:sym typeface="Calibri"/>
              </a:rPr>
              <a:t> 2 Module 2: </a:t>
            </a:r>
            <a:r>
              <a:rPr lang="en-US" sz="900" b="1" dirty="0" err="1">
                <a:solidFill>
                  <a:schemeClr val="tx1">
                    <a:lumMod val="50000"/>
                    <a:lumOff val="50000"/>
                  </a:schemeClr>
                </a:solidFill>
                <a:latin typeface="Calibri"/>
                <a:ea typeface="Calibri"/>
                <a:cs typeface="Calibri"/>
                <a:sym typeface="Calibri"/>
              </a:rPr>
              <a:t>Compétences</a:t>
            </a:r>
            <a:r>
              <a:rPr lang="en-US" sz="900" b="1" dirty="0">
                <a:solidFill>
                  <a:schemeClr val="tx1">
                    <a:lumMod val="50000"/>
                    <a:lumOff val="50000"/>
                  </a:schemeClr>
                </a:solidFill>
                <a:latin typeface="Calibri"/>
                <a:ea typeface="Calibri"/>
                <a:cs typeface="Calibri"/>
                <a:sym typeface="Calibri"/>
              </a:rPr>
              <a:t> </a:t>
            </a:r>
            <a:r>
              <a:rPr lang="en-US" sz="900" b="1" dirty="0" err="1">
                <a:solidFill>
                  <a:schemeClr val="tx1">
                    <a:lumMod val="50000"/>
                    <a:lumOff val="50000"/>
                  </a:schemeClr>
                </a:solidFill>
                <a:latin typeface="Calibri"/>
                <a:ea typeface="Calibri"/>
                <a:cs typeface="Calibri"/>
                <a:sym typeface="Calibri"/>
              </a:rPr>
              <a:t>personnelles</a:t>
            </a:r>
            <a:r>
              <a:rPr lang="en-US" sz="900" b="1" dirty="0">
                <a:solidFill>
                  <a:schemeClr val="tx1">
                    <a:lumMod val="50000"/>
                    <a:lumOff val="50000"/>
                  </a:schemeClr>
                </a:solidFill>
                <a:latin typeface="Calibri"/>
                <a:ea typeface="Calibri"/>
                <a:cs typeface="Calibri"/>
                <a:sym typeface="Calibri"/>
              </a:rPr>
              <a:t> (</a:t>
            </a:r>
            <a:r>
              <a:rPr lang="en-US" sz="900" b="1" dirty="0" err="1">
                <a:solidFill>
                  <a:schemeClr val="tx1">
                    <a:lumMod val="50000"/>
                    <a:lumOff val="50000"/>
                  </a:schemeClr>
                </a:solidFill>
                <a:latin typeface="Calibri"/>
                <a:ea typeface="Calibri"/>
                <a:cs typeface="Calibri"/>
                <a:sym typeface="Calibri"/>
              </a:rPr>
              <a:t>partie</a:t>
            </a:r>
            <a:r>
              <a:rPr lang="en-US" sz="900" b="1" dirty="0">
                <a:solidFill>
                  <a:schemeClr val="tx1">
                    <a:lumMod val="50000"/>
                    <a:lumOff val="50000"/>
                  </a:schemeClr>
                </a:solidFill>
                <a:latin typeface="Calibri"/>
                <a:ea typeface="Calibri"/>
                <a:cs typeface="Calibri"/>
                <a:sym typeface="Calibri"/>
              </a:rPr>
              <a:t> 1)</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13405541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Module 3">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err="1">
                <a:solidFill>
                  <a:schemeClr val="tx1">
                    <a:lumMod val="50000"/>
                    <a:lumOff val="50000"/>
                  </a:schemeClr>
                </a:solidFill>
                <a:latin typeface="Calibri"/>
                <a:ea typeface="Calibri"/>
                <a:cs typeface="Calibri"/>
                <a:sym typeface="Calibri"/>
              </a:rPr>
              <a:t>Niveau</a:t>
            </a:r>
            <a:r>
              <a:rPr lang="en-US" sz="900" b="0" dirty="0">
                <a:solidFill>
                  <a:schemeClr val="tx1">
                    <a:lumMod val="50000"/>
                    <a:lumOff val="50000"/>
                  </a:schemeClr>
                </a:solidFill>
                <a:latin typeface="Calibri"/>
                <a:ea typeface="Calibri"/>
                <a:cs typeface="Calibri"/>
                <a:sym typeface="Calibri"/>
              </a:rPr>
              <a:t> 2 Module 3:  </a:t>
            </a:r>
            <a:r>
              <a:rPr lang="en-US" sz="900" b="1" dirty="0" err="1">
                <a:solidFill>
                  <a:schemeClr val="tx1">
                    <a:lumMod val="50000"/>
                    <a:lumOff val="50000"/>
                  </a:schemeClr>
                </a:solidFill>
                <a:latin typeface="Calibri"/>
                <a:ea typeface="Calibri"/>
                <a:cs typeface="Calibri"/>
                <a:sym typeface="Calibri"/>
              </a:rPr>
              <a:t>Compétences</a:t>
            </a:r>
            <a:r>
              <a:rPr lang="en-US" sz="900" b="1" dirty="0">
                <a:solidFill>
                  <a:schemeClr val="tx1">
                    <a:lumMod val="50000"/>
                    <a:lumOff val="50000"/>
                  </a:schemeClr>
                </a:solidFill>
                <a:latin typeface="Calibri"/>
                <a:ea typeface="Calibri"/>
                <a:cs typeface="Calibri"/>
                <a:sym typeface="Calibri"/>
              </a:rPr>
              <a:t> </a:t>
            </a:r>
            <a:r>
              <a:rPr lang="en-US" sz="900" b="1" dirty="0" err="1">
                <a:solidFill>
                  <a:schemeClr val="tx1">
                    <a:lumMod val="50000"/>
                    <a:lumOff val="50000"/>
                  </a:schemeClr>
                </a:solidFill>
                <a:latin typeface="Calibri"/>
                <a:ea typeface="Calibri"/>
                <a:cs typeface="Calibri"/>
                <a:sym typeface="Calibri"/>
              </a:rPr>
              <a:t>personnelles</a:t>
            </a:r>
            <a:r>
              <a:rPr lang="en-US" sz="900" b="1" dirty="0">
                <a:solidFill>
                  <a:schemeClr val="tx1">
                    <a:lumMod val="50000"/>
                    <a:lumOff val="50000"/>
                  </a:schemeClr>
                </a:solidFill>
                <a:latin typeface="Calibri"/>
                <a:ea typeface="Calibri"/>
                <a:cs typeface="Calibri"/>
                <a:sym typeface="Calibri"/>
              </a:rPr>
              <a:t> (</a:t>
            </a:r>
            <a:r>
              <a:rPr lang="en-US" sz="900" b="1" dirty="0" err="1">
                <a:solidFill>
                  <a:schemeClr val="tx1">
                    <a:lumMod val="50000"/>
                    <a:lumOff val="50000"/>
                  </a:schemeClr>
                </a:solidFill>
                <a:latin typeface="Calibri"/>
                <a:ea typeface="Calibri"/>
                <a:cs typeface="Calibri"/>
                <a:sym typeface="Calibri"/>
              </a:rPr>
              <a:t>Partie</a:t>
            </a:r>
            <a:r>
              <a:rPr lang="en-US" sz="900" b="1" dirty="0">
                <a:solidFill>
                  <a:schemeClr val="tx1">
                    <a:lumMod val="50000"/>
                    <a:lumOff val="50000"/>
                  </a:schemeClr>
                </a:solidFill>
                <a:latin typeface="Calibri"/>
                <a:ea typeface="Calibri"/>
                <a:cs typeface="Calibri"/>
                <a:sym typeface="Calibri"/>
              </a:rPr>
              <a:t> 2)</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2165734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odule 4">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err="1">
                <a:solidFill>
                  <a:schemeClr val="tx1">
                    <a:lumMod val="50000"/>
                    <a:lumOff val="50000"/>
                  </a:schemeClr>
                </a:solidFill>
                <a:latin typeface="Calibri"/>
                <a:ea typeface="Calibri"/>
                <a:cs typeface="Calibri"/>
                <a:sym typeface="Calibri"/>
              </a:rPr>
              <a:t>Niveau</a:t>
            </a:r>
            <a:r>
              <a:rPr lang="en-US" sz="900" b="0" dirty="0">
                <a:solidFill>
                  <a:schemeClr val="tx1">
                    <a:lumMod val="50000"/>
                    <a:lumOff val="50000"/>
                  </a:schemeClr>
                </a:solidFill>
                <a:latin typeface="Calibri"/>
                <a:ea typeface="Calibri"/>
                <a:cs typeface="Calibri"/>
                <a:sym typeface="Calibri"/>
              </a:rPr>
              <a:t> 2 Module 4: </a:t>
            </a:r>
            <a:r>
              <a:rPr lang="en-US" sz="900" b="1" dirty="0" err="1">
                <a:solidFill>
                  <a:schemeClr val="tx1">
                    <a:lumMod val="50000"/>
                    <a:lumOff val="50000"/>
                  </a:schemeClr>
                </a:solidFill>
                <a:latin typeface="Calibri"/>
                <a:ea typeface="Calibri"/>
                <a:cs typeface="Calibri"/>
                <a:sym typeface="Calibri"/>
              </a:rPr>
              <a:t>Compétences</a:t>
            </a:r>
            <a:r>
              <a:rPr lang="en-US" sz="900" b="1" dirty="0">
                <a:solidFill>
                  <a:schemeClr val="tx1">
                    <a:lumMod val="50000"/>
                    <a:lumOff val="50000"/>
                  </a:schemeClr>
                </a:solidFill>
                <a:latin typeface="Calibri"/>
                <a:ea typeface="Calibri"/>
                <a:cs typeface="Calibri"/>
                <a:sym typeface="Calibri"/>
              </a:rPr>
              <a:t> </a:t>
            </a:r>
            <a:r>
              <a:rPr lang="en-US" sz="900" b="1" dirty="0" err="1">
                <a:solidFill>
                  <a:schemeClr val="tx1">
                    <a:lumMod val="50000"/>
                    <a:lumOff val="50000"/>
                  </a:schemeClr>
                </a:solidFill>
                <a:latin typeface="Calibri"/>
                <a:ea typeface="Calibri"/>
                <a:cs typeface="Calibri"/>
                <a:sym typeface="Calibri"/>
              </a:rPr>
              <a:t>en</a:t>
            </a:r>
            <a:r>
              <a:rPr lang="en-US" sz="900" b="1" dirty="0">
                <a:solidFill>
                  <a:schemeClr val="tx1">
                    <a:lumMod val="50000"/>
                    <a:lumOff val="50000"/>
                  </a:schemeClr>
                </a:solidFill>
                <a:latin typeface="Calibri"/>
                <a:ea typeface="Calibri"/>
                <a:cs typeface="Calibri"/>
                <a:sym typeface="Calibri"/>
              </a:rPr>
              <a:t> matière de </a:t>
            </a:r>
            <a:r>
              <a:rPr lang="en-US" sz="900" b="1" dirty="0" err="1">
                <a:solidFill>
                  <a:schemeClr val="tx1">
                    <a:lumMod val="50000"/>
                    <a:lumOff val="50000"/>
                  </a:schemeClr>
                </a:solidFill>
                <a:latin typeface="Calibri"/>
                <a:ea typeface="Calibri"/>
                <a:cs typeface="Calibri"/>
                <a:sym typeface="Calibri"/>
              </a:rPr>
              <a:t>Santé</a:t>
            </a:r>
            <a:r>
              <a:rPr lang="en-US" sz="900" b="1" dirty="0">
                <a:solidFill>
                  <a:schemeClr val="tx1">
                    <a:lumMod val="50000"/>
                    <a:lumOff val="50000"/>
                  </a:schemeClr>
                </a:solidFill>
                <a:latin typeface="Calibri"/>
                <a:ea typeface="Calibri"/>
                <a:cs typeface="Calibri"/>
                <a:sym typeface="Calibri"/>
              </a:rPr>
              <a:t> </a:t>
            </a:r>
            <a:r>
              <a:rPr lang="en-US" sz="900" b="1" dirty="0" err="1">
                <a:solidFill>
                  <a:schemeClr val="tx1">
                    <a:lumMod val="50000"/>
                    <a:lumOff val="50000"/>
                  </a:schemeClr>
                </a:solidFill>
                <a:latin typeface="Calibri"/>
                <a:ea typeface="Calibri"/>
                <a:cs typeface="Calibri"/>
                <a:sym typeface="Calibri"/>
              </a:rPr>
              <a:t>Mentale</a:t>
            </a:r>
            <a:r>
              <a:rPr lang="en-US" sz="900" b="1" dirty="0">
                <a:solidFill>
                  <a:schemeClr val="tx1">
                    <a:lumMod val="50000"/>
                    <a:lumOff val="50000"/>
                  </a:schemeClr>
                </a:solidFill>
                <a:latin typeface="Calibri"/>
                <a:ea typeface="Calibri"/>
                <a:cs typeface="Calibri"/>
                <a:sym typeface="Calibri"/>
              </a:rPr>
              <a:t> et de </a:t>
            </a:r>
            <a:r>
              <a:rPr lang="en-US" sz="900" b="1" dirty="0" err="1">
                <a:solidFill>
                  <a:schemeClr val="tx1">
                    <a:lumMod val="50000"/>
                    <a:lumOff val="50000"/>
                  </a:schemeClr>
                </a:solidFill>
                <a:latin typeface="Calibri"/>
                <a:ea typeface="Calibri"/>
                <a:cs typeface="Calibri"/>
                <a:sym typeface="Calibri"/>
              </a:rPr>
              <a:t>Soutien</a:t>
            </a:r>
            <a:r>
              <a:rPr lang="en-US" sz="900" b="1" dirty="0">
                <a:solidFill>
                  <a:schemeClr val="tx1">
                    <a:lumMod val="50000"/>
                    <a:lumOff val="50000"/>
                  </a:schemeClr>
                </a:solidFill>
                <a:latin typeface="Calibri"/>
                <a:ea typeface="Calibri"/>
                <a:cs typeface="Calibri"/>
                <a:sym typeface="Calibri"/>
              </a:rPr>
              <a:t> Psychosocial</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6555121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Module 5">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err="1">
                <a:solidFill>
                  <a:schemeClr val="tx1">
                    <a:lumMod val="50000"/>
                    <a:lumOff val="50000"/>
                  </a:schemeClr>
                </a:solidFill>
                <a:latin typeface="Calibri"/>
                <a:ea typeface="Calibri"/>
                <a:cs typeface="Calibri"/>
                <a:sym typeface="Calibri"/>
              </a:rPr>
              <a:t>Niveau</a:t>
            </a:r>
            <a:r>
              <a:rPr lang="en-US" sz="900" b="0" dirty="0">
                <a:solidFill>
                  <a:schemeClr val="tx1">
                    <a:lumMod val="50000"/>
                    <a:lumOff val="50000"/>
                  </a:schemeClr>
                </a:solidFill>
                <a:latin typeface="Calibri"/>
                <a:ea typeface="Calibri"/>
                <a:cs typeface="Calibri"/>
                <a:sym typeface="Calibri"/>
              </a:rPr>
              <a:t> 2 Module 5: </a:t>
            </a:r>
            <a:r>
              <a:rPr lang="en-US" sz="900" b="1" dirty="0" err="1">
                <a:solidFill>
                  <a:schemeClr val="tx1">
                    <a:lumMod val="50000"/>
                    <a:lumOff val="50000"/>
                  </a:schemeClr>
                </a:solidFill>
                <a:latin typeface="Calibri"/>
                <a:ea typeface="Calibri"/>
                <a:cs typeface="Calibri"/>
                <a:sym typeface="Calibri"/>
              </a:rPr>
              <a:t>Compétences</a:t>
            </a:r>
            <a:r>
              <a:rPr lang="en-US" sz="900" b="1" dirty="0">
                <a:solidFill>
                  <a:schemeClr val="tx1">
                    <a:lumMod val="50000"/>
                    <a:lumOff val="50000"/>
                  </a:schemeClr>
                </a:solidFill>
                <a:latin typeface="Calibri"/>
                <a:ea typeface="Calibri"/>
                <a:cs typeface="Calibri"/>
                <a:sym typeface="Calibri"/>
              </a:rPr>
              <a:t> techniques</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89578875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emplate">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B67C9340-D8DD-C7EA-C904-B81FBFB5ED48}"/>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7F601A85-C83D-76A0-E816-A31DB919F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F563E8B4-ED6F-6647-CCA8-BECD74F1D13C}"/>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Template</a:t>
            </a:r>
          </a:p>
        </p:txBody>
      </p:sp>
      <p:sp>
        <p:nvSpPr>
          <p:cNvPr id="6" name="Rectangle 5">
            <a:extLst>
              <a:ext uri="{FF2B5EF4-FFF2-40B4-BE49-F238E27FC236}">
                <a16:creationId xmlns:a16="http://schemas.microsoft.com/office/drawing/2014/main" id="{F22968F6-B247-152A-984D-CA2C89128B48}"/>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cxnSp>
        <p:nvCxnSpPr>
          <p:cNvPr id="8" name="Straight Connector 7">
            <a:extLst>
              <a:ext uri="{FF2B5EF4-FFF2-40B4-BE49-F238E27FC236}">
                <a16:creationId xmlns:a16="http://schemas.microsoft.com/office/drawing/2014/main" id="{7E0DE50A-B63E-37B2-833A-E620CC2A5242}"/>
              </a:ext>
            </a:extLst>
          </p:cNvPr>
          <p:cNvCxnSpPr/>
          <p:nvPr userDrawn="1"/>
        </p:nvCxnSpPr>
        <p:spPr>
          <a:xfrm>
            <a:off x="0" y="9131300"/>
            <a:ext cx="685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A577737-E26A-F4D6-8618-37CFDDAEA118}"/>
              </a:ext>
            </a:extLst>
          </p:cNvPr>
          <p:cNvCxnSpPr/>
          <p:nvPr userDrawn="1"/>
        </p:nvCxnSpPr>
        <p:spPr>
          <a:xfrm>
            <a:off x="0" y="698500"/>
            <a:ext cx="685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3B0AC4-E36E-308B-CF80-25F16662C48C}"/>
              </a:ext>
            </a:extLst>
          </p:cNvPr>
          <p:cNvCxnSpPr>
            <a:cxnSpLocks/>
          </p:cNvCxnSpPr>
          <p:nvPr userDrawn="1"/>
        </p:nvCxnSpPr>
        <p:spPr>
          <a:xfrm flipV="1">
            <a:off x="996287" y="0"/>
            <a:ext cx="0" cy="9131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4E555B6-6288-DDE6-ACE1-BD3CA43AFB26}"/>
              </a:ext>
            </a:extLst>
          </p:cNvPr>
          <p:cNvCxnSpPr>
            <a:cxnSpLocks/>
          </p:cNvCxnSpPr>
          <p:nvPr userDrawn="1"/>
        </p:nvCxnSpPr>
        <p:spPr>
          <a:xfrm flipV="1">
            <a:off x="6250329" y="0"/>
            <a:ext cx="0" cy="9131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9012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1EE2592-40A0-46BA-AFD1-25A35B61C92D}" type="datetimeFigureOut">
              <a:rPr lang="en-CA" smtClean="0"/>
              <a:t>2023-04-17</a:t>
            </a:fld>
            <a:endParaRPr lang="en-CA"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9D86865-1011-49D9-8AB6-7F79F235B8AA}" type="slidenum">
              <a:rPr lang="en-CA" smtClean="0"/>
              <a:t>‹#›</a:t>
            </a:fld>
            <a:endParaRPr lang="en-CA" dirty="0"/>
          </a:p>
        </p:txBody>
      </p:sp>
    </p:spTree>
    <p:extLst>
      <p:ext uri="{BB962C8B-B14F-4D97-AF65-F5344CB8AC3E}">
        <p14:creationId xmlns:p14="http://schemas.microsoft.com/office/powerpoint/2010/main" val="914973415"/>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74" r:id="rId4"/>
    <p:sldLayoutId id="2147483675" r:id="rId5"/>
    <p:sldLayoutId id="2147483676" r:id="rId6"/>
    <p:sldLayoutId id="2147483677"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C20E10-DCDB-D003-024B-EEE46C063FD2}"/>
              </a:ext>
            </a:extLst>
          </p:cNvPr>
          <p:cNvSpPr txBox="1"/>
          <p:nvPr/>
        </p:nvSpPr>
        <p:spPr>
          <a:xfrm>
            <a:off x="1131265" y="5573646"/>
            <a:ext cx="5037060" cy="2416046"/>
          </a:xfrm>
          <a:prstGeom prst="rect">
            <a:avLst/>
          </a:prstGeom>
          <a:noFill/>
        </p:spPr>
        <p:txBody>
          <a:bodyPr wrap="square" rtlCol="0">
            <a:spAutoFit/>
          </a:bodyPr>
          <a:lstStyle/>
          <a:p>
            <a:pPr marL="0" marR="0" lvl="0" indent="0" algn="ctr" rtl="0">
              <a:spcBef>
                <a:spcPts val="0"/>
              </a:spcBef>
              <a:spcAft>
                <a:spcPts val="1200"/>
              </a:spcAft>
              <a:buNone/>
            </a:pPr>
            <a:r>
              <a:rPr lang="en-US" sz="2600" b="1" i="0" u="none" strike="noStrike" cap="none" dirty="0">
                <a:solidFill>
                  <a:schemeClr val="dk2"/>
                </a:solidFill>
                <a:latin typeface="Garamond"/>
                <a:ea typeface="Garamond"/>
                <a:cs typeface="Garamond"/>
                <a:sym typeface="Garamond"/>
              </a:rPr>
              <a:t>NIVEAU 2 </a:t>
            </a:r>
          </a:p>
          <a:p>
            <a:pPr marL="0" marR="0" lvl="0" indent="0" algn="ctr" rtl="0">
              <a:spcBef>
                <a:spcPts val="0"/>
              </a:spcBef>
              <a:spcAft>
                <a:spcPts val="1200"/>
              </a:spcAft>
              <a:buNone/>
            </a:pPr>
            <a:r>
              <a:rPr lang="en-US" sz="3500" b="1" i="0" u="none" strike="noStrike" cap="none" dirty="0">
                <a:solidFill>
                  <a:schemeClr val="dk2"/>
                </a:solidFill>
                <a:latin typeface="Garamond"/>
                <a:ea typeface="Garamond"/>
                <a:cs typeface="Garamond"/>
                <a:sym typeface="Garamond"/>
              </a:rPr>
              <a:t>Formation </a:t>
            </a:r>
            <a:r>
              <a:rPr lang="en-US" sz="3500" b="1" i="0" u="none" strike="noStrike" cap="none" dirty="0" err="1">
                <a:solidFill>
                  <a:schemeClr val="dk2"/>
                </a:solidFill>
                <a:latin typeface="Garamond"/>
                <a:ea typeface="Garamond"/>
                <a:cs typeface="Garamond"/>
                <a:sym typeface="Garamond"/>
              </a:rPr>
              <a:t>expérimentée</a:t>
            </a:r>
            <a:endParaRPr lang="en-US" sz="3500" b="1" i="0" u="none" strike="noStrike" cap="none" dirty="0">
              <a:solidFill>
                <a:schemeClr val="dk2"/>
              </a:solidFill>
              <a:latin typeface="Garamond"/>
              <a:ea typeface="Garamond"/>
              <a:cs typeface="Garamond"/>
              <a:sym typeface="Garamond"/>
            </a:endParaRPr>
          </a:p>
          <a:p>
            <a:pPr marL="0" marR="0" lvl="0" indent="0" algn="ctr" rtl="0">
              <a:spcBef>
                <a:spcPts val="0"/>
              </a:spcBef>
              <a:spcAft>
                <a:spcPts val="0"/>
              </a:spcAft>
              <a:buNone/>
            </a:pPr>
            <a:r>
              <a:rPr lang="en-US" sz="3500" b="1" i="0" u="none" strike="noStrike" cap="none" dirty="0">
                <a:solidFill>
                  <a:schemeClr val="dk2"/>
                </a:solidFill>
                <a:latin typeface="Garamond"/>
                <a:ea typeface="Garamond"/>
                <a:cs typeface="Garamond"/>
                <a:sym typeface="Garamond"/>
              </a:rPr>
              <a:t> Gestion des cas de protection de l'enfance</a:t>
            </a:r>
          </a:p>
        </p:txBody>
      </p:sp>
      <p:pic>
        <p:nvPicPr>
          <p:cNvPr id="6" name="Picture 5" descr="Logo&#10;&#10;Description automatically generated">
            <a:extLst>
              <a:ext uri="{FF2B5EF4-FFF2-40B4-BE49-F238E27FC236}">
                <a16:creationId xmlns:a16="http://schemas.microsoft.com/office/drawing/2014/main" id="{81F14A7C-F7E3-90BB-7885-6A043A16A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0873" y="8372718"/>
            <a:ext cx="2405008" cy="923462"/>
          </a:xfrm>
          <a:prstGeom prst="rect">
            <a:avLst/>
          </a:prstGeom>
        </p:spPr>
      </p:pic>
      <p:pic>
        <p:nvPicPr>
          <p:cNvPr id="7" name="Picture 6" descr="Text&#10;&#10;Description automatically generated">
            <a:extLst>
              <a:ext uri="{FF2B5EF4-FFF2-40B4-BE49-F238E27FC236}">
                <a16:creationId xmlns:a16="http://schemas.microsoft.com/office/drawing/2014/main" id="{B38DC043-912B-43FA-233E-8C8B51BBD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865" y="8474359"/>
            <a:ext cx="2405009" cy="685884"/>
          </a:xfrm>
          <a:prstGeom prst="rect">
            <a:avLst/>
          </a:prstGeom>
        </p:spPr>
      </p:pic>
      <p:pic>
        <p:nvPicPr>
          <p:cNvPr id="8" name="Picture 7" descr="Icon&#10;&#10;Description automatically generated">
            <a:extLst>
              <a:ext uri="{FF2B5EF4-FFF2-40B4-BE49-F238E27FC236}">
                <a16:creationId xmlns:a16="http://schemas.microsoft.com/office/drawing/2014/main" id="{6C31E4F3-B9B4-8948-D723-9EA97C24A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678" y="964840"/>
            <a:ext cx="3448643" cy="3970251"/>
          </a:xfrm>
          <a:prstGeom prst="rect">
            <a:avLst/>
          </a:prstGeom>
        </p:spPr>
      </p:pic>
    </p:spTree>
    <p:extLst>
      <p:ext uri="{BB962C8B-B14F-4D97-AF65-F5344CB8AC3E}">
        <p14:creationId xmlns:p14="http://schemas.microsoft.com/office/powerpoint/2010/main" val="241955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4C1BF765-758F-3C1E-B8D1-95BD082B8659}"/>
              </a:ext>
            </a:extLst>
          </p:cNvPr>
          <p:cNvGraphicFramePr>
            <a:graphicFrameLocks noGrp="1"/>
          </p:cNvGraphicFramePr>
          <p:nvPr>
            <p:extLst>
              <p:ext uri="{D42A27DB-BD31-4B8C-83A1-F6EECF244321}">
                <p14:modId xmlns:p14="http://schemas.microsoft.com/office/powerpoint/2010/main" val="3560050490"/>
              </p:ext>
            </p:extLst>
          </p:nvPr>
        </p:nvGraphicFramePr>
        <p:xfrm>
          <a:off x="1016000" y="699800"/>
          <a:ext cx="5225143" cy="8169402"/>
        </p:xfrm>
        <a:graphic>
          <a:graphicData uri="http://schemas.openxmlformats.org/drawingml/2006/table">
            <a:tbl>
              <a:tblPr bandRow="1">
                <a:tableStyleId>{5C22544A-7EE6-4342-B048-85BDC9FD1C3A}</a:tableStyleId>
              </a:tblPr>
              <a:tblGrid>
                <a:gridCol w="914257">
                  <a:extLst>
                    <a:ext uri="{9D8B030D-6E8A-4147-A177-3AD203B41FA5}">
                      <a16:colId xmlns:a16="http://schemas.microsoft.com/office/drawing/2014/main" val="14671982"/>
                    </a:ext>
                  </a:extLst>
                </a:gridCol>
                <a:gridCol w="4310886">
                  <a:extLst>
                    <a:ext uri="{9D8B030D-6E8A-4147-A177-3AD203B41FA5}">
                      <a16:colId xmlns:a16="http://schemas.microsoft.com/office/drawing/2014/main" val="3726113578"/>
                    </a:ext>
                  </a:extLst>
                </a:gridCol>
              </a:tblGrid>
              <a:tr h="489215">
                <a:tc>
                  <a:txBody>
                    <a:bodyPr/>
                    <a:lstStyle/>
                    <a:p>
                      <a:pPr>
                        <a:lnSpc>
                          <a:spcPct val="107000"/>
                        </a:lnSpc>
                        <a:spcAft>
                          <a:spcPts val="0"/>
                        </a:spcAft>
                      </a:pPr>
                      <a:r>
                        <a:rPr lang="en-US" sz="1000" dirty="0">
                          <a:effectLst/>
                        </a:rPr>
                        <a:t>Communication verbale</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Communique clairement et est capable d'adapter la communication à l'âge, au stade de développement et aux capacités de l'enfant, en tenant compte des considérations culturelles.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Utilise des techniques pour s'assurer de la compréhension et la communiquer, par </a:t>
                      </a:r>
                      <a:r>
                        <a:rPr lang="en-US" sz="1000" dirty="0" err="1">
                          <a:effectLst/>
                        </a:rPr>
                        <a:t>exemple</a:t>
                      </a:r>
                      <a:r>
                        <a:rPr lang="en-US" sz="1000" dirty="0">
                          <a:effectLst/>
                        </a:rPr>
                        <a:t> par des paraphrases, </a:t>
                      </a:r>
                      <a:r>
                        <a:rPr lang="en-US" sz="1000" dirty="0" err="1">
                          <a:effectLst/>
                        </a:rPr>
                        <a:t>ldes</a:t>
                      </a:r>
                      <a:r>
                        <a:rPr lang="en-US" sz="1000" dirty="0">
                          <a:effectLst/>
                        </a:rPr>
                        <a:t> questions ouvertes, la réflexion.</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5349942"/>
                  </a:ext>
                </a:extLst>
              </a:tr>
              <a:tr h="489215">
                <a:tc>
                  <a:txBody>
                    <a:bodyPr/>
                    <a:lstStyle/>
                    <a:p>
                      <a:pPr>
                        <a:lnSpc>
                          <a:spcPct val="107000"/>
                        </a:lnSpc>
                        <a:spcAft>
                          <a:spcPts val="0"/>
                        </a:spcAft>
                      </a:pPr>
                      <a:r>
                        <a:rPr lang="en-US" sz="1000" dirty="0">
                          <a:effectLst/>
                        </a:rPr>
                        <a:t>Communication non verbale</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Utilise une communication non verbale réconfortante.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Adopte une posture ouverte, un contact visuel approprié et un ton de voix amical.</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Montre des expressions d'engagement et d'enthousiasme, par exemple en souriant, en hochant la tête, en prononçant des mots (uh uh).</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22081379"/>
                  </a:ext>
                </a:extLst>
              </a:tr>
              <a:tr h="134477">
                <a:tc gridSpan="2">
                  <a:txBody>
                    <a:bodyPr/>
                    <a:lstStyle/>
                    <a:p>
                      <a:pPr>
                        <a:lnSpc>
                          <a:spcPct val="107000"/>
                        </a:lnSpc>
                        <a:spcAft>
                          <a:spcPts val="0"/>
                        </a:spcAft>
                      </a:pPr>
                      <a:r>
                        <a:rPr lang="en-US" sz="1000" b="1" dirty="0">
                          <a:effectLst/>
                        </a:rPr>
                        <a:t>3. Connaissances, attitudes et compétences techniques </a:t>
                      </a:r>
                      <a:endParaRPr lang="en-US" sz="1000" b="1"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1095457130"/>
                  </a:ext>
                </a:extLst>
              </a:tr>
              <a:tr h="928742">
                <a:tc>
                  <a:txBody>
                    <a:bodyPr/>
                    <a:lstStyle/>
                    <a:p>
                      <a:pPr>
                        <a:lnSpc>
                          <a:spcPct val="107000"/>
                        </a:lnSpc>
                        <a:spcAft>
                          <a:spcPts val="0"/>
                        </a:spcAft>
                      </a:pPr>
                      <a:r>
                        <a:rPr lang="en-US" sz="1000" dirty="0">
                          <a:effectLst/>
                        </a:rPr>
                        <a:t>Connaît le cadre théorique du travail avec les enfants et les familles</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Comprend les cadres juridiques, politiques et procéduraux liés à la protection de l'enfance.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Comprend comment l'environnement d'un enfant influe sur son bien-être et sa sécurité et comment identifier les facteurs de risque et de protection au sein de cet environnement, sur la base des niveaux du modèle socio-écologique.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Comprend et applique des approches fondées sur les points forts pour renforcer les environnements familiaux et de soins et pour promouvoir l'unité familiale.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Comprend et applique les principes de gestion de </a:t>
                      </a:r>
                      <a:r>
                        <a:rPr lang="en-US" sz="1000" dirty="0" err="1">
                          <a:effectLst/>
                        </a:rPr>
                        <a:t>cas</a:t>
                      </a:r>
                      <a:r>
                        <a:rPr lang="en-US" sz="1000" dirty="0">
                          <a:effectLst/>
                        </a:rPr>
                        <a:t>, notamment les principes "Do No Harm" ( Ne pas </a:t>
                      </a:r>
                      <a:r>
                        <a:rPr lang="en-US" sz="1000" dirty="0" err="1">
                          <a:effectLst/>
                        </a:rPr>
                        <a:t>nuire</a:t>
                      </a:r>
                      <a:r>
                        <a:rPr lang="en-US" sz="1000" dirty="0">
                          <a:effectLst/>
                        </a:rPr>
                        <a:t>) et "Best Interests of the Child" (intérêt supérieur de l'enfant).</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19246207"/>
                  </a:ext>
                </a:extLst>
              </a:tr>
              <a:tr h="1100463">
                <a:tc>
                  <a:txBody>
                    <a:bodyPr/>
                    <a:lstStyle/>
                    <a:p>
                      <a:pPr>
                        <a:lnSpc>
                          <a:spcPct val="107000"/>
                        </a:lnSpc>
                        <a:spcAft>
                          <a:spcPts val="0"/>
                        </a:spcAft>
                      </a:pPr>
                      <a:r>
                        <a:rPr lang="en-US" sz="950" dirty="0">
                          <a:effectLst/>
                        </a:rPr>
                        <a:t>Identification en toute sécurité des cas de maltraitance, de négligence, de violence et d'exploitation des enfants, y compris l'automutilation</a:t>
                      </a:r>
                      <a:endParaRPr lang="en-US" sz="95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Reconnaît les problèmes de protection des enfants et peut identifier les risques, les vulnérabilités et les facteurs de protection des enfants.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Reconnaît les signes de maltraitance et d'automutilation.</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Connaît les critères de gestion de </a:t>
                      </a:r>
                      <a:r>
                        <a:rPr lang="en-US" sz="1000" dirty="0" err="1">
                          <a:effectLst/>
                        </a:rPr>
                        <a:t>cas</a:t>
                      </a:r>
                      <a:r>
                        <a:rPr lang="en-US" sz="1000" dirty="0">
                          <a:effectLst/>
                        </a:rPr>
                        <a:t> et les niveaux de risque.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Identifie les problèmes de protection de l'enfance d'une manière sûre, adaptée à l'enfant et appropriée.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Reconnaît quand il est nécessaire d'intensifier le risque imminent de préjudice et agit de manière décisive.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Comprend comment identifier et fournir un soutien approprié aux enfants non accompagnés et </a:t>
                      </a:r>
                      <a:r>
                        <a:rPr lang="en-US" sz="1000" dirty="0" err="1">
                          <a:effectLst/>
                        </a:rPr>
                        <a:t>séparés</a:t>
                      </a:r>
                      <a:r>
                        <a:rPr lang="en-US" sz="1000" dirty="0">
                          <a:effectLst/>
                        </a:rPr>
                        <a:t> (ENAS), et comment la gestion de </a:t>
                      </a:r>
                      <a:r>
                        <a:rPr lang="en-US" sz="1000" dirty="0" err="1">
                          <a:effectLst/>
                        </a:rPr>
                        <a:t>cas</a:t>
                      </a:r>
                      <a:r>
                        <a:rPr lang="en-US" sz="1000" dirty="0">
                          <a:effectLst/>
                        </a:rPr>
                        <a:t> peut contribuer à prévenir la séparation des familles.  </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23114518"/>
                  </a:ext>
                </a:extLst>
              </a:tr>
              <a:tr h="1111088">
                <a:tc>
                  <a:txBody>
                    <a:bodyPr/>
                    <a:lstStyle/>
                    <a:p>
                      <a:pPr>
                        <a:lnSpc>
                          <a:spcPct val="107000"/>
                        </a:lnSpc>
                        <a:spcAft>
                          <a:spcPts val="0"/>
                        </a:spcAft>
                      </a:pPr>
                      <a:r>
                        <a:rPr lang="en-US" sz="950" dirty="0">
                          <a:effectLst/>
                        </a:rPr>
                        <a:t>Comprendre et mettre en œuvre les processus et les outils de gestion de </a:t>
                      </a:r>
                      <a:r>
                        <a:rPr lang="en-US" sz="950" dirty="0" err="1">
                          <a:effectLst/>
                        </a:rPr>
                        <a:t>cas</a:t>
                      </a:r>
                      <a:r>
                        <a:rPr lang="en-US" sz="950" dirty="0">
                          <a:effectLst/>
                        </a:rPr>
                        <a:t>.</a:t>
                      </a:r>
                      <a:endParaRPr lang="en-US" sz="95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Comprend les étapes de la gestion de </a:t>
                      </a:r>
                      <a:r>
                        <a:rPr lang="en-US" sz="1000" dirty="0" err="1">
                          <a:effectLst/>
                        </a:rPr>
                        <a:t>cas</a:t>
                      </a:r>
                      <a:r>
                        <a:rPr lang="en-US" sz="1000" dirty="0">
                          <a:effectLst/>
                        </a:rPr>
                        <a:t> et ce qu'implique chacune d'entre elles. </a:t>
                      </a:r>
                    </a:p>
                    <a:p>
                      <a:pPr marL="171450" lvl="0" indent="-171450">
                        <a:lnSpc>
                          <a:spcPct val="107000"/>
                        </a:lnSpc>
                        <a:spcAft>
                          <a:spcPts val="0"/>
                        </a:spcAft>
                        <a:buClr>
                          <a:srgbClr val="000000"/>
                        </a:buClr>
                        <a:buSzPts val="1000"/>
                        <a:buFont typeface="Arial" panose="020B0604020202020204" pitchFamily="34" charset="0"/>
                        <a:buChar char="•"/>
                      </a:pPr>
                      <a:r>
                        <a:rPr lang="en-US" sz="1000" dirty="0" err="1">
                          <a:effectLst/>
                        </a:rPr>
                        <a:t>Connaît</a:t>
                      </a:r>
                      <a:r>
                        <a:rPr lang="en-US" sz="1000" dirty="0">
                          <a:effectLst/>
                        </a:rPr>
                        <a:t> et </a:t>
                      </a:r>
                      <a:r>
                        <a:rPr lang="en-US" sz="1000" dirty="0" err="1">
                          <a:effectLst/>
                        </a:rPr>
                        <a:t>sait</a:t>
                      </a:r>
                      <a:r>
                        <a:rPr lang="en-US" sz="1000" dirty="0">
                          <a:effectLst/>
                        </a:rPr>
                        <a:t> utiliser l'ensemble des outils nécessaires à la gestion de </a:t>
                      </a:r>
                      <a:r>
                        <a:rPr lang="en-US" sz="1000" dirty="0" err="1">
                          <a:effectLst/>
                        </a:rPr>
                        <a:t>cas</a:t>
                      </a:r>
                      <a:r>
                        <a:rPr lang="en-US" sz="1000" dirty="0">
                          <a:effectLst/>
                        </a:rPr>
                        <a:t>, y compris tous les formulaires de gestion de </a:t>
                      </a:r>
                      <a:r>
                        <a:rPr lang="en-US" sz="1000" dirty="0" err="1">
                          <a:effectLst/>
                        </a:rPr>
                        <a:t>cas</a:t>
                      </a:r>
                      <a:r>
                        <a:rPr lang="en-US" sz="1000" dirty="0">
                          <a:effectLst/>
                        </a:rPr>
                        <a:t>, les critères de gestion de </a:t>
                      </a:r>
                      <a:r>
                        <a:rPr lang="en-US" sz="1000" dirty="0" err="1">
                          <a:effectLst/>
                        </a:rPr>
                        <a:t>cas</a:t>
                      </a:r>
                      <a:r>
                        <a:rPr lang="en-US" sz="1000" dirty="0">
                          <a:effectLst/>
                        </a:rPr>
                        <a:t>, la hiérarchisation des dossiers, la cartographie des services et les formulaires d'orientation.</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Comprend et sait utiliser les systèmes de gestion de l'information pour la gestion de </a:t>
                      </a:r>
                      <a:r>
                        <a:rPr lang="en-US" sz="1000" dirty="0" err="1">
                          <a:effectLst/>
                        </a:rPr>
                        <a:t>cas</a:t>
                      </a:r>
                      <a:r>
                        <a:rPr lang="en-US" sz="1000" dirty="0">
                          <a:effectLst/>
                        </a:rPr>
                        <a:t>, par exemple la manière dont les informations nécessaires à la gestion de </a:t>
                      </a:r>
                      <a:r>
                        <a:rPr lang="en-US" sz="1000" dirty="0" err="1">
                          <a:effectLst/>
                        </a:rPr>
                        <a:t>cas</a:t>
                      </a:r>
                      <a:r>
                        <a:rPr lang="en-US" sz="1000" dirty="0">
                          <a:effectLst/>
                        </a:rPr>
                        <a:t> sont collectées, stockées, traitées/analysées et partagées.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err="1">
                          <a:effectLst/>
                        </a:rPr>
                        <a:t>Obtient</a:t>
                      </a:r>
                      <a:r>
                        <a:rPr lang="en-US" sz="1000" dirty="0">
                          <a:effectLst/>
                        </a:rPr>
                        <a:t> le consentement éclairé des personnes qui s'occupent des enfants ou des enfants plus âgés et/ou l'assentiment éclairé des enfants plus jeunes au début des services de gestion de cas et avant de procéder à des orientations.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Comprend et met en œuvre les critères et le processus de clôture des </a:t>
                      </a:r>
                      <a:r>
                        <a:rPr lang="en-US" sz="1000" dirty="0" err="1">
                          <a:effectLst/>
                        </a:rPr>
                        <a:t>cas</a:t>
                      </a:r>
                      <a:r>
                        <a:rPr lang="en-US" sz="1000" dirty="0">
                          <a:effectLst/>
                        </a:rPr>
                        <a:t>.</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45848904"/>
                  </a:ext>
                </a:extLst>
              </a:tr>
            </a:tbl>
          </a:graphicData>
        </a:graphic>
      </p:graphicFrame>
    </p:spTree>
    <p:extLst>
      <p:ext uri="{BB962C8B-B14F-4D97-AF65-F5344CB8AC3E}">
        <p14:creationId xmlns:p14="http://schemas.microsoft.com/office/powerpoint/2010/main" val="254243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85AA0A9C-8986-F209-454A-F50A4AE77D21}"/>
              </a:ext>
            </a:extLst>
          </p:cNvPr>
          <p:cNvGraphicFramePr>
            <a:graphicFrameLocks noGrp="1"/>
          </p:cNvGraphicFramePr>
          <p:nvPr>
            <p:extLst>
              <p:ext uri="{D42A27DB-BD31-4B8C-83A1-F6EECF244321}">
                <p14:modId xmlns:p14="http://schemas.microsoft.com/office/powerpoint/2010/main" val="3237999657"/>
              </p:ext>
            </p:extLst>
          </p:nvPr>
        </p:nvGraphicFramePr>
        <p:xfrm>
          <a:off x="1016000" y="699800"/>
          <a:ext cx="5239657" cy="6612255"/>
        </p:xfrm>
        <a:graphic>
          <a:graphicData uri="http://schemas.openxmlformats.org/drawingml/2006/table">
            <a:tbl>
              <a:tblPr bandRow="1">
                <a:tableStyleId>{5C22544A-7EE6-4342-B048-85BDC9FD1C3A}</a:tableStyleId>
              </a:tblPr>
              <a:tblGrid>
                <a:gridCol w="916797">
                  <a:extLst>
                    <a:ext uri="{9D8B030D-6E8A-4147-A177-3AD203B41FA5}">
                      <a16:colId xmlns:a16="http://schemas.microsoft.com/office/drawing/2014/main" val="3389222620"/>
                    </a:ext>
                  </a:extLst>
                </a:gridCol>
                <a:gridCol w="4322860">
                  <a:extLst>
                    <a:ext uri="{9D8B030D-6E8A-4147-A177-3AD203B41FA5}">
                      <a16:colId xmlns:a16="http://schemas.microsoft.com/office/drawing/2014/main" val="2656640646"/>
                    </a:ext>
                  </a:extLst>
                </a:gridCol>
              </a:tblGrid>
              <a:tr h="1059949">
                <a:tc>
                  <a:txBody>
                    <a:bodyPr/>
                    <a:lstStyle/>
                    <a:p>
                      <a:pPr>
                        <a:lnSpc>
                          <a:spcPct val="107000"/>
                        </a:lnSpc>
                        <a:spcAft>
                          <a:spcPts val="0"/>
                        </a:spcAft>
                      </a:pPr>
                      <a:r>
                        <a:rPr lang="en-US" sz="1000" dirty="0">
                          <a:effectLst/>
                        </a:rPr>
                        <a:t>Planification et gestion d'une charge de travail </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Reconnaît l'importance de la planification et d'une bonne gestion du temps, sait quand demander de l'aide pour gérer la charge de travail et est capable d'établir des priorités et de faire remonter les </a:t>
                      </a:r>
                      <a:r>
                        <a:rPr lang="en-US" sz="1000" dirty="0" err="1">
                          <a:effectLst/>
                        </a:rPr>
                        <a:t>cas</a:t>
                      </a:r>
                      <a:r>
                        <a:rPr lang="en-US" sz="1000" dirty="0">
                          <a:effectLst/>
                        </a:rPr>
                        <a:t> à haut risque de manière réactive.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Garde une vue d'ensemble de la charge de travail et suit systématiquement les progrès accomplis.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Met en œuvre des réunions de planification des dossiers et élabore des plans d'action assortis d'objectifs et d'actions clairs.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Planifie systématiquement des actions et assure un suivi conformément aux plans d'action, y compris des visites à domicile.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Révise régulièrement les plans d'intervention en temps opportun, avec la participation des enfants, des familles et d'autres acteurs clés, le cas échéant.</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152448077"/>
                  </a:ext>
                </a:extLst>
              </a:tr>
              <a:tr h="605263">
                <a:tc>
                  <a:txBody>
                    <a:bodyPr/>
                    <a:lstStyle/>
                    <a:p>
                      <a:pPr>
                        <a:lnSpc>
                          <a:spcPct val="107000"/>
                        </a:lnSpc>
                        <a:spcAft>
                          <a:spcPts val="0"/>
                        </a:spcAft>
                      </a:pPr>
                      <a:r>
                        <a:rPr lang="en-US" sz="1000" dirty="0">
                          <a:effectLst/>
                        </a:rPr>
                        <a:t>Comprendre et respecter les directives en matière de confidentialité et de partage d'informations</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Maintient la confidentialité et comprend ses limites, conformément à l'intérêt supérieur de l'enfant et aux obligations de signalement obligatoire.</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Comprend et applique les principes de protection des données à caractère personnel.</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Comprend et respecte les protocoles de protection des données et de partage des informations.</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75217462"/>
                  </a:ext>
                </a:extLst>
              </a:tr>
              <a:tr h="1844132">
                <a:tc>
                  <a:txBody>
                    <a:bodyPr/>
                    <a:lstStyle/>
                    <a:p>
                      <a:pPr>
                        <a:lnSpc>
                          <a:spcPct val="107000"/>
                        </a:lnSpc>
                        <a:spcAft>
                          <a:spcPts val="0"/>
                        </a:spcAft>
                      </a:pPr>
                      <a:r>
                        <a:rPr lang="en-US" sz="1000" dirty="0" err="1">
                          <a:effectLst/>
                        </a:rPr>
                        <a:t>Responsabilise</a:t>
                      </a:r>
                      <a:r>
                        <a:rPr lang="en-US" sz="1000" dirty="0">
                          <a:effectLst/>
                        </a:rPr>
                        <a:t> les enfants et les familles grâce à une approche participative et fondée sur les points forts</a:t>
                      </a:r>
                    </a:p>
                    <a:p>
                      <a:pPr>
                        <a:lnSpc>
                          <a:spcPct val="107000"/>
                        </a:lnSpc>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Crée un environnement sûr et propice à une participation significative des enfants à la gestion de </a:t>
                      </a:r>
                      <a:r>
                        <a:rPr lang="en-US" sz="1000" dirty="0" err="1">
                          <a:effectLst/>
                        </a:rPr>
                        <a:t>cas</a:t>
                      </a:r>
                      <a:r>
                        <a:rPr lang="en-US" sz="1000" dirty="0">
                          <a:effectLst/>
                        </a:rPr>
                        <a:t>.</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Facilite et soutient l'engagement de l'enfant en tenant compte de l'âge, du stade de développement et des capacités de chaque enfant, ainsi que des considérations culturelles.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Permet aux enfants de participer à la prise de décision concernant le soutien à la gestion de cas, notamment en leur donnant le choix de la présence d'un soignant ou d'un adulte de confiance, du lieu et de l'heure des rencontres, et du choix d'un </a:t>
                      </a:r>
                      <a:r>
                        <a:rPr lang="en-US" sz="1000" dirty="0" err="1">
                          <a:effectLst/>
                        </a:rPr>
                        <a:t>gestionnaire</a:t>
                      </a:r>
                      <a:r>
                        <a:rPr lang="en-US" sz="1000" dirty="0">
                          <a:effectLst/>
                        </a:rPr>
                        <a:t> de </a:t>
                      </a:r>
                      <a:r>
                        <a:rPr lang="en-US" sz="1000" dirty="0" err="1">
                          <a:effectLst/>
                        </a:rPr>
                        <a:t>cas</a:t>
                      </a:r>
                      <a:r>
                        <a:rPr lang="en-US" sz="1000" dirty="0">
                          <a:effectLst/>
                        </a:rPr>
                        <a:t> de sexe masculin ou féminin.</a:t>
                      </a:r>
                    </a:p>
                    <a:p>
                      <a:pPr marL="171450" lvl="0" indent="-171450">
                        <a:lnSpc>
                          <a:spcPct val="107000"/>
                        </a:lnSpc>
                        <a:spcAft>
                          <a:spcPts val="0"/>
                        </a:spcAft>
                        <a:buClr>
                          <a:srgbClr val="000000"/>
                        </a:buClr>
                        <a:buSzPts val="1000"/>
                        <a:buFont typeface="Arial" panose="020B0604020202020204" pitchFamily="34" charset="0"/>
                        <a:buChar char="•"/>
                      </a:pPr>
                      <a:r>
                        <a:rPr lang="en-US" sz="1000" dirty="0" err="1">
                          <a:effectLst/>
                        </a:rPr>
                        <a:t>Intègre</a:t>
                      </a:r>
                      <a:r>
                        <a:rPr lang="en-US" sz="1000" dirty="0">
                          <a:effectLst/>
                        </a:rPr>
                        <a:t> le point de vue de l'enfant et des personnes clés dans la vie de l'enfant tout au long du processus de gestion du </a:t>
                      </a:r>
                      <a:r>
                        <a:rPr lang="en-US" sz="1000" dirty="0" err="1">
                          <a:effectLst/>
                        </a:rPr>
                        <a:t>cas</a:t>
                      </a:r>
                      <a:r>
                        <a:rPr lang="en-US" sz="1000" dirty="0">
                          <a:effectLst/>
                        </a:rPr>
                        <a:t>, y compris les évaluations, les décisions relatives à l'intérêt supérieur de l'enfant et la planification du dossier.</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Identifie et met l'accent sur les points forts et les ressources dont dispose l'enfant ou la famille et s'appuie sur ceux-ci dans la gestion du </a:t>
                      </a:r>
                      <a:r>
                        <a:rPr lang="en-US" sz="1000" dirty="0" err="1">
                          <a:effectLst/>
                        </a:rPr>
                        <a:t>cas</a:t>
                      </a:r>
                      <a:r>
                        <a:rPr lang="en-US" sz="1000" dirty="0">
                          <a:effectLst/>
                        </a:rPr>
                        <a:t>.  </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Utilise des techniques de négociation et de résolution des conflits pour favoriser des résultats positifs pour l'enfant.</a:t>
                      </a:r>
                    </a:p>
                    <a:p>
                      <a:pPr marL="171450" lvl="0" indent="-171450">
                        <a:lnSpc>
                          <a:spcPct val="107000"/>
                        </a:lnSpc>
                        <a:spcAft>
                          <a:spcPts val="0"/>
                        </a:spcAft>
                        <a:buClr>
                          <a:srgbClr val="000000"/>
                        </a:buClr>
                        <a:buSzPts val="1000"/>
                        <a:buFont typeface="Arial" panose="020B0604020202020204" pitchFamily="34" charset="0"/>
                        <a:buChar char="•"/>
                      </a:pPr>
                      <a:r>
                        <a:rPr lang="en-US" sz="1000" dirty="0" err="1">
                          <a:effectLst/>
                        </a:rPr>
                        <a:t>Remet</a:t>
                      </a:r>
                      <a:r>
                        <a:rPr lang="en-US" sz="1000" dirty="0">
                          <a:effectLst/>
                        </a:rPr>
                        <a:t> en question les normes et les pratiques préjudiciables et présente ou propose d'autres façons de faire les choses afin d'atteindre des objectifs communs.</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19272832"/>
                  </a:ext>
                </a:extLst>
              </a:tr>
            </a:tbl>
          </a:graphicData>
        </a:graphic>
      </p:graphicFrame>
    </p:spTree>
    <p:extLst>
      <p:ext uri="{BB962C8B-B14F-4D97-AF65-F5344CB8AC3E}">
        <p14:creationId xmlns:p14="http://schemas.microsoft.com/office/powerpoint/2010/main" val="182611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18E24E-71C0-B947-966D-1EBCC8C68999}"/>
              </a:ext>
            </a:extLst>
          </p:cNvPr>
          <p:cNvSpPr txBox="1"/>
          <p:nvPr/>
        </p:nvSpPr>
        <p:spPr>
          <a:xfrm>
            <a:off x="996283" y="453890"/>
            <a:ext cx="5254042" cy="276999"/>
          </a:xfrm>
          <a:prstGeom prst="rect">
            <a:avLst/>
          </a:prstGeom>
          <a:noFill/>
        </p:spPr>
        <p:txBody>
          <a:bodyPr wrap="square" rtlCol="0">
            <a:spAutoFit/>
          </a:bodyPr>
          <a:lstStyle/>
          <a:p>
            <a:r>
              <a:rPr lang="en-US" sz="1200" b="1" spc="300" dirty="0">
                <a:solidFill>
                  <a:schemeClr val="tx1"/>
                </a:solidFill>
              </a:rPr>
              <a:t>OUTIL DE MESURE DES COMPÉTENCES </a:t>
            </a:r>
          </a:p>
        </p:txBody>
      </p:sp>
      <p:sp>
        <p:nvSpPr>
          <p:cNvPr id="4" name="Hexagon 3">
            <a:extLst>
              <a:ext uri="{FF2B5EF4-FFF2-40B4-BE49-F238E27FC236}">
                <a16:creationId xmlns:a16="http://schemas.microsoft.com/office/drawing/2014/main" id="{3C38A6FB-8AA0-3740-B4F7-D56E12A3E7D1}"/>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C280FFF7-B83D-1B65-91E0-32E7AEA28B57}"/>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E4E076BE-F0D2-361B-4878-36CC75E292B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8058F18A-2191-6C50-1ED3-625388CFF7D5}"/>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656686A1-8334-988B-DF45-C5C74AF30DB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29375CA-9F60-FB9F-C9D2-FBEB9D5140C9}"/>
              </a:ext>
            </a:extLst>
          </p:cNvPr>
          <p:cNvGraphicFramePr>
            <a:graphicFrameLocks noGrp="1"/>
          </p:cNvGraphicFramePr>
          <p:nvPr>
            <p:extLst>
              <p:ext uri="{D42A27DB-BD31-4B8C-83A1-F6EECF244321}">
                <p14:modId xmlns:p14="http://schemas.microsoft.com/office/powerpoint/2010/main" val="1353028363"/>
              </p:ext>
            </p:extLst>
          </p:nvPr>
        </p:nvGraphicFramePr>
        <p:xfrm>
          <a:off x="1053434" y="1503945"/>
          <a:ext cx="5254042" cy="7772400"/>
        </p:xfrm>
        <a:graphic>
          <a:graphicData uri="http://schemas.openxmlformats.org/drawingml/2006/table">
            <a:tbl>
              <a:tblPr>
                <a:tableStyleId>{5C22544A-7EE6-4342-B048-85BDC9FD1C3A}</a:tableStyleId>
              </a:tblPr>
              <a:tblGrid>
                <a:gridCol w="832514">
                  <a:extLst>
                    <a:ext uri="{9D8B030D-6E8A-4147-A177-3AD203B41FA5}">
                      <a16:colId xmlns:a16="http://schemas.microsoft.com/office/drawing/2014/main" val="1080884790"/>
                    </a:ext>
                  </a:extLst>
                </a:gridCol>
                <a:gridCol w="3608962">
                  <a:extLst>
                    <a:ext uri="{9D8B030D-6E8A-4147-A177-3AD203B41FA5}">
                      <a16:colId xmlns:a16="http://schemas.microsoft.com/office/drawing/2014/main" val="4055462847"/>
                    </a:ext>
                  </a:extLst>
                </a:gridCol>
                <a:gridCol w="812566">
                  <a:extLst>
                    <a:ext uri="{9D8B030D-6E8A-4147-A177-3AD203B41FA5}">
                      <a16:colId xmlns:a16="http://schemas.microsoft.com/office/drawing/2014/main" val="751137180"/>
                    </a:ext>
                  </a:extLst>
                </a:gridCol>
              </a:tblGrid>
              <a:tr h="151263">
                <a:tc gridSpan="2">
                  <a:txBody>
                    <a:bodyPr/>
                    <a:lstStyle/>
                    <a:p>
                      <a:pPr algn="l" fontAlgn="ctr"/>
                      <a:r>
                        <a:rPr lang="en-US" sz="1000" b="1" u="none" strike="noStrike" dirty="0">
                          <a:effectLst/>
                        </a:rPr>
                        <a:t>1. Connaissances, attitudes et compétences personnelles </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a:txBody>
                    <a:bodyPr/>
                    <a:lstStyle/>
                    <a:p>
                      <a:pPr algn="ctr" fontAlgn="ctr"/>
                      <a:r>
                        <a:rPr lang="en-US" sz="1000" b="1" i="0" u="none" strike="noStrike" dirty="0">
                          <a:solidFill>
                            <a:srgbClr val="000000"/>
                          </a:solidFill>
                          <a:effectLst/>
                          <a:latin typeface="Calibri" panose="020F0502020204030204" pitchFamily="34" charset="0"/>
                        </a:rPr>
                        <a:t>Note personnelle</a:t>
                      </a: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13355599"/>
                  </a:ext>
                </a:extLst>
              </a:tr>
              <a:tr h="151263">
                <a:tc rowSpan="5">
                  <a:txBody>
                    <a:bodyPr/>
                    <a:lstStyle/>
                    <a:p>
                      <a:pPr algn="l" fontAlgn="ctr"/>
                      <a:r>
                        <a:rPr lang="en-US" sz="1000" u="none" strike="noStrike" dirty="0">
                          <a:effectLst/>
                        </a:rPr>
                        <a:t>Diversité et inclusion</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Reconnaît et valorise les points de vue et les différences des autres.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975342862"/>
                  </a:ext>
                </a:extLst>
              </a:tr>
              <a:tr h="361425">
                <a:tc vMerge="1">
                  <a:txBody>
                    <a:bodyPr/>
                    <a:lstStyle/>
                    <a:p>
                      <a:endParaRPr lang="en-US"/>
                    </a:p>
                  </a:txBody>
                  <a:tcPr/>
                </a:tc>
                <a:tc>
                  <a:txBody>
                    <a:bodyPr/>
                    <a:lstStyle/>
                    <a:p>
                      <a:pPr algn="l" fontAlgn="ctr"/>
                      <a:r>
                        <a:rPr lang="en-US" sz="1000" u="none" strike="noStrike" dirty="0">
                          <a:effectLst/>
                        </a:rPr>
                        <a:t>Traite tous les enfants et les personnes qui s'en occupent avec respect, équité et dignité, indépendamment de la race, de la couleur, du sexe, de l'orientation sexuelle, de la langue, de la religion, du handicap ou de toute autre situation.</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73656115"/>
                  </a:ext>
                </a:extLst>
              </a:tr>
              <a:tr h="290004">
                <a:tc vMerge="1">
                  <a:txBody>
                    <a:bodyPr/>
                    <a:lstStyle/>
                    <a:p>
                      <a:endParaRPr lang="en-US"/>
                    </a:p>
                  </a:txBody>
                  <a:tcPr/>
                </a:tc>
                <a:tc>
                  <a:txBody>
                    <a:bodyPr/>
                    <a:lstStyle/>
                    <a:p>
                      <a:pPr algn="l" fontAlgn="ctr"/>
                      <a:r>
                        <a:rPr lang="en-US" sz="1000" u="none" strike="noStrike" dirty="0" err="1">
                          <a:effectLst/>
                        </a:rPr>
                        <a:t>Remet</a:t>
                      </a:r>
                      <a:r>
                        <a:rPr lang="en-US" sz="1000" u="none" strike="noStrike" dirty="0">
                          <a:effectLst/>
                        </a:rPr>
                        <a:t> en question ses propres préjugés, ses partis pris, ses préférences, son style et son intolérance, et est conscient de la manière dont ils peuvent affecter la pratique professionnelle.</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97037426"/>
                  </a:ext>
                </a:extLst>
              </a:tr>
              <a:tr h="245802">
                <a:tc vMerge="1">
                  <a:txBody>
                    <a:bodyPr/>
                    <a:lstStyle/>
                    <a:p>
                      <a:endParaRPr lang="en-US"/>
                    </a:p>
                  </a:txBody>
                  <a:tcPr/>
                </a:tc>
                <a:tc>
                  <a:txBody>
                    <a:bodyPr/>
                    <a:lstStyle/>
                    <a:p>
                      <a:pPr algn="l" fontAlgn="ctr"/>
                      <a:r>
                        <a:rPr lang="en-US" sz="1000" u="none" strike="noStrike" dirty="0">
                          <a:effectLst/>
                        </a:rPr>
                        <a:t>Adapte le soutien à la gestion de cas aux besoins individuels de l'enfant, y compris à son stade de développement et à ses capacités.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285987940"/>
                  </a:ext>
                </a:extLst>
              </a:tr>
              <a:tr h="245802">
                <a:tc vMerge="1">
                  <a:txBody>
                    <a:bodyPr/>
                    <a:lstStyle/>
                    <a:p>
                      <a:endParaRPr lang="en-US"/>
                    </a:p>
                  </a:txBody>
                  <a:tcPr/>
                </a:tc>
                <a:tc>
                  <a:txBody>
                    <a:bodyPr/>
                    <a:lstStyle/>
                    <a:p>
                      <a:pPr algn="l" fontAlgn="ctr"/>
                      <a:r>
                        <a:rPr lang="en-US" sz="1000" u="none" strike="noStrike" dirty="0">
                          <a:effectLst/>
                        </a:rPr>
                        <a:t>Comprend les obstacles que rencontrent les enfants et les familles pour accéder aux services et les aide à les surmonter.</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839799783"/>
                  </a:ext>
                </a:extLst>
              </a:tr>
              <a:tr h="290004">
                <a:tc rowSpan="3">
                  <a:txBody>
                    <a:bodyPr/>
                    <a:lstStyle/>
                    <a:p>
                      <a:pPr algn="l" fontAlgn="ctr"/>
                      <a:r>
                        <a:rPr lang="en-US" sz="950" u="none" strike="noStrike" dirty="0">
                          <a:effectLst/>
                        </a:rPr>
                        <a:t>Responsabilité et intégrité  </a:t>
                      </a:r>
                      <a:endParaRPr lang="en-US" sz="95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Agit avec intégrité, c'est-à-dire que ses décisions sont fondées sur l'intérêt supérieur de l'enfant et ne sont pas influencées par des pressions ou des opinions personnelles.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138134611"/>
                  </a:ext>
                </a:extLst>
              </a:tr>
              <a:tr h="361425">
                <a:tc vMerge="1">
                  <a:txBody>
                    <a:bodyPr/>
                    <a:lstStyle/>
                    <a:p>
                      <a:endParaRPr lang="en-US"/>
                    </a:p>
                  </a:txBody>
                  <a:tcPr/>
                </a:tc>
                <a:tc>
                  <a:txBody>
                    <a:bodyPr/>
                    <a:lstStyle/>
                    <a:p>
                      <a:pPr algn="l" fontAlgn="ctr"/>
                      <a:r>
                        <a:rPr lang="en-US" sz="1000" u="none" strike="noStrike" dirty="0">
                          <a:effectLst/>
                        </a:rPr>
                        <a:t>Démontre les principes de la gestion de cas dans son comportement avec les enfants, les familles et la communauté, n'abuse pas de son pouvoir ou de sa position, agit sans considération de gain personnel.</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42600151"/>
                  </a:ext>
                </a:extLst>
              </a:tr>
              <a:tr h="432845">
                <a:tc vMerge="1">
                  <a:txBody>
                    <a:bodyPr/>
                    <a:lstStyle/>
                    <a:p>
                      <a:endParaRPr lang="en-US"/>
                    </a:p>
                  </a:txBody>
                  <a:tcPr/>
                </a:tc>
                <a:tc>
                  <a:txBody>
                    <a:bodyPr/>
                    <a:lstStyle/>
                    <a:p>
                      <a:pPr algn="l" fontAlgn="ctr"/>
                      <a:r>
                        <a:rPr lang="en-US" sz="1000" u="none" strike="noStrike" dirty="0">
                          <a:effectLst/>
                        </a:rPr>
                        <a:t>Assume la responsabilité de ses décisions et de ses actions, en honorant ses engagements et en agissant conformément aux politiques de sauvegarde et de protection des enfants, aux codes de conduite et aux normes des Nations unies en matière de prévention de l'exploitation et des abus sexuels.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61255052"/>
                  </a:ext>
                </a:extLst>
              </a:tr>
              <a:tr h="245802">
                <a:tc rowSpan="6">
                  <a:txBody>
                    <a:bodyPr/>
                    <a:lstStyle/>
                    <a:p>
                      <a:pPr algn="l" fontAlgn="ctr"/>
                      <a:r>
                        <a:rPr lang="en-US" sz="1000" u="none" strike="noStrike" dirty="0">
                          <a:effectLst/>
                        </a:rPr>
                        <a:t>Conscience de soi et autogestion  </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Réfléchit à sa pratique et à ses performances, identifie et traite ses forces, ses faiblesses, ses limites et ses besoins personnels.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473743846"/>
                  </a:ext>
                </a:extLst>
              </a:tr>
              <a:tr h="340341">
                <a:tc vMerge="1">
                  <a:txBody>
                    <a:bodyPr/>
                    <a:lstStyle/>
                    <a:p>
                      <a:endParaRPr lang="en-US"/>
                    </a:p>
                  </a:txBody>
                  <a:tcPr/>
                </a:tc>
                <a:tc>
                  <a:txBody>
                    <a:bodyPr/>
                    <a:lstStyle/>
                    <a:p>
                      <a:pPr algn="l" fontAlgn="ctr"/>
                      <a:r>
                        <a:rPr lang="en-US" sz="1000" u="none" strike="noStrike" dirty="0">
                          <a:effectLst/>
                        </a:rPr>
                        <a:t>Utilise les systèmes de supervision et de soutien et est ouvert à l'idée de donner, de demander et de recevoir un retour d'information. Donne un retour d'information spécifique et utile, de manière réfléchie et opportune. </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60926904"/>
                  </a:ext>
                </a:extLst>
              </a:tr>
              <a:tr h="245802">
                <a:tc vMerge="1">
                  <a:txBody>
                    <a:bodyPr/>
                    <a:lstStyle/>
                    <a:p>
                      <a:endParaRPr lang="en-US"/>
                    </a:p>
                  </a:txBody>
                  <a:tcPr/>
                </a:tc>
                <a:tc>
                  <a:txBody>
                    <a:bodyPr/>
                    <a:lstStyle/>
                    <a:p>
                      <a:pPr algn="l" fontAlgn="ctr"/>
                      <a:r>
                        <a:rPr lang="en-US" sz="1000" u="none" strike="noStrike" dirty="0">
                          <a:effectLst/>
                        </a:rPr>
                        <a:t>Comprend et respecte les limites du rôle des </a:t>
                      </a:r>
                      <a:r>
                        <a:rPr lang="en-US" sz="1000" u="none" strike="noStrike" dirty="0" err="1">
                          <a:effectLst/>
                        </a:rPr>
                        <a:t>gestionnaires</a:t>
                      </a:r>
                      <a:r>
                        <a:rPr lang="en-US" sz="1000" u="none" strike="noStrike" dirty="0">
                          <a:effectLst/>
                        </a:rPr>
                        <a:t> de </a:t>
                      </a:r>
                      <a:r>
                        <a:rPr lang="en-US" sz="1000" u="none" strike="noStrike" dirty="0" err="1">
                          <a:effectLst/>
                        </a:rPr>
                        <a:t>cas</a:t>
                      </a:r>
                      <a:r>
                        <a:rPr lang="en-US" sz="1000" u="none" strike="noStrike" dirty="0">
                          <a:effectLst/>
                        </a:rPr>
                        <a:t> et les limites professionnelles.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948917"/>
                  </a:ext>
                </a:extLst>
              </a:tr>
              <a:tr h="290004">
                <a:tc vMerge="1">
                  <a:txBody>
                    <a:bodyPr/>
                    <a:lstStyle/>
                    <a:p>
                      <a:endParaRPr lang="en-US"/>
                    </a:p>
                  </a:txBody>
                  <a:tcPr/>
                </a:tc>
                <a:tc>
                  <a:txBody>
                    <a:bodyPr/>
                    <a:lstStyle/>
                    <a:p>
                      <a:pPr algn="l" fontAlgn="ctr"/>
                      <a:r>
                        <a:rPr lang="en-US" sz="1000" u="none" strike="noStrike" dirty="0">
                          <a:effectLst/>
                        </a:rPr>
                        <a:t>Reconnaît ses propres sentiments et réactions, y compris le stress ; trouve des moyens de gérer ses émotions et de faire face à la situation ; sait quand demander et accepter du de </a:t>
                      </a:r>
                      <a:r>
                        <a:rPr lang="en-US" sz="1000" u="none" strike="noStrike" dirty="0" err="1">
                          <a:effectLst/>
                        </a:rPr>
                        <a:t>l’aide</a:t>
                      </a:r>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04409466"/>
                  </a:ext>
                </a:extLst>
              </a:tr>
              <a:tr h="290004">
                <a:tc vMerge="1">
                  <a:txBody>
                    <a:bodyPr/>
                    <a:lstStyle/>
                    <a:p>
                      <a:endParaRPr lang="en-US"/>
                    </a:p>
                  </a:txBody>
                  <a:tcPr/>
                </a:tc>
                <a:tc>
                  <a:txBody>
                    <a:bodyPr/>
                    <a:lstStyle/>
                    <a:p>
                      <a:pPr algn="l" fontAlgn="ctr"/>
                      <a:r>
                        <a:rPr lang="en-US" sz="1000" u="none" strike="noStrike" dirty="0" err="1">
                          <a:effectLst/>
                        </a:rPr>
                        <a:t>Respecte</a:t>
                      </a:r>
                      <a:r>
                        <a:rPr lang="en-US" sz="1000" u="none" strike="noStrike" dirty="0">
                          <a:effectLst/>
                        </a:rPr>
                        <a:t> les politiques et les procédures de sécurité et </a:t>
                      </a:r>
                      <a:r>
                        <a:rPr lang="en-US" sz="1000" u="none" strike="noStrike" dirty="0" err="1">
                          <a:effectLst/>
                        </a:rPr>
                        <a:t>prend</a:t>
                      </a:r>
                      <a:r>
                        <a:rPr lang="en-US" sz="1000" u="none" strike="noStrike" dirty="0">
                          <a:effectLst/>
                        </a:rPr>
                        <a:t> en compte la sécurité personnelle et celle des autres.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504084604"/>
                  </a:ext>
                </a:extLst>
              </a:tr>
              <a:tr h="290004">
                <a:tc vMerge="1">
                  <a:txBody>
                    <a:bodyPr/>
                    <a:lstStyle/>
                    <a:p>
                      <a:endParaRPr lang="en-US"/>
                    </a:p>
                  </a:txBody>
                  <a:tcPr/>
                </a:tc>
                <a:tc>
                  <a:txBody>
                    <a:bodyPr/>
                    <a:lstStyle/>
                    <a:p>
                      <a:pPr algn="l" fontAlgn="ctr"/>
                      <a:r>
                        <a:rPr lang="en-US" sz="1000" u="none" strike="noStrike" dirty="0" err="1">
                          <a:effectLst/>
                        </a:rPr>
                        <a:t>Respecte</a:t>
                      </a:r>
                      <a:r>
                        <a:rPr lang="en-US" sz="1000" u="none" strike="noStrike" dirty="0">
                          <a:effectLst/>
                        </a:rPr>
                        <a:t> les politiques et les procédures de sûreté et de sécurité, et </a:t>
                      </a:r>
                      <a:r>
                        <a:rPr lang="en-US" sz="1000" u="none" strike="noStrike" dirty="0" err="1">
                          <a:effectLst/>
                        </a:rPr>
                        <a:t>prend</a:t>
                      </a:r>
                      <a:r>
                        <a:rPr lang="en-US" sz="1000" u="none" strike="noStrike" dirty="0">
                          <a:effectLst/>
                        </a:rPr>
                        <a:t> en compte la sécurité personnelle et celle des autres.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858906113"/>
                  </a:ext>
                </a:extLst>
              </a:tr>
            </a:tbl>
          </a:graphicData>
        </a:graphic>
      </p:graphicFrame>
      <p:sp>
        <p:nvSpPr>
          <p:cNvPr id="11" name="TextBox 10">
            <a:extLst>
              <a:ext uri="{FF2B5EF4-FFF2-40B4-BE49-F238E27FC236}">
                <a16:creationId xmlns:a16="http://schemas.microsoft.com/office/drawing/2014/main" id="{2E6BA2F7-97BA-2446-57EC-680FF6528150}"/>
              </a:ext>
            </a:extLst>
          </p:cNvPr>
          <p:cNvSpPr txBox="1"/>
          <p:nvPr/>
        </p:nvSpPr>
        <p:spPr>
          <a:xfrm>
            <a:off x="996283" y="817335"/>
            <a:ext cx="5398167" cy="600164"/>
          </a:xfrm>
          <a:prstGeom prst="rect">
            <a:avLst/>
          </a:prstGeom>
          <a:noFill/>
        </p:spPr>
        <p:txBody>
          <a:bodyPr wrap="square">
            <a:spAutoFit/>
          </a:bodyPr>
          <a:lstStyle/>
          <a:p>
            <a:r>
              <a:rPr lang="en-US" sz="1100" b="1" dirty="0"/>
              <a:t>Note personnelle globale</a:t>
            </a:r>
          </a:p>
          <a:p>
            <a:r>
              <a:rPr lang="en-US" sz="1100" dirty="0"/>
              <a:t>(5 = je le fais toujours, 4 = je le fais souvent, 3 = je le fais parfois, 2 = je le fais rarement, 1 = je ne le fais jamais)</a:t>
            </a:r>
          </a:p>
        </p:txBody>
      </p:sp>
    </p:spTree>
    <p:extLst>
      <p:ext uri="{BB962C8B-B14F-4D97-AF65-F5344CB8AC3E}">
        <p14:creationId xmlns:p14="http://schemas.microsoft.com/office/powerpoint/2010/main" val="361790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exagon 10">
            <a:extLst>
              <a:ext uri="{FF2B5EF4-FFF2-40B4-BE49-F238E27FC236}">
                <a16:creationId xmlns:a16="http://schemas.microsoft.com/office/drawing/2014/main" id="{B881F755-19C6-24EE-5804-16045AF13520}"/>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EBA78EC5-E7CF-3710-1EF1-4334490D33E7}"/>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B7F43537-AFE0-EE2D-E3FB-9733B637905C}"/>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182DE71F-F498-E226-67F8-657A475E7849}"/>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FFF9BC90-15D3-CEC8-CD0B-D653A99D128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D79C8A00-071B-5CD8-C913-A05E3E9DAE88}"/>
              </a:ext>
            </a:extLst>
          </p:cNvPr>
          <p:cNvGraphicFramePr>
            <a:graphicFrameLocks noGrp="1"/>
          </p:cNvGraphicFramePr>
          <p:nvPr>
            <p:extLst>
              <p:ext uri="{D42A27DB-BD31-4B8C-83A1-F6EECF244321}">
                <p14:modId xmlns:p14="http://schemas.microsoft.com/office/powerpoint/2010/main" val="1375782247"/>
              </p:ext>
            </p:extLst>
          </p:nvPr>
        </p:nvGraphicFramePr>
        <p:xfrm>
          <a:off x="1003438" y="495822"/>
          <a:ext cx="5238564" cy="8552695"/>
        </p:xfrm>
        <a:graphic>
          <a:graphicData uri="http://schemas.openxmlformats.org/drawingml/2006/table">
            <a:tbl>
              <a:tblPr>
                <a:tableStyleId>{5C22544A-7EE6-4342-B048-85BDC9FD1C3A}</a:tableStyleId>
              </a:tblPr>
              <a:tblGrid>
                <a:gridCol w="1022482">
                  <a:extLst>
                    <a:ext uri="{9D8B030D-6E8A-4147-A177-3AD203B41FA5}">
                      <a16:colId xmlns:a16="http://schemas.microsoft.com/office/drawing/2014/main" val="1783431354"/>
                    </a:ext>
                  </a:extLst>
                </a:gridCol>
                <a:gridCol w="3330305">
                  <a:extLst>
                    <a:ext uri="{9D8B030D-6E8A-4147-A177-3AD203B41FA5}">
                      <a16:colId xmlns:a16="http://schemas.microsoft.com/office/drawing/2014/main" val="3420255323"/>
                    </a:ext>
                  </a:extLst>
                </a:gridCol>
                <a:gridCol w="885777">
                  <a:extLst>
                    <a:ext uri="{9D8B030D-6E8A-4147-A177-3AD203B41FA5}">
                      <a16:colId xmlns:a16="http://schemas.microsoft.com/office/drawing/2014/main" val="1446114027"/>
                    </a:ext>
                  </a:extLst>
                </a:gridCol>
              </a:tblGrid>
              <a:tr h="301074">
                <a:tc rowSpan="5">
                  <a:txBody>
                    <a:bodyPr/>
                    <a:lstStyle/>
                    <a:p>
                      <a:pPr algn="l" fontAlgn="ctr"/>
                      <a:r>
                        <a:rPr lang="en-US" sz="900" u="none" strike="noStrike" dirty="0">
                          <a:effectLst/>
                        </a:rPr>
                        <a:t>Analyse, </a:t>
                      </a:r>
                      <a:r>
                        <a:rPr lang="en-US" sz="900" u="none" strike="noStrike" dirty="0" err="1">
                          <a:effectLst/>
                        </a:rPr>
                        <a:t>réflexion</a:t>
                      </a:r>
                      <a:r>
                        <a:rPr lang="en-US" sz="900" u="none" strike="noStrike" dirty="0">
                          <a:effectLst/>
                        </a:rPr>
                        <a:t> critique et creative, et résolution de problèmes</a:t>
                      </a: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900" u="none" strike="noStrike" dirty="0">
                          <a:effectLst/>
                        </a:rPr>
                        <a:t>Analyse la situation et examine les questions difficiles sous différents angles.</a:t>
                      </a: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84953818"/>
                  </a:ext>
                </a:extLst>
              </a:tr>
              <a:tr h="383869">
                <a:tc vMerge="1">
                  <a:txBody>
                    <a:bodyPr/>
                    <a:lstStyle/>
                    <a:p>
                      <a:endParaRPr lang="en-US"/>
                    </a:p>
                  </a:txBody>
                  <a:tcPr/>
                </a:tc>
                <a:tc>
                  <a:txBody>
                    <a:bodyPr/>
                    <a:lstStyle/>
                    <a:p>
                      <a:r>
                        <a:rPr lang="en-US" sz="900" u="none" strike="noStrike" dirty="0">
                          <a:effectLst/>
                        </a:rPr>
                        <a:t>Implique l'enfant et, le cas échéant, la ou les personnes qui s'occupent de lui ou le ou les adultes de confiance, dans la résolution des problèmes, par exemple en pesant le pour et le contre et en classant les différentes options par ordre de priorité.</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76783519"/>
                  </a:ext>
                </a:extLst>
              </a:tr>
              <a:tr h="331181">
                <a:tc vMerge="1">
                  <a:txBody>
                    <a:bodyPr/>
                    <a:lstStyle/>
                    <a:p>
                      <a:endParaRPr lang="en-US"/>
                    </a:p>
                  </a:txBody>
                  <a:tcPr/>
                </a:tc>
                <a:tc>
                  <a:txBody>
                    <a:bodyPr/>
                    <a:lstStyle/>
                    <a:p>
                      <a:r>
                        <a:rPr lang="en-US" sz="900" u="none" strike="noStrike" dirty="0">
                          <a:effectLst/>
                        </a:rPr>
                        <a:t>Est un fervent </a:t>
                      </a:r>
                      <a:r>
                        <a:rPr lang="en-US" sz="900" u="none" strike="noStrike" dirty="0" err="1">
                          <a:effectLst/>
                        </a:rPr>
                        <a:t>défenseur</a:t>
                      </a:r>
                      <a:r>
                        <a:rPr lang="en-US" sz="900" u="none" strike="noStrike" dirty="0">
                          <a:effectLst/>
                        </a:rPr>
                        <a:t> et </a:t>
                      </a:r>
                      <a:r>
                        <a:rPr lang="en-US" sz="900" u="none" strike="noStrike" dirty="0" err="1">
                          <a:effectLst/>
                        </a:rPr>
                        <a:t>persiste</a:t>
                      </a:r>
                      <a:r>
                        <a:rPr lang="en-US" sz="900" u="none" strike="noStrike" dirty="0">
                          <a:effectLst/>
                        </a:rPr>
                        <a:t> à assurer la </a:t>
                      </a:r>
                      <a:r>
                        <a:rPr lang="en-US" sz="900" u="none" strike="noStrike" dirty="0" err="1">
                          <a:effectLst/>
                        </a:rPr>
                        <a:t>sécurité</a:t>
                      </a:r>
                      <a:r>
                        <a:rPr lang="en-US" sz="900" u="none" strike="noStrike" dirty="0">
                          <a:effectLst/>
                        </a:rPr>
                        <a:t> et la protection des enfants.</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11366354"/>
                  </a:ext>
                </a:extLst>
              </a:tr>
              <a:tr h="255913">
                <a:tc vMerge="1">
                  <a:txBody>
                    <a:bodyPr/>
                    <a:lstStyle/>
                    <a:p>
                      <a:endParaRPr lang="en-US"/>
                    </a:p>
                  </a:txBody>
                  <a:tcPr/>
                </a:tc>
                <a:tc>
                  <a:txBody>
                    <a:bodyPr/>
                    <a:lstStyle/>
                    <a:p>
                      <a:r>
                        <a:rPr lang="en-US" sz="900" u="none" strike="noStrike" dirty="0">
                          <a:effectLst/>
                        </a:rPr>
                        <a:t>Rassemble les informations pertinentes avant de prendre une décision ; vérifie les hypothèses par rapport aux faits.</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162131909"/>
                  </a:ext>
                </a:extLst>
              </a:tr>
              <a:tr h="368815">
                <a:tc vMerge="1">
                  <a:txBody>
                    <a:bodyPr/>
                    <a:lstStyle/>
                    <a:p>
                      <a:endParaRPr lang="en-US"/>
                    </a:p>
                  </a:txBody>
                  <a:tcPr/>
                </a:tc>
                <a:tc>
                  <a:txBody>
                    <a:bodyPr/>
                    <a:lstStyle/>
                    <a:p>
                      <a:r>
                        <a:rPr lang="en-US" sz="900" u="none" strike="noStrike" dirty="0" err="1">
                          <a:effectLst/>
                        </a:rPr>
                        <a:t>Trouve</a:t>
                      </a:r>
                      <a:r>
                        <a:rPr lang="en-US" sz="900" u="none" strike="noStrike" dirty="0">
                          <a:effectLst/>
                        </a:rPr>
                        <a:t> des </a:t>
                      </a:r>
                      <a:r>
                        <a:rPr lang="en-US" sz="900" u="none" strike="noStrike" dirty="0" err="1">
                          <a:effectLst/>
                        </a:rPr>
                        <a:t>moyens</a:t>
                      </a:r>
                      <a:r>
                        <a:rPr lang="en-US" sz="900" u="none" strike="noStrike" dirty="0">
                          <a:effectLst/>
                        </a:rPr>
                        <a:t> </a:t>
                      </a:r>
                      <a:r>
                        <a:rPr lang="en-US" sz="900" u="none" strike="noStrike" dirty="0" err="1">
                          <a:effectLst/>
                        </a:rPr>
                        <a:t>créatifs</a:t>
                      </a:r>
                      <a:r>
                        <a:rPr lang="en-US" sz="900" u="none" strike="noStrike" dirty="0">
                          <a:effectLst/>
                        </a:rPr>
                        <a:t> pour </a:t>
                      </a:r>
                      <a:r>
                        <a:rPr lang="en-US" sz="900" u="none" strike="noStrike" dirty="0" err="1">
                          <a:effectLst/>
                        </a:rPr>
                        <a:t>répondre</a:t>
                      </a:r>
                      <a:r>
                        <a:rPr lang="en-US" sz="900" u="none" strike="noStrike" dirty="0">
                          <a:effectLst/>
                        </a:rPr>
                        <a:t> à des questions complexes et, </a:t>
                      </a:r>
                      <a:r>
                        <a:rPr lang="en-US" sz="900" u="none" strike="noStrike" dirty="0" err="1">
                          <a:effectLst/>
                        </a:rPr>
                        <a:t>si</a:t>
                      </a:r>
                      <a:r>
                        <a:rPr lang="en-US" sz="900" u="none" strike="noStrike" dirty="0">
                          <a:effectLst/>
                        </a:rPr>
                        <a:t> </a:t>
                      </a:r>
                      <a:r>
                        <a:rPr lang="en-US" sz="900" u="none" strike="noStrike" dirty="0" err="1">
                          <a:effectLst/>
                        </a:rPr>
                        <a:t>nécessaire</a:t>
                      </a:r>
                      <a:r>
                        <a:rPr lang="en-US" sz="900" u="none" strike="noStrike" dirty="0">
                          <a:effectLst/>
                        </a:rPr>
                        <a:t>, change de </a:t>
                      </a:r>
                      <a:r>
                        <a:rPr lang="en-US" sz="900" u="none" strike="noStrike" dirty="0" err="1">
                          <a:effectLst/>
                        </a:rPr>
                        <a:t>ligne</a:t>
                      </a:r>
                      <a:r>
                        <a:rPr lang="en-US" sz="900" u="none" strike="noStrike" dirty="0">
                          <a:effectLst/>
                        </a:rPr>
                        <a:t> de </a:t>
                      </a:r>
                      <a:r>
                        <a:rPr lang="en-US" sz="900" u="none" strike="noStrike" dirty="0" err="1">
                          <a:effectLst/>
                        </a:rPr>
                        <a:t>conduite</a:t>
                      </a:r>
                      <a:r>
                        <a:rPr lang="en-US" sz="900" u="none" strike="noStrike" dirty="0">
                          <a:effectLst/>
                        </a:rPr>
                        <a:t> pour </a:t>
                      </a:r>
                      <a:r>
                        <a:rPr lang="en-US" sz="900" u="none" strike="noStrike" dirty="0" err="1">
                          <a:effectLst/>
                        </a:rPr>
                        <a:t>s'assurer</a:t>
                      </a:r>
                      <a:r>
                        <a:rPr lang="en-US" sz="900" u="none" strike="noStrike" dirty="0">
                          <a:effectLst/>
                        </a:rPr>
                        <a:t> que les </a:t>
                      </a:r>
                      <a:r>
                        <a:rPr lang="en-US" sz="900" u="none" strike="noStrike" dirty="0" err="1">
                          <a:effectLst/>
                        </a:rPr>
                        <a:t>décisions</a:t>
                      </a:r>
                      <a:r>
                        <a:rPr lang="en-US" sz="900" u="none" strike="noStrike" dirty="0">
                          <a:effectLst/>
                        </a:rPr>
                        <a:t> </a:t>
                      </a:r>
                      <a:r>
                        <a:rPr lang="en-US" sz="900" u="none" strike="noStrike" dirty="0" err="1">
                          <a:effectLst/>
                        </a:rPr>
                        <a:t>prises</a:t>
                      </a:r>
                      <a:r>
                        <a:rPr lang="en-US" sz="900" u="none" strike="noStrike" dirty="0">
                          <a:effectLst/>
                        </a:rPr>
                        <a:t> </a:t>
                      </a:r>
                      <a:r>
                        <a:rPr lang="en-US" sz="900" u="none" strike="noStrike" dirty="0" err="1">
                          <a:effectLst/>
                        </a:rPr>
                        <a:t>sont</a:t>
                      </a:r>
                      <a:r>
                        <a:rPr lang="en-US" sz="900" u="none" strike="noStrike" dirty="0">
                          <a:effectLst/>
                        </a:rPr>
                        <a:t> dans </a:t>
                      </a:r>
                      <a:r>
                        <a:rPr lang="en-US" sz="900" u="none" strike="noStrike" dirty="0" err="1">
                          <a:effectLst/>
                        </a:rPr>
                        <a:t>l'intérêt</a:t>
                      </a:r>
                      <a:r>
                        <a:rPr lang="en-US" sz="900" u="none" strike="noStrike" dirty="0">
                          <a:effectLst/>
                        </a:rPr>
                        <a:t> </a:t>
                      </a:r>
                      <a:r>
                        <a:rPr lang="en-US" sz="900" u="none" strike="noStrike" dirty="0" err="1">
                          <a:effectLst/>
                        </a:rPr>
                        <a:t>supérieur</a:t>
                      </a:r>
                      <a:r>
                        <a:rPr lang="en-US" sz="900" u="none" strike="noStrike" dirty="0">
                          <a:effectLst/>
                        </a:rPr>
                        <a:t> de </a:t>
                      </a:r>
                      <a:r>
                        <a:rPr lang="en-US" sz="900" u="none" strike="noStrike" dirty="0" err="1">
                          <a:effectLst/>
                        </a:rPr>
                        <a:t>l'enfant</a:t>
                      </a:r>
                      <a:r>
                        <a:rPr lang="en-US" sz="900" u="none" strike="noStrike" dirty="0">
                          <a:effectLst/>
                        </a:rPr>
                        <a:t>.</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50645609"/>
                  </a:ext>
                </a:extLst>
              </a:tr>
              <a:tr h="609674">
                <a:tc rowSpan="6">
                  <a:txBody>
                    <a:bodyPr/>
                    <a:lstStyle/>
                    <a:p>
                      <a:pPr algn="l" fontAlgn="ctr"/>
                      <a:r>
                        <a:rPr lang="en-US" sz="900" u="none" strike="noStrike" dirty="0">
                          <a:effectLst/>
                        </a:rPr>
                        <a:t>Coordination et collaboration</a:t>
                      </a: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900" u="none" strike="noStrike" dirty="0">
                          <a:effectLst/>
                        </a:rPr>
                        <a:t>Reconnaît l'importance de la collaboration et de la coordination et comprend le fonctionnement des mécanismes pertinents de coordination de la gestion de </a:t>
                      </a:r>
                      <a:r>
                        <a:rPr lang="en-US" sz="900" u="none" strike="noStrike" dirty="0" err="1">
                          <a:effectLst/>
                        </a:rPr>
                        <a:t>cas</a:t>
                      </a:r>
                      <a:r>
                        <a:rPr lang="en-US" sz="900" u="none" strike="noStrike" dirty="0">
                          <a:effectLst/>
                        </a:rPr>
                        <a:t>, par </a:t>
                      </a:r>
                      <a:r>
                        <a:rPr lang="en-US" sz="900" u="none" strike="noStrike" dirty="0" err="1">
                          <a:effectLst/>
                        </a:rPr>
                        <a:t>exemple</a:t>
                      </a:r>
                      <a:r>
                        <a:rPr lang="en-US" sz="900" u="none" strike="noStrike" dirty="0">
                          <a:effectLst/>
                        </a:rPr>
                        <a:t>: l'examen des dossiers, les conférences de cas, les procédures relatives à l'intérêt supérieur. </a:t>
                      </a: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63787791"/>
                  </a:ext>
                </a:extLst>
              </a:tr>
              <a:tr h="368815">
                <a:tc vMerge="1">
                  <a:txBody>
                    <a:bodyPr/>
                    <a:lstStyle/>
                    <a:p>
                      <a:endParaRPr lang="en-US"/>
                    </a:p>
                  </a:txBody>
                  <a:tcPr/>
                </a:tc>
                <a:tc>
                  <a:txBody>
                    <a:bodyPr/>
                    <a:lstStyle/>
                    <a:p>
                      <a:r>
                        <a:rPr lang="en-US" sz="900" u="none" strike="noStrike">
                          <a:effectLst/>
                        </a:rPr>
                        <a:t>Implique les agences compétentes et les mécanismes de protection de l'enfance au niveau de la communauté dans la gestion des cas, le cas échéant.</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380714400"/>
                  </a:ext>
                </a:extLst>
              </a:tr>
              <a:tr h="489245">
                <a:tc vMerge="1">
                  <a:txBody>
                    <a:bodyPr/>
                    <a:lstStyle/>
                    <a:p>
                      <a:endParaRPr lang="en-US"/>
                    </a:p>
                  </a:txBody>
                  <a:tcPr/>
                </a:tc>
                <a:tc>
                  <a:txBody>
                    <a:bodyPr/>
                    <a:lstStyle/>
                    <a:p>
                      <a:r>
                        <a:rPr lang="en-US" sz="900" u="none" strike="noStrike" dirty="0">
                          <a:effectLst/>
                        </a:rPr>
                        <a:t>Connaît les services disponibles, les besoins et la manière d'y accéder. Il supervise le suivi des demandes et sait si les services répondent aux normes de qualité. </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25737188"/>
                  </a:ext>
                </a:extLst>
              </a:tr>
              <a:tr h="383869">
                <a:tc vMerge="1">
                  <a:txBody>
                    <a:bodyPr/>
                    <a:lstStyle/>
                    <a:p>
                      <a:endParaRPr lang="en-US"/>
                    </a:p>
                  </a:txBody>
                  <a:tcPr/>
                </a:tc>
                <a:tc>
                  <a:txBody>
                    <a:bodyPr/>
                    <a:lstStyle/>
                    <a:p>
                      <a:r>
                        <a:rPr lang="en-US" sz="900" u="none" strike="noStrike" dirty="0">
                          <a:effectLst/>
                        </a:rPr>
                        <a:t>S'efforce d'établir, de renforcer ou d'améliorer les relations avec la communauté locale et les parties prenantes concernées afin d'obtenir collectivement des résultats pour les enfants.</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10598014"/>
                  </a:ext>
                </a:extLst>
              </a:tr>
              <a:tr h="368815">
                <a:tc vMerge="1">
                  <a:txBody>
                    <a:bodyPr/>
                    <a:lstStyle/>
                    <a:p>
                      <a:endParaRPr lang="en-US"/>
                    </a:p>
                  </a:txBody>
                  <a:tcPr/>
                </a:tc>
                <a:tc>
                  <a:txBody>
                    <a:bodyPr/>
                    <a:lstStyle/>
                    <a:p>
                      <a:r>
                        <a:rPr lang="en-US" sz="900" u="none" strike="noStrike">
                          <a:effectLst/>
                        </a:rPr>
                        <a:t>Travaille avec des collègues pour contribuer au développement de l'équipe ; respecte les opinions des autres ; promeut leurs compétences par une action commune.</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67165779"/>
                  </a:ext>
                </a:extLst>
              </a:tr>
              <a:tr h="489245">
                <a:tc vMerge="1">
                  <a:txBody>
                    <a:bodyPr/>
                    <a:lstStyle/>
                    <a:p>
                      <a:endParaRPr lang="en-US"/>
                    </a:p>
                  </a:txBody>
                  <a:tcPr/>
                </a:tc>
                <a:tc>
                  <a:txBody>
                    <a:bodyPr/>
                    <a:lstStyle/>
                    <a:p>
                      <a:r>
                        <a:rPr lang="en-US" sz="900" u="none" strike="noStrike" dirty="0" err="1">
                          <a:effectLst/>
                        </a:rPr>
                        <a:t>Signale</a:t>
                      </a:r>
                      <a:r>
                        <a:rPr lang="en-US" sz="900" u="none" strike="noStrike" dirty="0">
                          <a:effectLst/>
                        </a:rPr>
                        <a:t> les cas complexes et les difficultés au superviseur pour obtenir un soutien supplémentaire, et mettre en évidence les tendances identifiées en matière de protection de l'enfance ou les nouveaux facteurs de risque qui affectent les enfants dans la zone de couverture.</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52880378"/>
                  </a:ext>
                </a:extLst>
              </a:tr>
              <a:tr h="195698">
                <a:tc gridSpan="2">
                  <a:txBody>
                    <a:bodyPr/>
                    <a:lstStyle/>
                    <a:p>
                      <a:pPr algn="l" fontAlgn="ctr"/>
                      <a:r>
                        <a:rPr lang="en-US" sz="900" b="1" u="none" strike="noStrike" dirty="0">
                          <a:effectLst/>
                        </a:rPr>
                        <a:t>2. </a:t>
                      </a:r>
                      <a:r>
                        <a:rPr lang="en-US" sz="900" b="1" u="none" strike="noStrike" dirty="0" err="1">
                          <a:effectLst/>
                        </a:rPr>
                        <a:t>Connaissances</a:t>
                      </a:r>
                      <a:r>
                        <a:rPr lang="en-US" sz="900" b="1" u="none" strike="noStrike" dirty="0">
                          <a:effectLst/>
                        </a:rPr>
                        <a:t>, attitude et </a:t>
                      </a:r>
                      <a:r>
                        <a:rPr lang="en-US" sz="900" b="1" u="none" strike="noStrike" dirty="0" err="1">
                          <a:effectLst/>
                        </a:rPr>
                        <a:t>compétences</a:t>
                      </a:r>
                      <a:r>
                        <a:rPr lang="en-US" sz="900" b="1" u="none" strike="noStrike" dirty="0">
                          <a:effectLst/>
                        </a:rPr>
                        <a:t> </a:t>
                      </a:r>
                      <a:r>
                        <a:rPr lang="en-US" sz="900" b="1" u="none" strike="noStrike" dirty="0" err="1">
                          <a:effectLst/>
                        </a:rPr>
                        <a:t>en</a:t>
                      </a:r>
                      <a:r>
                        <a:rPr lang="en-US" sz="900" b="1" u="none" strike="noStrike" dirty="0">
                          <a:effectLst/>
                        </a:rPr>
                        <a:t> matière de communication et </a:t>
                      </a:r>
                      <a:r>
                        <a:rPr lang="en-US" sz="900" b="1" u="none" strike="noStrike" dirty="0" err="1">
                          <a:effectLst/>
                        </a:rPr>
                        <a:t>soutien</a:t>
                      </a:r>
                      <a:r>
                        <a:rPr lang="en-US" sz="900" b="1" u="none" strike="noStrike" dirty="0">
                          <a:effectLst/>
                        </a:rPr>
                        <a:t> psychosocial</a:t>
                      </a: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3920762"/>
                  </a:ext>
                </a:extLst>
              </a:tr>
              <a:tr h="368815">
                <a:tc rowSpan="5">
                  <a:txBody>
                    <a:bodyPr/>
                    <a:lstStyle/>
                    <a:p>
                      <a:pPr algn="l" fontAlgn="ctr"/>
                      <a:r>
                        <a:rPr lang="en-US" sz="900" u="none" strike="noStrike" dirty="0">
                          <a:effectLst/>
                        </a:rPr>
                        <a:t>Établir une relation de confiance </a:t>
                      </a: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r>
                        <a:rPr lang="en-US" sz="900" u="none" strike="noStrike" dirty="0">
                          <a:effectLst/>
                        </a:rPr>
                        <a:t>Utilise des techniques permettant d'établir une relation, par exemple en parlant à voix basse, en ayant des conversations informelles ou en faisant des activités avec l'enfant.</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03731039"/>
                  </a:ext>
                </a:extLst>
              </a:tr>
              <a:tr h="368815">
                <a:tc vMerge="1">
                  <a:txBody>
                    <a:bodyPr/>
                    <a:lstStyle/>
                    <a:p>
                      <a:endParaRPr lang="en-US"/>
                    </a:p>
                  </a:txBody>
                  <a:tcPr/>
                </a:tc>
                <a:tc>
                  <a:txBody>
                    <a:bodyPr/>
                    <a:lstStyle/>
                    <a:p>
                      <a:r>
                        <a:rPr lang="en-US" sz="900" u="none" strike="noStrike" dirty="0">
                          <a:effectLst/>
                        </a:rPr>
                        <a:t>Observe et interprète la communication verbale et non verbale pour comprendre ce que pensent et ressentent les enfants et les personnes qui s'occupent d'eux.</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22349037"/>
                  </a:ext>
                </a:extLst>
              </a:tr>
              <a:tr h="368815">
                <a:tc vMerge="1">
                  <a:txBody>
                    <a:bodyPr/>
                    <a:lstStyle/>
                    <a:p>
                      <a:endParaRPr lang="en-US"/>
                    </a:p>
                  </a:txBody>
                  <a:tcPr/>
                </a:tc>
                <a:tc>
                  <a:txBody>
                    <a:bodyPr/>
                    <a:lstStyle/>
                    <a:p>
                      <a:r>
                        <a:rPr lang="en-US" sz="900" u="none" strike="noStrike" dirty="0">
                          <a:effectLst/>
                        </a:rPr>
                        <a:t>Prépare les réunions et les visites à domicile en veillant à ce que l'espace soit sûr, adapté aux enfants, accessible et inclusif, et à ce que les personnes appropriées soient présentes.</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521119658"/>
                  </a:ext>
                </a:extLst>
              </a:tr>
              <a:tr h="368815">
                <a:tc vMerge="1">
                  <a:txBody>
                    <a:bodyPr/>
                    <a:lstStyle/>
                    <a:p>
                      <a:endParaRPr lang="en-US"/>
                    </a:p>
                  </a:txBody>
                  <a:tcPr/>
                </a:tc>
                <a:tc>
                  <a:txBody>
                    <a:bodyPr/>
                    <a:lstStyle/>
                    <a:p>
                      <a:r>
                        <a:rPr lang="en-US" sz="900" u="none" strike="noStrike" dirty="0">
                          <a:effectLst/>
                        </a:rPr>
                        <a:t>Veille à la cohérence de l'aide à la gestion de </a:t>
                      </a:r>
                      <a:r>
                        <a:rPr lang="en-US" sz="900" u="none" strike="noStrike" dirty="0" err="1">
                          <a:effectLst/>
                        </a:rPr>
                        <a:t>cas</a:t>
                      </a:r>
                      <a:r>
                        <a:rPr lang="en-US" sz="900" u="none" strike="noStrike" dirty="0">
                          <a:effectLst/>
                        </a:rPr>
                        <a:t>, gère les attentes de manière appropriée et ne fait pas de fausses promesses.</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317887586"/>
                  </a:ext>
                </a:extLst>
              </a:tr>
              <a:tr h="263439">
                <a:tc vMerge="1">
                  <a:txBody>
                    <a:bodyPr/>
                    <a:lstStyle/>
                    <a:p>
                      <a:endParaRPr lang="en-US"/>
                    </a:p>
                  </a:txBody>
                  <a:tcPr/>
                </a:tc>
                <a:tc>
                  <a:txBody>
                    <a:bodyPr/>
                    <a:lstStyle/>
                    <a:p>
                      <a:r>
                        <a:rPr lang="en-US" sz="900" u="none" strike="noStrike" dirty="0">
                          <a:effectLst/>
                        </a:rPr>
                        <a:t>Établit et maintient des relations positives avec les parents, les soignants et/ou les adultes de confiance. </a:t>
                      </a:r>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9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305312216"/>
                  </a:ext>
                </a:extLst>
              </a:tr>
            </a:tbl>
          </a:graphicData>
        </a:graphic>
      </p:graphicFrame>
    </p:spTree>
    <p:extLst>
      <p:ext uri="{BB962C8B-B14F-4D97-AF65-F5344CB8AC3E}">
        <p14:creationId xmlns:p14="http://schemas.microsoft.com/office/powerpoint/2010/main" val="389481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D72E6D62-BBDF-84A3-4F1E-2E6D6A74F28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18DD4E9A-12E6-055B-839B-F944C28C976C}"/>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9BA90449-7D4D-66B5-86AA-C5102F963C66}"/>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16D2C3D2-7A3B-C70D-AA8C-291A7166013C}"/>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FDDD4E06-74AA-80D3-0164-BE8882A07EB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8CD9399B-C0CA-3244-02BA-E0709CACEAA2}"/>
              </a:ext>
            </a:extLst>
          </p:cNvPr>
          <p:cNvGraphicFramePr>
            <a:graphicFrameLocks noGrp="1"/>
          </p:cNvGraphicFramePr>
          <p:nvPr>
            <p:extLst>
              <p:ext uri="{D42A27DB-BD31-4B8C-83A1-F6EECF244321}">
                <p14:modId xmlns:p14="http://schemas.microsoft.com/office/powerpoint/2010/main" val="1603442449"/>
              </p:ext>
            </p:extLst>
          </p:nvPr>
        </p:nvGraphicFramePr>
        <p:xfrm>
          <a:off x="928407" y="704273"/>
          <a:ext cx="5257799" cy="7620000"/>
        </p:xfrm>
        <a:graphic>
          <a:graphicData uri="http://schemas.openxmlformats.org/drawingml/2006/table">
            <a:tbl>
              <a:tblPr>
                <a:tableStyleId>{5C22544A-7EE6-4342-B048-85BDC9FD1C3A}</a:tableStyleId>
              </a:tblPr>
              <a:tblGrid>
                <a:gridCol w="1100418">
                  <a:extLst>
                    <a:ext uri="{9D8B030D-6E8A-4147-A177-3AD203B41FA5}">
                      <a16:colId xmlns:a16="http://schemas.microsoft.com/office/drawing/2014/main" val="2075948060"/>
                    </a:ext>
                  </a:extLst>
                </a:gridCol>
                <a:gridCol w="3124200">
                  <a:extLst>
                    <a:ext uri="{9D8B030D-6E8A-4147-A177-3AD203B41FA5}">
                      <a16:colId xmlns:a16="http://schemas.microsoft.com/office/drawing/2014/main" val="821103595"/>
                    </a:ext>
                  </a:extLst>
                </a:gridCol>
                <a:gridCol w="1033181">
                  <a:extLst>
                    <a:ext uri="{9D8B030D-6E8A-4147-A177-3AD203B41FA5}">
                      <a16:colId xmlns:a16="http://schemas.microsoft.com/office/drawing/2014/main" val="4200843570"/>
                    </a:ext>
                  </a:extLst>
                </a:gridCol>
              </a:tblGrid>
              <a:tr h="408604">
                <a:tc rowSpan="5">
                  <a:txBody>
                    <a:bodyPr/>
                    <a:lstStyle/>
                    <a:p>
                      <a:pPr algn="l" fontAlgn="ctr"/>
                      <a:r>
                        <a:rPr lang="en-US" sz="1000" u="none" strike="noStrike" dirty="0">
                          <a:effectLst/>
                        </a:rPr>
                        <a:t>Répondre avec empathie, chaleur et sincérité</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a:effectLst/>
                        </a:rPr>
                        <a:t>S'efforce de comprendre le point de vue des autres, écoute leurs besoins et s'efforce de comprendre les sentiments, les réactions, les motivations et les besoins des autres.</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83228696"/>
                  </a:ext>
                </a:extLst>
              </a:tr>
              <a:tr h="425281">
                <a:tc vMerge="1">
                  <a:txBody>
                    <a:bodyPr/>
                    <a:lstStyle/>
                    <a:p>
                      <a:endParaRPr lang="en-US"/>
                    </a:p>
                  </a:txBody>
                  <a:tcPr/>
                </a:tc>
                <a:tc>
                  <a:txBody>
                    <a:bodyPr/>
                    <a:lstStyle/>
                    <a:p>
                      <a:r>
                        <a:rPr lang="en-US" sz="1000" u="none" strike="noStrike" dirty="0" err="1">
                          <a:effectLst/>
                        </a:rPr>
                        <a:t>Gère</a:t>
                      </a:r>
                      <a:r>
                        <a:rPr lang="en-US" sz="1000" u="none" strike="noStrike" dirty="0">
                          <a:effectLst/>
                        </a:rPr>
                        <a:t> de manière </a:t>
                      </a:r>
                      <a:r>
                        <a:rPr lang="en-US" sz="1000" u="none" strike="noStrike" dirty="0" err="1">
                          <a:effectLst/>
                        </a:rPr>
                        <a:t>appropriée</a:t>
                      </a:r>
                      <a:r>
                        <a:rPr lang="en-US" sz="1000" u="none" strike="noStrike" dirty="0">
                          <a:effectLst/>
                        </a:rPr>
                        <a:t> les conversations </a:t>
                      </a:r>
                      <a:r>
                        <a:rPr lang="en-US" sz="1000" u="none" strike="noStrike" dirty="0" err="1">
                          <a:effectLst/>
                        </a:rPr>
                        <a:t>difficiles</a:t>
                      </a:r>
                      <a:r>
                        <a:rPr lang="en-US" sz="1000" u="none" strike="noStrike" dirty="0">
                          <a:effectLst/>
                        </a:rPr>
                        <a:t>, y </a:t>
                      </a:r>
                      <a:r>
                        <a:rPr lang="en-US" sz="1000" u="none" strike="noStrike" dirty="0" err="1">
                          <a:effectLst/>
                        </a:rPr>
                        <a:t>compris</a:t>
                      </a:r>
                      <a:r>
                        <a:rPr lang="en-US" sz="1000" u="none" strike="noStrike" dirty="0">
                          <a:effectLst/>
                        </a:rPr>
                        <a:t> sur des </a:t>
                      </a:r>
                      <a:r>
                        <a:rPr lang="en-US" sz="1000" u="none" strike="noStrike" dirty="0" err="1">
                          <a:effectLst/>
                        </a:rPr>
                        <a:t>sujets</a:t>
                      </a:r>
                      <a:r>
                        <a:rPr lang="en-US" sz="1000" u="none" strike="noStrike" dirty="0">
                          <a:effectLst/>
                        </a:rPr>
                        <a:t> </a:t>
                      </a:r>
                      <a:r>
                        <a:rPr lang="en-US" sz="1000" u="none" strike="noStrike" dirty="0" err="1">
                          <a:effectLst/>
                        </a:rPr>
                        <a:t>délicats</a:t>
                      </a:r>
                      <a:r>
                        <a:rPr lang="en-US" sz="1000" u="none" strike="noStrike" dirty="0">
                          <a:effectLst/>
                        </a:rPr>
                        <a:t> et </a:t>
                      </a:r>
                      <a:r>
                        <a:rPr lang="en-US" sz="1000" u="none" strike="noStrike" dirty="0" err="1">
                          <a:effectLst/>
                        </a:rPr>
                        <a:t>difficiles</a:t>
                      </a:r>
                      <a:r>
                        <a:rPr lang="en-US" sz="1000" u="none" strike="noStrike" dirty="0">
                          <a:effectLst/>
                        </a:rPr>
                        <a:t>, </a:t>
                      </a:r>
                      <a:r>
                        <a:rPr lang="en-US" sz="1000" u="none" strike="noStrike" dirty="0" err="1">
                          <a:effectLst/>
                        </a:rPr>
                        <a:t>en</a:t>
                      </a:r>
                      <a:r>
                        <a:rPr lang="en-US" sz="1000" u="none" strike="noStrike" dirty="0">
                          <a:effectLst/>
                        </a:rPr>
                        <a:t> tenant </a:t>
                      </a:r>
                      <a:r>
                        <a:rPr lang="en-US" sz="1000" u="none" strike="noStrike" dirty="0" err="1">
                          <a:effectLst/>
                        </a:rPr>
                        <a:t>compte</a:t>
                      </a:r>
                      <a:r>
                        <a:rPr lang="en-US" sz="1000" u="none" strike="noStrike" dirty="0">
                          <a:effectLst/>
                        </a:rPr>
                        <a:t> de </a:t>
                      </a:r>
                      <a:r>
                        <a:rPr lang="en-US" sz="1000" u="none" strike="noStrike" dirty="0" err="1">
                          <a:effectLst/>
                        </a:rPr>
                        <a:t>l'âge</a:t>
                      </a:r>
                      <a:r>
                        <a:rPr lang="en-US" sz="1000" u="none" strike="noStrike" dirty="0">
                          <a:effectLst/>
                        </a:rPr>
                        <a:t> et du </a:t>
                      </a:r>
                      <a:r>
                        <a:rPr lang="en-US" sz="1000" u="none" strike="noStrike" dirty="0" err="1">
                          <a:effectLst/>
                        </a:rPr>
                        <a:t>stade</a:t>
                      </a:r>
                      <a:r>
                        <a:rPr lang="en-US" sz="1000" u="none" strike="noStrike" dirty="0">
                          <a:effectLst/>
                        </a:rPr>
                        <a:t> de </a:t>
                      </a:r>
                      <a:r>
                        <a:rPr lang="en-US" sz="1000" u="none" strike="noStrike" dirty="0" err="1">
                          <a:effectLst/>
                        </a:rPr>
                        <a:t>développement</a:t>
                      </a:r>
                      <a:r>
                        <a:rPr lang="en-US" sz="1000" u="none" strike="noStrike" dirty="0">
                          <a:effectLst/>
                        </a:rPr>
                        <a:t> de </a:t>
                      </a:r>
                      <a:r>
                        <a:rPr lang="en-US" sz="1000" u="none" strike="noStrike" dirty="0" err="1">
                          <a:effectLst/>
                        </a:rPr>
                        <a:t>l'enfant</a:t>
                      </a:r>
                      <a:r>
                        <a:rPr lang="en-US" sz="1000" u="none" strike="noStrike" dirty="0">
                          <a:effectLst/>
                        </a:rPr>
                        <a:t>.</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005008197"/>
                  </a:ext>
                </a:extLst>
              </a:tr>
              <a:tr h="283521">
                <a:tc vMerge="1">
                  <a:txBody>
                    <a:bodyPr/>
                    <a:lstStyle/>
                    <a:p>
                      <a:endParaRPr lang="en-US"/>
                    </a:p>
                  </a:txBody>
                  <a:tcPr/>
                </a:tc>
                <a:tc>
                  <a:txBody>
                    <a:bodyPr/>
                    <a:lstStyle/>
                    <a:p>
                      <a:r>
                        <a:rPr lang="en-US" sz="1000" u="none" strike="noStrike">
                          <a:effectLst/>
                        </a:rPr>
                        <a:t>Est attentif aux besoins de l'enfant, donne des réponses qui le soutiennent sur le plan émotionnel et utilise des déclarations qui le soutiennent.</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120056465"/>
                  </a:ext>
                </a:extLst>
              </a:tr>
              <a:tr h="283521">
                <a:tc vMerge="1">
                  <a:txBody>
                    <a:bodyPr/>
                    <a:lstStyle/>
                    <a:p>
                      <a:endParaRPr lang="en-US"/>
                    </a:p>
                  </a:txBody>
                  <a:tcPr/>
                </a:tc>
                <a:tc>
                  <a:txBody>
                    <a:bodyPr/>
                    <a:lstStyle/>
                    <a:p>
                      <a:r>
                        <a:rPr lang="en-US" sz="1000" u="none" strike="noStrike">
                          <a:effectLst/>
                        </a:rPr>
                        <a:t>Valide l'expérience de l'enfant de son point de vue de manière claire et confiante.</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430324505"/>
                  </a:ext>
                </a:extLst>
              </a:tr>
              <a:tr h="175116">
                <a:tc vMerge="1">
                  <a:txBody>
                    <a:bodyPr/>
                    <a:lstStyle/>
                    <a:p>
                      <a:endParaRPr lang="en-US"/>
                    </a:p>
                  </a:txBody>
                  <a:tcPr/>
                </a:tc>
                <a:tc>
                  <a:txBody>
                    <a:bodyPr/>
                    <a:lstStyle/>
                    <a:p>
                      <a:r>
                        <a:rPr lang="en-US" sz="1000" u="none" strike="noStrike">
                          <a:effectLst/>
                        </a:rPr>
                        <a:t>Ne porte pas de jugement.</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87503544"/>
                  </a:ext>
                </a:extLst>
              </a:tr>
              <a:tr h="542025">
                <a:tc rowSpan="2">
                  <a:txBody>
                    <a:bodyPr/>
                    <a:lstStyle/>
                    <a:p>
                      <a:pPr algn="l" fontAlgn="ctr"/>
                      <a:r>
                        <a:rPr lang="en-US" sz="1000" u="none" strike="noStrike" dirty="0">
                          <a:effectLst/>
                        </a:rPr>
                        <a:t>Communication verbale</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Communique </a:t>
                      </a:r>
                      <a:r>
                        <a:rPr lang="en-US" sz="1000" u="none" strike="noStrike" dirty="0" err="1">
                          <a:effectLst/>
                        </a:rPr>
                        <a:t>clairement</a:t>
                      </a:r>
                      <a:r>
                        <a:rPr lang="en-US" sz="1000" u="none" strike="noStrike" dirty="0">
                          <a:effectLst/>
                        </a:rPr>
                        <a:t> et </a:t>
                      </a:r>
                      <a:r>
                        <a:rPr lang="en-US" sz="1000" u="none" strike="noStrike" dirty="0" err="1">
                          <a:effectLst/>
                        </a:rPr>
                        <a:t>est</a:t>
                      </a:r>
                      <a:r>
                        <a:rPr lang="en-US" sz="1000" u="none" strike="noStrike" dirty="0">
                          <a:effectLst/>
                        </a:rPr>
                        <a:t> capable </a:t>
                      </a:r>
                      <a:r>
                        <a:rPr lang="en-US" sz="1000" u="none" strike="noStrike" dirty="0" err="1">
                          <a:effectLst/>
                        </a:rPr>
                        <a:t>d'adapter</a:t>
                      </a:r>
                      <a:r>
                        <a:rPr lang="en-US" sz="1000" u="none" strike="noStrike" dirty="0">
                          <a:effectLst/>
                        </a:rPr>
                        <a:t> la communication à </a:t>
                      </a:r>
                      <a:r>
                        <a:rPr lang="en-US" sz="1000" u="none" strike="noStrike" dirty="0" err="1">
                          <a:effectLst/>
                        </a:rPr>
                        <a:t>l'âge</a:t>
                      </a:r>
                      <a:r>
                        <a:rPr lang="en-US" sz="1000" u="none" strike="noStrike" dirty="0">
                          <a:effectLst/>
                        </a:rPr>
                        <a:t>, au </a:t>
                      </a:r>
                      <a:r>
                        <a:rPr lang="en-US" sz="1000" u="none" strike="noStrike" dirty="0" err="1">
                          <a:effectLst/>
                        </a:rPr>
                        <a:t>stade</a:t>
                      </a:r>
                      <a:r>
                        <a:rPr lang="en-US" sz="1000" u="none" strike="noStrike" dirty="0">
                          <a:effectLst/>
                        </a:rPr>
                        <a:t> de </a:t>
                      </a:r>
                      <a:r>
                        <a:rPr lang="en-US" sz="1000" u="none" strike="noStrike" dirty="0" err="1">
                          <a:effectLst/>
                        </a:rPr>
                        <a:t>développement</a:t>
                      </a:r>
                      <a:r>
                        <a:rPr lang="en-US" sz="1000" u="none" strike="noStrike" dirty="0">
                          <a:effectLst/>
                        </a:rPr>
                        <a:t> et aux </a:t>
                      </a:r>
                      <a:r>
                        <a:rPr lang="en-US" sz="1000" u="none" strike="noStrike" dirty="0" err="1">
                          <a:effectLst/>
                        </a:rPr>
                        <a:t>capacités</a:t>
                      </a:r>
                      <a:r>
                        <a:rPr lang="en-US" sz="1000" u="none" strike="noStrike" dirty="0">
                          <a:effectLst/>
                        </a:rPr>
                        <a:t> de </a:t>
                      </a:r>
                      <a:r>
                        <a:rPr lang="en-US" sz="1000" u="none" strike="noStrike" dirty="0" err="1">
                          <a:effectLst/>
                        </a:rPr>
                        <a:t>l'enfant</a:t>
                      </a:r>
                      <a:r>
                        <a:rPr lang="en-US" sz="1000" u="none" strike="noStrike" dirty="0">
                          <a:effectLst/>
                        </a:rPr>
                        <a:t>, </a:t>
                      </a:r>
                      <a:r>
                        <a:rPr lang="en-US" sz="1000" u="none" strike="noStrike" dirty="0" err="1">
                          <a:effectLst/>
                        </a:rPr>
                        <a:t>en</a:t>
                      </a:r>
                      <a:r>
                        <a:rPr lang="en-US" sz="1000" u="none" strike="noStrike" dirty="0">
                          <a:effectLst/>
                        </a:rPr>
                        <a:t> tenant </a:t>
                      </a:r>
                      <a:r>
                        <a:rPr lang="en-US" sz="1000" u="none" strike="noStrike" dirty="0" err="1">
                          <a:effectLst/>
                        </a:rPr>
                        <a:t>compte</a:t>
                      </a:r>
                      <a:r>
                        <a:rPr lang="en-US" sz="1000" u="none" strike="noStrike" dirty="0">
                          <a:effectLst/>
                        </a:rPr>
                        <a:t> des </a:t>
                      </a:r>
                      <a:r>
                        <a:rPr lang="en-US" sz="1000" u="none" strike="noStrike" dirty="0" err="1">
                          <a:effectLst/>
                        </a:rPr>
                        <a:t>considérations</a:t>
                      </a:r>
                      <a:r>
                        <a:rPr lang="en-US" sz="1000" u="none" strike="noStrike" dirty="0">
                          <a:effectLst/>
                        </a:rPr>
                        <a:t> </a:t>
                      </a:r>
                      <a:r>
                        <a:rPr lang="en-US" sz="1000" u="none" strike="noStrike" dirty="0" err="1">
                          <a:effectLst/>
                        </a:rPr>
                        <a:t>culturelles</a:t>
                      </a:r>
                      <a:r>
                        <a:rPr lang="en-US" sz="1000" u="none" strike="noStrike" dirty="0">
                          <a:effectLst/>
                        </a:rPr>
                        <a:t>.</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905978656"/>
                  </a:ext>
                </a:extLst>
              </a:tr>
              <a:tr h="408604">
                <a:tc vMerge="1">
                  <a:txBody>
                    <a:bodyPr/>
                    <a:lstStyle/>
                    <a:p>
                      <a:endParaRPr lang="en-US"/>
                    </a:p>
                  </a:txBody>
                  <a:tcPr/>
                </a:tc>
                <a:tc>
                  <a:txBody>
                    <a:bodyPr/>
                    <a:lstStyle/>
                    <a:p>
                      <a:r>
                        <a:rPr lang="en-US" sz="1000" u="none" strike="noStrike" dirty="0" err="1">
                          <a:effectLst/>
                        </a:rPr>
                        <a:t>Utilise</a:t>
                      </a:r>
                      <a:r>
                        <a:rPr lang="en-US" sz="1000" u="none" strike="noStrike" dirty="0">
                          <a:effectLst/>
                        </a:rPr>
                        <a:t> des techniques pour </a:t>
                      </a:r>
                      <a:r>
                        <a:rPr lang="en-US" sz="1000" u="none" strike="noStrike" dirty="0" err="1">
                          <a:effectLst/>
                        </a:rPr>
                        <a:t>s'assurer</a:t>
                      </a:r>
                      <a:r>
                        <a:rPr lang="en-US" sz="1000" u="none" strike="noStrike" dirty="0">
                          <a:effectLst/>
                        </a:rPr>
                        <a:t> de </a:t>
                      </a:r>
                      <a:r>
                        <a:rPr lang="en-US" sz="1000" u="none" strike="noStrike" dirty="0" err="1">
                          <a:effectLst/>
                        </a:rPr>
                        <a:t>sa</a:t>
                      </a:r>
                      <a:r>
                        <a:rPr lang="en-US" sz="1000" u="none" strike="noStrike" dirty="0">
                          <a:effectLst/>
                        </a:rPr>
                        <a:t> </a:t>
                      </a:r>
                      <a:r>
                        <a:rPr lang="en-US" sz="1000" u="none" strike="noStrike" dirty="0" err="1">
                          <a:effectLst/>
                        </a:rPr>
                        <a:t>compréhension</a:t>
                      </a:r>
                      <a:r>
                        <a:rPr lang="en-US" sz="1000" u="none" strike="noStrike" dirty="0">
                          <a:effectLst/>
                        </a:rPr>
                        <a:t> et la </a:t>
                      </a:r>
                      <a:r>
                        <a:rPr lang="en-US" sz="1000" u="none" strike="noStrike" dirty="0" err="1">
                          <a:effectLst/>
                        </a:rPr>
                        <a:t>communiquer</a:t>
                      </a:r>
                      <a:r>
                        <a:rPr lang="en-US" sz="1000" u="none" strike="noStrike" dirty="0">
                          <a:effectLst/>
                        </a:rPr>
                        <a:t>. Par </a:t>
                      </a:r>
                      <a:r>
                        <a:rPr lang="en-US" sz="1000" u="none" strike="noStrike" dirty="0" err="1">
                          <a:effectLst/>
                        </a:rPr>
                        <a:t>exemple</a:t>
                      </a:r>
                      <a:r>
                        <a:rPr lang="en-US" sz="1000" u="none" strike="noStrike" dirty="0">
                          <a:effectLst/>
                        </a:rPr>
                        <a:t>: la paraphrase, les questions ouvertes et la </a:t>
                      </a:r>
                      <a:r>
                        <a:rPr lang="en-US" sz="1000" u="none" strike="noStrike" dirty="0" err="1">
                          <a:effectLst/>
                        </a:rPr>
                        <a:t>réflexion</a:t>
                      </a:r>
                      <a:r>
                        <a:rPr lang="en-US" sz="1000" u="none" strike="noStrike" dirty="0">
                          <a:effectLst/>
                        </a:rPr>
                        <a:t>.</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196331383"/>
                  </a:ext>
                </a:extLst>
              </a:tr>
              <a:tr h="166777">
                <a:tc rowSpan="3">
                  <a:txBody>
                    <a:bodyPr/>
                    <a:lstStyle/>
                    <a:p>
                      <a:pPr algn="l" fontAlgn="ctr"/>
                      <a:r>
                        <a:rPr lang="en-US" sz="1000" u="none" strike="noStrike" dirty="0">
                          <a:effectLst/>
                        </a:rPr>
                        <a:t>Communication non verbale</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a:effectLst/>
                        </a:rPr>
                        <a:t>Utilise une communication non verbale réconfortante.</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258567923"/>
                  </a:ext>
                </a:extLst>
              </a:tr>
              <a:tr h="327439">
                <a:tc vMerge="1">
                  <a:txBody>
                    <a:bodyPr/>
                    <a:lstStyle/>
                    <a:p>
                      <a:endParaRPr lang="en-US"/>
                    </a:p>
                  </a:txBody>
                  <a:tcPr/>
                </a:tc>
                <a:tc>
                  <a:txBody>
                    <a:bodyPr/>
                    <a:lstStyle/>
                    <a:p>
                      <a:r>
                        <a:rPr lang="en-US" sz="1000" u="none" strike="noStrike">
                          <a:effectLst/>
                        </a:rPr>
                        <a:t>Adopte une posture ouverte, un contact visuel approprié et un ton de voix amical.</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509276073"/>
                  </a:ext>
                </a:extLst>
              </a:tr>
              <a:tr h="327439">
                <a:tc vMerge="1">
                  <a:txBody>
                    <a:bodyPr/>
                    <a:lstStyle/>
                    <a:p>
                      <a:endParaRPr lang="en-US"/>
                    </a:p>
                  </a:txBody>
                  <a:tcPr/>
                </a:tc>
                <a:tc>
                  <a:txBody>
                    <a:bodyPr/>
                    <a:lstStyle/>
                    <a:p>
                      <a:r>
                        <a:rPr lang="en-US" sz="1000" u="none" strike="noStrike" dirty="0">
                          <a:effectLst/>
                        </a:rPr>
                        <a:t>Montre des expressions d'engagement et </a:t>
                      </a:r>
                      <a:r>
                        <a:rPr lang="en-US" sz="1000" u="none" strike="noStrike" dirty="0" err="1">
                          <a:effectLst/>
                        </a:rPr>
                        <a:t>d'enthousiasme</a:t>
                      </a:r>
                      <a:r>
                        <a:rPr lang="en-US" sz="1000" u="none" strike="noStrike" dirty="0">
                          <a:effectLst/>
                        </a:rPr>
                        <a:t> en souriant, en hochant la tête, en prononçant des mots (</a:t>
                      </a:r>
                      <a:r>
                        <a:rPr lang="en-US" sz="1000" u="none" strike="noStrike" dirty="0" err="1">
                          <a:effectLst/>
                        </a:rPr>
                        <a:t>ahan</a:t>
                      </a:r>
                      <a:r>
                        <a:rPr lang="en-US" sz="1000" u="none" strike="noStrike" dirty="0">
                          <a:effectLst/>
                        </a:rPr>
                        <a:t>), par </a:t>
                      </a:r>
                      <a:r>
                        <a:rPr lang="en-US" sz="1000" u="none" strike="noStrike" dirty="0" err="1">
                          <a:effectLst/>
                        </a:rPr>
                        <a:t>exemple</a:t>
                      </a:r>
                      <a:r>
                        <a:rPr lang="en-US" sz="1000" u="none" strike="noStrike" dirty="0">
                          <a:effectLst/>
                        </a:rPr>
                        <a:t>. </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115793884"/>
                  </a:ext>
                </a:extLst>
              </a:tr>
              <a:tr h="216810">
                <a:tc gridSpan="2">
                  <a:txBody>
                    <a:bodyPr/>
                    <a:lstStyle/>
                    <a:p>
                      <a:pPr algn="l" fontAlgn="ctr"/>
                      <a:r>
                        <a:rPr lang="en-US" sz="1000" b="1" u="none" strike="noStrike" dirty="0">
                          <a:effectLst/>
                        </a:rPr>
                        <a:t>3. Connaissances, attitudes et compétences techniques </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04741017"/>
                  </a:ext>
                </a:extLst>
              </a:tr>
              <a:tr h="275182">
                <a:tc rowSpan="4">
                  <a:txBody>
                    <a:bodyPr/>
                    <a:lstStyle/>
                    <a:p>
                      <a:pPr algn="l" fontAlgn="ctr"/>
                      <a:r>
                        <a:rPr lang="en-US" sz="1000" u="none" strike="noStrike" dirty="0">
                          <a:effectLst/>
                        </a:rPr>
                        <a:t>Connaît le cadre théorique du travail avec les enfants et les familles</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a:effectLst/>
                        </a:rPr>
                        <a:t>Comprend les cadres juridiques, politiques et procéduraux liés à la protection de l'enfance.</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067868964"/>
                  </a:ext>
                </a:extLst>
              </a:tr>
              <a:tr h="542025">
                <a:tc vMerge="1">
                  <a:txBody>
                    <a:bodyPr/>
                    <a:lstStyle/>
                    <a:p>
                      <a:endParaRPr lang="en-US"/>
                    </a:p>
                  </a:txBody>
                  <a:tcPr/>
                </a:tc>
                <a:tc>
                  <a:txBody>
                    <a:bodyPr/>
                    <a:lstStyle/>
                    <a:p>
                      <a:r>
                        <a:rPr lang="en-US" sz="1000" u="none" strike="noStrike" dirty="0" err="1">
                          <a:effectLst/>
                        </a:rPr>
                        <a:t>Comprend</a:t>
                      </a:r>
                      <a:r>
                        <a:rPr lang="en-US" sz="1000" u="none" strike="noStrike" dirty="0">
                          <a:effectLst/>
                        </a:rPr>
                        <a:t> comment </a:t>
                      </a:r>
                      <a:r>
                        <a:rPr lang="en-US" sz="1000" u="none" strike="noStrike" dirty="0" err="1">
                          <a:effectLst/>
                        </a:rPr>
                        <a:t>l'environnement</a:t>
                      </a:r>
                      <a:r>
                        <a:rPr lang="en-US" sz="1000" u="none" strike="noStrike" dirty="0">
                          <a:effectLst/>
                        </a:rPr>
                        <a:t> d'un enfant </a:t>
                      </a:r>
                      <a:r>
                        <a:rPr lang="en-US" sz="1000" u="none" strike="noStrike" dirty="0" err="1">
                          <a:effectLst/>
                        </a:rPr>
                        <a:t>influe</a:t>
                      </a:r>
                      <a:r>
                        <a:rPr lang="en-US" sz="1000" u="none" strike="noStrike" dirty="0">
                          <a:effectLst/>
                        </a:rPr>
                        <a:t> sur son bien-</a:t>
                      </a:r>
                      <a:r>
                        <a:rPr lang="en-US" sz="1000" u="none" strike="noStrike" dirty="0" err="1">
                          <a:effectLst/>
                        </a:rPr>
                        <a:t>être</a:t>
                      </a:r>
                      <a:r>
                        <a:rPr lang="en-US" sz="1000" u="none" strike="noStrike" dirty="0">
                          <a:effectLst/>
                        </a:rPr>
                        <a:t> et </a:t>
                      </a:r>
                      <a:r>
                        <a:rPr lang="en-US" sz="1000" u="none" strike="noStrike" dirty="0" err="1">
                          <a:effectLst/>
                        </a:rPr>
                        <a:t>sa</a:t>
                      </a:r>
                      <a:r>
                        <a:rPr lang="en-US" sz="1000" u="none" strike="noStrike" dirty="0">
                          <a:effectLst/>
                        </a:rPr>
                        <a:t> </a:t>
                      </a:r>
                      <a:r>
                        <a:rPr lang="en-US" sz="1000" u="none" strike="noStrike" dirty="0" err="1">
                          <a:effectLst/>
                        </a:rPr>
                        <a:t>sécurité</a:t>
                      </a:r>
                      <a:r>
                        <a:rPr lang="en-US" sz="1000" u="none" strike="noStrike" dirty="0">
                          <a:effectLst/>
                        </a:rPr>
                        <a:t> et comment identifier les </a:t>
                      </a:r>
                      <a:r>
                        <a:rPr lang="en-US" sz="1000" u="none" strike="noStrike" dirty="0" err="1">
                          <a:effectLst/>
                        </a:rPr>
                        <a:t>facteurs</a:t>
                      </a:r>
                      <a:r>
                        <a:rPr lang="en-US" sz="1000" u="none" strike="noStrike" dirty="0">
                          <a:effectLst/>
                        </a:rPr>
                        <a:t> de </a:t>
                      </a:r>
                      <a:r>
                        <a:rPr lang="en-US" sz="1000" u="none" strike="noStrike" dirty="0" err="1">
                          <a:effectLst/>
                        </a:rPr>
                        <a:t>risque</a:t>
                      </a:r>
                      <a:r>
                        <a:rPr lang="en-US" sz="1000" u="none" strike="noStrike" dirty="0">
                          <a:effectLst/>
                        </a:rPr>
                        <a:t> et de protection au sein de </a:t>
                      </a:r>
                      <a:r>
                        <a:rPr lang="en-US" sz="1000" u="none" strike="noStrike" dirty="0" err="1">
                          <a:effectLst/>
                        </a:rPr>
                        <a:t>cet</a:t>
                      </a:r>
                      <a:r>
                        <a:rPr lang="en-US" sz="1000" u="none" strike="noStrike" dirty="0">
                          <a:effectLst/>
                        </a:rPr>
                        <a:t> </a:t>
                      </a:r>
                      <a:r>
                        <a:rPr lang="en-US" sz="1000" u="none" strike="noStrike" dirty="0" err="1">
                          <a:effectLst/>
                        </a:rPr>
                        <a:t>environnement</a:t>
                      </a:r>
                      <a:r>
                        <a:rPr lang="en-US" sz="1000" u="none" strike="noStrike" dirty="0">
                          <a:effectLst/>
                        </a:rPr>
                        <a:t>, sur la base des </a:t>
                      </a:r>
                      <a:r>
                        <a:rPr lang="en-US" sz="1000" u="none" strike="noStrike" dirty="0" err="1">
                          <a:effectLst/>
                        </a:rPr>
                        <a:t>niveaux</a:t>
                      </a:r>
                      <a:r>
                        <a:rPr lang="en-US" sz="1000" u="none" strike="noStrike" dirty="0">
                          <a:effectLst/>
                        </a:rPr>
                        <a:t> du </a:t>
                      </a:r>
                      <a:r>
                        <a:rPr lang="en-US" sz="1000" u="none" strike="noStrike" dirty="0" err="1">
                          <a:effectLst/>
                        </a:rPr>
                        <a:t>modèle</a:t>
                      </a:r>
                      <a:r>
                        <a:rPr lang="en-US" sz="1000" u="none" strike="noStrike" dirty="0">
                          <a:effectLst/>
                        </a:rPr>
                        <a:t> socio-</a:t>
                      </a:r>
                      <a:r>
                        <a:rPr lang="en-US" sz="1000" u="none" strike="noStrike" dirty="0" err="1">
                          <a:effectLst/>
                        </a:rPr>
                        <a:t>écologique</a:t>
                      </a:r>
                      <a:r>
                        <a:rPr lang="en-US" sz="1000" u="none" strike="noStrike" dirty="0">
                          <a:effectLst/>
                        </a:rPr>
                        <a:t>.</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36893724"/>
                  </a:ext>
                </a:extLst>
              </a:tr>
              <a:tr h="408604">
                <a:tc vMerge="1">
                  <a:txBody>
                    <a:bodyPr/>
                    <a:lstStyle/>
                    <a:p>
                      <a:endParaRPr lang="en-US"/>
                    </a:p>
                  </a:txBody>
                  <a:tcPr/>
                </a:tc>
                <a:tc>
                  <a:txBody>
                    <a:bodyPr/>
                    <a:lstStyle/>
                    <a:p>
                      <a:r>
                        <a:rPr lang="en-US" sz="1000" u="none" strike="noStrike">
                          <a:effectLst/>
                        </a:rPr>
                        <a:t>Comprend et applique des approches fondées sur les points forts pour renforcer les environnements familiaux et de soins et pour promouvoir l'unité familiale.</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57906506"/>
                  </a:ext>
                </a:extLst>
              </a:tr>
              <a:tr h="408604">
                <a:tc vMerge="1">
                  <a:txBody>
                    <a:bodyPr/>
                    <a:lstStyle/>
                    <a:p>
                      <a:endParaRPr lang="en-US"/>
                    </a:p>
                  </a:txBody>
                  <a:tcPr/>
                </a:tc>
                <a:tc>
                  <a:txBody>
                    <a:bodyPr/>
                    <a:lstStyle/>
                    <a:p>
                      <a:r>
                        <a:rPr lang="en-US" sz="1000" u="none" strike="noStrike" dirty="0">
                          <a:effectLst/>
                        </a:rPr>
                        <a:t>Comprend et applique les principes de gestion de </a:t>
                      </a:r>
                      <a:r>
                        <a:rPr lang="en-US" sz="1000" u="none" strike="noStrike" dirty="0" err="1">
                          <a:effectLst/>
                        </a:rPr>
                        <a:t>cas</a:t>
                      </a:r>
                      <a:r>
                        <a:rPr lang="en-US" sz="1000" u="none" strike="noStrike" dirty="0">
                          <a:effectLst/>
                        </a:rPr>
                        <a:t>, notamment les principes "Do No Harm" (Ne pas </a:t>
                      </a:r>
                      <a:r>
                        <a:rPr lang="en-US" sz="1000" u="none" strike="noStrike" dirty="0" err="1">
                          <a:effectLst/>
                        </a:rPr>
                        <a:t>nuire</a:t>
                      </a:r>
                      <a:r>
                        <a:rPr lang="en-US" sz="1000" u="none" strike="noStrike" dirty="0">
                          <a:effectLst/>
                        </a:rPr>
                        <a:t>) et "Best Interests of the Child" (intérêt supérieur de l'enfant).</a:t>
                      </a:r>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US" sz="1000" dirty="0"/>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477272620"/>
                  </a:ext>
                </a:extLst>
              </a:tr>
            </a:tbl>
          </a:graphicData>
        </a:graphic>
      </p:graphicFrame>
    </p:spTree>
    <p:extLst>
      <p:ext uri="{BB962C8B-B14F-4D97-AF65-F5344CB8AC3E}">
        <p14:creationId xmlns:p14="http://schemas.microsoft.com/office/powerpoint/2010/main" val="232981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366F9BC1-DA00-5BEA-25CA-3D7B8751B972}"/>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23DBDA39-8E69-0E3B-54D0-C35FF62B6938}"/>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B98A6F57-0D0C-D65A-4D1D-9DAA6379EF3F}"/>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C72AAA46-BFCC-7676-A1A0-97C302C9778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FB95E1FE-2A21-88EF-3850-7E1A2790B2C8}"/>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68E3B94F-4272-21EE-42CD-2E8A6B1A1D32}"/>
              </a:ext>
            </a:extLst>
          </p:cNvPr>
          <p:cNvGraphicFramePr>
            <a:graphicFrameLocks noGrp="1"/>
          </p:cNvGraphicFramePr>
          <p:nvPr>
            <p:extLst>
              <p:ext uri="{D42A27DB-BD31-4B8C-83A1-F6EECF244321}">
                <p14:modId xmlns:p14="http://schemas.microsoft.com/office/powerpoint/2010/main" val="1289708877"/>
              </p:ext>
            </p:extLst>
          </p:nvPr>
        </p:nvGraphicFramePr>
        <p:xfrm>
          <a:off x="960904" y="445763"/>
          <a:ext cx="5244352" cy="8469664"/>
        </p:xfrm>
        <a:graphic>
          <a:graphicData uri="http://schemas.openxmlformats.org/drawingml/2006/table">
            <a:tbl>
              <a:tblPr>
                <a:tableStyleId>{5C22544A-7EE6-4342-B048-85BDC9FD1C3A}</a:tableStyleId>
              </a:tblPr>
              <a:tblGrid>
                <a:gridCol w="1125071">
                  <a:extLst>
                    <a:ext uri="{9D8B030D-6E8A-4147-A177-3AD203B41FA5}">
                      <a16:colId xmlns:a16="http://schemas.microsoft.com/office/drawing/2014/main" val="2691052629"/>
                    </a:ext>
                  </a:extLst>
                </a:gridCol>
                <a:gridCol w="3314700">
                  <a:extLst>
                    <a:ext uri="{9D8B030D-6E8A-4147-A177-3AD203B41FA5}">
                      <a16:colId xmlns:a16="http://schemas.microsoft.com/office/drawing/2014/main" val="36254966"/>
                    </a:ext>
                  </a:extLst>
                </a:gridCol>
                <a:gridCol w="804581">
                  <a:extLst>
                    <a:ext uri="{9D8B030D-6E8A-4147-A177-3AD203B41FA5}">
                      <a16:colId xmlns:a16="http://schemas.microsoft.com/office/drawing/2014/main" val="1656523092"/>
                    </a:ext>
                  </a:extLst>
                </a:gridCol>
              </a:tblGrid>
              <a:tr h="425076">
                <a:tc rowSpan="6">
                  <a:txBody>
                    <a:bodyPr/>
                    <a:lstStyle/>
                    <a:p>
                      <a:pPr algn="l" fontAlgn="ctr"/>
                      <a:r>
                        <a:rPr lang="en-US" sz="900" u="none" strike="noStrike" dirty="0">
                          <a:effectLst/>
                        </a:rPr>
                        <a:t>Identification en toute sécurité des cas de maltraitance, de négligence, de violence et d'exploitation des enfants, y compris l'automutilation</a:t>
                      </a: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900" u="none" strike="noStrike" dirty="0">
                          <a:effectLst/>
                        </a:rPr>
                        <a:t>Reconnaît les </a:t>
                      </a:r>
                      <a:r>
                        <a:rPr lang="en-US" sz="900" u="none" strike="noStrike" dirty="0" err="1">
                          <a:effectLst/>
                        </a:rPr>
                        <a:t>problèmes</a:t>
                      </a:r>
                      <a:r>
                        <a:rPr lang="en-US" sz="900" u="none" strike="noStrike" dirty="0">
                          <a:effectLst/>
                        </a:rPr>
                        <a:t> </a:t>
                      </a:r>
                      <a:r>
                        <a:rPr lang="en-US" sz="900" u="none" strike="noStrike" dirty="0" err="1">
                          <a:effectLst/>
                        </a:rPr>
                        <a:t>liés</a:t>
                      </a:r>
                      <a:r>
                        <a:rPr lang="en-US" sz="900" u="none" strike="noStrike" dirty="0">
                          <a:effectLst/>
                        </a:rPr>
                        <a:t> à la protection et peut identifier les risques, les </a:t>
                      </a:r>
                      <a:r>
                        <a:rPr lang="en-US" sz="900" u="none" strike="noStrike" dirty="0" err="1">
                          <a:effectLst/>
                        </a:rPr>
                        <a:t>vulnérabilités</a:t>
                      </a:r>
                      <a:r>
                        <a:rPr lang="en-US" sz="900" u="none" strike="noStrike" dirty="0">
                          <a:effectLst/>
                        </a:rPr>
                        <a:t> </a:t>
                      </a:r>
                      <a:r>
                        <a:rPr lang="en-US" sz="900" u="none" strike="noStrike" dirty="0" err="1">
                          <a:effectLst/>
                        </a:rPr>
                        <a:t>liés</a:t>
                      </a:r>
                      <a:r>
                        <a:rPr lang="en-US" sz="900" u="none" strike="noStrike" dirty="0">
                          <a:effectLst/>
                        </a:rPr>
                        <a:t> à la protection de </a:t>
                      </a:r>
                      <a:r>
                        <a:rPr lang="en-US" sz="900" u="none" strike="noStrike" dirty="0" err="1">
                          <a:effectLst/>
                        </a:rPr>
                        <a:t>l’enfance</a:t>
                      </a:r>
                      <a:r>
                        <a:rPr lang="en-US" sz="900" u="none" strike="noStrike" dirty="0">
                          <a:effectLst/>
                        </a:rPr>
                        <a:t>, </a:t>
                      </a:r>
                      <a:r>
                        <a:rPr lang="en-US" sz="900" u="none" strike="noStrike" dirty="0" err="1">
                          <a:effectLst/>
                        </a:rPr>
                        <a:t>ainsi</a:t>
                      </a:r>
                      <a:r>
                        <a:rPr lang="en-US" sz="900" u="none" strike="noStrike" dirty="0">
                          <a:effectLst/>
                        </a:rPr>
                        <a:t> que et les facteurs de protection.</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48632625"/>
                  </a:ext>
                </a:extLst>
              </a:tr>
              <a:tr h="169526">
                <a:tc vMerge="1">
                  <a:txBody>
                    <a:bodyPr/>
                    <a:lstStyle/>
                    <a:p>
                      <a:endParaRPr lang="en-US"/>
                    </a:p>
                  </a:txBody>
                  <a:tcPr/>
                </a:tc>
                <a:tc>
                  <a:txBody>
                    <a:bodyPr/>
                    <a:lstStyle/>
                    <a:p>
                      <a:pPr algn="l" fontAlgn="ctr"/>
                      <a:r>
                        <a:rPr lang="en-US" sz="900" u="none" strike="noStrike" dirty="0">
                          <a:effectLst/>
                        </a:rPr>
                        <a:t>Reconnaît les signes de maltraitance et d'automutilation.</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641922526"/>
                  </a:ext>
                </a:extLst>
              </a:tr>
              <a:tr h="169526">
                <a:tc vMerge="1">
                  <a:txBody>
                    <a:bodyPr/>
                    <a:lstStyle/>
                    <a:p>
                      <a:endParaRPr lang="en-US"/>
                    </a:p>
                  </a:txBody>
                  <a:tcPr/>
                </a:tc>
                <a:tc>
                  <a:txBody>
                    <a:bodyPr/>
                    <a:lstStyle/>
                    <a:p>
                      <a:pPr algn="l" fontAlgn="ctr"/>
                      <a:r>
                        <a:rPr lang="en-US" sz="900" u="none" strike="noStrike" dirty="0">
                          <a:effectLst/>
                        </a:rPr>
                        <a:t>Connaît les critères de gestion de </a:t>
                      </a:r>
                      <a:r>
                        <a:rPr lang="en-US" sz="900" u="none" strike="noStrike" dirty="0" err="1">
                          <a:effectLst/>
                        </a:rPr>
                        <a:t>cas</a:t>
                      </a:r>
                      <a:r>
                        <a:rPr lang="en-US" sz="900" u="none" strike="noStrike" dirty="0">
                          <a:effectLst/>
                        </a:rPr>
                        <a:t> et les niveaux de risque.</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64066715"/>
                  </a:ext>
                </a:extLst>
              </a:tr>
              <a:tr h="288194">
                <a:tc vMerge="1">
                  <a:txBody>
                    <a:bodyPr/>
                    <a:lstStyle/>
                    <a:p>
                      <a:endParaRPr lang="en-US"/>
                    </a:p>
                  </a:txBody>
                  <a:tcPr/>
                </a:tc>
                <a:tc>
                  <a:txBody>
                    <a:bodyPr/>
                    <a:lstStyle/>
                    <a:p>
                      <a:pPr algn="l" fontAlgn="ctr"/>
                      <a:r>
                        <a:rPr lang="en-US" sz="900" u="none" strike="noStrike" dirty="0">
                          <a:effectLst/>
                        </a:rPr>
                        <a:t>Identifie les problèmes de protection de l'enfance d'une manière sûre, adaptée à l'enfant et appropriée.</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61788372"/>
                  </a:ext>
                </a:extLst>
              </a:tr>
              <a:tr h="288194">
                <a:tc vMerge="1">
                  <a:txBody>
                    <a:bodyPr/>
                    <a:lstStyle/>
                    <a:p>
                      <a:endParaRPr lang="en-US"/>
                    </a:p>
                  </a:txBody>
                  <a:tcPr/>
                </a:tc>
                <a:tc>
                  <a:txBody>
                    <a:bodyPr/>
                    <a:lstStyle/>
                    <a:p>
                      <a:pPr algn="l" fontAlgn="ctr"/>
                      <a:r>
                        <a:rPr lang="en-US" sz="900" u="none" strike="noStrike" dirty="0">
                          <a:effectLst/>
                        </a:rPr>
                        <a:t>Reconnaît quand il est nécessaire d'intensifier le risque imminent de préjudice et agit de manière décisive.</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717759312"/>
                  </a:ext>
                </a:extLst>
              </a:tr>
              <a:tr h="563943">
                <a:tc vMerge="1">
                  <a:txBody>
                    <a:bodyPr/>
                    <a:lstStyle/>
                    <a:p>
                      <a:endParaRPr lang="en-US"/>
                    </a:p>
                  </a:txBody>
                  <a:tcPr/>
                </a:tc>
                <a:tc>
                  <a:txBody>
                    <a:bodyPr/>
                    <a:lstStyle/>
                    <a:p>
                      <a:pPr algn="l" fontAlgn="ctr"/>
                      <a:r>
                        <a:rPr lang="en-US" sz="900" u="none" strike="noStrike" dirty="0">
                          <a:effectLst/>
                        </a:rPr>
                        <a:t>Comprend comment identifier et fournir un soutien approprié aux enfants non accompagnés et </a:t>
                      </a:r>
                      <a:r>
                        <a:rPr lang="en-US" sz="900" u="none" strike="noStrike" dirty="0" err="1">
                          <a:effectLst/>
                        </a:rPr>
                        <a:t>séparés</a:t>
                      </a:r>
                      <a:r>
                        <a:rPr lang="en-US" sz="900" u="none" strike="noStrike" dirty="0">
                          <a:effectLst/>
                        </a:rPr>
                        <a:t> (ENAS), et comment la gestion de </a:t>
                      </a:r>
                      <a:r>
                        <a:rPr lang="en-US" sz="900" u="none" strike="noStrike" dirty="0" err="1">
                          <a:effectLst/>
                        </a:rPr>
                        <a:t>cas</a:t>
                      </a:r>
                      <a:r>
                        <a:rPr lang="en-US" sz="900" u="none" strike="noStrike" dirty="0">
                          <a:effectLst/>
                        </a:rPr>
                        <a:t> peut contribuer à prévenir la séparation des familles.  </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58618827"/>
                  </a:ext>
                </a:extLst>
              </a:tr>
              <a:tr h="286210">
                <a:tc rowSpan="5">
                  <a:txBody>
                    <a:bodyPr/>
                    <a:lstStyle/>
                    <a:p>
                      <a:pPr algn="l" fontAlgn="ctr"/>
                      <a:r>
                        <a:rPr lang="en-US" sz="900" u="none" strike="noStrike" dirty="0">
                          <a:effectLst/>
                        </a:rPr>
                        <a:t>Comprendre et mettre en œuvre les processus et les outils de gestion de </a:t>
                      </a:r>
                      <a:r>
                        <a:rPr lang="en-US" sz="900" u="none" strike="noStrike" dirty="0" err="1">
                          <a:effectLst/>
                        </a:rPr>
                        <a:t>cas</a:t>
                      </a:r>
                      <a:r>
                        <a:rPr lang="en-US" sz="900" u="none" strike="noStrike" dirty="0">
                          <a:effectLst/>
                        </a:rPr>
                        <a:t>.</a:t>
                      </a: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r>
                        <a:rPr lang="en-US" sz="900" u="none" strike="noStrike" dirty="0">
                          <a:effectLst/>
                        </a:rPr>
                        <a:t>Comprend les étapes de la gestion de </a:t>
                      </a:r>
                      <a:r>
                        <a:rPr lang="en-US" sz="900" u="none" strike="noStrike" dirty="0" err="1">
                          <a:effectLst/>
                        </a:rPr>
                        <a:t>cas</a:t>
                      </a:r>
                      <a:r>
                        <a:rPr lang="en-US" sz="900" u="none" strike="noStrike" dirty="0">
                          <a:effectLst/>
                        </a:rPr>
                        <a:t> et ce qu'implique chacune d'entre elles. </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496763663"/>
                  </a:ext>
                </a:extLst>
              </a:tr>
              <a:tr h="686579">
                <a:tc vMerge="1">
                  <a:txBody>
                    <a:bodyPr/>
                    <a:lstStyle/>
                    <a:p>
                      <a:endParaRPr lang="en-US"/>
                    </a:p>
                  </a:txBody>
                  <a:tcPr/>
                </a:tc>
                <a:tc>
                  <a:txBody>
                    <a:bodyPr/>
                    <a:lstStyle/>
                    <a:p>
                      <a:pPr algn="l" fontAlgn="t"/>
                      <a:r>
                        <a:rPr lang="en-US" sz="900" u="none" strike="noStrike" dirty="0" err="1">
                          <a:effectLst/>
                        </a:rPr>
                        <a:t>Connaît</a:t>
                      </a:r>
                      <a:r>
                        <a:rPr lang="en-US" sz="900" u="none" strike="noStrike" dirty="0">
                          <a:effectLst/>
                        </a:rPr>
                        <a:t> et a </a:t>
                      </a:r>
                      <a:r>
                        <a:rPr lang="en-US" sz="900" u="none" strike="noStrike" dirty="0" err="1">
                          <a:effectLst/>
                        </a:rPr>
                        <a:t>utilisé</a:t>
                      </a:r>
                      <a:r>
                        <a:rPr lang="en-US" sz="900" u="none" strike="noStrike" dirty="0">
                          <a:effectLst/>
                        </a:rPr>
                        <a:t> l'ensemble des outils nécessaires à la gestion de </a:t>
                      </a:r>
                      <a:r>
                        <a:rPr lang="en-US" sz="900" u="none" strike="noStrike" dirty="0" err="1">
                          <a:effectLst/>
                        </a:rPr>
                        <a:t>cas</a:t>
                      </a:r>
                      <a:r>
                        <a:rPr lang="en-US" sz="900" u="none" strike="noStrike" dirty="0">
                          <a:effectLst/>
                        </a:rPr>
                        <a:t>, y compris tous les formulaires de gestion de </a:t>
                      </a:r>
                      <a:r>
                        <a:rPr lang="en-US" sz="900" u="none" strike="noStrike" dirty="0" err="1">
                          <a:effectLst/>
                        </a:rPr>
                        <a:t>cas</a:t>
                      </a:r>
                      <a:r>
                        <a:rPr lang="en-US" sz="900" u="none" strike="noStrike" dirty="0">
                          <a:effectLst/>
                        </a:rPr>
                        <a:t>, les critères de gestion de </a:t>
                      </a:r>
                      <a:r>
                        <a:rPr lang="en-US" sz="900" u="none" strike="noStrike" dirty="0" err="1">
                          <a:effectLst/>
                        </a:rPr>
                        <a:t>cas</a:t>
                      </a:r>
                      <a:r>
                        <a:rPr lang="en-US" sz="900" u="none" strike="noStrike" dirty="0">
                          <a:effectLst/>
                        </a:rPr>
                        <a:t>, la hiérarchisation des </a:t>
                      </a:r>
                      <a:r>
                        <a:rPr lang="en-US" sz="900" u="none" strike="noStrike" dirty="0" err="1">
                          <a:effectLst/>
                        </a:rPr>
                        <a:t>cas</a:t>
                      </a:r>
                      <a:r>
                        <a:rPr lang="en-US" sz="900" u="none" strike="noStrike" dirty="0">
                          <a:effectLst/>
                        </a:rPr>
                        <a:t>, la cartographie des services et les formulaires d'orientation.</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054325241"/>
                  </a:ext>
                </a:extLst>
              </a:tr>
              <a:tr h="563943">
                <a:tc vMerge="1">
                  <a:txBody>
                    <a:bodyPr/>
                    <a:lstStyle/>
                    <a:p>
                      <a:endParaRPr lang="en-US"/>
                    </a:p>
                  </a:txBody>
                  <a:tcPr/>
                </a:tc>
                <a:tc>
                  <a:txBody>
                    <a:bodyPr/>
                    <a:lstStyle/>
                    <a:p>
                      <a:pPr algn="l" fontAlgn="t"/>
                      <a:r>
                        <a:rPr lang="en-US" sz="900" u="none" strike="noStrike" dirty="0">
                          <a:effectLst/>
                        </a:rPr>
                        <a:t>Comprend et sait utiliser les systèmes de gestion de l'information pour la gestion de </a:t>
                      </a:r>
                      <a:r>
                        <a:rPr lang="en-US" sz="900" u="none" strike="noStrike" dirty="0" err="1">
                          <a:effectLst/>
                        </a:rPr>
                        <a:t>cas</a:t>
                      </a:r>
                      <a:r>
                        <a:rPr lang="en-US" sz="900" u="none" strike="noStrike" dirty="0">
                          <a:effectLst/>
                        </a:rPr>
                        <a:t>. Par </a:t>
                      </a:r>
                      <a:r>
                        <a:rPr lang="en-US" sz="900" u="none" strike="noStrike" dirty="0" err="1">
                          <a:effectLst/>
                        </a:rPr>
                        <a:t>exemple</a:t>
                      </a:r>
                      <a:r>
                        <a:rPr lang="en-US" sz="900" u="none" strike="noStrike" dirty="0">
                          <a:effectLst/>
                        </a:rPr>
                        <a:t>: la manière dont les informations nécessaires à la gestion de </a:t>
                      </a:r>
                      <a:r>
                        <a:rPr lang="en-US" sz="900" u="none" strike="noStrike" dirty="0" err="1">
                          <a:effectLst/>
                        </a:rPr>
                        <a:t>cas</a:t>
                      </a:r>
                      <a:r>
                        <a:rPr lang="en-US" sz="900" u="none" strike="noStrike" dirty="0">
                          <a:effectLst/>
                        </a:rPr>
                        <a:t> sont collectées, stockées, traitées/analysées et partagées.</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26823393"/>
                  </a:ext>
                </a:extLst>
              </a:tr>
              <a:tr h="563943">
                <a:tc vMerge="1">
                  <a:txBody>
                    <a:bodyPr/>
                    <a:lstStyle/>
                    <a:p>
                      <a:endParaRPr lang="en-US"/>
                    </a:p>
                  </a:txBody>
                  <a:tcPr/>
                </a:tc>
                <a:tc>
                  <a:txBody>
                    <a:bodyPr/>
                    <a:lstStyle/>
                    <a:p>
                      <a:pPr algn="l" fontAlgn="t"/>
                      <a:r>
                        <a:rPr lang="en-US" sz="900" u="none" strike="noStrike" dirty="0" err="1">
                          <a:effectLst/>
                        </a:rPr>
                        <a:t>Obtient</a:t>
                      </a:r>
                      <a:r>
                        <a:rPr lang="en-US" sz="900" u="none" strike="noStrike" dirty="0">
                          <a:effectLst/>
                        </a:rPr>
                        <a:t> le consentement éclairé des personnes qui s'occupent des enfants ou des enfants plus âgés et/ou l'assentiment éclairé des enfants plus jeunes au début des services de gestion de cas et avant de procéder à des orientations.</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747810740"/>
                  </a:ext>
                </a:extLst>
              </a:tr>
              <a:tr h="286210">
                <a:tc vMerge="1">
                  <a:txBody>
                    <a:bodyPr/>
                    <a:lstStyle/>
                    <a:p>
                      <a:endParaRPr lang="en-US"/>
                    </a:p>
                  </a:txBody>
                  <a:tcPr/>
                </a:tc>
                <a:tc>
                  <a:txBody>
                    <a:bodyPr/>
                    <a:lstStyle/>
                    <a:p>
                      <a:pPr algn="l" fontAlgn="t"/>
                      <a:r>
                        <a:rPr lang="en-US" sz="900" u="none" strike="noStrike" dirty="0">
                          <a:effectLst/>
                        </a:rPr>
                        <a:t>Comprend et met en œuvre les critères et le processus de </a:t>
                      </a:r>
                      <a:r>
                        <a:rPr lang="en-US" sz="900" u="none" strike="noStrike" dirty="0" err="1">
                          <a:effectLst/>
                        </a:rPr>
                        <a:t>clôture</a:t>
                      </a:r>
                      <a:r>
                        <a:rPr lang="en-US" sz="900" u="none" strike="noStrike" dirty="0">
                          <a:effectLst/>
                        </a:rPr>
                        <a:t> des </a:t>
                      </a:r>
                      <a:r>
                        <a:rPr lang="en-US" sz="900" u="none" strike="noStrike" dirty="0" err="1">
                          <a:effectLst/>
                        </a:rPr>
                        <a:t>cas</a:t>
                      </a: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t"/>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006799935"/>
                  </a:ext>
                </a:extLst>
              </a:tr>
              <a:tr h="563943">
                <a:tc rowSpan="5">
                  <a:txBody>
                    <a:bodyPr/>
                    <a:lstStyle/>
                    <a:p>
                      <a:pPr algn="l" fontAlgn="ctr"/>
                      <a:r>
                        <a:rPr lang="en-US" sz="900" u="none" strike="noStrike" dirty="0">
                          <a:effectLst/>
                        </a:rPr>
                        <a:t>Planification et gestion d'une charge de travail </a:t>
                      </a: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900" u="none" strike="noStrike" dirty="0">
                          <a:effectLst/>
                        </a:rPr>
                        <a:t>Reconnaît l'importance de la planification et d'une bonne gestion du temps, sait quand demander de l'aide pour gérer la charge de travail et est capable d'établir des priorités et de faire remonter les </a:t>
                      </a:r>
                      <a:r>
                        <a:rPr lang="en-US" sz="900" u="none" strike="noStrike" dirty="0" err="1">
                          <a:effectLst/>
                        </a:rPr>
                        <a:t>cas</a:t>
                      </a:r>
                      <a:r>
                        <a:rPr lang="en-US" sz="900" u="none" strike="noStrike" dirty="0">
                          <a:effectLst/>
                        </a:rPr>
                        <a:t> à haut risque de manière réactive.</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829115534"/>
                  </a:ext>
                </a:extLst>
              </a:tr>
              <a:tr h="286210">
                <a:tc vMerge="1">
                  <a:txBody>
                    <a:bodyPr/>
                    <a:lstStyle/>
                    <a:p>
                      <a:endParaRPr lang="en-US"/>
                    </a:p>
                  </a:txBody>
                  <a:tcPr/>
                </a:tc>
                <a:tc>
                  <a:txBody>
                    <a:bodyPr/>
                    <a:lstStyle/>
                    <a:p>
                      <a:pPr algn="l" fontAlgn="ctr"/>
                      <a:r>
                        <a:rPr lang="en-US" sz="900" u="none" strike="noStrike" dirty="0">
                          <a:effectLst/>
                        </a:rPr>
                        <a:t>Il garde une vue d'ensemble de la charge de travail et suit systématiquement les progrès accomplis.</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637121223"/>
                  </a:ext>
                </a:extLst>
              </a:tr>
              <a:tr h="288194">
                <a:tc vMerge="1">
                  <a:txBody>
                    <a:bodyPr/>
                    <a:lstStyle/>
                    <a:p>
                      <a:endParaRPr lang="en-US"/>
                    </a:p>
                  </a:txBody>
                  <a:tcPr/>
                </a:tc>
                <a:tc>
                  <a:txBody>
                    <a:bodyPr/>
                    <a:lstStyle/>
                    <a:p>
                      <a:pPr algn="l" fontAlgn="ctr"/>
                      <a:r>
                        <a:rPr lang="en-US" sz="900" u="none" strike="noStrike" dirty="0">
                          <a:effectLst/>
                        </a:rPr>
                        <a:t>Met en œuvre des réunions de planification des </a:t>
                      </a:r>
                      <a:r>
                        <a:rPr lang="en-US" sz="900" u="none" strike="noStrike" dirty="0" err="1">
                          <a:effectLst/>
                        </a:rPr>
                        <a:t>cas</a:t>
                      </a:r>
                      <a:r>
                        <a:rPr lang="en-US" sz="900" u="none" strike="noStrike" dirty="0">
                          <a:effectLst/>
                        </a:rPr>
                        <a:t> et élabore des plans d'action assortis d'objectifs et d'actions clairs.</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971841104"/>
                  </a:ext>
                </a:extLst>
              </a:tr>
              <a:tr h="288194">
                <a:tc vMerge="1">
                  <a:txBody>
                    <a:bodyPr/>
                    <a:lstStyle/>
                    <a:p>
                      <a:endParaRPr lang="en-US"/>
                    </a:p>
                  </a:txBody>
                  <a:tcPr/>
                </a:tc>
                <a:tc>
                  <a:txBody>
                    <a:bodyPr/>
                    <a:lstStyle/>
                    <a:p>
                      <a:pPr algn="l" fontAlgn="ctr"/>
                      <a:r>
                        <a:rPr lang="en-US" sz="900" u="none" strike="noStrike" dirty="0">
                          <a:effectLst/>
                        </a:rPr>
                        <a:t>Planifie systématiquement des actions et assure un suivi conformément aux plans d'action, y compris des visites à domicile.</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51031599"/>
                  </a:ext>
                </a:extLst>
              </a:tr>
              <a:tr h="425076">
                <a:tc vMerge="1">
                  <a:txBody>
                    <a:bodyPr/>
                    <a:lstStyle/>
                    <a:p>
                      <a:endParaRPr lang="en-US"/>
                    </a:p>
                  </a:txBody>
                  <a:tcPr/>
                </a:tc>
                <a:tc>
                  <a:txBody>
                    <a:bodyPr/>
                    <a:lstStyle/>
                    <a:p>
                      <a:pPr algn="l" fontAlgn="ctr"/>
                      <a:r>
                        <a:rPr lang="en-US" sz="900" u="none" strike="noStrike" dirty="0">
                          <a:effectLst/>
                        </a:rPr>
                        <a:t>Révise régulièrement les plans d'intervention en temps opportun, avec la participation des enfants, des familles et d'autres acteurs clés, le cas échéant.</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87919499"/>
                  </a:ext>
                </a:extLst>
              </a:tr>
              <a:tr h="425076">
                <a:tc rowSpan="3">
                  <a:txBody>
                    <a:bodyPr/>
                    <a:lstStyle/>
                    <a:p>
                      <a:pPr algn="l" fontAlgn="ctr"/>
                      <a:r>
                        <a:rPr lang="en-US" sz="900" u="none" strike="noStrike" dirty="0">
                          <a:effectLst/>
                        </a:rPr>
                        <a:t>Comprendre et respecter les directives en matière de confidentialité et de partage d'informations</a:t>
                      </a:r>
                      <a:endParaRPr lang="en-US" sz="9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900" u="none" strike="noStrike" dirty="0">
                          <a:effectLst/>
                        </a:rPr>
                        <a:t>Maintient la confidentialité et comprend ses limites, conformément à l'intérêt supérieur de l'enfant et aux obligations de signalement obligatoire.</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976979452"/>
                  </a:ext>
                </a:extLst>
              </a:tr>
              <a:tr h="286210">
                <a:tc vMerge="1">
                  <a:txBody>
                    <a:bodyPr/>
                    <a:lstStyle/>
                    <a:p>
                      <a:endParaRPr lang="en-US"/>
                    </a:p>
                  </a:txBody>
                  <a:tcPr/>
                </a:tc>
                <a:tc>
                  <a:txBody>
                    <a:bodyPr/>
                    <a:lstStyle/>
                    <a:p>
                      <a:pPr algn="l" fontAlgn="ctr"/>
                      <a:r>
                        <a:rPr lang="en-US" sz="900" u="none" strike="noStrike" dirty="0">
                          <a:effectLst/>
                        </a:rPr>
                        <a:t>Comprend et applique les principes de protection des données à caractère personnel.</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727242720"/>
                  </a:ext>
                </a:extLst>
              </a:tr>
              <a:tr h="406862">
                <a:tc vMerge="1">
                  <a:txBody>
                    <a:bodyPr/>
                    <a:lstStyle/>
                    <a:p>
                      <a:endParaRPr lang="en-US"/>
                    </a:p>
                  </a:txBody>
                  <a:tcPr/>
                </a:tc>
                <a:tc>
                  <a:txBody>
                    <a:bodyPr/>
                    <a:lstStyle/>
                    <a:p>
                      <a:pPr algn="l" fontAlgn="ctr"/>
                      <a:r>
                        <a:rPr lang="en-US" sz="900" u="none" strike="noStrike" dirty="0">
                          <a:effectLst/>
                        </a:rPr>
                        <a:t>Comprend et respecte les protocoles de protection des données et de partage des informations.</a:t>
                      </a: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9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888654031"/>
                  </a:ext>
                </a:extLst>
              </a:tr>
            </a:tbl>
          </a:graphicData>
        </a:graphic>
      </p:graphicFrame>
    </p:spTree>
    <p:extLst>
      <p:ext uri="{BB962C8B-B14F-4D97-AF65-F5344CB8AC3E}">
        <p14:creationId xmlns:p14="http://schemas.microsoft.com/office/powerpoint/2010/main" val="72323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6E9FF21E-B3A4-AD57-46B3-1809C92AB9C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74491DFC-A8D1-6532-58FE-367152665800}"/>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83BC289B-CF44-CD6A-D77D-E6432FFC278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74620B56-D1A3-681F-3EF5-87AA80D138F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38CB8995-D282-DFE8-11E4-82AF802F4BA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3D7EB2A9-A86B-E5D1-FCD4-FEF5F2B0B135}"/>
              </a:ext>
            </a:extLst>
          </p:cNvPr>
          <p:cNvGraphicFramePr>
            <a:graphicFrameLocks noGrp="1"/>
          </p:cNvGraphicFramePr>
          <p:nvPr>
            <p:extLst>
              <p:ext uri="{D42A27DB-BD31-4B8C-83A1-F6EECF244321}">
                <p14:modId xmlns:p14="http://schemas.microsoft.com/office/powerpoint/2010/main" val="1428330537"/>
              </p:ext>
            </p:extLst>
          </p:nvPr>
        </p:nvGraphicFramePr>
        <p:xfrm>
          <a:off x="1008743" y="699799"/>
          <a:ext cx="5251397" cy="4476051"/>
        </p:xfrm>
        <a:graphic>
          <a:graphicData uri="http://schemas.openxmlformats.org/drawingml/2006/table">
            <a:tbl>
              <a:tblPr>
                <a:tableStyleId>{5C22544A-7EE6-4342-B048-85BDC9FD1C3A}</a:tableStyleId>
              </a:tblPr>
              <a:tblGrid>
                <a:gridCol w="1051152">
                  <a:extLst>
                    <a:ext uri="{9D8B030D-6E8A-4147-A177-3AD203B41FA5}">
                      <a16:colId xmlns:a16="http://schemas.microsoft.com/office/drawing/2014/main" val="2162310352"/>
                    </a:ext>
                  </a:extLst>
                </a:gridCol>
                <a:gridCol w="3228975">
                  <a:extLst>
                    <a:ext uri="{9D8B030D-6E8A-4147-A177-3AD203B41FA5}">
                      <a16:colId xmlns:a16="http://schemas.microsoft.com/office/drawing/2014/main" val="3288384739"/>
                    </a:ext>
                  </a:extLst>
                </a:gridCol>
                <a:gridCol w="971270">
                  <a:extLst>
                    <a:ext uri="{9D8B030D-6E8A-4147-A177-3AD203B41FA5}">
                      <a16:colId xmlns:a16="http://schemas.microsoft.com/office/drawing/2014/main" val="1413173457"/>
                    </a:ext>
                  </a:extLst>
                </a:gridCol>
              </a:tblGrid>
              <a:tr h="257106">
                <a:tc rowSpan="7">
                  <a:txBody>
                    <a:bodyPr/>
                    <a:lstStyle/>
                    <a:p>
                      <a:pPr algn="l" fontAlgn="ctr"/>
                      <a:r>
                        <a:rPr lang="en-US" sz="1000" u="none" strike="noStrike" dirty="0" err="1">
                          <a:effectLst/>
                        </a:rPr>
                        <a:t>Responsabilise</a:t>
                      </a:r>
                      <a:r>
                        <a:rPr lang="en-US" sz="1000" u="none" strike="noStrike" dirty="0">
                          <a:effectLst/>
                        </a:rPr>
                        <a:t> les enfants et les familles grâce à une approche participative et fondée sur les points forts</a:t>
                      </a:r>
                      <a:endParaRPr lang="en-US" sz="1000" b="1"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r>
                        <a:rPr lang="en-US" sz="1000" u="none" strike="noStrike" dirty="0">
                          <a:effectLst/>
                        </a:rPr>
                        <a:t>Crée un environnement sûr et propice à une participation significative des enfants à la gestion de </a:t>
                      </a:r>
                      <a:r>
                        <a:rPr lang="en-US" sz="1000" u="none" strike="noStrike" dirty="0" err="1">
                          <a:effectLst/>
                        </a:rPr>
                        <a:t>cas</a:t>
                      </a:r>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691894723"/>
                  </a:ext>
                </a:extLst>
              </a:tr>
              <a:tr h="257106">
                <a:tc vMerge="1">
                  <a:txBody>
                    <a:bodyPr/>
                    <a:lstStyle/>
                    <a:p>
                      <a:endParaRPr lang="en-US"/>
                    </a:p>
                  </a:txBody>
                  <a:tcPr/>
                </a:tc>
                <a:tc>
                  <a:txBody>
                    <a:bodyPr/>
                    <a:lstStyle/>
                    <a:p>
                      <a:pPr algn="l" fontAlgn="ctr"/>
                      <a:r>
                        <a:rPr lang="en-US" sz="1000" u="none" strike="noStrike" dirty="0">
                          <a:effectLst/>
                        </a:rPr>
                        <a:t>Facilite et soutient l'engagement de l'enfant en tenant compte de l'âge, du stade de développement et des capacités de chaque enfant, ainsi que des considérations culturelles.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222981028"/>
                  </a:ext>
                </a:extLst>
              </a:tr>
              <a:tr h="508965">
                <a:tc vMerge="1">
                  <a:txBody>
                    <a:bodyPr/>
                    <a:lstStyle/>
                    <a:p>
                      <a:endParaRPr lang="en-US"/>
                    </a:p>
                  </a:txBody>
                  <a:tcPr/>
                </a:tc>
                <a:tc>
                  <a:txBody>
                    <a:bodyPr/>
                    <a:lstStyle/>
                    <a:p>
                      <a:pPr algn="l" fontAlgn="ctr"/>
                      <a:r>
                        <a:rPr lang="en-US" sz="1000" u="none" strike="noStrike" dirty="0">
                          <a:effectLst/>
                        </a:rPr>
                        <a:t>Permet aux enfants de participer à la prise de décision concernant le soutien à la gestion de cas, notamment en leur donnant le choix de la présence d'un soignant ou d'un adulte de confiance, du lieu et de l'heure des rencontres, et du choix d'un </a:t>
                      </a:r>
                      <a:r>
                        <a:rPr lang="en-US" sz="1000" u="none" strike="noStrike" dirty="0" err="1">
                          <a:effectLst/>
                        </a:rPr>
                        <a:t>gestionnaire</a:t>
                      </a:r>
                      <a:r>
                        <a:rPr lang="en-US" sz="1000" u="none" strike="noStrike" dirty="0">
                          <a:effectLst/>
                        </a:rPr>
                        <a:t> de </a:t>
                      </a:r>
                      <a:r>
                        <a:rPr lang="en-US" sz="1000" u="none" strike="noStrike" dirty="0" err="1">
                          <a:effectLst/>
                        </a:rPr>
                        <a:t>cas</a:t>
                      </a:r>
                      <a:r>
                        <a:rPr lang="en-US" sz="1000" u="none" strike="noStrike" dirty="0">
                          <a:effectLst/>
                        </a:rPr>
                        <a:t> de sexe masculin ou féminin.</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027824473"/>
                  </a:ext>
                </a:extLst>
              </a:tr>
              <a:tr h="341059">
                <a:tc vMerge="1">
                  <a:txBody>
                    <a:bodyPr/>
                    <a:lstStyle/>
                    <a:p>
                      <a:endParaRPr lang="en-US"/>
                    </a:p>
                  </a:txBody>
                  <a:tcPr/>
                </a:tc>
                <a:tc>
                  <a:txBody>
                    <a:bodyPr/>
                    <a:lstStyle/>
                    <a:p>
                      <a:pPr algn="l" fontAlgn="ctr"/>
                      <a:r>
                        <a:rPr lang="en-US" sz="1000" u="none" strike="noStrike" dirty="0" err="1">
                          <a:effectLst/>
                        </a:rPr>
                        <a:t>Intègre</a:t>
                      </a:r>
                      <a:r>
                        <a:rPr lang="en-US" sz="1000" u="none" strike="noStrike" dirty="0">
                          <a:effectLst/>
                        </a:rPr>
                        <a:t> le point de vue de l'enfant et des personnes clés dans la vie de l'enfant tout au long du processus de gestion du </a:t>
                      </a:r>
                      <a:r>
                        <a:rPr lang="en-US" sz="1000" u="none" strike="noStrike" dirty="0" err="1">
                          <a:effectLst/>
                        </a:rPr>
                        <a:t>cas</a:t>
                      </a:r>
                      <a:r>
                        <a:rPr lang="en-US" sz="1000" u="none" strike="noStrike" dirty="0">
                          <a:effectLst/>
                        </a:rPr>
                        <a:t>, y compris les évaluations, les décisions relatives à l'intérêt supérieur de l'enfant et la planification du </a:t>
                      </a:r>
                      <a:r>
                        <a:rPr lang="en-US" sz="1000" u="none" strike="noStrike" dirty="0" err="1">
                          <a:effectLst/>
                        </a:rPr>
                        <a:t>cas</a:t>
                      </a:r>
                      <a:r>
                        <a:rPr lang="en-US" sz="1000" u="none" strike="noStrike" dirty="0">
                          <a:effectLst/>
                        </a:rPr>
                        <a:t>.</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828666277"/>
                  </a:ext>
                </a:extLst>
              </a:tr>
              <a:tr h="257106">
                <a:tc vMerge="1">
                  <a:txBody>
                    <a:bodyPr/>
                    <a:lstStyle/>
                    <a:p>
                      <a:endParaRPr lang="en-US"/>
                    </a:p>
                  </a:txBody>
                  <a:tcPr/>
                </a:tc>
                <a:tc>
                  <a:txBody>
                    <a:bodyPr/>
                    <a:lstStyle/>
                    <a:p>
                      <a:pPr algn="l" fontAlgn="ctr"/>
                      <a:r>
                        <a:rPr lang="en-US" sz="1000" u="none" strike="noStrike" dirty="0">
                          <a:effectLst/>
                        </a:rPr>
                        <a:t>Identifie et met l'accent sur les points forts et les ressources dont dispose l'enfant ou la famille et s'appuie sur ceux-ci dans la gestion du </a:t>
                      </a:r>
                      <a:r>
                        <a:rPr lang="en-US" sz="1000" u="none" strike="noStrike" dirty="0" err="1">
                          <a:effectLst/>
                        </a:rPr>
                        <a:t>cas</a:t>
                      </a: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69743182"/>
                  </a:ext>
                </a:extLst>
              </a:tr>
              <a:tr h="574611">
                <a:tc vMerge="1">
                  <a:txBody>
                    <a:bodyPr/>
                    <a:lstStyle/>
                    <a:p>
                      <a:endParaRPr lang="en-US"/>
                    </a:p>
                  </a:txBody>
                  <a:tcPr/>
                </a:tc>
                <a:tc>
                  <a:txBody>
                    <a:bodyPr/>
                    <a:lstStyle/>
                    <a:p>
                      <a:pPr algn="l" fontAlgn="ctr"/>
                      <a:r>
                        <a:rPr lang="en-US" sz="1000" u="none" strike="noStrike" dirty="0">
                          <a:effectLst/>
                        </a:rPr>
                        <a:t>Utilise des techniques de négociation et de résolution des conflits pour favoriser des résultats positifs pour l'enfant.</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592133956"/>
                  </a:ext>
                </a:extLst>
              </a:tr>
              <a:tr h="257106">
                <a:tc vMerge="1">
                  <a:txBody>
                    <a:bodyPr/>
                    <a:lstStyle/>
                    <a:p>
                      <a:endParaRPr lang="en-US"/>
                    </a:p>
                  </a:txBody>
                  <a:tcPr/>
                </a:tc>
                <a:tc>
                  <a:txBody>
                    <a:bodyPr/>
                    <a:lstStyle/>
                    <a:p>
                      <a:pPr algn="l" fontAlgn="ctr"/>
                      <a:r>
                        <a:rPr lang="en-US" sz="1000" u="none" strike="noStrike" dirty="0" err="1">
                          <a:effectLst/>
                        </a:rPr>
                        <a:t>Remet</a:t>
                      </a:r>
                      <a:r>
                        <a:rPr lang="en-US" sz="1000" u="none" strike="noStrike" dirty="0">
                          <a:effectLst/>
                        </a:rPr>
                        <a:t> en question les normes et les pratiques préjudiciables et présente ou propose d'autres façons de faire les choses afin d'atteindre des objectifs communs.</a:t>
                      </a: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65916585"/>
                  </a:ext>
                </a:extLst>
              </a:tr>
            </a:tbl>
          </a:graphicData>
        </a:graphic>
      </p:graphicFrame>
    </p:spTree>
    <p:extLst>
      <p:ext uri="{BB962C8B-B14F-4D97-AF65-F5344CB8AC3E}">
        <p14:creationId xmlns:p14="http://schemas.microsoft.com/office/powerpoint/2010/main" val="299813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0160BD-FCD2-1058-756E-A23C8CEF0357}"/>
              </a:ext>
            </a:extLst>
          </p:cNvPr>
          <p:cNvSpPr/>
          <p:nvPr/>
        </p:nvSpPr>
        <p:spPr>
          <a:xfrm>
            <a:off x="4302974" y="193992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BBE8D616-7AE7-BCA4-800A-072EE17357E4}"/>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70DAA8F5-3B5B-6128-342F-7964A35A3EEE}"/>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3D72020C-9983-A734-89D3-C74B770049B7}"/>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9D8CED34-7F93-ADAB-480F-2CF990B1CA0B}"/>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6BEAD951-1C48-3496-DD38-FB8CAEE8F04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E8BDA98-0A30-DDC8-6F58-10C1C782F38C}"/>
              </a:ext>
            </a:extLst>
          </p:cNvPr>
          <p:cNvSpPr txBox="1"/>
          <p:nvPr/>
        </p:nvSpPr>
        <p:spPr>
          <a:xfrm>
            <a:off x="996287" y="1440210"/>
            <a:ext cx="5254042" cy="276999"/>
          </a:xfrm>
          <a:prstGeom prst="rect">
            <a:avLst/>
          </a:prstGeom>
          <a:noFill/>
        </p:spPr>
        <p:txBody>
          <a:bodyPr wrap="square" rtlCol="0">
            <a:spAutoFit/>
          </a:bodyPr>
          <a:lstStyle/>
          <a:p>
            <a:r>
              <a:rPr lang="en-US" sz="1200" b="1" spc="300" dirty="0">
                <a:solidFill>
                  <a:schemeClr val="tx1"/>
                </a:solidFill>
              </a:rPr>
              <a:t>PRINCIPES DIRECTEURS POUR LA GESTION DES CAS</a:t>
            </a:r>
          </a:p>
        </p:txBody>
      </p:sp>
      <p:sp>
        <p:nvSpPr>
          <p:cNvPr id="32" name="TextBox 31">
            <a:extLst>
              <a:ext uri="{FF2B5EF4-FFF2-40B4-BE49-F238E27FC236}">
                <a16:creationId xmlns:a16="http://schemas.microsoft.com/office/drawing/2014/main" id="{2AB800AE-E9C6-1C00-2E56-41A7EB700B61}"/>
              </a:ext>
            </a:extLst>
          </p:cNvPr>
          <p:cNvSpPr txBox="1"/>
          <p:nvPr/>
        </p:nvSpPr>
        <p:spPr>
          <a:xfrm>
            <a:off x="996287" y="709847"/>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4 : QUELS SONT LES PRINCIPES QUI GUIDENT LA GESTION DES CAS ? </a:t>
            </a:r>
          </a:p>
        </p:txBody>
      </p:sp>
      <p:sp>
        <p:nvSpPr>
          <p:cNvPr id="34" name="TextBox 33">
            <a:extLst>
              <a:ext uri="{FF2B5EF4-FFF2-40B4-BE49-F238E27FC236}">
                <a16:creationId xmlns:a16="http://schemas.microsoft.com/office/drawing/2014/main" id="{31D7ECA4-9669-01B1-071E-CB8011D1E80F}"/>
              </a:ext>
            </a:extLst>
          </p:cNvPr>
          <p:cNvSpPr txBox="1"/>
          <p:nvPr/>
        </p:nvSpPr>
        <p:spPr>
          <a:xfrm>
            <a:off x="996287" y="1900223"/>
            <a:ext cx="2982357" cy="7371249"/>
          </a:xfrm>
          <a:prstGeom prst="rect">
            <a:avLst/>
          </a:prstGeom>
          <a:noFill/>
        </p:spPr>
        <p:txBody>
          <a:bodyPr wrap="square">
            <a:spAutoFit/>
          </a:bodyPr>
          <a:lstStyle/>
          <a:p>
            <a:pPr marL="228600" indent="-228600">
              <a:buAutoNum type="arabicPeriod"/>
            </a:pPr>
            <a:r>
              <a:rPr lang="en-US" sz="1100" dirty="0"/>
              <a:t>Les enfants ne se voient pas refuser l'aide à la gestion de </a:t>
            </a:r>
            <a:r>
              <a:rPr lang="en-US" sz="1100" dirty="0" err="1"/>
              <a:t>cas</a:t>
            </a:r>
            <a:r>
              <a:rPr lang="en-US" sz="1100" dirty="0"/>
              <a:t> en raison de leur âge, de leur sexe, de leur handicap, de leur appartenance ethnique, de leur religion ou de toute autre caractéristique individuelle.</a:t>
            </a:r>
          </a:p>
          <a:p>
            <a:pPr marL="228600" indent="-228600">
              <a:buAutoNum type="arabicPeriod"/>
            </a:pPr>
            <a:endParaRPr lang="en-US" sz="1100" dirty="0"/>
          </a:p>
          <a:p>
            <a:pPr marL="228600" indent="-228600">
              <a:buAutoNum type="arabicPeriod"/>
            </a:pPr>
            <a:r>
              <a:rPr lang="en-US" sz="1100" dirty="0"/>
              <a:t>Avant qu'un enfant ne soit inscrit pour bénéficier d'une aide à la gestion de cas, le </a:t>
            </a:r>
            <a:r>
              <a:rPr lang="en-US" sz="1100" dirty="0" err="1"/>
              <a:t>gestionnaire</a:t>
            </a:r>
            <a:r>
              <a:rPr lang="en-US" sz="1100" dirty="0"/>
              <a:t> de </a:t>
            </a:r>
            <a:r>
              <a:rPr lang="en-US" sz="1100" dirty="0" err="1"/>
              <a:t>cas</a:t>
            </a:r>
            <a:r>
              <a:rPr lang="en-US" sz="1100" dirty="0"/>
              <a:t> lui explique l'objectif de la gestion de cas, le processus et ce qui sera fait de ses informations.</a:t>
            </a:r>
          </a:p>
          <a:p>
            <a:pPr marL="228600" indent="-228600">
              <a:buAutoNum type="arabicPeriod"/>
            </a:pPr>
            <a:endParaRPr lang="en-US" sz="1100" dirty="0"/>
          </a:p>
          <a:p>
            <a:pPr marL="228600" indent="-228600">
              <a:buAutoNum type="arabicPeriod"/>
            </a:pPr>
            <a:r>
              <a:rPr lang="en-US" sz="1100" dirty="0"/>
              <a:t>Si le fait de rencontrer un enfant à son domicile l'expose à des risques supplémentaires, par exemple en raison de la présence d'un auteur de violence ou d'abus ou de la stigmatisation par la communauté, le </a:t>
            </a:r>
            <a:r>
              <a:rPr lang="en-US" sz="1100" dirty="0" err="1"/>
              <a:t>gestionnaire</a:t>
            </a:r>
            <a:r>
              <a:rPr lang="en-US" sz="1100" dirty="0"/>
              <a:t> de </a:t>
            </a:r>
            <a:r>
              <a:rPr lang="en-US" sz="1100" dirty="0" err="1"/>
              <a:t>cas</a:t>
            </a:r>
            <a:r>
              <a:rPr lang="en-US" sz="1100" dirty="0"/>
              <a:t> doit préparer et identifier un autre espace sûr et approprié pour le rencontrer.</a:t>
            </a:r>
          </a:p>
          <a:p>
            <a:pPr marL="228600" indent="-228600">
              <a:buAutoNum type="arabicPeriod"/>
            </a:pPr>
            <a:endParaRPr lang="en-US" sz="1100" dirty="0"/>
          </a:p>
          <a:p>
            <a:pPr marL="228600" indent="-228600">
              <a:buAutoNum type="arabicPeriod"/>
            </a:pPr>
            <a:endParaRPr lang="en-US" sz="1100" dirty="0"/>
          </a:p>
          <a:p>
            <a:pPr marL="228600" indent="-228600">
              <a:buAutoNum type="arabicPeriod"/>
            </a:pPr>
            <a:r>
              <a:rPr lang="en-US" sz="1100" dirty="0"/>
              <a:t>Un </a:t>
            </a:r>
            <a:r>
              <a:rPr lang="en-US" sz="1100" dirty="0" err="1"/>
              <a:t>gestionnaire</a:t>
            </a:r>
            <a:r>
              <a:rPr lang="en-US" sz="1100" dirty="0"/>
              <a:t> de </a:t>
            </a:r>
            <a:r>
              <a:rPr lang="en-US" sz="1100" dirty="0" err="1"/>
              <a:t>cas</a:t>
            </a:r>
            <a:r>
              <a:rPr lang="en-US" sz="1100" dirty="0"/>
              <a:t> doit signer et respecter le code de conduite de son </a:t>
            </a:r>
            <a:r>
              <a:rPr lang="en-US" sz="1100" dirty="0" err="1"/>
              <a:t>agence</a:t>
            </a:r>
            <a:r>
              <a:rPr lang="en-US" sz="1100" dirty="0"/>
              <a:t>.</a:t>
            </a:r>
          </a:p>
          <a:p>
            <a:pPr marL="228600" indent="-228600">
              <a:buAutoNum type="arabicPeriod"/>
            </a:pPr>
            <a:endParaRPr lang="en-US" sz="1100" dirty="0"/>
          </a:p>
          <a:p>
            <a:pPr marL="228600" indent="-228600">
              <a:buAutoNum type="arabicPeriod"/>
            </a:pPr>
            <a:endParaRPr lang="en-US" sz="1100" dirty="0"/>
          </a:p>
          <a:p>
            <a:pPr marL="228600" indent="-228600">
              <a:buAutoNum type="arabicPeriod"/>
            </a:pPr>
            <a:r>
              <a:rPr lang="en-US" sz="1100" dirty="0"/>
              <a:t>Plusieurs options sont explorées et les différents éléments sont pris en compte lors de la détermination d'une solution durable pour un enfant non accompagné.</a:t>
            </a:r>
          </a:p>
          <a:p>
            <a:pPr marL="228600" indent="-228600">
              <a:buAutoNum type="arabicPeriod"/>
            </a:pPr>
            <a:endParaRPr lang="en-US" sz="1100" dirty="0"/>
          </a:p>
          <a:p>
            <a:pPr marL="228600" indent="-228600">
              <a:buAutoNum type="arabicPeriod"/>
            </a:pPr>
            <a:endParaRPr lang="en-US" sz="1100" dirty="0"/>
          </a:p>
          <a:p>
            <a:pPr marL="228600" indent="-228600">
              <a:buAutoNum type="arabicPeriod"/>
            </a:pPr>
            <a:r>
              <a:rPr lang="en-US" sz="1100" dirty="0"/>
              <a:t>Un </a:t>
            </a:r>
            <a:r>
              <a:rPr lang="en-US" sz="1100" dirty="0" err="1"/>
              <a:t>gestionnaire</a:t>
            </a:r>
            <a:r>
              <a:rPr lang="en-US" sz="1100" dirty="0"/>
              <a:t> de </a:t>
            </a:r>
            <a:r>
              <a:rPr lang="en-US" sz="1100" dirty="0" err="1"/>
              <a:t>cas</a:t>
            </a:r>
            <a:r>
              <a:rPr lang="en-US" sz="1100" dirty="0"/>
              <a:t> rencontrera l'enfant dans </a:t>
            </a:r>
            <a:r>
              <a:rPr lang="en-US" sz="1100" dirty="0" err="1"/>
              <a:t>l'espace</a:t>
            </a:r>
            <a:r>
              <a:rPr lang="en-US" sz="1100" dirty="0"/>
              <a:t> </a:t>
            </a:r>
            <a:r>
              <a:rPr lang="en-US" sz="1100" dirty="0" err="1"/>
              <a:t>adapté</a:t>
            </a:r>
            <a:r>
              <a:rPr lang="en-US" sz="1100" dirty="0"/>
              <a:t> aux enfants, car l'enfant a déclaré qu'il se sentait plus à l'aise lors d'une rencontre en dehors de son domicile.</a:t>
            </a:r>
          </a:p>
          <a:p>
            <a:pPr marL="228600" indent="-228600">
              <a:buAutoNum type="arabicPeriod"/>
            </a:pPr>
            <a:endParaRPr lang="en-US" sz="1100" dirty="0"/>
          </a:p>
          <a:p>
            <a:pPr marL="228600" indent="-228600">
              <a:buAutoNum type="arabicPeriod"/>
            </a:pPr>
            <a:endParaRPr lang="en-US" sz="1100" dirty="0"/>
          </a:p>
          <a:p>
            <a:pPr marL="228600" indent="-228600">
              <a:buAutoNum type="arabicPeriod"/>
            </a:pPr>
            <a:r>
              <a:rPr lang="en-US" sz="1100" dirty="0"/>
              <a:t>Lorsque vous remplissez un formulaire d'orientation, seules les informations dont l'agence destinataire a besoin sont communiquées.</a:t>
            </a:r>
          </a:p>
        </p:txBody>
      </p:sp>
      <p:sp>
        <p:nvSpPr>
          <p:cNvPr id="35" name="Rectangle 34">
            <a:extLst>
              <a:ext uri="{FF2B5EF4-FFF2-40B4-BE49-F238E27FC236}">
                <a16:creationId xmlns:a16="http://schemas.microsoft.com/office/drawing/2014/main" id="{81427D26-7ACC-2F60-0FDD-8760F00FDA47}"/>
              </a:ext>
            </a:extLst>
          </p:cNvPr>
          <p:cNvSpPr/>
          <p:nvPr/>
        </p:nvSpPr>
        <p:spPr>
          <a:xfrm>
            <a:off x="4302974" y="3008197"/>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958ECCD-681D-DC47-243D-5CF24FB30B81}"/>
              </a:ext>
            </a:extLst>
          </p:cNvPr>
          <p:cNvSpPr/>
          <p:nvPr/>
        </p:nvSpPr>
        <p:spPr>
          <a:xfrm>
            <a:off x="4302974" y="407647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46C4BBF-FD51-B97D-76D2-6264761366B9}"/>
              </a:ext>
            </a:extLst>
          </p:cNvPr>
          <p:cNvSpPr/>
          <p:nvPr/>
        </p:nvSpPr>
        <p:spPr>
          <a:xfrm>
            <a:off x="4302974" y="514474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64B4CB6-4DDD-18D0-A0F0-593E0427E620}"/>
              </a:ext>
            </a:extLst>
          </p:cNvPr>
          <p:cNvSpPr/>
          <p:nvPr/>
        </p:nvSpPr>
        <p:spPr>
          <a:xfrm>
            <a:off x="4302974" y="6213019"/>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E747DFD-0879-D7ED-9BA7-9793E8E9F215}"/>
              </a:ext>
            </a:extLst>
          </p:cNvPr>
          <p:cNvSpPr/>
          <p:nvPr/>
        </p:nvSpPr>
        <p:spPr>
          <a:xfrm>
            <a:off x="4302974" y="728129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9B23C3C-9BF1-13D5-583C-2E39E03C8CE1}"/>
              </a:ext>
            </a:extLst>
          </p:cNvPr>
          <p:cNvSpPr/>
          <p:nvPr/>
        </p:nvSpPr>
        <p:spPr>
          <a:xfrm>
            <a:off x="4302974" y="834956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006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FF58335-20A0-E746-DF3A-DD1706451473}"/>
              </a:ext>
            </a:extLst>
          </p:cNvPr>
          <p:cNvSpPr/>
          <p:nvPr/>
        </p:nvSpPr>
        <p:spPr>
          <a:xfrm>
            <a:off x="4302974" y="699799"/>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C636431D-29EA-2679-EF42-63A5B176BAEF}"/>
              </a:ext>
            </a:extLst>
          </p:cNvPr>
          <p:cNvSpPr txBox="1"/>
          <p:nvPr/>
        </p:nvSpPr>
        <p:spPr>
          <a:xfrm>
            <a:off x="996287" y="360812"/>
            <a:ext cx="2982357" cy="9133269"/>
          </a:xfrm>
          <a:prstGeom prst="rect">
            <a:avLst/>
          </a:prstGeom>
          <a:noFill/>
        </p:spPr>
        <p:txBody>
          <a:bodyPr wrap="square">
            <a:spAutoFit/>
          </a:bodyPr>
          <a:lstStyle/>
          <a:p>
            <a:pPr marL="228600" indent="-228600">
              <a:buFont typeface="+mj-lt"/>
              <a:buAutoNum type="arabicPeriod" startAt="8"/>
            </a:pPr>
            <a:r>
              <a:rPr lang="en-US" sz="1050" dirty="0"/>
              <a:t>Un </a:t>
            </a:r>
            <a:r>
              <a:rPr lang="en-US" sz="1050" dirty="0" err="1"/>
              <a:t>gestionnaire</a:t>
            </a:r>
            <a:r>
              <a:rPr lang="en-US" sz="1050" dirty="0"/>
              <a:t> de </a:t>
            </a:r>
            <a:r>
              <a:rPr lang="en-US" sz="1050" dirty="0" err="1"/>
              <a:t>cas</a:t>
            </a:r>
            <a:r>
              <a:rPr lang="en-US" sz="1050" dirty="0"/>
              <a:t> ne peut pas se concentrer uniquement sur les vulnérabilités et les problèmes de protection auxquels l'enfant est confronté. Il identifiera également ce qui se passe bien, les points forts de l'enfant et les soins et le soutien qu'il reçoit actuellement</a:t>
            </a:r>
          </a:p>
          <a:p>
            <a:pPr marL="228600" indent="-228600">
              <a:buFont typeface="+mj-lt"/>
              <a:buAutoNum type="arabicPeriod" startAt="8"/>
            </a:pPr>
            <a:endParaRPr lang="en-US" sz="1100" dirty="0"/>
          </a:p>
          <a:p>
            <a:pPr marL="228600" indent="-228600">
              <a:buFont typeface="+mj-lt"/>
              <a:buAutoNum type="arabicPeriod" startAt="8"/>
            </a:pPr>
            <a:r>
              <a:rPr lang="en-US" sz="1100" dirty="0"/>
              <a:t>Un mécanisme de plainte est en place pour que les enfants, les parents ou les personnes chargées de s'occuper des enfants puissent exprimer leurs plaintes ou leurs préoccupations à tout moment.</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100" dirty="0"/>
              <a:t>Pour inclure les enfants malentendants, il est possible d'engager un traducteur en langue des signes. Cela permet à l'enfant de comprendre ce qui est dit et de partager ses points de vue et ses opinions.</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100" dirty="0"/>
              <a:t>Le domicile du </a:t>
            </a:r>
            <a:r>
              <a:rPr lang="en-US" sz="1100" dirty="0" err="1"/>
              <a:t>gestionnaire</a:t>
            </a:r>
            <a:r>
              <a:rPr lang="en-US" sz="1100" dirty="0"/>
              <a:t> de </a:t>
            </a:r>
            <a:r>
              <a:rPr lang="en-US" sz="1100" dirty="0" err="1"/>
              <a:t>cas</a:t>
            </a:r>
            <a:r>
              <a:rPr lang="en-US" sz="1100" dirty="0"/>
              <a:t> n'est pas un lieu d'accueil et de rencontre pour les enfants dont il s'occupe.</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050" dirty="0"/>
              <a:t>Les enfants en bas âge peuvent ne pas comprendre les mots complexes et abstraits, et ne peuvent pas non plus formuler eux-mêmes de longues phrases. Il est préférable d'utiliser des phrases courtes (5 à 6 mots) ou de raconter des histoires lorsque vous leur expliquez quelque chose.</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100" dirty="0"/>
              <a:t>Les chargés de dossiers travaillent en étroite collaboration avec d'autres secteurs, tels que la santé, l'hébergement, l'eau, l'assainissement et l'hygiène, ainsi qu'avec les acteurs qui fournissent une assistance en espèces et d'autres prestataires de services.</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100" dirty="0"/>
              <a:t>Un </a:t>
            </a:r>
            <a:r>
              <a:rPr lang="en-US" sz="1100" dirty="0" err="1"/>
              <a:t>gestionnaire</a:t>
            </a:r>
            <a:r>
              <a:rPr lang="en-US" sz="1100" dirty="0"/>
              <a:t> de </a:t>
            </a:r>
            <a:r>
              <a:rPr lang="en-US" sz="1100" dirty="0" err="1"/>
              <a:t>cas</a:t>
            </a:r>
            <a:r>
              <a:rPr lang="en-US" sz="1100" dirty="0"/>
              <a:t> suit la procédure standard lorsqu'un survivant d'abus sexuel a été identifié et qu'il doit normalement être signalé aux autorités gouvernementales compétentes.</a:t>
            </a:r>
          </a:p>
          <a:p>
            <a:pPr marL="228600" indent="-228600">
              <a:buFont typeface="+mj-lt"/>
              <a:buAutoNum type="arabicPeriod" startAt="8"/>
            </a:pPr>
            <a:endParaRPr lang="en-US" sz="1100" dirty="0"/>
          </a:p>
          <a:p>
            <a:pPr marL="228600" indent="-228600">
              <a:buFont typeface="+mj-lt"/>
              <a:buAutoNum type="arabicPeriod" startAt="8"/>
            </a:pPr>
            <a:endParaRPr lang="en-US" sz="1100" dirty="0"/>
          </a:p>
          <a:p>
            <a:pPr marL="228600" indent="-228600">
              <a:buFont typeface="+mj-lt"/>
              <a:buAutoNum type="arabicPeriod" startAt="8"/>
            </a:pPr>
            <a:r>
              <a:rPr lang="en-US" sz="1100" dirty="0"/>
              <a:t>En fonction du contexte et des préférences, des </a:t>
            </a:r>
            <a:r>
              <a:rPr lang="en-US" sz="1100" dirty="0" err="1"/>
              <a:t>gestionnaires</a:t>
            </a:r>
            <a:r>
              <a:rPr lang="en-US" sz="1100" dirty="0"/>
              <a:t> de </a:t>
            </a:r>
            <a:r>
              <a:rPr lang="en-US" sz="1100" dirty="0" err="1"/>
              <a:t>cas</a:t>
            </a:r>
            <a:r>
              <a:rPr lang="en-US" sz="1100" dirty="0"/>
              <a:t> sont affectées aux filles et les sessions de formation à la vie sont organisées par sexe.</a:t>
            </a:r>
          </a:p>
        </p:txBody>
      </p:sp>
      <p:sp>
        <p:nvSpPr>
          <p:cNvPr id="35" name="Rectangle 34">
            <a:extLst>
              <a:ext uri="{FF2B5EF4-FFF2-40B4-BE49-F238E27FC236}">
                <a16:creationId xmlns:a16="http://schemas.microsoft.com/office/drawing/2014/main" id="{EE420AB3-7CB0-1AA3-909E-9AE546BE2866}"/>
              </a:ext>
            </a:extLst>
          </p:cNvPr>
          <p:cNvSpPr/>
          <p:nvPr/>
        </p:nvSpPr>
        <p:spPr>
          <a:xfrm>
            <a:off x="4302974" y="1768073"/>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1C6120D-D2AB-CF42-16B9-FE22F70A6425}"/>
              </a:ext>
            </a:extLst>
          </p:cNvPr>
          <p:cNvSpPr/>
          <p:nvPr/>
        </p:nvSpPr>
        <p:spPr>
          <a:xfrm>
            <a:off x="4302974" y="2836347"/>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C0AED60-2D72-412C-DE60-1FB2289CEB1C}"/>
              </a:ext>
            </a:extLst>
          </p:cNvPr>
          <p:cNvSpPr/>
          <p:nvPr/>
        </p:nvSpPr>
        <p:spPr>
          <a:xfrm>
            <a:off x="4302974" y="390462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7730119-3524-F2A9-9E9D-BC6281F6CC66}"/>
              </a:ext>
            </a:extLst>
          </p:cNvPr>
          <p:cNvSpPr/>
          <p:nvPr/>
        </p:nvSpPr>
        <p:spPr>
          <a:xfrm>
            <a:off x="4302974" y="4972895"/>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845975A-7F24-FC5C-3F19-A78DF102DF74}"/>
              </a:ext>
            </a:extLst>
          </p:cNvPr>
          <p:cNvSpPr/>
          <p:nvPr/>
        </p:nvSpPr>
        <p:spPr>
          <a:xfrm>
            <a:off x="4302973" y="6394660"/>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46EF79E-5D30-5A8E-BF69-C98EF5A7DB87}"/>
              </a:ext>
            </a:extLst>
          </p:cNvPr>
          <p:cNvSpPr/>
          <p:nvPr/>
        </p:nvSpPr>
        <p:spPr>
          <a:xfrm>
            <a:off x="4302973" y="7541241"/>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16EE8BF-2EFB-E7C4-05EC-03DF4919197C}"/>
              </a:ext>
            </a:extLst>
          </p:cNvPr>
          <p:cNvSpPr/>
          <p:nvPr/>
        </p:nvSpPr>
        <p:spPr>
          <a:xfrm>
            <a:off x="4302974" y="8531208"/>
            <a:ext cx="1947356" cy="79057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xagon 41">
            <a:extLst>
              <a:ext uri="{FF2B5EF4-FFF2-40B4-BE49-F238E27FC236}">
                <a16:creationId xmlns:a16="http://schemas.microsoft.com/office/drawing/2014/main" id="{312E6C2A-250F-6532-E5B6-1CB6AC73BB26}"/>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Hexagon 42">
            <a:extLst>
              <a:ext uri="{FF2B5EF4-FFF2-40B4-BE49-F238E27FC236}">
                <a16:creationId xmlns:a16="http://schemas.microsoft.com/office/drawing/2014/main" id="{E44393E1-0E0E-A321-0540-26079F468A6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xagon 43">
            <a:extLst>
              <a:ext uri="{FF2B5EF4-FFF2-40B4-BE49-F238E27FC236}">
                <a16:creationId xmlns:a16="http://schemas.microsoft.com/office/drawing/2014/main" id="{0BF505D8-6EA6-0DB2-AEC1-55D475B7E20A}"/>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xagon 44">
            <a:extLst>
              <a:ext uri="{FF2B5EF4-FFF2-40B4-BE49-F238E27FC236}">
                <a16:creationId xmlns:a16="http://schemas.microsoft.com/office/drawing/2014/main" id="{0381F6A2-8A49-E543-0961-2A718AAA24E7}"/>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xagon 45">
            <a:extLst>
              <a:ext uri="{FF2B5EF4-FFF2-40B4-BE49-F238E27FC236}">
                <a16:creationId xmlns:a16="http://schemas.microsoft.com/office/drawing/2014/main" id="{4344CF7C-3028-7E72-7654-64BE00FDDD2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485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30515" y="699799"/>
            <a:ext cx="5225142" cy="8511561"/>
          </a:xfrm>
          <a:prstGeom prst="rect">
            <a:avLst/>
          </a:prstGeom>
          <a:noFill/>
        </p:spPr>
        <p:txBody>
          <a:bodyPr wrap="square" rtlCol="0">
            <a:spAutoFit/>
          </a:bodyPr>
          <a:lstStyle/>
          <a:p>
            <a:pPr>
              <a:lnSpc>
                <a:spcPct val="107000"/>
              </a:lnSpc>
              <a:spcAft>
                <a:spcPts val="80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	NE PAS NUIRE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50" dirty="0">
                <a:effectLst/>
                <a:latin typeface="Calibri" panose="020F0502020204030204" pitchFamily="34" charset="0"/>
                <a:ea typeface="Calibri" panose="020F0502020204030204" pitchFamily="34" charset="0"/>
                <a:cs typeface="Calibri" panose="020F0502020204030204" pitchFamily="34" charset="0"/>
              </a:rPr>
              <a:t>Cela signifie qu'il faut veiller à ce que les actions et les interventions </a:t>
            </a:r>
            <a:r>
              <a:rPr lang="en-US" sz="1050" dirty="0" err="1">
                <a:effectLst/>
                <a:latin typeface="Calibri" panose="020F0502020204030204" pitchFamily="34" charset="0"/>
                <a:ea typeface="Calibri" panose="020F0502020204030204" pitchFamily="34" charset="0"/>
                <a:cs typeface="Calibri" panose="020F0502020204030204" pitchFamily="34" charset="0"/>
              </a:rPr>
              <a:t>destinées</a:t>
            </a:r>
            <a:r>
              <a:rPr lang="en-US" sz="1050" dirty="0">
                <a:effectLst/>
                <a:latin typeface="Calibri" panose="020F0502020204030204" pitchFamily="34" charset="0"/>
                <a:ea typeface="Calibri" panose="020F0502020204030204" pitchFamily="34" charset="0"/>
                <a:cs typeface="Calibri" panose="020F0502020204030204" pitchFamily="34" charset="0"/>
              </a:rPr>
              <a:t> à soutenir l'enfant (et sa famille) ne l'exposent pas à d'autres préjudices. À chaque étape du processus de gestion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il faut veiller à ce que les enfants ou leurs familles ne subissent aucun préjudice du fait de la conduite des </a:t>
            </a:r>
            <a:r>
              <a:rPr lang="en-US" sz="105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050" dirty="0">
                <a:effectLst/>
                <a:latin typeface="Calibri" panose="020F0502020204030204" pitchFamily="34" charset="0"/>
                <a:ea typeface="Calibri" panose="020F0502020204030204" pitchFamily="34" charset="0"/>
                <a:cs typeface="Calibri" panose="020F0502020204030204" pitchFamily="34" charset="0"/>
              </a:rPr>
              <a:t>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des décisions prises ou des actions menées au nom de l'enfant ou de la famille. Il faut également veiller à ce qu'aucun préjudice ne soit causé aux enfants ou aux familles du fait de la collecte, du stockage ou du partage des informations les concernant. Par exemple, il faut éviter de créer des conflits entre les individus, les familles ou les communautés, et de collecter des informations inutiles qui, si elles tombent entre de mauvaises mains, pourraient exposer un enfant ou une famille à un risque de violence. Si l'on n'y prend pas garde, l'enfant et sa famille risquent de subir d'autres préjudices, tels que des actes de vengeance ou de violence.</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	DONNER LA PRIORITÉ À L'INTÉRÊT SUPÉRIEUR DE L'ENFANT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50" dirty="0">
                <a:effectLst/>
                <a:latin typeface="Calibri" panose="020F0502020204030204" pitchFamily="34" charset="0"/>
                <a:ea typeface="Calibri" panose="020F0502020204030204" pitchFamily="34" charset="0"/>
                <a:cs typeface="Calibri" panose="020F0502020204030204" pitchFamily="34" charset="0"/>
              </a:rPr>
              <a:t>L'"intérêt supérieur de l'enfant" englobe la sécurité physique et émotionnelle de l'enfant (son bien-être) ainsi que son droit à un développement positif. Conformément à l'article 3 de la Convention des Nations unies relative aux droits de l'enfant (CNUDE), l'intérêt supérieur de l'enfant doit servir de base à toutes les décisions et actions prises, ainsi qu'à la manière dont les prestataires de services interagissent avec les enfants et leurs familles. Les </a:t>
            </a:r>
            <a:r>
              <a:rPr lang="en-US" sz="105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050" dirty="0">
                <a:effectLst/>
                <a:latin typeface="Calibri" panose="020F0502020204030204" pitchFamily="34" charset="0"/>
                <a:ea typeface="Calibri" panose="020F0502020204030204" pitchFamily="34" charset="0"/>
                <a:cs typeface="Calibri" panose="020F0502020204030204" pitchFamily="34" charset="0"/>
              </a:rPr>
              <a:t>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et leurs superviseurs doivent constamment évaluer les risques et les ressources de l'enfant et de son environnement, ainsi que les conséquences positives et négatives des actions, et en discuter avec l'enfant et les personnes qui s'occupent de lui lorsqu'ils prennent des décisions. L'action la moins préjudiciable doit être privilégiée.</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Calibri" panose="020F0502020204030204" pitchFamily="34" charset="0"/>
              </a:rPr>
              <a:t>Toutes les actions doivent garantir que les droits de l'enfant à la sécurité et à un développement continu ne sont jamais compromis. Le principe de l'intérêt supérieur doit guider toutes les décisions prises au cours du processus de gestion du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Souvent, en matière de protection de l'enfance, il n'existe pas de solution "idéale", mais plutôt une série de choix plus ou moins acceptables qui doivent </a:t>
            </a:r>
            <a:r>
              <a:rPr lang="en-US" sz="1050" dirty="0" err="1">
                <a:effectLst/>
                <a:latin typeface="Calibri" panose="020F0502020204030204" pitchFamily="34" charset="0"/>
                <a:ea typeface="Calibri" panose="020F0502020204030204" pitchFamily="34" charset="0"/>
                <a:cs typeface="Calibri" panose="020F0502020204030204" pitchFamily="34" charset="0"/>
              </a:rPr>
              <a:t>être</a:t>
            </a:r>
            <a:r>
              <a:rPr lang="en-US" sz="1050" dirty="0">
                <a:effectLst/>
                <a:latin typeface="Calibri" panose="020F0502020204030204" pitchFamily="34" charset="0"/>
                <a:ea typeface="Calibri" panose="020F0502020204030204" pitchFamily="34" charset="0"/>
                <a:cs typeface="Calibri" panose="020F0502020204030204" pitchFamily="34" charset="0"/>
              </a:rPr>
              <a:t> </a:t>
            </a:r>
            <a:r>
              <a:rPr lang="en-US" sz="1050" dirty="0" err="1">
                <a:effectLst/>
                <a:latin typeface="Calibri" panose="020F0502020204030204" pitchFamily="34" charset="0"/>
                <a:ea typeface="Calibri" panose="020F0502020204030204" pitchFamily="34" charset="0"/>
                <a:cs typeface="Calibri" panose="020F0502020204030204" pitchFamily="34" charset="0"/>
              </a:rPr>
              <a:t>équilibrés</a:t>
            </a:r>
            <a:r>
              <a:rPr lang="en-US" sz="1050" dirty="0">
                <a:effectLst/>
                <a:latin typeface="Calibri" panose="020F0502020204030204" pitchFamily="34" charset="0"/>
                <a:ea typeface="Calibri" panose="020F0502020204030204" pitchFamily="34" charset="0"/>
                <a:cs typeface="Calibri" panose="020F0502020204030204" pitchFamily="34" charset="0"/>
              </a:rPr>
              <a:t> à  l'intérêt supérieur de l'enfant. </a:t>
            </a:r>
          </a:p>
          <a:p>
            <a:pPr>
              <a:lnSpc>
                <a:spcPct val="107000"/>
              </a:lnSpc>
              <a:spcAft>
                <a:spcPts val="800"/>
              </a:spcAft>
            </a:pP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	NON-DISCRIMINATION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50" dirty="0">
                <a:effectLst/>
                <a:latin typeface="Calibri" panose="020F0502020204030204" pitchFamily="34" charset="0"/>
                <a:ea typeface="Calibri" panose="020F0502020204030204" pitchFamily="34" charset="0"/>
                <a:cs typeface="Calibri" panose="020F0502020204030204" pitchFamily="34" charset="0"/>
              </a:rPr>
              <a:t>Le respect du principe de non-discrimination signifie qu'il faut veiller à ce que les enfants ne fassent pas l'objet de discriminations (qu'ils ne soient pas mal traités ou qu'on leur refuse des services) en raison de leurs caractéristiques individuelles ou d'un groupe auquel ils appartiennent (par exemple, le sexe, l'âge, le milieu socio-économique, la race, la religion, l'appartenance ethnique, le handicap, l'orientation sexuelle ou l'identité de genre). Les enfants qui ont besoin de services de protection doivent recevoir l'aide d'agences et de </a:t>
            </a:r>
            <a:r>
              <a:rPr lang="en-US" sz="105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050" dirty="0">
                <a:effectLst/>
                <a:latin typeface="Calibri" panose="020F0502020204030204" pitchFamily="34" charset="0"/>
                <a:ea typeface="Calibri" panose="020F0502020204030204" pitchFamily="34" charset="0"/>
                <a:cs typeface="Calibri" panose="020F0502020204030204" pitchFamily="34" charset="0"/>
              </a:rPr>
              <a:t>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formés et compétents pour établir des relations respectueuses et non discriminatoires avec eux, en les traitant avec compassion, empathie et attention. Le personnel chargé de la gestion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doit s'efforcer de ne pas porter de jugement et d'éviter tout langage négatif ou moralisateur dans son travail. Qu'ils soient engagés dans des activités de sensibilisation, de prévention ou d'intervention, les agences et les </a:t>
            </a:r>
            <a:r>
              <a:rPr lang="en-US" sz="105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050" dirty="0">
                <a:effectLst/>
                <a:latin typeface="Calibri" panose="020F0502020204030204" pitchFamily="34" charset="0"/>
                <a:ea typeface="Calibri" panose="020F0502020204030204" pitchFamily="34" charset="0"/>
                <a:cs typeface="Calibri" panose="020F0502020204030204" pitchFamily="34" charset="0"/>
              </a:rPr>
              <a:t>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doivent remettre en question la discrimination, y compris les politiques et les pratiques qui la renforcent.</a:t>
            </a:r>
            <a:endParaRPr lang="en-US" sz="1050" dirty="0"/>
          </a:p>
        </p:txBody>
      </p:sp>
      <p:grpSp>
        <p:nvGrpSpPr>
          <p:cNvPr id="9" name="Group 8">
            <a:extLst>
              <a:ext uri="{FF2B5EF4-FFF2-40B4-BE49-F238E27FC236}">
                <a16:creationId xmlns:a16="http://schemas.microsoft.com/office/drawing/2014/main" id="{4585B82B-2D0C-47C2-C847-F5A113F35076}"/>
              </a:ext>
            </a:extLst>
          </p:cNvPr>
          <p:cNvGrpSpPr/>
          <p:nvPr/>
        </p:nvGrpSpPr>
        <p:grpSpPr>
          <a:xfrm>
            <a:off x="1121145" y="694640"/>
            <a:ext cx="273729" cy="286032"/>
            <a:chOff x="7345680" y="2484120"/>
            <a:chExt cx="904240" cy="944880"/>
          </a:xfrm>
        </p:grpSpPr>
        <p:sp>
          <p:nvSpPr>
            <p:cNvPr id="10" name="Oval 9">
              <a:extLst>
                <a:ext uri="{FF2B5EF4-FFF2-40B4-BE49-F238E27FC236}">
                  <a16:creationId xmlns:a16="http://schemas.microsoft.com/office/drawing/2014/main" id="{8D1F29E9-897D-A0EC-4FE4-54BC79DA3263}"/>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CAC38475-9A5E-066F-CD44-67DBF95E242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8F80102E-CBE4-5927-665C-C112414FD75A}"/>
              </a:ext>
            </a:extLst>
          </p:cNvPr>
          <p:cNvGrpSpPr/>
          <p:nvPr/>
        </p:nvGrpSpPr>
        <p:grpSpPr>
          <a:xfrm>
            <a:off x="1110343" y="3174911"/>
            <a:ext cx="273729" cy="286032"/>
            <a:chOff x="7345680" y="2484120"/>
            <a:chExt cx="904240" cy="944880"/>
          </a:xfrm>
        </p:grpSpPr>
        <p:sp>
          <p:nvSpPr>
            <p:cNvPr id="13" name="Oval 12">
              <a:extLst>
                <a:ext uri="{FF2B5EF4-FFF2-40B4-BE49-F238E27FC236}">
                  <a16:creationId xmlns:a16="http://schemas.microsoft.com/office/drawing/2014/main" id="{6390F3F3-7613-CC19-BE29-7D6E5668650D}"/>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6AF1713C-09B7-4C77-FCE7-B03FAF5E062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60B881F1-46DC-C52C-9EC6-9CC5DCA0E8FD}"/>
              </a:ext>
            </a:extLst>
          </p:cNvPr>
          <p:cNvGrpSpPr/>
          <p:nvPr/>
        </p:nvGrpSpPr>
        <p:grpSpPr>
          <a:xfrm>
            <a:off x="1130802" y="6508118"/>
            <a:ext cx="273729" cy="286032"/>
            <a:chOff x="7345680" y="2484120"/>
            <a:chExt cx="904240" cy="944880"/>
          </a:xfrm>
        </p:grpSpPr>
        <p:sp>
          <p:nvSpPr>
            <p:cNvPr id="16" name="Oval 15">
              <a:extLst>
                <a:ext uri="{FF2B5EF4-FFF2-40B4-BE49-F238E27FC236}">
                  <a16:creationId xmlns:a16="http://schemas.microsoft.com/office/drawing/2014/main" id="{605EEDD8-6C0F-A1A9-3685-7BDB32DD9D81}"/>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39768554-D463-B8E6-CD25-60CEF720F782}"/>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1AAAEF9B-AAF8-2FE4-171F-B04548BF770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A68E09C4-C331-1C22-9DF0-D0616EF54A09}"/>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28DDE05B-4FB4-5939-AB6B-5A3483969F16}"/>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F6CB05DC-7795-B323-0DFB-C50D70B00430}"/>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C1B1CE4E-3468-4E89-2A84-49EF509F97E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19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6C19FF-A792-739B-F0C8-4962668D1B84}"/>
              </a:ext>
            </a:extLst>
          </p:cNvPr>
          <p:cNvSpPr/>
          <p:nvPr/>
        </p:nvSpPr>
        <p:spPr>
          <a:xfrm>
            <a:off x="0" y="-1"/>
            <a:ext cx="6858000" cy="16749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D3E311C-85C1-B329-F0CF-959FB1E8FEAB}"/>
              </a:ext>
            </a:extLst>
          </p:cNvPr>
          <p:cNvSpPr txBox="1"/>
          <p:nvPr/>
        </p:nvSpPr>
        <p:spPr>
          <a:xfrm>
            <a:off x="1608830" y="2234507"/>
            <a:ext cx="2454242" cy="830997"/>
          </a:xfrm>
          <a:prstGeom prst="rect">
            <a:avLst/>
          </a:prstGeom>
          <a:noFill/>
        </p:spPr>
        <p:txBody>
          <a:bodyPr wrap="square">
            <a:spAutoFit/>
          </a:bodyPr>
          <a:lstStyle/>
          <a:p>
            <a:pPr marL="0" indent="0">
              <a:buNone/>
            </a:pPr>
            <a:r>
              <a:rPr lang="en-US" sz="1200" b="1" dirty="0">
                <a:latin typeface="Arial" panose="020B0604020202020204" pitchFamily="34" charset="0"/>
                <a:ea typeface="Calibri" panose="020F0502020204030204" pitchFamily="34" charset="0"/>
                <a:cs typeface="Arial" panose="020B0604020202020204" pitchFamily="34" charset="0"/>
              </a:rPr>
              <a:t>Module 1 : </a:t>
            </a:r>
            <a:br>
              <a:rPr lang="en-US" sz="1200" b="1"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Calibri" panose="020F0502020204030204" pitchFamily="34" charset="0"/>
                <a:cs typeface="Arial" panose="020B0604020202020204" pitchFamily="34" charset="0"/>
              </a:rPr>
              <a:t>Compétences essentielles en matière de gestion de cas</a:t>
            </a:r>
          </a:p>
          <a:p>
            <a:pPr marL="0" indent="0">
              <a:buNone/>
            </a:pPr>
            <a:r>
              <a:rPr lang="en-US" sz="1200" i="1" dirty="0">
                <a:latin typeface="Arial" panose="020B0604020202020204" pitchFamily="34" charset="0"/>
                <a:ea typeface="Calibri" panose="020F0502020204030204" pitchFamily="34" charset="0"/>
                <a:cs typeface="Arial" panose="020B0604020202020204" pitchFamily="34" charset="0"/>
              </a:rPr>
              <a:t>page 3</a:t>
            </a:r>
          </a:p>
        </p:txBody>
      </p:sp>
      <p:sp>
        <p:nvSpPr>
          <p:cNvPr id="4" name="TextBox 3">
            <a:extLst>
              <a:ext uri="{FF2B5EF4-FFF2-40B4-BE49-F238E27FC236}">
                <a16:creationId xmlns:a16="http://schemas.microsoft.com/office/drawing/2014/main" id="{A3865770-D2E5-EFE4-6D7A-CD41C123513F}"/>
              </a:ext>
            </a:extLst>
          </p:cNvPr>
          <p:cNvSpPr txBox="1"/>
          <p:nvPr/>
        </p:nvSpPr>
        <p:spPr>
          <a:xfrm>
            <a:off x="1608830" y="4782147"/>
            <a:ext cx="2454242" cy="646331"/>
          </a:xfrm>
          <a:prstGeom prst="rect">
            <a:avLst/>
          </a:prstGeom>
          <a:noFill/>
        </p:spPr>
        <p:txBody>
          <a:bodyPr wrap="square">
            <a:spAutoFit/>
          </a:bodyPr>
          <a:lstStyle/>
          <a:p>
            <a:pPr marL="0" indent="0">
              <a:buNone/>
            </a:pPr>
            <a:r>
              <a:rPr lang="en-US" sz="1200" b="1" dirty="0">
                <a:latin typeface="Arial" panose="020B0604020202020204" pitchFamily="34" charset="0"/>
                <a:ea typeface="Calibri" panose="020F0502020204030204" pitchFamily="34" charset="0"/>
                <a:cs typeface="Arial" panose="020B0604020202020204" pitchFamily="34" charset="0"/>
              </a:rPr>
              <a:t>Module 3 : </a:t>
            </a:r>
            <a:br>
              <a:rPr lang="en-US" sz="1200" b="1"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Open Sans" panose="020B0606030504020204" pitchFamily="34" charset="0"/>
                <a:cs typeface="Arial" panose="020B0604020202020204" pitchFamily="34" charset="0"/>
              </a:rPr>
              <a:t>Compétences personnelles (partie 2)</a:t>
            </a:r>
          </a:p>
          <a:p>
            <a:r>
              <a:rPr lang="en-US" sz="1200" i="1" dirty="0">
                <a:latin typeface="Arial" panose="020B0604020202020204" pitchFamily="34" charset="0"/>
                <a:ea typeface="Calibri" panose="020F0502020204030204" pitchFamily="34" charset="0"/>
                <a:cs typeface="Arial" panose="020B0604020202020204" pitchFamily="34" charset="0"/>
              </a:rPr>
              <a:t>page 36</a:t>
            </a: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79B66AA-346F-28EE-D4D7-65CD64A5A4BC}"/>
              </a:ext>
            </a:extLst>
          </p:cNvPr>
          <p:cNvSpPr txBox="1"/>
          <p:nvPr/>
        </p:nvSpPr>
        <p:spPr>
          <a:xfrm>
            <a:off x="1608829" y="3573223"/>
            <a:ext cx="2329201" cy="646331"/>
          </a:xfrm>
          <a:prstGeom prst="rect">
            <a:avLst/>
          </a:prstGeom>
          <a:noFill/>
        </p:spPr>
        <p:txBody>
          <a:bodyPr wrap="square">
            <a:spAutoFit/>
          </a:bodyPr>
          <a:lstStyle/>
          <a:p>
            <a:r>
              <a:rPr lang="en-US" sz="1200" b="1" dirty="0">
                <a:latin typeface="Arial" panose="020B0604020202020204" pitchFamily="34" charset="0"/>
                <a:ea typeface="Calibri" panose="020F0502020204030204" pitchFamily="34" charset="0"/>
                <a:cs typeface="Arial" panose="020B0604020202020204" pitchFamily="34" charset="0"/>
              </a:rPr>
              <a:t>Module 2 : </a:t>
            </a:r>
            <a:br>
              <a:rPr lang="en-US" sz="1200" b="1"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Open Sans" panose="020B0606030504020204" pitchFamily="34" charset="0"/>
                <a:cs typeface="Arial" panose="020B0604020202020204" pitchFamily="34" charset="0"/>
              </a:rPr>
              <a:t>Compétences personnelles (partie 1) </a:t>
            </a:r>
          </a:p>
          <a:p>
            <a:r>
              <a:rPr lang="en-US" sz="1200" i="1" dirty="0">
                <a:latin typeface="Arial" panose="020B0604020202020204" pitchFamily="34" charset="0"/>
                <a:ea typeface="Calibri" panose="020F0502020204030204" pitchFamily="34" charset="0"/>
                <a:cs typeface="Arial" panose="020B0604020202020204" pitchFamily="34" charset="0"/>
              </a:rPr>
              <a:t>page 25</a:t>
            </a:r>
          </a:p>
        </p:txBody>
      </p:sp>
      <p:sp>
        <p:nvSpPr>
          <p:cNvPr id="8" name="TextBox 7">
            <a:extLst>
              <a:ext uri="{FF2B5EF4-FFF2-40B4-BE49-F238E27FC236}">
                <a16:creationId xmlns:a16="http://schemas.microsoft.com/office/drawing/2014/main" id="{30A26CBE-0242-EC14-4339-A18DAC1CDDDA}"/>
              </a:ext>
            </a:extLst>
          </p:cNvPr>
          <p:cNvSpPr txBox="1"/>
          <p:nvPr/>
        </p:nvSpPr>
        <p:spPr>
          <a:xfrm>
            <a:off x="1608829" y="5993471"/>
            <a:ext cx="2329201" cy="830997"/>
          </a:xfrm>
          <a:prstGeom prst="rect">
            <a:avLst/>
          </a:prstGeom>
          <a:noFill/>
        </p:spPr>
        <p:txBody>
          <a:bodyPr wrap="square">
            <a:spAutoFit/>
          </a:bodyPr>
          <a:lstStyle/>
          <a:p>
            <a:pPr marL="0" indent="0">
              <a:buNone/>
            </a:pPr>
            <a:r>
              <a:rPr lang="en-US" sz="1200" b="1" dirty="0">
                <a:latin typeface="Arial" panose="020B0604020202020204" pitchFamily="34" charset="0"/>
                <a:ea typeface="Calibri" panose="020F0502020204030204" pitchFamily="34" charset="0"/>
                <a:cs typeface="Arial" panose="020B0604020202020204" pitchFamily="34" charset="0"/>
              </a:rPr>
              <a:t>Module 4 : </a:t>
            </a:r>
            <a:r>
              <a:rPr lang="en-US" sz="1200" dirty="0">
                <a:latin typeface="Arial" panose="020B0604020202020204" pitchFamily="34" charset="0"/>
                <a:ea typeface="Open Sans" panose="020B0606030504020204" pitchFamily="34" charset="0"/>
                <a:cs typeface="Arial" panose="020B0604020202020204" pitchFamily="34" charset="0"/>
              </a:rPr>
              <a:t>Compétences en matière de communication, de santé mentale et de soutien psychosocial </a:t>
            </a:r>
          </a:p>
          <a:p>
            <a:pPr marL="0" indent="0">
              <a:buNone/>
            </a:pPr>
            <a:r>
              <a:rPr lang="en-US" sz="1200" i="1" dirty="0">
                <a:latin typeface="Arial" panose="020B0604020202020204" pitchFamily="34" charset="0"/>
                <a:ea typeface="Calibri" panose="020F0502020204030204" pitchFamily="34" charset="0"/>
                <a:cs typeface="Arial" panose="020B0604020202020204" pitchFamily="34" charset="0"/>
              </a:rPr>
              <a:t>page 51</a:t>
            </a: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BC54925-5499-1044-A696-9190F11A53F6}"/>
              </a:ext>
            </a:extLst>
          </p:cNvPr>
          <p:cNvSpPr txBox="1"/>
          <p:nvPr/>
        </p:nvSpPr>
        <p:spPr>
          <a:xfrm>
            <a:off x="1608830" y="7380885"/>
            <a:ext cx="2454242" cy="646331"/>
          </a:xfrm>
          <a:prstGeom prst="rect">
            <a:avLst/>
          </a:prstGeom>
          <a:noFill/>
        </p:spPr>
        <p:txBody>
          <a:bodyPr wrap="square">
            <a:spAutoFit/>
          </a:bodyPr>
          <a:lstStyle/>
          <a:p>
            <a:pPr marL="0" indent="0">
              <a:buNone/>
            </a:pPr>
            <a:r>
              <a:rPr lang="en-US" sz="1200" b="1" dirty="0">
                <a:latin typeface="Arial" panose="020B0604020202020204" pitchFamily="34" charset="0"/>
                <a:ea typeface="Calibri" panose="020F0502020204030204" pitchFamily="34" charset="0"/>
                <a:cs typeface="Arial" panose="020B0604020202020204" pitchFamily="34" charset="0"/>
              </a:rPr>
              <a:t>Module 5 : </a:t>
            </a:r>
            <a:br>
              <a:rPr lang="en-US" sz="1200" b="1" dirty="0">
                <a:latin typeface="Arial" panose="020B0604020202020204" pitchFamily="34" charset="0"/>
                <a:ea typeface="Calibri" panose="020F0502020204030204" pitchFamily="34" charset="0"/>
                <a:cs typeface="Arial" panose="020B0604020202020204" pitchFamily="34" charset="0"/>
              </a:rPr>
            </a:br>
            <a:r>
              <a:rPr lang="en-US" sz="1200" dirty="0">
                <a:latin typeface="Arial" panose="020B0604020202020204" pitchFamily="34" charset="0"/>
                <a:ea typeface="Open Sans" panose="020B0606030504020204" pitchFamily="34" charset="0"/>
                <a:cs typeface="Arial" panose="020B0604020202020204" pitchFamily="34" charset="0"/>
              </a:rPr>
              <a:t>Compétences techniques </a:t>
            </a:r>
          </a:p>
          <a:p>
            <a:pPr marL="0" indent="0">
              <a:buNone/>
            </a:pPr>
            <a:r>
              <a:rPr lang="en-US" sz="1200" i="1" dirty="0">
                <a:latin typeface="Arial" panose="020B0604020202020204" pitchFamily="34" charset="0"/>
                <a:ea typeface="Calibri" panose="020F0502020204030204" pitchFamily="34" charset="0"/>
                <a:cs typeface="Arial" panose="020B0604020202020204" pitchFamily="34" charset="0"/>
              </a:rPr>
              <a:t>page 67</a:t>
            </a: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F02E036A-BCDA-E946-D643-F476406B7600}"/>
              </a:ext>
            </a:extLst>
          </p:cNvPr>
          <p:cNvSpPr txBox="1"/>
          <p:nvPr/>
        </p:nvSpPr>
        <p:spPr>
          <a:xfrm>
            <a:off x="633516" y="559512"/>
            <a:ext cx="5779983" cy="769441"/>
          </a:xfrm>
          <a:prstGeom prst="rect">
            <a:avLst/>
          </a:prstGeom>
          <a:noFill/>
        </p:spPr>
        <p:txBody>
          <a:bodyPr wrap="square" rtlCol="0">
            <a:spAutoFit/>
          </a:bodyPr>
          <a:lstStyle/>
          <a:p>
            <a:pPr marL="0" marR="0" lvl="0" indent="0" rtl="0">
              <a:spcBef>
                <a:spcPts val="0"/>
              </a:spcBef>
              <a:buNone/>
            </a:pPr>
            <a:r>
              <a:rPr lang="en-US" sz="1600" b="1" i="0" u="none" strike="noStrike" cap="none" dirty="0">
                <a:solidFill>
                  <a:schemeClr val="tx2"/>
                </a:solidFill>
                <a:latin typeface="Garamond"/>
                <a:ea typeface="Garamond"/>
                <a:cs typeface="Garamond"/>
                <a:sym typeface="Garamond"/>
              </a:rPr>
              <a:t>NIVEAU 2</a:t>
            </a:r>
          </a:p>
          <a:p>
            <a:pPr marL="0" marR="0" lvl="0" indent="0" rtl="0">
              <a:spcBef>
                <a:spcPts val="0"/>
              </a:spcBef>
              <a:buNone/>
            </a:pPr>
            <a:r>
              <a:rPr lang="en-US" sz="2800" b="1" i="0" u="none" strike="noStrike" cap="none" dirty="0">
                <a:solidFill>
                  <a:schemeClr val="tx2"/>
                </a:solidFill>
                <a:latin typeface="Garamond"/>
                <a:ea typeface="Garamond"/>
                <a:cs typeface="Garamond"/>
                <a:sym typeface="Garamond"/>
              </a:rPr>
              <a:t>Gestion des cas de protection de l'enfance</a:t>
            </a:r>
            <a:endParaRPr lang="en-US" sz="2800" dirty="0">
              <a:solidFill>
                <a:schemeClr val="tx2"/>
              </a:solidFill>
            </a:endParaRPr>
          </a:p>
        </p:txBody>
      </p:sp>
      <p:grpSp>
        <p:nvGrpSpPr>
          <p:cNvPr id="121" name="Group 120">
            <a:extLst>
              <a:ext uri="{FF2B5EF4-FFF2-40B4-BE49-F238E27FC236}">
                <a16:creationId xmlns:a16="http://schemas.microsoft.com/office/drawing/2014/main" id="{EB820533-793E-2C1C-A484-0187EB3F4967}"/>
              </a:ext>
            </a:extLst>
          </p:cNvPr>
          <p:cNvGrpSpPr/>
          <p:nvPr/>
        </p:nvGrpSpPr>
        <p:grpSpPr>
          <a:xfrm>
            <a:off x="633516" y="2273194"/>
            <a:ext cx="864786" cy="745503"/>
            <a:chOff x="3529515" y="2158146"/>
            <a:chExt cx="1142910" cy="985264"/>
          </a:xfrm>
        </p:grpSpPr>
        <p:sp>
          <p:nvSpPr>
            <p:cNvPr id="87" name="Hexagon 86">
              <a:extLst>
                <a:ext uri="{FF2B5EF4-FFF2-40B4-BE49-F238E27FC236}">
                  <a16:creationId xmlns:a16="http://schemas.microsoft.com/office/drawing/2014/main" id="{63865C5F-61C0-13BB-8B79-0A378DAE9E19}"/>
                </a:ext>
              </a:extLst>
            </p:cNvPr>
            <p:cNvSpPr/>
            <p:nvPr/>
          </p:nvSpPr>
          <p:spPr>
            <a:xfrm rot="1782986">
              <a:off x="3529515" y="2158146"/>
              <a:ext cx="1142910" cy="985264"/>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Star: 5 Points 88">
              <a:extLst>
                <a:ext uri="{FF2B5EF4-FFF2-40B4-BE49-F238E27FC236}">
                  <a16:creationId xmlns:a16="http://schemas.microsoft.com/office/drawing/2014/main" id="{97B1178B-14F5-3F2B-D44E-54D93ECF05C9}"/>
                </a:ext>
              </a:extLst>
            </p:cNvPr>
            <p:cNvSpPr/>
            <p:nvPr/>
          </p:nvSpPr>
          <p:spPr>
            <a:xfrm>
              <a:off x="3762539" y="2290768"/>
              <a:ext cx="685362" cy="68536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0" name="Group 119">
            <a:extLst>
              <a:ext uri="{FF2B5EF4-FFF2-40B4-BE49-F238E27FC236}">
                <a16:creationId xmlns:a16="http://schemas.microsoft.com/office/drawing/2014/main" id="{5CFCF7B6-4CB1-5BFB-796D-109B9D971A86}"/>
              </a:ext>
            </a:extLst>
          </p:cNvPr>
          <p:cNvGrpSpPr/>
          <p:nvPr/>
        </p:nvGrpSpPr>
        <p:grpSpPr>
          <a:xfrm>
            <a:off x="656823" y="3524519"/>
            <a:ext cx="820726" cy="788429"/>
            <a:chOff x="3551798" y="3752836"/>
            <a:chExt cx="1084680" cy="1041996"/>
          </a:xfrm>
        </p:grpSpPr>
        <p:sp>
          <p:nvSpPr>
            <p:cNvPr id="88" name="Hexagon 87">
              <a:extLst>
                <a:ext uri="{FF2B5EF4-FFF2-40B4-BE49-F238E27FC236}">
                  <a16:creationId xmlns:a16="http://schemas.microsoft.com/office/drawing/2014/main" id="{2BCA09F8-FBC1-FC8B-03EA-3FD71243B53F}"/>
                </a:ext>
              </a:extLst>
            </p:cNvPr>
            <p:cNvSpPr/>
            <p:nvPr/>
          </p:nvSpPr>
          <p:spPr>
            <a:xfrm rot="1782986">
              <a:off x="3551798" y="3752836"/>
              <a:ext cx="1084680" cy="985264"/>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8ECBEB24-2285-C4F5-0696-6CC0D1ABC037}"/>
                </a:ext>
              </a:extLst>
            </p:cNvPr>
            <p:cNvGrpSpPr/>
            <p:nvPr/>
          </p:nvGrpSpPr>
          <p:grpSpPr>
            <a:xfrm>
              <a:off x="3844174" y="3941134"/>
              <a:ext cx="359797" cy="853698"/>
              <a:chOff x="2068313" y="2482622"/>
              <a:chExt cx="376359" cy="892995"/>
            </a:xfrm>
            <a:solidFill>
              <a:schemeClr val="bg1"/>
            </a:solidFill>
          </p:grpSpPr>
          <p:sp>
            <p:nvSpPr>
              <p:cNvPr id="91" name="Round Same Side Corner Rectangle 23">
                <a:extLst>
                  <a:ext uri="{FF2B5EF4-FFF2-40B4-BE49-F238E27FC236}">
                    <a16:creationId xmlns:a16="http://schemas.microsoft.com/office/drawing/2014/main" id="{430238FD-1DB4-31A4-D4A5-20F467856556}"/>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CAAF9200-F8AF-237F-DDA0-2782C1193114}"/>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Star: 5 Points 92">
              <a:extLst>
                <a:ext uri="{FF2B5EF4-FFF2-40B4-BE49-F238E27FC236}">
                  <a16:creationId xmlns:a16="http://schemas.microsoft.com/office/drawing/2014/main" id="{E8F7236D-DE6E-81F7-94C7-0AD5B0351086}"/>
                </a:ext>
              </a:extLst>
            </p:cNvPr>
            <p:cNvSpPr/>
            <p:nvPr/>
          </p:nvSpPr>
          <p:spPr>
            <a:xfrm>
              <a:off x="4275108" y="4324682"/>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81096B55-6BCF-8D16-A430-669F5B430C4A}"/>
              </a:ext>
            </a:extLst>
          </p:cNvPr>
          <p:cNvGrpSpPr/>
          <p:nvPr/>
        </p:nvGrpSpPr>
        <p:grpSpPr>
          <a:xfrm>
            <a:off x="672034" y="6074562"/>
            <a:ext cx="864786" cy="837341"/>
            <a:chOff x="3567009" y="6786240"/>
            <a:chExt cx="1142910" cy="1106639"/>
          </a:xfrm>
        </p:grpSpPr>
        <p:sp>
          <p:nvSpPr>
            <p:cNvPr id="94" name="Hexagon 93">
              <a:extLst>
                <a:ext uri="{FF2B5EF4-FFF2-40B4-BE49-F238E27FC236}">
                  <a16:creationId xmlns:a16="http://schemas.microsoft.com/office/drawing/2014/main" id="{B0CF833A-E3B0-D423-7FB7-EF144280281C}"/>
                </a:ext>
              </a:extLst>
            </p:cNvPr>
            <p:cNvSpPr/>
            <p:nvPr/>
          </p:nvSpPr>
          <p:spPr>
            <a:xfrm rot="1782986">
              <a:off x="3567009" y="6786240"/>
              <a:ext cx="1142910" cy="985264"/>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0" name="Group 99">
              <a:extLst>
                <a:ext uri="{FF2B5EF4-FFF2-40B4-BE49-F238E27FC236}">
                  <a16:creationId xmlns:a16="http://schemas.microsoft.com/office/drawing/2014/main" id="{57FCCCB9-C312-019D-3A6A-9B7893EBE89B}"/>
                </a:ext>
              </a:extLst>
            </p:cNvPr>
            <p:cNvGrpSpPr/>
            <p:nvPr/>
          </p:nvGrpSpPr>
          <p:grpSpPr>
            <a:xfrm>
              <a:off x="3877417" y="7009440"/>
              <a:ext cx="694936" cy="883439"/>
              <a:chOff x="5532029" y="1778008"/>
              <a:chExt cx="1463806" cy="1860868"/>
            </a:xfrm>
            <a:solidFill>
              <a:schemeClr val="bg1"/>
            </a:solidFill>
          </p:grpSpPr>
          <p:grpSp>
            <p:nvGrpSpPr>
              <p:cNvPr id="101" name="Group 100">
                <a:extLst>
                  <a:ext uri="{FF2B5EF4-FFF2-40B4-BE49-F238E27FC236}">
                    <a16:creationId xmlns:a16="http://schemas.microsoft.com/office/drawing/2014/main" id="{29C12996-999A-2CE9-B356-082C230B762C}"/>
                  </a:ext>
                </a:extLst>
              </p:cNvPr>
              <p:cNvGrpSpPr/>
              <p:nvPr/>
            </p:nvGrpSpPr>
            <p:grpSpPr>
              <a:xfrm>
                <a:off x="5532029" y="1778008"/>
                <a:ext cx="723055" cy="1860868"/>
                <a:chOff x="2068313" y="2482622"/>
                <a:chExt cx="376359" cy="968604"/>
              </a:xfrm>
              <a:grpFill/>
            </p:grpSpPr>
            <p:sp>
              <p:nvSpPr>
                <p:cNvPr id="103" name="Round Same Side Corner Rectangle 23">
                  <a:extLst>
                    <a:ext uri="{FF2B5EF4-FFF2-40B4-BE49-F238E27FC236}">
                      <a16:creationId xmlns:a16="http://schemas.microsoft.com/office/drawing/2014/main" id="{CE213DC3-2981-443A-2155-013D7318F2FB}"/>
                    </a:ext>
                  </a:extLst>
                </p:cNvPr>
                <p:cNvSpPr/>
                <p:nvPr/>
              </p:nvSpPr>
              <p:spPr>
                <a:xfrm>
                  <a:off x="2071073" y="2923618"/>
                  <a:ext cx="372129" cy="5276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B2A0B21F-483F-AF7E-091D-24D15EA3E4C9}"/>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Speech Bubble: Rectangle with Corners Rounded 101">
                <a:extLst>
                  <a:ext uri="{FF2B5EF4-FFF2-40B4-BE49-F238E27FC236}">
                    <a16:creationId xmlns:a16="http://schemas.microsoft.com/office/drawing/2014/main" id="{97842978-F430-C91C-A351-D7FB5754D851}"/>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7" name="Group 116">
            <a:extLst>
              <a:ext uri="{FF2B5EF4-FFF2-40B4-BE49-F238E27FC236}">
                <a16:creationId xmlns:a16="http://schemas.microsoft.com/office/drawing/2014/main" id="{C3A1163C-2FE7-F242-04FE-13AE34DDF2AB}"/>
              </a:ext>
            </a:extLst>
          </p:cNvPr>
          <p:cNvGrpSpPr/>
          <p:nvPr/>
        </p:nvGrpSpPr>
        <p:grpSpPr>
          <a:xfrm>
            <a:off x="672032" y="7342195"/>
            <a:ext cx="864785" cy="826717"/>
            <a:chOff x="3567008" y="8313703"/>
            <a:chExt cx="1142910" cy="1092598"/>
          </a:xfrm>
        </p:grpSpPr>
        <p:sp>
          <p:nvSpPr>
            <p:cNvPr id="95" name="Hexagon 94">
              <a:extLst>
                <a:ext uri="{FF2B5EF4-FFF2-40B4-BE49-F238E27FC236}">
                  <a16:creationId xmlns:a16="http://schemas.microsoft.com/office/drawing/2014/main" id="{E8A6CFDF-E3A5-CE89-C1C7-EDCC02546849}"/>
                </a:ext>
              </a:extLst>
            </p:cNvPr>
            <p:cNvSpPr/>
            <p:nvPr/>
          </p:nvSpPr>
          <p:spPr>
            <a:xfrm rot="1782986">
              <a:off x="3567008" y="8313703"/>
              <a:ext cx="1142910" cy="985264"/>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a:extLst>
                <a:ext uri="{FF2B5EF4-FFF2-40B4-BE49-F238E27FC236}">
                  <a16:creationId xmlns:a16="http://schemas.microsoft.com/office/drawing/2014/main" id="{9013E8FC-E4B9-DC7C-D48E-2B59501628CE}"/>
                </a:ext>
              </a:extLst>
            </p:cNvPr>
            <p:cNvGrpSpPr/>
            <p:nvPr/>
          </p:nvGrpSpPr>
          <p:grpSpPr>
            <a:xfrm>
              <a:off x="3719720" y="8543620"/>
              <a:ext cx="683203" cy="862681"/>
              <a:chOff x="8610677" y="1949046"/>
              <a:chExt cx="1635723" cy="2065428"/>
            </a:xfrm>
            <a:solidFill>
              <a:schemeClr val="bg1"/>
            </a:solidFill>
          </p:grpSpPr>
          <p:grpSp>
            <p:nvGrpSpPr>
              <p:cNvPr id="106" name="Group 105">
                <a:extLst>
                  <a:ext uri="{FF2B5EF4-FFF2-40B4-BE49-F238E27FC236}">
                    <a16:creationId xmlns:a16="http://schemas.microsoft.com/office/drawing/2014/main" id="{E980B6A6-6018-D09F-E300-6F2A3DDADAF7}"/>
                  </a:ext>
                </a:extLst>
              </p:cNvPr>
              <p:cNvGrpSpPr/>
              <p:nvPr/>
            </p:nvGrpSpPr>
            <p:grpSpPr>
              <a:xfrm>
                <a:off x="9523345" y="1949046"/>
                <a:ext cx="723055" cy="2065428"/>
                <a:chOff x="2068313" y="2482622"/>
                <a:chExt cx="376359" cy="1075080"/>
              </a:xfrm>
              <a:grpFill/>
            </p:grpSpPr>
            <p:sp>
              <p:nvSpPr>
                <p:cNvPr id="114" name="Round Same Side Corner Rectangle 23">
                  <a:extLst>
                    <a:ext uri="{FF2B5EF4-FFF2-40B4-BE49-F238E27FC236}">
                      <a16:creationId xmlns:a16="http://schemas.microsoft.com/office/drawing/2014/main" id="{96BBA341-0344-8E2D-1EBB-534F9FA26240}"/>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7F13750D-CDEE-1858-630A-92C2344319F3}"/>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id="{C3E0B4E6-97B3-61E5-009C-197076CED996}"/>
                  </a:ext>
                </a:extLst>
              </p:cNvPr>
              <p:cNvGrpSpPr/>
              <p:nvPr/>
            </p:nvGrpSpPr>
            <p:grpSpPr>
              <a:xfrm rot="1340767">
                <a:off x="8610677" y="2757147"/>
                <a:ext cx="1143373" cy="765710"/>
                <a:chOff x="8638649" y="2848747"/>
                <a:chExt cx="1143373" cy="765710"/>
              </a:xfrm>
              <a:grpFill/>
            </p:grpSpPr>
            <p:grpSp>
              <p:nvGrpSpPr>
                <p:cNvPr id="108" name="Group 107">
                  <a:extLst>
                    <a:ext uri="{FF2B5EF4-FFF2-40B4-BE49-F238E27FC236}">
                      <a16:creationId xmlns:a16="http://schemas.microsoft.com/office/drawing/2014/main" id="{0A2ABDB1-FB2D-186B-DA40-52282AA4B581}"/>
                    </a:ext>
                  </a:extLst>
                </p:cNvPr>
                <p:cNvGrpSpPr/>
                <p:nvPr/>
              </p:nvGrpSpPr>
              <p:grpSpPr>
                <a:xfrm>
                  <a:off x="9199056" y="3070836"/>
                  <a:ext cx="473281" cy="543621"/>
                  <a:chOff x="2968390" y="1782471"/>
                  <a:chExt cx="241654" cy="277569"/>
                </a:xfrm>
                <a:grpFill/>
              </p:grpSpPr>
              <p:sp>
                <p:nvSpPr>
                  <p:cNvPr id="112" name="Round Same Side Corner Rectangle 25">
                    <a:extLst>
                      <a:ext uri="{FF2B5EF4-FFF2-40B4-BE49-F238E27FC236}">
                        <a16:creationId xmlns:a16="http://schemas.microsoft.com/office/drawing/2014/main" id="{1E3B67FC-D8D3-91CC-99D1-21BE84FC9FFB}"/>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 Same Side Corner Rectangle 26">
                    <a:extLst>
                      <a:ext uri="{FF2B5EF4-FFF2-40B4-BE49-F238E27FC236}">
                        <a16:creationId xmlns:a16="http://schemas.microsoft.com/office/drawing/2014/main" id="{F7DA3DB2-0A96-10A9-C9FA-43F517D8624A}"/>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9" name="Rectangle 108">
                  <a:extLst>
                    <a:ext uri="{FF2B5EF4-FFF2-40B4-BE49-F238E27FC236}">
                      <a16:creationId xmlns:a16="http://schemas.microsoft.com/office/drawing/2014/main" id="{0B8C78F0-5809-FC13-4655-513C9CFA0F5C}"/>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ound Same Side Corner Rectangle 26">
                  <a:extLst>
                    <a:ext uri="{FF2B5EF4-FFF2-40B4-BE49-F238E27FC236}">
                      <a16:creationId xmlns:a16="http://schemas.microsoft.com/office/drawing/2014/main" id="{D8F1D7EC-0F3C-7AEB-BFA9-FD63F319557A}"/>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1" name="Straight Arrow Connector 110">
                  <a:extLst>
                    <a:ext uri="{FF2B5EF4-FFF2-40B4-BE49-F238E27FC236}">
                      <a16:creationId xmlns:a16="http://schemas.microsoft.com/office/drawing/2014/main" id="{6B520AD7-4CF6-87C1-F891-60D563D73469}"/>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119" name="Group 118">
            <a:extLst>
              <a:ext uri="{FF2B5EF4-FFF2-40B4-BE49-F238E27FC236}">
                <a16:creationId xmlns:a16="http://schemas.microsoft.com/office/drawing/2014/main" id="{389A00E7-D6A4-4B8E-89E0-21F6408B4B1C}"/>
              </a:ext>
            </a:extLst>
          </p:cNvPr>
          <p:cNvGrpSpPr/>
          <p:nvPr/>
        </p:nvGrpSpPr>
        <p:grpSpPr>
          <a:xfrm>
            <a:off x="681215" y="4835272"/>
            <a:ext cx="820726" cy="792418"/>
            <a:chOff x="3576190" y="5171863"/>
            <a:chExt cx="1084680" cy="1047268"/>
          </a:xfrm>
        </p:grpSpPr>
        <p:sp>
          <p:nvSpPr>
            <p:cNvPr id="96" name="Hexagon 95">
              <a:extLst>
                <a:ext uri="{FF2B5EF4-FFF2-40B4-BE49-F238E27FC236}">
                  <a16:creationId xmlns:a16="http://schemas.microsoft.com/office/drawing/2014/main" id="{56E431D4-749C-36A4-C15F-642E75AE8271}"/>
                </a:ext>
              </a:extLst>
            </p:cNvPr>
            <p:cNvSpPr/>
            <p:nvPr/>
          </p:nvSpPr>
          <p:spPr>
            <a:xfrm rot="1782986">
              <a:off x="3576190" y="5171863"/>
              <a:ext cx="1084680" cy="985264"/>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3B5A66CE-00F5-32A8-EE57-C834EE1BF0D7}"/>
                </a:ext>
              </a:extLst>
            </p:cNvPr>
            <p:cNvGrpSpPr/>
            <p:nvPr/>
          </p:nvGrpSpPr>
          <p:grpSpPr>
            <a:xfrm>
              <a:off x="3877417" y="5365433"/>
              <a:ext cx="359797" cy="853698"/>
              <a:chOff x="2068313" y="2482622"/>
              <a:chExt cx="376359" cy="892995"/>
            </a:xfrm>
            <a:solidFill>
              <a:schemeClr val="bg1"/>
            </a:solidFill>
          </p:grpSpPr>
          <p:sp>
            <p:nvSpPr>
              <p:cNvPr id="98" name="Round Same Side Corner Rectangle 23">
                <a:extLst>
                  <a:ext uri="{FF2B5EF4-FFF2-40B4-BE49-F238E27FC236}">
                    <a16:creationId xmlns:a16="http://schemas.microsoft.com/office/drawing/2014/main" id="{5179E9DB-15B0-A6D8-4B0D-9468E98F877E}"/>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47ABEE51-A2BD-19B3-93C8-7B5DD3F0C0E6}"/>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6" name="Star: 5 Points 115">
              <a:extLst>
                <a:ext uri="{FF2B5EF4-FFF2-40B4-BE49-F238E27FC236}">
                  <a16:creationId xmlns:a16="http://schemas.microsoft.com/office/drawing/2014/main" id="{0A077440-9853-85AC-C531-B8B3B8EF4AD6}"/>
                </a:ext>
              </a:extLst>
            </p:cNvPr>
            <p:cNvSpPr/>
            <p:nvPr/>
          </p:nvSpPr>
          <p:spPr>
            <a:xfrm>
              <a:off x="4276881" y="5736396"/>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244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01486" y="699799"/>
            <a:ext cx="5239657" cy="7607211"/>
          </a:xfrm>
          <a:prstGeom prst="rect">
            <a:avLst/>
          </a:prstGeom>
          <a:noFill/>
        </p:spPr>
        <p:txBody>
          <a:bodyPr wrap="square" rtlCol="0">
            <a:spAutoFit/>
          </a:bodyPr>
          <a:lstStyle/>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RESPECTER LES NORMES ÉTHIQUES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Les agences et le personnel qui travaillent avec des enfants doivent élaborer et appliquer des normes et des pratiques éthiques professionnelles ; il peut s'agir de codes de conduite professionnels et de politiques de protection de l'enfance, en plus du respect des lois nationales et internationales. Le respect des normes éthiques implique également de suivre les lignes directrices, telles que les lignes directrices pour la gestion des cas.</a:t>
            </a: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OBTENIR LE CONSENTEMENT ÉCLAIRÉ ET/OU L'ASSENTIMENT ÉCLAIRÉ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Le consentement éclairé est l'accord volontaire d'une personne qui a la capacité de donner son consentement et qui exerce un choix libre et éclairé. En toutes circonstances, le consentement de l'enfant et de sa famille ou des personnes qui en ont la charge doit être sollicité avant de fournir des services.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L'assentiment éclairé est la volonté exprimée de participer à des services et il est recherché dans le cas des jeunes enfants qui, par nature ou par la loi, sont trop jeunes pour donner un consentement éclairé, mais suffisamment âgés pour comprendre et accepter de participer à des services.  Même pour les très jeunes enfants (moins de 5 ans), il faut s'efforcer d'expliquer, dans un langage adapté à leur âge, quelles informations sont demandées, à quelles fins elles seront utilisées et comment elles seront partagées. Lorsque le consentement n'est pas donné, mais que les agences doivent prendre des mesures pour protéger un enfant, il convient d'en expliquer les raisons et d'encourager en permanence la participation des enfants et des membres de la famille non délinquants.</a:t>
            </a: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RESPECTER LA CONFIDENTIALITÉ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La confidentialité est liée au partage d'informations sur la base du besoin de savoir, c'est-à-dire qu'elle n'est partagée qu'avec les personnes qui ont besoin de ces informations pour protéger l'enfant. Toutes les informations sensibles et identifiantes recueillies sur les enfants ne doivent être partagées qu'avec le plus petit nombre de personnes possible, selon le principe du besoin de savoir. Le respect de la confidentialité exige des prestataires de services qu'ils protègent les informations recueillies sur leurs clients conformément aux politiques de protection des données convenues et qu'ils veillent à ce qu'elles ne soient accessibles qu'avec l'autorisation explicite du client. Les limites à la confidentialité, par exemple lorsque les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identifient des problèmes de sécurité et doivent faire appel à d'autres services ou lorsque la loi les oblige à signaler des délits, doivent être expliquées aux enfants et aux personnes qui s'occupent d'eux lors des processus de consentement éclairé ou d'assentiment.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DDD3EFE-29A0-A9F4-F393-9867CA9D3303}"/>
              </a:ext>
            </a:extLst>
          </p:cNvPr>
          <p:cNvGrpSpPr/>
          <p:nvPr/>
        </p:nvGrpSpPr>
        <p:grpSpPr>
          <a:xfrm>
            <a:off x="1110344" y="622576"/>
            <a:ext cx="273729" cy="286032"/>
            <a:chOff x="7345680" y="2484120"/>
            <a:chExt cx="904240" cy="944880"/>
          </a:xfrm>
        </p:grpSpPr>
        <p:sp>
          <p:nvSpPr>
            <p:cNvPr id="10" name="Oval 9">
              <a:extLst>
                <a:ext uri="{FF2B5EF4-FFF2-40B4-BE49-F238E27FC236}">
                  <a16:creationId xmlns:a16="http://schemas.microsoft.com/office/drawing/2014/main" id="{684AC40C-8AB6-283E-4BDC-DEA429ED09D9}"/>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00234073-749D-D408-08C9-CCAEE261FCD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B496238-CC1D-D631-6646-02DE3333AB7E}"/>
              </a:ext>
            </a:extLst>
          </p:cNvPr>
          <p:cNvGrpSpPr/>
          <p:nvPr/>
        </p:nvGrpSpPr>
        <p:grpSpPr>
          <a:xfrm>
            <a:off x="1110344" y="2416255"/>
            <a:ext cx="273729" cy="286032"/>
            <a:chOff x="7345680" y="2484120"/>
            <a:chExt cx="904240" cy="944880"/>
          </a:xfrm>
        </p:grpSpPr>
        <p:sp>
          <p:nvSpPr>
            <p:cNvPr id="13" name="Oval 12">
              <a:extLst>
                <a:ext uri="{FF2B5EF4-FFF2-40B4-BE49-F238E27FC236}">
                  <a16:creationId xmlns:a16="http://schemas.microsoft.com/office/drawing/2014/main" id="{B1F74445-EC50-8622-5A2F-AA931A1F3DD7}"/>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81A38458-04B0-3762-CBFF-CE29C035495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269F9B75-0AD7-F191-A593-476A3009E070}"/>
              </a:ext>
            </a:extLst>
          </p:cNvPr>
          <p:cNvGrpSpPr/>
          <p:nvPr/>
        </p:nvGrpSpPr>
        <p:grpSpPr>
          <a:xfrm>
            <a:off x="1157335" y="5651127"/>
            <a:ext cx="273729" cy="286032"/>
            <a:chOff x="7345680" y="2484120"/>
            <a:chExt cx="904240" cy="944880"/>
          </a:xfrm>
        </p:grpSpPr>
        <p:sp>
          <p:nvSpPr>
            <p:cNvPr id="16" name="Oval 15">
              <a:extLst>
                <a:ext uri="{FF2B5EF4-FFF2-40B4-BE49-F238E27FC236}">
                  <a16:creationId xmlns:a16="http://schemas.microsoft.com/office/drawing/2014/main" id="{A0422336-0FC7-CB92-F902-13DB756B360B}"/>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3082D317-B954-A5DF-6AC3-C564597DCBD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6AFE1EB5-9395-FDE6-1B60-0AC03453FFFA}"/>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80323A7B-3A4E-EFEA-78D7-5B3A47BB19E9}"/>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80F87478-CD5E-4027-7C8D-A76A0EF75B3A}"/>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366D574F-2181-C557-8691-0E7ABAE89B63}"/>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9AD339D0-DC2B-1879-4A0E-A26643DD17B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983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01486" y="699799"/>
            <a:ext cx="5254171" cy="8796639"/>
          </a:xfrm>
          <a:prstGeom prst="rect">
            <a:avLst/>
          </a:prstGeom>
          <a:noFill/>
        </p:spPr>
        <p:txBody>
          <a:bodyPr wrap="square" rtlCol="0">
            <a:spAutoFit/>
          </a:bodyPr>
          <a:lstStyle/>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GARANTIR L'OBLIGATION DE RENDRE DES COMPTES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L'obligation de </a:t>
            </a:r>
            <a:r>
              <a:rPr lang="en-US" sz="1100" dirty="0" err="1">
                <a:effectLst/>
                <a:latin typeface="Calibri" panose="020F0502020204030204" pitchFamily="34" charset="0"/>
                <a:ea typeface="Calibri" panose="020F0502020204030204" pitchFamily="34" charset="0"/>
                <a:cs typeface="Calibri" panose="020F0502020204030204" pitchFamily="34" charset="0"/>
              </a:rPr>
              <a:t>rendre</a:t>
            </a:r>
            <a:r>
              <a:rPr lang="en-US" sz="1100" dirty="0">
                <a:effectLst/>
                <a:latin typeface="Calibri" panose="020F0502020204030204" pitchFamily="34" charset="0"/>
                <a:ea typeface="Calibri" panose="020F0502020204030204" pitchFamily="34" charset="0"/>
                <a:cs typeface="Calibri" panose="020F0502020204030204" pitchFamily="34" charset="0"/>
              </a:rPr>
              <a:t> des </a:t>
            </a:r>
            <a:r>
              <a:rPr lang="en-US" sz="1100" dirty="0" err="1">
                <a:effectLst/>
                <a:latin typeface="Calibri" panose="020F0502020204030204" pitchFamily="34" charset="0"/>
                <a:ea typeface="Calibri" panose="020F0502020204030204" pitchFamily="34" charset="0"/>
                <a:cs typeface="Calibri" panose="020F0502020204030204" pitchFamily="34" charset="0"/>
              </a:rPr>
              <a:t>comptes</a:t>
            </a:r>
            <a:r>
              <a:rPr lang="en-US" sz="1100" dirty="0">
                <a:effectLst/>
                <a:latin typeface="Calibri" panose="020F0502020204030204" pitchFamily="34" charset="0"/>
                <a:ea typeface="Calibri" panose="020F0502020204030204" pitchFamily="34" charset="0"/>
                <a:cs typeface="Calibri" panose="020F0502020204030204" pitchFamily="34" charset="0"/>
              </a:rPr>
              <a:t> fait référence au fait d'être tenu responsable de ses actions et des résultats de ces actions. Les agences et le personnel impliqués dans la gestion de cas sont responsables devant l'enfant, la famille et la communauté. Les agences et les personnes chargées de la gestion de cas doivent se conformer au cadre juridique et politique national. Ils devront également se conformer aux codes de conduite professionnels lorsqu'ils existent. En l'absence de cadre juridique, les principes directeurs et les normes de bonne pratique énoncés dans le SGPE (</a:t>
            </a:r>
            <a:r>
              <a:rPr lang="en-US" sz="1100" dirty="0" err="1">
                <a:effectLst/>
                <a:latin typeface="Calibri" panose="020F0502020204030204" pitchFamily="34" charset="0"/>
                <a:ea typeface="Calibri" panose="020F0502020204030204" pitchFamily="34" charset="0"/>
                <a:cs typeface="Calibri" panose="020F0502020204030204" pitchFamily="34" charset="0"/>
              </a:rPr>
              <a:t>Système</a:t>
            </a:r>
            <a:r>
              <a:rPr lang="en-US" sz="1100" dirty="0">
                <a:effectLst/>
                <a:latin typeface="Calibri" panose="020F0502020204030204" pitchFamily="34" charset="0"/>
                <a:ea typeface="Calibri" panose="020F0502020204030204" pitchFamily="34" charset="0"/>
                <a:cs typeface="Calibri" panose="020F0502020204030204" pitchFamily="34" charset="0"/>
              </a:rPr>
              <a:t> de Gestion de la Protection de </a:t>
            </a:r>
            <a:r>
              <a:rPr lang="en-US" sz="1100" dirty="0" err="1">
                <a:effectLst/>
                <a:latin typeface="Calibri" panose="020F0502020204030204" pitchFamily="34" charset="0"/>
                <a:ea typeface="Calibri" panose="020F0502020204030204" pitchFamily="34" charset="0"/>
                <a:cs typeface="Calibri" panose="020F0502020204030204" pitchFamily="34" charset="0"/>
              </a:rPr>
              <a:t>l’Enfance</a:t>
            </a:r>
            <a:r>
              <a:rPr lang="en-US" sz="1100" dirty="0">
                <a:effectLst/>
                <a:latin typeface="Calibri" panose="020F0502020204030204" pitchFamily="34" charset="0"/>
                <a:ea typeface="Calibri" panose="020F0502020204030204" pitchFamily="34" charset="0"/>
                <a:cs typeface="Calibri" panose="020F0502020204030204" pitchFamily="34" charset="0"/>
              </a:rPr>
              <a:t>) constituent une base pour la pratique.  Les agences qui mettent en place ou soutiennent des services de gestion de cas doivent assumer la responsabilité de la formation initiale, du renforcement continu des capacités et de la supervision régulière du personnel afin de garantir une qualité de prise en charge appropriée. Elles doivent également offrir aux enfants et à leurs familles des occasions régulières de donner leur avis sur l'aide et les services qu'ils ont reçus.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1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LES SERVICES DE GESTION DE CAS DEVRAIENT ÊTRE :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ADAPTÉS AUX ENFANTS</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cela</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consiste</a:t>
            </a:r>
            <a:r>
              <a:rPr lang="en-US" sz="1100" dirty="0">
                <a:effectLst/>
                <a:latin typeface="Calibri" panose="020F0502020204030204" pitchFamily="34" charset="0"/>
                <a:ea typeface="Calibri" panose="020F0502020204030204" pitchFamily="34" charset="0"/>
                <a:cs typeface="Calibri" panose="020F0502020204030204" pitchFamily="34" charset="0"/>
              </a:rPr>
              <a:t> à fournir des services de manière appropriée et accessible aux enfants. Par exemple, en fournissant des informations dans des formats ou des langues compréhensibles par des enfants d'âges différents.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CENTRÉS SUR L'ENFANT </a:t>
            </a:r>
            <a:r>
              <a:rPr lang="en-US" sz="1100" dirty="0">
                <a:effectLst/>
                <a:latin typeface="Calibri" panose="020F0502020204030204" pitchFamily="34" charset="0"/>
                <a:ea typeface="Calibri" panose="020F0502020204030204" pitchFamily="34" charset="0"/>
                <a:cs typeface="Calibri" panose="020F0502020204030204" pitchFamily="34" charset="0"/>
              </a:rPr>
              <a:t>- il s'agit d'organiser et de fournir des services, et de prendre des décisions en fonction des besoins et de l'intérêt supérieur de l'enfant. Par exemple, vous devriez envisager </a:t>
            </a:r>
            <a:r>
              <a:rPr lang="en-US" sz="1100" dirty="0" err="1">
                <a:effectLst/>
                <a:latin typeface="Calibri" panose="020F0502020204030204" pitchFamily="34" charset="0"/>
                <a:ea typeface="Calibri" panose="020F0502020204030204" pitchFamily="34" charset="0"/>
                <a:cs typeface="Calibri" panose="020F0502020204030204" pitchFamily="34" charset="0"/>
              </a:rPr>
              <a:t>d'organiser</a:t>
            </a:r>
            <a:r>
              <a:rPr lang="en-US" sz="1100" dirty="0">
                <a:effectLst/>
                <a:latin typeface="Calibri" panose="020F0502020204030204" pitchFamily="34" charset="0"/>
                <a:ea typeface="Calibri" panose="020F0502020204030204" pitchFamily="34" charset="0"/>
                <a:cs typeface="Calibri" panose="020F0502020204030204" pitchFamily="34" charset="0"/>
              </a:rPr>
              <a:t> les revisions et les réunions à des heures qui conviennent aux enfants et à leurs familles, plutôt qu'à des heures qui correspondent aux horaires de travail du personnel.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DONNER AUX ENFANTS ET AUX FAMILLES LES MOYENS D'EXPLOITER LEURS POINTS FORTS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Tous les enfants et leurs familles possèdent les ressources et les compétences nécessaires pour s'aider eux-mêmes et contribuer positivement à la recherche de solutions à leurs propres problèmes. Les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et les superviseurs doivent s'efforcer d'amener les enfants et les familles à jouer un rôle actif dans le processus de gestion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Tout au long du processus de gestion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les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doivent s'efforcer de donner aux enfants et à leurs familles les moyens de jouer un rôle actif dans le processus de gestion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En pratique, cela signifie qu'en plus d'identifier les problèmes et de fournir des services, les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doivent prendre en compte les points forts et les ressources de l'enfant et de la famille, ainsi que les moyens de renforcer leur capacité à s'occuper d'eux-mêmes.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Bien que les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fournissent un service important, c'est en fin de compte la vie de l'enfant et de sa famille qui est affectée ; ils doivent toujours participer activement aux décisions prises pour leur prise en charge. En outre, aider les enfants à participer à la prise de décision est un élément important du processus de rétablissement qui leur donne le sentiment de contrôler leur vie et les aide à développer une résilience naturelle.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2F3BCF04-32C0-3662-B0B2-6620B83049B3}"/>
              </a:ext>
            </a:extLst>
          </p:cNvPr>
          <p:cNvGrpSpPr/>
          <p:nvPr/>
        </p:nvGrpSpPr>
        <p:grpSpPr>
          <a:xfrm>
            <a:off x="1110344" y="622576"/>
            <a:ext cx="273729" cy="286032"/>
            <a:chOff x="7345680" y="2484120"/>
            <a:chExt cx="904240" cy="944880"/>
          </a:xfrm>
        </p:grpSpPr>
        <p:sp>
          <p:nvSpPr>
            <p:cNvPr id="10" name="Oval 9">
              <a:extLst>
                <a:ext uri="{FF2B5EF4-FFF2-40B4-BE49-F238E27FC236}">
                  <a16:creationId xmlns:a16="http://schemas.microsoft.com/office/drawing/2014/main" id="{5D15F6D1-C4AE-8F0B-A12C-D6544B2BC8B2}"/>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2C72CDD2-A967-E99A-E776-B824A984A80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39F68B5E-05AD-04E4-8840-D55ECC4C78D3}"/>
              </a:ext>
            </a:extLst>
          </p:cNvPr>
          <p:cNvGrpSpPr/>
          <p:nvPr/>
        </p:nvGrpSpPr>
        <p:grpSpPr>
          <a:xfrm>
            <a:off x="1110344" y="3649711"/>
            <a:ext cx="273729" cy="286032"/>
            <a:chOff x="7345680" y="2484120"/>
            <a:chExt cx="904240" cy="944880"/>
          </a:xfrm>
        </p:grpSpPr>
        <p:sp>
          <p:nvSpPr>
            <p:cNvPr id="13" name="Oval 12">
              <a:extLst>
                <a:ext uri="{FF2B5EF4-FFF2-40B4-BE49-F238E27FC236}">
                  <a16:creationId xmlns:a16="http://schemas.microsoft.com/office/drawing/2014/main" id="{1B101EC0-FC4D-8715-DF50-5BDE47C0C12E}"/>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49A1D5F1-5952-84E9-6600-8DAEB2D5154B}"/>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25D584B8-9F5E-51CE-5A50-7D896AA054D0}"/>
              </a:ext>
            </a:extLst>
          </p:cNvPr>
          <p:cNvGrpSpPr/>
          <p:nvPr/>
        </p:nvGrpSpPr>
        <p:grpSpPr>
          <a:xfrm>
            <a:off x="1110343" y="5827242"/>
            <a:ext cx="273729" cy="286032"/>
            <a:chOff x="7345680" y="2484120"/>
            <a:chExt cx="904240" cy="944880"/>
          </a:xfrm>
        </p:grpSpPr>
        <p:sp>
          <p:nvSpPr>
            <p:cNvPr id="16" name="Oval 15">
              <a:extLst>
                <a:ext uri="{FF2B5EF4-FFF2-40B4-BE49-F238E27FC236}">
                  <a16:creationId xmlns:a16="http://schemas.microsoft.com/office/drawing/2014/main" id="{3DBAEEC8-3369-7C03-9F8B-D36F5CB79D09}"/>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A151304B-21E1-380C-722D-B0D768F8AE6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86C38E66-336B-8230-F6C1-B8E5AA8601DC}"/>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7FBAACBD-F75C-D64B-2283-07C7004B3C2D}"/>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BA500799-1CF1-89E4-64DC-72D2424E010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92AD8106-7F7A-6C44-B1F8-E143DF3FFB1C}"/>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DFCA1688-9ED2-C2E5-23C4-D1EB93B53418}"/>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955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41400" y="445763"/>
            <a:ext cx="5239657" cy="8927572"/>
          </a:xfrm>
          <a:prstGeom prst="rect">
            <a:avLst/>
          </a:prstGeom>
          <a:noFill/>
        </p:spPr>
        <p:txBody>
          <a:bodyPr wrap="square" rtlCol="0">
            <a:spAutoFit/>
          </a:bodyPr>
          <a:lstStyle/>
          <a:p>
            <a:pPr lvl="1">
              <a:lnSpc>
                <a:spcPct val="107000"/>
              </a:lnSpc>
              <a:spcAft>
                <a:spcPts val="80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FONDER TOUTES LES ACTIONS SUR UNE CONNAISSANCE APPROFONDIE DU DÉVELOPPEMENT, DES DROITS ET DE LA PROTECTION DE L'ENFANT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50" dirty="0">
                <a:effectLst/>
                <a:latin typeface="Calibri" panose="020F0502020204030204" pitchFamily="34" charset="0"/>
                <a:ea typeface="Calibri" panose="020F0502020204030204" pitchFamily="34" charset="0"/>
                <a:cs typeface="Calibri" panose="020F0502020204030204" pitchFamily="34" charset="0"/>
              </a:rPr>
              <a:t>Les évaluations et les interventions doivent se fonder sur les connaissances relatives au développement de l'enfant, aux droits de l'enfant et à la protection de l'enfance (comme la compréhension des vulnérabilités, des facteurs de risque et de la dynamique familiale). La connaissance du développement de l'enfant aide les </a:t>
            </a:r>
            <a:r>
              <a:rPr lang="en-US" sz="105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050" dirty="0">
                <a:effectLst/>
                <a:latin typeface="Calibri" panose="020F0502020204030204" pitchFamily="34" charset="0"/>
                <a:ea typeface="Calibri" panose="020F0502020204030204" pitchFamily="34" charset="0"/>
                <a:cs typeface="Calibri" panose="020F0502020204030204" pitchFamily="34" charset="0"/>
              </a:rPr>
              <a:t>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à déterminer comment impliquer les enfants et communiquer avec eux en fonction de leur âge et de l'évolution de leurs capacités. Les normes de traitement des enfants variant selon les cultures et les régions, la connaissance des droits de l'enfant est essentielle pour garantir le respect des normes internationales et leur prise en compte dans les décisions. Enfin, le personnel travaillant avec des enfants touchés par des crises humanitaires, victimes d'exploitation sexuelle, non accompagnés ou séparés de leur famille doit également recevoir une formation spécialisée dans le traitement de ces cas délicats. Sans ces connaissances, les plans d'intervention risquent de ne pas répondre de manière adéquate aux besoins des enfants et de ne pas respecter leurs droits, voire de leur nuire.</a:t>
            </a:r>
          </a:p>
          <a:p>
            <a:pPr>
              <a:lnSpc>
                <a:spcPct val="107000"/>
              </a:lnSpc>
              <a:spcAft>
                <a:spcPts val="800"/>
              </a:spcAft>
            </a:pPr>
            <a:endParaRPr lang="en-US" sz="105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	FACILITER LA PARTICIPATION SIGNIFICATIVE DES ENFANTS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50" dirty="0">
                <a:effectLst/>
                <a:latin typeface="Calibri" panose="020F0502020204030204" pitchFamily="34" charset="0"/>
                <a:ea typeface="Calibri" panose="020F0502020204030204" pitchFamily="34" charset="0"/>
                <a:cs typeface="Calibri" panose="020F0502020204030204" pitchFamily="34" charset="0"/>
              </a:rPr>
              <a:t>Les enfants ont le droit d'exprimer leurs opinions sur leurs expériences et de participer aux décisions qui affectent leur vie. Les </a:t>
            </a:r>
            <a:r>
              <a:rPr lang="en-US" sz="105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050" dirty="0">
                <a:effectLst/>
                <a:latin typeface="Calibri" panose="020F0502020204030204" pitchFamily="34" charset="0"/>
                <a:ea typeface="Calibri" panose="020F0502020204030204" pitchFamily="34" charset="0"/>
                <a:cs typeface="Calibri" panose="020F0502020204030204" pitchFamily="34" charset="0"/>
              </a:rPr>
              <a:t>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sont chargés de communiquer aux enfants leur droit de participer - y compris le droit de ne pas répondre aux questions qui les mettent mal à l'aise - et de les aider à faire valoir ce droit tout au long du processus de gestion du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Le soutien à la participation des enfants doit tenir compte de la culture, et dans les contextes où il n'est pas sûr que les enfants s'expriment publiquement, les </a:t>
            </a:r>
            <a:r>
              <a:rPr lang="en-US" sz="105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050" dirty="0">
                <a:effectLst/>
                <a:latin typeface="Calibri" panose="020F0502020204030204" pitchFamily="34" charset="0"/>
                <a:ea typeface="Calibri" panose="020F0502020204030204" pitchFamily="34" charset="0"/>
                <a:cs typeface="Calibri" panose="020F0502020204030204" pitchFamily="34" charset="0"/>
              </a:rPr>
              <a:t>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ont la responsabilité de créer un espace sûr et confidentiel pour que les enfants puissent participer à leur propre affaire.</a:t>
            </a:r>
          </a:p>
          <a:p>
            <a:pPr>
              <a:lnSpc>
                <a:spcPct val="107000"/>
              </a:lnSpc>
              <a:spcAft>
                <a:spcPts val="800"/>
              </a:spcAft>
            </a:pPr>
            <a:r>
              <a:rPr lang="en-US" sz="105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US" sz="1050" b="1" dirty="0">
                <a:effectLst/>
                <a:latin typeface="Calibri" panose="020F0502020204030204" pitchFamily="34" charset="0"/>
                <a:ea typeface="Calibri" panose="020F0502020204030204" pitchFamily="34" charset="0"/>
                <a:cs typeface="Calibri" panose="020F0502020204030204" pitchFamily="34" charset="0"/>
              </a:rPr>
              <a:t>	FOURNIR DES PROCESSUS ET DES SERVICES CULTURELLEMENT APPROPRIÉS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050" dirty="0">
                <a:effectLst/>
                <a:latin typeface="Calibri" panose="020F0502020204030204" pitchFamily="34" charset="0"/>
                <a:ea typeface="Calibri" panose="020F0502020204030204" pitchFamily="34" charset="0"/>
                <a:cs typeface="Calibri" panose="020F0502020204030204" pitchFamily="34" charset="0"/>
              </a:rPr>
              <a:t>Les </a:t>
            </a:r>
            <a:r>
              <a:rPr lang="en-US" sz="105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050" dirty="0">
                <a:effectLst/>
                <a:latin typeface="Calibri" panose="020F0502020204030204" pitchFamily="34" charset="0"/>
                <a:ea typeface="Calibri" panose="020F0502020204030204" pitchFamily="34" charset="0"/>
                <a:cs typeface="Calibri" panose="020F0502020204030204" pitchFamily="34" charset="0"/>
              </a:rPr>
              <a:t>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et les agences doivent reconnaître et respecter la diversité des communautés dans lesquelles ils travaillent et être conscients des différences entre les individus, les familles, les groupes et les communautés. Cela est important pour pouvoir procéder à une évaluation éclairée et globale de la situation d'un enfant, pour améliorer la capacité des </a:t>
            </a:r>
            <a:r>
              <a:rPr lang="en-US" sz="105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050" dirty="0">
                <a:effectLst/>
                <a:latin typeface="Calibri" panose="020F0502020204030204" pitchFamily="34" charset="0"/>
                <a:ea typeface="Calibri" panose="020F0502020204030204" pitchFamily="34" charset="0"/>
                <a:cs typeface="Calibri" panose="020F0502020204030204" pitchFamily="34" charset="0"/>
              </a:rPr>
              <a:t>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à travailler efficacement et pour identifier des solutions qui s'appuient sur les méthodes locales de prise en charge et de protection et qui sont conformes aux valeurs et aux croyances des enfants et des familles. Lorsque l'intérêt supérieur de l'enfant entre en conflit avec des valeurs ou des pratiques culturelles, il convient de donner la priorité à l'intérêt supérieur de l'enfant, en veillant à ce que les décisions prises ne l'exposent pas à des risques supplémentaires. Face à des problèmes difficiles tels que la non-scolarisation des filles ou le travail des enfants, les </a:t>
            </a:r>
            <a:r>
              <a:rPr lang="en-US" sz="105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050" dirty="0">
                <a:effectLst/>
                <a:latin typeface="Calibri" panose="020F0502020204030204" pitchFamily="34" charset="0"/>
                <a:ea typeface="Calibri" panose="020F0502020204030204" pitchFamily="34" charset="0"/>
                <a:cs typeface="Calibri" panose="020F0502020204030204" pitchFamily="34" charset="0"/>
              </a:rPr>
              <a:t>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doivent élaborer des stratégies de réduction des risques et chercher à s'attaquer aux causes sous-jacentes des conditions sociales. Par exemple, les familles qui envoient les filles à l'école peuvent bénéficier d'un accès prioritaire à des programmes de transfert d'argent ou à des projets de subsistance. Dans certains contextes, le fait d'affronter ces questions de protection et ces pratiques culturelles peut conduire à des conflits et créer des risques supplémentaires pour les enfants, les familles et les communautés, ainsi que pour les </a:t>
            </a:r>
            <a:r>
              <a:rPr lang="en-US" sz="105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050" dirty="0">
                <a:effectLst/>
                <a:latin typeface="Calibri" panose="020F0502020204030204" pitchFamily="34" charset="0"/>
                <a:ea typeface="Calibri" panose="020F0502020204030204" pitchFamily="34" charset="0"/>
                <a:cs typeface="Calibri" panose="020F0502020204030204" pitchFamily="34" charset="0"/>
              </a:rPr>
              <a:t> de </a:t>
            </a:r>
            <a:r>
              <a:rPr lang="en-US" sz="1050" dirty="0" err="1">
                <a:effectLst/>
                <a:latin typeface="Calibri" panose="020F0502020204030204" pitchFamily="34" charset="0"/>
                <a:ea typeface="Calibri" panose="020F0502020204030204" pitchFamily="34" charset="0"/>
                <a:cs typeface="Calibri" panose="020F0502020204030204" pitchFamily="34" charset="0"/>
              </a:rPr>
              <a:t>cas</a:t>
            </a:r>
            <a:r>
              <a:rPr lang="en-US" sz="1050" dirty="0">
                <a:effectLst/>
                <a:latin typeface="Calibri" panose="020F0502020204030204" pitchFamily="34" charset="0"/>
                <a:ea typeface="Calibri" panose="020F0502020204030204" pitchFamily="34" charset="0"/>
                <a:cs typeface="Calibri" panose="020F0502020204030204" pitchFamily="34" charset="0"/>
              </a:rPr>
              <a:t>. Les décisions prises sur ces questions doivent inclure une évaluation minutieuse des risques et toujours respecter les principes de l'absence de préjudice et de l'intérêt supérieur de l'enfant.</a:t>
            </a:r>
          </a:p>
        </p:txBody>
      </p:sp>
      <p:grpSp>
        <p:nvGrpSpPr>
          <p:cNvPr id="9" name="Group 8">
            <a:extLst>
              <a:ext uri="{FF2B5EF4-FFF2-40B4-BE49-F238E27FC236}">
                <a16:creationId xmlns:a16="http://schemas.microsoft.com/office/drawing/2014/main" id="{975883FB-49F0-9DFB-13A5-9CDDDE964E3C}"/>
              </a:ext>
            </a:extLst>
          </p:cNvPr>
          <p:cNvGrpSpPr/>
          <p:nvPr/>
        </p:nvGrpSpPr>
        <p:grpSpPr>
          <a:xfrm>
            <a:off x="1157335" y="445763"/>
            <a:ext cx="273729" cy="286032"/>
            <a:chOff x="7345680" y="2484120"/>
            <a:chExt cx="904240" cy="944880"/>
          </a:xfrm>
        </p:grpSpPr>
        <p:sp>
          <p:nvSpPr>
            <p:cNvPr id="10" name="Oval 9">
              <a:extLst>
                <a:ext uri="{FF2B5EF4-FFF2-40B4-BE49-F238E27FC236}">
                  <a16:creationId xmlns:a16="http://schemas.microsoft.com/office/drawing/2014/main" id="{1FDA75DF-05EF-A1E6-8E53-973F39A3080D}"/>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13BF9A52-E4AB-030A-9666-0D3ACF71865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D3A4923F-AA21-3ECD-F21A-8B1FF744626C}"/>
              </a:ext>
            </a:extLst>
          </p:cNvPr>
          <p:cNvGrpSpPr/>
          <p:nvPr/>
        </p:nvGrpSpPr>
        <p:grpSpPr>
          <a:xfrm>
            <a:off x="1121330" y="3422926"/>
            <a:ext cx="273729" cy="286032"/>
            <a:chOff x="7345680" y="2484120"/>
            <a:chExt cx="904240" cy="944880"/>
          </a:xfrm>
        </p:grpSpPr>
        <p:sp>
          <p:nvSpPr>
            <p:cNvPr id="13" name="Oval 12">
              <a:extLst>
                <a:ext uri="{FF2B5EF4-FFF2-40B4-BE49-F238E27FC236}">
                  <a16:creationId xmlns:a16="http://schemas.microsoft.com/office/drawing/2014/main" id="{89821562-90FE-DD60-C438-BB31A3A22AF6}"/>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Shape 13">
              <a:extLst>
                <a:ext uri="{FF2B5EF4-FFF2-40B4-BE49-F238E27FC236}">
                  <a16:creationId xmlns:a16="http://schemas.microsoft.com/office/drawing/2014/main" id="{BEDEB7BC-B095-70BA-22F1-934E22DCB72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DBDFC7AE-EB61-CE0E-3205-7E51860B7C75}"/>
              </a:ext>
            </a:extLst>
          </p:cNvPr>
          <p:cNvGrpSpPr/>
          <p:nvPr/>
        </p:nvGrpSpPr>
        <p:grpSpPr>
          <a:xfrm>
            <a:off x="1121329" y="5441319"/>
            <a:ext cx="273729" cy="286032"/>
            <a:chOff x="7345680" y="2484120"/>
            <a:chExt cx="904240" cy="944880"/>
          </a:xfrm>
        </p:grpSpPr>
        <p:sp>
          <p:nvSpPr>
            <p:cNvPr id="16" name="Oval 15">
              <a:extLst>
                <a:ext uri="{FF2B5EF4-FFF2-40B4-BE49-F238E27FC236}">
                  <a16:creationId xmlns:a16="http://schemas.microsoft.com/office/drawing/2014/main" id="{5C98A579-34B6-CCC7-38F9-A1B976314892}"/>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AEBEE658-4F6B-2EEA-38DF-153BF9E0E91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B8CEE87C-FE2A-7633-0510-472EEDC4D47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942CDDDA-C4C8-8F1C-3D79-AA1EE4E3E4CC}"/>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2E45A560-6400-B25B-AE86-BD5B5A88C3C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a:extLst>
              <a:ext uri="{FF2B5EF4-FFF2-40B4-BE49-F238E27FC236}">
                <a16:creationId xmlns:a16="http://schemas.microsoft.com/office/drawing/2014/main" id="{B77FBED9-1FB2-3A43-7E78-982AF326C6FF}"/>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80827D76-4DDE-3E50-1AEF-E0BFEA9CD245}"/>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571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C25DA4-A1B7-B103-E1B3-59170DB2C692}"/>
              </a:ext>
            </a:extLst>
          </p:cNvPr>
          <p:cNvSpPr txBox="1"/>
          <p:nvPr/>
        </p:nvSpPr>
        <p:spPr>
          <a:xfrm>
            <a:off x="1020536" y="515406"/>
            <a:ext cx="5254171" cy="8875187"/>
          </a:xfrm>
          <a:prstGeom prst="rect">
            <a:avLst/>
          </a:prstGeom>
          <a:noFill/>
        </p:spPr>
        <p:txBody>
          <a:bodyPr wrap="square" rtlCol="0">
            <a:spAutoFit/>
          </a:bodyPr>
          <a:lstStyle/>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COORDONNER ET COLLABORER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Les programmes de protection de l'enfance sont plus efficaces lorsque les agences travaillent ensemble et impliquent les communautés, les familles et les enfants dans leurs efforts. La gestion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peut permettre d'améliorer la coordination et la collaboration entre tous les acteurs chargés de protéger les enfants, y compris les dirigeants communautaires, les services gouvernementaux, les prestataires de services, les organisations communautaires, les ONG locales et les agences internationales. Des protocoles convenus sur l'échange d'informations et les renvois contribuent à une gestion de qualité des dossiers et garantissent la confidentialité et le respect de l'intérêt supérieur de l'enfant. Les organisations internationales, en particulier, ont la responsabilité de coordonner leurs activités et leurs efforts avec les gouvernements nationaux et les agences non gouvernementales afin de s'assurer que les systèmes existants sont renforcés et ne font pas double emploi.</a:t>
            </a:r>
          </a:p>
          <a:p>
            <a:pPr>
              <a:lnSpc>
                <a:spcPct val="107000"/>
              </a:lnSpc>
              <a:spcAft>
                <a:spcPts val="800"/>
              </a:spcAft>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MAINTENIR DES LIMITES PROFESSIONNELLES ET TRAITER LES CONFLITS D'INTÉRÊTS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Les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et les agences doivent agir avec intégrité en n'abusant pas du pouvoir ou de la confiance de l'enfant ou de sa famille. Les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ne doivent pas demander ou accepter des faveurs, des paiements ou des cadeaux en échange de services ou de soutien. Les limites et les frontières personnelles et professionnelles doivent être reconnues et respectées. Des mesures doivent être prises pour résoudre les conflits d'intérêts lorsqu'ils surviennent. Il peut y avoir conflit d'intérêts </a:t>
            </a:r>
            <a:r>
              <a:rPr lang="en-US" sz="1100" dirty="0" err="1">
                <a:effectLst/>
                <a:latin typeface="Calibri" panose="020F0502020204030204" pitchFamily="34" charset="0"/>
                <a:ea typeface="Calibri" panose="020F0502020204030204" pitchFamily="34" charset="0"/>
                <a:cs typeface="Calibri" panose="020F0502020204030204" pitchFamily="34" charset="0"/>
              </a:rPr>
              <a:t>lorsque</a:t>
            </a:r>
            <a:r>
              <a:rPr lang="en-US" sz="1100" dirty="0">
                <a:effectLst/>
                <a:latin typeface="Calibri" panose="020F0502020204030204" pitchFamily="34" charset="0"/>
                <a:ea typeface="Calibri" panose="020F0502020204030204" pitchFamily="34" charset="0"/>
                <a:cs typeface="Calibri" panose="020F0502020204030204" pitchFamily="34" charset="0"/>
              </a:rPr>
              <a:t> le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et l'enfant sont liés d'une manière ou d'une autre ou appartiennent au même réseau social, ou </a:t>
            </a:r>
            <a:r>
              <a:rPr lang="en-US" sz="1100" dirty="0" err="1">
                <a:effectLst/>
                <a:latin typeface="Calibri" panose="020F0502020204030204" pitchFamily="34" charset="0"/>
                <a:ea typeface="Calibri" panose="020F0502020204030204" pitchFamily="34" charset="0"/>
                <a:cs typeface="Calibri" panose="020F0502020204030204" pitchFamily="34" charset="0"/>
              </a:rPr>
              <a:t>lorsque</a:t>
            </a:r>
            <a:r>
              <a:rPr lang="en-US" sz="1100" dirty="0">
                <a:effectLst/>
                <a:latin typeface="Calibri" panose="020F0502020204030204" pitchFamily="34" charset="0"/>
                <a:ea typeface="Calibri" panose="020F0502020204030204" pitchFamily="34" charset="0"/>
                <a:cs typeface="Calibri" panose="020F0502020204030204" pitchFamily="34" charset="0"/>
              </a:rPr>
              <a:t> le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qui travaille avec l'enfant est </a:t>
            </a:r>
            <a:r>
              <a:rPr lang="en-US" sz="1100" dirty="0" err="1">
                <a:effectLst/>
                <a:latin typeface="Calibri" panose="020F0502020204030204" pitchFamily="34" charset="0"/>
                <a:ea typeface="Calibri" panose="020F0502020204030204" pitchFamily="34" charset="0"/>
                <a:cs typeface="Calibri" panose="020F0502020204030204" pitchFamily="34" charset="0"/>
              </a:rPr>
              <a:t>également</a:t>
            </a:r>
            <a:r>
              <a:rPr lang="en-US" sz="1100" dirty="0">
                <a:effectLst/>
                <a:latin typeface="Calibri" panose="020F0502020204030204" pitchFamily="34" charset="0"/>
                <a:ea typeface="Calibri" panose="020F0502020204030204" pitchFamily="34" charset="0"/>
                <a:cs typeface="Calibri" panose="020F0502020204030204" pitchFamily="34" charset="0"/>
              </a:rPr>
              <a:t> le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de l'auteur de la maltraitance. Les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et les agences doivent prendre des mesures pour résoudre ces problèmes d'une manière positive pour l'enfant, afin que les enfants ne soient pas affectés négativement ou qu'ils ne bénéficient pas d'un </a:t>
            </a:r>
            <a:r>
              <a:rPr lang="en-US" sz="1100" dirty="0" err="1">
                <a:effectLst/>
                <a:latin typeface="Calibri" panose="020F0502020204030204" pitchFamily="34" charset="0"/>
                <a:ea typeface="Calibri" panose="020F0502020204030204" pitchFamily="34" charset="0"/>
                <a:cs typeface="Calibri" panose="020F0502020204030204" pitchFamily="34" charset="0"/>
              </a:rPr>
              <a:t>avantage</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err="1">
                <a:effectLst/>
                <a:latin typeface="Calibri" panose="020F0502020204030204" pitchFamily="34" charset="0"/>
                <a:ea typeface="Calibri" panose="020F0502020204030204" pitchFamily="34" charset="0"/>
                <a:cs typeface="Calibri" panose="020F0502020204030204" pitchFamily="34" charset="0"/>
              </a:rPr>
              <a:t>injuste</a:t>
            </a:r>
            <a:r>
              <a:rPr lang="en-US" sz="1100" dirty="0">
                <a:effectLst/>
                <a:latin typeface="Calibri" panose="020F0502020204030204" pitchFamily="34" charset="0"/>
                <a:ea typeface="Calibri" panose="020F0502020204030204" pitchFamily="34" charset="0"/>
                <a:cs typeface="Calibri" panose="020F0502020204030204" pitchFamily="34" charset="0"/>
              </a:rPr>
              <a:t>, en conséquence.</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RESPECTER LES LOIS ET LES POLITIQUES EN MATIÈRE DE DÉCLARATION OBLIGATOIRE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De nombreux pays ont des obligations de signalement, qui obligent certains acteurs (tels que les acteurs de la protection de l'enfance ou le personnel médical) à signaler les cas de maltraitance d'enfants aux autorités gouvernementales compétentes. Ces obligations peuvent représenter un défi pour les </a:t>
            </a:r>
            <a:r>
              <a:rPr lang="en-US" sz="1100" dirty="0" err="1">
                <a:effectLst/>
                <a:latin typeface="Calibri" panose="020F0502020204030204" pitchFamily="34" charset="0"/>
                <a:ea typeface="Calibri" panose="020F0502020204030204" pitchFamily="34" charset="0"/>
                <a:cs typeface="Calibri" panose="020F0502020204030204" pitchFamily="34" charset="0"/>
              </a:rPr>
              <a:t>gestionnaires</a:t>
            </a:r>
            <a:r>
              <a:rPr lang="en-US" sz="1100" dirty="0">
                <a:effectLst/>
                <a:latin typeface="Calibri" panose="020F0502020204030204" pitchFamily="34" charset="0"/>
                <a:ea typeface="Calibri" panose="020F0502020204030204" pitchFamily="34" charset="0"/>
                <a:cs typeface="Calibri" panose="020F0502020204030204" pitchFamily="34" charset="0"/>
              </a:rPr>
              <a:t> de </a:t>
            </a:r>
            <a:r>
              <a:rPr lang="en-US" sz="1100" dirty="0" err="1">
                <a:effectLst/>
                <a:latin typeface="Calibri" panose="020F0502020204030204" pitchFamily="34" charset="0"/>
                <a:ea typeface="Calibri" panose="020F0502020204030204" pitchFamily="34" charset="0"/>
                <a:cs typeface="Calibri" panose="020F0502020204030204" pitchFamily="34" charset="0"/>
              </a:rPr>
              <a:t>cas</a:t>
            </a:r>
            <a:r>
              <a:rPr lang="en-US" sz="1100" dirty="0">
                <a:effectLst/>
                <a:latin typeface="Calibri" panose="020F0502020204030204" pitchFamily="34" charset="0"/>
                <a:ea typeface="Calibri" panose="020F0502020204030204" pitchFamily="34" charset="0"/>
                <a:cs typeface="Calibri" panose="020F0502020204030204" pitchFamily="34" charset="0"/>
              </a:rPr>
              <a:t> lorsque les informations sont d'une nature si sensible qu'elles ne peuvent être partagées avec d'autres acteurs sans faire courir à l'enfant le risque d'un préjudice supplémentaire.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Cela est particulièrement préoccupant lorsque les protocoles de protection des données ne sont pas en place ou ne sont pas strictement respectés. Dans les contextes humanitaires, où la sûreté et la sécurité des personnes concernées sont en jeu, il est de bonne pratique de traiter les décisions de signalement au cas par cas, en s'appuyant sur les normes et pratiques locales applicables dans le pays d'intervention, et en se fondant toujours sur l'intérêt supérieur de l'enfant.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AEB3099-9FA9-89E9-FD8B-2145CEFD1365}"/>
              </a:ext>
            </a:extLst>
          </p:cNvPr>
          <p:cNvGrpSpPr/>
          <p:nvPr/>
        </p:nvGrpSpPr>
        <p:grpSpPr>
          <a:xfrm>
            <a:off x="1110344" y="511556"/>
            <a:ext cx="273729" cy="286032"/>
            <a:chOff x="7345680" y="2484120"/>
            <a:chExt cx="904240" cy="944880"/>
          </a:xfrm>
        </p:grpSpPr>
        <p:sp>
          <p:nvSpPr>
            <p:cNvPr id="10" name="Oval 9">
              <a:extLst>
                <a:ext uri="{FF2B5EF4-FFF2-40B4-BE49-F238E27FC236}">
                  <a16:creationId xmlns:a16="http://schemas.microsoft.com/office/drawing/2014/main" id="{3B7FDD3F-B83C-3E28-A4E4-3434F3E4BE46}"/>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CD6F54A2-F46A-39EA-A0B5-F178FC43A80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AC1270EB-B08E-366B-FFC2-26A622FF652F}"/>
              </a:ext>
            </a:extLst>
          </p:cNvPr>
          <p:cNvGrpSpPr/>
          <p:nvPr/>
        </p:nvGrpSpPr>
        <p:grpSpPr>
          <a:xfrm>
            <a:off x="1110344" y="3379384"/>
            <a:ext cx="273729" cy="286032"/>
            <a:chOff x="7345680" y="2484120"/>
            <a:chExt cx="904240" cy="944880"/>
          </a:xfrm>
        </p:grpSpPr>
        <p:sp>
          <p:nvSpPr>
            <p:cNvPr id="16" name="Oval 15">
              <a:extLst>
                <a:ext uri="{FF2B5EF4-FFF2-40B4-BE49-F238E27FC236}">
                  <a16:creationId xmlns:a16="http://schemas.microsoft.com/office/drawing/2014/main" id="{4A221C24-7E62-9186-B371-8AF0CBB699A5}"/>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Shape 16">
              <a:extLst>
                <a:ext uri="{FF2B5EF4-FFF2-40B4-BE49-F238E27FC236}">
                  <a16:creationId xmlns:a16="http://schemas.microsoft.com/office/drawing/2014/main" id="{F69BAC24-59A1-CD21-DD72-EB52DEDE714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053E536D-EC44-DBD8-D5C5-B731D24F8EA0}"/>
              </a:ext>
            </a:extLst>
          </p:cNvPr>
          <p:cNvGrpSpPr/>
          <p:nvPr/>
        </p:nvGrpSpPr>
        <p:grpSpPr>
          <a:xfrm>
            <a:off x="1110344" y="6425298"/>
            <a:ext cx="273729" cy="286032"/>
            <a:chOff x="7345680" y="2484120"/>
            <a:chExt cx="904240" cy="944880"/>
          </a:xfrm>
        </p:grpSpPr>
        <p:sp>
          <p:nvSpPr>
            <p:cNvPr id="19" name="Oval 18">
              <a:extLst>
                <a:ext uri="{FF2B5EF4-FFF2-40B4-BE49-F238E27FC236}">
                  <a16:creationId xmlns:a16="http://schemas.microsoft.com/office/drawing/2014/main" id="{1E68B834-1443-E56B-6DCF-A8E1BE75774F}"/>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L-Shape 19">
              <a:extLst>
                <a:ext uri="{FF2B5EF4-FFF2-40B4-BE49-F238E27FC236}">
                  <a16:creationId xmlns:a16="http://schemas.microsoft.com/office/drawing/2014/main" id="{BA9CE626-71CE-6BFF-12A4-180AA589F04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Hexagon 20">
            <a:extLst>
              <a:ext uri="{FF2B5EF4-FFF2-40B4-BE49-F238E27FC236}">
                <a16:creationId xmlns:a16="http://schemas.microsoft.com/office/drawing/2014/main" id="{DB2F717F-CC93-731F-4DFA-AD3A93454979}"/>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5B73EF40-33D6-BCCD-10C9-B9415804F3E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35A1A8C7-0379-7D36-61B0-8E734FBBBC9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CD0084BA-3296-091E-3EA8-03808BB13469}"/>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26102474-F7A3-12AB-12A1-A8C2E5003023}"/>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6237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5CCDD9EF-EFE2-94CB-D186-98593C3EDF47}"/>
              </a:ext>
            </a:extLst>
          </p:cNvPr>
          <p:cNvSpPr/>
          <p:nvPr/>
        </p:nvSpPr>
        <p:spPr>
          <a:xfrm rot="1782986">
            <a:off x="-1328855" y="5145441"/>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A428794B-ECA7-DE89-FBE0-8AFD101D720D}"/>
              </a:ext>
            </a:extLst>
          </p:cNvPr>
          <p:cNvSpPr/>
          <p:nvPr/>
        </p:nvSpPr>
        <p:spPr>
          <a:xfrm rot="1782986">
            <a:off x="4678406" y="654853"/>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8A66D72-A99F-992C-DF80-ACA4C2315DDB}"/>
              </a:ext>
            </a:extLst>
          </p:cNvPr>
          <p:cNvSpPr/>
          <p:nvPr/>
        </p:nvSpPr>
        <p:spPr>
          <a:xfrm>
            <a:off x="2501900" y="2149381"/>
            <a:ext cx="3745466" cy="107118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A2DB997E-65E0-1E3D-7930-CEEAEA3AA6CF}"/>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Veuillez revoir les objectifs d'apprentissage et écrire votre réflexion dans la zone de texte.</a:t>
            </a:r>
          </a:p>
        </p:txBody>
      </p:sp>
      <p:sp>
        <p:nvSpPr>
          <p:cNvPr id="31" name="TextBox 30">
            <a:extLst>
              <a:ext uri="{FF2B5EF4-FFF2-40B4-BE49-F238E27FC236}">
                <a16:creationId xmlns:a16="http://schemas.microsoft.com/office/drawing/2014/main" id="{142A6B2A-943D-99DD-D08F-26A60AB483A9}"/>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Quels sont les objectifs d'apprentissage pour lesquels vous avez la certitude de les avoir atteints ? </a:t>
            </a:r>
          </a:p>
        </p:txBody>
      </p:sp>
      <p:sp>
        <p:nvSpPr>
          <p:cNvPr id="32" name="Rectangle 31">
            <a:extLst>
              <a:ext uri="{FF2B5EF4-FFF2-40B4-BE49-F238E27FC236}">
                <a16:creationId xmlns:a16="http://schemas.microsoft.com/office/drawing/2014/main" id="{2A746533-6408-02E7-785E-B15272049315}"/>
              </a:ext>
            </a:extLst>
          </p:cNvPr>
          <p:cNvSpPr/>
          <p:nvPr/>
        </p:nvSpPr>
        <p:spPr>
          <a:xfrm>
            <a:off x="2501900" y="3398040"/>
            <a:ext cx="3745466" cy="111893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B50AB41-A642-7C4E-A2FF-F568900745F5}"/>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Sur quels objectifs d'apprentissage auriez-vous besoin de plus d'informations, de pratique ou de soutien ? </a:t>
            </a:r>
          </a:p>
        </p:txBody>
      </p:sp>
      <p:sp>
        <p:nvSpPr>
          <p:cNvPr id="36" name="TextBox 35">
            <a:extLst>
              <a:ext uri="{FF2B5EF4-FFF2-40B4-BE49-F238E27FC236}">
                <a16:creationId xmlns:a16="http://schemas.microsoft.com/office/drawing/2014/main" id="{64827859-2115-FA64-543C-D320AD1B02C8}"/>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OBJECTIFS D'APPRENTISSAGE</a:t>
            </a:r>
          </a:p>
        </p:txBody>
      </p:sp>
      <p:sp>
        <p:nvSpPr>
          <p:cNvPr id="37" name="TextBox 36">
            <a:extLst>
              <a:ext uri="{FF2B5EF4-FFF2-40B4-BE49-F238E27FC236}">
                <a16:creationId xmlns:a16="http://schemas.microsoft.com/office/drawing/2014/main" id="{0B6EF85F-0EBE-267C-B7F9-C9F93464D4B5}"/>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5 : CLÔTURE DU MODULE</a:t>
            </a:r>
          </a:p>
        </p:txBody>
      </p:sp>
      <p:sp>
        <p:nvSpPr>
          <p:cNvPr id="39" name="TextBox 38">
            <a:extLst>
              <a:ext uri="{FF2B5EF4-FFF2-40B4-BE49-F238E27FC236}">
                <a16:creationId xmlns:a16="http://schemas.microsoft.com/office/drawing/2014/main" id="{6CD43E3E-4465-37FD-046A-5EF2E93ED900}"/>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RÉFLEXION</a:t>
            </a:r>
          </a:p>
        </p:txBody>
      </p:sp>
      <p:sp>
        <p:nvSpPr>
          <p:cNvPr id="49" name="Rectangle 48">
            <a:extLst>
              <a:ext uri="{FF2B5EF4-FFF2-40B4-BE49-F238E27FC236}">
                <a16:creationId xmlns:a16="http://schemas.microsoft.com/office/drawing/2014/main" id="{205C7EF8-1C83-00AC-5D96-20B4DDEC9A2D}"/>
              </a:ext>
            </a:extLst>
          </p:cNvPr>
          <p:cNvSpPr/>
          <p:nvPr/>
        </p:nvSpPr>
        <p:spPr>
          <a:xfrm>
            <a:off x="2501900" y="5633117"/>
            <a:ext cx="3745466" cy="93935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6C42F477-A5B7-C93B-CB9D-6E813C58ECA4}"/>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Qu'est-ce qui vous a surpris ?</a:t>
            </a:r>
          </a:p>
        </p:txBody>
      </p:sp>
      <p:sp>
        <p:nvSpPr>
          <p:cNvPr id="53" name="Rectangle 52">
            <a:extLst>
              <a:ext uri="{FF2B5EF4-FFF2-40B4-BE49-F238E27FC236}">
                <a16:creationId xmlns:a16="http://schemas.microsoft.com/office/drawing/2014/main" id="{690351DF-7E65-24A0-9BB6-CA63BB539923}"/>
              </a:ext>
            </a:extLst>
          </p:cNvPr>
          <p:cNvSpPr/>
          <p:nvPr/>
        </p:nvSpPr>
        <p:spPr>
          <a:xfrm>
            <a:off x="2501900" y="6753342"/>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9D37B5A-49BC-A940-EC81-CD4AF0E2F823}"/>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Qu'est-ce qui vous a mis au défi ?</a:t>
            </a:r>
          </a:p>
        </p:txBody>
      </p:sp>
      <p:sp>
        <p:nvSpPr>
          <p:cNvPr id="55" name="Rectangle 54">
            <a:extLst>
              <a:ext uri="{FF2B5EF4-FFF2-40B4-BE49-F238E27FC236}">
                <a16:creationId xmlns:a16="http://schemas.microsoft.com/office/drawing/2014/main" id="{EA9EF037-5D60-0D5F-D0EF-8467FDAEF0B2}"/>
              </a:ext>
            </a:extLst>
          </p:cNvPr>
          <p:cNvSpPr/>
          <p:nvPr/>
        </p:nvSpPr>
        <p:spPr>
          <a:xfrm>
            <a:off x="2501900" y="7928131"/>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A9B8AE5A-EB58-DF68-FCB1-E6E6C96F0BF9}"/>
              </a:ext>
            </a:extLst>
          </p:cNvPr>
          <p:cNvSpPr txBox="1"/>
          <p:nvPr/>
        </p:nvSpPr>
        <p:spPr>
          <a:xfrm>
            <a:off x="1007470" y="7928131"/>
            <a:ext cx="1405529" cy="520312"/>
          </a:xfrm>
          <a:prstGeom prst="rect">
            <a:avLst/>
          </a:prstGeom>
          <a:noFill/>
          <a:ln>
            <a:noFill/>
          </a:ln>
        </p:spPr>
        <p:txBody>
          <a:bodyPr wrap="square" lIns="90000" tIns="90000" rIns="90000" bIns="90000" rtlCol="0">
            <a:spAutoFit/>
          </a:bodyPr>
          <a:lstStyle/>
          <a:p>
            <a:r>
              <a:rPr lang="en-US" sz="1100" dirty="0"/>
              <a:t>Sur quoi aimeriez-vous en savoir plus ? </a:t>
            </a:r>
          </a:p>
        </p:txBody>
      </p:sp>
      <p:sp>
        <p:nvSpPr>
          <p:cNvPr id="73" name="Hexagon 72">
            <a:extLst>
              <a:ext uri="{FF2B5EF4-FFF2-40B4-BE49-F238E27FC236}">
                <a16:creationId xmlns:a16="http://schemas.microsoft.com/office/drawing/2014/main" id="{3CE80D20-CE69-A79F-DAFD-608A1BCE823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Hexagon 73">
            <a:extLst>
              <a:ext uri="{FF2B5EF4-FFF2-40B4-BE49-F238E27FC236}">
                <a16:creationId xmlns:a16="http://schemas.microsoft.com/office/drawing/2014/main" id="{B85F2F14-FE59-9159-EFE5-D26116CCD18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Hexagon 74">
            <a:extLst>
              <a:ext uri="{FF2B5EF4-FFF2-40B4-BE49-F238E27FC236}">
                <a16:creationId xmlns:a16="http://schemas.microsoft.com/office/drawing/2014/main" id="{75E07295-62D2-6CAA-3E55-4BAF09CAF93D}"/>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Hexagon 75">
            <a:extLst>
              <a:ext uri="{FF2B5EF4-FFF2-40B4-BE49-F238E27FC236}">
                <a16:creationId xmlns:a16="http://schemas.microsoft.com/office/drawing/2014/main" id="{AE4BA779-514C-F53F-8592-6D94E423AED2}"/>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Hexagon 76">
            <a:extLst>
              <a:ext uri="{FF2B5EF4-FFF2-40B4-BE49-F238E27FC236}">
                <a16:creationId xmlns:a16="http://schemas.microsoft.com/office/drawing/2014/main" id="{D3CECB8F-5979-C95B-616C-63379CE26CF8}"/>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27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BCD97E-3050-508A-276A-51ABC4A90B78}"/>
              </a:ext>
            </a:extLst>
          </p:cNvPr>
          <p:cNvSpPr/>
          <p:nvPr/>
        </p:nvSpPr>
        <p:spPr>
          <a:xfrm>
            <a:off x="0" y="0"/>
            <a:ext cx="6858000" cy="33147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A7DDB43-5E40-2190-43E5-40534E9537CE}"/>
              </a:ext>
            </a:extLst>
          </p:cNvPr>
          <p:cNvSpPr txBox="1"/>
          <p:nvPr/>
        </p:nvSpPr>
        <p:spPr>
          <a:xfrm>
            <a:off x="752439" y="4817751"/>
            <a:ext cx="5517732" cy="304698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chemeClr val="accent2">
                    <a:lumMod val="75000"/>
                  </a:schemeClr>
                </a:solidFill>
                <a:effectLst/>
                <a:uLnTx/>
                <a:uFillTx/>
                <a:latin typeface="Garamond" panose="02020404030301010803" pitchFamily="18" charset="0"/>
                <a:ea typeface="+mn-ea"/>
                <a:cs typeface="+mn-cs"/>
              </a:rPr>
              <a:t>MODULE 2</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b="1" spc="300" dirty="0">
                <a:solidFill>
                  <a:schemeClr val="accent2">
                    <a:lumMod val="75000"/>
                  </a:schemeClr>
                </a:solidFill>
                <a:latin typeface="Garamond" panose="02020404030301010803" pitchFamily="18" charset="0"/>
              </a:rPr>
              <a:t> </a:t>
            </a:r>
            <a:endParaRPr lang="en-US" sz="4400" b="1" dirty="0">
              <a:solidFill>
                <a:schemeClr val="accent2">
                  <a:lumMod val="75000"/>
                </a:schemeClr>
              </a:solidFill>
              <a:latin typeface="Garamond" panose="02020404030301010803" pitchFamily="18" charset="0"/>
            </a:endParaRPr>
          </a:p>
          <a:p>
            <a:r>
              <a:rPr lang="en-US" sz="4400" b="1" dirty="0">
                <a:solidFill>
                  <a:schemeClr val="accent2">
                    <a:lumMod val="75000"/>
                  </a:schemeClr>
                </a:solidFill>
                <a:latin typeface="Garamond" panose="02020404030301010803" pitchFamily="18" charset="0"/>
              </a:rPr>
              <a:t>Compétences personnelles</a:t>
            </a:r>
          </a:p>
          <a:p>
            <a:r>
              <a:rPr lang="en-US" sz="1600" b="1" dirty="0">
                <a:solidFill>
                  <a:schemeClr val="accent2">
                    <a:lumMod val="75000"/>
                  </a:schemeClr>
                </a:solidFill>
                <a:latin typeface="Garamond" panose="02020404030301010803" pitchFamily="18" charset="0"/>
              </a:rPr>
              <a:t> </a:t>
            </a:r>
          </a:p>
          <a:p>
            <a:r>
              <a:rPr lang="en-US" sz="2400" b="1" dirty="0">
                <a:solidFill>
                  <a:schemeClr val="accent2">
                    <a:lumMod val="75000"/>
                  </a:schemeClr>
                </a:solidFill>
                <a:latin typeface="Garamond" panose="02020404030301010803" pitchFamily="18" charset="0"/>
              </a:rPr>
              <a:t>(Partie 1 : conscience de soi, diversité et inclusion, responsabilité et intégrité)</a:t>
            </a:r>
          </a:p>
        </p:txBody>
      </p:sp>
      <p:grpSp>
        <p:nvGrpSpPr>
          <p:cNvPr id="18" name="Group 17">
            <a:extLst>
              <a:ext uri="{FF2B5EF4-FFF2-40B4-BE49-F238E27FC236}">
                <a16:creationId xmlns:a16="http://schemas.microsoft.com/office/drawing/2014/main" id="{7EAA14EE-E937-E114-B319-D9DEEB27AACE}"/>
              </a:ext>
            </a:extLst>
          </p:cNvPr>
          <p:cNvGrpSpPr/>
          <p:nvPr/>
        </p:nvGrpSpPr>
        <p:grpSpPr>
          <a:xfrm>
            <a:off x="543702" y="2084068"/>
            <a:ext cx="2197904" cy="2111413"/>
            <a:chOff x="2745229" y="2011916"/>
            <a:chExt cx="1084680" cy="1041996"/>
          </a:xfrm>
        </p:grpSpPr>
        <p:sp>
          <p:nvSpPr>
            <p:cNvPr id="2" name="Hexagon 1">
              <a:extLst>
                <a:ext uri="{FF2B5EF4-FFF2-40B4-BE49-F238E27FC236}">
                  <a16:creationId xmlns:a16="http://schemas.microsoft.com/office/drawing/2014/main" id="{60FA0F35-CEAE-C49A-444E-7E86EFA304D6}"/>
                </a:ext>
              </a:extLst>
            </p:cNvPr>
            <p:cNvSpPr/>
            <p:nvPr/>
          </p:nvSpPr>
          <p:spPr>
            <a:xfrm rot="1782986">
              <a:off x="2745229" y="2011916"/>
              <a:ext cx="1084680" cy="985264"/>
            </a:xfrm>
            <a:prstGeom prst="hexagon">
              <a:avLst>
                <a:gd name="adj" fmla="val 28965"/>
                <a:gd name="vf" fmla="val 11547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93CF0720-F5AB-87F9-0A74-BAFB28BAE89C}"/>
                </a:ext>
              </a:extLst>
            </p:cNvPr>
            <p:cNvGrpSpPr/>
            <p:nvPr/>
          </p:nvGrpSpPr>
          <p:grpSpPr>
            <a:xfrm>
              <a:off x="3037605" y="2200214"/>
              <a:ext cx="359797" cy="853698"/>
              <a:chOff x="2068313" y="2482622"/>
              <a:chExt cx="376359" cy="892995"/>
            </a:xfrm>
            <a:solidFill>
              <a:schemeClr val="bg1"/>
            </a:solidFill>
          </p:grpSpPr>
          <p:sp>
            <p:nvSpPr>
              <p:cNvPr id="5" name="Round Same Side Corner Rectangle 23">
                <a:extLst>
                  <a:ext uri="{FF2B5EF4-FFF2-40B4-BE49-F238E27FC236}">
                    <a16:creationId xmlns:a16="http://schemas.microsoft.com/office/drawing/2014/main" id="{06D9BA9C-1D02-3422-3788-28802C421AE3}"/>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DA3FDD5-44BC-AF93-B109-06E5A8B46ADE}"/>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Star: 5 Points 16">
              <a:extLst>
                <a:ext uri="{FF2B5EF4-FFF2-40B4-BE49-F238E27FC236}">
                  <a16:creationId xmlns:a16="http://schemas.microsoft.com/office/drawing/2014/main" id="{7713DDDA-26C0-1935-7EC1-F8547806865A}"/>
                </a:ext>
              </a:extLst>
            </p:cNvPr>
            <p:cNvSpPr/>
            <p:nvPr/>
          </p:nvSpPr>
          <p:spPr>
            <a:xfrm>
              <a:off x="3468539" y="2583762"/>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508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E5E5785-42A1-AFD3-8BC8-E81CE6E53C60}"/>
              </a:ext>
            </a:extLst>
          </p:cNvPr>
          <p:cNvSpPr txBox="1"/>
          <p:nvPr/>
        </p:nvSpPr>
        <p:spPr>
          <a:xfrm>
            <a:off x="1567786" y="1310779"/>
            <a:ext cx="5188614" cy="2431435"/>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 </a:t>
            </a:r>
            <a:r>
              <a:rPr lang="en-US" sz="1100" dirty="0">
                <a:solidFill>
                  <a:schemeClr val="tx1"/>
                </a:solidFill>
                <a:latin typeface="Calibri"/>
                <a:ea typeface="Calibri"/>
                <a:cs typeface="Calibri"/>
                <a:sym typeface="Calibri"/>
              </a:rPr>
              <a:t>Ouverture du module</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 </a:t>
            </a:r>
            <a:r>
              <a:rPr lang="en-US" sz="1100" dirty="0">
                <a:solidFill>
                  <a:schemeClr val="tx1"/>
                </a:solidFill>
                <a:latin typeface="Calibri"/>
                <a:ea typeface="Calibri"/>
                <a:cs typeface="Calibri"/>
                <a:sym typeface="Calibri"/>
              </a:rPr>
              <a:t>Qu'est-ce que la conscience de soi et comment puis-je l'améliorer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 </a:t>
            </a:r>
            <a:r>
              <a:rPr lang="en-US" sz="1100" dirty="0">
                <a:solidFill>
                  <a:schemeClr val="tx1"/>
                </a:solidFill>
                <a:latin typeface="Calibri"/>
                <a:ea typeface="Calibri"/>
                <a:cs typeface="Calibri"/>
                <a:sym typeface="Calibri"/>
              </a:rPr>
              <a:t>Comment puis-je soutenir la diversité et l'inclusion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 </a:t>
            </a:r>
            <a:r>
              <a:rPr lang="en-US" sz="1100" dirty="0">
                <a:solidFill>
                  <a:schemeClr val="tx1"/>
                </a:solidFill>
                <a:latin typeface="Calibri"/>
                <a:ea typeface="Calibri"/>
                <a:cs typeface="Calibri"/>
                <a:sym typeface="Calibri"/>
              </a:rPr>
              <a:t>Comment puis-je être responsable et utiliser le pouvoir de manière responsable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 </a:t>
            </a:r>
            <a:r>
              <a:rPr lang="en-US" sz="1100" dirty="0">
                <a:solidFill>
                  <a:schemeClr val="tx1"/>
                </a:solidFill>
                <a:latin typeface="Calibri"/>
                <a:ea typeface="Calibri"/>
                <a:cs typeface="Calibri"/>
                <a:sym typeface="Calibri"/>
              </a:rPr>
              <a:t>Comment gérer mes émotions et mon stress au travail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6 : </a:t>
            </a:r>
            <a:r>
              <a:rPr lang="en-US" sz="1100" dirty="0">
                <a:solidFill>
                  <a:schemeClr val="tx1"/>
                </a:solidFill>
                <a:latin typeface="Calibri"/>
                <a:ea typeface="Calibri"/>
                <a:cs typeface="Calibri"/>
                <a:sym typeface="Calibri"/>
              </a:rPr>
              <a:t>Clôture du module </a:t>
            </a:r>
          </a:p>
        </p:txBody>
      </p:sp>
      <p:sp>
        <p:nvSpPr>
          <p:cNvPr id="12" name="TextBox 11">
            <a:extLst>
              <a:ext uri="{FF2B5EF4-FFF2-40B4-BE49-F238E27FC236}">
                <a16:creationId xmlns:a16="http://schemas.microsoft.com/office/drawing/2014/main" id="{FC3C5E9A-C633-6487-AB4C-FC98AB74D764}"/>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US" sz="1100" dirty="0">
                <a:solidFill>
                  <a:schemeClr val="tx1"/>
                </a:solidFill>
                <a:latin typeface="+mn-lt"/>
              </a:rPr>
              <a:t>27</a:t>
            </a:r>
          </a:p>
          <a:p>
            <a:pPr>
              <a:spcAft>
                <a:spcPts val="1800"/>
              </a:spcAft>
            </a:pPr>
            <a:r>
              <a:rPr lang="en-US" sz="1100" dirty="0"/>
              <a:t>28</a:t>
            </a:r>
          </a:p>
          <a:p>
            <a:pPr>
              <a:spcAft>
                <a:spcPts val="1800"/>
              </a:spcAft>
            </a:pPr>
            <a:r>
              <a:rPr lang="en-US" sz="1100" dirty="0"/>
              <a:t>31</a:t>
            </a:r>
          </a:p>
          <a:p>
            <a:pPr>
              <a:spcAft>
                <a:spcPts val="1800"/>
              </a:spcAft>
            </a:pPr>
            <a:r>
              <a:rPr lang="en-US" sz="1100" dirty="0"/>
              <a:t>32</a:t>
            </a:r>
          </a:p>
          <a:p>
            <a:pPr>
              <a:spcAft>
                <a:spcPts val="1800"/>
              </a:spcAft>
            </a:pPr>
            <a:r>
              <a:rPr lang="en-US" sz="1100" dirty="0"/>
              <a:t>33</a:t>
            </a:r>
          </a:p>
          <a:p>
            <a:pPr>
              <a:spcAft>
                <a:spcPts val="1800"/>
              </a:spcAft>
            </a:pPr>
            <a:r>
              <a:rPr lang="en-US" sz="1100" dirty="0"/>
              <a:t>35</a:t>
            </a:r>
            <a:endParaRPr lang="en-US" sz="1100" dirty="0">
              <a:solidFill>
                <a:schemeClr val="tx1"/>
              </a:solidFill>
              <a:latin typeface="+mn-lt"/>
            </a:endParaRPr>
          </a:p>
        </p:txBody>
      </p:sp>
      <p:sp>
        <p:nvSpPr>
          <p:cNvPr id="14" name="TextBox 13">
            <a:extLst>
              <a:ext uri="{FF2B5EF4-FFF2-40B4-BE49-F238E27FC236}">
                <a16:creationId xmlns:a16="http://schemas.microsoft.com/office/drawing/2014/main" id="{5FCDDC25-689B-311C-0261-3D8CBA6B364B}"/>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TABLE DES MATIÈRES</a:t>
            </a:r>
          </a:p>
        </p:txBody>
      </p:sp>
      <p:sp>
        <p:nvSpPr>
          <p:cNvPr id="31" name="Hexagon 30">
            <a:extLst>
              <a:ext uri="{FF2B5EF4-FFF2-40B4-BE49-F238E27FC236}">
                <a16:creationId xmlns:a16="http://schemas.microsoft.com/office/drawing/2014/main" id="{65A812B9-119A-5F95-8971-0F3562E2358B}"/>
              </a:ext>
            </a:extLst>
          </p:cNvPr>
          <p:cNvSpPr/>
          <p:nvPr/>
        </p:nvSpPr>
        <p:spPr>
          <a:xfrm rot="1782986">
            <a:off x="286724" y="30111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62168965-26E5-9C42-E00E-AEC22EBAC192}"/>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3184F865-7445-5F03-D8F7-2F5460D670B4}"/>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709CACF4-69AE-9553-9280-D0D39A7B9A57}"/>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a:extLst>
              <a:ext uri="{FF2B5EF4-FFF2-40B4-BE49-F238E27FC236}">
                <a16:creationId xmlns:a16="http://schemas.microsoft.com/office/drawing/2014/main" id="{8E29CF8D-16EF-476A-D827-804C455B0DBD}"/>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35">
            <a:extLst>
              <a:ext uri="{FF2B5EF4-FFF2-40B4-BE49-F238E27FC236}">
                <a16:creationId xmlns:a16="http://schemas.microsoft.com/office/drawing/2014/main" id="{AF105B04-4D53-62C3-6246-44E8CFF760F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2AAC181-3AA3-EE43-4424-5D5038D863BA}"/>
              </a:ext>
            </a:extLst>
          </p:cNvPr>
          <p:cNvGrpSpPr/>
          <p:nvPr/>
        </p:nvGrpSpPr>
        <p:grpSpPr>
          <a:xfrm>
            <a:off x="5615068" y="7631237"/>
            <a:ext cx="759252" cy="1497662"/>
            <a:chOff x="10964589" y="4961229"/>
            <a:chExt cx="759252" cy="1497662"/>
          </a:xfrm>
        </p:grpSpPr>
        <p:grpSp>
          <p:nvGrpSpPr>
            <p:cNvPr id="2" name="Group 1">
              <a:extLst>
                <a:ext uri="{FF2B5EF4-FFF2-40B4-BE49-F238E27FC236}">
                  <a16:creationId xmlns:a16="http://schemas.microsoft.com/office/drawing/2014/main" id="{7298A005-CB05-F430-B647-DF74BAB028D1}"/>
                </a:ext>
              </a:extLst>
            </p:cNvPr>
            <p:cNvGrpSpPr/>
            <p:nvPr/>
          </p:nvGrpSpPr>
          <p:grpSpPr>
            <a:xfrm>
              <a:off x="10964589" y="4961229"/>
              <a:ext cx="524294" cy="1497662"/>
              <a:chOff x="2068313" y="2482622"/>
              <a:chExt cx="376359" cy="1075080"/>
            </a:xfrm>
            <a:solidFill>
              <a:schemeClr val="accent2">
                <a:lumMod val="20000"/>
                <a:lumOff val="80000"/>
              </a:schemeClr>
            </a:solidFill>
          </p:grpSpPr>
          <p:sp>
            <p:nvSpPr>
              <p:cNvPr id="11" name="Round Same Side Corner Rectangle 23">
                <a:extLst>
                  <a:ext uri="{FF2B5EF4-FFF2-40B4-BE49-F238E27FC236}">
                    <a16:creationId xmlns:a16="http://schemas.microsoft.com/office/drawing/2014/main" id="{F86D7351-F4FA-D4E4-9C5C-0AE77A9FBE5F}"/>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2B1DEBC-1EF7-8381-3853-50D64AC65552}"/>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Star: 5 Points 14">
              <a:extLst>
                <a:ext uri="{FF2B5EF4-FFF2-40B4-BE49-F238E27FC236}">
                  <a16:creationId xmlns:a16="http://schemas.microsoft.com/office/drawing/2014/main" id="{5D0A00CD-70DF-D1C8-A459-870864B652D2}"/>
                </a:ext>
              </a:extLst>
            </p:cNvPr>
            <p:cNvSpPr/>
            <p:nvPr/>
          </p:nvSpPr>
          <p:spPr>
            <a:xfrm>
              <a:off x="11530903" y="5521514"/>
              <a:ext cx="192938" cy="192938"/>
            </a:xfrm>
            <a:prstGeom prst="star5">
              <a:avLst>
                <a:gd name="adj" fmla="val 28484"/>
                <a:gd name="hf" fmla="val 105146"/>
                <a:gd name="vf" fmla="val 11055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9912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A35FF-92A6-4849-A280-7A2B0CDDFC0F}"/>
              </a:ext>
            </a:extLst>
          </p:cNvPr>
          <p:cNvSpPr txBox="1"/>
          <p:nvPr/>
        </p:nvSpPr>
        <p:spPr>
          <a:xfrm>
            <a:off x="996287" y="1238738"/>
            <a:ext cx="4665478" cy="276999"/>
          </a:xfrm>
          <a:prstGeom prst="rect">
            <a:avLst/>
          </a:prstGeom>
          <a:noFill/>
        </p:spPr>
        <p:txBody>
          <a:bodyPr wrap="square" rtlCol="0">
            <a:spAutoFit/>
          </a:bodyPr>
          <a:lstStyle/>
          <a:p>
            <a:r>
              <a:rPr lang="en-US" sz="1200" b="1" spc="300" dirty="0">
                <a:solidFill>
                  <a:schemeClr val="tx1"/>
                </a:solidFill>
              </a:rPr>
              <a:t>OBJECTIF DU MODULE</a:t>
            </a:r>
          </a:p>
        </p:txBody>
      </p:sp>
      <p:sp>
        <p:nvSpPr>
          <p:cNvPr id="3" name="TextBox 2">
            <a:extLst>
              <a:ext uri="{FF2B5EF4-FFF2-40B4-BE49-F238E27FC236}">
                <a16:creationId xmlns:a16="http://schemas.microsoft.com/office/drawing/2014/main" id="{DA4CB272-76B3-EB18-83C4-46FE7049B6C6}"/>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1 : OUVERTURE DU MODULE</a:t>
            </a:r>
          </a:p>
        </p:txBody>
      </p:sp>
      <p:sp>
        <p:nvSpPr>
          <p:cNvPr id="4" name="TextBox 3">
            <a:extLst>
              <a:ext uri="{FF2B5EF4-FFF2-40B4-BE49-F238E27FC236}">
                <a16:creationId xmlns:a16="http://schemas.microsoft.com/office/drawing/2014/main" id="{B0C91E91-27BC-A45F-6975-2366804160A2}"/>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Renforcer la compréhension pratique des participants sur les compétences personnelles et interpersonnelles clés pour la gestion des cas de protection de l'enfance.</a:t>
            </a:r>
          </a:p>
        </p:txBody>
      </p:sp>
      <p:sp>
        <p:nvSpPr>
          <p:cNvPr id="5" name="TextBox 4">
            <a:extLst>
              <a:ext uri="{FF2B5EF4-FFF2-40B4-BE49-F238E27FC236}">
                <a16:creationId xmlns:a16="http://schemas.microsoft.com/office/drawing/2014/main" id="{84B5E412-B4FF-A8F5-21FB-862D7BEBFDAF}"/>
              </a:ext>
            </a:extLst>
          </p:cNvPr>
          <p:cNvSpPr txBox="1"/>
          <p:nvPr/>
        </p:nvSpPr>
        <p:spPr>
          <a:xfrm>
            <a:off x="996287" y="2268414"/>
            <a:ext cx="5254042" cy="276999"/>
          </a:xfrm>
          <a:prstGeom prst="rect">
            <a:avLst/>
          </a:prstGeom>
          <a:noFill/>
        </p:spPr>
        <p:txBody>
          <a:bodyPr wrap="square" rtlCol="0">
            <a:spAutoFit/>
          </a:bodyPr>
          <a:lstStyle/>
          <a:p>
            <a:r>
              <a:rPr lang="en-US" sz="1200" b="1" spc="300" dirty="0">
                <a:solidFill>
                  <a:schemeClr val="tx1"/>
                </a:solidFill>
              </a:rPr>
              <a:t>OBJECTIFS D'APPRENTISSAGE </a:t>
            </a:r>
          </a:p>
        </p:txBody>
      </p:sp>
      <p:sp>
        <p:nvSpPr>
          <p:cNvPr id="6" name="TextBox 5">
            <a:extLst>
              <a:ext uri="{FF2B5EF4-FFF2-40B4-BE49-F238E27FC236}">
                <a16:creationId xmlns:a16="http://schemas.microsoft.com/office/drawing/2014/main" id="{3710E1AA-ECD0-1421-2766-C0C39DCDC241}"/>
              </a:ext>
            </a:extLst>
          </p:cNvPr>
          <p:cNvSpPr txBox="1"/>
          <p:nvPr/>
        </p:nvSpPr>
        <p:spPr>
          <a:xfrm>
            <a:off x="1675087" y="2792288"/>
            <a:ext cx="4575242" cy="2123658"/>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Énumérer et expliquer les obstacles à la connaissance de soi</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Identifier les obstacles à l'inclusion de personnes ou de groupes divers</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Décrire comment un </a:t>
            </a:r>
            <a:r>
              <a:rPr lang="en-US" sz="1100" dirty="0" err="1">
                <a:solidFill>
                  <a:schemeClr val="tx1"/>
                </a:solidFill>
                <a:latin typeface="+mn-lt"/>
                <a:ea typeface="Arial"/>
                <a:cs typeface="Arial"/>
                <a:sym typeface="Arial"/>
              </a:rPr>
              <a:t>gestionnaire</a:t>
            </a:r>
            <a:r>
              <a:rPr lang="en-US" sz="1100" dirty="0">
                <a:solidFill>
                  <a:schemeClr val="tx1"/>
                </a:solidFill>
                <a:latin typeface="+mn-lt"/>
                <a:ea typeface="Arial"/>
                <a:cs typeface="Arial"/>
                <a:sym typeface="Arial"/>
              </a:rPr>
              <a:t> de </a:t>
            </a:r>
            <a:r>
              <a:rPr lang="en-US" sz="1100" dirty="0" err="1">
                <a:solidFill>
                  <a:schemeClr val="tx1"/>
                </a:solidFill>
                <a:latin typeface="+mn-lt"/>
                <a:ea typeface="Arial"/>
                <a:cs typeface="Arial"/>
                <a:sym typeface="Arial"/>
              </a:rPr>
              <a:t>cas</a:t>
            </a:r>
            <a:r>
              <a:rPr lang="en-US" sz="1100" dirty="0">
                <a:solidFill>
                  <a:schemeClr val="tx1"/>
                </a:solidFill>
                <a:latin typeface="+mn-lt"/>
                <a:ea typeface="Arial"/>
                <a:cs typeface="Arial"/>
                <a:sym typeface="Arial"/>
              </a:rPr>
              <a:t> peut utiliser le pouvoir de manière éthique et responsable</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Reconnaître les signes de stress et expliquer comment faire face au stress ou gérer des émotions intenses ou négatives. </a:t>
            </a:r>
          </a:p>
        </p:txBody>
      </p:sp>
      <p:grpSp>
        <p:nvGrpSpPr>
          <p:cNvPr id="7" name="Google Shape;149;p12">
            <a:extLst>
              <a:ext uri="{FF2B5EF4-FFF2-40B4-BE49-F238E27FC236}">
                <a16:creationId xmlns:a16="http://schemas.microsoft.com/office/drawing/2014/main" id="{CE7407D0-39A9-9134-D473-36D509BA9942}"/>
              </a:ext>
            </a:extLst>
          </p:cNvPr>
          <p:cNvGrpSpPr/>
          <p:nvPr/>
        </p:nvGrpSpPr>
        <p:grpSpPr>
          <a:xfrm>
            <a:off x="1020268" y="2742338"/>
            <a:ext cx="559955" cy="387333"/>
            <a:chOff x="6878053" y="1156317"/>
            <a:chExt cx="1431178" cy="1039513"/>
          </a:xfrm>
          <a:solidFill>
            <a:schemeClr val="accent2">
              <a:lumMod val="75000"/>
            </a:schemeClr>
          </a:solidFill>
        </p:grpSpPr>
        <p:grpSp>
          <p:nvGrpSpPr>
            <p:cNvPr id="8" name="Google Shape;150;p12">
              <a:extLst>
                <a:ext uri="{FF2B5EF4-FFF2-40B4-BE49-F238E27FC236}">
                  <a16:creationId xmlns:a16="http://schemas.microsoft.com/office/drawing/2014/main" id="{984EB221-B34B-4D52-71C9-B3F8E3FC4A70}"/>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BCA138A9-D1D8-7238-5D16-D2191E55E86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14A56589-021D-CA25-E903-91F63159E70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69A3BCDA-B903-3ED0-DCD7-0197ACB998A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7853A945-E3EF-BAF2-5B25-EC23DF115D4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6A791F61-0C83-D0DD-4C3F-24E4EF6E293F}"/>
              </a:ext>
            </a:extLst>
          </p:cNvPr>
          <p:cNvGrpSpPr/>
          <p:nvPr/>
        </p:nvGrpSpPr>
        <p:grpSpPr>
          <a:xfrm>
            <a:off x="1020268" y="3274788"/>
            <a:ext cx="559955" cy="387333"/>
            <a:chOff x="6878053" y="1156317"/>
            <a:chExt cx="1431178" cy="1039513"/>
          </a:xfrm>
          <a:solidFill>
            <a:schemeClr val="accent2">
              <a:lumMod val="75000"/>
            </a:schemeClr>
          </a:solidFill>
        </p:grpSpPr>
        <p:grpSp>
          <p:nvGrpSpPr>
            <p:cNvPr id="14" name="Google Shape;150;p12">
              <a:extLst>
                <a:ext uri="{FF2B5EF4-FFF2-40B4-BE49-F238E27FC236}">
                  <a16:creationId xmlns:a16="http://schemas.microsoft.com/office/drawing/2014/main" id="{9D5976CC-D864-86BF-BC87-F212E6DA1829}"/>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E30F7250-A011-6737-A4D6-F2A7C1B8919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6107B16E-469F-6118-A8E7-C7B1203AA7B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EAF561DC-897A-4841-D44C-C39734BF2FD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D7E047D9-B54E-213D-2CFA-8A36D8A31C23}"/>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F2695511-51E2-BF38-8F2D-5BC01BD413F1}"/>
              </a:ext>
            </a:extLst>
          </p:cNvPr>
          <p:cNvGrpSpPr/>
          <p:nvPr/>
        </p:nvGrpSpPr>
        <p:grpSpPr>
          <a:xfrm>
            <a:off x="1020268" y="3821917"/>
            <a:ext cx="559955" cy="387333"/>
            <a:chOff x="6878053" y="1156317"/>
            <a:chExt cx="1431178" cy="1039513"/>
          </a:xfrm>
          <a:solidFill>
            <a:schemeClr val="accent2">
              <a:lumMod val="75000"/>
            </a:schemeClr>
          </a:solidFill>
        </p:grpSpPr>
        <p:grpSp>
          <p:nvGrpSpPr>
            <p:cNvPr id="20" name="Google Shape;150;p12">
              <a:extLst>
                <a:ext uri="{FF2B5EF4-FFF2-40B4-BE49-F238E27FC236}">
                  <a16:creationId xmlns:a16="http://schemas.microsoft.com/office/drawing/2014/main" id="{0A8A4188-97DF-2360-CD7C-FD4E006254DB}"/>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2BC08B4A-053B-7451-430F-4B06D7F3A03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CD368E80-D7BC-2BC8-9A4E-507EDD30F83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081BFCDA-1263-06D9-CA92-77E30ED32D6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DA3C3A8E-896E-8BB4-1CAA-0929EF5D180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05BF0281-4763-4274-A39C-A76AB4995099}"/>
              </a:ext>
            </a:extLst>
          </p:cNvPr>
          <p:cNvGrpSpPr/>
          <p:nvPr/>
        </p:nvGrpSpPr>
        <p:grpSpPr>
          <a:xfrm>
            <a:off x="1024014" y="4503682"/>
            <a:ext cx="559955" cy="387333"/>
            <a:chOff x="6878053" y="1156317"/>
            <a:chExt cx="1431178" cy="1039513"/>
          </a:xfrm>
          <a:solidFill>
            <a:schemeClr val="accent2">
              <a:lumMod val="75000"/>
            </a:schemeClr>
          </a:solidFill>
        </p:grpSpPr>
        <p:grpSp>
          <p:nvGrpSpPr>
            <p:cNvPr id="26" name="Google Shape;150;p12">
              <a:extLst>
                <a:ext uri="{FF2B5EF4-FFF2-40B4-BE49-F238E27FC236}">
                  <a16:creationId xmlns:a16="http://schemas.microsoft.com/office/drawing/2014/main" id="{AB5BDE7C-5DCE-0119-7C17-B0C897CFE542}"/>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0795D5FA-7894-A51E-3D77-B2ABC4423A1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8BD89EE7-A913-CA25-E2FE-6FE9EB59B6B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EE51B98F-5C85-5ED0-94A0-5C30B742AD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FECCD89D-65D7-920F-4CDD-51D9AD45956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7648C9CC-4A81-CA36-B8BB-A5F28334DC15}"/>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A2335013-19ED-E16A-8B8E-AFEA0814B29E}"/>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F744E09F-A7EA-FAB7-06D6-894CBCD37003}"/>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A9D18701-77B7-A851-0775-155F840B965F}"/>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a:extLst>
              <a:ext uri="{FF2B5EF4-FFF2-40B4-BE49-F238E27FC236}">
                <a16:creationId xmlns:a16="http://schemas.microsoft.com/office/drawing/2014/main" id="{58B7D6A5-D921-F578-8D80-CF133B67E9C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35">
            <a:extLst>
              <a:ext uri="{FF2B5EF4-FFF2-40B4-BE49-F238E27FC236}">
                <a16:creationId xmlns:a16="http://schemas.microsoft.com/office/drawing/2014/main" id="{01262636-9604-D121-C36C-5730696EFCEC}"/>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5932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E4AD0F-7046-3A53-01BF-497F89F85AD1}"/>
              </a:ext>
            </a:extLst>
          </p:cNvPr>
          <p:cNvSpPr txBox="1"/>
          <p:nvPr/>
        </p:nvSpPr>
        <p:spPr>
          <a:xfrm>
            <a:off x="996287" y="1904626"/>
            <a:ext cx="5254042" cy="261610"/>
          </a:xfrm>
          <a:prstGeom prst="rect">
            <a:avLst/>
          </a:prstGeom>
          <a:noFill/>
        </p:spPr>
        <p:txBody>
          <a:bodyPr wrap="square" rtlCol="0">
            <a:spAutoFit/>
          </a:bodyPr>
          <a:lstStyle/>
          <a:p>
            <a:r>
              <a:rPr lang="en-US" sz="1100" dirty="0"/>
              <a:t>Citez 5 mots qui vous décrivent bien</a:t>
            </a:r>
          </a:p>
        </p:txBody>
      </p:sp>
      <p:sp>
        <p:nvSpPr>
          <p:cNvPr id="4" name="TextBox 3">
            <a:extLst>
              <a:ext uri="{FF2B5EF4-FFF2-40B4-BE49-F238E27FC236}">
                <a16:creationId xmlns:a16="http://schemas.microsoft.com/office/drawing/2014/main" id="{EA79EFA4-9D06-570E-FE98-1E2CC142C89A}"/>
              </a:ext>
            </a:extLst>
          </p:cNvPr>
          <p:cNvSpPr txBox="1"/>
          <p:nvPr/>
        </p:nvSpPr>
        <p:spPr>
          <a:xfrm>
            <a:off x="996287" y="718436"/>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2 : QU'EST-CE QUE LA CONSCIENCE DE SOI ET COMMENT L'AMÉLIORER ?</a:t>
            </a:r>
          </a:p>
        </p:txBody>
      </p:sp>
      <p:sp>
        <p:nvSpPr>
          <p:cNvPr id="8" name="TextBox 7">
            <a:extLst>
              <a:ext uri="{FF2B5EF4-FFF2-40B4-BE49-F238E27FC236}">
                <a16:creationId xmlns:a16="http://schemas.microsoft.com/office/drawing/2014/main" id="{3203CE36-2941-C9F0-2DFE-37744FEBFD67}"/>
              </a:ext>
            </a:extLst>
          </p:cNvPr>
          <p:cNvSpPr txBox="1"/>
          <p:nvPr/>
        </p:nvSpPr>
        <p:spPr>
          <a:xfrm>
            <a:off x="996287" y="1500044"/>
            <a:ext cx="5254042" cy="276999"/>
          </a:xfrm>
          <a:prstGeom prst="rect">
            <a:avLst/>
          </a:prstGeom>
          <a:noFill/>
        </p:spPr>
        <p:txBody>
          <a:bodyPr wrap="square" rtlCol="0">
            <a:spAutoFit/>
          </a:bodyPr>
          <a:lstStyle/>
          <a:p>
            <a:r>
              <a:rPr lang="en-US" sz="1200" b="1" spc="300" dirty="0">
                <a:solidFill>
                  <a:schemeClr val="tx1"/>
                </a:solidFill>
              </a:rPr>
              <a:t>ANCRES</a:t>
            </a:r>
          </a:p>
        </p:txBody>
      </p:sp>
      <p:sp>
        <p:nvSpPr>
          <p:cNvPr id="12" name="Rectangle 11">
            <a:extLst>
              <a:ext uri="{FF2B5EF4-FFF2-40B4-BE49-F238E27FC236}">
                <a16:creationId xmlns:a16="http://schemas.microsoft.com/office/drawing/2014/main" id="{6D71E185-FF0E-EDF4-E4D1-02902EB7D288}"/>
              </a:ext>
            </a:extLst>
          </p:cNvPr>
          <p:cNvSpPr/>
          <p:nvPr/>
        </p:nvSpPr>
        <p:spPr>
          <a:xfrm>
            <a:off x="996288" y="2280956"/>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p:txBody>
      </p:sp>
      <p:sp>
        <p:nvSpPr>
          <p:cNvPr id="16" name="TextBox 15">
            <a:extLst>
              <a:ext uri="{FF2B5EF4-FFF2-40B4-BE49-F238E27FC236}">
                <a16:creationId xmlns:a16="http://schemas.microsoft.com/office/drawing/2014/main" id="{1AFA3D89-C1F4-B552-BAD5-83FBE053F698}"/>
              </a:ext>
            </a:extLst>
          </p:cNvPr>
          <p:cNvSpPr txBox="1"/>
          <p:nvPr/>
        </p:nvSpPr>
        <p:spPr>
          <a:xfrm>
            <a:off x="996287" y="4298812"/>
            <a:ext cx="5254042" cy="261610"/>
          </a:xfrm>
          <a:prstGeom prst="rect">
            <a:avLst/>
          </a:prstGeom>
          <a:noFill/>
        </p:spPr>
        <p:txBody>
          <a:bodyPr wrap="square" rtlCol="0">
            <a:spAutoFit/>
          </a:bodyPr>
          <a:lstStyle/>
          <a:p>
            <a:r>
              <a:rPr lang="en-US" sz="1100" dirty="0"/>
              <a:t>Citez 5 mots qui vous décrivent lorsque vous étiez enfant</a:t>
            </a:r>
          </a:p>
        </p:txBody>
      </p:sp>
      <p:sp>
        <p:nvSpPr>
          <p:cNvPr id="17" name="Rectangle 16">
            <a:extLst>
              <a:ext uri="{FF2B5EF4-FFF2-40B4-BE49-F238E27FC236}">
                <a16:creationId xmlns:a16="http://schemas.microsoft.com/office/drawing/2014/main" id="{6636D25F-C444-E375-9C7D-3E48EE7424BF}"/>
              </a:ext>
            </a:extLst>
          </p:cNvPr>
          <p:cNvSpPr/>
          <p:nvPr/>
        </p:nvSpPr>
        <p:spPr>
          <a:xfrm>
            <a:off x="996288" y="4675142"/>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p:txBody>
      </p:sp>
      <p:sp>
        <p:nvSpPr>
          <p:cNvPr id="20" name="TextBox 19">
            <a:extLst>
              <a:ext uri="{FF2B5EF4-FFF2-40B4-BE49-F238E27FC236}">
                <a16:creationId xmlns:a16="http://schemas.microsoft.com/office/drawing/2014/main" id="{5CB26D16-8BAE-6C4F-49B7-8FB638010F46}"/>
              </a:ext>
            </a:extLst>
          </p:cNvPr>
          <p:cNvSpPr txBox="1"/>
          <p:nvPr/>
        </p:nvSpPr>
        <p:spPr>
          <a:xfrm>
            <a:off x="996287" y="6716806"/>
            <a:ext cx="5254042" cy="261610"/>
          </a:xfrm>
          <a:prstGeom prst="rect">
            <a:avLst/>
          </a:prstGeom>
          <a:noFill/>
        </p:spPr>
        <p:txBody>
          <a:bodyPr wrap="square" rtlCol="0">
            <a:spAutoFit/>
          </a:bodyPr>
          <a:lstStyle/>
          <a:p>
            <a:r>
              <a:rPr lang="en-US" sz="1100" dirty="0"/>
              <a:t>Citez 5 mots qui vous décrivent lorsque vous étiez enfant</a:t>
            </a:r>
          </a:p>
        </p:txBody>
      </p:sp>
      <p:sp>
        <p:nvSpPr>
          <p:cNvPr id="21" name="Rectangle 20">
            <a:extLst>
              <a:ext uri="{FF2B5EF4-FFF2-40B4-BE49-F238E27FC236}">
                <a16:creationId xmlns:a16="http://schemas.microsoft.com/office/drawing/2014/main" id="{2E4F1AFD-E034-BD22-A661-F3F62E21554A}"/>
              </a:ext>
            </a:extLst>
          </p:cNvPr>
          <p:cNvSpPr/>
          <p:nvPr/>
        </p:nvSpPr>
        <p:spPr>
          <a:xfrm>
            <a:off x="996288" y="7093136"/>
            <a:ext cx="5254042" cy="1688899"/>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a:p>
            <a:pPr marL="285750" indent="-285750">
              <a:buFont typeface="Arial" panose="020B0604020202020204" pitchFamily="34" charset="0"/>
              <a:buChar char="•"/>
            </a:pPr>
            <a:r>
              <a:rPr lang="en-US" dirty="0">
                <a:solidFill>
                  <a:sysClr val="windowText" lastClr="000000"/>
                </a:solidFill>
              </a:rPr>
              <a:t> </a:t>
            </a:r>
          </a:p>
        </p:txBody>
      </p:sp>
      <p:pic>
        <p:nvPicPr>
          <p:cNvPr id="9" name="Graphic 8" descr="Anchor with solid fill">
            <a:extLst>
              <a:ext uri="{FF2B5EF4-FFF2-40B4-BE49-F238E27FC236}">
                <a16:creationId xmlns:a16="http://schemas.microsoft.com/office/drawing/2014/main" id="{32120038-9F48-5EE4-5848-729ABD2CC3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20316" y="7734400"/>
            <a:ext cx="1688899" cy="1688899"/>
          </a:xfrm>
          <a:prstGeom prst="rect">
            <a:avLst/>
          </a:prstGeom>
        </p:spPr>
      </p:pic>
      <p:sp>
        <p:nvSpPr>
          <p:cNvPr id="2" name="Hexagon 1">
            <a:extLst>
              <a:ext uri="{FF2B5EF4-FFF2-40B4-BE49-F238E27FC236}">
                <a16:creationId xmlns:a16="http://schemas.microsoft.com/office/drawing/2014/main" id="{CC0132A9-04B7-8887-F69A-83443209C09D}"/>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B0783DA0-E26D-517D-DC52-EDE0685819F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6DC5AB72-39D7-2473-F8EE-4C617C0CC0C1}"/>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F8273F51-5CE8-F4F6-114D-3360865A72EF}"/>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50508AD5-34EE-CEC1-9BAD-90D5FE99132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16D7C5D2-0341-4E31-F781-5C152169ACD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9736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2311974-E5A4-4026-40DE-C4D07C38DA54}"/>
              </a:ext>
            </a:extLst>
          </p:cNvPr>
          <p:cNvSpPr txBox="1"/>
          <p:nvPr/>
        </p:nvSpPr>
        <p:spPr>
          <a:xfrm>
            <a:off x="903430" y="2352613"/>
            <a:ext cx="921658" cy="261610"/>
          </a:xfrm>
          <a:prstGeom prst="rect">
            <a:avLst/>
          </a:prstGeom>
          <a:noFill/>
        </p:spPr>
        <p:txBody>
          <a:bodyPr wrap="square" rtlCol="0">
            <a:spAutoFit/>
          </a:bodyPr>
          <a:lstStyle/>
          <a:p>
            <a:pPr algn="ctr"/>
            <a:r>
              <a:rPr lang="en-US" sz="1100" b="1" dirty="0">
                <a:solidFill>
                  <a:schemeClr val="bg1"/>
                </a:solidFill>
              </a:rPr>
              <a:t>Priorité élevée</a:t>
            </a:r>
          </a:p>
        </p:txBody>
      </p:sp>
      <p:pic>
        <p:nvPicPr>
          <p:cNvPr id="9" name="Picture 8" descr="Chart, sunburst chart&#10;&#10;Description automatically generated">
            <a:extLst>
              <a:ext uri="{FF2B5EF4-FFF2-40B4-BE49-F238E27FC236}">
                <a16:creationId xmlns:a16="http://schemas.microsoft.com/office/drawing/2014/main" id="{29867E1B-6543-95E4-AD0D-BC5D951B93B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308" y="976596"/>
            <a:ext cx="6858000" cy="6743700"/>
          </a:xfrm>
          <a:prstGeom prst="rect">
            <a:avLst/>
          </a:prstGeom>
        </p:spPr>
      </p:pic>
      <p:sp>
        <p:nvSpPr>
          <p:cNvPr id="3" name="TextBox 2">
            <a:extLst>
              <a:ext uri="{FF2B5EF4-FFF2-40B4-BE49-F238E27FC236}">
                <a16:creationId xmlns:a16="http://schemas.microsoft.com/office/drawing/2014/main" id="{4EC414BF-7823-98D6-E4FB-A7BA84BFC411}"/>
              </a:ext>
            </a:extLst>
          </p:cNvPr>
          <p:cNvSpPr txBox="1"/>
          <p:nvPr/>
        </p:nvSpPr>
        <p:spPr>
          <a:xfrm>
            <a:off x="996287" y="699597"/>
            <a:ext cx="5254042" cy="276999"/>
          </a:xfrm>
          <a:prstGeom prst="rect">
            <a:avLst/>
          </a:prstGeom>
          <a:noFill/>
        </p:spPr>
        <p:txBody>
          <a:bodyPr wrap="square" rtlCol="0">
            <a:spAutoFit/>
          </a:bodyPr>
          <a:lstStyle/>
          <a:p>
            <a:r>
              <a:rPr lang="en-US" sz="1200" b="1" spc="300" dirty="0">
                <a:solidFill>
                  <a:schemeClr val="tx1"/>
                </a:solidFill>
              </a:rPr>
              <a:t>ROUE DES ÉMOTIONS </a:t>
            </a:r>
          </a:p>
        </p:txBody>
      </p:sp>
      <p:sp>
        <p:nvSpPr>
          <p:cNvPr id="4" name="TextBox 3">
            <a:extLst>
              <a:ext uri="{FF2B5EF4-FFF2-40B4-BE49-F238E27FC236}">
                <a16:creationId xmlns:a16="http://schemas.microsoft.com/office/drawing/2014/main" id="{EEDB1A38-2717-43CC-D5E4-21EF262406D2}"/>
              </a:ext>
            </a:extLst>
          </p:cNvPr>
          <p:cNvSpPr txBox="1"/>
          <p:nvPr/>
        </p:nvSpPr>
        <p:spPr>
          <a:xfrm>
            <a:off x="996287" y="7720296"/>
            <a:ext cx="5254042" cy="430887"/>
          </a:xfrm>
          <a:prstGeom prst="rect">
            <a:avLst/>
          </a:prstGeom>
          <a:noFill/>
        </p:spPr>
        <p:txBody>
          <a:bodyPr wrap="square" rtlCol="0">
            <a:spAutoFit/>
          </a:bodyPr>
          <a:lstStyle/>
          <a:p>
            <a:r>
              <a:rPr lang="en-US" sz="1100" dirty="0">
                <a:solidFill>
                  <a:schemeClr val="accent2">
                    <a:lumMod val="75000"/>
                  </a:schemeClr>
                </a:solidFill>
              </a:rPr>
              <a:t>Source : The Junto Institute : L'Institut Junto. (2023). </a:t>
            </a:r>
            <a:r>
              <a:rPr lang="en-US" sz="1100" i="1" dirty="0">
                <a:solidFill>
                  <a:schemeClr val="accent2">
                    <a:lumMod val="75000"/>
                  </a:schemeClr>
                </a:solidFill>
              </a:rPr>
              <a:t>La roue des émotions de Junto. </a:t>
            </a:r>
            <a:r>
              <a:rPr lang="en-US" sz="1100" dirty="0">
                <a:solidFill>
                  <a:schemeClr val="accent2">
                    <a:lumMod val="75000"/>
                  </a:schemeClr>
                </a:solidFill>
              </a:rPr>
              <a:t>https://www.thejuntoinstitute.com/emotion-wheels/ </a:t>
            </a:r>
          </a:p>
        </p:txBody>
      </p:sp>
      <p:sp>
        <p:nvSpPr>
          <p:cNvPr id="2" name="Hexagon 1">
            <a:extLst>
              <a:ext uri="{FF2B5EF4-FFF2-40B4-BE49-F238E27FC236}">
                <a16:creationId xmlns:a16="http://schemas.microsoft.com/office/drawing/2014/main" id="{8E78F55C-A63F-D641-9D30-E1627156300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5822F018-74BC-D193-A955-8B43B4622010}"/>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076237A5-3932-BF6C-CB75-6D6E15F558AC}"/>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CD6E3349-D24C-6DA6-22FA-174338B3ADD0}"/>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1AE3378-E93B-763F-EA1B-2DA264719C8C}"/>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D63D05D2-3792-A694-5ECF-8E6CBAD4CE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933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4482FC-BC1B-CCF2-16AD-87192D7CACC1}"/>
              </a:ext>
            </a:extLst>
          </p:cNvPr>
          <p:cNvSpPr/>
          <p:nvPr/>
        </p:nvSpPr>
        <p:spPr>
          <a:xfrm>
            <a:off x="0" y="0"/>
            <a:ext cx="6858000" cy="33147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7DD96B5E-DC2A-5D79-7BCE-024F9BD9ED61}"/>
              </a:ext>
            </a:extLst>
          </p:cNvPr>
          <p:cNvSpPr txBox="1"/>
          <p:nvPr/>
        </p:nvSpPr>
        <p:spPr>
          <a:xfrm>
            <a:off x="752439" y="4817751"/>
            <a:ext cx="5061022" cy="34163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5"/>
                </a:solidFill>
                <a:effectLst/>
                <a:uLnTx/>
                <a:uFillTx/>
                <a:latin typeface="Garamond" panose="02020404030301010803" pitchFamily="18" charset="0"/>
                <a:ea typeface="+mn-ea"/>
                <a:cs typeface="+mn-cs"/>
              </a:rPr>
              <a:t>MODULE 1</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5"/>
                </a:solidFill>
                <a:latin typeface="Garamond" panose="02020404030301010803" pitchFamily="18" charset="0"/>
              </a:rPr>
              <a:t> </a:t>
            </a:r>
            <a:endParaRPr lang="en-CA" sz="4400" b="1" dirty="0">
              <a:solidFill>
                <a:schemeClr val="accent5"/>
              </a:solidFill>
              <a:latin typeface="Garamond" panose="02020404030301010803" pitchFamily="18" charset="0"/>
            </a:endParaRPr>
          </a:p>
          <a:p>
            <a:r>
              <a:rPr lang="en-US" sz="4400" b="1" dirty="0">
                <a:solidFill>
                  <a:schemeClr val="accent5"/>
                </a:solidFill>
                <a:latin typeface="Garamond" panose="02020404030301010803" pitchFamily="18" charset="0"/>
              </a:rPr>
              <a:t>Compétences essentielles pour la gestion des cas de protection de l'enfance</a:t>
            </a:r>
          </a:p>
        </p:txBody>
      </p:sp>
      <p:sp>
        <p:nvSpPr>
          <p:cNvPr id="18" name="Hexagon 17">
            <a:extLst>
              <a:ext uri="{FF2B5EF4-FFF2-40B4-BE49-F238E27FC236}">
                <a16:creationId xmlns:a16="http://schemas.microsoft.com/office/drawing/2014/main" id="{5A4F9FA8-7558-F410-08FF-F85155AED2B9}"/>
              </a:ext>
            </a:extLst>
          </p:cNvPr>
          <p:cNvSpPr/>
          <p:nvPr/>
        </p:nvSpPr>
        <p:spPr>
          <a:xfrm rot="1782986">
            <a:off x="539630" y="2109486"/>
            <a:ext cx="2269827" cy="1956740"/>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Star: 5 Points 24">
            <a:extLst>
              <a:ext uri="{FF2B5EF4-FFF2-40B4-BE49-F238E27FC236}">
                <a16:creationId xmlns:a16="http://schemas.microsoft.com/office/drawing/2014/main" id="{B6F359C7-CE58-6860-3FED-59177CB6BA67}"/>
              </a:ext>
            </a:extLst>
          </p:cNvPr>
          <p:cNvSpPr/>
          <p:nvPr/>
        </p:nvSpPr>
        <p:spPr>
          <a:xfrm>
            <a:off x="998098" y="2337580"/>
            <a:ext cx="1349317" cy="1349317"/>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4005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E84B9-C56D-C2EE-B325-C48FD0020763}"/>
              </a:ext>
            </a:extLst>
          </p:cNvPr>
          <p:cNvSpPr/>
          <p:nvPr/>
        </p:nvSpPr>
        <p:spPr>
          <a:xfrm>
            <a:off x="996287" y="1984409"/>
            <a:ext cx="5254041" cy="678328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26536E1-4D85-6360-ECDE-F8784F743E2D}"/>
              </a:ext>
            </a:extLst>
          </p:cNvPr>
          <p:cNvSpPr txBox="1"/>
          <p:nvPr/>
        </p:nvSpPr>
        <p:spPr>
          <a:xfrm>
            <a:off x="996287" y="1138309"/>
            <a:ext cx="5254041" cy="646331"/>
          </a:xfrm>
          <a:prstGeom prst="rect">
            <a:avLst/>
          </a:prstGeom>
          <a:noFill/>
        </p:spPr>
        <p:txBody>
          <a:bodyPr wrap="square" rtlCol="0">
            <a:spAutoFit/>
          </a:bodyPr>
          <a:lstStyle/>
          <a:p>
            <a:r>
              <a:rPr lang="en-US" sz="1200" dirty="0"/>
              <a:t>Décrivez une situation dans laquelle vous avez été témoin ou victime de préjugés inconscients. De quel type de préjugé inconscient s'agissait-il ? Quel impact cela a-t-il eu sur vous ou sur l'autre personne et sur le comportement ou la décision prise ?</a:t>
            </a:r>
          </a:p>
        </p:txBody>
      </p:sp>
      <p:sp>
        <p:nvSpPr>
          <p:cNvPr id="3" name="TextBox 2">
            <a:extLst>
              <a:ext uri="{FF2B5EF4-FFF2-40B4-BE49-F238E27FC236}">
                <a16:creationId xmlns:a16="http://schemas.microsoft.com/office/drawing/2014/main" id="{732551A5-BBE8-A8BC-99FC-664F85738532}"/>
              </a:ext>
            </a:extLst>
          </p:cNvPr>
          <p:cNvSpPr txBox="1"/>
          <p:nvPr/>
        </p:nvSpPr>
        <p:spPr>
          <a:xfrm>
            <a:off x="996287" y="699597"/>
            <a:ext cx="5254042" cy="276999"/>
          </a:xfrm>
          <a:prstGeom prst="rect">
            <a:avLst/>
          </a:prstGeom>
          <a:noFill/>
        </p:spPr>
        <p:txBody>
          <a:bodyPr wrap="square" rtlCol="0">
            <a:spAutoFit/>
          </a:bodyPr>
          <a:lstStyle/>
          <a:p>
            <a:r>
              <a:rPr lang="en-US" sz="1200" b="1" spc="300" dirty="0">
                <a:solidFill>
                  <a:schemeClr val="tx1"/>
                </a:solidFill>
              </a:rPr>
              <a:t>LES PRÉJUGÉS INCONSCIENTS - RÉFLEXION PERSONNELLE</a:t>
            </a:r>
          </a:p>
        </p:txBody>
      </p:sp>
      <p:grpSp>
        <p:nvGrpSpPr>
          <p:cNvPr id="6" name="Group 5">
            <a:extLst>
              <a:ext uri="{FF2B5EF4-FFF2-40B4-BE49-F238E27FC236}">
                <a16:creationId xmlns:a16="http://schemas.microsoft.com/office/drawing/2014/main" id="{7C549F58-22C3-04D4-0B36-70C4CD0C4CF2}"/>
              </a:ext>
            </a:extLst>
          </p:cNvPr>
          <p:cNvGrpSpPr/>
          <p:nvPr/>
        </p:nvGrpSpPr>
        <p:grpSpPr>
          <a:xfrm>
            <a:off x="5137944" y="7618009"/>
            <a:ext cx="1112384" cy="1449853"/>
            <a:chOff x="8914563" y="1953649"/>
            <a:chExt cx="1057724" cy="1378610"/>
          </a:xfrm>
        </p:grpSpPr>
        <p:sp>
          <p:nvSpPr>
            <p:cNvPr id="7" name="Rectangle: Rounded Corners 6">
              <a:extLst>
                <a:ext uri="{FF2B5EF4-FFF2-40B4-BE49-F238E27FC236}">
                  <a16:creationId xmlns:a16="http://schemas.microsoft.com/office/drawing/2014/main" id="{3A6B294D-E494-3034-053C-C0E17E45A9D4}"/>
                </a:ext>
              </a:extLst>
            </p:cNvPr>
            <p:cNvSpPr/>
            <p:nvPr/>
          </p:nvSpPr>
          <p:spPr>
            <a:xfrm rot="20580589">
              <a:off x="9074610" y="2194577"/>
              <a:ext cx="505427" cy="50542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hord 7">
              <a:extLst>
                <a:ext uri="{FF2B5EF4-FFF2-40B4-BE49-F238E27FC236}">
                  <a16:creationId xmlns:a16="http://schemas.microsoft.com/office/drawing/2014/main" id="{03C1EA08-D4C6-E415-AF96-9A25C900EBA2}"/>
                </a:ext>
              </a:extLst>
            </p:cNvPr>
            <p:cNvSpPr/>
            <p:nvPr/>
          </p:nvSpPr>
          <p:spPr>
            <a:xfrm>
              <a:off x="8914563" y="2274535"/>
              <a:ext cx="1057724" cy="1057724"/>
            </a:xfrm>
            <a:prstGeom prst="chord">
              <a:avLst>
                <a:gd name="adj1" fmla="val 20128551"/>
                <a:gd name="adj2" fmla="val 1225971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Block Arc 8">
              <a:extLst>
                <a:ext uri="{FF2B5EF4-FFF2-40B4-BE49-F238E27FC236}">
                  <a16:creationId xmlns:a16="http://schemas.microsoft.com/office/drawing/2014/main" id="{4076AC94-5235-814B-0AB4-021849D29CC3}"/>
                </a:ext>
              </a:extLst>
            </p:cNvPr>
            <p:cNvSpPr/>
            <p:nvPr/>
          </p:nvSpPr>
          <p:spPr>
            <a:xfrm rot="10800000">
              <a:off x="9504960"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Rounded Corners 9">
              <a:extLst>
                <a:ext uri="{FF2B5EF4-FFF2-40B4-BE49-F238E27FC236}">
                  <a16:creationId xmlns:a16="http://schemas.microsoft.com/office/drawing/2014/main" id="{BE887205-0664-41C6-69FC-A7765C4873F4}"/>
                </a:ext>
              </a:extLst>
            </p:cNvPr>
            <p:cNvSpPr/>
            <p:nvPr/>
          </p:nvSpPr>
          <p:spPr>
            <a:xfrm rot="724728">
              <a:off x="9397092" y="1953649"/>
              <a:ext cx="505427" cy="50542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Block Arc 11">
              <a:extLst>
                <a:ext uri="{FF2B5EF4-FFF2-40B4-BE49-F238E27FC236}">
                  <a16:creationId xmlns:a16="http://schemas.microsoft.com/office/drawing/2014/main" id="{52295483-4685-BCE2-F28F-E941D63B285E}"/>
                </a:ext>
              </a:extLst>
            </p:cNvPr>
            <p:cNvSpPr/>
            <p:nvPr/>
          </p:nvSpPr>
          <p:spPr>
            <a:xfrm rot="10800000">
              <a:off x="9126784" y="2803396"/>
              <a:ext cx="261120" cy="225631"/>
            </a:xfrm>
            <a:prstGeom prst="blockArc">
              <a:avLst>
                <a:gd name="adj1" fmla="val 10800000"/>
                <a:gd name="adj2" fmla="val 21416426"/>
                <a:gd name="adj3" fmla="val 158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3" name="Hexagon 12">
            <a:extLst>
              <a:ext uri="{FF2B5EF4-FFF2-40B4-BE49-F238E27FC236}">
                <a16:creationId xmlns:a16="http://schemas.microsoft.com/office/drawing/2014/main" id="{EF1CC280-8458-3416-4C98-C00AC86AF684}"/>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448FA8D4-0F37-2F50-A7D1-BD39F02DA31B}"/>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52486AE2-FF1C-C881-DDC7-F0175C8AEDD7}"/>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56692312-DDBC-B921-5C47-C2FD8EC499E2}"/>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67BF2BC2-3FF8-335E-4F35-2BD67F5A88CC}"/>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FD68A6A0-8253-0AE8-55B1-1E4206CF67CF}"/>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1365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536E1-4D85-6360-ECDE-F8784F743E2D}"/>
              </a:ext>
            </a:extLst>
          </p:cNvPr>
          <p:cNvSpPr txBox="1"/>
          <p:nvPr/>
        </p:nvSpPr>
        <p:spPr>
          <a:xfrm>
            <a:off x="996287" y="1511132"/>
            <a:ext cx="5254040" cy="646331"/>
          </a:xfrm>
          <a:prstGeom prst="rect">
            <a:avLst/>
          </a:prstGeom>
          <a:noFill/>
        </p:spPr>
        <p:txBody>
          <a:bodyPr wrap="square" rtlCol="0">
            <a:spAutoFit/>
          </a:bodyPr>
          <a:lstStyle/>
          <a:p>
            <a:r>
              <a:rPr lang="en-US" sz="1200" dirty="0"/>
              <a:t>Dans votre contexte, quelles sont les causes de l'exclusion des personnes, y compris des enfants, en fonction de leur âge, de leur orientation sexuelle, de leur sexe, de leur origine culturelle, de la couleur de leur peau, de leurs capacités, de leur statut de personne déplacée ? Veuillez préciser qui ou quel groupe de personnes est exclu.</a:t>
            </a:r>
          </a:p>
        </p:txBody>
      </p:sp>
      <p:sp>
        <p:nvSpPr>
          <p:cNvPr id="3" name="TextBox 2">
            <a:extLst>
              <a:ext uri="{FF2B5EF4-FFF2-40B4-BE49-F238E27FC236}">
                <a16:creationId xmlns:a16="http://schemas.microsoft.com/office/drawing/2014/main" id="{2230C0AD-E366-2938-174A-5249525AADB8}"/>
              </a:ext>
            </a:extLst>
          </p:cNvPr>
          <p:cNvSpPr txBox="1"/>
          <p:nvPr/>
        </p:nvSpPr>
        <p:spPr>
          <a:xfrm>
            <a:off x="996287" y="481985"/>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3 : COMMENT PUIS-JE SOUTENIR LA DIVERSITÉ ET L'INCLUSION ?</a:t>
            </a:r>
          </a:p>
        </p:txBody>
      </p:sp>
      <p:sp>
        <p:nvSpPr>
          <p:cNvPr id="6" name="TextBox 5">
            <a:extLst>
              <a:ext uri="{FF2B5EF4-FFF2-40B4-BE49-F238E27FC236}">
                <a16:creationId xmlns:a16="http://schemas.microsoft.com/office/drawing/2014/main" id="{F408FB7F-EFBD-20D2-2E66-0BAC958F307F}"/>
              </a:ext>
            </a:extLst>
          </p:cNvPr>
          <p:cNvSpPr txBox="1"/>
          <p:nvPr/>
        </p:nvSpPr>
        <p:spPr>
          <a:xfrm>
            <a:off x="996287" y="1221123"/>
            <a:ext cx="5254042" cy="276999"/>
          </a:xfrm>
          <a:prstGeom prst="rect">
            <a:avLst/>
          </a:prstGeom>
          <a:noFill/>
        </p:spPr>
        <p:txBody>
          <a:bodyPr wrap="square" rtlCol="0">
            <a:spAutoFit/>
          </a:bodyPr>
          <a:lstStyle/>
          <a:p>
            <a:r>
              <a:rPr lang="en-US" sz="1200" b="1" spc="300" dirty="0">
                <a:solidFill>
                  <a:schemeClr val="tx1"/>
                </a:solidFill>
              </a:rPr>
              <a:t>LES OBSTACLES À L'INCLUSION</a:t>
            </a:r>
          </a:p>
        </p:txBody>
      </p:sp>
      <p:graphicFrame>
        <p:nvGraphicFramePr>
          <p:cNvPr id="8" name="Table 8">
            <a:extLst>
              <a:ext uri="{FF2B5EF4-FFF2-40B4-BE49-F238E27FC236}">
                <a16:creationId xmlns:a16="http://schemas.microsoft.com/office/drawing/2014/main" id="{F666110C-8A81-60DF-B765-6F8494F4AD76}"/>
              </a:ext>
            </a:extLst>
          </p:cNvPr>
          <p:cNvGraphicFramePr>
            <a:graphicFrameLocks noGrp="1"/>
          </p:cNvGraphicFramePr>
          <p:nvPr>
            <p:extLst>
              <p:ext uri="{D42A27DB-BD31-4B8C-83A1-F6EECF244321}">
                <p14:modId xmlns:p14="http://schemas.microsoft.com/office/powerpoint/2010/main" val="2678801913"/>
              </p:ext>
            </p:extLst>
          </p:nvPr>
        </p:nvGraphicFramePr>
        <p:xfrm>
          <a:off x="996287" y="2692409"/>
          <a:ext cx="5254040" cy="6542134"/>
        </p:xfrm>
        <a:graphic>
          <a:graphicData uri="http://schemas.openxmlformats.org/drawingml/2006/table">
            <a:tbl>
              <a:tblPr firstRow="1" bandRow="1">
                <a:tableStyleId>{5C22544A-7EE6-4342-B048-85BDC9FD1C3A}</a:tableStyleId>
              </a:tblPr>
              <a:tblGrid>
                <a:gridCol w="2627020">
                  <a:extLst>
                    <a:ext uri="{9D8B030D-6E8A-4147-A177-3AD203B41FA5}">
                      <a16:colId xmlns:a16="http://schemas.microsoft.com/office/drawing/2014/main" val="130575636"/>
                    </a:ext>
                  </a:extLst>
                </a:gridCol>
                <a:gridCol w="2627020">
                  <a:extLst>
                    <a:ext uri="{9D8B030D-6E8A-4147-A177-3AD203B41FA5}">
                      <a16:colId xmlns:a16="http://schemas.microsoft.com/office/drawing/2014/main" val="2665917938"/>
                    </a:ext>
                  </a:extLst>
                </a:gridCol>
              </a:tblGrid>
              <a:tr h="349624">
                <a:tc>
                  <a:txBody>
                    <a:bodyPr/>
                    <a:lstStyle/>
                    <a:p>
                      <a:r>
                        <a:rPr lang="en-CA" sz="1100" dirty="0">
                          <a:solidFill>
                            <a:schemeClr val="tx1"/>
                          </a:solidFill>
                        </a:rPr>
                        <a:t>Obstacles</a:t>
                      </a:r>
                      <a:endParaRPr lang="en-US" sz="1100" dirty="0">
                        <a:solidFill>
                          <a:schemeClr val="tx1"/>
                        </a:solidFill>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r>
                        <a:rPr lang="en-CA" sz="1100" dirty="0">
                          <a:solidFill>
                            <a:schemeClr val="tx1"/>
                          </a:solidFill>
                        </a:rPr>
                        <a:t>Personnes ou groupes de personnes exclus</a:t>
                      </a:r>
                      <a:endParaRPr lang="en-US" sz="1100" dirty="0">
                        <a:solidFill>
                          <a:schemeClr val="tx1"/>
                        </a:solidFill>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52434974"/>
                  </a:ext>
                </a:extLst>
              </a:tr>
              <a:tr h="6115414">
                <a:tc>
                  <a:txBody>
                    <a:bodyPr/>
                    <a:lstStyle/>
                    <a:p>
                      <a:endParaRPr lang="en-US"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4210766365"/>
                  </a:ext>
                </a:extLst>
              </a:tr>
            </a:tbl>
          </a:graphicData>
        </a:graphic>
      </p:graphicFrame>
      <p:sp>
        <p:nvSpPr>
          <p:cNvPr id="9" name="Hexagon 8">
            <a:extLst>
              <a:ext uri="{FF2B5EF4-FFF2-40B4-BE49-F238E27FC236}">
                <a16:creationId xmlns:a16="http://schemas.microsoft.com/office/drawing/2014/main" id="{CC000F97-9272-3456-1B97-28EB8FD97E1D}"/>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33E0FE30-CBB7-D43D-DA76-9D9134821891}"/>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8D9F7E90-5B5A-AB8B-2B62-C2CA24245C0B}"/>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15D79A7E-ED14-8AD0-E571-F23998E24956}"/>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CE273C0E-BCB7-99DB-43A6-C8F5315D098B}"/>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42E908C5-6014-66D4-6BFC-627F0C701A1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1887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880086" y="1768824"/>
            <a:ext cx="1525329" cy="374914"/>
          </a:xfrm>
          <a:prstGeom prst="rect">
            <a:avLst/>
          </a:prstGeom>
          <a:noFill/>
          <a:ln>
            <a:noFill/>
          </a:ln>
        </p:spPr>
        <p:txBody>
          <a:bodyPr wrap="square" lIns="90000" tIns="90000" rIns="90000" bIns="90000" rtlCol="0" anchor="ctr">
            <a:noAutofit/>
          </a:bodyPr>
          <a:lstStyle/>
          <a:p>
            <a:pPr algn="ctr"/>
            <a:r>
              <a:rPr lang="en-US" sz="1400" b="1" dirty="0">
                <a:solidFill>
                  <a:schemeClr val="accent2"/>
                </a:solidFill>
              </a:rPr>
              <a:t>Privilège</a:t>
            </a:r>
          </a:p>
        </p:txBody>
      </p:sp>
      <p:sp>
        <p:nvSpPr>
          <p:cNvPr id="29" name="TextBox 28"/>
          <p:cNvSpPr txBox="1"/>
          <p:nvPr/>
        </p:nvSpPr>
        <p:spPr>
          <a:xfrm>
            <a:off x="2925028" y="8534315"/>
            <a:ext cx="1525329" cy="374914"/>
          </a:xfrm>
          <a:prstGeom prst="rect">
            <a:avLst/>
          </a:prstGeom>
          <a:noFill/>
          <a:ln>
            <a:noFill/>
          </a:ln>
        </p:spPr>
        <p:txBody>
          <a:bodyPr wrap="square" lIns="90000" tIns="90000" rIns="90000" bIns="90000" rtlCol="0" anchor="ctr">
            <a:noAutofit/>
          </a:bodyPr>
          <a:lstStyle/>
          <a:p>
            <a:pPr algn="ctr"/>
            <a:r>
              <a:rPr lang="en-US" sz="1400" b="1" dirty="0">
                <a:solidFill>
                  <a:schemeClr val="accent5"/>
                </a:solidFill>
              </a:rPr>
              <a:t>Oppression</a:t>
            </a:r>
          </a:p>
        </p:txBody>
      </p:sp>
      <p:sp>
        <p:nvSpPr>
          <p:cNvPr id="111" name="TextBox 110"/>
          <p:cNvSpPr txBox="1"/>
          <p:nvPr/>
        </p:nvSpPr>
        <p:spPr>
          <a:xfrm>
            <a:off x="-67938" y="4557068"/>
            <a:ext cx="1525329" cy="374914"/>
          </a:xfrm>
          <a:prstGeom prst="rect">
            <a:avLst/>
          </a:prstGeom>
          <a:noFill/>
          <a:ln>
            <a:noFill/>
          </a:ln>
        </p:spPr>
        <p:txBody>
          <a:bodyPr wrap="square" lIns="90000" tIns="90000" rIns="90000" bIns="90000" rtlCol="0" anchor="ctr">
            <a:noAutofit/>
          </a:bodyPr>
          <a:lstStyle/>
          <a:p>
            <a:pPr algn="r"/>
            <a:r>
              <a:rPr lang="en-US" sz="1100" dirty="0"/>
              <a:t>Homme et masculin</a:t>
            </a:r>
          </a:p>
          <a:p>
            <a:pPr algn="r"/>
            <a:r>
              <a:rPr lang="en-US" sz="1100" dirty="0"/>
              <a:t>Femme et </a:t>
            </a:r>
            <a:r>
              <a:rPr lang="en-US" sz="1100" dirty="0" err="1"/>
              <a:t>féminine</a:t>
            </a:r>
            <a:endParaRPr lang="en-US" sz="1100" dirty="0"/>
          </a:p>
        </p:txBody>
      </p:sp>
      <p:sp>
        <p:nvSpPr>
          <p:cNvPr id="112" name="TextBox 111"/>
          <p:cNvSpPr txBox="1"/>
          <p:nvPr/>
        </p:nvSpPr>
        <p:spPr>
          <a:xfrm>
            <a:off x="10736" y="3978694"/>
            <a:ext cx="1525329" cy="374914"/>
          </a:xfrm>
          <a:prstGeom prst="rect">
            <a:avLst/>
          </a:prstGeom>
          <a:noFill/>
          <a:ln>
            <a:noFill/>
          </a:ln>
        </p:spPr>
        <p:txBody>
          <a:bodyPr wrap="square" lIns="90000" tIns="90000" rIns="90000" bIns="90000" rtlCol="0" anchor="ctr">
            <a:noAutofit/>
          </a:bodyPr>
          <a:lstStyle/>
          <a:p>
            <a:pPr algn="r"/>
            <a:r>
              <a:rPr lang="en-US" sz="1100" dirty="0"/>
              <a:t>Homme</a:t>
            </a:r>
          </a:p>
        </p:txBody>
      </p:sp>
      <p:sp>
        <p:nvSpPr>
          <p:cNvPr id="113" name="TextBox 112"/>
          <p:cNvSpPr txBox="1"/>
          <p:nvPr/>
        </p:nvSpPr>
        <p:spPr>
          <a:xfrm>
            <a:off x="305030" y="3542209"/>
            <a:ext cx="1525329" cy="374914"/>
          </a:xfrm>
          <a:prstGeom prst="rect">
            <a:avLst/>
          </a:prstGeom>
          <a:noFill/>
          <a:ln>
            <a:noFill/>
          </a:ln>
        </p:spPr>
        <p:txBody>
          <a:bodyPr wrap="square" lIns="90000" tIns="90000" rIns="90000" bIns="90000" rtlCol="0" anchor="ctr">
            <a:noAutofit/>
          </a:bodyPr>
          <a:lstStyle/>
          <a:p>
            <a:pPr algn="r"/>
            <a:r>
              <a:rPr lang="en-US" sz="1100" dirty="0"/>
              <a:t>Personne blanche</a:t>
            </a:r>
          </a:p>
        </p:txBody>
      </p:sp>
      <p:sp>
        <p:nvSpPr>
          <p:cNvPr id="115" name="TextBox 114"/>
          <p:cNvSpPr txBox="1"/>
          <p:nvPr/>
        </p:nvSpPr>
        <p:spPr>
          <a:xfrm>
            <a:off x="1097356" y="2886140"/>
            <a:ext cx="1525329" cy="374914"/>
          </a:xfrm>
          <a:prstGeom prst="rect">
            <a:avLst/>
          </a:prstGeom>
          <a:noFill/>
          <a:ln>
            <a:noFill/>
          </a:ln>
        </p:spPr>
        <p:txBody>
          <a:bodyPr wrap="square" lIns="90000" tIns="90000" rIns="90000" bIns="90000" rtlCol="0" anchor="ctr">
            <a:noAutofit/>
          </a:bodyPr>
          <a:lstStyle/>
          <a:p>
            <a:pPr algn="r"/>
            <a:r>
              <a:rPr lang="en-US" sz="1100" dirty="0"/>
              <a:t>Hétérosexuel</a:t>
            </a:r>
          </a:p>
        </p:txBody>
      </p:sp>
      <p:sp>
        <p:nvSpPr>
          <p:cNvPr id="116" name="TextBox 115"/>
          <p:cNvSpPr txBox="1"/>
          <p:nvPr/>
        </p:nvSpPr>
        <p:spPr>
          <a:xfrm>
            <a:off x="1684571" y="2672336"/>
            <a:ext cx="1525329" cy="374914"/>
          </a:xfrm>
          <a:prstGeom prst="rect">
            <a:avLst/>
          </a:prstGeom>
          <a:noFill/>
          <a:ln>
            <a:noFill/>
          </a:ln>
        </p:spPr>
        <p:txBody>
          <a:bodyPr wrap="square" lIns="90000" tIns="90000" rIns="90000" bIns="90000" rtlCol="0" anchor="ctr">
            <a:noAutofit/>
          </a:bodyPr>
          <a:lstStyle/>
          <a:p>
            <a:pPr algn="r"/>
            <a:r>
              <a:rPr lang="en-US" sz="1100" dirty="0"/>
              <a:t>Personne </a:t>
            </a:r>
            <a:r>
              <a:rPr lang="en-US" sz="1100" dirty="0" err="1"/>
              <a:t>valide</a:t>
            </a:r>
            <a:endParaRPr lang="en-US" sz="1100" dirty="0"/>
          </a:p>
        </p:txBody>
      </p:sp>
      <p:sp>
        <p:nvSpPr>
          <p:cNvPr id="117" name="TextBox 116"/>
          <p:cNvSpPr txBox="1"/>
          <p:nvPr/>
        </p:nvSpPr>
        <p:spPr>
          <a:xfrm>
            <a:off x="3073349" y="2419467"/>
            <a:ext cx="1162099" cy="374914"/>
          </a:xfrm>
          <a:prstGeom prst="rect">
            <a:avLst/>
          </a:prstGeom>
          <a:noFill/>
          <a:ln>
            <a:noFill/>
          </a:ln>
        </p:spPr>
        <p:txBody>
          <a:bodyPr wrap="square" lIns="90000" tIns="90000" rIns="90000" bIns="90000" rtlCol="0" anchor="ctr">
            <a:noAutofit/>
          </a:bodyPr>
          <a:lstStyle/>
          <a:p>
            <a:pPr algn="ctr"/>
            <a:r>
              <a:rPr lang="en-US" sz="1100" dirty="0" err="1"/>
              <a:t>Éduqué</a:t>
            </a:r>
            <a:endParaRPr lang="en-US" sz="1100" dirty="0"/>
          </a:p>
          <a:p>
            <a:pPr algn="ctr"/>
            <a:r>
              <a:rPr lang="en-US" sz="1100" dirty="0"/>
              <a:t>Très bon niveau d'alphabétisation</a:t>
            </a:r>
          </a:p>
        </p:txBody>
      </p:sp>
      <p:sp>
        <p:nvSpPr>
          <p:cNvPr id="119" name="TextBox 118"/>
          <p:cNvSpPr txBox="1"/>
          <p:nvPr/>
        </p:nvSpPr>
        <p:spPr>
          <a:xfrm>
            <a:off x="4439301" y="2813795"/>
            <a:ext cx="1525329" cy="374914"/>
          </a:xfrm>
          <a:prstGeom prst="rect">
            <a:avLst/>
          </a:prstGeom>
          <a:noFill/>
          <a:ln>
            <a:noFill/>
          </a:ln>
        </p:spPr>
        <p:txBody>
          <a:bodyPr wrap="square" lIns="90000" tIns="90000" rIns="90000" bIns="90000" rtlCol="0" anchor="ctr">
            <a:noAutofit/>
          </a:bodyPr>
          <a:lstStyle/>
          <a:p>
            <a:r>
              <a:rPr lang="en-US" sz="1100" dirty="0"/>
              <a:t>Non déplacé</a:t>
            </a:r>
          </a:p>
        </p:txBody>
      </p:sp>
      <p:sp>
        <p:nvSpPr>
          <p:cNvPr id="120" name="TextBox 119"/>
          <p:cNvSpPr txBox="1"/>
          <p:nvPr/>
        </p:nvSpPr>
        <p:spPr>
          <a:xfrm>
            <a:off x="5085444" y="3059048"/>
            <a:ext cx="1259096" cy="374914"/>
          </a:xfrm>
          <a:prstGeom prst="rect">
            <a:avLst/>
          </a:prstGeom>
          <a:noFill/>
          <a:ln>
            <a:noFill/>
          </a:ln>
        </p:spPr>
        <p:txBody>
          <a:bodyPr wrap="square" lIns="90000" tIns="90000" rIns="90000" bIns="90000" rtlCol="0" anchor="ctr">
            <a:noAutofit/>
          </a:bodyPr>
          <a:lstStyle/>
          <a:p>
            <a:r>
              <a:rPr lang="en-US" sz="1100" dirty="0"/>
              <a:t>Riche</a:t>
            </a:r>
          </a:p>
        </p:txBody>
      </p:sp>
      <p:sp>
        <p:nvSpPr>
          <p:cNvPr id="121" name="TextBox 120"/>
          <p:cNvSpPr txBox="1"/>
          <p:nvPr/>
        </p:nvSpPr>
        <p:spPr>
          <a:xfrm>
            <a:off x="5475032" y="3452930"/>
            <a:ext cx="1525329" cy="374914"/>
          </a:xfrm>
          <a:prstGeom prst="rect">
            <a:avLst/>
          </a:prstGeom>
          <a:noFill/>
          <a:ln>
            <a:noFill/>
          </a:ln>
        </p:spPr>
        <p:txBody>
          <a:bodyPr wrap="square" lIns="90000" tIns="90000" rIns="90000" bIns="90000" rtlCol="0" anchor="ctr">
            <a:noAutofit/>
          </a:bodyPr>
          <a:lstStyle/>
          <a:p>
            <a:r>
              <a:rPr lang="en-US" sz="1100" dirty="0"/>
              <a:t>Documenté, disposant d'une pièce d'identité</a:t>
            </a:r>
          </a:p>
        </p:txBody>
      </p:sp>
      <p:sp>
        <p:nvSpPr>
          <p:cNvPr id="123" name="TextBox 122"/>
          <p:cNvSpPr txBox="1"/>
          <p:nvPr/>
        </p:nvSpPr>
        <p:spPr>
          <a:xfrm>
            <a:off x="5955269" y="4289180"/>
            <a:ext cx="762665" cy="415320"/>
          </a:xfrm>
          <a:prstGeom prst="rect">
            <a:avLst/>
          </a:prstGeom>
          <a:noFill/>
          <a:ln>
            <a:noFill/>
          </a:ln>
        </p:spPr>
        <p:txBody>
          <a:bodyPr wrap="square" lIns="90000" tIns="90000" rIns="90000" bIns="90000" rtlCol="0" anchor="ctr">
            <a:noAutofit/>
          </a:bodyPr>
          <a:lstStyle/>
          <a:p>
            <a:r>
              <a:rPr lang="en-US" sz="1100" dirty="0"/>
              <a:t>Majorité ethnique</a:t>
            </a:r>
          </a:p>
        </p:txBody>
      </p:sp>
      <p:sp>
        <p:nvSpPr>
          <p:cNvPr id="6" name="Pie 5"/>
          <p:cNvSpPr/>
          <p:nvPr/>
        </p:nvSpPr>
        <p:spPr>
          <a:xfrm>
            <a:off x="1820570" y="3515460"/>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Pie 25"/>
          <p:cNvSpPr/>
          <p:nvPr/>
        </p:nvSpPr>
        <p:spPr>
          <a:xfrm rot="10800000">
            <a:off x="1820571" y="3329393"/>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66" name="Group 165"/>
          <p:cNvGrpSpPr/>
          <p:nvPr/>
        </p:nvGrpSpPr>
        <p:grpSpPr>
          <a:xfrm>
            <a:off x="1345354" y="2953509"/>
            <a:ext cx="4658198" cy="4658198"/>
            <a:chOff x="1680696" y="2920427"/>
            <a:chExt cx="4039282" cy="4039282"/>
          </a:xfrm>
        </p:grpSpPr>
        <p:grpSp>
          <p:nvGrpSpPr>
            <p:cNvPr id="139" name="Group 138"/>
            <p:cNvGrpSpPr/>
            <p:nvPr/>
          </p:nvGrpSpPr>
          <p:grpSpPr>
            <a:xfrm>
              <a:off x="1680696" y="2920427"/>
              <a:ext cx="4039282" cy="4039282"/>
              <a:chOff x="1583337" y="2701074"/>
              <a:chExt cx="4484299" cy="4484299"/>
            </a:xfrm>
          </p:grpSpPr>
          <p:cxnSp>
            <p:nvCxnSpPr>
              <p:cNvPr id="30" name="Straight Connector 29"/>
              <p:cNvCxnSpPr/>
              <p:nvPr/>
            </p:nvCxnSpPr>
            <p:spPr>
              <a:xfrm>
                <a:off x="1583337" y="4943224"/>
                <a:ext cx="44842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rot="777619">
              <a:off x="1680696" y="2920427"/>
              <a:ext cx="4039282" cy="4039282"/>
              <a:chOff x="1583337" y="2701074"/>
              <a:chExt cx="4484299" cy="4484299"/>
            </a:xfrm>
          </p:grpSpPr>
          <p:cxnSp>
            <p:nvCxnSpPr>
              <p:cNvPr id="141" name="Straight Connector 140"/>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rot="1536995">
              <a:off x="1680696" y="2920427"/>
              <a:ext cx="4039282" cy="4039282"/>
              <a:chOff x="1583337" y="2701074"/>
              <a:chExt cx="4484299" cy="4484299"/>
            </a:xfrm>
          </p:grpSpPr>
          <p:cxnSp>
            <p:nvCxnSpPr>
              <p:cNvPr id="144" name="Straight Connector 143"/>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rot="2296514">
              <a:off x="1680696" y="2920427"/>
              <a:ext cx="4039282" cy="4039282"/>
              <a:chOff x="1583337" y="2701074"/>
              <a:chExt cx="4484299" cy="4484299"/>
            </a:xfrm>
          </p:grpSpPr>
          <p:cxnSp>
            <p:nvCxnSpPr>
              <p:cNvPr id="147" name="Straight Connector 146"/>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rot="3026233">
              <a:off x="1680696" y="2920427"/>
              <a:ext cx="4039282" cy="4039282"/>
              <a:chOff x="1583337" y="2701074"/>
              <a:chExt cx="4484299" cy="4484299"/>
            </a:xfrm>
          </p:grpSpPr>
          <p:cxnSp>
            <p:nvCxnSpPr>
              <p:cNvPr id="150" name="Straight Connector 149"/>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rot="3756700">
              <a:off x="1680696" y="2920427"/>
              <a:ext cx="4039282" cy="4039282"/>
              <a:chOff x="1583337" y="2701074"/>
              <a:chExt cx="4484299" cy="4484299"/>
            </a:xfrm>
          </p:grpSpPr>
          <p:cxnSp>
            <p:nvCxnSpPr>
              <p:cNvPr id="153" name="Straight Connector 152"/>
              <p:cNvCxnSpPr/>
              <p:nvPr/>
            </p:nvCxnSpPr>
            <p:spPr>
              <a:xfrm>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583337" y="4943224"/>
                <a:ext cx="448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rot="4555042">
              <a:off x="1680696" y="4940068"/>
              <a:ext cx="4039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771786" y="4365280"/>
              <a:ext cx="3857101" cy="1149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383840">
              <a:off x="1680696" y="4940068"/>
              <a:ext cx="40392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TextBox 167"/>
          <p:cNvSpPr txBox="1"/>
          <p:nvPr/>
        </p:nvSpPr>
        <p:spPr>
          <a:xfrm>
            <a:off x="265713" y="5776372"/>
            <a:ext cx="1073447" cy="374914"/>
          </a:xfrm>
          <a:prstGeom prst="rect">
            <a:avLst/>
          </a:prstGeom>
          <a:noFill/>
          <a:ln>
            <a:noFill/>
          </a:ln>
        </p:spPr>
        <p:txBody>
          <a:bodyPr wrap="square" lIns="90000" tIns="90000" rIns="90000" bIns="90000" rtlCol="0" anchor="ctr">
            <a:noAutofit/>
          </a:bodyPr>
          <a:lstStyle/>
          <a:p>
            <a:pPr algn="r"/>
            <a:r>
              <a:rPr lang="en-US" sz="1100" dirty="0"/>
              <a:t>Minorité ethnique</a:t>
            </a:r>
          </a:p>
        </p:txBody>
      </p:sp>
      <p:sp>
        <p:nvSpPr>
          <p:cNvPr id="169" name="TextBox 168"/>
          <p:cNvSpPr txBox="1"/>
          <p:nvPr/>
        </p:nvSpPr>
        <p:spPr>
          <a:xfrm>
            <a:off x="438466" y="6214780"/>
            <a:ext cx="1073447" cy="374914"/>
          </a:xfrm>
          <a:prstGeom prst="rect">
            <a:avLst/>
          </a:prstGeom>
          <a:noFill/>
          <a:ln>
            <a:noFill/>
          </a:ln>
        </p:spPr>
        <p:txBody>
          <a:bodyPr wrap="square" lIns="90000" tIns="90000" rIns="90000" bIns="90000" rtlCol="0" anchor="ctr">
            <a:noAutofit/>
          </a:bodyPr>
          <a:lstStyle/>
          <a:p>
            <a:pPr algn="r"/>
            <a:r>
              <a:rPr lang="en-US" sz="1100" dirty="0"/>
              <a:t>Malade, problèmes de santé</a:t>
            </a:r>
          </a:p>
        </p:txBody>
      </p:sp>
      <p:sp>
        <p:nvSpPr>
          <p:cNvPr id="170" name="TextBox 169"/>
          <p:cNvSpPr txBox="1"/>
          <p:nvPr/>
        </p:nvSpPr>
        <p:spPr>
          <a:xfrm>
            <a:off x="604037" y="6629688"/>
            <a:ext cx="1191318" cy="374914"/>
          </a:xfrm>
          <a:prstGeom prst="rect">
            <a:avLst/>
          </a:prstGeom>
          <a:noFill/>
          <a:ln>
            <a:noFill/>
          </a:ln>
        </p:spPr>
        <p:txBody>
          <a:bodyPr wrap="square" lIns="90000" tIns="90000" rIns="90000" bIns="90000" rtlCol="0" anchor="ctr">
            <a:noAutofit/>
          </a:bodyPr>
          <a:lstStyle/>
          <a:p>
            <a:pPr algn="r"/>
            <a:r>
              <a:rPr lang="en-US" sz="1100" dirty="0"/>
              <a:t>Sans papiers</a:t>
            </a:r>
          </a:p>
        </p:txBody>
      </p:sp>
      <p:sp>
        <p:nvSpPr>
          <p:cNvPr id="171" name="TextBox 170"/>
          <p:cNvSpPr txBox="1"/>
          <p:nvPr/>
        </p:nvSpPr>
        <p:spPr>
          <a:xfrm>
            <a:off x="805707" y="7027782"/>
            <a:ext cx="1397323" cy="374914"/>
          </a:xfrm>
          <a:prstGeom prst="rect">
            <a:avLst/>
          </a:prstGeom>
          <a:noFill/>
          <a:ln>
            <a:noFill/>
          </a:ln>
        </p:spPr>
        <p:txBody>
          <a:bodyPr wrap="square" lIns="90000" tIns="90000" rIns="90000" bIns="90000" rtlCol="0" anchor="ctr">
            <a:noAutofit/>
          </a:bodyPr>
          <a:lstStyle/>
          <a:p>
            <a:pPr algn="r"/>
            <a:r>
              <a:rPr lang="en-US" sz="1100" dirty="0"/>
              <a:t>Pauvre</a:t>
            </a:r>
          </a:p>
        </p:txBody>
      </p:sp>
      <p:sp>
        <p:nvSpPr>
          <p:cNvPr id="172" name="TextBox 171"/>
          <p:cNvSpPr txBox="1"/>
          <p:nvPr/>
        </p:nvSpPr>
        <p:spPr>
          <a:xfrm>
            <a:off x="1406913" y="7351775"/>
            <a:ext cx="1191318" cy="374914"/>
          </a:xfrm>
          <a:prstGeom prst="rect">
            <a:avLst/>
          </a:prstGeom>
          <a:noFill/>
          <a:ln>
            <a:noFill/>
          </a:ln>
        </p:spPr>
        <p:txBody>
          <a:bodyPr wrap="square" lIns="90000" tIns="90000" rIns="90000" bIns="90000" rtlCol="0" anchor="ctr">
            <a:noAutofit/>
          </a:bodyPr>
          <a:lstStyle/>
          <a:p>
            <a:pPr algn="r"/>
            <a:r>
              <a:rPr lang="en-US" sz="1100" dirty="0" err="1"/>
              <a:t>Déplacé</a:t>
            </a:r>
            <a:endParaRPr lang="en-US" sz="1100" dirty="0"/>
          </a:p>
        </p:txBody>
      </p:sp>
      <p:sp>
        <p:nvSpPr>
          <p:cNvPr id="174" name="TextBox 173"/>
          <p:cNvSpPr txBox="1"/>
          <p:nvPr/>
        </p:nvSpPr>
        <p:spPr>
          <a:xfrm>
            <a:off x="3092034" y="7698648"/>
            <a:ext cx="1191318" cy="374914"/>
          </a:xfrm>
          <a:prstGeom prst="rect">
            <a:avLst/>
          </a:prstGeom>
          <a:noFill/>
          <a:ln>
            <a:noFill/>
          </a:ln>
        </p:spPr>
        <p:txBody>
          <a:bodyPr wrap="square" lIns="90000" tIns="90000" rIns="90000" bIns="90000" rtlCol="0" anchor="ctr">
            <a:noAutofit/>
          </a:bodyPr>
          <a:lstStyle/>
          <a:p>
            <a:pPr algn="ctr"/>
            <a:r>
              <a:rPr lang="en-US" sz="1100" dirty="0"/>
              <a:t>Non </a:t>
            </a:r>
            <a:r>
              <a:rPr lang="en-US" sz="1100" dirty="0" err="1"/>
              <a:t>éduqué</a:t>
            </a:r>
            <a:r>
              <a:rPr lang="en-US" sz="1100" dirty="0"/>
              <a:t>, </a:t>
            </a:r>
            <a:r>
              <a:rPr lang="en-US" sz="1100" dirty="0" err="1"/>
              <a:t>analphabète</a:t>
            </a:r>
            <a:r>
              <a:rPr lang="en-US" sz="1100" dirty="0"/>
              <a:t> </a:t>
            </a:r>
          </a:p>
        </p:txBody>
      </p:sp>
      <p:sp>
        <p:nvSpPr>
          <p:cNvPr id="175" name="TextBox 174"/>
          <p:cNvSpPr txBox="1"/>
          <p:nvPr/>
        </p:nvSpPr>
        <p:spPr>
          <a:xfrm>
            <a:off x="4010647" y="7730150"/>
            <a:ext cx="1191318" cy="374914"/>
          </a:xfrm>
          <a:prstGeom prst="rect">
            <a:avLst/>
          </a:prstGeom>
          <a:noFill/>
          <a:ln>
            <a:noFill/>
          </a:ln>
        </p:spPr>
        <p:txBody>
          <a:bodyPr wrap="square" lIns="90000" tIns="90000" rIns="90000" bIns="90000" rtlCol="0" anchor="ctr">
            <a:noAutofit/>
          </a:bodyPr>
          <a:lstStyle/>
          <a:p>
            <a:r>
              <a:rPr lang="en-US" sz="1100" dirty="0"/>
              <a:t>Personne </a:t>
            </a:r>
            <a:r>
              <a:rPr lang="en-US" sz="1100" dirty="0" err="1"/>
              <a:t>en</a:t>
            </a:r>
            <a:r>
              <a:rPr lang="en-US" sz="1100" dirty="0"/>
              <a:t> situation de handicap</a:t>
            </a:r>
          </a:p>
        </p:txBody>
      </p:sp>
      <p:sp>
        <p:nvSpPr>
          <p:cNvPr id="176" name="TextBox 175"/>
          <p:cNvSpPr txBox="1"/>
          <p:nvPr/>
        </p:nvSpPr>
        <p:spPr>
          <a:xfrm>
            <a:off x="4790415" y="7378224"/>
            <a:ext cx="1516028" cy="374914"/>
          </a:xfrm>
          <a:prstGeom prst="rect">
            <a:avLst/>
          </a:prstGeom>
          <a:noFill/>
          <a:ln>
            <a:noFill/>
          </a:ln>
        </p:spPr>
        <p:txBody>
          <a:bodyPr wrap="square" lIns="90000" tIns="90000" rIns="90000" bIns="90000" rtlCol="0" anchor="ctr">
            <a:noAutofit/>
          </a:bodyPr>
          <a:lstStyle/>
          <a:p>
            <a:r>
              <a:rPr lang="en-US" sz="1100" dirty="0" err="1"/>
              <a:t>Lesbienne</a:t>
            </a:r>
            <a:r>
              <a:rPr lang="en-US" sz="1100" dirty="0"/>
              <a:t>, gay, </a:t>
            </a:r>
            <a:r>
              <a:rPr lang="en-US" sz="1100" dirty="0" err="1"/>
              <a:t>bisexuel</a:t>
            </a:r>
            <a:endParaRPr lang="en-US" sz="1100" dirty="0"/>
          </a:p>
        </p:txBody>
      </p:sp>
      <p:sp>
        <p:nvSpPr>
          <p:cNvPr id="178" name="TextBox 177"/>
          <p:cNvSpPr txBox="1"/>
          <p:nvPr/>
        </p:nvSpPr>
        <p:spPr>
          <a:xfrm>
            <a:off x="5532217" y="6565258"/>
            <a:ext cx="1111263" cy="374914"/>
          </a:xfrm>
          <a:prstGeom prst="rect">
            <a:avLst/>
          </a:prstGeom>
          <a:noFill/>
          <a:ln>
            <a:noFill/>
          </a:ln>
        </p:spPr>
        <p:txBody>
          <a:bodyPr wrap="square" lIns="90000" tIns="90000" rIns="90000" bIns="90000" rtlCol="0" anchor="ctr">
            <a:noAutofit/>
          </a:bodyPr>
          <a:lstStyle/>
          <a:p>
            <a:r>
              <a:rPr lang="en-US" sz="1100" dirty="0"/>
              <a:t>Personne de couleur</a:t>
            </a:r>
          </a:p>
        </p:txBody>
      </p:sp>
      <p:sp>
        <p:nvSpPr>
          <p:cNvPr id="179" name="TextBox 178"/>
          <p:cNvSpPr txBox="1"/>
          <p:nvPr/>
        </p:nvSpPr>
        <p:spPr>
          <a:xfrm>
            <a:off x="5816665" y="6128781"/>
            <a:ext cx="726534" cy="374914"/>
          </a:xfrm>
          <a:prstGeom prst="rect">
            <a:avLst/>
          </a:prstGeom>
          <a:noFill/>
          <a:ln>
            <a:noFill/>
          </a:ln>
        </p:spPr>
        <p:txBody>
          <a:bodyPr wrap="square" lIns="90000" tIns="90000" rIns="90000" bIns="90000" rtlCol="0" anchor="ctr">
            <a:noAutofit/>
          </a:bodyPr>
          <a:lstStyle/>
          <a:p>
            <a:r>
              <a:rPr lang="en-US" sz="1100" dirty="0"/>
              <a:t>Femme</a:t>
            </a:r>
          </a:p>
        </p:txBody>
      </p:sp>
      <p:sp>
        <p:nvSpPr>
          <p:cNvPr id="180" name="TextBox 179"/>
          <p:cNvSpPr txBox="1"/>
          <p:nvPr/>
        </p:nvSpPr>
        <p:spPr>
          <a:xfrm>
            <a:off x="6019013" y="5609529"/>
            <a:ext cx="726534" cy="374914"/>
          </a:xfrm>
          <a:prstGeom prst="rect">
            <a:avLst/>
          </a:prstGeom>
          <a:noFill/>
          <a:ln>
            <a:noFill/>
          </a:ln>
        </p:spPr>
        <p:txBody>
          <a:bodyPr wrap="square" lIns="90000" tIns="90000" rIns="90000" bIns="90000" rtlCol="0" anchor="ctr">
            <a:noAutofit/>
          </a:bodyPr>
          <a:lstStyle/>
          <a:p>
            <a:r>
              <a:rPr lang="en-US" sz="1100" dirty="0"/>
              <a:t>Genre "</a:t>
            </a:r>
            <a:r>
              <a:rPr lang="en-US" sz="1100" dirty="0" err="1"/>
              <a:t>déviant</a:t>
            </a:r>
            <a:r>
              <a:rPr lang="en-US" sz="1100" dirty="0"/>
              <a:t>”</a:t>
            </a:r>
          </a:p>
        </p:txBody>
      </p:sp>
      <p:sp>
        <p:nvSpPr>
          <p:cNvPr id="3" name="TextBox 2">
            <a:extLst>
              <a:ext uri="{FF2B5EF4-FFF2-40B4-BE49-F238E27FC236}">
                <a16:creationId xmlns:a16="http://schemas.microsoft.com/office/drawing/2014/main" id="{1988CE26-C430-FC56-8B35-10ADA3218DBE}"/>
              </a:ext>
            </a:extLst>
          </p:cNvPr>
          <p:cNvSpPr txBox="1"/>
          <p:nvPr/>
        </p:nvSpPr>
        <p:spPr>
          <a:xfrm>
            <a:off x="5665181" y="3968707"/>
            <a:ext cx="1073447" cy="374914"/>
          </a:xfrm>
          <a:prstGeom prst="rect">
            <a:avLst/>
          </a:prstGeom>
          <a:noFill/>
          <a:ln>
            <a:noFill/>
          </a:ln>
        </p:spPr>
        <p:txBody>
          <a:bodyPr wrap="square" lIns="90000" tIns="90000" rIns="90000" bIns="90000" rtlCol="0" anchor="ctr">
            <a:noAutofit/>
          </a:bodyPr>
          <a:lstStyle/>
          <a:p>
            <a:pPr algn="r"/>
            <a:r>
              <a:rPr lang="en-US" sz="1100" dirty="0"/>
              <a:t>En bonne santé</a:t>
            </a:r>
          </a:p>
        </p:txBody>
      </p:sp>
      <p:sp>
        <p:nvSpPr>
          <p:cNvPr id="4" name="TextBox 3">
            <a:extLst>
              <a:ext uri="{FF2B5EF4-FFF2-40B4-BE49-F238E27FC236}">
                <a16:creationId xmlns:a16="http://schemas.microsoft.com/office/drawing/2014/main" id="{9EB58BBB-4B10-45BB-0C3E-D9F16B4B89CE}"/>
              </a:ext>
            </a:extLst>
          </p:cNvPr>
          <p:cNvSpPr txBox="1"/>
          <p:nvPr/>
        </p:nvSpPr>
        <p:spPr>
          <a:xfrm>
            <a:off x="996287" y="715884"/>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4 : COMMENT PUIS-JE ÊTRE RESPONSABLE ET UTILISER LE POUVOIR DE MANIÈRE RESPONSABLE ?</a:t>
            </a:r>
          </a:p>
        </p:txBody>
      </p:sp>
      <p:sp>
        <p:nvSpPr>
          <p:cNvPr id="5" name="TextBox 4">
            <a:extLst>
              <a:ext uri="{FF2B5EF4-FFF2-40B4-BE49-F238E27FC236}">
                <a16:creationId xmlns:a16="http://schemas.microsoft.com/office/drawing/2014/main" id="{E21A8E91-5F72-C27F-FB13-8BF216E3E7FC}"/>
              </a:ext>
            </a:extLst>
          </p:cNvPr>
          <p:cNvSpPr txBox="1"/>
          <p:nvPr/>
        </p:nvSpPr>
        <p:spPr>
          <a:xfrm>
            <a:off x="983654" y="1530423"/>
            <a:ext cx="5254042" cy="276999"/>
          </a:xfrm>
          <a:prstGeom prst="rect">
            <a:avLst/>
          </a:prstGeom>
          <a:noFill/>
        </p:spPr>
        <p:txBody>
          <a:bodyPr wrap="square" rtlCol="0">
            <a:spAutoFit/>
          </a:bodyPr>
          <a:lstStyle/>
          <a:p>
            <a:r>
              <a:rPr lang="en-US" sz="1200" b="1" spc="300" dirty="0"/>
              <a:t>ROUE MOTRICE</a:t>
            </a:r>
          </a:p>
        </p:txBody>
      </p:sp>
      <p:sp>
        <p:nvSpPr>
          <p:cNvPr id="7" name="Rectangle 6">
            <a:extLst>
              <a:ext uri="{FF2B5EF4-FFF2-40B4-BE49-F238E27FC236}">
                <a16:creationId xmlns:a16="http://schemas.microsoft.com/office/drawing/2014/main" id="{1C36484D-CBD4-2571-9F9D-7BC12C5EDDFF}"/>
              </a:ext>
            </a:extLst>
          </p:cNvPr>
          <p:cNvSpPr/>
          <p:nvPr/>
        </p:nvSpPr>
        <p:spPr>
          <a:xfrm>
            <a:off x="4212150" y="2419467"/>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80BDD22-3246-F6B1-E4D3-07AA2BCBF040}"/>
              </a:ext>
            </a:extLst>
          </p:cNvPr>
          <p:cNvSpPr/>
          <p:nvPr/>
        </p:nvSpPr>
        <p:spPr>
          <a:xfrm>
            <a:off x="823501" y="3238719"/>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18BDF93-50BD-6CED-DE01-2091B25C6D66}"/>
              </a:ext>
            </a:extLst>
          </p:cNvPr>
          <p:cNvSpPr/>
          <p:nvPr/>
        </p:nvSpPr>
        <p:spPr>
          <a:xfrm>
            <a:off x="5246520" y="7003517"/>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73CF6F8-890A-9680-2B08-DD5F5194696D}"/>
              </a:ext>
            </a:extLst>
          </p:cNvPr>
          <p:cNvSpPr/>
          <p:nvPr/>
        </p:nvSpPr>
        <p:spPr>
          <a:xfrm>
            <a:off x="1915511" y="7703178"/>
            <a:ext cx="123064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1C00C07-F24D-A53C-6EB5-B3169E7092CF}"/>
              </a:ext>
            </a:extLst>
          </p:cNvPr>
          <p:cNvSpPr/>
          <p:nvPr/>
        </p:nvSpPr>
        <p:spPr>
          <a:xfrm>
            <a:off x="334440" y="5375279"/>
            <a:ext cx="899968" cy="32987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693DD9-3798-BD1E-09B6-2F4A137B1A83}"/>
              </a:ext>
            </a:extLst>
          </p:cNvPr>
          <p:cNvSpPr/>
          <p:nvPr/>
        </p:nvSpPr>
        <p:spPr>
          <a:xfrm>
            <a:off x="6093214" y="4783988"/>
            <a:ext cx="570364" cy="50132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EE936B92-4073-E47E-D82A-F01915FBA96C}"/>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786674B1-92CA-9BBE-E0D5-E11DEAFAA113}"/>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727D8F74-D8D1-CFA0-94D0-0E20E5534D0D}"/>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867FBD28-B1FB-DC8D-C192-C6056D820488}"/>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1DA4F9EC-DC01-983C-42F2-CC93F039D95A}"/>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49306B6B-B451-F0C9-BF13-909BF98A48AB}"/>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7393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536E1-4D85-6360-ECDE-F8784F743E2D}"/>
              </a:ext>
            </a:extLst>
          </p:cNvPr>
          <p:cNvSpPr txBox="1"/>
          <p:nvPr/>
        </p:nvSpPr>
        <p:spPr>
          <a:xfrm>
            <a:off x="996287" y="1864574"/>
            <a:ext cx="5254042" cy="261610"/>
          </a:xfrm>
          <a:prstGeom prst="rect">
            <a:avLst/>
          </a:prstGeom>
          <a:noFill/>
        </p:spPr>
        <p:txBody>
          <a:bodyPr wrap="square" rtlCol="0">
            <a:spAutoFit/>
          </a:bodyPr>
          <a:lstStyle/>
          <a:p>
            <a:r>
              <a:rPr lang="en-US" sz="1100" dirty="0"/>
              <a:t>Passez en revue les signes de stress et entourez ceux que vous manifestez parfois ou régulièrement</a:t>
            </a:r>
          </a:p>
        </p:txBody>
      </p:sp>
      <p:graphicFrame>
        <p:nvGraphicFramePr>
          <p:cNvPr id="3" name="Table 2">
            <a:extLst>
              <a:ext uri="{FF2B5EF4-FFF2-40B4-BE49-F238E27FC236}">
                <a16:creationId xmlns:a16="http://schemas.microsoft.com/office/drawing/2014/main" id="{A59FFA9C-DA97-E2AA-895B-1A3DCEB4CEEC}"/>
              </a:ext>
            </a:extLst>
          </p:cNvPr>
          <p:cNvGraphicFramePr>
            <a:graphicFrameLocks noGrp="1"/>
          </p:cNvGraphicFramePr>
          <p:nvPr>
            <p:extLst>
              <p:ext uri="{D42A27DB-BD31-4B8C-83A1-F6EECF244321}">
                <p14:modId xmlns:p14="http://schemas.microsoft.com/office/powerpoint/2010/main" val="3103613308"/>
              </p:ext>
            </p:extLst>
          </p:nvPr>
        </p:nvGraphicFramePr>
        <p:xfrm>
          <a:off x="996287" y="2315653"/>
          <a:ext cx="5254042" cy="5580888"/>
        </p:xfrm>
        <a:graphic>
          <a:graphicData uri="http://schemas.openxmlformats.org/drawingml/2006/table">
            <a:tbl>
              <a:tblPr firstRow="1" firstCol="1" bandRow="1">
                <a:tableStyleId>{5940675A-B579-460E-94D1-54222C63F5DA}</a:tableStyleId>
              </a:tblPr>
              <a:tblGrid>
                <a:gridCol w="2600302">
                  <a:extLst>
                    <a:ext uri="{9D8B030D-6E8A-4147-A177-3AD203B41FA5}">
                      <a16:colId xmlns:a16="http://schemas.microsoft.com/office/drawing/2014/main" val="2771074702"/>
                    </a:ext>
                  </a:extLst>
                </a:gridCol>
                <a:gridCol w="2653740">
                  <a:extLst>
                    <a:ext uri="{9D8B030D-6E8A-4147-A177-3AD203B41FA5}">
                      <a16:colId xmlns:a16="http://schemas.microsoft.com/office/drawing/2014/main" val="151308464"/>
                    </a:ext>
                  </a:extLst>
                </a:gridCol>
              </a:tblGrid>
              <a:tr h="229416">
                <a:tc>
                  <a: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AU" sz="1100" b="1" dirty="0">
                          <a:solidFill>
                            <a:schemeClr val="tx1"/>
                          </a:solidFill>
                          <a:effectLst/>
                        </a:rPr>
                        <a:t>PHYSIQUES (nos réactions corporelles)</a:t>
                      </a:r>
                      <a:endParaRPr lang="en-BE" sz="1100" b="1" dirty="0">
                        <a:solidFill>
                          <a:schemeClr val="tx1"/>
                        </a:solidFill>
                        <a:effectLst/>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100" b="1" dirty="0">
                          <a:solidFill>
                            <a:schemeClr val="tx1"/>
                          </a:solidFill>
                          <a:effectLst/>
                        </a:rPr>
                        <a:t>COGNITIFS (nos pensées et nos efforts de compréhension)</a:t>
                      </a:r>
                      <a:endParaRPr lang="en-BE" sz="1100" b="1" dirty="0">
                        <a:solidFill>
                          <a:schemeClr val="tx1"/>
                        </a:solidFill>
                        <a:effectLst/>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98962384"/>
                  </a:ext>
                </a:extLst>
              </a:tr>
              <a:tr h="3354600">
                <a:tc>
                  <a:txBody>
                    <a:bodyPr/>
                    <a:lstStyle/>
                    <a:p>
                      <a:pPr marL="171450" lvl="0" indent="-171450" algn="l">
                        <a:buFont typeface="Arial" panose="020B0604020202020204" pitchFamily="34" charset="0"/>
                        <a:buChar char="•"/>
                        <a:tabLst>
                          <a:tab pos="457200" algn="l"/>
                        </a:tabLst>
                      </a:pPr>
                      <a:r>
                        <a:rPr lang="en-AU" sz="1100" dirty="0">
                          <a:effectLst/>
                        </a:rPr>
                        <a:t>Maux de tête</a:t>
                      </a:r>
                      <a:endParaRPr lang="en-BE" sz="1100">
                        <a:effectLst/>
                      </a:endParaRPr>
                    </a:p>
                    <a:p>
                      <a:pPr marL="171450" lvl="0" indent="-171450" algn="l">
                        <a:buFont typeface="Arial" panose="020B0604020202020204" pitchFamily="34" charset="0"/>
                        <a:buChar char="•"/>
                        <a:tabLst>
                          <a:tab pos="457200" algn="l"/>
                        </a:tabLst>
                      </a:pPr>
                      <a:r>
                        <a:rPr lang="en-AU" sz="1100" dirty="0">
                          <a:effectLst/>
                        </a:rPr>
                        <a:t>Indigestion</a:t>
                      </a:r>
                      <a:endParaRPr lang="en-BE" sz="1100">
                        <a:effectLst/>
                      </a:endParaRPr>
                    </a:p>
                    <a:p>
                      <a:pPr marL="171450" lvl="0" indent="-171450" algn="l">
                        <a:buFont typeface="Arial" panose="020B0604020202020204" pitchFamily="34" charset="0"/>
                        <a:buChar char="•"/>
                        <a:tabLst>
                          <a:tab pos="457200" algn="l"/>
                        </a:tabLst>
                      </a:pPr>
                      <a:r>
                        <a:rPr lang="en-AU" sz="1100" dirty="0">
                          <a:effectLst/>
                        </a:rPr>
                        <a:t>Coeur palpitant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Essoufflement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Se sentir malade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Secousses musculaires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Fatigue</a:t>
                      </a:r>
                      <a:endParaRPr lang="en-BE" sz="1100">
                        <a:effectLst/>
                      </a:endParaRPr>
                    </a:p>
                    <a:p>
                      <a:pPr marL="171450" lvl="0" indent="-171450" algn="l">
                        <a:buFont typeface="Arial" panose="020B0604020202020204" pitchFamily="34" charset="0"/>
                        <a:buChar char="•"/>
                        <a:tabLst>
                          <a:tab pos="457200" algn="l"/>
                        </a:tabLst>
                      </a:pPr>
                      <a:r>
                        <a:rPr lang="en-AU" sz="1100" dirty="0">
                          <a:effectLst/>
                        </a:rPr>
                        <a:t>Douleur vague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Irritation de la peau ou éruptions cutanées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Susceptibilité aux allergies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Transpiration excessive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Poings ou mâchoires serrés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Évanouissement </a:t>
                      </a:r>
                      <a:endParaRPr lang="en-BE" sz="1100">
                        <a:effectLst/>
                      </a:endParaRPr>
                    </a:p>
                    <a:p>
                      <a:pPr marL="171450" lvl="0" indent="-171450" algn="l">
                        <a:buFont typeface="Arial" panose="020B0604020202020204" pitchFamily="34" charset="0"/>
                        <a:buChar char="•"/>
                        <a:tabLst>
                          <a:tab pos="457200" algn="l"/>
                        </a:tabLst>
                      </a:pPr>
                      <a:r>
                        <a:rPr lang="en-AU" sz="1100" dirty="0">
                          <a:effectLst/>
                        </a:rPr>
                        <a:t>Rhumes, grippes ou autres infections fréquentes</a:t>
                      </a:r>
                      <a:endParaRPr lang="en-BE" sz="1100">
                        <a:effectLst/>
                      </a:endParaRPr>
                    </a:p>
                    <a:p>
                      <a:pPr marL="171450" lvl="0" indent="-171450" algn="l">
                        <a:buFont typeface="Arial" panose="020B0604020202020204" pitchFamily="34" charset="0"/>
                        <a:buChar char="•"/>
                        <a:tabLst>
                          <a:tab pos="457200" algn="l"/>
                        </a:tabLst>
                      </a:pPr>
                      <a:r>
                        <a:rPr lang="en-AU" sz="1100" dirty="0">
                          <a:effectLst/>
                        </a:rPr>
                        <a:t>Réapparition d'une maladie antérieure</a:t>
                      </a:r>
                      <a:endParaRPr lang="en-BE" sz="1100">
                        <a:effectLst/>
                      </a:endParaRPr>
                    </a:p>
                    <a:p>
                      <a:pPr marL="171450" lvl="0" indent="-171450" algn="l">
                        <a:buFont typeface="Arial" panose="020B0604020202020204" pitchFamily="34" charset="0"/>
                        <a:buChar char="•"/>
                        <a:tabLst>
                          <a:tab pos="457200" algn="l"/>
                        </a:tabLst>
                      </a:pPr>
                      <a:r>
                        <a:rPr lang="en-AU" sz="1100" dirty="0">
                          <a:effectLst/>
                        </a:rPr>
                        <a:t>Constipation ou diarrhée</a:t>
                      </a:r>
                      <a:endParaRPr lang="en-BE" sz="1100">
                        <a:effectLst/>
                      </a:endParaRPr>
                    </a:p>
                    <a:p>
                      <a:pPr marL="171450" lvl="0" indent="-171450" algn="l">
                        <a:buFont typeface="Arial" panose="020B0604020202020204" pitchFamily="34" charset="0"/>
                        <a:buChar char="•"/>
                        <a:tabLst>
                          <a:tab pos="457200" algn="l"/>
                        </a:tabLst>
                      </a:pPr>
                      <a:r>
                        <a:rPr lang="en-AU" sz="1100" dirty="0">
                          <a:effectLst/>
                        </a:rPr>
                        <a:t>Prise ou perte de poids rapide</a:t>
                      </a:r>
                      <a:endParaRPr lang="en-BE" sz="1100">
                        <a:effectLst/>
                      </a:endParaRPr>
                    </a:p>
                    <a:p>
                      <a:pPr marL="171450" lvl="0" indent="-171450" algn="l">
                        <a:buFont typeface="Arial" panose="020B0604020202020204" pitchFamily="34" charset="0"/>
                        <a:buChar char="•"/>
                      </a:pPr>
                      <a:r>
                        <a:rPr lang="en-GB" sz="1100" dirty="0">
                          <a:effectLst/>
                        </a:rPr>
                        <a:t>Fatigue prolongée</a:t>
                      </a:r>
                      <a:endParaRPr lang="en-BE" sz="1100">
                        <a:effectLst/>
                      </a:endParaRPr>
                    </a:p>
                    <a:p>
                      <a:pPr marL="171450" lvl="0" indent="-171450" algn="l">
                        <a:buFont typeface="Arial" panose="020B0604020202020204" pitchFamily="34" charset="0"/>
                        <a:buChar char="•"/>
                      </a:pPr>
                      <a:r>
                        <a:rPr lang="en-GB" sz="1100" dirty="0">
                          <a:effectLst/>
                        </a:rPr>
                        <a:t>Plaintes physiques fréquentes</a:t>
                      </a:r>
                      <a:endParaRPr lang="en-BE" sz="1100">
                        <a:effectLst/>
                      </a:endParaRPr>
                    </a:p>
                    <a:p>
                      <a:pPr marL="171450" lvl="0" indent="-171450" algn="l">
                        <a:buFont typeface="Arial" panose="020B0604020202020204" pitchFamily="34" charset="0"/>
                        <a:buChar char="•"/>
                      </a:pPr>
                      <a:r>
                        <a:rPr lang="en-GB" sz="1100" dirty="0">
                          <a:effectLst/>
                        </a:rPr>
                        <a:t>Troubles du sommeil</a:t>
                      </a:r>
                      <a:endParaRPr lang="en-BE" sz="1100">
                        <a:effectLst/>
                      </a:endParaRPr>
                    </a:p>
                    <a:p>
                      <a:pPr marL="171450" lvl="0" indent="-171450" algn="l">
                        <a:buFont typeface="Arial" panose="020B0604020202020204" pitchFamily="34" charset="0"/>
                        <a:buChar char="•"/>
                      </a:pPr>
                      <a:r>
                        <a:rPr lang="en-GB" sz="1100" dirty="0">
                          <a:effectLst/>
                        </a:rPr>
                        <a:t>Changements d'appétit</a:t>
                      </a:r>
                      <a:endParaRPr lang="en-BE" sz="1100">
                        <a:effectLst/>
                      </a:endParaRPr>
                    </a:p>
                    <a:p>
                      <a:pPr marL="171450" lvl="0" indent="-171450" algn="l">
                        <a:buFont typeface="Arial" panose="020B0604020202020204" pitchFamily="34" charset="0"/>
                        <a:buChar char="•"/>
                      </a:pPr>
                      <a:r>
                        <a:rPr lang="en-GB" sz="1100" dirty="0">
                          <a:effectLst/>
                        </a:rPr>
                        <a:t>Nausées, troubles gastro-intestinaux</a:t>
                      </a:r>
                      <a:endParaRPr lang="en-BE" sz="1100">
                        <a:effectLst/>
                      </a:endParaRPr>
                    </a:p>
                    <a:p>
                      <a:pPr marL="171450" lvl="0" indent="-171450" algn="l">
                        <a:buFont typeface="Arial" panose="020B0604020202020204" pitchFamily="34" charset="0"/>
                        <a:buChar char="•"/>
                      </a:pPr>
                      <a:r>
                        <a:rPr lang="en-GB" sz="1100" dirty="0">
                          <a:effectLst/>
                        </a:rPr>
                        <a:t>Transpiration, frissons</a:t>
                      </a:r>
                      <a:endParaRPr lang="en-BE" sz="1100">
                        <a:effectLst/>
                      </a:endParaRPr>
                    </a:p>
                    <a:p>
                      <a:pPr marL="171450" lvl="0" indent="-171450" algn="l">
                        <a:lnSpc>
                          <a:spcPct val="120000"/>
                        </a:lnSpc>
                        <a:buFont typeface="Arial" panose="020B0604020202020204" pitchFamily="34" charset="0"/>
                        <a:buChar char="•"/>
                      </a:pPr>
                      <a:r>
                        <a:rPr lang="en-GB" sz="1100" dirty="0">
                          <a:effectLst/>
                        </a:rPr>
                        <a:t>Perte de connaissance, vertiges</a:t>
                      </a:r>
                      <a:endParaRPr lang="en-BE" sz="1100">
                        <a:effectLst/>
                      </a:endParaRPr>
                    </a:p>
                    <a:p>
                      <a:pPr marL="171450" lvl="0" indent="-171450" algn="l">
                        <a:buFont typeface="Arial" panose="020B0604020202020204" pitchFamily="34" charset="0"/>
                        <a:buChar char="•"/>
                      </a:pPr>
                      <a:r>
                        <a:rPr lang="en-GB" sz="1100" dirty="0">
                          <a:effectLst/>
                        </a:rPr>
                        <a:t>Tremblements/faiblesse musculaire</a:t>
                      </a:r>
                      <a:endParaRPr lang="en-BE" sz="1100">
                        <a:effectLst/>
                      </a:endParaRPr>
                    </a:p>
                    <a:p>
                      <a:pPr marL="171450" lvl="0" indent="-171450" algn="l">
                        <a:buFont typeface="Arial" panose="020B0604020202020204" pitchFamily="34" charset="0"/>
                        <a:buChar char="•"/>
                      </a:pPr>
                      <a:r>
                        <a:rPr lang="en-GB" sz="1100" dirty="0">
                          <a:effectLst/>
                        </a:rPr>
                        <a:t>Rythme cardiaque et respiratoire élevé</a:t>
                      </a:r>
                      <a:endParaRPr lang="en-BE" sz="1100">
                        <a:effectLst/>
                      </a:endParaRPr>
                    </a:p>
                    <a:p>
                      <a:pPr marL="171450" lvl="0" indent="-171450" algn="l">
                        <a:buFont typeface="Arial" panose="020B0604020202020204" pitchFamily="34" charset="0"/>
                        <a:buChar char="•"/>
                      </a:pPr>
                      <a:r>
                        <a:rPr lang="en-GB" sz="1100" dirty="0">
                          <a:effectLst/>
                        </a:rPr>
                        <a:t>Mouvements non coordonnés</a:t>
                      </a:r>
                      <a:endParaRPr lang="en-BE" sz="1100">
                        <a:effectLst/>
                      </a:endParaRPr>
                    </a:p>
                    <a:p>
                      <a:pPr marL="171450" lvl="0" indent="-171450" algn="l">
                        <a:buFont typeface="Arial" panose="020B0604020202020204" pitchFamily="34" charset="0"/>
                        <a:buChar char="•"/>
                      </a:pPr>
                      <a:r>
                        <a:rPr lang="en-GB" sz="1100" dirty="0">
                          <a:effectLst/>
                        </a:rPr>
                        <a:t>Fatigue extrême/épuisement</a:t>
                      </a:r>
                      <a:endParaRPr lang="en-BE" sz="1100">
                        <a:effectLst/>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algn="l">
                        <a:buFont typeface="Arial" panose="020B0604020202020204" pitchFamily="34" charset="0"/>
                        <a:buChar char="•"/>
                      </a:pPr>
                      <a:r>
                        <a:rPr lang="en-GB" sz="1100" dirty="0">
                          <a:effectLst/>
                        </a:rPr>
                        <a:t>Problèmes de décision/priorités</a:t>
                      </a:r>
                      <a:endParaRPr lang="en-BE" sz="1100" dirty="0">
                        <a:effectLst/>
                      </a:endParaRPr>
                    </a:p>
                    <a:p>
                      <a:pPr marL="171450" lvl="0" indent="-171450" algn="l">
                        <a:buFont typeface="Arial" panose="020B0604020202020204" pitchFamily="34" charset="0"/>
                        <a:buChar char="•"/>
                        <a:tabLst>
                          <a:tab pos="457200" algn="l"/>
                        </a:tabLst>
                      </a:pPr>
                      <a:r>
                        <a:rPr lang="en-AU" sz="1100" dirty="0">
                          <a:effectLst/>
                        </a:rPr>
                        <a:t>Perte de concentration, distraction facile</a:t>
                      </a:r>
                      <a:endParaRPr lang="en-BE" sz="1100" dirty="0">
                        <a:effectLst/>
                      </a:endParaRPr>
                    </a:p>
                    <a:p>
                      <a:pPr marL="171450" lvl="0" indent="-171450" algn="l">
                        <a:buFont typeface="Arial" panose="020B0604020202020204" pitchFamily="34" charset="0"/>
                        <a:buChar char="•"/>
                      </a:pPr>
                      <a:r>
                        <a:rPr lang="en-AU" sz="1100" dirty="0">
                          <a:effectLst/>
                        </a:rPr>
                        <a:t>Vision en tunnel/ </a:t>
                      </a:r>
                      <a:r>
                        <a:rPr lang="en-GB" sz="1100" dirty="0">
                          <a:effectLst/>
                        </a:rPr>
                        <a:t>pensées étriquées</a:t>
                      </a:r>
                      <a:endParaRPr lang="en-BE" sz="1100" dirty="0">
                        <a:effectLst/>
                      </a:endParaRPr>
                    </a:p>
                    <a:p>
                      <a:pPr marL="171450" lvl="0" indent="-171450" algn="l">
                        <a:buFont typeface="Arial" panose="020B0604020202020204" pitchFamily="34" charset="0"/>
                        <a:buChar char="•"/>
                        <a:tabLst>
                          <a:tab pos="457200" algn="l"/>
                        </a:tabLst>
                      </a:pPr>
                      <a:r>
                        <a:rPr lang="en-AU" sz="1100" dirty="0">
                          <a:effectLst/>
                        </a:rPr>
                        <a:t>Mauvais rêves ou cauchemars</a:t>
                      </a:r>
                      <a:endParaRPr lang="en-BE" sz="1100" dirty="0">
                        <a:effectLst/>
                      </a:endParaRPr>
                    </a:p>
                    <a:p>
                      <a:pPr marL="171450" lvl="0" indent="-171450" algn="l">
                        <a:buFont typeface="Arial" panose="020B0604020202020204" pitchFamily="34" charset="0"/>
                        <a:buChar char="•"/>
                        <a:tabLst>
                          <a:tab pos="457200" algn="l"/>
                        </a:tabLst>
                      </a:pPr>
                      <a:r>
                        <a:rPr lang="en-AU" sz="1100" dirty="0">
                          <a:effectLst/>
                        </a:rPr>
                        <a:t>Inquiétude</a:t>
                      </a:r>
                      <a:endParaRPr lang="en-BE" sz="1100" dirty="0">
                        <a:effectLst/>
                      </a:endParaRPr>
                    </a:p>
                    <a:p>
                      <a:pPr marL="171450" lvl="0" indent="-171450" algn="l">
                        <a:buFont typeface="Arial" panose="020B0604020202020204" pitchFamily="34" charset="0"/>
                        <a:buChar char="•"/>
                        <a:tabLst>
                          <a:tab pos="457200" algn="l"/>
                        </a:tabLst>
                      </a:pPr>
                      <a:r>
                        <a:rPr lang="en-AU" sz="1100" dirty="0">
                          <a:effectLst/>
                        </a:rPr>
                        <a:t>Réflexion confuse</a:t>
                      </a:r>
                      <a:endParaRPr lang="en-BE" sz="1100" dirty="0">
                        <a:effectLst/>
                      </a:endParaRPr>
                    </a:p>
                    <a:p>
                      <a:pPr marL="171450" lvl="0" indent="-171450" algn="l">
                        <a:buFont typeface="Arial" panose="020B0604020202020204" pitchFamily="34" charset="0"/>
                        <a:buChar char="•"/>
                        <a:tabLst>
                          <a:tab pos="457200" algn="l"/>
                        </a:tabLst>
                      </a:pPr>
                      <a:r>
                        <a:rPr lang="en-AU" sz="1100" dirty="0">
                          <a:effectLst/>
                        </a:rPr>
                        <a:t>Faire des erreurs</a:t>
                      </a:r>
                      <a:endParaRPr lang="en-BE" sz="1100" dirty="0">
                        <a:effectLst/>
                      </a:endParaRPr>
                    </a:p>
                    <a:p>
                      <a:pPr marL="171450" lvl="0" indent="-171450" algn="l">
                        <a:buFont typeface="Arial" panose="020B0604020202020204" pitchFamily="34" charset="0"/>
                        <a:buChar char="•"/>
                        <a:tabLst>
                          <a:tab pos="457200" algn="l"/>
                        </a:tabLst>
                      </a:pPr>
                      <a:r>
                        <a:rPr lang="en-AU" sz="1100" dirty="0">
                          <a:effectLst/>
                        </a:rPr>
                        <a:t>Moins intuitif</a:t>
                      </a:r>
                      <a:endParaRPr lang="en-BE" sz="1100" dirty="0">
                        <a:effectLst/>
                      </a:endParaRPr>
                    </a:p>
                    <a:p>
                      <a:pPr marL="171450" lvl="0" indent="-171450" algn="l">
                        <a:buFont typeface="Arial" panose="020B0604020202020204" pitchFamily="34" charset="0"/>
                        <a:buChar char="•"/>
                        <a:tabLst>
                          <a:tab pos="457200" algn="l"/>
                        </a:tabLst>
                      </a:pPr>
                      <a:r>
                        <a:rPr lang="en-AU" sz="1100" dirty="0">
                          <a:effectLst/>
                        </a:rPr>
                        <a:t>Moins sensible</a:t>
                      </a:r>
                      <a:endParaRPr lang="en-BE" sz="1100" dirty="0">
                        <a:effectLst/>
                      </a:endParaRPr>
                    </a:p>
                    <a:p>
                      <a:pPr marL="171450" lvl="0" indent="-171450" algn="l">
                        <a:buFont typeface="Arial" panose="020B0604020202020204" pitchFamily="34" charset="0"/>
                        <a:buChar char="•"/>
                        <a:tabLst>
                          <a:tab pos="457200" algn="l"/>
                        </a:tabLst>
                      </a:pPr>
                      <a:r>
                        <a:rPr lang="en-AU" sz="1100" dirty="0">
                          <a:effectLst/>
                        </a:rPr>
                        <a:t>Pensées négatives persistantes</a:t>
                      </a:r>
                      <a:endParaRPr lang="en-BE" sz="1100" dirty="0">
                        <a:effectLst/>
                      </a:endParaRPr>
                    </a:p>
                    <a:p>
                      <a:pPr marL="171450" lvl="0" indent="-171450" algn="l">
                        <a:buFont typeface="Arial" panose="020B0604020202020204" pitchFamily="34" charset="0"/>
                        <a:buChar char="•"/>
                        <a:tabLst>
                          <a:tab pos="457200" algn="l"/>
                        </a:tabLst>
                      </a:pPr>
                      <a:r>
                        <a:rPr lang="en-AU" sz="1100" dirty="0">
                          <a:effectLst/>
                        </a:rPr>
                        <a:t>Dépréciation du jugement</a:t>
                      </a:r>
                      <a:endParaRPr lang="en-BE" sz="1100" dirty="0">
                        <a:effectLst/>
                      </a:endParaRPr>
                    </a:p>
                    <a:p>
                      <a:pPr marL="171450" lvl="0" indent="-171450" algn="l">
                        <a:buFont typeface="Arial" panose="020B0604020202020204" pitchFamily="34" charset="0"/>
                        <a:buChar char="•"/>
                        <a:tabLst>
                          <a:tab pos="457200" algn="l"/>
                        </a:tabLst>
                      </a:pPr>
                      <a:r>
                        <a:rPr lang="en-AU" sz="1100" dirty="0">
                          <a:effectLst/>
                        </a:rPr>
                        <a:t>Plus de réflexion à court terme</a:t>
                      </a:r>
                      <a:endParaRPr lang="en-BE" sz="1100" dirty="0">
                        <a:effectLst/>
                      </a:endParaRPr>
                    </a:p>
                    <a:p>
                      <a:pPr marL="171450" lvl="0" indent="-171450" algn="l">
                        <a:buFont typeface="Arial" panose="020B0604020202020204" pitchFamily="34" charset="0"/>
                        <a:buChar char="•"/>
                        <a:tabLst>
                          <a:tab pos="457200" algn="l"/>
                        </a:tabLst>
                      </a:pPr>
                      <a:r>
                        <a:rPr lang="en-AU" sz="1100" dirty="0">
                          <a:effectLst/>
                        </a:rPr>
                        <a:t>Décisions hâtives</a:t>
                      </a:r>
                      <a:endParaRPr lang="en-BE" sz="1100" dirty="0">
                        <a:effectLst/>
                      </a:endParaRPr>
                    </a:p>
                    <a:p>
                      <a:pPr marL="171450" lvl="0" indent="-171450" algn="l">
                        <a:buFont typeface="Arial" panose="020B0604020202020204" pitchFamily="34" charset="0"/>
                        <a:buChar char="•"/>
                      </a:pPr>
                      <a:r>
                        <a:rPr lang="en-GB" sz="1100" dirty="0">
                          <a:effectLst/>
                        </a:rPr>
                        <a:t>Fatigué de penser</a:t>
                      </a:r>
                      <a:endParaRPr lang="en-BE" sz="1100" dirty="0">
                        <a:effectLst/>
                      </a:endParaRPr>
                    </a:p>
                    <a:p>
                      <a:pPr marL="171450" lvl="0" indent="-171450" algn="l">
                        <a:buFont typeface="Arial" panose="020B0604020202020204" pitchFamily="34" charset="0"/>
                        <a:buChar char="•"/>
                      </a:pPr>
                      <a:r>
                        <a:rPr lang="en-GB" sz="1100" dirty="0">
                          <a:effectLst/>
                        </a:rPr>
                        <a:t>Pensées obsessionnelles</a:t>
                      </a:r>
                      <a:endParaRPr lang="en-BE" sz="1100" dirty="0">
                        <a:effectLst/>
                      </a:endParaRPr>
                    </a:p>
                    <a:p>
                      <a:pPr marL="171450" lvl="0" indent="-171450" algn="l">
                        <a:buFont typeface="Arial" panose="020B0604020202020204" pitchFamily="34" charset="0"/>
                        <a:buChar char="•"/>
                      </a:pPr>
                      <a:r>
                        <a:rPr lang="en-GB" sz="1100" dirty="0">
                          <a:effectLst/>
                        </a:rPr>
                        <a:t>Distractibilité accrue/perte d'intérêt</a:t>
                      </a:r>
                      <a:endParaRPr lang="en-BE" sz="1100" dirty="0">
                        <a:effectLst/>
                      </a:endParaRPr>
                    </a:p>
                    <a:p>
                      <a:pPr marL="171450" lvl="0" indent="-171450" algn="l">
                        <a:buFont typeface="Arial" panose="020B0604020202020204" pitchFamily="34" charset="0"/>
                        <a:buChar char="•"/>
                      </a:pPr>
                      <a:r>
                        <a:rPr lang="en-GB" sz="1100" dirty="0">
                          <a:effectLst/>
                        </a:rPr>
                        <a:t>Se sentir indispensable/obsessions</a:t>
                      </a:r>
                      <a:endParaRPr lang="en-BE" sz="1100" dirty="0">
                        <a:effectLst/>
                      </a:endParaRPr>
                    </a:p>
                    <a:p>
                      <a:pPr marL="171450" lvl="0" indent="-171450" algn="l">
                        <a:buFont typeface="Arial" panose="020B0604020202020204" pitchFamily="34" charset="0"/>
                        <a:buChar char="•"/>
                      </a:pPr>
                      <a:r>
                        <a:rPr lang="en-GB" sz="1100" dirty="0">
                          <a:effectLst/>
                        </a:rPr>
                        <a:t>Diminution de la tolérance à l'ambiguïté</a:t>
                      </a:r>
                      <a:endParaRPr lang="en-BE" sz="1100" dirty="0">
                        <a:effectLst/>
                      </a:endParaRPr>
                    </a:p>
                    <a:p>
                      <a:pPr marL="171450" lvl="0" indent="-171450" algn="l">
                        <a:buFont typeface="Arial" panose="020B0604020202020204" pitchFamily="34" charset="0"/>
                        <a:buChar char="•"/>
                      </a:pPr>
                      <a:r>
                        <a:rPr lang="en-GB" sz="1100" dirty="0">
                          <a:effectLst/>
                        </a:rPr>
                        <a:t>Pensées rigide et inflexible</a:t>
                      </a:r>
                      <a:endParaRPr lang="en-BE" sz="1100" dirty="0">
                        <a:effectLst/>
                      </a:endParaRPr>
                    </a:p>
                    <a:p>
                      <a:pPr marL="171450" lvl="0" indent="-171450" algn="l">
                        <a:buFont typeface="Arial" panose="020B0604020202020204" pitchFamily="34" charset="0"/>
                        <a:buChar char="•"/>
                      </a:pPr>
                      <a:r>
                        <a:rPr lang="en-GB" sz="1100" dirty="0">
                          <a:effectLst/>
                        </a:rPr>
                        <a:t>Pensées rapides et circulaires</a:t>
                      </a:r>
                      <a:endParaRPr lang="en-BE" sz="1100" dirty="0">
                        <a:effectLst/>
                      </a:endParaRPr>
                    </a:p>
                    <a:p>
                      <a:pPr marL="171450" lvl="0" indent="-171450" algn="l">
                        <a:buFont typeface="Arial" panose="020B0604020202020204" pitchFamily="34" charset="0"/>
                        <a:buChar char="•"/>
                      </a:pPr>
                      <a:r>
                        <a:rPr lang="en-GB" sz="1100" dirty="0">
                          <a:effectLst/>
                        </a:rPr>
                        <a:t>Ralentissement de la pensée</a:t>
                      </a:r>
                      <a:endParaRPr lang="en-BE" sz="1100" dirty="0">
                        <a:effectLst/>
                      </a:endParaRPr>
                    </a:p>
                    <a:p>
                      <a:pPr marL="171450" lvl="0" indent="-171450" algn="l">
                        <a:buFont typeface="Arial" panose="020B0604020202020204" pitchFamily="34" charset="0"/>
                        <a:buChar char="•"/>
                      </a:pPr>
                      <a:r>
                        <a:rPr lang="en-GB" sz="1100" dirty="0">
                          <a:effectLst/>
                        </a:rPr>
                        <a:t>Problèmes de mémoire</a:t>
                      </a:r>
                      <a:endParaRPr lang="en-BE" sz="1100" dirty="0">
                        <a:effectLst/>
                      </a:endParaRPr>
                    </a:p>
                    <a:p>
                      <a:pPr marL="171450" lvl="0" indent="-171450" algn="l">
                        <a:buFont typeface="Arial" panose="020B0604020202020204" pitchFamily="34" charset="0"/>
                        <a:buChar char="•"/>
                      </a:pPr>
                      <a:r>
                        <a:rPr lang="en-GB" sz="1100" dirty="0">
                          <a:effectLst/>
                        </a:rPr>
                        <a:t>Confusion</a:t>
                      </a:r>
                      <a:endParaRPr lang="en-BE" sz="1100" dirty="0">
                        <a:effectLst/>
                      </a:endParaRPr>
                    </a:p>
                    <a:p>
                      <a:pPr marL="171450" lvl="0" indent="-171450" algn="l">
                        <a:buFont typeface="Arial" panose="020B0604020202020204" pitchFamily="34" charset="0"/>
                        <a:buChar char="•"/>
                      </a:pPr>
                      <a:r>
                        <a:rPr lang="en-GB" sz="1100" dirty="0">
                          <a:effectLst/>
                        </a:rPr>
                        <a:t>Difficulté à prendre des décisions</a:t>
                      </a:r>
                      <a:endParaRPr lang="en-BE" sz="1100" dirty="0">
                        <a:effectLst/>
                      </a:endParaRPr>
                    </a:p>
                    <a:p>
                      <a:pPr marL="171450" lvl="0" indent="-171450" algn="l">
                        <a:buFont typeface="Arial" panose="020B0604020202020204" pitchFamily="34" charset="0"/>
                        <a:buChar char="•"/>
                      </a:pPr>
                      <a:r>
                        <a:rPr lang="en-GB" sz="1100" dirty="0">
                          <a:effectLst/>
                        </a:rPr>
                        <a:t>Images intrusives</a:t>
                      </a:r>
                      <a:endParaRPr lang="en-BE" sz="1100" dirty="0">
                        <a:effectLst/>
                      </a:endParaRPr>
                    </a:p>
                    <a:p>
                      <a:pPr marL="171450" lvl="0" indent="-171450" algn="l">
                        <a:buFont typeface="Arial" panose="020B0604020202020204" pitchFamily="34" charset="0"/>
                        <a:buChar char="•"/>
                      </a:pPr>
                      <a:r>
                        <a:rPr lang="en-GB" sz="1100" dirty="0">
                          <a:effectLst/>
                        </a:rPr>
                        <a:t>Perte de perspective</a:t>
                      </a:r>
                      <a:endParaRPr lang="en-BE" sz="1100" dirty="0">
                        <a:effectLst/>
                      </a:endParaRPr>
                    </a:p>
                    <a:p>
                      <a:pPr marL="171450" lvl="0" indent="-171450" algn="l">
                        <a:buFont typeface="Arial" panose="020B0604020202020204" pitchFamily="34" charset="0"/>
                        <a:buChar char="•"/>
                      </a:pPr>
                      <a:r>
                        <a:rPr lang="en-GB" sz="1100" dirty="0">
                          <a:effectLst/>
                        </a:rPr>
                        <a:t>Souvenirs intrusifs</a:t>
                      </a:r>
                      <a:endParaRPr lang="en-BE" sz="1100" dirty="0">
                        <a:effectLst/>
                      </a:endParaRPr>
                    </a:p>
                    <a:p>
                      <a:pPr marL="171450" lvl="0" indent="-171450" algn="l">
                        <a:buFont typeface="Arial" panose="020B0604020202020204" pitchFamily="34" charset="0"/>
                        <a:buChar char="•"/>
                      </a:pPr>
                      <a:r>
                        <a:rPr lang="en-GB" sz="1100" dirty="0">
                          <a:effectLst/>
                        </a:rPr>
                        <a:t>Préoccupation pour un événement</a:t>
                      </a:r>
                      <a:endParaRPr lang="en-BE" sz="1100" dirty="0">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286518709"/>
                  </a:ext>
                </a:extLst>
              </a:tr>
            </a:tbl>
          </a:graphicData>
        </a:graphic>
      </p:graphicFrame>
      <p:sp>
        <p:nvSpPr>
          <p:cNvPr id="5" name="TextBox 4">
            <a:extLst>
              <a:ext uri="{FF2B5EF4-FFF2-40B4-BE49-F238E27FC236}">
                <a16:creationId xmlns:a16="http://schemas.microsoft.com/office/drawing/2014/main" id="{7F018DDA-9070-6696-1ADB-C542D1C8A1F2}"/>
              </a:ext>
            </a:extLst>
          </p:cNvPr>
          <p:cNvSpPr txBox="1"/>
          <p:nvPr/>
        </p:nvSpPr>
        <p:spPr>
          <a:xfrm>
            <a:off x="996287" y="720625"/>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5 : COMMENT GÉRER MES ÉMOTIONS ET MON STRESS AU TRAVAIL ?</a:t>
            </a:r>
          </a:p>
        </p:txBody>
      </p:sp>
      <p:sp>
        <p:nvSpPr>
          <p:cNvPr id="6" name="TextBox 5">
            <a:extLst>
              <a:ext uri="{FF2B5EF4-FFF2-40B4-BE49-F238E27FC236}">
                <a16:creationId xmlns:a16="http://schemas.microsoft.com/office/drawing/2014/main" id="{33B00CA2-A824-9FCE-8239-4B715BF5A425}"/>
              </a:ext>
            </a:extLst>
          </p:cNvPr>
          <p:cNvSpPr txBox="1"/>
          <p:nvPr/>
        </p:nvSpPr>
        <p:spPr>
          <a:xfrm>
            <a:off x="996287" y="1417925"/>
            <a:ext cx="5254042" cy="276999"/>
          </a:xfrm>
          <a:prstGeom prst="rect">
            <a:avLst/>
          </a:prstGeom>
          <a:noFill/>
        </p:spPr>
        <p:txBody>
          <a:bodyPr wrap="square" rtlCol="0">
            <a:spAutoFit/>
          </a:bodyPr>
          <a:lstStyle/>
          <a:p>
            <a:r>
              <a:rPr lang="en-US" sz="1200" b="1" spc="300" dirty="0"/>
              <a:t>LES SIGNES DE STRESS</a:t>
            </a:r>
          </a:p>
        </p:txBody>
      </p:sp>
      <p:sp>
        <p:nvSpPr>
          <p:cNvPr id="7" name="Hexagon 6">
            <a:extLst>
              <a:ext uri="{FF2B5EF4-FFF2-40B4-BE49-F238E27FC236}">
                <a16:creationId xmlns:a16="http://schemas.microsoft.com/office/drawing/2014/main" id="{CAF25EEE-7952-1AFE-4DC6-BCD30F6D89B1}"/>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B78AD1F-027A-309A-B5E3-6AF937EDCF6E}"/>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D1F94C31-BF8E-1CAE-A4C0-3619BD513D8C}"/>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66B30BE3-9E4D-712A-20D9-1ACEDE99B540}"/>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6602C6ED-330D-4BB2-BBAD-D8B2960DD3FE}"/>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E81EC06E-7A4C-5841-745F-ACA4EAFA3389}"/>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26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59FFA9C-DA97-E2AA-895B-1A3DCEB4CEEC}"/>
              </a:ext>
            </a:extLst>
          </p:cNvPr>
          <p:cNvGraphicFramePr>
            <a:graphicFrameLocks noGrp="1"/>
          </p:cNvGraphicFramePr>
          <p:nvPr>
            <p:extLst>
              <p:ext uri="{D42A27DB-BD31-4B8C-83A1-F6EECF244321}">
                <p14:modId xmlns:p14="http://schemas.microsoft.com/office/powerpoint/2010/main" val="2843524246"/>
              </p:ext>
            </p:extLst>
          </p:nvPr>
        </p:nvGraphicFramePr>
        <p:xfrm>
          <a:off x="1020443" y="699799"/>
          <a:ext cx="5254042" cy="7482627"/>
        </p:xfrm>
        <a:graphic>
          <a:graphicData uri="http://schemas.openxmlformats.org/drawingml/2006/table">
            <a:tbl>
              <a:tblPr firstRow="1" firstCol="1" bandRow="1">
                <a:tableStyleId>{5940675A-B579-460E-94D1-54222C63F5DA}</a:tableStyleId>
              </a:tblPr>
              <a:tblGrid>
                <a:gridCol w="2600302">
                  <a:extLst>
                    <a:ext uri="{9D8B030D-6E8A-4147-A177-3AD203B41FA5}">
                      <a16:colId xmlns:a16="http://schemas.microsoft.com/office/drawing/2014/main" val="2771074702"/>
                    </a:ext>
                  </a:extLst>
                </a:gridCol>
                <a:gridCol w="2653740">
                  <a:extLst>
                    <a:ext uri="{9D8B030D-6E8A-4147-A177-3AD203B41FA5}">
                      <a16:colId xmlns:a16="http://schemas.microsoft.com/office/drawing/2014/main" val="151308464"/>
                    </a:ext>
                  </a:extLst>
                </a:gridCol>
              </a:tblGrid>
              <a:tr h="297745">
                <a:tc>
                  <a:txBody>
                    <a:bodyPr/>
                    <a:lstStyle/>
                    <a:p>
                      <a:r>
                        <a:rPr lang="en-GB" sz="1100" b="1" dirty="0">
                          <a:solidFill>
                            <a:schemeClr val="tx1"/>
                          </a:solidFill>
                          <a:effectLst/>
                        </a:rPr>
                        <a:t>EMOTIONNELS (nos sentiments)</a:t>
                      </a:r>
                      <a:endParaRPr lang="en-BE" sz="1100" b="1" dirty="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nSpc>
                          <a:spcPct val="120000"/>
                        </a:lnSpc>
                      </a:pPr>
                      <a:r>
                        <a:rPr lang="en-GB" sz="1100" b="1" dirty="0">
                          <a:solidFill>
                            <a:schemeClr val="tx1"/>
                          </a:solidFill>
                          <a:effectLst/>
                        </a:rPr>
                        <a:t>COMPORTEMENT (nos actions)</a:t>
                      </a:r>
                      <a:endParaRPr lang="en-BE" sz="1100" b="1" dirty="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25515787"/>
                  </a:ext>
                </a:extLst>
              </a:tr>
              <a:tr h="4005314">
                <a:tc>
                  <a:txBody>
                    <a:bodyPr/>
                    <a:lstStyle/>
                    <a:p>
                      <a:pPr marL="171450" lvl="0" indent="-171450" rtl="0">
                        <a:buFont typeface="Arial" panose="020B0604020202020204" pitchFamily="34" charset="0"/>
                        <a:buChar char="•"/>
                      </a:pPr>
                      <a:r>
                        <a:rPr lang="en-GB" sz="1100" dirty="0">
                          <a:solidFill>
                            <a:schemeClr val="tx1"/>
                          </a:solidFill>
                          <a:effectLst/>
                        </a:rPr>
                        <a:t>Anxiété</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Sentiment d'aliénation par rapport aux autres</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Désir d'être seul</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Négativisme/cynisme</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Suspicion/paranoïa</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Dépression/tristesse chronique</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Sentiment de pression/accablement</a:t>
                      </a:r>
                      <a:endParaRPr lang="en-BE" sz="1100" dirty="0">
                        <a:solidFill>
                          <a:schemeClr val="tx1"/>
                        </a:solidFill>
                        <a:effectLst/>
                      </a:endParaRPr>
                    </a:p>
                    <a:p>
                      <a:pPr marL="171450" lvl="0" indent="-171450">
                        <a:lnSpc>
                          <a:spcPct val="120000"/>
                        </a:lnSpc>
                        <a:buFont typeface="Arial" panose="020B0604020202020204" pitchFamily="34" charset="0"/>
                        <a:buChar char="•"/>
                      </a:pPr>
                      <a:r>
                        <a:rPr lang="en-GB" sz="1100" dirty="0">
                          <a:solidFill>
                            <a:schemeClr val="tx1"/>
                          </a:solidFill>
                          <a:effectLst/>
                        </a:rPr>
                        <a:t>Diminution du plaisir</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Des émotions qui changent rapidement</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Engourdissement, anxiété, peur</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Culpabilité personnelle, honte</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Exaltation, joie du survivant</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Colère, tristesse</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Détresse/sentiment d'être dépassé</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Détachement, sentiment d'irréalité</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Désorientation</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Engourdissement</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Sentiment de perte de contrôle</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Sauts d'humeur, sentiment d'instabilité</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Anxiété, peur de la récidive</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Irritabilité, hostilité</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Fragilité, sentiment de vulnérabilité</a:t>
                      </a:r>
                      <a:endParaRPr lang="en-BE" sz="1100" dirty="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rtl="0">
                        <a:buFont typeface="Arial" panose="020B0604020202020204" pitchFamily="34" charset="0"/>
                        <a:buChar char="•"/>
                      </a:pPr>
                      <a:r>
                        <a:rPr lang="en-GB" sz="1100" dirty="0">
                          <a:solidFill>
                            <a:schemeClr val="tx1"/>
                          </a:solidFill>
                          <a:effectLst/>
                        </a:rPr>
                        <a:t>Irritabilité</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Déplacement de la colère, accusation des autres</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Réticence à démarrer/terminer des projets</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Retrait social</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Absentéisme</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Manque de volonté/refus de prendre un congé</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Abus de substances, automédication</a:t>
                      </a:r>
                      <a:endParaRPr lang="en-BE" sz="1100" dirty="0">
                        <a:solidFill>
                          <a:schemeClr val="tx1"/>
                        </a:solidFill>
                        <a:effectLst/>
                      </a:endParaRPr>
                    </a:p>
                    <a:p>
                      <a:pPr marL="171450" lvl="0" indent="-171450">
                        <a:lnSpc>
                          <a:spcPct val="120000"/>
                        </a:lnSpc>
                        <a:buFont typeface="Arial" panose="020B0604020202020204" pitchFamily="34" charset="0"/>
                        <a:buChar char="•"/>
                      </a:pPr>
                      <a:r>
                        <a:rPr lang="en-GB" sz="1100" dirty="0">
                          <a:solidFill>
                            <a:schemeClr val="tx1"/>
                          </a:solidFill>
                          <a:effectLst/>
                        </a:rPr>
                        <a:t>Mépris de la sécurité/comportement risqué</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Réaction de sursaut/agitation</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Troubles du sommeil et de l'appétit</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Difficulté à s'exprimer</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Disputes</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Retrait</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Humour noir excessif</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Réactions ralenties / tendance aux accidents</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Incapacité à se reposer ou à lâcher prise</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Éviter les rappels d'un événement</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Troubles socio-relationnels</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Difficulté à établir des liens avec des personnes extérieures</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Baisse du niveau d'activité</a:t>
                      </a:r>
                      <a:endParaRPr lang="en-BE" sz="1100" dirty="0">
                        <a:solidFill>
                          <a:schemeClr val="tx1"/>
                        </a:solidFill>
                        <a:effectLst/>
                      </a:endParaRPr>
                    </a:p>
                    <a:p>
                      <a:pPr marL="171450" lvl="0" indent="-171450">
                        <a:lnSpc>
                          <a:spcPct val="120000"/>
                        </a:lnSpc>
                        <a:buFont typeface="Arial" panose="020B0604020202020204" pitchFamily="34" charset="0"/>
                        <a:buChar char="•"/>
                      </a:pPr>
                      <a:r>
                        <a:rPr lang="en-GB" sz="1100" dirty="0">
                          <a:solidFill>
                            <a:schemeClr val="tx1"/>
                          </a:solidFill>
                          <a:effectLst/>
                        </a:rPr>
                        <a:t>Consommation accrue d'alcool, de drogues (automédication pour la dépression, l'anxiété)</a:t>
                      </a:r>
                      <a:endParaRPr lang="en-BE" sz="1100" dirty="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748980586"/>
                  </a:ext>
                </a:extLst>
              </a:tr>
              <a:tr h="277161">
                <a:tc gridSpan="2">
                  <a:txBody>
                    <a:bodyPr/>
                    <a:lstStyle/>
                    <a:p>
                      <a:r>
                        <a:rPr lang="en-GB" sz="1100" b="1" dirty="0">
                          <a:solidFill>
                            <a:schemeClr val="tx1"/>
                          </a:solidFill>
                          <a:effectLst/>
                        </a:rPr>
                        <a:t>SPIRITUEL (nos croyances et nos valeurs)</a:t>
                      </a:r>
                      <a:endParaRPr lang="en-BE" sz="1100" b="1">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hMerge="1">
                  <a:txBody>
                    <a:bodyPr/>
                    <a:lstStyle/>
                    <a:p>
                      <a:endParaRPr lang="en-BE"/>
                    </a:p>
                  </a:txBody>
                  <a:tcPr/>
                </a:tc>
                <a:extLst>
                  <a:ext uri="{0D108BD9-81ED-4DB2-BD59-A6C34878D82A}">
                    <a16:rowId xmlns:a16="http://schemas.microsoft.com/office/drawing/2014/main" val="111094653"/>
                  </a:ext>
                </a:extLst>
              </a:tr>
              <a:tr h="1747745">
                <a:tc>
                  <a:txBody>
                    <a:bodyPr/>
                    <a:lstStyle/>
                    <a:p>
                      <a:pPr marL="171450" lvl="0" indent="-171450" rtl="0">
                        <a:buFont typeface="Arial" panose="020B0604020202020204" pitchFamily="34" charset="0"/>
                        <a:buChar char="•"/>
                      </a:pPr>
                      <a:r>
                        <a:rPr lang="en-GB" sz="1100" dirty="0">
                          <a:solidFill>
                            <a:schemeClr val="tx1"/>
                          </a:solidFill>
                          <a:effectLst/>
                        </a:rPr>
                        <a:t>Doute sur le système de valeurs/les croyances religieuses</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Remise en question des principaux domaines de la vie (profession, emploi, mode de vie)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Se sentir menacé et victime</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Désillusion</a:t>
                      </a:r>
                      <a:endParaRPr lang="en-BE" sz="110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Préoccupation de soi</a:t>
                      </a:r>
                      <a:endParaRPr lang="en-BE" sz="1100">
                        <a:solidFill>
                          <a:schemeClr val="tx1"/>
                        </a:solidFill>
                        <a:effectLst/>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171450" lvl="0" indent="-171450" rtl="0">
                        <a:lnSpc>
                          <a:spcPct val="120000"/>
                        </a:lnSpc>
                        <a:buFont typeface="Arial" panose="020B0604020202020204" pitchFamily="34" charset="0"/>
                        <a:buChar char="•"/>
                        <a:tabLst>
                          <a:tab pos="1000125" algn="l"/>
                        </a:tabLst>
                      </a:pPr>
                      <a:r>
                        <a:rPr lang="en-GB" sz="1100" dirty="0">
                          <a:solidFill>
                            <a:schemeClr val="tx1"/>
                          </a:solidFill>
                          <a:effectLst/>
                        </a:rPr>
                        <a:t>Perte de confiance profonde</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La lute du "</a:t>
                      </a:r>
                      <a:r>
                        <a:rPr lang="en-GB" sz="1100" dirty="0" err="1">
                          <a:solidFill>
                            <a:schemeClr val="tx1"/>
                          </a:solidFill>
                          <a:effectLst/>
                        </a:rPr>
                        <a:t>Pourquoi</a:t>
                      </a:r>
                      <a:r>
                        <a:rPr lang="en-GB" sz="1100" dirty="0">
                          <a:solidFill>
                            <a:schemeClr val="tx1"/>
                          </a:solidFill>
                          <a:effectLst/>
                        </a:rPr>
                        <a:t> </a:t>
                      </a:r>
                      <a:r>
                        <a:rPr lang="en-GB" sz="1100" dirty="0" err="1">
                          <a:solidFill>
                            <a:schemeClr val="tx1"/>
                          </a:solidFill>
                          <a:effectLst/>
                        </a:rPr>
                        <a:t>moi</a:t>
                      </a:r>
                      <a:r>
                        <a:rPr lang="en-GB" sz="1100" dirty="0">
                          <a:solidFill>
                            <a:schemeClr val="tx1"/>
                          </a:solidFill>
                          <a:effectLst/>
                        </a:rPr>
                        <a:t>”?</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Un cynisme accru</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Perte de confiance en soi</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Perte d'objectif</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Renouvellement de la foi en un être supérieur</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Un profond questionnement existentiel</a:t>
                      </a:r>
                      <a:endParaRPr lang="en-BE" sz="1100" dirty="0">
                        <a:solidFill>
                          <a:schemeClr val="tx1"/>
                        </a:solidFill>
                        <a:effectLst/>
                      </a:endParaRPr>
                    </a:p>
                    <a:p>
                      <a:pPr marL="171450" lvl="0" indent="-171450">
                        <a:buFont typeface="Arial" panose="020B0604020202020204" pitchFamily="34" charset="0"/>
                        <a:buChar char="•"/>
                      </a:pPr>
                      <a:r>
                        <a:rPr lang="en-GB" sz="1100" dirty="0">
                          <a:solidFill>
                            <a:schemeClr val="tx1"/>
                          </a:solidFill>
                          <a:effectLst/>
                        </a:rPr>
                        <a:t>Perte de la croyance en l'esprit de coopération de l'humanité</a:t>
                      </a:r>
                      <a:endParaRPr lang="en-BE" sz="1100" dirty="0">
                        <a:solidFill>
                          <a:schemeClr val="tx1"/>
                        </a:solidFill>
                        <a:effectLst/>
                        <a:latin typeface="Times New Roman" panose="02020603050405020304" pitchFamily="18" charset="0"/>
                        <a:ea typeface="MS Mincho" panose="02020609040205080304" pitchFamily="49" charset="-128"/>
                        <a:cs typeface="Arial" panose="020B0604020202020204" pitchFamily="34" charset="0"/>
                      </a:endParaRPr>
                    </a:p>
                  </a:txBody>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549229596"/>
                  </a:ext>
                </a:extLst>
              </a:tr>
            </a:tbl>
          </a:graphicData>
        </a:graphic>
      </p:graphicFrame>
      <p:sp>
        <p:nvSpPr>
          <p:cNvPr id="5" name="Hexagon 4">
            <a:extLst>
              <a:ext uri="{FF2B5EF4-FFF2-40B4-BE49-F238E27FC236}">
                <a16:creationId xmlns:a16="http://schemas.microsoft.com/office/drawing/2014/main" id="{44B33FD6-D270-9E79-1220-1E3B8D05ECF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128A6F26-AC40-BDCC-7F45-72A77187CF64}"/>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75062F7-A8CE-15D9-2B7C-31F69916094C}"/>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41B49EB-4E7E-0A11-142C-C8D58C58ACBE}"/>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49AEDF0-0FC1-2FDE-B870-8A5EFD8DC886}"/>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143C882-0889-7F15-2E20-2A58482A795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9679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exagon 35">
            <a:extLst>
              <a:ext uri="{FF2B5EF4-FFF2-40B4-BE49-F238E27FC236}">
                <a16:creationId xmlns:a16="http://schemas.microsoft.com/office/drawing/2014/main" id="{58E9E655-FC17-BE72-ED41-400711A43A2A}"/>
              </a:ext>
            </a:extLst>
          </p:cNvPr>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77A07C78-240F-4095-2614-488E6A54D30A}"/>
              </a:ext>
            </a:extLst>
          </p:cNvPr>
          <p:cNvSpPr/>
          <p:nvPr/>
        </p:nvSpPr>
        <p:spPr>
          <a:xfrm rot="1782986">
            <a:off x="4678406" y="654853"/>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EE26B39-C813-06DA-9F8F-0115F28ECEAF}"/>
              </a:ext>
            </a:extLst>
          </p:cNvPr>
          <p:cNvSpPr/>
          <p:nvPr/>
        </p:nvSpPr>
        <p:spPr>
          <a:xfrm>
            <a:off x="2501900" y="2149381"/>
            <a:ext cx="3745466" cy="10711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76587A17-7BF6-D750-5372-FC48F3A95E50}"/>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Veuillez revoir les objectifs d'apprentissage et écrire votre réflexion dans la zone de texte.</a:t>
            </a:r>
          </a:p>
        </p:txBody>
      </p:sp>
      <p:sp>
        <p:nvSpPr>
          <p:cNvPr id="52" name="TextBox 51">
            <a:extLst>
              <a:ext uri="{FF2B5EF4-FFF2-40B4-BE49-F238E27FC236}">
                <a16:creationId xmlns:a16="http://schemas.microsoft.com/office/drawing/2014/main" id="{7E0BD0E5-0246-51B1-F7CC-A9FAE025D5B7}"/>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Quels sont les objectifs d'apprentissage pour lesquels vous avez la certitude de les avoir atteints ? </a:t>
            </a:r>
          </a:p>
        </p:txBody>
      </p:sp>
      <p:sp>
        <p:nvSpPr>
          <p:cNvPr id="53" name="Rectangle 52">
            <a:extLst>
              <a:ext uri="{FF2B5EF4-FFF2-40B4-BE49-F238E27FC236}">
                <a16:creationId xmlns:a16="http://schemas.microsoft.com/office/drawing/2014/main" id="{F3773B7D-8E6A-6541-3152-B3CD21F00CBC}"/>
              </a:ext>
            </a:extLst>
          </p:cNvPr>
          <p:cNvSpPr/>
          <p:nvPr/>
        </p:nvSpPr>
        <p:spPr>
          <a:xfrm>
            <a:off x="2501900" y="3398040"/>
            <a:ext cx="3745466" cy="11189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79D84830-2B6A-E69C-AFDB-10C66AF3E25E}"/>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Sur quels objectifs d'apprentissage auriez-vous besoin de plus d'informations, de pratique ou de soutien ? </a:t>
            </a:r>
          </a:p>
        </p:txBody>
      </p:sp>
      <p:sp>
        <p:nvSpPr>
          <p:cNvPr id="55" name="TextBox 54">
            <a:extLst>
              <a:ext uri="{FF2B5EF4-FFF2-40B4-BE49-F238E27FC236}">
                <a16:creationId xmlns:a16="http://schemas.microsoft.com/office/drawing/2014/main" id="{1F0FEC78-49BF-DDAB-520B-C32953351AE8}"/>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OBJECTIFS D'APPRENTISSAGE</a:t>
            </a:r>
          </a:p>
        </p:txBody>
      </p:sp>
      <p:sp>
        <p:nvSpPr>
          <p:cNvPr id="56" name="TextBox 55">
            <a:extLst>
              <a:ext uri="{FF2B5EF4-FFF2-40B4-BE49-F238E27FC236}">
                <a16:creationId xmlns:a16="http://schemas.microsoft.com/office/drawing/2014/main" id="{587C0352-4F80-18EB-64D8-F4C1EAEA4489}"/>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6 : CLÔTURE DU MODULE</a:t>
            </a:r>
          </a:p>
        </p:txBody>
      </p:sp>
      <p:sp>
        <p:nvSpPr>
          <p:cNvPr id="57" name="TextBox 56">
            <a:extLst>
              <a:ext uri="{FF2B5EF4-FFF2-40B4-BE49-F238E27FC236}">
                <a16:creationId xmlns:a16="http://schemas.microsoft.com/office/drawing/2014/main" id="{5E227603-0C3F-1DF3-2810-09DA5F89CB4B}"/>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RÉFLEXION</a:t>
            </a:r>
          </a:p>
        </p:txBody>
      </p:sp>
      <p:sp>
        <p:nvSpPr>
          <p:cNvPr id="58" name="Rectangle 57">
            <a:extLst>
              <a:ext uri="{FF2B5EF4-FFF2-40B4-BE49-F238E27FC236}">
                <a16:creationId xmlns:a16="http://schemas.microsoft.com/office/drawing/2014/main" id="{65440B38-DC94-E134-B26E-0DD5372C5BD8}"/>
              </a:ext>
            </a:extLst>
          </p:cNvPr>
          <p:cNvSpPr/>
          <p:nvPr/>
        </p:nvSpPr>
        <p:spPr>
          <a:xfrm>
            <a:off x="2501900" y="5633117"/>
            <a:ext cx="3745466" cy="939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6245936D-CA82-5DA9-683C-2860933F5C14}"/>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Qu'est-ce qui vous a surpris ?</a:t>
            </a:r>
          </a:p>
        </p:txBody>
      </p:sp>
      <p:sp>
        <p:nvSpPr>
          <p:cNvPr id="60" name="Rectangle 59">
            <a:extLst>
              <a:ext uri="{FF2B5EF4-FFF2-40B4-BE49-F238E27FC236}">
                <a16:creationId xmlns:a16="http://schemas.microsoft.com/office/drawing/2014/main" id="{3C4D904C-8B52-E864-6723-316F7EF31C41}"/>
              </a:ext>
            </a:extLst>
          </p:cNvPr>
          <p:cNvSpPr/>
          <p:nvPr/>
        </p:nvSpPr>
        <p:spPr>
          <a:xfrm>
            <a:off x="2501900" y="6753342"/>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B09D44CA-C6F1-F461-14C9-3E3BA0FEFD46}"/>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Qu'est-ce qui vous a mis au défi ?</a:t>
            </a:r>
          </a:p>
        </p:txBody>
      </p:sp>
      <p:sp>
        <p:nvSpPr>
          <p:cNvPr id="62" name="Rectangle 61">
            <a:extLst>
              <a:ext uri="{FF2B5EF4-FFF2-40B4-BE49-F238E27FC236}">
                <a16:creationId xmlns:a16="http://schemas.microsoft.com/office/drawing/2014/main" id="{D6B47660-9BB1-D154-BC36-01AD511A8E0E}"/>
              </a:ext>
            </a:extLst>
          </p:cNvPr>
          <p:cNvSpPr/>
          <p:nvPr/>
        </p:nvSpPr>
        <p:spPr>
          <a:xfrm>
            <a:off x="2501900" y="7928131"/>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96DFDAA8-610F-EBBB-E6F8-4CB0F228E03A}"/>
              </a:ext>
            </a:extLst>
          </p:cNvPr>
          <p:cNvSpPr txBox="1"/>
          <p:nvPr/>
        </p:nvSpPr>
        <p:spPr>
          <a:xfrm>
            <a:off x="1007470" y="7928131"/>
            <a:ext cx="1411879" cy="520312"/>
          </a:xfrm>
          <a:prstGeom prst="rect">
            <a:avLst/>
          </a:prstGeom>
          <a:noFill/>
          <a:ln>
            <a:noFill/>
          </a:ln>
        </p:spPr>
        <p:txBody>
          <a:bodyPr wrap="square" lIns="90000" tIns="90000" rIns="90000" bIns="90000" rtlCol="0">
            <a:spAutoFit/>
          </a:bodyPr>
          <a:lstStyle/>
          <a:p>
            <a:r>
              <a:rPr lang="en-US" sz="1100" dirty="0"/>
              <a:t>Sur quoi aimeriez-vous en savoir plus ? </a:t>
            </a:r>
          </a:p>
        </p:txBody>
      </p:sp>
      <p:sp>
        <p:nvSpPr>
          <p:cNvPr id="64" name="Hexagon 63">
            <a:extLst>
              <a:ext uri="{FF2B5EF4-FFF2-40B4-BE49-F238E27FC236}">
                <a16:creationId xmlns:a16="http://schemas.microsoft.com/office/drawing/2014/main" id="{FCC1F099-7EBE-645D-E5E6-A00E0A075D9C}"/>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a:extLst>
              <a:ext uri="{FF2B5EF4-FFF2-40B4-BE49-F238E27FC236}">
                <a16:creationId xmlns:a16="http://schemas.microsoft.com/office/drawing/2014/main" id="{A6FA89A1-292E-DF14-2E8F-BE74BA3F345B}"/>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a:extLst>
              <a:ext uri="{FF2B5EF4-FFF2-40B4-BE49-F238E27FC236}">
                <a16:creationId xmlns:a16="http://schemas.microsoft.com/office/drawing/2014/main" id="{58C952EE-B133-D58F-4E29-C461C4EBB62B}"/>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a:extLst>
              <a:ext uri="{FF2B5EF4-FFF2-40B4-BE49-F238E27FC236}">
                <a16:creationId xmlns:a16="http://schemas.microsoft.com/office/drawing/2014/main" id="{EA55011E-3D91-0830-E865-E76EE6F8700A}"/>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a:extLst>
              <a:ext uri="{FF2B5EF4-FFF2-40B4-BE49-F238E27FC236}">
                <a16:creationId xmlns:a16="http://schemas.microsoft.com/office/drawing/2014/main" id="{49189C7F-E7A5-F2B8-8D08-0A5A42242799}"/>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a:extLst>
              <a:ext uri="{FF2B5EF4-FFF2-40B4-BE49-F238E27FC236}">
                <a16:creationId xmlns:a16="http://schemas.microsoft.com/office/drawing/2014/main" id="{DD77BC1C-6971-FD05-4C3A-DC0EBE7C9BE2}"/>
              </a:ext>
            </a:extLst>
          </p:cNvPr>
          <p:cNvSpPr/>
          <p:nvPr/>
        </p:nvSpPr>
        <p:spPr>
          <a:xfrm rot="1782986">
            <a:off x="286724" y="261533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3974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BA982B-7E65-D09D-5C25-AF9322F3C91A}"/>
              </a:ext>
            </a:extLst>
          </p:cNvPr>
          <p:cNvSpPr/>
          <p:nvPr/>
        </p:nvSpPr>
        <p:spPr>
          <a:xfrm>
            <a:off x="0" y="0"/>
            <a:ext cx="6858000" cy="3314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9B1E40A-13B0-7C3B-E601-4332E5B21FE6}"/>
              </a:ext>
            </a:extLst>
          </p:cNvPr>
          <p:cNvSpPr txBox="1"/>
          <p:nvPr/>
        </p:nvSpPr>
        <p:spPr>
          <a:xfrm>
            <a:off x="752439" y="4817751"/>
            <a:ext cx="5061022" cy="270843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chemeClr val="accent4"/>
                </a:solidFill>
                <a:effectLst/>
                <a:uLnTx/>
                <a:uFillTx/>
                <a:latin typeface="Garamond" panose="02020404030301010803" pitchFamily="18" charset="0"/>
                <a:ea typeface="+mn-ea"/>
                <a:cs typeface="+mn-cs"/>
              </a:rPr>
              <a:t>MODULE 3</a:t>
            </a:r>
          </a:p>
          <a:p>
            <a:pPr marL="0" marR="0" lvl="0" indent="0" defTabSz="457200" rtl="0" eaLnBrk="1" fontAlgn="auto" latinLnBrk="0" hangingPunct="1">
              <a:lnSpc>
                <a:spcPct val="100000"/>
              </a:lnSpc>
              <a:spcBef>
                <a:spcPts val="0"/>
              </a:spcBef>
              <a:spcAft>
                <a:spcPts val="0"/>
              </a:spcAft>
              <a:buClrTx/>
              <a:buSzTx/>
              <a:buFontTx/>
              <a:buNone/>
              <a:tabLst/>
              <a:defRPr/>
            </a:pPr>
            <a:r>
              <a:rPr lang="en-US" sz="1800" b="1" spc="300" dirty="0">
                <a:solidFill>
                  <a:schemeClr val="accent4"/>
                </a:solidFill>
                <a:latin typeface="Garamond" panose="02020404030301010803" pitchFamily="18" charset="0"/>
              </a:rPr>
              <a:t> </a:t>
            </a:r>
            <a:endParaRPr lang="en-US" sz="4000" b="1" dirty="0">
              <a:solidFill>
                <a:schemeClr val="accent4"/>
              </a:solidFill>
              <a:latin typeface="Garamond" panose="02020404030301010803" pitchFamily="18" charset="0"/>
            </a:endParaRPr>
          </a:p>
          <a:p>
            <a:r>
              <a:rPr lang="en-US" sz="4000" b="1" dirty="0">
                <a:solidFill>
                  <a:schemeClr val="accent4"/>
                </a:solidFill>
                <a:latin typeface="Garamond" panose="02020404030301010803" pitchFamily="18" charset="0"/>
              </a:rPr>
              <a:t>Compétences personnelles</a:t>
            </a:r>
          </a:p>
          <a:p>
            <a:r>
              <a:rPr lang="en-US" sz="1400" b="1" dirty="0">
                <a:solidFill>
                  <a:schemeClr val="accent4"/>
                </a:solidFill>
                <a:latin typeface="Garamond" panose="02020404030301010803" pitchFamily="18" charset="0"/>
              </a:rPr>
              <a:t> </a:t>
            </a:r>
          </a:p>
          <a:p>
            <a:r>
              <a:rPr lang="en-US" sz="2000" b="1" dirty="0">
                <a:solidFill>
                  <a:schemeClr val="accent4"/>
                </a:solidFill>
                <a:latin typeface="Garamond" panose="02020404030301010803" pitchFamily="18" charset="0"/>
              </a:rPr>
              <a:t>(Partie 2 : Résolution de problèmes, négociation et coordination)</a:t>
            </a:r>
          </a:p>
        </p:txBody>
      </p:sp>
      <p:pic>
        <p:nvPicPr>
          <p:cNvPr id="8" name="Graphic 7" descr="Lock with solid fill">
            <a:extLst>
              <a:ext uri="{FF2B5EF4-FFF2-40B4-BE49-F238E27FC236}">
                <a16:creationId xmlns:a16="http://schemas.microsoft.com/office/drawing/2014/main" id="{0EA3F746-997E-BE01-CBFB-F63CFC1480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639" y="2257982"/>
            <a:ext cx="1505328" cy="1505328"/>
          </a:xfrm>
          <a:prstGeom prst="rect">
            <a:avLst/>
          </a:prstGeom>
        </p:spPr>
      </p:pic>
      <p:grpSp>
        <p:nvGrpSpPr>
          <p:cNvPr id="14" name="Group 13">
            <a:extLst>
              <a:ext uri="{FF2B5EF4-FFF2-40B4-BE49-F238E27FC236}">
                <a16:creationId xmlns:a16="http://schemas.microsoft.com/office/drawing/2014/main" id="{2EA91FAD-5BB2-D102-8A22-5DDF6EEEE310}"/>
              </a:ext>
            </a:extLst>
          </p:cNvPr>
          <p:cNvGrpSpPr/>
          <p:nvPr/>
        </p:nvGrpSpPr>
        <p:grpSpPr>
          <a:xfrm>
            <a:off x="545757" y="2088884"/>
            <a:ext cx="2274980" cy="2196513"/>
            <a:chOff x="6235949" y="1506221"/>
            <a:chExt cx="1084680" cy="1047268"/>
          </a:xfrm>
        </p:grpSpPr>
        <p:sp>
          <p:nvSpPr>
            <p:cNvPr id="9" name="Hexagon 8">
              <a:extLst>
                <a:ext uri="{FF2B5EF4-FFF2-40B4-BE49-F238E27FC236}">
                  <a16:creationId xmlns:a16="http://schemas.microsoft.com/office/drawing/2014/main" id="{BDE0BCC7-4001-9FF2-F9BC-66AE0302FA23}"/>
                </a:ext>
              </a:extLst>
            </p:cNvPr>
            <p:cNvSpPr/>
            <p:nvPr/>
          </p:nvSpPr>
          <p:spPr>
            <a:xfrm rot="1782986">
              <a:off x="6235949" y="1506221"/>
              <a:ext cx="1084680" cy="985264"/>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0E86D58-F56D-8E95-06B7-3427559703E1}"/>
                </a:ext>
              </a:extLst>
            </p:cNvPr>
            <p:cNvGrpSpPr/>
            <p:nvPr/>
          </p:nvGrpSpPr>
          <p:grpSpPr>
            <a:xfrm>
              <a:off x="6537176" y="1699791"/>
              <a:ext cx="359797" cy="853698"/>
              <a:chOff x="2068313" y="2482622"/>
              <a:chExt cx="376359" cy="892995"/>
            </a:xfrm>
            <a:solidFill>
              <a:schemeClr val="bg1"/>
            </a:solidFill>
          </p:grpSpPr>
          <p:sp>
            <p:nvSpPr>
              <p:cNvPr id="11" name="Round Same Side Corner Rectangle 23">
                <a:extLst>
                  <a:ext uri="{FF2B5EF4-FFF2-40B4-BE49-F238E27FC236}">
                    <a16:creationId xmlns:a16="http://schemas.microsoft.com/office/drawing/2014/main" id="{5881DBDC-ED77-7F22-68E9-8615DC688AB0}"/>
                  </a:ext>
                </a:extLst>
              </p:cNvPr>
              <p:cNvSpPr/>
              <p:nvPr/>
            </p:nvSpPr>
            <p:spPr>
              <a:xfrm>
                <a:off x="2071073" y="2923619"/>
                <a:ext cx="372129" cy="45199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F2182FD-E9D8-DD7A-9B97-372264F887BE}"/>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tar: 5 Points 12">
              <a:extLst>
                <a:ext uri="{FF2B5EF4-FFF2-40B4-BE49-F238E27FC236}">
                  <a16:creationId xmlns:a16="http://schemas.microsoft.com/office/drawing/2014/main" id="{BCF8DC4B-8C06-2A9A-B68E-CBC9DCA296B2}"/>
                </a:ext>
              </a:extLst>
            </p:cNvPr>
            <p:cNvSpPr/>
            <p:nvPr/>
          </p:nvSpPr>
          <p:spPr>
            <a:xfrm>
              <a:off x="6936640" y="2070754"/>
              <a:ext cx="153902" cy="153902"/>
            </a:xfrm>
            <a:prstGeom prst="star5">
              <a:avLst>
                <a:gd name="adj" fmla="val 28484"/>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17184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EFAEC-CEF2-7356-3ECE-49CAD97812D0}"/>
              </a:ext>
            </a:extLst>
          </p:cNvPr>
          <p:cNvSpPr txBox="1"/>
          <p:nvPr/>
        </p:nvSpPr>
        <p:spPr>
          <a:xfrm>
            <a:off x="1567787" y="1162644"/>
            <a:ext cx="4682543" cy="2200602"/>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 </a:t>
            </a:r>
            <a:r>
              <a:rPr lang="en-US" sz="1100" dirty="0">
                <a:solidFill>
                  <a:schemeClr val="tx1"/>
                </a:solidFill>
                <a:latin typeface="Calibri"/>
                <a:ea typeface="Calibri"/>
                <a:cs typeface="Calibri"/>
                <a:sym typeface="Calibri"/>
              </a:rPr>
              <a:t>Ouverture du module</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 </a:t>
            </a:r>
            <a:r>
              <a:rPr lang="en-US" sz="1100" dirty="0">
                <a:solidFill>
                  <a:schemeClr val="tx1"/>
                </a:solidFill>
                <a:latin typeface="Calibri"/>
                <a:ea typeface="Calibri"/>
                <a:cs typeface="Calibri"/>
                <a:sym typeface="Calibri"/>
              </a:rPr>
              <a:t>Comment le </a:t>
            </a:r>
            <a:r>
              <a:rPr lang="en-US" sz="1100" dirty="0" err="1">
                <a:solidFill>
                  <a:schemeClr val="tx1"/>
                </a:solidFill>
                <a:latin typeface="Calibri"/>
                <a:ea typeface="Calibri"/>
                <a:cs typeface="Calibri"/>
                <a:sym typeface="Calibri"/>
              </a:rPr>
              <a:t>gestionnaire</a:t>
            </a:r>
            <a:r>
              <a:rPr lang="en-US" sz="1100" dirty="0">
                <a:solidFill>
                  <a:schemeClr val="tx1"/>
                </a:solidFill>
                <a:latin typeface="Calibri"/>
                <a:ea typeface="Calibri"/>
                <a:cs typeface="Calibri"/>
                <a:sym typeface="Calibri"/>
              </a:rPr>
              <a:t> de </a:t>
            </a:r>
            <a:r>
              <a:rPr lang="en-US" sz="1100" dirty="0" err="1">
                <a:solidFill>
                  <a:schemeClr val="tx1"/>
                </a:solidFill>
                <a:latin typeface="Calibri"/>
                <a:ea typeface="Calibri"/>
                <a:cs typeface="Calibri"/>
                <a:sym typeface="Calibri"/>
              </a:rPr>
              <a:t>cas</a:t>
            </a:r>
            <a:r>
              <a:rPr lang="en-US" sz="1100" dirty="0">
                <a:solidFill>
                  <a:schemeClr val="tx1"/>
                </a:solidFill>
                <a:latin typeface="Calibri"/>
                <a:ea typeface="Calibri"/>
                <a:cs typeface="Calibri"/>
                <a:sym typeface="Calibri"/>
              </a:rPr>
              <a:t> peut-il aborder les problèmes ou les préoccupations ?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 </a:t>
            </a:r>
            <a:r>
              <a:rPr lang="en-US" sz="1100" dirty="0">
                <a:solidFill>
                  <a:schemeClr val="tx1"/>
                </a:solidFill>
                <a:latin typeface="Calibri"/>
                <a:ea typeface="Calibri"/>
                <a:cs typeface="Calibri"/>
                <a:sym typeface="Calibri"/>
              </a:rPr>
              <a:t>Comment négocier et gérer les conflits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 </a:t>
            </a:r>
            <a:r>
              <a:rPr lang="en-US" sz="1100" dirty="0">
                <a:solidFill>
                  <a:schemeClr val="tx1"/>
                </a:solidFill>
                <a:latin typeface="Calibri"/>
                <a:ea typeface="Calibri"/>
                <a:cs typeface="Calibri"/>
                <a:sym typeface="Calibri"/>
              </a:rPr>
              <a:t>Comment </a:t>
            </a:r>
            <a:r>
              <a:rPr lang="en-US" sz="1100" dirty="0" err="1">
                <a:solidFill>
                  <a:schemeClr val="tx1"/>
                </a:solidFill>
                <a:latin typeface="Calibri"/>
                <a:ea typeface="Calibri"/>
                <a:cs typeface="Calibri"/>
                <a:sym typeface="Calibri"/>
              </a:rPr>
              <a:t>puis</a:t>
            </a:r>
            <a:r>
              <a:rPr lang="en-US" sz="1100" dirty="0">
                <a:solidFill>
                  <a:schemeClr val="tx1"/>
                </a:solidFill>
                <a:latin typeface="Calibri"/>
                <a:ea typeface="Calibri"/>
                <a:cs typeface="Calibri"/>
                <a:sym typeface="Calibri"/>
              </a:rPr>
              <a:t>-je coordonner pour améliorer les résultats en matière de protection de l'enfance ?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 </a:t>
            </a:r>
            <a:r>
              <a:rPr lang="en-US" sz="1100" dirty="0">
                <a:solidFill>
                  <a:schemeClr val="tx1"/>
                </a:solidFill>
                <a:latin typeface="Calibri"/>
                <a:ea typeface="Calibri"/>
                <a:cs typeface="Calibri"/>
                <a:sym typeface="Calibri"/>
              </a:rPr>
              <a:t>Clôture du module</a:t>
            </a:r>
          </a:p>
        </p:txBody>
      </p:sp>
      <p:sp>
        <p:nvSpPr>
          <p:cNvPr id="4" name="TextBox 3">
            <a:extLst>
              <a:ext uri="{FF2B5EF4-FFF2-40B4-BE49-F238E27FC236}">
                <a16:creationId xmlns:a16="http://schemas.microsoft.com/office/drawing/2014/main" id="{9A7434E1-C5D1-2BB9-71BA-2622E9222E7E}"/>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US" sz="1100" dirty="0">
                <a:solidFill>
                  <a:schemeClr val="tx1"/>
                </a:solidFill>
                <a:latin typeface="+mn-lt"/>
              </a:rPr>
              <a:t>38</a:t>
            </a:r>
          </a:p>
          <a:p>
            <a:pPr>
              <a:spcAft>
                <a:spcPts val="1800"/>
              </a:spcAft>
            </a:pPr>
            <a:r>
              <a:rPr lang="en-US" sz="1100" dirty="0"/>
              <a:t>39</a:t>
            </a:r>
          </a:p>
          <a:p>
            <a:pPr>
              <a:spcAft>
                <a:spcPts val="1800"/>
              </a:spcAft>
            </a:pPr>
            <a:r>
              <a:rPr lang="en-US" sz="1100" dirty="0"/>
              <a:t>43</a:t>
            </a:r>
          </a:p>
          <a:p>
            <a:pPr>
              <a:spcAft>
                <a:spcPts val="1800"/>
              </a:spcAft>
            </a:pPr>
            <a:r>
              <a:rPr lang="en-US" sz="1100" dirty="0"/>
              <a:t>46</a:t>
            </a:r>
          </a:p>
          <a:p>
            <a:pPr>
              <a:spcAft>
                <a:spcPts val="1800"/>
              </a:spcAft>
            </a:pPr>
            <a:r>
              <a:rPr lang="en-US" sz="1100" dirty="0"/>
              <a:t>50</a:t>
            </a:r>
          </a:p>
        </p:txBody>
      </p:sp>
      <p:sp>
        <p:nvSpPr>
          <p:cNvPr id="5" name="TextBox 4">
            <a:extLst>
              <a:ext uri="{FF2B5EF4-FFF2-40B4-BE49-F238E27FC236}">
                <a16:creationId xmlns:a16="http://schemas.microsoft.com/office/drawing/2014/main" id="{8DD397FC-9EC0-4843-05F9-659EB5273D7F}"/>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TABLE DES MATIÈRES</a:t>
            </a:r>
          </a:p>
        </p:txBody>
      </p:sp>
      <p:sp>
        <p:nvSpPr>
          <p:cNvPr id="6" name="Hexagon 5">
            <a:extLst>
              <a:ext uri="{FF2B5EF4-FFF2-40B4-BE49-F238E27FC236}">
                <a16:creationId xmlns:a16="http://schemas.microsoft.com/office/drawing/2014/main" id="{6A12FF5F-7809-E9BA-7C1C-A6BACD5DBD87}"/>
              </a:ext>
            </a:extLst>
          </p:cNvPr>
          <p:cNvSpPr/>
          <p:nvPr/>
        </p:nvSpPr>
        <p:spPr>
          <a:xfrm rot="1782986">
            <a:off x="286724" y="30111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F13B3B19-D3BC-B424-7BAA-F2CE1A4355A8}"/>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AD5F65F2-7807-EC04-87EA-9C4F1D88C817}"/>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7338D45-26C8-C40C-4D83-9DBE50EB2383}"/>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AA2E3F38-7653-FA60-FC9C-FB4677A52761}"/>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E914316F-0B30-2E1A-5ED8-43EFB658C440}"/>
              </a:ext>
            </a:extLst>
          </p:cNvPr>
          <p:cNvGrpSpPr/>
          <p:nvPr/>
        </p:nvGrpSpPr>
        <p:grpSpPr>
          <a:xfrm>
            <a:off x="5615068" y="7631237"/>
            <a:ext cx="759252" cy="1497662"/>
            <a:chOff x="10964589" y="4961229"/>
            <a:chExt cx="759252" cy="1497662"/>
          </a:xfrm>
          <a:solidFill>
            <a:schemeClr val="accent4">
              <a:lumMod val="20000"/>
              <a:lumOff val="80000"/>
            </a:schemeClr>
          </a:solidFill>
        </p:grpSpPr>
        <p:grpSp>
          <p:nvGrpSpPr>
            <p:cNvPr id="11" name="Group 10">
              <a:extLst>
                <a:ext uri="{FF2B5EF4-FFF2-40B4-BE49-F238E27FC236}">
                  <a16:creationId xmlns:a16="http://schemas.microsoft.com/office/drawing/2014/main" id="{6AF89E58-1C27-C727-0AF4-BF07610B691A}"/>
                </a:ext>
              </a:extLst>
            </p:cNvPr>
            <p:cNvGrpSpPr/>
            <p:nvPr/>
          </p:nvGrpSpPr>
          <p:grpSpPr>
            <a:xfrm>
              <a:off x="10964589" y="4961229"/>
              <a:ext cx="524294" cy="1497662"/>
              <a:chOff x="2068313" y="2482622"/>
              <a:chExt cx="376359" cy="1075080"/>
            </a:xfrm>
            <a:grpFill/>
          </p:grpSpPr>
          <p:sp>
            <p:nvSpPr>
              <p:cNvPr id="15" name="Round Same Side Corner Rectangle 23">
                <a:extLst>
                  <a:ext uri="{FF2B5EF4-FFF2-40B4-BE49-F238E27FC236}">
                    <a16:creationId xmlns:a16="http://schemas.microsoft.com/office/drawing/2014/main" id="{CB50B6D9-AEBC-D326-2233-9FBCFE1977E8}"/>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2347B99-DE6E-7246-E96E-7FBB1B933362}"/>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tar: 5 Points 12">
              <a:extLst>
                <a:ext uri="{FF2B5EF4-FFF2-40B4-BE49-F238E27FC236}">
                  <a16:creationId xmlns:a16="http://schemas.microsoft.com/office/drawing/2014/main" id="{D1FE1F50-B181-9964-0D3B-CF45C5AF3897}"/>
                </a:ext>
              </a:extLst>
            </p:cNvPr>
            <p:cNvSpPr/>
            <p:nvPr/>
          </p:nvSpPr>
          <p:spPr>
            <a:xfrm>
              <a:off x="11530903" y="5521514"/>
              <a:ext cx="192938" cy="192938"/>
            </a:xfrm>
            <a:prstGeom prst="star5">
              <a:avLst>
                <a:gd name="adj" fmla="val 28484"/>
                <a:gd name="hf" fmla="val 105146"/>
                <a:gd name="vf" fmla="val 11055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9304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5ACAEB-1C14-4CCF-5C05-05E224A3BFDF}"/>
              </a:ext>
            </a:extLst>
          </p:cNvPr>
          <p:cNvSpPr txBox="1"/>
          <p:nvPr/>
        </p:nvSpPr>
        <p:spPr>
          <a:xfrm>
            <a:off x="996287" y="1238738"/>
            <a:ext cx="4665478" cy="276999"/>
          </a:xfrm>
          <a:prstGeom prst="rect">
            <a:avLst/>
          </a:prstGeom>
          <a:noFill/>
        </p:spPr>
        <p:txBody>
          <a:bodyPr wrap="square" rtlCol="0">
            <a:spAutoFit/>
          </a:bodyPr>
          <a:lstStyle/>
          <a:p>
            <a:r>
              <a:rPr lang="en-US" sz="1200" b="1" spc="300" dirty="0">
                <a:solidFill>
                  <a:schemeClr val="tx1"/>
                </a:solidFill>
              </a:rPr>
              <a:t>OBJECTIF DU MODULE</a:t>
            </a:r>
          </a:p>
        </p:txBody>
      </p:sp>
      <p:sp>
        <p:nvSpPr>
          <p:cNvPr id="3" name="TextBox 2">
            <a:extLst>
              <a:ext uri="{FF2B5EF4-FFF2-40B4-BE49-F238E27FC236}">
                <a16:creationId xmlns:a16="http://schemas.microsoft.com/office/drawing/2014/main" id="{AF11387D-F2A7-2685-47E6-51E77D250A83}"/>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1 : OUVERTURE DU MODULE</a:t>
            </a:r>
          </a:p>
        </p:txBody>
      </p:sp>
      <p:sp>
        <p:nvSpPr>
          <p:cNvPr id="4" name="TextBox 3">
            <a:extLst>
              <a:ext uri="{FF2B5EF4-FFF2-40B4-BE49-F238E27FC236}">
                <a16:creationId xmlns:a16="http://schemas.microsoft.com/office/drawing/2014/main" id="{0945FEEF-9704-5D8E-E918-6BF04A6C1CC5}"/>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Renforcer la compréhension pratique des participants sur les compétences clés pour une résolution efficace des problèmes et une coordination dans la gestion des cas de protection de l'enfance.</a:t>
            </a:r>
          </a:p>
        </p:txBody>
      </p:sp>
      <p:sp>
        <p:nvSpPr>
          <p:cNvPr id="5" name="TextBox 4">
            <a:extLst>
              <a:ext uri="{FF2B5EF4-FFF2-40B4-BE49-F238E27FC236}">
                <a16:creationId xmlns:a16="http://schemas.microsoft.com/office/drawing/2014/main" id="{1F38778E-9F5C-14F8-B0A2-EC9C94938510}"/>
              </a:ext>
            </a:extLst>
          </p:cNvPr>
          <p:cNvSpPr txBox="1"/>
          <p:nvPr/>
        </p:nvSpPr>
        <p:spPr>
          <a:xfrm>
            <a:off x="996287" y="2268414"/>
            <a:ext cx="5254042" cy="276999"/>
          </a:xfrm>
          <a:prstGeom prst="rect">
            <a:avLst/>
          </a:prstGeom>
          <a:noFill/>
        </p:spPr>
        <p:txBody>
          <a:bodyPr wrap="square" rtlCol="0">
            <a:spAutoFit/>
          </a:bodyPr>
          <a:lstStyle/>
          <a:p>
            <a:r>
              <a:rPr lang="en-US" sz="1200" b="1" spc="300" dirty="0">
                <a:solidFill>
                  <a:schemeClr val="tx1"/>
                </a:solidFill>
              </a:rPr>
              <a:t>OBJECTIFS D'APPRENTISSAGE </a:t>
            </a:r>
          </a:p>
        </p:txBody>
      </p:sp>
      <p:sp>
        <p:nvSpPr>
          <p:cNvPr id="6" name="TextBox 5">
            <a:extLst>
              <a:ext uri="{FF2B5EF4-FFF2-40B4-BE49-F238E27FC236}">
                <a16:creationId xmlns:a16="http://schemas.microsoft.com/office/drawing/2014/main" id="{B1330988-737F-A411-8D85-F50A326DCE78}"/>
              </a:ext>
            </a:extLst>
          </p:cNvPr>
          <p:cNvSpPr txBox="1"/>
          <p:nvPr/>
        </p:nvSpPr>
        <p:spPr>
          <a:xfrm>
            <a:off x="1675087" y="2821316"/>
            <a:ext cx="4575242" cy="2462213"/>
          </a:xfrm>
          <a:prstGeom prst="rect">
            <a:avLst/>
          </a:prstGeom>
          <a:noFill/>
        </p:spPr>
        <p:txBody>
          <a:bodyPr wrap="square" lIns="91440" tIns="45720" rIns="91440" bIns="45720" rtlCol="0" anchor="t">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 Identifier les </a:t>
            </a:r>
            <a:r>
              <a:rPr lang="en-US" sz="1100" dirty="0" err="1">
                <a:solidFill>
                  <a:schemeClr val="tx1"/>
                </a:solidFill>
                <a:latin typeface="+mn-lt"/>
                <a:ea typeface="Arial"/>
                <a:cs typeface="Arial"/>
                <a:sym typeface="Arial"/>
              </a:rPr>
              <a:t>cas</a:t>
            </a:r>
            <a:r>
              <a:rPr lang="en-US" sz="1100" dirty="0">
                <a:solidFill>
                  <a:schemeClr val="tx1"/>
                </a:solidFill>
                <a:latin typeface="+mn-lt"/>
                <a:ea typeface="Arial"/>
                <a:cs typeface="Arial"/>
                <a:sym typeface="Arial"/>
              </a:rPr>
              <a:t> qui peuvent être clôturés à l'aide des critères de clôture des </a:t>
            </a:r>
            <a:r>
              <a:rPr lang="en-US" sz="1100" dirty="0" err="1">
                <a:solidFill>
                  <a:schemeClr val="tx1"/>
                </a:solidFill>
                <a:latin typeface="+mn-lt"/>
                <a:ea typeface="Arial"/>
                <a:cs typeface="Arial"/>
                <a:sym typeface="Arial"/>
              </a:rPr>
              <a:t>cas</a:t>
            </a:r>
            <a:r>
              <a:rPr lang="en-US" sz="1100" dirty="0">
                <a:solidFill>
                  <a:schemeClr val="tx1"/>
                </a:solidFill>
                <a:latin typeface="+mn-lt"/>
                <a:ea typeface="Arial"/>
                <a:cs typeface="Arial"/>
                <a:sym typeface="Arial"/>
              </a:rPr>
              <a:t>  </a:t>
            </a:r>
          </a:p>
          <a:p>
            <a:pPr marL="0" marR="0" lvl="0" indent="0" algn="l" rtl="0">
              <a:spcBef>
                <a:spcPts val="0"/>
              </a:spcBef>
              <a:spcAft>
                <a:spcPts val="0"/>
              </a:spcAft>
              <a:buNone/>
            </a:pPr>
            <a:br>
              <a:rPr lang="en-US" sz="1100" dirty="0">
                <a:solidFill>
                  <a:schemeClr val="tx1"/>
                </a:solidFill>
                <a:latin typeface="+mn-lt"/>
                <a:ea typeface="Arial"/>
                <a:cs typeface="Arial"/>
                <a:sym typeface="Arial"/>
              </a:rPr>
            </a:br>
            <a:endParaRPr lang="en-US" sz="1100" dirty="0">
              <a:solidFill>
                <a:schemeClr val="tx1"/>
              </a:solidFill>
              <a:latin typeface="+mn-lt"/>
              <a:ea typeface="Arial"/>
              <a:cs typeface="Arial"/>
              <a:sym typeface="Arial"/>
            </a:endParaRPr>
          </a:p>
          <a:p>
            <a:r>
              <a:rPr lang="en-US" sz="1100" dirty="0">
                <a:latin typeface="+mn-lt"/>
                <a:ea typeface="Arial"/>
                <a:cs typeface="Arial"/>
                <a:sym typeface="Arial"/>
              </a:rPr>
              <a:t>Démontrer qu'il est possible de communiquer la décision de clore le </a:t>
            </a:r>
            <a:r>
              <a:rPr lang="en-US" sz="1100" dirty="0" err="1">
                <a:latin typeface="+mn-lt"/>
                <a:ea typeface="Arial"/>
                <a:cs typeface="Arial"/>
                <a:sym typeface="Arial"/>
              </a:rPr>
              <a:t>cas</a:t>
            </a:r>
            <a:r>
              <a:rPr lang="en-US" sz="1100" dirty="0">
                <a:latin typeface="+mn-lt"/>
                <a:ea typeface="Arial"/>
                <a:cs typeface="Arial"/>
                <a:sym typeface="Arial"/>
              </a:rPr>
              <a:t> à l'enfant et à la </a:t>
            </a:r>
            <a:r>
              <a:rPr lang="en-US" sz="1100" dirty="0">
                <a:ea typeface="Arial"/>
                <a:cs typeface="Arial"/>
                <a:sym typeface="Arial"/>
              </a:rPr>
              <a:t>personne qui s'en occupe, au parent ou à l'adulte de confiance.</a:t>
            </a:r>
            <a:endParaRPr lang="en-US" sz="1100" dirty="0">
              <a:latin typeface="+mn-lt"/>
              <a:ea typeface="Arial"/>
              <a:cs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Faire la différence entre la cloture et le </a:t>
            </a:r>
            <a:r>
              <a:rPr lang="en-US" sz="1100" dirty="0" err="1">
                <a:solidFill>
                  <a:schemeClr val="tx1"/>
                </a:solidFill>
                <a:latin typeface="+mn-lt"/>
                <a:ea typeface="Arial"/>
                <a:cs typeface="Arial"/>
                <a:sym typeface="Arial"/>
              </a:rPr>
              <a:t>transfert</a:t>
            </a:r>
            <a:r>
              <a:rPr lang="en-US" sz="1100" dirty="0">
                <a:solidFill>
                  <a:schemeClr val="tx1"/>
                </a:solidFill>
                <a:latin typeface="+mn-lt"/>
                <a:ea typeface="Arial"/>
                <a:cs typeface="Arial"/>
                <a:sym typeface="Arial"/>
              </a:rPr>
              <a:t> d’un </a:t>
            </a:r>
            <a:r>
              <a:rPr lang="en-US" sz="1100" dirty="0" err="1">
                <a:solidFill>
                  <a:schemeClr val="tx1"/>
                </a:solidFill>
                <a:latin typeface="+mn-lt"/>
                <a:ea typeface="Arial"/>
                <a:cs typeface="Arial"/>
                <a:sym typeface="Arial"/>
              </a:rPr>
              <a:t>cas</a:t>
            </a: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Expliquer les considerations </a:t>
            </a:r>
            <a:r>
              <a:rPr lang="en-US" sz="1100" dirty="0" err="1">
                <a:solidFill>
                  <a:schemeClr val="tx1"/>
                </a:solidFill>
                <a:latin typeface="+mn-lt"/>
                <a:ea typeface="Arial"/>
                <a:cs typeface="Arial"/>
                <a:sym typeface="Arial"/>
              </a:rPr>
              <a:t>principales</a:t>
            </a:r>
            <a:r>
              <a:rPr lang="en-US" sz="1100" dirty="0">
                <a:solidFill>
                  <a:schemeClr val="tx1"/>
                </a:solidFill>
                <a:latin typeface="+mn-lt"/>
                <a:ea typeface="Arial"/>
                <a:cs typeface="Arial"/>
                <a:sym typeface="Arial"/>
              </a:rPr>
              <a:t> à prendre en compte lorsque l'on souhaite obtenir un retour d'information de la part d'un enfant</a:t>
            </a:r>
          </a:p>
        </p:txBody>
      </p:sp>
      <p:grpSp>
        <p:nvGrpSpPr>
          <p:cNvPr id="7" name="Google Shape;149;p12">
            <a:extLst>
              <a:ext uri="{FF2B5EF4-FFF2-40B4-BE49-F238E27FC236}">
                <a16:creationId xmlns:a16="http://schemas.microsoft.com/office/drawing/2014/main" id="{F3D3E5A2-EB77-BACD-BD4C-FF8062230F77}"/>
              </a:ext>
            </a:extLst>
          </p:cNvPr>
          <p:cNvGrpSpPr/>
          <p:nvPr/>
        </p:nvGrpSpPr>
        <p:grpSpPr>
          <a:xfrm>
            <a:off x="1020268" y="2771366"/>
            <a:ext cx="559955" cy="387333"/>
            <a:chOff x="6878053" y="1156317"/>
            <a:chExt cx="1431178" cy="1039513"/>
          </a:xfrm>
          <a:solidFill>
            <a:schemeClr val="accent4"/>
          </a:solidFill>
        </p:grpSpPr>
        <p:grpSp>
          <p:nvGrpSpPr>
            <p:cNvPr id="8" name="Google Shape;150;p12">
              <a:extLst>
                <a:ext uri="{FF2B5EF4-FFF2-40B4-BE49-F238E27FC236}">
                  <a16:creationId xmlns:a16="http://schemas.microsoft.com/office/drawing/2014/main" id="{191DF2B6-067D-A894-A01A-31AE083388A5}"/>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5C59EAEA-67F1-527E-1124-2AC8D75379C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46332252-7FD3-CEED-5248-58E75CED144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3ABD2ABC-5D48-F224-9BD9-D7EC2A3DC131}"/>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5F117AC5-9832-5DBB-B679-E9C9D5A705F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F91268E8-95B0-2523-6BD9-7F7A7976CC12}"/>
              </a:ext>
            </a:extLst>
          </p:cNvPr>
          <p:cNvGrpSpPr/>
          <p:nvPr/>
        </p:nvGrpSpPr>
        <p:grpSpPr>
          <a:xfrm>
            <a:off x="1024014" y="3526509"/>
            <a:ext cx="559955" cy="387333"/>
            <a:chOff x="6878053" y="1156317"/>
            <a:chExt cx="1431178" cy="1039513"/>
          </a:xfrm>
          <a:solidFill>
            <a:schemeClr val="accent4"/>
          </a:solidFill>
        </p:grpSpPr>
        <p:grpSp>
          <p:nvGrpSpPr>
            <p:cNvPr id="14" name="Google Shape;150;p12">
              <a:extLst>
                <a:ext uri="{FF2B5EF4-FFF2-40B4-BE49-F238E27FC236}">
                  <a16:creationId xmlns:a16="http://schemas.microsoft.com/office/drawing/2014/main" id="{5977C37E-B61B-E568-CA27-E6F5E2B75012}"/>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4AC38BF3-7E6F-DC55-18CF-EA04BEBC1FD0}"/>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6D5A56D2-B49B-905D-8B9E-5CA2490B130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91E34B95-AE46-7C6A-8296-71A8E65AF8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FE4C0590-BEF4-B746-1551-2A726D53050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1FDF2DFF-05CD-E23D-3F46-84ABD7971C3C}"/>
              </a:ext>
            </a:extLst>
          </p:cNvPr>
          <p:cNvGrpSpPr/>
          <p:nvPr/>
        </p:nvGrpSpPr>
        <p:grpSpPr>
          <a:xfrm>
            <a:off x="1024014" y="4113406"/>
            <a:ext cx="559955" cy="387333"/>
            <a:chOff x="6878053" y="1156317"/>
            <a:chExt cx="1431178" cy="1039513"/>
          </a:xfrm>
          <a:solidFill>
            <a:schemeClr val="accent4"/>
          </a:solidFill>
        </p:grpSpPr>
        <p:grpSp>
          <p:nvGrpSpPr>
            <p:cNvPr id="20" name="Google Shape;150;p12">
              <a:extLst>
                <a:ext uri="{FF2B5EF4-FFF2-40B4-BE49-F238E27FC236}">
                  <a16:creationId xmlns:a16="http://schemas.microsoft.com/office/drawing/2014/main" id="{14C73DCA-FB19-CED1-D440-F73CA9290EE0}"/>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2DFEE7BD-1879-AFE3-16ED-DB1BC5DA890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2334DBFD-FC43-2129-340D-43E23399934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611FA013-3004-8E2B-7EE4-3C61CE9BE633}"/>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A23B5CF1-0FE4-EBA1-2253-58FF7A03449D}"/>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722485C5-228E-5985-07C0-432A2E30E71C}"/>
              </a:ext>
            </a:extLst>
          </p:cNvPr>
          <p:cNvGrpSpPr/>
          <p:nvPr/>
        </p:nvGrpSpPr>
        <p:grpSpPr>
          <a:xfrm>
            <a:off x="996287" y="4759333"/>
            <a:ext cx="559955" cy="387333"/>
            <a:chOff x="6878053" y="1156317"/>
            <a:chExt cx="1431178" cy="1039513"/>
          </a:xfrm>
          <a:solidFill>
            <a:schemeClr val="accent4"/>
          </a:solidFill>
        </p:grpSpPr>
        <p:grpSp>
          <p:nvGrpSpPr>
            <p:cNvPr id="26" name="Google Shape;150;p12">
              <a:extLst>
                <a:ext uri="{FF2B5EF4-FFF2-40B4-BE49-F238E27FC236}">
                  <a16:creationId xmlns:a16="http://schemas.microsoft.com/office/drawing/2014/main" id="{D62A5A79-A29E-A63B-5C96-BF3C426BEF9D}"/>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518C906E-CE2F-2A84-9D48-84A814A5A2E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65A991E1-83C1-3514-09F7-B3C3F29237E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20189ACC-2172-DD32-07C5-D5CBF9D03C1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FCA9466B-138F-95E0-5167-098EB93AFF7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1AB680C2-5465-B0A1-E57B-314E64649FCB}"/>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3FAC71A7-3415-AAB9-305B-4F20884432D1}"/>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8C5F2EBD-B624-322D-69AA-0B60B17FE7F8}"/>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21860E71-F811-18E3-DBB8-C79991485837}"/>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a:extLst>
              <a:ext uri="{FF2B5EF4-FFF2-40B4-BE49-F238E27FC236}">
                <a16:creationId xmlns:a16="http://schemas.microsoft.com/office/drawing/2014/main" id="{3C9C410C-F098-55D1-5F0D-436B86AE1B14}"/>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4879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996287" y="1908843"/>
            <a:ext cx="5254042" cy="261610"/>
          </a:xfrm>
          <a:prstGeom prst="rect">
            <a:avLst/>
          </a:prstGeom>
          <a:noFill/>
          <a:ln>
            <a:noFill/>
          </a:ln>
        </p:spPr>
        <p:txBody>
          <a:bodyPr wrap="square" rtlCol="0">
            <a:spAutoFit/>
          </a:bodyPr>
          <a:lstStyle/>
          <a:p>
            <a:r>
              <a:rPr lang="en-US" sz="1100" dirty="0"/>
              <a:t>Notez les exemples de problèmes partagés lors de la discussion en plénière.</a:t>
            </a:r>
          </a:p>
        </p:txBody>
      </p:sp>
      <p:sp>
        <p:nvSpPr>
          <p:cNvPr id="4" name="Rectangle 3">
            <a:extLst>
              <a:ext uri="{FF2B5EF4-FFF2-40B4-BE49-F238E27FC236}">
                <a16:creationId xmlns:a16="http://schemas.microsoft.com/office/drawing/2014/main" id="{6A70F1A6-A851-9A1F-3594-9314EA8E689D}"/>
              </a:ext>
            </a:extLst>
          </p:cNvPr>
          <p:cNvSpPr/>
          <p:nvPr/>
        </p:nvSpPr>
        <p:spPr>
          <a:xfrm>
            <a:off x="996287" y="2349518"/>
            <a:ext cx="5254042" cy="668690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p:txBody>
      </p:sp>
      <p:sp>
        <p:nvSpPr>
          <p:cNvPr id="8" name="TextBox 7">
            <a:extLst>
              <a:ext uri="{FF2B5EF4-FFF2-40B4-BE49-F238E27FC236}">
                <a16:creationId xmlns:a16="http://schemas.microsoft.com/office/drawing/2014/main" id="{731D254C-C912-5B26-33FA-49F9029A2405}"/>
              </a:ext>
            </a:extLst>
          </p:cNvPr>
          <p:cNvSpPr txBox="1"/>
          <p:nvPr/>
        </p:nvSpPr>
        <p:spPr>
          <a:xfrm>
            <a:off x="996287" y="723648"/>
            <a:ext cx="5254042" cy="738664"/>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2 : COMMENT LE GESTIONNAIRE DE CAS PEUT-IL ABORDER LES PROBLÈMES OU LES PRÉOCCUPATIONS ? </a:t>
            </a:r>
          </a:p>
        </p:txBody>
      </p:sp>
      <p:sp>
        <p:nvSpPr>
          <p:cNvPr id="9" name="TextBox 8">
            <a:extLst>
              <a:ext uri="{FF2B5EF4-FFF2-40B4-BE49-F238E27FC236}">
                <a16:creationId xmlns:a16="http://schemas.microsoft.com/office/drawing/2014/main" id="{52EF0DAF-2BA0-8C56-B007-499F8D38954D}"/>
              </a:ext>
            </a:extLst>
          </p:cNvPr>
          <p:cNvSpPr txBox="1"/>
          <p:nvPr/>
        </p:nvSpPr>
        <p:spPr>
          <a:xfrm>
            <a:off x="996287" y="1439356"/>
            <a:ext cx="5254042" cy="461665"/>
          </a:xfrm>
          <a:prstGeom prst="rect">
            <a:avLst/>
          </a:prstGeom>
          <a:noFill/>
        </p:spPr>
        <p:txBody>
          <a:bodyPr wrap="square" rtlCol="0">
            <a:spAutoFit/>
          </a:bodyPr>
          <a:lstStyle/>
          <a:p>
            <a:r>
              <a:rPr lang="en-US" sz="1200" b="1" spc="300" dirty="0">
                <a:solidFill>
                  <a:schemeClr val="tx1"/>
                </a:solidFill>
              </a:rPr>
              <a:t>PROBLÈMES QU’UN </a:t>
            </a:r>
            <a:r>
              <a:rPr lang="en-US" sz="1200" b="1" spc="300" dirty="0"/>
              <a:t>GESTIONNAIRE DE CAS </a:t>
            </a:r>
            <a:r>
              <a:rPr lang="en-US" sz="1200" b="1" spc="300" dirty="0">
                <a:solidFill>
                  <a:schemeClr val="tx1"/>
                </a:solidFill>
              </a:rPr>
              <a:t>PEUT RENCONTRER</a:t>
            </a:r>
          </a:p>
        </p:txBody>
      </p:sp>
      <p:sp>
        <p:nvSpPr>
          <p:cNvPr id="10" name="Rectangle 9">
            <a:extLst>
              <a:ext uri="{FF2B5EF4-FFF2-40B4-BE49-F238E27FC236}">
                <a16:creationId xmlns:a16="http://schemas.microsoft.com/office/drawing/2014/main" id="{6B040BCE-91A6-E43A-0D8A-8C5E5DF35F58}"/>
              </a:ext>
            </a:extLst>
          </p:cNvPr>
          <p:cNvSpPr/>
          <p:nvPr/>
        </p:nvSpPr>
        <p:spPr>
          <a:xfrm>
            <a:off x="5224690" y="7928036"/>
            <a:ext cx="1123070" cy="523221"/>
          </a:xfrm>
          <a:custGeom>
            <a:avLst/>
            <a:gdLst>
              <a:gd name="connsiteX0" fmla="*/ 0 w 1123070"/>
              <a:gd name="connsiteY0" fmla="*/ 0 h 523221"/>
              <a:gd name="connsiteX1" fmla="*/ 572766 w 1123070"/>
              <a:gd name="connsiteY1" fmla="*/ 0 h 523221"/>
              <a:gd name="connsiteX2" fmla="*/ 1123070 w 1123070"/>
              <a:gd name="connsiteY2" fmla="*/ 0 h 523221"/>
              <a:gd name="connsiteX3" fmla="*/ 1123070 w 1123070"/>
              <a:gd name="connsiteY3" fmla="*/ 523221 h 523221"/>
              <a:gd name="connsiteX4" fmla="*/ 583996 w 1123070"/>
              <a:gd name="connsiteY4" fmla="*/ 523221 h 523221"/>
              <a:gd name="connsiteX5" fmla="*/ 0 w 1123070"/>
              <a:gd name="connsiteY5" fmla="*/ 523221 h 523221"/>
              <a:gd name="connsiteX6" fmla="*/ 0 w 1123070"/>
              <a:gd name="connsiteY6" fmla="*/ 0 h 52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070" h="523221" extrusionOk="0">
                <a:moveTo>
                  <a:pt x="0" y="0"/>
                </a:moveTo>
                <a:cubicBezTo>
                  <a:pt x="146681" y="-24507"/>
                  <a:pt x="349073" y="-19589"/>
                  <a:pt x="572766" y="0"/>
                </a:cubicBezTo>
                <a:cubicBezTo>
                  <a:pt x="796459" y="19589"/>
                  <a:pt x="888386" y="-19585"/>
                  <a:pt x="1123070" y="0"/>
                </a:cubicBezTo>
                <a:cubicBezTo>
                  <a:pt x="1109568" y="150747"/>
                  <a:pt x="1103418" y="330984"/>
                  <a:pt x="1123070" y="523221"/>
                </a:cubicBezTo>
                <a:cubicBezTo>
                  <a:pt x="925626" y="547018"/>
                  <a:pt x="844371" y="510778"/>
                  <a:pt x="583996" y="523221"/>
                </a:cubicBezTo>
                <a:cubicBezTo>
                  <a:pt x="323621" y="535664"/>
                  <a:pt x="258827" y="511878"/>
                  <a:pt x="0" y="523221"/>
                </a:cubicBezTo>
                <a:cubicBezTo>
                  <a:pt x="21837" y="301095"/>
                  <a:pt x="15585" y="194394"/>
                  <a:pt x="0" y="0"/>
                </a:cubicBezTo>
                <a:close/>
              </a:path>
            </a:pathLst>
          </a:custGeom>
          <a:noFill/>
          <a:ln w="57150">
            <a:solidFill>
              <a:schemeClr val="accent4"/>
            </a:solidFill>
            <a:extLst>
              <a:ext uri="{C807C97D-BFC1-408E-A445-0C87EB9F89A2}">
                <ask:lineSketchStyleProps xmlns:ask="http://schemas.microsoft.com/office/drawing/2018/sketchyshapes" sd="110033365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EF3C1DA-B198-0AFF-873F-43AEBB81C788}"/>
              </a:ext>
            </a:extLst>
          </p:cNvPr>
          <p:cNvSpPr/>
          <p:nvPr/>
        </p:nvSpPr>
        <p:spPr>
          <a:xfrm rot="16200000">
            <a:off x="5213235" y="8276427"/>
            <a:ext cx="523218" cy="1288632"/>
          </a:xfrm>
          <a:custGeom>
            <a:avLst/>
            <a:gdLst>
              <a:gd name="connsiteX0" fmla="*/ 0 w 523218"/>
              <a:gd name="connsiteY0" fmla="*/ 644316 h 1288632"/>
              <a:gd name="connsiteX1" fmla="*/ 261609 w 523218"/>
              <a:gd name="connsiteY1" fmla="*/ 0 h 1288632"/>
              <a:gd name="connsiteX2" fmla="*/ 523218 w 523218"/>
              <a:gd name="connsiteY2" fmla="*/ 644316 h 1288632"/>
              <a:gd name="connsiteX3" fmla="*/ 261609 w 523218"/>
              <a:gd name="connsiteY3" fmla="*/ 1288632 h 1288632"/>
              <a:gd name="connsiteX4" fmla="*/ 0 w 523218"/>
              <a:gd name="connsiteY4" fmla="*/ 644316 h 128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218" h="1288632" extrusionOk="0">
                <a:moveTo>
                  <a:pt x="0" y="644316"/>
                </a:moveTo>
                <a:cubicBezTo>
                  <a:pt x="11301" y="295854"/>
                  <a:pt x="127540" y="28488"/>
                  <a:pt x="261609" y="0"/>
                </a:cubicBezTo>
                <a:cubicBezTo>
                  <a:pt x="375923" y="8424"/>
                  <a:pt x="511861" y="293218"/>
                  <a:pt x="523218" y="644316"/>
                </a:cubicBezTo>
                <a:cubicBezTo>
                  <a:pt x="505676" y="995394"/>
                  <a:pt x="398616" y="1305318"/>
                  <a:pt x="261609" y="1288632"/>
                </a:cubicBezTo>
                <a:cubicBezTo>
                  <a:pt x="123134" y="1242950"/>
                  <a:pt x="-11488" y="1014025"/>
                  <a:pt x="0" y="644316"/>
                </a:cubicBezTo>
                <a:close/>
              </a:path>
            </a:pathLst>
          </a:custGeom>
          <a:noFill/>
          <a:ln w="57150">
            <a:solidFill>
              <a:schemeClr val="accent4"/>
            </a:solidFill>
            <a:extLst>
              <a:ext uri="{C807C97D-BFC1-408E-A445-0C87EB9F89A2}">
                <ask:lineSketchStyleProps xmlns:ask="http://schemas.microsoft.com/office/drawing/2018/sketchyshapes" sd="3660166803">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4"/>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CF07A031-57F2-28FA-4321-5BE45B5650C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4E90F9A9-9AB4-31A9-D9C6-B90D676E887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A74B5115-E1DD-4DB6-302C-805489725F36}"/>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8155CA66-6D51-B162-A1DC-CE360666B826}"/>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D1CA8027-3333-6762-6B0E-286F1E29E016}"/>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263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6FF4A1-6F24-BE3E-2E8F-6F22302CFD31}"/>
              </a:ext>
            </a:extLst>
          </p:cNvPr>
          <p:cNvSpPr txBox="1"/>
          <p:nvPr/>
        </p:nvSpPr>
        <p:spPr>
          <a:xfrm>
            <a:off x="1567786" y="1310779"/>
            <a:ext cx="4972714" cy="186204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 </a:t>
            </a:r>
            <a:r>
              <a:rPr lang="en-US" sz="1100" dirty="0">
                <a:solidFill>
                  <a:schemeClr val="tx1"/>
                </a:solidFill>
                <a:latin typeface="Calibri"/>
                <a:ea typeface="Calibri"/>
                <a:cs typeface="Calibri"/>
                <a:sym typeface="Calibri"/>
              </a:rPr>
              <a:t>Ouverture du module</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 </a:t>
            </a:r>
            <a:r>
              <a:rPr lang="en-US" sz="1100" dirty="0">
                <a:solidFill>
                  <a:schemeClr val="tx1"/>
                </a:solidFill>
                <a:latin typeface="Calibri"/>
                <a:ea typeface="Calibri"/>
                <a:cs typeface="Calibri"/>
                <a:sym typeface="Calibri"/>
              </a:rPr>
              <a:t>Comment utiliser la réflexion pour apprendre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 </a:t>
            </a:r>
            <a:r>
              <a:rPr lang="en-US" sz="1100" dirty="0">
                <a:solidFill>
                  <a:schemeClr val="tx1"/>
                </a:solidFill>
                <a:latin typeface="Calibri"/>
                <a:ea typeface="Calibri"/>
                <a:cs typeface="Calibri"/>
                <a:sym typeface="Calibri"/>
              </a:rPr>
              <a:t>Quelles sont les compétences </a:t>
            </a:r>
            <a:r>
              <a:rPr lang="en-US" sz="1100" dirty="0" err="1">
                <a:solidFill>
                  <a:schemeClr val="tx1"/>
                </a:solidFill>
                <a:latin typeface="Calibri"/>
                <a:ea typeface="Calibri"/>
                <a:cs typeface="Calibri"/>
                <a:sym typeface="Calibri"/>
              </a:rPr>
              <a:t>essentielles</a:t>
            </a:r>
            <a:r>
              <a:rPr lang="en-US" sz="1100" dirty="0">
                <a:solidFill>
                  <a:schemeClr val="tx1"/>
                </a:solidFill>
                <a:latin typeface="Calibri"/>
                <a:ea typeface="Calibri"/>
                <a:cs typeface="Calibri"/>
                <a:sym typeface="Calibri"/>
              </a:rPr>
              <a:t> pour un </a:t>
            </a:r>
            <a:r>
              <a:rPr lang="en-US" sz="1100" dirty="0" err="1">
                <a:solidFill>
                  <a:schemeClr val="tx1"/>
                </a:solidFill>
                <a:latin typeface="Calibri"/>
                <a:ea typeface="Calibri"/>
                <a:cs typeface="Calibri"/>
                <a:sym typeface="Calibri"/>
              </a:rPr>
              <a:t>gestionnaire</a:t>
            </a:r>
            <a:r>
              <a:rPr lang="en-US" sz="1100" dirty="0">
                <a:solidFill>
                  <a:schemeClr val="tx1"/>
                </a:solidFill>
                <a:latin typeface="Calibri"/>
                <a:ea typeface="Calibri"/>
                <a:cs typeface="Calibri"/>
                <a:sym typeface="Calibri"/>
              </a:rPr>
              <a:t> de </a:t>
            </a:r>
            <a:r>
              <a:rPr lang="en-US" sz="1100" dirty="0" err="1">
                <a:solidFill>
                  <a:schemeClr val="tx1"/>
                </a:solidFill>
                <a:latin typeface="Calibri"/>
                <a:ea typeface="Calibri"/>
                <a:cs typeface="Calibri"/>
                <a:sym typeface="Calibri"/>
              </a:rPr>
              <a:t>cas</a:t>
            </a:r>
            <a:r>
              <a:rPr lang="en-US" sz="1100" dirty="0">
                <a:solidFill>
                  <a:schemeClr val="tx1"/>
                </a:solidFill>
                <a:latin typeface="Calibri"/>
                <a:ea typeface="Calibri"/>
                <a:cs typeface="Calibri"/>
                <a:sym typeface="Calibri"/>
              </a:rPr>
              <a:t>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 </a:t>
            </a:r>
            <a:r>
              <a:rPr lang="en-US" sz="1100" dirty="0">
                <a:solidFill>
                  <a:schemeClr val="tx1"/>
                </a:solidFill>
                <a:latin typeface="Calibri"/>
                <a:ea typeface="Calibri"/>
                <a:cs typeface="Calibri"/>
                <a:sym typeface="Calibri"/>
              </a:rPr>
              <a:t>Quels sont les principes qui guident la gestion de </a:t>
            </a:r>
            <a:r>
              <a:rPr lang="en-US" sz="1100" dirty="0" err="1">
                <a:solidFill>
                  <a:schemeClr val="tx1"/>
                </a:solidFill>
                <a:latin typeface="Calibri"/>
                <a:ea typeface="Calibri"/>
                <a:cs typeface="Calibri"/>
                <a:sym typeface="Calibri"/>
              </a:rPr>
              <a:t>cas</a:t>
            </a:r>
            <a:r>
              <a:rPr lang="en-US" sz="1100" dirty="0">
                <a:solidFill>
                  <a:schemeClr val="tx1"/>
                </a:solidFill>
                <a:latin typeface="Calibri"/>
                <a:ea typeface="Calibri"/>
                <a:cs typeface="Calibri"/>
                <a:sym typeface="Calibri"/>
              </a:rPr>
              <a:t> ?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a:t>
            </a:r>
            <a:r>
              <a:rPr lang="en-US" sz="1100" b="1" dirty="0">
                <a:latin typeface="Calibri"/>
                <a:ea typeface="Calibri"/>
                <a:cs typeface="Calibri"/>
                <a:sym typeface="Calibri"/>
              </a:rPr>
              <a:t>5 </a:t>
            </a:r>
            <a:r>
              <a:rPr lang="en-US" sz="1100" b="1" dirty="0">
                <a:solidFill>
                  <a:schemeClr val="tx1"/>
                </a:solidFill>
                <a:latin typeface="Calibri"/>
                <a:ea typeface="Calibri"/>
                <a:cs typeface="Calibri"/>
                <a:sym typeface="Calibri"/>
              </a:rPr>
              <a:t>: </a:t>
            </a:r>
            <a:r>
              <a:rPr lang="en-US" sz="1100" dirty="0">
                <a:solidFill>
                  <a:schemeClr val="tx1"/>
                </a:solidFill>
                <a:latin typeface="Calibri"/>
                <a:ea typeface="Calibri"/>
                <a:cs typeface="Calibri"/>
                <a:sym typeface="Calibri"/>
              </a:rPr>
              <a:t>Clôture du module </a:t>
            </a:r>
          </a:p>
        </p:txBody>
      </p:sp>
      <p:sp>
        <p:nvSpPr>
          <p:cNvPr id="10" name="TextBox 9">
            <a:extLst>
              <a:ext uri="{FF2B5EF4-FFF2-40B4-BE49-F238E27FC236}">
                <a16:creationId xmlns:a16="http://schemas.microsoft.com/office/drawing/2014/main" id="{D3A7B203-95C8-07E5-6020-6E7558641D3D}"/>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US" sz="1100" dirty="0"/>
              <a:t>5</a:t>
            </a:r>
          </a:p>
          <a:p>
            <a:pPr>
              <a:spcAft>
                <a:spcPts val="1800"/>
              </a:spcAft>
            </a:pPr>
            <a:r>
              <a:rPr lang="en-US" sz="1100" dirty="0">
                <a:solidFill>
                  <a:schemeClr val="tx1"/>
                </a:solidFill>
                <a:latin typeface="+mn-lt"/>
              </a:rPr>
              <a:t>6</a:t>
            </a:r>
          </a:p>
          <a:p>
            <a:pPr>
              <a:spcAft>
                <a:spcPts val="1800"/>
              </a:spcAft>
            </a:pPr>
            <a:r>
              <a:rPr lang="en-US" sz="1100" dirty="0"/>
              <a:t>7</a:t>
            </a:r>
          </a:p>
          <a:p>
            <a:pPr>
              <a:spcAft>
                <a:spcPts val="1800"/>
              </a:spcAft>
            </a:pPr>
            <a:r>
              <a:rPr lang="en-US" sz="1100" dirty="0"/>
              <a:t>17</a:t>
            </a:r>
          </a:p>
          <a:p>
            <a:pPr>
              <a:spcAft>
                <a:spcPts val="1800"/>
              </a:spcAft>
            </a:pPr>
            <a:r>
              <a:rPr lang="en-US" sz="1100" dirty="0"/>
              <a:t>24</a:t>
            </a:r>
          </a:p>
          <a:p>
            <a:pPr>
              <a:spcAft>
                <a:spcPts val="1800"/>
              </a:spcAft>
            </a:pPr>
            <a:endParaRPr lang="en-US" sz="1100" dirty="0">
              <a:solidFill>
                <a:schemeClr val="tx1"/>
              </a:solidFill>
              <a:latin typeface="+mn-lt"/>
            </a:endParaRPr>
          </a:p>
        </p:txBody>
      </p:sp>
      <p:sp>
        <p:nvSpPr>
          <p:cNvPr id="12" name="TextBox 11">
            <a:extLst>
              <a:ext uri="{FF2B5EF4-FFF2-40B4-BE49-F238E27FC236}">
                <a16:creationId xmlns:a16="http://schemas.microsoft.com/office/drawing/2014/main" id="{36828BF0-98A7-A8D2-708B-14C0469289F1}"/>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TABLE DES MATIÈRES</a:t>
            </a:r>
          </a:p>
        </p:txBody>
      </p:sp>
      <p:sp>
        <p:nvSpPr>
          <p:cNvPr id="14" name="Hexagon 13">
            <a:extLst>
              <a:ext uri="{FF2B5EF4-FFF2-40B4-BE49-F238E27FC236}">
                <a16:creationId xmlns:a16="http://schemas.microsoft.com/office/drawing/2014/main" id="{E5E1AC6C-C718-5741-8375-8014C5EECA34}"/>
              </a:ext>
            </a:extLst>
          </p:cNvPr>
          <p:cNvSpPr/>
          <p:nvPr/>
        </p:nvSpPr>
        <p:spPr>
          <a:xfrm rot="1782986">
            <a:off x="286724" y="30111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30">
            <a:extLst>
              <a:ext uri="{FF2B5EF4-FFF2-40B4-BE49-F238E27FC236}">
                <a16:creationId xmlns:a16="http://schemas.microsoft.com/office/drawing/2014/main" id="{011888AA-387B-3E42-55AA-8D6DC1E4459C}"/>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0A37231A-A868-9636-AC9D-2209D2D6D696}"/>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B386EAEA-7A31-A24E-E336-1051A0E9CE4B}"/>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9A174B31-D832-5517-BA99-076363D0C89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Star: 5 Points 35">
            <a:extLst>
              <a:ext uri="{FF2B5EF4-FFF2-40B4-BE49-F238E27FC236}">
                <a16:creationId xmlns:a16="http://schemas.microsoft.com/office/drawing/2014/main" id="{54EAB63A-0EB7-48AB-14BF-E5FEC657A965}"/>
              </a:ext>
            </a:extLst>
          </p:cNvPr>
          <p:cNvSpPr/>
          <p:nvPr/>
        </p:nvSpPr>
        <p:spPr>
          <a:xfrm>
            <a:off x="4554276" y="7496778"/>
            <a:ext cx="1696053" cy="1696053"/>
          </a:xfrm>
          <a:prstGeom prst="star5">
            <a:avLst>
              <a:gd name="adj" fmla="val 28484"/>
              <a:gd name="hf" fmla="val 105146"/>
              <a:gd name="vf" fmla="val 11055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6723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996287" y="1137519"/>
            <a:ext cx="5254042" cy="261610"/>
          </a:xfrm>
          <a:prstGeom prst="rect">
            <a:avLst/>
          </a:prstGeom>
          <a:noFill/>
          <a:ln>
            <a:noFill/>
          </a:ln>
        </p:spPr>
        <p:txBody>
          <a:bodyPr wrap="square" rtlCol="0">
            <a:spAutoFit/>
          </a:bodyPr>
          <a:lstStyle/>
          <a:p>
            <a:r>
              <a:rPr lang="en-US" sz="1100" dirty="0"/>
              <a:t>Complétez votre exercice de réflexion individuelle</a:t>
            </a:r>
          </a:p>
        </p:txBody>
      </p:sp>
      <p:sp>
        <p:nvSpPr>
          <p:cNvPr id="4" name="TextBox 3">
            <a:extLst>
              <a:ext uri="{FF2B5EF4-FFF2-40B4-BE49-F238E27FC236}">
                <a16:creationId xmlns:a16="http://schemas.microsoft.com/office/drawing/2014/main" id="{F7F33121-A085-10A1-0E3E-59C7A1262767}"/>
              </a:ext>
            </a:extLst>
          </p:cNvPr>
          <p:cNvSpPr txBox="1"/>
          <p:nvPr/>
        </p:nvSpPr>
        <p:spPr>
          <a:xfrm>
            <a:off x="996287" y="703794"/>
            <a:ext cx="5254042" cy="276999"/>
          </a:xfrm>
          <a:prstGeom prst="rect">
            <a:avLst/>
          </a:prstGeom>
          <a:noFill/>
        </p:spPr>
        <p:txBody>
          <a:bodyPr wrap="square" rtlCol="0">
            <a:spAutoFit/>
          </a:bodyPr>
          <a:lstStyle/>
          <a:p>
            <a:r>
              <a:rPr lang="en-US" sz="1200" b="1" spc="300" dirty="0">
                <a:solidFill>
                  <a:schemeClr val="tx1"/>
                </a:solidFill>
              </a:rPr>
              <a:t>RÉSOLUTION DE PROBLÈMES - EXERCICE DE RÉFLEXION </a:t>
            </a:r>
          </a:p>
        </p:txBody>
      </p:sp>
      <p:sp>
        <p:nvSpPr>
          <p:cNvPr id="5" name="Rectangle 4">
            <a:extLst>
              <a:ext uri="{FF2B5EF4-FFF2-40B4-BE49-F238E27FC236}">
                <a16:creationId xmlns:a16="http://schemas.microsoft.com/office/drawing/2014/main" id="{866B12A0-37CC-FE84-695E-E92ECB83BC9B}"/>
              </a:ext>
            </a:extLst>
          </p:cNvPr>
          <p:cNvSpPr/>
          <p:nvPr/>
        </p:nvSpPr>
        <p:spPr>
          <a:xfrm>
            <a:off x="2750665" y="1658657"/>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Pentagon 5">
            <a:extLst>
              <a:ext uri="{FF2B5EF4-FFF2-40B4-BE49-F238E27FC236}">
                <a16:creationId xmlns:a16="http://schemas.microsoft.com/office/drawing/2014/main" id="{2CFA88AB-E351-A90C-7443-133280E6C246}"/>
              </a:ext>
            </a:extLst>
          </p:cNvPr>
          <p:cNvSpPr/>
          <p:nvPr/>
        </p:nvSpPr>
        <p:spPr>
          <a:xfrm>
            <a:off x="996286" y="1658656"/>
            <a:ext cx="1408249"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QUOI ?</a:t>
            </a:r>
            <a:endParaRPr lang="en-US" sz="1100" dirty="0">
              <a:solidFill>
                <a:schemeClr val="bg1"/>
              </a:solidFill>
            </a:endParaRPr>
          </a:p>
        </p:txBody>
      </p:sp>
      <p:grpSp>
        <p:nvGrpSpPr>
          <p:cNvPr id="7" name="Group 6">
            <a:extLst>
              <a:ext uri="{FF2B5EF4-FFF2-40B4-BE49-F238E27FC236}">
                <a16:creationId xmlns:a16="http://schemas.microsoft.com/office/drawing/2014/main" id="{62AE23EB-33C3-BFD3-4BEC-E6F091CB2592}"/>
              </a:ext>
            </a:extLst>
          </p:cNvPr>
          <p:cNvGrpSpPr/>
          <p:nvPr/>
        </p:nvGrpSpPr>
        <p:grpSpPr>
          <a:xfrm>
            <a:off x="1029049" y="2180959"/>
            <a:ext cx="1690023" cy="1340127"/>
            <a:chOff x="6355443" y="2768909"/>
            <a:chExt cx="4819103" cy="3821376"/>
          </a:xfrm>
          <a:solidFill>
            <a:schemeClr val="accent4">
              <a:lumMod val="20000"/>
              <a:lumOff val="80000"/>
            </a:schemeClr>
          </a:solidFill>
        </p:grpSpPr>
        <p:grpSp>
          <p:nvGrpSpPr>
            <p:cNvPr id="11" name="Group 10">
              <a:extLst>
                <a:ext uri="{FF2B5EF4-FFF2-40B4-BE49-F238E27FC236}">
                  <a16:creationId xmlns:a16="http://schemas.microsoft.com/office/drawing/2014/main" id="{743893D9-FF84-DCA7-4FBE-123969834693}"/>
                </a:ext>
              </a:extLst>
            </p:cNvPr>
            <p:cNvGrpSpPr/>
            <p:nvPr/>
          </p:nvGrpSpPr>
          <p:grpSpPr>
            <a:xfrm>
              <a:off x="6355443" y="2768909"/>
              <a:ext cx="4415537" cy="3381803"/>
              <a:chOff x="6250241" y="2615892"/>
              <a:chExt cx="4415537" cy="3381803"/>
            </a:xfrm>
            <a:grpFill/>
          </p:grpSpPr>
          <p:sp>
            <p:nvSpPr>
              <p:cNvPr id="15" name="Oval 14">
                <a:extLst>
                  <a:ext uri="{FF2B5EF4-FFF2-40B4-BE49-F238E27FC236}">
                    <a16:creationId xmlns:a16="http://schemas.microsoft.com/office/drawing/2014/main" id="{ED354AB1-F328-CAA2-46CF-D33809AF35A7}"/>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D12E937-E32F-94A9-4EE7-056C9ED25151}"/>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6EE6628-CA6F-C56D-2C24-60E76FFC1CED}"/>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E2F14AFD-833B-92C1-10FE-7F8ABCAB78CC}"/>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Oval 11">
              <a:extLst>
                <a:ext uri="{FF2B5EF4-FFF2-40B4-BE49-F238E27FC236}">
                  <a16:creationId xmlns:a16="http://schemas.microsoft.com/office/drawing/2014/main" id="{1C3CA54C-0509-4262-115B-E8D84EB96EEC}"/>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89182FB-B560-723F-467D-CD762679E7C5}"/>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0D5316C4-DC26-6F8D-F117-98A615F8FDF2}"/>
              </a:ext>
            </a:extLst>
          </p:cNvPr>
          <p:cNvSpPr txBox="1"/>
          <p:nvPr/>
        </p:nvSpPr>
        <p:spPr>
          <a:xfrm>
            <a:off x="1131819" y="2551705"/>
            <a:ext cx="1281569" cy="430887"/>
          </a:xfrm>
          <a:prstGeom prst="rect">
            <a:avLst/>
          </a:prstGeom>
          <a:noFill/>
        </p:spPr>
        <p:txBody>
          <a:bodyPr wrap="square">
            <a:spAutoFit/>
          </a:bodyPr>
          <a:lstStyle/>
          <a:p>
            <a:pPr algn="ctr"/>
            <a:r>
              <a:rPr lang="en-US" sz="1100" i="1" dirty="0">
                <a:cs typeface="Arial" panose="020B0604020202020204" pitchFamily="34" charset="0"/>
              </a:rPr>
              <a:t>Que s'est-il passé ? Qu'ai-je fait ? </a:t>
            </a:r>
          </a:p>
        </p:txBody>
      </p:sp>
      <p:sp>
        <p:nvSpPr>
          <p:cNvPr id="25" name="Rectangle 24">
            <a:extLst>
              <a:ext uri="{FF2B5EF4-FFF2-40B4-BE49-F238E27FC236}">
                <a16:creationId xmlns:a16="http://schemas.microsoft.com/office/drawing/2014/main" id="{09D8C3A4-E2C2-2DF4-3F43-8BA7DC8FD016}"/>
              </a:ext>
            </a:extLst>
          </p:cNvPr>
          <p:cNvSpPr/>
          <p:nvPr/>
        </p:nvSpPr>
        <p:spPr>
          <a:xfrm>
            <a:off x="2750665" y="4008784"/>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Pentagon 25">
            <a:extLst>
              <a:ext uri="{FF2B5EF4-FFF2-40B4-BE49-F238E27FC236}">
                <a16:creationId xmlns:a16="http://schemas.microsoft.com/office/drawing/2014/main" id="{51AF919D-B78B-7DBA-FFC7-6494E1F4AF59}"/>
              </a:ext>
            </a:extLst>
          </p:cNvPr>
          <p:cNvSpPr/>
          <p:nvPr/>
        </p:nvSpPr>
        <p:spPr>
          <a:xfrm>
            <a:off x="996286" y="4008783"/>
            <a:ext cx="1408249"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ET ALORS ?</a:t>
            </a:r>
            <a:endParaRPr lang="en-US" sz="1100" dirty="0">
              <a:solidFill>
                <a:schemeClr val="bg1"/>
              </a:solidFill>
            </a:endParaRPr>
          </a:p>
        </p:txBody>
      </p:sp>
      <p:grpSp>
        <p:nvGrpSpPr>
          <p:cNvPr id="27" name="Group 26">
            <a:extLst>
              <a:ext uri="{FF2B5EF4-FFF2-40B4-BE49-F238E27FC236}">
                <a16:creationId xmlns:a16="http://schemas.microsoft.com/office/drawing/2014/main" id="{1F4EAF6C-0633-0359-E656-F52F4C22F263}"/>
              </a:ext>
            </a:extLst>
          </p:cNvPr>
          <p:cNvGrpSpPr/>
          <p:nvPr/>
        </p:nvGrpSpPr>
        <p:grpSpPr>
          <a:xfrm>
            <a:off x="1029049" y="4355221"/>
            <a:ext cx="1644458" cy="1361837"/>
            <a:chOff x="6355443" y="2267429"/>
            <a:chExt cx="4689174" cy="3883283"/>
          </a:xfrm>
          <a:solidFill>
            <a:schemeClr val="accent4">
              <a:lumMod val="20000"/>
              <a:lumOff val="80000"/>
            </a:schemeClr>
          </a:solidFill>
        </p:grpSpPr>
        <p:grpSp>
          <p:nvGrpSpPr>
            <p:cNvPr id="28" name="Group 27">
              <a:extLst>
                <a:ext uri="{FF2B5EF4-FFF2-40B4-BE49-F238E27FC236}">
                  <a16:creationId xmlns:a16="http://schemas.microsoft.com/office/drawing/2014/main" id="{3C3DC239-FFB0-8B3D-2519-DDAA99697D7B}"/>
                </a:ext>
              </a:extLst>
            </p:cNvPr>
            <p:cNvGrpSpPr/>
            <p:nvPr/>
          </p:nvGrpSpPr>
          <p:grpSpPr>
            <a:xfrm>
              <a:off x="6355443" y="2768909"/>
              <a:ext cx="4415537" cy="3381803"/>
              <a:chOff x="6250241" y="2615892"/>
              <a:chExt cx="4415537" cy="3381803"/>
            </a:xfrm>
            <a:grpFill/>
          </p:grpSpPr>
          <p:sp>
            <p:nvSpPr>
              <p:cNvPr id="31" name="Oval 30">
                <a:extLst>
                  <a:ext uri="{FF2B5EF4-FFF2-40B4-BE49-F238E27FC236}">
                    <a16:creationId xmlns:a16="http://schemas.microsoft.com/office/drawing/2014/main" id="{BB425181-3C8B-FA70-17BB-75C36A3D25A9}"/>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ADAB89CD-365E-E973-73DC-6F865EB54717}"/>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C5CA7365-7D6F-AB2E-C7F1-12AB7422DD09}"/>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57135BFC-0288-DD19-042A-08FAFCF6A703}"/>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B5D50D3F-53C2-7138-4495-E46F4EECDA5A}"/>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23C3EEE8-B528-F794-13F8-5D5454AB7F68}"/>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D0C50A1B-8B30-FB0E-486C-FE53E6F6681F}"/>
              </a:ext>
            </a:extLst>
          </p:cNvPr>
          <p:cNvSpPr txBox="1"/>
          <p:nvPr/>
        </p:nvSpPr>
        <p:spPr>
          <a:xfrm>
            <a:off x="955135" y="4692163"/>
            <a:ext cx="1567237" cy="738664"/>
          </a:xfrm>
          <a:prstGeom prst="rect">
            <a:avLst/>
          </a:prstGeom>
          <a:noFill/>
        </p:spPr>
        <p:txBody>
          <a:bodyPr wrap="square">
            <a:spAutoFit/>
          </a:bodyPr>
          <a:lstStyle/>
          <a:p>
            <a:pPr algn="ctr"/>
            <a:r>
              <a:rPr lang="en-US" sz="1050" i="1" dirty="0">
                <a:cs typeface="Arial" panose="020B0604020202020204" pitchFamily="34" charset="0"/>
              </a:rPr>
              <a:t>Quel a été le résultat ? Qu'aurais-je pu faire différemment ? Qu'est-ce que cela m'a appris ?</a:t>
            </a:r>
          </a:p>
        </p:txBody>
      </p:sp>
      <p:sp>
        <p:nvSpPr>
          <p:cNvPr id="36" name="Rectangle 35">
            <a:extLst>
              <a:ext uri="{FF2B5EF4-FFF2-40B4-BE49-F238E27FC236}">
                <a16:creationId xmlns:a16="http://schemas.microsoft.com/office/drawing/2014/main" id="{7B583CED-3FD9-0898-291D-BBF990837552}"/>
              </a:ext>
            </a:extLst>
          </p:cNvPr>
          <p:cNvSpPr/>
          <p:nvPr/>
        </p:nvSpPr>
        <p:spPr>
          <a:xfrm>
            <a:off x="2750665" y="6310051"/>
            <a:ext cx="3499662" cy="175064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Pentagon 36">
            <a:extLst>
              <a:ext uri="{FF2B5EF4-FFF2-40B4-BE49-F238E27FC236}">
                <a16:creationId xmlns:a16="http://schemas.microsoft.com/office/drawing/2014/main" id="{53DDA3E2-ECAB-3E77-95D5-0F67B1087F83}"/>
              </a:ext>
            </a:extLst>
          </p:cNvPr>
          <p:cNvSpPr/>
          <p:nvPr/>
        </p:nvSpPr>
        <p:spPr>
          <a:xfrm>
            <a:off x="996286" y="6310050"/>
            <a:ext cx="1408249" cy="32598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Arial" panose="020B0604020202020204" pitchFamily="34" charset="0"/>
                <a:cs typeface="Arial" panose="020B0604020202020204" pitchFamily="34" charset="0"/>
              </a:rPr>
              <a:t>ET MAINTENANT, QUE FAIRE ?</a:t>
            </a:r>
            <a:endParaRPr lang="en-US" sz="1050" dirty="0">
              <a:solidFill>
                <a:schemeClr val="bg1"/>
              </a:solidFill>
            </a:endParaRPr>
          </a:p>
        </p:txBody>
      </p:sp>
      <p:grpSp>
        <p:nvGrpSpPr>
          <p:cNvPr id="38" name="Group 37">
            <a:extLst>
              <a:ext uri="{FF2B5EF4-FFF2-40B4-BE49-F238E27FC236}">
                <a16:creationId xmlns:a16="http://schemas.microsoft.com/office/drawing/2014/main" id="{475DE901-A3D3-22BA-2858-D8CFB4311B3E}"/>
              </a:ext>
            </a:extLst>
          </p:cNvPr>
          <p:cNvGrpSpPr/>
          <p:nvPr/>
        </p:nvGrpSpPr>
        <p:grpSpPr>
          <a:xfrm>
            <a:off x="1029050" y="6832353"/>
            <a:ext cx="1548496" cy="1395755"/>
            <a:chOff x="6355443" y="2768909"/>
            <a:chExt cx="4415537" cy="3980000"/>
          </a:xfrm>
          <a:solidFill>
            <a:schemeClr val="accent4">
              <a:lumMod val="20000"/>
              <a:lumOff val="80000"/>
            </a:schemeClr>
          </a:solidFill>
        </p:grpSpPr>
        <p:grpSp>
          <p:nvGrpSpPr>
            <p:cNvPr id="39" name="Group 38">
              <a:extLst>
                <a:ext uri="{FF2B5EF4-FFF2-40B4-BE49-F238E27FC236}">
                  <a16:creationId xmlns:a16="http://schemas.microsoft.com/office/drawing/2014/main" id="{C3F56492-B3D8-2D79-D2F1-14E15DAA0876}"/>
                </a:ext>
              </a:extLst>
            </p:cNvPr>
            <p:cNvGrpSpPr/>
            <p:nvPr/>
          </p:nvGrpSpPr>
          <p:grpSpPr>
            <a:xfrm>
              <a:off x="6355443" y="2768909"/>
              <a:ext cx="4415537" cy="3381803"/>
              <a:chOff x="6250241" y="2615892"/>
              <a:chExt cx="4415537" cy="3381803"/>
            </a:xfrm>
            <a:grpFill/>
          </p:grpSpPr>
          <p:sp>
            <p:nvSpPr>
              <p:cNvPr id="42" name="Oval 41">
                <a:extLst>
                  <a:ext uri="{FF2B5EF4-FFF2-40B4-BE49-F238E27FC236}">
                    <a16:creationId xmlns:a16="http://schemas.microsoft.com/office/drawing/2014/main" id="{AC13CA9D-F344-ADC1-3852-20413558E880}"/>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1A9C9FAA-EAE7-A35F-BE1B-6D33FE08577E}"/>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E7F3C7F3-1668-2F25-2AAA-95802981CCC3}"/>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18880EBD-86A9-EA57-2AC2-322FF793D946}"/>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a:extLst>
                <a:ext uri="{FF2B5EF4-FFF2-40B4-BE49-F238E27FC236}">
                  <a16:creationId xmlns:a16="http://schemas.microsoft.com/office/drawing/2014/main" id="{892EDE3A-DF53-7A87-87A6-27A78868F3CF}"/>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9AB8E575-4E70-1370-2DD2-4C256F9575B2}"/>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A556AB7D-5361-1816-8216-4CEE1210CA9A}"/>
              </a:ext>
            </a:extLst>
          </p:cNvPr>
          <p:cNvSpPr txBox="1"/>
          <p:nvPr/>
        </p:nvSpPr>
        <p:spPr>
          <a:xfrm>
            <a:off x="1182937" y="7000415"/>
            <a:ext cx="1281569" cy="769441"/>
          </a:xfrm>
          <a:prstGeom prst="rect">
            <a:avLst/>
          </a:prstGeom>
          <a:noFill/>
        </p:spPr>
        <p:txBody>
          <a:bodyPr wrap="square">
            <a:spAutoFit/>
          </a:bodyPr>
          <a:lstStyle/>
          <a:p>
            <a:pPr algn="ctr"/>
            <a:r>
              <a:rPr lang="en-US" sz="1100" i="1" dirty="0">
                <a:cs typeface="Arial" panose="020B0604020202020204" pitchFamily="34" charset="0"/>
              </a:rPr>
              <a:t>Comment votre apprentissage modifiera-t-il votre pratique future ?</a:t>
            </a:r>
          </a:p>
        </p:txBody>
      </p:sp>
      <p:sp>
        <p:nvSpPr>
          <p:cNvPr id="47" name="Hexagon 46">
            <a:extLst>
              <a:ext uri="{FF2B5EF4-FFF2-40B4-BE49-F238E27FC236}">
                <a16:creationId xmlns:a16="http://schemas.microsoft.com/office/drawing/2014/main" id="{48AE3576-0CDF-CC38-62A6-666A37D48F5C}"/>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C17D5AEF-A9CB-2E76-D934-D09D4644B1B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3750ADF1-90F2-D76C-D86F-1C647B45B98E}"/>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A3BE7EF1-2CC9-9A1E-908C-0AAEB056E180}"/>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4EAEBCBC-A31D-9313-1176-DCC7A6E5A03A}"/>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8446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98B95440-BA05-EE9F-8D74-6389ABCD5801}"/>
              </a:ext>
            </a:extLst>
          </p:cNvPr>
          <p:cNvSpPr txBox="1"/>
          <p:nvPr/>
        </p:nvSpPr>
        <p:spPr>
          <a:xfrm>
            <a:off x="416853" y="5965188"/>
            <a:ext cx="1405797" cy="2092881"/>
          </a:xfrm>
          <a:prstGeom prst="rect">
            <a:avLst/>
          </a:prstGeom>
          <a:noFill/>
        </p:spPr>
        <p:txBody>
          <a:bodyPr wrap="square">
            <a:spAutoFit/>
          </a:bodyPr>
          <a:lstStyle/>
          <a:p>
            <a:pPr algn="ctr"/>
            <a:r>
              <a:rPr lang="en-US" sz="13000" b="1" dirty="0">
                <a:solidFill>
                  <a:schemeClr val="accent4">
                    <a:lumMod val="20000"/>
                    <a:lumOff val="80000"/>
                  </a:schemeClr>
                </a:solidFill>
                <a:latin typeface="Britannic Bold" panose="020B0903060703020204" pitchFamily="34" charset="0"/>
              </a:rPr>
              <a:t>!</a:t>
            </a:r>
            <a:endParaRPr lang="en-US" sz="13000" dirty="0">
              <a:solidFill>
                <a:schemeClr val="accent4">
                  <a:lumMod val="20000"/>
                  <a:lumOff val="80000"/>
                </a:schemeClr>
              </a:solidFill>
            </a:endParaRPr>
          </a:p>
        </p:txBody>
      </p:sp>
      <p:sp>
        <p:nvSpPr>
          <p:cNvPr id="7" name="TextBox 6">
            <a:extLst>
              <a:ext uri="{FF2B5EF4-FFF2-40B4-BE49-F238E27FC236}">
                <a16:creationId xmlns:a16="http://schemas.microsoft.com/office/drawing/2014/main" id="{CA63EF8E-1CEC-BC02-8FCD-81BAD8620B67}"/>
              </a:ext>
            </a:extLst>
          </p:cNvPr>
          <p:cNvSpPr txBox="1"/>
          <p:nvPr/>
        </p:nvSpPr>
        <p:spPr>
          <a:xfrm>
            <a:off x="1842464" y="1196979"/>
            <a:ext cx="4419463" cy="4493538"/>
          </a:xfrm>
          <a:prstGeom prst="rect">
            <a:avLst/>
          </a:prstGeom>
          <a:noFill/>
        </p:spPr>
        <p:txBody>
          <a:bodyPr wrap="square">
            <a:spAutoFit/>
          </a:bodyPr>
          <a:lstStyle/>
          <a:p>
            <a:r>
              <a:rPr lang="en-US" sz="1100" b="1" dirty="0"/>
              <a:t>ZE NAW</a:t>
            </a:r>
          </a:p>
          <a:p>
            <a:r>
              <a:rPr lang="en-US" sz="1100" dirty="0"/>
              <a:t>Ze Naw est une petite fille de 7 ans qui souffre d'un handicap physique. Son côté droit est plus faible, ce qui l'empêche de faire des activités quotidiennes comme s'habiller ou manger. Pour une fille de son âge, elle est très bavarde et intelligente ! Elle sait lire et écrire, faire des calculs de base et lire l'heure.</a:t>
            </a:r>
          </a:p>
          <a:p>
            <a:endParaRPr lang="en-US" sz="1100" dirty="0"/>
          </a:p>
          <a:p>
            <a:r>
              <a:rPr lang="en-US" sz="1100" dirty="0"/>
              <a:t>Ze Naw est déplacée à l'intérieur du pays et vit avec sa famille dans un camp de déplacés. Elle bénéficie d'un soutien en matière de gestion de cas depuis un certain temps, mais lors d'un suivi, sa mère a </a:t>
            </a:r>
            <a:r>
              <a:rPr lang="en-US" sz="1100" dirty="0" err="1"/>
              <a:t>informé</a:t>
            </a:r>
            <a:r>
              <a:rPr lang="en-US" sz="1100" dirty="0"/>
              <a:t> le </a:t>
            </a:r>
            <a:r>
              <a:rPr lang="en-US" sz="1100" dirty="0" err="1"/>
              <a:t>gestionnaire</a:t>
            </a:r>
            <a:r>
              <a:rPr lang="en-US" sz="1100" dirty="0"/>
              <a:t> de </a:t>
            </a:r>
            <a:r>
              <a:rPr lang="en-US" sz="1100" dirty="0" err="1"/>
              <a:t>cas</a:t>
            </a:r>
            <a:r>
              <a:rPr lang="en-US" sz="1100" dirty="0"/>
              <a:t> de la question suivante : </a:t>
            </a:r>
          </a:p>
          <a:p>
            <a:endParaRPr lang="en-US" sz="1100" dirty="0"/>
          </a:p>
          <a:p>
            <a:r>
              <a:rPr lang="en-US" sz="1100" dirty="0"/>
              <a:t>Sa mère a essayé d'inscrire Ze Naw à l'école locale. Les amis de Ze Naw du camp fréquentent également cette école. Tout d'abord, sa mère a dû attendre d'obtenir les documents d'identité de Ze Naw, qui se trouvaient toujours dans leur village d'origine. Cette semaine, elle a réussi à obtenir son certificat de naissance, ce qui devrait suffire pour compléter l'inscription. Mais lorsque Ze Naw et elle se sont rendues à l'école, elles ont été renvoyées. L'assistante administrative a déclaré qu'il n'était pas possible d'intégrer Ze Naw dans une classe normale en raison de son handicap physique. L'école ne dispose pas du personnel nécessaire pour fournir l'assistance supplémentaire dont Ze Naw pourrait avoir besoin.</a:t>
            </a:r>
          </a:p>
          <a:p>
            <a:endParaRPr lang="en-US" sz="1100" dirty="0"/>
          </a:p>
          <a:p>
            <a:r>
              <a:rPr lang="en-US" sz="1100" dirty="0"/>
              <a:t>La mère de Ze Naw est très fâchée et déçue ! Dans leur village, Ze Naw allait à l'école avec les autres enfants. Pourquoi ne l'autorisent-ils pas à rejoindre cette école ?</a:t>
            </a:r>
          </a:p>
        </p:txBody>
      </p:sp>
      <p:sp>
        <p:nvSpPr>
          <p:cNvPr id="8" name="Rectangle 7">
            <a:extLst>
              <a:ext uri="{FF2B5EF4-FFF2-40B4-BE49-F238E27FC236}">
                <a16:creationId xmlns:a16="http://schemas.microsoft.com/office/drawing/2014/main" id="{1DD88E5D-A80F-6ED2-CB39-BFCE68231C16}"/>
              </a:ext>
            </a:extLst>
          </p:cNvPr>
          <p:cNvSpPr/>
          <p:nvPr/>
        </p:nvSpPr>
        <p:spPr>
          <a:xfrm>
            <a:off x="1842466" y="6195809"/>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dirty="0">
              <a:solidFill>
                <a:schemeClr val="accent4"/>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AA06125-9448-DC28-B5F5-1367792575AA}"/>
              </a:ext>
            </a:extLst>
          </p:cNvPr>
          <p:cNvSpPr txBox="1"/>
          <p:nvPr/>
        </p:nvSpPr>
        <p:spPr>
          <a:xfrm>
            <a:off x="996287" y="703794"/>
            <a:ext cx="5254042" cy="276999"/>
          </a:xfrm>
          <a:prstGeom prst="rect">
            <a:avLst/>
          </a:prstGeom>
          <a:noFill/>
        </p:spPr>
        <p:txBody>
          <a:bodyPr wrap="square" rtlCol="0">
            <a:spAutoFit/>
          </a:bodyPr>
          <a:lstStyle/>
          <a:p>
            <a:r>
              <a:rPr lang="en-US" sz="1200" b="1" spc="300" dirty="0">
                <a:solidFill>
                  <a:schemeClr val="tx1"/>
                </a:solidFill>
              </a:rPr>
              <a:t>RÉSOLUTION DE PROBLÈMES - ÉTUDE DE CAS </a:t>
            </a:r>
          </a:p>
        </p:txBody>
      </p:sp>
      <p:grpSp>
        <p:nvGrpSpPr>
          <p:cNvPr id="16" name="Group 15">
            <a:extLst>
              <a:ext uri="{FF2B5EF4-FFF2-40B4-BE49-F238E27FC236}">
                <a16:creationId xmlns:a16="http://schemas.microsoft.com/office/drawing/2014/main" id="{545771EF-F1E7-82E3-F385-64DE4BA9F3D4}"/>
              </a:ext>
            </a:extLst>
          </p:cNvPr>
          <p:cNvGrpSpPr/>
          <p:nvPr/>
        </p:nvGrpSpPr>
        <p:grpSpPr>
          <a:xfrm>
            <a:off x="1119752" y="1196979"/>
            <a:ext cx="577997" cy="1152589"/>
            <a:chOff x="2054399" y="1975956"/>
            <a:chExt cx="1276003" cy="2544490"/>
          </a:xfrm>
        </p:grpSpPr>
        <p:sp>
          <p:nvSpPr>
            <p:cNvPr id="9" name="Round Same Side Corner Rectangle 46">
              <a:extLst>
                <a:ext uri="{FF2B5EF4-FFF2-40B4-BE49-F238E27FC236}">
                  <a16:creationId xmlns:a16="http://schemas.microsoft.com/office/drawing/2014/main" id="{995B4D28-37D9-6556-F90D-27501B94FEC1}"/>
                </a:ext>
              </a:extLst>
            </p:cNvPr>
            <p:cNvSpPr/>
            <p:nvPr/>
          </p:nvSpPr>
          <p:spPr>
            <a:xfrm>
              <a:off x="2188895" y="3185670"/>
              <a:ext cx="1010515" cy="1334775"/>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01E742BB-C538-17E6-B654-B5D13FC9C95A}"/>
                </a:ext>
              </a:extLst>
            </p:cNvPr>
            <p:cNvSpPr/>
            <p:nvPr/>
          </p:nvSpPr>
          <p:spPr>
            <a:xfrm>
              <a:off x="2181400" y="1975956"/>
              <a:ext cx="1022002" cy="10324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sp>
          <p:nvSpPr>
            <p:cNvPr id="15" name="Trapezoid 14">
              <a:extLst>
                <a:ext uri="{FF2B5EF4-FFF2-40B4-BE49-F238E27FC236}">
                  <a16:creationId xmlns:a16="http://schemas.microsoft.com/office/drawing/2014/main" id="{B8D44113-8A09-747F-F8A3-B63877520684}"/>
                </a:ext>
              </a:extLst>
            </p:cNvPr>
            <p:cNvSpPr/>
            <p:nvPr/>
          </p:nvSpPr>
          <p:spPr>
            <a:xfrm>
              <a:off x="2054399" y="3651478"/>
              <a:ext cx="1276003" cy="868968"/>
            </a:xfrm>
            <a:prstGeom prst="trapezoid">
              <a:avLst>
                <a:gd name="adj" fmla="val 166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7E613A6F-EAA2-61B3-5D9D-274277B4D3ED}"/>
              </a:ext>
            </a:extLst>
          </p:cNvPr>
          <p:cNvSpPr/>
          <p:nvPr/>
        </p:nvSpPr>
        <p:spPr>
          <a:xfrm>
            <a:off x="1226615" y="5986695"/>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1</a:t>
            </a:r>
          </a:p>
        </p:txBody>
      </p:sp>
      <p:sp>
        <p:nvSpPr>
          <p:cNvPr id="21" name="TextBox 20">
            <a:extLst>
              <a:ext uri="{FF2B5EF4-FFF2-40B4-BE49-F238E27FC236}">
                <a16:creationId xmlns:a16="http://schemas.microsoft.com/office/drawing/2014/main" id="{1CF7B76F-D5E0-9D8D-C1C9-4FFD82D3B85C}"/>
              </a:ext>
            </a:extLst>
          </p:cNvPr>
          <p:cNvSpPr txBox="1"/>
          <p:nvPr/>
        </p:nvSpPr>
        <p:spPr>
          <a:xfrm>
            <a:off x="1830865" y="5768193"/>
            <a:ext cx="4419464" cy="415498"/>
          </a:xfrm>
          <a:prstGeom prst="rect">
            <a:avLst/>
          </a:prstGeom>
          <a:noFill/>
        </p:spPr>
        <p:txBody>
          <a:bodyPr wrap="square">
            <a:spAutoFit/>
          </a:bodyPr>
          <a:lstStyle/>
          <a:p>
            <a:r>
              <a:rPr lang="en-US" sz="1050" b="1" dirty="0">
                <a:latin typeface="Arial" panose="020B0604020202020204" pitchFamily="34" charset="0"/>
                <a:cs typeface="Arial" panose="020B0604020202020204" pitchFamily="34" charset="0"/>
              </a:rPr>
              <a:t>Reconnaître l'existence d'un problème ou d'une préoccupation et le définir</a:t>
            </a:r>
          </a:p>
        </p:txBody>
      </p:sp>
      <p:sp>
        <p:nvSpPr>
          <p:cNvPr id="22" name="Hexagon 21">
            <a:extLst>
              <a:ext uri="{FF2B5EF4-FFF2-40B4-BE49-F238E27FC236}">
                <a16:creationId xmlns:a16="http://schemas.microsoft.com/office/drawing/2014/main" id="{D3373ACD-FA1C-E707-9AA8-B1A2BB966B4E}"/>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2F5D3962-5A82-50F1-CC41-0392A4E78C2A}"/>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A31999BD-9F52-83E9-1DF8-0BCFBF482B70}"/>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CD7114D5-398E-0C7A-A8BB-CC1D26199C20}"/>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E51634FB-2525-94C8-A75B-615D32F1168F}"/>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46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4B56C562-5CF5-1BA7-8C09-772E69C3CFCE}"/>
              </a:ext>
            </a:extLst>
          </p:cNvPr>
          <p:cNvGrpSpPr/>
          <p:nvPr/>
        </p:nvGrpSpPr>
        <p:grpSpPr>
          <a:xfrm>
            <a:off x="596071" y="6633804"/>
            <a:ext cx="1137794" cy="1135727"/>
            <a:chOff x="6251161" y="1933448"/>
            <a:chExt cx="1407478" cy="1404920"/>
          </a:xfrm>
          <a:solidFill>
            <a:schemeClr val="accent4">
              <a:lumMod val="20000"/>
              <a:lumOff val="80000"/>
            </a:schemeClr>
          </a:solidFill>
        </p:grpSpPr>
        <p:sp>
          <p:nvSpPr>
            <p:cNvPr id="57" name="Oval 56">
              <a:extLst>
                <a:ext uri="{FF2B5EF4-FFF2-40B4-BE49-F238E27FC236}">
                  <a16:creationId xmlns:a16="http://schemas.microsoft.com/office/drawing/2014/main" id="{C2CD55DB-2679-52D6-5E84-844309F7CD6E}"/>
                </a:ext>
              </a:extLst>
            </p:cNvPr>
            <p:cNvSpPr/>
            <p:nvPr/>
          </p:nvSpPr>
          <p:spPr>
            <a:xfrm>
              <a:off x="6566236" y="2245161"/>
              <a:ext cx="811065" cy="833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5175A099-4D14-B935-04EF-03E4D8E5870F}"/>
                </a:ext>
              </a:extLst>
            </p:cNvPr>
            <p:cNvSpPr/>
            <p:nvPr/>
          </p:nvSpPr>
          <p:spPr>
            <a:xfrm>
              <a:off x="6803455" y="3019984"/>
              <a:ext cx="320952" cy="1899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Top Corners Snipped 58">
              <a:extLst>
                <a:ext uri="{FF2B5EF4-FFF2-40B4-BE49-F238E27FC236}">
                  <a16:creationId xmlns:a16="http://schemas.microsoft.com/office/drawing/2014/main" id="{E0EE1C70-BA27-BE8B-9050-F7DF65EFC566}"/>
                </a:ext>
              </a:extLst>
            </p:cNvPr>
            <p:cNvSpPr/>
            <p:nvPr/>
          </p:nvSpPr>
          <p:spPr>
            <a:xfrm rot="10800000">
              <a:off x="6876864" y="3252447"/>
              <a:ext cx="189807" cy="85921"/>
            </a:xfrm>
            <a:prstGeom prst="snip2SameRect">
              <a:avLst>
                <a:gd name="adj1" fmla="val 34272"/>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lowchart: Alternate Process 59">
              <a:extLst>
                <a:ext uri="{FF2B5EF4-FFF2-40B4-BE49-F238E27FC236}">
                  <a16:creationId xmlns:a16="http://schemas.microsoft.com/office/drawing/2014/main" id="{FB3A86F0-520C-49C7-4913-E1D1C11F0A52}"/>
                </a:ext>
              </a:extLst>
            </p:cNvPr>
            <p:cNvSpPr/>
            <p:nvPr/>
          </p:nvSpPr>
          <p:spPr>
            <a:xfrm rot="19777855">
              <a:off x="6683953" y="1934818"/>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lowchart: Alternate Process 60">
              <a:extLst>
                <a:ext uri="{FF2B5EF4-FFF2-40B4-BE49-F238E27FC236}">
                  <a16:creationId xmlns:a16="http://schemas.microsoft.com/office/drawing/2014/main" id="{3A551D0B-BCC7-2CCB-834E-951C9A17C98A}"/>
                </a:ext>
              </a:extLst>
            </p:cNvPr>
            <p:cNvSpPr/>
            <p:nvPr/>
          </p:nvSpPr>
          <p:spPr>
            <a:xfrm rot="17681113">
              <a:off x="6330596" y="2271930"/>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lowchart: Alternate Process 61">
              <a:extLst>
                <a:ext uri="{FF2B5EF4-FFF2-40B4-BE49-F238E27FC236}">
                  <a16:creationId xmlns:a16="http://schemas.microsoft.com/office/drawing/2014/main" id="{D752631E-9067-5019-4469-8805339F883A}"/>
                </a:ext>
              </a:extLst>
            </p:cNvPr>
            <p:cNvSpPr/>
            <p:nvPr/>
          </p:nvSpPr>
          <p:spPr>
            <a:xfrm rot="1626751">
              <a:off x="7185288" y="1933448"/>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lowchart: Alternate Process 62">
              <a:extLst>
                <a:ext uri="{FF2B5EF4-FFF2-40B4-BE49-F238E27FC236}">
                  <a16:creationId xmlns:a16="http://schemas.microsoft.com/office/drawing/2014/main" id="{C099330D-1D06-03BF-D5EB-119079E7324E}"/>
                </a:ext>
              </a:extLst>
            </p:cNvPr>
            <p:cNvSpPr/>
            <p:nvPr/>
          </p:nvSpPr>
          <p:spPr>
            <a:xfrm rot="3733764">
              <a:off x="7508085" y="2271929"/>
              <a:ext cx="71120" cy="229989"/>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13DB4F1F-43A3-FB30-2E2B-31A370072875}"/>
              </a:ext>
            </a:extLst>
          </p:cNvPr>
          <p:cNvGrpSpPr/>
          <p:nvPr/>
        </p:nvGrpSpPr>
        <p:grpSpPr>
          <a:xfrm>
            <a:off x="659230" y="4159692"/>
            <a:ext cx="1257532" cy="868968"/>
            <a:chOff x="852526" y="2104351"/>
            <a:chExt cx="1871670" cy="1293344"/>
          </a:xfrm>
          <a:solidFill>
            <a:schemeClr val="accent4">
              <a:lumMod val="20000"/>
              <a:lumOff val="80000"/>
            </a:schemeClr>
          </a:solidFill>
        </p:grpSpPr>
        <p:grpSp>
          <p:nvGrpSpPr>
            <p:cNvPr id="30" name="Group 29">
              <a:extLst>
                <a:ext uri="{FF2B5EF4-FFF2-40B4-BE49-F238E27FC236}">
                  <a16:creationId xmlns:a16="http://schemas.microsoft.com/office/drawing/2014/main" id="{885F8F17-25E0-5073-65EE-CC98A9532450}"/>
                </a:ext>
              </a:extLst>
            </p:cNvPr>
            <p:cNvGrpSpPr/>
            <p:nvPr/>
          </p:nvGrpSpPr>
          <p:grpSpPr>
            <a:xfrm>
              <a:off x="1151503" y="2104351"/>
              <a:ext cx="1572693" cy="1128304"/>
              <a:chOff x="1151503" y="2104351"/>
              <a:chExt cx="1572693" cy="1128304"/>
            </a:xfrm>
            <a:grpFill/>
          </p:grpSpPr>
          <p:sp>
            <p:nvSpPr>
              <p:cNvPr id="52" name="Oval 51">
                <a:extLst>
                  <a:ext uri="{FF2B5EF4-FFF2-40B4-BE49-F238E27FC236}">
                    <a16:creationId xmlns:a16="http://schemas.microsoft.com/office/drawing/2014/main" id="{5DE8C43B-E815-2B31-1FBA-679E2B0D9E27}"/>
                  </a:ext>
                </a:extLst>
              </p:cNvPr>
              <p:cNvSpPr/>
              <p:nvPr/>
            </p:nvSpPr>
            <p:spPr>
              <a:xfrm>
                <a:off x="1151503" y="2170542"/>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B204E13D-4EEE-CE6B-97FA-381205536EEF}"/>
                  </a:ext>
                </a:extLst>
              </p:cNvPr>
              <p:cNvSpPr/>
              <p:nvPr/>
            </p:nvSpPr>
            <p:spPr>
              <a:xfrm>
                <a:off x="1389169" y="2361842"/>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87AD52B-FB73-78DB-365C-F7A7D8938AB3}"/>
                  </a:ext>
                </a:extLst>
              </p:cNvPr>
              <p:cNvSpPr/>
              <p:nvPr/>
            </p:nvSpPr>
            <p:spPr>
              <a:xfrm>
                <a:off x="1597641" y="2104351"/>
                <a:ext cx="669253" cy="669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B7ADABDC-BEFE-C37C-4D76-CC03CA9CCDA9}"/>
                  </a:ext>
                </a:extLst>
              </p:cNvPr>
              <p:cNvSpPr/>
              <p:nvPr/>
            </p:nvSpPr>
            <p:spPr>
              <a:xfrm>
                <a:off x="1748747" y="2257206"/>
                <a:ext cx="975449" cy="9754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Oval 33">
              <a:extLst>
                <a:ext uri="{FF2B5EF4-FFF2-40B4-BE49-F238E27FC236}">
                  <a16:creationId xmlns:a16="http://schemas.microsoft.com/office/drawing/2014/main" id="{E8ED08E2-93CF-492B-C881-9FC417C31D94}"/>
                </a:ext>
              </a:extLst>
            </p:cNvPr>
            <p:cNvSpPr/>
            <p:nvPr/>
          </p:nvSpPr>
          <p:spPr>
            <a:xfrm>
              <a:off x="1003687" y="2865927"/>
              <a:ext cx="282018" cy="2820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E963DCD9-7400-A2C8-164D-400806A19B59}"/>
                </a:ext>
              </a:extLst>
            </p:cNvPr>
            <p:cNvSpPr/>
            <p:nvPr/>
          </p:nvSpPr>
          <p:spPr>
            <a:xfrm>
              <a:off x="852526" y="3174078"/>
              <a:ext cx="223617" cy="2236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719CEB91-8B3B-418F-2B29-D91A1DE9BAC4}"/>
              </a:ext>
            </a:extLst>
          </p:cNvPr>
          <p:cNvGrpSpPr/>
          <p:nvPr/>
        </p:nvGrpSpPr>
        <p:grpSpPr>
          <a:xfrm>
            <a:off x="963542" y="1185659"/>
            <a:ext cx="772885" cy="1129309"/>
            <a:chOff x="8661923" y="4758813"/>
            <a:chExt cx="825538" cy="1206243"/>
          </a:xfrm>
          <a:solidFill>
            <a:schemeClr val="accent4">
              <a:lumMod val="20000"/>
              <a:lumOff val="80000"/>
            </a:schemeClr>
          </a:solidFill>
        </p:grpSpPr>
        <p:sp>
          <p:nvSpPr>
            <p:cNvPr id="13" name="Circle: Hollow 12">
              <a:extLst>
                <a:ext uri="{FF2B5EF4-FFF2-40B4-BE49-F238E27FC236}">
                  <a16:creationId xmlns:a16="http://schemas.microsoft.com/office/drawing/2014/main" id="{E75BD4CF-FB9C-A8B7-72F4-03AD97E87F15}"/>
                </a:ext>
              </a:extLst>
            </p:cNvPr>
            <p:cNvSpPr/>
            <p:nvPr/>
          </p:nvSpPr>
          <p:spPr>
            <a:xfrm>
              <a:off x="8661923" y="4758813"/>
              <a:ext cx="825538" cy="84557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DCD77CFA-CC77-6A60-403C-DD7E2C78B6FE}"/>
                </a:ext>
              </a:extLst>
            </p:cNvPr>
            <p:cNvSpPr/>
            <p:nvPr/>
          </p:nvSpPr>
          <p:spPr>
            <a:xfrm rot="1978244">
              <a:off x="8694854" y="5424756"/>
              <a:ext cx="193867" cy="5403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a16="http://schemas.microsoft.com/office/drawing/2014/main" id="{7EF83434-5FD8-2A09-51B6-2C3E289E1E9A}"/>
              </a:ext>
            </a:extLst>
          </p:cNvPr>
          <p:cNvSpPr/>
          <p:nvPr/>
        </p:nvSpPr>
        <p:spPr>
          <a:xfrm>
            <a:off x="1842465" y="1000093"/>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solidFill>
                <a:schemeClr val="accent4"/>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E3BE7465-D454-516D-6FCA-8686B4FCA559}"/>
              </a:ext>
            </a:extLst>
          </p:cNvPr>
          <p:cNvSpPr/>
          <p:nvPr/>
        </p:nvSpPr>
        <p:spPr>
          <a:xfrm>
            <a:off x="1205650" y="815013"/>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15EDE78D-58E0-7A1D-C2B6-F9EDFA6D76B7}"/>
              </a:ext>
            </a:extLst>
          </p:cNvPr>
          <p:cNvSpPr txBox="1"/>
          <p:nvPr/>
        </p:nvSpPr>
        <p:spPr>
          <a:xfrm>
            <a:off x="1842465" y="700749"/>
            <a:ext cx="4419464" cy="261610"/>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Analyser les causes du problème et définir l'objectif </a:t>
            </a:r>
          </a:p>
        </p:txBody>
      </p:sp>
      <p:sp>
        <p:nvSpPr>
          <p:cNvPr id="20" name="Rectangle 19">
            <a:extLst>
              <a:ext uri="{FF2B5EF4-FFF2-40B4-BE49-F238E27FC236}">
                <a16:creationId xmlns:a16="http://schemas.microsoft.com/office/drawing/2014/main" id="{B3015BC6-9702-7EF8-911B-91A3A594A165}"/>
              </a:ext>
            </a:extLst>
          </p:cNvPr>
          <p:cNvSpPr/>
          <p:nvPr/>
        </p:nvSpPr>
        <p:spPr>
          <a:xfrm>
            <a:off x="1842465" y="3816832"/>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solidFill>
                <a:schemeClr val="accent4"/>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40E7BF1-E9A8-DE4D-3C63-93FF9A09E6AE}"/>
              </a:ext>
            </a:extLst>
          </p:cNvPr>
          <p:cNvSpPr/>
          <p:nvPr/>
        </p:nvSpPr>
        <p:spPr>
          <a:xfrm>
            <a:off x="1205650" y="3631752"/>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35F1F7F9-31A0-64B1-FBA3-176B453E494D}"/>
              </a:ext>
            </a:extLst>
          </p:cNvPr>
          <p:cNvSpPr txBox="1"/>
          <p:nvPr/>
        </p:nvSpPr>
        <p:spPr>
          <a:xfrm>
            <a:off x="1842465" y="3381268"/>
            <a:ext cx="4419464" cy="430887"/>
          </a:xfrm>
          <a:prstGeom prst="rect">
            <a:avLst/>
          </a:prstGeom>
          <a:noFill/>
        </p:spPr>
        <p:txBody>
          <a:bodyPr wrap="square">
            <a:spAutoFit/>
          </a:bodyPr>
          <a:lstStyle/>
          <a:p>
            <a:r>
              <a:rPr lang="en-US" sz="1100" b="1" dirty="0" err="1">
                <a:latin typeface="Arial" panose="020B0604020202020204" pitchFamily="34" charset="0"/>
                <a:cs typeface="Arial" panose="020B0604020202020204" pitchFamily="34" charset="0"/>
              </a:rPr>
              <a:t>Remue-méninges</a:t>
            </a:r>
            <a:r>
              <a:rPr lang="en-US" sz="1100" b="1" dirty="0">
                <a:latin typeface="Arial" panose="020B0604020202020204" pitchFamily="34" charset="0"/>
                <a:cs typeface="Arial" panose="020B0604020202020204" pitchFamily="34" charset="0"/>
              </a:rPr>
              <a:t> sur les solutions possibles, les moyens de répondre aux préoccupations</a:t>
            </a:r>
          </a:p>
        </p:txBody>
      </p:sp>
      <p:sp>
        <p:nvSpPr>
          <p:cNvPr id="26" name="Rectangle 25">
            <a:extLst>
              <a:ext uri="{FF2B5EF4-FFF2-40B4-BE49-F238E27FC236}">
                <a16:creationId xmlns:a16="http://schemas.microsoft.com/office/drawing/2014/main" id="{4464824E-43A0-2856-2EAD-6453DBBB74AC}"/>
              </a:ext>
            </a:extLst>
          </p:cNvPr>
          <p:cNvSpPr/>
          <p:nvPr/>
        </p:nvSpPr>
        <p:spPr>
          <a:xfrm>
            <a:off x="1842465" y="6633804"/>
            <a:ext cx="4407863" cy="234658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solidFill>
                <a:schemeClr val="accent4"/>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6B2D264E-C04C-7A54-95D7-3AD38FEE6E20}"/>
              </a:ext>
            </a:extLst>
          </p:cNvPr>
          <p:cNvSpPr/>
          <p:nvPr/>
        </p:nvSpPr>
        <p:spPr>
          <a:xfrm>
            <a:off x="1205650" y="6448724"/>
            <a:ext cx="711112" cy="711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4</a:t>
            </a:r>
          </a:p>
        </p:txBody>
      </p:sp>
      <p:sp>
        <p:nvSpPr>
          <p:cNvPr id="28" name="TextBox 27">
            <a:extLst>
              <a:ext uri="{FF2B5EF4-FFF2-40B4-BE49-F238E27FC236}">
                <a16:creationId xmlns:a16="http://schemas.microsoft.com/office/drawing/2014/main" id="{EEE1D9B0-4D70-AD3F-6352-15D293C2BB66}"/>
              </a:ext>
            </a:extLst>
          </p:cNvPr>
          <p:cNvSpPr txBox="1"/>
          <p:nvPr/>
        </p:nvSpPr>
        <p:spPr>
          <a:xfrm>
            <a:off x="1842465" y="6334460"/>
            <a:ext cx="4419464" cy="261610"/>
          </a:xfrm>
          <a:prstGeom prst="rect">
            <a:avLst/>
          </a:prstGeom>
          <a:noFill/>
        </p:spPr>
        <p:txBody>
          <a:bodyPr wrap="square">
            <a:spAutoFit/>
          </a:bodyPr>
          <a:lstStyle/>
          <a:p>
            <a:r>
              <a:rPr lang="en-US" sz="1100" b="1" dirty="0">
                <a:latin typeface="Arial" panose="020B0604020202020204" pitchFamily="34" charset="0"/>
                <a:cs typeface="Arial" panose="020B0604020202020204" pitchFamily="34" charset="0"/>
              </a:rPr>
              <a:t>Évaluer les options et sélectionner les solutions possibles</a:t>
            </a:r>
          </a:p>
        </p:txBody>
      </p:sp>
      <p:sp>
        <p:nvSpPr>
          <p:cNvPr id="64" name="Hexagon 63">
            <a:extLst>
              <a:ext uri="{FF2B5EF4-FFF2-40B4-BE49-F238E27FC236}">
                <a16:creationId xmlns:a16="http://schemas.microsoft.com/office/drawing/2014/main" id="{87602F6C-02C4-D4E6-384B-48B3BF332D69}"/>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a:extLst>
              <a:ext uri="{FF2B5EF4-FFF2-40B4-BE49-F238E27FC236}">
                <a16:creationId xmlns:a16="http://schemas.microsoft.com/office/drawing/2014/main" id="{D89F6791-D9A8-8F1A-D0D6-185E58CC763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a:extLst>
              <a:ext uri="{FF2B5EF4-FFF2-40B4-BE49-F238E27FC236}">
                <a16:creationId xmlns:a16="http://schemas.microsoft.com/office/drawing/2014/main" id="{1893C9B8-7BAD-A011-8A7F-E28E31491D4D}"/>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a:extLst>
              <a:ext uri="{FF2B5EF4-FFF2-40B4-BE49-F238E27FC236}">
                <a16:creationId xmlns:a16="http://schemas.microsoft.com/office/drawing/2014/main" id="{A7BAFE7F-06A2-F8DF-E6BC-647F27C61A9C}"/>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a:extLst>
              <a:ext uri="{FF2B5EF4-FFF2-40B4-BE49-F238E27FC236}">
                <a16:creationId xmlns:a16="http://schemas.microsoft.com/office/drawing/2014/main" id="{92D3F9EA-9877-4499-B3AC-06A02D2B2A20}"/>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1945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58410C-6AF6-6D57-4562-6B7E94DCD858}"/>
              </a:ext>
            </a:extLst>
          </p:cNvPr>
          <p:cNvSpPr txBox="1"/>
          <p:nvPr/>
        </p:nvSpPr>
        <p:spPr>
          <a:xfrm>
            <a:off x="996287" y="1487566"/>
            <a:ext cx="5254042" cy="276999"/>
          </a:xfrm>
          <a:prstGeom prst="rect">
            <a:avLst/>
          </a:prstGeom>
          <a:noFill/>
        </p:spPr>
        <p:txBody>
          <a:bodyPr wrap="square" rtlCol="0">
            <a:spAutoFit/>
          </a:bodyPr>
          <a:lstStyle/>
          <a:p>
            <a:r>
              <a:rPr lang="en-US" sz="1200" b="1" spc="300" dirty="0">
                <a:solidFill>
                  <a:schemeClr val="tx1"/>
                </a:solidFill>
              </a:rPr>
              <a:t>STRATÉGIES DE NÉGOCIATION</a:t>
            </a:r>
          </a:p>
        </p:txBody>
      </p:sp>
      <p:sp>
        <p:nvSpPr>
          <p:cNvPr id="4" name="TextBox 3">
            <a:extLst>
              <a:ext uri="{FF2B5EF4-FFF2-40B4-BE49-F238E27FC236}">
                <a16:creationId xmlns:a16="http://schemas.microsoft.com/office/drawing/2014/main" id="{94ACC0BA-530F-3579-3B93-6B9FEB0106FA}"/>
              </a:ext>
            </a:extLst>
          </p:cNvPr>
          <p:cNvSpPr txBox="1"/>
          <p:nvPr/>
        </p:nvSpPr>
        <p:spPr>
          <a:xfrm>
            <a:off x="996287" y="724715"/>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3 : COMMENT NÉGOCIER ET GÉRER LES CONFLITS ?</a:t>
            </a:r>
          </a:p>
        </p:txBody>
      </p:sp>
      <p:sp>
        <p:nvSpPr>
          <p:cNvPr id="5" name="Oval 4">
            <a:extLst>
              <a:ext uri="{FF2B5EF4-FFF2-40B4-BE49-F238E27FC236}">
                <a16:creationId xmlns:a16="http://schemas.microsoft.com/office/drawing/2014/main" id="{70CDB25A-680E-1879-2174-26392A5716D8}"/>
              </a:ext>
            </a:extLst>
          </p:cNvPr>
          <p:cNvSpPr/>
          <p:nvPr/>
        </p:nvSpPr>
        <p:spPr>
          <a:xfrm>
            <a:off x="3227275" y="3097938"/>
            <a:ext cx="1150329" cy="115032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21D64D72-ED50-1874-0C8F-A42A879DB379}"/>
              </a:ext>
            </a:extLst>
          </p:cNvPr>
          <p:cNvSpPr/>
          <p:nvPr/>
        </p:nvSpPr>
        <p:spPr>
          <a:xfrm>
            <a:off x="4551828" y="2004196"/>
            <a:ext cx="1150329" cy="115032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AC6B672-7936-D12C-E9B5-BDC3DC9B1702}"/>
              </a:ext>
            </a:extLst>
          </p:cNvPr>
          <p:cNvSpPr/>
          <p:nvPr/>
        </p:nvSpPr>
        <p:spPr>
          <a:xfrm>
            <a:off x="1909358" y="2004196"/>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47C8E2E-AB59-CCB4-4B85-582E3A6220EA}"/>
              </a:ext>
            </a:extLst>
          </p:cNvPr>
          <p:cNvSpPr/>
          <p:nvPr/>
        </p:nvSpPr>
        <p:spPr>
          <a:xfrm>
            <a:off x="1909358" y="4083297"/>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EF566BC-9C7D-DAA5-3E9E-F4385507E301}"/>
              </a:ext>
            </a:extLst>
          </p:cNvPr>
          <p:cNvSpPr/>
          <p:nvPr/>
        </p:nvSpPr>
        <p:spPr>
          <a:xfrm>
            <a:off x="4551827" y="4083297"/>
            <a:ext cx="1150329" cy="11503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4CBEAB4-107B-284A-007C-562AF77F7489}"/>
              </a:ext>
            </a:extLst>
          </p:cNvPr>
          <p:cNvSpPr txBox="1"/>
          <p:nvPr/>
        </p:nvSpPr>
        <p:spPr>
          <a:xfrm>
            <a:off x="996287" y="6054015"/>
            <a:ext cx="5254039" cy="430887"/>
          </a:xfrm>
          <a:prstGeom prst="rect">
            <a:avLst/>
          </a:prstGeom>
          <a:noFill/>
        </p:spPr>
        <p:txBody>
          <a:bodyPr wrap="square" rtlCol="0">
            <a:spAutoFit/>
          </a:bodyPr>
          <a:lstStyle/>
          <a:p>
            <a:r>
              <a:rPr lang="en-US" sz="1100" dirty="0">
                <a:solidFill>
                  <a:schemeClr val="accent4"/>
                </a:solidFill>
                <a:latin typeface="Arial" panose="020B0604020202020204" pitchFamily="34" charset="0"/>
                <a:cs typeface="Arial" panose="020B0604020202020204" pitchFamily="34" charset="0"/>
              </a:rPr>
              <a:t>Source : Quinn et al : Quinn et al, (2014). </a:t>
            </a:r>
            <a:r>
              <a:rPr lang="en-US" sz="1100" i="1" dirty="0">
                <a:solidFill>
                  <a:schemeClr val="accent4"/>
                </a:solidFill>
                <a:latin typeface="Arial" panose="020B0604020202020204" pitchFamily="34" charset="0"/>
                <a:cs typeface="Arial" panose="020B0604020202020204" pitchFamily="34" charset="0"/>
              </a:rPr>
              <a:t>Becoming a Master Manager : A Competing Values Approach, 6e édition. </a:t>
            </a:r>
            <a:r>
              <a:rPr lang="en-US" sz="1100" dirty="0">
                <a:solidFill>
                  <a:schemeClr val="accent4"/>
                </a:solidFill>
                <a:latin typeface="Arial" panose="020B0604020202020204" pitchFamily="34" charset="0"/>
                <a:cs typeface="Arial" panose="020B0604020202020204" pitchFamily="34" charset="0"/>
              </a:rPr>
              <a:t>L'approche du management par les valeurs concurrentes</a:t>
            </a:r>
          </a:p>
        </p:txBody>
      </p:sp>
      <p:cxnSp>
        <p:nvCxnSpPr>
          <p:cNvPr id="12" name="Straight Connector 11">
            <a:extLst>
              <a:ext uri="{FF2B5EF4-FFF2-40B4-BE49-F238E27FC236}">
                <a16:creationId xmlns:a16="http://schemas.microsoft.com/office/drawing/2014/main" id="{669E55AA-4EB0-7098-14DF-B34514B1C611}"/>
              </a:ext>
            </a:extLst>
          </p:cNvPr>
          <p:cNvCxnSpPr/>
          <p:nvPr/>
        </p:nvCxnSpPr>
        <p:spPr>
          <a:xfrm flipV="1">
            <a:off x="1688957" y="2162326"/>
            <a:ext cx="0" cy="3238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6D6AD7-093E-1321-D464-3E17B41A1C44}"/>
              </a:ext>
            </a:extLst>
          </p:cNvPr>
          <p:cNvCxnSpPr>
            <a:cxnSpLocks/>
          </p:cNvCxnSpPr>
          <p:nvPr/>
        </p:nvCxnSpPr>
        <p:spPr>
          <a:xfrm>
            <a:off x="1688957" y="5400826"/>
            <a:ext cx="40132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E6C4742-E776-D71F-DE86-6A9EE67DBE25}"/>
              </a:ext>
            </a:extLst>
          </p:cNvPr>
          <p:cNvSpPr txBox="1"/>
          <p:nvPr/>
        </p:nvSpPr>
        <p:spPr>
          <a:xfrm rot="16200000">
            <a:off x="883639" y="2547861"/>
            <a:ext cx="1047750" cy="261610"/>
          </a:xfrm>
          <a:prstGeom prst="rect">
            <a:avLst/>
          </a:prstGeom>
          <a:noFill/>
        </p:spPr>
        <p:txBody>
          <a:bodyPr wrap="square" rtlCol="0">
            <a:spAutoFit/>
          </a:bodyPr>
          <a:lstStyle/>
          <a:p>
            <a:pPr marL="0" indent="0" algn="r">
              <a:buNone/>
            </a:pPr>
            <a:r>
              <a:rPr lang="en-US" sz="1100" i="1" dirty="0" err="1">
                <a:latin typeface="Arial" panose="020B0604020202020204" pitchFamily="34" charset="0"/>
                <a:cs typeface="Arial" panose="020B0604020202020204" pitchFamily="34" charset="0"/>
              </a:rPr>
              <a:t>Confiant</a:t>
            </a:r>
            <a:endParaRPr lang="en-US" sz="11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87C6EFD-C0ED-410D-B9AF-6D2F542415D2}"/>
              </a:ext>
            </a:extLst>
          </p:cNvPr>
          <p:cNvSpPr txBox="1"/>
          <p:nvPr/>
        </p:nvSpPr>
        <p:spPr>
          <a:xfrm rot="16200000">
            <a:off x="759223" y="4629264"/>
            <a:ext cx="1296583" cy="261610"/>
          </a:xfrm>
          <a:prstGeom prst="rect">
            <a:avLst/>
          </a:prstGeom>
          <a:noFill/>
        </p:spPr>
        <p:txBody>
          <a:bodyPr wrap="square" rtlCol="0">
            <a:spAutoFit/>
          </a:bodyPr>
          <a:lstStyle/>
          <a:p>
            <a:pPr marL="0" indent="0" algn="r">
              <a:buNone/>
            </a:pPr>
            <a:r>
              <a:rPr lang="en-US" sz="1100" i="1" dirty="0">
                <a:latin typeface="Arial" panose="020B0604020202020204" pitchFamily="34" charset="0"/>
                <a:cs typeface="Arial" panose="020B0604020202020204" pitchFamily="34" charset="0"/>
              </a:rPr>
              <a:t>Pas </a:t>
            </a:r>
            <a:r>
              <a:rPr lang="en-US" sz="1100" i="1" dirty="0" err="1">
                <a:latin typeface="Arial" panose="020B0604020202020204" pitchFamily="34" charset="0"/>
                <a:cs typeface="Arial" panose="020B0604020202020204" pitchFamily="34" charset="0"/>
              </a:rPr>
              <a:t>confiant</a:t>
            </a:r>
            <a:endParaRPr lang="en-US" sz="11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92ED171-5B75-BEF3-0CB9-05E8BB959879}"/>
              </a:ext>
            </a:extLst>
          </p:cNvPr>
          <p:cNvSpPr txBox="1"/>
          <p:nvPr/>
        </p:nvSpPr>
        <p:spPr>
          <a:xfrm>
            <a:off x="1688957" y="5489932"/>
            <a:ext cx="1587500" cy="261610"/>
          </a:xfrm>
          <a:prstGeom prst="rect">
            <a:avLst/>
          </a:prstGeom>
          <a:noFill/>
        </p:spPr>
        <p:txBody>
          <a:bodyPr wrap="square" rtlCol="0">
            <a:spAutoFit/>
          </a:bodyPr>
          <a:lstStyle/>
          <a:p>
            <a:pPr marL="0" indent="0">
              <a:buNone/>
            </a:pPr>
            <a:r>
              <a:rPr lang="en-US" sz="1100" i="1" dirty="0">
                <a:latin typeface="Arial" panose="020B0604020202020204" pitchFamily="34" charset="0"/>
                <a:cs typeface="Arial" panose="020B0604020202020204" pitchFamily="34" charset="0"/>
              </a:rPr>
              <a:t>Pas </a:t>
            </a:r>
            <a:r>
              <a:rPr lang="en-US" sz="1100" i="1" dirty="0" err="1">
                <a:latin typeface="Arial" panose="020B0604020202020204" pitchFamily="34" charset="0"/>
                <a:cs typeface="Arial" panose="020B0604020202020204" pitchFamily="34" charset="0"/>
              </a:rPr>
              <a:t>coopératif</a:t>
            </a:r>
            <a:endParaRPr lang="en-US" sz="11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38781A8-B92B-2F97-3BCD-7D036EA2C7F7}"/>
              </a:ext>
            </a:extLst>
          </p:cNvPr>
          <p:cNvSpPr txBox="1"/>
          <p:nvPr/>
        </p:nvSpPr>
        <p:spPr>
          <a:xfrm>
            <a:off x="4114657" y="5489932"/>
            <a:ext cx="1587500" cy="261610"/>
          </a:xfrm>
          <a:prstGeom prst="rect">
            <a:avLst/>
          </a:prstGeom>
          <a:noFill/>
        </p:spPr>
        <p:txBody>
          <a:bodyPr wrap="square" rtlCol="0">
            <a:spAutoFit/>
          </a:bodyPr>
          <a:lstStyle/>
          <a:p>
            <a:pPr marL="0" indent="0" algn="r">
              <a:buNone/>
            </a:pPr>
            <a:r>
              <a:rPr lang="en-US" sz="1100" i="1" dirty="0" err="1">
                <a:latin typeface="Arial" panose="020B0604020202020204" pitchFamily="34" charset="0"/>
                <a:cs typeface="Arial" panose="020B0604020202020204" pitchFamily="34" charset="0"/>
              </a:rPr>
              <a:t>Coopératif</a:t>
            </a:r>
            <a:endParaRPr lang="en-US" sz="11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75FD640-FC86-9AFE-E460-24F4B39FF3ED}"/>
              </a:ext>
            </a:extLst>
          </p:cNvPr>
          <p:cNvSpPr txBox="1"/>
          <p:nvPr/>
        </p:nvSpPr>
        <p:spPr>
          <a:xfrm>
            <a:off x="3008689" y="3503947"/>
            <a:ext cx="1587500" cy="261610"/>
          </a:xfrm>
          <a:prstGeom prst="rect">
            <a:avLst/>
          </a:prstGeom>
          <a:noFill/>
        </p:spPr>
        <p:txBody>
          <a:bodyPr wrap="square" rtlCol="0">
            <a:spAutoFit/>
          </a:bodyPr>
          <a:lstStyle/>
          <a:p>
            <a:pPr marL="0" indent="0" algn="ctr">
              <a:buNone/>
            </a:pPr>
            <a:r>
              <a:rPr lang="en-US" sz="1100" b="1" dirty="0">
                <a:latin typeface="Arial" panose="020B0604020202020204" pitchFamily="34" charset="0"/>
                <a:cs typeface="Arial" panose="020B0604020202020204" pitchFamily="34" charset="0"/>
              </a:rPr>
              <a:t>Compromis</a:t>
            </a:r>
          </a:p>
        </p:txBody>
      </p:sp>
      <p:sp>
        <p:nvSpPr>
          <p:cNvPr id="19" name="TextBox 18">
            <a:extLst>
              <a:ext uri="{FF2B5EF4-FFF2-40B4-BE49-F238E27FC236}">
                <a16:creationId xmlns:a16="http://schemas.microsoft.com/office/drawing/2014/main" id="{C8FFF44F-78F1-9DA0-F45F-37A4A059590A}"/>
              </a:ext>
            </a:extLst>
          </p:cNvPr>
          <p:cNvSpPr txBox="1"/>
          <p:nvPr/>
        </p:nvSpPr>
        <p:spPr>
          <a:xfrm>
            <a:off x="1688957" y="2398593"/>
            <a:ext cx="1587500" cy="261610"/>
          </a:xfrm>
          <a:prstGeom prst="rect">
            <a:avLst/>
          </a:prstGeom>
          <a:noFill/>
        </p:spPr>
        <p:txBody>
          <a:bodyPr wrap="square" rtlCol="0">
            <a:spAutoFit/>
          </a:bodyPr>
          <a:lstStyle/>
          <a:p>
            <a:pPr marL="0" indent="0" algn="ctr">
              <a:buNone/>
            </a:pPr>
            <a:r>
              <a:rPr lang="en-US" sz="1100" b="1" dirty="0">
                <a:latin typeface="Arial" panose="020B0604020202020204" pitchFamily="34" charset="0"/>
                <a:cs typeface="Arial" panose="020B0604020202020204" pitchFamily="34" charset="0"/>
              </a:rPr>
              <a:t>Compétition</a:t>
            </a:r>
          </a:p>
        </p:txBody>
      </p:sp>
      <p:sp>
        <p:nvSpPr>
          <p:cNvPr id="20" name="TextBox 19">
            <a:extLst>
              <a:ext uri="{FF2B5EF4-FFF2-40B4-BE49-F238E27FC236}">
                <a16:creationId xmlns:a16="http://schemas.microsoft.com/office/drawing/2014/main" id="{88EAA393-AE40-60A3-8111-2134140CAC63}"/>
              </a:ext>
            </a:extLst>
          </p:cNvPr>
          <p:cNvSpPr txBox="1"/>
          <p:nvPr/>
        </p:nvSpPr>
        <p:spPr>
          <a:xfrm>
            <a:off x="4312271" y="2398593"/>
            <a:ext cx="1587500" cy="261610"/>
          </a:xfrm>
          <a:prstGeom prst="rect">
            <a:avLst/>
          </a:prstGeom>
          <a:noFill/>
        </p:spPr>
        <p:txBody>
          <a:bodyPr wrap="square" rtlCol="0">
            <a:spAutoFit/>
          </a:bodyPr>
          <a:lstStyle/>
          <a:p>
            <a:pPr marL="0" indent="0" algn="ctr">
              <a:buNone/>
            </a:pPr>
            <a:r>
              <a:rPr lang="en-US" sz="1100" b="1" dirty="0">
                <a:latin typeface="Arial" panose="020B0604020202020204" pitchFamily="34" charset="0"/>
                <a:cs typeface="Arial" panose="020B0604020202020204" pitchFamily="34" charset="0"/>
              </a:rPr>
              <a:t>Collaboration</a:t>
            </a:r>
          </a:p>
        </p:txBody>
      </p:sp>
      <p:sp>
        <p:nvSpPr>
          <p:cNvPr id="21" name="TextBox 20">
            <a:extLst>
              <a:ext uri="{FF2B5EF4-FFF2-40B4-BE49-F238E27FC236}">
                <a16:creationId xmlns:a16="http://schemas.microsoft.com/office/drawing/2014/main" id="{9EFD4585-FDA1-B7E4-38EC-211EEBF3A916}"/>
              </a:ext>
            </a:extLst>
          </p:cNvPr>
          <p:cNvSpPr txBox="1"/>
          <p:nvPr/>
        </p:nvSpPr>
        <p:spPr>
          <a:xfrm>
            <a:off x="1688957" y="4557387"/>
            <a:ext cx="1587500" cy="261610"/>
          </a:xfrm>
          <a:prstGeom prst="rect">
            <a:avLst/>
          </a:prstGeom>
          <a:noFill/>
        </p:spPr>
        <p:txBody>
          <a:bodyPr wrap="square" rtlCol="0">
            <a:spAutoFit/>
          </a:bodyPr>
          <a:lstStyle/>
          <a:p>
            <a:pPr marL="0" indent="0" algn="ctr">
              <a:buNone/>
            </a:pPr>
            <a:r>
              <a:rPr lang="en-US" sz="1100" b="1" dirty="0">
                <a:latin typeface="Arial" panose="020B0604020202020204" pitchFamily="34" charset="0"/>
                <a:cs typeface="Arial" panose="020B0604020202020204" pitchFamily="34" charset="0"/>
              </a:rPr>
              <a:t>Pas </a:t>
            </a:r>
            <a:r>
              <a:rPr lang="en-US" sz="1100" b="1" dirty="0" err="1">
                <a:latin typeface="Arial" panose="020B0604020202020204" pitchFamily="34" charset="0"/>
                <a:cs typeface="Arial" panose="020B0604020202020204" pitchFamily="34" charset="0"/>
              </a:rPr>
              <a:t>coopératif</a:t>
            </a:r>
            <a:endParaRPr lang="en-US" sz="11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C2917BF-38A5-1763-6910-F776C3E5013D}"/>
              </a:ext>
            </a:extLst>
          </p:cNvPr>
          <p:cNvSpPr txBox="1"/>
          <p:nvPr/>
        </p:nvSpPr>
        <p:spPr>
          <a:xfrm>
            <a:off x="4312271" y="4557387"/>
            <a:ext cx="1587500" cy="261610"/>
          </a:xfrm>
          <a:prstGeom prst="rect">
            <a:avLst/>
          </a:prstGeom>
          <a:noFill/>
        </p:spPr>
        <p:txBody>
          <a:bodyPr wrap="square" rtlCol="0">
            <a:spAutoFit/>
          </a:bodyPr>
          <a:lstStyle/>
          <a:p>
            <a:pPr marL="0" indent="0" algn="ctr">
              <a:buNone/>
            </a:pPr>
            <a:r>
              <a:rPr lang="en-US" sz="1100" b="1" dirty="0">
                <a:latin typeface="Arial" panose="020B0604020202020204" pitchFamily="34" charset="0"/>
                <a:cs typeface="Arial" panose="020B0604020202020204" pitchFamily="34" charset="0"/>
              </a:rPr>
              <a:t>Hébergement</a:t>
            </a:r>
          </a:p>
        </p:txBody>
      </p:sp>
      <p:sp>
        <p:nvSpPr>
          <p:cNvPr id="23" name="Hexagon 22">
            <a:extLst>
              <a:ext uri="{FF2B5EF4-FFF2-40B4-BE49-F238E27FC236}">
                <a16:creationId xmlns:a16="http://schemas.microsoft.com/office/drawing/2014/main" id="{6229AC47-5904-B856-71D1-87BF36534604}"/>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DCCEE7F1-CCDE-A9F1-68BE-F5B03A0585D9}"/>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C5C877F0-59B7-34B5-9155-8AF7B61E24A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44C10288-9353-F654-A3FA-697B1C11DF2D}"/>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56090D84-FDB1-D186-CDF0-F629F62EBE51}"/>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131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701DE-BAC0-6256-640F-4FB0B6E6DE2E}"/>
              </a:ext>
            </a:extLst>
          </p:cNvPr>
          <p:cNvSpPr txBox="1"/>
          <p:nvPr/>
        </p:nvSpPr>
        <p:spPr>
          <a:xfrm>
            <a:off x="996287" y="861727"/>
            <a:ext cx="5254172" cy="3647152"/>
          </a:xfrm>
          <a:prstGeom prst="rect">
            <a:avLst/>
          </a:prstGeom>
          <a:noFill/>
          <a:ln>
            <a:noFill/>
          </a:ln>
        </p:spPr>
        <p:txBody>
          <a:bodyPr wrap="square" rtlCol="0">
            <a:spAutoFit/>
          </a:bodyPr>
          <a:lstStyle/>
          <a:p>
            <a:r>
              <a:rPr lang="en-US" sz="1050" b="1" dirty="0"/>
              <a:t>ROBERTO</a:t>
            </a:r>
          </a:p>
          <a:p>
            <a:r>
              <a:rPr lang="en-US" sz="1050" dirty="0"/>
              <a:t>Rosa est une mère célibataire de 19 ans qui a un bébé d'un an, Roberto. Elle a été déplacée de force de son domicile situé dans une autre partie du pays et s'est installée dans la capitale il y a deux ans. Actuellement, Rosa et Roberto vivent dans une pièce d'un bâtiment abandonné. Six familles déplacées à l'intérieur du pays vivent dans ce bâtiment. Parmi elles, Blanca, qui, à plusieurs reprises, a trouvé Roberto tout seul dans la chambre de Rosa, en train de pleurer. Rosa revient toujours, mais parfois seulement après plusieurs heures. Blanca essaie de l'aider quand elle le peut, mais Rosa ne veut pas de son soutien. D'ailleurs, la dernière fois que Rosa est partie, elle a fermé la porte à clé pour que Blanca ne puisse pas atteindre Roberto.</a:t>
            </a:r>
          </a:p>
          <a:p>
            <a:endParaRPr lang="en-US" sz="1050" dirty="0"/>
          </a:p>
          <a:p>
            <a:r>
              <a:rPr lang="en-US" sz="1050" dirty="0"/>
              <a:t>Blanca s'inquiète non seulement pour le bébé, mais aussi pour Rosa. Rosa </a:t>
            </a:r>
            <a:r>
              <a:rPr lang="en-US" sz="1050" dirty="0">
                <a:effectLst/>
                <a:ea typeface="Noto Sans Symbols"/>
                <a:cs typeface="Noto Sans Symbols"/>
              </a:rPr>
              <a:t>semble beaucoup aimer Roberto, mais Blanca pense qu'elle est dépassée et qu'elle a besoin d'aide. C'est pourquoi Blanca a </a:t>
            </a:r>
            <a:r>
              <a:rPr lang="en-US" sz="1050" dirty="0" err="1">
                <a:effectLst/>
                <a:ea typeface="Noto Sans Symbols"/>
                <a:cs typeface="Noto Sans Symbols"/>
              </a:rPr>
              <a:t>contacté</a:t>
            </a:r>
            <a:r>
              <a:rPr lang="en-US" sz="1050" dirty="0">
                <a:effectLst/>
                <a:ea typeface="Noto Sans Symbols"/>
                <a:cs typeface="Noto Sans Symbols"/>
              </a:rPr>
              <a:t> un </a:t>
            </a:r>
            <a:r>
              <a:rPr lang="en-US" sz="1050" dirty="0" err="1">
                <a:effectLst/>
                <a:ea typeface="Noto Sans Symbols"/>
                <a:cs typeface="Noto Sans Symbols"/>
              </a:rPr>
              <a:t>gestionnaire</a:t>
            </a:r>
            <a:r>
              <a:rPr lang="en-US" sz="1050" dirty="0">
                <a:effectLst/>
                <a:ea typeface="Noto Sans Symbols"/>
                <a:cs typeface="Noto Sans Symbols"/>
              </a:rPr>
              <a:t> de </a:t>
            </a:r>
            <a:r>
              <a:rPr lang="en-US" sz="1050" dirty="0" err="1">
                <a:effectLst/>
                <a:ea typeface="Noto Sans Symbols"/>
                <a:cs typeface="Noto Sans Symbols"/>
              </a:rPr>
              <a:t>cas</a:t>
            </a:r>
            <a:r>
              <a:rPr lang="en-US" sz="1050" dirty="0">
                <a:effectLst/>
                <a:ea typeface="Noto Sans Symbols"/>
                <a:cs typeface="Noto Sans Symbols"/>
              </a:rPr>
              <a:t> </a:t>
            </a:r>
            <a:r>
              <a:rPr lang="en-US" sz="1050" dirty="0"/>
              <a:t>qui travaille pour une ONG qui fournit des services de gestion de </a:t>
            </a:r>
            <a:r>
              <a:rPr lang="en-US" sz="1050" dirty="0" err="1"/>
              <a:t>cas</a:t>
            </a:r>
            <a:r>
              <a:rPr lang="en-US" sz="1050" dirty="0"/>
              <a:t> de protection de l'enfance aux enfants et aux familles déplacés à l'intérieur du pays. </a:t>
            </a:r>
          </a:p>
          <a:p>
            <a:endParaRPr lang="en-US" sz="1050" dirty="0"/>
          </a:p>
          <a:p>
            <a:r>
              <a:rPr lang="en-US" sz="1050" dirty="0"/>
              <a:t>Le </a:t>
            </a:r>
            <a:r>
              <a:rPr lang="en-US" sz="1050" dirty="0" err="1"/>
              <a:t>gestionnaire</a:t>
            </a:r>
            <a:r>
              <a:rPr lang="en-US" sz="1050" dirty="0"/>
              <a:t> de </a:t>
            </a:r>
            <a:r>
              <a:rPr lang="en-US" sz="1050" dirty="0" err="1"/>
              <a:t>cas</a:t>
            </a:r>
            <a:r>
              <a:rPr lang="en-US" sz="1050" dirty="0"/>
              <a:t> se rend dans le bâtiment pour essayer de rencontrer Rosa et de voir Roberto. Tout d'abord, Rosa ne veut pas </a:t>
            </a:r>
            <a:r>
              <a:rPr lang="en-US" sz="1050" dirty="0" err="1"/>
              <a:t>parler</a:t>
            </a:r>
            <a:r>
              <a:rPr lang="en-US" sz="1050" dirty="0"/>
              <a:t> au </a:t>
            </a:r>
            <a:r>
              <a:rPr lang="en-US" sz="1050" dirty="0" err="1"/>
              <a:t>gestionnaire</a:t>
            </a:r>
            <a:r>
              <a:rPr lang="en-US" sz="1050" dirty="0"/>
              <a:t> de </a:t>
            </a:r>
            <a:r>
              <a:rPr lang="en-US" sz="1050" dirty="0" err="1"/>
              <a:t>cas</a:t>
            </a:r>
            <a:r>
              <a:rPr lang="en-US" sz="1050" dirty="0"/>
              <a:t>. Elle aime son fils plus que tout, et elle a besoin d'aide, mais elle a l'impression que la plupart des gens ne veulent pas vraiment l'aider et se contentent de la juger. Elle demande à Blanca et à le </a:t>
            </a:r>
            <a:r>
              <a:rPr lang="en-US" sz="1050" dirty="0" err="1"/>
              <a:t>gestionnaire</a:t>
            </a:r>
            <a:r>
              <a:rPr lang="en-US" sz="1050" dirty="0"/>
              <a:t> de </a:t>
            </a:r>
            <a:r>
              <a:rPr lang="en-US" sz="1050" dirty="0" err="1"/>
              <a:t>cas</a:t>
            </a:r>
            <a:r>
              <a:rPr lang="en-US" sz="1050" dirty="0"/>
              <a:t> de se mêler de leurs affaires.</a:t>
            </a:r>
          </a:p>
        </p:txBody>
      </p:sp>
      <p:sp>
        <p:nvSpPr>
          <p:cNvPr id="4" name="Rectangle 3">
            <a:extLst>
              <a:ext uri="{FF2B5EF4-FFF2-40B4-BE49-F238E27FC236}">
                <a16:creationId xmlns:a16="http://schemas.microsoft.com/office/drawing/2014/main" id="{6A70F1A6-A851-9A1F-3594-9314EA8E689D}"/>
              </a:ext>
            </a:extLst>
          </p:cNvPr>
          <p:cNvSpPr/>
          <p:nvPr/>
        </p:nvSpPr>
        <p:spPr>
          <a:xfrm>
            <a:off x="2271276" y="4612378"/>
            <a:ext cx="3984381" cy="92961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7EEEC87-4E0D-ED40-0A31-7539B945A0B9}"/>
              </a:ext>
            </a:extLst>
          </p:cNvPr>
          <p:cNvSpPr txBox="1"/>
          <p:nvPr/>
        </p:nvSpPr>
        <p:spPr>
          <a:xfrm>
            <a:off x="996287" y="4819376"/>
            <a:ext cx="1269792" cy="261610"/>
          </a:xfrm>
          <a:prstGeom prst="rect">
            <a:avLst/>
          </a:prstGeom>
          <a:noFill/>
        </p:spPr>
        <p:txBody>
          <a:bodyPr wrap="square" rtlCol="0">
            <a:spAutoFit/>
          </a:bodyPr>
          <a:lstStyle/>
          <a:p>
            <a:r>
              <a:rPr lang="en-US" sz="1100" b="1" dirty="0"/>
              <a:t>Qui est concerné ?</a:t>
            </a:r>
          </a:p>
        </p:txBody>
      </p:sp>
      <p:sp>
        <p:nvSpPr>
          <p:cNvPr id="5" name="TextBox 4">
            <a:extLst>
              <a:ext uri="{FF2B5EF4-FFF2-40B4-BE49-F238E27FC236}">
                <a16:creationId xmlns:a16="http://schemas.microsoft.com/office/drawing/2014/main" id="{ECD0C748-00E0-6DC0-6642-C974E32A2261}"/>
              </a:ext>
            </a:extLst>
          </p:cNvPr>
          <p:cNvSpPr txBox="1"/>
          <p:nvPr/>
        </p:nvSpPr>
        <p:spPr>
          <a:xfrm>
            <a:off x="996288" y="5723167"/>
            <a:ext cx="1137312" cy="1223412"/>
          </a:xfrm>
          <a:prstGeom prst="rect">
            <a:avLst/>
          </a:prstGeom>
          <a:noFill/>
        </p:spPr>
        <p:txBody>
          <a:bodyPr wrap="square" rtlCol="0">
            <a:spAutoFit/>
          </a:bodyPr>
          <a:lstStyle/>
          <a:p>
            <a:r>
              <a:rPr lang="en-US" sz="1050" b="1" dirty="0"/>
              <a:t>Quels sont les intérêts ou les objectifs communs, et quels sont les intérêts conflictuels ?</a:t>
            </a:r>
          </a:p>
        </p:txBody>
      </p:sp>
      <p:sp>
        <p:nvSpPr>
          <p:cNvPr id="7" name="TextBox 6">
            <a:extLst>
              <a:ext uri="{FF2B5EF4-FFF2-40B4-BE49-F238E27FC236}">
                <a16:creationId xmlns:a16="http://schemas.microsoft.com/office/drawing/2014/main" id="{7C11C177-6E86-CD16-D947-0F1E6B073331}"/>
              </a:ext>
            </a:extLst>
          </p:cNvPr>
          <p:cNvSpPr txBox="1"/>
          <p:nvPr/>
        </p:nvSpPr>
        <p:spPr>
          <a:xfrm>
            <a:off x="996287" y="524081"/>
            <a:ext cx="5254042" cy="276999"/>
          </a:xfrm>
          <a:prstGeom prst="rect">
            <a:avLst/>
          </a:prstGeom>
          <a:noFill/>
        </p:spPr>
        <p:txBody>
          <a:bodyPr wrap="square" rtlCol="0">
            <a:spAutoFit/>
          </a:bodyPr>
          <a:lstStyle/>
          <a:p>
            <a:r>
              <a:rPr lang="en-US" sz="1200" b="1" spc="300" dirty="0">
                <a:solidFill>
                  <a:schemeClr val="tx1"/>
                </a:solidFill>
              </a:rPr>
              <a:t>NÉGOCIER DANS LE CADRE DE LA GESTION DE CAS</a:t>
            </a:r>
          </a:p>
        </p:txBody>
      </p:sp>
      <p:sp>
        <p:nvSpPr>
          <p:cNvPr id="9" name="Rectangle 8">
            <a:extLst>
              <a:ext uri="{FF2B5EF4-FFF2-40B4-BE49-F238E27FC236}">
                <a16:creationId xmlns:a16="http://schemas.microsoft.com/office/drawing/2014/main" id="{D10370BE-0DB8-E3E7-7AF3-2A568AD45E2F}"/>
              </a:ext>
            </a:extLst>
          </p:cNvPr>
          <p:cNvSpPr/>
          <p:nvPr/>
        </p:nvSpPr>
        <p:spPr>
          <a:xfrm>
            <a:off x="2271276" y="5727336"/>
            <a:ext cx="3984381" cy="13911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892C5C0-9869-6CE6-1787-058EBFCD727F}"/>
              </a:ext>
            </a:extLst>
          </p:cNvPr>
          <p:cNvSpPr txBox="1"/>
          <p:nvPr/>
        </p:nvSpPr>
        <p:spPr>
          <a:xfrm>
            <a:off x="996288" y="7302787"/>
            <a:ext cx="1137312" cy="1061829"/>
          </a:xfrm>
          <a:prstGeom prst="rect">
            <a:avLst/>
          </a:prstGeom>
          <a:noFill/>
        </p:spPr>
        <p:txBody>
          <a:bodyPr wrap="square" rtlCol="0">
            <a:spAutoFit/>
          </a:bodyPr>
          <a:lstStyle/>
          <a:p>
            <a:r>
              <a:rPr lang="en-US" sz="1050" b="1" dirty="0"/>
              <a:t>Quelle stratégie de </a:t>
            </a:r>
            <a:r>
              <a:rPr lang="en-US" sz="1050" b="1" dirty="0" err="1"/>
              <a:t>négociation</a:t>
            </a:r>
            <a:r>
              <a:rPr lang="en-US" sz="1050" b="1" dirty="0"/>
              <a:t> le </a:t>
            </a:r>
            <a:r>
              <a:rPr lang="en-US" sz="1050" b="1" dirty="0" err="1"/>
              <a:t>gestionnaire</a:t>
            </a:r>
            <a:r>
              <a:rPr lang="en-US" sz="1050" b="1" dirty="0"/>
              <a:t> de </a:t>
            </a:r>
            <a:r>
              <a:rPr lang="en-US" sz="1050" b="1" dirty="0" err="1"/>
              <a:t>cas</a:t>
            </a:r>
            <a:r>
              <a:rPr lang="en-US" sz="1050" b="1" dirty="0"/>
              <a:t> devrait-il utiliser dans ce cas et pourquoi ? </a:t>
            </a:r>
          </a:p>
        </p:txBody>
      </p:sp>
      <p:sp>
        <p:nvSpPr>
          <p:cNvPr id="11" name="Rectangle 10">
            <a:extLst>
              <a:ext uri="{FF2B5EF4-FFF2-40B4-BE49-F238E27FC236}">
                <a16:creationId xmlns:a16="http://schemas.microsoft.com/office/drawing/2014/main" id="{FE41144E-AD25-70E7-A8FD-EF9C35F405D3}"/>
              </a:ext>
            </a:extLst>
          </p:cNvPr>
          <p:cNvSpPr/>
          <p:nvPr/>
        </p:nvSpPr>
        <p:spPr>
          <a:xfrm>
            <a:off x="2271276" y="7306956"/>
            <a:ext cx="3984381" cy="17209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37D8ECDE-7A70-894A-C4CA-F89269FC000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4ACC449C-C9CC-6F3F-60DA-C8FD21EFBC6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1A37DDCF-DD57-3992-EB69-DD113F8EFEA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B69E081F-4E50-CC67-24E2-951EB0FE3995}"/>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E8BB7C20-BBA3-500B-B79F-B6DAA734FEDD}"/>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736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14A094-25B3-DBA4-F10D-617E296A384D}"/>
              </a:ext>
            </a:extLst>
          </p:cNvPr>
          <p:cNvSpPr txBox="1"/>
          <p:nvPr/>
        </p:nvSpPr>
        <p:spPr>
          <a:xfrm>
            <a:off x="986971" y="701751"/>
            <a:ext cx="5254172" cy="3477875"/>
          </a:xfrm>
          <a:prstGeom prst="rect">
            <a:avLst/>
          </a:prstGeom>
          <a:noFill/>
          <a:ln>
            <a:noFill/>
          </a:ln>
        </p:spPr>
        <p:txBody>
          <a:bodyPr wrap="square" rtlCol="0">
            <a:spAutoFit/>
          </a:bodyPr>
          <a:lstStyle/>
          <a:p>
            <a:r>
              <a:rPr lang="en-US" sz="1100" b="1" dirty="0"/>
              <a:t>JOLIE</a:t>
            </a:r>
          </a:p>
          <a:p>
            <a:r>
              <a:rPr lang="en-US" sz="1100" dirty="0"/>
              <a:t>Jolie est une jeune fille de 13 ans qui a été abandonnée par ses parents à l'âge de 7 ans. Depuis lors, elle a vécu dans différentes structures d'accueil. Elle a des problèmes de santé mentale et de comportement qui lui rendent difficile l'accès à des structures d'accueil familiales.</a:t>
            </a:r>
          </a:p>
          <a:p>
            <a:endParaRPr lang="en-US" sz="1100" dirty="0"/>
          </a:p>
          <a:p>
            <a:r>
              <a:rPr lang="en-US" sz="1100" dirty="0"/>
              <a:t>Au début de la semaine, elle s'est enfuie de son centre de soins résidentiel actuel, errant à la gare routière. La première nuit, elle a dormi dans la rue, mais la deuxième nuit, un jeune homme lui a proposé de passer la nuit chez lui. Affamée et frigorifiée, elle a accepté et s'est rendue chez lui. Une fois à l'intérieur, l'homme a verrouillé les portes et a gardé Jolie à l'intérieur. L'homme a abusé d'elle sexuellement. Jolie a essayé de sortir, mais n'a réussi à s'enfuir que le lendemain. Elle a </a:t>
            </a:r>
            <a:r>
              <a:rPr lang="en-US" sz="1100" dirty="0" err="1"/>
              <a:t>appelé</a:t>
            </a:r>
            <a:r>
              <a:rPr lang="en-US" sz="1100" dirty="0"/>
              <a:t> </a:t>
            </a:r>
            <a:r>
              <a:rPr lang="en-US" sz="1100" dirty="0" err="1"/>
              <a:t>sa</a:t>
            </a:r>
            <a:r>
              <a:rPr lang="en-US" sz="1100" dirty="0"/>
              <a:t> </a:t>
            </a:r>
            <a:r>
              <a:rPr lang="en-US" sz="1100" dirty="0" err="1"/>
              <a:t>gestionnaire</a:t>
            </a:r>
            <a:r>
              <a:rPr lang="en-US" sz="1100" dirty="0"/>
              <a:t> de </a:t>
            </a:r>
            <a:r>
              <a:rPr lang="en-US" sz="1100" dirty="0" err="1"/>
              <a:t>cas</a:t>
            </a:r>
            <a:r>
              <a:rPr lang="en-US" sz="1100" dirty="0"/>
              <a:t>, Tshala, en panique, lui demandant de venir la chercher près de la gare routière.</a:t>
            </a:r>
          </a:p>
          <a:p>
            <a:endParaRPr lang="en-US" sz="1100" dirty="0"/>
          </a:p>
          <a:p>
            <a:r>
              <a:rPr lang="en-US" sz="1100" dirty="0"/>
              <a:t>Tshala a également alerté la police, car l'homme pouvait représenter une menace pour Jolie. Avec la police, elle s'est précipitée à la gare routière, où ils ont trouvé Jolie en état de choc et confuse. Au lieu d'aller à l'hôpital ou dans un centre médical, la police a dit à Tshala qu'elle devait venir à son bureau pour déposer une plainte contre cet homme. Jolie a peur et ne veut pas aller à la police ou à l'hôpital. Elle veut juste retourner dans son centre.</a:t>
            </a:r>
          </a:p>
        </p:txBody>
      </p:sp>
      <p:sp>
        <p:nvSpPr>
          <p:cNvPr id="3" name="Rectangle 2">
            <a:extLst>
              <a:ext uri="{FF2B5EF4-FFF2-40B4-BE49-F238E27FC236}">
                <a16:creationId xmlns:a16="http://schemas.microsoft.com/office/drawing/2014/main" id="{B5151C41-075F-58D6-727E-EAB3FDC7317D}"/>
              </a:ext>
            </a:extLst>
          </p:cNvPr>
          <p:cNvSpPr/>
          <p:nvPr/>
        </p:nvSpPr>
        <p:spPr>
          <a:xfrm>
            <a:off x="2271276" y="4347266"/>
            <a:ext cx="3984381" cy="92961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C5C803E-185E-997F-46D2-D825CB1C1CBC}"/>
              </a:ext>
            </a:extLst>
          </p:cNvPr>
          <p:cNvSpPr txBox="1"/>
          <p:nvPr/>
        </p:nvSpPr>
        <p:spPr>
          <a:xfrm>
            <a:off x="1001485" y="4366345"/>
            <a:ext cx="1269792" cy="261610"/>
          </a:xfrm>
          <a:prstGeom prst="rect">
            <a:avLst/>
          </a:prstGeom>
          <a:noFill/>
        </p:spPr>
        <p:txBody>
          <a:bodyPr wrap="square" rtlCol="0">
            <a:spAutoFit/>
          </a:bodyPr>
          <a:lstStyle/>
          <a:p>
            <a:r>
              <a:rPr lang="en-US" sz="1100" b="1" dirty="0"/>
              <a:t>Qui est concerné ?</a:t>
            </a:r>
          </a:p>
        </p:txBody>
      </p:sp>
      <p:sp>
        <p:nvSpPr>
          <p:cNvPr id="7" name="TextBox 6">
            <a:extLst>
              <a:ext uri="{FF2B5EF4-FFF2-40B4-BE49-F238E27FC236}">
                <a16:creationId xmlns:a16="http://schemas.microsoft.com/office/drawing/2014/main" id="{6A9DC251-77E6-55B7-AC91-FFA98D48A9C5}"/>
              </a:ext>
            </a:extLst>
          </p:cNvPr>
          <p:cNvSpPr txBox="1"/>
          <p:nvPr/>
        </p:nvSpPr>
        <p:spPr>
          <a:xfrm>
            <a:off x="996288" y="5458055"/>
            <a:ext cx="1122798" cy="1277273"/>
          </a:xfrm>
          <a:prstGeom prst="rect">
            <a:avLst/>
          </a:prstGeom>
          <a:noFill/>
        </p:spPr>
        <p:txBody>
          <a:bodyPr wrap="square" rtlCol="0">
            <a:spAutoFit/>
          </a:bodyPr>
          <a:lstStyle/>
          <a:p>
            <a:r>
              <a:rPr lang="en-US" sz="1100" b="1" dirty="0"/>
              <a:t>Quels sont les intérêts ou les objectifs communs, et quels sont les intérêts conflictuels ?</a:t>
            </a:r>
          </a:p>
        </p:txBody>
      </p:sp>
      <p:sp>
        <p:nvSpPr>
          <p:cNvPr id="8" name="Rectangle 7">
            <a:extLst>
              <a:ext uri="{FF2B5EF4-FFF2-40B4-BE49-F238E27FC236}">
                <a16:creationId xmlns:a16="http://schemas.microsoft.com/office/drawing/2014/main" id="{557B656A-9C7F-A1BE-8761-1EF720A0ACA6}"/>
              </a:ext>
            </a:extLst>
          </p:cNvPr>
          <p:cNvSpPr/>
          <p:nvPr/>
        </p:nvSpPr>
        <p:spPr>
          <a:xfrm>
            <a:off x="2271276" y="5462224"/>
            <a:ext cx="3984381" cy="13911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C6C4DD1-3C11-55B3-D776-8126E6354B3C}"/>
              </a:ext>
            </a:extLst>
          </p:cNvPr>
          <p:cNvSpPr txBox="1"/>
          <p:nvPr/>
        </p:nvSpPr>
        <p:spPr>
          <a:xfrm>
            <a:off x="996288" y="7037675"/>
            <a:ext cx="1207162" cy="1107996"/>
          </a:xfrm>
          <a:prstGeom prst="rect">
            <a:avLst/>
          </a:prstGeom>
          <a:noFill/>
        </p:spPr>
        <p:txBody>
          <a:bodyPr wrap="square" rtlCol="0">
            <a:spAutoFit/>
          </a:bodyPr>
          <a:lstStyle/>
          <a:p>
            <a:r>
              <a:rPr lang="en-US" sz="1100" b="1" dirty="0"/>
              <a:t>Quelle stratégie de </a:t>
            </a:r>
            <a:r>
              <a:rPr lang="en-US" sz="1100" b="1" dirty="0" err="1"/>
              <a:t>négociation</a:t>
            </a:r>
            <a:r>
              <a:rPr lang="en-US" sz="1100" b="1" dirty="0"/>
              <a:t> le </a:t>
            </a:r>
            <a:r>
              <a:rPr lang="en-US" sz="1100" b="1" dirty="0" err="1"/>
              <a:t>gestionnaire</a:t>
            </a:r>
            <a:r>
              <a:rPr lang="en-US" sz="1100" b="1" dirty="0"/>
              <a:t> de </a:t>
            </a:r>
            <a:r>
              <a:rPr lang="en-US" sz="1100" b="1" dirty="0" err="1"/>
              <a:t>cas</a:t>
            </a:r>
            <a:r>
              <a:rPr lang="en-US" sz="1100" b="1" dirty="0"/>
              <a:t> devrait-il utiliser dans ce cas et pourquoi ? </a:t>
            </a:r>
          </a:p>
        </p:txBody>
      </p:sp>
      <p:sp>
        <p:nvSpPr>
          <p:cNvPr id="11" name="Rectangle 10">
            <a:extLst>
              <a:ext uri="{FF2B5EF4-FFF2-40B4-BE49-F238E27FC236}">
                <a16:creationId xmlns:a16="http://schemas.microsoft.com/office/drawing/2014/main" id="{7CDECF8B-3935-DD59-A3B5-CE14EFA00D13}"/>
              </a:ext>
            </a:extLst>
          </p:cNvPr>
          <p:cNvSpPr/>
          <p:nvPr/>
        </p:nvSpPr>
        <p:spPr>
          <a:xfrm>
            <a:off x="2271276" y="7041844"/>
            <a:ext cx="3984381" cy="17209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F3FDFBF3-B338-EF3A-3F40-590D77F18055}"/>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7E7AC924-FFD7-7577-69E8-8DA029DAB82F}"/>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2DEE5D9A-1F36-1D15-BE9B-B0E6E3D53F85}"/>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FFC48BF7-D349-85C1-A810-FE542708DFEB}"/>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2E360EA5-2EDE-1EC1-772F-79A7D6EED70A}"/>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5866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6" y="1603465"/>
            <a:ext cx="5254042" cy="461665"/>
          </a:xfrm>
          <a:prstGeom prst="rect">
            <a:avLst/>
          </a:prstGeom>
          <a:noFill/>
        </p:spPr>
        <p:txBody>
          <a:bodyPr wrap="square" rtlCol="0">
            <a:spAutoFit/>
          </a:bodyPr>
          <a:lstStyle/>
          <a:p>
            <a:r>
              <a:rPr lang="en-US" sz="1200" b="1" spc="300" dirty="0"/>
              <a:t>COORDINATION DANS LA GESTION DE CAS- ÉTUDE DE CAS</a:t>
            </a:r>
          </a:p>
        </p:txBody>
      </p:sp>
      <p:sp>
        <p:nvSpPr>
          <p:cNvPr id="4" name="TextBox 3">
            <a:extLst>
              <a:ext uri="{FF2B5EF4-FFF2-40B4-BE49-F238E27FC236}">
                <a16:creationId xmlns:a16="http://schemas.microsoft.com/office/drawing/2014/main" id="{06594B98-0A6B-8A2F-6E73-F8E56DE44ABF}"/>
              </a:ext>
            </a:extLst>
          </p:cNvPr>
          <p:cNvSpPr txBox="1"/>
          <p:nvPr/>
        </p:nvSpPr>
        <p:spPr>
          <a:xfrm>
            <a:off x="996287" y="703283"/>
            <a:ext cx="5254042" cy="738664"/>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4 : COMMENT PUIS-JE COORDONNER POUR AMÉLIORER LES RÉSULTATS EN MATIÈRE DE PROTECTION DE L'ENFANCE ? </a:t>
            </a:r>
          </a:p>
        </p:txBody>
      </p:sp>
      <p:graphicFrame>
        <p:nvGraphicFramePr>
          <p:cNvPr id="5" name="Table 6">
            <a:extLst>
              <a:ext uri="{FF2B5EF4-FFF2-40B4-BE49-F238E27FC236}">
                <a16:creationId xmlns:a16="http://schemas.microsoft.com/office/drawing/2014/main" id="{85D911C3-2D76-C184-A16D-B0217BBB9670}"/>
              </a:ext>
            </a:extLst>
          </p:cNvPr>
          <p:cNvGraphicFramePr>
            <a:graphicFrameLocks noGrp="1"/>
          </p:cNvGraphicFramePr>
          <p:nvPr>
            <p:extLst>
              <p:ext uri="{D42A27DB-BD31-4B8C-83A1-F6EECF244321}">
                <p14:modId xmlns:p14="http://schemas.microsoft.com/office/powerpoint/2010/main" val="569891136"/>
              </p:ext>
            </p:extLst>
          </p:nvPr>
        </p:nvGraphicFramePr>
        <p:xfrm>
          <a:off x="996286" y="2586800"/>
          <a:ext cx="5254042" cy="6377940"/>
        </p:xfrm>
        <a:graphic>
          <a:graphicData uri="http://schemas.openxmlformats.org/drawingml/2006/table">
            <a:tbl>
              <a:tblPr firstRow="1" bandRow="1">
                <a:tableStyleId>{5C22544A-7EE6-4342-B048-85BDC9FD1C3A}</a:tableStyleId>
              </a:tblPr>
              <a:tblGrid>
                <a:gridCol w="1079257">
                  <a:extLst>
                    <a:ext uri="{9D8B030D-6E8A-4147-A177-3AD203B41FA5}">
                      <a16:colId xmlns:a16="http://schemas.microsoft.com/office/drawing/2014/main" val="888234032"/>
                    </a:ext>
                  </a:extLst>
                </a:gridCol>
                <a:gridCol w="4174785">
                  <a:extLst>
                    <a:ext uri="{9D8B030D-6E8A-4147-A177-3AD203B41FA5}">
                      <a16:colId xmlns:a16="http://schemas.microsoft.com/office/drawing/2014/main" val="763384920"/>
                    </a:ext>
                  </a:extLst>
                </a:gridCol>
              </a:tblGrid>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u="none" dirty="0">
                          <a:solidFill>
                            <a:schemeClr val="tx1"/>
                          </a:solidFill>
                        </a:rPr>
                        <a:t>Données personnelles de l'enfant</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GB" sz="1050" b="0" dirty="0">
                          <a:solidFill>
                            <a:schemeClr val="tx1"/>
                          </a:solidFill>
                        </a:rPr>
                        <a:t>Nom : Teo</a:t>
                      </a:r>
                    </a:p>
                    <a:p>
                      <a:r>
                        <a:rPr lang="en-GB" sz="1050" b="0" dirty="0">
                          <a:solidFill>
                            <a:schemeClr val="tx1"/>
                          </a:solidFill>
                        </a:rPr>
                        <a:t>Âge : 15 ans</a:t>
                      </a:r>
                    </a:p>
                    <a:p>
                      <a:r>
                        <a:rPr lang="en-GB" sz="1050" b="0" dirty="0">
                          <a:solidFill>
                            <a:schemeClr val="tx1"/>
                          </a:solidFill>
                        </a:rPr>
                        <a:t>Modalités de prise en charge : Famille élargie (tante et oncle)</a:t>
                      </a:r>
                    </a:p>
                    <a:p>
                      <a:r>
                        <a:rPr lang="en-GB" sz="1050" b="0" dirty="0">
                          <a:solidFill>
                            <a:schemeClr val="tx1"/>
                          </a:solidFill>
                        </a:rPr>
                        <a:t>Famille : La mère est vivante, le père est décédé. Pas de frères et sœurs </a:t>
                      </a:r>
                    </a:p>
                    <a:p>
                      <a:r>
                        <a:rPr lang="en-GB" sz="1050" b="0" dirty="0">
                          <a:solidFill>
                            <a:schemeClr val="tx1"/>
                          </a:solidFill>
                        </a:rPr>
                        <a:t>Problème de protection : Enfant associé à des forces armées ou à des groupes armés</a:t>
                      </a:r>
                      <a:endParaRPr lang="en-BE" sz="1050" b="0">
                        <a:solidFill>
                          <a:schemeClr val="tx1"/>
                        </a:solidFill>
                      </a:endParaRPr>
                    </a:p>
                    <a:p>
                      <a:endParaRPr lang="en-US" sz="1050" b="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767264515"/>
                  </a:ext>
                </a:extLst>
              </a:tr>
              <a:tr h="4171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u="none" dirty="0">
                          <a:solidFill>
                            <a:schemeClr val="tx1"/>
                          </a:solidFill>
                        </a:rPr>
                        <a:t>Bien-être physique et santé</a:t>
                      </a:r>
                    </a:p>
                    <a:p>
                      <a:endParaRPr lang="en-US" sz="105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US" sz="1050" dirty="0">
                          <a:solidFill>
                            <a:schemeClr val="tx1"/>
                          </a:solidFill>
                        </a:rPr>
                        <a:t>Le garçon souffre de </a:t>
                      </a:r>
                      <a:r>
                        <a:rPr lang="en-US" sz="1050" dirty="0" err="1">
                          <a:solidFill>
                            <a:schemeClr val="tx1"/>
                          </a:solidFill>
                        </a:rPr>
                        <a:t>brûlures</a:t>
                      </a:r>
                      <a:r>
                        <a:rPr lang="en-US" sz="1050" dirty="0">
                          <a:solidFill>
                            <a:schemeClr val="tx1"/>
                          </a:solidFill>
                        </a:rPr>
                        <a:t> graves aux deux mains et au bras gauche. Ces brûlures ont été causées par une explosion lors de la fabrication de mines terrestres improvisées. Teo a reçu les soins d'urgence d'un médecin, mais les </a:t>
                      </a:r>
                      <a:r>
                        <a:rPr lang="en-US" sz="1050" dirty="0" err="1">
                          <a:solidFill>
                            <a:schemeClr val="tx1"/>
                          </a:solidFill>
                        </a:rPr>
                        <a:t>pansements</a:t>
                      </a:r>
                      <a:r>
                        <a:rPr lang="en-US" sz="1050" dirty="0">
                          <a:solidFill>
                            <a:schemeClr val="tx1"/>
                          </a:solidFill>
                        </a:rPr>
                        <a:t> doivent être remplacés tous les jours. L'hôpital n'a pas fourni de </a:t>
                      </a:r>
                      <a:r>
                        <a:rPr lang="en-US" sz="1050" dirty="0" err="1">
                          <a:solidFill>
                            <a:schemeClr val="tx1"/>
                          </a:solidFill>
                        </a:rPr>
                        <a:t>pansements</a:t>
                      </a:r>
                      <a:r>
                        <a:rPr lang="en-US" sz="1050" dirty="0">
                          <a:solidFill>
                            <a:schemeClr val="tx1"/>
                          </a:solidFill>
                        </a:rPr>
                        <a:t> pour les brûlures.</a:t>
                      </a:r>
                    </a:p>
                    <a:p>
                      <a:endParaRPr lang="en-GB" sz="1050" dirty="0">
                        <a:solidFill>
                          <a:schemeClr val="tx1"/>
                        </a:solidFill>
                      </a:endParaRPr>
                    </a:p>
                    <a:p>
                      <a:r>
                        <a:rPr lang="en-GB" sz="1050" dirty="0">
                          <a:solidFill>
                            <a:schemeClr val="tx1"/>
                          </a:solidFill>
                        </a:rPr>
                        <a:t>Teo est également très maigre et semble en sous-poids pour son âge et sa taille.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838477542"/>
                  </a:ext>
                </a:extLst>
              </a:tr>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u="none" dirty="0">
                          <a:solidFill>
                            <a:schemeClr val="tx1"/>
                          </a:solidFill>
                        </a:rPr>
                        <a:t>Bien-être émotionnel</a:t>
                      </a:r>
                    </a:p>
                    <a:p>
                      <a:endParaRPr lang="en-US" sz="105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solidFill>
                            <a:schemeClr val="tx1"/>
                          </a:solidFill>
                        </a:rPr>
                        <a:t>Il </a:t>
                      </a:r>
                      <a:r>
                        <a:rPr lang="en-US" sz="1050" dirty="0" err="1">
                          <a:solidFill>
                            <a:schemeClr val="tx1"/>
                          </a:solidFill>
                        </a:rPr>
                        <a:t>faudrait</a:t>
                      </a:r>
                      <a:r>
                        <a:rPr lang="en-US" sz="1050" dirty="0">
                          <a:solidFill>
                            <a:schemeClr val="tx1"/>
                          </a:solidFill>
                        </a:rPr>
                        <a:t> </a:t>
                      </a:r>
                      <a:r>
                        <a:rPr lang="en-US" sz="1050" dirty="0" err="1">
                          <a:solidFill>
                            <a:schemeClr val="tx1"/>
                          </a:solidFill>
                        </a:rPr>
                        <a:t>écrire</a:t>
                      </a:r>
                      <a:r>
                        <a:rPr lang="en-US" sz="1050" dirty="0">
                          <a:solidFill>
                            <a:schemeClr val="tx1"/>
                          </a:solidFill>
                        </a:rPr>
                        <a:t>: Teo n'a pas beaucoup parlé de ce qu'il ressent. Lorsqu'on lui a posé la question, il a dit qu'il se sentait "bien", mais qu'il n'avait pas l'air d'aller bien. Il donne l'impression d'être engourdi ou de ne pas être totalement présent. L'oncle a dit que Teo n'était pas le seul à avoir été affecté par l'explosion ; un autre garçon est mort pendant l'accident, et Teo a été témoin de tout cela. Une autre séance avec Teo est nécessaire pour mieux comprendre son bien-être émotionnel et ce qu'il ressent.</a:t>
                      </a:r>
                      <a:endParaRPr lang="en-GB" sz="105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69346332"/>
                  </a:ext>
                </a:extLst>
              </a:tr>
              <a:tr h="4659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u="none" dirty="0">
                          <a:solidFill>
                            <a:schemeClr val="tx1"/>
                          </a:solidFill>
                        </a:rPr>
                        <a:t>Les relations</a:t>
                      </a:r>
                    </a:p>
                    <a:p>
                      <a:endParaRPr lang="en-US" sz="105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dirty="0">
                          <a:solidFill>
                            <a:schemeClr val="tx1"/>
                          </a:solidFill>
                        </a:rPr>
                        <a:t>Teo a vécu avec le groupe armé rebelle pendant deux ans et, durant cette période, les contacts avec sa famille ont été limités. Avec un autre garçon, Teo fabriquait des explosifs pour le groupe armé. L'autre garçon n'a pas survécu à l'explosion qui a brûlé la moitié du corps de Teo.  La mère de Teo vit dans un village voisin. Elle s'est remariée après le décès de son père il y a 5 ans. Son père était également soldat dans le même groupe armé. Ses oncles paternels vivent dans le village avec leurs familles et Teo est actuellement hébergé par l'oncle le plus jeune, sa femme et ses enfants.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05799962"/>
                  </a:ext>
                </a:extLst>
              </a:tr>
              <a:tr h="319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u="none" dirty="0"/>
                        <a:t>L'éducation</a:t>
                      </a:r>
                    </a:p>
                    <a:p>
                      <a:endParaRPr lang="en-US" sz="105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Teo a terminé l'école primaire mais n'a jamais commencé l'école secondaire. Il a commencé à travailler dans le groupe armé, apprenant à fabriquer des explosifs et à bourrer des balles. Parfois, le soir ou le week-end, Teo jouait au football avec les autres garçons et hommes du groupe armé. C'était son activité préférée !</a:t>
                      </a:r>
                      <a:endParaRPr lang="en-GB" sz="105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84416000"/>
                  </a:ext>
                </a:extLst>
              </a:tr>
            </a:tbl>
          </a:graphicData>
        </a:graphic>
      </p:graphicFrame>
      <p:sp>
        <p:nvSpPr>
          <p:cNvPr id="7" name="TextBox 6">
            <a:extLst>
              <a:ext uri="{FF2B5EF4-FFF2-40B4-BE49-F238E27FC236}">
                <a16:creationId xmlns:a16="http://schemas.microsoft.com/office/drawing/2014/main" id="{B2AEF80B-FC2F-1737-85F0-CBE01E66E4AD}"/>
              </a:ext>
            </a:extLst>
          </p:cNvPr>
          <p:cNvSpPr txBox="1"/>
          <p:nvPr/>
        </p:nvSpPr>
        <p:spPr>
          <a:xfrm>
            <a:off x="996287" y="2111717"/>
            <a:ext cx="5254042" cy="276999"/>
          </a:xfrm>
          <a:prstGeom prst="rect">
            <a:avLst/>
          </a:prstGeom>
          <a:noFill/>
        </p:spPr>
        <p:txBody>
          <a:bodyPr wrap="square" rtlCol="0">
            <a:spAutoFit/>
          </a:bodyPr>
          <a:lstStyle/>
          <a:p>
            <a:r>
              <a:rPr lang="en-US" sz="1200" b="1" dirty="0"/>
              <a:t>Partie 1 : Évaluation</a:t>
            </a:r>
          </a:p>
        </p:txBody>
      </p:sp>
      <p:sp>
        <p:nvSpPr>
          <p:cNvPr id="8" name="Hexagon 7">
            <a:extLst>
              <a:ext uri="{FF2B5EF4-FFF2-40B4-BE49-F238E27FC236}">
                <a16:creationId xmlns:a16="http://schemas.microsoft.com/office/drawing/2014/main" id="{C4882F3E-83FD-6F48-ED52-D8B89DEDA0E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8E5C322F-9E5E-27E8-D475-4BFA9477E16A}"/>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98AC49F-7CAA-97C9-CC35-0559E1385C7A}"/>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C9B35426-DC38-2B1E-A417-B14CD2E9A489}"/>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70C8C6D7-78F4-B042-E4B3-AB78859EB4B4}"/>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14131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BF12FEF7-FF8A-909F-D7FD-F360EB75D6F7}"/>
              </a:ext>
            </a:extLst>
          </p:cNvPr>
          <p:cNvGraphicFramePr>
            <a:graphicFrameLocks noGrp="1"/>
          </p:cNvGraphicFramePr>
          <p:nvPr>
            <p:extLst>
              <p:ext uri="{D42A27DB-BD31-4B8C-83A1-F6EECF244321}">
                <p14:modId xmlns:p14="http://schemas.microsoft.com/office/powerpoint/2010/main" val="1003943450"/>
              </p:ext>
            </p:extLst>
          </p:nvPr>
        </p:nvGraphicFramePr>
        <p:xfrm>
          <a:off x="996286" y="702183"/>
          <a:ext cx="5254042" cy="6903720"/>
        </p:xfrm>
        <a:graphic>
          <a:graphicData uri="http://schemas.openxmlformats.org/drawingml/2006/table">
            <a:tbl>
              <a:tblPr firstRow="1" bandRow="1">
                <a:tableStyleId>{5C22544A-7EE6-4342-B048-85BDC9FD1C3A}</a:tableStyleId>
              </a:tblPr>
              <a:tblGrid>
                <a:gridCol w="1195371">
                  <a:extLst>
                    <a:ext uri="{9D8B030D-6E8A-4147-A177-3AD203B41FA5}">
                      <a16:colId xmlns:a16="http://schemas.microsoft.com/office/drawing/2014/main" val="888234032"/>
                    </a:ext>
                  </a:extLst>
                </a:gridCol>
                <a:gridCol w="4058671">
                  <a:extLst>
                    <a:ext uri="{9D8B030D-6E8A-4147-A177-3AD203B41FA5}">
                      <a16:colId xmlns:a16="http://schemas.microsoft.com/office/drawing/2014/main" val="763384920"/>
                    </a:ext>
                  </a:extLst>
                </a:gridCol>
              </a:tblGrid>
              <a:tr h="241246">
                <a:tc>
                  <a:txBody>
                    <a:bodyPr/>
                    <a:lstStyle/>
                    <a:p>
                      <a:r>
                        <a:rPr lang="en-GB" sz="1100" b="1" u="none" dirty="0">
                          <a:solidFill>
                            <a:schemeClr val="tx1"/>
                          </a:solidFill>
                        </a:rPr>
                        <a:t>Documents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GB" sz="1100" b="0" dirty="0">
                          <a:solidFill>
                            <a:schemeClr val="tx1"/>
                          </a:solidFill>
                        </a:rPr>
                        <a:t>Comme de nombreuses personnes déplacées vivant dans cette région, Teo n'a pas de carte d'identité ou d'autres documents d'état civil.</a:t>
                      </a:r>
                      <a:endParaRPr lang="en-BE" sz="1100" b="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767264515"/>
                  </a:ext>
                </a:extLst>
              </a:tr>
              <a:tr h="795243">
                <a:tc>
                  <a:txBody>
                    <a:bodyPr/>
                    <a:lstStyle/>
                    <a:p>
                      <a:r>
                        <a:rPr lang="en-GB" sz="1100" b="1" u="none" dirty="0">
                          <a:solidFill>
                            <a:schemeClr val="tx1"/>
                          </a:solidFill>
                        </a:rPr>
                        <a:t>Modalités de prise en charge</a:t>
                      </a:r>
                    </a:p>
                    <a:p>
                      <a:endParaRPr lang="en-US" sz="110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GB" sz="1100" dirty="0">
                          <a:solidFill>
                            <a:schemeClr val="tx1"/>
                          </a:solidFill>
                        </a:rPr>
                        <a:t>Teo vit actuellement avec son oncle, le frère cadet de son père. L'oncle a une femme et trois enfants (un garçon de 13 ans, deux filles de 10 ans et 6 ans). L'oncle s'est porté volontaire pour accueillir Teo lorsqu'il a été amené à l'hôpital par le groupe armé après l'explosion. </a:t>
                      </a:r>
                    </a:p>
                    <a:p>
                      <a:endParaRPr lang="en-GB" sz="1100" dirty="0">
                        <a:solidFill>
                          <a:schemeClr val="tx1"/>
                        </a:solidFill>
                      </a:endParaRPr>
                    </a:p>
                    <a:p>
                      <a:r>
                        <a:rPr lang="en-US" sz="1100" dirty="0">
                          <a:solidFill>
                            <a:schemeClr val="tx1"/>
                          </a:solidFill>
                        </a:rPr>
                        <a:t>Il dort maintenant sur un matelas dans le salon de son oncle. La femme de l'oncle est infirmière et peut soigner les brûlures, mais ils n'ont </a:t>
                      </a:r>
                      <a:r>
                        <a:rPr lang="en-US" sz="1100" dirty="0" err="1">
                          <a:solidFill>
                            <a:schemeClr val="tx1"/>
                          </a:solidFill>
                        </a:rPr>
                        <a:t>ni</a:t>
                      </a:r>
                      <a:r>
                        <a:rPr lang="en-US" sz="1100" dirty="0">
                          <a:solidFill>
                            <a:schemeClr val="tx1"/>
                          </a:solidFill>
                        </a:rPr>
                        <a:t> crème, </a:t>
                      </a:r>
                      <a:r>
                        <a:rPr lang="en-US" sz="1100" dirty="0" err="1">
                          <a:solidFill>
                            <a:schemeClr val="tx1"/>
                          </a:solidFill>
                        </a:rPr>
                        <a:t>ni</a:t>
                      </a:r>
                      <a:r>
                        <a:rPr lang="en-US" sz="1100" dirty="0">
                          <a:solidFill>
                            <a:schemeClr val="tx1"/>
                          </a:solidFill>
                        </a:rPr>
                        <a:t> </a:t>
                      </a:r>
                      <a:r>
                        <a:rPr lang="en-US" sz="1100" dirty="0" err="1">
                          <a:solidFill>
                            <a:schemeClr val="tx1"/>
                          </a:solidFill>
                        </a:rPr>
                        <a:t>pansements</a:t>
                      </a:r>
                      <a:r>
                        <a:rPr lang="en-US" sz="1100" dirty="0">
                          <a:solidFill>
                            <a:schemeClr val="tx1"/>
                          </a:solidFill>
                        </a:rPr>
                        <a:t>. L'oncle de Teo est agriculteur et a des difficultés financières. Teo peut rester chez son oncle tant qu'il a besoin de soins médicaux, mais ensuite il devra partir. L'oncle a peur que le groupe armé vienne chercher Teo chez lui dans quelques semaines, et qu'il prenne aussi son fils de 13 ans. L'oncle ne veut pas prendre ce risque.</a:t>
                      </a:r>
                    </a:p>
                    <a:p>
                      <a:endParaRPr lang="en-GB" sz="1100" dirty="0">
                        <a:solidFill>
                          <a:schemeClr val="tx1"/>
                        </a:solidFill>
                      </a:endParaRPr>
                    </a:p>
                    <a:p>
                      <a:r>
                        <a:rPr lang="en-US" sz="1100" dirty="0">
                          <a:solidFill>
                            <a:schemeClr val="tx1"/>
                          </a:solidFill>
                        </a:rPr>
                        <a:t>La mère de Teo vit dans le village voisin ; elle s'est remariée et a fondé une autre famille. Teo a maintenant deux demi-sœurs. La mère de Teo lui a rendu visite à l'hôpital et ils ont pleuré tous les deux car ils ne s'étaient pas vus depuis deux ans ! Elle ne pouvait pas l'accueillir, c'est pourquoi l'oncle s'est porté volontaire.</a:t>
                      </a:r>
                      <a:endParaRPr lang="en-BE" sz="110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838477542"/>
                  </a:ext>
                </a:extLst>
              </a:tr>
              <a:tr h="781976">
                <a:tc>
                  <a:txBody>
                    <a:bodyPr/>
                    <a:lstStyle/>
                    <a:p>
                      <a:r>
                        <a:rPr lang="en-GB" sz="1100" b="1" u="none" dirty="0">
                          <a:solidFill>
                            <a:schemeClr val="tx1"/>
                          </a:solidFill>
                        </a:rPr>
                        <a:t>Communauté</a:t>
                      </a:r>
                    </a:p>
                    <a:p>
                      <a:endParaRPr lang="en-US" sz="110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US" sz="1100" dirty="0">
                          <a:solidFill>
                            <a:schemeClr val="tx1"/>
                          </a:solidFill>
                        </a:rPr>
                        <a:t>La communauté accepte le groupe armé car il appartient à la même minorité ethnique. Il n'y a pas de stigmatisation à l'égard des membres du groupe armé. Cependant, la communauté tente également de se protéger contre le recrutement forcé et la présence de Teo pourrait constituer un risque. Le chef de la communauté connaît bien les membres haut placés du groupe armé. Il a informé l'oncle que Teo devra probablement partir dès qu'il se sentira mieux.</a:t>
                      </a:r>
                      <a:endParaRPr lang="en-GB" sz="110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69346332"/>
                  </a:ext>
                </a:extLst>
              </a:tr>
              <a:tr h="888303">
                <a:tc>
                  <a:txBody>
                    <a:bodyPr/>
                    <a:lstStyle/>
                    <a:p>
                      <a:r>
                        <a:rPr lang="en-GB" sz="1100" b="1" u="none" dirty="0">
                          <a:solidFill>
                            <a:schemeClr val="tx1"/>
                          </a:solidFill>
                        </a:rPr>
                        <a:t>Le point de vue de l'enfant</a:t>
                      </a:r>
                    </a:p>
                    <a:p>
                      <a:endParaRPr lang="en-US" sz="1100" u="none"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r>
                        <a:rPr lang="en-GB" sz="1100" dirty="0">
                          <a:solidFill>
                            <a:schemeClr val="tx1"/>
                          </a:solidFill>
                        </a:rPr>
                        <a:t>Teo a déclaré qu'il souhaitait retrouver une vie normale et un emploi régulier. Mais il n'est pas sûr que ce soit possible. Il pense que le groupe armé attendra qu'il revienne une fois que ses mains et son bras seront guéris. En attendant, il est heureux de rester chez son oncle. Il se sent le bienvenu et dit qu'ils s'occupent bien de lui.</a:t>
                      </a:r>
                    </a:p>
                    <a:p>
                      <a:endParaRPr lang="en-GB" sz="1100" dirty="0">
                        <a:solidFill>
                          <a:schemeClr val="tx1"/>
                        </a:solidFill>
                      </a:endParaRPr>
                    </a:p>
                    <a:p>
                      <a:r>
                        <a:rPr lang="en-GB" sz="1100" dirty="0">
                          <a:solidFill>
                            <a:schemeClr val="tx1"/>
                          </a:solidFill>
                        </a:rPr>
                        <a:t>Note : J'ai essayé de contacter la mère de Teo mais je ne </a:t>
                      </a:r>
                      <a:r>
                        <a:rPr lang="en-GB" sz="1100" dirty="0" err="1">
                          <a:solidFill>
                            <a:schemeClr val="tx1"/>
                          </a:solidFill>
                        </a:rPr>
                        <a:t>parviens</a:t>
                      </a:r>
                      <a:r>
                        <a:rPr lang="en-GB" sz="1100" dirty="0">
                          <a:solidFill>
                            <a:schemeClr val="tx1"/>
                          </a:solidFill>
                        </a:rPr>
                        <a:t> pas encore à la </a:t>
                      </a:r>
                      <a:r>
                        <a:rPr lang="en-GB" sz="1100" dirty="0" err="1">
                          <a:solidFill>
                            <a:schemeClr val="tx1"/>
                          </a:solidFill>
                        </a:rPr>
                        <a:t>joindre</a:t>
                      </a:r>
                      <a:r>
                        <a:rPr lang="en-GB" sz="1100" dirty="0">
                          <a:solidFill>
                            <a:schemeClr val="tx1"/>
                          </a:solidFill>
                        </a:rPr>
                        <a:t>.</a:t>
                      </a:r>
                      <a:endParaRPr lang="en-BE" sz="1100" dirty="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005799962"/>
                  </a:ext>
                </a:extLst>
              </a:tr>
            </a:tbl>
          </a:graphicData>
        </a:graphic>
      </p:graphicFrame>
      <p:sp>
        <p:nvSpPr>
          <p:cNvPr id="5" name="Hexagon 4">
            <a:extLst>
              <a:ext uri="{FF2B5EF4-FFF2-40B4-BE49-F238E27FC236}">
                <a16:creationId xmlns:a16="http://schemas.microsoft.com/office/drawing/2014/main" id="{8AA35E3D-7579-9544-D22F-9854DA76E0FD}"/>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AFB99DAF-9F39-8D7F-01FF-3586282C4679}"/>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748CAAD-5D05-4753-FF04-10224869212C}"/>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6C9CC945-6DC4-A929-3284-34D16340A8CB}"/>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B4B35418-996E-BE37-25AF-BD2ECB0EC1B6}"/>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8641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B4685F10-A456-BC1A-C5A1-1F6EF7930381}"/>
              </a:ext>
            </a:extLst>
          </p:cNvPr>
          <p:cNvSpPr/>
          <p:nvPr/>
        </p:nvSpPr>
        <p:spPr>
          <a:xfrm>
            <a:off x="915914" y="1486966"/>
            <a:ext cx="957943" cy="95794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80446FE-3604-ED58-1295-79F39945CE9A}"/>
              </a:ext>
            </a:extLst>
          </p:cNvPr>
          <p:cNvSpPr/>
          <p:nvPr/>
        </p:nvSpPr>
        <p:spPr>
          <a:xfrm>
            <a:off x="915914" y="7588418"/>
            <a:ext cx="957943" cy="95794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AEE84B9-C56D-C2EE-B325-C48FD0020763}"/>
              </a:ext>
            </a:extLst>
          </p:cNvPr>
          <p:cNvSpPr/>
          <p:nvPr/>
        </p:nvSpPr>
        <p:spPr>
          <a:xfrm>
            <a:off x="2084296" y="1622835"/>
            <a:ext cx="4165873" cy="677644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FE4AD0F-7046-3A53-01BF-497F89F85AD1}"/>
              </a:ext>
            </a:extLst>
          </p:cNvPr>
          <p:cNvSpPr txBox="1"/>
          <p:nvPr/>
        </p:nvSpPr>
        <p:spPr>
          <a:xfrm>
            <a:off x="996000" y="1134671"/>
            <a:ext cx="5254172" cy="261610"/>
          </a:xfrm>
          <a:prstGeom prst="rect">
            <a:avLst/>
          </a:prstGeom>
          <a:noFill/>
        </p:spPr>
        <p:txBody>
          <a:bodyPr wrap="square" rtlCol="0">
            <a:spAutoFit/>
          </a:bodyPr>
          <a:lstStyle/>
          <a:p>
            <a:r>
              <a:rPr lang="en-US" sz="1100" dirty="0"/>
              <a:t>Quels besoins avez-vous identifiés dans le cas de Teo ?</a:t>
            </a:r>
          </a:p>
        </p:txBody>
      </p:sp>
      <p:sp>
        <p:nvSpPr>
          <p:cNvPr id="7" name="TextBox 6">
            <a:extLst>
              <a:ext uri="{FF2B5EF4-FFF2-40B4-BE49-F238E27FC236}">
                <a16:creationId xmlns:a16="http://schemas.microsoft.com/office/drawing/2014/main" id="{2C53ECE1-D911-E689-32C0-17294F7407A2}"/>
              </a:ext>
            </a:extLst>
          </p:cNvPr>
          <p:cNvSpPr txBox="1"/>
          <p:nvPr/>
        </p:nvSpPr>
        <p:spPr>
          <a:xfrm>
            <a:off x="527913" y="2081405"/>
            <a:ext cx="1709055" cy="246221"/>
          </a:xfrm>
          <a:prstGeom prst="rect">
            <a:avLst/>
          </a:prstGeom>
          <a:noFill/>
        </p:spPr>
        <p:txBody>
          <a:bodyPr wrap="square">
            <a:spAutoFit/>
          </a:bodyPr>
          <a:lstStyle/>
          <a:p>
            <a:pPr algn="ctr"/>
            <a:r>
              <a:rPr lang="en-US" sz="1000" b="1" dirty="0"/>
              <a:t>Haute </a:t>
            </a:r>
            <a:r>
              <a:rPr lang="en-US" sz="1000" b="1" dirty="0" err="1"/>
              <a:t>priorité</a:t>
            </a:r>
            <a:endParaRPr lang="en-US" sz="1000" b="1" dirty="0"/>
          </a:p>
        </p:txBody>
      </p:sp>
      <p:sp>
        <p:nvSpPr>
          <p:cNvPr id="9" name="TextBox 8">
            <a:extLst>
              <a:ext uri="{FF2B5EF4-FFF2-40B4-BE49-F238E27FC236}">
                <a16:creationId xmlns:a16="http://schemas.microsoft.com/office/drawing/2014/main" id="{3F28DA4F-1E7D-E739-193D-7D673580CC34}"/>
              </a:ext>
            </a:extLst>
          </p:cNvPr>
          <p:cNvSpPr txBox="1"/>
          <p:nvPr/>
        </p:nvSpPr>
        <p:spPr>
          <a:xfrm>
            <a:off x="527912" y="1532150"/>
            <a:ext cx="1709055" cy="584775"/>
          </a:xfrm>
          <a:prstGeom prst="rect">
            <a:avLst/>
          </a:prstGeom>
          <a:noFill/>
        </p:spPr>
        <p:txBody>
          <a:bodyPr wrap="square">
            <a:spAutoFit/>
          </a:bodyPr>
          <a:lstStyle/>
          <a:p>
            <a:pPr algn="ctr"/>
            <a:r>
              <a:rPr lang="en-US" sz="3200" b="1" dirty="0">
                <a:solidFill>
                  <a:schemeClr val="accent4"/>
                </a:solidFill>
                <a:latin typeface="Britannic Bold" panose="020B0903060703020204" pitchFamily="34" charset="0"/>
              </a:rPr>
              <a:t>! !!</a:t>
            </a:r>
          </a:p>
        </p:txBody>
      </p:sp>
      <p:sp>
        <p:nvSpPr>
          <p:cNvPr id="10" name="TextBox 9">
            <a:extLst>
              <a:ext uri="{FF2B5EF4-FFF2-40B4-BE49-F238E27FC236}">
                <a16:creationId xmlns:a16="http://schemas.microsoft.com/office/drawing/2014/main" id="{A9C410F2-9F71-6D8D-A7EC-21605A021BCA}"/>
              </a:ext>
            </a:extLst>
          </p:cNvPr>
          <p:cNvSpPr txBox="1"/>
          <p:nvPr/>
        </p:nvSpPr>
        <p:spPr>
          <a:xfrm>
            <a:off x="527913" y="8137673"/>
            <a:ext cx="1709055" cy="261610"/>
          </a:xfrm>
          <a:prstGeom prst="rect">
            <a:avLst/>
          </a:prstGeom>
          <a:noFill/>
        </p:spPr>
        <p:txBody>
          <a:bodyPr wrap="square">
            <a:spAutoFit/>
          </a:bodyPr>
          <a:lstStyle/>
          <a:p>
            <a:pPr algn="ctr"/>
            <a:r>
              <a:rPr lang="en-US" sz="1050" b="1" dirty="0"/>
              <a:t>Faible priorité</a:t>
            </a:r>
          </a:p>
        </p:txBody>
      </p:sp>
      <p:sp>
        <p:nvSpPr>
          <p:cNvPr id="15" name="TextBox 14">
            <a:extLst>
              <a:ext uri="{FF2B5EF4-FFF2-40B4-BE49-F238E27FC236}">
                <a16:creationId xmlns:a16="http://schemas.microsoft.com/office/drawing/2014/main" id="{30CAC53A-AE0E-C2E9-229B-FE1AFE4550A1}"/>
              </a:ext>
            </a:extLst>
          </p:cNvPr>
          <p:cNvSpPr txBox="1"/>
          <p:nvPr/>
        </p:nvSpPr>
        <p:spPr>
          <a:xfrm>
            <a:off x="527912" y="7588418"/>
            <a:ext cx="1709055" cy="584775"/>
          </a:xfrm>
          <a:prstGeom prst="rect">
            <a:avLst/>
          </a:prstGeom>
          <a:noFill/>
        </p:spPr>
        <p:txBody>
          <a:bodyPr wrap="square">
            <a:spAutoFit/>
          </a:bodyPr>
          <a:lstStyle/>
          <a:p>
            <a:pPr algn="ctr"/>
            <a:r>
              <a:rPr lang="en-US" sz="3200" b="1" dirty="0">
                <a:solidFill>
                  <a:schemeClr val="accent4"/>
                </a:solidFill>
                <a:latin typeface="Britannic Bold" panose="020B0903060703020204" pitchFamily="34" charset="0"/>
              </a:rPr>
              <a:t>!</a:t>
            </a:r>
          </a:p>
        </p:txBody>
      </p:sp>
      <p:cxnSp>
        <p:nvCxnSpPr>
          <p:cNvPr id="17" name="Straight Arrow Connector 16">
            <a:extLst>
              <a:ext uri="{FF2B5EF4-FFF2-40B4-BE49-F238E27FC236}">
                <a16:creationId xmlns:a16="http://schemas.microsoft.com/office/drawing/2014/main" id="{E9A02D8A-51D3-4301-2AE4-B3CE34CB6EE3}"/>
              </a:ext>
            </a:extLst>
          </p:cNvPr>
          <p:cNvCxnSpPr/>
          <p:nvPr/>
        </p:nvCxnSpPr>
        <p:spPr>
          <a:xfrm>
            <a:off x="1378857" y="2580778"/>
            <a:ext cx="0" cy="4804228"/>
          </a:xfrm>
          <a:prstGeom prst="straightConnector1">
            <a:avLst/>
          </a:prstGeom>
          <a:ln w="5715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9A32027-E311-95C0-F01B-32E93694B104}"/>
              </a:ext>
            </a:extLst>
          </p:cNvPr>
          <p:cNvSpPr txBox="1"/>
          <p:nvPr/>
        </p:nvSpPr>
        <p:spPr>
          <a:xfrm>
            <a:off x="996287" y="731678"/>
            <a:ext cx="5254042" cy="276999"/>
          </a:xfrm>
          <a:prstGeom prst="rect">
            <a:avLst/>
          </a:prstGeom>
          <a:noFill/>
        </p:spPr>
        <p:txBody>
          <a:bodyPr wrap="square" rtlCol="0">
            <a:spAutoFit/>
          </a:bodyPr>
          <a:lstStyle/>
          <a:p>
            <a:r>
              <a:rPr lang="en-US" sz="1200" b="1" dirty="0"/>
              <a:t>Partie 2 : Besoins en matière de protection de l'enfance</a:t>
            </a:r>
          </a:p>
        </p:txBody>
      </p:sp>
      <p:sp>
        <p:nvSpPr>
          <p:cNvPr id="21" name="Hexagon 20">
            <a:extLst>
              <a:ext uri="{FF2B5EF4-FFF2-40B4-BE49-F238E27FC236}">
                <a16:creationId xmlns:a16="http://schemas.microsoft.com/office/drawing/2014/main" id="{30019387-32F7-9707-D633-964B93B8492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90DC7A27-3450-4A93-7242-BF373DB08054}"/>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B8176061-E18B-B309-2D13-C324BD4A1B4A}"/>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0B83144D-842B-E8AC-90DF-FE4DCF43357B}"/>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B7B05D44-C6FC-5FCF-98EF-0140BE89F9D7}"/>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4429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CA7CC0-217C-8EF4-3B62-3F0EC8ECF2E8}"/>
              </a:ext>
            </a:extLst>
          </p:cNvPr>
          <p:cNvSpPr txBox="1"/>
          <p:nvPr/>
        </p:nvSpPr>
        <p:spPr>
          <a:xfrm>
            <a:off x="996287" y="307263"/>
            <a:ext cx="5254042" cy="276999"/>
          </a:xfrm>
          <a:prstGeom prst="rect">
            <a:avLst/>
          </a:prstGeom>
          <a:noFill/>
        </p:spPr>
        <p:txBody>
          <a:bodyPr wrap="square" rtlCol="0">
            <a:spAutoFit/>
          </a:bodyPr>
          <a:lstStyle/>
          <a:p>
            <a:r>
              <a:rPr lang="en-US" sz="1200" b="1" dirty="0"/>
              <a:t>Partie 3 : Cartographie des services</a:t>
            </a:r>
          </a:p>
        </p:txBody>
      </p:sp>
      <p:graphicFrame>
        <p:nvGraphicFramePr>
          <p:cNvPr id="6" name="Table 5">
            <a:extLst>
              <a:ext uri="{FF2B5EF4-FFF2-40B4-BE49-F238E27FC236}">
                <a16:creationId xmlns:a16="http://schemas.microsoft.com/office/drawing/2014/main" id="{8ADDCC66-990A-75FE-0FD5-67DAEC2F1C64}"/>
              </a:ext>
            </a:extLst>
          </p:cNvPr>
          <p:cNvGraphicFramePr>
            <a:graphicFrameLocks noGrp="1"/>
          </p:cNvGraphicFramePr>
          <p:nvPr>
            <p:extLst>
              <p:ext uri="{D42A27DB-BD31-4B8C-83A1-F6EECF244321}">
                <p14:modId xmlns:p14="http://schemas.microsoft.com/office/powerpoint/2010/main" val="2461099485"/>
              </p:ext>
            </p:extLst>
          </p:nvPr>
        </p:nvGraphicFramePr>
        <p:xfrm>
          <a:off x="945486" y="654572"/>
          <a:ext cx="5741064" cy="8746186"/>
        </p:xfrm>
        <a:graphic>
          <a:graphicData uri="http://schemas.openxmlformats.org/drawingml/2006/table">
            <a:tbl>
              <a:tblPr>
                <a:tableStyleId>{5C22544A-7EE6-4342-B048-85BDC9FD1C3A}</a:tableStyleId>
              </a:tblPr>
              <a:tblGrid>
                <a:gridCol w="1123667">
                  <a:extLst>
                    <a:ext uri="{9D8B030D-6E8A-4147-A177-3AD203B41FA5}">
                      <a16:colId xmlns:a16="http://schemas.microsoft.com/office/drawing/2014/main" val="1504950620"/>
                    </a:ext>
                  </a:extLst>
                </a:gridCol>
                <a:gridCol w="646381">
                  <a:extLst>
                    <a:ext uri="{9D8B030D-6E8A-4147-A177-3AD203B41FA5}">
                      <a16:colId xmlns:a16="http://schemas.microsoft.com/office/drawing/2014/main" val="129402910"/>
                    </a:ext>
                  </a:extLst>
                </a:gridCol>
                <a:gridCol w="1843686">
                  <a:extLst>
                    <a:ext uri="{9D8B030D-6E8A-4147-A177-3AD203B41FA5}">
                      <a16:colId xmlns:a16="http://schemas.microsoft.com/office/drawing/2014/main" val="984450101"/>
                    </a:ext>
                  </a:extLst>
                </a:gridCol>
                <a:gridCol w="927298">
                  <a:extLst>
                    <a:ext uri="{9D8B030D-6E8A-4147-A177-3AD203B41FA5}">
                      <a16:colId xmlns:a16="http://schemas.microsoft.com/office/drawing/2014/main" val="1082158923"/>
                    </a:ext>
                  </a:extLst>
                </a:gridCol>
                <a:gridCol w="1200032">
                  <a:extLst>
                    <a:ext uri="{9D8B030D-6E8A-4147-A177-3AD203B41FA5}">
                      <a16:colId xmlns:a16="http://schemas.microsoft.com/office/drawing/2014/main" val="2377092678"/>
                    </a:ext>
                  </a:extLst>
                </a:gridCol>
              </a:tblGrid>
              <a:tr h="497553">
                <a:tc>
                  <a:txBody>
                    <a:bodyPr/>
                    <a:lstStyle/>
                    <a:p>
                      <a:pPr algn="ctr" fontAlgn="ctr"/>
                      <a:r>
                        <a:rPr lang="en-US" sz="750" b="1" u="none" strike="noStrike" dirty="0">
                          <a:effectLst/>
                        </a:rPr>
                        <a:t>Nom de l'organisation</a:t>
                      </a:r>
                      <a:endParaRPr lang="en-US" sz="750" b="1" i="0" u="none" strike="noStrike" dirty="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n-US" sz="750" b="1" u="none" strike="noStrike" dirty="0">
                          <a:effectLst/>
                        </a:rPr>
                        <a:t>Lieu (adresse précise)</a:t>
                      </a:r>
                      <a:endParaRPr lang="en-US" sz="750" b="1" i="0" u="none" strike="noStrike" dirty="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n-US" sz="750" b="1" u="none" strike="noStrike" dirty="0">
                          <a:effectLst/>
                        </a:rPr>
                        <a:t>Services (description détaillée du service fourni)</a:t>
                      </a:r>
                      <a:endParaRPr lang="en-US" sz="750" b="1" i="0" u="none" strike="noStrike" dirty="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n-US" sz="750" b="1" u="none" strike="noStrike" dirty="0">
                          <a:effectLst/>
                        </a:rPr>
                        <a:t>Éligibilité ou critères pour les services</a:t>
                      </a:r>
                      <a:endParaRPr lang="en-US" sz="750" b="1" i="0" u="none" strike="noStrike" dirty="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algn="ctr" fontAlgn="ctr"/>
                      <a:r>
                        <a:rPr lang="en-US" sz="750" b="1" u="none" strike="noStrike" dirty="0">
                          <a:effectLst/>
                        </a:rPr>
                        <a:t>Heures d'ouverture (heures et jours de disponibilité des services)</a:t>
                      </a:r>
                      <a:endParaRPr lang="en-US" sz="750" b="1" i="0" u="none" strike="noStrike" dirty="0">
                        <a:solidFill>
                          <a:srgbClr val="FFFFFF"/>
                        </a:solidFill>
                        <a:effectLst/>
                        <a:latin typeface="Calibri" panose="020F0502020204030204" pitchFamily="34" charset="0"/>
                      </a:endParaRPr>
                    </a:p>
                  </a:txBody>
                  <a:tcPr marL="45720" marR="4572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86450285"/>
                  </a:ext>
                </a:extLst>
              </a:tr>
              <a:tr h="389390">
                <a:tc>
                  <a:txBody>
                    <a:bodyPr/>
                    <a:lstStyle/>
                    <a:p>
                      <a:pPr algn="l" fontAlgn="b"/>
                      <a:r>
                        <a:rPr lang="en-US" sz="750" u="none" strike="noStrike" dirty="0">
                          <a:effectLst/>
                        </a:rPr>
                        <a:t>Santé pour </a:t>
                      </a:r>
                      <a:r>
                        <a:rPr lang="en-US" sz="750" u="none" strike="noStrike" dirty="0" err="1">
                          <a:effectLst/>
                        </a:rPr>
                        <a:t>tous</a:t>
                      </a:r>
                      <a:r>
                        <a:rPr lang="en-US" sz="750" u="none" strike="noStrike" dirty="0">
                          <a:effectLst/>
                        </a:rPr>
                        <a:t> (SPT)</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10KM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Services de soins de santé primaires assurés par des équipes mobiles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Personnes déplacées et communautés d'accueil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75714569"/>
                  </a:ext>
                </a:extLst>
              </a:tr>
              <a:tr h="281226">
                <a:tc>
                  <a:txBody>
                    <a:bodyPr/>
                    <a:lstStyle/>
                    <a:p>
                      <a:pPr algn="l" fontAlgn="b"/>
                      <a:r>
                        <a:rPr lang="en-US" sz="750" u="none" strike="noStrike" dirty="0">
                          <a:effectLst/>
                        </a:rPr>
                        <a:t>Centre de santé Asti</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5kM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Services de santé</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Tous </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24 heures sur 24, 7 jours sur 7, tous les jours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645504914"/>
                  </a:ext>
                </a:extLst>
              </a:tr>
              <a:tr h="389390">
                <a:tc>
                  <a:txBody>
                    <a:bodyPr/>
                    <a:lstStyle/>
                    <a:p>
                      <a:pPr algn="l" fontAlgn="b"/>
                      <a:r>
                        <a:rPr lang="en-US" sz="750" u="none" strike="noStrike" dirty="0">
                          <a:effectLst/>
                        </a:rPr>
                        <a:t>Centre Asti Max</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20KM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Physiothérapie pour les personnes souffrant d'une déficience physique ou d'un handicap</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Personnes déplacées et communautés d'accueil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30185505"/>
                  </a:ext>
                </a:extLst>
              </a:tr>
              <a:tr h="389390">
                <a:tc>
                  <a:txBody>
                    <a:bodyPr/>
                    <a:lstStyle/>
                    <a:p>
                      <a:pPr algn="l" fontAlgn="b"/>
                      <a:r>
                        <a:rPr lang="en-US" sz="750" u="none" strike="noStrike" dirty="0">
                          <a:effectLst/>
                        </a:rPr>
                        <a:t>Act Against Violence (</a:t>
                      </a:r>
                      <a:r>
                        <a:rPr lang="en-US" sz="750" u="none" strike="noStrike" dirty="0" err="1">
                          <a:effectLst/>
                        </a:rPr>
                        <a:t>Agir</a:t>
                      </a:r>
                      <a:r>
                        <a:rPr lang="en-US" sz="750" u="none" strike="noStrike" dirty="0">
                          <a:effectLst/>
                        </a:rPr>
                        <a:t> contre la violence) (ACV)</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30KM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VBG et VSBG Assistance juridique et SPS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Personnes déplacées et communautés d'accueil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281930440"/>
                  </a:ext>
                </a:extLst>
              </a:tr>
              <a:tr h="389390">
                <a:tc>
                  <a:txBody>
                    <a:bodyPr/>
                    <a:lstStyle/>
                    <a:p>
                      <a:pPr algn="l" fontAlgn="b"/>
                      <a:r>
                        <a:rPr lang="en-US" sz="750" u="none" strike="noStrike" dirty="0">
                          <a:effectLst/>
                        </a:rPr>
                        <a:t>Act Against Violence (</a:t>
                      </a:r>
                      <a:r>
                        <a:rPr lang="en-US" sz="750" u="none" strike="noStrike" dirty="0" err="1">
                          <a:effectLst/>
                        </a:rPr>
                        <a:t>Agir</a:t>
                      </a:r>
                      <a:r>
                        <a:rPr lang="en-US" sz="750" u="none" strike="noStrike" dirty="0">
                          <a:effectLst/>
                        </a:rPr>
                        <a:t> contre la violence) (ACV)</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30KM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Argent liquide pour la protection (PE, VBG et protection générale)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Personnes déplacées et communautés d'accueil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489226034"/>
                  </a:ext>
                </a:extLst>
              </a:tr>
              <a:tr h="389390">
                <a:tc>
                  <a:txBody>
                    <a:bodyPr/>
                    <a:lstStyle/>
                    <a:p>
                      <a:pPr algn="l" fontAlgn="b"/>
                      <a:r>
                        <a:rPr lang="en-US" sz="750" u="none" strike="noStrike" dirty="0">
                          <a:effectLst/>
                        </a:rPr>
                        <a:t>Conseil juridique pour les réfugiés (LRC)</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20KM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L'aide juridique comprend le conseil, la représentation et la délivrance de documents.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PDI</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508801659"/>
                  </a:ext>
                </a:extLst>
              </a:tr>
              <a:tr h="389390">
                <a:tc>
                  <a:txBody>
                    <a:bodyPr/>
                    <a:lstStyle/>
                    <a:p>
                      <a:pPr algn="l" fontAlgn="b"/>
                      <a:r>
                        <a:rPr lang="en-US" sz="750" u="none" strike="noStrike" dirty="0">
                          <a:effectLst/>
                        </a:rPr>
                        <a:t>HCR</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40KM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Inscription</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Réfugiés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84774191"/>
                  </a:ext>
                </a:extLst>
              </a:tr>
              <a:tr h="389390">
                <a:tc>
                  <a:txBody>
                    <a:bodyPr/>
                    <a:lstStyle/>
                    <a:p>
                      <a:pPr algn="l" fontAlgn="b"/>
                      <a:r>
                        <a:rPr lang="en-US" sz="750" u="none" strike="noStrike" dirty="0">
                          <a:effectLst/>
                        </a:rPr>
                        <a:t>CICR</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40KM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Recherche de famille, rétablissement des liens familiaux</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Personnes déplacées et réfugiés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654007627"/>
                  </a:ext>
                </a:extLst>
              </a:tr>
              <a:tr h="389390">
                <a:tc>
                  <a:txBody>
                    <a:bodyPr/>
                    <a:lstStyle/>
                    <a:p>
                      <a:pPr algn="l" fontAlgn="b"/>
                      <a:r>
                        <a:rPr lang="en-US" sz="750" u="none" strike="noStrike" dirty="0">
                          <a:effectLst/>
                        </a:rPr>
                        <a:t>LOLs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5KM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SPS basé sur la famille, SPS structuré et aptitudes à la vie quotidienne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Réfugiés, personnes déplacées et communautés d'accueil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973100493"/>
                  </a:ext>
                </a:extLst>
              </a:tr>
              <a:tr h="389390">
                <a:tc>
                  <a:txBody>
                    <a:bodyPr/>
                    <a:lstStyle/>
                    <a:p>
                      <a:pPr algn="l" fontAlgn="b"/>
                      <a:r>
                        <a:rPr lang="en-US" sz="750" u="none" strike="noStrike" dirty="0">
                          <a:effectLst/>
                        </a:rPr>
                        <a:t>Désert pourpre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10KM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Espace convivial pour les enfants et club de jeunes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Réfugiés, personnes déplacées et communautés d'accueil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613183760"/>
                  </a:ext>
                </a:extLst>
              </a:tr>
              <a:tr h="497553">
                <a:tc>
                  <a:txBody>
                    <a:bodyPr/>
                    <a:lstStyle/>
                    <a:p>
                      <a:pPr algn="l" fontAlgn="b"/>
                      <a:r>
                        <a:rPr lang="en-US" sz="750" u="none" strike="noStrike" dirty="0">
                          <a:effectLst/>
                        </a:rPr>
                        <a:t>Désert pourpre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10KM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Activités socio-récréatives (domino, échecs,..) et activités sportives (football, basket-ball, gymnastique, danse,..)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Communauté d'accueil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703787314"/>
                  </a:ext>
                </a:extLst>
              </a:tr>
              <a:tr h="389390">
                <a:tc>
                  <a:txBody>
                    <a:bodyPr/>
                    <a:lstStyle/>
                    <a:p>
                      <a:pPr algn="l" fontAlgn="b"/>
                      <a:r>
                        <a:rPr lang="en-US" sz="750" u="none" strike="noStrike" dirty="0">
                          <a:effectLst/>
                        </a:rPr>
                        <a:t>Learn While Working (</a:t>
                      </a:r>
                      <a:r>
                        <a:rPr lang="en-US" sz="750" u="none" strike="noStrike" dirty="0" err="1">
                          <a:effectLst/>
                        </a:rPr>
                        <a:t>Apprendre</a:t>
                      </a:r>
                      <a:r>
                        <a:rPr lang="en-US" sz="750" u="none" strike="noStrike" dirty="0">
                          <a:effectLst/>
                        </a:rPr>
                        <a:t> </a:t>
                      </a:r>
                      <a:r>
                        <a:rPr lang="en-US" sz="750" u="none" strike="noStrike" dirty="0" err="1">
                          <a:effectLst/>
                        </a:rPr>
                        <a:t>en</a:t>
                      </a:r>
                      <a:r>
                        <a:rPr lang="en-US" sz="750" u="none" strike="noStrike" dirty="0">
                          <a:effectLst/>
                        </a:rPr>
                        <a:t> </a:t>
                      </a:r>
                      <a:r>
                        <a:rPr lang="en-US" sz="750" u="none" strike="noStrike" dirty="0" err="1">
                          <a:effectLst/>
                        </a:rPr>
                        <a:t>travaillant</a:t>
                      </a:r>
                      <a:r>
                        <a:rPr lang="en-US" sz="750" u="none" strike="noStrike" dirty="0">
                          <a:effectLst/>
                        </a:rPr>
                        <a:t>) (LWW)</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15KM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Formation professionnelle et placement</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PDI </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83685980"/>
                  </a:ext>
                </a:extLst>
              </a:tr>
              <a:tr h="389390">
                <a:tc>
                  <a:txBody>
                    <a:bodyPr/>
                    <a:lstStyle/>
                    <a:p>
                      <a:pPr algn="l" fontAlgn="b"/>
                      <a:r>
                        <a:rPr lang="en-US" sz="750" u="none" strike="noStrike" dirty="0">
                          <a:effectLst/>
                        </a:rPr>
                        <a:t>Comité international de protection de l'enfance (CIPE)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15KM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Gestion des cas de protection de l'enfance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Personnes déplacées et réfugiés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022142992"/>
                  </a:ext>
                </a:extLst>
              </a:tr>
              <a:tr h="389390">
                <a:tc>
                  <a:txBody>
                    <a:bodyPr/>
                    <a:lstStyle/>
                    <a:p>
                      <a:pPr algn="l" fontAlgn="b"/>
                      <a:r>
                        <a:rPr lang="en-US" sz="750" u="none" strike="noStrike" dirty="0">
                          <a:effectLst/>
                        </a:rPr>
                        <a:t>Strength and Resilience Network (</a:t>
                      </a:r>
                      <a:r>
                        <a:rPr lang="en-US" sz="750" u="none" strike="noStrike" dirty="0" err="1">
                          <a:effectLst/>
                        </a:rPr>
                        <a:t>Réseau</a:t>
                      </a:r>
                      <a:r>
                        <a:rPr lang="en-US" sz="750" u="none" strike="noStrike" dirty="0">
                          <a:effectLst/>
                        </a:rPr>
                        <a:t> de forces et de resilience) (SRN)</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20KM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SMSPS ciblée et spécialisée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Personnes déplacées et communautés d'accueil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943452678"/>
                  </a:ext>
                </a:extLst>
              </a:tr>
              <a:tr h="389390">
                <a:tc>
                  <a:txBody>
                    <a:bodyPr/>
                    <a:lstStyle/>
                    <a:p>
                      <a:pPr algn="l" fontAlgn="b"/>
                      <a:r>
                        <a:rPr lang="en-US" sz="750" u="none" strike="noStrike" dirty="0">
                          <a:effectLst/>
                        </a:rPr>
                        <a:t>Vision ouverte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50KM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Soins résidentiels et abris sûrs pour les enfants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Réfugiés, personnes déplacées et communautés d'accueil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24 heures sur 24, 7 jours sur 7, tous les jours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203135392"/>
                  </a:ext>
                </a:extLst>
              </a:tr>
              <a:tr h="389390">
                <a:tc>
                  <a:txBody>
                    <a:bodyPr/>
                    <a:lstStyle/>
                    <a:p>
                      <a:pPr algn="l" fontAlgn="b"/>
                      <a:r>
                        <a:rPr lang="en-US" sz="750" u="none" strike="noStrike" dirty="0">
                          <a:effectLst/>
                        </a:rPr>
                        <a:t>Vision ouverte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50KM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Équipe mobile de soutien aux soins alternatifs en milieu familial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Réfugiés, personnes déplacées et communautés d'accueil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24763606"/>
                  </a:ext>
                </a:extLst>
              </a:tr>
              <a:tr h="389390">
                <a:tc>
                  <a:txBody>
                    <a:bodyPr/>
                    <a:lstStyle/>
                    <a:p>
                      <a:pPr algn="l" fontAlgn="b"/>
                      <a:r>
                        <a:rPr lang="en-US" sz="750" u="none" strike="noStrike" dirty="0">
                          <a:effectLst/>
                        </a:rPr>
                        <a:t>Direction de l'action sociale (gouvernement)</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20KM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Protection de l'enfance </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Réfugiés, personnes déplacées et communautés d'accueil</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Du samedi au jeudi de 8h00 à 16h30</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161209282"/>
                  </a:ext>
                </a:extLst>
              </a:tr>
              <a:tr h="281226">
                <a:tc>
                  <a:txBody>
                    <a:bodyPr/>
                    <a:lstStyle/>
                    <a:p>
                      <a:pPr algn="l" fontAlgn="b"/>
                      <a:r>
                        <a:rPr lang="en-US" sz="750" u="none" strike="noStrike" dirty="0">
                          <a:effectLst/>
                        </a:rPr>
                        <a:t>Police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5KM de distance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Police</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ctr" fontAlgn="b"/>
                      <a:r>
                        <a:rPr lang="en-US" sz="750" u="none" strike="noStrike" dirty="0">
                          <a:effectLst/>
                        </a:rPr>
                        <a:t>Tous </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algn="l" fontAlgn="b"/>
                      <a:r>
                        <a:rPr lang="en-US" sz="750" u="none" strike="noStrike" dirty="0">
                          <a:effectLst/>
                        </a:rPr>
                        <a:t>24 heures sur 24, 7 jours sur 7, tous les jours</a:t>
                      </a:r>
                      <a:endParaRPr lang="en-US" sz="750" b="0" i="0" u="none" strike="noStrike" dirty="0">
                        <a:solidFill>
                          <a:srgbClr val="000000"/>
                        </a:solidFill>
                        <a:effectLst/>
                        <a:latin typeface="Calibri" panose="020F0502020204030204" pitchFamily="34" charset="0"/>
                      </a:endParaRPr>
                    </a:p>
                  </a:txBody>
                  <a:tcPr marL="45720" marR="4572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2600045754"/>
                  </a:ext>
                </a:extLst>
              </a:tr>
            </a:tbl>
          </a:graphicData>
        </a:graphic>
      </p:graphicFrame>
      <p:sp>
        <p:nvSpPr>
          <p:cNvPr id="7" name="Hexagon 6">
            <a:extLst>
              <a:ext uri="{FF2B5EF4-FFF2-40B4-BE49-F238E27FC236}">
                <a16:creationId xmlns:a16="http://schemas.microsoft.com/office/drawing/2014/main" id="{0C1941C1-1CD2-03F5-ECA6-D8B6B88DCD1A}"/>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8D7ED10-CC42-FB83-DEA1-6DF4327E8B96}"/>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7AB31D3-C390-C177-CD1A-E33766556FEF}"/>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0AA9AB9-6B50-1162-2468-3188A3C2A7EF}"/>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1CF9A890-D336-F0D9-7E6E-722064BD1CB5}"/>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913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CBBF6-813E-731B-6E58-E6F2493BEC09}"/>
              </a:ext>
            </a:extLst>
          </p:cNvPr>
          <p:cNvSpPr txBox="1"/>
          <p:nvPr/>
        </p:nvSpPr>
        <p:spPr>
          <a:xfrm>
            <a:off x="996287" y="1238738"/>
            <a:ext cx="4665478" cy="276999"/>
          </a:xfrm>
          <a:prstGeom prst="rect">
            <a:avLst/>
          </a:prstGeom>
          <a:noFill/>
        </p:spPr>
        <p:txBody>
          <a:bodyPr wrap="square" rtlCol="0">
            <a:spAutoFit/>
          </a:bodyPr>
          <a:lstStyle/>
          <a:p>
            <a:r>
              <a:rPr lang="en-US" sz="1200" b="1" spc="300" dirty="0">
                <a:solidFill>
                  <a:schemeClr val="tx1"/>
                </a:solidFill>
              </a:rPr>
              <a:t>OBJECTIF DU MODULE</a:t>
            </a:r>
          </a:p>
        </p:txBody>
      </p:sp>
      <p:sp>
        <p:nvSpPr>
          <p:cNvPr id="11" name="TextBox 10">
            <a:extLst>
              <a:ext uri="{FF2B5EF4-FFF2-40B4-BE49-F238E27FC236}">
                <a16:creationId xmlns:a16="http://schemas.microsoft.com/office/drawing/2014/main" id="{83825406-9B36-6A20-DDAD-7F33C1CB7C96}"/>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1 : OUVERTURE DU MODULE</a:t>
            </a:r>
          </a:p>
        </p:txBody>
      </p:sp>
      <p:sp>
        <p:nvSpPr>
          <p:cNvPr id="13" name="TextBox 12">
            <a:extLst>
              <a:ext uri="{FF2B5EF4-FFF2-40B4-BE49-F238E27FC236}">
                <a16:creationId xmlns:a16="http://schemas.microsoft.com/office/drawing/2014/main" id="{C6EF8D43-B71D-8386-B204-C34986E4B5BB}"/>
              </a:ext>
            </a:extLst>
          </p:cNvPr>
          <p:cNvSpPr txBox="1"/>
          <p:nvPr/>
        </p:nvSpPr>
        <p:spPr>
          <a:xfrm>
            <a:off x="996287" y="1599327"/>
            <a:ext cx="5254042" cy="600164"/>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Accueillir et orienter les participants et faciliter la réflexion sur les compétences </a:t>
            </a:r>
            <a:r>
              <a:rPr lang="en-US" sz="1100" dirty="0" err="1">
                <a:solidFill>
                  <a:schemeClr val="tx1"/>
                </a:solidFill>
                <a:latin typeface="+mn-lt"/>
                <a:ea typeface="Arial"/>
                <a:cs typeface="Arial"/>
                <a:sym typeface="Arial"/>
              </a:rPr>
              <a:t>essentielles</a:t>
            </a:r>
            <a:r>
              <a:rPr lang="en-US" sz="1100" dirty="0">
                <a:solidFill>
                  <a:schemeClr val="tx1"/>
                </a:solidFill>
                <a:latin typeface="+mn-lt"/>
                <a:ea typeface="Arial"/>
                <a:cs typeface="Arial"/>
                <a:sym typeface="Arial"/>
              </a:rPr>
              <a:t> pour des </a:t>
            </a:r>
            <a:r>
              <a:rPr lang="en-US" sz="1100" dirty="0" err="1">
                <a:solidFill>
                  <a:schemeClr val="tx1"/>
                </a:solidFill>
                <a:latin typeface="+mn-lt"/>
                <a:ea typeface="Arial"/>
                <a:cs typeface="Arial"/>
                <a:sym typeface="Arial"/>
              </a:rPr>
              <a:t>gestionnaires</a:t>
            </a:r>
            <a:r>
              <a:rPr lang="en-US" sz="1100" dirty="0">
                <a:solidFill>
                  <a:schemeClr val="tx1"/>
                </a:solidFill>
                <a:latin typeface="+mn-lt"/>
                <a:ea typeface="Arial"/>
                <a:cs typeface="Arial"/>
                <a:sym typeface="Arial"/>
              </a:rPr>
              <a:t> de </a:t>
            </a:r>
            <a:r>
              <a:rPr lang="en-US" sz="1100" dirty="0" err="1">
                <a:solidFill>
                  <a:schemeClr val="tx1"/>
                </a:solidFill>
                <a:latin typeface="+mn-lt"/>
                <a:ea typeface="Arial"/>
                <a:cs typeface="Arial"/>
                <a:sym typeface="Arial"/>
              </a:rPr>
              <a:t>cas</a:t>
            </a:r>
            <a:r>
              <a:rPr lang="en-US" sz="1100" dirty="0">
                <a:solidFill>
                  <a:schemeClr val="tx1"/>
                </a:solidFill>
                <a:latin typeface="+mn-lt"/>
                <a:ea typeface="Arial"/>
                <a:cs typeface="Arial"/>
                <a:sym typeface="Arial"/>
              </a:rPr>
              <a:t> dans la gestion de </a:t>
            </a:r>
            <a:r>
              <a:rPr lang="en-US" sz="1100" dirty="0" err="1">
                <a:solidFill>
                  <a:schemeClr val="tx1"/>
                </a:solidFill>
                <a:latin typeface="+mn-lt"/>
                <a:ea typeface="Arial"/>
                <a:cs typeface="Arial"/>
                <a:sym typeface="Arial"/>
              </a:rPr>
              <a:t>cas</a:t>
            </a:r>
            <a:r>
              <a:rPr lang="en-US" sz="1100" dirty="0">
                <a:solidFill>
                  <a:schemeClr val="tx1"/>
                </a:solidFill>
                <a:latin typeface="+mn-lt"/>
                <a:ea typeface="Arial"/>
                <a:cs typeface="Arial"/>
                <a:sym typeface="Arial"/>
              </a:rPr>
              <a:t> de protection de l'enfance.</a:t>
            </a:r>
          </a:p>
        </p:txBody>
      </p:sp>
      <p:sp>
        <p:nvSpPr>
          <p:cNvPr id="15" name="TextBox 14">
            <a:extLst>
              <a:ext uri="{FF2B5EF4-FFF2-40B4-BE49-F238E27FC236}">
                <a16:creationId xmlns:a16="http://schemas.microsoft.com/office/drawing/2014/main" id="{E14FEFAD-ADFB-9934-E954-65F91AA4F15E}"/>
              </a:ext>
            </a:extLst>
          </p:cNvPr>
          <p:cNvSpPr txBox="1"/>
          <p:nvPr/>
        </p:nvSpPr>
        <p:spPr>
          <a:xfrm>
            <a:off x="996287" y="2268414"/>
            <a:ext cx="5254042" cy="276999"/>
          </a:xfrm>
          <a:prstGeom prst="rect">
            <a:avLst/>
          </a:prstGeom>
          <a:noFill/>
        </p:spPr>
        <p:txBody>
          <a:bodyPr wrap="square" rtlCol="0">
            <a:spAutoFit/>
          </a:bodyPr>
          <a:lstStyle/>
          <a:p>
            <a:r>
              <a:rPr lang="en-US" sz="1200" b="1" spc="300" dirty="0">
                <a:solidFill>
                  <a:schemeClr val="tx1"/>
                </a:solidFill>
              </a:rPr>
              <a:t>OBJECTIFS D'APPRENTISSAGE </a:t>
            </a:r>
          </a:p>
        </p:txBody>
      </p:sp>
      <p:sp>
        <p:nvSpPr>
          <p:cNvPr id="16" name="TextBox 15">
            <a:extLst>
              <a:ext uri="{FF2B5EF4-FFF2-40B4-BE49-F238E27FC236}">
                <a16:creationId xmlns:a16="http://schemas.microsoft.com/office/drawing/2014/main" id="{AD5BAEEA-FB4D-03CC-007A-E92C5D08F8A7}"/>
              </a:ext>
            </a:extLst>
          </p:cNvPr>
          <p:cNvSpPr txBox="1"/>
          <p:nvPr/>
        </p:nvSpPr>
        <p:spPr>
          <a:xfrm>
            <a:off x="1675087" y="2821316"/>
            <a:ext cx="4575242" cy="1785104"/>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Expliquer les compétences essentielles pour la gestion des cas de protection de l'enfance dans le cadre de l'action humanitaire</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Énumérer des questions pour réfléchir aux expériences et faire un exercice de réflexion. </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Citer des exemples de principes </a:t>
            </a:r>
            <a:r>
              <a:rPr lang="en-US" sz="1100" dirty="0" err="1">
                <a:solidFill>
                  <a:schemeClr val="tx1"/>
                </a:solidFill>
                <a:latin typeface="+mn-lt"/>
                <a:ea typeface="Arial"/>
                <a:cs typeface="Arial"/>
                <a:sym typeface="Arial"/>
              </a:rPr>
              <a:t>directeurs</a:t>
            </a:r>
            <a:r>
              <a:rPr lang="en-US" sz="1100" dirty="0">
                <a:solidFill>
                  <a:schemeClr val="tx1"/>
                </a:solidFill>
                <a:latin typeface="+mn-lt"/>
                <a:ea typeface="Arial"/>
                <a:cs typeface="Arial"/>
                <a:sym typeface="Arial"/>
              </a:rPr>
              <a:t> de la GCPE et décrire comment les appliquer.</a:t>
            </a:r>
          </a:p>
        </p:txBody>
      </p:sp>
      <p:grpSp>
        <p:nvGrpSpPr>
          <p:cNvPr id="17" name="Google Shape;149;p12">
            <a:extLst>
              <a:ext uri="{FF2B5EF4-FFF2-40B4-BE49-F238E27FC236}">
                <a16:creationId xmlns:a16="http://schemas.microsoft.com/office/drawing/2014/main" id="{75286434-9671-3904-71C2-2E6B15930049}"/>
              </a:ext>
            </a:extLst>
          </p:cNvPr>
          <p:cNvGrpSpPr/>
          <p:nvPr/>
        </p:nvGrpSpPr>
        <p:grpSpPr>
          <a:xfrm>
            <a:off x="1020268" y="2771366"/>
            <a:ext cx="559955" cy="387333"/>
            <a:chOff x="6878053" y="1156317"/>
            <a:chExt cx="1431178" cy="1039513"/>
          </a:xfrm>
          <a:solidFill>
            <a:schemeClr val="accent5"/>
          </a:solidFill>
        </p:grpSpPr>
        <p:grpSp>
          <p:nvGrpSpPr>
            <p:cNvPr id="18" name="Google Shape;150;p12">
              <a:extLst>
                <a:ext uri="{FF2B5EF4-FFF2-40B4-BE49-F238E27FC236}">
                  <a16:creationId xmlns:a16="http://schemas.microsoft.com/office/drawing/2014/main" id="{ED70D75E-7301-E9BB-46B6-01D82E847568}"/>
                </a:ext>
              </a:extLst>
            </p:cNvPr>
            <p:cNvGrpSpPr/>
            <p:nvPr/>
          </p:nvGrpSpPr>
          <p:grpSpPr>
            <a:xfrm>
              <a:off x="7672978" y="1156317"/>
              <a:ext cx="412941" cy="436880"/>
              <a:chOff x="243840" y="1676400"/>
              <a:chExt cx="701040" cy="741680"/>
            </a:xfrm>
            <a:grpFill/>
          </p:grpSpPr>
          <p:sp>
            <p:nvSpPr>
              <p:cNvPr id="21" name="Google Shape;151;p12">
                <a:extLst>
                  <a:ext uri="{FF2B5EF4-FFF2-40B4-BE49-F238E27FC236}">
                    <a16:creationId xmlns:a16="http://schemas.microsoft.com/office/drawing/2014/main" id="{0F169555-4BB2-09A5-DB23-FBF6D456EBE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2;p12">
                <a:extLst>
                  <a:ext uri="{FF2B5EF4-FFF2-40B4-BE49-F238E27FC236}">
                    <a16:creationId xmlns:a16="http://schemas.microsoft.com/office/drawing/2014/main" id="{93B05785-1967-E648-7A89-B90464FB3A4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9" name="Google Shape;153;p12">
              <a:extLst>
                <a:ext uri="{FF2B5EF4-FFF2-40B4-BE49-F238E27FC236}">
                  <a16:creationId xmlns:a16="http://schemas.microsoft.com/office/drawing/2014/main" id="{DCC5D1F6-690B-4071-C344-98A4EAC4C7E5}"/>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0" name="Google Shape;154;p12">
              <a:extLst>
                <a:ext uri="{FF2B5EF4-FFF2-40B4-BE49-F238E27FC236}">
                  <a16:creationId xmlns:a16="http://schemas.microsoft.com/office/drawing/2014/main" id="{120292ED-C543-DFE7-A312-B4E7FF0634C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3" name="Google Shape;149;p12">
            <a:extLst>
              <a:ext uri="{FF2B5EF4-FFF2-40B4-BE49-F238E27FC236}">
                <a16:creationId xmlns:a16="http://schemas.microsoft.com/office/drawing/2014/main" id="{33EA5707-FE43-0054-091A-ABF93ADBE55D}"/>
              </a:ext>
            </a:extLst>
          </p:cNvPr>
          <p:cNvGrpSpPr/>
          <p:nvPr/>
        </p:nvGrpSpPr>
        <p:grpSpPr>
          <a:xfrm>
            <a:off x="1020268" y="3372760"/>
            <a:ext cx="559955" cy="387333"/>
            <a:chOff x="6878053" y="1156317"/>
            <a:chExt cx="1431178" cy="1039513"/>
          </a:xfrm>
          <a:solidFill>
            <a:schemeClr val="accent5"/>
          </a:solidFill>
        </p:grpSpPr>
        <p:grpSp>
          <p:nvGrpSpPr>
            <p:cNvPr id="24" name="Google Shape;150;p12">
              <a:extLst>
                <a:ext uri="{FF2B5EF4-FFF2-40B4-BE49-F238E27FC236}">
                  <a16:creationId xmlns:a16="http://schemas.microsoft.com/office/drawing/2014/main" id="{C66B75BC-F4E5-3310-B5AF-C607C27494C0}"/>
                </a:ext>
              </a:extLst>
            </p:cNvPr>
            <p:cNvGrpSpPr/>
            <p:nvPr/>
          </p:nvGrpSpPr>
          <p:grpSpPr>
            <a:xfrm>
              <a:off x="7672978" y="1156317"/>
              <a:ext cx="412941" cy="436880"/>
              <a:chOff x="243840" y="1676400"/>
              <a:chExt cx="701040" cy="741680"/>
            </a:xfrm>
            <a:grpFill/>
          </p:grpSpPr>
          <p:sp>
            <p:nvSpPr>
              <p:cNvPr id="27" name="Google Shape;151;p12">
                <a:extLst>
                  <a:ext uri="{FF2B5EF4-FFF2-40B4-BE49-F238E27FC236}">
                    <a16:creationId xmlns:a16="http://schemas.microsoft.com/office/drawing/2014/main" id="{F5D8A3D1-35AF-9BA7-23C7-01D812D19A9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8" name="Google Shape;152;p12">
                <a:extLst>
                  <a:ext uri="{FF2B5EF4-FFF2-40B4-BE49-F238E27FC236}">
                    <a16:creationId xmlns:a16="http://schemas.microsoft.com/office/drawing/2014/main" id="{95A9DC84-CB5F-1027-9065-B840A8BAED1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5" name="Google Shape;153;p12">
              <a:extLst>
                <a:ext uri="{FF2B5EF4-FFF2-40B4-BE49-F238E27FC236}">
                  <a16:creationId xmlns:a16="http://schemas.microsoft.com/office/drawing/2014/main" id="{5775BC4A-7A37-503C-5C12-8962C7C1C12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6" name="Google Shape;154;p12">
              <a:extLst>
                <a:ext uri="{FF2B5EF4-FFF2-40B4-BE49-F238E27FC236}">
                  <a16:creationId xmlns:a16="http://schemas.microsoft.com/office/drawing/2014/main" id="{BEF1B8E4-4412-2A93-E982-3F2B3D655F6B}"/>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29" name="Google Shape;149;p12">
            <a:extLst>
              <a:ext uri="{FF2B5EF4-FFF2-40B4-BE49-F238E27FC236}">
                <a16:creationId xmlns:a16="http://schemas.microsoft.com/office/drawing/2014/main" id="{A257B9A0-03D5-8BD9-A5EF-1936B34ADC3B}"/>
              </a:ext>
            </a:extLst>
          </p:cNvPr>
          <p:cNvGrpSpPr/>
          <p:nvPr/>
        </p:nvGrpSpPr>
        <p:grpSpPr>
          <a:xfrm>
            <a:off x="1020268" y="4128850"/>
            <a:ext cx="559955" cy="387333"/>
            <a:chOff x="6878053" y="1156317"/>
            <a:chExt cx="1431178" cy="1039513"/>
          </a:xfrm>
          <a:solidFill>
            <a:schemeClr val="accent5"/>
          </a:solidFill>
        </p:grpSpPr>
        <p:grpSp>
          <p:nvGrpSpPr>
            <p:cNvPr id="30" name="Google Shape;150;p12">
              <a:extLst>
                <a:ext uri="{FF2B5EF4-FFF2-40B4-BE49-F238E27FC236}">
                  <a16:creationId xmlns:a16="http://schemas.microsoft.com/office/drawing/2014/main" id="{2A9BA5E8-B74B-F084-AB46-38A1164B4D85}"/>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B3C7CE38-0464-CEBF-867D-0F23393C47A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7C757395-7B6F-0BDC-B11F-C032B4FCA80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7C3CA5D5-87E1-FA6B-73BC-5A9BE34DEF48}"/>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DBD12AD0-F0F7-0358-BF37-862AF50EA97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46" name="Hexagon 45">
            <a:extLst>
              <a:ext uri="{FF2B5EF4-FFF2-40B4-BE49-F238E27FC236}">
                <a16:creationId xmlns:a16="http://schemas.microsoft.com/office/drawing/2014/main" id="{34442238-3D63-AD4F-8EB3-1EACB13673C6}"/>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exagon 46">
            <a:extLst>
              <a:ext uri="{FF2B5EF4-FFF2-40B4-BE49-F238E27FC236}">
                <a16:creationId xmlns:a16="http://schemas.microsoft.com/office/drawing/2014/main" id="{F7CB342E-7BFD-9F0E-CDBB-0A10B87B97D2}"/>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620CCC6E-E0D1-1EA0-5F36-6556F56188DF}"/>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B914A4D5-3B72-7414-0693-2CD2720CFAB1}"/>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ABB136CB-DD46-3C75-EEE9-BCBB67C5782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E4D81E91-BBB5-A253-F4D0-52AAF163415D}"/>
              </a:ext>
            </a:extLst>
          </p:cNvPr>
          <p:cNvSpPr txBox="1"/>
          <p:nvPr/>
        </p:nvSpPr>
        <p:spPr>
          <a:xfrm>
            <a:off x="996287" y="4759665"/>
            <a:ext cx="5254042" cy="276999"/>
          </a:xfrm>
          <a:prstGeom prst="rect">
            <a:avLst/>
          </a:prstGeom>
          <a:noFill/>
        </p:spPr>
        <p:txBody>
          <a:bodyPr wrap="square" rtlCol="0">
            <a:spAutoFit/>
          </a:bodyPr>
          <a:lstStyle/>
          <a:p>
            <a:r>
              <a:rPr lang="en-US" sz="1200" b="1" spc="300" dirty="0">
                <a:solidFill>
                  <a:schemeClr val="tx1"/>
                </a:solidFill>
              </a:rPr>
              <a:t>RÉFLEXION FORMATION NIVEAU 1</a:t>
            </a:r>
          </a:p>
        </p:txBody>
      </p:sp>
      <p:graphicFrame>
        <p:nvGraphicFramePr>
          <p:cNvPr id="54" name="Table 3">
            <a:extLst>
              <a:ext uri="{FF2B5EF4-FFF2-40B4-BE49-F238E27FC236}">
                <a16:creationId xmlns:a16="http://schemas.microsoft.com/office/drawing/2014/main" id="{147E663F-6266-7B90-FE27-8A729C22143E}"/>
              </a:ext>
            </a:extLst>
          </p:cNvPr>
          <p:cNvGraphicFramePr>
            <a:graphicFrameLocks noGrp="1"/>
          </p:cNvGraphicFramePr>
          <p:nvPr>
            <p:extLst>
              <p:ext uri="{D42A27DB-BD31-4B8C-83A1-F6EECF244321}">
                <p14:modId xmlns:p14="http://schemas.microsoft.com/office/powerpoint/2010/main" val="3507978927"/>
              </p:ext>
            </p:extLst>
          </p:nvPr>
        </p:nvGraphicFramePr>
        <p:xfrm>
          <a:off x="986129" y="5267439"/>
          <a:ext cx="5254041" cy="3782430"/>
        </p:xfrm>
        <a:graphic>
          <a:graphicData uri="http://schemas.openxmlformats.org/drawingml/2006/table">
            <a:tbl>
              <a:tblPr firstRow="1" bandRow="1">
                <a:tableStyleId>{5940675A-B579-460E-94D1-54222C63F5DA}</a:tableStyleId>
              </a:tblPr>
              <a:tblGrid>
                <a:gridCol w="2644577">
                  <a:extLst>
                    <a:ext uri="{9D8B030D-6E8A-4147-A177-3AD203B41FA5}">
                      <a16:colId xmlns:a16="http://schemas.microsoft.com/office/drawing/2014/main" val="1779201371"/>
                    </a:ext>
                  </a:extLst>
                </a:gridCol>
                <a:gridCol w="2609464">
                  <a:extLst>
                    <a:ext uri="{9D8B030D-6E8A-4147-A177-3AD203B41FA5}">
                      <a16:colId xmlns:a16="http://schemas.microsoft.com/office/drawing/2014/main" val="2993327383"/>
                    </a:ext>
                  </a:extLst>
                </a:gridCol>
              </a:tblGrid>
              <a:tr h="409746">
                <a:tc>
                  <a:txBody>
                    <a:bodyPr/>
                    <a:lstStyle/>
                    <a:p>
                      <a:r>
                        <a:rPr lang="en-GB" sz="1100" b="1" dirty="0">
                          <a:solidFill>
                            <a:schemeClr val="tx1"/>
                          </a:solidFill>
                        </a:rPr>
                        <a:t>Utile</a:t>
                      </a:r>
                      <a:endParaRPr lang="en-BE" sz="1100" b="1">
                        <a:solidFill>
                          <a:schemeClr val="tx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GB" sz="1100" b="1" dirty="0">
                          <a:solidFill>
                            <a:schemeClr val="tx1"/>
                          </a:solidFill>
                        </a:rPr>
                        <a:t>Moins utile</a:t>
                      </a:r>
                      <a:endParaRPr lang="en-BE" sz="1100" b="1">
                        <a:solidFill>
                          <a:schemeClr val="tx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24227811"/>
                  </a:ext>
                </a:extLst>
              </a:tr>
              <a:tr h="843171">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280383"/>
                  </a:ext>
                </a:extLst>
              </a:tr>
              <a:tr h="843171">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75584"/>
                  </a:ext>
                </a:extLst>
              </a:tr>
              <a:tr h="843171">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239259"/>
                  </a:ext>
                </a:extLst>
              </a:tr>
              <a:tr h="843171">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4784"/>
                  </a:ext>
                </a:extLst>
              </a:tr>
            </a:tbl>
          </a:graphicData>
        </a:graphic>
      </p:graphicFrame>
    </p:spTree>
    <p:extLst>
      <p:ext uri="{BB962C8B-B14F-4D97-AF65-F5344CB8AC3E}">
        <p14:creationId xmlns:p14="http://schemas.microsoft.com/office/powerpoint/2010/main" val="2038630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BE9575E2-5118-5206-6962-2E8F19C518BE}"/>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EB77213C-6B51-8ACC-BDA1-9C18E7EB82B2}"/>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C4A7E1C-17BC-4F78-5C83-427B3436207A}"/>
              </a:ext>
            </a:extLst>
          </p:cNvPr>
          <p:cNvSpPr/>
          <p:nvPr/>
        </p:nvSpPr>
        <p:spPr>
          <a:xfrm>
            <a:off x="2501900" y="2149381"/>
            <a:ext cx="3745466" cy="107118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1308E49-8696-5D91-E1B4-9F5DE3FD2585}"/>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Veuillez revoir les objectifs d'apprentissage et écrire votre réflexion dans la zone de texte.</a:t>
            </a:r>
          </a:p>
        </p:txBody>
      </p:sp>
      <p:sp>
        <p:nvSpPr>
          <p:cNvPr id="9" name="TextBox 8">
            <a:extLst>
              <a:ext uri="{FF2B5EF4-FFF2-40B4-BE49-F238E27FC236}">
                <a16:creationId xmlns:a16="http://schemas.microsoft.com/office/drawing/2014/main" id="{FE5310D2-E556-B810-D247-8DD03A7D8D41}"/>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Quels sont les objectifs d'apprentissage pour lesquels vous avez la certitude de les avoir atteints ? </a:t>
            </a:r>
          </a:p>
        </p:txBody>
      </p:sp>
      <p:sp>
        <p:nvSpPr>
          <p:cNvPr id="10" name="Rectangle 9">
            <a:extLst>
              <a:ext uri="{FF2B5EF4-FFF2-40B4-BE49-F238E27FC236}">
                <a16:creationId xmlns:a16="http://schemas.microsoft.com/office/drawing/2014/main" id="{A54C6C00-F0EC-26A5-3E51-594CF2310BAE}"/>
              </a:ext>
            </a:extLst>
          </p:cNvPr>
          <p:cNvSpPr/>
          <p:nvPr/>
        </p:nvSpPr>
        <p:spPr>
          <a:xfrm>
            <a:off x="2501900" y="3398040"/>
            <a:ext cx="3745466" cy="111893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0C17480-A43D-9DBB-25D4-EAE8B7447DDA}"/>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Sur quels objectifs d'apprentissage auriez-vous besoin de plus d'informations, de pratique ou de soutien ? </a:t>
            </a:r>
          </a:p>
        </p:txBody>
      </p:sp>
      <p:sp>
        <p:nvSpPr>
          <p:cNvPr id="12" name="TextBox 11">
            <a:extLst>
              <a:ext uri="{FF2B5EF4-FFF2-40B4-BE49-F238E27FC236}">
                <a16:creationId xmlns:a16="http://schemas.microsoft.com/office/drawing/2014/main" id="{E3BE98E6-D079-5FAB-465B-1EDF13CEDEE7}"/>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OBJECTIFS D'APPRENTISSAGE</a:t>
            </a:r>
          </a:p>
        </p:txBody>
      </p:sp>
      <p:sp>
        <p:nvSpPr>
          <p:cNvPr id="13" name="TextBox 12">
            <a:extLst>
              <a:ext uri="{FF2B5EF4-FFF2-40B4-BE49-F238E27FC236}">
                <a16:creationId xmlns:a16="http://schemas.microsoft.com/office/drawing/2014/main" id="{E47CBA2E-32B1-9F61-FF6C-C722D24E44E1}"/>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5 : CLÔTURE DU MODULE</a:t>
            </a:r>
          </a:p>
        </p:txBody>
      </p:sp>
      <p:sp>
        <p:nvSpPr>
          <p:cNvPr id="14" name="TextBox 13">
            <a:extLst>
              <a:ext uri="{FF2B5EF4-FFF2-40B4-BE49-F238E27FC236}">
                <a16:creationId xmlns:a16="http://schemas.microsoft.com/office/drawing/2014/main" id="{084BBA26-9229-031E-74C1-B2A2DAF3A869}"/>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RÉFLEXION</a:t>
            </a:r>
          </a:p>
        </p:txBody>
      </p:sp>
      <p:sp>
        <p:nvSpPr>
          <p:cNvPr id="15" name="Rectangle 14">
            <a:extLst>
              <a:ext uri="{FF2B5EF4-FFF2-40B4-BE49-F238E27FC236}">
                <a16:creationId xmlns:a16="http://schemas.microsoft.com/office/drawing/2014/main" id="{EFC08F1F-5F4C-D7B7-1753-F68E3E0549B9}"/>
              </a:ext>
            </a:extLst>
          </p:cNvPr>
          <p:cNvSpPr/>
          <p:nvPr/>
        </p:nvSpPr>
        <p:spPr>
          <a:xfrm>
            <a:off x="2501900" y="5633117"/>
            <a:ext cx="3745466" cy="93935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E9CBD0C-B648-22B5-E17A-BDB441341991}"/>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Qu'est-ce qui vous a surpris ?</a:t>
            </a:r>
          </a:p>
        </p:txBody>
      </p:sp>
      <p:sp>
        <p:nvSpPr>
          <p:cNvPr id="17" name="Rectangle 16">
            <a:extLst>
              <a:ext uri="{FF2B5EF4-FFF2-40B4-BE49-F238E27FC236}">
                <a16:creationId xmlns:a16="http://schemas.microsoft.com/office/drawing/2014/main" id="{B6F916A0-CE75-E6B3-5C14-911111171B39}"/>
              </a:ext>
            </a:extLst>
          </p:cNvPr>
          <p:cNvSpPr/>
          <p:nvPr/>
        </p:nvSpPr>
        <p:spPr>
          <a:xfrm>
            <a:off x="2501900" y="6753342"/>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11200C8-4659-4A91-E05C-62EB743ACF37}"/>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Qu'est-ce qui vous a mis au défi ?</a:t>
            </a:r>
          </a:p>
        </p:txBody>
      </p:sp>
      <p:sp>
        <p:nvSpPr>
          <p:cNvPr id="19" name="Rectangle 18">
            <a:extLst>
              <a:ext uri="{FF2B5EF4-FFF2-40B4-BE49-F238E27FC236}">
                <a16:creationId xmlns:a16="http://schemas.microsoft.com/office/drawing/2014/main" id="{3061001D-D01A-0707-0589-7A911472EC34}"/>
              </a:ext>
            </a:extLst>
          </p:cNvPr>
          <p:cNvSpPr/>
          <p:nvPr/>
        </p:nvSpPr>
        <p:spPr>
          <a:xfrm>
            <a:off x="2501900" y="7928131"/>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F17F69F-8502-4252-21DF-DDF0218FF58D}"/>
              </a:ext>
            </a:extLst>
          </p:cNvPr>
          <p:cNvSpPr txBox="1"/>
          <p:nvPr/>
        </p:nvSpPr>
        <p:spPr>
          <a:xfrm>
            <a:off x="1007470" y="7928131"/>
            <a:ext cx="1386479" cy="520312"/>
          </a:xfrm>
          <a:prstGeom prst="rect">
            <a:avLst/>
          </a:prstGeom>
          <a:noFill/>
          <a:ln>
            <a:noFill/>
          </a:ln>
        </p:spPr>
        <p:txBody>
          <a:bodyPr wrap="square" lIns="90000" tIns="90000" rIns="90000" bIns="90000" rtlCol="0">
            <a:spAutoFit/>
          </a:bodyPr>
          <a:lstStyle/>
          <a:p>
            <a:r>
              <a:rPr lang="en-US" sz="1100" dirty="0"/>
              <a:t>Sur quoi aimeriez-vous en savoir plus ? </a:t>
            </a:r>
          </a:p>
        </p:txBody>
      </p:sp>
      <p:sp>
        <p:nvSpPr>
          <p:cNvPr id="21" name="Hexagon 20">
            <a:extLst>
              <a:ext uri="{FF2B5EF4-FFF2-40B4-BE49-F238E27FC236}">
                <a16:creationId xmlns:a16="http://schemas.microsoft.com/office/drawing/2014/main" id="{4BEC940F-F58F-796F-0332-8F688DF33960}"/>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03E3DC95-C1FA-0C88-1F01-65560A0B0BC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9E54D8E1-32A3-8B8E-3775-D957A26BEBD1}"/>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2306CE1B-04EE-19F6-D689-AE99A41E2464}"/>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6C838360-722C-C1ED-38D8-2AACEFED6DD3}"/>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6859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B17A05-5160-3F1D-6F5D-CEFC4F447144}"/>
              </a:ext>
            </a:extLst>
          </p:cNvPr>
          <p:cNvSpPr/>
          <p:nvPr/>
        </p:nvSpPr>
        <p:spPr>
          <a:xfrm>
            <a:off x="0" y="0"/>
            <a:ext cx="6858000" cy="33147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538EB5D-BDBC-449C-4D32-9E96742D7F80}"/>
              </a:ext>
            </a:extLst>
          </p:cNvPr>
          <p:cNvSpPr txBox="1"/>
          <p:nvPr/>
        </p:nvSpPr>
        <p:spPr>
          <a:xfrm>
            <a:off x="752439" y="4817751"/>
            <a:ext cx="5061022" cy="341632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chemeClr val="accent3">
                    <a:lumMod val="75000"/>
                  </a:schemeClr>
                </a:solidFill>
                <a:effectLst/>
                <a:uLnTx/>
                <a:uFillTx/>
                <a:latin typeface="Garamond" panose="02020404030301010803" pitchFamily="18" charset="0"/>
                <a:ea typeface="+mn-ea"/>
                <a:cs typeface="+mn-cs"/>
              </a:rPr>
              <a:t>MODULE 4</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b="1" spc="300" dirty="0">
                <a:solidFill>
                  <a:schemeClr val="accent3">
                    <a:lumMod val="75000"/>
                  </a:schemeClr>
                </a:solidFill>
                <a:latin typeface="Garamond" panose="02020404030301010803" pitchFamily="18" charset="0"/>
              </a:rPr>
              <a:t> </a:t>
            </a:r>
            <a:endParaRPr lang="en-US" sz="4400" b="1" dirty="0">
              <a:solidFill>
                <a:schemeClr val="accent3">
                  <a:lumMod val="75000"/>
                </a:schemeClr>
              </a:solidFill>
              <a:latin typeface="Garamond" panose="02020404030301010803" pitchFamily="18" charset="0"/>
            </a:endParaRPr>
          </a:p>
          <a:p>
            <a:r>
              <a:rPr lang="en-US" sz="4400" b="1" dirty="0">
                <a:solidFill>
                  <a:schemeClr val="accent3">
                    <a:lumMod val="75000"/>
                  </a:schemeClr>
                </a:solidFill>
                <a:latin typeface="Garamond" panose="02020404030301010803" pitchFamily="18" charset="0"/>
              </a:rPr>
              <a:t>Compétences en matière de santé mentale et de soutien psychosocial</a:t>
            </a:r>
          </a:p>
        </p:txBody>
      </p:sp>
      <p:grpSp>
        <p:nvGrpSpPr>
          <p:cNvPr id="10" name="Group 9">
            <a:extLst>
              <a:ext uri="{FF2B5EF4-FFF2-40B4-BE49-F238E27FC236}">
                <a16:creationId xmlns:a16="http://schemas.microsoft.com/office/drawing/2014/main" id="{C1942F81-C4C4-B615-20BC-06805E5A0CD4}"/>
              </a:ext>
            </a:extLst>
          </p:cNvPr>
          <p:cNvGrpSpPr/>
          <p:nvPr/>
        </p:nvGrpSpPr>
        <p:grpSpPr>
          <a:xfrm>
            <a:off x="500141" y="2100031"/>
            <a:ext cx="2348803" cy="2274262"/>
            <a:chOff x="7418569" y="901762"/>
            <a:chExt cx="1142910" cy="1106639"/>
          </a:xfrm>
        </p:grpSpPr>
        <p:sp>
          <p:nvSpPr>
            <p:cNvPr id="11" name="Hexagon 10">
              <a:extLst>
                <a:ext uri="{FF2B5EF4-FFF2-40B4-BE49-F238E27FC236}">
                  <a16:creationId xmlns:a16="http://schemas.microsoft.com/office/drawing/2014/main" id="{A123E7D5-632F-3710-44A8-BC8B32827CD7}"/>
                </a:ext>
              </a:extLst>
            </p:cNvPr>
            <p:cNvSpPr/>
            <p:nvPr/>
          </p:nvSpPr>
          <p:spPr>
            <a:xfrm rot="1782986">
              <a:off x="7418569" y="901762"/>
              <a:ext cx="1142910" cy="985264"/>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9241E58-AC49-F6E1-F556-199B1FFC0C90}"/>
                </a:ext>
              </a:extLst>
            </p:cNvPr>
            <p:cNvGrpSpPr/>
            <p:nvPr/>
          </p:nvGrpSpPr>
          <p:grpSpPr>
            <a:xfrm>
              <a:off x="7728977" y="1124962"/>
              <a:ext cx="694936" cy="883439"/>
              <a:chOff x="5532029" y="1778008"/>
              <a:chExt cx="1463806" cy="1860868"/>
            </a:xfrm>
            <a:solidFill>
              <a:schemeClr val="bg1"/>
            </a:solidFill>
          </p:grpSpPr>
          <p:grpSp>
            <p:nvGrpSpPr>
              <p:cNvPr id="13" name="Group 12">
                <a:extLst>
                  <a:ext uri="{FF2B5EF4-FFF2-40B4-BE49-F238E27FC236}">
                    <a16:creationId xmlns:a16="http://schemas.microsoft.com/office/drawing/2014/main" id="{4EB1F64E-90BA-9B99-3DF1-1F8E160B0E45}"/>
                  </a:ext>
                </a:extLst>
              </p:cNvPr>
              <p:cNvGrpSpPr/>
              <p:nvPr/>
            </p:nvGrpSpPr>
            <p:grpSpPr>
              <a:xfrm>
                <a:off x="5532029" y="1778008"/>
                <a:ext cx="723055" cy="1860868"/>
                <a:chOff x="2068313" y="2482622"/>
                <a:chExt cx="376359" cy="968604"/>
              </a:xfrm>
              <a:grpFill/>
            </p:grpSpPr>
            <p:sp>
              <p:nvSpPr>
                <p:cNvPr id="15" name="Round Same Side Corner Rectangle 23">
                  <a:extLst>
                    <a:ext uri="{FF2B5EF4-FFF2-40B4-BE49-F238E27FC236}">
                      <a16:creationId xmlns:a16="http://schemas.microsoft.com/office/drawing/2014/main" id="{D2EAB2C9-B2C8-1763-4FC8-5D1C518325B3}"/>
                    </a:ext>
                  </a:extLst>
                </p:cNvPr>
                <p:cNvSpPr/>
                <p:nvPr/>
              </p:nvSpPr>
              <p:spPr>
                <a:xfrm>
                  <a:off x="2071073" y="2923618"/>
                  <a:ext cx="372129" cy="52760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2B7064B-8BF5-FA11-7D15-5D6EB94E36C0}"/>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Speech Bubble: Rectangle with Corners Rounded 13">
                <a:extLst>
                  <a:ext uri="{FF2B5EF4-FFF2-40B4-BE49-F238E27FC236}">
                    <a16:creationId xmlns:a16="http://schemas.microsoft.com/office/drawing/2014/main" id="{BA389796-9569-8311-E98B-E206B0A7687F}"/>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085001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A94A7-CB7D-00B5-33DC-CE6748FC9FB0}"/>
              </a:ext>
            </a:extLst>
          </p:cNvPr>
          <p:cNvSpPr txBox="1"/>
          <p:nvPr/>
        </p:nvSpPr>
        <p:spPr>
          <a:xfrm>
            <a:off x="1567787" y="1218526"/>
            <a:ext cx="4682543" cy="186204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 </a:t>
            </a:r>
            <a:r>
              <a:rPr lang="en-US" sz="1100" dirty="0">
                <a:solidFill>
                  <a:schemeClr val="tx1"/>
                </a:solidFill>
                <a:latin typeface="Calibri"/>
                <a:ea typeface="Calibri"/>
                <a:cs typeface="Calibri"/>
                <a:sym typeface="Calibri"/>
              </a:rPr>
              <a:t>Ouverture du module</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 </a:t>
            </a:r>
            <a:r>
              <a:rPr lang="en-US" sz="1100" dirty="0">
                <a:solidFill>
                  <a:schemeClr val="tx1"/>
                </a:solidFill>
                <a:latin typeface="Calibri"/>
                <a:ea typeface="Calibri"/>
                <a:cs typeface="Calibri"/>
                <a:sym typeface="Calibri"/>
              </a:rPr>
              <a:t>Quelles sont les techniques de communication que je peux utiliser ?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 </a:t>
            </a:r>
            <a:r>
              <a:rPr lang="en-US" sz="1100" dirty="0">
                <a:solidFill>
                  <a:schemeClr val="tx1"/>
                </a:solidFill>
                <a:latin typeface="Calibri"/>
                <a:ea typeface="Calibri"/>
                <a:cs typeface="Calibri"/>
                <a:sym typeface="Calibri"/>
              </a:rPr>
              <a:t>Quelles sont les compétences de la SMSPS que j'utilise dans la gestion des cas ?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 </a:t>
            </a:r>
            <a:r>
              <a:rPr lang="en-US" sz="1100" dirty="0">
                <a:solidFill>
                  <a:schemeClr val="tx1"/>
                </a:solidFill>
                <a:latin typeface="Calibri"/>
                <a:ea typeface="Calibri"/>
                <a:cs typeface="Calibri"/>
                <a:sym typeface="Calibri"/>
              </a:rPr>
              <a:t>Quelles techniques puis-je utiliser pour motiver le changement ?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 </a:t>
            </a:r>
            <a:r>
              <a:rPr lang="en-US" sz="1100" dirty="0">
                <a:solidFill>
                  <a:schemeClr val="tx1"/>
                </a:solidFill>
                <a:latin typeface="Calibri"/>
                <a:ea typeface="Calibri"/>
                <a:cs typeface="Calibri"/>
                <a:sym typeface="Calibri"/>
              </a:rPr>
              <a:t>Clôture du module </a:t>
            </a:r>
          </a:p>
        </p:txBody>
      </p:sp>
      <p:sp>
        <p:nvSpPr>
          <p:cNvPr id="4" name="TextBox 3">
            <a:extLst>
              <a:ext uri="{FF2B5EF4-FFF2-40B4-BE49-F238E27FC236}">
                <a16:creationId xmlns:a16="http://schemas.microsoft.com/office/drawing/2014/main" id="{C55E81BB-3F0F-B92B-7842-9CE1E5D84BA4}"/>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US" sz="1100" dirty="0">
                <a:solidFill>
                  <a:schemeClr val="tx1"/>
                </a:solidFill>
                <a:latin typeface="+mn-lt"/>
              </a:rPr>
              <a:t>53</a:t>
            </a:r>
          </a:p>
          <a:p>
            <a:pPr>
              <a:spcAft>
                <a:spcPts val="1800"/>
              </a:spcAft>
            </a:pPr>
            <a:r>
              <a:rPr lang="en-US" sz="1100" dirty="0"/>
              <a:t>54</a:t>
            </a:r>
          </a:p>
          <a:p>
            <a:pPr>
              <a:spcAft>
                <a:spcPts val="1800"/>
              </a:spcAft>
            </a:pPr>
            <a:r>
              <a:rPr lang="en-US" sz="1100" dirty="0">
                <a:solidFill>
                  <a:schemeClr val="tx1"/>
                </a:solidFill>
                <a:latin typeface="+mn-lt"/>
              </a:rPr>
              <a:t>55</a:t>
            </a:r>
          </a:p>
          <a:p>
            <a:pPr>
              <a:spcAft>
                <a:spcPts val="1800"/>
              </a:spcAft>
            </a:pPr>
            <a:r>
              <a:rPr lang="en-US" sz="1100" dirty="0">
                <a:solidFill>
                  <a:schemeClr val="tx1"/>
                </a:solidFill>
                <a:latin typeface="+mn-lt"/>
              </a:rPr>
              <a:t>61</a:t>
            </a:r>
          </a:p>
          <a:p>
            <a:pPr>
              <a:spcAft>
                <a:spcPts val="1800"/>
              </a:spcAft>
            </a:pPr>
            <a:r>
              <a:rPr lang="en-US" sz="1100" dirty="0"/>
              <a:t>66</a:t>
            </a:r>
            <a:endParaRPr lang="en-US" sz="1100" dirty="0">
              <a:solidFill>
                <a:schemeClr val="tx1"/>
              </a:solidFill>
              <a:latin typeface="+mn-lt"/>
            </a:endParaRPr>
          </a:p>
        </p:txBody>
      </p:sp>
      <p:sp>
        <p:nvSpPr>
          <p:cNvPr id="5" name="TextBox 4">
            <a:extLst>
              <a:ext uri="{FF2B5EF4-FFF2-40B4-BE49-F238E27FC236}">
                <a16:creationId xmlns:a16="http://schemas.microsoft.com/office/drawing/2014/main" id="{C096E4EF-83E8-F4A2-8680-50397F974B56}"/>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TABLE DES MATIÈRES</a:t>
            </a:r>
          </a:p>
        </p:txBody>
      </p:sp>
      <p:sp>
        <p:nvSpPr>
          <p:cNvPr id="6" name="Hexagon 5">
            <a:extLst>
              <a:ext uri="{FF2B5EF4-FFF2-40B4-BE49-F238E27FC236}">
                <a16:creationId xmlns:a16="http://schemas.microsoft.com/office/drawing/2014/main" id="{7216CE50-F10D-13A5-C2B1-2F378B8BE4BD}"/>
              </a:ext>
            </a:extLst>
          </p:cNvPr>
          <p:cNvSpPr/>
          <p:nvPr/>
        </p:nvSpPr>
        <p:spPr>
          <a:xfrm rot="1782986">
            <a:off x="286724" y="30111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E83EB363-E573-F6F2-481C-C4EBF044D382}"/>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F37EA817-8732-18F3-34FF-E5276A5B3633}"/>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071CA46C-E43E-6342-76FE-55ED35EE5457}"/>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9F706BF8-ADE4-AA60-7CE0-41B5AF609D60}"/>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C1205B4-AC86-D435-F53B-C45BE62499F1}"/>
              </a:ext>
            </a:extLst>
          </p:cNvPr>
          <p:cNvGrpSpPr/>
          <p:nvPr/>
        </p:nvGrpSpPr>
        <p:grpSpPr>
          <a:xfrm>
            <a:off x="5219701" y="7556500"/>
            <a:ext cx="1087450" cy="1534390"/>
            <a:chOff x="5532029" y="1778008"/>
            <a:chExt cx="1463806" cy="2065428"/>
          </a:xfrm>
          <a:solidFill>
            <a:schemeClr val="accent3">
              <a:lumMod val="20000"/>
              <a:lumOff val="80000"/>
            </a:schemeClr>
          </a:solidFill>
        </p:grpSpPr>
        <p:grpSp>
          <p:nvGrpSpPr>
            <p:cNvPr id="11" name="Group 10">
              <a:extLst>
                <a:ext uri="{FF2B5EF4-FFF2-40B4-BE49-F238E27FC236}">
                  <a16:creationId xmlns:a16="http://schemas.microsoft.com/office/drawing/2014/main" id="{F6B694B9-FC39-7076-6D61-02B20F9E9A6D}"/>
                </a:ext>
              </a:extLst>
            </p:cNvPr>
            <p:cNvGrpSpPr/>
            <p:nvPr/>
          </p:nvGrpSpPr>
          <p:grpSpPr>
            <a:xfrm>
              <a:off x="5532029" y="1778008"/>
              <a:ext cx="723055" cy="2065428"/>
              <a:chOff x="2068313" y="2482622"/>
              <a:chExt cx="376359" cy="1075080"/>
            </a:xfrm>
            <a:grpFill/>
          </p:grpSpPr>
          <p:sp>
            <p:nvSpPr>
              <p:cNvPr id="15" name="Round Same Side Corner Rectangle 23">
                <a:extLst>
                  <a:ext uri="{FF2B5EF4-FFF2-40B4-BE49-F238E27FC236}">
                    <a16:creationId xmlns:a16="http://schemas.microsoft.com/office/drawing/2014/main" id="{C87217CC-FEA2-D0E5-3D2D-6BCEE33964D5}"/>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D8A2BD5-840E-1C72-113B-AABF28F82AF6}"/>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peech Bubble: Rectangle with Corners Rounded 12">
              <a:extLst>
                <a:ext uri="{FF2B5EF4-FFF2-40B4-BE49-F238E27FC236}">
                  <a16:creationId xmlns:a16="http://schemas.microsoft.com/office/drawing/2014/main" id="{92BC3849-DE95-9D1D-6888-4A258F61F399}"/>
                </a:ext>
              </a:extLst>
            </p:cNvPr>
            <p:cNvSpPr/>
            <p:nvPr/>
          </p:nvSpPr>
          <p:spPr>
            <a:xfrm>
              <a:off x="6535544" y="1996974"/>
              <a:ext cx="460291" cy="327241"/>
            </a:xfrm>
            <a:prstGeom prst="wedgeRoundRectCallout">
              <a:avLst>
                <a:gd name="adj1" fmla="val -69318"/>
                <a:gd name="adj2" fmla="val 26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08967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4160D8-FBD5-586D-6559-BD470383467F}"/>
              </a:ext>
            </a:extLst>
          </p:cNvPr>
          <p:cNvSpPr txBox="1"/>
          <p:nvPr/>
        </p:nvSpPr>
        <p:spPr>
          <a:xfrm>
            <a:off x="996287" y="1238738"/>
            <a:ext cx="4665478" cy="276999"/>
          </a:xfrm>
          <a:prstGeom prst="rect">
            <a:avLst/>
          </a:prstGeom>
          <a:noFill/>
        </p:spPr>
        <p:txBody>
          <a:bodyPr wrap="square" rtlCol="0">
            <a:spAutoFit/>
          </a:bodyPr>
          <a:lstStyle/>
          <a:p>
            <a:r>
              <a:rPr lang="en-US" sz="1200" b="1" spc="300" dirty="0">
                <a:solidFill>
                  <a:schemeClr val="tx1"/>
                </a:solidFill>
              </a:rPr>
              <a:t>OBJECTIF DU MODULE</a:t>
            </a:r>
          </a:p>
        </p:txBody>
      </p:sp>
      <p:sp>
        <p:nvSpPr>
          <p:cNvPr id="3" name="TextBox 2">
            <a:extLst>
              <a:ext uri="{FF2B5EF4-FFF2-40B4-BE49-F238E27FC236}">
                <a16:creationId xmlns:a16="http://schemas.microsoft.com/office/drawing/2014/main" id="{A1AB3941-0FD0-0015-CA88-DFCEBCCB7900}"/>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1 : OUVERTURE DU MODULE</a:t>
            </a:r>
          </a:p>
        </p:txBody>
      </p:sp>
      <p:sp>
        <p:nvSpPr>
          <p:cNvPr id="4" name="TextBox 3">
            <a:extLst>
              <a:ext uri="{FF2B5EF4-FFF2-40B4-BE49-F238E27FC236}">
                <a16:creationId xmlns:a16="http://schemas.microsoft.com/office/drawing/2014/main" id="{B06DA661-4DB0-C473-0F13-1D93DF019AB4}"/>
              </a:ext>
            </a:extLst>
          </p:cNvPr>
          <p:cNvSpPr txBox="1"/>
          <p:nvPr/>
        </p:nvSpPr>
        <p:spPr>
          <a:xfrm>
            <a:off x="996287" y="1599327"/>
            <a:ext cx="5254042" cy="600164"/>
          </a:xfrm>
          <a:prstGeom prst="rect">
            <a:avLst/>
          </a:prstGeom>
          <a:noFill/>
        </p:spPr>
        <p:txBody>
          <a:bodyPr wrap="square" rtlCol="0">
            <a:spAutoFit/>
          </a:bodyPr>
          <a:lstStyle/>
          <a:p>
            <a:pPr marL="0" marR="0" lvl="0" indent="0" algn="l" rtl="0">
              <a:spcBef>
                <a:spcPts val="0"/>
              </a:spcBef>
              <a:spcAft>
                <a:spcPts val="0"/>
              </a:spcAft>
              <a:buNone/>
            </a:pPr>
            <a:r>
              <a:rPr lang="en-US" sz="1100" dirty="0" err="1">
                <a:ea typeface="Arial"/>
                <a:cs typeface="Arial"/>
                <a:sym typeface="Arial"/>
              </a:rPr>
              <a:t>Permettre</a:t>
            </a:r>
            <a:r>
              <a:rPr lang="en-US" sz="1100" dirty="0">
                <a:ea typeface="Arial"/>
                <a:cs typeface="Arial"/>
                <a:sym typeface="Arial"/>
              </a:rPr>
              <a:t> de </a:t>
            </a:r>
            <a:r>
              <a:rPr lang="en-US" sz="1100" dirty="0" err="1">
                <a:solidFill>
                  <a:schemeClr val="tx1"/>
                </a:solidFill>
                <a:latin typeface="+mn-lt"/>
                <a:ea typeface="Arial"/>
                <a:cs typeface="Arial"/>
                <a:sym typeface="Arial"/>
              </a:rPr>
              <a:t>réfléchir</a:t>
            </a:r>
            <a:r>
              <a:rPr lang="en-US" sz="1100" dirty="0">
                <a:solidFill>
                  <a:schemeClr val="tx1"/>
                </a:solidFill>
                <a:latin typeface="+mn-lt"/>
                <a:ea typeface="Arial"/>
                <a:cs typeface="Arial"/>
                <a:sym typeface="Arial"/>
              </a:rPr>
              <a:t> sur, de rafraîchir et de pratiquer les compétences et les interventions en matière de communication et de SMSPS pour des enfants d'âges et de stades de développement différents.</a:t>
            </a:r>
          </a:p>
        </p:txBody>
      </p:sp>
      <p:sp>
        <p:nvSpPr>
          <p:cNvPr id="5" name="TextBox 4">
            <a:extLst>
              <a:ext uri="{FF2B5EF4-FFF2-40B4-BE49-F238E27FC236}">
                <a16:creationId xmlns:a16="http://schemas.microsoft.com/office/drawing/2014/main" id="{932641E7-9996-1BFB-43F2-64F45BEB6B17}"/>
              </a:ext>
            </a:extLst>
          </p:cNvPr>
          <p:cNvSpPr txBox="1"/>
          <p:nvPr/>
        </p:nvSpPr>
        <p:spPr>
          <a:xfrm>
            <a:off x="996287" y="2367452"/>
            <a:ext cx="5254042" cy="276999"/>
          </a:xfrm>
          <a:prstGeom prst="rect">
            <a:avLst/>
          </a:prstGeom>
          <a:noFill/>
        </p:spPr>
        <p:txBody>
          <a:bodyPr wrap="square" rtlCol="0">
            <a:spAutoFit/>
          </a:bodyPr>
          <a:lstStyle/>
          <a:p>
            <a:r>
              <a:rPr lang="en-US" sz="1200" b="1" spc="300" dirty="0">
                <a:solidFill>
                  <a:schemeClr val="tx1"/>
                </a:solidFill>
              </a:rPr>
              <a:t>OBJECTIFS D'APPRENTISSAGE </a:t>
            </a:r>
          </a:p>
        </p:txBody>
      </p:sp>
      <p:sp>
        <p:nvSpPr>
          <p:cNvPr id="6" name="TextBox 5">
            <a:extLst>
              <a:ext uri="{FF2B5EF4-FFF2-40B4-BE49-F238E27FC236}">
                <a16:creationId xmlns:a16="http://schemas.microsoft.com/office/drawing/2014/main" id="{144C952B-B6B1-A016-F0F6-11D967C41737}"/>
              </a:ext>
            </a:extLst>
          </p:cNvPr>
          <p:cNvSpPr txBox="1"/>
          <p:nvPr/>
        </p:nvSpPr>
        <p:spPr>
          <a:xfrm>
            <a:off x="1675087" y="2950934"/>
            <a:ext cx="4575242" cy="2292935"/>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Expliquer les compétences en matière de communication et de SMSPS dont un </a:t>
            </a:r>
            <a:r>
              <a:rPr lang="en-US" sz="1100" dirty="0" err="1">
                <a:solidFill>
                  <a:schemeClr val="tx1"/>
                </a:solidFill>
                <a:latin typeface="+mn-lt"/>
                <a:ea typeface="Arial"/>
                <a:cs typeface="Arial"/>
                <a:sym typeface="Arial"/>
              </a:rPr>
              <a:t>gestionnaire</a:t>
            </a:r>
            <a:r>
              <a:rPr lang="en-US" sz="1100" dirty="0">
                <a:solidFill>
                  <a:schemeClr val="tx1"/>
                </a:solidFill>
                <a:latin typeface="+mn-lt"/>
                <a:ea typeface="Arial"/>
                <a:cs typeface="Arial"/>
                <a:sym typeface="Arial"/>
              </a:rPr>
              <a:t> de </a:t>
            </a:r>
            <a:r>
              <a:rPr lang="en-US" sz="1100" dirty="0" err="1">
                <a:solidFill>
                  <a:schemeClr val="tx1"/>
                </a:solidFill>
                <a:latin typeface="+mn-lt"/>
                <a:ea typeface="Arial"/>
                <a:cs typeface="Arial"/>
                <a:sym typeface="Arial"/>
              </a:rPr>
              <a:t>cas</a:t>
            </a:r>
            <a:r>
              <a:rPr lang="en-US" sz="1100" dirty="0">
                <a:solidFill>
                  <a:schemeClr val="tx1"/>
                </a:solidFill>
                <a:latin typeface="+mn-lt"/>
                <a:ea typeface="Arial"/>
                <a:cs typeface="Arial"/>
                <a:sym typeface="Arial"/>
              </a:rPr>
              <a:t> a besoin</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Démontrer que l'on réagit avec empathie</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Expliquer l'objectif de </a:t>
            </a:r>
            <a:r>
              <a:rPr lang="en-US" sz="1100" dirty="0" err="1">
                <a:solidFill>
                  <a:schemeClr val="tx1"/>
                </a:solidFill>
                <a:latin typeface="+mn-lt"/>
                <a:ea typeface="Arial"/>
                <a:cs typeface="Arial"/>
                <a:sym typeface="Arial"/>
              </a:rPr>
              <a:t>l'entretien</a:t>
            </a:r>
            <a:r>
              <a:rPr lang="en-US" sz="1100" dirty="0">
                <a:solidFill>
                  <a:schemeClr val="tx1"/>
                </a:solidFill>
                <a:latin typeface="+mn-lt"/>
                <a:ea typeface="Arial"/>
                <a:cs typeface="Arial"/>
                <a:sym typeface="Arial"/>
              </a:rPr>
              <a:t> de motivation</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Démontrer les techniques </a:t>
            </a:r>
            <a:r>
              <a:rPr lang="en-US" sz="1100" dirty="0" err="1">
                <a:solidFill>
                  <a:schemeClr val="tx1"/>
                </a:solidFill>
                <a:latin typeface="+mn-lt"/>
                <a:ea typeface="Arial"/>
                <a:cs typeface="Arial"/>
                <a:sym typeface="Arial"/>
              </a:rPr>
              <a:t>d'entretien</a:t>
            </a:r>
            <a:r>
              <a:rPr lang="en-US" sz="1100" dirty="0">
                <a:solidFill>
                  <a:schemeClr val="tx1"/>
                </a:solidFill>
                <a:latin typeface="+mn-lt"/>
                <a:ea typeface="Arial"/>
                <a:cs typeface="Arial"/>
                <a:sym typeface="Arial"/>
              </a:rPr>
              <a:t> de motivation telles que les questions, la réflexion, le résumé et les affirmations.</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p:txBody>
      </p:sp>
      <p:grpSp>
        <p:nvGrpSpPr>
          <p:cNvPr id="7" name="Google Shape;149;p12">
            <a:extLst>
              <a:ext uri="{FF2B5EF4-FFF2-40B4-BE49-F238E27FC236}">
                <a16:creationId xmlns:a16="http://schemas.microsoft.com/office/drawing/2014/main" id="{58ADC60D-AB3F-27B1-94D8-DC4F24D4BEC8}"/>
              </a:ext>
            </a:extLst>
          </p:cNvPr>
          <p:cNvGrpSpPr/>
          <p:nvPr/>
        </p:nvGrpSpPr>
        <p:grpSpPr>
          <a:xfrm>
            <a:off x="1020268" y="2859192"/>
            <a:ext cx="559955" cy="387333"/>
            <a:chOff x="6878053" y="1156317"/>
            <a:chExt cx="1431178" cy="1039513"/>
          </a:xfrm>
          <a:solidFill>
            <a:schemeClr val="accent3">
              <a:lumMod val="75000"/>
            </a:schemeClr>
          </a:solidFill>
        </p:grpSpPr>
        <p:grpSp>
          <p:nvGrpSpPr>
            <p:cNvPr id="8" name="Google Shape;150;p12">
              <a:extLst>
                <a:ext uri="{FF2B5EF4-FFF2-40B4-BE49-F238E27FC236}">
                  <a16:creationId xmlns:a16="http://schemas.microsoft.com/office/drawing/2014/main" id="{EF03A04B-025B-508B-075C-D044B2570590}"/>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BDAFB5B8-4AF5-B944-0952-3057B67A6FA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9BBF8986-D295-CE38-9D57-A05D5A5CB48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245910EA-E971-E32F-E4EF-7C638A11E5B6}"/>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34E4E4F6-4038-D73F-EBD8-8BE5EB135F7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8FC37BEC-2B6C-0776-7A5C-56E4A7FF8288}"/>
              </a:ext>
            </a:extLst>
          </p:cNvPr>
          <p:cNvGrpSpPr/>
          <p:nvPr/>
        </p:nvGrpSpPr>
        <p:grpSpPr>
          <a:xfrm>
            <a:off x="1024014" y="3482605"/>
            <a:ext cx="559955" cy="387333"/>
            <a:chOff x="6878053" y="1156317"/>
            <a:chExt cx="1431178" cy="1039513"/>
          </a:xfrm>
          <a:solidFill>
            <a:schemeClr val="accent3">
              <a:lumMod val="75000"/>
            </a:schemeClr>
          </a:solidFill>
        </p:grpSpPr>
        <p:grpSp>
          <p:nvGrpSpPr>
            <p:cNvPr id="14" name="Google Shape;150;p12">
              <a:extLst>
                <a:ext uri="{FF2B5EF4-FFF2-40B4-BE49-F238E27FC236}">
                  <a16:creationId xmlns:a16="http://schemas.microsoft.com/office/drawing/2014/main" id="{C6B540AB-FC28-D822-8B2B-D78D241899D0}"/>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A88A01AA-36AB-5944-8FD9-95847791EB5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2C274092-4543-417D-1F6F-469805DE888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4662B4F8-621B-9B44-7AF4-DC16799534AC}"/>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AD321B47-C2EB-B558-FDCB-B6573FF518C1}"/>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A18DFBCB-898E-F54C-1DC0-0CBC3C08CBBD}"/>
              </a:ext>
            </a:extLst>
          </p:cNvPr>
          <p:cNvGrpSpPr/>
          <p:nvPr/>
        </p:nvGrpSpPr>
        <p:grpSpPr>
          <a:xfrm>
            <a:off x="1024014" y="3996286"/>
            <a:ext cx="559955" cy="387333"/>
            <a:chOff x="6878053" y="1156317"/>
            <a:chExt cx="1431178" cy="1039513"/>
          </a:xfrm>
          <a:solidFill>
            <a:schemeClr val="accent3">
              <a:lumMod val="75000"/>
            </a:schemeClr>
          </a:solidFill>
        </p:grpSpPr>
        <p:grpSp>
          <p:nvGrpSpPr>
            <p:cNvPr id="20" name="Google Shape;150;p12">
              <a:extLst>
                <a:ext uri="{FF2B5EF4-FFF2-40B4-BE49-F238E27FC236}">
                  <a16:creationId xmlns:a16="http://schemas.microsoft.com/office/drawing/2014/main" id="{6EA682DA-30FC-F11C-A1B1-4F922A5603D8}"/>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32B77852-C85E-89B7-CABD-BF5718135F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022C3365-DBA5-241F-B4D8-B0540FB54713}"/>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B4725772-111C-7690-AE31-92C2A08A8C83}"/>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D9C6EACA-3533-FEAF-807A-1A781372EFA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1" name="Hexagon 30">
            <a:extLst>
              <a:ext uri="{FF2B5EF4-FFF2-40B4-BE49-F238E27FC236}">
                <a16:creationId xmlns:a16="http://schemas.microsoft.com/office/drawing/2014/main" id="{B6675D9A-D9FB-11E4-BA10-E43B6596B333}"/>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14C54186-3604-1093-1A15-5CDF40F7D942}"/>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BF132ACF-0784-1794-0F80-8740CA26E54D}"/>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A5DA8933-5ECD-BA75-C488-CBD7D226477F}"/>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a:extLst>
              <a:ext uri="{FF2B5EF4-FFF2-40B4-BE49-F238E27FC236}">
                <a16:creationId xmlns:a16="http://schemas.microsoft.com/office/drawing/2014/main" id="{2526FFE1-0516-38AD-3018-480DC7872CE9}"/>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oogle Shape;149;p12">
            <a:extLst>
              <a:ext uri="{FF2B5EF4-FFF2-40B4-BE49-F238E27FC236}">
                <a16:creationId xmlns:a16="http://schemas.microsoft.com/office/drawing/2014/main" id="{B1220033-4403-8EE0-61BD-7D94514F17CE}"/>
              </a:ext>
            </a:extLst>
          </p:cNvPr>
          <p:cNvGrpSpPr/>
          <p:nvPr/>
        </p:nvGrpSpPr>
        <p:grpSpPr>
          <a:xfrm>
            <a:off x="1020268" y="4617423"/>
            <a:ext cx="559955" cy="387333"/>
            <a:chOff x="6878053" y="1156317"/>
            <a:chExt cx="1431178" cy="1039513"/>
          </a:xfrm>
          <a:solidFill>
            <a:schemeClr val="accent3">
              <a:lumMod val="75000"/>
            </a:schemeClr>
          </a:solidFill>
        </p:grpSpPr>
        <p:grpSp>
          <p:nvGrpSpPr>
            <p:cNvPr id="37" name="Google Shape;150;p12">
              <a:extLst>
                <a:ext uri="{FF2B5EF4-FFF2-40B4-BE49-F238E27FC236}">
                  <a16:creationId xmlns:a16="http://schemas.microsoft.com/office/drawing/2014/main" id="{61FC9A89-865F-350B-75EB-877D234DABF2}"/>
                </a:ext>
              </a:extLst>
            </p:cNvPr>
            <p:cNvGrpSpPr/>
            <p:nvPr/>
          </p:nvGrpSpPr>
          <p:grpSpPr>
            <a:xfrm>
              <a:off x="7672978" y="1156317"/>
              <a:ext cx="412941" cy="436880"/>
              <a:chOff x="243840" y="1676400"/>
              <a:chExt cx="701040" cy="741680"/>
            </a:xfrm>
            <a:grpFill/>
          </p:grpSpPr>
          <p:sp>
            <p:nvSpPr>
              <p:cNvPr id="40" name="Google Shape;151;p12">
                <a:extLst>
                  <a:ext uri="{FF2B5EF4-FFF2-40B4-BE49-F238E27FC236}">
                    <a16:creationId xmlns:a16="http://schemas.microsoft.com/office/drawing/2014/main" id="{46721990-5D4A-DB4A-E673-ED0A66BB33B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41" name="Google Shape;152;p12">
                <a:extLst>
                  <a:ext uri="{FF2B5EF4-FFF2-40B4-BE49-F238E27FC236}">
                    <a16:creationId xmlns:a16="http://schemas.microsoft.com/office/drawing/2014/main" id="{EA56E199-50D7-0A88-A624-D04AB032512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8" name="Google Shape;153;p12">
              <a:extLst>
                <a:ext uri="{FF2B5EF4-FFF2-40B4-BE49-F238E27FC236}">
                  <a16:creationId xmlns:a16="http://schemas.microsoft.com/office/drawing/2014/main" id="{090CA30F-BE41-3D61-092C-FD3AF92D74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39" name="Google Shape;154;p12">
              <a:extLst>
                <a:ext uri="{FF2B5EF4-FFF2-40B4-BE49-F238E27FC236}">
                  <a16:creationId xmlns:a16="http://schemas.microsoft.com/office/drawing/2014/main" id="{A46AA895-5BD2-5B58-6872-65352BF2C071}"/>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21780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5884F1-9AC0-B56F-0FA4-BB90D1814032}"/>
              </a:ext>
            </a:extLst>
          </p:cNvPr>
          <p:cNvSpPr/>
          <p:nvPr/>
        </p:nvSpPr>
        <p:spPr>
          <a:xfrm>
            <a:off x="1013199" y="2601895"/>
            <a:ext cx="2524999" cy="628084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C5DD6B-88C3-9EF8-0010-9627FAAF4149}"/>
              </a:ext>
            </a:extLst>
          </p:cNvPr>
          <p:cNvSpPr/>
          <p:nvPr/>
        </p:nvSpPr>
        <p:spPr>
          <a:xfrm>
            <a:off x="3734287" y="2601895"/>
            <a:ext cx="2524999" cy="628084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1F19FAA-5291-82FF-0E76-8BC8CF0CE52C}"/>
              </a:ext>
            </a:extLst>
          </p:cNvPr>
          <p:cNvSpPr txBox="1"/>
          <p:nvPr/>
        </p:nvSpPr>
        <p:spPr>
          <a:xfrm>
            <a:off x="1013198" y="1870276"/>
            <a:ext cx="5246087" cy="261610"/>
          </a:xfrm>
          <a:prstGeom prst="rect">
            <a:avLst/>
          </a:prstGeom>
          <a:noFill/>
        </p:spPr>
        <p:txBody>
          <a:bodyPr wrap="square" rtlCol="0">
            <a:spAutoFit/>
          </a:bodyPr>
          <a:lstStyle/>
          <a:p>
            <a:r>
              <a:rPr lang="en-US" sz="1100" dirty="0"/>
              <a:t>Notez les choses à faire et à ne pas faire lorsque vous communiquez avec des enfants :</a:t>
            </a:r>
          </a:p>
        </p:txBody>
      </p:sp>
      <p:sp>
        <p:nvSpPr>
          <p:cNvPr id="3" name="TextBox 2">
            <a:extLst>
              <a:ext uri="{FF2B5EF4-FFF2-40B4-BE49-F238E27FC236}">
                <a16:creationId xmlns:a16="http://schemas.microsoft.com/office/drawing/2014/main" id="{1E20FB8D-E4F4-C3E8-BE0E-728A14443109}"/>
              </a:ext>
            </a:extLst>
          </p:cNvPr>
          <p:cNvSpPr txBox="1"/>
          <p:nvPr/>
        </p:nvSpPr>
        <p:spPr>
          <a:xfrm>
            <a:off x="996286" y="2258899"/>
            <a:ext cx="2541911" cy="261610"/>
          </a:xfrm>
          <a:prstGeom prst="rect">
            <a:avLst/>
          </a:prstGeom>
          <a:noFill/>
        </p:spPr>
        <p:txBody>
          <a:bodyPr wrap="square" rtlCol="0">
            <a:spAutoFit/>
          </a:bodyPr>
          <a:lstStyle/>
          <a:p>
            <a:r>
              <a:rPr lang="en-US" sz="1100" b="1" dirty="0"/>
              <a:t>A FAIRE</a:t>
            </a:r>
          </a:p>
        </p:txBody>
      </p:sp>
      <p:sp>
        <p:nvSpPr>
          <p:cNvPr id="4" name="TextBox 3">
            <a:extLst>
              <a:ext uri="{FF2B5EF4-FFF2-40B4-BE49-F238E27FC236}">
                <a16:creationId xmlns:a16="http://schemas.microsoft.com/office/drawing/2014/main" id="{4B2C1FE7-F60D-06F8-9820-54CF9EA4BCB6}"/>
              </a:ext>
            </a:extLst>
          </p:cNvPr>
          <p:cNvSpPr txBox="1"/>
          <p:nvPr/>
        </p:nvSpPr>
        <p:spPr>
          <a:xfrm>
            <a:off x="3734287" y="2258899"/>
            <a:ext cx="2505805" cy="261610"/>
          </a:xfrm>
          <a:prstGeom prst="rect">
            <a:avLst/>
          </a:prstGeom>
          <a:noFill/>
        </p:spPr>
        <p:txBody>
          <a:bodyPr wrap="square" rtlCol="0">
            <a:spAutoFit/>
          </a:bodyPr>
          <a:lstStyle/>
          <a:p>
            <a:r>
              <a:rPr lang="en-US" sz="1100" b="1" dirty="0"/>
              <a:t>A NE PAS FAIRE</a:t>
            </a:r>
          </a:p>
        </p:txBody>
      </p:sp>
      <p:sp>
        <p:nvSpPr>
          <p:cNvPr id="5" name="TextBox 4">
            <a:extLst>
              <a:ext uri="{FF2B5EF4-FFF2-40B4-BE49-F238E27FC236}">
                <a16:creationId xmlns:a16="http://schemas.microsoft.com/office/drawing/2014/main" id="{DCC30225-6A4F-905D-FC69-8863D5FCD08C}"/>
              </a:ext>
            </a:extLst>
          </p:cNvPr>
          <p:cNvSpPr txBox="1"/>
          <p:nvPr/>
        </p:nvSpPr>
        <p:spPr>
          <a:xfrm>
            <a:off x="1013200" y="719317"/>
            <a:ext cx="522689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2 : QUELLES SONT LES TECHNIQUES DE COMMUNICATION QUE JE PEUX UTILISER ? </a:t>
            </a:r>
          </a:p>
        </p:txBody>
      </p:sp>
      <p:sp>
        <p:nvSpPr>
          <p:cNvPr id="6" name="TextBox 5">
            <a:extLst>
              <a:ext uri="{FF2B5EF4-FFF2-40B4-BE49-F238E27FC236}">
                <a16:creationId xmlns:a16="http://schemas.microsoft.com/office/drawing/2014/main" id="{C225C816-BB78-6D2F-2AB9-EC5F3C808049}"/>
              </a:ext>
            </a:extLst>
          </p:cNvPr>
          <p:cNvSpPr txBox="1"/>
          <p:nvPr/>
        </p:nvSpPr>
        <p:spPr>
          <a:xfrm>
            <a:off x="996287" y="1468411"/>
            <a:ext cx="5262998" cy="276999"/>
          </a:xfrm>
          <a:prstGeom prst="rect">
            <a:avLst/>
          </a:prstGeom>
          <a:noFill/>
        </p:spPr>
        <p:txBody>
          <a:bodyPr wrap="square" rtlCol="0">
            <a:spAutoFit/>
          </a:bodyPr>
          <a:lstStyle/>
          <a:p>
            <a:r>
              <a:rPr lang="en-US" sz="1200" b="1" spc="300" dirty="0">
                <a:solidFill>
                  <a:schemeClr val="tx1"/>
                </a:solidFill>
              </a:rPr>
              <a:t>LES TECHNIQUES DE COMMUNICATION</a:t>
            </a:r>
          </a:p>
        </p:txBody>
      </p:sp>
      <p:grpSp>
        <p:nvGrpSpPr>
          <p:cNvPr id="7" name="Group 6">
            <a:extLst>
              <a:ext uri="{FF2B5EF4-FFF2-40B4-BE49-F238E27FC236}">
                <a16:creationId xmlns:a16="http://schemas.microsoft.com/office/drawing/2014/main" id="{BCAFA3E7-518E-046E-16CA-07986D6AF896}"/>
              </a:ext>
            </a:extLst>
          </p:cNvPr>
          <p:cNvGrpSpPr/>
          <p:nvPr/>
        </p:nvGrpSpPr>
        <p:grpSpPr>
          <a:xfrm>
            <a:off x="2490266" y="8205758"/>
            <a:ext cx="938734" cy="980925"/>
            <a:chOff x="7345680" y="2484120"/>
            <a:chExt cx="904240" cy="944880"/>
          </a:xfrm>
        </p:grpSpPr>
        <p:sp>
          <p:nvSpPr>
            <p:cNvPr id="8" name="Oval 7">
              <a:extLst>
                <a:ext uri="{FF2B5EF4-FFF2-40B4-BE49-F238E27FC236}">
                  <a16:creationId xmlns:a16="http://schemas.microsoft.com/office/drawing/2014/main" id="{BB8F98B8-D23C-7C15-7ED0-178F4F1484C6}"/>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L-Shape 8">
              <a:extLst>
                <a:ext uri="{FF2B5EF4-FFF2-40B4-BE49-F238E27FC236}">
                  <a16:creationId xmlns:a16="http://schemas.microsoft.com/office/drawing/2014/main" id="{FF5A2D18-637F-7C19-B118-6AC1E0240E8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53481B97-5695-23B2-01D7-DE35AFF4C453}"/>
              </a:ext>
            </a:extLst>
          </p:cNvPr>
          <p:cNvGrpSpPr/>
          <p:nvPr/>
        </p:nvGrpSpPr>
        <p:grpSpPr>
          <a:xfrm>
            <a:off x="5067403" y="8210771"/>
            <a:ext cx="938734" cy="980925"/>
            <a:chOff x="7090831" y="3731241"/>
            <a:chExt cx="904240" cy="944880"/>
          </a:xfrm>
        </p:grpSpPr>
        <p:sp>
          <p:nvSpPr>
            <p:cNvPr id="14" name="Oval 13">
              <a:extLst>
                <a:ext uri="{FF2B5EF4-FFF2-40B4-BE49-F238E27FC236}">
                  <a16:creationId xmlns:a16="http://schemas.microsoft.com/office/drawing/2014/main" id="{EB91C176-C0B7-C75C-D432-6F04DE743470}"/>
                </a:ext>
              </a:extLst>
            </p:cNvPr>
            <p:cNvSpPr/>
            <p:nvPr/>
          </p:nvSpPr>
          <p:spPr>
            <a:xfrm>
              <a:off x="7090831" y="3731241"/>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Plus Sign 14">
              <a:extLst>
                <a:ext uri="{FF2B5EF4-FFF2-40B4-BE49-F238E27FC236}">
                  <a16:creationId xmlns:a16="http://schemas.microsoft.com/office/drawing/2014/main" id="{E2B31F22-42DC-D627-842E-7227E64A34D4}"/>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6" name="Hexagon 15">
            <a:extLst>
              <a:ext uri="{FF2B5EF4-FFF2-40B4-BE49-F238E27FC236}">
                <a16:creationId xmlns:a16="http://schemas.microsoft.com/office/drawing/2014/main" id="{F4F20A53-B8B7-8386-80BB-458946D2C2F7}"/>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5B0D2ECD-2245-1B29-30FA-9D9E91DEC81C}"/>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2F62FD80-42A6-087C-FB97-CBD717DE2157}"/>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34282C81-1BDD-445E-97F5-59741069E143}"/>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Hexagon 19">
            <a:extLst>
              <a:ext uri="{FF2B5EF4-FFF2-40B4-BE49-F238E27FC236}">
                <a16:creationId xmlns:a16="http://schemas.microsoft.com/office/drawing/2014/main" id="{DAE8D308-1F21-2E7C-7DA3-C0E216556E5B}"/>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764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C545B0-457B-AA64-2A57-DA47CF0C6D79}"/>
              </a:ext>
            </a:extLst>
          </p:cNvPr>
          <p:cNvSpPr txBox="1"/>
          <p:nvPr/>
        </p:nvSpPr>
        <p:spPr>
          <a:xfrm>
            <a:off x="996286" y="710270"/>
            <a:ext cx="5226892" cy="738664"/>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3 : QUELLES SONT LES COMPÉTENCES EN SMSPS QUE J'UTILISE DANS LA GESTION DES CAS ? </a:t>
            </a:r>
          </a:p>
        </p:txBody>
      </p:sp>
      <p:sp>
        <p:nvSpPr>
          <p:cNvPr id="5" name="TextBox 4">
            <a:extLst>
              <a:ext uri="{FF2B5EF4-FFF2-40B4-BE49-F238E27FC236}">
                <a16:creationId xmlns:a16="http://schemas.microsoft.com/office/drawing/2014/main" id="{DA75DA80-5068-1BA3-8839-A0E1208E967C}"/>
              </a:ext>
            </a:extLst>
          </p:cNvPr>
          <p:cNvSpPr txBox="1"/>
          <p:nvPr/>
        </p:nvSpPr>
        <p:spPr>
          <a:xfrm>
            <a:off x="996287" y="1468411"/>
            <a:ext cx="5262998" cy="276999"/>
          </a:xfrm>
          <a:prstGeom prst="rect">
            <a:avLst/>
          </a:prstGeom>
          <a:noFill/>
        </p:spPr>
        <p:txBody>
          <a:bodyPr wrap="square" rtlCol="0">
            <a:spAutoFit/>
          </a:bodyPr>
          <a:lstStyle/>
          <a:p>
            <a:r>
              <a:rPr lang="en-US" sz="1200" b="1" spc="300" dirty="0">
                <a:solidFill>
                  <a:schemeClr val="tx1"/>
                </a:solidFill>
              </a:rPr>
              <a:t>OUTIL D'OBSERVATION</a:t>
            </a:r>
          </a:p>
        </p:txBody>
      </p:sp>
      <p:graphicFrame>
        <p:nvGraphicFramePr>
          <p:cNvPr id="6" name="Table 6">
            <a:extLst>
              <a:ext uri="{FF2B5EF4-FFF2-40B4-BE49-F238E27FC236}">
                <a16:creationId xmlns:a16="http://schemas.microsoft.com/office/drawing/2014/main" id="{8C927A90-7A78-5F86-E206-35DB277FF4A0}"/>
              </a:ext>
            </a:extLst>
          </p:cNvPr>
          <p:cNvGraphicFramePr>
            <a:graphicFrameLocks noGrp="1"/>
          </p:cNvGraphicFramePr>
          <p:nvPr>
            <p:extLst>
              <p:ext uri="{D42A27DB-BD31-4B8C-83A1-F6EECF244321}">
                <p14:modId xmlns:p14="http://schemas.microsoft.com/office/powerpoint/2010/main" val="828608633"/>
              </p:ext>
            </p:extLst>
          </p:nvPr>
        </p:nvGraphicFramePr>
        <p:xfrm>
          <a:off x="996286" y="1875972"/>
          <a:ext cx="5262998" cy="6400800"/>
        </p:xfrm>
        <a:graphic>
          <a:graphicData uri="http://schemas.openxmlformats.org/drawingml/2006/table">
            <a:tbl>
              <a:tblPr firstRow="1" bandRow="1">
                <a:tableStyleId>{5C22544A-7EE6-4342-B048-85BDC9FD1C3A}</a:tableStyleId>
              </a:tblPr>
              <a:tblGrid>
                <a:gridCol w="977657">
                  <a:extLst>
                    <a:ext uri="{9D8B030D-6E8A-4147-A177-3AD203B41FA5}">
                      <a16:colId xmlns:a16="http://schemas.microsoft.com/office/drawing/2014/main" val="1855497747"/>
                    </a:ext>
                  </a:extLst>
                </a:gridCol>
                <a:gridCol w="4285341">
                  <a:extLst>
                    <a:ext uri="{9D8B030D-6E8A-4147-A177-3AD203B41FA5}">
                      <a16:colId xmlns:a16="http://schemas.microsoft.com/office/drawing/2014/main" val="1126906311"/>
                    </a:ext>
                  </a:extLst>
                </a:gridCol>
              </a:tblGrid>
              <a:tr h="0">
                <a:tc gridSpan="2">
                  <a:txBody>
                    <a:bodyPr/>
                    <a:lstStyle/>
                    <a:p>
                      <a:r>
                        <a:rPr lang="en-CA" sz="1000" dirty="0">
                          <a:solidFill>
                            <a:schemeClr val="tx1"/>
                          </a:solidFill>
                        </a:rPr>
                        <a:t>DESCRIPTION</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sz="1000" b="0">
                        <a:solidFill>
                          <a:schemeClr val="tx1"/>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32017540"/>
                  </a:ext>
                </a:extLst>
              </a:tr>
              <a:tr h="370840">
                <a:tc>
                  <a:txBody>
                    <a:bodyPr/>
                    <a:lstStyle/>
                    <a:p>
                      <a:r>
                        <a:rPr lang="en-US" sz="1000" b="1" kern="1200" dirty="0">
                          <a:solidFill>
                            <a:schemeClr val="tx1"/>
                          </a:solidFill>
                          <a:effectLst/>
                          <a:latin typeface="+mn-lt"/>
                          <a:ea typeface="+mn-ea"/>
                          <a:cs typeface="+mn-cs"/>
                        </a:rPr>
                        <a:t>Définition</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b="0" kern="1200" dirty="0">
                          <a:solidFill>
                            <a:schemeClr val="tx1"/>
                          </a:solidFill>
                          <a:effectLst/>
                          <a:latin typeface="+mn-lt"/>
                          <a:ea typeface="+mn-ea"/>
                          <a:cs typeface="+mn-cs"/>
                        </a:rPr>
                        <a:t>Une observation de gestion de cas est une pratique de supervision utilisée pour </a:t>
                      </a:r>
                      <a:r>
                        <a:rPr lang="en-US" sz="1000" b="0" kern="1200" dirty="0" err="1">
                          <a:solidFill>
                            <a:schemeClr val="tx1"/>
                          </a:solidFill>
                          <a:effectLst/>
                          <a:latin typeface="+mn-lt"/>
                          <a:ea typeface="+mn-ea"/>
                          <a:cs typeface="+mn-cs"/>
                        </a:rPr>
                        <a:t>évaluer</a:t>
                      </a:r>
                      <a:r>
                        <a:rPr lang="en-US" sz="1000" b="0" kern="1200" dirty="0">
                          <a:solidFill>
                            <a:schemeClr val="tx1"/>
                          </a:solidFill>
                          <a:effectLst/>
                          <a:latin typeface="+mn-lt"/>
                          <a:ea typeface="+mn-ea"/>
                          <a:cs typeface="+mn-cs"/>
                        </a:rPr>
                        <a:t> la mise </a:t>
                      </a:r>
                      <a:r>
                        <a:rPr lang="en-US" sz="1000" b="0" kern="1200" dirty="0" err="1">
                          <a:solidFill>
                            <a:schemeClr val="tx1"/>
                          </a:solidFill>
                          <a:effectLst/>
                          <a:latin typeface="+mn-lt"/>
                          <a:ea typeface="+mn-ea"/>
                          <a:cs typeface="+mn-cs"/>
                        </a:rPr>
                        <a:t>en</a:t>
                      </a:r>
                      <a:r>
                        <a:rPr lang="en-US" sz="1000" b="0" kern="1200" dirty="0">
                          <a:solidFill>
                            <a:schemeClr val="tx1"/>
                          </a:solidFill>
                          <a:effectLst/>
                          <a:latin typeface="+mn-lt"/>
                          <a:ea typeface="+mn-ea"/>
                          <a:cs typeface="+mn-cs"/>
                        </a:rPr>
                        <a:t> pratique par un </a:t>
                      </a:r>
                      <a:r>
                        <a:rPr lang="en-US" sz="1000" b="0" kern="1200" dirty="0" err="1">
                          <a:solidFill>
                            <a:schemeClr val="tx1"/>
                          </a:solidFill>
                          <a:effectLst/>
                          <a:latin typeface="+mn-lt"/>
                          <a:ea typeface="+mn-ea"/>
                          <a:cs typeface="+mn-cs"/>
                        </a:rPr>
                        <a:t>gestionnaire</a:t>
                      </a:r>
                      <a:r>
                        <a:rPr lang="en-US" sz="1000" b="0" kern="1200" dirty="0">
                          <a:solidFill>
                            <a:schemeClr val="tx1"/>
                          </a:solidFill>
                          <a:effectLst/>
                          <a:latin typeface="+mn-lt"/>
                          <a:ea typeface="+mn-ea"/>
                          <a:cs typeface="+mn-cs"/>
                        </a:rPr>
                        <a:t> de </a:t>
                      </a:r>
                      <a:r>
                        <a:rPr lang="en-US" sz="1000" b="0" kern="1200" dirty="0" err="1">
                          <a:solidFill>
                            <a:schemeClr val="tx1"/>
                          </a:solidFill>
                          <a:effectLst/>
                          <a:latin typeface="+mn-lt"/>
                          <a:ea typeface="+mn-ea"/>
                          <a:cs typeface="+mn-cs"/>
                        </a:rPr>
                        <a:t>cas</a:t>
                      </a:r>
                      <a:r>
                        <a:rPr lang="en-US" sz="1000" b="0" kern="1200" dirty="0">
                          <a:solidFill>
                            <a:schemeClr val="tx1"/>
                          </a:solidFill>
                          <a:effectLst/>
                          <a:latin typeface="+mn-lt"/>
                          <a:ea typeface="+mn-ea"/>
                          <a:cs typeface="+mn-cs"/>
                        </a:rPr>
                        <a:t> des compétences de gestion de cas lors d'une interaction en face à face avec un enfant (et/ou une personne qui s'en occupe).  Pendant l'observation, le </a:t>
                      </a:r>
                      <a:r>
                        <a:rPr lang="en-US" sz="1000" b="0" kern="1200" dirty="0" err="1">
                          <a:solidFill>
                            <a:schemeClr val="tx1"/>
                          </a:solidFill>
                          <a:effectLst/>
                          <a:latin typeface="+mn-lt"/>
                          <a:ea typeface="+mn-ea"/>
                          <a:cs typeface="+mn-cs"/>
                        </a:rPr>
                        <a:t>gestionnaire</a:t>
                      </a:r>
                      <a:r>
                        <a:rPr lang="en-US" sz="1000" b="0" kern="1200" dirty="0">
                          <a:solidFill>
                            <a:schemeClr val="tx1"/>
                          </a:solidFill>
                          <a:effectLst/>
                          <a:latin typeface="+mn-lt"/>
                          <a:ea typeface="+mn-ea"/>
                          <a:cs typeface="+mn-cs"/>
                        </a:rPr>
                        <a:t> de </a:t>
                      </a:r>
                      <a:r>
                        <a:rPr lang="en-US" sz="1000" b="0" kern="1200" dirty="0" err="1">
                          <a:solidFill>
                            <a:schemeClr val="tx1"/>
                          </a:solidFill>
                          <a:effectLst/>
                          <a:latin typeface="+mn-lt"/>
                          <a:ea typeface="+mn-ea"/>
                          <a:cs typeface="+mn-cs"/>
                        </a:rPr>
                        <a:t>cas</a:t>
                      </a:r>
                      <a:r>
                        <a:rPr lang="en-US" sz="1000" b="0" kern="1200" dirty="0">
                          <a:solidFill>
                            <a:schemeClr val="tx1"/>
                          </a:solidFill>
                          <a:effectLst/>
                          <a:latin typeface="+mn-lt"/>
                          <a:ea typeface="+mn-ea"/>
                          <a:cs typeface="+mn-cs"/>
                        </a:rPr>
                        <a:t> mène un entretien ou une réunion avec l'enfant comme si le superviseur n'était pas présent. Le superviseur est un observateur neutre pendant ce contact, sauf s'il est essentiel d'intervenir, parce qu'un principe de gestion de cas est violé de manière significative (il y a un risque de préjudice) ou parce que le </a:t>
                      </a:r>
                      <a:r>
                        <a:rPr lang="en-US" sz="1000" b="0" kern="1200" dirty="0" err="1">
                          <a:solidFill>
                            <a:schemeClr val="tx1"/>
                          </a:solidFill>
                          <a:effectLst/>
                          <a:latin typeface="+mn-lt"/>
                          <a:ea typeface="+mn-ea"/>
                          <a:cs typeface="+mn-cs"/>
                        </a:rPr>
                        <a:t>gestionnaire</a:t>
                      </a:r>
                      <a:r>
                        <a:rPr lang="en-US" sz="1000" b="0" kern="1200" dirty="0">
                          <a:solidFill>
                            <a:schemeClr val="tx1"/>
                          </a:solidFill>
                          <a:effectLst/>
                          <a:latin typeface="+mn-lt"/>
                          <a:ea typeface="+mn-ea"/>
                          <a:cs typeface="+mn-cs"/>
                        </a:rPr>
                        <a:t> de </a:t>
                      </a:r>
                      <a:r>
                        <a:rPr lang="en-US" sz="1000" b="0" kern="1200" dirty="0" err="1">
                          <a:solidFill>
                            <a:schemeClr val="tx1"/>
                          </a:solidFill>
                          <a:effectLst/>
                          <a:latin typeface="+mn-lt"/>
                          <a:ea typeface="+mn-ea"/>
                          <a:cs typeface="+mn-cs"/>
                        </a:rPr>
                        <a:t>cas</a:t>
                      </a:r>
                      <a:r>
                        <a:rPr lang="en-US" sz="1000" b="0" kern="1200" dirty="0">
                          <a:solidFill>
                            <a:schemeClr val="tx1"/>
                          </a:solidFill>
                          <a:effectLst/>
                          <a:latin typeface="+mn-lt"/>
                          <a:ea typeface="+mn-ea"/>
                          <a:cs typeface="+mn-cs"/>
                        </a:rPr>
                        <a:t> demande explicitement un soutien ou un retour d'information. L'objectif de l'exercice est de permettre au superviseur d'observer les interactions entre l'enfant et le </a:t>
                      </a:r>
                      <a:r>
                        <a:rPr lang="en-US" sz="1000" b="0" kern="1200" dirty="0" err="1">
                          <a:solidFill>
                            <a:schemeClr val="tx1"/>
                          </a:solidFill>
                          <a:effectLst/>
                          <a:latin typeface="+mn-lt"/>
                          <a:ea typeface="+mn-ea"/>
                          <a:cs typeface="+mn-cs"/>
                        </a:rPr>
                        <a:t>gestionnaire</a:t>
                      </a:r>
                      <a:r>
                        <a:rPr lang="en-US" sz="1000" b="0" kern="1200" dirty="0">
                          <a:solidFill>
                            <a:schemeClr val="tx1"/>
                          </a:solidFill>
                          <a:effectLst/>
                          <a:latin typeface="+mn-lt"/>
                          <a:ea typeface="+mn-ea"/>
                          <a:cs typeface="+mn-cs"/>
                        </a:rPr>
                        <a:t> de </a:t>
                      </a:r>
                      <a:r>
                        <a:rPr lang="en-US" sz="1000" b="0" kern="1200" dirty="0" err="1">
                          <a:solidFill>
                            <a:schemeClr val="tx1"/>
                          </a:solidFill>
                          <a:effectLst/>
                          <a:latin typeface="+mn-lt"/>
                          <a:ea typeface="+mn-ea"/>
                          <a:cs typeface="+mn-cs"/>
                        </a:rPr>
                        <a:t>cas</a:t>
                      </a:r>
                      <a:r>
                        <a:rPr lang="en-US" sz="1000" b="0" kern="1200" dirty="0">
                          <a:solidFill>
                            <a:schemeClr val="tx1"/>
                          </a:solidFill>
                          <a:effectLst/>
                          <a:latin typeface="+mn-lt"/>
                          <a:ea typeface="+mn-ea"/>
                          <a:cs typeface="+mn-cs"/>
                        </a:rPr>
                        <a:t> afin de soutenir le </a:t>
                      </a:r>
                      <a:r>
                        <a:rPr lang="en-US" sz="1000" b="0" kern="1200" dirty="0" err="1">
                          <a:solidFill>
                            <a:schemeClr val="tx1"/>
                          </a:solidFill>
                          <a:effectLst/>
                          <a:latin typeface="+mn-lt"/>
                          <a:ea typeface="+mn-ea"/>
                          <a:cs typeface="+mn-cs"/>
                        </a:rPr>
                        <a:t>développement</a:t>
                      </a:r>
                      <a:r>
                        <a:rPr lang="en-US" sz="1000" b="0" kern="1200" dirty="0">
                          <a:solidFill>
                            <a:schemeClr val="tx1"/>
                          </a:solidFill>
                          <a:effectLst/>
                          <a:latin typeface="+mn-lt"/>
                          <a:ea typeface="+mn-ea"/>
                          <a:cs typeface="+mn-cs"/>
                        </a:rPr>
                        <a:t> du </a:t>
                      </a:r>
                      <a:r>
                        <a:rPr lang="en-US" sz="1000" b="0" kern="1200" dirty="0" err="1">
                          <a:solidFill>
                            <a:schemeClr val="tx1"/>
                          </a:solidFill>
                          <a:effectLst/>
                          <a:latin typeface="+mn-lt"/>
                          <a:ea typeface="+mn-ea"/>
                          <a:cs typeface="+mn-cs"/>
                        </a:rPr>
                        <a:t>gestionnaire</a:t>
                      </a:r>
                      <a:r>
                        <a:rPr lang="en-US" sz="1000" b="0" kern="1200" dirty="0">
                          <a:solidFill>
                            <a:schemeClr val="tx1"/>
                          </a:solidFill>
                          <a:effectLst/>
                          <a:latin typeface="+mn-lt"/>
                          <a:ea typeface="+mn-ea"/>
                          <a:cs typeface="+mn-cs"/>
                        </a:rPr>
                        <a:t> de </a:t>
                      </a:r>
                      <a:r>
                        <a:rPr lang="en-US" sz="1000" b="0" kern="1200" dirty="0" err="1">
                          <a:solidFill>
                            <a:schemeClr val="tx1"/>
                          </a:solidFill>
                          <a:effectLst/>
                          <a:latin typeface="+mn-lt"/>
                          <a:ea typeface="+mn-ea"/>
                          <a:cs typeface="+mn-cs"/>
                        </a:rPr>
                        <a:t>cas</a:t>
                      </a:r>
                      <a:r>
                        <a:rPr lang="en-US" sz="1000" b="0" kern="1200" dirty="0">
                          <a:solidFill>
                            <a:schemeClr val="tx1"/>
                          </a:solidFill>
                          <a:effectLst/>
                          <a:latin typeface="+mn-lt"/>
                          <a:ea typeface="+mn-ea"/>
                          <a:cs typeface="+mn-cs"/>
                        </a:rPr>
                        <a:t> dans la mise </a:t>
                      </a:r>
                      <a:r>
                        <a:rPr lang="en-US" sz="1000" b="0" kern="1200" dirty="0" err="1">
                          <a:solidFill>
                            <a:schemeClr val="tx1"/>
                          </a:solidFill>
                          <a:effectLst/>
                          <a:latin typeface="+mn-lt"/>
                          <a:ea typeface="+mn-ea"/>
                          <a:cs typeface="+mn-cs"/>
                        </a:rPr>
                        <a:t>en</a:t>
                      </a:r>
                      <a:r>
                        <a:rPr lang="en-US" sz="1000" b="0" kern="1200" dirty="0">
                          <a:solidFill>
                            <a:schemeClr val="tx1"/>
                          </a:solidFill>
                          <a:effectLst/>
                          <a:latin typeface="+mn-lt"/>
                          <a:ea typeface="+mn-ea"/>
                          <a:cs typeface="+mn-cs"/>
                        </a:rPr>
                        <a:t> oeuvre des meilleures pratiques en matière de gestion de cas et de protection de l'enfance.</a:t>
                      </a:r>
                      <a:endParaRPr lang="en-US" sz="1000" b="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52903621"/>
                  </a:ext>
                </a:extLst>
              </a:tr>
              <a:tr h="370840">
                <a:tc>
                  <a:txBody>
                    <a:bodyPr/>
                    <a:lstStyle/>
                    <a:p>
                      <a:r>
                        <a:rPr lang="en-US" sz="1000" b="1" kern="1200" dirty="0">
                          <a:solidFill>
                            <a:schemeClr val="tx1"/>
                          </a:solidFill>
                          <a:effectLst/>
                          <a:latin typeface="+mn-lt"/>
                          <a:ea typeface="+mn-ea"/>
                          <a:cs typeface="+mn-cs"/>
                        </a:rPr>
                        <a:t>Objectif de l'outil</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kern="1200" dirty="0">
                          <a:solidFill>
                            <a:schemeClr val="tx1"/>
                          </a:solidFill>
                          <a:effectLst/>
                          <a:latin typeface="+mn-lt"/>
                          <a:ea typeface="+mn-ea"/>
                          <a:cs typeface="+mn-cs"/>
                        </a:rPr>
                        <a:t>L'outil d'observation de la gestion de cas doit être utilisé comme un guide pour l'observation des compétences en matière de soutien psychosocial par les superviseurs et comme un outil d'auto-réflexion pour les </a:t>
                      </a:r>
                      <a:r>
                        <a:rPr lang="en-US" sz="1000" kern="1200" dirty="0" err="1">
                          <a:solidFill>
                            <a:schemeClr val="tx1"/>
                          </a:solidFill>
                          <a:effectLst/>
                          <a:latin typeface="+mn-lt"/>
                          <a:ea typeface="+mn-ea"/>
                          <a:cs typeface="+mn-cs"/>
                        </a:rPr>
                        <a:t>gestionnaires</a:t>
                      </a:r>
                      <a:r>
                        <a:rPr lang="en-US" sz="1000" kern="1200" dirty="0">
                          <a:solidFill>
                            <a:schemeClr val="tx1"/>
                          </a:solidFill>
                          <a:effectLst/>
                          <a:latin typeface="+mn-lt"/>
                          <a:ea typeface="+mn-ea"/>
                          <a:cs typeface="+mn-cs"/>
                        </a:rPr>
                        <a:t> de </a:t>
                      </a:r>
                      <a:r>
                        <a:rPr lang="en-US" sz="1000" kern="1200" dirty="0" err="1">
                          <a:solidFill>
                            <a:schemeClr val="tx1"/>
                          </a:solidFill>
                          <a:effectLst/>
                          <a:latin typeface="+mn-lt"/>
                          <a:ea typeface="+mn-ea"/>
                          <a:cs typeface="+mn-cs"/>
                        </a:rPr>
                        <a:t>cas</a:t>
                      </a:r>
                      <a:r>
                        <a:rPr lang="en-US" sz="1000" kern="1200" dirty="0">
                          <a:solidFill>
                            <a:schemeClr val="tx1"/>
                          </a:solidFill>
                          <a:effectLst/>
                          <a:latin typeface="+mn-lt"/>
                          <a:ea typeface="+mn-ea"/>
                          <a:cs typeface="+mn-cs"/>
                        </a:rPr>
                        <a:t> afin qu'ils puissent suivre leurs propres progrès. Cet outil peut être utilisé à des fins de formation et comme formulaire de retour d'information pour les pairs afin de fournir un retour d'information plus détaillé et constructif. Il peut également être utilisé dans le cadre de l'accompagnement régulier et du retour d'information fournis lors des séances de supervision individuelle, en tant qu'outil complémentaire à l'outil </a:t>
                      </a:r>
                      <a:r>
                        <a:rPr lang="en-US" sz="1000" kern="1200" dirty="0" err="1">
                          <a:solidFill>
                            <a:schemeClr val="tx1"/>
                          </a:solidFill>
                          <a:effectLst/>
                          <a:latin typeface="+mn-lt"/>
                          <a:ea typeface="+mn-ea"/>
                          <a:cs typeface="+mn-cs"/>
                        </a:rPr>
                        <a:t>d'observation</a:t>
                      </a:r>
                      <a:r>
                        <a:rPr lang="en-US" sz="1000" kern="1200" dirty="0">
                          <a:solidFill>
                            <a:schemeClr val="tx1"/>
                          </a:solidFill>
                          <a:effectLst/>
                          <a:latin typeface="+mn-lt"/>
                          <a:ea typeface="+mn-ea"/>
                          <a:cs typeface="+mn-cs"/>
                        </a:rPr>
                        <a:t> de la GCPE.</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2711213"/>
                  </a:ext>
                </a:extLst>
              </a:tr>
              <a:tr h="370840">
                <a:tc>
                  <a:txBody>
                    <a:bodyPr/>
                    <a:lstStyle/>
                    <a:p>
                      <a:r>
                        <a:rPr lang="en-US" sz="1000" b="1" kern="1200" dirty="0">
                          <a:solidFill>
                            <a:schemeClr val="tx1"/>
                          </a:solidFill>
                          <a:effectLst/>
                          <a:latin typeface="+mn-lt"/>
                          <a:ea typeface="+mn-ea"/>
                          <a:cs typeface="+mn-cs"/>
                        </a:rPr>
                        <a:t>Fréquence/ Durée</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kern="1200" dirty="0">
                          <a:solidFill>
                            <a:schemeClr val="tx1"/>
                          </a:solidFill>
                          <a:effectLst/>
                          <a:latin typeface="+mn-lt"/>
                          <a:ea typeface="+mn-ea"/>
                          <a:cs typeface="+mn-cs"/>
                        </a:rPr>
                        <a:t>Il est suggéré que les observations aient lieu plus régulièrement (c'est-à-dire une fois toutes les deux semaines) avec les nouveaux </a:t>
                      </a:r>
                      <a:r>
                        <a:rPr lang="en-US" sz="1000" kern="1200" dirty="0" err="1">
                          <a:solidFill>
                            <a:schemeClr val="tx1"/>
                          </a:solidFill>
                          <a:effectLst/>
                          <a:latin typeface="+mn-lt"/>
                          <a:ea typeface="+mn-ea"/>
                          <a:cs typeface="+mn-cs"/>
                        </a:rPr>
                        <a:t>gestionnaires</a:t>
                      </a:r>
                      <a:r>
                        <a:rPr lang="en-US" sz="1000" kern="1200" dirty="0">
                          <a:solidFill>
                            <a:schemeClr val="tx1"/>
                          </a:solidFill>
                          <a:effectLst/>
                          <a:latin typeface="+mn-lt"/>
                          <a:ea typeface="+mn-ea"/>
                          <a:cs typeface="+mn-cs"/>
                        </a:rPr>
                        <a:t> de </a:t>
                      </a:r>
                      <a:r>
                        <a:rPr lang="en-US" sz="1000" kern="1200" dirty="0" err="1">
                          <a:solidFill>
                            <a:schemeClr val="tx1"/>
                          </a:solidFill>
                          <a:effectLst/>
                          <a:latin typeface="+mn-lt"/>
                          <a:ea typeface="+mn-ea"/>
                          <a:cs typeface="+mn-cs"/>
                        </a:rPr>
                        <a:t>cas</a:t>
                      </a:r>
                      <a:r>
                        <a:rPr lang="en-US" sz="1000" kern="1200" dirty="0">
                          <a:solidFill>
                            <a:schemeClr val="tx1"/>
                          </a:solidFill>
                          <a:effectLst/>
                          <a:latin typeface="+mn-lt"/>
                          <a:ea typeface="+mn-ea"/>
                          <a:cs typeface="+mn-cs"/>
                        </a:rPr>
                        <a:t> lorsqu'ils développent leurs compétences, mais qu'elles se poursuivent tous les mois avec les </a:t>
                      </a:r>
                      <a:r>
                        <a:rPr lang="en-US" sz="1000" kern="1200" dirty="0" err="1">
                          <a:solidFill>
                            <a:schemeClr val="tx1"/>
                          </a:solidFill>
                          <a:effectLst/>
                          <a:latin typeface="+mn-lt"/>
                          <a:ea typeface="+mn-ea"/>
                          <a:cs typeface="+mn-cs"/>
                        </a:rPr>
                        <a:t>gestionnaires</a:t>
                      </a:r>
                      <a:r>
                        <a:rPr lang="en-US" sz="1000" kern="1200" dirty="0">
                          <a:solidFill>
                            <a:schemeClr val="tx1"/>
                          </a:solidFill>
                          <a:effectLst/>
                          <a:latin typeface="+mn-lt"/>
                          <a:ea typeface="+mn-ea"/>
                          <a:cs typeface="+mn-cs"/>
                        </a:rPr>
                        <a:t> de </a:t>
                      </a:r>
                      <a:r>
                        <a:rPr lang="en-US" sz="1000" kern="1200" dirty="0" err="1">
                          <a:solidFill>
                            <a:schemeClr val="tx1"/>
                          </a:solidFill>
                          <a:effectLst/>
                          <a:latin typeface="+mn-lt"/>
                          <a:ea typeface="+mn-ea"/>
                          <a:cs typeface="+mn-cs"/>
                        </a:rPr>
                        <a:t>cas</a:t>
                      </a:r>
                      <a:r>
                        <a:rPr lang="en-US" sz="1000" kern="1200" dirty="0">
                          <a:solidFill>
                            <a:schemeClr val="tx1"/>
                          </a:solidFill>
                          <a:effectLst/>
                          <a:latin typeface="+mn-lt"/>
                          <a:ea typeface="+mn-ea"/>
                          <a:cs typeface="+mn-cs"/>
                        </a:rPr>
                        <a:t> plus expérimentés (c'est-à-dire une fois tous les deux mois). </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082145008"/>
                  </a:ext>
                </a:extLst>
              </a:tr>
              <a:tr h="370840">
                <a:tc>
                  <a:txBody>
                    <a:bodyPr/>
                    <a:lstStyle/>
                    <a:p>
                      <a:r>
                        <a:rPr lang="en-US" sz="1000" b="1" kern="1200" dirty="0">
                          <a:solidFill>
                            <a:schemeClr val="tx1"/>
                          </a:solidFill>
                          <a:effectLst/>
                          <a:latin typeface="+mn-lt"/>
                          <a:ea typeface="+mn-ea"/>
                          <a:cs typeface="+mn-cs"/>
                        </a:rPr>
                        <a:t>Orientations</a:t>
                      </a:r>
                      <a:endParaRPr lang="en-US" sz="10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kern="1200" dirty="0">
                          <a:solidFill>
                            <a:schemeClr val="tx1"/>
                          </a:solidFill>
                          <a:effectLst/>
                          <a:latin typeface="+mn-lt"/>
                          <a:ea typeface="+mn-ea"/>
                          <a:cs typeface="+mn-cs"/>
                        </a:rPr>
                        <a:t>Cet outil peut être utilisé pour l'observation des sessions à tous les stades du processus de gestion de </a:t>
                      </a:r>
                      <a:r>
                        <a:rPr lang="en-US" sz="1000" kern="1200" dirty="0" err="1">
                          <a:solidFill>
                            <a:schemeClr val="tx1"/>
                          </a:solidFill>
                          <a:effectLst/>
                          <a:latin typeface="+mn-lt"/>
                          <a:ea typeface="+mn-ea"/>
                          <a:cs typeface="+mn-cs"/>
                        </a:rPr>
                        <a:t>cas</a:t>
                      </a:r>
                      <a:r>
                        <a:rPr lang="en-US" sz="1000" kern="1200" dirty="0">
                          <a:solidFill>
                            <a:schemeClr val="tx1"/>
                          </a:solidFill>
                          <a:effectLst/>
                          <a:latin typeface="+mn-lt"/>
                          <a:ea typeface="+mn-ea"/>
                          <a:cs typeface="+mn-cs"/>
                        </a:rPr>
                        <a:t>. </a:t>
                      </a:r>
                    </a:p>
                    <a:p>
                      <a:endParaRPr lang="en-US" sz="10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i="1" kern="1200" dirty="0">
                          <a:solidFill>
                            <a:schemeClr val="tx1"/>
                          </a:solidFill>
                          <a:effectLst/>
                          <a:latin typeface="+mn-lt"/>
                          <a:ea typeface="+mn-ea"/>
                          <a:cs typeface="+mn-cs"/>
                        </a:rPr>
                        <a:t>Lorsque cet outil est utilisé pour observer les compétences en matière de soutien psychosocial dans le cadre de la gestion de cas, cela ne peut se faire qu'avec le consentement de l'enfant et de la personne qui s'occupe de lui avant la séance. </a:t>
                      </a:r>
                      <a:r>
                        <a:rPr lang="en-US" sz="1000" b="0" i="0" kern="1200" dirty="0">
                          <a:solidFill>
                            <a:schemeClr val="tx1"/>
                          </a:solidFill>
                          <a:effectLst/>
                          <a:latin typeface="+mn-lt"/>
                          <a:ea typeface="+mn-ea"/>
                          <a:cs typeface="+mn-cs"/>
                        </a:rPr>
                        <a:t>Il convient d'expliquer à l'avance aux enfants et aux personnes qui s'occupent d'eux que l'observation des séances de gestion de cas </a:t>
                      </a:r>
                      <a:r>
                        <a:rPr lang="en-US" sz="1000" b="0" i="0" kern="1200" dirty="0" err="1">
                          <a:solidFill>
                            <a:schemeClr val="tx1"/>
                          </a:solidFill>
                          <a:effectLst/>
                          <a:latin typeface="+mn-lt"/>
                          <a:ea typeface="+mn-ea"/>
                          <a:cs typeface="+mn-cs"/>
                        </a:rPr>
                        <a:t>donne</a:t>
                      </a:r>
                      <a:r>
                        <a:rPr lang="en-US" sz="1000" b="0" i="0" kern="1200" dirty="0">
                          <a:solidFill>
                            <a:schemeClr val="tx1"/>
                          </a:solidFill>
                          <a:effectLst/>
                          <a:latin typeface="+mn-lt"/>
                          <a:ea typeface="+mn-ea"/>
                          <a:cs typeface="+mn-cs"/>
                        </a:rPr>
                        <a:t> au </a:t>
                      </a:r>
                      <a:r>
                        <a:rPr lang="en-US" sz="1000" b="0" i="0" kern="1200" dirty="0" err="1">
                          <a:solidFill>
                            <a:schemeClr val="tx1"/>
                          </a:solidFill>
                          <a:effectLst/>
                          <a:latin typeface="+mn-lt"/>
                          <a:ea typeface="+mn-ea"/>
                          <a:cs typeface="+mn-cs"/>
                        </a:rPr>
                        <a:t>gestionnaire</a:t>
                      </a:r>
                      <a:r>
                        <a:rPr lang="en-US" sz="1000" b="0" i="0" kern="1200" dirty="0">
                          <a:solidFill>
                            <a:schemeClr val="tx1"/>
                          </a:solidFill>
                          <a:effectLst/>
                          <a:latin typeface="+mn-lt"/>
                          <a:ea typeface="+mn-ea"/>
                          <a:cs typeface="+mn-cs"/>
                        </a:rPr>
                        <a:t> de </a:t>
                      </a:r>
                      <a:r>
                        <a:rPr lang="en-US" sz="1000" b="0" i="0" kern="1200" dirty="0" err="1">
                          <a:solidFill>
                            <a:schemeClr val="tx1"/>
                          </a:solidFill>
                          <a:effectLst/>
                          <a:latin typeface="+mn-lt"/>
                          <a:ea typeface="+mn-ea"/>
                          <a:cs typeface="+mn-cs"/>
                        </a:rPr>
                        <a:t>cas</a:t>
                      </a:r>
                      <a:r>
                        <a:rPr lang="en-US" sz="1000" b="0" i="0" kern="1200" dirty="0">
                          <a:solidFill>
                            <a:schemeClr val="tx1"/>
                          </a:solidFill>
                          <a:effectLst/>
                          <a:latin typeface="+mn-lt"/>
                          <a:ea typeface="+mn-ea"/>
                          <a:cs typeface="+mn-cs"/>
                        </a:rPr>
                        <a:t> l'occasion de recevoir un soutien pour améliorer la qualité du service qu'il fournit et que toutes les informations divulguées au cours de cette séance resteront confidentielles.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20789957"/>
                  </a:ext>
                </a:extLst>
              </a:tr>
            </a:tbl>
          </a:graphicData>
        </a:graphic>
      </p:graphicFrame>
      <p:sp>
        <p:nvSpPr>
          <p:cNvPr id="7" name="Hexagon 6">
            <a:extLst>
              <a:ext uri="{FF2B5EF4-FFF2-40B4-BE49-F238E27FC236}">
                <a16:creationId xmlns:a16="http://schemas.microsoft.com/office/drawing/2014/main" id="{D14B0CB0-3048-A5BE-C27F-FD80844B8FDF}"/>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A9928BBA-174D-E555-1357-87577D207D9D}"/>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CC49500-C987-618C-3594-8FBF60C14014}"/>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FD464C42-6A37-1321-C903-94CAC065F3AA}"/>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DA37E2D-AE0A-76EA-C451-58E98BC7E86C}"/>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8098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4EC5968-E196-B2E8-C118-294CACBF6CD8}"/>
              </a:ext>
            </a:extLst>
          </p:cNvPr>
          <p:cNvGraphicFramePr>
            <a:graphicFrameLocks noGrp="1"/>
          </p:cNvGraphicFramePr>
          <p:nvPr>
            <p:extLst>
              <p:ext uri="{D42A27DB-BD31-4B8C-83A1-F6EECF244321}">
                <p14:modId xmlns:p14="http://schemas.microsoft.com/office/powerpoint/2010/main" val="2961768059"/>
              </p:ext>
            </p:extLst>
          </p:nvPr>
        </p:nvGraphicFramePr>
        <p:xfrm>
          <a:off x="992188" y="706438"/>
          <a:ext cx="5262998" cy="7985760"/>
        </p:xfrm>
        <a:graphic>
          <a:graphicData uri="http://schemas.openxmlformats.org/drawingml/2006/table">
            <a:tbl>
              <a:tblPr firstRow="1" bandRow="1">
                <a:tableStyleId>{5C22544A-7EE6-4342-B048-85BDC9FD1C3A}</a:tableStyleId>
              </a:tblPr>
              <a:tblGrid>
                <a:gridCol w="2631499">
                  <a:extLst>
                    <a:ext uri="{9D8B030D-6E8A-4147-A177-3AD203B41FA5}">
                      <a16:colId xmlns:a16="http://schemas.microsoft.com/office/drawing/2014/main" val="3716447046"/>
                    </a:ext>
                  </a:extLst>
                </a:gridCol>
                <a:gridCol w="2631499">
                  <a:extLst>
                    <a:ext uri="{9D8B030D-6E8A-4147-A177-3AD203B41FA5}">
                      <a16:colId xmlns:a16="http://schemas.microsoft.com/office/drawing/2014/main" val="3226975072"/>
                    </a:ext>
                  </a:extLst>
                </a:gridCol>
              </a:tblGrid>
              <a:tr h="133483">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000" b="1" kern="1200" dirty="0">
                          <a:solidFill>
                            <a:schemeClr val="tx1"/>
                          </a:solidFill>
                          <a:effectLst/>
                          <a:latin typeface="+mn-lt"/>
                          <a:ea typeface="+mn-ea"/>
                          <a:cs typeface="+mn-cs"/>
                        </a:rPr>
                        <a:t>Avant</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a:p>
                  </a:txBody>
                  <a:tcPr/>
                </a:tc>
                <a:extLst>
                  <a:ext uri="{0D108BD9-81ED-4DB2-BD59-A6C34878D82A}">
                    <a16:rowId xmlns:a16="http://schemas.microsoft.com/office/drawing/2014/main" val="1261393685"/>
                  </a:ext>
                </a:extLst>
              </a:tr>
              <a:tr h="13348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Le superviseur doit</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Le </a:t>
                      </a:r>
                      <a:r>
                        <a:rPr lang="en-US" sz="1000" b="1" kern="1200" dirty="0" err="1">
                          <a:solidFill>
                            <a:schemeClr val="dk1"/>
                          </a:solidFill>
                          <a:effectLst/>
                          <a:latin typeface="+mn-lt"/>
                          <a:ea typeface="+mn-ea"/>
                          <a:cs typeface="+mn-cs"/>
                        </a:rPr>
                        <a:t>gestionnaire</a:t>
                      </a:r>
                      <a:r>
                        <a:rPr lang="en-US" sz="1000" b="1" kern="1200" dirty="0">
                          <a:solidFill>
                            <a:schemeClr val="dk1"/>
                          </a:solidFill>
                          <a:effectLst/>
                          <a:latin typeface="+mn-lt"/>
                          <a:ea typeface="+mn-ea"/>
                          <a:cs typeface="+mn-cs"/>
                        </a:rPr>
                        <a:t> de </a:t>
                      </a:r>
                      <a:r>
                        <a:rPr lang="en-US" sz="1000" b="1" kern="1200" dirty="0" err="1">
                          <a:solidFill>
                            <a:schemeClr val="dk1"/>
                          </a:solidFill>
                          <a:effectLst/>
                          <a:latin typeface="+mn-lt"/>
                          <a:ea typeface="+mn-ea"/>
                          <a:cs typeface="+mn-cs"/>
                        </a:rPr>
                        <a:t>cas</a:t>
                      </a:r>
                      <a:r>
                        <a:rPr lang="en-US" sz="1000" b="1" kern="1200" dirty="0">
                          <a:solidFill>
                            <a:schemeClr val="dk1"/>
                          </a:solidFill>
                          <a:effectLst/>
                          <a:latin typeface="+mn-lt"/>
                          <a:ea typeface="+mn-ea"/>
                          <a:cs typeface="+mn-cs"/>
                        </a:rPr>
                        <a:t> doit</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71294458"/>
                  </a:ext>
                </a:extLst>
              </a:tr>
              <a:tr h="1218030">
                <a:tc>
                  <a:txBody>
                    <a:bodyPr/>
                    <a:lstStyle/>
                    <a:p>
                      <a:pPr marL="285750" lvl="0" indent="-285750">
                        <a:buFont typeface="Arial" panose="020B0604020202020204" pitchFamily="34" charset="0"/>
                        <a:buChar char="•"/>
                      </a:pPr>
                      <a:r>
                        <a:rPr lang="en-US" sz="1000" kern="1200" dirty="0">
                          <a:solidFill>
                            <a:schemeClr val="dk1"/>
                          </a:solidFill>
                          <a:effectLst/>
                          <a:latin typeface="+mn-lt"/>
                          <a:ea typeface="+mn-ea"/>
                          <a:cs typeface="+mn-cs"/>
                        </a:rPr>
                        <a:t>Discuter du processus avec le </a:t>
                      </a:r>
                      <a:r>
                        <a:rPr lang="en-US" sz="1000" kern="1200" dirty="0" err="1">
                          <a:solidFill>
                            <a:schemeClr val="dk1"/>
                          </a:solidFill>
                          <a:effectLst/>
                          <a:latin typeface="+mn-lt"/>
                          <a:ea typeface="+mn-ea"/>
                          <a:cs typeface="+mn-cs"/>
                        </a:rPr>
                        <a:t>gestionnaire</a:t>
                      </a:r>
                      <a:r>
                        <a:rPr lang="en-US" sz="1000" kern="1200" dirty="0">
                          <a:solidFill>
                            <a:schemeClr val="dk1"/>
                          </a:solidFill>
                          <a:effectLst/>
                          <a:latin typeface="+mn-lt"/>
                          <a:ea typeface="+mn-ea"/>
                          <a:cs typeface="+mn-cs"/>
                        </a:rPr>
                        <a:t> de </a:t>
                      </a:r>
                      <a:r>
                        <a:rPr lang="en-US" sz="1000" kern="1200" dirty="0" err="1">
                          <a:solidFill>
                            <a:schemeClr val="dk1"/>
                          </a:solidFill>
                          <a:effectLst/>
                          <a:latin typeface="+mn-lt"/>
                          <a:ea typeface="+mn-ea"/>
                          <a:cs typeface="+mn-cs"/>
                        </a:rPr>
                        <a:t>cas</a:t>
                      </a:r>
                      <a:r>
                        <a:rPr lang="en-US" sz="1000" kern="1200" dirty="0">
                          <a:solidFill>
                            <a:schemeClr val="dk1"/>
                          </a:solidFill>
                          <a:effectLst/>
                          <a:latin typeface="+mn-lt"/>
                          <a:ea typeface="+mn-ea"/>
                          <a:cs typeface="+mn-cs"/>
                        </a:rPr>
                        <a:t> afin qu'il se sente rassuré par rapport à l'exercice, en lui permettant de poser des questions et de faire part de ses préoccupations avant l'exercice d'observation prévu.</a:t>
                      </a:r>
                    </a:p>
                    <a:p>
                      <a:pPr marL="285750" lvl="0" indent="-285750">
                        <a:buFont typeface="Arial" panose="020B0604020202020204" pitchFamily="34" charset="0"/>
                        <a:buChar char="•"/>
                      </a:pPr>
                      <a:r>
                        <a:rPr lang="en-US" sz="1000" kern="1200" dirty="0" err="1">
                          <a:solidFill>
                            <a:schemeClr val="dk1"/>
                          </a:solidFill>
                          <a:effectLst/>
                          <a:latin typeface="+mn-lt"/>
                          <a:ea typeface="+mn-ea"/>
                          <a:cs typeface="+mn-cs"/>
                        </a:rPr>
                        <a:t>Planifier</a:t>
                      </a:r>
                      <a:r>
                        <a:rPr lang="en-US" sz="1000" kern="1200" dirty="0">
                          <a:solidFill>
                            <a:schemeClr val="dk1"/>
                          </a:solidFill>
                          <a:effectLst/>
                          <a:latin typeface="+mn-lt"/>
                          <a:ea typeface="+mn-ea"/>
                          <a:cs typeface="+mn-cs"/>
                        </a:rPr>
                        <a:t> à l'avance avec le </a:t>
                      </a:r>
                      <a:r>
                        <a:rPr lang="en-US" sz="1000" kern="1200" dirty="0" err="1">
                          <a:solidFill>
                            <a:schemeClr val="dk1"/>
                          </a:solidFill>
                          <a:effectLst/>
                          <a:latin typeface="+mn-lt"/>
                          <a:ea typeface="+mn-ea"/>
                          <a:cs typeface="+mn-cs"/>
                        </a:rPr>
                        <a:t>gestionnaire</a:t>
                      </a:r>
                      <a:r>
                        <a:rPr lang="en-US" sz="1000" kern="1200" dirty="0">
                          <a:solidFill>
                            <a:schemeClr val="dk1"/>
                          </a:solidFill>
                          <a:effectLst/>
                          <a:latin typeface="+mn-lt"/>
                          <a:ea typeface="+mn-ea"/>
                          <a:cs typeface="+mn-cs"/>
                        </a:rPr>
                        <a:t> de </a:t>
                      </a:r>
                      <a:r>
                        <a:rPr lang="en-US" sz="1000" kern="1200" dirty="0" err="1">
                          <a:solidFill>
                            <a:schemeClr val="dk1"/>
                          </a:solidFill>
                          <a:effectLst/>
                          <a:latin typeface="+mn-lt"/>
                          <a:ea typeface="+mn-ea"/>
                          <a:cs typeface="+mn-cs"/>
                        </a:rPr>
                        <a:t>cas</a:t>
                      </a:r>
                      <a:r>
                        <a:rPr lang="en-US" sz="1000" kern="1200" dirty="0">
                          <a:solidFill>
                            <a:schemeClr val="dk1"/>
                          </a:solidFill>
                          <a:effectLst/>
                          <a:latin typeface="+mn-lt"/>
                          <a:ea typeface="+mn-ea"/>
                          <a:cs typeface="+mn-cs"/>
                        </a:rPr>
                        <a:t> une observation dans un cas approprié. </a:t>
                      </a:r>
                    </a:p>
                    <a:p>
                      <a:pPr marL="285750" lvl="0" indent="-285750">
                        <a:buFont typeface="Arial" panose="020B0604020202020204" pitchFamily="34" charset="0"/>
                        <a:buChar char="•"/>
                      </a:pPr>
                      <a:r>
                        <a:rPr lang="en-US" sz="1000" kern="1200" dirty="0">
                          <a:solidFill>
                            <a:schemeClr val="dk1"/>
                          </a:solidFill>
                          <a:effectLst/>
                          <a:latin typeface="+mn-lt"/>
                          <a:ea typeface="+mn-ea"/>
                          <a:cs typeface="+mn-cs"/>
                        </a:rPr>
                        <a:t>Se familiariser avec le dossier de l'enfant avant de participer à une réunion et avec les questions qui peuvent se poser. </a:t>
                      </a:r>
                    </a:p>
                    <a:p>
                      <a:pPr marL="285750" indent="-285750">
                        <a:buFont typeface="Arial" panose="020B0604020202020204" pitchFamily="34" charset="0"/>
                        <a:buChar char="•"/>
                      </a:pPr>
                      <a:r>
                        <a:rPr lang="en-US" sz="1000" kern="1200" dirty="0">
                          <a:solidFill>
                            <a:schemeClr val="dk1"/>
                          </a:solidFill>
                          <a:effectLst/>
                          <a:latin typeface="+mn-lt"/>
                          <a:ea typeface="+mn-ea"/>
                          <a:cs typeface="+mn-cs"/>
                        </a:rPr>
                        <a:t>S'assurer que le consentement a été obtenu pour la visite.</a:t>
                      </a:r>
                      <a:endParaRPr lang="en-US" sz="1000"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US" sz="1000" kern="1200" dirty="0">
                          <a:solidFill>
                            <a:schemeClr val="dk1"/>
                          </a:solidFill>
                          <a:effectLst/>
                          <a:latin typeface="+mn-lt"/>
                          <a:ea typeface="+mn-ea"/>
                          <a:cs typeface="+mn-cs"/>
                        </a:rPr>
                        <a:t>Programmer les entretiens ou les réunions avec l'enfant et sa famille dans le cadre d'un dossier approprié. Le </a:t>
                      </a:r>
                      <a:r>
                        <a:rPr lang="en-US" sz="1000" kern="1200" dirty="0" err="1">
                          <a:solidFill>
                            <a:schemeClr val="dk1"/>
                          </a:solidFill>
                          <a:effectLst/>
                          <a:latin typeface="+mn-lt"/>
                          <a:ea typeface="+mn-ea"/>
                          <a:cs typeface="+mn-cs"/>
                        </a:rPr>
                        <a:t>gestionnaire</a:t>
                      </a:r>
                      <a:r>
                        <a:rPr lang="en-US" sz="1000" kern="1200" dirty="0">
                          <a:solidFill>
                            <a:schemeClr val="dk1"/>
                          </a:solidFill>
                          <a:effectLst/>
                          <a:latin typeface="+mn-lt"/>
                          <a:ea typeface="+mn-ea"/>
                          <a:cs typeface="+mn-cs"/>
                        </a:rPr>
                        <a:t> de </a:t>
                      </a:r>
                      <a:r>
                        <a:rPr lang="en-US" sz="1000" kern="1200" dirty="0" err="1">
                          <a:solidFill>
                            <a:schemeClr val="dk1"/>
                          </a:solidFill>
                          <a:effectLst/>
                          <a:latin typeface="+mn-lt"/>
                          <a:ea typeface="+mn-ea"/>
                          <a:cs typeface="+mn-cs"/>
                        </a:rPr>
                        <a:t>cas</a:t>
                      </a:r>
                      <a:r>
                        <a:rPr lang="en-US" sz="1000" kern="1200" dirty="0">
                          <a:solidFill>
                            <a:schemeClr val="dk1"/>
                          </a:solidFill>
                          <a:effectLst/>
                          <a:latin typeface="+mn-lt"/>
                          <a:ea typeface="+mn-ea"/>
                          <a:cs typeface="+mn-cs"/>
                        </a:rPr>
                        <a:t> doit obtenir le consentement éclairé de l'enfant et celui de la personne qui s'occupe de lui, le cas échéant. </a:t>
                      </a:r>
                    </a:p>
                    <a:p>
                      <a:pPr marL="285750" indent="-285750">
                        <a:buFont typeface="Arial" panose="020B0604020202020204" pitchFamily="34" charset="0"/>
                        <a:buChar char="•"/>
                      </a:pPr>
                      <a:r>
                        <a:rPr lang="en-US" sz="1000" kern="1200" dirty="0">
                          <a:solidFill>
                            <a:schemeClr val="dk1"/>
                          </a:solidFill>
                          <a:effectLst/>
                          <a:latin typeface="+mn-lt"/>
                          <a:ea typeface="+mn-ea"/>
                          <a:cs typeface="+mn-cs"/>
                        </a:rPr>
                        <a:t>Les éventuels risques ou préoccupations liés à l'observation doivent être discutés avec l'enfant et la personne qui s'en occupe. Si aucun problème n'est signalé et que l'enfant/survivant donne son consentement, l'observation peut avoir lieu.</a:t>
                      </a:r>
                      <a:endParaRPr lang="en-US" sz="1000"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99093304"/>
                  </a:ext>
                </a:extLst>
              </a:tr>
              <a:tr h="203005">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Pendant</a:t>
                      </a:r>
                      <a:endParaRPr lang="en-US" sz="1000" kern="1200" dirty="0">
                        <a:solidFill>
                          <a:schemeClr val="dk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1697162"/>
                  </a:ext>
                </a:extLst>
              </a:tr>
              <a:tr h="2030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Le superviseur doit</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Le </a:t>
                      </a:r>
                      <a:r>
                        <a:rPr lang="en-US" sz="1000" b="1" kern="1200" dirty="0" err="1">
                          <a:solidFill>
                            <a:schemeClr val="dk1"/>
                          </a:solidFill>
                          <a:effectLst/>
                          <a:latin typeface="+mn-lt"/>
                          <a:ea typeface="+mn-ea"/>
                          <a:cs typeface="+mn-cs"/>
                        </a:rPr>
                        <a:t>gestionnaire</a:t>
                      </a:r>
                      <a:r>
                        <a:rPr lang="en-US" sz="1000" b="1" kern="1200" dirty="0">
                          <a:solidFill>
                            <a:schemeClr val="dk1"/>
                          </a:solidFill>
                          <a:effectLst/>
                          <a:latin typeface="+mn-lt"/>
                          <a:ea typeface="+mn-ea"/>
                          <a:cs typeface="+mn-cs"/>
                        </a:rPr>
                        <a:t> de </a:t>
                      </a:r>
                      <a:r>
                        <a:rPr lang="en-US" sz="1000" b="1" kern="1200" dirty="0" err="1">
                          <a:solidFill>
                            <a:schemeClr val="dk1"/>
                          </a:solidFill>
                          <a:effectLst/>
                          <a:latin typeface="+mn-lt"/>
                          <a:ea typeface="+mn-ea"/>
                          <a:cs typeface="+mn-cs"/>
                        </a:rPr>
                        <a:t>cas</a:t>
                      </a:r>
                      <a:r>
                        <a:rPr lang="en-US" sz="1000" b="1" kern="1200" dirty="0">
                          <a:solidFill>
                            <a:schemeClr val="dk1"/>
                          </a:solidFill>
                          <a:effectLst/>
                          <a:latin typeface="+mn-lt"/>
                          <a:ea typeface="+mn-ea"/>
                          <a:cs typeface="+mn-cs"/>
                        </a:rPr>
                        <a:t> doit</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52245195"/>
                  </a:ext>
                </a:extLst>
              </a:tr>
              <a:tr h="1301457">
                <a:tc>
                  <a:txBody>
                    <a:bodyPr/>
                    <a:lstStyle/>
                    <a:p>
                      <a:pPr marL="171450" lvl="0" indent="-171450">
                        <a:buFont typeface="Arial" panose="020B0604020202020204" pitchFamily="34" charset="0"/>
                        <a:buChar char="•"/>
                      </a:pPr>
                      <a:r>
                        <a:rPr lang="en-US" sz="1000" kern="1200" dirty="0" err="1">
                          <a:solidFill>
                            <a:schemeClr val="dk1"/>
                          </a:solidFill>
                          <a:effectLst/>
                          <a:latin typeface="+mn-lt"/>
                          <a:ea typeface="+mn-ea"/>
                          <a:cs typeface="+mn-cs"/>
                        </a:rPr>
                        <a:t>Permettre</a:t>
                      </a:r>
                      <a:r>
                        <a:rPr lang="en-US" sz="1000" kern="1200" dirty="0">
                          <a:solidFill>
                            <a:schemeClr val="dk1"/>
                          </a:solidFill>
                          <a:effectLst/>
                          <a:latin typeface="+mn-lt"/>
                          <a:ea typeface="+mn-ea"/>
                          <a:cs typeface="+mn-cs"/>
                        </a:rPr>
                        <a:t> au </a:t>
                      </a:r>
                      <a:r>
                        <a:rPr lang="en-US" sz="1000" kern="1200" dirty="0" err="1">
                          <a:solidFill>
                            <a:schemeClr val="dk1"/>
                          </a:solidFill>
                          <a:effectLst/>
                          <a:latin typeface="+mn-lt"/>
                          <a:ea typeface="+mn-ea"/>
                          <a:cs typeface="+mn-cs"/>
                        </a:rPr>
                        <a:t>gestionnaire</a:t>
                      </a:r>
                      <a:r>
                        <a:rPr lang="en-US" sz="1000" kern="1200" dirty="0">
                          <a:solidFill>
                            <a:schemeClr val="dk1"/>
                          </a:solidFill>
                          <a:effectLst/>
                          <a:latin typeface="+mn-lt"/>
                          <a:ea typeface="+mn-ea"/>
                          <a:cs typeface="+mn-cs"/>
                        </a:rPr>
                        <a:t> de </a:t>
                      </a:r>
                      <a:r>
                        <a:rPr lang="en-US" sz="1000" kern="1200" dirty="0" err="1">
                          <a:solidFill>
                            <a:schemeClr val="dk1"/>
                          </a:solidFill>
                          <a:effectLst/>
                          <a:latin typeface="+mn-lt"/>
                          <a:ea typeface="+mn-ea"/>
                          <a:cs typeface="+mn-cs"/>
                        </a:rPr>
                        <a:t>cas</a:t>
                      </a:r>
                      <a:r>
                        <a:rPr lang="en-US" sz="1000" kern="1200" dirty="0">
                          <a:solidFill>
                            <a:schemeClr val="dk1"/>
                          </a:solidFill>
                          <a:effectLst/>
                          <a:latin typeface="+mn-lt"/>
                          <a:ea typeface="+mn-ea"/>
                          <a:cs typeface="+mn-cs"/>
                        </a:rPr>
                        <a:t> de prendre l'initiative.</a:t>
                      </a:r>
                    </a:p>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Ne pas </a:t>
                      </a:r>
                      <a:r>
                        <a:rPr lang="en-US" sz="1000" kern="1200" dirty="0" err="1">
                          <a:solidFill>
                            <a:schemeClr val="dk1"/>
                          </a:solidFill>
                          <a:effectLst/>
                          <a:latin typeface="+mn-lt"/>
                          <a:ea typeface="+mn-ea"/>
                          <a:cs typeface="+mn-cs"/>
                        </a:rPr>
                        <a:t>interrompre</a:t>
                      </a:r>
                      <a:r>
                        <a:rPr lang="en-US" sz="1000" kern="1200" dirty="0">
                          <a:solidFill>
                            <a:schemeClr val="dk1"/>
                          </a:solidFill>
                          <a:effectLst/>
                          <a:latin typeface="+mn-lt"/>
                          <a:ea typeface="+mn-ea"/>
                          <a:cs typeface="+mn-cs"/>
                        </a:rPr>
                        <a:t> le </a:t>
                      </a:r>
                      <a:r>
                        <a:rPr lang="en-US" sz="1000" kern="1200" dirty="0" err="1">
                          <a:solidFill>
                            <a:schemeClr val="dk1"/>
                          </a:solidFill>
                          <a:effectLst/>
                          <a:latin typeface="+mn-lt"/>
                          <a:ea typeface="+mn-ea"/>
                          <a:cs typeface="+mn-cs"/>
                        </a:rPr>
                        <a:t>gestionnaire</a:t>
                      </a:r>
                      <a:r>
                        <a:rPr lang="en-US" sz="1000" kern="1200" dirty="0">
                          <a:solidFill>
                            <a:schemeClr val="dk1"/>
                          </a:solidFill>
                          <a:effectLst/>
                          <a:latin typeface="+mn-lt"/>
                          <a:ea typeface="+mn-ea"/>
                          <a:cs typeface="+mn-cs"/>
                        </a:rPr>
                        <a:t> de </a:t>
                      </a:r>
                      <a:r>
                        <a:rPr lang="en-US" sz="1000" kern="1200" dirty="0" err="1">
                          <a:solidFill>
                            <a:schemeClr val="dk1"/>
                          </a:solidFill>
                          <a:effectLst/>
                          <a:latin typeface="+mn-lt"/>
                          <a:ea typeface="+mn-ea"/>
                          <a:cs typeface="+mn-cs"/>
                        </a:rPr>
                        <a:t>cas</a:t>
                      </a:r>
                      <a:r>
                        <a:rPr lang="en-US" sz="1000" kern="1200" dirty="0">
                          <a:solidFill>
                            <a:schemeClr val="dk1"/>
                          </a:solidFill>
                          <a:effectLst/>
                          <a:latin typeface="+mn-lt"/>
                          <a:ea typeface="+mn-ea"/>
                          <a:cs typeface="+mn-cs"/>
                        </a:rPr>
                        <a:t> sauf en cas de nécessité.</a:t>
                      </a:r>
                    </a:p>
                    <a:p>
                      <a:pPr marL="171450" lvl="0" indent="-171450">
                        <a:buFont typeface="Arial" panose="020B0604020202020204" pitchFamily="34" charset="0"/>
                        <a:buChar char="•"/>
                      </a:pPr>
                      <a:r>
                        <a:rPr lang="en-US" sz="1000" kern="1200" dirty="0" err="1">
                          <a:solidFill>
                            <a:schemeClr val="dk1"/>
                          </a:solidFill>
                          <a:effectLst/>
                          <a:latin typeface="+mn-lt"/>
                          <a:ea typeface="+mn-ea"/>
                          <a:cs typeface="+mn-cs"/>
                        </a:rPr>
                        <a:t>Expliquer</a:t>
                      </a:r>
                      <a:r>
                        <a:rPr lang="en-US" sz="1000" kern="1200" dirty="0">
                          <a:solidFill>
                            <a:schemeClr val="dk1"/>
                          </a:solidFill>
                          <a:effectLst/>
                          <a:latin typeface="+mn-lt"/>
                          <a:ea typeface="+mn-ea"/>
                          <a:cs typeface="+mn-cs"/>
                        </a:rPr>
                        <a:t> que vous allez prendre des notes sur la pratique du </a:t>
                      </a:r>
                      <a:r>
                        <a:rPr lang="en-US" sz="1000" kern="1200" dirty="0" err="1">
                          <a:solidFill>
                            <a:schemeClr val="dk1"/>
                          </a:solidFill>
                          <a:effectLst/>
                          <a:latin typeface="+mn-lt"/>
                          <a:ea typeface="+mn-ea"/>
                          <a:cs typeface="+mn-cs"/>
                        </a:rPr>
                        <a:t>gestionnaire</a:t>
                      </a:r>
                      <a:r>
                        <a:rPr lang="en-US" sz="1000" kern="1200" dirty="0">
                          <a:solidFill>
                            <a:schemeClr val="dk1"/>
                          </a:solidFill>
                          <a:effectLst/>
                          <a:latin typeface="+mn-lt"/>
                          <a:ea typeface="+mn-ea"/>
                          <a:cs typeface="+mn-cs"/>
                        </a:rPr>
                        <a:t> de </a:t>
                      </a:r>
                      <a:r>
                        <a:rPr lang="en-US" sz="1000" kern="1200" dirty="0" err="1">
                          <a:solidFill>
                            <a:schemeClr val="dk1"/>
                          </a:solidFill>
                          <a:effectLst/>
                          <a:latin typeface="+mn-lt"/>
                          <a:ea typeface="+mn-ea"/>
                          <a:cs typeface="+mn-cs"/>
                        </a:rPr>
                        <a:t>cas</a:t>
                      </a:r>
                      <a:r>
                        <a:rPr lang="en-US" sz="1000" kern="1200" dirty="0">
                          <a:solidFill>
                            <a:schemeClr val="dk1"/>
                          </a:solidFill>
                          <a:effectLst/>
                          <a:latin typeface="+mn-lt"/>
                          <a:ea typeface="+mn-ea"/>
                          <a:cs typeface="+mn-cs"/>
                        </a:rPr>
                        <a:t> et que vous laisserez l'enfant, la personne qui s'occupe de lui ou d'autres personnes prendre connaissance de ces notes si cela les intéresse.</a:t>
                      </a:r>
                    </a:p>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Prendre des notes </a:t>
                      </a:r>
                      <a:r>
                        <a:rPr lang="en-US" sz="1000" kern="1200" dirty="0" err="1">
                          <a:solidFill>
                            <a:schemeClr val="dk1"/>
                          </a:solidFill>
                          <a:effectLst/>
                          <a:latin typeface="+mn-lt"/>
                          <a:ea typeface="+mn-ea"/>
                          <a:cs typeface="+mn-cs"/>
                        </a:rPr>
                        <a:t>en</a:t>
                      </a:r>
                      <a:r>
                        <a:rPr lang="en-US" sz="1000" kern="1200" dirty="0">
                          <a:solidFill>
                            <a:schemeClr val="dk1"/>
                          </a:solidFill>
                          <a:effectLst/>
                          <a:latin typeface="+mn-lt"/>
                          <a:ea typeface="+mn-ea"/>
                          <a:cs typeface="+mn-cs"/>
                        </a:rPr>
                        <a:t> se référant à l'outil d'observation, en soulignant des exemples spécifiques de domaines d'amélioration ou de bonnes pratiques dont vous pourrez faire l'éloge par la suite.</a:t>
                      </a:r>
                    </a:p>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Pendant les sessions, les superviseurs doivent remplir l'outil d'observation, en veillant à ce que des exemples concrets soient notés.</a:t>
                      </a:r>
                      <a:endParaRPr lang="en-US" sz="1000"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marL="171450" lvl="0" indent="-171450">
                        <a:buFont typeface="Arial" panose="020B0604020202020204" pitchFamily="34" charset="0"/>
                        <a:buChar char="•"/>
                      </a:pPr>
                      <a:r>
                        <a:rPr lang="en-US" sz="1000" kern="1200" dirty="0" err="1">
                          <a:solidFill>
                            <a:schemeClr val="dk1"/>
                          </a:solidFill>
                          <a:effectLst/>
                          <a:latin typeface="+mn-lt"/>
                          <a:ea typeface="+mn-ea"/>
                          <a:cs typeface="+mn-cs"/>
                        </a:rPr>
                        <a:t>Présenter</a:t>
                      </a:r>
                      <a:r>
                        <a:rPr lang="en-US" sz="1000" kern="1200" dirty="0">
                          <a:solidFill>
                            <a:schemeClr val="dk1"/>
                          </a:solidFill>
                          <a:effectLst/>
                          <a:latin typeface="+mn-lt"/>
                          <a:ea typeface="+mn-ea"/>
                          <a:cs typeface="+mn-cs"/>
                        </a:rPr>
                        <a:t> l'enfant et la personne qui s'en occupe à l'accompagnateur et </a:t>
                      </a:r>
                      <a:r>
                        <a:rPr lang="en-US" sz="1000" kern="1200" dirty="0" err="1">
                          <a:solidFill>
                            <a:schemeClr val="dk1"/>
                          </a:solidFill>
                          <a:effectLst/>
                          <a:latin typeface="+mn-lt"/>
                          <a:ea typeface="+mn-ea"/>
                          <a:cs typeface="+mn-cs"/>
                        </a:rPr>
                        <a:t>leur</a:t>
                      </a:r>
                      <a:r>
                        <a:rPr lang="en-US" sz="1000" kern="1200" dirty="0">
                          <a:solidFill>
                            <a:schemeClr val="dk1"/>
                          </a:solidFill>
                          <a:effectLst/>
                          <a:latin typeface="+mn-lt"/>
                          <a:ea typeface="+mn-ea"/>
                          <a:cs typeface="+mn-cs"/>
                        </a:rPr>
                        <a:t> rappeler la raison pour laquelle l'accompagnateur se joint à la visite.</a:t>
                      </a:r>
                    </a:p>
                    <a:p>
                      <a:pPr marL="171450" lvl="0" indent="-171450">
                        <a:buFont typeface="Arial" panose="020B0604020202020204" pitchFamily="34" charset="0"/>
                        <a:buChar char="•"/>
                      </a:pPr>
                      <a:r>
                        <a:rPr lang="en-US" sz="1000" kern="1200" dirty="0">
                          <a:solidFill>
                            <a:schemeClr val="dk1"/>
                          </a:solidFill>
                          <a:effectLst/>
                          <a:latin typeface="+mn-lt"/>
                          <a:ea typeface="+mn-ea"/>
                          <a:cs typeface="+mn-cs"/>
                        </a:rPr>
                        <a:t>Diriger la séance avec l'enfant et/ou la personne qui s'en occupe comme si le superviseur n'était pas présent.</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892045751"/>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Après</a:t>
                      </a:r>
                      <a:endParaRPr lang="en-US" sz="1000" kern="1200" dirty="0">
                        <a:solidFill>
                          <a:schemeClr val="dk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hMerge="1">
                  <a:txBody>
                    <a:bodyPr/>
                    <a:lstStyle/>
                    <a:p>
                      <a:endParaRPr lang="en-US"/>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292901957"/>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Le superviseur doit</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Le </a:t>
                      </a:r>
                      <a:r>
                        <a:rPr lang="en-US" sz="1000" b="1" kern="1200" dirty="0" err="1">
                          <a:solidFill>
                            <a:schemeClr val="dk1"/>
                          </a:solidFill>
                          <a:effectLst/>
                          <a:latin typeface="+mn-lt"/>
                          <a:ea typeface="+mn-ea"/>
                          <a:cs typeface="+mn-cs"/>
                        </a:rPr>
                        <a:t>gestionnaire</a:t>
                      </a:r>
                      <a:r>
                        <a:rPr lang="en-US" sz="1000" b="1" kern="1200" dirty="0">
                          <a:solidFill>
                            <a:schemeClr val="dk1"/>
                          </a:solidFill>
                          <a:effectLst/>
                          <a:latin typeface="+mn-lt"/>
                          <a:ea typeface="+mn-ea"/>
                          <a:cs typeface="+mn-cs"/>
                        </a:rPr>
                        <a:t> de </a:t>
                      </a:r>
                      <a:r>
                        <a:rPr lang="en-US" sz="1000" b="1" kern="1200" dirty="0" err="1">
                          <a:solidFill>
                            <a:schemeClr val="dk1"/>
                          </a:solidFill>
                          <a:effectLst/>
                          <a:latin typeface="+mn-lt"/>
                          <a:ea typeface="+mn-ea"/>
                          <a:cs typeface="+mn-cs"/>
                        </a:rPr>
                        <a:t>cas</a:t>
                      </a:r>
                      <a:r>
                        <a:rPr lang="en-US" sz="1000" b="1" kern="1200" dirty="0">
                          <a:solidFill>
                            <a:schemeClr val="dk1"/>
                          </a:solidFill>
                          <a:effectLst/>
                          <a:latin typeface="+mn-lt"/>
                          <a:ea typeface="+mn-ea"/>
                          <a:cs typeface="+mn-cs"/>
                        </a:rPr>
                        <a:t> doit</a:t>
                      </a:r>
                      <a:endParaRPr lang="en-US" sz="1000" b="1" kern="1200" dirty="0">
                        <a:solidFill>
                          <a:schemeClr val="tx1"/>
                        </a:solidFill>
                        <a:effectLst/>
                        <a:latin typeface="+mn-lt"/>
                        <a:ea typeface="+mn-ea"/>
                        <a:cs typeface="+mn-cs"/>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59523964"/>
                  </a:ext>
                </a:extLst>
              </a:tr>
              <a:tr h="1301457">
                <a:tc>
                  <a:txBody>
                    <a:bodyPr/>
                    <a:lstStyle/>
                    <a:p>
                      <a:pPr marL="285750" lvl="0" indent="-285750">
                        <a:buFont typeface="Arial" panose="020B0604020202020204" pitchFamily="34" charset="0"/>
                        <a:buChar char="•"/>
                      </a:pPr>
                      <a:r>
                        <a:rPr lang="en-US" sz="1000" kern="1200" dirty="0">
                          <a:solidFill>
                            <a:schemeClr val="dk1"/>
                          </a:solidFill>
                          <a:effectLst/>
                          <a:latin typeface="+mn-lt"/>
                          <a:ea typeface="+mn-ea"/>
                          <a:cs typeface="+mn-cs"/>
                        </a:rPr>
                        <a:t>Remplir l'outil d'observation, y compris les commentaires constructifs et positifs. </a:t>
                      </a:r>
                    </a:p>
                    <a:p>
                      <a:pPr marL="285750" indent="-285750">
                        <a:buFont typeface="Arial" panose="020B0604020202020204" pitchFamily="34" charset="0"/>
                        <a:buChar char="•"/>
                      </a:pPr>
                      <a:r>
                        <a:rPr lang="en-US" sz="1000" kern="1200" dirty="0">
                          <a:solidFill>
                            <a:schemeClr val="dk1"/>
                          </a:solidFill>
                          <a:effectLst/>
                          <a:latin typeface="+mn-lt"/>
                          <a:ea typeface="+mn-ea"/>
                          <a:cs typeface="+mn-cs"/>
                        </a:rPr>
                        <a:t>Peu après la session, </a:t>
                      </a:r>
                      <a:r>
                        <a:rPr lang="en-US" sz="1000" kern="1200" dirty="0" err="1">
                          <a:solidFill>
                            <a:schemeClr val="dk1"/>
                          </a:solidFill>
                          <a:effectLst/>
                          <a:latin typeface="+mn-lt"/>
                          <a:ea typeface="+mn-ea"/>
                          <a:cs typeface="+mn-cs"/>
                        </a:rPr>
                        <a:t>organiser</a:t>
                      </a:r>
                      <a:r>
                        <a:rPr lang="en-US" sz="1000" kern="1200" dirty="0">
                          <a:solidFill>
                            <a:schemeClr val="dk1"/>
                          </a:solidFill>
                          <a:effectLst/>
                          <a:latin typeface="+mn-lt"/>
                          <a:ea typeface="+mn-ea"/>
                          <a:cs typeface="+mn-cs"/>
                        </a:rPr>
                        <a:t> une session de supervision individuelle avec le </a:t>
                      </a:r>
                      <a:r>
                        <a:rPr lang="en-US" sz="1000" kern="1200" dirty="0" err="1">
                          <a:solidFill>
                            <a:schemeClr val="dk1"/>
                          </a:solidFill>
                          <a:effectLst/>
                          <a:latin typeface="+mn-lt"/>
                          <a:ea typeface="+mn-ea"/>
                          <a:cs typeface="+mn-cs"/>
                        </a:rPr>
                        <a:t>gestionnaire</a:t>
                      </a:r>
                      <a:r>
                        <a:rPr lang="en-US" sz="1000" kern="1200" dirty="0">
                          <a:solidFill>
                            <a:schemeClr val="dk1"/>
                          </a:solidFill>
                          <a:effectLst/>
                          <a:latin typeface="+mn-lt"/>
                          <a:ea typeface="+mn-ea"/>
                          <a:cs typeface="+mn-cs"/>
                        </a:rPr>
                        <a:t> de </a:t>
                      </a:r>
                      <a:r>
                        <a:rPr lang="en-US" sz="1000" kern="1200" dirty="0" err="1">
                          <a:solidFill>
                            <a:schemeClr val="dk1"/>
                          </a:solidFill>
                          <a:effectLst/>
                          <a:latin typeface="+mn-lt"/>
                          <a:ea typeface="+mn-ea"/>
                          <a:cs typeface="+mn-cs"/>
                        </a:rPr>
                        <a:t>cas</a:t>
                      </a:r>
                      <a:r>
                        <a:rPr lang="en-US" sz="1000" kern="1200" dirty="0">
                          <a:solidFill>
                            <a:schemeClr val="dk1"/>
                          </a:solidFill>
                          <a:effectLst/>
                          <a:latin typeface="+mn-lt"/>
                          <a:ea typeface="+mn-ea"/>
                          <a:cs typeface="+mn-cs"/>
                        </a:rPr>
                        <a:t> pour lui faire part des résultats de l'observation.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marL="285750" lvl="0" indent="-285750">
                        <a:buFont typeface="Arial" panose="020B0604020202020204" pitchFamily="34" charset="0"/>
                        <a:buChar char="•"/>
                      </a:pPr>
                      <a:r>
                        <a:rPr lang="en-US" sz="1000" kern="1200" dirty="0">
                          <a:solidFill>
                            <a:schemeClr val="dk1"/>
                          </a:solidFill>
                          <a:effectLst/>
                          <a:latin typeface="+mn-lt"/>
                          <a:ea typeface="+mn-ea"/>
                          <a:cs typeface="+mn-cs"/>
                        </a:rPr>
                        <a:t>Participer à une séance de supervision individuelle avec le superviseur et partager ses réflexions/sentiments sur l'observation.  </a:t>
                      </a:r>
                    </a:p>
                    <a:p>
                      <a:pPr marL="285750" indent="-285750">
                        <a:buFont typeface="Arial" panose="020B0604020202020204" pitchFamily="34" charset="0"/>
                        <a:buChar char="•"/>
                      </a:pPr>
                      <a:r>
                        <a:rPr lang="en-US" sz="1000" kern="1200" dirty="0">
                          <a:solidFill>
                            <a:schemeClr val="dk1"/>
                          </a:solidFill>
                          <a:effectLst/>
                          <a:latin typeface="+mn-lt"/>
                          <a:ea typeface="+mn-ea"/>
                          <a:cs typeface="+mn-cs"/>
                        </a:rPr>
                        <a:t>Poser toutes les questions relatives à cette session spécifique ou aux domaines techniques sur lesquels le superviseur peut fournir davantage de conseils.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77739030"/>
                  </a:ext>
                </a:extLst>
              </a:tr>
            </a:tbl>
          </a:graphicData>
        </a:graphic>
      </p:graphicFrame>
      <p:sp>
        <p:nvSpPr>
          <p:cNvPr id="4" name="Hexagon 3">
            <a:extLst>
              <a:ext uri="{FF2B5EF4-FFF2-40B4-BE49-F238E27FC236}">
                <a16:creationId xmlns:a16="http://schemas.microsoft.com/office/drawing/2014/main" id="{495531D9-D3F6-D42D-42E3-810DC3FFD125}"/>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402230F4-A82E-0656-A597-9F06C61E8D2A}"/>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9166881E-C234-BCBA-9CD7-A26C8C96AAAB}"/>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C9FD001C-E526-0A37-A944-8529148466E1}"/>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AA7C4027-E541-1D43-0DD5-588DE2CFE612}"/>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8628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57D545-9BF0-2247-7FCD-E9831A711552}"/>
              </a:ext>
            </a:extLst>
          </p:cNvPr>
          <p:cNvGraphicFramePr>
            <a:graphicFrameLocks noGrp="1"/>
          </p:cNvGraphicFramePr>
          <p:nvPr>
            <p:extLst>
              <p:ext uri="{D42A27DB-BD31-4B8C-83A1-F6EECF244321}">
                <p14:modId xmlns:p14="http://schemas.microsoft.com/office/powerpoint/2010/main" val="402364110"/>
              </p:ext>
            </p:extLst>
          </p:nvPr>
        </p:nvGraphicFramePr>
        <p:xfrm>
          <a:off x="1006473" y="1834298"/>
          <a:ext cx="5254625" cy="7284720"/>
        </p:xfrm>
        <a:graphic>
          <a:graphicData uri="http://schemas.openxmlformats.org/drawingml/2006/table">
            <a:tbl>
              <a:tblPr>
                <a:tableStyleId>{5C22544A-7EE6-4342-B048-85BDC9FD1C3A}</a:tableStyleId>
              </a:tblPr>
              <a:tblGrid>
                <a:gridCol w="1088393">
                  <a:extLst>
                    <a:ext uri="{9D8B030D-6E8A-4147-A177-3AD203B41FA5}">
                      <a16:colId xmlns:a16="http://schemas.microsoft.com/office/drawing/2014/main" val="2945884667"/>
                    </a:ext>
                  </a:extLst>
                </a:gridCol>
                <a:gridCol w="3010532">
                  <a:extLst>
                    <a:ext uri="{9D8B030D-6E8A-4147-A177-3AD203B41FA5}">
                      <a16:colId xmlns:a16="http://schemas.microsoft.com/office/drawing/2014/main" val="1413627003"/>
                    </a:ext>
                  </a:extLst>
                </a:gridCol>
                <a:gridCol w="1155700">
                  <a:extLst>
                    <a:ext uri="{9D8B030D-6E8A-4147-A177-3AD203B41FA5}">
                      <a16:colId xmlns:a16="http://schemas.microsoft.com/office/drawing/2014/main" val="3212878653"/>
                    </a:ext>
                  </a:extLst>
                </a:gridCol>
              </a:tblGrid>
              <a:tr h="0">
                <a:tc>
                  <a:txBody>
                    <a:bodyPr/>
                    <a:lstStyle/>
                    <a:p>
                      <a:pPr>
                        <a:tabLst>
                          <a:tab pos="2865755" algn="ctr"/>
                          <a:tab pos="5731510" algn="r"/>
                        </a:tabLst>
                      </a:pPr>
                      <a:r>
                        <a:rPr lang="en-US" sz="1000" b="1" dirty="0">
                          <a:effectLst/>
                        </a:rPr>
                        <a:t>Domaines d'observation</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b="1" dirty="0" err="1">
                          <a:effectLst/>
                        </a:rPr>
                        <a:t>Exemples</a:t>
                      </a:r>
                      <a:r>
                        <a:rPr lang="en-US" sz="1000" b="1" dirty="0">
                          <a:effectLst/>
                        </a:rPr>
                        <a:t> (le </a:t>
                      </a:r>
                      <a:r>
                        <a:rPr lang="en-US" sz="1000" b="1" dirty="0" err="1">
                          <a:effectLst/>
                        </a:rPr>
                        <a:t>gestionnaire</a:t>
                      </a:r>
                      <a:r>
                        <a:rPr lang="en-US" sz="1000" b="1" dirty="0">
                          <a:effectLst/>
                        </a:rPr>
                        <a:t> de </a:t>
                      </a:r>
                      <a:r>
                        <a:rPr lang="en-US" sz="1000" b="1" dirty="0" err="1">
                          <a:effectLst/>
                        </a:rPr>
                        <a:t>cas</a:t>
                      </a:r>
                      <a:r>
                        <a:rPr lang="en-US" sz="1000" b="1" dirty="0">
                          <a:effectLst/>
                        </a:rPr>
                        <a:t> a-t-il...)</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1000" b="1" dirty="0">
                          <a:effectLst/>
                        </a:rPr>
                        <a:t>Exemples observés et commentaires pour le </a:t>
                      </a:r>
                      <a:r>
                        <a:rPr lang="en-US" sz="1000" b="1" dirty="0" err="1">
                          <a:effectLst/>
                        </a:rPr>
                        <a:t>gestionnaire</a:t>
                      </a:r>
                      <a:r>
                        <a:rPr lang="en-US" sz="1000" b="1" dirty="0">
                          <a:effectLst/>
                        </a:rPr>
                        <a:t> de </a:t>
                      </a:r>
                      <a:r>
                        <a:rPr lang="en-US" sz="1000" b="1" dirty="0" err="1">
                          <a:effectLst/>
                        </a:rPr>
                        <a:t>cas</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96281983"/>
                  </a:ext>
                </a:extLst>
              </a:tr>
              <a:tr h="969820">
                <a:tc>
                  <a:txBody>
                    <a:bodyPr/>
                    <a:lstStyle/>
                    <a:p>
                      <a:pPr>
                        <a:tabLst>
                          <a:tab pos="2865755" algn="ctr"/>
                          <a:tab pos="5731510" algn="r"/>
                        </a:tabLst>
                      </a:pPr>
                      <a:r>
                        <a:rPr lang="en-US" sz="1000" b="1" dirty="0">
                          <a:effectLst/>
                        </a:rPr>
                        <a:t>1. LE RAPPORT ET L'ÉTABLISSEMENT DE RELATIONS</a:t>
                      </a:r>
                    </a:p>
                    <a:p>
                      <a:pPr>
                        <a:tabLst>
                          <a:tab pos="2865755" algn="ctr"/>
                          <a:tab pos="5731510" algn="r"/>
                        </a:tabLst>
                      </a:pPr>
                      <a:r>
                        <a:rPr lang="en-US" sz="1000" b="1" dirty="0">
                          <a:effectLst/>
                        </a:rPr>
                        <a:t> </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1000" dirty="0" err="1">
                          <a:effectLst/>
                        </a:rPr>
                        <a:t>Utilisé</a:t>
                      </a:r>
                      <a:r>
                        <a:rPr lang="en-US" sz="1000" dirty="0">
                          <a:effectLst/>
                        </a:rPr>
                        <a:t> des techniques permettant d'établir une relation, par exemple en parlant à voix basse, en se présentant, en racontant ses propres expériences, en tenant des conversations informelles ou en faisant des activités avec l'enfant.</a:t>
                      </a:r>
                    </a:p>
                    <a:p>
                      <a:pPr marL="171450" lvl="0" indent="-171450">
                        <a:buFont typeface="Arial" panose="020B0604020202020204" pitchFamily="34" charset="0"/>
                        <a:buChar char="•"/>
                      </a:pPr>
                      <a:r>
                        <a:rPr lang="en-US" sz="1000" dirty="0" err="1">
                          <a:effectLst/>
                        </a:rPr>
                        <a:t>Veillé</a:t>
                      </a:r>
                      <a:r>
                        <a:rPr lang="en-US" sz="1000" dirty="0">
                          <a:effectLst/>
                        </a:rPr>
                        <a:t> à ce que la conversation soit principalement axée sur les expériences de l'enfant.</a:t>
                      </a:r>
                    </a:p>
                    <a:p>
                      <a:pPr marL="171450" lvl="0" indent="-171450">
                        <a:buFont typeface="Arial" panose="020B0604020202020204" pitchFamily="34" charset="0"/>
                        <a:buChar char="•"/>
                      </a:pPr>
                      <a:r>
                        <a:rPr lang="en-US" sz="1000" dirty="0" err="1">
                          <a:effectLst/>
                        </a:rPr>
                        <a:t>Abordé</a:t>
                      </a:r>
                      <a:r>
                        <a:rPr lang="en-US" sz="1000" dirty="0">
                          <a:effectLst/>
                        </a:rPr>
                        <a:t> et </a:t>
                      </a:r>
                      <a:r>
                        <a:rPr lang="en-US" sz="1000" dirty="0" err="1">
                          <a:effectLst/>
                        </a:rPr>
                        <a:t>discuté</a:t>
                      </a:r>
                      <a:r>
                        <a:rPr lang="en-US" sz="1000" dirty="0">
                          <a:effectLst/>
                        </a:rPr>
                        <a:t> de sujets adaptés à l'âge et aux capacités de l'enfant.</a:t>
                      </a:r>
                    </a:p>
                    <a:p>
                      <a:pPr marL="171450" lvl="0" indent="-171450">
                        <a:buFont typeface="Arial" panose="020B0604020202020204" pitchFamily="34" charset="0"/>
                        <a:buChar char="•"/>
                      </a:pPr>
                      <a:r>
                        <a:rPr lang="en-US" sz="1000" dirty="0" err="1">
                          <a:effectLst/>
                        </a:rPr>
                        <a:t>Réagi</a:t>
                      </a:r>
                      <a:r>
                        <a:rPr lang="en-US" sz="1000" dirty="0">
                          <a:effectLst/>
                        </a:rPr>
                        <a:t> aux besoins de l'enfant dans l'interaction</a:t>
                      </a:r>
                    </a:p>
                    <a:p>
                      <a:pPr marL="171450" lvl="0" indent="-171450">
                        <a:buFont typeface="Arial" panose="020B0604020202020204" pitchFamily="34" charset="0"/>
                        <a:buChar char="•"/>
                      </a:pPr>
                      <a:r>
                        <a:rPr lang="en-US" sz="1000" dirty="0">
                          <a:effectLst/>
                        </a:rPr>
                        <a:t>Montre-t-il des comportements préjudiciables ? </a:t>
                      </a:r>
                      <a:r>
                        <a:rPr lang="en-US" sz="1000" dirty="0" err="1">
                          <a:effectLst/>
                        </a:rPr>
                        <a:t>Être</a:t>
                      </a:r>
                      <a:r>
                        <a:rPr lang="en-US" sz="1000" dirty="0">
                          <a:effectLst/>
                        </a:rPr>
                        <a:t> trop froid, autoritaire ou distant avec l'enfant, </a:t>
                      </a:r>
                      <a:r>
                        <a:rPr lang="en-US" sz="1000" dirty="0" err="1">
                          <a:effectLst/>
                        </a:rPr>
                        <a:t>être</a:t>
                      </a:r>
                      <a:r>
                        <a:rPr lang="en-US" sz="1000" dirty="0">
                          <a:effectLst/>
                        </a:rPr>
                        <a:t> trop affectueux ou proche de l'enfant, dominer la conversation ou se concentrer uniquement sur ses propres expériences.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1000" dirty="0">
                          <a:effectLst/>
                        </a:rPr>
                        <a:t>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27660947"/>
                  </a:ext>
                </a:extLst>
              </a:tr>
              <a:tr h="1858820">
                <a:tc>
                  <a:txBody>
                    <a:bodyPr/>
                    <a:lstStyle/>
                    <a:p>
                      <a:pPr>
                        <a:tabLst>
                          <a:tab pos="2865755" algn="ctr"/>
                          <a:tab pos="5731510" algn="r"/>
                        </a:tabLst>
                      </a:pPr>
                      <a:r>
                        <a:rPr lang="en-US" sz="1000" b="1" dirty="0">
                          <a:effectLst/>
                        </a:rPr>
                        <a:t>2. LA COMMUNICATION NON VERBALE</a:t>
                      </a:r>
                    </a:p>
                    <a:p>
                      <a:pPr>
                        <a:tabLst>
                          <a:tab pos="2865755" algn="ctr"/>
                          <a:tab pos="5731510" algn="r"/>
                        </a:tabLst>
                      </a:pPr>
                      <a:r>
                        <a:rPr lang="en-US" sz="1000" b="1" dirty="0">
                          <a:effectLst/>
                        </a:rPr>
                        <a:t> </a:t>
                      </a:r>
                      <a:endParaRPr lang="en-US" sz="10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1000" dirty="0" err="1">
                          <a:effectLst/>
                        </a:rPr>
                        <a:t>Maintenu</a:t>
                      </a:r>
                      <a:r>
                        <a:rPr lang="en-US" sz="1000" dirty="0">
                          <a:effectLst/>
                        </a:rPr>
                        <a:t> un langage corporel ouvert</a:t>
                      </a:r>
                    </a:p>
                    <a:p>
                      <a:pPr marL="171450" lvl="0" indent="-171450">
                        <a:buFont typeface="Arial" panose="020B0604020202020204" pitchFamily="34" charset="0"/>
                        <a:buChar char="•"/>
                      </a:pPr>
                      <a:r>
                        <a:rPr lang="en-US" sz="1000" dirty="0">
                          <a:effectLst/>
                        </a:rPr>
                        <a:t>Un contact visuel approprié</a:t>
                      </a:r>
                    </a:p>
                    <a:p>
                      <a:pPr marL="171450" lvl="0" indent="-171450">
                        <a:buFont typeface="Arial" panose="020B0604020202020204" pitchFamily="34" charset="0"/>
                        <a:buChar char="•"/>
                      </a:pPr>
                      <a:r>
                        <a:rPr lang="en-US" sz="1000" dirty="0" err="1">
                          <a:effectLst/>
                        </a:rPr>
                        <a:t>Montré</a:t>
                      </a:r>
                      <a:r>
                        <a:rPr lang="en-US" sz="1000" dirty="0">
                          <a:effectLst/>
                        </a:rPr>
                        <a:t> des expressions d'engagement et d'enthousiasme (sourires, applaudissements, hochements de tête et expressions telles que “</a:t>
                      </a:r>
                      <a:r>
                        <a:rPr lang="en-US" sz="1000" dirty="0" err="1">
                          <a:effectLst/>
                        </a:rPr>
                        <a:t>ahan</a:t>
                      </a:r>
                      <a:r>
                        <a:rPr lang="en-US" sz="1000" dirty="0">
                          <a:effectLst/>
                        </a:rPr>
                        <a:t> ?)</a:t>
                      </a:r>
                    </a:p>
                    <a:p>
                      <a:pPr marL="171450" lvl="0" indent="-171450">
                        <a:buFont typeface="Arial" panose="020B0604020202020204" pitchFamily="34" charset="0"/>
                        <a:buChar char="•"/>
                      </a:pPr>
                      <a:r>
                        <a:rPr lang="en-US" sz="1000" dirty="0" err="1">
                          <a:effectLst/>
                        </a:rPr>
                        <a:t>Adopté</a:t>
                      </a:r>
                      <a:r>
                        <a:rPr lang="en-US" sz="1000" dirty="0">
                          <a:effectLst/>
                        </a:rPr>
                        <a:t> un ton de voix amical, un volume et un rythme appropriés</a:t>
                      </a:r>
                    </a:p>
                    <a:p>
                      <a:pPr marL="171450" lvl="0" indent="-171450">
                        <a:buFont typeface="Arial" panose="020B0604020202020204" pitchFamily="34" charset="0"/>
                        <a:buChar char="•"/>
                      </a:pPr>
                      <a:r>
                        <a:rPr lang="en-US" sz="1000" dirty="0" err="1">
                          <a:effectLst/>
                        </a:rPr>
                        <a:t>Maintenu</a:t>
                      </a:r>
                      <a:r>
                        <a:rPr lang="en-US" sz="1000" dirty="0">
                          <a:effectLst/>
                        </a:rPr>
                        <a:t> une distance physique appropriée, c'est-à-dire respecter l'espace personnel, ne se </a:t>
                      </a:r>
                      <a:r>
                        <a:rPr lang="en-US" sz="1000" dirty="0" err="1">
                          <a:effectLst/>
                        </a:rPr>
                        <a:t>tient</a:t>
                      </a:r>
                      <a:r>
                        <a:rPr lang="en-US" sz="1000" dirty="0">
                          <a:effectLst/>
                        </a:rPr>
                        <a:t> pas trop loin ou au-dessus de l'enfant.</a:t>
                      </a:r>
                    </a:p>
                    <a:p>
                      <a:pPr marL="171450" lvl="0" indent="-171450">
                        <a:buFont typeface="Arial" panose="020B0604020202020204" pitchFamily="34" charset="0"/>
                        <a:buChar char="•"/>
                      </a:pPr>
                      <a:r>
                        <a:rPr lang="en-US" sz="1000" dirty="0" err="1">
                          <a:effectLst/>
                        </a:rPr>
                        <a:t>Utilisé</a:t>
                      </a:r>
                      <a:r>
                        <a:rPr lang="en-US" sz="1000" dirty="0">
                          <a:effectLst/>
                        </a:rPr>
                        <a:t> une communication non verbale réconfortante, par exemple des expressions faciales sympathiques et un langage corporel rassurant.</a:t>
                      </a:r>
                    </a:p>
                    <a:p>
                      <a:pPr marL="171450" lvl="0" indent="-171450">
                        <a:buFont typeface="Arial" panose="020B0604020202020204" pitchFamily="34" charset="0"/>
                        <a:buChar char="•"/>
                      </a:pPr>
                      <a:r>
                        <a:rPr lang="en-US" sz="1000" dirty="0" err="1">
                          <a:effectLst/>
                        </a:rPr>
                        <a:t>Adapté</a:t>
                      </a:r>
                      <a:r>
                        <a:rPr lang="en-US" sz="1000" dirty="0">
                          <a:effectLst/>
                        </a:rPr>
                        <a:t> le rythme de la communication à l'enfant, en prévoyant des silences et des pauses plus ou moins longues.</a:t>
                      </a:r>
                    </a:p>
                    <a:p>
                      <a:pPr marL="171450" lvl="0" indent="-171450">
                        <a:buFont typeface="Arial" panose="020B0604020202020204" pitchFamily="34" charset="0"/>
                        <a:buChar char="•"/>
                      </a:pPr>
                      <a:r>
                        <a:rPr lang="en-US" sz="1000" dirty="0" err="1">
                          <a:effectLst/>
                        </a:rPr>
                        <a:t>S’est</a:t>
                      </a:r>
                      <a:r>
                        <a:rPr lang="en-US" sz="1000" dirty="0">
                          <a:effectLst/>
                        </a:rPr>
                        <a:t>-il mis </a:t>
                      </a:r>
                      <a:r>
                        <a:rPr lang="en-US" sz="1000" dirty="0" err="1">
                          <a:effectLst/>
                        </a:rPr>
                        <a:t>physiquement</a:t>
                      </a:r>
                      <a:r>
                        <a:rPr lang="en-US" sz="1000" dirty="0">
                          <a:effectLst/>
                        </a:rPr>
                        <a:t> au niveau de l'enfant pour lui témoigner de l'attention.</a:t>
                      </a:r>
                    </a:p>
                    <a:p>
                      <a:pPr marL="171450" lvl="0" indent="-171450">
                        <a:buFont typeface="Arial" panose="020B0604020202020204" pitchFamily="34" charset="0"/>
                        <a:buChar char="•"/>
                      </a:pPr>
                      <a:r>
                        <a:rPr lang="en-US" sz="1000" dirty="0">
                          <a:effectLst/>
                        </a:rPr>
                        <a:t>Présente-t-il des comportements préjudiciables ? Position agressive ou inappropriée, gestes ou regard intense ; ton de voix sarcastique, froid ou trop amical ; contact physique inapproprié, par exemple contact rigide ou trop amical ; expressions non verbales de désengagement et de manque d'intérêt pour l'enfant, par exemple utilisation de son téléphone, soupirs audibles, détournement du corps de l'enfant.</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1000" dirty="0">
                          <a:effectLst/>
                        </a:rPr>
                        <a:t> </a:t>
                      </a:r>
                      <a:endPar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023163911"/>
                  </a:ext>
                </a:extLst>
              </a:tr>
            </a:tbl>
          </a:graphicData>
        </a:graphic>
      </p:graphicFrame>
      <p:sp>
        <p:nvSpPr>
          <p:cNvPr id="3" name="Rectangle 1">
            <a:extLst>
              <a:ext uri="{FF2B5EF4-FFF2-40B4-BE49-F238E27FC236}">
                <a16:creationId xmlns:a16="http://schemas.microsoft.com/office/drawing/2014/main" id="{573A7CCF-DD94-7CF8-27AE-6718649F8195}"/>
              </a:ext>
            </a:extLst>
          </p:cNvPr>
          <p:cNvSpPr>
            <a:spLocks noChangeArrowheads="1"/>
          </p:cNvSpPr>
          <p:nvPr/>
        </p:nvSpPr>
        <p:spPr bwMode="auto">
          <a:xfrm>
            <a:off x="1006475" y="668851"/>
            <a:ext cx="290335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57350" algn="l"/>
              </a:tabLst>
              <a:defRPr>
                <a:solidFill>
                  <a:schemeClr val="tx1"/>
                </a:solidFill>
                <a:latin typeface="Arial" panose="020B0604020202020204" pitchFamily="34" charset="0"/>
              </a:defRPr>
            </a:lvl1pPr>
            <a:lvl2pPr eaLnBrk="0" fontAlgn="base" hangingPunct="0">
              <a:spcBef>
                <a:spcPct val="0"/>
              </a:spcBef>
              <a:spcAft>
                <a:spcPct val="0"/>
              </a:spcAft>
              <a:tabLst>
                <a:tab pos="1657350" algn="l"/>
              </a:tabLst>
              <a:defRPr>
                <a:solidFill>
                  <a:schemeClr val="tx1"/>
                </a:solidFill>
                <a:latin typeface="Arial" panose="020B0604020202020204" pitchFamily="34" charset="0"/>
              </a:defRPr>
            </a:lvl2pPr>
            <a:lvl3pPr eaLnBrk="0" fontAlgn="base" hangingPunct="0">
              <a:spcBef>
                <a:spcPct val="0"/>
              </a:spcBef>
              <a:spcAft>
                <a:spcPct val="0"/>
              </a:spcAft>
              <a:tabLst>
                <a:tab pos="1657350" algn="l"/>
              </a:tabLst>
              <a:defRPr>
                <a:solidFill>
                  <a:schemeClr val="tx1"/>
                </a:solidFill>
                <a:latin typeface="Arial" panose="020B0604020202020204" pitchFamily="34" charset="0"/>
              </a:defRPr>
            </a:lvl3pPr>
            <a:lvl4pPr eaLnBrk="0" fontAlgn="base" hangingPunct="0">
              <a:spcBef>
                <a:spcPct val="0"/>
              </a:spcBef>
              <a:spcAft>
                <a:spcPct val="0"/>
              </a:spcAft>
              <a:tabLst>
                <a:tab pos="1657350" algn="l"/>
              </a:tabLst>
              <a:defRPr>
                <a:solidFill>
                  <a:schemeClr val="tx1"/>
                </a:solidFill>
                <a:latin typeface="Arial" panose="020B0604020202020204" pitchFamily="34" charset="0"/>
              </a:defRPr>
            </a:lvl4pPr>
            <a:lvl5pPr eaLnBrk="0" fontAlgn="base" hangingPunct="0">
              <a:spcBef>
                <a:spcPct val="0"/>
              </a:spcBef>
              <a:spcAft>
                <a:spcPct val="0"/>
              </a:spcAft>
              <a:tabLst>
                <a:tab pos="1657350" algn="l"/>
              </a:tabLst>
              <a:defRPr>
                <a:solidFill>
                  <a:schemeClr val="tx1"/>
                </a:solidFill>
                <a:latin typeface="Arial" panose="020B0604020202020204" pitchFamily="34" charset="0"/>
              </a:defRPr>
            </a:lvl5pPr>
            <a:lvl6pPr eaLnBrk="0" fontAlgn="base" hangingPunct="0">
              <a:spcBef>
                <a:spcPct val="0"/>
              </a:spcBef>
              <a:spcAft>
                <a:spcPct val="0"/>
              </a:spcAft>
              <a:tabLst>
                <a:tab pos="1657350" algn="l"/>
              </a:tabLst>
              <a:defRPr>
                <a:solidFill>
                  <a:schemeClr val="tx1"/>
                </a:solidFill>
                <a:latin typeface="Arial" panose="020B0604020202020204" pitchFamily="34" charset="0"/>
              </a:defRPr>
            </a:lvl6pPr>
            <a:lvl7pPr eaLnBrk="0" fontAlgn="base" hangingPunct="0">
              <a:spcBef>
                <a:spcPct val="0"/>
              </a:spcBef>
              <a:spcAft>
                <a:spcPct val="0"/>
              </a:spcAft>
              <a:tabLst>
                <a:tab pos="1657350" algn="l"/>
              </a:tabLst>
              <a:defRPr>
                <a:solidFill>
                  <a:schemeClr val="tx1"/>
                </a:solidFill>
                <a:latin typeface="Arial" panose="020B0604020202020204" pitchFamily="34" charset="0"/>
              </a:defRPr>
            </a:lvl7pPr>
            <a:lvl8pPr eaLnBrk="0" fontAlgn="base" hangingPunct="0">
              <a:spcBef>
                <a:spcPct val="0"/>
              </a:spcBef>
              <a:spcAft>
                <a:spcPct val="0"/>
              </a:spcAft>
              <a:tabLst>
                <a:tab pos="1657350" algn="l"/>
              </a:tabLst>
              <a:defRPr>
                <a:solidFill>
                  <a:schemeClr val="tx1"/>
                </a:solidFill>
                <a:latin typeface="Arial" panose="020B0604020202020204" pitchFamily="34" charset="0"/>
              </a:defRPr>
            </a:lvl8pPr>
            <a:lvl9pPr eaLnBrk="0" fontAlgn="base" hangingPunct="0">
              <a:spcBef>
                <a:spcPct val="0"/>
              </a:spcBef>
              <a:spcAft>
                <a:spcPct val="0"/>
              </a:spcAft>
              <a:tabLst>
                <a:tab pos="1657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57350" algn="l"/>
              </a:tabLst>
            </a:pPr>
            <a:r>
              <a:rPr kumimoji="0" lang="en-US"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Cambria" panose="02040503050406030204" pitchFamily="18" charset="0"/>
              </a:rPr>
              <a:t>Observation d'une session de gestion de cas </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4FD7AA52-E58F-9C11-7CB2-90ECD95D2910}"/>
              </a:ext>
            </a:extLst>
          </p:cNvPr>
          <p:cNvGraphicFramePr>
            <a:graphicFrameLocks noGrp="1"/>
          </p:cNvGraphicFramePr>
          <p:nvPr>
            <p:extLst>
              <p:ext uri="{D42A27DB-BD31-4B8C-83A1-F6EECF244321}">
                <p14:modId xmlns:p14="http://schemas.microsoft.com/office/powerpoint/2010/main" val="2347287944"/>
              </p:ext>
            </p:extLst>
          </p:nvPr>
        </p:nvGraphicFramePr>
        <p:xfrm>
          <a:off x="1006474" y="1028553"/>
          <a:ext cx="5254625" cy="685800"/>
        </p:xfrm>
        <a:graphic>
          <a:graphicData uri="http://schemas.openxmlformats.org/drawingml/2006/table">
            <a:tbl>
              <a:tblPr firstRow="1" firstCol="1" bandRow="1">
                <a:tableStyleId>{5C22544A-7EE6-4342-B048-85BDC9FD1C3A}</a:tableStyleId>
              </a:tblPr>
              <a:tblGrid>
                <a:gridCol w="1091267">
                  <a:extLst>
                    <a:ext uri="{9D8B030D-6E8A-4147-A177-3AD203B41FA5}">
                      <a16:colId xmlns:a16="http://schemas.microsoft.com/office/drawing/2014/main" val="610269195"/>
                    </a:ext>
                  </a:extLst>
                </a:gridCol>
                <a:gridCol w="1231430">
                  <a:extLst>
                    <a:ext uri="{9D8B030D-6E8A-4147-A177-3AD203B41FA5}">
                      <a16:colId xmlns:a16="http://schemas.microsoft.com/office/drawing/2014/main" val="1673074155"/>
                    </a:ext>
                  </a:extLst>
                </a:gridCol>
                <a:gridCol w="1465964">
                  <a:extLst>
                    <a:ext uri="{9D8B030D-6E8A-4147-A177-3AD203B41FA5}">
                      <a16:colId xmlns:a16="http://schemas.microsoft.com/office/drawing/2014/main" val="4226915940"/>
                    </a:ext>
                  </a:extLst>
                </a:gridCol>
                <a:gridCol w="1465964">
                  <a:extLst>
                    <a:ext uri="{9D8B030D-6E8A-4147-A177-3AD203B41FA5}">
                      <a16:colId xmlns:a16="http://schemas.microsoft.com/office/drawing/2014/main" val="3756089391"/>
                    </a:ext>
                  </a:extLst>
                </a:gridCol>
              </a:tblGrid>
              <a:tr h="208430">
                <a:tc>
                  <a:txBody>
                    <a:bodyPr/>
                    <a:lstStyle/>
                    <a:p>
                      <a:pPr algn="r"/>
                      <a:r>
                        <a:rPr lang="en-US" sz="1100" dirty="0">
                          <a:solidFill>
                            <a:schemeClr val="tx1"/>
                          </a:solidFill>
                          <a:effectLst/>
                        </a:rPr>
                        <a:t>Numéro de dossier</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a:r>
                        <a:rPr lang="en-US" sz="1100" dirty="0" err="1">
                          <a:solidFill>
                            <a:schemeClr val="tx1"/>
                          </a:solidFill>
                          <a:effectLst/>
                        </a:rPr>
                        <a:t>Gestionnaire</a:t>
                      </a:r>
                      <a:r>
                        <a:rPr lang="en-US" sz="1100" dirty="0">
                          <a:solidFill>
                            <a:schemeClr val="tx1"/>
                          </a:solidFill>
                          <a:effectLst/>
                        </a:rPr>
                        <a:t> de </a:t>
                      </a:r>
                      <a:r>
                        <a:rPr lang="en-US" sz="1100" dirty="0" err="1">
                          <a:solidFill>
                            <a:schemeClr val="tx1"/>
                          </a:solidFill>
                          <a:effectLst/>
                        </a:rPr>
                        <a:t>cas</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72479432"/>
                  </a:ext>
                </a:extLst>
              </a:tr>
              <a:tr h="0">
                <a:tc>
                  <a:txBody>
                    <a:bodyPr/>
                    <a:lstStyle/>
                    <a:p>
                      <a:pPr algn="r"/>
                      <a:r>
                        <a:rPr lang="en-US" sz="1100" dirty="0">
                          <a:solidFill>
                            <a:schemeClr val="tx1"/>
                          </a:solidFill>
                          <a:effectLst/>
                        </a:rPr>
                        <a:t>Date</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a:r>
                        <a:rPr lang="en-US" sz="1100" dirty="0">
                          <a:solidFill>
                            <a:schemeClr val="tx1"/>
                          </a:solidFill>
                          <a:effectLst/>
                        </a:rPr>
                        <a:t>Superviseur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37439711"/>
                  </a:ext>
                </a:extLst>
              </a:tr>
            </a:tbl>
          </a:graphicData>
        </a:graphic>
      </p:graphicFrame>
      <p:sp>
        <p:nvSpPr>
          <p:cNvPr id="5" name="Hexagon 4">
            <a:extLst>
              <a:ext uri="{FF2B5EF4-FFF2-40B4-BE49-F238E27FC236}">
                <a16:creationId xmlns:a16="http://schemas.microsoft.com/office/drawing/2014/main" id="{44A7B0CB-1BB4-3671-CC7F-A97C2D11543E}"/>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56020C58-93EF-2BED-4C8E-497A3A302178}"/>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8FFDCBAC-26B8-3932-3F1B-C76B38CC05F0}"/>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5F30EBE-6AF4-E807-34B8-35F5224FB56E}"/>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F04080E1-D0F7-6639-6789-6D0C78F8C8AF}"/>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4929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557D545-9BF0-2247-7FCD-E9831A711552}"/>
              </a:ext>
            </a:extLst>
          </p:cNvPr>
          <p:cNvGraphicFramePr>
            <a:graphicFrameLocks noGrp="1"/>
          </p:cNvGraphicFramePr>
          <p:nvPr>
            <p:extLst>
              <p:ext uri="{D42A27DB-BD31-4B8C-83A1-F6EECF244321}">
                <p14:modId xmlns:p14="http://schemas.microsoft.com/office/powerpoint/2010/main" val="4202688709"/>
              </p:ext>
            </p:extLst>
          </p:nvPr>
        </p:nvGraphicFramePr>
        <p:xfrm>
          <a:off x="1020990" y="707785"/>
          <a:ext cx="5254625" cy="8414329"/>
        </p:xfrm>
        <a:graphic>
          <a:graphicData uri="http://schemas.openxmlformats.org/drawingml/2006/table">
            <a:tbl>
              <a:tblPr>
                <a:tableStyleId>{5C22544A-7EE6-4342-B048-85BDC9FD1C3A}</a:tableStyleId>
              </a:tblPr>
              <a:tblGrid>
                <a:gridCol w="1088393">
                  <a:extLst>
                    <a:ext uri="{9D8B030D-6E8A-4147-A177-3AD203B41FA5}">
                      <a16:colId xmlns:a16="http://schemas.microsoft.com/office/drawing/2014/main" val="2945884667"/>
                    </a:ext>
                  </a:extLst>
                </a:gridCol>
                <a:gridCol w="3391532">
                  <a:extLst>
                    <a:ext uri="{9D8B030D-6E8A-4147-A177-3AD203B41FA5}">
                      <a16:colId xmlns:a16="http://schemas.microsoft.com/office/drawing/2014/main" val="1413627003"/>
                    </a:ext>
                  </a:extLst>
                </a:gridCol>
                <a:gridCol w="774700">
                  <a:extLst>
                    <a:ext uri="{9D8B030D-6E8A-4147-A177-3AD203B41FA5}">
                      <a16:colId xmlns:a16="http://schemas.microsoft.com/office/drawing/2014/main" val="3212878653"/>
                    </a:ext>
                  </a:extLst>
                </a:gridCol>
              </a:tblGrid>
              <a:tr h="2574903">
                <a:tc>
                  <a:txBody>
                    <a:bodyPr/>
                    <a:lstStyle/>
                    <a:p>
                      <a:pPr>
                        <a:tabLst>
                          <a:tab pos="2865755" algn="ctr"/>
                          <a:tab pos="5731510" algn="r"/>
                        </a:tabLst>
                      </a:pPr>
                      <a:r>
                        <a:rPr lang="en-US" sz="900" b="1" dirty="0">
                          <a:effectLst/>
                        </a:rPr>
                        <a:t>3. LA COMMUNICATION VERBALE</a:t>
                      </a:r>
                    </a:p>
                    <a:p>
                      <a:pPr>
                        <a:tabLst>
                          <a:tab pos="2865755" algn="ctr"/>
                          <a:tab pos="5731510" algn="r"/>
                        </a:tabLst>
                      </a:pPr>
                      <a:r>
                        <a:rPr lang="en-US" sz="900" b="1" dirty="0">
                          <a:effectLst/>
                        </a:rPr>
                        <a:t> </a:t>
                      </a:r>
                      <a:endParaRPr lang="en-US" sz="9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900" dirty="0" err="1">
                          <a:effectLst/>
                        </a:rPr>
                        <a:t>Utilisé</a:t>
                      </a:r>
                      <a:r>
                        <a:rPr lang="en-US" sz="900" dirty="0">
                          <a:effectLst/>
                        </a:rPr>
                        <a:t> un langage adapté à l'âge et aux capacités de l'enfant</a:t>
                      </a:r>
                    </a:p>
                    <a:p>
                      <a:pPr marL="171450" lvl="0" indent="-171450">
                        <a:buFont typeface="Arial" panose="020B0604020202020204" pitchFamily="34" charset="0"/>
                        <a:buChar char="•"/>
                      </a:pPr>
                      <a:r>
                        <a:rPr lang="en-US" sz="900" dirty="0">
                          <a:effectLst/>
                        </a:rPr>
                        <a:t>Une communication claire et présentation d'informations compréhensibles pour l'enfant</a:t>
                      </a:r>
                    </a:p>
                    <a:p>
                      <a:pPr marL="171450" lvl="0" indent="-171450">
                        <a:buFont typeface="Arial" panose="020B0604020202020204" pitchFamily="34" charset="0"/>
                        <a:buChar char="•"/>
                      </a:pPr>
                      <a:r>
                        <a:rPr lang="en-US" sz="900" dirty="0" err="1">
                          <a:effectLst/>
                        </a:rPr>
                        <a:t>Démontré</a:t>
                      </a:r>
                      <a:r>
                        <a:rPr lang="en-US" sz="900" dirty="0">
                          <a:effectLst/>
                        </a:rPr>
                        <a:t> des compétences pour assurer et communiquer la compréhension, par exemple :</a:t>
                      </a:r>
                    </a:p>
                    <a:p>
                      <a:pPr marL="628650" lvl="1" indent="-171450">
                        <a:buFont typeface="Arial" panose="020B0604020202020204" pitchFamily="34" charset="0"/>
                        <a:buChar char="•"/>
                      </a:pPr>
                      <a:r>
                        <a:rPr lang="en-US" sz="900" dirty="0">
                          <a:effectLst/>
                        </a:rPr>
                        <a:t>accusé de réception</a:t>
                      </a:r>
                    </a:p>
                    <a:p>
                      <a:pPr marL="628650" lvl="1" indent="-171450">
                        <a:buFont typeface="Arial" panose="020B0604020202020204" pitchFamily="34" charset="0"/>
                        <a:buChar char="•"/>
                      </a:pPr>
                      <a:r>
                        <a:rPr lang="en-US" sz="900" dirty="0">
                          <a:effectLst/>
                        </a:rPr>
                        <a:t>miroir</a:t>
                      </a:r>
                    </a:p>
                    <a:p>
                      <a:pPr marL="628650" lvl="1" indent="-171450">
                        <a:buFont typeface="Arial" panose="020B0604020202020204" pitchFamily="34" charset="0"/>
                        <a:buChar char="•"/>
                      </a:pPr>
                      <a:r>
                        <a:rPr lang="en-US" sz="900" dirty="0">
                          <a:effectLst/>
                        </a:rPr>
                        <a:t>clarifier </a:t>
                      </a:r>
                    </a:p>
                    <a:p>
                      <a:pPr marL="628650" lvl="1" indent="-171450">
                        <a:buFont typeface="Arial" panose="020B0604020202020204" pitchFamily="34" charset="0"/>
                        <a:buChar char="•"/>
                      </a:pPr>
                      <a:r>
                        <a:rPr lang="en-US" sz="900" dirty="0">
                          <a:effectLst/>
                        </a:rPr>
                        <a:t>résumer</a:t>
                      </a:r>
                    </a:p>
                    <a:p>
                      <a:pPr marL="628650" lvl="1" indent="-171450">
                        <a:buFont typeface="Arial" panose="020B0604020202020204" pitchFamily="34" charset="0"/>
                        <a:buChar char="•"/>
                      </a:pPr>
                      <a:r>
                        <a:rPr lang="en-US" sz="900" dirty="0">
                          <a:effectLst/>
                        </a:rPr>
                        <a:t>poser des questions ouvertes pour obtenir des éclaircissements</a:t>
                      </a:r>
                    </a:p>
                    <a:p>
                      <a:pPr marL="171450" lvl="0" indent="-171450">
                        <a:buFont typeface="Arial" panose="020B0604020202020204" pitchFamily="34" charset="0"/>
                        <a:buChar char="•"/>
                      </a:pPr>
                      <a:r>
                        <a:rPr lang="en-US" sz="900" dirty="0" err="1">
                          <a:effectLst/>
                        </a:rPr>
                        <a:t>Utilisé</a:t>
                      </a:r>
                      <a:r>
                        <a:rPr lang="en-US" sz="900" dirty="0">
                          <a:effectLst/>
                        </a:rPr>
                        <a:t> un langage familier et approprié, des histoires ou des métaphores pour expliquer des concepts difficiles</a:t>
                      </a:r>
                    </a:p>
                    <a:p>
                      <a:pPr marL="228600" indent="0">
                        <a:buFont typeface="Arial" panose="020B0604020202020204" pitchFamily="34" charset="0"/>
                        <a:buNone/>
                      </a:pPr>
                      <a:endParaRPr lang="en-US" sz="900" dirty="0">
                        <a:effectLst/>
                      </a:endParaRPr>
                    </a:p>
                    <a:p>
                      <a:pPr marL="171450" lvl="0" indent="-171450">
                        <a:buFont typeface="Arial" panose="020B0604020202020204" pitchFamily="34" charset="0"/>
                        <a:buChar char="•"/>
                      </a:pPr>
                      <a:r>
                        <a:rPr lang="en-US" sz="900" dirty="0">
                          <a:effectLst/>
                        </a:rPr>
                        <a:t>Des </a:t>
                      </a:r>
                      <a:r>
                        <a:rPr lang="en-US" sz="900" dirty="0" err="1">
                          <a:effectLst/>
                        </a:rPr>
                        <a:t>comportements</a:t>
                      </a:r>
                      <a:r>
                        <a:rPr lang="en-US" sz="900" dirty="0">
                          <a:effectLst/>
                        </a:rPr>
                        <a:t> nuisibles ? mots durs, agressifs ou </a:t>
                      </a:r>
                      <a:r>
                        <a:rPr lang="en-US" sz="900" dirty="0" err="1">
                          <a:effectLst/>
                        </a:rPr>
                        <a:t>stigmatisants</a:t>
                      </a:r>
                      <a:r>
                        <a:rPr lang="en-US" sz="900" dirty="0">
                          <a:effectLst/>
                        </a:rPr>
                        <a:t> </a:t>
                      </a:r>
                      <a:r>
                        <a:rPr lang="en-US" sz="900" dirty="0" err="1">
                          <a:effectLst/>
                        </a:rPr>
                        <a:t>lorsqu'il</a:t>
                      </a:r>
                      <a:r>
                        <a:rPr lang="en-US" sz="900" dirty="0">
                          <a:effectLst/>
                        </a:rPr>
                        <a:t> parle à l'enfant, langage inadapté à l'âge de l'enfant, interruptions répétées de l'enfant.</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900" dirty="0">
                          <a:effectLst/>
                        </a:rPr>
                        <a:t> </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10863890"/>
                  </a:ext>
                </a:extLst>
              </a:tr>
              <a:tr h="1989698">
                <a:tc>
                  <a:txBody>
                    <a:bodyPr/>
                    <a:lstStyle/>
                    <a:p>
                      <a:pPr>
                        <a:tabLst>
                          <a:tab pos="1657350" algn="l"/>
                        </a:tabLst>
                      </a:pPr>
                      <a:r>
                        <a:rPr lang="en-US" sz="900" b="1" dirty="0">
                          <a:effectLst/>
                        </a:rPr>
                        <a:t>4. RÉAGIR AVEC EMPATHIE ET CHALEUR</a:t>
                      </a:r>
                    </a:p>
                    <a:p>
                      <a:pPr>
                        <a:tabLst>
                          <a:tab pos="1657350" algn="l"/>
                        </a:tabLst>
                      </a:pPr>
                      <a:r>
                        <a:rPr lang="en-US" sz="900" b="1" dirty="0">
                          <a:effectLst/>
                        </a:rPr>
                        <a:t> </a:t>
                      </a:r>
                      <a:endParaRPr lang="en-US" sz="9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900" dirty="0" err="1">
                          <a:effectLst/>
                        </a:rPr>
                        <a:t>Donné</a:t>
                      </a:r>
                      <a:r>
                        <a:rPr lang="en-US" sz="900" dirty="0">
                          <a:effectLst/>
                        </a:rPr>
                        <a:t> des réponses de soutien émotionnel</a:t>
                      </a:r>
                    </a:p>
                    <a:p>
                      <a:pPr marL="171450" lvl="0" indent="-171450">
                        <a:buFont typeface="Arial" panose="020B0604020202020204" pitchFamily="34" charset="0"/>
                        <a:buChar char="•"/>
                      </a:pPr>
                      <a:r>
                        <a:rPr lang="en-US" sz="900" dirty="0" err="1">
                          <a:effectLst/>
                        </a:rPr>
                        <a:t>Validé</a:t>
                      </a:r>
                      <a:r>
                        <a:rPr lang="en-US" sz="900" dirty="0">
                          <a:effectLst/>
                        </a:rPr>
                        <a:t> l'expérience de l'enfant de son point de vue, de manière claire et confiante. </a:t>
                      </a:r>
                    </a:p>
                    <a:p>
                      <a:pPr marL="0" indent="0">
                        <a:buFont typeface="Arial" panose="020B0604020202020204" pitchFamily="34" charset="0"/>
                        <a:buNone/>
                      </a:pPr>
                      <a:endParaRPr lang="en-US" sz="900" dirty="0">
                        <a:effectLst/>
                      </a:endParaRPr>
                    </a:p>
                    <a:p>
                      <a:pPr marL="171450" lvl="0" indent="-171450">
                        <a:buFont typeface="Arial" panose="020B0604020202020204" pitchFamily="34" charset="0"/>
                        <a:buChar char="•"/>
                      </a:pPr>
                      <a:r>
                        <a:rPr lang="en-US" sz="900" dirty="0">
                          <a:effectLst/>
                        </a:rPr>
                        <a:t>Y a-t-il des comportements nuisibles ? Critique, hostile, dédaigneux, ignore les réactions émotionnelles de l'enfant, se moque de l'enfant, tient des propos dévalorisants ou condescendants à l'égard de l'enfant, se met en colère parce qu'il partage ses pensées ou ses sentiments, fait des commentaires dédaigneux ou négatifs sur les pensées ou les sentiments négatifs de l'enfant ou lui reproche de les avoir, renforce les pensées et les sentiments négatifs, ignore les signes des émotions ressenties par l'autre, demande à l'enfant/à la famille de cesser d'exprimer ses émotions.</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900" dirty="0">
                          <a:effectLst/>
                        </a:rPr>
                        <a:t> </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241492439"/>
                  </a:ext>
                </a:extLst>
              </a:tr>
              <a:tr h="526685">
                <a:tc>
                  <a:txBody>
                    <a:bodyPr/>
                    <a:lstStyle/>
                    <a:p>
                      <a:r>
                        <a:rPr lang="en-US" sz="900" b="1" dirty="0">
                          <a:effectLst/>
                        </a:rPr>
                        <a:t>5. ATTITUDE CENTRÉE SUR L'ENFANT</a:t>
                      </a:r>
                      <a:endParaRPr lang="en-US" sz="9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900" dirty="0" err="1">
                          <a:effectLst/>
                        </a:rPr>
                        <a:t>Respecté</a:t>
                      </a:r>
                      <a:r>
                        <a:rPr lang="en-US" sz="900" dirty="0">
                          <a:effectLst/>
                        </a:rPr>
                        <a:t>, </a:t>
                      </a:r>
                      <a:r>
                        <a:rPr lang="en-US" sz="900" dirty="0" err="1">
                          <a:effectLst/>
                        </a:rPr>
                        <a:t>accepté</a:t>
                      </a:r>
                      <a:r>
                        <a:rPr lang="en-US" sz="900" dirty="0">
                          <a:effectLst/>
                        </a:rPr>
                        <a:t> et </a:t>
                      </a:r>
                      <a:r>
                        <a:rPr lang="en-US" sz="900" dirty="0" err="1">
                          <a:effectLst/>
                        </a:rPr>
                        <a:t>reconnu</a:t>
                      </a:r>
                      <a:r>
                        <a:rPr lang="en-US" sz="900" dirty="0">
                          <a:effectLst/>
                        </a:rPr>
                        <a:t> les forces et les ressources de l'enfant et de sa famille</a:t>
                      </a:r>
                    </a:p>
                    <a:p>
                      <a:pPr marL="171450" lvl="0" indent="-171450">
                        <a:buFont typeface="Arial" panose="020B0604020202020204" pitchFamily="34" charset="0"/>
                        <a:buChar char="•"/>
                      </a:pPr>
                      <a:r>
                        <a:rPr lang="en-US" sz="900" b="0" dirty="0" err="1">
                          <a:effectLst/>
                        </a:rPr>
                        <a:t>É</a:t>
                      </a:r>
                      <a:r>
                        <a:rPr lang="en-US" sz="900" dirty="0" err="1">
                          <a:effectLst/>
                        </a:rPr>
                        <a:t>té</a:t>
                      </a:r>
                      <a:r>
                        <a:rPr lang="en-US" sz="900" dirty="0">
                          <a:effectLst/>
                        </a:rPr>
                        <a:t> sincère et honnête</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900" dirty="0">
                          <a:effectLst/>
                        </a:rPr>
                        <a:t> </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70867050"/>
                  </a:ext>
                </a:extLst>
              </a:tr>
              <a:tr h="672986">
                <a:tc>
                  <a:txBody>
                    <a:bodyPr/>
                    <a:lstStyle/>
                    <a:p>
                      <a:pPr>
                        <a:tabLst>
                          <a:tab pos="1657350" algn="l"/>
                        </a:tabLst>
                      </a:pPr>
                      <a:r>
                        <a:rPr lang="en-US" sz="900" b="1" dirty="0">
                          <a:effectLst/>
                        </a:rPr>
                        <a:t>6. SOUTENIR LA PRISE DE DÉCISION</a:t>
                      </a:r>
                    </a:p>
                    <a:p>
                      <a:pPr>
                        <a:tabLst>
                          <a:tab pos="1657350" algn="l"/>
                        </a:tabLst>
                      </a:pPr>
                      <a:r>
                        <a:rPr lang="en-US" sz="900" b="1" dirty="0">
                          <a:effectLst/>
                        </a:rPr>
                        <a:t> </a:t>
                      </a:r>
                      <a:endParaRPr lang="en-US" sz="9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900" dirty="0">
                          <a:effectLst/>
                        </a:rPr>
                        <a:t>Ne donne pas de conseils </a:t>
                      </a:r>
                    </a:p>
                    <a:p>
                      <a:pPr marL="171450" lvl="0" indent="-171450">
                        <a:buFont typeface="Arial" panose="020B0604020202020204" pitchFamily="34" charset="0"/>
                        <a:buChar char="•"/>
                      </a:pPr>
                      <a:r>
                        <a:rPr lang="en-US" sz="900" dirty="0">
                          <a:effectLst/>
                        </a:rPr>
                        <a:t>Ne prend pas de décisions pour l'enfant/la famille</a:t>
                      </a:r>
                    </a:p>
                    <a:p>
                      <a:pPr marL="171450" lvl="0" indent="-171450">
                        <a:buFont typeface="Arial" panose="020B0604020202020204" pitchFamily="34" charset="0"/>
                        <a:buChar char="•"/>
                      </a:pPr>
                      <a:r>
                        <a:rPr lang="en-US" sz="900" dirty="0">
                          <a:effectLst/>
                        </a:rPr>
                        <a:t>responsabilise et soutient l'enfant, la famille et la personne qui s'occupe de lui pour qu'ils utilisent leurs propres ressources d'adaptation afin de résoudre leurs problèmes</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900" dirty="0">
                          <a:effectLst/>
                        </a:rPr>
                        <a:t> </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028978248"/>
                  </a:ext>
                </a:extLst>
              </a:tr>
              <a:tr h="1697095">
                <a:tc>
                  <a:txBody>
                    <a:bodyPr/>
                    <a:lstStyle/>
                    <a:p>
                      <a:r>
                        <a:rPr lang="en-US" sz="900" b="1" dirty="0">
                          <a:effectLst/>
                        </a:rPr>
                        <a:t>7. SOUTIENT LES CHANGEMENTS POSITIFS</a:t>
                      </a:r>
                    </a:p>
                    <a:p>
                      <a:r>
                        <a:rPr lang="en-US" sz="900" b="1" dirty="0">
                          <a:effectLst/>
                        </a:rPr>
                        <a:t> </a:t>
                      </a:r>
                      <a:endParaRPr lang="en-US" sz="9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pPr marL="171450" lvl="0" indent="-171450">
                        <a:buFont typeface="Arial" panose="020B0604020202020204" pitchFamily="34" charset="0"/>
                        <a:buChar char="•"/>
                      </a:pPr>
                      <a:r>
                        <a:rPr lang="en-US" sz="900" dirty="0" err="1">
                          <a:effectLst/>
                        </a:rPr>
                        <a:t>Permis</a:t>
                      </a:r>
                      <a:r>
                        <a:rPr lang="en-US" sz="900" dirty="0">
                          <a:effectLst/>
                        </a:rPr>
                        <a:t> d'espérer une amélioration des expériences vécues par l'enfant, sans pour autant faire de promesses exagérées ou susciter des attentes irréalistes</a:t>
                      </a:r>
                    </a:p>
                    <a:p>
                      <a:pPr marL="171450" lvl="0" indent="-171450">
                        <a:buFont typeface="Arial" panose="020B0604020202020204" pitchFamily="34" charset="0"/>
                        <a:buChar char="•"/>
                      </a:pPr>
                      <a:r>
                        <a:rPr lang="en-US" sz="900" dirty="0" err="1">
                          <a:effectLst/>
                        </a:rPr>
                        <a:t>Proposé</a:t>
                      </a:r>
                      <a:r>
                        <a:rPr lang="en-US" sz="900" dirty="0">
                          <a:effectLst/>
                        </a:rPr>
                        <a:t> des réflexions sur les pensées ou les sentiments (négatifs) de l'enfant ou du parent </a:t>
                      </a:r>
                    </a:p>
                    <a:p>
                      <a:pPr marL="171450" lvl="0" indent="-171450">
                        <a:buFont typeface="Arial" panose="020B0604020202020204" pitchFamily="34" charset="0"/>
                        <a:buChar char="•"/>
                      </a:pPr>
                      <a:r>
                        <a:rPr lang="en-US" sz="900" dirty="0" err="1">
                          <a:effectLst/>
                        </a:rPr>
                        <a:t>Utilisé</a:t>
                      </a:r>
                      <a:r>
                        <a:rPr lang="en-US" sz="900" dirty="0">
                          <a:effectLst/>
                        </a:rPr>
                        <a:t> des affirmations avec l'enfant ou la personne qui s'en occupe</a:t>
                      </a:r>
                    </a:p>
                    <a:p>
                      <a:pPr marL="171450" lvl="0" indent="-171450">
                        <a:buFont typeface="Arial" panose="020B0604020202020204" pitchFamily="34" charset="0"/>
                        <a:buChar char="•"/>
                      </a:pPr>
                      <a:r>
                        <a:rPr lang="en-US" sz="900" dirty="0" err="1">
                          <a:effectLst/>
                        </a:rPr>
                        <a:t>Utilisé</a:t>
                      </a:r>
                      <a:r>
                        <a:rPr lang="en-US" sz="900" dirty="0">
                          <a:effectLst/>
                        </a:rPr>
                        <a:t> des phrases </a:t>
                      </a:r>
                      <a:r>
                        <a:rPr lang="en-US" sz="900" dirty="0" err="1">
                          <a:effectLst/>
                        </a:rPr>
                        <a:t>récapitulatives</a:t>
                      </a:r>
                      <a:r>
                        <a:rPr lang="en-US" sz="900" dirty="0">
                          <a:effectLst/>
                        </a:rPr>
                        <a:t> </a:t>
                      </a:r>
                    </a:p>
                    <a:p>
                      <a:pPr marL="171450" lvl="0" indent="-171450">
                        <a:buFont typeface="Arial" panose="020B0604020202020204" pitchFamily="34" charset="0"/>
                        <a:buChar char="•"/>
                      </a:pPr>
                      <a:r>
                        <a:rPr lang="en-US" sz="900" dirty="0" err="1">
                          <a:effectLst/>
                        </a:rPr>
                        <a:t>Utilisé</a:t>
                      </a:r>
                      <a:r>
                        <a:rPr lang="en-US" sz="900" dirty="0">
                          <a:effectLst/>
                        </a:rPr>
                        <a:t> des "questions de changement" telles que des "questions d'adaptation", des “quoi </a:t>
                      </a:r>
                      <a:r>
                        <a:rPr lang="en-US" sz="900" dirty="0" err="1">
                          <a:effectLst/>
                        </a:rPr>
                        <a:t>d’autres</a:t>
                      </a:r>
                      <a:r>
                        <a:rPr lang="en-US" sz="900" dirty="0">
                          <a:effectLst/>
                        </a:rPr>
                        <a:t>", des questions sur les relations, des "questions sur la recherche d'exceptions" et des "questions miracles" pour inciter l'enfant ou la personne qui s'occupe de lui à se concentrer sur ses points forts. </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900" dirty="0">
                          <a:effectLst/>
                        </a:rPr>
                        <a:t> </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52673703"/>
                  </a:ext>
                </a:extLst>
              </a:tr>
              <a:tr h="649301">
                <a:tc>
                  <a:txBody>
                    <a:bodyPr/>
                    <a:lstStyle/>
                    <a:p>
                      <a:r>
                        <a:rPr lang="en-US" sz="900" b="1" dirty="0">
                          <a:effectLst/>
                        </a:rPr>
                        <a:t>ACTIONS À ENTREPRENDRE</a:t>
                      </a:r>
                      <a:endParaRPr lang="en-US" sz="900" b="1"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r>
                        <a:rPr lang="en-US" sz="900" dirty="0">
                          <a:effectLst/>
                        </a:rPr>
                        <a:t>Superviseur :</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r>
                        <a:rPr lang="en-US" sz="900" dirty="0" err="1">
                          <a:effectLst/>
                        </a:rPr>
                        <a:t>gestionnaire</a:t>
                      </a:r>
                      <a:r>
                        <a:rPr lang="en-US" sz="900" dirty="0">
                          <a:effectLst/>
                        </a:rPr>
                        <a:t> de </a:t>
                      </a:r>
                      <a:r>
                        <a:rPr lang="en-US" sz="900" dirty="0" err="1">
                          <a:effectLst/>
                        </a:rPr>
                        <a:t>cas</a:t>
                      </a:r>
                      <a:r>
                        <a:rPr lang="en-US" sz="900" dirty="0">
                          <a:effectLst/>
                        </a:rPr>
                        <a:t> : </a:t>
                      </a:r>
                    </a:p>
                    <a:p>
                      <a:r>
                        <a:rPr lang="en-US" sz="900" dirty="0">
                          <a:effectLst/>
                        </a:rPr>
                        <a:t> </a:t>
                      </a:r>
                      <a:endParaRPr lang="en-US" sz="9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99782252"/>
                  </a:ext>
                </a:extLst>
              </a:tr>
            </a:tbl>
          </a:graphicData>
        </a:graphic>
      </p:graphicFrame>
      <p:sp>
        <p:nvSpPr>
          <p:cNvPr id="5" name="Hexagon 4">
            <a:extLst>
              <a:ext uri="{FF2B5EF4-FFF2-40B4-BE49-F238E27FC236}">
                <a16:creationId xmlns:a16="http://schemas.microsoft.com/office/drawing/2014/main" id="{F06A6E4A-41BA-6980-4622-EC48AD06A77B}"/>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DB2B5FC5-74B2-BB45-11FA-CC001356958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9F158766-AE31-8BDC-52C2-17E227A72C73}"/>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1F72FC9-7C43-6757-11E3-875C858C7257}"/>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4E79861B-A695-508B-939F-1910FF1FF8F3}"/>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302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90E172-F311-0FAE-CD33-CB29CD03BC05}"/>
              </a:ext>
            </a:extLst>
          </p:cNvPr>
          <p:cNvSpPr/>
          <p:nvPr/>
        </p:nvSpPr>
        <p:spPr>
          <a:xfrm>
            <a:off x="1465729" y="2191871"/>
            <a:ext cx="4782672" cy="1855694"/>
          </a:xfrm>
          <a:prstGeom prst="roundRect">
            <a:avLst/>
          </a:prstGeom>
          <a:no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F884CC47-1ED3-40DC-9EF4-01DD1B61C37F}"/>
              </a:ext>
            </a:extLst>
          </p:cNvPr>
          <p:cNvSpPr txBox="1"/>
          <p:nvPr/>
        </p:nvSpPr>
        <p:spPr>
          <a:xfrm>
            <a:off x="996287" y="1120069"/>
            <a:ext cx="5262998" cy="600164"/>
          </a:xfrm>
          <a:prstGeom prst="rect">
            <a:avLst/>
          </a:prstGeom>
          <a:noFill/>
          <a:ln>
            <a:noFill/>
          </a:ln>
        </p:spPr>
        <p:txBody>
          <a:bodyPr wrap="square" rtlCol="0">
            <a:spAutoFit/>
          </a:bodyPr>
          <a:lstStyle/>
          <a:p>
            <a:r>
              <a:rPr lang="en-US" sz="1100" dirty="0"/>
              <a:t>Choisissez l'un des scénarios suivants : Lisez-le attentivement et préparez-vous à jouer le rôle de ce personnage. Vous pouvez vous inspirer de ce qui est écrit ici, en fonction de la façon dont le membre de votre équipe interagit. N'hésitez pas à faire preuve de créativité.</a:t>
            </a:r>
          </a:p>
        </p:txBody>
      </p:sp>
      <p:sp>
        <p:nvSpPr>
          <p:cNvPr id="3" name="TextBox 2">
            <a:extLst>
              <a:ext uri="{FF2B5EF4-FFF2-40B4-BE49-F238E27FC236}">
                <a16:creationId xmlns:a16="http://schemas.microsoft.com/office/drawing/2014/main" id="{B20A2662-8041-6B2E-34AF-4C56B089DEF1}"/>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RÉAGIR AVEC EMPATHIE - JEUX DE RÔLE</a:t>
            </a:r>
          </a:p>
        </p:txBody>
      </p:sp>
      <p:sp>
        <p:nvSpPr>
          <p:cNvPr id="4" name="TextBox 3">
            <a:extLst>
              <a:ext uri="{FF2B5EF4-FFF2-40B4-BE49-F238E27FC236}">
                <a16:creationId xmlns:a16="http://schemas.microsoft.com/office/drawing/2014/main" id="{DA0C6722-7E2B-A6F9-4909-290B88C1CFDA}"/>
              </a:ext>
            </a:extLst>
          </p:cNvPr>
          <p:cNvSpPr txBox="1"/>
          <p:nvPr/>
        </p:nvSpPr>
        <p:spPr>
          <a:xfrm>
            <a:off x="2228833" y="2362772"/>
            <a:ext cx="3651433" cy="1277273"/>
          </a:xfrm>
          <a:prstGeom prst="rect">
            <a:avLst/>
          </a:prstGeom>
          <a:noFill/>
        </p:spPr>
        <p:txBody>
          <a:bodyPr wrap="square">
            <a:spAutoFit/>
          </a:bodyPr>
          <a:lstStyle/>
          <a:p>
            <a:r>
              <a:rPr lang="en-US" sz="1100" b="1" dirty="0"/>
              <a:t>ZE NAW</a:t>
            </a:r>
          </a:p>
          <a:p>
            <a:r>
              <a:rPr lang="en-US" sz="1100" dirty="0"/>
              <a:t>Ze Naw est une petite fille de 6 ans qui souffre d'un handicap physique. Son côté droit est plus faible (hémiparésie), ce qui l'empêche de faire des activités quotidiennes comme s'habiller ou manger. Pour une fille de son âge, elle est très bavarde et intelligente ! Elle sait lire et écrire, faire des calculs de base et lire l'heure. Ze Naw est déplacée à l'intérieur du pays et vit avec sa famille dans un camp de déplacés.</a:t>
            </a:r>
          </a:p>
        </p:txBody>
      </p:sp>
      <p:grpSp>
        <p:nvGrpSpPr>
          <p:cNvPr id="5" name="Group 4">
            <a:extLst>
              <a:ext uri="{FF2B5EF4-FFF2-40B4-BE49-F238E27FC236}">
                <a16:creationId xmlns:a16="http://schemas.microsoft.com/office/drawing/2014/main" id="{E4C9A737-8C8C-06A5-717C-E640E10B90E0}"/>
              </a:ext>
            </a:extLst>
          </p:cNvPr>
          <p:cNvGrpSpPr/>
          <p:nvPr/>
        </p:nvGrpSpPr>
        <p:grpSpPr>
          <a:xfrm>
            <a:off x="1154216" y="2545297"/>
            <a:ext cx="623026" cy="1124149"/>
            <a:chOff x="1026208" y="3248786"/>
            <a:chExt cx="623026" cy="1124149"/>
          </a:xfrm>
          <a:solidFill>
            <a:schemeClr val="accent3">
              <a:lumMod val="20000"/>
              <a:lumOff val="80000"/>
            </a:schemeClr>
          </a:solidFill>
        </p:grpSpPr>
        <p:sp>
          <p:nvSpPr>
            <p:cNvPr id="6" name="Round Same Side Corner Rectangle 46">
              <a:extLst>
                <a:ext uri="{FF2B5EF4-FFF2-40B4-BE49-F238E27FC236}">
                  <a16:creationId xmlns:a16="http://schemas.microsoft.com/office/drawing/2014/main" id="{D634CCEF-1D3B-391A-C324-82787D9651C6}"/>
                </a:ext>
              </a:extLst>
            </p:cNvPr>
            <p:cNvSpPr/>
            <p:nvPr/>
          </p:nvSpPr>
          <p:spPr>
            <a:xfrm>
              <a:off x="1113010" y="3783235"/>
              <a:ext cx="450985" cy="5897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7" name="Oval 6">
              <a:extLst>
                <a:ext uri="{FF2B5EF4-FFF2-40B4-BE49-F238E27FC236}">
                  <a16:creationId xmlns:a16="http://schemas.microsoft.com/office/drawing/2014/main" id="{970E71BA-CA2D-7ED8-CA9B-4F289FF83BA3}"/>
                </a:ext>
              </a:extLst>
            </p:cNvPr>
            <p:cNvSpPr/>
            <p:nvPr/>
          </p:nvSpPr>
          <p:spPr>
            <a:xfrm>
              <a:off x="1109665" y="3248786"/>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6</a:t>
              </a:r>
            </a:p>
          </p:txBody>
        </p:sp>
        <p:sp>
          <p:nvSpPr>
            <p:cNvPr id="8" name="Trapezoid 7">
              <a:extLst>
                <a:ext uri="{FF2B5EF4-FFF2-40B4-BE49-F238E27FC236}">
                  <a16:creationId xmlns:a16="http://schemas.microsoft.com/office/drawing/2014/main" id="{116816B6-35B2-69D5-7215-D7E3AB71A0A1}"/>
                </a:ext>
              </a:extLst>
            </p:cNvPr>
            <p:cNvSpPr/>
            <p:nvPr/>
          </p:nvSpPr>
          <p:spPr>
            <a:xfrm>
              <a:off x="1026208" y="4002671"/>
              <a:ext cx="623026" cy="370264"/>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le 11">
            <a:extLst>
              <a:ext uri="{FF2B5EF4-FFF2-40B4-BE49-F238E27FC236}">
                <a16:creationId xmlns:a16="http://schemas.microsoft.com/office/drawing/2014/main" id="{882269B6-A335-1CBB-BB2A-7579FFF5CD99}"/>
              </a:ext>
            </a:extLst>
          </p:cNvPr>
          <p:cNvGraphicFramePr>
            <a:graphicFrameLocks noGrp="1"/>
          </p:cNvGraphicFramePr>
          <p:nvPr>
            <p:extLst>
              <p:ext uri="{D42A27DB-BD31-4B8C-83A1-F6EECF244321}">
                <p14:modId xmlns:p14="http://schemas.microsoft.com/office/powerpoint/2010/main" val="3536156632"/>
              </p:ext>
            </p:extLst>
          </p:nvPr>
        </p:nvGraphicFramePr>
        <p:xfrm>
          <a:off x="996287" y="4655428"/>
          <a:ext cx="5252114" cy="3312160"/>
        </p:xfrm>
        <a:graphic>
          <a:graphicData uri="http://schemas.openxmlformats.org/drawingml/2006/table">
            <a:tbl>
              <a:tblPr firstRow="1" bandRow="1">
                <a:tableStyleId>{5C22544A-7EE6-4342-B048-85BDC9FD1C3A}</a:tableStyleId>
              </a:tblPr>
              <a:tblGrid>
                <a:gridCol w="2626057">
                  <a:extLst>
                    <a:ext uri="{9D8B030D-6E8A-4147-A177-3AD203B41FA5}">
                      <a16:colId xmlns:a16="http://schemas.microsoft.com/office/drawing/2014/main" val="2555291949"/>
                    </a:ext>
                  </a:extLst>
                </a:gridCol>
                <a:gridCol w="2626057">
                  <a:extLst>
                    <a:ext uri="{9D8B030D-6E8A-4147-A177-3AD203B41FA5}">
                      <a16:colId xmlns:a16="http://schemas.microsoft.com/office/drawing/2014/main" val="1352880465"/>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latin typeface="+mn-lt"/>
                        </a:rPr>
                        <a:t>SCÉNARIO 1</a:t>
                      </a:r>
                      <a:endParaRPr lang="en-US" sz="1100" b="1" dirty="0">
                        <a:solidFill>
                          <a:schemeClr val="tx1"/>
                        </a:solidFill>
                        <a:latin typeface="+mn-lt"/>
                      </a:endParaRPr>
                    </a:p>
                  </a:txBody>
                  <a:tcP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2927562805"/>
                  </a:ext>
                </a:extLst>
              </a:tr>
              <a:tr h="370840">
                <a:tc>
                  <a:txBody>
                    <a:bodyPr/>
                    <a:lstStyle/>
                    <a:p>
                      <a:r>
                        <a:rPr lang="en-CA" sz="1100" b="1" dirty="0">
                          <a:latin typeface="+mn-lt"/>
                        </a:rPr>
                        <a:t>HISTOIRE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err="1">
                          <a:effectLst/>
                          <a:latin typeface="+mn-lt"/>
                          <a:ea typeface="Calibri" panose="020F0502020204030204" pitchFamily="34" charset="0"/>
                          <a:cs typeface="Arial" panose="020B0604020202020204" pitchFamily="34" charset="0"/>
                        </a:rPr>
                        <a:t>Vous</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étiez</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en</a:t>
                      </a:r>
                      <a:r>
                        <a:rPr lang="en-US" sz="1100" dirty="0">
                          <a:effectLst/>
                          <a:latin typeface="+mn-lt"/>
                          <a:ea typeface="Calibri" panose="020F0502020204030204" pitchFamily="34" charset="0"/>
                          <a:cs typeface="Arial" panose="020B0604020202020204" pitchFamily="34" charset="0"/>
                        </a:rPr>
                        <a:t> train de </a:t>
                      </a:r>
                      <a:r>
                        <a:rPr lang="en-US" sz="1100" dirty="0" err="1">
                          <a:effectLst/>
                          <a:latin typeface="+mn-lt"/>
                          <a:ea typeface="Calibri" panose="020F0502020204030204" pitchFamily="34" charset="0"/>
                          <a:cs typeface="Arial" panose="020B0604020202020204" pitchFamily="34" charset="0"/>
                        </a:rPr>
                        <a:t>jouer</a:t>
                      </a:r>
                      <a:r>
                        <a:rPr lang="en-US" sz="1100" dirty="0">
                          <a:effectLst/>
                          <a:latin typeface="+mn-lt"/>
                          <a:ea typeface="Calibri" panose="020F0502020204030204" pitchFamily="34" charset="0"/>
                          <a:cs typeface="Arial" panose="020B0604020202020204" pitchFamily="34" charset="0"/>
                        </a:rPr>
                        <a:t> dehors avec d'autres enfants de ton quartier dans le camp. Soudain, trois gros chiens sont passés, et les autres enfants ont commencé à leur lancer des pierres et des bâtons. Les chiens sont devenus agressifs, grognant et aboyant. Les autres enfants ont couru, mais vous n'avez pas pu vous enfuir très vite. Soudain, vous vous êtes retrouvés entourés de trois chiens et vous avez eu très peur qu'ils vous mordent. Un homme qui passait par là a vu ce qui s'est passé et il est venu t'aider en chassant les chiens.</a:t>
                      </a:r>
                      <a:endParaRPr lang="en-GB" sz="1100" dirty="0">
                        <a:latin typeface="+mn-lt"/>
                        <a:ea typeface="Calibri" panose="020F0502020204030204" pitchFamily="34" charset="0"/>
                        <a:cs typeface="Arial" panose="020B0604020202020204" pitchFamily="34" charset="0"/>
                      </a:endParaRPr>
                    </a:p>
                  </a:txBody>
                  <a:tcPr>
                    <a:noFill/>
                  </a:tcPr>
                </a:tc>
                <a:tc>
                  <a:txBody>
                    <a:bodyPr/>
                    <a:lstStyle/>
                    <a:p>
                      <a:r>
                        <a:rPr lang="en-CA" sz="1100" b="1" dirty="0">
                          <a:solidFill>
                            <a:schemeClr val="tx1"/>
                          </a:solidFill>
                          <a:latin typeface="+mn-lt"/>
                        </a:rPr>
                        <a:t>É</a:t>
                      </a:r>
                      <a:r>
                        <a:rPr lang="en-GB" sz="1100" b="1" dirty="0">
                          <a:latin typeface="+mn-lt"/>
                          <a:ea typeface="Calibri" panose="020F0502020204030204" pitchFamily="34" charset="0"/>
                          <a:cs typeface="Arial" panose="020B0604020202020204" pitchFamily="34" charset="0"/>
                        </a:rPr>
                        <a:t>MOTIONS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latin typeface="+mn-lt"/>
                          <a:ea typeface="Calibri" panose="020F0502020204030204" pitchFamily="34" charset="0"/>
                          <a:cs typeface="Arial" panose="020B0604020202020204" pitchFamily="34" charset="0"/>
                        </a:rPr>
                        <a:t>Cela s'est produit une minute avant </a:t>
                      </a:r>
                      <a:r>
                        <a:rPr lang="en-GB" sz="1100" dirty="0" err="1">
                          <a:latin typeface="+mn-lt"/>
                          <a:ea typeface="Calibri" panose="020F0502020204030204" pitchFamily="34" charset="0"/>
                          <a:cs typeface="Arial" panose="020B0604020202020204" pitchFamily="34" charset="0"/>
                        </a:rPr>
                        <a:t>l'arrivée</a:t>
                      </a:r>
                      <a:r>
                        <a:rPr lang="en-GB" sz="1100" dirty="0">
                          <a:latin typeface="+mn-lt"/>
                          <a:ea typeface="Calibri" panose="020F0502020204030204" pitchFamily="34" charset="0"/>
                          <a:cs typeface="Arial" panose="020B0604020202020204" pitchFamily="34" charset="0"/>
                        </a:rPr>
                        <a:t> du </a:t>
                      </a:r>
                      <a:r>
                        <a:rPr lang="en-GB" sz="1100" dirty="0" err="1">
                          <a:latin typeface="+mn-lt"/>
                          <a:ea typeface="Calibri" panose="020F0502020204030204" pitchFamily="34" charset="0"/>
                          <a:cs typeface="Arial" panose="020B0604020202020204" pitchFamily="34" charset="0"/>
                        </a:rPr>
                        <a:t>gestionnaire</a:t>
                      </a:r>
                      <a:r>
                        <a:rPr lang="en-GB" sz="1100" dirty="0">
                          <a:latin typeface="+mn-lt"/>
                          <a:ea typeface="Calibri" panose="020F0502020204030204" pitchFamily="34" charset="0"/>
                          <a:cs typeface="Arial" panose="020B0604020202020204" pitchFamily="34" charset="0"/>
                        </a:rPr>
                        <a:t> de </a:t>
                      </a:r>
                      <a:r>
                        <a:rPr lang="en-GB" sz="1100" dirty="0" err="1">
                          <a:latin typeface="+mn-lt"/>
                          <a:ea typeface="Calibri" panose="020F0502020204030204" pitchFamily="34" charset="0"/>
                          <a:cs typeface="Arial" panose="020B0604020202020204" pitchFamily="34" charset="0"/>
                        </a:rPr>
                        <a:t>cas</a:t>
                      </a:r>
                      <a:r>
                        <a:rPr lang="en-GB" sz="1100" dirty="0">
                          <a:latin typeface="+mn-lt"/>
                          <a:ea typeface="Calibri" panose="020F0502020204030204" pitchFamily="34" charset="0"/>
                          <a:cs typeface="Arial" panose="020B0604020202020204" pitchFamily="34" charset="0"/>
                        </a:rPr>
                        <a:t> dans votre centre d'hébergement. Vous vous sentez secoué et </a:t>
                      </a:r>
                      <a:r>
                        <a:rPr lang="en-GB" sz="1100" u="sng" dirty="0">
                          <a:latin typeface="+mn-lt"/>
                          <a:ea typeface="Calibri" panose="020F0502020204030204" pitchFamily="34" charset="0"/>
                          <a:cs typeface="Arial" panose="020B0604020202020204" pitchFamily="34" charset="0"/>
                        </a:rPr>
                        <a:t>anxieux.</a:t>
                      </a:r>
                      <a:r>
                        <a:rPr lang="en-GB" sz="1100" dirty="0">
                          <a:latin typeface="+mn-lt"/>
                          <a:ea typeface="Calibri" panose="020F0502020204030204" pitchFamily="34" charset="0"/>
                          <a:cs typeface="Arial" panose="020B0604020202020204" pitchFamily="34" charset="0"/>
                        </a:rPr>
                        <a:t> Vous avez toujours eu peur des chiens. Vous vous sentez également </a:t>
                      </a:r>
                      <a:r>
                        <a:rPr lang="en-GB" sz="1100" u="sng" dirty="0">
                          <a:latin typeface="+mn-lt"/>
                          <a:ea typeface="Calibri" panose="020F0502020204030204" pitchFamily="34" charset="0"/>
                          <a:cs typeface="Arial" panose="020B0604020202020204" pitchFamily="34" charset="0"/>
                        </a:rPr>
                        <a:t>déçu </a:t>
                      </a:r>
                      <a:r>
                        <a:rPr lang="en-GB" sz="1100" dirty="0">
                          <a:latin typeface="+mn-lt"/>
                          <a:ea typeface="Calibri" panose="020F0502020204030204" pitchFamily="34" charset="0"/>
                          <a:cs typeface="Arial" panose="020B0604020202020204" pitchFamily="34" charset="0"/>
                        </a:rPr>
                        <a:t>que vos amis se soient enfuis sans vous aider.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dirty="0">
                        <a:latin typeface="+mn-lt"/>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effectLst/>
                          <a:latin typeface="+mn-lt"/>
                          <a:ea typeface="Calibri" panose="020F0502020204030204" pitchFamily="34" charset="0"/>
                          <a:cs typeface="Arial" panose="020B0604020202020204" pitchFamily="34" charset="0"/>
                        </a:rPr>
                        <a:t>JEU DE RÔLE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effectLst/>
                          <a:latin typeface="+mn-lt"/>
                          <a:ea typeface="Calibri" panose="020F0502020204030204" pitchFamily="34" charset="0"/>
                          <a:cs typeface="Arial" panose="020B0604020202020204" pitchFamily="34" charset="0"/>
                        </a:rPr>
                        <a:t>Au cours de ce jeu de rôle, vous devez raconter votre histoire et essayer d'exprimer vos émotions pour permettre à la personne jouant le </a:t>
                      </a:r>
                      <a:r>
                        <a:rPr lang="en-US" sz="1100" dirty="0" err="1">
                          <a:effectLst/>
                          <a:latin typeface="+mn-lt"/>
                          <a:ea typeface="Calibri" panose="020F0502020204030204" pitchFamily="34" charset="0"/>
                          <a:cs typeface="Arial" panose="020B0604020202020204" pitchFamily="34" charset="0"/>
                        </a:rPr>
                        <a:t>rôle</a:t>
                      </a:r>
                      <a:r>
                        <a:rPr lang="en-US" sz="1100" dirty="0">
                          <a:effectLst/>
                          <a:latin typeface="+mn-lt"/>
                          <a:ea typeface="Calibri" panose="020F0502020204030204" pitchFamily="34" charset="0"/>
                          <a:cs typeface="Arial" panose="020B0604020202020204" pitchFamily="34" charset="0"/>
                        </a:rPr>
                        <a:t> du </a:t>
                      </a:r>
                      <a:r>
                        <a:rPr lang="en-US" sz="1100" dirty="0" err="1">
                          <a:effectLst/>
                          <a:latin typeface="+mn-lt"/>
                          <a:ea typeface="Calibri" panose="020F0502020204030204" pitchFamily="34" charset="0"/>
                          <a:cs typeface="Arial" panose="020B0604020202020204" pitchFamily="34" charset="0"/>
                        </a:rPr>
                        <a:t>gestionnaire</a:t>
                      </a:r>
                      <a:r>
                        <a:rPr lang="en-US" sz="1100" dirty="0">
                          <a:effectLst/>
                          <a:latin typeface="+mn-lt"/>
                          <a:ea typeface="Calibri" panose="020F0502020204030204" pitchFamily="34" charset="0"/>
                          <a:cs typeface="Arial" panose="020B0604020202020204" pitchFamily="34" charset="0"/>
                        </a:rPr>
                        <a:t> de </a:t>
                      </a:r>
                      <a:r>
                        <a:rPr lang="en-US" sz="1100" dirty="0" err="1">
                          <a:effectLst/>
                          <a:latin typeface="+mn-lt"/>
                          <a:ea typeface="Calibri" panose="020F0502020204030204" pitchFamily="34" charset="0"/>
                          <a:cs typeface="Arial" panose="020B0604020202020204" pitchFamily="34" charset="0"/>
                        </a:rPr>
                        <a:t>cas</a:t>
                      </a:r>
                      <a:r>
                        <a:rPr lang="en-US" sz="1100" dirty="0">
                          <a:effectLst/>
                          <a:latin typeface="+mn-lt"/>
                          <a:ea typeface="Calibri" panose="020F0502020204030204" pitchFamily="34" charset="0"/>
                          <a:cs typeface="Arial" panose="020B0604020202020204" pitchFamily="34" charset="0"/>
                        </a:rPr>
                        <a:t> de s'entraîner à réagir avec empathie. N'oubliez pas que Ze Naw n'a que 7 ans !</a:t>
                      </a:r>
                      <a:endParaRPr lang="en-GB" sz="1100" dirty="0">
                        <a:effectLst/>
                        <a:latin typeface="+mn-lt"/>
                        <a:ea typeface="Calibri" panose="020F0502020204030204" pitchFamily="34" charset="0"/>
                        <a:cs typeface="Arial" panose="020B0604020202020204" pitchFamily="34" charset="0"/>
                      </a:endParaRPr>
                    </a:p>
                  </a:txBody>
                  <a:tcPr>
                    <a:noFill/>
                  </a:tcPr>
                </a:tc>
                <a:extLst>
                  <a:ext uri="{0D108BD9-81ED-4DB2-BD59-A6C34878D82A}">
                    <a16:rowId xmlns:a16="http://schemas.microsoft.com/office/drawing/2014/main" val="2118524219"/>
                  </a:ext>
                </a:extLst>
              </a:tr>
            </a:tbl>
          </a:graphicData>
        </a:graphic>
      </p:graphicFrame>
      <p:sp>
        <p:nvSpPr>
          <p:cNvPr id="14" name="Hexagon 13">
            <a:extLst>
              <a:ext uri="{FF2B5EF4-FFF2-40B4-BE49-F238E27FC236}">
                <a16:creationId xmlns:a16="http://schemas.microsoft.com/office/drawing/2014/main" id="{7D3773E4-E435-CCBC-9483-A6E835A5AEA9}"/>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10644423-192F-F9B5-74EF-DB947FE3291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B65FC486-9769-B2E3-B3C4-378D4676E862}"/>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A273CF93-3902-9FCB-0373-DCAEEC167B3E}"/>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55C337FA-BB13-29EE-7D49-1C1A4CF88B3E}"/>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3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A7F2A3E-E54A-6EB3-35DD-AE759A349A7F}"/>
              </a:ext>
            </a:extLst>
          </p:cNvPr>
          <p:cNvSpPr/>
          <p:nvPr/>
        </p:nvSpPr>
        <p:spPr>
          <a:xfrm>
            <a:off x="2750665" y="2290669"/>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18CC7B1-B556-3275-5027-01B0334BBCDA}"/>
              </a:ext>
            </a:extLst>
          </p:cNvPr>
          <p:cNvSpPr txBox="1"/>
          <p:nvPr/>
        </p:nvSpPr>
        <p:spPr>
          <a:xfrm>
            <a:off x="996287" y="701283"/>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2 : COMMENT UTILISER LA RÉFLEXION POUR APPRENDRE ?</a:t>
            </a:r>
          </a:p>
        </p:txBody>
      </p:sp>
      <p:sp>
        <p:nvSpPr>
          <p:cNvPr id="5" name="TextBox 4">
            <a:extLst>
              <a:ext uri="{FF2B5EF4-FFF2-40B4-BE49-F238E27FC236}">
                <a16:creationId xmlns:a16="http://schemas.microsoft.com/office/drawing/2014/main" id="{CC08254A-B25A-43D7-22D4-A1A1257622FF}"/>
              </a:ext>
            </a:extLst>
          </p:cNvPr>
          <p:cNvSpPr txBox="1"/>
          <p:nvPr/>
        </p:nvSpPr>
        <p:spPr>
          <a:xfrm>
            <a:off x="996287" y="1340259"/>
            <a:ext cx="5254042" cy="276999"/>
          </a:xfrm>
          <a:prstGeom prst="rect">
            <a:avLst/>
          </a:prstGeom>
          <a:noFill/>
        </p:spPr>
        <p:txBody>
          <a:bodyPr wrap="square" rtlCol="0">
            <a:spAutoFit/>
          </a:bodyPr>
          <a:lstStyle/>
          <a:p>
            <a:r>
              <a:rPr lang="en-US" sz="1200" b="1" spc="300" dirty="0">
                <a:solidFill>
                  <a:schemeClr val="tx1"/>
                </a:solidFill>
              </a:rPr>
              <a:t>EXERCICE DE RÉFLEXION</a:t>
            </a:r>
          </a:p>
        </p:txBody>
      </p:sp>
      <p:sp>
        <p:nvSpPr>
          <p:cNvPr id="6" name="TextBox 5">
            <a:extLst>
              <a:ext uri="{FF2B5EF4-FFF2-40B4-BE49-F238E27FC236}">
                <a16:creationId xmlns:a16="http://schemas.microsoft.com/office/drawing/2014/main" id="{B59FF879-2B51-CC3E-4AE3-0CE7CE18469F}"/>
              </a:ext>
            </a:extLst>
          </p:cNvPr>
          <p:cNvSpPr txBox="1"/>
          <p:nvPr/>
        </p:nvSpPr>
        <p:spPr>
          <a:xfrm>
            <a:off x="996286" y="1741463"/>
            <a:ext cx="5254041" cy="261610"/>
          </a:xfrm>
          <a:prstGeom prst="rect">
            <a:avLst/>
          </a:prstGeom>
          <a:noFill/>
        </p:spPr>
        <p:txBody>
          <a:bodyPr wrap="square">
            <a:spAutoFit/>
          </a:bodyPr>
          <a:lstStyle/>
          <a:p>
            <a:r>
              <a:rPr lang="en-US" sz="1100" b="1" dirty="0"/>
              <a:t>Complétez votre exercice de réflexion individuelle</a:t>
            </a:r>
          </a:p>
        </p:txBody>
      </p:sp>
      <p:sp>
        <p:nvSpPr>
          <p:cNvPr id="7" name="Arrow: Pentagon 6">
            <a:extLst>
              <a:ext uri="{FF2B5EF4-FFF2-40B4-BE49-F238E27FC236}">
                <a16:creationId xmlns:a16="http://schemas.microsoft.com/office/drawing/2014/main" id="{73D6C904-7CAB-3130-7BB5-2DFD8D568673}"/>
              </a:ext>
            </a:extLst>
          </p:cNvPr>
          <p:cNvSpPr/>
          <p:nvPr/>
        </p:nvSpPr>
        <p:spPr>
          <a:xfrm>
            <a:off x="996286" y="2290668"/>
            <a:ext cx="1408249"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QUOI ?</a:t>
            </a:r>
            <a:endParaRPr lang="en-US" sz="1100" dirty="0">
              <a:solidFill>
                <a:schemeClr val="bg1"/>
              </a:solidFill>
            </a:endParaRPr>
          </a:p>
        </p:txBody>
      </p:sp>
      <p:grpSp>
        <p:nvGrpSpPr>
          <p:cNvPr id="12" name="Group 11">
            <a:extLst>
              <a:ext uri="{FF2B5EF4-FFF2-40B4-BE49-F238E27FC236}">
                <a16:creationId xmlns:a16="http://schemas.microsoft.com/office/drawing/2014/main" id="{504AC96F-B54F-62DF-CBDF-13E47BD90DD7}"/>
              </a:ext>
            </a:extLst>
          </p:cNvPr>
          <p:cNvGrpSpPr/>
          <p:nvPr/>
        </p:nvGrpSpPr>
        <p:grpSpPr>
          <a:xfrm>
            <a:off x="1029049" y="2812971"/>
            <a:ext cx="1690023" cy="1340127"/>
            <a:chOff x="6355443" y="2768909"/>
            <a:chExt cx="4819103" cy="3821376"/>
          </a:xfrm>
          <a:solidFill>
            <a:schemeClr val="accent5">
              <a:lumMod val="20000"/>
              <a:lumOff val="80000"/>
            </a:schemeClr>
          </a:solidFill>
        </p:grpSpPr>
        <p:grpSp>
          <p:nvGrpSpPr>
            <p:cNvPr id="13" name="Group 12">
              <a:extLst>
                <a:ext uri="{FF2B5EF4-FFF2-40B4-BE49-F238E27FC236}">
                  <a16:creationId xmlns:a16="http://schemas.microsoft.com/office/drawing/2014/main" id="{D599E2D3-1F9D-9814-4EED-5D374D8DE764}"/>
                </a:ext>
              </a:extLst>
            </p:cNvPr>
            <p:cNvGrpSpPr/>
            <p:nvPr/>
          </p:nvGrpSpPr>
          <p:grpSpPr>
            <a:xfrm>
              <a:off x="6355443" y="2768909"/>
              <a:ext cx="4415537" cy="3381803"/>
              <a:chOff x="6250241" y="2615892"/>
              <a:chExt cx="4415537" cy="3381803"/>
            </a:xfrm>
            <a:grpFill/>
          </p:grpSpPr>
          <p:sp>
            <p:nvSpPr>
              <p:cNvPr id="22" name="Oval 21">
                <a:extLst>
                  <a:ext uri="{FF2B5EF4-FFF2-40B4-BE49-F238E27FC236}">
                    <a16:creationId xmlns:a16="http://schemas.microsoft.com/office/drawing/2014/main" id="{B6A63015-1B1B-1F78-195F-1F2B50E76A54}"/>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F285C95-9E54-CA2F-2E0A-D0FD62DCFD08}"/>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ED64420A-8D8F-E3F6-3C53-697C95148EA2}"/>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B3AF82E-AB7C-7CBC-16CB-A83986C76F75}"/>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Oval 14">
              <a:extLst>
                <a:ext uri="{FF2B5EF4-FFF2-40B4-BE49-F238E27FC236}">
                  <a16:creationId xmlns:a16="http://schemas.microsoft.com/office/drawing/2014/main" id="{87579D01-C611-B614-6BAD-9B7374036F5F}"/>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7B65683-E66C-6796-C97B-370A2B9FA226}"/>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2F01C9C3-9A00-C550-4811-F8EF00502632}"/>
              </a:ext>
            </a:extLst>
          </p:cNvPr>
          <p:cNvSpPr txBox="1"/>
          <p:nvPr/>
        </p:nvSpPr>
        <p:spPr>
          <a:xfrm>
            <a:off x="1131819" y="3183717"/>
            <a:ext cx="1281569" cy="430887"/>
          </a:xfrm>
          <a:prstGeom prst="rect">
            <a:avLst/>
          </a:prstGeom>
          <a:noFill/>
        </p:spPr>
        <p:txBody>
          <a:bodyPr wrap="square">
            <a:spAutoFit/>
          </a:bodyPr>
          <a:lstStyle/>
          <a:p>
            <a:pPr algn="ctr"/>
            <a:r>
              <a:rPr lang="en-US" sz="1100" i="1" dirty="0">
                <a:cs typeface="Arial" panose="020B0604020202020204" pitchFamily="34" charset="0"/>
              </a:rPr>
              <a:t>Que s'est-il passé ? Qu'ai-je fait ? </a:t>
            </a:r>
          </a:p>
        </p:txBody>
      </p:sp>
      <p:sp>
        <p:nvSpPr>
          <p:cNvPr id="27" name="Rectangle 26">
            <a:extLst>
              <a:ext uri="{FF2B5EF4-FFF2-40B4-BE49-F238E27FC236}">
                <a16:creationId xmlns:a16="http://schemas.microsoft.com/office/drawing/2014/main" id="{B6139F2F-4A50-47D5-05E4-B1FF722EDEEB}"/>
              </a:ext>
            </a:extLst>
          </p:cNvPr>
          <p:cNvSpPr/>
          <p:nvPr/>
        </p:nvSpPr>
        <p:spPr>
          <a:xfrm>
            <a:off x="2750665" y="4640796"/>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Pentagon 27">
            <a:extLst>
              <a:ext uri="{FF2B5EF4-FFF2-40B4-BE49-F238E27FC236}">
                <a16:creationId xmlns:a16="http://schemas.microsoft.com/office/drawing/2014/main" id="{5347B330-8D21-5AF6-351C-CB99EDFC2335}"/>
              </a:ext>
            </a:extLst>
          </p:cNvPr>
          <p:cNvSpPr/>
          <p:nvPr/>
        </p:nvSpPr>
        <p:spPr>
          <a:xfrm>
            <a:off x="996286" y="4640795"/>
            <a:ext cx="1408249"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ET ALORS ?</a:t>
            </a:r>
            <a:endParaRPr lang="en-US" sz="1100" dirty="0">
              <a:solidFill>
                <a:schemeClr val="bg1"/>
              </a:solidFill>
            </a:endParaRPr>
          </a:p>
        </p:txBody>
      </p:sp>
      <p:grpSp>
        <p:nvGrpSpPr>
          <p:cNvPr id="29" name="Group 28">
            <a:extLst>
              <a:ext uri="{FF2B5EF4-FFF2-40B4-BE49-F238E27FC236}">
                <a16:creationId xmlns:a16="http://schemas.microsoft.com/office/drawing/2014/main" id="{69B41E25-0F40-BB38-BB52-E07989F41ADB}"/>
              </a:ext>
            </a:extLst>
          </p:cNvPr>
          <p:cNvGrpSpPr/>
          <p:nvPr/>
        </p:nvGrpSpPr>
        <p:grpSpPr>
          <a:xfrm>
            <a:off x="1029049" y="4987233"/>
            <a:ext cx="1644458" cy="1361837"/>
            <a:chOff x="6355443" y="2267429"/>
            <a:chExt cx="4689174" cy="3883283"/>
          </a:xfrm>
          <a:solidFill>
            <a:schemeClr val="accent5">
              <a:lumMod val="20000"/>
              <a:lumOff val="80000"/>
            </a:schemeClr>
          </a:solidFill>
        </p:grpSpPr>
        <p:grpSp>
          <p:nvGrpSpPr>
            <p:cNvPr id="30" name="Group 29">
              <a:extLst>
                <a:ext uri="{FF2B5EF4-FFF2-40B4-BE49-F238E27FC236}">
                  <a16:creationId xmlns:a16="http://schemas.microsoft.com/office/drawing/2014/main" id="{6F5CCB54-5B45-5A55-C3A4-EE5491DA7A74}"/>
                </a:ext>
              </a:extLst>
            </p:cNvPr>
            <p:cNvGrpSpPr/>
            <p:nvPr/>
          </p:nvGrpSpPr>
          <p:grpSpPr>
            <a:xfrm>
              <a:off x="6355443" y="2768909"/>
              <a:ext cx="4415537" cy="3381803"/>
              <a:chOff x="6250241" y="2615892"/>
              <a:chExt cx="4415537" cy="3381803"/>
            </a:xfrm>
            <a:grpFill/>
          </p:grpSpPr>
          <p:sp>
            <p:nvSpPr>
              <p:cNvPr id="33" name="Oval 32">
                <a:extLst>
                  <a:ext uri="{FF2B5EF4-FFF2-40B4-BE49-F238E27FC236}">
                    <a16:creationId xmlns:a16="http://schemas.microsoft.com/office/drawing/2014/main" id="{3D2D4B72-5BED-CACD-FA19-3C89CAF23639}"/>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5660341-4DF0-B321-8304-8DC070A32EF8}"/>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785E454-8E53-26E4-7A8E-1FC284ADB00E}"/>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17BAFC07-9776-9DA1-4DB8-3DEA527B8D89}"/>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30">
              <a:extLst>
                <a:ext uri="{FF2B5EF4-FFF2-40B4-BE49-F238E27FC236}">
                  <a16:creationId xmlns:a16="http://schemas.microsoft.com/office/drawing/2014/main" id="{736C0012-2285-C299-8CBE-098A8991DB6A}"/>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3074F2BF-34F9-9000-F21D-41BAA4E355A9}"/>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53A576EA-D47F-51B6-95CC-71E16859B9ED}"/>
              </a:ext>
            </a:extLst>
          </p:cNvPr>
          <p:cNvSpPr txBox="1"/>
          <p:nvPr/>
        </p:nvSpPr>
        <p:spPr>
          <a:xfrm>
            <a:off x="1010435" y="5340364"/>
            <a:ext cx="1524335" cy="738664"/>
          </a:xfrm>
          <a:prstGeom prst="rect">
            <a:avLst/>
          </a:prstGeom>
          <a:noFill/>
        </p:spPr>
        <p:txBody>
          <a:bodyPr wrap="square">
            <a:spAutoFit/>
          </a:bodyPr>
          <a:lstStyle/>
          <a:p>
            <a:pPr algn="ctr"/>
            <a:r>
              <a:rPr lang="en-US" sz="1050" i="1" dirty="0">
                <a:cs typeface="Arial" panose="020B0604020202020204" pitchFamily="34" charset="0"/>
              </a:rPr>
              <a:t>Quel a été le résultat ? Qu'aurais-je pu faire différemment ? Qu'est-ce que cela m'a appris ?</a:t>
            </a:r>
          </a:p>
        </p:txBody>
      </p:sp>
      <p:sp>
        <p:nvSpPr>
          <p:cNvPr id="47" name="Rectangle 46">
            <a:extLst>
              <a:ext uri="{FF2B5EF4-FFF2-40B4-BE49-F238E27FC236}">
                <a16:creationId xmlns:a16="http://schemas.microsoft.com/office/drawing/2014/main" id="{3CF72EAB-E163-AAAC-37CA-8F36A5AA749C}"/>
              </a:ext>
            </a:extLst>
          </p:cNvPr>
          <p:cNvSpPr/>
          <p:nvPr/>
        </p:nvSpPr>
        <p:spPr>
          <a:xfrm>
            <a:off x="2750665" y="6942063"/>
            <a:ext cx="3499662" cy="175064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Arrow: Pentagon 47">
            <a:extLst>
              <a:ext uri="{FF2B5EF4-FFF2-40B4-BE49-F238E27FC236}">
                <a16:creationId xmlns:a16="http://schemas.microsoft.com/office/drawing/2014/main" id="{079B608F-67D4-C50C-566E-1B6830E8B835}"/>
              </a:ext>
            </a:extLst>
          </p:cNvPr>
          <p:cNvSpPr/>
          <p:nvPr/>
        </p:nvSpPr>
        <p:spPr>
          <a:xfrm>
            <a:off x="996286" y="6942062"/>
            <a:ext cx="1408249" cy="32598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ET </a:t>
            </a:r>
            <a:r>
              <a:rPr lang="en-US" sz="1050" b="1" dirty="0">
                <a:solidFill>
                  <a:schemeClr val="bg1"/>
                </a:solidFill>
                <a:latin typeface="Arial" panose="020B0604020202020204" pitchFamily="34" charset="0"/>
                <a:cs typeface="Arial" panose="020B0604020202020204" pitchFamily="34" charset="0"/>
              </a:rPr>
              <a:t>MAINTENANT</a:t>
            </a:r>
            <a:r>
              <a:rPr lang="en-US" sz="1100" b="1" dirty="0">
                <a:solidFill>
                  <a:schemeClr val="bg1"/>
                </a:solidFill>
                <a:latin typeface="Arial" panose="020B0604020202020204" pitchFamily="34" charset="0"/>
                <a:cs typeface="Arial" panose="020B0604020202020204" pitchFamily="34" charset="0"/>
              </a:rPr>
              <a:t>, QUE FAIRE ?</a:t>
            </a:r>
            <a:endParaRPr lang="en-US" sz="1100" dirty="0">
              <a:solidFill>
                <a:schemeClr val="bg1"/>
              </a:solidFill>
            </a:endParaRPr>
          </a:p>
        </p:txBody>
      </p:sp>
      <p:grpSp>
        <p:nvGrpSpPr>
          <p:cNvPr id="49" name="Group 48">
            <a:extLst>
              <a:ext uri="{FF2B5EF4-FFF2-40B4-BE49-F238E27FC236}">
                <a16:creationId xmlns:a16="http://schemas.microsoft.com/office/drawing/2014/main" id="{FB60726A-63E1-2BE8-1344-850A8B30CCAE}"/>
              </a:ext>
            </a:extLst>
          </p:cNvPr>
          <p:cNvGrpSpPr/>
          <p:nvPr/>
        </p:nvGrpSpPr>
        <p:grpSpPr>
          <a:xfrm>
            <a:off x="1029050" y="7464365"/>
            <a:ext cx="1548496" cy="1395755"/>
            <a:chOff x="6355443" y="2768909"/>
            <a:chExt cx="4415537" cy="3980000"/>
          </a:xfrm>
          <a:solidFill>
            <a:schemeClr val="accent5">
              <a:lumMod val="20000"/>
              <a:lumOff val="80000"/>
            </a:schemeClr>
          </a:solidFill>
        </p:grpSpPr>
        <p:grpSp>
          <p:nvGrpSpPr>
            <p:cNvPr id="50" name="Group 49">
              <a:extLst>
                <a:ext uri="{FF2B5EF4-FFF2-40B4-BE49-F238E27FC236}">
                  <a16:creationId xmlns:a16="http://schemas.microsoft.com/office/drawing/2014/main" id="{40D5D25A-623B-D597-862E-794D14066F7D}"/>
                </a:ext>
              </a:extLst>
            </p:cNvPr>
            <p:cNvGrpSpPr/>
            <p:nvPr/>
          </p:nvGrpSpPr>
          <p:grpSpPr>
            <a:xfrm>
              <a:off x="6355443" y="2768909"/>
              <a:ext cx="4415537" cy="3381803"/>
              <a:chOff x="6250241" y="2615892"/>
              <a:chExt cx="4415537" cy="3381803"/>
            </a:xfrm>
            <a:grpFill/>
          </p:grpSpPr>
          <p:sp>
            <p:nvSpPr>
              <p:cNvPr id="53" name="Oval 52">
                <a:extLst>
                  <a:ext uri="{FF2B5EF4-FFF2-40B4-BE49-F238E27FC236}">
                    <a16:creationId xmlns:a16="http://schemas.microsoft.com/office/drawing/2014/main" id="{14EC0702-EF22-1ADF-6E9A-A03E84ED37B3}"/>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48F7C0F0-D4EB-0848-6B67-2E43914CD7C7}"/>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D0BF1C74-8AC2-71E1-3921-D6B62AC78E3A}"/>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C328DA17-970C-A511-69F6-2D533D7ADF2F}"/>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Oval 50">
              <a:extLst>
                <a:ext uri="{FF2B5EF4-FFF2-40B4-BE49-F238E27FC236}">
                  <a16:creationId xmlns:a16="http://schemas.microsoft.com/office/drawing/2014/main" id="{150EA6C3-3276-525A-E5C6-67D12052F09F}"/>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20A9CC68-362F-8F35-C445-1EEAF22002E5}"/>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66DFDC92-E491-1BA4-9BEC-40D6CE1A23DE}"/>
              </a:ext>
            </a:extLst>
          </p:cNvPr>
          <p:cNvSpPr txBox="1"/>
          <p:nvPr/>
        </p:nvSpPr>
        <p:spPr>
          <a:xfrm>
            <a:off x="1164054" y="7630892"/>
            <a:ext cx="1281569" cy="769441"/>
          </a:xfrm>
          <a:prstGeom prst="rect">
            <a:avLst/>
          </a:prstGeom>
          <a:noFill/>
        </p:spPr>
        <p:txBody>
          <a:bodyPr wrap="square">
            <a:spAutoFit/>
          </a:bodyPr>
          <a:lstStyle/>
          <a:p>
            <a:pPr algn="ctr"/>
            <a:r>
              <a:rPr lang="en-US" sz="1100" i="1" dirty="0">
                <a:cs typeface="Arial" panose="020B0604020202020204" pitchFamily="34" charset="0"/>
              </a:rPr>
              <a:t>Comment mon apprentissage modifiera-t-il ma pratique future ?</a:t>
            </a:r>
          </a:p>
        </p:txBody>
      </p:sp>
      <p:sp>
        <p:nvSpPr>
          <p:cNvPr id="58" name="Hexagon 57">
            <a:extLst>
              <a:ext uri="{FF2B5EF4-FFF2-40B4-BE49-F238E27FC236}">
                <a16:creationId xmlns:a16="http://schemas.microsoft.com/office/drawing/2014/main" id="{E70091E2-7D60-2E2F-AF94-8A709C0AED33}"/>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a:extLst>
              <a:ext uri="{FF2B5EF4-FFF2-40B4-BE49-F238E27FC236}">
                <a16:creationId xmlns:a16="http://schemas.microsoft.com/office/drawing/2014/main" id="{DCFC9E8E-DCE3-C50C-4299-B39C81CFFE3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a:extLst>
              <a:ext uri="{FF2B5EF4-FFF2-40B4-BE49-F238E27FC236}">
                <a16:creationId xmlns:a16="http://schemas.microsoft.com/office/drawing/2014/main" id="{0D0DF411-0A43-6AC3-0EDC-334F792716E3}"/>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a:extLst>
              <a:ext uri="{FF2B5EF4-FFF2-40B4-BE49-F238E27FC236}">
                <a16:creationId xmlns:a16="http://schemas.microsoft.com/office/drawing/2014/main" id="{C2954218-1B6E-A33E-24B3-116EE655A506}"/>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a:extLst>
              <a:ext uri="{FF2B5EF4-FFF2-40B4-BE49-F238E27FC236}">
                <a16:creationId xmlns:a16="http://schemas.microsoft.com/office/drawing/2014/main" id="{5F036861-8E24-EE06-5E66-179DD2805FC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005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716A200-64DC-5964-F6DD-79A1219F3769}"/>
              </a:ext>
            </a:extLst>
          </p:cNvPr>
          <p:cNvGraphicFramePr>
            <a:graphicFrameLocks noGrp="1"/>
          </p:cNvGraphicFramePr>
          <p:nvPr>
            <p:extLst>
              <p:ext uri="{D42A27DB-BD31-4B8C-83A1-F6EECF244321}">
                <p14:modId xmlns:p14="http://schemas.microsoft.com/office/powerpoint/2010/main" val="3366483209"/>
              </p:ext>
            </p:extLst>
          </p:nvPr>
        </p:nvGraphicFramePr>
        <p:xfrm>
          <a:off x="996286" y="731337"/>
          <a:ext cx="5252114" cy="3982720"/>
        </p:xfrm>
        <a:graphic>
          <a:graphicData uri="http://schemas.openxmlformats.org/drawingml/2006/table">
            <a:tbl>
              <a:tblPr firstRow="1" bandRow="1">
                <a:tableStyleId>{5C22544A-7EE6-4342-B048-85BDC9FD1C3A}</a:tableStyleId>
              </a:tblPr>
              <a:tblGrid>
                <a:gridCol w="2626057">
                  <a:extLst>
                    <a:ext uri="{9D8B030D-6E8A-4147-A177-3AD203B41FA5}">
                      <a16:colId xmlns:a16="http://schemas.microsoft.com/office/drawing/2014/main" val="2555291949"/>
                    </a:ext>
                  </a:extLst>
                </a:gridCol>
                <a:gridCol w="2626057">
                  <a:extLst>
                    <a:ext uri="{9D8B030D-6E8A-4147-A177-3AD203B41FA5}">
                      <a16:colId xmlns:a16="http://schemas.microsoft.com/office/drawing/2014/main" val="1352880465"/>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latin typeface="+mn-lt"/>
                        </a:rPr>
                        <a:t>SCÉNARIO 2</a:t>
                      </a:r>
                      <a:endParaRPr lang="en-US" sz="1100" b="1" dirty="0">
                        <a:solidFill>
                          <a:schemeClr val="tx1"/>
                        </a:solidFill>
                        <a:latin typeface="+mn-lt"/>
                      </a:endParaRPr>
                    </a:p>
                  </a:txBody>
                  <a:tcP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2927562805"/>
                  </a:ext>
                </a:extLst>
              </a:tr>
              <a:tr h="370840">
                <a:tc>
                  <a:txBody>
                    <a:bodyPr/>
                    <a:lstStyle/>
                    <a:p>
                      <a:r>
                        <a:rPr lang="en-CA" sz="1100" b="1" dirty="0">
                          <a:latin typeface="+mn-lt"/>
                        </a:rPr>
                        <a:t>HISTOIRE</a:t>
                      </a:r>
                    </a:p>
                    <a:p>
                      <a:pPr marL="0" lvl="0" indent="0">
                        <a:buFont typeface="Arial" panose="020B0604020202020204" pitchFamily="34" charset="0"/>
                        <a:buNone/>
                      </a:pPr>
                      <a:r>
                        <a:rPr lang="en-US" sz="1100" dirty="0">
                          <a:effectLst/>
                          <a:latin typeface="+mn-lt"/>
                          <a:ea typeface="Calibri" panose="020F0502020204030204" pitchFamily="34" charset="0"/>
                          <a:cs typeface="Arial" panose="020B0604020202020204" pitchFamily="34" charset="0"/>
                        </a:rPr>
                        <a:t>Ce matin, </a:t>
                      </a:r>
                      <a:r>
                        <a:rPr lang="en-US" sz="1100" dirty="0" err="1">
                          <a:effectLst/>
                          <a:latin typeface="+mn-lt"/>
                          <a:ea typeface="Calibri" panose="020F0502020204030204" pitchFamily="34" charset="0"/>
                          <a:cs typeface="Arial" panose="020B0604020202020204" pitchFamily="34" charset="0"/>
                        </a:rPr>
                        <a:t>vous</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avez</a:t>
                      </a:r>
                      <a:r>
                        <a:rPr lang="en-US" sz="1100" dirty="0">
                          <a:effectLst/>
                          <a:latin typeface="+mn-lt"/>
                          <a:ea typeface="Calibri" panose="020F0502020204030204" pitchFamily="34" charset="0"/>
                          <a:cs typeface="Arial" panose="020B0604020202020204" pitchFamily="34" charset="0"/>
                        </a:rPr>
                        <a:t> vu les autres enfants aller à l'école alors que </a:t>
                      </a:r>
                      <a:r>
                        <a:rPr lang="en-US" sz="1100" dirty="0" err="1">
                          <a:effectLst/>
                          <a:latin typeface="+mn-lt"/>
                          <a:ea typeface="Calibri" panose="020F0502020204030204" pitchFamily="34" charset="0"/>
                          <a:cs typeface="Arial" panose="020B0604020202020204" pitchFamily="34" charset="0"/>
                        </a:rPr>
                        <a:t>vous</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deviez</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rester</a:t>
                      </a:r>
                      <a:r>
                        <a:rPr lang="en-US" sz="1100" dirty="0">
                          <a:effectLst/>
                          <a:latin typeface="+mn-lt"/>
                          <a:ea typeface="Calibri" panose="020F0502020204030204" pitchFamily="34" charset="0"/>
                          <a:cs typeface="Arial" panose="020B0604020202020204" pitchFamily="34" charset="0"/>
                        </a:rPr>
                        <a:t> à la maison. </a:t>
                      </a:r>
                      <a:r>
                        <a:rPr lang="en-US" sz="1100" dirty="0" err="1">
                          <a:effectLst/>
                          <a:latin typeface="+mn-lt"/>
                          <a:ea typeface="Calibri" panose="020F0502020204030204" pitchFamily="34" charset="0"/>
                          <a:cs typeface="Arial" panose="020B0604020202020204" pitchFamily="34" charset="0"/>
                        </a:rPr>
                        <a:t>Vous</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vouliez</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aussi</a:t>
                      </a:r>
                      <a:r>
                        <a:rPr lang="en-US" sz="1100" dirty="0">
                          <a:effectLst/>
                          <a:latin typeface="+mn-lt"/>
                          <a:ea typeface="Calibri" panose="020F0502020204030204" pitchFamily="34" charset="0"/>
                          <a:cs typeface="Arial" panose="020B0604020202020204" pitchFamily="34" charset="0"/>
                        </a:rPr>
                        <a:t> aller à l'école avec eux, mais jusqu'à présent, </a:t>
                      </a:r>
                      <a:r>
                        <a:rPr lang="en-US" sz="1100" dirty="0" err="1">
                          <a:effectLst/>
                          <a:latin typeface="+mn-lt"/>
                          <a:ea typeface="Calibri" panose="020F0502020204030204" pitchFamily="34" charset="0"/>
                          <a:cs typeface="Arial" panose="020B0604020202020204" pitchFamily="34" charset="0"/>
                        </a:rPr>
                        <a:t>vous</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n’y</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avez</a:t>
                      </a:r>
                      <a:r>
                        <a:rPr lang="en-US" sz="1100" dirty="0">
                          <a:effectLst/>
                          <a:latin typeface="+mn-lt"/>
                          <a:ea typeface="Calibri" panose="020F0502020204030204" pitchFamily="34" charset="0"/>
                          <a:cs typeface="Arial" panose="020B0604020202020204" pitchFamily="34" charset="0"/>
                        </a:rPr>
                        <a:t> pas </a:t>
                      </a:r>
                      <a:r>
                        <a:rPr lang="en-US" sz="1100" dirty="0" err="1">
                          <a:effectLst/>
                          <a:latin typeface="+mn-lt"/>
                          <a:ea typeface="Calibri" panose="020F0502020204030204" pitchFamily="34" charset="0"/>
                          <a:cs typeface="Arial" panose="020B0604020202020204" pitchFamily="34" charset="0"/>
                        </a:rPr>
                        <a:t>été</a:t>
                      </a:r>
                      <a:r>
                        <a:rPr lang="en-US" sz="1100" dirty="0">
                          <a:effectLst/>
                          <a:latin typeface="+mn-lt"/>
                          <a:ea typeface="Calibri" panose="020F0502020204030204" pitchFamily="34" charset="0"/>
                          <a:cs typeface="Arial" panose="020B0604020202020204" pitchFamily="34" charset="0"/>
                        </a:rPr>
                        <a:t> autorisé. </a:t>
                      </a:r>
                      <a:r>
                        <a:rPr lang="en-US" sz="1100" dirty="0" err="1">
                          <a:effectLst/>
                          <a:latin typeface="+mn-lt"/>
                          <a:ea typeface="Calibri" panose="020F0502020204030204" pitchFamily="34" charset="0"/>
                          <a:cs typeface="Arial" panose="020B0604020202020204" pitchFamily="34" charset="0"/>
                        </a:rPr>
                        <a:t>Vous</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savez</a:t>
                      </a:r>
                      <a:r>
                        <a:rPr lang="en-US" sz="1100" dirty="0">
                          <a:effectLst/>
                          <a:latin typeface="+mn-lt"/>
                          <a:ea typeface="Calibri" panose="020F0502020204030204" pitchFamily="34" charset="0"/>
                          <a:cs typeface="Arial" panose="020B0604020202020204" pitchFamily="34" charset="0"/>
                        </a:rPr>
                        <a:t> que </a:t>
                      </a:r>
                      <a:r>
                        <a:rPr lang="en-US" sz="1100" dirty="0" err="1">
                          <a:effectLst/>
                          <a:latin typeface="+mn-lt"/>
                          <a:ea typeface="Calibri" panose="020F0502020204030204" pitchFamily="34" charset="0"/>
                          <a:cs typeface="Arial" panose="020B0604020202020204" pitchFamily="34" charset="0"/>
                        </a:rPr>
                        <a:t>votre</a:t>
                      </a:r>
                      <a:r>
                        <a:rPr lang="en-US" sz="1100" dirty="0">
                          <a:effectLst/>
                          <a:latin typeface="+mn-lt"/>
                          <a:ea typeface="Calibri" panose="020F0502020204030204" pitchFamily="34" charset="0"/>
                          <a:cs typeface="Arial" panose="020B0604020202020204" pitchFamily="34" charset="0"/>
                        </a:rPr>
                        <a:t> mère essaie de </a:t>
                      </a:r>
                      <a:r>
                        <a:rPr lang="en-US" sz="1100" dirty="0" err="1">
                          <a:effectLst/>
                          <a:latin typeface="+mn-lt"/>
                          <a:ea typeface="Calibri" panose="020F0502020204030204" pitchFamily="34" charset="0"/>
                          <a:cs typeface="Arial" panose="020B0604020202020204" pitchFamily="34" charset="0"/>
                        </a:rPr>
                        <a:t>vous</a:t>
                      </a:r>
                      <a:r>
                        <a:rPr lang="en-US" sz="1100" dirty="0">
                          <a:effectLst/>
                          <a:latin typeface="+mn-lt"/>
                          <a:ea typeface="Calibri" panose="020F0502020204030204" pitchFamily="34" charset="0"/>
                          <a:cs typeface="Arial" panose="020B0604020202020204" pitchFamily="34" charset="0"/>
                        </a:rPr>
                        <a:t> laisser aller à l'école, </a:t>
                      </a:r>
                      <a:r>
                        <a:rPr lang="en-US" sz="1100" dirty="0" err="1">
                          <a:effectLst/>
                          <a:latin typeface="+mn-lt"/>
                          <a:ea typeface="Calibri" panose="020F0502020204030204" pitchFamily="34" charset="0"/>
                          <a:cs typeface="Arial" panose="020B0604020202020204" pitchFamily="34" charset="0"/>
                        </a:rPr>
                        <a:t>mais</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vous</a:t>
                      </a:r>
                      <a:r>
                        <a:rPr lang="en-US" sz="1100" dirty="0">
                          <a:effectLst/>
                          <a:latin typeface="+mn-lt"/>
                          <a:ea typeface="Calibri" panose="020F0502020204030204" pitchFamily="34" charset="0"/>
                          <a:cs typeface="Arial" panose="020B0604020202020204" pitchFamily="34" charset="0"/>
                        </a:rPr>
                        <a:t> ne </a:t>
                      </a:r>
                      <a:r>
                        <a:rPr lang="en-US" sz="1100" dirty="0" err="1">
                          <a:effectLst/>
                          <a:latin typeface="+mn-lt"/>
                          <a:ea typeface="Calibri" panose="020F0502020204030204" pitchFamily="34" charset="0"/>
                          <a:cs typeface="Arial" panose="020B0604020202020204" pitchFamily="34" charset="0"/>
                        </a:rPr>
                        <a:t>comprenez</a:t>
                      </a:r>
                      <a:r>
                        <a:rPr lang="en-US" sz="1100" dirty="0">
                          <a:effectLst/>
                          <a:latin typeface="+mn-lt"/>
                          <a:ea typeface="Calibri" panose="020F0502020204030204" pitchFamily="34" charset="0"/>
                          <a:cs typeface="Arial" panose="020B0604020202020204" pitchFamily="34" charset="0"/>
                        </a:rPr>
                        <a:t> pas quel est le problème. Vou </a:t>
                      </a:r>
                      <a:r>
                        <a:rPr lang="en-US" sz="1100" dirty="0" err="1">
                          <a:effectLst/>
                          <a:latin typeface="+mn-lt"/>
                          <a:ea typeface="Calibri" panose="020F0502020204030204" pitchFamily="34" charset="0"/>
                          <a:cs typeface="Arial" panose="020B0604020202020204" pitchFamily="34" charset="0"/>
                        </a:rPr>
                        <a:t>vous</a:t>
                      </a:r>
                      <a:r>
                        <a:rPr lang="en-US" sz="1100" dirty="0">
                          <a:effectLst/>
                          <a:latin typeface="+mn-lt"/>
                          <a:ea typeface="Calibri" panose="020F0502020204030204" pitchFamily="34" charset="0"/>
                          <a:cs typeface="Arial" panose="020B0604020202020204" pitchFamily="34" charset="0"/>
                        </a:rPr>
                        <a:t> </a:t>
                      </a:r>
                      <a:r>
                        <a:rPr lang="en-US" sz="1100" dirty="0" err="1">
                          <a:effectLst/>
                          <a:latin typeface="+mn-lt"/>
                          <a:ea typeface="Calibri" panose="020F0502020204030204" pitchFamily="34" charset="0"/>
                          <a:cs typeface="Arial" panose="020B0604020202020204" pitchFamily="34" charset="0"/>
                        </a:rPr>
                        <a:t>teniez</a:t>
                      </a:r>
                      <a:r>
                        <a:rPr lang="en-US" sz="1100" dirty="0">
                          <a:effectLst/>
                          <a:latin typeface="+mn-lt"/>
                          <a:ea typeface="Calibri" panose="020F0502020204030204" pitchFamily="34" charset="0"/>
                          <a:cs typeface="Arial" panose="020B0604020202020204" pitchFamily="34" charset="0"/>
                        </a:rPr>
                        <a:t> à l'extérieur du refuge, voyant les autres enfants partir avec leurs sacs à dos, lorsqu'un garçon a crié que les enfants infirmes ne pouvaient pas aller à l'école.</a:t>
                      </a:r>
                      <a:endParaRPr lang="en-GB" sz="1100" dirty="0">
                        <a:latin typeface="+mn-lt"/>
                        <a:ea typeface="Calibri" panose="020F0502020204030204" pitchFamily="34" charset="0"/>
                        <a:cs typeface="Arial" panose="020B0604020202020204" pitchFamily="34" charset="0"/>
                      </a:endParaRPr>
                    </a:p>
                  </a:txBody>
                  <a:tcPr>
                    <a:noFill/>
                  </a:tcPr>
                </a:tc>
                <a:tc>
                  <a:txBody>
                    <a:bodyPr/>
                    <a:lstStyle/>
                    <a:p>
                      <a:r>
                        <a:rPr lang="en-CA" sz="1100" b="1" dirty="0">
                          <a:solidFill>
                            <a:schemeClr val="tx1"/>
                          </a:solidFill>
                          <a:latin typeface="+mn-lt"/>
                        </a:rPr>
                        <a:t>É</a:t>
                      </a:r>
                      <a:r>
                        <a:rPr lang="en-GB" sz="1100" b="1" dirty="0">
                          <a:latin typeface="+mn-lt"/>
                          <a:ea typeface="Calibri" panose="020F0502020204030204" pitchFamily="34" charset="0"/>
                          <a:cs typeface="Arial" panose="020B0604020202020204" pitchFamily="34" charset="0"/>
                        </a:rPr>
                        <a:t>MOTIONS</a:t>
                      </a:r>
                    </a:p>
                    <a:p>
                      <a:pPr marL="0" lvl="0" indent="0">
                        <a:buFont typeface="Arial" panose="020B0604020202020204" pitchFamily="34" charset="0"/>
                        <a:buNone/>
                      </a:pPr>
                      <a:r>
                        <a:rPr lang="en-GB" sz="1100" dirty="0">
                          <a:latin typeface="+mn-lt"/>
                          <a:ea typeface="Calibri" panose="020F0502020204030204" pitchFamily="34" charset="0"/>
                          <a:cs typeface="Arial" panose="020B0604020202020204" pitchFamily="34" charset="0"/>
                        </a:rPr>
                        <a:t>Cela s'est passé une minute avant que le </a:t>
                      </a:r>
                      <a:r>
                        <a:rPr lang="en-GB" sz="1100" dirty="0" err="1">
                          <a:latin typeface="+mn-lt"/>
                          <a:ea typeface="Calibri" panose="020F0502020204030204" pitchFamily="34" charset="0"/>
                          <a:cs typeface="Arial" panose="020B0604020202020204" pitchFamily="34" charset="0"/>
                        </a:rPr>
                        <a:t>gestionnaire</a:t>
                      </a:r>
                      <a:r>
                        <a:rPr lang="en-GB" sz="1100" dirty="0">
                          <a:latin typeface="+mn-lt"/>
                          <a:ea typeface="Calibri" panose="020F0502020204030204" pitchFamily="34" charset="0"/>
                          <a:cs typeface="Arial" panose="020B0604020202020204" pitchFamily="34" charset="0"/>
                        </a:rPr>
                        <a:t> de </a:t>
                      </a:r>
                      <a:r>
                        <a:rPr lang="en-GB" sz="1100" dirty="0" err="1">
                          <a:latin typeface="+mn-lt"/>
                          <a:ea typeface="Calibri" panose="020F0502020204030204" pitchFamily="34" charset="0"/>
                          <a:cs typeface="Arial" panose="020B0604020202020204" pitchFamily="34" charset="0"/>
                        </a:rPr>
                        <a:t>cas</a:t>
                      </a:r>
                      <a:r>
                        <a:rPr lang="en-GB" sz="1100" dirty="0">
                          <a:latin typeface="+mn-lt"/>
                          <a:ea typeface="Calibri" panose="020F0502020204030204" pitchFamily="34" charset="0"/>
                          <a:cs typeface="Arial" panose="020B0604020202020204" pitchFamily="34" charset="0"/>
                        </a:rPr>
                        <a:t> n'arrive dans votre foyer. </a:t>
                      </a:r>
                      <a:r>
                        <a:rPr lang="en-GB" sz="1100" dirty="0" err="1">
                          <a:latin typeface="+mn-lt"/>
                          <a:ea typeface="Calibri" panose="020F0502020204030204" pitchFamily="34" charset="0"/>
                          <a:cs typeface="Arial" panose="020B0604020202020204" pitchFamily="34" charset="0"/>
                        </a:rPr>
                        <a:t>Vous</a:t>
                      </a:r>
                      <a:r>
                        <a:rPr lang="en-GB" sz="1100" dirty="0">
                          <a:latin typeface="+mn-lt"/>
                          <a:ea typeface="Calibri" panose="020F0502020204030204" pitchFamily="34" charset="0"/>
                          <a:cs typeface="Arial" panose="020B0604020202020204" pitchFamily="34" charset="0"/>
                        </a:rPr>
                        <a:t> </a:t>
                      </a:r>
                      <a:r>
                        <a:rPr lang="en-GB" sz="1100" dirty="0" err="1">
                          <a:latin typeface="+mn-lt"/>
                          <a:ea typeface="Calibri" panose="020F0502020204030204" pitchFamily="34" charset="0"/>
                          <a:cs typeface="Arial" panose="020B0604020202020204" pitchFamily="34" charset="0"/>
                        </a:rPr>
                        <a:t>vous</a:t>
                      </a:r>
                      <a:r>
                        <a:rPr lang="en-GB" sz="1100" dirty="0">
                          <a:latin typeface="+mn-lt"/>
                          <a:ea typeface="Calibri" panose="020F0502020204030204" pitchFamily="34" charset="0"/>
                          <a:cs typeface="Arial" panose="020B0604020202020204" pitchFamily="34" charset="0"/>
                        </a:rPr>
                        <a:t> </a:t>
                      </a:r>
                      <a:r>
                        <a:rPr lang="en-GB" sz="1100" dirty="0" err="1">
                          <a:latin typeface="+mn-lt"/>
                          <a:ea typeface="Calibri" panose="020F0502020204030204" pitchFamily="34" charset="0"/>
                          <a:cs typeface="Arial" panose="020B0604020202020204" pitchFamily="34" charset="0"/>
                        </a:rPr>
                        <a:t>sentez</a:t>
                      </a:r>
                      <a:r>
                        <a:rPr lang="en-GB" sz="1100" dirty="0">
                          <a:latin typeface="+mn-lt"/>
                          <a:ea typeface="Calibri" panose="020F0502020204030204" pitchFamily="34" charset="0"/>
                          <a:cs typeface="Arial" panose="020B0604020202020204" pitchFamily="34" charset="0"/>
                        </a:rPr>
                        <a:t> </a:t>
                      </a:r>
                      <a:r>
                        <a:rPr lang="en-GB" sz="1100" u="sng" dirty="0" err="1">
                          <a:latin typeface="+mn-lt"/>
                          <a:ea typeface="Calibri" panose="020F0502020204030204" pitchFamily="34" charset="0"/>
                          <a:cs typeface="Arial" panose="020B0604020202020204" pitchFamily="34" charset="0"/>
                        </a:rPr>
                        <a:t>blessée</a:t>
                      </a:r>
                      <a:r>
                        <a:rPr lang="en-GB" sz="1100" u="sng" dirty="0">
                          <a:latin typeface="+mn-lt"/>
                          <a:ea typeface="Calibri" panose="020F0502020204030204" pitchFamily="34" charset="0"/>
                          <a:cs typeface="Arial" panose="020B0604020202020204" pitchFamily="34" charset="0"/>
                        </a:rPr>
                        <a:t> </a:t>
                      </a:r>
                      <a:r>
                        <a:rPr lang="en-GB" sz="1100" dirty="0">
                          <a:latin typeface="+mn-lt"/>
                          <a:ea typeface="Calibri" panose="020F0502020204030204" pitchFamily="34" charset="0"/>
                          <a:cs typeface="Arial" panose="020B0604020202020204" pitchFamily="34" charset="0"/>
                        </a:rPr>
                        <a:t>parce que le garçon </a:t>
                      </a:r>
                      <a:r>
                        <a:rPr lang="en-GB" sz="1100" dirty="0" err="1">
                          <a:latin typeface="+mn-lt"/>
                          <a:ea typeface="Calibri" panose="020F0502020204030204" pitchFamily="34" charset="0"/>
                          <a:cs typeface="Arial" panose="020B0604020202020204" pitchFamily="34" charset="0"/>
                        </a:rPr>
                        <a:t>vous</a:t>
                      </a:r>
                      <a:r>
                        <a:rPr lang="en-GB" sz="1100" dirty="0">
                          <a:latin typeface="+mn-lt"/>
                          <a:ea typeface="Calibri" panose="020F0502020204030204" pitchFamily="34" charset="0"/>
                          <a:cs typeface="Arial" panose="020B0604020202020204" pitchFamily="34" charset="0"/>
                        </a:rPr>
                        <a:t> a traitée d'infirme. </a:t>
                      </a:r>
                      <a:r>
                        <a:rPr lang="en-GB" sz="1100" dirty="0" err="1">
                          <a:latin typeface="+mn-lt"/>
                          <a:ea typeface="Calibri" panose="020F0502020204030204" pitchFamily="34" charset="0"/>
                          <a:cs typeface="Arial" panose="020B0604020202020204" pitchFamily="34" charset="0"/>
                        </a:rPr>
                        <a:t>Vous</a:t>
                      </a:r>
                      <a:r>
                        <a:rPr lang="en-GB" sz="1100" dirty="0">
                          <a:latin typeface="+mn-lt"/>
                          <a:ea typeface="Calibri" panose="020F0502020204030204" pitchFamily="34" charset="0"/>
                          <a:cs typeface="Arial" panose="020B0604020202020204" pitchFamily="34" charset="0"/>
                        </a:rPr>
                        <a:t> </a:t>
                      </a:r>
                      <a:r>
                        <a:rPr lang="en-GB" sz="1100" dirty="0" err="1">
                          <a:latin typeface="+mn-lt"/>
                          <a:ea typeface="Calibri" panose="020F0502020204030204" pitchFamily="34" charset="0"/>
                          <a:cs typeface="Arial" panose="020B0604020202020204" pitchFamily="34" charset="0"/>
                        </a:rPr>
                        <a:t>êtes</a:t>
                      </a:r>
                      <a:r>
                        <a:rPr lang="en-GB" sz="1100" dirty="0">
                          <a:latin typeface="+mn-lt"/>
                          <a:ea typeface="Calibri" panose="020F0502020204030204" pitchFamily="34" charset="0"/>
                          <a:cs typeface="Arial" panose="020B0604020202020204" pitchFamily="34" charset="0"/>
                        </a:rPr>
                        <a:t> également </a:t>
                      </a:r>
                      <a:r>
                        <a:rPr lang="en-GB" sz="1100" u="sng" dirty="0">
                          <a:latin typeface="+mn-lt"/>
                          <a:ea typeface="Calibri" panose="020F0502020204030204" pitchFamily="34" charset="0"/>
                          <a:cs typeface="Arial" panose="020B0604020202020204" pitchFamily="34" charset="0"/>
                        </a:rPr>
                        <a:t>en colère </a:t>
                      </a:r>
                      <a:r>
                        <a:rPr lang="en-GB" sz="1100" dirty="0">
                          <a:latin typeface="+mn-lt"/>
                          <a:ea typeface="Calibri" panose="020F0502020204030204" pitchFamily="34" charset="0"/>
                          <a:cs typeface="Arial" panose="020B0604020202020204" pitchFamily="34" charset="0"/>
                        </a:rPr>
                        <a:t>parce que </a:t>
                      </a:r>
                      <a:r>
                        <a:rPr lang="en-GB" sz="1100" dirty="0" err="1">
                          <a:latin typeface="+mn-lt"/>
                          <a:ea typeface="Calibri" panose="020F0502020204030204" pitchFamily="34" charset="0"/>
                          <a:cs typeface="Arial" panose="020B0604020202020204" pitchFamily="34" charset="0"/>
                        </a:rPr>
                        <a:t>vous</a:t>
                      </a:r>
                      <a:r>
                        <a:rPr lang="en-GB" sz="1100" dirty="0">
                          <a:latin typeface="+mn-lt"/>
                          <a:ea typeface="Calibri" panose="020F0502020204030204" pitchFamily="34" charset="0"/>
                          <a:cs typeface="Arial" panose="020B0604020202020204" pitchFamily="34" charset="0"/>
                        </a:rPr>
                        <a:t> </a:t>
                      </a:r>
                      <a:r>
                        <a:rPr lang="en-GB" sz="1100" dirty="0" err="1">
                          <a:latin typeface="+mn-lt"/>
                          <a:ea typeface="Calibri" panose="020F0502020204030204" pitchFamily="34" charset="0"/>
                          <a:cs typeface="Arial" panose="020B0604020202020204" pitchFamily="34" charset="0"/>
                        </a:rPr>
                        <a:t>n’avez</a:t>
                      </a:r>
                      <a:r>
                        <a:rPr lang="en-GB" sz="1100" dirty="0">
                          <a:latin typeface="+mn-lt"/>
                          <a:ea typeface="Calibri" panose="020F0502020204030204" pitchFamily="34" charset="0"/>
                          <a:cs typeface="Arial" panose="020B0604020202020204" pitchFamily="34" charset="0"/>
                        </a:rPr>
                        <a:t> pas le droit d'aller à l'école ! Si </a:t>
                      </a:r>
                      <a:r>
                        <a:rPr lang="en-GB" sz="1100" dirty="0" err="1">
                          <a:latin typeface="+mn-lt"/>
                          <a:ea typeface="Calibri" panose="020F0502020204030204" pitchFamily="34" charset="0"/>
                          <a:cs typeface="Arial" panose="020B0604020202020204" pitchFamily="34" charset="0"/>
                        </a:rPr>
                        <a:t>vous</a:t>
                      </a:r>
                      <a:r>
                        <a:rPr lang="en-GB" sz="1100" dirty="0">
                          <a:latin typeface="+mn-lt"/>
                          <a:ea typeface="Calibri" panose="020F0502020204030204" pitchFamily="34" charset="0"/>
                          <a:cs typeface="Arial" panose="020B0604020202020204" pitchFamily="34" charset="0"/>
                        </a:rPr>
                        <a:t> </a:t>
                      </a:r>
                      <a:r>
                        <a:rPr lang="en-GB" sz="1100" dirty="0" err="1">
                          <a:latin typeface="+mn-lt"/>
                          <a:ea typeface="Calibri" panose="020F0502020204030204" pitchFamily="34" charset="0"/>
                          <a:cs typeface="Arial" panose="020B0604020202020204" pitchFamily="34" charset="0"/>
                        </a:rPr>
                        <a:t>aviez</a:t>
                      </a:r>
                      <a:r>
                        <a:rPr lang="en-GB" sz="1100" dirty="0">
                          <a:latin typeface="+mn-lt"/>
                          <a:ea typeface="Calibri" panose="020F0502020204030204" pitchFamily="34" charset="0"/>
                          <a:cs typeface="Arial" panose="020B0604020202020204" pitchFamily="34" charset="0"/>
                        </a:rPr>
                        <a:t> le droit d'aller à l'école, </a:t>
                      </a:r>
                      <a:r>
                        <a:rPr lang="en-GB" sz="1100" dirty="0" err="1">
                          <a:latin typeface="+mn-lt"/>
                          <a:ea typeface="Calibri" panose="020F0502020204030204" pitchFamily="34" charset="0"/>
                          <a:cs typeface="Arial" panose="020B0604020202020204" pitchFamily="34" charset="0"/>
                        </a:rPr>
                        <a:t>vous</a:t>
                      </a:r>
                      <a:r>
                        <a:rPr lang="en-GB" sz="1100" dirty="0">
                          <a:latin typeface="+mn-lt"/>
                          <a:ea typeface="Calibri" panose="020F0502020204030204" pitchFamily="34" charset="0"/>
                          <a:cs typeface="Arial" panose="020B0604020202020204" pitchFamily="34" charset="0"/>
                        </a:rPr>
                        <a:t> </a:t>
                      </a:r>
                      <a:r>
                        <a:rPr lang="en-GB" sz="1100" dirty="0" err="1">
                          <a:latin typeface="+mn-lt"/>
                          <a:ea typeface="Calibri" panose="020F0502020204030204" pitchFamily="34" charset="0"/>
                          <a:cs typeface="Arial" panose="020B0604020202020204" pitchFamily="34" charset="0"/>
                        </a:rPr>
                        <a:t>pourriez</a:t>
                      </a:r>
                      <a:r>
                        <a:rPr lang="en-GB" sz="1100" dirty="0">
                          <a:latin typeface="+mn-lt"/>
                          <a:ea typeface="Calibri" panose="020F0502020204030204" pitchFamily="34" charset="0"/>
                          <a:cs typeface="Arial" panose="020B0604020202020204" pitchFamily="34" charset="0"/>
                        </a:rPr>
                        <a:t> </a:t>
                      </a:r>
                      <a:r>
                        <a:rPr lang="en-GB" sz="1100" dirty="0" err="1">
                          <a:latin typeface="+mn-lt"/>
                          <a:ea typeface="Calibri" panose="020F0502020204030204" pitchFamily="34" charset="0"/>
                          <a:cs typeface="Arial" panose="020B0604020202020204" pitchFamily="34" charset="0"/>
                        </a:rPr>
                        <a:t>leur</a:t>
                      </a:r>
                      <a:r>
                        <a:rPr lang="en-GB" sz="1100" dirty="0">
                          <a:latin typeface="+mn-lt"/>
                          <a:ea typeface="Calibri" panose="020F0502020204030204" pitchFamily="34" charset="0"/>
                          <a:cs typeface="Arial" panose="020B0604020202020204" pitchFamily="34" charset="0"/>
                        </a:rPr>
                        <a:t> prouver qu'ils ont tort et </a:t>
                      </a:r>
                      <a:r>
                        <a:rPr lang="en-GB" sz="1100" dirty="0" err="1">
                          <a:latin typeface="+mn-lt"/>
                          <a:ea typeface="Calibri" panose="020F0502020204030204" pitchFamily="34" charset="0"/>
                          <a:cs typeface="Arial" panose="020B0604020202020204" pitchFamily="34" charset="0"/>
                        </a:rPr>
                        <a:t>vous</a:t>
                      </a:r>
                      <a:r>
                        <a:rPr lang="en-GB" sz="1100" dirty="0">
                          <a:latin typeface="+mn-lt"/>
                          <a:ea typeface="Calibri" panose="020F0502020204030204" pitchFamily="34" charset="0"/>
                          <a:cs typeface="Arial" panose="020B0604020202020204" pitchFamily="34" charset="0"/>
                        </a:rPr>
                        <a:t> series </a:t>
                      </a:r>
                      <a:r>
                        <a:rPr lang="en-GB" sz="1100" dirty="0" err="1">
                          <a:latin typeface="+mn-lt"/>
                          <a:ea typeface="Calibri" panose="020F0502020204030204" pitchFamily="34" charset="0"/>
                          <a:cs typeface="Arial" panose="020B0604020202020204" pitchFamily="34" charset="0"/>
                        </a:rPr>
                        <a:t>certainement</a:t>
                      </a:r>
                      <a:r>
                        <a:rPr lang="en-GB" sz="1100" dirty="0">
                          <a:latin typeface="+mn-lt"/>
                          <a:ea typeface="Calibri" panose="020F0502020204030204" pitchFamily="34" charset="0"/>
                          <a:cs typeface="Arial" panose="020B0604020202020204" pitchFamily="34" charset="0"/>
                        </a:rPr>
                        <a:t> meilleur en lecture et en écriture que n'importe quel autre enfant de la classe. </a:t>
                      </a:r>
                    </a:p>
                    <a:p>
                      <a:pPr marL="0" lvl="0" indent="0">
                        <a:buFont typeface="Arial" panose="020B0604020202020204" pitchFamily="34" charset="0"/>
                        <a:buNone/>
                      </a:pPr>
                      <a:endParaRPr lang="en-GB" sz="1100" dirty="0">
                        <a:latin typeface="+mn-lt"/>
                        <a:ea typeface="Calibri" panose="020F050202020403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effectLst/>
                          <a:latin typeface="+mn-lt"/>
                          <a:ea typeface="Calibri" panose="020F0502020204030204" pitchFamily="34" charset="0"/>
                          <a:cs typeface="Arial" panose="020B0604020202020204" pitchFamily="34" charset="0"/>
                        </a:rPr>
                        <a:t>JEU DE RÔLE</a:t>
                      </a:r>
                    </a:p>
                    <a:p>
                      <a:pPr lvl="0"/>
                      <a:r>
                        <a:rPr lang="en-US" sz="1100" dirty="0">
                          <a:effectLst/>
                          <a:latin typeface="+mn-lt"/>
                          <a:ea typeface="Calibri" panose="020F0502020204030204" pitchFamily="34" charset="0"/>
                          <a:cs typeface="Arial" panose="020B0604020202020204" pitchFamily="34" charset="0"/>
                        </a:rPr>
                        <a:t>Au cours de ce jeu de rôle, vous devez raconter votre histoire et essayer d'exprimer vos émotions pour permettre à la personne jouant le </a:t>
                      </a:r>
                      <a:r>
                        <a:rPr lang="en-US" sz="1100" dirty="0" err="1">
                          <a:effectLst/>
                          <a:latin typeface="+mn-lt"/>
                          <a:ea typeface="Calibri" panose="020F0502020204030204" pitchFamily="34" charset="0"/>
                          <a:cs typeface="Arial" panose="020B0604020202020204" pitchFamily="34" charset="0"/>
                        </a:rPr>
                        <a:t>rôle</a:t>
                      </a:r>
                      <a:r>
                        <a:rPr lang="en-US" sz="1100" dirty="0">
                          <a:effectLst/>
                          <a:latin typeface="+mn-lt"/>
                          <a:ea typeface="Calibri" panose="020F0502020204030204" pitchFamily="34" charset="0"/>
                          <a:cs typeface="Arial" panose="020B0604020202020204" pitchFamily="34" charset="0"/>
                        </a:rPr>
                        <a:t> du </a:t>
                      </a:r>
                      <a:r>
                        <a:rPr lang="en-US" sz="1100" dirty="0" err="1">
                          <a:effectLst/>
                          <a:latin typeface="+mn-lt"/>
                          <a:ea typeface="Calibri" panose="020F0502020204030204" pitchFamily="34" charset="0"/>
                          <a:cs typeface="Arial" panose="020B0604020202020204" pitchFamily="34" charset="0"/>
                        </a:rPr>
                        <a:t>gestionnaire</a:t>
                      </a:r>
                      <a:r>
                        <a:rPr lang="en-US" sz="1100" dirty="0">
                          <a:effectLst/>
                          <a:latin typeface="+mn-lt"/>
                          <a:ea typeface="Calibri" panose="020F0502020204030204" pitchFamily="34" charset="0"/>
                          <a:cs typeface="Arial" panose="020B0604020202020204" pitchFamily="34" charset="0"/>
                        </a:rPr>
                        <a:t> de </a:t>
                      </a:r>
                      <a:r>
                        <a:rPr lang="en-US" sz="1100" dirty="0" err="1">
                          <a:effectLst/>
                          <a:latin typeface="+mn-lt"/>
                          <a:ea typeface="Calibri" panose="020F0502020204030204" pitchFamily="34" charset="0"/>
                          <a:cs typeface="Arial" panose="020B0604020202020204" pitchFamily="34" charset="0"/>
                        </a:rPr>
                        <a:t>cas</a:t>
                      </a:r>
                      <a:r>
                        <a:rPr lang="en-US" sz="1100" dirty="0">
                          <a:effectLst/>
                          <a:latin typeface="+mn-lt"/>
                          <a:ea typeface="Calibri" panose="020F0502020204030204" pitchFamily="34" charset="0"/>
                          <a:cs typeface="Arial" panose="020B0604020202020204" pitchFamily="34" charset="0"/>
                        </a:rPr>
                        <a:t> de s'entraîner à réagir avec empathie. N'oubliez pas que Ze Naw n'a que 7 ans !</a:t>
                      </a:r>
                      <a:endParaRPr lang="en-GB" sz="1100" dirty="0">
                        <a:effectLst/>
                        <a:latin typeface="+mn-lt"/>
                        <a:ea typeface="Calibri" panose="020F0502020204030204" pitchFamily="34" charset="0"/>
                        <a:cs typeface="Arial" panose="020B0604020202020204" pitchFamily="34" charset="0"/>
                      </a:endParaRPr>
                    </a:p>
                  </a:txBody>
                  <a:tcPr>
                    <a:noFill/>
                  </a:tcPr>
                </a:tc>
                <a:extLst>
                  <a:ext uri="{0D108BD9-81ED-4DB2-BD59-A6C34878D82A}">
                    <a16:rowId xmlns:a16="http://schemas.microsoft.com/office/drawing/2014/main" val="2118524219"/>
                  </a:ext>
                </a:extLst>
              </a:tr>
            </a:tbl>
          </a:graphicData>
        </a:graphic>
      </p:graphicFrame>
      <p:sp>
        <p:nvSpPr>
          <p:cNvPr id="2" name="Hexagon 1">
            <a:extLst>
              <a:ext uri="{FF2B5EF4-FFF2-40B4-BE49-F238E27FC236}">
                <a16:creationId xmlns:a16="http://schemas.microsoft.com/office/drawing/2014/main" id="{C702ACCF-6C55-2BF9-DAB1-59BA415D128E}"/>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9C5EC17C-FE60-CD48-8ADC-1FF4F61E8A34}"/>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D7A5BB12-280B-E467-745C-20B2D9CABE2C}"/>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1E187A92-5FBC-AF77-E459-8A0C348D8804}"/>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4ED35D2F-F50C-49BF-1712-4B85D5E2582E}"/>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6270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322350-929B-FC86-AB63-6A0381EE930D}"/>
              </a:ext>
            </a:extLst>
          </p:cNvPr>
          <p:cNvSpPr txBox="1"/>
          <p:nvPr/>
        </p:nvSpPr>
        <p:spPr>
          <a:xfrm>
            <a:off x="996286" y="708633"/>
            <a:ext cx="522689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4 : QUELLES TECHNIQUES PUIS-JE UTILISER POUR MOTIVER LE CHANGEMENT ? </a:t>
            </a:r>
          </a:p>
        </p:txBody>
      </p:sp>
      <p:sp>
        <p:nvSpPr>
          <p:cNvPr id="5" name="TextBox 4">
            <a:extLst>
              <a:ext uri="{FF2B5EF4-FFF2-40B4-BE49-F238E27FC236}">
                <a16:creationId xmlns:a16="http://schemas.microsoft.com/office/drawing/2014/main" id="{DE29006F-4A63-588C-0F10-AEA448E8707B}"/>
              </a:ext>
            </a:extLst>
          </p:cNvPr>
          <p:cNvSpPr txBox="1"/>
          <p:nvPr/>
        </p:nvSpPr>
        <p:spPr>
          <a:xfrm>
            <a:off x="996287" y="1485331"/>
            <a:ext cx="5262998" cy="276999"/>
          </a:xfrm>
          <a:prstGeom prst="rect">
            <a:avLst/>
          </a:prstGeom>
          <a:noFill/>
        </p:spPr>
        <p:txBody>
          <a:bodyPr wrap="square" rtlCol="0">
            <a:spAutoFit/>
          </a:bodyPr>
          <a:lstStyle/>
          <a:p>
            <a:r>
              <a:rPr lang="en-US" sz="1200" b="1" spc="300" dirty="0">
                <a:solidFill>
                  <a:schemeClr val="tx1"/>
                </a:solidFill>
              </a:rPr>
              <a:t>EXERCICE DE RÉFLEXION - CHANGEMENT</a:t>
            </a:r>
          </a:p>
        </p:txBody>
      </p:sp>
      <p:sp>
        <p:nvSpPr>
          <p:cNvPr id="6" name="Rectangle 5">
            <a:extLst>
              <a:ext uri="{FF2B5EF4-FFF2-40B4-BE49-F238E27FC236}">
                <a16:creationId xmlns:a16="http://schemas.microsoft.com/office/drawing/2014/main" id="{CC1AE9C9-27A0-D496-6A70-69EA7CD90423}"/>
              </a:ext>
            </a:extLst>
          </p:cNvPr>
          <p:cNvSpPr/>
          <p:nvPr/>
        </p:nvSpPr>
        <p:spPr>
          <a:xfrm>
            <a:off x="2750665" y="2072407"/>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6">
            <a:extLst>
              <a:ext uri="{FF2B5EF4-FFF2-40B4-BE49-F238E27FC236}">
                <a16:creationId xmlns:a16="http://schemas.microsoft.com/office/drawing/2014/main" id="{B2AC36B0-0A4A-6FCA-779F-8379B6E13556}"/>
              </a:ext>
            </a:extLst>
          </p:cNvPr>
          <p:cNvSpPr/>
          <p:nvPr/>
        </p:nvSpPr>
        <p:spPr>
          <a:xfrm>
            <a:off x="996286" y="2072406"/>
            <a:ext cx="1408249"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QUOI ?</a:t>
            </a:r>
            <a:endParaRPr lang="en-US" sz="1100" dirty="0">
              <a:solidFill>
                <a:schemeClr val="bg1"/>
              </a:solidFill>
            </a:endParaRPr>
          </a:p>
        </p:txBody>
      </p:sp>
      <p:grpSp>
        <p:nvGrpSpPr>
          <p:cNvPr id="11" name="Group 10">
            <a:extLst>
              <a:ext uri="{FF2B5EF4-FFF2-40B4-BE49-F238E27FC236}">
                <a16:creationId xmlns:a16="http://schemas.microsoft.com/office/drawing/2014/main" id="{28CC9578-85BA-1319-BCF0-F5F2730CE24C}"/>
              </a:ext>
            </a:extLst>
          </p:cNvPr>
          <p:cNvGrpSpPr/>
          <p:nvPr/>
        </p:nvGrpSpPr>
        <p:grpSpPr>
          <a:xfrm>
            <a:off x="1029049" y="2594709"/>
            <a:ext cx="1690023" cy="1340127"/>
            <a:chOff x="6355443" y="2768909"/>
            <a:chExt cx="4819103" cy="3821376"/>
          </a:xfrm>
          <a:solidFill>
            <a:schemeClr val="accent3">
              <a:lumMod val="20000"/>
              <a:lumOff val="80000"/>
            </a:schemeClr>
          </a:solidFill>
        </p:grpSpPr>
        <p:grpSp>
          <p:nvGrpSpPr>
            <p:cNvPr id="12" name="Group 11">
              <a:extLst>
                <a:ext uri="{FF2B5EF4-FFF2-40B4-BE49-F238E27FC236}">
                  <a16:creationId xmlns:a16="http://schemas.microsoft.com/office/drawing/2014/main" id="{BF99EEE1-CB4E-4D99-F83D-819F6D4E368E}"/>
                </a:ext>
              </a:extLst>
            </p:cNvPr>
            <p:cNvGrpSpPr/>
            <p:nvPr/>
          </p:nvGrpSpPr>
          <p:grpSpPr>
            <a:xfrm>
              <a:off x="6355443" y="2768909"/>
              <a:ext cx="4415537" cy="3381803"/>
              <a:chOff x="6250241" y="2615892"/>
              <a:chExt cx="4415537" cy="3381803"/>
            </a:xfrm>
            <a:grpFill/>
          </p:grpSpPr>
          <p:sp>
            <p:nvSpPr>
              <p:cNvPr id="17" name="Oval 16">
                <a:extLst>
                  <a:ext uri="{FF2B5EF4-FFF2-40B4-BE49-F238E27FC236}">
                    <a16:creationId xmlns:a16="http://schemas.microsoft.com/office/drawing/2014/main" id="{F6C45CE4-9677-D719-5C0C-AA94EB1D8FA8}"/>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E10B315-32EE-57DE-08CD-742B0BB54C81}"/>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EF8F60C-BA9D-F010-45A5-ABA9CADB7F87}"/>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3E93613-D66F-9090-D60D-0BE7DAF86998}"/>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a:extLst>
                <a:ext uri="{FF2B5EF4-FFF2-40B4-BE49-F238E27FC236}">
                  <a16:creationId xmlns:a16="http://schemas.microsoft.com/office/drawing/2014/main" id="{1832E34A-D6CC-F462-FC5D-6948BE7E39DF}"/>
                </a:ext>
              </a:extLst>
            </p:cNvPr>
            <p:cNvSpPr/>
            <p:nvPr/>
          </p:nvSpPr>
          <p:spPr>
            <a:xfrm>
              <a:off x="10489490" y="5535526"/>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3B83880-9383-FD2C-2B64-42A53AAF0DEE}"/>
                </a:ext>
              </a:extLst>
            </p:cNvPr>
            <p:cNvSpPr/>
            <p:nvPr/>
          </p:nvSpPr>
          <p:spPr>
            <a:xfrm>
              <a:off x="10150272" y="6247757"/>
              <a:ext cx="342527"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B41970B9-823A-2FE7-48FE-B9785124DEE4}"/>
              </a:ext>
            </a:extLst>
          </p:cNvPr>
          <p:cNvSpPr txBox="1"/>
          <p:nvPr/>
        </p:nvSpPr>
        <p:spPr>
          <a:xfrm>
            <a:off x="1131819" y="2816824"/>
            <a:ext cx="1281569" cy="769441"/>
          </a:xfrm>
          <a:prstGeom prst="rect">
            <a:avLst/>
          </a:prstGeom>
          <a:noFill/>
        </p:spPr>
        <p:txBody>
          <a:bodyPr wrap="square">
            <a:spAutoFit/>
          </a:bodyPr>
          <a:lstStyle/>
          <a:p>
            <a:pPr algn="ctr"/>
            <a:r>
              <a:rPr lang="en-US" sz="1100" i="1" dirty="0">
                <a:cs typeface="Arial" panose="020B0604020202020204" pitchFamily="34" charset="0"/>
              </a:rPr>
              <a:t>Quel a été le changement dans ma vie qui a eu un impact sur moi ?</a:t>
            </a:r>
          </a:p>
        </p:txBody>
      </p:sp>
      <p:sp>
        <p:nvSpPr>
          <p:cNvPr id="26" name="Rectangle 25">
            <a:extLst>
              <a:ext uri="{FF2B5EF4-FFF2-40B4-BE49-F238E27FC236}">
                <a16:creationId xmlns:a16="http://schemas.microsoft.com/office/drawing/2014/main" id="{D42A2556-B173-1DFC-4610-B06E93CF4838}"/>
              </a:ext>
            </a:extLst>
          </p:cNvPr>
          <p:cNvSpPr/>
          <p:nvPr/>
        </p:nvSpPr>
        <p:spPr>
          <a:xfrm>
            <a:off x="2750665" y="4422534"/>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Pentagon 26">
            <a:extLst>
              <a:ext uri="{FF2B5EF4-FFF2-40B4-BE49-F238E27FC236}">
                <a16:creationId xmlns:a16="http://schemas.microsoft.com/office/drawing/2014/main" id="{4F733EB1-DFBC-067D-30E0-A5A60F104F27}"/>
              </a:ext>
            </a:extLst>
          </p:cNvPr>
          <p:cNvSpPr/>
          <p:nvPr/>
        </p:nvSpPr>
        <p:spPr>
          <a:xfrm>
            <a:off x="996286" y="4422533"/>
            <a:ext cx="1408249"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ET ALORS ?</a:t>
            </a:r>
            <a:endParaRPr lang="en-US" sz="1100" dirty="0">
              <a:solidFill>
                <a:schemeClr val="bg1"/>
              </a:solidFill>
            </a:endParaRPr>
          </a:p>
        </p:txBody>
      </p:sp>
      <p:grpSp>
        <p:nvGrpSpPr>
          <p:cNvPr id="28" name="Group 27">
            <a:extLst>
              <a:ext uri="{FF2B5EF4-FFF2-40B4-BE49-F238E27FC236}">
                <a16:creationId xmlns:a16="http://schemas.microsoft.com/office/drawing/2014/main" id="{B8EE652A-841B-CDFF-B447-8628CAC131BF}"/>
              </a:ext>
            </a:extLst>
          </p:cNvPr>
          <p:cNvGrpSpPr/>
          <p:nvPr/>
        </p:nvGrpSpPr>
        <p:grpSpPr>
          <a:xfrm>
            <a:off x="1029048" y="4768971"/>
            <a:ext cx="1777651" cy="1361837"/>
            <a:chOff x="6355443" y="2267429"/>
            <a:chExt cx="4689174" cy="3883283"/>
          </a:xfrm>
          <a:solidFill>
            <a:schemeClr val="accent3">
              <a:lumMod val="20000"/>
              <a:lumOff val="80000"/>
            </a:schemeClr>
          </a:solidFill>
        </p:grpSpPr>
        <p:grpSp>
          <p:nvGrpSpPr>
            <p:cNvPr id="29" name="Group 28">
              <a:extLst>
                <a:ext uri="{FF2B5EF4-FFF2-40B4-BE49-F238E27FC236}">
                  <a16:creationId xmlns:a16="http://schemas.microsoft.com/office/drawing/2014/main" id="{9452B112-B633-2215-31F9-E0889D7DA8F4}"/>
                </a:ext>
              </a:extLst>
            </p:cNvPr>
            <p:cNvGrpSpPr/>
            <p:nvPr/>
          </p:nvGrpSpPr>
          <p:grpSpPr>
            <a:xfrm>
              <a:off x="6355443" y="2768909"/>
              <a:ext cx="4415537" cy="3381803"/>
              <a:chOff x="6250241" y="2615892"/>
              <a:chExt cx="4415537" cy="3381803"/>
            </a:xfrm>
            <a:grpFill/>
          </p:grpSpPr>
          <p:sp>
            <p:nvSpPr>
              <p:cNvPr id="32" name="Oval 31">
                <a:extLst>
                  <a:ext uri="{FF2B5EF4-FFF2-40B4-BE49-F238E27FC236}">
                    <a16:creationId xmlns:a16="http://schemas.microsoft.com/office/drawing/2014/main" id="{C629666F-3FB6-D00D-4218-24441DBAF80E}"/>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3737E5B4-BE56-35BE-228D-45708C6B372B}"/>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FF673046-30F2-80DE-6A30-2857D63544A1}"/>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EAE03E98-5A49-71B6-89AE-AFF1347655CF}"/>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4A25CC7C-D384-02E5-C97E-C74B8D196447}"/>
                </a:ext>
              </a:extLst>
            </p:cNvPr>
            <p:cNvSpPr/>
            <p:nvPr/>
          </p:nvSpPr>
          <p:spPr>
            <a:xfrm>
              <a:off x="10200068" y="2637132"/>
              <a:ext cx="685056" cy="685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51E20627-25EB-1261-511B-21C8993D2853}"/>
                </a:ext>
              </a:extLst>
            </p:cNvPr>
            <p:cNvSpPr/>
            <p:nvPr/>
          </p:nvSpPr>
          <p:spPr>
            <a:xfrm>
              <a:off x="10702089" y="2267429"/>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3D9BE608-8B67-9C0B-6665-F8CA51B809B1}"/>
              </a:ext>
            </a:extLst>
          </p:cNvPr>
          <p:cNvSpPr txBox="1"/>
          <p:nvPr/>
        </p:nvSpPr>
        <p:spPr>
          <a:xfrm>
            <a:off x="1029049" y="4916307"/>
            <a:ext cx="1647799" cy="1223412"/>
          </a:xfrm>
          <a:prstGeom prst="rect">
            <a:avLst/>
          </a:prstGeom>
          <a:noFill/>
        </p:spPr>
        <p:txBody>
          <a:bodyPr wrap="square">
            <a:spAutoFit/>
          </a:bodyPr>
          <a:lstStyle/>
          <a:p>
            <a:pPr algn="ctr"/>
            <a:r>
              <a:rPr lang="en-US" sz="1050" i="1" dirty="0">
                <a:cs typeface="Arial" panose="020B0604020202020204" pitchFamily="34" charset="0"/>
              </a:rPr>
              <a:t>Ce changement a-t-il été difficile ou facile ? Pourquoi ai-je fait ce changement ? L'ai-je voulu ou ai-je dû le faire ? Ai-je résisté au changement ou non ? Pourquoi ?</a:t>
            </a:r>
          </a:p>
        </p:txBody>
      </p:sp>
      <p:sp>
        <p:nvSpPr>
          <p:cNvPr id="37" name="Rectangle 36">
            <a:extLst>
              <a:ext uri="{FF2B5EF4-FFF2-40B4-BE49-F238E27FC236}">
                <a16:creationId xmlns:a16="http://schemas.microsoft.com/office/drawing/2014/main" id="{49457739-D2E8-AC18-7862-675953D3B098}"/>
              </a:ext>
            </a:extLst>
          </p:cNvPr>
          <p:cNvSpPr/>
          <p:nvPr/>
        </p:nvSpPr>
        <p:spPr>
          <a:xfrm>
            <a:off x="2750665" y="6723801"/>
            <a:ext cx="3499662" cy="17506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rrow: Pentagon 37">
            <a:extLst>
              <a:ext uri="{FF2B5EF4-FFF2-40B4-BE49-F238E27FC236}">
                <a16:creationId xmlns:a16="http://schemas.microsoft.com/office/drawing/2014/main" id="{F817AB4E-0FAC-F5D0-D409-358DFE5187B5}"/>
              </a:ext>
            </a:extLst>
          </p:cNvPr>
          <p:cNvSpPr/>
          <p:nvPr/>
        </p:nvSpPr>
        <p:spPr>
          <a:xfrm>
            <a:off x="996286" y="6723800"/>
            <a:ext cx="1557099" cy="325989"/>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Arial" panose="020B0604020202020204" pitchFamily="34" charset="0"/>
                <a:cs typeface="Arial" panose="020B0604020202020204" pitchFamily="34" charset="0"/>
              </a:rPr>
              <a:t>ET MAINTENANT, QUE FAIRE ?</a:t>
            </a:r>
            <a:endParaRPr lang="en-US" sz="1100" dirty="0">
              <a:solidFill>
                <a:schemeClr val="bg1"/>
              </a:solidFill>
            </a:endParaRPr>
          </a:p>
        </p:txBody>
      </p:sp>
      <p:grpSp>
        <p:nvGrpSpPr>
          <p:cNvPr id="39" name="Group 38">
            <a:extLst>
              <a:ext uri="{FF2B5EF4-FFF2-40B4-BE49-F238E27FC236}">
                <a16:creationId xmlns:a16="http://schemas.microsoft.com/office/drawing/2014/main" id="{E531FC38-5DA4-1DDA-B072-A02962EA256B}"/>
              </a:ext>
            </a:extLst>
          </p:cNvPr>
          <p:cNvGrpSpPr/>
          <p:nvPr/>
        </p:nvGrpSpPr>
        <p:grpSpPr>
          <a:xfrm>
            <a:off x="1029050" y="7246103"/>
            <a:ext cx="1548496" cy="1395755"/>
            <a:chOff x="6355443" y="2768909"/>
            <a:chExt cx="4415537" cy="3980000"/>
          </a:xfrm>
          <a:solidFill>
            <a:schemeClr val="accent3">
              <a:lumMod val="20000"/>
              <a:lumOff val="80000"/>
            </a:schemeClr>
          </a:solidFill>
        </p:grpSpPr>
        <p:grpSp>
          <p:nvGrpSpPr>
            <p:cNvPr id="40" name="Group 39">
              <a:extLst>
                <a:ext uri="{FF2B5EF4-FFF2-40B4-BE49-F238E27FC236}">
                  <a16:creationId xmlns:a16="http://schemas.microsoft.com/office/drawing/2014/main" id="{CBCA3444-FB30-F6D2-EBF3-57A26482AC33}"/>
                </a:ext>
              </a:extLst>
            </p:cNvPr>
            <p:cNvGrpSpPr/>
            <p:nvPr/>
          </p:nvGrpSpPr>
          <p:grpSpPr>
            <a:xfrm>
              <a:off x="6355443" y="2768909"/>
              <a:ext cx="4415537" cy="3381803"/>
              <a:chOff x="6250241" y="2615892"/>
              <a:chExt cx="4415537" cy="3381803"/>
            </a:xfrm>
            <a:grpFill/>
          </p:grpSpPr>
          <p:sp>
            <p:nvSpPr>
              <p:cNvPr id="43" name="Oval 42">
                <a:extLst>
                  <a:ext uri="{FF2B5EF4-FFF2-40B4-BE49-F238E27FC236}">
                    <a16:creationId xmlns:a16="http://schemas.microsoft.com/office/drawing/2014/main" id="{1D32A2AB-892C-A7B1-80BD-234F67E3C697}"/>
                  </a:ext>
                </a:extLst>
              </p:cNvPr>
              <p:cNvSpPr/>
              <p:nvPr/>
            </p:nvSpPr>
            <p:spPr>
              <a:xfrm>
                <a:off x="6250241" y="2707524"/>
                <a:ext cx="2362701" cy="23627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CC4356D7-EEF1-D26E-134D-8709BEEE6EBE}"/>
                  </a:ext>
                </a:extLst>
              </p:cNvPr>
              <p:cNvSpPr/>
              <p:nvPr/>
            </p:nvSpPr>
            <p:spPr>
              <a:xfrm>
                <a:off x="7888912" y="2615892"/>
                <a:ext cx="1938992" cy="19389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1EC27221-558A-670C-0AB2-C7B1CB7F81F8}"/>
                  </a:ext>
                </a:extLst>
              </p:cNvPr>
              <p:cNvSpPr/>
              <p:nvPr/>
            </p:nvSpPr>
            <p:spPr>
              <a:xfrm>
                <a:off x="6543290" y="3634995"/>
                <a:ext cx="2362700" cy="23627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7710DD9D-9F44-51BB-0FDD-40DF1C06B4E7}"/>
                  </a:ext>
                </a:extLst>
              </p:cNvPr>
              <p:cNvSpPr/>
              <p:nvPr/>
            </p:nvSpPr>
            <p:spPr>
              <a:xfrm>
                <a:off x="8382566" y="3441827"/>
                <a:ext cx="2283212" cy="22832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Oval 40">
              <a:extLst>
                <a:ext uri="{FF2B5EF4-FFF2-40B4-BE49-F238E27FC236}">
                  <a16:creationId xmlns:a16="http://schemas.microsoft.com/office/drawing/2014/main" id="{CD859169-8A87-607B-9912-1355CD971BB7}"/>
                </a:ext>
              </a:extLst>
            </p:cNvPr>
            <p:cNvSpPr/>
            <p:nvPr/>
          </p:nvSpPr>
          <p:spPr>
            <a:xfrm>
              <a:off x="8819787" y="5994293"/>
              <a:ext cx="685056" cy="685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2489D7D9-8D98-7FF4-3B3D-8BEA643F5D5E}"/>
                </a:ext>
              </a:extLst>
            </p:cNvPr>
            <p:cNvSpPr/>
            <p:nvPr/>
          </p:nvSpPr>
          <p:spPr>
            <a:xfrm>
              <a:off x="9632690" y="6406381"/>
              <a:ext cx="342528" cy="342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42AE9453-7F52-FF27-4CD7-1645770DEF7A}"/>
              </a:ext>
            </a:extLst>
          </p:cNvPr>
          <p:cNvSpPr txBox="1"/>
          <p:nvPr/>
        </p:nvSpPr>
        <p:spPr>
          <a:xfrm>
            <a:off x="1138359" y="7330728"/>
            <a:ext cx="1281569" cy="1107996"/>
          </a:xfrm>
          <a:prstGeom prst="rect">
            <a:avLst/>
          </a:prstGeom>
          <a:noFill/>
        </p:spPr>
        <p:txBody>
          <a:bodyPr wrap="square">
            <a:spAutoFit/>
          </a:bodyPr>
          <a:lstStyle/>
          <a:p>
            <a:pPr algn="ctr"/>
            <a:r>
              <a:rPr lang="en-US" sz="1100" i="1" dirty="0">
                <a:cs typeface="Arial" panose="020B0604020202020204" pitchFamily="34" charset="0"/>
              </a:rPr>
              <a:t>En quoi </a:t>
            </a:r>
            <a:r>
              <a:rPr lang="en-US" sz="1100" i="1" dirty="0" err="1">
                <a:cs typeface="Arial" panose="020B0604020202020204" pitchFamily="34" charset="0"/>
              </a:rPr>
              <a:t>est-ce</a:t>
            </a:r>
            <a:r>
              <a:rPr lang="en-US" sz="1100" i="1" dirty="0">
                <a:cs typeface="Arial" panose="020B0604020202020204" pitchFamily="34" charset="0"/>
              </a:rPr>
              <a:t> que </a:t>
            </a:r>
            <a:r>
              <a:rPr lang="en-US" sz="1100" i="1" dirty="0" err="1">
                <a:cs typeface="Arial" panose="020B0604020202020204" pitchFamily="34" charset="0"/>
              </a:rPr>
              <a:t>ce</a:t>
            </a:r>
            <a:r>
              <a:rPr lang="en-US" sz="1100" i="1" dirty="0">
                <a:cs typeface="Arial" panose="020B0604020202020204" pitchFamily="34" charset="0"/>
              </a:rPr>
              <a:t> que j'ai appris de cette </a:t>
            </a:r>
            <a:r>
              <a:rPr lang="en-US" sz="1100" i="1" dirty="0" err="1">
                <a:cs typeface="Arial" panose="020B0604020202020204" pitchFamily="34" charset="0"/>
              </a:rPr>
              <a:t>expérience</a:t>
            </a:r>
            <a:r>
              <a:rPr lang="en-US" sz="1100" i="1" dirty="0">
                <a:cs typeface="Arial" panose="020B0604020202020204" pitchFamily="34" charset="0"/>
              </a:rPr>
              <a:t> </a:t>
            </a:r>
            <a:r>
              <a:rPr lang="en-US" sz="1100" i="1" dirty="0" err="1">
                <a:cs typeface="Arial" panose="020B0604020202020204" pitchFamily="34" charset="0"/>
              </a:rPr>
              <a:t>modifiera</a:t>
            </a:r>
            <a:r>
              <a:rPr lang="en-US" sz="1100" i="1" dirty="0">
                <a:cs typeface="Arial" panose="020B0604020202020204" pitchFamily="34" charset="0"/>
              </a:rPr>
              <a:t> ma pratique dans </a:t>
            </a:r>
            <a:r>
              <a:rPr lang="en-US" sz="1100" i="1" dirty="0" err="1">
                <a:cs typeface="Arial" panose="020B0604020202020204" pitchFamily="34" charset="0"/>
              </a:rPr>
              <a:t>l’avenir</a:t>
            </a:r>
            <a:r>
              <a:rPr lang="en-US" sz="1100" i="1" dirty="0">
                <a:cs typeface="Arial" panose="020B0604020202020204" pitchFamily="34" charset="0"/>
              </a:rPr>
              <a:t>? ?</a:t>
            </a:r>
          </a:p>
        </p:txBody>
      </p:sp>
      <p:sp>
        <p:nvSpPr>
          <p:cNvPr id="48" name="Hexagon 47">
            <a:extLst>
              <a:ext uri="{FF2B5EF4-FFF2-40B4-BE49-F238E27FC236}">
                <a16:creationId xmlns:a16="http://schemas.microsoft.com/office/drawing/2014/main" id="{689EE3C1-6362-2B40-9749-33A1EEF90BC0}"/>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385B2912-1AC6-2228-5D10-EA5F327063B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F5E89A62-1AD9-0F47-E125-C2F605CFE153}"/>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89B191D9-17EF-8A91-1596-DA667A716492}"/>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a:extLst>
              <a:ext uri="{FF2B5EF4-FFF2-40B4-BE49-F238E27FC236}">
                <a16:creationId xmlns:a16="http://schemas.microsoft.com/office/drawing/2014/main" id="{A198A8C5-BF8D-B1B0-8380-C5A2812BBA5F}"/>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1750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4AD6DB-D514-EDC0-F1C1-231C8723FE33}"/>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L'ENTRETIEN DE MOTIVATION</a:t>
            </a:r>
          </a:p>
        </p:txBody>
      </p:sp>
      <p:graphicFrame>
        <p:nvGraphicFramePr>
          <p:cNvPr id="6" name="Table 7">
            <a:extLst>
              <a:ext uri="{FF2B5EF4-FFF2-40B4-BE49-F238E27FC236}">
                <a16:creationId xmlns:a16="http://schemas.microsoft.com/office/drawing/2014/main" id="{738EA039-47C9-C073-A6D9-E8026A455D56}"/>
              </a:ext>
            </a:extLst>
          </p:cNvPr>
          <p:cNvGraphicFramePr>
            <a:graphicFrameLocks noGrp="1"/>
          </p:cNvGraphicFramePr>
          <p:nvPr>
            <p:extLst>
              <p:ext uri="{D42A27DB-BD31-4B8C-83A1-F6EECF244321}">
                <p14:modId xmlns:p14="http://schemas.microsoft.com/office/powerpoint/2010/main" val="1681349251"/>
              </p:ext>
            </p:extLst>
          </p:nvPr>
        </p:nvGraphicFramePr>
        <p:xfrm>
          <a:off x="996287" y="1231451"/>
          <a:ext cx="5262998" cy="7320879"/>
        </p:xfrm>
        <a:graphic>
          <a:graphicData uri="http://schemas.openxmlformats.org/drawingml/2006/table">
            <a:tbl>
              <a:tblPr firstRow="1" bandRow="1">
                <a:tableStyleId>{5C22544A-7EE6-4342-B048-85BDC9FD1C3A}</a:tableStyleId>
              </a:tblPr>
              <a:tblGrid>
                <a:gridCol w="1827595">
                  <a:extLst>
                    <a:ext uri="{9D8B030D-6E8A-4147-A177-3AD203B41FA5}">
                      <a16:colId xmlns:a16="http://schemas.microsoft.com/office/drawing/2014/main" val="3146483093"/>
                    </a:ext>
                  </a:extLst>
                </a:gridCol>
                <a:gridCol w="3435403">
                  <a:extLst>
                    <a:ext uri="{9D8B030D-6E8A-4147-A177-3AD203B41FA5}">
                      <a16:colId xmlns:a16="http://schemas.microsoft.com/office/drawing/2014/main" val="1441280110"/>
                    </a:ext>
                  </a:extLst>
                </a:gridCol>
              </a:tblGrid>
              <a:tr h="451431">
                <a:tc>
                  <a:txBody>
                    <a:bodyPr/>
                    <a:lstStyle/>
                    <a:p>
                      <a:r>
                        <a:rPr lang="en-CA" sz="1100" dirty="0">
                          <a:solidFill>
                            <a:schemeClr val="tx1"/>
                          </a:solidFill>
                        </a:rPr>
                        <a:t>Type de question</a:t>
                      </a:r>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tc>
                  <a:txBody>
                    <a:bodyPr/>
                    <a:lstStyle/>
                    <a:p>
                      <a:r>
                        <a:rPr lang="en-CA" sz="1100" dirty="0">
                          <a:solidFill>
                            <a:schemeClr val="tx1"/>
                          </a:solidFill>
                        </a:rPr>
                        <a:t>Exemple de question</a:t>
                      </a:r>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577131476"/>
                  </a:ext>
                </a:extLst>
              </a:tr>
              <a:tr h="1144908">
                <a:tc>
                  <a:txBody>
                    <a:bodyPr/>
                    <a:lstStyle/>
                    <a:p>
                      <a:r>
                        <a:rPr lang="en-GB" sz="1100" dirty="0">
                          <a:solidFill>
                            <a:schemeClr val="tx1"/>
                          </a:solidFill>
                        </a:rPr>
                        <a:t>Questions ouvertes susceptibles d'alimenter la conversation</a:t>
                      </a:r>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765604067"/>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Question relative à la recherche d'exceptions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45835696"/>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Question sur les relations</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612747879"/>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Question miracle </a:t>
                      </a:r>
                      <a:r>
                        <a:rPr lang="en-GB" sz="1100" dirty="0" err="1">
                          <a:solidFill>
                            <a:schemeClr val="tx1"/>
                          </a:solidFill>
                        </a:rPr>
                        <a:t>ou</a:t>
                      </a:r>
                      <a:r>
                        <a:rPr lang="en-GB" sz="1100" dirty="0">
                          <a:solidFill>
                            <a:schemeClr val="tx1"/>
                          </a:solidFill>
                        </a:rPr>
                        <a:t> question de fixation d'un </a:t>
                      </a:r>
                      <a:r>
                        <a:rPr lang="en-GB" sz="1100" dirty="0" err="1">
                          <a:solidFill>
                            <a:schemeClr val="tx1"/>
                          </a:solidFill>
                        </a:rPr>
                        <a:t>objectif</a:t>
                      </a:r>
                      <a:endParaRPr lang="en-GB"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530603972"/>
                  </a:ext>
                </a:extLst>
              </a:tr>
              <a:tr h="1144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Question d'adaptation</a:t>
                      </a: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70704821"/>
                  </a:ext>
                </a:extLst>
              </a:tr>
              <a:tr h="1144908">
                <a:tc>
                  <a:txBody>
                    <a:bodyPr/>
                    <a:lstStyle/>
                    <a:p>
                      <a:r>
                        <a:rPr lang="en-GB" sz="1100" dirty="0">
                          <a:solidFill>
                            <a:schemeClr val="tx1"/>
                          </a:solidFill>
                        </a:rPr>
                        <a:t>Question de “Quoi </a:t>
                      </a:r>
                      <a:r>
                        <a:rPr lang="en-GB" sz="1100" dirty="0" err="1">
                          <a:solidFill>
                            <a:schemeClr val="tx1"/>
                          </a:solidFill>
                        </a:rPr>
                        <a:t>d’Autre</a:t>
                      </a:r>
                      <a:r>
                        <a:rPr lang="en-GB" sz="1100" dirty="0">
                          <a:solidFill>
                            <a:schemeClr val="tx1"/>
                          </a:solidFill>
                        </a:rPr>
                        <a:t>?”</a:t>
                      </a:r>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solidFill>
                      <a:schemeClr val="accent3">
                        <a:lumMod val="20000"/>
                        <a:lumOff val="80000"/>
                      </a:schemeClr>
                    </a:solidFill>
                  </a:tcPr>
                </a:tc>
                <a:tc>
                  <a:txBody>
                    <a:bodyPr/>
                    <a:lstStyle/>
                    <a:p>
                      <a:endParaRPr lang="en-US" sz="1100" dirty="0">
                        <a:solidFill>
                          <a:schemeClr val="tx1"/>
                        </a:solidFill>
                      </a:endParaRPr>
                    </a:p>
                  </a:txBody>
                  <a:tcP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28297220"/>
                  </a:ext>
                </a:extLst>
              </a:tr>
            </a:tbl>
          </a:graphicData>
        </a:graphic>
      </p:graphicFrame>
      <p:grpSp>
        <p:nvGrpSpPr>
          <p:cNvPr id="8" name="Group 7">
            <a:extLst>
              <a:ext uri="{FF2B5EF4-FFF2-40B4-BE49-F238E27FC236}">
                <a16:creationId xmlns:a16="http://schemas.microsoft.com/office/drawing/2014/main" id="{B2FAE73B-A18F-10BB-03F0-9038F7322F53}"/>
              </a:ext>
            </a:extLst>
          </p:cNvPr>
          <p:cNvGrpSpPr/>
          <p:nvPr/>
        </p:nvGrpSpPr>
        <p:grpSpPr>
          <a:xfrm>
            <a:off x="4981043" y="8000615"/>
            <a:ext cx="1103430" cy="1103430"/>
            <a:chOff x="10321013" y="507892"/>
            <a:chExt cx="1411716" cy="1411716"/>
          </a:xfrm>
        </p:grpSpPr>
        <p:sp>
          <p:nvSpPr>
            <p:cNvPr id="9" name="Oval 8">
              <a:extLst>
                <a:ext uri="{FF2B5EF4-FFF2-40B4-BE49-F238E27FC236}">
                  <a16:creationId xmlns:a16="http://schemas.microsoft.com/office/drawing/2014/main" id="{4150390D-5BF8-851E-B871-4F64FE45AFCF}"/>
                </a:ext>
              </a:extLst>
            </p:cNvPr>
            <p:cNvSpPr/>
            <p:nvPr/>
          </p:nvSpPr>
          <p:spPr>
            <a:xfrm>
              <a:off x="10321013" y="507892"/>
              <a:ext cx="1411716" cy="1411716"/>
            </a:xfrm>
            <a:prstGeom prst="ellipse">
              <a:avLst/>
            </a:prstGeom>
            <a:solidFill>
              <a:schemeClr val="accent3">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Question Mark with solid fill">
              <a:extLst>
                <a:ext uri="{FF2B5EF4-FFF2-40B4-BE49-F238E27FC236}">
                  <a16:creationId xmlns:a16="http://schemas.microsoft.com/office/drawing/2014/main" id="{B8EC9C54-FB78-0AAC-0CD3-D906990051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9065" y="765094"/>
              <a:ext cx="914400" cy="914400"/>
            </a:xfrm>
            <a:prstGeom prst="rect">
              <a:avLst/>
            </a:prstGeom>
          </p:spPr>
        </p:pic>
      </p:grpSp>
      <p:sp>
        <p:nvSpPr>
          <p:cNvPr id="12" name="Hexagon 11">
            <a:extLst>
              <a:ext uri="{FF2B5EF4-FFF2-40B4-BE49-F238E27FC236}">
                <a16:creationId xmlns:a16="http://schemas.microsoft.com/office/drawing/2014/main" id="{2D81F87B-2264-1DE5-A85A-E25A595E9D5C}"/>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9BB3A25A-C100-4946-A753-C0094BC524C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AA966365-BE22-96C0-2D45-D6E383C7726F}"/>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9B817F28-86F8-C488-328C-1BD6A5875DD2}"/>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EA415298-24CC-F63F-646E-54B44A9085C6}"/>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1291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CA28379A-93EB-50A1-BEB9-B6EED170B9D1}"/>
              </a:ext>
            </a:extLst>
          </p:cNvPr>
          <p:cNvSpPr/>
          <p:nvPr/>
        </p:nvSpPr>
        <p:spPr>
          <a:xfrm>
            <a:off x="1110242" y="1932919"/>
            <a:ext cx="3125581" cy="1052328"/>
          </a:xfrm>
          <a:prstGeom prst="wedgeRoundRectCallout">
            <a:avLst>
              <a:gd name="adj1" fmla="val -55556"/>
              <a:gd name="adj2" fmla="val -27800"/>
              <a:gd name="adj3" fmla="val 16667"/>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u="none" strike="noStrike" cap="none" dirty="0">
                <a:solidFill>
                  <a:schemeClr val="dk1"/>
                </a:solidFill>
                <a:ea typeface="Helvetica Neue"/>
                <a:cs typeface="Helvetica Neue"/>
                <a:sym typeface="Helvetica Neue"/>
              </a:rPr>
              <a:t>Adolescents</a:t>
            </a:r>
            <a:endParaRPr lang="en-US" sz="1100" b="1" dirty="0">
              <a:solidFill>
                <a:schemeClr val="dk1"/>
              </a:solidFill>
              <a:ea typeface="Helvetica Neue"/>
              <a:cs typeface="Helvetica Neue"/>
              <a:sym typeface="Helvetica Neue"/>
            </a:endParaRPr>
          </a:p>
          <a:p>
            <a:r>
              <a:rPr lang="en-US" sz="1100" b="0" u="none" strike="noStrike" cap="none" dirty="0">
                <a:solidFill>
                  <a:schemeClr val="dk1"/>
                </a:solidFill>
                <a:ea typeface="Helvetica Neue"/>
                <a:cs typeface="Helvetica Neue"/>
                <a:sym typeface="Helvetica Neue"/>
              </a:rPr>
              <a:t>Que pourrais-je faire d'autre pour leur montrer à quel point tout cela est difficile pour moi ? Personne ne m'écoute. Je ne veux pas être là tout le temps, mais ils ne comprennent pas et ne m'aident pas.</a:t>
            </a:r>
          </a:p>
        </p:txBody>
      </p:sp>
      <p:sp>
        <p:nvSpPr>
          <p:cNvPr id="14" name="TextBox 13">
            <a:extLst>
              <a:ext uri="{FF2B5EF4-FFF2-40B4-BE49-F238E27FC236}">
                <a16:creationId xmlns:a16="http://schemas.microsoft.com/office/drawing/2014/main" id="{2CD881B2-26A6-34DE-13D7-D3BD06CF52B0}"/>
              </a:ext>
            </a:extLst>
          </p:cNvPr>
          <p:cNvSpPr txBox="1"/>
          <p:nvPr/>
        </p:nvSpPr>
        <p:spPr>
          <a:xfrm>
            <a:off x="996287" y="1081574"/>
            <a:ext cx="5262998" cy="600164"/>
          </a:xfrm>
          <a:prstGeom prst="rect">
            <a:avLst/>
          </a:prstGeom>
          <a:noFill/>
        </p:spPr>
        <p:txBody>
          <a:bodyPr wrap="square" rtlCol="0">
            <a:spAutoFit/>
          </a:bodyPr>
          <a:lstStyle/>
          <a:p>
            <a:r>
              <a:rPr lang="en-US" sz="1100" b="1" dirty="0"/>
              <a:t>Situation : </a:t>
            </a:r>
            <a:r>
              <a:rPr lang="en-US" sz="1100" dirty="0"/>
              <a:t>Sous le coup de la colère, une enfant vient de détruire du matériel de bureau et une armoire du centre. En tant que </a:t>
            </a:r>
            <a:r>
              <a:rPr lang="en-US" sz="1100" dirty="0" err="1"/>
              <a:t>gestionnaire</a:t>
            </a:r>
            <a:r>
              <a:rPr lang="en-US" sz="1100" dirty="0"/>
              <a:t> de </a:t>
            </a:r>
            <a:r>
              <a:rPr lang="en-US" sz="1100" dirty="0" err="1"/>
              <a:t>cas</a:t>
            </a:r>
            <a:r>
              <a:rPr lang="en-US" sz="1100" dirty="0"/>
              <a:t>, vous discutez avec elle de ce qui s'est passé. Elle vous dit ceci :</a:t>
            </a:r>
          </a:p>
        </p:txBody>
      </p:sp>
      <p:sp>
        <p:nvSpPr>
          <p:cNvPr id="3" name="TextBox 2">
            <a:extLst>
              <a:ext uri="{FF2B5EF4-FFF2-40B4-BE49-F238E27FC236}">
                <a16:creationId xmlns:a16="http://schemas.microsoft.com/office/drawing/2014/main" id="{52355D49-F646-602B-E07F-E889447A516D}"/>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RÉFLEXIONS</a:t>
            </a:r>
          </a:p>
        </p:txBody>
      </p:sp>
      <p:sp>
        <p:nvSpPr>
          <p:cNvPr id="7" name="Speech Bubble: Rectangle with Corners Rounded 6">
            <a:extLst>
              <a:ext uri="{FF2B5EF4-FFF2-40B4-BE49-F238E27FC236}">
                <a16:creationId xmlns:a16="http://schemas.microsoft.com/office/drawing/2014/main" id="{A2F43AA4-AD45-A517-FBD8-791C1DA32B00}"/>
              </a:ext>
            </a:extLst>
          </p:cNvPr>
          <p:cNvSpPr/>
          <p:nvPr/>
        </p:nvSpPr>
        <p:spPr>
          <a:xfrm>
            <a:off x="1828800" y="3236428"/>
            <a:ext cx="4255673" cy="1869141"/>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err="1">
                <a:solidFill>
                  <a:schemeClr val="dk1"/>
                </a:solidFill>
                <a:ea typeface="Helvetica Neue"/>
                <a:cs typeface="Helvetica Neue"/>
                <a:sym typeface="Helvetica Neue"/>
              </a:rPr>
              <a:t>G</a:t>
            </a:r>
            <a:r>
              <a:rPr lang="en-US" sz="1100" b="1" u="none" strike="noStrike" cap="none" dirty="0" err="1">
                <a:solidFill>
                  <a:schemeClr val="dk1"/>
                </a:solidFill>
                <a:ea typeface="Helvetica Neue"/>
                <a:cs typeface="Helvetica Neue"/>
                <a:sym typeface="Helvetica Neue"/>
              </a:rPr>
              <a:t>estionnaire</a:t>
            </a:r>
            <a:r>
              <a:rPr lang="en-US" sz="1100" b="1" u="none" strike="noStrike" cap="none" dirty="0">
                <a:solidFill>
                  <a:schemeClr val="dk1"/>
                </a:solidFill>
                <a:ea typeface="Helvetica Neue"/>
                <a:cs typeface="Helvetica Neue"/>
                <a:sym typeface="Helvetica Neue"/>
              </a:rPr>
              <a:t> de </a:t>
            </a:r>
            <a:r>
              <a:rPr lang="en-US" sz="1100" b="1" u="none" strike="noStrike" cap="none" dirty="0" err="1">
                <a:solidFill>
                  <a:schemeClr val="dk1"/>
                </a:solidFill>
                <a:ea typeface="Helvetica Neue"/>
                <a:cs typeface="Helvetica Neue"/>
                <a:sym typeface="Helvetica Neue"/>
              </a:rPr>
              <a:t>cas</a:t>
            </a:r>
            <a:r>
              <a:rPr lang="en-US" sz="1100" b="1" u="none" strike="noStrike" cap="none" dirty="0">
                <a:solidFill>
                  <a:schemeClr val="dk1"/>
                </a:solidFill>
                <a:ea typeface="Helvetica Neue"/>
                <a:cs typeface="Helvetica Neue"/>
                <a:sym typeface="Helvetica Neue"/>
              </a:rPr>
              <a:t> (</a:t>
            </a:r>
            <a:r>
              <a:rPr lang="en-US" sz="1100" b="1" u="none" strike="noStrike" cap="none" dirty="0" err="1">
                <a:solidFill>
                  <a:schemeClr val="dk1"/>
                </a:solidFill>
                <a:ea typeface="Helvetica Neue"/>
                <a:cs typeface="Helvetica Neue"/>
                <a:sym typeface="Helvetica Neue"/>
              </a:rPr>
              <a:t>réflexion</a:t>
            </a:r>
            <a:r>
              <a:rPr lang="en-US" sz="1100" b="1" u="none" strike="noStrike" cap="none" dirty="0">
                <a:solidFill>
                  <a:schemeClr val="dk1"/>
                </a:solidFill>
                <a:ea typeface="Helvetica Neue"/>
                <a:cs typeface="Helvetica Neue"/>
                <a:sym typeface="Helvetica Neue"/>
              </a:rPr>
              <a:t> simple)</a:t>
            </a:r>
            <a:endParaRPr lang="en-US" sz="1100" b="0" u="none" strike="noStrike" cap="none" dirty="0">
              <a:solidFill>
                <a:schemeClr val="dk1"/>
              </a:solidFill>
              <a:ea typeface="Helvetica Neue"/>
              <a:cs typeface="Helvetica Neue"/>
              <a:sym typeface="Helvetica Neue"/>
            </a:endParaRPr>
          </a:p>
        </p:txBody>
      </p:sp>
      <p:sp>
        <p:nvSpPr>
          <p:cNvPr id="23" name="Hexagon 22">
            <a:extLst>
              <a:ext uri="{FF2B5EF4-FFF2-40B4-BE49-F238E27FC236}">
                <a16:creationId xmlns:a16="http://schemas.microsoft.com/office/drawing/2014/main" id="{01078F69-4363-CF65-FB96-6A7D73AFF227}"/>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08A0352D-886A-50EF-680D-23BDD5515255}"/>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7151A549-ECAF-3BC3-2798-449B3DF60B4F}"/>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164F2846-627B-0BDC-B047-7C0E2C560788}"/>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C40F71BF-3746-8971-6908-7545D85A1332}"/>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AEE734E0-E74D-7A62-759E-4AD989DE7591}"/>
              </a:ext>
            </a:extLst>
          </p:cNvPr>
          <p:cNvSpPr/>
          <p:nvPr/>
        </p:nvSpPr>
        <p:spPr>
          <a:xfrm>
            <a:off x="1828800" y="5442957"/>
            <a:ext cx="4255673" cy="1869141"/>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err="1">
                <a:solidFill>
                  <a:schemeClr val="dk1"/>
                </a:solidFill>
                <a:ea typeface="Helvetica Neue"/>
                <a:cs typeface="Helvetica Neue"/>
                <a:sym typeface="Helvetica Neue"/>
              </a:rPr>
              <a:t>G</a:t>
            </a:r>
            <a:r>
              <a:rPr lang="en-US" sz="1100" b="1" u="none" strike="noStrike" cap="none" dirty="0" err="1">
                <a:solidFill>
                  <a:schemeClr val="dk1"/>
                </a:solidFill>
                <a:ea typeface="Helvetica Neue"/>
                <a:cs typeface="Helvetica Neue"/>
                <a:sym typeface="Helvetica Neue"/>
              </a:rPr>
              <a:t>estionnaire</a:t>
            </a:r>
            <a:r>
              <a:rPr lang="en-US" sz="1100" b="1" u="none" strike="noStrike" cap="none" dirty="0">
                <a:solidFill>
                  <a:schemeClr val="dk1"/>
                </a:solidFill>
                <a:ea typeface="Helvetica Neue"/>
                <a:cs typeface="Helvetica Neue"/>
                <a:sym typeface="Helvetica Neue"/>
              </a:rPr>
              <a:t> de </a:t>
            </a:r>
            <a:r>
              <a:rPr lang="en-US" sz="1100" b="1" u="none" strike="noStrike" cap="none" dirty="0" err="1">
                <a:solidFill>
                  <a:schemeClr val="dk1"/>
                </a:solidFill>
                <a:ea typeface="Helvetica Neue"/>
                <a:cs typeface="Helvetica Neue"/>
                <a:sym typeface="Helvetica Neue"/>
              </a:rPr>
              <a:t>cas</a:t>
            </a:r>
            <a:r>
              <a:rPr lang="en-US" sz="1100" b="1" u="none" strike="noStrike" cap="none" dirty="0">
                <a:solidFill>
                  <a:schemeClr val="dk1"/>
                </a:solidFill>
                <a:ea typeface="Helvetica Neue"/>
                <a:cs typeface="Helvetica Neue"/>
                <a:sym typeface="Helvetica Neue"/>
              </a:rPr>
              <a:t> (réflexion complexe)</a:t>
            </a:r>
            <a:endParaRPr lang="en-US" sz="1100" b="0" u="none" strike="noStrike" cap="none" dirty="0">
              <a:solidFill>
                <a:schemeClr val="dk1"/>
              </a:solidFill>
              <a:ea typeface="Helvetica Neue"/>
              <a:cs typeface="Helvetica Neue"/>
              <a:sym typeface="Helvetica Neue"/>
            </a:endParaRPr>
          </a:p>
        </p:txBody>
      </p:sp>
      <p:sp>
        <p:nvSpPr>
          <p:cNvPr id="4" name="Oval 3">
            <a:extLst>
              <a:ext uri="{FF2B5EF4-FFF2-40B4-BE49-F238E27FC236}">
                <a16:creationId xmlns:a16="http://schemas.microsoft.com/office/drawing/2014/main" id="{FF26F085-930C-6268-4CC0-EF1476A1A9DF}"/>
              </a:ext>
            </a:extLst>
          </p:cNvPr>
          <p:cNvSpPr/>
          <p:nvPr/>
        </p:nvSpPr>
        <p:spPr>
          <a:xfrm>
            <a:off x="1110242" y="7586733"/>
            <a:ext cx="1411716" cy="1411716"/>
          </a:xfrm>
          <a:prstGeom prst="ellipse">
            <a:avLst/>
          </a:prstGeom>
          <a:solidFill>
            <a:schemeClr val="accent3">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C22F90F9-5844-81EE-A466-A40297B5C533}"/>
              </a:ext>
            </a:extLst>
          </p:cNvPr>
          <p:cNvGrpSpPr/>
          <p:nvPr/>
        </p:nvGrpSpPr>
        <p:grpSpPr>
          <a:xfrm>
            <a:off x="1600018" y="7827037"/>
            <a:ext cx="458933" cy="919663"/>
            <a:chOff x="4573917" y="2257588"/>
            <a:chExt cx="458933" cy="919663"/>
          </a:xfrm>
        </p:grpSpPr>
        <p:sp>
          <p:nvSpPr>
            <p:cNvPr id="6" name="Oval 5">
              <a:extLst>
                <a:ext uri="{FF2B5EF4-FFF2-40B4-BE49-F238E27FC236}">
                  <a16:creationId xmlns:a16="http://schemas.microsoft.com/office/drawing/2014/main" id="{8B9A037A-82F7-7CEF-225F-745AA43A25A4}"/>
                </a:ext>
              </a:extLst>
            </p:cNvPr>
            <p:cNvSpPr/>
            <p:nvPr/>
          </p:nvSpPr>
          <p:spPr>
            <a:xfrm rot="489988">
              <a:off x="4573917" y="2257588"/>
              <a:ext cx="458933" cy="6477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Top Corners Rounded 10">
              <a:extLst>
                <a:ext uri="{FF2B5EF4-FFF2-40B4-BE49-F238E27FC236}">
                  <a16:creationId xmlns:a16="http://schemas.microsoft.com/office/drawing/2014/main" id="{147A4FA3-A975-B73F-CD77-8A6801C031F4}"/>
                </a:ext>
              </a:extLst>
            </p:cNvPr>
            <p:cNvSpPr/>
            <p:nvPr/>
          </p:nvSpPr>
          <p:spPr>
            <a:xfrm rot="11751256">
              <a:off x="4671095" y="2544267"/>
              <a:ext cx="121783" cy="63298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9778114D-3E43-94E1-0158-784C0852C5A6}"/>
                </a:ext>
              </a:extLst>
            </p:cNvPr>
            <p:cNvSpPr/>
            <p:nvPr/>
          </p:nvSpPr>
          <p:spPr>
            <a:xfrm rot="20347857">
              <a:off x="4815580" y="2351142"/>
              <a:ext cx="45719" cy="29157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CCAA7FFB-ED92-0F9D-90EE-346481AED1B2}"/>
                </a:ext>
              </a:extLst>
            </p:cNvPr>
            <p:cNvSpPr/>
            <p:nvPr/>
          </p:nvSpPr>
          <p:spPr>
            <a:xfrm rot="20347857">
              <a:off x="4905811" y="2404449"/>
              <a:ext cx="51674" cy="18496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235599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6" y="1215310"/>
            <a:ext cx="5262997" cy="430887"/>
          </a:xfrm>
          <a:prstGeom prst="rect">
            <a:avLst/>
          </a:prstGeom>
          <a:noFill/>
          <a:ln>
            <a:noFill/>
          </a:ln>
        </p:spPr>
        <p:txBody>
          <a:bodyPr wrap="square" rtlCol="0">
            <a:spAutoFit/>
          </a:bodyPr>
          <a:lstStyle/>
          <a:p>
            <a:r>
              <a:rPr lang="en-US" sz="1100" b="1" dirty="0"/>
              <a:t>Lisez attentivement le rôle et préparez-vous à jouer ce personnage. Vous pouvez vous inspirer de ce qui est écrit ici, en fonction de la façon dont le membre de votre équipe interagit. N'hésitez pas à faire preuve de créativité</a:t>
            </a:r>
            <a:r>
              <a:rPr lang="en-US" sz="1100" b="1" dirty="0">
                <a:solidFill>
                  <a:schemeClr val="tx2"/>
                </a:solidFill>
              </a:rPr>
              <a:t>.</a:t>
            </a:r>
            <a:endParaRPr lang="en-US" sz="1100" dirty="0">
              <a:solidFill>
                <a:schemeClr val="tx2"/>
              </a:solidFill>
            </a:endParaRPr>
          </a:p>
        </p:txBody>
      </p:sp>
      <p:sp>
        <p:nvSpPr>
          <p:cNvPr id="3" name="TextBox 2">
            <a:extLst>
              <a:ext uri="{FF2B5EF4-FFF2-40B4-BE49-F238E27FC236}">
                <a16:creationId xmlns:a16="http://schemas.microsoft.com/office/drawing/2014/main" id="{6CDC77B1-E857-EA75-6945-4E647408759C}"/>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L'ENTRETIEN DE MOTIVATION - JEU DE RÔLE</a:t>
            </a:r>
          </a:p>
        </p:txBody>
      </p:sp>
      <p:graphicFrame>
        <p:nvGraphicFramePr>
          <p:cNvPr id="4" name="Table 3">
            <a:extLst>
              <a:ext uri="{FF2B5EF4-FFF2-40B4-BE49-F238E27FC236}">
                <a16:creationId xmlns:a16="http://schemas.microsoft.com/office/drawing/2014/main" id="{EA80EE29-0970-83A9-1A1E-C92EC437A328}"/>
              </a:ext>
            </a:extLst>
          </p:cNvPr>
          <p:cNvGraphicFramePr>
            <a:graphicFrameLocks noGrp="1"/>
          </p:cNvGraphicFramePr>
          <p:nvPr>
            <p:extLst>
              <p:ext uri="{D42A27DB-BD31-4B8C-83A1-F6EECF244321}">
                <p14:modId xmlns:p14="http://schemas.microsoft.com/office/powerpoint/2010/main" val="855500171"/>
              </p:ext>
            </p:extLst>
          </p:nvPr>
        </p:nvGraphicFramePr>
        <p:xfrm>
          <a:off x="996287" y="2115251"/>
          <a:ext cx="5274130" cy="4689729"/>
        </p:xfrm>
        <a:graphic>
          <a:graphicData uri="http://schemas.openxmlformats.org/drawingml/2006/table">
            <a:tbl>
              <a:tblPr firstRow="1" bandRow="1">
                <a:tableStyleId>{5C22544A-7EE6-4342-B048-85BDC9FD1C3A}</a:tableStyleId>
              </a:tblPr>
              <a:tblGrid>
                <a:gridCol w="1386306">
                  <a:extLst>
                    <a:ext uri="{9D8B030D-6E8A-4147-A177-3AD203B41FA5}">
                      <a16:colId xmlns:a16="http://schemas.microsoft.com/office/drawing/2014/main" val="2204509398"/>
                    </a:ext>
                  </a:extLst>
                </a:gridCol>
                <a:gridCol w="3887824">
                  <a:extLst>
                    <a:ext uri="{9D8B030D-6E8A-4147-A177-3AD203B41FA5}">
                      <a16:colId xmlns:a16="http://schemas.microsoft.com/office/drawing/2014/main" val="2923774215"/>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ea typeface="Times New Roman" panose="02020603050405020304" pitchFamily="18" charset="0"/>
                          <a:cs typeface="Times New Roman" panose="02020603050405020304" pitchFamily="18" charset="0"/>
                        </a:rPr>
                        <a:t>GESTIONNAIRE DE CAS</a:t>
                      </a:r>
                      <a:endParaRPr lang="en-BE" sz="1100" b="1" dirty="0">
                        <a:solidFill>
                          <a:schemeClr val="tx1"/>
                        </a:solidFill>
                        <a:effectLs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sz="110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0663777"/>
                  </a:ext>
                </a:extLst>
              </a:tr>
              <a:tr h="603818">
                <a:tc>
                  <a:txBody>
                    <a:bodyPr/>
                    <a:lstStyle/>
                    <a:p>
                      <a:r>
                        <a:rPr lang="en-GB" sz="1100" dirty="0">
                          <a:ea typeface="Calibri" panose="020F0502020204030204" pitchFamily="34" charset="0"/>
                          <a:cs typeface="Arial" panose="020B0604020202020204" pitchFamily="34" charset="0"/>
                        </a:rPr>
                        <a:t>Vous rendez visite à Teo et vous discutez avec son oncle, qui s'occupe actuellement de lui.</a:t>
                      </a:r>
                      <a:endParaRPr lang="en-GB" sz="1100" dirty="0">
                        <a:effectLst/>
                        <a:ea typeface="Calibri" panose="020F0502020204030204" pitchFamily="34" charset="0"/>
                        <a:cs typeface="Arial" panose="020B0604020202020204" pitchFamily="34" charset="0"/>
                      </a:endParaRPr>
                    </a:p>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6695" indent="-226695"/>
                      <a:r>
                        <a:rPr lang="en-GB" sz="1100" dirty="0">
                          <a:effectLst/>
                          <a:ea typeface="Calibri" panose="020F0502020204030204" pitchFamily="34" charset="0"/>
                          <a:cs typeface="Arial" panose="020B0604020202020204" pitchFamily="34" charset="0"/>
                        </a:rPr>
                        <a:t>Au cours de ce jeu de rôle, vous devez</a:t>
                      </a:r>
                    </a:p>
                    <a:p>
                      <a:pPr marL="285750" indent="-285750">
                        <a:buFont typeface="Arial" panose="020B0604020202020204" pitchFamily="34" charset="0"/>
                        <a:buChar char="•"/>
                      </a:pPr>
                      <a:r>
                        <a:rPr lang="en-US" sz="1100" dirty="0" err="1">
                          <a:effectLst/>
                          <a:ea typeface="Calibri" panose="020F0502020204030204" pitchFamily="34" charset="0"/>
                          <a:cs typeface="Arial" panose="020B0604020202020204" pitchFamily="34" charset="0"/>
                        </a:rPr>
                        <a:t>Résumer</a:t>
                      </a:r>
                      <a:r>
                        <a:rPr lang="en-US" sz="1100" dirty="0">
                          <a:effectLst/>
                          <a:ea typeface="Calibri" panose="020F0502020204030204" pitchFamily="34" charset="0"/>
                          <a:cs typeface="Arial" panose="020B0604020202020204" pitchFamily="34" charset="0"/>
                        </a:rPr>
                        <a:t> </a:t>
                      </a:r>
                      <a:r>
                        <a:rPr lang="en-US" sz="1100" dirty="0" err="1">
                          <a:effectLst/>
                          <a:ea typeface="Calibri" panose="020F0502020204030204" pitchFamily="34" charset="0"/>
                          <a:cs typeface="Arial" panose="020B0604020202020204" pitchFamily="34" charset="0"/>
                        </a:rPr>
                        <a:t>en</a:t>
                      </a:r>
                      <a:r>
                        <a:rPr lang="en-US" sz="1100" dirty="0">
                          <a:effectLst/>
                          <a:ea typeface="Calibri" panose="020F0502020204030204" pitchFamily="34" charset="0"/>
                          <a:cs typeface="Arial" panose="020B0604020202020204" pitchFamily="34" charset="0"/>
                        </a:rPr>
                        <a:t> reliant les différents points de vue, opinions et émotions partagés au cours de la ou des conversations et en les combinant en un seul résumé.</a:t>
                      </a:r>
                      <a:endParaRPr lang="en-GB" sz="1100" dirty="0">
                        <a:solidFill>
                          <a:schemeClr val="tx1"/>
                        </a:solidFill>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rPr>
                        <a:t>ONCLE</a:t>
                      </a:r>
                      <a:endParaRPr lang="en-US" sz="11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lang="en-US" sz="110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973882924"/>
                  </a:ext>
                </a:extLst>
              </a:tr>
              <a:tr h="685966">
                <a:tc>
                  <a:txBody>
                    <a:bodyPr/>
                    <a:lstStyle/>
                    <a:p>
                      <a:pPr lvl="0">
                        <a:lnSpc>
                          <a:spcPct val="106000"/>
                        </a:lnSpc>
                      </a:pPr>
                      <a:r>
                        <a:rPr lang="en-US" sz="1100" dirty="0">
                          <a:ea typeface="Calibri" panose="020F0502020204030204" pitchFamily="34" charset="0"/>
                          <a:cs typeface="Arial" panose="020B0604020202020204" pitchFamily="34" charset="0"/>
                        </a:rPr>
                        <a:t>Vous êtes l'oncle de Teo et vous vivez avec votre femme et vos trois enfants dans une petite maison. Le </a:t>
                      </a:r>
                      <a:r>
                        <a:rPr lang="en-US" sz="1100" dirty="0" err="1">
                          <a:ea typeface="Calibri" panose="020F0502020204030204" pitchFamily="34" charset="0"/>
                          <a:cs typeface="Arial" panose="020B0604020202020204" pitchFamily="34" charset="0"/>
                        </a:rPr>
                        <a:t>gestionnaire</a:t>
                      </a:r>
                      <a:r>
                        <a:rPr lang="en-US" sz="1100" dirty="0">
                          <a:ea typeface="Calibri" panose="020F0502020204030204" pitchFamily="34" charset="0"/>
                          <a:cs typeface="Arial" panose="020B0604020202020204" pitchFamily="34" charset="0"/>
                        </a:rPr>
                        <a:t> de </a:t>
                      </a:r>
                      <a:r>
                        <a:rPr lang="en-US" sz="1100" dirty="0" err="1">
                          <a:ea typeface="Calibri" panose="020F0502020204030204" pitchFamily="34" charset="0"/>
                          <a:cs typeface="Arial" panose="020B0604020202020204" pitchFamily="34" charset="0"/>
                        </a:rPr>
                        <a:t>cas</a:t>
                      </a:r>
                      <a:r>
                        <a:rPr lang="en-US" sz="1100" dirty="0">
                          <a:ea typeface="Calibri" panose="020F0502020204030204" pitchFamily="34" charset="0"/>
                          <a:cs typeface="Arial" panose="020B0604020202020204" pitchFamily="34" charset="0"/>
                        </a:rPr>
                        <a:t> rend visite à Teo mais vous a pris à part pour discuter.</a:t>
                      </a:r>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a:effectLst/>
                          <a:ea typeface="Calibri" panose="020F0502020204030204" pitchFamily="34" charset="0"/>
                          <a:cs typeface="Arial" panose="020B0604020202020204" pitchFamily="34" charset="0"/>
                        </a:rPr>
                        <a:t>Au cours de ce jeu de rôle, vous devriez fournir les informations suivantes </a:t>
                      </a:r>
                      <a:r>
                        <a:rPr lang="en-GB" sz="1100" dirty="0" err="1">
                          <a:effectLst/>
                          <a:ea typeface="Calibri" panose="020F0502020204030204" pitchFamily="34" charset="0"/>
                          <a:cs typeface="Arial" panose="020B0604020202020204" pitchFamily="34" charset="0"/>
                        </a:rPr>
                        <a:t>si</a:t>
                      </a:r>
                      <a:r>
                        <a:rPr lang="en-GB" sz="1100" dirty="0">
                          <a:effectLst/>
                          <a:ea typeface="Calibri" panose="020F0502020204030204" pitchFamily="34" charset="0"/>
                          <a:cs typeface="Arial" panose="020B0604020202020204" pitchFamily="34" charset="0"/>
                        </a:rPr>
                        <a:t> le </a:t>
                      </a:r>
                      <a:r>
                        <a:rPr lang="en-GB" sz="1100" dirty="0" err="1">
                          <a:effectLst/>
                          <a:ea typeface="Calibri" panose="020F0502020204030204" pitchFamily="34" charset="0"/>
                          <a:cs typeface="Arial" panose="020B0604020202020204" pitchFamily="34" charset="0"/>
                        </a:rPr>
                        <a:t>gestionnaire</a:t>
                      </a:r>
                      <a:r>
                        <a:rPr lang="en-GB" sz="1100" dirty="0">
                          <a:effectLst/>
                          <a:ea typeface="Calibri" panose="020F0502020204030204" pitchFamily="34" charset="0"/>
                          <a:cs typeface="Arial" panose="020B0604020202020204" pitchFamily="34" charset="0"/>
                        </a:rPr>
                        <a:t> de </a:t>
                      </a:r>
                      <a:r>
                        <a:rPr lang="en-GB" sz="1100" dirty="0" err="1">
                          <a:effectLst/>
                          <a:ea typeface="Calibri" panose="020F0502020204030204" pitchFamily="34" charset="0"/>
                          <a:cs typeface="Arial" panose="020B0604020202020204" pitchFamily="34" charset="0"/>
                        </a:rPr>
                        <a:t>cas</a:t>
                      </a:r>
                      <a:r>
                        <a:rPr lang="en-GB" sz="1100" dirty="0">
                          <a:effectLst/>
                          <a:ea typeface="Calibri" panose="020F0502020204030204" pitchFamily="34" charset="0"/>
                          <a:cs typeface="Arial" panose="020B0604020202020204" pitchFamily="34" charset="0"/>
                        </a:rPr>
                        <a:t> vous met à l'aise et vous rassure :</a:t>
                      </a:r>
                      <a:endParaRPr lang="en-BE" sz="1100" dirty="0">
                        <a:effectLst/>
                        <a:ea typeface="Calibri" panose="020F0502020204030204" pitchFamily="34" charset="0"/>
                        <a:cs typeface="Arial" panose="020B0604020202020204" pitchFamily="34" charset="0"/>
                      </a:endParaRPr>
                    </a:p>
                    <a:p>
                      <a:pPr marL="171450" lvl="0" indent="-171450">
                        <a:lnSpc>
                          <a:spcPct val="106000"/>
                        </a:lnSpc>
                        <a:buFont typeface="Arial" panose="020B0604020202020204" pitchFamily="34" charset="0"/>
                        <a:buChar char="•"/>
                      </a:pPr>
                      <a:r>
                        <a:rPr lang="en-US" sz="1100" dirty="0">
                          <a:ea typeface="Calibri" panose="020F0502020204030204" pitchFamily="34" charset="0"/>
                          <a:cs typeface="Arial" panose="020B0604020202020204" pitchFamily="34" charset="0"/>
                        </a:rPr>
                        <a:t>Vous vous êtes porté volontaire pour vous occuper de Teo parce que vous vous sentiez responsable de lui. Il est de la famille !</a:t>
                      </a:r>
                    </a:p>
                    <a:p>
                      <a:pPr marL="171450" lvl="0" indent="-171450">
                        <a:lnSpc>
                          <a:spcPct val="106000"/>
                        </a:lnSpc>
                        <a:buFont typeface="Arial" panose="020B0604020202020204" pitchFamily="34" charset="0"/>
                        <a:buChar char="•"/>
                      </a:pPr>
                      <a:r>
                        <a:rPr lang="en-US" sz="1100" dirty="0">
                          <a:ea typeface="Calibri" panose="020F0502020204030204" pitchFamily="34" charset="0"/>
                          <a:cs typeface="Arial" panose="020B0604020202020204" pitchFamily="34" charset="0"/>
                        </a:rPr>
                        <a:t>Vous travaillez comme agriculteur et vous êtes propriétaire d'une petite maison.</a:t>
                      </a:r>
                    </a:p>
                    <a:p>
                      <a:pPr marL="171450" lvl="0" indent="-171450">
                        <a:lnSpc>
                          <a:spcPct val="106000"/>
                        </a:lnSpc>
                        <a:buFont typeface="Arial" panose="020B0604020202020204" pitchFamily="34" charset="0"/>
                        <a:buChar char="•"/>
                      </a:pPr>
                      <a:r>
                        <a:rPr lang="en-US" sz="1100" dirty="0">
                          <a:ea typeface="Calibri" panose="020F0502020204030204" pitchFamily="34" charset="0"/>
                          <a:cs typeface="Arial" panose="020B0604020202020204" pitchFamily="34" charset="0"/>
                        </a:rPr>
                        <a:t>Vous ne vous sentez pas capable de prendre soin de Teo car vous avez des difficultés financières.</a:t>
                      </a:r>
                    </a:p>
                    <a:p>
                      <a:pPr marL="171450" lvl="0" indent="-171450">
                        <a:lnSpc>
                          <a:spcPct val="106000"/>
                        </a:lnSpc>
                        <a:buFont typeface="Arial" panose="020B0604020202020204" pitchFamily="34" charset="0"/>
                        <a:buChar char="•"/>
                      </a:pPr>
                      <a:r>
                        <a:rPr lang="en-US" sz="1100" dirty="0">
                          <a:ea typeface="Calibri" panose="020F0502020204030204" pitchFamily="34" charset="0"/>
                          <a:cs typeface="Arial" panose="020B0604020202020204" pitchFamily="34" charset="0"/>
                        </a:rPr>
                        <a:t>Teo peut rester aussi longtemps qu'il a besoin de soins médicaux, et vous souhaiteriez qu'il reste plus longtemps ! Mais vous êtes responsable de votre famille et vous ne pouvez pas risquer que votre propre fils soit recruté par la milice lorsqu'elle viendra chercher Teo.</a:t>
                      </a:r>
                    </a:p>
                    <a:p>
                      <a:pPr marL="171450" lvl="0" indent="-171450">
                        <a:lnSpc>
                          <a:spcPct val="106000"/>
                        </a:lnSpc>
                        <a:buFont typeface="Arial" panose="020B0604020202020204" pitchFamily="34" charset="0"/>
                        <a:buChar char="•"/>
                      </a:pPr>
                      <a:r>
                        <a:rPr lang="en-US" sz="1100" dirty="0">
                          <a:ea typeface="Calibri" panose="020F0502020204030204" pitchFamily="34" charset="0"/>
                          <a:cs typeface="Arial" panose="020B0604020202020204" pitchFamily="34" charset="0"/>
                        </a:rPr>
                        <a:t>Vous vous sentez coupable de devoir le renvoyer une fois qu'il se sent mieux.</a:t>
                      </a:r>
                      <a:endParaRPr lang="en-GB" sz="1100" dirty="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bl>
          </a:graphicData>
        </a:graphic>
      </p:graphicFrame>
      <p:sp>
        <p:nvSpPr>
          <p:cNvPr id="5" name="Hexagon 4">
            <a:extLst>
              <a:ext uri="{FF2B5EF4-FFF2-40B4-BE49-F238E27FC236}">
                <a16:creationId xmlns:a16="http://schemas.microsoft.com/office/drawing/2014/main" id="{2ECB3E09-BB7B-F94F-02DF-39D8A52857DF}"/>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45695226-055B-5315-C54A-9DBE63BBDCB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63CF300B-779B-DA67-1F47-D883AD65CCEE}"/>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064D82D7-D066-9DEA-A655-B7761E58ABA0}"/>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7BA0C4C4-CCEE-449F-807C-3241EBD32091}"/>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5122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7E9EE02A-2482-1EC7-A945-4E5007669DCE}"/>
              </a:ext>
            </a:extLst>
          </p:cNvPr>
          <p:cNvSpPr/>
          <p:nvPr/>
        </p:nvSpPr>
        <p:spPr>
          <a:xfrm>
            <a:off x="1125847" y="1278484"/>
            <a:ext cx="2693118" cy="913386"/>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Mère</a:t>
            </a:r>
          </a:p>
          <a:p>
            <a:r>
              <a:rPr lang="en-US" sz="1100" dirty="0">
                <a:solidFill>
                  <a:schemeClr val="tx1"/>
                </a:solidFill>
              </a:rPr>
              <a:t>Je ne vois pas où est le problème. Les enfants dormaient au lit de toute façon. Ce n'est pas comme si nous nous battions devant eux. </a:t>
            </a:r>
          </a:p>
        </p:txBody>
      </p:sp>
      <p:sp>
        <p:nvSpPr>
          <p:cNvPr id="5" name="TextBox 4">
            <a:extLst>
              <a:ext uri="{FF2B5EF4-FFF2-40B4-BE49-F238E27FC236}">
                <a16:creationId xmlns:a16="http://schemas.microsoft.com/office/drawing/2014/main" id="{61F756CA-D57F-73B2-2412-DA5D7D673FA2}"/>
              </a:ext>
            </a:extLst>
          </p:cNvPr>
          <p:cNvSpPr txBox="1"/>
          <p:nvPr/>
        </p:nvSpPr>
        <p:spPr>
          <a:xfrm>
            <a:off x="996287" y="727329"/>
            <a:ext cx="5262998" cy="276999"/>
          </a:xfrm>
          <a:prstGeom prst="rect">
            <a:avLst/>
          </a:prstGeom>
          <a:noFill/>
        </p:spPr>
        <p:txBody>
          <a:bodyPr wrap="square" rtlCol="0">
            <a:spAutoFit/>
          </a:bodyPr>
          <a:lstStyle/>
          <a:p>
            <a:r>
              <a:rPr lang="en-US" sz="1200" b="1" spc="300" dirty="0">
                <a:solidFill>
                  <a:schemeClr val="tx1"/>
                </a:solidFill>
              </a:rPr>
              <a:t>AFFIRMATIONS</a:t>
            </a:r>
          </a:p>
        </p:txBody>
      </p:sp>
      <p:sp>
        <p:nvSpPr>
          <p:cNvPr id="7" name="Speech Bubble: Rectangle with Corners Rounded 6">
            <a:extLst>
              <a:ext uri="{FF2B5EF4-FFF2-40B4-BE49-F238E27FC236}">
                <a16:creationId xmlns:a16="http://schemas.microsoft.com/office/drawing/2014/main" id="{96099E71-897F-2D97-0BF8-72BDC573F962}"/>
              </a:ext>
            </a:extLst>
          </p:cNvPr>
          <p:cNvSpPr/>
          <p:nvPr/>
        </p:nvSpPr>
        <p:spPr>
          <a:xfrm>
            <a:off x="1125847" y="3741619"/>
            <a:ext cx="2693118" cy="1084719"/>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Mère</a:t>
            </a:r>
          </a:p>
          <a:p>
            <a:r>
              <a:rPr lang="en-US" sz="1100" dirty="0">
                <a:solidFill>
                  <a:schemeClr val="tx1"/>
                </a:solidFill>
              </a:rPr>
              <a:t>Peu importe ce que j'essaie - temps mort, gifles, cris. Il a juste un caractère bien trempé, comme son père, et il n'y a rien que l'on puisse faire. </a:t>
            </a:r>
          </a:p>
        </p:txBody>
      </p:sp>
      <p:sp>
        <p:nvSpPr>
          <p:cNvPr id="11" name="Speech Bubble: Rectangle with Corners Rounded 10">
            <a:extLst>
              <a:ext uri="{FF2B5EF4-FFF2-40B4-BE49-F238E27FC236}">
                <a16:creationId xmlns:a16="http://schemas.microsoft.com/office/drawing/2014/main" id="{6CEFA80C-A383-5A9D-5232-27F6D726DEF0}"/>
              </a:ext>
            </a:extLst>
          </p:cNvPr>
          <p:cNvSpPr/>
          <p:nvPr/>
        </p:nvSpPr>
        <p:spPr>
          <a:xfrm>
            <a:off x="1125847" y="6457072"/>
            <a:ext cx="2693118" cy="952257"/>
          </a:xfrm>
          <a:prstGeom prst="wedgeRoundRectCallout">
            <a:avLst>
              <a:gd name="adj1" fmla="val -56801"/>
              <a:gd name="adj2" fmla="val -20929"/>
              <a:gd name="adj3" fmla="val 16667"/>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1"/>
                </a:solidFill>
              </a:rPr>
              <a:t>Adolescents</a:t>
            </a:r>
          </a:p>
          <a:p>
            <a:r>
              <a:rPr lang="en-US" sz="1100" dirty="0">
                <a:solidFill>
                  <a:schemeClr val="tx1"/>
                </a:solidFill>
              </a:rPr>
              <a:t>Elle dit que je l'ai frappée, mais ce n'est pas vraiment le cas. Elle m'a sauté dessus et je l'ai jetée. Ce n'est pas ma faute si elle s'est blessée !</a:t>
            </a:r>
          </a:p>
        </p:txBody>
      </p:sp>
      <p:sp>
        <p:nvSpPr>
          <p:cNvPr id="12" name="Speech Bubble: Rectangle with Corners Rounded 11">
            <a:extLst>
              <a:ext uri="{FF2B5EF4-FFF2-40B4-BE49-F238E27FC236}">
                <a16:creationId xmlns:a16="http://schemas.microsoft.com/office/drawing/2014/main" id="{E0DEBF0E-5624-BF02-7117-453CE6DDE811}"/>
              </a:ext>
            </a:extLst>
          </p:cNvPr>
          <p:cNvSpPr/>
          <p:nvPr/>
        </p:nvSpPr>
        <p:spPr>
          <a:xfrm>
            <a:off x="1828800" y="2366206"/>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err="1">
                <a:solidFill>
                  <a:schemeClr val="dk1"/>
                </a:solidFill>
                <a:ea typeface="Helvetica Neue"/>
                <a:cs typeface="Helvetica Neue"/>
                <a:sym typeface="Helvetica Neue"/>
              </a:rPr>
              <a:t>G</a:t>
            </a:r>
            <a:r>
              <a:rPr lang="en-US" sz="1100" b="1" u="none" strike="noStrike" cap="none" dirty="0" err="1">
                <a:solidFill>
                  <a:schemeClr val="dk1"/>
                </a:solidFill>
                <a:ea typeface="Helvetica Neue"/>
                <a:cs typeface="Helvetica Neue"/>
                <a:sym typeface="Helvetica Neue"/>
              </a:rPr>
              <a:t>estionnaire</a:t>
            </a:r>
            <a:r>
              <a:rPr lang="en-US" sz="1100" b="1" u="none" strike="noStrike" cap="none" dirty="0">
                <a:solidFill>
                  <a:schemeClr val="dk1"/>
                </a:solidFill>
                <a:ea typeface="Helvetica Neue"/>
                <a:cs typeface="Helvetica Neue"/>
                <a:sym typeface="Helvetica Neue"/>
              </a:rPr>
              <a:t> de </a:t>
            </a:r>
            <a:r>
              <a:rPr lang="en-US" sz="1100" b="1" u="none" strike="noStrike" cap="none" dirty="0" err="1">
                <a:solidFill>
                  <a:schemeClr val="dk1"/>
                </a:solidFill>
                <a:ea typeface="Helvetica Neue"/>
                <a:cs typeface="Helvetica Neue"/>
                <a:sym typeface="Helvetica Neue"/>
              </a:rPr>
              <a:t>cas</a:t>
            </a:r>
            <a:endParaRPr lang="en-US" sz="1100" b="0" u="none" strike="noStrike" cap="none" dirty="0">
              <a:solidFill>
                <a:schemeClr val="dk1"/>
              </a:solidFill>
              <a:ea typeface="Helvetica Neue"/>
              <a:cs typeface="Helvetica Neue"/>
              <a:sym typeface="Helvetica Neue"/>
            </a:endParaRPr>
          </a:p>
        </p:txBody>
      </p:sp>
      <p:sp>
        <p:nvSpPr>
          <p:cNvPr id="13" name="Speech Bubble: Rectangle with Corners Rounded 12">
            <a:extLst>
              <a:ext uri="{FF2B5EF4-FFF2-40B4-BE49-F238E27FC236}">
                <a16:creationId xmlns:a16="http://schemas.microsoft.com/office/drawing/2014/main" id="{C1964367-27C8-81D8-33B1-A0C586D45C6C}"/>
              </a:ext>
            </a:extLst>
          </p:cNvPr>
          <p:cNvSpPr/>
          <p:nvPr/>
        </p:nvSpPr>
        <p:spPr>
          <a:xfrm>
            <a:off x="1828800" y="5003585"/>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err="1">
                <a:solidFill>
                  <a:schemeClr val="dk1"/>
                </a:solidFill>
                <a:ea typeface="Helvetica Neue"/>
                <a:cs typeface="Helvetica Neue"/>
                <a:sym typeface="Helvetica Neue"/>
              </a:rPr>
              <a:t>G</a:t>
            </a:r>
            <a:r>
              <a:rPr lang="en-US" sz="1100" b="1" u="none" strike="noStrike" cap="none" dirty="0" err="1">
                <a:solidFill>
                  <a:schemeClr val="dk1"/>
                </a:solidFill>
                <a:ea typeface="Helvetica Neue"/>
                <a:cs typeface="Helvetica Neue"/>
                <a:sym typeface="Helvetica Neue"/>
              </a:rPr>
              <a:t>estionnaire</a:t>
            </a:r>
            <a:r>
              <a:rPr lang="en-US" sz="1100" b="1" u="none" strike="noStrike" cap="none" dirty="0">
                <a:solidFill>
                  <a:schemeClr val="dk1"/>
                </a:solidFill>
                <a:ea typeface="Helvetica Neue"/>
                <a:cs typeface="Helvetica Neue"/>
                <a:sym typeface="Helvetica Neue"/>
              </a:rPr>
              <a:t> de </a:t>
            </a:r>
            <a:r>
              <a:rPr lang="en-US" sz="1100" b="1" u="none" strike="noStrike" cap="none" dirty="0" err="1">
                <a:solidFill>
                  <a:schemeClr val="dk1"/>
                </a:solidFill>
                <a:ea typeface="Helvetica Neue"/>
                <a:cs typeface="Helvetica Neue"/>
                <a:sym typeface="Helvetica Neue"/>
              </a:rPr>
              <a:t>cas</a:t>
            </a:r>
            <a:endParaRPr lang="en-US" sz="1100" b="0" u="none" strike="noStrike" cap="none" dirty="0">
              <a:solidFill>
                <a:schemeClr val="dk1"/>
              </a:solidFill>
              <a:ea typeface="Helvetica Neue"/>
              <a:cs typeface="Helvetica Neue"/>
              <a:sym typeface="Helvetica Neue"/>
            </a:endParaRPr>
          </a:p>
        </p:txBody>
      </p:sp>
      <p:sp>
        <p:nvSpPr>
          <p:cNvPr id="14" name="Speech Bubble: Rectangle with Corners Rounded 13">
            <a:extLst>
              <a:ext uri="{FF2B5EF4-FFF2-40B4-BE49-F238E27FC236}">
                <a16:creationId xmlns:a16="http://schemas.microsoft.com/office/drawing/2014/main" id="{8E417F9D-5D67-B9FE-B29E-14BF183CE9CB}"/>
              </a:ext>
            </a:extLst>
          </p:cNvPr>
          <p:cNvSpPr/>
          <p:nvPr/>
        </p:nvSpPr>
        <p:spPr>
          <a:xfrm>
            <a:off x="1828800" y="7621587"/>
            <a:ext cx="4255673" cy="1084720"/>
          </a:xfrm>
          <a:prstGeom prst="wedgeRoundRectCallout">
            <a:avLst>
              <a:gd name="adj1" fmla="val 54287"/>
              <a:gd name="adj2" fmla="val -32817"/>
              <a:gd name="adj3" fmla="val 16667"/>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err="1">
                <a:solidFill>
                  <a:schemeClr val="dk1"/>
                </a:solidFill>
                <a:ea typeface="Helvetica Neue"/>
                <a:cs typeface="Helvetica Neue"/>
                <a:sym typeface="Helvetica Neue"/>
              </a:rPr>
              <a:t>G</a:t>
            </a:r>
            <a:r>
              <a:rPr lang="en-US" sz="1100" b="1" u="none" strike="noStrike" cap="none" dirty="0" err="1">
                <a:solidFill>
                  <a:schemeClr val="dk1"/>
                </a:solidFill>
                <a:ea typeface="Helvetica Neue"/>
                <a:cs typeface="Helvetica Neue"/>
                <a:sym typeface="Helvetica Neue"/>
              </a:rPr>
              <a:t>estionnaire</a:t>
            </a:r>
            <a:r>
              <a:rPr lang="en-US" sz="1100" b="1" u="none" strike="noStrike" cap="none" dirty="0">
                <a:solidFill>
                  <a:schemeClr val="dk1"/>
                </a:solidFill>
                <a:ea typeface="Helvetica Neue"/>
                <a:cs typeface="Helvetica Neue"/>
                <a:sym typeface="Helvetica Neue"/>
              </a:rPr>
              <a:t> de </a:t>
            </a:r>
            <a:r>
              <a:rPr lang="en-US" sz="1100" b="1" u="none" strike="noStrike" cap="none" dirty="0" err="1">
                <a:solidFill>
                  <a:schemeClr val="dk1"/>
                </a:solidFill>
                <a:ea typeface="Helvetica Neue"/>
                <a:cs typeface="Helvetica Neue"/>
                <a:sym typeface="Helvetica Neue"/>
              </a:rPr>
              <a:t>cas</a:t>
            </a:r>
            <a:endParaRPr lang="en-US" sz="1100" b="0" u="none" strike="noStrike" cap="none" dirty="0">
              <a:solidFill>
                <a:schemeClr val="dk1"/>
              </a:solidFill>
              <a:ea typeface="Helvetica Neue"/>
              <a:cs typeface="Helvetica Neue"/>
              <a:sym typeface="Helvetica Neue"/>
            </a:endParaRPr>
          </a:p>
        </p:txBody>
      </p:sp>
      <p:sp>
        <p:nvSpPr>
          <p:cNvPr id="15" name="Hexagon 14">
            <a:extLst>
              <a:ext uri="{FF2B5EF4-FFF2-40B4-BE49-F238E27FC236}">
                <a16:creationId xmlns:a16="http://schemas.microsoft.com/office/drawing/2014/main" id="{FC230C00-CA6B-FE15-A509-3089DDE379C5}"/>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A079F492-7C16-6C68-753A-6A11FC259195}"/>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086BA5DB-D7C5-BDDD-135F-11D78A2A14AD}"/>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E6B2896D-5D4B-8DA3-85F6-041C0DBBD41B}"/>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Hexagon 18">
            <a:extLst>
              <a:ext uri="{FF2B5EF4-FFF2-40B4-BE49-F238E27FC236}">
                <a16:creationId xmlns:a16="http://schemas.microsoft.com/office/drawing/2014/main" id="{E0BC1C78-8D6A-BCD2-4BA5-96E76DC30BC0}"/>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6772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EAB36A2-71B0-7D05-8E7D-7F27B2D87C22}"/>
              </a:ext>
            </a:extLst>
          </p:cNvPr>
          <p:cNvSpPr/>
          <p:nvPr/>
        </p:nvSpPr>
        <p:spPr>
          <a:xfrm rot="1782986">
            <a:off x="-1328855" y="5145441"/>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A466602C-4F05-3AD3-0D52-C30DDFD638E6}"/>
              </a:ext>
            </a:extLst>
          </p:cNvPr>
          <p:cNvSpPr/>
          <p:nvPr/>
        </p:nvSpPr>
        <p:spPr>
          <a:xfrm rot="1782986">
            <a:off x="4678406" y="654853"/>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8F61937-2AF7-C47C-657A-3F8755ACFB64}"/>
              </a:ext>
            </a:extLst>
          </p:cNvPr>
          <p:cNvSpPr/>
          <p:nvPr/>
        </p:nvSpPr>
        <p:spPr>
          <a:xfrm>
            <a:off x="2501900" y="2149381"/>
            <a:ext cx="3745466" cy="107118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DB8CB6-CE14-AC80-CBC9-DA8EFBCF8BDF}"/>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Veuillez revoir les objectifs d'apprentissage et écrire votre réflexion dans la zone de texte.</a:t>
            </a:r>
          </a:p>
        </p:txBody>
      </p:sp>
      <p:sp>
        <p:nvSpPr>
          <p:cNvPr id="9" name="TextBox 8">
            <a:extLst>
              <a:ext uri="{FF2B5EF4-FFF2-40B4-BE49-F238E27FC236}">
                <a16:creationId xmlns:a16="http://schemas.microsoft.com/office/drawing/2014/main" id="{009D6A6B-2098-1CA9-FB97-793D1728A544}"/>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Quels sont les objectifs d'apprentissage pour lesquels vous avez la certitude de les avoir atteints ? </a:t>
            </a:r>
          </a:p>
        </p:txBody>
      </p:sp>
      <p:sp>
        <p:nvSpPr>
          <p:cNvPr id="10" name="Rectangle 9">
            <a:extLst>
              <a:ext uri="{FF2B5EF4-FFF2-40B4-BE49-F238E27FC236}">
                <a16:creationId xmlns:a16="http://schemas.microsoft.com/office/drawing/2014/main" id="{E40AC73E-2770-1729-18D7-54ED7CB6DF8D}"/>
              </a:ext>
            </a:extLst>
          </p:cNvPr>
          <p:cNvSpPr/>
          <p:nvPr/>
        </p:nvSpPr>
        <p:spPr>
          <a:xfrm>
            <a:off x="2501900" y="3398040"/>
            <a:ext cx="3745466" cy="111893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5E05881-BDCE-3DBA-EC48-C152C2C5B000}"/>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Sur quels objectifs d'apprentissage auriez-vous besoin de plus d'informations, de pratique ou de soutien ? </a:t>
            </a:r>
          </a:p>
        </p:txBody>
      </p:sp>
      <p:sp>
        <p:nvSpPr>
          <p:cNvPr id="12" name="TextBox 11">
            <a:extLst>
              <a:ext uri="{FF2B5EF4-FFF2-40B4-BE49-F238E27FC236}">
                <a16:creationId xmlns:a16="http://schemas.microsoft.com/office/drawing/2014/main" id="{A1077BBF-9463-53B4-65DF-C51BAEF3B71C}"/>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OBJECTIFS D'APPRENTISSAGE</a:t>
            </a:r>
          </a:p>
        </p:txBody>
      </p:sp>
      <p:sp>
        <p:nvSpPr>
          <p:cNvPr id="13" name="TextBox 12">
            <a:extLst>
              <a:ext uri="{FF2B5EF4-FFF2-40B4-BE49-F238E27FC236}">
                <a16:creationId xmlns:a16="http://schemas.microsoft.com/office/drawing/2014/main" id="{A9E27971-FCED-38C4-80C4-91CD602153FA}"/>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5 : CLÔTURE DU MODULE</a:t>
            </a:r>
          </a:p>
        </p:txBody>
      </p:sp>
      <p:sp>
        <p:nvSpPr>
          <p:cNvPr id="14" name="TextBox 13">
            <a:extLst>
              <a:ext uri="{FF2B5EF4-FFF2-40B4-BE49-F238E27FC236}">
                <a16:creationId xmlns:a16="http://schemas.microsoft.com/office/drawing/2014/main" id="{EE4527B0-81A6-7D77-1B7D-FB01B6B55422}"/>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RÉFLEXION</a:t>
            </a:r>
          </a:p>
        </p:txBody>
      </p:sp>
      <p:sp>
        <p:nvSpPr>
          <p:cNvPr id="15" name="Rectangle 14">
            <a:extLst>
              <a:ext uri="{FF2B5EF4-FFF2-40B4-BE49-F238E27FC236}">
                <a16:creationId xmlns:a16="http://schemas.microsoft.com/office/drawing/2014/main" id="{9C27418F-D422-6C56-BC28-BFA677CE97DF}"/>
              </a:ext>
            </a:extLst>
          </p:cNvPr>
          <p:cNvSpPr/>
          <p:nvPr/>
        </p:nvSpPr>
        <p:spPr>
          <a:xfrm>
            <a:off x="2501900" y="5633117"/>
            <a:ext cx="3745466" cy="939353"/>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E9BB548-9155-B257-D4C1-8761A88058D0}"/>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Qu'est-ce qui vous a surpris ?</a:t>
            </a:r>
          </a:p>
        </p:txBody>
      </p:sp>
      <p:sp>
        <p:nvSpPr>
          <p:cNvPr id="17" name="Rectangle 16">
            <a:extLst>
              <a:ext uri="{FF2B5EF4-FFF2-40B4-BE49-F238E27FC236}">
                <a16:creationId xmlns:a16="http://schemas.microsoft.com/office/drawing/2014/main" id="{4210A915-8C52-C5F3-A7F4-E237E5C23F68}"/>
              </a:ext>
            </a:extLst>
          </p:cNvPr>
          <p:cNvSpPr/>
          <p:nvPr/>
        </p:nvSpPr>
        <p:spPr>
          <a:xfrm>
            <a:off x="2501900" y="6753342"/>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B07A959-D6C0-3A2D-E101-A9E252E2CCFE}"/>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Qu'est-ce qui vous a mis au défi ?</a:t>
            </a:r>
          </a:p>
        </p:txBody>
      </p:sp>
      <p:sp>
        <p:nvSpPr>
          <p:cNvPr id="19" name="Rectangle 18">
            <a:extLst>
              <a:ext uri="{FF2B5EF4-FFF2-40B4-BE49-F238E27FC236}">
                <a16:creationId xmlns:a16="http://schemas.microsoft.com/office/drawing/2014/main" id="{19633DF0-38DC-C91A-33D1-2674767E86CA}"/>
              </a:ext>
            </a:extLst>
          </p:cNvPr>
          <p:cNvSpPr/>
          <p:nvPr/>
        </p:nvSpPr>
        <p:spPr>
          <a:xfrm>
            <a:off x="2501900" y="7928131"/>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D319568-F635-EA48-60E0-BDE78BF6851F}"/>
              </a:ext>
            </a:extLst>
          </p:cNvPr>
          <p:cNvSpPr txBox="1"/>
          <p:nvPr/>
        </p:nvSpPr>
        <p:spPr>
          <a:xfrm>
            <a:off x="1007470" y="7928131"/>
            <a:ext cx="1373779" cy="520312"/>
          </a:xfrm>
          <a:prstGeom prst="rect">
            <a:avLst/>
          </a:prstGeom>
          <a:noFill/>
          <a:ln>
            <a:noFill/>
          </a:ln>
        </p:spPr>
        <p:txBody>
          <a:bodyPr wrap="square" lIns="90000" tIns="90000" rIns="90000" bIns="90000" rtlCol="0">
            <a:spAutoFit/>
          </a:bodyPr>
          <a:lstStyle/>
          <a:p>
            <a:r>
              <a:rPr lang="en-US" sz="1100" dirty="0"/>
              <a:t>Sur quoi aimeriez-vous en savoir plus ? </a:t>
            </a:r>
          </a:p>
        </p:txBody>
      </p:sp>
      <p:sp>
        <p:nvSpPr>
          <p:cNvPr id="21" name="Hexagon 20">
            <a:extLst>
              <a:ext uri="{FF2B5EF4-FFF2-40B4-BE49-F238E27FC236}">
                <a16:creationId xmlns:a16="http://schemas.microsoft.com/office/drawing/2014/main" id="{8257DB33-5AC6-176B-FBDC-E8E180499219}"/>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1D80CD26-6C9C-1777-38E6-5BF6379FAA8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D1010FA2-E156-284E-5FA3-839AF5A219A4}"/>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282CC43B-A442-7C07-D0DC-DFC7DCCCBF41}"/>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B2DB350D-CE84-CF62-CD81-4A1237F137D2}"/>
              </a:ext>
            </a:extLst>
          </p:cNvPr>
          <p:cNvSpPr/>
          <p:nvPr/>
        </p:nvSpPr>
        <p:spPr>
          <a:xfrm rot="1782986">
            <a:off x="286724" y="215249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5249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31B3C-3F1B-03AF-ADF0-C76C7A6EE038}"/>
              </a:ext>
            </a:extLst>
          </p:cNvPr>
          <p:cNvSpPr/>
          <p:nvPr/>
        </p:nvSpPr>
        <p:spPr>
          <a:xfrm>
            <a:off x="0" y="0"/>
            <a:ext cx="6858000" cy="3314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D1DAA51-90EA-8356-E711-33546DEEF2B6}"/>
              </a:ext>
            </a:extLst>
          </p:cNvPr>
          <p:cNvSpPr txBox="1"/>
          <p:nvPr/>
        </p:nvSpPr>
        <p:spPr>
          <a:xfrm>
            <a:off x="752439" y="4817751"/>
            <a:ext cx="5061022" cy="273921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dirty="0">
                <a:ln>
                  <a:noFill/>
                </a:ln>
                <a:solidFill>
                  <a:schemeClr val="accent1"/>
                </a:solidFill>
                <a:effectLst/>
                <a:uLnTx/>
                <a:uFillTx/>
                <a:latin typeface="Garamond" panose="02020404030301010803" pitchFamily="18" charset="0"/>
                <a:ea typeface="+mn-ea"/>
                <a:cs typeface="+mn-cs"/>
              </a:rPr>
              <a:t>MODULE 5</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b="1" spc="300" dirty="0">
                <a:solidFill>
                  <a:schemeClr val="accent1"/>
                </a:solidFill>
                <a:latin typeface="Garamond" panose="02020404030301010803" pitchFamily="18" charset="0"/>
              </a:rPr>
              <a:t> </a:t>
            </a:r>
            <a:endParaRPr lang="en-US" sz="4400" b="1" dirty="0">
              <a:solidFill>
                <a:schemeClr val="accent1"/>
              </a:solidFill>
              <a:latin typeface="Garamond" panose="02020404030301010803" pitchFamily="18" charset="0"/>
            </a:endParaRPr>
          </a:p>
          <a:p>
            <a:r>
              <a:rPr lang="en-US" sz="4400" b="1" dirty="0">
                <a:solidFill>
                  <a:schemeClr val="accent1"/>
                </a:solidFill>
                <a:latin typeface="Garamond" panose="02020404030301010803" pitchFamily="18" charset="0"/>
              </a:rPr>
              <a:t>Compétences techniques et méthodologiques</a:t>
            </a:r>
          </a:p>
        </p:txBody>
      </p:sp>
      <p:grpSp>
        <p:nvGrpSpPr>
          <p:cNvPr id="8" name="Group 7">
            <a:extLst>
              <a:ext uri="{FF2B5EF4-FFF2-40B4-BE49-F238E27FC236}">
                <a16:creationId xmlns:a16="http://schemas.microsoft.com/office/drawing/2014/main" id="{C59D1086-6183-232C-C72E-B2539A3D54DF}"/>
              </a:ext>
            </a:extLst>
          </p:cNvPr>
          <p:cNvGrpSpPr/>
          <p:nvPr/>
        </p:nvGrpSpPr>
        <p:grpSpPr>
          <a:xfrm>
            <a:off x="1011015" y="2425532"/>
            <a:ext cx="1327056" cy="1324648"/>
            <a:chOff x="4052274" y="2368244"/>
            <a:chExt cx="1327056" cy="1324648"/>
          </a:xfrm>
        </p:grpSpPr>
        <p:cxnSp>
          <p:nvCxnSpPr>
            <p:cNvPr id="9" name="Straight Arrow Connector 8">
              <a:extLst>
                <a:ext uri="{FF2B5EF4-FFF2-40B4-BE49-F238E27FC236}">
                  <a16:creationId xmlns:a16="http://schemas.microsoft.com/office/drawing/2014/main" id="{168CDC24-2C91-B6BD-EA19-DDAB819A835C}"/>
                </a:ext>
              </a:extLst>
            </p:cNvPr>
            <p:cNvCxnSpPr>
              <a:cxnSpLocks/>
            </p:cNvCxnSpPr>
            <p:nvPr/>
          </p:nvCxnSpPr>
          <p:spPr>
            <a:xfrm flipV="1">
              <a:off x="4667014" y="2368244"/>
              <a:ext cx="0" cy="1323372"/>
            </a:xfrm>
            <a:prstGeom prst="straightConnector1">
              <a:avLst/>
            </a:prstGeom>
            <a:ln w="1079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33421C18-EC35-6724-1BA4-DDD64804C7AF}"/>
                </a:ext>
              </a:extLst>
            </p:cNvPr>
            <p:cNvSpPr/>
            <p:nvPr/>
          </p:nvSpPr>
          <p:spPr>
            <a:xfrm>
              <a:off x="4052274" y="2774273"/>
              <a:ext cx="351148" cy="918619"/>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Freeform: Shape 10">
              <a:extLst>
                <a:ext uri="{FF2B5EF4-FFF2-40B4-BE49-F238E27FC236}">
                  <a16:creationId xmlns:a16="http://schemas.microsoft.com/office/drawing/2014/main" id="{24DBAA5A-F182-22CF-6964-5D986CB3BFCF}"/>
                </a:ext>
              </a:extLst>
            </p:cNvPr>
            <p:cNvSpPr/>
            <p:nvPr/>
          </p:nvSpPr>
          <p:spPr>
            <a:xfrm>
              <a:off x="4907098" y="2799790"/>
              <a:ext cx="472232" cy="88034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2" name="Group 11">
            <a:extLst>
              <a:ext uri="{FF2B5EF4-FFF2-40B4-BE49-F238E27FC236}">
                <a16:creationId xmlns:a16="http://schemas.microsoft.com/office/drawing/2014/main" id="{6B98B44C-ADF2-805F-6FE9-E6376DFFC300}"/>
              </a:ext>
            </a:extLst>
          </p:cNvPr>
          <p:cNvGrpSpPr/>
          <p:nvPr/>
        </p:nvGrpSpPr>
        <p:grpSpPr>
          <a:xfrm>
            <a:off x="357051" y="2108411"/>
            <a:ext cx="2225377" cy="2127414"/>
            <a:chOff x="6226767" y="4648061"/>
            <a:chExt cx="1142910" cy="1092598"/>
          </a:xfrm>
        </p:grpSpPr>
        <p:sp>
          <p:nvSpPr>
            <p:cNvPr id="13" name="Hexagon 12">
              <a:extLst>
                <a:ext uri="{FF2B5EF4-FFF2-40B4-BE49-F238E27FC236}">
                  <a16:creationId xmlns:a16="http://schemas.microsoft.com/office/drawing/2014/main" id="{B2A14ED0-C472-9F19-081C-54F77D9C5D71}"/>
                </a:ext>
              </a:extLst>
            </p:cNvPr>
            <p:cNvSpPr/>
            <p:nvPr/>
          </p:nvSpPr>
          <p:spPr>
            <a:xfrm rot="1782986">
              <a:off x="6226767" y="4648061"/>
              <a:ext cx="1142910" cy="985264"/>
            </a:xfrm>
            <a:prstGeom prst="hexagon">
              <a:avLst>
                <a:gd name="adj" fmla="val 28965"/>
                <a:gd name="vf" fmla="val 115470"/>
              </a:avLst>
            </a:prstGeom>
            <a:solidFill>
              <a:srgbClr val="95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EA721B3-0C35-8E54-3D6A-3029B073CFB4}"/>
                </a:ext>
              </a:extLst>
            </p:cNvPr>
            <p:cNvGrpSpPr/>
            <p:nvPr/>
          </p:nvGrpSpPr>
          <p:grpSpPr>
            <a:xfrm>
              <a:off x="6379479" y="4877978"/>
              <a:ext cx="683203" cy="862681"/>
              <a:chOff x="8610677" y="1949046"/>
              <a:chExt cx="1635723" cy="2065428"/>
            </a:xfrm>
            <a:solidFill>
              <a:schemeClr val="bg1"/>
            </a:solidFill>
          </p:grpSpPr>
          <p:grpSp>
            <p:nvGrpSpPr>
              <p:cNvPr id="15" name="Group 14">
                <a:extLst>
                  <a:ext uri="{FF2B5EF4-FFF2-40B4-BE49-F238E27FC236}">
                    <a16:creationId xmlns:a16="http://schemas.microsoft.com/office/drawing/2014/main" id="{30F224ED-6B25-9286-0B91-BB29AF5060C6}"/>
                  </a:ext>
                </a:extLst>
              </p:cNvPr>
              <p:cNvGrpSpPr/>
              <p:nvPr/>
            </p:nvGrpSpPr>
            <p:grpSpPr>
              <a:xfrm>
                <a:off x="9523345" y="1949046"/>
                <a:ext cx="723055" cy="2065428"/>
                <a:chOff x="2068313" y="2482622"/>
                <a:chExt cx="376359" cy="1075080"/>
              </a:xfrm>
              <a:grpFill/>
            </p:grpSpPr>
            <p:sp>
              <p:nvSpPr>
                <p:cNvPr id="23" name="Round Same Side Corner Rectangle 23">
                  <a:extLst>
                    <a:ext uri="{FF2B5EF4-FFF2-40B4-BE49-F238E27FC236}">
                      <a16:creationId xmlns:a16="http://schemas.microsoft.com/office/drawing/2014/main" id="{326CDAF9-F259-543B-4088-576322ECC967}"/>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E6323B3-6847-A953-B86A-5BFC988F9455}"/>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2D4E443-5912-2D09-6A96-BD2738B697F0}"/>
                  </a:ext>
                </a:extLst>
              </p:cNvPr>
              <p:cNvGrpSpPr/>
              <p:nvPr/>
            </p:nvGrpSpPr>
            <p:grpSpPr>
              <a:xfrm rot="1340767">
                <a:off x="8610677" y="2757147"/>
                <a:ext cx="1143373" cy="765710"/>
                <a:chOff x="8638649" y="2848747"/>
                <a:chExt cx="1143373" cy="765710"/>
              </a:xfrm>
              <a:grpFill/>
            </p:grpSpPr>
            <p:grpSp>
              <p:nvGrpSpPr>
                <p:cNvPr id="17" name="Group 16">
                  <a:extLst>
                    <a:ext uri="{FF2B5EF4-FFF2-40B4-BE49-F238E27FC236}">
                      <a16:creationId xmlns:a16="http://schemas.microsoft.com/office/drawing/2014/main" id="{F6EA5345-5ECB-C489-A04E-93A617B31DB5}"/>
                    </a:ext>
                  </a:extLst>
                </p:cNvPr>
                <p:cNvGrpSpPr/>
                <p:nvPr/>
              </p:nvGrpSpPr>
              <p:grpSpPr>
                <a:xfrm>
                  <a:off x="9199056" y="3070836"/>
                  <a:ext cx="473281" cy="543621"/>
                  <a:chOff x="2968390" y="1782471"/>
                  <a:chExt cx="241654" cy="277569"/>
                </a:xfrm>
                <a:grpFill/>
              </p:grpSpPr>
              <p:sp>
                <p:nvSpPr>
                  <p:cNvPr id="21" name="Round Same Side Corner Rectangle 25">
                    <a:extLst>
                      <a:ext uri="{FF2B5EF4-FFF2-40B4-BE49-F238E27FC236}">
                        <a16:creationId xmlns:a16="http://schemas.microsoft.com/office/drawing/2014/main" id="{2E86B691-0962-03B9-47A2-185E25058B1E}"/>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ame Side Corner Rectangle 26">
                    <a:extLst>
                      <a:ext uri="{FF2B5EF4-FFF2-40B4-BE49-F238E27FC236}">
                        <a16:creationId xmlns:a16="http://schemas.microsoft.com/office/drawing/2014/main" id="{8036B625-52F8-8928-C0A3-4CD58DEAB0F6}"/>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AFEC6C72-40A2-7DBB-53D1-8342FCD70056}"/>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Same Side Corner Rectangle 26">
                  <a:extLst>
                    <a:ext uri="{FF2B5EF4-FFF2-40B4-BE49-F238E27FC236}">
                      <a16:creationId xmlns:a16="http://schemas.microsoft.com/office/drawing/2014/main" id="{6F5CBE22-2580-518D-654D-8479B0689A16}"/>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9056D489-2637-0664-118E-AC487EFBFB6C}"/>
                    </a:ext>
                  </a:extLst>
                </p:cNvPr>
                <p:cNvCxnSpPr>
                  <a:cxnSpLocks/>
                </p:cNvCxnSpPr>
                <p:nvPr/>
              </p:nvCxnSpPr>
              <p:spPr>
                <a:xfrm flipH="1">
                  <a:off x="9233205" y="2848747"/>
                  <a:ext cx="146520" cy="214069"/>
                </a:xfrm>
                <a:prstGeom prst="straightConnector1">
                  <a:avLst/>
                </a:prstGeom>
                <a:grp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925312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D17912-3558-0E41-4F75-8B0CC12957E8}"/>
              </a:ext>
            </a:extLst>
          </p:cNvPr>
          <p:cNvSpPr txBox="1"/>
          <p:nvPr/>
        </p:nvSpPr>
        <p:spPr>
          <a:xfrm>
            <a:off x="1567787" y="1172835"/>
            <a:ext cx="4682543" cy="2431435"/>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 </a:t>
            </a:r>
            <a:r>
              <a:rPr lang="en-US" sz="1100" dirty="0">
                <a:solidFill>
                  <a:schemeClr val="tx1"/>
                </a:solidFill>
                <a:latin typeface="Calibri"/>
                <a:ea typeface="Calibri"/>
                <a:cs typeface="Calibri"/>
                <a:sym typeface="Calibri"/>
              </a:rPr>
              <a:t>Ouverture du module</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 </a:t>
            </a:r>
            <a:r>
              <a:rPr lang="en-US" sz="1100" dirty="0">
                <a:solidFill>
                  <a:schemeClr val="tx1"/>
                </a:solidFill>
                <a:latin typeface="Calibri"/>
                <a:ea typeface="Calibri"/>
                <a:cs typeface="Calibri"/>
                <a:sym typeface="Calibri"/>
              </a:rPr>
              <a:t>Quel est le système formel de protection de l'enfance dans mon contexte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 </a:t>
            </a:r>
            <a:r>
              <a:rPr lang="en-US" sz="1100" dirty="0">
                <a:solidFill>
                  <a:schemeClr val="tx1"/>
                </a:solidFill>
                <a:latin typeface="Calibri"/>
                <a:ea typeface="Calibri"/>
                <a:cs typeface="Calibri"/>
                <a:sym typeface="Calibri"/>
              </a:rPr>
              <a:t>Quels sont les risques de protection de l'enfance les plus courants dans mon contexte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 </a:t>
            </a:r>
            <a:r>
              <a:rPr lang="en-US" sz="1100" dirty="0">
                <a:solidFill>
                  <a:schemeClr val="tx1"/>
                </a:solidFill>
                <a:latin typeface="Calibri"/>
                <a:ea typeface="Calibri"/>
                <a:cs typeface="Calibri"/>
                <a:sym typeface="Calibri"/>
              </a:rPr>
              <a:t>Comment analyser les risques complexes en matière de protection de l'enfance et hiérarchiser les besoins ? </a:t>
            </a:r>
          </a:p>
          <a:p>
            <a:pPr marL="0" marR="0" lvl="0" indent="0" algn="l" rtl="0">
              <a:spcBef>
                <a:spcPts val="0"/>
              </a:spcBef>
              <a:spcAft>
                <a:spcPts val="1800"/>
              </a:spcAft>
              <a:buNone/>
            </a:pPr>
            <a:r>
              <a:rPr lang="en-US" sz="1100" b="1" dirty="0">
                <a:latin typeface="Calibri"/>
                <a:ea typeface="Calibri"/>
                <a:cs typeface="Calibri"/>
                <a:sym typeface="Calibri"/>
              </a:rPr>
              <a:t>Session 5 : </a:t>
            </a:r>
            <a:r>
              <a:rPr lang="en-US" sz="1100" dirty="0">
                <a:solidFill>
                  <a:schemeClr val="tx1"/>
                </a:solidFill>
                <a:latin typeface="Calibri"/>
                <a:ea typeface="Calibri"/>
                <a:cs typeface="Calibri"/>
                <a:sym typeface="Calibri"/>
              </a:rPr>
              <a:t>Comment planifier et gérer ma charge de travail ?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6 : </a:t>
            </a:r>
            <a:r>
              <a:rPr lang="en-US" sz="1100" dirty="0">
                <a:solidFill>
                  <a:schemeClr val="tx1"/>
                </a:solidFill>
                <a:latin typeface="Calibri"/>
                <a:ea typeface="Calibri"/>
                <a:cs typeface="Calibri"/>
                <a:sym typeface="Calibri"/>
              </a:rPr>
              <a:t>Clôture du module </a:t>
            </a:r>
          </a:p>
        </p:txBody>
      </p:sp>
      <p:sp>
        <p:nvSpPr>
          <p:cNvPr id="4" name="TextBox 3">
            <a:extLst>
              <a:ext uri="{FF2B5EF4-FFF2-40B4-BE49-F238E27FC236}">
                <a16:creationId xmlns:a16="http://schemas.microsoft.com/office/drawing/2014/main" id="{62FF34A7-F989-434E-5C77-F6BA537E1239}"/>
              </a:ext>
            </a:extLst>
          </p:cNvPr>
          <p:cNvSpPr txBox="1"/>
          <p:nvPr/>
        </p:nvSpPr>
        <p:spPr>
          <a:xfrm>
            <a:off x="1064660" y="1310779"/>
            <a:ext cx="503127" cy="2431435"/>
          </a:xfrm>
          <a:prstGeom prst="rect">
            <a:avLst/>
          </a:prstGeom>
          <a:noFill/>
        </p:spPr>
        <p:txBody>
          <a:bodyPr wrap="square" rtlCol="0">
            <a:spAutoFit/>
          </a:bodyPr>
          <a:lstStyle/>
          <a:p>
            <a:pPr>
              <a:spcAft>
                <a:spcPts val="1800"/>
              </a:spcAft>
            </a:pPr>
            <a:r>
              <a:rPr lang="en-US" sz="1100" dirty="0">
                <a:solidFill>
                  <a:schemeClr val="tx1"/>
                </a:solidFill>
                <a:latin typeface="+mn-lt"/>
              </a:rPr>
              <a:t>69</a:t>
            </a:r>
          </a:p>
          <a:p>
            <a:pPr>
              <a:spcAft>
                <a:spcPts val="1800"/>
              </a:spcAft>
            </a:pPr>
            <a:r>
              <a:rPr lang="en-US" sz="1100" dirty="0"/>
              <a:t>70</a:t>
            </a:r>
          </a:p>
          <a:p>
            <a:pPr>
              <a:spcAft>
                <a:spcPts val="1800"/>
              </a:spcAft>
            </a:pPr>
            <a:r>
              <a:rPr lang="en-US" sz="1100" dirty="0"/>
              <a:t>71</a:t>
            </a:r>
          </a:p>
          <a:p>
            <a:pPr>
              <a:spcAft>
                <a:spcPts val="1800"/>
              </a:spcAft>
            </a:pPr>
            <a:r>
              <a:rPr lang="en-US" sz="1100" dirty="0"/>
              <a:t>73</a:t>
            </a:r>
            <a:br>
              <a:rPr lang="en-US" sz="1100" dirty="0"/>
            </a:br>
            <a:endParaRPr lang="en-US" sz="1100" dirty="0"/>
          </a:p>
          <a:p>
            <a:pPr>
              <a:spcAft>
                <a:spcPts val="1800"/>
              </a:spcAft>
            </a:pPr>
            <a:r>
              <a:rPr lang="en-US" sz="1100" dirty="0"/>
              <a:t>77</a:t>
            </a:r>
          </a:p>
          <a:p>
            <a:pPr>
              <a:spcAft>
                <a:spcPts val="1800"/>
              </a:spcAft>
            </a:pPr>
            <a:r>
              <a:rPr lang="en-US" sz="1100" dirty="0"/>
              <a:t>81</a:t>
            </a:r>
          </a:p>
        </p:txBody>
      </p:sp>
      <p:sp>
        <p:nvSpPr>
          <p:cNvPr id="5" name="TextBox 4">
            <a:extLst>
              <a:ext uri="{FF2B5EF4-FFF2-40B4-BE49-F238E27FC236}">
                <a16:creationId xmlns:a16="http://schemas.microsoft.com/office/drawing/2014/main" id="{A8D3C8CB-D22F-B7DA-995A-195A742A764D}"/>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TABLE DES MATIÈRES</a:t>
            </a:r>
          </a:p>
        </p:txBody>
      </p:sp>
      <p:sp>
        <p:nvSpPr>
          <p:cNvPr id="6" name="Hexagon 5">
            <a:extLst>
              <a:ext uri="{FF2B5EF4-FFF2-40B4-BE49-F238E27FC236}">
                <a16:creationId xmlns:a16="http://schemas.microsoft.com/office/drawing/2014/main" id="{67A1E747-0CEF-1F8B-0AFD-472178957844}"/>
              </a:ext>
            </a:extLst>
          </p:cNvPr>
          <p:cNvSpPr/>
          <p:nvPr/>
        </p:nvSpPr>
        <p:spPr>
          <a:xfrm rot="1782986">
            <a:off x="286724" y="30111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15BFF826-9E16-D95C-C0B2-B47E539F9E27}"/>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89DD4E28-AC03-AE31-5C24-6CF9797954AA}"/>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CB3C75F4-E232-18D9-1542-5553C4D837E2}"/>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6053D274-3AC8-313F-AEB2-93C8B941842B}"/>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4AFBF328-8AD5-DA85-AA5D-D11A69D3577E}"/>
              </a:ext>
            </a:extLst>
          </p:cNvPr>
          <p:cNvGrpSpPr/>
          <p:nvPr/>
        </p:nvGrpSpPr>
        <p:grpSpPr>
          <a:xfrm>
            <a:off x="4642085" y="7537760"/>
            <a:ext cx="1301811" cy="1643797"/>
            <a:chOff x="8610677" y="1949046"/>
            <a:chExt cx="1635723" cy="2065428"/>
          </a:xfrm>
          <a:solidFill>
            <a:schemeClr val="accent1">
              <a:lumMod val="20000"/>
              <a:lumOff val="80000"/>
            </a:schemeClr>
          </a:solidFill>
        </p:grpSpPr>
        <p:grpSp>
          <p:nvGrpSpPr>
            <p:cNvPr id="26" name="Group 25">
              <a:extLst>
                <a:ext uri="{FF2B5EF4-FFF2-40B4-BE49-F238E27FC236}">
                  <a16:creationId xmlns:a16="http://schemas.microsoft.com/office/drawing/2014/main" id="{61FFE5A3-9656-B9CC-1358-4E2F23BA63C6}"/>
                </a:ext>
              </a:extLst>
            </p:cNvPr>
            <p:cNvGrpSpPr/>
            <p:nvPr/>
          </p:nvGrpSpPr>
          <p:grpSpPr>
            <a:xfrm>
              <a:off x="9523345" y="1949046"/>
              <a:ext cx="723055" cy="2065428"/>
              <a:chOff x="2068313" y="2482622"/>
              <a:chExt cx="376359" cy="1075080"/>
            </a:xfrm>
            <a:grpFill/>
          </p:grpSpPr>
          <p:sp>
            <p:nvSpPr>
              <p:cNvPr id="36" name="Round Same Side Corner Rectangle 23">
                <a:extLst>
                  <a:ext uri="{FF2B5EF4-FFF2-40B4-BE49-F238E27FC236}">
                    <a16:creationId xmlns:a16="http://schemas.microsoft.com/office/drawing/2014/main" id="{8368F6A8-5B4A-2230-8BE6-9D357B5D7532}"/>
                  </a:ext>
                </a:extLst>
              </p:cNvPr>
              <p:cNvSpPr/>
              <p:nvPr/>
            </p:nvSpPr>
            <p:spPr>
              <a:xfrm>
                <a:off x="2071073" y="2923618"/>
                <a:ext cx="372129" cy="63408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024BF154-F803-59C5-ACB8-C44638534627}"/>
                  </a:ext>
                </a:extLst>
              </p:cNvPr>
              <p:cNvSpPr/>
              <p:nvPr/>
            </p:nvSpPr>
            <p:spPr>
              <a:xfrm>
                <a:off x="2068313" y="2482622"/>
                <a:ext cx="376359" cy="3763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942D96D2-8796-25B2-F4F1-64E460DC2043}"/>
                </a:ext>
              </a:extLst>
            </p:cNvPr>
            <p:cNvGrpSpPr/>
            <p:nvPr/>
          </p:nvGrpSpPr>
          <p:grpSpPr>
            <a:xfrm rot="1340767">
              <a:off x="8610677" y="2757147"/>
              <a:ext cx="1143373" cy="765710"/>
              <a:chOff x="8638649" y="2848747"/>
              <a:chExt cx="1143373" cy="765710"/>
            </a:xfrm>
            <a:grpFill/>
          </p:grpSpPr>
          <p:grpSp>
            <p:nvGrpSpPr>
              <p:cNvPr id="28" name="Group 27">
                <a:extLst>
                  <a:ext uri="{FF2B5EF4-FFF2-40B4-BE49-F238E27FC236}">
                    <a16:creationId xmlns:a16="http://schemas.microsoft.com/office/drawing/2014/main" id="{6F7C4CB3-12BE-F979-BCF2-9316845F5B57}"/>
                  </a:ext>
                </a:extLst>
              </p:cNvPr>
              <p:cNvGrpSpPr/>
              <p:nvPr/>
            </p:nvGrpSpPr>
            <p:grpSpPr>
              <a:xfrm>
                <a:off x="9199056" y="3070836"/>
                <a:ext cx="473281" cy="543621"/>
                <a:chOff x="2968390" y="1782471"/>
                <a:chExt cx="241654" cy="277569"/>
              </a:xfrm>
              <a:grpFill/>
            </p:grpSpPr>
            <p:sp>
              <p:nvSpPr>
                <p:cNvPr id="34" name="Round Same Side Corner Rectangle 25">
                  <a:extLst>
                    <a:ext uri="{FF2B5EF4-FFF2-40B4-BE49-F238E27FC236}">
                      <a16:creationId xmlns:a16="http://schemas.microsoft.com/office/drawing/2014/main" id="{2A1987A9-9A69-831F-6974-4FBA3212098F}"/>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 Same Side Corner Rectangle 26">
                  <a:extLst>
                    <a:ext uri="{FF2B5EF4-FFF2-40B4-BE49-F238E27FC236}">
                      <a16:creationId xmlns:a16="http://schemas.microsoft.com/office/drawing/2014/main" id="{997F4CC2-0C43-1F9F-6E12-1AE114556CD7}"/>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4B641900-631F-F36A-AF18-DBFF5C75C765}"/>
                  </a:ext>
                </a:extLst>
              </p:cNvPr>
              <p:cNvSpPr/>
              <p:nvPr/>
            </p:nvSpPr>
            <p:spPr>
              <a:xfrm rot="18896039">
                <a:off x="8941395" y="2835615"/>
                <a:ext cx="89541" cy="6950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 Same Side Corner Rectangle 26">
                <a:extLst>
                  <a:ext uri="{FF2B5EF4-FFF2-40B4-BE49-F238E27FC236}">
                    <a16:creationId xmlns:a16="http://schemas.microsoft.com/office/drawing/2014/main" id="{772EE736-11DF-2088-0B32-E83C4E969F9F}"/>
                  </a:ext>
                </a:extLst>
              </p:cNvPr>
              <p:cNvSpPr/>
              <p:nvPr/>
            </p:nvSpPr>
            <p:spPr>
              <a:xfrm rot="16535945">
                <a:off x="9409026" y="2820208"/>
                <a:ext cx="197815" cy="548177"/>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3B616FC7-6BB8-E766-DDDC-52F569EC78B7}"/>
                  </a:ext>
                </a:extLst>
              </p:cNvPr>
              <p:cNvCxnSpPr>
                <a:cxnSpLocks/>
              </p:cNvCxnSpPr>
              <p:nvPr/>
            </p:nvCxnSpPr>
            <p:spPr>
              <a:xfrm flipH="1">
                <a:off x="9233205" y="2848747"/>
                <a:ext cx="146520" cy="214069"/>
              </a:xfrm>
              <a:prstGeom prst="straightConnector1">
                <a:avLst/>
              </a:prstGeom>
              <a:grpFill/>
              <a:ln w="28575">
                <a:solidFill>
                  <a:schemeClr val="accent1">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38" name="Hexagon 37">
            <a:extLst>
              <a:ext uri="{FF2B5EF4-FFF2-40B4-BE49-F238E27FC236}">
                <a16:creationId xmlns:a16="http://schemas.microsoft.com/office/drawing/2014/main" id="{E3B57A3B-9C61-8CDF-0FA3-EEDA85401D3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748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0B48A-BFFA-65C1-ADFD-FCE9465A5BC3}"/>
              </a:ext>
            </a:extLst>
          </p:cNvPr>
          <p:cNvSpPr txBox="1"/>
          <p:nvPr/>
        </p:nvSpPr>
        <p:spPr>
          <a:xfrm>
            <a:off x="996287" y="1238738"/>
            <a:ext cx="4665478" cy="276999"/>
          </a:xfrm>
          <a:prstGeom prst="rect">
            <a:avLst/>
          </a:prstGeom>
          <a:noFill/>
        </p:spPr>
        <p:txBody>
          <a:bodyPr wrap="square" rtlCol="0">
            <a:spAutoFit/>
          </a:bodyPr>
          <a:lstStyle/>
          <a:p>
            <a:r>
              <a:rPr lang="en-US" sz="1200" b="1" spc="300" dirty="0">
                <a:solidFill>
                  <a:schemeClr val="tx1"/>
                </a:solidFill>
              </a:rPr>
              <a:t>OBJECTIF DU MODULE</a:t>
            </a:r>
          </a:p>
        </p:txBody>
      </p:sp>
      <p:sp>
        <p:nvSpPr>
          <p:cNvPr id="3" name="TextBox 2">
            <a:extLst>
              <a:ext uri="{FF2B5EF4-FFF2-40B4-BE49-F238E27FC236}">
                <a16:creationId xmlns:a16="http://schemas.microsoft.com/office/drawing/2014/main" id="{1F3675A2-346D-0A11-5C15-D3F87DFC77C9}"/>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1 : OUVERTURE DU MODULE</a:t>
            </a:r>
          </a:p>
        </p:txBody>
      </p:sp>
      <p:sp>
        <p:nvSpPr>
          <p:cNvPr id="4" name="TextBox 3">
            <a:extLst>
              <a:ext uri="{FF2B5EF4-FFF2-40B4-BE49-F238E27FC236}">
                <a16:creationId xmlns:a16="http://schemas.microsoft.com/office/drawing/2014/main" id="{037301B4-70B2-0B8C-61D3-91A3CB1012F5}"/>
              </a:ext>
            </a:extLst>
          </p:cNvPr>
          <p:cNvSpPr txBox="1"/>
          <p:nvPr/>
        </p:nvSpPr>
        <p:spPr>
          <a:xfrm>
            <a:off x="996287" y="1599327"/>
            <a:ext cx="5254042" cy="600164"/>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Améliorer la compréhension des participants concernant les différentes connaissances techniques et méthodologiques, les attitudes, les valeurs et les compétences qui doivent être acquises pour soutenir de manière adéquate les enfants et les familles confrontés à des problèmes de protection.</a:t>
            </a:r>
          </a:p>
        </p:txBody>
      </p:sp>
      <p:sp>
        <p:nvSpPr>
          <p:cNvPr id="5" name="TextBox 4">
            <a:extLst>
              <a:ext uri="{FF2B5EF4-FFF2-40B4-BE49-F238E27FC236}">
                <a16:creationId xmlns:a16="http://schemas.microsoft.com/office/drawing/2014/main" id="{B0AE2086-E2E1-10FB-2989-DD91FF390CD1}"/>
              </a:ext>
            </a:extLst>
          </p:cNvPr>
          <p:cNvSpPr txBox="1"/>
          <p:nvPr/>
        </p:nvSpPr>
        <p:spPr>
          <a:xfrm>
            <a:off x="996287" y="2457543"/>
            <a:ext cx="5254042" cy="276999"/>
          </a:xfrm>
          <a:prstGeom prst="rect">
            <a:avLst/>
          </a:prstGeom>
          <a:noFill/>
        </p:spPr>
        <p:txBody>
          <a:bodyPr wrap="square" rtlCol="0">
            <a:spAutoFit/>
          </a:bodyPr>
          <a:lstStyle/>
          <a:p>
            <a:r>
              <a:rPr lang="en-US" sz="1200" b="1" spc="300" dirty="0">
                <a:solidFill>
                  <a:schemeClr val="tx1"/>
                </a:solidFill>
              </a:rPr>
              <a:t>OBJECTIFS D'APPRENTISSAGE </a:t>
            </a:r>
          </a:p>
        </p:txBody>
      </p:sp>
      <p:sp>
        <p:nvSpPr>
          <p:cNvPr id="6" name="TextBox 5">
            <a:extLst>
              <a:ext uri="{FF2B5EF4-FFF2-40B4-BE49-F238E27FC236}">
                <a16:creationId xmlns:a16="http://schemas.microsoft.com/office/drawing/2014/main" id="{06CC76B3-8E6F-9EAE-0F4E-E25BD84F7190}"/>
              </a:ext>
            </a:extLst>
          </p:cNvPr>
          <p:cNvSpPr txBox="1"/>
          <p:nvPr/>
        </p:nvSpPr>
        <p:spPr>
          <a:xfrm>
            <a:off x="1675087" y="3041025"/>
            <a:ext cx="4575242" cy="1277273"/>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Expliquer les éléments formels et informels d'un système de protection de l'enfance</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ea typeface="Arial"/>
                <a:cs typeface="Arial"/>
                <a:sym typeface="Arial"/>
              </a:rPr>
              <a:t>Identifier les problèmes de protection de l'enfance les plus fréquents dans leur contexte</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Démontrer l'analyse de la protection de l'enfance</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Énumérer les stratégies de gestion d'une charge de travail</a:t>
            </a:r>
          </a:p>
        </p:txBody>
      </p:sp>
      <p:grpSp>
        <p:nvGrpSpPr>
          <p:cNvPr id="7" name="Google Shape;149;p12">
            <a:extLst>
              <a:ext uri="{FF2B5EF4-FFF2-40B4-BE49-F238E27FC236}">
                <a16:creationId xmlns:a16="http://schemas.microsoft.com/office/drawing/2014/main" id="{01A0A6E9-3BAD-D591-8582-4C98E8FE2774}"/>
              </a:ext>
            </a:extLst>
          </p:cNvPr>
          <p:cNvGrpSpPr/>
          <p:nvPr/>
        </p:nvGrpSpPr>
        <p:grpSpPr>
          <a:xfrm>
            <a:off x="1020268" y="2949283"/>
            <a:ext cx="559955" cy="387333"/>
            <a:chOff x="6878053" y="1156317"/>
            <a:chExt cx="1431178" cy="1039513"/>
          </a:xfrm>
          <a:solidFill>
            <a:srgbClr val="954D84"/>
          </a:solidFill>
        </p:grpSpPr>
        <p:grpSp>
          <p:nvGrpSpPr>
            <p:cNvPr id="8" name="Google Shape;150;p12">
              <a:extLst>
                <a:ext uri="{FF2B5EF4-FFF2-40B4-BE49-F238E27FC236}">
                  <a16:creationId xmlns:a16="http://schemas.microsoft.com/office/drawing/2014/main" id="{3D2C94B5-9D89-BFF6-2A6B-884F176E3CC8}"/>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6081F966-86FD-AA4C-E6DC-542B2F409E8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2EC7BF95-FA00-E9E2-ED48-7C1EA11E5AF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242B4596-02CD-6FA9-797B-EDB03E3711F1}"/>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B10E560F-DE77-E7BD-EBD0-5D6D78D3428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CB6F1AA6-97DB-8C6A-FEFD-BB8E6FA6FF07}"/>
              </a:ext>
            </a:extLst>
          </p:cNvPr>
          <p:cNvGrpSpPr/>
          <p:nvPr/>
        </p:nvGrpSpPr>
        <p:grpSpPr>
          <a:xfrm>
            <a:off x="1020268" y="3473876"/>
            <a:ext cx="559955" cy="387333"/>
            <a:chOff x="6878053" y="1156317"/>
            <a:chExt cx="1431178" cy="1039513"/>
          </a:xfrm>
          <a:solidFill>
            <a:srgbClr val="954D84"/>
          </a:solidFill>
        </p:grpSpPr>
        <p:grpSp>
          <p:nvGrpSpPr>
            <p:cNvPr id="14" name="Google Shape;150;p12">
              <a:extLst>
                <a:ext uri="{FF2B5EF4-FFF2-40B4-BE49-F238E27FC236}">
                  <a16:creationId xmlns:a16="http://schemas.microsoft.com/office/drawing/2014/main" id="{3B16BC0A-35A1-77D6-5332-8E07D33CDFB2}"/>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617C2FF3-9FA8-51ED-5EBE-FC7A5CEEB0E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70AA3EF4-00A4-80D8-C8FA-390AEE0EEDE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89E11C2F-87A2-6A63-6A50-C342F73EF26A}"/>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0C1ED5B4-D260-2EB3-05EA-7B89FDD3B242}"/>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31F7AD63-140E-9895-3640-945A87B63A19}"/>
              </a:ext>
            </a:extLst>
          </p:cNvPr>
          <p:cNvGrpSpPr/>
          <p:nvPr/>
        </p:nvGrpSpPr>
        <p:grpSpPr>
          <a:xfrm>
            <a:off x="996287" y="4133105"/>
            <a:ext cx="559955" cy="387333"/>
            <a:chOff x="6878053" y="1156317"/>
            <a:chExt cx="1431178" cy="1039513"/>
          </a:xfrm>
          <a:solidFill>
            <a:srgbClr val="954D84"/>
          </a:solidFill>
        </p:grpSpPr>
        <p:grpSp>
          <p:nvGrpSpPr>
            <p:cNvPr id="20" name="Google Shape;150;p12">
              <a:extLst>
                <a:ext uri="{FF2B5EF4-FFF2-40B4-BE49-F238E27FC236}">
                  <a16:creationId xmlns:a16="http://schemas.microsoft.com/office/drawing/2014/main" id="{A6BDF3E7-A253-FA5C-3FA7-9FDA8A991671}"/>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13FA4ADA-F6E7-C3E3-F1F2-3219552F609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AD216F26-BF6E-CD4A-214F-8DB31D22B7B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D80F9A5B-FAE6-71D3-3888-98C2E37696CC}"/>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91781065-763E-A4C3-4B1E-9B53A76E2EC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n-US" sz="1800" b="0" i="0" u="none" strike="noStrike" cap="none" dirty="0">
                <a:solidFill>
                  <a:srgbClr val="FFFFFF"/>
                </a:solidFill>
                <a:latin typeface="Calibri"/>
                <a:ea typeface="Calibri"/>
                <a:cs typeface="Calibri"/>
                <a:sym typeface="Calibri"/>
              </a:endParaRPr>
            </a:p>
          </p:txBody>
        </p:sp>
      </p:grpSp>
      <p:sp>
        <p:nvSpPr>
          <p:cNvPr id="30" name="Hexagon 29">
            <a:extLst>
              <a:ext uri="{FF2B5EF4-FFF2-40B4-BE49-F238E27FC236}">
                <a16:creationId xmlns:a16="http://schemas.microsoft.com/office/drawing/2014/main" id="{FD2DE267-8820-9683-FE5C-2B6331A2115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30">
            <a:extLst>
              <a:ext uri="{FF2B5EF4-FFF2-40B4-BE49-F238E27FC236}">
                <a16:creationId xmlns:a16="http://schemas.microsoft.com/office/drawing/2014/main" id="{9B93FF25-3F45-015B-D65D-8355FB79FB9F}"/>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FE0148CD-CD25-E6C9-C1E6-1166D119E90E}"/>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Hexagon 32">
            <a:extLst>
              <a:ext uri="{FF2B5EF4-FFF2-40B4-BE49-F238E27FC236}">
                <a16:creationId xmlns:a16="http://schemas.microsoft.com/office/drawing/2014/main" id="{7E6D3868-604F-956F-9362-94F7E791CA59}"/>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61C075BA-CE1F-5D57-D9F7-B8D2D7D9F10A}"/>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a:extLst>
              <a:ext uri="{FF2B5EF4-FFF2-40B4-BE49-F238E27FC236}">
                <a16:creationId xmlns:a16="http://schemas.microsoft.com/office/drawing/2014/main" id="{7E5BFECD-717E-D4A3-958A-D5455489104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380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FBE5C0-7C59-8D73-4D65-FBB0E40E4EBE}"/>
              </a:ext>
            </a:extLst>
          </p:cNvPr>
          <p:cNvSpPr/>
          <p:nvPr/>
        </p:nvSpPr>
        <p:spPr>
          <a:xfrm>
            <a:off x="996287"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528959B-6B2D-6351-23D7-07F37CFC3BE5}"/>
              </a:ext>
            </a:extLst>
          </p:cNvPr>
          <p:cNvSpPr txBox="1"/>
          <p:nvPr/>
        </p:nvSpPr>
        <p:spPr>
          <a:xfrm>
            <a:off x="955421" y="2168829"/>
            <a:ext cx="1676943" cy="600164"/>
          </a:xfrm>
          <a:prstGeom prst="rect">
            <a:avLst/>
          </a:prstGeom>
          <a:noFill/>
          <a:ln>
            <a:noFill/>
          </a:ln>
        </p:spPr>
        <p:txBody>
          <a:bodyPr wrap="square" rtlCol="0">
            <a:spAutoFit/>
          </a:bodyPr>
          <a:lstStyle/>
          <a:p>
            <a:pPr algn="ctr"/>
            <a:r>
              <a:rPr lang="en-US" sz="1100" dirty="0"/>
              <a:t>Que doit savoir et comprendre un </a:t>
            </a:r>
            <a:r>
              <a:rPr lang="en-US" sz="1100" dirty="0" err="1"/>
              <a:t>gestionnaire</a:t>
            </a:r>
            <a:r>
              <a:rPr lang="en-US" sz="1100" dirty="0"/>
              <a:t> de </a:t>
            </a:r>
            <a:r>
              <a:rPr lang="en-US" sz="1100" dirty="0" err="1"/>
              <a:t>cas</a:t>
            </a:r>
            <a:r>
              <a:rPr lang="en-US" sz="1100" dirty="0"/>
              <a:t> ?</a:t>
            </a:r>
          </a:p>
        </p:txBody>
      </p:sp>
      <p:sp>
        <p:nvSpPr>
          <p:cNvPr id="10" name="TextBox 9">
            <a:extLst>
              <a:ext uri="{FF2B5EF4-FFF2-40B4-BE49-F238E27FC236}">
                <a16:creationId xmlns:a16="http://schemas.microsoft.com/office/drawing/2014/main" id="{3A9B54EF-C742-FDDA-D5BF-742C7DDA75AF}"/>
              </a:ext>
            </a:extLst>
          </p:cNvPr>
          <p:cNvSpPr txBox="1"/>
          <p:nvPr/>
        </p:nvSpPr>
        <p:spPr>
          <a:xfrm>
            <a:off x="2732527" y="2168829"/>
            <a:ext cx="1676943" cy="938719"/>
          </a:xfrm>
          <a:prstGeom prst="rect">
            <a:avLst/>
          </a:prstGeom>
          <a:noFill/>
          <a:ln>
            <a:noFill/>
          </a:ln>
        </p:spPr>
        <p:txBody>
          <a:bodyPr wrap="square" rtlCol="0">
            <a:spAutoFit/>
          </a:bodyPr>
          <a:lstStyle/>
          <a:p>
            <a:pPr algn="ctr"/>
            <a:r>
              <a:rPr lang="en-US" sz="1100" dirty="0"/>
              <a:t>Quelles sont les attitudes (pensées et croyances) et les valeurs dont un </a:t>
            </a:r>
            <a:r>
              <a:rPr lang="en-US" sz="1100" dirty="0" err="1"/>
              <a:t>gestionnaire</a:t>
            </a:r>
            <a:r>
              <a:rPr lang="en-US" sz="1100" dirty="0"/>
              <a:t> de </a:t>
            </a:r>
            <a:r>
              <a:rPr lang="en-US" sz="1100" dirty="0" err="1"/>
              <a:t>cas</a:t>
            </a:r>
            <a:r>
              <a:rPr lang="en-US" sz="1100" dirty="0"/>
              <a:t> doit faire preuve ?</a:t>
            </a:r>
          </a:p>
        </p:txBody>
      </p:sp>
      <p:sp>
        <p:nvSpPr>
          <p:cNvPr id="11" name="TextBox 10">
            <a:extLst>
              <a:ext uri="{FF2B5EF4-FFF2-40B4-BE49-F238E27FC236}">
                <a16:creationId xmlns:a16="http://schemas.microsoft.com/office/drawing/2014/main" id="{D7F59985-FE0A-A9B7-383F-A2EF5CF136A9}"/>
              </a:ext>
            </a:extLst>
          </p:cNvPr>
          <p:cNvSpPr txBox="1"/>
          <p:nvPr/>
        </p:nvSpPr>
        <p:spPr>
          <a:xfrm>
            <a:off x="4573385" y="1950746"/>
            <a:ext cx="1912082" cy="1107996"/>
          </a:xfrm>
          <a:prstGeom prst="rect">
            <a:avLst/>
          </a:prstGeom>
          <a:noFill/>
          <a:ln>
            <a:noFill/>
          </a:ln>
        </p:spPr>
        <p:txBody>
          <a:bodyPr wrap="square" rtlCol="0">
            <a:spAutoFit/>
          </a:bodyPr>
          <a:lstStyle/>
          <a:p>
            <a:pPr algn="ctr"/>
            <a:r>
              <a:rPr lang="en-US" sz="1100" dirty="0"/>
              <a:t>Quelles sont les compétences (aptitudes) dont un </a:t>
            </a:r>
            <a:r>
              <a:rPr lang="en-US" sz="1100" dirty="0" err="1"/>
              <a:t>gestionnaire</a:t>
            </a:r>
            <a:r>
              <a:rPr lang="en-US" sz="1100" dirty="0"/>
              <a:t> de </a:t>
            </a:r>
            <a:r>
              <a:rPr lang="en-US" sz="1100" dirty="0" err="1"/>
              <a:t>cas</a:t>
            </a:r>
            <a:r>
              <a:rPr lang="en-US" sz="1100" dirty="0"/>
              <a:t> a besoin pour mettre en œuvre les tâches et les activités de gestion de </a:t>
            </a:r>
            <a:r>
              <a:rPr lang="en-US" sz="1100" dirty="0" err="1"/>
              <a:t>cas</a:t>
            </a:r>
            <a:r>
              <a:rPr lang="en-US" sz="1100" dirty="0"/>
              <a:t> ? </a:t>
            </a:r>
          </a:p>
        </p:txBody>
      </p:sp>
      <p:sp>
        <p:nvSpPr>
          <p:cNvPr id="12" name="TextBox 11">
            <a:extLst>
              <a:ext uri="{FF2B5EF4-FFF2-40B4-BE49-F238E27FC236}">
                <a16:creationId xmlns:a16="http://schemas.microsoft.com/office/drawing/2014/main" id="{9A2179E6-DE60-C624-5DEE-FA6FDFAF32FF}"/>
              </a:ext>
            </a:extLst>
          </p:cNvPr>
          <p:cNvSpPr txBox="1"/>
          <p:nvPr/>
        </p:nvSpPr>
        <p:spPr>
          <a:xfrm>
            <a:off x="996287" y="699041"/>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3 : QUELLES SONT LES COMPÉTENCES ESSENTIELLES D’UN GESTIONNAIRE DE CAS?</a:t>
            </a:r>
          </a:p>
        </p:txBody>
      </p:sp>
      <p:sp>
        <p:nvSpPr>
          <p:cNvPr id="13" name="TextBox 12">
            <a:extLst>
              <a:ext uri="{FF2B5EF4-FFF2-40B4-BE49-F238E27FC236}">
                <a16:creationId xmlns:a16="http://schemas.microsoft.com/office/drawing/2014/main" id="{6BD25151-9BD1-05F0-1C56-1B562669FA82}"/>
              </a:ext>
            </a:extLst>
          </p:cNvPr>
          <p:cNvSpPr txBox="1"/>
          <p:nvPr/>
        </p:nvSpPr>
        <p:spPr>
          <a:xfrm>
            <a:off x="996287" y="1489081"/>
            <a:ext cx="5254042" cy="461665"/>
          </a:xfrm>
          <a:prstGeom prst="rect">
            <a:avLst/>
          </a:prstGeom>
          <a:noFill/>
        </p:spPr>
        <p:txBody>
          <a:bodyPr wrap="square" rtlCol="0">
            <a:spAutoFit/>
          </a:bodyPr>
          <a:lstStyle/>
          <a:p>
            <a:r>
              <a:rPr lang="en-US" sz="1200" b="1" spc="300" dirty="0">
                <a:solidFill>
                  <a:schemeClr val="tx1"/>
                </a:solidFill>
              </a:rPr>
              <a:t>CONNAISSANCES, ATTITUDES, VALEURS ET COMPÉTENCES DES GESTIONNAIRES DE CAS</a:t>
            </a:r>
          </a:p>
        </p:txBody>
      </p:sp>
      <p:pic>
        <p:nvPicPr>
          <p:cNvPr id="14" name="Graphic 13" descr="Left Brain with solid fill">
            <a:extLst>
              <a:ext uri="{FF2B5EF4-FFF2-40B4-BE49-F238E27FC236}">
                <a16:creationId xmlns:a16="http://schemas.microsoft.com/office/drawing/2014/main" id="{79763C32-CDCE-94CF-28DF-3AC8096E96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4530" y="7920393"/>
            <a:ext cx="1472601" cy="1472601"/>
          </a:xfrm>
          <a:prstGeom prst="rect">
            <a:avLst/>
          </a:prstGeom>
        </p:spPr>
      </p:pic>
      <p:pic>
        <p:nvPicPr>
          <p:cNvPr id="15" name="Graphic 14" descr="Sign language with solid fill">
            <a:extLst>
              <a:ext uri="{FF2B5EF4-FFF2-40B4-BE49-F238E27FC236}">
                <a16:creationId xmlns:a16="http://schemas.microsoft.com/office/drawing/2014/main" id="{645BDF9F-9150-4CCE-8C3B-A3306C522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8178" y="8052325"/>
            <a:ext cx="1269904" cy="1269905"/>
          </a:xfrm>
          <a:prstGeom prst="rect">
            <a:avLst/>
          </a:prstGeom>
        </p:spPr>
      </p:pic>
      <p:grpSp>
        <p:nvGrpSpPr>
          <p:cNvPr id="16" name="Group 15">
            <a:extLst>
              <a:ext uri="{FF2B5EF4-FFF2-40B4-BE49-F238E27FC236}">
                <a16:creationId xmlns:a16="http://schemas.microsoft.com/office/drawing/2014/main" id="{A9F0F6B2-16B8-E2EB-E154-318F19C833A3}"/>
              </a:ext>
            </a:extLst>
          </p:cNvPr>
          <p:cNvGrpSpPr/>
          <p:nvPr/>
        </p:nvGrpSpPr>
        <p:grpSpPr>
          <a:xfrm>
            <a:off x="2868944" y="7924383"/>
            <a:ext cx="1540526" cy="1525789"/>
            <a:chOff x="4799269" y="2120257"/>
            <a:chExt cx="2494414" cy="2470551"/>
          </a:xfrm>
        </p:grpSpPr>
        <p:pic>
          <p:nvPicPr>
            <p:cNvPr id="17" name="Graphic 16" descr="Right Brain with solid fill">
              <a:extLst>
                <a:ext uri="{FF2B5EF4-FFF2-40B4-BE49-F238E27FC236}">
                  <a16:creationId xmlns:a16="http://schemas.microsoft.com/office/drawing/2014/main" id="{2AA7DDAA-7129-B742-BFD2-11E4E28ED66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0597"/>
            <a:stretch/>
          </p:blipFill>
          <p:spPr>
            <a:xfrm>
              <a:off x="4799269" y="2120257"/>
              <a:ext cx="1220531" cy="2470551"/>
            </a:xfrm>
            <a:prstGeom prst="rect">
              <a:avLst/>
            </a:prstGeom>
          </p:spPr>
        </p:pic>
        <p:pic>
          <p:nvPicPr>
            <p:cNvPr id="18" name="Graphic 17" descr="Left Brain with solid fill">
              <a:extLst>
                <a:ext uri="{FF2B5EF4-FFF2-40B4-BE49-F238E27FC236}">
                  <a16:creationId xmlns:a16="http://schemas.microsoft.com/office/drawing/2014/main" id="{C23E2F33-E42E-239B-8B7E-A58D40DE26B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522"/>
            <a:stretch/>
          </p:blipFill>
          <p:spPr>
            <a:xfrm>
              <a:off x="6096000" y="2120257"/>
              <a:ext cx="1197683" cy="2470551"/>
            </a:xfrm>
            <a:prstGeom prst="rect">
              <a:avLst/>
            </a:prstGeom>
          </p:spPr>
        </p:pic>
        <p:sp>
          <p:nvSpPr>
            <p:cNvPr id="19" name="Plus Sign 18">
              <a:extLst>
                <a:ext uri="{FF2B5EF4-FFF2-40B4-BE49-F238E27FC236}">
                  <a16:creationId xmlns:a16="http://schemas.microsoft.com/office/drawing/2014/main" id="{B2A4C213-F459-E262-00D9-FAE1547CD294}"/>
                </a:ext>
              </a:extLst>
            </p:cNvPr>
            <p:cNvSpPr/>
            <p:nvPr/>
          </p:nvSpPr>
          <p:spPr>
            <a:xfrm>
              <a:off x="5387091" y="3102772"/>
              <a:ext cx="478972" cy="47897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Minus Sign 19">
              <a:extLst>
                <a:ext uri="{FF2B5EF4-FFF2-40B4-BE49-F238E27FC236}">
                  <a16:creationId xmlns:a16="http://schemas.microsoft.com/office/drawing/2014/main" id="{89A4F9EB-B986-003D-DEA4-B2DE31DFFFF7}"/>
                </a:ext>
              </a:extLst>
            </p:cNvPr>
            <p:cNvSpPr/>
            <p:nvPr/>
          </p:nvSpPr>
          <p:spPr>
            <a:xfrm>
              <a:off x="6233621" y="3118356"/>
              <a:ext cx="440528" cy="440528"/>
            </a:xfrm>
            <a:prstGeom prst="mathMinus">
              <a:avLst>
                <a:gd name="adj1" fmla="val 30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B2D2823A-5E16-7AD7-6F53-0908175E9DA5}"/>
              </a:ext>
            </a:extLst>
          </p:cNvPr>
          <p:cNvSpPr/>
          <p:nvPr/>
        </p:nvSpPr>
        <p:spPr>
          <a:xfrm>
            <a:off x="2798107"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6BD5670-4161-6F54-A16F-31F2F32EC53D}"/>
              </a:ext>
            </a:extLst>
          </p:cNvPr>
          <p:cNvSpPr/>
          <p:nvPr/>
        </p:nvSpPr>
        <p:spPr>
          <a:xfrm>
            <a:off x="4573386" y="3197396"/>
            <a:ext cx="1676943" cy="565450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ACD18E81-54A5-9144-B279-054427724415}"/>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E60F5F05-8593-4A02-CA89-26B3689575A0}"/>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A71807D3-16EA-2662-23A0-5798AC6D53F3}"/>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6E8FE017-DEA0-2DE3-F69E-C429C1044D85}"/>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a:extLst>
              <a:ext uri="{FF2B5EF4-FFF2-40B4-BE49-F238E27FC236}">
                <a16:creationId xmlns:a16="http://schemas.microsoft.com/office/drawing/2014/main" id="{B1011D92-2DD4-B549-9E5A-C9ED13B73032}"/>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3950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FEABC44-AD66-B39B-7249-D0BD342E7C8E}"/>
              </a:ext>
            </a:extLst>
          </p:cNvPr>
          <p:cNvCxnSpPr>
            <a:cxnSpLocks/>
          </p:cNvCxnSpPr>
          <p:nvPr/>
        </p:nvCxnSpPr>
        <p:spPr>
          <a:xfrm>
            <a:off x="3562876" y="2319549"/>
            <a:ext cx="0" cy="6028180"/>
          </a:xfrm>
          <a:prstGeom prst="line">
            <a:avLst/>
          </a:prstGeom>
          <a:ln w="571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A656BF3B-80E8-C952-1FB0-F4D77D6AF40B}"/>
              </a:ext>
            </a:extLst>
          </p:cNvPr>
          <p:cNvGrpSpPr/>
          <p:nvPr/>
        </p:nvGrpSpPr>
        <p:grpSpPr>
          <a:xfrm>
            <a:off x="975360" y="2537087"/>
            <a:ext cx="5273040" cy="5357233"/>
            <a:chOff x="1679260" y="2537087"/>
            <a:chExt cx="3767232" cy="3113059"/>
          </a:xfrm>
        </p:grpSpPr>
        <p:sp>
          <p:nvSpPr>
            <p:cNvPr id="7" name="Oval 6">
              <a:extLst>
                <a:ext uri="{FF2B5EF4-FFF2-40B4-BE49-F238E27FC236}">
                  <a16:creationId xmlns:a16="http://schemas.microsoft.com/office/drawing/2014/main" id="{8B50ED0B-491C-A735-8EAE-41F4EAFDD7F8}"/>
                </a:ext>
              </a:extLst>
            </p:cNvPr>
            <p:cNvSpPr/>
            <p:nvPr/>
          </p:nvSpPr>
          <p:spPr>
            <a:xfrm>
              <a:off x="1679260" y="2537087"/>
              <a:ext cx="3767232" cy="311305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2700CD6E-8B08-946A-3443-8D7CE74C743F}"/>
                </a:ext>
              </a:extLst>
            </p:cNvPr>
            <p:cNvSpPr/>
            <p:nvPr/>
          </p:nvSpPr>
          <p:spPr>
            <a:xfrm>
              <a:off x="2097104" y="2629386"/>
              <a:ext cx="2999496" cy="271124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DD6D3B5A-3B71-74AA-801E-FC7D483AF345}"/>
                </a:ext>
              </a:extLst>
            </p:cNvPr>
            <p:cNvSpPr/>
            <p:nvPr/>
          </p:nvSpPr>
          <p:spPr>
            <a:xfrm>
              <a:off x="2408286" y="2782466"/>
              <a:ext cx="2335532" cy="201496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222A1596-38C2-383D-5E9C-8789BC9B56EF}"/>
                </a:ext>
              </a:extLst>
            </p:cNvPr>
            <p:cNvSpPr/>
            <p:nvPr/>
          </p:nvSpPr>
          <p:spPr>
            <a:xfrm>
              <a:off x="2837189" y="2951663"/>
              <a:ext cx="1387717" cy="13336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FC9B6C4F-AA72-B3FF-6D65-949FEE5FF260}"/>
                </a:ext>
              </a:extLst>
            </p:cNvPr>
            <p:cNvSpPr/>
            <p:nvPr/>
          </p:nvSpPr>
          <p:spPr>
            <a:xfrm>
              <a:off x="3162066" y="3074168"/>
              <a:ext cx="801619" cy="85151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6C3888A7-27AC-D278-BD6C-E7426B0D7CDD}"/>
              </a:ext>
            </a:extLst>
          </p:cNvPr>
          <p:cNvSpPr txBox="1"/>
          <p:nvPr/>
        </p:nvSpPr>
        <p:spPr>
          <a:xfrm>
            <a:off x="1077157" y="7819901"/>
            <a:ext cx="1351231" cy="261610"/>
          </a:xfrm>
          <a:prstGeom prst="rect">
            <a:avLst/>
          </a:prstGeom>
          <a:noFill/>
        </p:spPr>
        <p:txBody>
          <a:bodyPr wrap="square" rtlCol="0">
            <a:spAutoFit/>
          </a:bodyPr>
          <a:lstStyle/>
          <a:p>
            <a:pPr algn="ctr"/>
            <a:r>
              <a:rPr lang="en-US" sz="1100" b="1" dirty="0">
                <a:solidFill>
                  <a:schemeClr val="accent1"/>
                </a:solidFill>
                <a:latin typeface="Arial" panose="020B0604020202020204" pitchFamily="34" charset="0"/>
                <a:cs typeface="Arial" panose="020B0604020202020204" pitchFamily="34" charset="0"/>
              </a:rPr>
              <a:t>FORMEL</a:t>
            </a:r>
          </a:p>
        </p:txBody>
      </p:sp>
      <p:sp>
        <p:nvSpPr>
          <p:cNvPr id="15" name="TextBox 14">
            <a:extLst>
              <a:ext uri="{FF2B5EF4-FFF2-40B4-BE49-F238E27FC236}">
                <a16:creationId xmlns:a16="http://schemas.microsoft.com/office/drawing/2014/main" id="{4F5CBC13-4F06-8029-4401-D2BEB2B82B7F}"/>
              </a:ext>
            </a:extLst>
          </p:cNvPr>
          <p:cNvSpPr txBox="1"/>
          <p:nvPr/>
        </p:nvSpPr>
        <p:spPr>
          <a:xfrm>
            <a:off x="4888157" y="7819901"/>
            <a:ext cx="1215712" cy="261610"/>
          </a:xfrm>
          <a:prstGeom prst="rect">
            <a:avLst/>
          </a:prstGeom>
          <a:noFill/>
        </p:spPr>
        <p:txBody>
          <a:bodyPr wrap="square">
            <a:spAutoFit/>
          </a:bodyPr>
          <a:lstStyle/>
          <a:p>
            <a:pPr algn="ctr"/>
            <a:r>
              <a:rPr lang="en-US" sz="1100" b="1" dirty="0">
                <a:solidFill>
                  <a:schemeClr val="accent1"/>
                </a:solidFill>
                <a:latin typeface="Arial" panose="020B0604020202020204" pitchFamily="34" charset="0"/>
                <a:cs typeface="Arial" panose="020B0604020202020204" pitchFamily="34" charset="0"/>
              </a:rPr>
              <a:t>INFORMELLE</a:t>
            </a:r>
          </a:p>
        </p:txBody>
      </p:sp>
      <p:grpSp>
        <p:nvGrpSpPr>
          <p:cNvPr id="16" name="Group 15">
            <a:extLst>
              <a:ext uri="{FF2B5EF4-FFF2-40B4-BE49-F238E27FC236}">
                <a16:creationId xmlns:a16="http://schemas.microsoft.com/office/drawing/2014/main" id="{EF834085-63AC-DA67-C0E1-7EB44FC7B9CA}"/>
              </a:ext>
            </a:extLst>
          </p:cNvPr>
          <p:cNvGrpSpPr/>
          <p:nvPr/>
        </p:nvGrpSpPr>
        <p:grpSpPr>
          <a:xfrm>
            <a:off x="3429000" y="3819528"/>
            <a:ext cx="345378" cy="767727"/>
            <a:chOff x="3524508" y="2679091"/>
            <a:chExt cx="327409" cy="727787"/>
          </a:xfrm>
          <a:solidFill>
            <a:schemeClr val="accent1"/>
          </a:solidFill>
        </p:grpSpPr>
        <p:sp>
          <p:nvSpPr>
            <p:cNvPr id="17" name="Round Same Side Corner Rectangle 46">
              <a:extLst>
                <a:ext uri="{FF2B5EF4-FFF2-40B4-BE49-F238E27FC236}">
                  <a16:creationId xmlns:a16="http://schemas.microsoft.com/office/drawing/2014/main" id="{017F1B76-1FF8-DC13-B7A3-941786F97B1D}"/>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D2E4F193-E380-F358-2BEB-C5F843B83595}"/>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A1696518-8349-EFD6-212A-C128061A49AC}"/>
              </a:ext>
            </a:extLst>
          </p:cNvPr>
          <p:cNvSpPr txBox="1"/>
          <p:nvPr/>
        </p:nvSpPr>
        <p:spPr>
          <a:xfrm>
            <a:off x="996286" y="713169"/>
            <a:ext cx="5252113"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2 : QUEL EST LE SYSTÈME FORMEL DE PROTECTION DE L'ENFANCE DANS MON CONTEXTE ?</a:t>
            </a:r>
          </a:p>
        </p:txBody>
      </p:sp>
      <p:sp>
        <p:nvSpPr>
          <p:cNvPr id="23" name="TextBox 22">
            <a:extLst>
              <a:ext uri="{FF2B5EF4-FFF2-40B4-BE49-F238E27FC236}">
                <a16:creationId xmlns:a16="http://schemas.microsoft.com/office/drawing/2014/main" id="{CBF59116-FE66-11E1-7CC6-B1CDF95FEB7F}"/>
              </a:ext>
            </a:extLst>
          </p:cNvPr>
          <p:cNvSpPr txBox="1"/>
          <p:nvPr/>
        </p:nvSpPr>
        <p:spPr>
          <a:xfrm>
            <a:off x="996286" y="1563837"/>
            <a:ext cx="5273039" cy="276999"/>
          </a:xfrm>
          <a:prstGeom prst="rect">
            <a:avLst/>
          </a:prstGeom>
          <a:noFill/>
        </p:spPr>
        <p:txBody>
          <a:bodyPr wrap="square" rtlCol="0">
            <a:spAutoFit/>
          </a:bodyPr>
          <a:lstStyle/>
          <a:p>
            <a:r>
              <a:rPr lang="en-US" sz="1200" b="1" spc="300" dirty="0">
                <a:solidFill>
                  <a:schemeClr val="tx1"/>
                </a:solidFill>
              </a:rPr>
              <a:t>SYSTÈME DE PROTECTION DE L'ENFANCE</a:t>
            </a:r>
          </a:p>
        </p:txBody>
      </p:sp>
      <p:sp>
        <p:nvSpPr>
          <p:cNvPr id="24" name="Hexagon 23">
            <a:extLst>
              <a:ext uri="{FF2B5EF4-FFF2-40B4-BE49-F238E27FC236}">
                <a16:creationId xmlns:a16="http://schemas.microsoft.com/office/drawing/2014/main" id="{D5A53750-DD3C-09B3-93B2-8945B6A66EF4}"/>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42F5BB65-D3AF-5877-4FEA-C1DDF4BA4CA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a:extLst>
              <a:ext uri="{FF2B5EF4-FFF2-40B4-BE49-F238E27FC236}">
                <a16:creationId xmlns:a16="http://schemas.microsoft.com/office/drawing/2014/main" id="{80E0E507-3925-287A-F095-58FF18DB7E91}"/>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Hexagon 29">
            <a:extLst>
              <a:ext uri="{FF2B5EF4-FFF2-40B4-BE49-F238E27FC236}">
                <a16:creationId xmlns:a16="http://schemas.microsoft.com/office/drawing/2014/main" id="{148BE15D-19E1-CC96-9123-2BCA15DD0758}"/>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30">
            <a:extLst>
              <a:ext uri="{FF2B5EF4-FFF2-40B4-BE49-F238E27FC236}">
                <a16:creationId xmlns:a16="http://schemas.microsoft.com/office/drawing/2014/main" id="{68DBEDDA-DA31-4FD0-06F7-34EBC5A5947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B62ADA2F-14E9-8017-01F3-44E786F8884B}"/>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58411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F04EA9C-63B8-9D6A-C608-A1CC504F3D8C}"/>
              </a:ext>
            </a:extLst>
          </p:cNvPr>
          <p:cNvGraphicFramePr>
            <a:graphicFrameLocks noGrp="1"/>
          </p:cNvGraphicFramePr>
          <p:nvPr>
            <p:extLst>
              <p:ext uri="{D42A27DB-BD31-4B8C-83A1-F6EECF244321}">
                <p14:modId xmlns:p14="http://schemas.microsoft.com/office/powerpoint/2010/main" val="1679546579"/>
              </p:ext>
            </p:extLst>
          </p:nvPr>
        </p:nvGraphicFramePr>
        <p:xfrm>
          <a:off x="996286" y="2039796"/>
          <a:ext cx="5252114" cy="7040880"/>
        </p:xfrm>
        <a:graphic>
          <a:graphicData uri="http://schemas.openxmlformats.org/drawingml/2006/table">
            <a:tbl>
              <a:tblPr>
                <a:tableStyleId>{5C22544A-7EE6-4342-B048-85BDC9FD1C3A}</a:tableStyleId>
              </a:tblPr>
              <a:tblGrid>
                <a:gridCol w="2626057">
                  <a:extLst>
                    <a:ext uri="{9D8B030D-6E8A-4147-A177-3AD203B41FA5}">
                      <a16:colId xmlns:a16="http://schemas.microsoft.com/office/drawing/2014/main" val="2683468950"/>
                    </a:ext>
                  </a:extLst>
                </a:gridCol>
                <a:gridCol w="2626057">
                  <a:extLst>
                    <a:ext uri="{9D8B030D-6E8A-4147-A177-3AD203B41FA5}">
                      <a16:colId xmlns:a16="http://schemas.microsoft.com/office/drawing/2014/main" val="3233633829"/>
                    </a:ext>
                  </a:extLst>
                </a:gridCol>
              </a:tblGrid>
              <a:tr h="6174839">
                <a:tc>
                  <a:txBody>
                    <a:bodyPr/>
                    <a:lstStyle/>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Abus physique / violence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Abus sexuel / violence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Viol</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Abus / violence émotionnels ou psychologiques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Négligence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Abandon</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Travail des enfants (pas les pires formes)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Travaux dangereux</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Exploitation sexuelle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Esclavage / vente / enlèvement / traite des êtres humains / travail forcé</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En conflit avec la loi</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Associés à des forces ou groupes armés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Privé de liberté / en détention</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État de santé grave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Difficulté fonctionnelle (voir, même avec des lunettes)</a:t>
                      </a:r>
                    </a:p>
                    <a:p>
                      <a:pPr marL="171450" indent="-171450" algn="l" fontAlgn="ctr">
                        <a:spcAft>
                          <a:spcPts val="800"/>
                        </a:spcAft>
                        <a:buFont typeface="Arial" panose="020B0604020202020204" pitchFamily="34" charset="0"/>
                        <a:buChar char="•"/>
                      </a:pPr>
                      <a:r>
                        <a:rPr lang="en-ZA" sz="1200" u="none" strike="noStrike" dirty="0" err="1">
                          <a:solidFill>
                            <a:schemeClr val="tx1"/>
                          </a:solidFill>
                          <a:effectLst/>
                        </a:rPr>
                        <a:t>Difficulté</a:t>
                      </a:r>
                      <a:r>
                        <a:rPr lang="en-ZA" sz="1200" u="none" strike="noStrike" dirty="0">
                          <a:solidFill>
                            <a:schemeClr val="tx1"/>
                          </a:solidFill>
                          <a:effectLst/>
                        </a:rPr>
                        <a:t> fonctionnelle (audition, même avec des appareils auditifs)</a:t>
                      </a:r>
                    </a:p>
                    <a:p>
                      <a:pPr marL="171450" indent="-171450" algn="l" fontAlgn="ctr">
                        <a:spcAft>
                          <a:spcPts val="800"/>
                        </a:spcAft>
                        <a:buFont typeface="Arial" panose="020B0604020202020204" pitchFamily="34" charset="0"/>
                        <a:buChar char="•"/>
                      </a:pPr>
                      <a:r>
                        <a:rPr lang="en-ZA" sz="1200" u="none" strike="noStrike" dirty="0" err="1">
                          <a:solidFill>
                            <a:schemeClr val="tx1"/>
                          </a:solidFill>
                          <a:effectLst/>
                        </a:rPr>
                        <a:t>Difficulté</a:t>
                      </a:r>
                      <a:r>
                        <a:rPr lang="en-ZA" sz="1200" u="none" strike="noStrike" dirty="0">
                          <a:solidFill>
                            <a:schemeClr val="tx1"/>
                          </a:solidFill>
                          <a:effectLst/>
                        </a:rPr>
                        <a:t> </a:t>
                      </a:r>
                      <a:r>
                        <a:rPr lang="en-ZA" sz="1200" u="none" strike="noStrike" dirty="0" err="1">
                          <a:solidFill>
                            <a:schemeClr val="tx1"/>
                          </a:solidFill>
                          <a:effectLst/>
                        </a:rPr>
                        <a:t>fonctionnelle</a:t>
                      </a:r>
                      <a:r>
                        <a:rPr lang="en-ZA" sz="1200" u="none" strike="noStrike" dirty="0">
                          <a:solidFill>
                            <a:schemeClr val="tx1"/>
                          </a:solidFill>
                          <a:effectLst/>
                        </a:rPr>
                        <a:t> (marcher ou utiliser certaines parties de son corps)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Non accompagné</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Séparés</a:t>
                      </a:r>
                    </a:p>
                  </a:txBody>
                  <a:tcPr>
                    <a:noFill/>
                  </a:tcPr>
                </a:tc>
                <a:tc>
                  <a:txBody>
                    <a:bodyPr/>
                    <a:lstStyle/>
                    <a:p>
                      <a:pPr marL="171450" marR="0" lvl="0" indent="-171450" algn="l" defTabSz="685800" rtl="0" eaLnBrk="1" fontAlgn="ctr" latinLnBrk="0" hangingPunct="1">
                        <a:lnSpc>
                          <a:spcPct val="100000"/>
                        </a:lnSpc>
                        <a:spcBef>
                          <a:spcPts val="0"/>
                        </a:spcBef>
                        <a:spcAft>
                          <a:spcPts val="800"/>
                        </a:spcAft>
                        <a:buClrTx/>
                        <a:buSzTx/>
                        <a:buFont typeface="Arial" panose="020B0604020202020204" pitchFamily="34" charset="0"/>
                        <a:buChar char="•"/>
                        <a:tabLst/>
                        <a:defRPr/>
                      </a:pPr>
                      <a:r>
                        <a:rPr lang="en-ZA" sz="1200" u="none" strike="noStrike" dirty="0">
                          <a:solidFill>
                            <a:schemeClr val="tx1"/>
                          </a:solidFill>
                          <a:effectLst/>
                        </a:rPr>
                        <a:t>Orphelin </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Détresse psychosociale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Troubles mentaux</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Abus de substances et dépendance (enfant)</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Appartient à un groupe marginalisé / discriminé</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Absence de documents / d'enregistrement de la naissance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Mariage d'enfants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Mutilation </a:t>
                      </a:r>
                      <a:r>
                        <a:rPr lang="en-ZA" sz="1200" u="none" strike="noStrike" dirty="0" err="1">
                          <a:solidFill>
                            <a:schemeClr val="tx1"/>
                          </a:solidFill>
                          <a:effectLst/>
                        </a:rPr>
                        <a:t>génitale</a:t>
                      </a:r>
                      <a:r>
                        <a:rPr lang="en-ZA" sz="1200" u="none" strike="noStrike" dirty="0">
                          <a:solidFill>
                            <a:schemeClr val="tx1"/>
                          </a:solidFill>
                          <a:effectLst/>
                        </a:rPr>
                        <a:t> </a:t>
                      </a:r>
                      <a:r>
                        <a:rPr lang="en-ZA" sz="1200" u="none" strike="noStrike" dirty="0" err="1">
                          <a:solidFill>
                            <a:schemeClr val="tx1"/>
                          </a:solidFill>
                          <a:effectLst/>
                        </a:rPr>
                        <a:t>féminine</a:t>
                      </a:r>
                      <a:r>
                        <a:rPr lang="en-ZA" sz="1200" u="none" strike="noStrike" dirty="0">
                          <a:solidFill>
                            <a:schemeClr val="tx1"/>
                          </a:solidFill>
                          <a:effectLst/>
                        </a:rPr>
                        <a:t> (MGF)</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Grossesse / enfant parent</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Refus de ressources, d'opportunités ou de services</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Dispositif de prise en charge très vulnérable, par exemple &gt;8 enfants dans le ménage, toxicomanie de la personne qui s'occupe de l'enfant, personne seule et vulnérable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Enfant ayant survécu à des munitions explosives (ME)</a:t>
                      </a:r>
                    </a:p>
                    <a:p>
                      <a:pPr marL="171450" indent="-171450" algn="l" fontAlgn="ctr">
                        <a:spcAft>
                          <a:spcPts val="800"/>
                        </a:spcAft>
                        <a:buFont typeface="Arial" panose="020B0604020202020204" pitchFamily="34" charset="0"/>
                        <a:buChar char="•"/>
                      </a:pPr>
                      <a:r>
                        <a:rPr lang="en-ZA" sz="1200" u="none" strike="noStrike" dirty="0" err="1">
                          <a:solidFill>
                            <a:schemeClr val="tx1"/>
                          </a:solidFill>
                          <a:effectLst/>
                        </a:rPr>
                        <a:t>Difficulté</a:t>
                      </a:r>
                      <a:r>
                        <a:rPr lang="en-ZA" sz="1200" u="none" strike="noStrike" dirty="0">
                          <a:solidFill>
                            <a:schemeClr val="tx1"/>
                          </a:solidFill>
                          <a:effectLst/>
                        </a:rPr>
                        <a:t> </a:t>
                      </a:r>
                      <a:r>
                        <a:rPr lang="en-ZA" sz="1200" u="none" strike="noStrike" dirty="0" err="1">
                          <a:solidFill>
                            <a:schemeClr val="tx1"/>
                          </a:solidFill>
                          <a:effectLst/>
                        </a:rPr>
                        <a:t>fonctionnelle</a:t>
                      </a:r>
                      <a:r>
                        <a:rPr lang="en-ZA" sz="1200" u="none" strike="noStrike" dirty="0">
                          <a:solidFill>
                            <a:schemeClr val="tx1"/>
                          </a:solidFill>
                          <a:effectLst/>
                        </a:rPr>
                        <a:t> (mémoire ou concentration)</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Difficulté à s'occuper de soi-même, par exemple à se nourrir ou à s'habiller (par rapport à d'autres enfants du même âge)</a:t>
                      </a:r>
                    </a:p>
                    <a:p>
                      <a:pPr marL="171450" indent="-171450" algn="l" fontAlgn="ctr">
                        <a:spcAft>
                          <a:spcPts val="800"/>
                        </a:spcAft>
                        <a:buFont typeface="Arial" panose="020B0604020202020204" pitchFamily="34" charset="0"/>
                        <a:buChar char="•"/>
                      </a:pPr>
                      <a:r>
                        <a:rPr lang="en-ZA" sz="1200" u="none" strike="noStrike" dirty="0">
                          <a:solidFill>
                            <a:schemeClr val="tx1"/>
                          </a:solidFill>
                          <a:effectLst/>
                        </a:rPr>
                        <a:t>Difficultés de communication </a:t>
                      </a:r>
                      <a:endParaRPr lang="en-BE" sz="1200" b="0" i="0" u="none" strike="noStrike" dirty="0">
                        <a:solidFill>
                          <a:schemeClr val="tx1"/>
                        </a:solidFill>
                        <a:effectLst/>
                        <a:latin typeface="Calibri" panose="020F0502020204030204" pitchFamily="34" charset="0"/>
                      </a:endParaRPr>
                    </a:p>
                  </a:txBody>
                  <a:tcPr>
                    <a:noFill/>
                  </a:tcPr>
                </a:tc>
                <a:extLst>
                  <a:ext uri="{0D108BD9-81ED-4DB2-BD59-A6C34878D82A}">
                    <a16:rowId xmlns:a16="http://schemas.microsoft.com/office/drawing/2014/main" val="1104897057"/>
                  </a:ext>
                </a:extLst>
              </a:tr>
            </a:tbl>
          </a:graphicData>
        </a:graphic>
      </p:graphicFrame>
      <p:sp>
        <p:nvSpPr>
          <p:cNvPr id="3" name="TextBox 2">
            <a:extLst>
              <a:ext uri="{FF2B5EF4-FFF2-40B4-BE49-F238E27FC236}">
                <a16:creationId xmlns:a16="http://schemas.microsoft.com/office/drawing/2014/main" id="{9CAF1D8B-2365-E515-FAFE-884AEBD45486}"/>
              </a:ext>
            </a:extLst>
          </p:cNvPr>
          <p:cNvSpPr txBox="1"/>
          <p:nvPr/>
        </p:nvSpPr>
        <p:spPr>
          <a:xfrm>
            <a:off x="996286" y="1499593"/>
            <a:ext cx="5273039" cy="276999"/>
          </a:xfrm>
          <a:prstGeom prst="rect">
            <a:avLst/>
          </a:prstGeom>
          <a:noFill/>
        </p:spPr>
        <p:txBody>
          <a:bodyPr wrap="square" rtlCol="0">
            <a:spAutoFit/>
          </a:bodyPr>
          <a:lstStyle/>
          <a:p>
            <a:r>
              <a:rPr lang="en-US" sz="1200" b="1" spc="300" dirty="0">
                <a:solidFill>
                  <a:schemeClr val="tx1"/>
                </a:solidFill>
              </a:rPr>
              <a:t>PROBLÈMES DE PROTECTION DE L'ENFANCE</a:t>
            </a:r>
          </a:p>
        </p:txBody>
      </p:sp>
      <p:sp>
        <p:nvSpPr>
          <p:cNvPr id="4" name="TextBox 3">
            <a:extLst>
              <a:ext uri="{FF2B5EF4-FFF2-40B4-BE49-F238E27FC236}">
                <a16:creationId xmlns:a16="http://schemas.microsoft.com/office/drawing/2014/main" id="{2F8B3F44-BD8C-1A82-6311-E9D933DF2F5A}"/>
              </a:ext>
            </a:extLst>
          </p:cNvPr>
          <p:cNvSpPr txBox="1"/>
          <p:nvPr/>
        </p:nvSpPr>
        <p:spPr>
          <a:xfrm>
            <a:off x="996286" y="713169"/>
            <a:ext cx="5252113"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3 : QUELS SONT LES PROBLÈMES DE PROTECTION DE L'ENFANCE LES PLUS COURANTS DANS MON CONTEXTE ?</a:t>
            </a:r>
          </a:p>
        </p:txBody>
      </p:sp>
      <p:sp>
        <p:nvSpPr>
          <p:cNvPr id="5" name="Hexagon 4">
            <a:extLst>
              <a:ext uri="{FF2B5EF4-FFF2-40B4-BE49-F238E27FC236}">
                <a16:creationId xmlns:a16="http://schemas.microsoft.com/office/drawing/2014/main" id="{E4823376-1531-3632-1A05-F3679F10713E}"/>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1B818456-F25D-81B5-580A-C1B2BB82B274}"/>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4D4F30F6-8AA4-717F-A0D1-D2A26F1B434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78CC482C-EFC4-2BC7-812B-62E7780BEEBD}"/>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BD187D90-FEAE-E1E6-999D-BCC793A2B763}"/>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3525A1D6-97AC-3DCC-2F3B-EA59F5DFBAE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795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FE4AD0F-7046-3A53-01BF-497F89F85AD1}"/>
              </a:ext>
            </a:extLst>
          </p:cNvPr>
          <p:cNvSpPr txBox="1"/>
          <p:nvPr/>
        </p:nvSpPr>
        <p:spPr>
          <a:xfrm>
            <a:off x="996286" y="1077369"/>
            <a:ext cx="5273038" cy="430887"/>
          </a:xfrm>
          <a:prstGeom prst="rect">
            <a:avLst/>
          </a:prstGeom>
          <a:noFill/>
        </p:spPr>
        <p:txBody>
          <a:bodyPr wrap="square" rtlCol="0">
            <a:spAutoFit/>
          </a:bodyPr>
          <a:lstStyle/>
          <a:p>
            <a:r>
              <a:rPr lang="en-US" sz="1100" dirty="0"/>
              <a:t>Veuillez énumérer au moins cinq problèmes de protection qui sont courants ou auxquels de nombreux enfants sont confrontés et répondez aux questions pour chacun d'entre eux.</a:t>
            </a:r>
          </a:p>
        </p:txBody>
      </p:sp>
      <p:sp>
        <p:nvSpPr>
          <p:cNvPr id="4" name="TextBox 3">
            <a:extLst>
              <a:ext uri="{FF2B5EF4-FFF2-40B4-BE49-F238E27FC236}">
                <a16:creationId xmlns:a16="http://schemas.microsoft.com/office/drawing/2014/main" id="{1248B9E3-1321-1E3E-EA7A-5C05E4AA30E4}"/>
              </a:ext>
            </a:extLst>
          </p:cNvPr>
          <p:cNvSpPr txBox="1"/>
          <p:nvPr/>
        </p:nvSpPr>
        <p:spPr>
          <a:xfrm>
            <a:off x="996286" y="693682"/>
            <a:ext cx="5273039" cy="276999"/>
          </a:xfrm>
          <a:prstGeom prst="rect">
            <a:avLst/>
          </a:prstGeom>
          <a:noFill/>
        </p:spPr>
        <p:txBody>
          <a:bodyPr wrap="square" rtlCol="0">
            <a:spAutoFit/>
          </a:bodyPr>
          <a:lstStyle/>
          <a:p>
            <a:r>
              <a:rPr lang="en-US" sz="1200" b="1" spc="300" dirty="0">
                <a:solidFill>
                  <a:schemeClr val="tx1"/>
                </a:solidFill>
              </a:rPr>
              <a:t>ANALYSE DE LA PROTECTION DE L'ENFANCE</a:t>
            </a:r>
          </a:p>
        </p:txBody>
      </p:sp>
      <p:graphicFrame>
        <p:nvGraphicFramePr>
          <p:cNvPr id="7" name="Table 7">
            <a:extLst>
              <a:ext uri="{FF2B5EF4-FFF2-40B4-BE49-F238E27FC236}">
                <a16:creationId xmlns:a16="http://schemas.microsoft.com/office/drawing/2014/main" id="{BE27881B-62FA-8420-0F14-086911B63272}"/>
              </a:ext>
            </a:extLst>
          </p:cNvPr>
          <p:cNvGraphicFramePr>
            <a:graphicFrameLocks noGrp="1"/>
          </p:cNvGraphicFramePr>
          <p:nvPr>
            <p:extLst>
              <p:ext uri="{D42A27DB-BD31-4B8C-83A1-F6EECF244321}">
                <p14:modId xmlns:p14="http://schemas.microsoft.com/office/powerpoint/2010/main" val="2174510908"/>
              </p:ext>
            </p:extLst>
          </p:nvPr>
        </p:nvGraphicFramePr>
        <p:xfrm>
          <a:off x="996286" y="1677532"/>
          <a:ext cx="5273034" cy="7405507"/>
        </p:xfrm>
        <a:graphic>
          <a:graphicData uri="http://schemas.openxmlformats.org/drawingml/2006/table">
            <a:tbl>
              <a:tblPr firstRow="1" bandRow="1">
                <a:tableStyleId>{5C22544A-7EE6-4342-B048-85BDC9FD1C3A}</a:tableStyleId>
              </a:tblPr>
              <a:tblGrid>
                <a:gridCol w="878839">
                  <a:extLst>
                    <a:ext uri="{9D8B030D-6E8A-4147-A177-3AD203B41FA5}">
                      <a16:colId xmlns:a16="http://schemas.microsoft.com/office/drawing/2014/main" val="1989331313"/>
                    </a:ext>
                  </a:extLst>
                </a:gridCol>
                <a:gridCol w="878839">
                  <a:extLst>
                    <a:ext uri="{9D8B030D-6E8A-4147-A177-3AD203B41FA5}">
                      <a16:colId xmlns:a16="http://schemas.microsoft.com/office/drawing/2014/main" val="560326092"/>
                    </a:ext>
                  </a:extLst>
                </a:gridCol>
                <a:gridCol w="878839">
                  <a:extLst>
                    <a:ext uri="{9D8B030D-6E8A-4147-A177-3AD203B41FA5}">
                      <a16:colId xmlns:a16="http://schemas.microsoft.com/office/drawing/2014/main" val="4014453610"/>
                    </a:ext>
                  </a:extLst>
                </a:gridCol>
                <a:gridCol w="878839">
                  <a:extLst>
                    <a:ext uri="{9D8B030D-6E8A-4147-A177-3AD203B41FA5}">
                      <a16:colId xmlns:a16="http://schemas.microsoft.com/office/drawing/2014/main" val="3478816790"/>
                    </a:ext>
                  </a:extLst>
                </a:gridCol>
                <a:gridCol w="878839">
                  <a:extLst>
                    <a:ext uri="{9D8B030D-6E8A-4147-A177-3AD203B41FA5}">
                      <a16:colId xmlns:a16="http://schemas.microsoft.com/office/drawing/2014/main" val="510837156"/>
                    </a:ext>
                  </a:extLst>
                </a:gridCol>
                <a:gridCol w="878839">
                  <a:extLst>
                    <a:ext uri="{9D8B030D-6E8A-4147-A177-3AD203B41FA5}">
                      <a16:colId xmlns:a16="http://schemas.microsoft.com/office/drawing/2014/main" val="2500422803"/>
                    </a:ext>
                  </a:extLst>
                </a:gridCol>
              </a:tblGrid>
              <a:tr h="1835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Qui est responsable de ces problèmes de protection ? Qui en est à l'origine ?</a:t>
                      </a:r>
                    </a:p>
                    <a:p>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8714979"/>
                  </a:ext>
                </a:extLst>
              </a:tr>
              <a:tr h="24122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Qui est vulnérable ? Quelles sont les caractéristiques des enfants ou des familles confrontés à ce problème de protection ?</a:t>
                      </a:r>
                    </a:p>
                    <a:p>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411877203"/>
                  </a:ext>
                </a:extLst>
              </a:tr>
              <a:tr h="1835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Comment définiriez-vous ou expliqueriez-vous ce problème de protection ? Créez une définition.</a:t>
                      </a:r>
                    </a:p>
                    <a:p>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75990015"/>
                  </a:ext>
                </a:extLst>
              </a:tr>
              <a:tr h="13225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050" b="1" dirty="0">
                          <a:solidFill>
                            <a:schemeClr val="tx1"/>
                          </a:solidFill>
                        </a:rPr>
                        <a:t>Préoccupations courantes en matière de protection de l'enfance</a:t>
                      </a:r>
                      <a:endParaRPr lang="en-US" sz="1050" b="1" dirty="0">
                        <a:solidFill>
                          <a:schemeClr val="tx1"/>
                        </a:solidFill>
                      </a:endParaRPr>
                    </a:p>
                    <a:p>
                      <a:endParaRPr lang="en-US" sz="1100" b="1" dirty="0">
                        <a:solidFill>
                          <a:schemeClr val="tx1"/>
                        </a:solidFill>
                      </a:endParaRPr>
                    </a:p>
                  </a:txBody>
                  <a:tcPr vert="vert27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0348182"/>
                  </a:ext>
                </a:extLst>
              </a:tr>
            </a:tbl>
          </a:graphicData>
        </a:graphic>
      </p:graphicFrame>
      <p:sp>
        <p:nvSpPr>
          <p:cNvPr id="8" name="Hexagon 7">
            <a:extLst>
              <a:ext uri="{FF2B5EF4-FFF2-40B4-BE49-F238E27FC236}">
                <a16:creationId xmlns:a16="http://schemas.microsoft.com/office/drawing/2014/main" id="{4CCA5A36-3159-6225-6399-49FA7BDB83D3}"/>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AD793273-6832-07E7-9767-C9BF57329F2A}"/>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C7FD8995-804C-2D5A-ED38-1A7BE6A390D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32A7486-37AC-2EC3-F4D7-4761E5BF8B25}"/>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C46E4D04-6EFB-A218-0A25-14394DF611A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83735B42-7ED2-24EA-0CEB-18E8DD85BC9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301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C6B73-E673-12FF-FFEA-5BDBD76E7418}"/>
              </a:ext>
            </a:extLst>
          </p:cNvPr>
          <p:cNvSpPr txBox="1"/>
          <p:nvPr/>
        </p:nvSpPr>
        <p:spPr>
          <a:xfrm>
            <a:off x="975360" y="1771642"/>
            <a:ext cx="4419600" cy="276999"/>
          </a:xfrm>
          <a:prstGeom prst="rect">
            <a:avLst/>
          </a:prstGeom>
          <a:noFill/>
        </p:spPr>
        <p:txBody>
          <a:bodyPr wrap="square" rtlCol="0">
            <a:spAutoFit/>
          </a:bodyPr>
          <a:lstStyle/>
          <a:p>
            <a:r>
              <a:rPr lang="en-US" sz="1200" b="1" dirty="0"/>
              <a:t>Partie 1 : Évaluation</a:t>
            </a:r>
          </a:p>
        </p:txBody>
      </p:sp>
      <p:sp>
        <p:nvSpPr>
          <p:cNvPr id="2" name="TextBox 1">
            <a:extLst>
              <a:ext uri="{FF2B5EF4-FFF2-40B4-BE49-F238E27FC236}">
                <a16:creationId xmlns:a16="http://schemas.microsoft.com/office/drawing/2014/main" id="{EDA47130-0662-F606-047A-DD1722DE54EB}"/>
              </a:ext>
            </a:extLst>
          </p:cNvPr>
          <p:cNvSpPr txBox="1"/>
          <p:nvPr/>
        </p:nvSpPr>
        <p:spPr>
          <a:xfrm>
            <a:off x="975360" y="1232953"/>
            <a:ext cx="5273039" cy="276999"/>
          </a:xfrm>
          <a:prstGeom prst="rect">
            <a:avLst/>
          </a:prstGeom>
          <a:noFill/>
        </p:spPr>
        <p:txBody>
          <a:bodyPr wrap="square" rtlCol="0">
            <a:spAutoFit/>
          </a:bodyPr>
          <a:lstStyle/>
          <a:p>
            <a:r>
              <a:rPr lang="en-US" sz="1200" b="1" spc="300" dirty="0">
                <a:solidFill>
                  <a:schemeClr val="tx1"/>
                </a:solidFill>
              </a:rPr>
              <a:t>ANALYSE DES RISQUES EN MATIÈRE DE PROTECTION DE L'ENFANCE - ÉTUDE DE CAS</a:t>
            </a:r>
          </a:p>
        </p:txBody>
      </p:sp>
      <p:sp>
        <p:nvSpPr>
          <p:cNvPr id="5" name="TextBox 4">
            <a:extLst>
              <a:ext uri="{FF2B5EF4-FFF2-40B4-BE49-F238E27FC236}">
                <a16:creationId xmlns:a16="http://schemas.microsoft.com/office/drawing/2014/main" id="{FE5B5D47-3763-BF19-1E96-61EC3940D6A0}"/>
              </a:ext>
            </a:extLst>
          </p:cNvPr>
          <p:cNvSpPr txBox="1"/>
          <p:nvPr/>
        </p:nvSpPr>
        <p:spPr>
          <a:xfrm>
            <a:off x="996286" y="378753"/>
            <a:ext cx="5252113" cy="738664"/>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4 : COMMENT ANALYSER LES RISQUES COMPLEXES EN MATIÈRE DE PROTECTION DE L'ENFANCE ET HIÉRARCHISER LES BESOINS ? </a:t>
            </a:r>
          </a:p>
        </p:txBody>
      </p:sp>
      <p:graphicFrame>
        <p:nvGraphicFramePr>
          <p:cNvPr id="7" name="Table 6">
            <a:extLst>
              <a:ext uri="{FF2B5EF4-FFF2-40B4-BE49-F238E27FC236}">
                <a16:creationId xmlns:a16="http://schemas.microsoft.com/office/drawing/2014/main" id="{45F0C8E2-E5EF-3EA6-C9AD-2A6D941CCD07}"/>
              </a:ext>
            </a:extLst>
          </p:cNvPr>
          <p:cNvGraphicFramePr>
            <a:graphicFrameLocks noGrp="1"/>
          </p:cNvGraphicFramePr>
          <p:nvPr>
            <p:extLst>
              <p:ext uri="{D42A27DB-BD31-4B8C-83A1-F6EECF244321}">
                <p14:modId xmlns:p14="http://schemas.microsoft.com/office/powerpoint/2010/main" val="3529906980"/>
              </p:ext>
            </p:extLst>
          </p:nvPr>
        </p:nvGraphicFramePr>
        <p:xfrm>
          <a:off x="1047086" y="2142300"/>
          <a:ext cx="5254042" cy="6858000"/>
        </p:xfrm>
        <a:graphic>
          <a:graphicData uri="http://schemas.openxmlformats.org/drawingml/2006/table">
            <a:tbl>
              <a:tblPr firstRow="1" bandRow="1">
                <a:tableStyleId>{5C22544A-7EE6-4342-B048-85BDC9FD1C3A}</a:tableStyleId>
              </a:tblPr>
              <a:tblGrid>
                <a:gridCol w="1079257">
                  <a:extLst>
                    <a:ext uri="{9D8B030D-6E8A-4147-A177-3AD203B41FA5}">
                      <a16:colId xmlns:a16="http://schemas.microsoft.com/office/drawing/2014/main" val="888234032"/>
                    </a:ext>
                  </a:extLst>
                </a:gridCol>
                <a:gridCol w="4174785">
                  <a:extLst>
                    <a:ext uri="{9D8B030D-6E8A-4147-A177-3AD203B41FA5}">
                      <a16:colId xmlns:a16="http://schemas.microsoft.com/office/drawing/2014/main" val="763384920"/>
                    </a:ext>
                  </a:extLst>
                </a:gridCol>
              </a:tblGrid>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u="none" dirty="0">
                          <a:solidFill>
                            <a:schemeClr val="tx1"/>
                          </a:solidFill>
                        </a:rPr>
                        <a:t>Données personnelles de l'enfant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GB" sz="1050" b="0" dirty="0">
                          <a:solidFill>
                            <a:schemeClr val="tx1"/>
                          </a:solidFill>
                        </a:rPr>
                        <a:t>Nom : Jolie</a:t>
                      </a:r>
                    </a:p>
                    <a:p>
                      <a:r>
                        <a:rPr lang="en-GB" sz="1050" b="0" dirty="0">
                          <a:solidFill>
                            <a:schemeClr val="tx1"/>
                          </a:solidFill>
                        </a:rPr>
                        <a:t>Âge : 13 ans</a:t>
                      </a:r>
                    </a:p>
                    <a:p>
                      <a:r>
                        <a:rPr lang="en-US" sz="1050" b="0" dirty="0">
                          <a:solidFill>
                            <a:schemeClr val="tx1"/>
                          </a:solidFill>
                        </a:rPr>
                        <a:t>Arrangement de soins : Soins résidentiels - Foyer pour enfants</a:t>
                      </a:r>
                    </a:p>
                    <a:p>
                      <a:r>
                        <a:rPr lang="en-US" sz="1050" b="0" dirty="0">
                          <a:solidFill>
                            <a:schemeClr val="tx1"/>
                          </a:solidFill>
                        </a:rPr>
                        <a:t>Famille : Les deux parents sont vivants. La mère est actuellement en prison et le père vit dans un pays voisin.</a:t>
                      </a:r>
                    </a:p>
                    <a:p>
                      <a:r>
                        <a:rPr lang="en-GB" sz="1050" b="0" dirty="0">
                          <a:solidFill>
                            <a:schemeClr val="tx1"/>
                          </a:solidFill>
                        </a:rPr>
                        <a:t>Assistante sociale : Tshala</a:t>
                      </a:r>
                      <a:endParaRPr lang="en-US" sz="105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67264515"/>
                  </a:ext>
                </a:extLst>
              </a:tr>
              <a:tr h="4171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u="none" dirty="0">
                          <a:solidFill>
                            <a:schemeClr val="tx1"/>
                          </a:solidFill>
                        </a:rPr>
                        <a:t>Bien-être physique et santé</a:t>
                      </a:r>
                    </a:p>
                    <a:p>
                      <a:endParaRPr lang="en-US" sz="105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050" dirty="0">
                          <a:solidFill>
                            <a:schemeClr val="tx1"/>
                          </a:solidFill>
                        </a:rPr>
                        <a:t>Jolie n'a pas encore consulté de médecin depuis que Tshala est venu la chercher à la gare routière. Lorsque Tshala lui a posé la question, Jolie a confirmé qu'elle ressentait une certaine douleur et un certain inconfort. Elle a également des plaies sur les coudes qui doivent être nettoyées et pansées.</a:t>
                      </a:r>
                      <a:endParaRPr lang="en-GB" sz="105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38477542"/>
                  </a:ext>
                </a:extLst>
              </a:tr>
              <a:tr h="3683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u="none" dirty="0">
                          <a:solidFill>
                            <a:schemeClr val="tx1"/>
                          </a:solidFill>
                        </a:rPr>
                        <a:t>Bien-être émotionnel</a:t>
                      </a:r>
                    </a:p>
                    <a:p>
                      <a:endParaRPr lang="en-US" sz="105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050" dirty="0">
                          <a:solidFill>
                            <a:schemeClr val="tx1"/>
                          </a:solidFill>
                        </a:rPr>
                        <a:t>Jolie souffre de troubles mentaux, mais elle est trop jeune pour être diagnostiquée. Elle peut avoir des </a:t>
                      </a:r>
                      <a:r>
                        <a:rPr lang="en-US" sz="1050" dirty="0" err="1">
                          <a:solidFill>
                            <a:schemeClr val="tx1"/>
                          </a:solidFill>
                        </a:rPr>
                        <a:t>sauts</a:t>
                      </a:r>
                      <a:r>
                        <a:rPr lang="en-US" sz="1050" dirty="0">
                          <a:solidFill>
                            <a:schemeClr val="tx1"/>
                          </a:solidFill>
                        </a:rPr>
                        <a:t> </a:t>
                      </a:r>
                      <a:r>
                        <a:rPr lang="en-US" sz="1050" dirty="0" err="1">
                          <a:solidFill>
                            <a:schemeClr val="tx1"/>
                          </a:solidFill>
                        </a:rPr>
                        <a:t>d'humeur</a:t>
                      </a:r>
                      <a:r>
                        <a:rPr lang="en-US" sz="1050" dirty="0">
                          <a:solidFill>
                            <a:schemeClr val="tx1"/>
                          </a:solidFill>
                        </a:rPr>
                        <a:t> </a:t>
                      </a:r>
                      <a:r>
                        <a:rPr lang="en-US" sz="1050" dirty="0" err="1">
                          <a:solidFill>
                            <a:schemeClr val="tx1"/>
                          </a:solidFill>
                        </a:rPr>
                        <a:t>importants</a:t>
                      </a:r>
                      <a:r>
                        <a:rPr lang="en-US" sz="1050" dirty="0">
                          <a:solidFill>
                            <a:schemeClr val="tx1"/>
                          </a:solidFill>
                        </a:rPr>
                        <a:t>, qui durent de quelques heures à quelques jours. Lorsqu'elle perd son sang-froid, elle peut exploser et devenir très en colère ou agressive. Cela s'est produit juste avant qu'elle ne s'enfuie du centre d'hébergement. Ce n'est pas la première fois que Jolie fait une fugue.</a:t>
                      </a:r>
                    </a:p>
                    <a:p>
                      <a:endParaRPr lang="en-GB" sz="1050" dirty="0">
                        <a:solidFill>
                          <a:schemeClr val="tx1"/>
                        </a:solidFill>
                      </a:endParaRPr>
                    </a:p>
                    <a:p>
                      <a:r>
                        <a:rPr lang="en-GB" sz="1050" dirty="0">
                          <a:solidFill>
                            <a:schemeClr val="tx1"/>
                          </a:solidFill>
                        </a:rPr>
                        <a:t>Lorsque </a:t>
                      </a:r>
                      <a:r>
                        <a:rPr lang="en-US" sz="1050" dirty="0">
                          <a:solidFill>
                            <a:schemeClr val="tx1"/>
                          </a:solidFill>
                        </a:rPr>
                        <a:t>Tshala est </a:t>
                      </a:r>
                      <a:r>
                        <a:rPr lang="en-GB" sz="1050" dirty="0">
                          <a:solidFill>
                            <a:schemeClr val="tx1"/>
                          </a:solidFill>
                        </a:rPr>
                        <a:t>venu la chercher à la gare routière, Jolie était en état de choc, effrayée et confuse. Tshala a essayé de la rassurer en lui disant qu'elle était en sécurité maintenant, mais il est difficile de parler avec elle car elle semble toujours choquée.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69346332"/>
                  </a:ext>
                </a:extLst>
              </a:tr>
              <a:tr h="4659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u="none" dirty="0">
                          <a:solidFill>
                            <a:schemeClr val="tx1"/>
                          </a:solidFill>
                        </a:rPr>
                        <a:t>Les relations</a:t>
                      </a:r>
                    </a:p>
                    <a:p>
                      <a:endParaRPr lang="en-US" sz="105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050" dirty="0">
                          <a:solidFill>
                            <a:schemeClr val="tx1"/>
                          </a:solidFill>
                        </a:rPr>
                        <a:t>Ses parents l'ont abandonnée alors qu'elle n'avait que 7 ans. Cela a eu un impact sur sa capacité à entrer en contact avec d'autres personnes. Sa mère est actuellement en prison, mais une fois par mois, Jolie lui rend visite avec un assistant du centre. Jolie aimerait rendre visite à sa mère plus souvent.</a:t>
                      </a:r>
                    </a:p>
                    <a:p>
                      <a:r>
                        <a:rPr lang="en-US" sz="1050" dirty="0">
                          <a:solidFill>
                            <a:schemeClr val="tx1"/>
                          </a:solidFill>
                        </a:rPr>
                        <a:t>Son père vit dans un pays voisin, et Jolie n'a pas de contact régulier avec lui. Parfois, il l'appelle et Jolie se sent alors très heureuse. Le père de Jolie a deux fils avec sa femme actuelle, mais Jolie n'a jamais rencontré ses demi-frères.</a:t>
                      </a:r>
                    </a:p>
                    <a:p>
                      <a:r>
                        <a:rPr lang="en-US" sz="1050" dirty="0">
                          <a:solidFill>
                            <a:schemeClr val="tx1"/>
                          </a:solidFill>
                        </a:rPr>
                        <a:t>Jolie a du mal à se faire des amis et surtout à les garder.</a:t>
                      </a:r>
                      <a:endParaRPr lang="en-GB" sz="105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05799962"/>
                  </a:ext>
                </a:extLst>
              </a:tr>
              <a:tr h="3195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u="none" dirty="0"/>
                        <a:t>L'éducation</a:t>
                      </a:r>
                    </a:p>
                    <a:p>
                      <a:endParaRPr lang="en-US" sz="105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050" dirty="0">
                          <a:solidFill>
                            <a:schemeClr val="tx1"/>
                          </a:solidFill>
                        </a:rPr>
                        <a:t>Jolie a commencé l'école secondaire cette année, mais elle a déjà manqué plusieurs cours. Le professeur s'est plaint de son comportement au centre, et elle a déjà reçu un avertissement formel. Pendant son temps libre, Jolie aime danser. Elle a rejoint un club de danse dans le passé, mais elle a dû y mettre fin après s'être battue avec une autre fille. Aujourd'hui, Jolie danse parfois dans sa chambre, mais elle aimerait pouvoir le faire avec d'autres filles. Elle est très douée pour le rap et impressionne souvent Tshala avec les paroles qu'elle invente.</a:t>
                      </a:r>
                      <a:endParaRPr lang="en-GB" sz="105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84416000"/>
                  </a:ext>
                </a:extLst>
              </a:tr>
            </a:tbl>
          </a:graphicData>
        </a:graphic>
      </p:graphicFrame>
      <p:sp>
        <p:nvSpPr>
          <p:cNvPr id="8" name="Hexagon 7">
            <a:extLst>
              <a:ext uri="{FF2B5EF4-FFF2-40B4-BE49-F238E27FC236}">
                <a16:creationId xmlns:a16="http://schemas.microsoft.com/office/drawing/2014/main" id="{22A8954F-EA30-8F8B-C88A-7C7B189C7B08}"/>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5EF619BF-3409-D6C5-2AAF-DBFD85B3994E}"/>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55E2307E-0DDE-8E3A-EC12-B8DB1A010ED5}"/>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665ACED6-DD18-008D-EBB3-808D95A8233C}"/>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9A159251-6C8E-D42E-14E8-8355327BDE55}"/>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664D59DA-A56C-6545-7028-6792170EA6EF}"/>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0039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B549E0A6-2A8A-A2FE-CD22-2557C212C5DE}"/>
              </a:ext>
            </a:extLst>
          </p:cNvPr>
          <p:cNvGraphicFramePr>
            <a:graphicFrameLocks noGrp="1"/>
          </p:cNvGraphicFramePr>
          <p:nvPr>
            <p:extLst>
              <p:ext uri="{D42A27DB-BD31-4B8C-83A1-F6EECF244321}">
                <p14:modId xmlns:p14="http://schemas.microsoft.com/office/powerpoint/2010/main" val="608849306"/>
              </p:ext>
            </p:extLst>
          </p:nvPr>
        </p:nvGraphicFramePr>
        <p:xfrm>
          <a:off x="996286" y="712484"/>
          <a:ext cx="5254042" cy="5364919"/>
        </p:xfrm>
        <a:graphic>
          <a:graphicData uri="http://schemas.openxmlformats.org/drawingml/2006/table">
            <a:tbl>
              <a:tblPr firstRow="1" bandRow="1">
                <a:tableStyleId>{5C22544A-7EE6-4342-B048-85BDC9FD1C3A}</a:tableStyleId>
              </a:tblPr>
              <a:tblGrid>
                <a:gridCol w="1195371">
                  <a:extLst>
                    <a:ext uri="{9D8B030D-6E8A-4147-A177-3AD203B41FA5}">
                      <a16:colId xmlns:a16="http://schemas.microsoft.com/office/drawing/2014/main" val="888234032"/>
                    </a:ext>
                  </a:extLst>
                </a:gridCol>
                <a:gridCol w="4058671">
                  <a:extLst>
                    <a:ext uri="{9D8B030D-6E8A-4147-A177-3AD203B41FA5}">
                      <a16:colId xmlns:a16="http://schemas.microsoft.com/office/drawing/2014/main" val="763384920"/>
                    </a:ext>
                  </a:extLst>
                </a:gridCol>
              </a:tblGrid>
              <a:tr h="354363">
                <a:tc>
                  <a:txBody>
                    <a:bodyPr/>
                    <a:lstStyle/>
                    <a:p>
                      <a:r>
                        <a:rPr lang="en-GB" sz="1100" b="1" u="none" dirty="0">
                          <a:solidFill>
                            <a:schemeClr val="tx1"/>
                          </a:solidFill>
                        </a:rPr>
                        <a:t>Documents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GB" sz="1100" b="0" dirty="0">
                          <a:solidFill>
                            <a:schemeClr val="tx1"/>
                          </a:solidFill>
                        </a:rPr>
                        <a:t>Jolie possède un acte de naissance et une carte d'identité valide. Tous ses documents sont en règle. </a:t>
                      </a:r>
                      <a:endParaRPr lang="en-BE" sz="1100" b="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67264515"/>
                  </a:ext>
                </a:extLst>
              </a:tr>
              <a:tr h="2024930">
                <a:tc>
                  <a:txBody>
                    <a:bodyPr/>
                    <a:lstStyle/>
                    <a:p>
                      <a:r>
                        <a:rPr lang="en-GB" sz="1100" b="1" u="none" dirty="0">
                          <a:solidFill>
                            <a:schemeClr val="tx1"/>
                          </a:solidFill>
                        </a:rPr>
                        <a:t>Modalités de prise en charge</a:t>
                      </a:r>
                    </a:p>
                    <a:p>
                      <a:endParaRPr lang="en-US" sz="110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100" dirty="0">
                          <a:solidFill>
                            <a:schemeClr val="tx1"/>
                          </a:solidFill>
                        </a:rPr>
                        <a:t>Jolie vit actuellement dans un centre de soins résidentiels dans un groupe avec sept autres filles âgées de 12 à 16 ans. Il n'est pas facile pour Jolie de vivre dans ce centre. Elle s'entend très bien avec une fille, mais pas avec les autres. En début de semaine, Tshala s'est enfuie du centre, mais elle veut y retourner dès que possible. Le centre est prêt à l'accueillir.</a:t>
                      </a:r>
                    </a:p>
                    <a:p>
                      <a:endParaRPr lang="en-GB" sz="1100" dirty="0">
                        <a:solidFill>
                          <a:schemeClr val="tx1"/>
                        </a:solidFill>
                      </a:endParaRPr>
                    </a:p>
                    <a:p>
                      <a:r>
                        <a:rPr lang="en-US" sz="1100" dirty="0">
                          <a:solidFill>
                            <a:schemeClr val="tx1"/>
                          </a:solidFill>
                        </a:rPr>
                        <a:t>Sa mère ne peut pas s'occuper d'elle car elle est incarcérée, et son père promet souvent de venir la chercher, mais il ne le fait jamais. En raison des problèmes de comportement et de santé mentale de Jolie et de sa situation familiale complexe, elle n'a pas été considérée comme éligible pour une prise en charge alternative en milieu familial. Elle vit dans différents centres depuis près de 6 ans. Tshala a essayé d'organiser des visites le week-end chez son père, mais il annulait toujours à la dernière minute.</a:t>
                      </a:r>
                      <a:endParaRPr lang="en-GB"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38477542"/>
                  </a:ext>
                </a:extLst>
              </a:tr>
              <a:tr h="1328860">
                <a:tc>
                  <a:txBody>
                    <a:bodyPr/>
                    <a:lstStyle/>
                    <a:p>
                      <a:r>
                        <a:rPr lang="en-GB" sz="1100" b="1" u="none" dirty="0">
                          <a:solidFill>
                            <a:schemeClr val="tx1"/>
                          </a:solidFill>
                        </a:rPr>
                        <a:t>Communauté</a:t>
                      </a:r>
                    </a:p>
                    <a:p>
                      <a:endParaRPr lang="en-US" sz="1100" u="none"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100" dirty="0">
                          <a:solidFill>
                            <a:schemeClr val="tx1"/>
                          </a:solidFill>
                        </a:rPr>
                        <a:t>La communauté accepte les enfants qui vivent dans le centre de soins résidentiels.</a:t>
                      </a:r>
                    </a:p>
                    <a:p>
                      <a:endParaRPr lang="en-US" sz="1100" dirty="0">
                        <a:solidFill>
                          <a:schemeClr val="tx1"/>
                        </a:solidFill>
                      </a:endParaRPr>
                    </a:p>
                    <a:p>
                      <a:r>
                        <a:rPr lang="en-US" sz="1100" dirty="0">
                          <a:solidFill>
                            <a:schemeClr val="tx1"/>
                          </a:solidFill>
                        </a:rPr>
                        <a:t>Récemment, un nouveau projet pour les enfants vivant en institution a vu le jour. Une agence de soins alternatifs tente de les mettre en contact avec des familles de la communauté avec lesquelles ils peuvent faire des activités ou même passer le week-end. Tshala a envisagé d'inscrire Jolie à ce projet, car il serait agréable de passer le week-end en dehors du centre et de passer du temps avec sa famille.</a:t>
                      </a:r>
                      <a:endParaRPr lang="en-GB"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269346332"/>
                  </a:ext>
                </a:extLst>
              </a:tr>
              <a:tr h="564319">
                <a:tc>
                  <a:txBody>
                    <a:bodyPr/>
                    <a:lstStyle/>
                    <a:p>
                      <a:r>
                        <a:rPr lang="en-GB" sz="1100" b="1" u="none" dirty="0">
                          <a:solidFill>
                            <a:schemeClr val="tx1"/>
                          </a:solidFill>
                        </a:rPr>
                        <a:t>Le point de vue de l'enfant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100" dirty="0">
                          <a:solidFill>
                            <a:schemeClr val="tx1"/>
                          </a:solidFill>
                        </a:rPr>
                        <a:t>Jolie ne veut pas aller voir un médecin ni parler à la police. Elle veut juste rentrer chez elle et retrouver son centre le plus vite possible.</a:t>
                      </a:r>
                      <a:endParaRPr lang="en-GB" sz="110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05799962"/>
                  </a:ext>
                </a:extLst>
              </a:tr>
            </a:tbl>
          </a:graphicData>
        </a:graphic>
      </p:graphicFrame>
      <p:sp>
        <p:nvSpPr>
          <p:cNvPr id="7" name="Hexagon 6">
            <a:extLst>
              <a:ext uri="{FF2B5EF4-FFF2-40B4-BE49-F238E27FC236}">
                <a16:creationId xmlns:a16="http://schemas.microsoft.com/office/drawing/2014/main" id="{399F9994-B1F4-7B95-4704-9D63F02E957A}"/>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37ED8ADD-BD7B-B0FC-08B0-1E27F5C947C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9F087EB8-95BA-E7D6-0B5D-18E187320582}"/>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021E000E-CA28-20F4-BC75-987DFBEE556A}"/>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8AE551B2-08A6-6528-6473-9B0DBB5B3E42}"/>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99A1BADE-44A2-1856-6BF5-69536411177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24296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C7E385CD-FA82-EB26-F264-E183D1CF3EAF}"/>
              </a:ext>
            </a:extLst>
          </p:cNvPr>
          <p:cNvSpPr/>
          <p:nvPr/>
        </p:nvSpPr>
        <p:spPr>
          <a:xfrm>
            <a:off x="996287" y="3730800"/>
            <a:ext cx="5111201" cy="113364"/>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13" name="Group 12">
            <a:extLst>
              <a:ext uri="{FF2B5EF4-FFF2-40B4-BE49-F238E27FC236}">
                <a16:creationId xmlns:a16="http://schemas.microsoft.com/office/drawing/2014/main" id="{37523113-C94D-3E9B-20BF-CBA87AA206B3}"/>
              </a:ext>
            </a:extLst>
          </p:cNvPr>
          <p:cNvGrpSpPr/>
          <p:nvPr/>
        </p:nvGrpSpPr>
        <p:grpSpPr>
          <a:xfrm rot="2784497">
            <a:off x="6140165" y="3519828"/>
            <a:ext cx="270762" cy="150510"/>
            <a:chOff x="9801077" y="2069436"/>
            <a:chExt cx="528335" cy="293688"/>
          </a:xfrm>
          <a:solidFill>
            <a:schemeClr val="accent2">
              <a:lumMod val="20000"/>
              <a:lumOff val="80000"/>
            </a:schemeClr>
          </a:solidFill>
        </p:grpSpPr>
        <p:sp>
          <p:nvSpPr>
            <p:cNvPr id="22" name="Rectangle 21">
              <a:extLst>
                <a:ext uri="{FF2B5EF4-FFF2-40B4-BE49-F238E27FC236}">
                  <a16:creationId xmlns:a16="http://schemas.microsoft.com/office/drawing/2014/main" id="{C94D7A24-7AB8-B7B2-3966-6DAD02528271}"/>
                </a:ext>
              </a:extLst>
            </p:cNvPr>
            <p:cNvSpPr/>
            <p:nvPr/>
          </p:nvSpPr>
          <p:spPr>
            <a:xfrm rot="20021467">
              <a:off x="9801077" y="2127510"/>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BFC15B07-C60C-5268-37A6-068F8D13EAF7}"/>
                </a:ext>
              </a:extLst>
            </p:cNvPr>
            <p:cNvSpPr/>
            <p:nvPr/>
          </p:nvSpPr>
          <p:spPr>
            <a:xfrm>
              <a:off x="10020300" y="2069436"/>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4FC642D9-E49A-1130-89C3-EB1D877228A5}"/>
                </a:ext>
              </a:extLst>
            </p:cNvPr>
            <p:cNvSpPr/>
            <p:nvPr/>
          </p:nvSpPr>
          <p:spPr>
            <a:xfrm rot="1473800">
              <a:off x="10243687" y="2119987"/>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5" name="Group 24">
            <a:extLst>
              <a:ext uri="{FF2B5EF4-FFF2-40B4-BE49-F238E27FC236}">
                <a16:creationId xmlns:a16="http://schemas.microsoft.com/office/drawing/2014/main" id="{6ABBFA93-7A81-FDC1-922D-C2D838BB95A4}"/>
              </a:ext>
            </a:extLst>
          </p:cNvPr>
          <p:cNvGrpSpPr/>
          <p:nvPr/>
        </p:nvGrpSpPr>
        <p:grpSpPr>
          <a:xfrm flipH="1">
            <a:off x="710097" y="4215053"/>
            <a:ext cx="2019043" cy="1809273"/>
            <a:chOff x="6259687" y="4130191"/>
            <a:chExt cx="2284022" cy="1913758"/>
          </a:xfrm>
          <a:solidFill>
            <a:schemeClr val="accent1">
              <a:lumMod val="20000"/>
              <a:lumOff val="80000"/>
            </a:schemeClr>
          </a:solidFill>
        </p:grpSpPr>
        <p:sp>
          <p:nvSpPr>
            <p:cNvPr id="26" name="Oval 25">
              <a:extLst>
                <a:ext uri="{FF2B5EF4-FFF2-40B4-BE49-F238E27FC236}">
                  <a16:creationId xmlns:a16="http://schemas.microsoft.com/office/drawing/2014/main" id="{6D89B758-BB3B-2350-4A2C-30DB0F704D42}"/>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Rounded Corners 26">
              <a:extLst>
                <a:ext uri="{FF2B5EF4-FFF2-40B4-BE49-F238E27FC236}">
                  <a16:creationId xmlns:a16="http://schemas.microsoft.com/office/drawing/2014/main" id="{88CA4B15-FC71-B48F-44C2-F821A7EAEEA6}"/>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Rounded Corners 27">
              <a:extLst>
                <a:ext uri="{FF2B5EF4-FFF2-40B4-BE49-F238E27FC236}">
                  <a16:creationId xmlns:a16="http://schemas.microsoft.com/office/drawing/2014/main" id="{EC480B72-5C9F-150D-277A-6A6C3841CF57}"/>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Rectangle: Rounded Corners 38">
              <a:extLst>
                <a:ext uri="{FF2B5EF4-FFF2-40B4-BE49-F238E27FC236}">
                  <a16:creationId xmlns:a16="http://schemas.microsoft.com/office/drawing/2014/main" id="{08050F9C-E10E-22D5-BB78-38BE292C808F}"/>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ectangle: Rounded Corners 39">
              <a:extLst>
                <a:ext uri="{FF2B5EF4-FFF2-40B4-BE49-F238E27FC236}">
                  <a16:creationId xmlns:a16="http://schemas.microsoft.com/office/drawing/2014/main" id="{3BE3366C-9200-AEDE-9B7D-BBA86A0480D9}"/>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ectangle: Rounded Corners 40">
              <a:extLst>
                <a:ext uri="{FF2B5EF4-FFF2-40B4-BE49-F238E27FC236}">
                  <a16:creationId xmlns:a16="http://schemas.microsoft.com/office/drawing/2014/main" id="{4341436B-72F0-D769-97D6-A7786321B1A0}"/>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ectangle: Rounded Corners 41">
              <a:extLst>
                <a:ext uri="{FF2B5EF4-FFF2-40B4-BE49-F238E27FC236}">
                  <a16:creationId xmlns:a16="http://schemas.microsoft.com/office/drawing/2014/main" id="{E65AA985-213E-2DED-171B-F26ECE4607B0}"/>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Rectangle: Rounded Corners 42">
              <a:extLst>
                <a:ext uri="{FF2B5EF4-FFF2-40B4-BE49-F238E27FC236}">
                  <a16:creationId xmlns:a16="http://schemas.microsoft.com/office/drawing/2014/main" id="{F432D7CF-B213-C406-4184-19D5C13CD9BD}"/>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4" name="Graphic 43" descr="Water with solid fill">
              <a:extLst>
                <a:ext uri="{FF2B5EF4-FFF2-40B4-BE49-F238E27FC236}">
                  <a16:creationId xmlns:a16="http://schemas.microsoft.com/office/drawing/2014/main" id="{7893EE1C-DC36-79DB-8FB9-E452EB7B4C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45" name="Rectangle: Rounded Corners 44">
              <a:extLst>
                <a:ext uri="{FF2B5EF4-FFF2-40B4-BE49-F238E27FC236}">
                  <a16:creationId xmlns:a16="http://schemas.microsoft.com/office/drawing/2014/main" id="{44A1DA61-3280-3BE3-CDB3-04F495FC0D4D}"/>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6" name="Graphic 45" descr="Water with solid fill">
              <a:extLst>
                <a:ext uri="{FF2B5EF4-FFF2-40B4-BE49-F238E27FC236}">
                  <a16:creationId xmlns:a16="http://schemas.microsoft.com/office/drawing/2014/main" id="{A92C01E8-2EAA-6907-F30C-C9A4323648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47" name="TextBox 46">
            <a:extLst>
              <a:ext uri="{FF2B5EF4-FFF2-40B4-BE49-F238E27FC236}">
                <a16:creationId xmlns:a16="http://schemas.microsoft.com/office/drawing/2014/main" id="{3DFD4A54-414F-90C7-C28F-3276558D8DD7}"/>
              </a:ext>
            </a:extLst>
          </p:cNvPr>
          <p:cNvSpPr txBox="1"/>
          <p:nvPr/>
        </p:nvSpPr>
        <p:spPr>
          <a:xfrm>
            <a:off x="972484" y="3307633"/>
            <a:ext cx="1106238" cy="261610"/>
          </a:xfrm>
          <a:prstGeom prst="rect">
            <a:avLst/>
          </a:prstGeom>
          <a:noFill/>
          <a:ln>
            <a:noFill/>
          </a:ln>
        </p:spPr>
        <p:txBody>
          <a:bodyPr wrap="square" rtlCol="0">
            <a:spAutoFit/>
          </a:bodyPr>
          <a:lstStyle/>
          <a:p>
            <a:r>
              <a:rPr lang="en-US" sz="1100" b="1" dirty="0"/>
              <a:t>FACTEURS DE RISQUE</a:t>
            </a:r>
          </a:p>
        </p:txBody>
      </p:sp>
      <p:sp>
        <p:nvSpPr>
          <p:cNvPr id="48" name="TextBox 47">
            <a:extLst>
              <a:ext uri="{FF2B5EF4-FFF2-40B4-BE49-F238E27FC236}">
                <a16:creationId xmlns:a16="http://schemas.microsoft.com/office/drawing/2014/main" id="{E6E86D34-BB74-6BFA-2FBA-85FE48800D15}"/>
              </a:ext>
            </a:extLst>
          </p:cNvPr>
          <p:cNvSpPr txBox="1"/>
          <p:nvPr/>
        </p:nvSpPr>
        <p:spPr>
          <a:xfrm>
            <a:off x="978420" y="3845006"/>
            <a:ext cx="1106238" cy="430887"/>
          </a:xfrm>
          <a:prstGeom prst="rect">
            <a:avLst/>
          </a:prstGeom>
          <a:noFill/>
          <a:ln>
            <a:noFill/>
          </a:ln>
        </p:spPr>
        <p:txBody>
          <a:bodyPr wrap="square" rtlCol="0">
            <a:spAutoFit/>
          </a:bodyPr>
          <a:lstStyle/>
          <a:p>
            <a:r>
              <a:rPr lang="en-US" sz="1100" b="1" dirty="0"/>
              <a:t>FACTEURS DE PROTECTION</a:t>
            </a:r>
          </a:p>
        </p:txBody>
      </p:sp>
      <p:sp>
        <p:nvSpPr>
          <p:cNvPr id="49" name="Cube 48">
            <a:extLst>
              <a:ext uri="{FF2B5EF4-FFF2-40B4-BE49-F238E27FC236}">
                <a16:creationId xmlns:a16="http://schemas.microsoft.com/office/drawing/2014/main" id="{582AE6DF-79BC-3661-1445-F8AD93A631C9}"/>
              </a:ext>
            </a:extLst>
          </p:cNvPr>
          <p:cNvSpPr/>
          <p:nvPr/>
        </p:nvSpPr>
        <p:spPr>
          <a:xfrm>
            <a:off x="2330829" y="2530182"/>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0" name="Cube 49">
            <a:extLst>
              <a:ext uri="{FF2B5EF4-FFF2-40B4-BE49-F238E27FC236}">
                <a16:creationId xmlns:a16="http://schemas.microsoft.com/office/drawing/2014/main" id="{FDD4FE45-08FE-526D-0CB7-ACEE87E84D10}"/>
              </a:ext>
            </a:extLst>
          </p:cNvPr>
          <p:cNvSpPr/>
          <p:nvPr/>
        </p:nvSpPr>
        <p:spPr>
          <a:xfrm>
            <a:off x="2343497" y="1403664"/>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1" name="Cube 50">
            <a:extLst>
              <a:ext uri="{FF2B5EF4-FFF2-40B4-BE49-F238E27FC236}">
                <a16:creationId xmlns:a16="http://schemas.microsoft.com/office/drawing/2014/main" id="{960A2D17-4EDF-073D-5B6D-9D1FE40C18C4}"/>
              </a:ext>
            </a:extLst>
          </p:cNvPr>
          <p:cNvSpPr/>
          <p:nvPr/>
        </p:nvSpPr>
        <p:spPr>
          <a:xfrm>
            <a:off x="4232806" y="2508838"/>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2" name="Cube 51">
            <a:extLst>
              <a:ext uri="{FF2B5EF4-FFF2-40B4-BE49-F238E27FC236}">
                <a16:creationId xmlns:a16="http://schemas.microsoft.com/office/drawing/2014/main" id="{D97310C8-70C5-B243-9DAA-C311D79FE7E0}"/>
              </a:ext>
            </a:extLst>
          </p:cNvPr>
          <p:cNvSpPr/>
          <p:nvPr/>
        </p:nvSpPr>
        <p:spPr>
          <a:xfrm>
            <a:off x="4260241" y="1345270"/>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3" name="Cube 52">
            <a:extLst>
              <a:ext uri="{FF2B5EF4-FFF2-40B4-BE49-F238E27FC236}">
                <a16:creationId xmlns:a16="http://schemas.microsoft.com/office/drawing/2014/main" id="{E2C47E84-3C66-5389-2421-C14A26345DE2}"/>
              </a:ext>
            </a:extLst>
          </p:cNvPr>
          <p:cNvSpPr/>
          <p:nvPr/>
        </p:nvSpPr>
        <p:spPr>
          <a:xfrm>
            <a:off x="2330830" y="5437920"/>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4" name="Cube 53">
            <a:extLst>
              <a:ext uri="{FF2B5EF4-FFF2-40B4-BE49-F238E27FC236}">
                <a16:creationId xmlns:a16="http://schemas.microsoft.com/office/drawing/2014/main" id="{635BB192-BF0E-A4DF-81D6-C2E402FB8BA6}"/>
              </a:ext>
            </a:extLst>
          </p:cNvPr>
          <p:cNvSpPr/>
          <p:nvPr/>
        </p:nvSpPr>
        <p:spPr>
          <a:xfrm>
            <a:off x="2376238" y="4152287"/>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5" name="Cube 54">
            <a:extLst>
              <a:ext uri="{FF2B5EF4-FFF2-40B4-BE49-F238E27FC236}">
                <a16:creationId xmlns:a16="http://schemas.microsoft.com/office/drawing/2014/main" id="{C5B8308D-874D-6BAF-9227-104CB6A4F3BB}"/>
              </a:ext>
            </a:extLst>
          </p:cNvPr>
          <p:cNvSpPr/>
          <p:nvPr/>
        </p:nvSpPr>
        <p:spPr>
          <a:xfrm>
            <a:off x="4260242" y="5373011"/>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6" name="Cube 55">
            <a:extLst>
              <a:ext uri="{FF2B5EF4-FFF2-40B4-BE49-F238E27FC236}">
                <a16:creationId xmlns:a16="http://schemas.microsoft.com/office/drawing/2014/main" id="{8BC062A3-9F93-1525-4D4F-1FB187E40816}"/>
              </a:ext>
            </a:extLst>
          </p:cNvPr>
          <p:cNvSpPr/>
          <p:nvPr/>
        </p:nvSpPr>
        <p:spPr>
          <a:xfrm>
            <a:off x="4272619" y="4152287"/>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BB81D26-8E90-D733-2EB6-0D2927BCFC79}"/>
              </a:ext>
            </a:extLst>
          </p:cNvPr>
          <p:cNvSpPr txBox="1"/>
          <p:nvPr/>
        </p:nvSpPr>
        <p:spPr>
          <a:xfrm>
            <a:off x="996287" y="731678"/>
            <a:ext cx="5254042" cy="276999"/>
          </a:xfrm>
          <a:prstGeom prst="rect">
            <a:avLst/>
          </a:prstGeom>
          <a:noFill/>
        </p:spPr>
        <p:txBody>
          <a:bodyPr wrap="square" rtlCol="0">
            <a:spAutoFit/>
          </a:bodyPr>
          <a:lstStyle/>
          <a:p>
            <a:r>
              <a:rPr lang="en-US" sz="1200" b="1" dirty="0"/>
              <a:t>Partie 2 : Analyse des risques</a:t>
            </a:r>
          </a:p>
        </p:txBody>
      </p:sp>
      <p:sp>
        <p:nvSpPr>
          <p:cNvPr id="6" name="Hexagon 5">
            <a:extLst>
              <a:ext uri="{FF2B5EF4-FFF2-40B4-BE49-F238E27FC236}">
                <a16:creationId xmlns:a16="http://schemas.microsoft.com/office/drawing/2014/main" id="{832BE1ED-D4C1-2D97-B11B-2C90EFA80187}"/>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BCBD669A-D20D-B2D5-0CDA-A577EED8333C}"/>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F60DB4BF-A04C-4EA5-EC4B-D3E669CA54D0}"/>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FBBE5B1E-B916-1906-7BF4-FE2BFF451D2B}"/>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F3913A3-249D-DED6-2100-991584E13AC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61406243-8E99-64CE-8824-B05032DF7BFD}"/>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13511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56AC2F-DD19-3B51-1C6C-D3A17F8D7E13}"/>
              </a:ext>
            </a:extLst>
          </p:cNvPr>
          <p:cNvSpPr/>
          <p:nvPr/>
        </p:nvSpPr>
        <p:spPr>
          <a:xfrm>
            <a:off x="2084296" y="1622835"/>
            <a:ext cx="4165873" cy="67764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ACE576C-B457-CF80-EF36-F36B9AB25B26}"/>
              </a:ext>
            </a:extLst>
          </p:cNvPr>
          <p:cNvSpPr txBox="1"/>
          <p:nvPr/>
        </p:nvSpPr>
        <p:spPr>
          <a:xfrm>
            <a:off x="996000" y="1134671"/>
            <a:ext cx="5254172" cy="261610"/>
          </a:xfrm>
          <a:prstGeom prst="rect">
            <a:avLst/>
          </a:prstGeom>
          <a:noFill/>
        </p:spPr>
        <p:txBody>
          <a:bodyPr wrap="square" rtlCol="0">
            <a:spAutoFit/>
          </a:bodyPr>
          <a:lstStyle/>
          <a:p>
            <a:r>
              <a:rPr lang="en-US" sz="1100" dirty="0"/>
              <a:t>Quels besoins avez-vous identifiés dans le cas de Jolie ?</a:t>
            </a:r>
          </a:p>
        </p:txBody>
      </p:sp>
      <p:cxnSp>
        <p:nvCxnSpPr>
          <p:cNvPr id="15" name="Straight Arrow Connector 14">
            <a:extLst>
              <a:ext uri="{FF2B5EF4-FFF2-40B4-BE49-F238E27FC236}">
                <a16:creationId xmlns:a16="http://schemas.microsoft.com/office/drawing/2014/main" id="{80A25975-D3AB-B86E-CC35-2F99977DF97D}"/>
              </a:ext>
            </a:extLst>
          </p:cNvPr>
          <p:cNvCxnSpPr/>
          <p:nvPr/>
        </p:nvCxnSpPr>
        <p:spPr>
          <a:xfrm>
            <a:off x="1378857" y="2580778"/>
            <a:ext cx="0" cy="4804228"/>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00EA6B-70F9-977B-E328-416414597D2C}"/>
              </a:ext>
            </a:extLst>
          </p:cNvPr>
          <p:cNvSpPr txBox="1"/>
          <p:nvPr/>
        </p:nvSpPr>
        <p:spPr>
          <a:xfrm>
            <a:off x="996287" y="731678"/>
            <a:ext cx="5254042" cy="276999"/>
          </a:xfrm>
          <a:prstGeom prst="rect">
            <a:avLst/>
          </a:prstGeom>
          <a:noFill/>
        </p:spPr>
        <p:txBody>
          <a:bodyPr wrap="square" rtlCol="0">
            <a:spAutoFit/>
          </a:bodyPr>
          <a:lstStyle/>
          <a:p>
            <a:r>
              <a:rPr lang="en-US" sz="1200" b="1" dirty="0"/>
              <a:t>Partie 3 : Besoins en matière de protection de l'enfance</a:t>
            </a:r>
          </a:p>
        </p:txBody>
      </p:sp>
      <p:sp>
        <p:nvSpPr>
          <p:cNvPr id="17" name="Oval 16">
            <a:extLst>
              <a:ext uri="{FF2B5EF4-FFF2-40B4-BE49-F238E27FC236}">
                <a16:creationId xmlns:a16="http://schemas.microsoft.com/office/drawing/2014/main" id="{052FC661-D636-1A84-3394-1B9C6F233BA1}"/>
              </a:ext>
            </a:extLst>
          </p:cNvPr>
          <p:cNvSpPr/>
          <p:nvPr/>
        </p:nvSpPr>
        <p:spPr>
          <a:xfrm>
            <a:off x="915914" y="1486966"/>
            <a:ext cx="957943" cy="95794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75E8116-8AB5-BB21-E204-71DB35EFE1B3}"/>
              </a:ext>
            </a:extLst>
          </p:cNvPr>
          <p:cNvSpPr/>
          <p:nvPr/>
        </p:nvSpPr>
        <p:spPr>
          <a:xfrm>
            <a:off x="915914" y="7588418"/>
            <a:ext cx="957943" cy="95794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3493FD1-C1BC-4D6D-E314-C1F70A08FAFE}"/>
              </a:ext>
            </a:extLst>
          </p:cNvPr>
          <p:cNvSpPr txBox="1"/>
          <p:nvPr/>
        </p:nvSpPr>
        <p:spPr>
          <a:xfrm>
            <a:off x="527913" y="2081405"/>
            <a:ext cx="1709055" cy="230832"/>
          </a:xfrm>
          <a:prstGeom prst="rect">
            <a:avLst/>
          </a:prstGeom>
          <a:noFill/>
        </p:spPr>
        <p:txBody>
          <a:bodyPr wrap="square">
            <a:spAutoFit/>
          </a:bodyPr>
          <a:lstStyle/>
          <a:p>
            <a:pPr algn="ctr"/>
            <a:r>
              <a:rPr lang="en-US" sz="900" b="1" dirty="0"/>
              <a:t>Haute </a:t>
            </a:r>
            <a:r>
              <a:rPr lang="en-US" sz="900" b="1" dirty="0" err="1"/>
              <a:t>priorité</a:t>
            </a:r>
            <a:endParaRPr lang="en-US" sz="900" b="1" dirty="0"/>
          </a:p>
        </p:txBody>
      </p:sp>
      <p:sp>
        <p:nvSpPr>
          <p:cNvPr id="20" name="TextBox 19">
            <a:extLst>
              <a:ext uri="{FF2B5EF4-FFF2-40B4-BE49-F238E27FC236}">
                <a16:creationId xmlns:a16="http://schemas.microsoft.com/office/drawing/2014/main" id="{E48351FF-B627-D443-111A-922899F2CBBF}"/>
              </a:ext>
            </a:extLst>
          </p:cNvPr>
          <p:cNvSpPr txBox="1"/>
          <p:nvPr/>
        </p:nvSpPr>
        <p:spPr>
          <a:xfrm>
            <a:off x="527912" y="1532150"/>
            <a:ext cx="1709055" cy="584775"/>
          </a:xfrm>
          <a:prstGeom prst="rect">
            <a:avLst/>
          </a:prstGeom>
          <a:noFill/>
        </p:spPr>
        <p:txBody>
          <a:bodyPr wrap="square">
            <a:spAutoFit/>
          </a:bodyPr>
          <a:lstStyle/>
          <a:p>
            <a:pPr algn="ctr"/>
            <a:r>
              <a:rPr lang="en-US" sz="3200" b="1" dirty="0">
                <a:solidFill>
                  <a:schemeClr val="accent1"/>
                </a:solidFill>
                <a:latin typeface="Britannic Bold" panose="020B0903060703020204" pitchFamily="34" charset="0"/>
              </a:rPr>
              <a:t>! !!</a:t>
            </a:r>
          </a:p>
        </p:txBody>
      </p:sp>
      <p:sp>
        <p:nvSpPr>
          <p:cNvPr id="21" name="TextBox 20">
            <a:extLst>
              <a:ext uri="{FF2B5EF4-FFF2-40B4-BE49-F238E27FC236}">
                <a16:creationId xmlns:a16="http://schemas.microsoft.com/office/drawing/2014/main" id="{9E0ACD69-0C8A-893C-D3B0-9A6D18EC765E}"/>
              </a:ext>
            </a:extLst>
          </p:cNvPr>
          <p:cNvSpPr txBox="1"/>
          <p:nvPr/>
        </p:nvSpPr>
        <p:spPr>
          <a:xfrm>
            <a:off x="527913" y="8137673"/>
            <a:ext cx="1709055" cy="246221"/>
          </a:xfrm>
          <a:prstGeom prst="rect">
            <a:avLst/>
          </a:prstGeom>
          <a:noFill/>
        </p:spPr>
        <p:txBody>
          <a:bodyPr wrap="square">
            <a:spAutoFit/>
          </a:bodyPr>
          <a:lstStyle/>
          <a:p>
            <a:pPr algn="ctr"/>
            <a:r>
              <a:rPr lang="en-US" sz="1000" b="1" dirty="0"/>
              <a:t>Faible priorité</a:t>
            </a:r>
          </a:p>
        </p:txBody>
      </p:sp>
      <p:sp>
        <p:nvSpPr>
          <p:cNvPr id="22" name="TextBox 21">
            <a:extLst>
              <a:ext uri="{FF2B5EF4-FFF2-40B4-BE49-F238E27FC236}">
                <a16:creationId xmlns:a16="http://schemas.microsoft.com/office/drawing/2014/main" id="{D6420952-A043-114D-6B54-1D4A1CC2C647}"/>
              </a:ext>
            </a:extLst>
          </p:cNvPr>
          <p:cNvSpPr txBox="1"/>
          <p:nvPr/>
        </p:nvSpPr>
        <p:spPr>
          <a:xfrm>
            <a:off x="527912" y="7588418"/>
            <a:ext cx="1709055" cy="584775"/>
          </a:xfrm>
          <a:prstGeom prst="rect">
            <a:avLst/>
          </a:prstGeom>
          <a:noFill/>
        </p:spPr>
        <p:txBody>
          <a:bodyPr wrap="square">
            <a:spAutoFit/>
          </a:bodyPr>
          <a:lstStyle/>
          <a:p>
            <a:pPr algn="ctr"/>
            <a:r>
              <a:rPr lang="en-US" sz="3200" b="1" dirty="0">
                <a:solidFill>
                  <a:schemeClr val="accent1"/>
                </a:solidFill>
                <a:latin typeface="Britannic Bold" panose="020B0903060703020204" pitchFamily="34" charset="0"/>
              </a:rPr>
              <a:t>!</a:t>
            </a:r>
          </a:p>
        </p:txBody>
      </p:sp>
      <p:sp>
        <p:nvSpPr>
          <p:cNvPr id="23" name="Hexagon 22">
            <a:extLst>
              <a:ext uri="{FF2B5EF4-FFF2-40B4-BE49-F238E27FC236}">
                <a16:creationId xmlns:a16="http://schemas.microsoft.com/office/drawing/2014/main" id="{70F54CE6-3726-2FD2-484F-0E03072A0920}"/>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9BEA9785-539A-14EA-BAFA-762B920FC35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A865DDFB-1511-BE4C-F23B-A1F32A4CA1FB}"/>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B62EF620-B21F-B08B-26C2-71337E9F8C45}"/>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a:extLst>
              <a:ext uri="{FF2B5EF4-FFF2-40B4-BE49-F238E27FC236}">
                <a16:creationId xmlns:a16="http://schemas.microsoft.com/office/drawing/2014/main" id="{C36F447D-F6F6-A638-21FD-ACD5EDD217D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a:extLst>
              <a:ext uri="{FF2B5EF4-FFF2-40B4-BE49-F238E27FC236}">
                <a16:creationId xmlns:a16="http://schemas.microsoft.com/office/drawing/2014/main" id="{A68C33DC-9313-8E52-AE9E-BD08AE149755}"/>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546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E84B9-C56D-C2EE-B325-C48FD0020763}"/>
              </a:ext>
            </a:extLst>
          </p:cNvPr>
          <p:cNvSpPr/>
          <p:nvPr/>
        </p:nvSpPr>
        <p:spPr>
          <a:xfrm>
            <a:off x="996286" y="2294976"/>
            <a:ext cx="5273039" cy="64660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FE4AD0F-7046-3A53-01BF-497F89F85AD1}"/>
              </a:ext>
            </a:extLst>
          </p:cNvPr>
          <p:cNvSpPr txBox="1"/>
          <p:nvPr/>
        </p:nvSpPr>
        <p:spPr>
          <a:xfrm>
            <a:off x="958186" y="1874860"/>
            <a:ext cx="5252113" cy="261610"/>
          </a:xfrm>
          <a:prstGeom prst="rect">
            <a:avLst/>
          </a:prstGeom>
          <a:noFill/>
        </p:spPr>
        <p:txBody>
          <a:bodyPr wrap="square" rtlCol="0">
            <a:spAutoFit/>
          </a:bodyPr>
          <a:lstStyle/>
          <a:p>
            <a:r>
              <a:rPr lang="en-US" sz="1100" dirty="0">
                <a:cs typeface="Arial" panose="020B0604020202020204" pitchFamily="34" charset="0"/>
              </a:rPr>
              <a:t>Comment planifier votre travail tout en gardant une vue d'ensemble de votre charge de travail ?</a:t>
            </a:r>
          </a:p>
        </p:txBody>
      </p:sp>
      <p:sp>
        <p:nvSpPr>
          <p:cNvPr id="3" name="TextBox 2">
            <a:extLst>
              <a:ext uri="{FF2B5EF4-FFF2-40B4-BE49-F238E27FC236}">
                <a16:creationId xmlns:a16="http://schemas.microsoft.com/office/drawing/2014/main" id="{29C628BE-69DD-2256-BE93-7422BF89239B}"/>
              </a:ext>
            </a:extLst>
          </p:cNvPr>
          <p:cNvSpPr txBox="1"/>
          <p:nvPr/>
        </p:nvSpPr>
        <p:spPr>
          <a:xfrm>
            <a:off x="996286" y="713169"/>
            <a:ext cx="5252113"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5 : COMMENT PLANIFIER ET GÉRER MA CHARGE DE TRAVAIL ? </a:t>
            </a:r>
          </a:p>
        </p:txBody>
      </p:sp>
      <p:sp>
        <p:nvSpPr>
          <p:cNvPr id="4" name="TextBox 3">
            <a:extLst>
              <a:ext uri="{FF2B5EF4-FFF2-40B4-BE49-F238E27FC236}">
                <a16:creationId xmlns:a16="http://schemas.microsoft.com/office/drawing/2014/main" id="{B9534FC9-A4EB-CB78-3A0F-93CE5A75E521}"/>
              </a:ext>
            </a:extLst>
          </p:cNvPr>
          <p:cNvSpPr txBox="1"/>
          <p:nvPr/>
        </p:nvSpPr>
        <p:spPr>
          <a:xfrm>
            <a:off x="996286" y="1597861"/>
            <a:ext cx="5273039" cy="276999"/>
          </a:xfrm>
          <a:prstGeom prst="rect">
            <a:avLst/>
          </a:prstGeom>
          <a:noFill/>
        </p:spPr>
        <p:txBody>
          <a:bodyPr wrap="square" rtlCol="0">
            <a:spAutoFit/>
          </a:bodyPr>
          <a:lstStyle/>
          <a:p>
            <a:r>
              <a:rPr lang="en-US" sz="1200" b="1" spc="300" dirty="0">
                <a:solidFill>
                  <a:schemeClr val="tx1"/>
                </a:solidFill>
              </a:rPr>
              <a:t>LA GESTION D'UNE CHARGE DE TRAVAIL</a:t>
            </a:r>
          </a:p>
        </p:txBody>
      </p:sp>
      <p:grpSp>
        <p:nvGrpSpPr>
          <p:cNvPr id="47" name="Group 46">
            <a:extLst>
              <a:ext uri="{FF2B5EF4-FFF2-40B4-BE49-F238E27FC236}">
                <a16:creationId xmlns:a16="http://schemas.microsoft.com/office/drawing/2014/main" id="{6A5B756E-DBCC-B805-23EE-C688326554C2}"/>
              </a:ext>
            </a:extLst>
          </p:cNvPr>
          <p:cNvGrpSpPr/>
          <p:nvPr/>
        </p:nvGrpSpPr>
        <p:grpSpPr>
          <a:xfrm>
            <a:off x="4838902" y="7960323"/>
            <a:ext cx="775317" cy="940071"/>
            <a:chOff x="1591026" y="2323978"/>
            <a:chExt cx="775317" cy="940071"/>
          </a:xfrm>
        </p:grpSpPr>
        <p:sp>
          <p:nvSpPr>
            <p:cNvPr id="48" name="Rectangle: Single Corner Snipped 47">
              <a:extLst>
                <a:ext uri="{FF2B5EF4-FFF2-40B4-BE49-F238E27FC236}">
                  <a16:creationId xmlns:a16="http://schemas.microsoft.com/office/drawing/2014/main" id="{D6AECDFC-75B1-BEA9-DCE0-A86D14B3F164}"/>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6647317E-9C5C-E6FB-52CC-CC5BE59449F9}"/>
                </a:ext>
              </a:extLst>
            </p:cNvPr>
            <p:cNvGrpSpPr/>
            <p:nvPr/>
          </p:nvGrpSpPr>
          <p:grpSpPr>
            <a:xfrm>
              <a:off x="1867218" y="2543057"/>
              <a:ext cx="232947" cy="522825"/>
              <a:chOff x="5960196" y="3632825"/>
              <a:chExt cx="324376" cy="728028"/>
            </a:xfrm>
            <a:solidFill>
              <a:schemeClr val="bg1"/>
            </a:solidFill>
          </p:grpSpPr>
          <p:sp>
            <p:nvSpPr>
              <p:cNvPr id="50" name="Round Same Side Corner Rectangle 46">
                <a:extLst>
                  <a:ext uri="{FF2B5EF4-FFF2-40B4-BE49-F238E27FC236}">
                    <a16:creationId xmlns:a16="http://schemas.microsoft.com/office/drawing/2014/main" id="{D667C072-F194-349A-0AFB-C8AD5DC3F529}"/>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BD58B7BA-AFFA-9E86-1C26-1154B9A4D0EB}"/>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grpSp>
      <p:grpSp>
        <p:nvGrpSpPr>
          <p:cNvPr id="52" name="Group 51">
            <a:extLst>
              <a:ext uri="{FF2B5EF4-FFF2-40B4-BE49-F238E27FC236}">
                <a16:creationId xmlns:a16="http://schemas.microsoft.com/office/drawing/2014/main" id="{6E48896B-F1BF-F9E7-808F-5BB065FD7EA9}"/>
              </a:ext>
            </a:extLst>
          </p:cNvPr>
          <p:cNvGrpSpPr/>
          <p:nvPr/>
        </p:nvGrpSpPr>
        <p:grpSpPr>
          <a:xfrm>
            <a:off x="5340342" y="7702939"/>
            <a:ext cx="775317" cy="940071"/>
            <a:chOff x="1591026" y="2323978"/>
            <a:chExt cx="775317" cy="940071"/>
          </a:xfrm>
        </p:grpSpPr>
        <p:sp>
          <p:nvSpPr>
            <p:cNvPr id="53" name="Rectangle: Single Corner Snipped 52">
              <a:extLst>
                <a:ext uri="{FF2B5EF4-FFF2-40B4-BE49-F238E27FC236}">
                  <a16:creationId xmlns:a16="http://schemas.microsoft.com/office/drawing/2014/main" id="{30601F7A-F32D-74B0-1E73-036F20E62345}"/>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8F25251D-4174-AA85-B987-8017EABEEBFE}"/>
                </a:ext>
              </a:extLst>
            </p:cNvPr>
            <p:cNvGrpSpPr/>
            <p:nvPr/>
          </p:nvGrpSpPr>
          <p:grpSpPr>
            <a:xfrm>
              <a:off x="1867218" y="2543057"/>
              <a:ext cx="232947" cy="522825"/>
              <a:chOff x="5960196" y="3632825"/>
              <a:chExt cx="324376" cy="728028"/>
            </a:xfrm>
            <a:solidFill>
              <a:schemeClr val="bg1"/>
            </a:solidFill>
          </p:grpSpPr>
          <p:sp>
            <p:nvSpPr>
              <p:cNvPr id="55" name="Round Same Side Corner Rectangle 46">
                <a:extLst>
                  <a:ext uri="{FF2B5EF4-FFF2-40B4-BE49-F238E27FC236}">
                    <a16:creationId xmlns:a16="http://schemas.microsoft.com/office/drawing/2014/main" id="{5060C393-97E8-6B7F-6089-0FD2A26950D0}"/>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57EB0D4-D5C8-37DD-04F8-6E44F615B60C}"/>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grpSp>
      <p:grpSp>
        <p:nvGrpSpPr>
          <p:cNvPr id="57" name="Group 56">
            <a:extLst>
              <a:ext uri="{FF2B5EF4-FFF2-40B4-BE49-F238E27FC236}">
                <a16:creationId xmlns:a16="http://schemas.microsoft.com/office/drawing/2014/main" id="{B1E68DB2-E013-9F74-2B24-B9A77ACBB4BC}"/>
              </a:ext>
            </a:extLst>
          </p:cNvPr>
          <p:cNvGrpSpPr/>
          <p:nvPr/>
        </p:nvGrpSpPr>
        <p:grpSpPr>
          <a:xfrm>
            <a:off x="5782077" y="7355804"/>
            <a:ext cx="775317" cy="940071"/>
            <a:chOff x="1591026" y="2323978"/>
            <a:chExt cx="775317" cy="940071"/>
          </a:xfrm>
        </p:grpSpPr>
        <p:sp>
          <p:nvSpPr>
            <p:cNvPr id="58" name="Rectangle: Single Corner Snipped 57">
              <a:extLst>
                <a:ext uri="{FF2B5EF4-FFF2-40B4-BE49-F238E27FC236}">
                  <a16:creationId xmlns:a16="http://schemas.microsoft.com/office/drawing/2014/main" id="{ADD9DBFA-9296-A70D-9EF4-1616969E7F6A}"/>
                </a:ext>
              </a:extLst>
            </p:cNvPr>
            <p:cNvSpPr/>
            <p:nvPr/>
          </p:nvSpPr>
          <p:spPr>
            <a:xfrm>
              <a:off x="1591026" y="2323978"/>
              <a:ext cx="775317" cy="940071"/>
            </a:xfrm>
            <a:prstGeom prst="snip1Rect">
              <a:avLst/>
            </a:prstGeom>
            <a:solidFill>
              <a:schemeClr val="accent1">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7A633964-6B0E-BE2A-5D2E-0C404000D1C2}"/>
                </a:ext>
              </a:extLst>
            </p:cNvPr>
            <p:cNvGrpSpPr/>
            <p:nvPr/>
          </p:nvGrpSpPr>
          <p:grpSpPr>
            <a:xfrm>
              <a:off x="1867218" y="2543057"/>
              <a:ext cx="232947" cy="522825"/>
              <a:chOff x="5960196" y="3632825"/>
              <a:chExt cx="324376" cy="728028"/>
            </a:xfrm>
            <a:solidFill>
              <a:schemeClr val="bg1"/>
            </a:solidFill>
          </p:grpSpPr>
          <p:sp>
            <p:nvSpPr>
              <p:cNvPr id="60" name="Round Same Side Corner Rectangle 46">
                <a:extLst>
                  <a:ext uri="{FF2B5EF4-FFF2-40B4-BE49-F238E27FC236}">
                    <a16:creationId xmlns:a16="http://schemas.microsoft.com/office/drawing/2014/main" id="{9C6B385A-14E3-E483-BDE7-34BFC1FCB01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A89747D-18DF-8AEF-F2B1-5EE9344A152A}"/>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Arial" panose="020B0604020202020204" pitchFamily="34" charset="0"/>
                  <a:cs typeface="Arial" panose="020B0604020202020204" pitchFamily="34" charset="0"/>
                </a:endParaRPr>
              </a:p>
            </p:txBody>
          </p:sp>
        </p:grpSp>
      </p:grpSp>
      <p:sp>
        <p:nvSpPr>
          <p:cNvPr id="62" name="Hexagon 61">
            <a:extLst>
              <a:ext uri="{FF2B5EF4-FFF2-40B4-BE49-F238E27FC236}">
                <a16:creationId xmlns:a16="http://schemas.microsoft.com/office/drawing/2014/main" id="{2DD11206-F4F4-16DC-ADC8-B130FC5C663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a:extLst>
              <a:ext uri="{FF2B5EF4-FFF2-40B4-BE49-F238E27FC236}">
                <a16:creationId xmlns:a16="http://schemas.microsoft.com/office/drawing/2014/main" id="{D7D42363-CD2C-4BF6-C4A5-382B474B1138}"/>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a:extLst>
              <a:ext uri="{FF2B5EF4-FFF2-40B4-BE49-F238E27FC236}">
                <a16:creationId xmlns:a16="http://schemas.microsoft.com/office/drawing/2014/main" id="{8E7B514E-CD9B-A05A-3141-EC3B82F65B71}"/>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a:extLst>
              <a:ext uri="{FF2B5EF4-FFF2-40B4-BE49-F238E27FC236}">
                <a16:creationId xmlns:a16="http://schemas.microsoft.com/office/drawing/2014/main" id="{ED86BA46-FAA1-62C2-C4AE-68A18A32893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a:extLst>
              <a:ext uri="{FF2B5EF4-FFF2-40B4-BE49-F238E27FC236}">
                <a16:creationId xmlns:a16="http://schemas.microsoft.com/office/drawing/2014/main" id="{D73AFBE8-085F-E0E5-CFEF-4E12F24BCF95}"/>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a:extLst>
              <a:ext uri="{FF2B5EF4-FFF2-40B4-BE49-F238E27FC236}">
                <a16:creationId xmlns:a16="http://schemas.microsoft.com/office/drawing/2014/main" id="{717C27F0-CD99-2A60-C13E-530EA524BD72}"/>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43115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E9385E-7193-A52B-D0C6-EC198675DD5B}"/>
              </a:ext>
            </a:extLst>
          </p:cNvPr>
          <p:cNvSpPr txBox="1"/>
          <p:nvPr/>
        </p:nvSpPr>
        <p:spPr>
          <a:xfrm>
            <a:off x="996286" y="714536"/>
            <a:ext cx="5273039" cy="276999"/>
          </a:xfrm>
          <a:prstGeom prst="rect">
            <a:avLst/>
          </a:prstGeom>
          <a:noFill/>
        </p:spPr>
        <p:txBody>
          <a:bodyPr wrap="square" rtlCol="0">
            <a:spAutoFit/>
          </a:bodyPr>
          <a:lstStyle/>
          <a:p>
            <a:r>
              <a:rPr lang="en-US" sz="1200" b="1" spc="300" dirty="0">
                <a:solidFill>
                  <a:schemeClr val="tx1"/>
                </a:solidFill>
              </a:rPr>
              <a:t>OUTIL DE VÉRIFICATION DU DOSSIER</a:t>
            </a:r>
          </a:p>
        </p:txBody>
      </p:sp>
      <p:graphicFrame>
        <p:nvGraphicFramePr>
          <p:cNvPr id="7" name="Table 7">
            <a:extLst>
              <a:ext uri="{FF2B5EF4-FFF2-40B4-BE49-F238E27FC236}">
                <a16:creationId xmlns:a16="http://schemas.microsoft.com/office/drawing/2014/main" id="{5D334BC5-ADB9-3949-18CA-92379939CF79}"/>
              </a:ext>
            </a:extLst>
          </p:cNvPr>
          <p:cNvGraphicFramePr>
            <a:graphicFrameLocks noGrp="1"/>
          </p:cNvGraphicFramePr>
          <p:nvPr>
            <p:extLst>
              <p:ext uri="{D42A27DB-BD31-4B8C-83A1-F6EECF244321}">
                <p14:modId xmlns:p14="http://schemas.microsoft.com/office/powerpoint/2010/main" val="1587289827"/>
              </p:ext>
            </p:extLst>
          </p:nvPr>
        </p:nvGraphicFramePr>
        <p:xfrm>
          <a:off x="996286" y="1167687"/>
          <a:ext cx="5273038" cy="4823460"/>
        </p:xfrm>
        <a:graphic>
          <a:graphicData uri="http://schemas.openxmlformats.org/drawingml/2006/table">
            <a:tbl>
              <a:tblPr firstRow="1" bandRow="1">
                <a:tableStyleId>{5C22544A-7EE6-4342-B048-85BDC9FD1C3A}</a:tableStyleId>
              </a:tblPr>
              <a:tblGrid>
                <a:gridCol w="1111342">
                  <a:extLst>
                    <a:ext uri="{9D8B030D-6E8A-4147-A177-3AD203B41FA5}">
                      <a16:colId xmlns:a16="http://schemas.microsoft.com/office/drawing/2014/main" val="1657693909"/>
                    </a:ext>
                  </a:extLst>
                </a:gridCol>
                <a:gridCol w="4161696">
                  <a:extLst>
                    <a:ext uri="{9D8B030D-6E8A-4147-A177-3AD203B41FA5}">
                      <a16:colId xmlns:a16="http://schemas.microsoft.com/office/drawing/2014/main" val="3226904591"/>
                    </a:ext>
                  </a:extLst>
                </a:gridCol>
              </a:tblGrid>
              <a:tr h="0">
                <a:tc gridSpan="2">
                  <a:txBody>
                    <a:bodyPr/>
                    <a:lstStyle/>
                    <a:p>
                      <a:r>
                        <a:rPr lang="en-CA" sz="1050" dirty="0">
                          <a:solidFill>
                            <a:schemeClr val="bg1"/>
                          </a:solidFill>
                          <a:latin typeface="+mn-lt"/>
                        </a:rPr>
                        <a:t>DESCRIPTION</a:t>
                      </a:r>
                      <a:endParaRPr lang="en-US" sz="1050" dirty="0">
                        <a:solidFill>
                          <a:schemeClr val="bg1"/>
                        </a:solidFill>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343118312"/>
                  </a:ext>
                </a:extLst>
              </a:tr>
              <a:tr h="370840">
                <a:tc>
                  <a:txBody>
                    <a:bodyPr/>
                    <a:lstStyle/>
                    <a:p>
                      <a:r>
                        <a:rPr lang="en-US" sz="1050" b="1" dirty="0">
                          <a:solidFill>
                            <a:srgbClr val="000000"/>
                          </a:solidFill>
                          <a:effectLst/>
                          <a:latin typeface="+mn-lt"/>
                          <a:ea typeface="Calibri" panose="020F0502020204030204" pitchFamily="34" charset="0"/>
                        </a:rPr>
                        <a:t>Définition</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solidFill>
                            <a:srgbClr val="000000"/>
                          </a:solidFill>
                          <a:effectLst/>
                          <a:latin typeface="+mn-lt"/>
                          <a:ea typeface="Calibri" panose="020F0502020204030204" pitchFamily="34" charset="0"/>
                        </a:rPr>
                        <a:t>L'examen d'un dossier est une pratique de supervision utilisée pour évaluer l'application par un </a:t>
                      </a:r>
                      <a:r>
                        <a:rPr lang="en-US" sz="1050" dirty="0" err="1">
                          <a:solidFill>
                            <a:srgbClr val="000000"/>
                          </a:solidFill>
                          <a:effectLst/>
                          <a:latin typeface="+mn-lt"/>
                          <a:ea typeface="Calibri" panose="020F0502020204030204" pitchFamily="34" charset="0"/>
                        </a:rPr>
                        <a:t>gestionnaire</a:t>
                      </a:r>
                      <a:r>
                        <a:rPr lang="en-US" sz="1050" dirty="0">
                          <a:solidFill>
                            <a:srgbClr val="000000"/>
                          </a:solidFill>
                          <a:effectLst/>
                          <a:latin typeface="+mn-lt"/>
                          <a:ea typeface="Calibri" panose="020F0502020204030204" pitchFamily="34" charset="0"/>
                        </a:rPr>
                        <a:t> de </a:t>
                      </a:r>
                      <a:r>
                        <a:rPr lang="en-US" sz="1050" dirty="0" err="1">
                          <a:solidFill>
                            <a:srgbClr val="000000"/>
                          </a:solidFill>
                          <a:effectLst/>
                          <a:latin typeface="+mn-lt"/>
                          <a:ea typeface="Calibri" panose="020F0502020204030204" pitchFamily="34" charset="0"/>
                        </a:rPr>
                        <a:t>cas</a:t>
                      </a:r>
                      <a:r>
                        <a:rPr lang="en-US" sz="1050" dirty="0">
                          <a:solidFill>
                            <a:srgbClr val="000000"/>
                          </a:solidFill>
                          <a:effectLst/>
                          <a:latin typeface="+mn-lt"/>
                          <a:ea typeface="Calibri" panose="020F0502020204030204" pitchFamily="34" charset="0"/>
                        </a:rPr>
                        <a:t> des compétences en matière de gestion de </a:t>
                      </a:r>
                      <a:r>
                        <a:rPr lang="en-US" sz="1050" dirty="0" err="1">
                          <a:solidFill>
                            <a:srgbClr val="000000"/>
                          </a:solidFill>
                          <a:effectLst/>
                          <a:latin typeface="+mn-lt"/>
                          <a:ea typeface="Calibri" panose="020F0502020204030204" pitchFamily="34" charset="0"/>
                        </a:rPr>
                        <a:t>cas</a:t>
                      </a:r>
                      <a:r>
                        <a:rPr lang="en-US" sz="1050" dirty="0">
                          <a:solidFill>
                            <a:srgbClr val="000000"/>
                          </a:solidFill>
                          <a:effectLst/>
                          <a:latin typeface="+mn-lt"/>
                          <a:ea typeface="Calibri" panose="020F0502020204030204" pitchFamily="34" charset="0"/>
                        </a:rPr>
                        <a:t> et de tenue des dossiers. Lors de l'examen du dossier, le superviseur vérifie que le dossier </a:t>
                      </a:r>
                      <a:r>
                        <a:rPr lang="en-US" sz="1050" dirty="0" err="1">
                          <a:solidFill>
                            <a:srgbClr val="000000"/>
                          </a:solidFill>
                          <a:effectLst/>
                          <a:latin typeface="+mn-lt"/>
                          <a:ea typeface="Calibri" panose="020F0502020204030204" pitchFamily="34" charset="0"/>
                        </a:rPr>
                        <a:t>soit</a:t>
                      </a:r>
                      <a:r>
                        <a:rPr lang="en-US" sz="1050" dirty="0">
                          <a:solidFill>
                            <a:srgbClr val="000000"/>
                          </a:solidFill>
                          <a:effectLst/>
                          <a:latin typeface="+mn-lt"/>
                          <a:ea typeface="Calibri" panose="020F0502020204030204" pitchFamily="34" charset="0"/>
                        </a:rPr>
                        <a:t> géré correctement et que la documentation </a:t>
                      </a:r>
                      <a:r>
                        <a:rPr lang="en-US" sz="1050" dirty="0" err="1">
                          <a:solidFill>
                            <a:srgbClr val="000000"/>
                          </a:solidFill>
                          <a:effectLst/>
                          <a:latin typeface="+mn-lt"/>
                          <a:ea typeface="Calibri" panose="020F0502020204030204" pitchFamily="34" charset="0"/>
                        </a:rPr>
                        <a:t>soit</a:t>
                      </a:r>
                      <a:r>
                        <a:rPr lang="en-US" sz="1050" dirty="0">
                          <a:solidFill>
                            <a:srgbClr val="000000"/>
                          </a:solidFill>
                          <a:effectLst/>
                          <a:latin typeface="+mn-lt"/>
                          <a:ea typeface="Calibri" panose="020F0502020204030204" pitchFamily="34" charset="0"/>
                        </a:rPr>
                        <a:t> exacte et complète à toutes les étapes du </a:t>
                      </a:r>
                      <a:r>
                        <a:rPr lang="en-US" sz="1050" dirty="0" err="1">
                          <a:solidFill>
                            <a:srgbClr val="000000"/>
                          </a:solidFill>
                          <a:effectLst/>
                          <a:latin typeface="+mn-lt"/>
                          <a:ea typeface="Calibri" panose="020F0502020204030204" pitchFamily="34" charset="0"/>
                        </a:rPr>
                        <a:t>cas</a:t>
                      </a:r>
                      <a:r>
                        <a:rPr lang="en-US" sz="1050" dirty="0">
                          <a:solidFill>
                            <a:srgbClr val="000000"/>
                          </a:solidFill>
                          <a:effectLst/>
                          <a:latin typeface="+mn-lt"/>
                          <a:ea typeface="Calibri" panose="020F0502020204030204" pitchFamily="34" charset="0"/>
                        </a:rPr>
                        <a:t>. C'est également l'occasion pour le superviseur d'identifier les domaines de développement et de soutien qui pourraient être </a:t>
                      </a:r>
                      <a:r>
                        <a:rPr lang="en-US" sz="1050" dirty="0" err="1">
                          <a:solidFill>
                            <a:srgbClr val="000000"/>
                          </a:solidFill>
                          <a:effectLst/>
                          <a:latin typeface="+mn-lt"/>
                          <a:ea typeface="Calibri" panose="020F0502020204030204" pitchFamily="34" charset="0"/>
                        </a:rPr>
                        <a:t>bénéfiques</a:t>
                      </a:r>
                      <a:r>
                        <a:rPr lang="en-US" sz="1050" dirty="0">
                          <a:solidFill>
                            <a:srgbClr val="000000"/>
                          </a:solidFill>
                          <a:effectLst/>
                          <a:latin typeface="+mn-lt"/>
                          <a:ea typeface="Calibri" panose="020F0502020204030204" pitchFamily="34" charset="0"/>
                        </a:rPr>
                        <a:t> au </a:t>
                      </a:r>
                      <a:r>
                        <a:rPr lang="en-US" sz="1050" dirty="0" err="1">
                          <a:solidFill>
                            <a:srgbClr val="000000"/>
                          </a:solidFill>
                          <a:effectLst/>
                          <a:latin typeface="+mn-lt"/>
                          <a:ea typeface="Calibri" panose="020F0502020204030204" pitchFamily="34" charset="0"/>
                        </a:rPr>
                        <a:t>gestionnaire</a:t>
                      </a:r>
                      <a:r>
                        <a:rPr lang="en-US" sz="1050" dirty="0">
                          <a:solidFill>
                            <a:srgbClr val="000000"/>
                          </a:solidFill>
                          <a:effectLst/>
                          <a:latin typeface="+mn-lt"/>
                          <a:ea typeface="Calibri" panose="020F0502020204030204" pitchFamily="34" charset="0"/>
                        </a:rPr>
                        <a:t> de </a:t>
                      </a:r>
                      <a:r>
                        <a:rPr lang="en-US" sz="1050" dirty="0" err="1">
                          <a:solidFill>
                            <a:srgbClr val="000000"/>
                          </a:solidFill>
                          <a:effectLst/>
                          <a:latin typeface="+mn-lt"/>
                          <a:ea typeface="Calibri" panose="020F0502020204030204" pitchFamily="34" charset="0"/>
                        </a:rPr>
                        <a:t>cas</a:t>
                      </a:r>
                      <a:r>
                        <a:rPr lang="en-US" sz="1050" dirty="0">
                          <a:solidFill>
                            <a:srgbClr val="000000"/>
                          </a:solidFill>
                          <a:effectLst/>
                          <a:latin typeface="+mn-lt"/>
                          <a:ea typeface="Calibri" panose="020F0502020204030204" pitchFamily="34" charset="0"/>
                        </a:rPr>
                        <a:t>.</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93751975"/>
                  </a:ext>
                </a:extLst>
              </a:tr>
              <a:tr h="370840">
                <a:tc>
                  <a:txBody>
                    <a:bodyPr/>
                    <a:lstStyle/>
                    <a:p>
                      <a:r>
                        <a:rPr lang="en-US" sz="1050" b="1" dirty="0">
                          <a:solidFill>
                            <a:srgbClr val="000000"/>
                          </a:solidFill>
                          <a:effectLst/>
                          <a:latin typeface="+mn-lt"/>
                          <a:ea typeface="Calibri" panose="020F0502020204030204" pitchFamily="34" charset="0"/>
                        </a:rPr>
                        <a:t>Objectif de l'outil</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050" dirty="0">
                          <a:solidFill>
                            <a:srgbClr val="000000"/>
                          </a:solidFill>
                          <a:effectLst/>
                          <a:latin typeface="+mn-lt"/>
                          <a:ea typeface="Calibri" panose="020F0502020204030204" pitchFamily="34" charset="0"/>
                        </a:rPr>
                        <a:t>L'outil de la liste de contrôle du dossier doit servir de guide aux superviseurs pour l'examen d'un seul cas de protection de l'enfance. Cet outil fait partie de l'accompagnement régulier, et un retour d'information doit être fourni lors des séances de supervision individuelles. </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193914780"/>
                  </a:ext>
                </a:extLst>
              </a:tr>
              <a:tr h="370840">
                <a:tc>
                  <a:txBody>
                    <a:bodyPr/>
                    <a:lstStyle/>
                    <a:p>
                      <a:r>
                        <a:rPr lang="en-US" sz="1050" b="1" dirty="0">
                          <a:solidFill>
                            <a:srgbClr val="000000"/>
                          </a:solidFill>
                          <a:effectLst/>
                          <a:latin typeface="+mn-lt"/>
                          <a:ea typeface="Calibri" panose="020F0502020204030204" pitchFamily="34" charset="0"/>
                        </a:rPr>
                        <a:t>Fréquence</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solidFill>
                            <a:srgbClr val="000000"/>
                          </a:solidFill>
                          <a:effectLst/>
                          <a:latin typeface="+mn-lt"/>
                          <a:ea typeface="Calibri" panose="020F0502020204030204" pitchFamily="34" charset="0"/>
                        </a:rPr>
                        <a:t>Un superviseur devrait examiner chaque mois 3 à 5 </a:t>
                      </a:r>
                      <a:r>
                        <a:rPr lang="en-US" sz="1050" dirty="0" err="1">
                          <a:solidFill>
                            <a:srgbClr val="000000"/>
                          </a:solidFill>
                          <a:effectLst/>
                          <a:latin typeface="+mn-lt"/>
                          <a:ea typeface="Calibri" panose="020F0502020204030204" pitchFamily="34" charset="0"/>
                        </a:rPr>
                        <a:t>cas</a:t>
                      </a:r>
                      <a:r>
                        <a:rPr lang="en-US" sz="1050" dirty="0">
                          <a:solidFill>
                            <a:srgbClr val="000000"/>
                          </a:solidFill>
                          <a:effectLst/>
                          <a:latin typeface="+mn-lt"/>
                          <a:ea typeface="Calibri" panose="020F0502020204030204" pitchFamily="34" charset="0"/>
                        </a:rPr>
                        <a:t> pour </a:t>
                      </a:r>
                      <a:r>
                        <a:rPr lang="en-US" sz="1050" dirty="0" err="1">
                          <a:solidFill>
                            <a:srgbClr val="000000"/>
                          </a:solidFill>
                          <a:effectLst/>
                          <a:latin typeface="+mn-lt"/>
                          <a:ea typeface="Calibri" panose="020F0502020204030204" pitchFamily="34" charset="0"/>
                        </a:rPr>
                        <a:t>chaque</a:t>
                      </a:r>
                      <a:r>
                        <a:rPr lang="en-US" sz="1050" dirty="0">
                          <a:solidFill>
                            <a:srgbClr val="000000"/>
                          </a:solidFill>
                          <a:effectLst/>
                          <a:latin typeface="+mn-lt"/>
                          <a:ea typeface="Calibri" panose="020F0502020204030204" pitchFamily="34" charset="0"/>
                        </a:rPr>
                        <a:t> </a:t>
                      </a:r>
                      <a:r>
                        <a:rPr lang="en-US" sz="1050" dirty="0" err="1">
                          <a:solidFill>
                            <a:srgbClr val="000000"/>
                          </a:solidFill>
                          <a:effectLst/>
                          <a:latin typeface="+mn-lt"/>
                          <a:ea typeface="Calibri" panose="020F0502020204030204" pitchFamily="34" charset="0"/>
                        </a:rPr>
                        <a:t>gestionnaire</a:t>
                      </a:r>
                      <a:r>
                        <a:rPr lang="en-US" sz="1050" dirty="0">
                          <a:solidFill>
                            <a:srgbClr val="000000"/>
                          </a:solidFill>
                          <a:effectLst/>
                          <a:latin typeface="+mn-lt"/>
                          <a:ea typeface="Calibri" panose="020F0502020204030204" pitchFamily="34" charset="0"/>
                        </a:rPr>
                        <a:t> de </a:t>
                      </a:r>
                      <a:r>
                        <a:rPr lang="en-US" sz="1050" dirty="0" err="1">
                          <a:solidFill>
                            <a:srgbClr val="000000"/>
                          </a:solidFill>
                          <a:effectLst/>
                          <a:latin typeface="+mn-lt"/>
                          <a:ea typeface="Calibri" panose="020F0502020204030204" pitchFamily="34" charset="0"/>
                        </a:rPr>
                        <a:t>cas</a:t>
                      </a:r>
                      <a:r>
                        <a:rPr lang="en-US" sz="1050" dirty="0">
                          <a:solidFill>
                            <a:srgbClr val="000000"/>
                          </a:solidFill>
                          <a:effectLst/>
                          <a:latin typeface="+mn-lt"/>
                          <a:ea typeface="Calibri" panose="020F0502020204030204" pitchFamily="34" charset="0"/>
                        </a:rPr>
                        <a:t>. </a:t>
                      </a:r>
                    </a:p>
                    <a:p>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31730311"/>
                  </a:ext>
                </a:extLst>
              </a:tr>
              <a:tr h="370840">
                <a:tc>
                  <a:txBody>
                    <a:bodyPr/>
                    <a:lstStyle/>
                    <a:p>
                      <a:r>
                        <a:rPr lang="en-US" sz="1050" b="1" dirty="0">
                          <a:solidFill>
                            <a:srgbClr val="000000"/>
                          </a:solidFill>
                          <a:effectLst/>
                          <a:latin typeface="+mn-lt"/>
                          <a:ea typeface="Calibri" panose="020F0502020204030204" pitchFamily="34" charset="0"/>
                        </a:rPr>
                        <a:t>Orientations</a:t>
                      </a:r>
                      <a:endParaRPr lang="en-US" sz="1050" dirty="0">
                        <a:latin typeface="+mn-lt"/>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50" dirty="0">
                          <a:solidFill>
                            <a:srgbClr val="000000"/>
                          </a:solidFill>
                          <a:effectLst/>
                          <a:latin typeface="+mn-lt"/>
                          <a:ea typeface="Calibri" panose="020F0502020204030204" pitchFamily="34" charset="0"/>
                        </a:rPr>
                        <a:t>Cet outil peut être utilisé pour l'examen des </a:t>
                      </a:r>
                      <a:r>
                        <a:rPr lang="en-US" sz="1050" dirty="0" err="1">
                          <a:solidFill>
                            <a:srgbClr val="000000"/>
                          </a:solidFill>
                          <a:effectLst/>
                          <a:latin typeface="+mn-lt"/>
                          <a:ea typeface="Calibri" panose="020F0502020204030204" pitchFamily="34" charset="0"/>
                        </a:rPr>
                        <a:t>cas</a:t>
                      </a:r>
                      <a:r>
                        <a:rPr lang="en-US" sz="1050" dirty="0">
                          <a:solidFill>
                            <a:srgbClr val="000000"/>
                          </a:solidFill>
                          <a:effectLst/>
                          <a:latin typeface="+mn-lt"/>
                          <a:ea typeface="Calibri" panose="020F0502020204030204" pitchFamily="34" charset="0"/>
                        </a:rPr>
                        <a:t> à tous les stades du processus de gestion de </a:t>
                      </a:r>
                      <a:r>
                        <a:rPr lang="en-US" sz="1050" dirty="0" err="1">
                          <a:solidFill>
                            <a:srgbClr val="000000"/>
                          </a:solidFill>
                          <a:effectLst/>
                          <a:latin typeface="+mn-lt"/>
                          <a:ea typeface="Calibri" panose="020F0502020204030204" pitchFamily="34" charset="0"/>
                        </a:rPr>
                        <a:t>cas</a:t>
                      </a:r>
                      <a:r>
                        <a:rPr lang="en-US" sz="1050" dirty="0">
                          <a:solidFill>
                            <a:srgbClr val="000000"/>
                          </a:solidFill>
                          <a:effectLst/>
                          <a:latin typeface="+mn-lt"/>
                          <a:ea typeface="Calibri" panose="020F0502020204030204" pitchFamily="34" charset="0"/>
                        </a:rPr>
                        <a:t>. Il est suggéré que le superviseur sélectionne au hasard </a:t>
                      </a:r>
                      <a:r>
                        <a:rPr lang="en-US" sz="1050" dirty="0" err="1">
                          <a:solidFill>
                            <a:srgbClr val="000000"/>
                          </a:solidFill>
                          <a:effectLst/>
                          <a:latin typeface="+mn-lt"/>
                          <a:ea typeface="Calibri" panose="020F0502020204030204" pitchFamily="34" charset="0"/>
                        </a:rPr>
                        <a:t>quelques</a:t>
                      </a:r>
                      <a:r>
                        <a:rPr lang="en-US" sz="1050" dirty="0">
                          <a:solidFill>
                            <a:srgbClr val="000000"/>
                          </a:solidFill>
                          <a:effectLst/>
                          <a:latin typeface="+mn-lt"/>
                          <a:ea typeface="Calibri" panose="020F0502020204030204" pitchFamily="34" charset="0"/>
                        </a:rPr>
                        <a:t> </a:t>
                      </a:r>
                      <a:r>
                        <a:rPr lang="en-US" sz="1050" dirty="0" err="1">
                          <a:solidFill>
                            <a:srgbClr val="000000"/>
                          </a:solidFill>
                          <a:effectLst/>
                          <a:latin typeface="+mn-lt"/>
                          <a:ea typeface="Calibri" panose="020F0502020204030204" pitchFamily="34" charset="0"/>
                        </a:rPr>
                        <a:t>cas</a:t>
                      </a:r>
                      <a:r>
                        <a:rPr lang="en-US" sz="1050" dirty="0">
                          <a:solidFill>
                            <a:srgbClr val="000000"/>
                          </a:solidFill>
                          <a:effectLst/>
                          <a:latin typeface="+mn-lt"/>
                          <a:ea typeface="Calibri" panose="020F0502020204030204" pitchFamily="34" charset="0"/>
                        </a:rPr>
                        <a:t> (qui peuvent être ouverts ou fermés) pour les examiner. Le superviseur doit examiner les dossiers de manière indépendante, fournir un retour </a:t>
                      </a:r>
                      <a:r>
                        <a:rPr lang="en-US" sz="1050" dirty="0" err="1">
                          <a:solidFill>
                            <a:srgbClr val="000000"/>
                          </a:solidFill>
                          <a:effectLst/>
                          <a:latin typeface="+mn-lt"/>
                          <a:ea typeface="Calibri" panose="020F0502020204030204" pitchFamily="34" charset="0"/>
                        </a:rPr>
                        <a:t>d'information</a:t>
                      </a:r>
                      <a:r>
                        <a:rPr lang="en-US" sz="1050" dirty="0">
                          <a:solidFill>
                            <a:srgbClr val="000000"/>
                          </a:solidFill>
                          <a:effectLst/>
                          <a:latin typeface="+mn-lt"/>
                          <a:ea typeface="Calibri" panose="020F0502020204030204" pitchFamily="34" charset="0"/>
                        </a:rPr>
                        <a:t> au </a:t>
                      </a:r>
                      <a:r>
                        <a:rPr lang="en-US" sz="1050" dirty="0" err="1">
                          <a:solidFill>
                            <a:srgbClr val="000000"/>
                          </a:solidFill>
                          <a:effectLst/>
                          <a:latin typeface="+mn-lt"/>
                          <a:ea typeface="Calibri" panose="020F0502020204030204" pitchFamily="34" charset="0"/>
                        </a:rPr>
                        <a:t>gestionnaire</a:t>
                      </a:r>
                      <a:r>
                        <a:rPr lang="en-US" sz="1050" dirty="0">
                          <a:solidFill>
                            <a:srgbClr val="000000"/>
                          </a:solidFill>
                          <a:effectLst/>
                          <a:latin typeface="+mn-lt"/>
                          <a:ea typeface="Calibri" panose="020F0502020204030204" pitchFamily="34" charset="0"/>
                        </a:rPr>
                        <a:t> de </a:t>
                      </a:r>
                      <a:r>
                        <a:rPr lang="en-US" sz="1050" dirty="0" err="1">
                          <a:solidFill>
                            <a:srgbClr val="000000"/>
                          </a:solidFill>
                          <a:effectLst/>
                          <a:latin typeface="+mn-lt"/>
                          <a:ea typeface="Calibri" panose="020F0502020204030204" pitchFamily="34" charset="0"/>
                        </a:rPr>
                        <a:t>cas</a:t>
                      </a:r>
                      <a:r>
                        <a:rPr lang="en-US" sz="1050" dirty="0">
                          <a:solidFill>
                            <a:srgbClr val="000000"/>
                          </a:solidFill>
                          <a:effectLst/>
                          <a:latin typeface="+mn-lt"/>
                          <a:ea typeface="Calibri" panose="020F0502020204030204" pitchFamily="34" charset="0"/>
                        </a:rPr>
                        <a:t> lors d'une séance de supervision individuelle et suivre les progrès réalisés.</a:t>
                      </a:r>
                    </a:p>
                    <a:p>
                      <a:pPr>
                        <a:lnSpc>
                          <a:spcPct val="107000"/>
                        </a:lnSpc>
                        <a:spcAft>
                          <a:spcPts val="800"/>
                        </a:spcAft>
                      </a:pPr>
                      <a:r>
                        <a:rPr lang="en-US" sz="1050" dirty="0">
                          <a:solidFill>
                            <a:srgbClr val="000000"/>
                          </a:solidFill>
                          <a:effectLst/>
                          <a:latin typeface="+mn-lt"/>
                          <a:ea typeface="Calibri" panose="020F0502020204030204" pitchFamily="34" charset="0"/>
                        </a:rPr>
                        <a:t>S'il existe des tendances au sein de l'équipe en ce qui concerne les erreurs ou les malentendus courants en matière d'archivage, elles peuvent être abordées lors de la supervision de groupe en tant que tendances observées.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95962614"/>
                  </a:ext>
                </a:extLst>
              </a:tr>
            </a:tbl>
          </a:graphicData>
        </a:graphic>
      </p:graphicFrame>
      <p:sp>
        <p:nvSpPr>
          <p:cNvPr id="13" name="Hexagon 12">
            <a:extLst>
              <a:ext uri="{FF2B5EF4-FFF2-40B4-BE49-F238E27FC236}">
                <a16:creationId xmlns:a16="http://schemas.microsoft.com/office/drawing/2014/main" id="{247D21BA-9AF8-0172-B889-6CA0545DECAD}"/>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D38CECA2-1555-2377-DDAC-12320061737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AEE355DF-15A0-31D5-ED32-A315B6657C91}"/>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D55E5F59-C18B-B267-6305-B4959317C5F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Hexagon 16">
            <a:extLst>
              <a:ext uri="{FF2B5EF4-FFF2-40B4-BE49-F238E27FC236}">
                <a16:creationId xmlns:a16="http://schemas.microsoft.com/office/drawing/2014/main" id="{E93DC152-6DED-F7E9-84C8-1E5DA9FC9F53}"/>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Hexagon 17">
            <a:extLst>
              <a:ext uri="{FF2B5EF4-FFF2-40B4-BE49-F238E27FC236}">
                <a16:creationId xmlns:a16="http://schemas.microsoft.com/office/drawing/2014/main" id="{26FBF3C6-726A-8BE3-EBEF-B2CF5EAE5E0D}"/>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24157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8BC7944-54AD-E222-A747-458FA56C8316}"/>
              </a:ext>
            </a:extLst>
          </p:cNvPr>
          <p:cNvGraphicFramePr>
            <a:graphicFrameLocks noGrp="1"/>
          </p:cNvGraphicFramePr>
          <p:nvPr>
            <p:extLst>
              <p:ext uri="{D42A27DB-BD31-4B8C-83A1-F6EECF244321}">
                <p14:modId xmlns:p14="http://schemas.microsoft.com/office/powerpoint/2010/main" val="174890043"/>
              </p:ext>
            </p:extLst>
          </p:nvPr>
        </p:nvGraphicFramePr>
        <p:xfrm>
          <a:off x="1005840" y="1508760"/>
          <a:ext cx="5273041" cy="7546025"/>
        </p:xfrm>
        <a:graphic>
          <a:graphicData uri="http://schemas.openxmlformats.org/drawingml/2006/table">
            <a:tbl>
              <a:tblPr firstRow="1" firstCol="1" bandRow="1">
                <a:tableStyleId>{5C22544A-7EE6-4342-B048-85BDC9FD1C3A}</a:tableStyleId>
              </a:tblPr>
              <a:tblGrid>
                <a:gridCol w="217125">
                  <a:extLst>
                    <a:ext uri="{9D8B030D-6E8A-4147-A177-3AD203B41FA5}">
                      <a16:colId xmlns:a16="http://schemas.microsoft.com/office/drawing/2014/main" val="174181941"/>
                    </a:ext>
                  </a:extLst>
                </a:gridCol>
                <a:gridCol w="3257595">
                  <a:extLst>
                    <a:ext uri="{9D8B030D-6E8A-4147-A177-3AD203B41FA5}">
                      <a16:colId xmlns:a16="http://schemas.microsoft.com/office/drawing/2014/main" val="4241601616"/>
                    </a:ext>
                  </a:extLst>
                </a:gridCol>
                <a:gridCol w="609600">
                  <a:extLst>
                    <a:ext uri="{9D8B030D-6E8A-4147-A177-3AD203B41FA5}">
                      <a16:colId xmlns:a16="http://schemas.microsoft.com/office/drawing/2014/main" val="3669849538"/>
                    </a:ext>
                  </a:extLst>
                </a:gridCol>
                <a:gridCol w="1188721">
                  <a:extLst>
                    <a:ext uri="{9D8B030D-6E8A-4147-A177-3AD203B41FA5}">
                      <a16:colId xmlns:a16="http://schemas.microsoft.com/office/drawing/2014/main" val="956966085"/>
                    </a:ext>
                  </a:extLst>
                </a:gridCol>
              </a:tblGrid>
              <a:tr h="0">
                <a:tc gridSpan="2">
                  <a:txBody>
                    <a:bodyPr/>
                    <a:lstStyle/>
                    <a:p>
                      <a:pPr>
                        <a:lnSpc>
                          <a:spcPct val="107000"/>
                        </a:lnSpc>
                        <a:spcAft>
                          <a:spcPts val="800"/>
                        </a:spcAft>
                      </a:pPr>
                      <a:r>
                        <a:rPr lang="en-US" sz="900" dirty="0">
                          <a:solidFill>
                            <a:schemeClr val="tx1"/>
                          </a:solidFill>
                          <a:effectLst/>
                        </a:rPr>
                        <a:t>Documentation générale</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nSpc>
                          <a:spcPct val="107000"/>
                        </a:lnSpc>
                        <a:spcAft>
                          <a:spcPts val="800"/>
                        </a:spcAft>
                      </a:pPr>
                      <a:r>
                        <a:rPr lang="en-US" sz="900" dirty="0">
                          <a:solidFill>
                            <a:schemeClr val="tx1"/>
                          </a:solidFill>
                          <a:effectLst/>
                        </a:rPr>
                        <a:t>O/N/NA</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900" dirty="0">
                          <a:solidFill>
                            <a:schemeClr val="tx1"/>
                          </a:solidFill>
                          <a:effectLst/>
                        </a:rPr>
                        <a:t>Commentaires/ Recommandations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48203771"/>
                  </a:ext>
                </a:extLst>
              </a:tr>
              <a:tr h="271731">
                <a:tc>
                  <a:txBody>
                    <a:bodyPr/>
                    <a:lstStyle/>
                    <a:p>
                      <a:pPr>
                        <a:lnSpc>
                          <a:spcPct val="107000"/>
                        </a:lnSpc>
                        <a:spcAft>
                          <a:spcPts val="800"/>
                        </a:spcAft>
                      </a:pPr>
                      <a:r>
                        <a:rPr lang="en-US" sz="900" dirty="0">
                          <a:solidFill>
                            <a:schemeClr val="tx1"/>
                          </a:solidFill>
                          <a:effectLst/>
                        </a:rPr>
                        <a:t>1</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Les documents papier relatifs à chaque enfant sont conservés dans un dossier individuel, clairement étiqueté avec le code d'identification de l'enfant.</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12772914"/>
                  </a:ext>
                </a:extLst>
              </a:tr>
              <a:tr h="271731">
                <a:tc>
                  <a:txBody>
                    <a:bodyPr/>
                    <a:lstStyle/>
                    <a:p>
                      <a:pPr>
                        <a:lnSpc>
                          <a:spcPct val="107000"/>
                        </a:lnSpc>
                        <a:spcAft>
                          <a:spcPts val="800"/>
                        </a:spcAft>
                      </a:pPr>
                      <a:r>
                        <a:rPr lang="en-US" sz="900" dirty="0">
                          <a:solidFill>
                            <a:schemeClr val="tx1"/>
                          </a:solidFill>
                          <a:effectLst/>
                        </a:rPr>
                        <a:t>2</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Chaque étape du processus de gestion de </a:t>
                      </a:r>
                      <a:r>
                        <a:rPr lang="en-US" sz="900" dirty="0" err="1">
                          <a:solidFill>
                            <a:schemeClr val="tx1"/>
                          </a:solidFill>
                          <a:effectLst/>
                        </a:rPr>
                        <a:t>cas</a:t>
                      </a:r>
                      <a:r>
                        <a:rPr lang="en-US" sz="900" dirty="0">
                          <a:solidFill>
                            <a:schemeClr val="tx1"/>
                          </a:solidFill>
                          <a:effectLst/>
                        </a:rPr>
                        <a:t> qui s'est déroulée jusqu'à présent est assortie d'un formulaire correspondant</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57039156"/>
                  </a:ext>
                </a:extLst>
              </a:tr>
              <a:tr h="271731">
                <a:tc>
                  <a:txBody>
                    <a:bodyPr/>
                    <a:lstStyle/>
                    <a:p>
                      <a:pPr>
                        <a:lnSpc>
                          <a:spcPct val="107000"/>
                        </a:lnSpc>
                        <a:spcAft>
                          <a:spcPts val="800"/>
                        </a:spcAft>
                      </a:pPr>
                      <a:r>
                        <a:rPr lang="en-US" sz="900" dirty="0">
                          <a:solidFill>
                            <a:schemeClr val="tx1"/>
                          </a:solidFill>
                          <a:effectLst/>
                        </a:rPr>
                        <a:t>3</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Toutes les sections pertinentes des formulaires sont remplies de manière complète et précise en fonction de l'état d'avancement du </a:t>
                      </a:r>
                      <a:r>
                        <a:rPr lang="en-US" sz="900" dirty="0" err="1">
                          <a:solidFill>
                            <a:schemeClr val="tx1"/>
                          </a:solidFill>
                          <a:effectLst/>
                        </a:rPr>
                        <a:t>cas</a:t>
                      </a:r>
                      <a:r>
                        <a:rPr lang="en-US" sz="900" dirty="0">
                          <a:solidFill>
                            <a:schemeClr val="tx1"/>
                          </a:solidFill>
                          <a:effectLst/>
                        </a:rPr>
                        <a:t>.</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05609926"/>
                  </a:ext>
                </a:extLst>
              </a:tr>
              <a:tr h="0">
                <a:tc gridSpan="2">
                  <a:txBody>
                    <a:bodyPr/>
                    <a:lstStyle/>
                    <a:p>
                      <a:pPr>
                        <a:lnSpc>
                          <a:spcPct val="107000"/>
                        </a:lnSpc>
                        <a:spcAft>
                          <a:spcPts val="800"/>
                        </a:spcAft>
                      </a:pPr>
                      <a:r>
                        <a:rPr lang="en-US" sz="900" b="1" dirty="0">
                          <a:solidFill>
                            <a:schemeClr val="tx1"/>
                          </a:solidFill>
                          <a:effectLst/>
                        </a:rPr>
                        <a:t>Identification et enregistrement </a:t>
                      </a:r>
                      <a:endParaRPr lang="en-US" sz="9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nSpc>
                          <a:spcPct val="107000"/>
                        </a:lnSpc>
                        <a:spcAft>
                          <a:spcPts val="800"/>
                        </a:spcAft>
                      </a:pPr>
                      <a:r>
                        <a:rPr lang="en-US" sz="900" b="1" dirty="0">
                          <a:solidFill>
                            <a:schemeClr val="tx1"/>
                          </a:solidFill>
                          <a:effectLst/>
                        </a:rPr>
                        <a:t>O/N/NA</a:t>
                      </a:r>
                      <a:endParaRPr lang="en-US" sz="9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900" b="1" dirty="0">
                          <a:solidFill>
                            <a:schemeClr val="tx1"/>
                          </a:solidFill>
                          <a:effectLst/>
                        </a:rPr>
                        <a:t>Commentaires/ Recommandations  </a:t>
                      </a:r>
                      <a:endParaRPr lang="en-US" sz="9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40232317"/>
                  </a:ext>
                </a:extLst>
              </a:tr>
              <a:tr h="271731">
                <a:tc>
                  <a:txBody>
                    <a:bodyPr/>
                    <a:lstStyle/>
                    <a:p>
                      <a:pPr>
                        <a:lnSpc>
                          <a:spcPct val="107000"/>
                        </a:lnSpc>
                        <a:spcAft>
                          <a:spcPts val="800"/>
                        </a:spcAft>
                      </a:pPr>
                      <a:r>
                        <a:rPr lang="en-US" sz="900" dirty="0">
                          <a:solidFill>
                            <a:schemeClr val="tx1"/>
                          </a:solidFill>
                          <a:effectLst/>
                        </a:rPr>
                        <a:t>1</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Le formulaire d'inscription est rempli, y compris les informations détaillées concernant l'enfant/la famille et l'endroit où trouver l'enfant.</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10785394"/>
                  </a:ext>
                </a:extLst>
              </a:tr>
              <a:tr h="271731">
                <a:tc>
                  <a:txBody>
                    <a:bodyPr/>
                    <a:lstStyle/>
                    <a:p>
                      <a:pPr>
                        <a:lnSpc>
                          <a:spcPct val="107000"/>
                        </a:lnSpc>
                        <a:spcAft>
                          <a:spcPts val="800"/>
                        </a:spcAft>
                      </a:pPr>
                      <a:r>
                        <a:rPr lang="en-US" sz="900" dirty="0">
                          <a:solidFill>
                            <a:schemeClr val="tx1"/>
                          </a:solidFill>
                          <a:effectLst/>
                        </a:rPr>
                        <a:t>2</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L'enfant et la personne qui s'occupe de lui ont donné leur consentement éclairé à la collecte, au stockage et au partage des informations.</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15926483"/>
                  </a:ext>
                </a:extLst>
              </a:tr>
              <a:tr h="179798">
                <a:tc>
                  <a:txBody>
                    <a:bodyPr/>
                    <a:lstStyle/>
                    <a:p>
                      <a:pPr>
                        <a:lnSpc>
                          <a:spcPct val="107000"/>
                        </a:lnSpc>
                        <a:spcAft>
                          <a:spcPts val="800"/>
                        </a:spcAft>
                      </a:pPr>
                      <a:r>
                        <a:rPr lang="en-US" sz="900" dirty="0">
                          <a:solidFill>
                            <a:schemeClr val="tx1"/>
                          </a:solidFill>
                          <a:effectLst/>
                        </a:rPr>
                        <a:t>3</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Le(s) problème(s) de protection de </a:t>
                      </a:r>
                      <a:r>
                        <a:rPr lang="en-US" sz="900" dirty="0" err="1">
                          <a:solidFill>
                            <a:schemeClr val="tx1"/>
                          </a:solidFill>
                          <a:effectLst/>
                        </a:rPr>
                        <a:t>l’enfance</a:t>
                      </a:r>
                      <a:r>
                        <a:rPr lang="en-US" sz="900" dirty="0">
                          <a:solidFill>
                            <a:schemeClr val="tx1"/>
                          </a:solidFill>
                          <a:effectLst/>
                        </a:rPr>
                        <a:t> répond(ent) aux critères de vulnérabilité de l'organisation/agence</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44616037"/>
                  </a:ext>
                </a:extLst>
              </a:tr>
              <a:tr h="0">
                <a:tc gridSpan="2">
                  <a:txBody>
                    <a:bodyPr/>
                    <a:lstStyle/>
                    <a:p>
                      <a:pPr>
                        <a:lnSpc>
                          <a:spcPct val="107000"/>
                        </a:lnSpc>
                        <a:spcAft>
                          <a:spcPts val="800"/>
                        </a:spcAft>
                      </a:pPr>
                      <a:r>
                        <a:rPr lang="en-US" sz="900" b="1" dirty="0">
                          <a:solidFill>
                            <a:schemeClr val="tx1"/>
                          </a:solidFill>
                          <a:effectLst/>
                        </a:rPr>
                        <a:t>L'évaluation </a:t>
                      </a:r>
                      <a:endParaRPr lang="en-US" sz="9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nSpc>
                          <a:spcPct val="107000"/>
                        </a:lnSpc>
                        <a:spcAft>
                          <a:spcPts val="800"/>
                        </a:spcAft>
                      </a:pPr>
                      <a:r>
                        <a:rPr lang="en-US" sz="900" b="1" dirty="0">
                          <a:solidFill>
                            <a:schemeClr val="tx1"/>
                          </a:solidFill>
                          <a:effectLst/>
                        </a:rPr>
                        <a:t>O/N/NA</a:t>
                      </a:r>
                      <a:endParaRPr lang="en-US" sz="9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900" b="1" dirty="0">
                          <a:solidFill>
                            <a:schemeClr val="tx1"/>
                          </a:solidFill>
                          <a:effectLst/>
                        </a:rPr>
                        <a:t>Commentaires/ Recommandations  </a:t>
                      </a:r>
                      <a:endParaRPr lang="en-US" sz="9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90771950"/>
                  </a:ext>
                </a:extLst>
              </a:tr>
              <a:tr h="363663">
                <a:tc>
                  <a:txBody>
                    <a:bodyPr/>
                    <a:lstStyle/>
                    <a:p>
                      <a:pPr>
                        <a:lnSpc>
                          <a:spcPct val="107000"/>
                        </a:lnSpc>
                        <a:spcAft>
                          <a:spcPts val="800"/>
                        </a:spcAft>
                      </a:pPr>
                      <a:r>
                        <a:rPr lang="en-US" sz="900" dirty="0">
                          <a:solidFill>
                            <a:schemeClr val="tx1"/>
                          </a:solidFill>
                          <a:effectLst/>
                        </a:rPr>
                        <a:t>1</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L'évaluation a été réalisée dans la semaine suivant l'identification/l'enregistrement (</a:t>
                      </a:r>
                      <a:r>
                        <a:rPr lang="en-US" sz="900" dirty="0">
                          <a:solidFill>
                            <a:schemeClr val="tx1"/>
                          </a:solidFill>
                          <a:effectLst/>
                          <a:highlight>
                            <a:srgbClr val="FFFFFF"/>
                          </a:highlight>
                        </a:rPr>
                        <a:t>ou conformément aux délais convenus dans le pays</a:t>
                      </a:r>
                      <a:r>
                        <a:rPr lang="en-US" sz="900" dirty="0">
                          <a:solidFill>
                            <a:schemeClr val="tx1"/>
                          </a:solidFill>
                          <a:effectLst/>
                        </a:rPr>
                        <a:t>).</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24538897"/>
                  </a:ext>
                </a:extLst>
              </a:tr>
              <a:tr h="179798">
                <a:tc>
                  <a:txBody>
                    <a:bodyPr/>
                    <a:lstStyle/>
                    <a:p>
                      <a:pPr>
                        <a:lnSpc>
                          <a:spcPct val="107000"/>
                        </a:lnSpc>
                        <a:spcAft>
                          <a:spcPts val="800"/>
                        </a:spcAft>
                      </a:pPr>
                      <a:r>
                        <a:rPr lang="en-US" sz="900" dirty="0">
                          <a:solidFill>
                            <a:schemeClr val="tx1"/>
                          </a:solidFill>
                          <a:effectLst/>
                        </a:rPr>
                        <a:t>2</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Le </a:t>
                      </a:r>
                      <a:r>
                        <a:rPr lang="en-US" sz="900" dirty="0" err="1">
                          <a:solidFill>
                            <a:schemeClr val="tx1"/>
                          </a:solidFill>
                          <a:effectLst/>
                        </a:rPr>
                        <a:t>gestionnaire</a:t>
                      </a:r>
                      <a:r>
                        <a:rPr lang="en-US" sz="900" dirty="0">
                          <a:solidFill>
                            <a:schemeClr val="tx1"/>
                          </a:solidFill>
                          <a:effectLst/>
                        </a:rPr>
                        <a:t> de </a:t>
                      </a:r>
                      <a:r>
                        <a:rPr lang="en-US" sz="900" dirty="0" err="1">
                          <a:solidFill>
                            <a:schemeClr val="tx1"/>
                          </a:solidFill>
                          <a:effectLst/>
                        </a:rPr>
                        <a:t>cas</a:t>
                      </a:r>
                      <a:r>
                        <a:rPr lang="en-US" sz="900" dirty="0">
                          <a:solidFill>
                            <a:schemeClr val="tx1"/>
                          </a:solidFill>
                          <a:effectLst/>
                        </a:rPr>
                        <a:t> a clairement identifié et décrit les problèmes de protection de l'enfance.</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34903765"/>
                  </a:ext>
                </a:extLst>
              </a:tr>
              <a:tr h="271731">
                <a:tc>
                  <a:txBody>
                    <a:bodyPr/>
                    <a:lstStyle/>
                    <a:p>
                      <a:pPr>
                        <a:lnSpc>
                          <a:spcPct val="107000"/>
                        </a:lnSpc>
                        <a:spcAft>
                          <a:spcPts val="800"/>
                        </a:spcAft>
                      </a:pPr>
                      <a:r>
                        <a:rPr lang="en-US" sz="900" dirty="0">
                          <a:solidFill>
                            <a:schemeClr val="tx1"/>
                          </a:solidFill>
                          <a:effectLst/>
                        </a:rPr>
                        <a:t>3</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L'évaluation a décrit de manière exhaustive les besoins et les facteurs de protection de l'enfant et de la famille</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60748701"/>
                  </a:ext>
                </a:extLst>
              </a:tr>
              <a:tr h="271731">
                <a:tc>
                  <a:txBody>
                    <a:bodyPr/>
                    <a:lstStyle/>
                    <a:p>
                      <a:pPr>
                        <a:lnSpc>
                          <a:spcPct val="107000"/>
                        </a:lnSpc>
                        <a:spcAft>
                          <a:spcPts val="800"/>
                        </a:spcAft>
                      </a:pPr>
                      <a:r>
                        <a:rPr lang="en-US" sz="900" dirty="0">
                          <a:solidFill>
                            <a:schemeClr val="tx1"/>
                          </a:solidFill>
                          <a:effectLst/>
                        </a:rPr>
                        <a:t>4</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La documentation du cas fournit des informations suffisantes pour classer le risque par ordre de priorité (faible, moyen ou élevé).</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35317488"/>
                  </a:ext>
                </a:extLst>
              </a:tr>
              <a:tr h="0">
                <a:tc gridSpan="2">
                  <a:txBody>
                    <a:bodyPr/>
                    <a:lstStyle/>
                    <a:p>
                      <a:pPr>
                        <a:lnSpc>
                          <a:spcPct val="107000"/>
                        </a:lnSpc>
                        <a:spcAft>
                          <a:spcPts val="800"/>
                        </a:spcAft>
                      </a:pPr>
                      <a:r>
                        <a:rPr lang="en-US" sz="900" b="1" dirty="0">
                          <a:solidFill>
                            <a:schemeClr val="tx1"/>
                          </a:solidFill>
                          <a:effectLst/>
                        </a:rPr>
                        <a:t>Planification des cas  </a:t>
                      </a:r>
                      <a:endParaRPr lang="en-US" sz="9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a:txBody>
                    <a:bodyPr/>
                    <a:lstStyle/>
                    <a:p>
                      <a:pPr>
                        <a:lnSpc>
                          <a:spcPct val="107000"/>
                        </a:lnSpc>
                        <a:spcAft>
                          <a:spcPts val="800"/>
                        </a:spcAft>
                      </a:pPr>
                      <a:r>
                        <a:rPr lang="en-US" sz="900" b="1" dirty="0">
                          <a:solidFill>
                            <a:schemeClr val="tx1"/>
                          </a:solidFill>
                          <a:effectLst/>
                        </a:rPr>
                        <a:t>O/N/NA</a:t>
                      </a:r>
                      <a:endParaRPr lang="en-US" sz="9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900" b="1" dirty="0">
                          <a:solidFill>
                            <a:schemeClr val="tx1"/>
                          </a:solidFill>
                          <a:effectLst/>
                        </a:rPr>
                        <a:t>Commentaires/ Recommandations  </a:t>
                      </a:r>
                      <a:endParaRPr lang="en-US" sz="9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48008630"/>
                  </a:ext>
                </a:extLst>
              </a:tr>
              <a:tr h="179798">
                <a:tc>
                  <a:txBody>
                    <a:bodyPr/>
                    <a:lstStyle/>
                    <a:p>
                      <a:pPr>
                        <a:lnSpc>
                          <a:spcPct val="107000"/>
                        </a:lnSpc>
                        <a:spcAft>
                          <a:spcPts val="800"/>
                        </a:spcAft>
                      </a:pPr>
                      <a:r>
                        <a:rPr lang="en-US" sz="900" dirty="0">
                          <a:solidFill>
                            <a:schemeClr val="tx1"/>
                          </a:solidFill>
                          <a:effectLst/>
                        </a:rPr>
                        <a:t>1</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Le plan </a:t>
                      </a:r>
                      <a:r>
                        <a:rPr lang="en-US" sz="900" dirty="0" err="1">
                          <a:solidFill>
                            <a:schemeClr val="tx1"/>
                          </a:solidFill>
                          <a:effectLst/>
                        </a:rPr>
                        <a:t>d’action</a:t>
                      </a:r>
                      <a:r>
                        <a:rPr lang="en-US" sz="900" dirty="0">
                          <a:solidFill>
                            <a:schemeClr val="tx1"/>
                          </a:solidFill>
                          <a:effectLst/>
                        </a:rPr>
                        <a:t> a été établi dans les deux semaines suivant la fin de l'évaluation.</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359260796"/>
                  </a:ext>
                </a:extLst>
              </a:tr>
              <a:tr h="179798">
                <a:tc>
                  <a:txBody>
                    <a:bodyPr/>
                    <a:lstStyle/>
                    <a:p>
                      <a:pPr>
                        <a:lnSpc>
                          <a:spcPct val="107000"/>
                        </a:lnSpc>
                        <a:spcAft>
                          <a:spcPts val="800"/>
                        </a:spcAft>
                      </a:pPr>
                      <a:r>
                        <a:rPr lang="en-US" sz="900" dirty="0">
                          <a:solidFill>
                            <a:schemeClr val="tx1"/>
                          </a:solidFill>
                          <a:effectLst/>
                        </a:rPr>
                        <a:t>2</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Les actions prévues dans le plan d'action répondent aux besoins et aux risques identifiés.</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639516208"/>
                  </a:ext>
                </a:extLst>
              </a:tr>
              <a:tr h="179798">
                <a:tc>
                  <a:txBody>
                    <a:bodyPr/>
                    <a:lstStyle/>
                    <a:p>
                      <a:pPr>
                        <a:lnSpc>
                          <a:spcPct val="107000"/>
                        </a:lnSpc>
                        <a:spcAft>
                          <a:spcPts val="800"/>
                        </a:spcAft>
                      </a:pPr>
                      <a:r>
                        <a:rPr lang="en-US" sz="900" dirty="0">
                          <a:solidFill>
                            <a:schemeClr val="tx1"/>
                          </a:solidFill>
                          <a:effectLst/>
                        </a:rPr>
                        <a:t>3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Le plan </a:t>
                      </a:r>
                      <a:r>
                        <a:rPr lang="en-US" sz="900" dirty="0" err="1">
                          <a:solidFill>
                            <a:schemeClr val="tx1"/>
                          </a:solidFill>
                          <a:effectLst/>
                        </a:rPr>
                        <a:t>d’action</a:t>
                      </a:r>
                      <a:r>
                        <a:rPr lang="en-US" sz="900" dirty="0">
                          <a:solidFill>
                            <a:schemeClr val="tx1"/>
                          </a:solidFill>
                          <a:effectLst/>
                        </a:rPr>
                        <a:t> a été élaboré avec l'enfant et la personne qui s'en occupe.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3954114"/>
                  </a:ext>
                </a:extLst>
              </a:tr>
              <a:tr h="271731">
                <a:tc>
                  <a:txBody>
                    <a:bodyPr/>
                    <a:lstStyle/>
                    <a:p>
                      <a:pPr>
                        <a:lnSpc>
                          <a:spcPct val="107000"/>
                        </a:lnSpc>
                        <a:spcAft>
                          <a:spcPts val="800"/>
                        </a:spcAft>
                      </a:pPr>
                      <a:r>
                        <a:rPr lang="en-US" sz="900" dirty="0">
                          <a:solidFill>
                            <a:schemeClr val="tx1"/>
                          </a:solidFill>
                          <a:effectLst/>
                        </a:rPr>
                        <a:t>4</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Le plan </a:t>
                      </a:r>
                      <a:r>
                        <a:rPr lang="en-US" sz="900" dirty="0" err="1">
                          <a:solidFill>
                            <a:schemeClr val="tx1"/>
                          </a:solidFill>
                          <a:effectLst/>
                        </a:rPr>
                        <a:t>d’action</a:t>
                      </a:r>
                      <a:r>
                        <a:rPr lang="en-US" sz="900" dirty="0">
                          <a:solidFill>
                            <a:schemeClr val="tx1"/>
                          </a:solidFill>
                          <a:effectLst/>
                        </a:rPr>
                        <a:t> </a:t>
                      </a:r>
                      <a:r>
                        <a:rPr lang="en-US" sz="900" dirty="0" err="1">
                          <a:solidFill>
                            <a:schemeClr val="tx1"/>
                          </a:solidFill>
                          <a:effectLst/>
                        </a:rPr>
                        <a:t>identifie</a:t>
                      </a:r>
                      <a:r>
                        <a:rPr lang="en-US" sz="900" dirty="0">
                          <a:solidFill>
                            <a:schemeClr val="tx1"/>
                          </a:solidFill>
                          <a:effectLst/>
                        </a:rPr>
                        <a:t> clairement les délais convenus pour les actions à entreprendre, et par qui.</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4341111"/>
                  </a:ext>
                </a:extLst>
              </a:tr>
            </a:tbl>
          </a:graphicData>
        </a:graphic>
      </p:graphicFrame>
      <p:graphicFrame>
        <p:nvGraphicFramePr>
          <p:cNvPr id="8" name="Table 7">
            <a:extLst>
              <a:ext uri="{FF2B5EF4-FFF2-40B4-BE49-F238E27FC236}">
                <a16:creationId xmlns:a16="http://schemas.microsoft.com/office/drawing/2014/main" id="{4386EC85-9946-46A3-9D8E-4C69349FD3BA}"/>
              </a:ext>
            </a:extLst>
          </p:cNvPr>
          <p:cNvGraphicFramePr>
            <a:graphicFrameLocks noGrp="1"/>
          </p:cNvGraphicFramePr>
          <p:nvPr>
            <p:extLst>
              <p:ext uri="{D42A27DB-BD31-4B8C-83A1-F6EECF244321}">
                <p14:modId xmlns:p14="http://schemas.microsoft.com/office/powerpoint/2010/main" val="3180557888"/>
              </p:ext>
            </p:extLst>
          </p:nvPr>
        </p:nvGraphicFramePr>
        <p:xfrm>
          <a:off x="1006474" y="682662"/>
          <a:ext cx="5254625" cy="518160"/>
        </p:xfrm>
        <a:graphic>
          <a:graphicData uri="http://schemas.openxmlformats.org/drawingml/2006/table">
            <a:tbl>
              <a:tblPr firstRow="1" firstCol="1" bandRow="1">
                <a:tableStyleId>{5C22544A-7EE6-4342-B048-85BDC9FD1C3A}</a:tableStyleId>
              </a:tblPr>
              <a:tblGrid>
                <a:gridCol w="1091267">
                  <a:extLst>
                    <a:ext uri="{9D8B030D-6E8A-4147-A177-3AD203B41FA5}">
                      <a16:colId xmlns:a16="http://schemas.microsoft.com/office/drawing/2014/main" val="610269195"/>
                    </a:ext>
                  </a:extLst>
                </a:gridCol>
                <a:gridCol w="1231430">
                  <a:extLst>
                    <a:ext uri="{9D8B030D-6E8A-4147-A177-3AD203B41FA5}">
                      <a16:colId xmlns:a16="http://schemas.microsoft.com/office/drawing/2014/main" val="1673074155"/>
                    </a:ext>
                  </a:extLst>
                </a:gridCol>
                <a:gridCol w="1465964">
                  <a:extLst>
                    <a:ext uri="{9D8B030D-6E8A-4147-A177-3AD203B41FA5}">
                      <a16:colId xmlns:a16="http://schemas.microsoft.com/office/drawing/2014/main" val="4226915940"/>
                    </a:ext>
                  </a:extLst>
                </a:gridCol>
                <a:gridCol w="1465964">
                  <a:extLst>
                    <a:ext uri="{9D8B030D-6E8A-4147-A177-3AD203B41FA5}">
                      <a16:colId xmlns:a16="http://schemas.microsoft.com/office/drawing/2014/main" val="3756089391"/>
                    </a:ext>
                  </a:extLst>
                </a:gridCol>
              </a:tblGrid>
              <a:tr h="181088">
                <a:tc>
                  <a:txBody>
                    <a:bodyPr/>
                    <a:lstStyle/>
                    <a:p>
                      <a:pPr algn="r"/>
                      <a:r>
                        <a:rPr lang="en-US" sz="1100" dirty="0">
                          <a:solidFill>
                            <a:schemeClr val="tx1"/>
                          </a:solidFill>
                          <a:effectLst/>
                        </a:rPr>
                        <a:t>Numéro de </a:t>
                      </a:r>
                      <a:r>
                        <a:rPr lang="en-US" sz="1100" dirty="0" err="1">
                          <a:solidFill>
                            <a:schemeClr val="tx1"/>
                          </a:solidFill>
                          <a:effectLst/>
                        </a:rPr>
                        <a:t>cas</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a:r>
                        <a:rPr lang="en-US" sz="1100" dirty="0" err="1">
                          <a:solidFill>
                            <a:schemeClr val="tx1"/>
                          </a:solidFill>
                          <a:effectLst/>
                        </a:rPr>
                        <a:t>Gestionnaire</a:t>
                      </a:r>
                      <a:r>
                        <a:rPr lang="en-US" sz="1100" dirty="0">
                          <a:solidFill>
                            <a:schemeClr val="tx1"/>
                          </a:solidFill>
                          <a:effectLst/>
                        </a:rPr>
                        <a:t> de </a:t>
                      </a:r>
                      <a:r>
                        <a:rPr lang="en-US" sz="1100" dirty="0" err="1">
                          <a:solidFill>
                            <a:schemeClr val="tx1"/>
                          </a:solidFill>
                          <a:effectLst/>
                        </a:rPr>
                        <a:t>cas</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72479432"/>
                  </a:ext>
                </a:extLst>
              </a:tr>
              <a:tr h="0">
                <a:tc>
                  <a:txBody>
                    <a:bodyPr/>
                    <a:lstStyle/>
                    <a:p>
                      <a:pPr algn="r"/>
                      <a:r>
                        <a:rPr lang="en-US" sz="1100" dirty="0">
                          <a:solidFill>
                            <a:schemeClr val="tx1"/>
                          </a:solidFill>
                          <a:effectLst/>
                        </a:rPr>
                        <a:t>Date</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r"/>
                      <a:r>
                        <a:rPr lang="en-US" sz="1100" dirty="0">
                          <a:solidFill>
                            <a:schemeClr val="tx1"/>
                          </a:solidFill>
                          <a:effectLst/>
                        </a:rPr>
                        <a:t>Superviseur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r"/>
                      <a:r>
                        <a:rPr lang="en-US" sz="1100" dirty="0">
                          <a:solidFill>
                            <a:schemeClr val="tx1"/>
                          </a:solidFill>
                          <a:effectLst/>
                        </a:rPr>
                        <a:t> </a:t>
                      </a:r>
                      <a:endParaRPr lang="en-US" sz="120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37439711"/>
                  </a:ext>
                </a:extLst>
              </a:tr>
            </a:tbl>
          </a:graphicData>
        </a:graphic>
      </p:graphicFrame>
      <p:sp>
        <p:nvSpPr>
          <p:cNvPr id="9" name="Hexagon 8">
            <a:extLst>
              <a:ext uri="{FF2B5EF4-FFF2-40B4-BE49-F238E27FC236}">
                <a16:creationId xmlns:a16="http://schemas.microsoft.com/office/drawing/2014/main" id="{F52EA52D-017D-E3C4-66E1-B3EA92ABA653}"/>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Hexagon 9">
            <a:extLst>
              <a:ext uri="{FF2B5EF4-FFF2-40B4-BE49-F238E27FC236}">
                <a16:creationId xmlns:a16="http://schemas.microsoft.com/office/drawing/2014/main" id="{2CA0DB70-72A4-0F59-84C7-D771A1B80054}"/>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exagon 10">
            <a:extLst>
              <a:ext uri="{FF2B5EF4-FFF2-40B4-BE49-F238E27FC236}">
                <a16:creationId xmlns:a16="http://schemas.microsoft.com/office/drawing/2014/main" id="{BE909A24-409D-6278-8DE8-D8740F4970A9}"/>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Hexagon 11">
            <a:extLst>
              <a:ext uri="{FF2B5EF4-FFF2-40B4-BE49-F238E27FC236}">
                <a16:creationId xmlns:a16="http://schemas.microsoft.com/office/drawing/2014/main" id="{3A48873D-8CAB-BBF4-1B4C-C0C57B5EA676}"/>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CA908623-51DF-28D6-233C-7F8353DE87AA}"/>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79C42398-78FA-337D-A10C-862709C86094}"/>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794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355D47-0B72-CE29-2D60-F9F24F763FEB}"/>
              </a:ext>
            </a:extLst>
          </p:cNvPr>
          <p:cNvSpPr txBox="1"/>
          <p:nvPr/>
        </p:nvSpPr>
        <p:spPr>
          <a:xfrm>
            <a:off x="991379" y="371745"/>
            <a:ext cx="5254042" cy="276999"/>
          </a:xfrm>
          <a:prstGeom prst="rect">
            <a:avLst/>
          </a:prstGeom>
          <a:noFill/>
        </p:spPr>
        <p:txBody>
          <a:bodyPr wrap="square" rtlCol="0">
            <a:spAutoFit/>
          </a:bodyPr>
          <a:lstStyle/>
          <a:p>
            <a:r>
              <a:rPr lang="en-US" sz="1200" b="1" spc="300" dirty="0">
                <a:solidFill>
                  <a:schemeClr val="tx1"/>
                </a:solidFill>
              </a:rPr>
              <a:t>CADRE DE COMPÉTENCES</a:t>
            </a:r>
          </a:p>
        </p:txBody>
      </p:sp>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B8C9B19-4759-F733-7174-C625F2776C76}"/>
              </a:ext>
            </a:extLst>
          </p:cNvPr>
          <p:cNvSpPr txBox="1"/>
          <p:nvPr/>
        </p:nvSpPr>
        <p:spPr>
          <a:xfrm>
            <a:off x="991379" y="665001"/>
            <a:ext cx="5254041" cy="1920975"/>
          </a:xfrm>
          <a:prstGeom prst="rect">
            <a:avLst/>
          </a:prstGeom>
          <a:noFill/>
        </p:spPr>
        <p:txBody>
          <a:bodyPr wrap="square">
            <a:spAutoFit/>
          </a:bodyPr>
          <a:lstStyle/>
          <a:p>
            <a:pPr>
              <a:lnSpc>
                <a:spcPct val="107000"/>
              </a:lnSpc>
              <a:spcAft>
                <a:spcPts val="800"/>
              </a:spcAft>
            </a:pPr>
            <a:r>
              <a:rPr lang="en-US" sz="900" dirty="0">
                <a:effectLst/>
                <a:latin typeface="Calibri" panose="020F0502020204030204" pitchFamily="34" charset="0"/>
                <a:ea typeface="Calibri" panose="020F0502020204030204" pitchFamily="34" charset="0"/>
              </a:rPr>
              <a:t>Ce cadre de compétences décrit les compétences requises pour être un agent de protection de l'enfance dans un contexte humanitaire. Chaque compétence est assortie d'indicateurs qui détaillent les connaissances, les attitudes et les aptitudes requises pour démontrer cette compétence.  </a:t>
            </a:r>
          </a:p>
          <a:p>
            <a:pPr>
              <a:lnSpc>
                <a:spcPct val="107000"/>
              </a:lnSpc>
              <a:spcAft>
                <a:spcPts val="800"/>
              </a:spcAft>
            </a:pPr>
            <a:r>
              <a:rPr lang="en-US" sz="900" dirty="0">
                <a:effectLst/>
                <a:latin typeface="Calibri" panose="020F0502020204030204" pitchFamily="34" charset="0"/>
                <a:ea typeface="Calibri" panose="020F0502020204030204" pitchFamily="34" charset="0"/>
              </a:rPr>
              <a:t>Ce cadre de compétences a été développé dans le cadre de la formation inter-agences à la gestion des cas de protection de l'enfance et a été élaboré à partir d'une étude documentaire des cadres de compétences et des outils pertinents.  Il est conçu pour s'inspirer du cadre de compétences sur la protection de l'enfance dans l'action humanitaire, en le complétant pour répondre aux compétences professionnelles spécifiques requises par les responsables de cas.</a:t>
            </a:r>
          </a:p>
          <a:p>
            <a:pPr>
              <a:lnSpc>
                <a:spcPct val="107000"/>
              </a:lnSpc>
              <a:spcAft>
                <a:spcPts val="800"/>
              </a:spcAft>
            </a:pPr>
            <a:r>
              <a:rPr lang="en-US" sz="900" dirty="0">
                <a:effectLst/>
                <a:latin typeface="Calibri" panose="020F0502020204030204" pitchFamily="34" charset="0"/>
                <a:ea typeface="Calibri" panose="020F0502020204030204" pitchFamily="34" charset="0"/>
              </a:rPr>
              <a:t>Ce cadre a été élaboré dans le cadre du programme de formation à la gestion des cas de protection de l'enfance, mais il peut également être utilisé pour le recrutement du personnel, l'apprentissage et le développement professionnel, la gestion des performances et la planification.</a:t>
            </a:r>
          </a:p>
        </p:txBody>
      </p:sp>
      <p:graphicFrame>
        <p:nvGraphicFramePr>
          <p:cNvPr id="2" name="Table 1">
            <a:extLst>
              <a:ext uri="{FF2B5EF4-FFF2-40B4-BE49-F238E27FC236}">
                <a16:creationId xmlns:a16="http://schemas.microsoft.com/office/drawing/2014/main" id="{97CA416A-FB76-4773-2B39-A1E7C8D60757}"/>
              </a:ext>
            </a:extLst>
          </p:cNvPr>
          <p:cNvGraphicFramePr>
            <a:graphicFrameLocks noGrp="1"/>
          </p:cNvGraphicFramePr>
          <p:nvPr>
            <p:extLst>
              <p:ext uri="{D42A27DB-BD31-4B8C-83A1-F6EECF244321}">
                <p14:modId xmlns:p14="http://schemas.microsoft.com/office/powerpoint/2010/main" val="1343982196"/>
              </p:ext>
            </p:extLst>
          </p:nvPr>
        </p:nvGraphicFramePr>
        <p:xfrm>
          <a:off x="829733" y="2678433"/>
          <a:ext cx="5752041" cy="6454521"/>
        </p:xfrm>
        <a:graphic>
          <a:graphicData uri="http://schemas.openxmlformats.org/drawingml/2006/table">
            <a:tbl>
              <a:tblPr bandRow="1">
                <a:tableStyleId>{5C22544A-7EE6-4342-B048-85BDC9FD1C3A}</a:tableStyleId>
              </a:tblPr>
              <a:tblGrid>
                <a:gridCol w="1006450">
                  <a:extLst>
                    <a:ext uri="{9D8B030D-6E8A-4147-A177-3AD203B41FA5}">
                      <a16:colId xmlns:a16="http://schemas.microsoft.com/office/drawing/2014/main" val="2576619600"/>
                    </a:ext>
                  </a:extLst>
                </a:gridCol>
                <a:gridCol w="4745591">
                  <a:extLst>
                    <a:ext uri="{9D8B030D-6E8A-4147-A177-3AD203B41FA5}">
                      <a16:colId xmlns:a16="http://schemas.microsoft.com/office/drawing/2014/main" val="2355429032"/>
                    </a:ext>
                  </a:extLst>
                </a:gridCol>
              </a:tblGrid>
              <a:tr h="135526">
                <a:tc>
                  <a:txBody>
                    <a:bodyPr/>
                    <a:lstStyle/>
                    <a:p>
                      <a:pPr>
                        <a:lnSpc>
                          <a:spcPct val="107000"/>
                        </a:lnSpc>
                        <a:spcAft>
                          <a:spcPts val="0"/>
                        </a:spcAft>
                      </a:pPr>
                      <a:r>
                        <a:rPr lang="en-US" sz="1000" b="1" dirty="0">
                          <a:solidFill>
                            <a:schemeClr val="bg1"/>
                          </a:solidFill>
                          <a:effectLst/>
                        </a:rPr>
                        <a:t>Compétences</a:t>
                      </a:r>
                      <a:endParaRPr lang="en-US" sz="1000" b="1" dirty="0">
                        <a:solidFill>
                          <a:schemeClr val="bg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nSpc>
                          <a:spcPct val="107000"/>
                        </a:lnSpc>
                        <a:spcAft>
                          <a:spcPts val="0"/>
                        </a:spcAft>
                      </a:pPr>
                      <a:r>
                        <a:rPr lang="en-US" sz="1000" b="1" dirty="0">
                          <a:solidFill>
                            <a:schemeClr val="bg1"/>
                          </a:solidFill>
                          <a:effectLst/>
                        </a:rPr>
                        <a:t>Indicateurs</a:t>
                      </a:r>
                      <a:endParaRPr lang="en-US" sz="1000" b="1" dirty="0">
                        <a:solidFill>
                          <a:schemeClr val="bg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794939912"/>
                  </a:ext>
                </a:extLst>
              </a:tr>
              <a:tr h="135526">
                <a:tc gridSpan="2">
                  <a:txBody>
                    <a:bodyPr/>
                    <a:lstStyle/>
                    <a:p>
                      <a:pPr>
                        <a:lnSpc>
                          <a:spcPct val="107000"/>
                        </a:lnSpc>
                        <a:spcAft>
                          <a:spcPts val="0"/>
                        </a:spcAft>
                      </a:pPr>
                      <a:r>
                        <a:rPr lang="en-US" sz="1000" b="1" dirty="0">
                          <a:effectLst/>
                        </a:rPr>
                        <a:t>1. Connaissances, attitudes et compétences personnelles </a:t>
                      </a:r>
                      <a:endParaRPr lang="en-US" sz="1000" b="1"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3922619076"/>
                  </a:ext>
                </a:extLst>
              </a:tr>
              <a:tr h="1561982">
                <a:tc>
                  <a:txBody>
                    <a:bodyPr/>
                    <a:lstStyle/>
                    <a:p>
                      <a:pPr>
                        <a:lnSpc>
                          <a:spcPct val="107000"/>
                        </a:lnSpc>
                        <a:spcAft>
                          <a:spcPts val="0"/>
                        </a:spcAft>
                      </a:pPr>
                      <a:r>
                        <a:rPr lang="en-US" sz="1000" dirty="0">
                          <a:effectLst/>
                        </a:rPr>
                        <a:t>Diversité et inclusion</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err="1">
                          <a:effectLst/>
                        </a:rPr>
                        <a:t>Reconnaît</a:t>
                      </a:r>
                      <a:r>
                        <a:rPr lang="en-US" sz="1000" dirty="0">
                          <a:effectLst/>
                        </a:rPr>
                        <a:t> et </a:t>
                      </a:r>
                      <a:r>
                        <a:rPr lang="en-US" sz="1000" dirty="0" err="1">
                          <a:effectLst/>
                        </a:rPr>
                        <a:t>valorise</a:t>
                      </a:r>
                      <a:r>
                        <a:rPr lang="en-US" sz="1000" dirty="0">
                          <a:effectLst/>
                        </a:rPr>
                        <a:t> les points de vue et les différences des autres.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err="1">
                          <a:effectLst/>
                        </a:rPr>
                        <a:t>Traite</a:t>
                      </a:r>
                      <a:r>
                        <a:rPr lang="en-US" sz="1000" dirty="0">
                          <a:effectLst/>
                        </a:rPr>
                        <a:t> tous les enfants et les personnes qui s'en occupent avec respect, équité et dignité, indépendamment de la race, de la couleur, du sexe, de l'orientation sexuelle, de la langue, de la religion, du handicap ou de toute autre situation.</a:t>
                      </a:r>
                    </a:p>
                    <a:p>
                      <a:pPr marL="171450" lvl="0" indent="-171450">
                        <a:lnSpc>
                          <a:spcPct val="107000"/>
                        </a:lnSpc>
                        <a:spcAft>
                          <a:spcPts val="0"/>
                        </a:spcAft>
                        <a:buClr>
                          <a:srgbClr val="000000"/>
                        </a:buClr>
                        <a:buSzPts val="1000"/>
                        <a:buFont typeface="Arial" panose="020B0604020202020204" pitchFamily="34" charset="0"/>
                        <a:buChar char="•"/>
                      </a:pPr>
                      <a:r>
                        <a:rPr lang="en-US" sz="1000" dirty="0" err="1">
                          <a:effectLst/>
                        </a:rPr>
                        <a:t>Remet</a:t>
                      </a:r>
                      <a:r>
                        <a:rPr lang="en-US" sz="1000" dirty="0">
                          <a:effectLst/>
                        </a:rPr>
                        <a:t> en question ses propres préjugés, ses partis pris, ses préférences, son style et son intolérance, et </a:t>
                      </a:r>
                      <a:r>
                        <a:rPr lang="en-US" sz="1000" dirty="0" err="1">
                          <a:effectLst/>
                        </a:rPr>
                        <a:t>est</a:t>
                      </a:r>
                      <a:r>
                        <a:rPr lang="en-US" sz="1000" dirty="0">
                          <a:effectLst/>
                        </a:rPr>
                        <a:t> conscient de la manière dont ils peuvent affecter la pratique professionnelle.</a:t>
                      </a:r>
                    </a:p>
                    <a:p>
                      <a:pPr marL="171450" lvl="0" indent="-171450">
                        <a:lnSpc>
                          <a:spcPct val="107000"/>
                        </a:lnSpc>
                        <a:spcAft>
                          <a:spcPts val="0"/>
                        </a:spcAft>
                        <a:buClr>
                          <a:srgbClr val="000000"/>
                        </a:buClr>
                        <a:buSzPts val="1000"/>
                        <a:buFont typeface="Arial" panose="020B0604020202020204" pitchFamily="34" charset="0"/>
                        <a:buChar char="•"/>
                      </a:pPr>
                      <a:r>
                        <a:rPr lang="en-US" sz="1000" dirty="0" err="1">
                          <a:effectLst/>
                        </a:rPr>
                        <a:t>Adapte</a:t>
                      </a:r>
                      <a:r>
                        <a:rPr lang="en-US" sz="1000" dirty="0">
                          <a:effectLst/>
                        </a:rPr>
                        <a:t> le soutien à la gestion de cas aux besoins individuels de l'enfant, y compris à son stade de développement et à ses capacités.</a:t>
                      </a:r>
                    </a:p>
                    <a:p>
                      <a:pPr marL="171450" lvl="0" indent="-171450">
                        <a:lnSpc>
                          <a:spcPct val="107000"/>
                        </a:lnSpc>
                        <a:spcAft>
                          <a:spcPts val="0"/>
                        </a:spcAft>
                        <a:buClr>
                          <a:srgbClr val="000000"/>
                        </a:buClr>
                        <a:buSzPts val="1000"/>
                        <a:buFont typeface="Arial" panose="020B0604020202020204" pitchFamily="34" charset="0"/>
                        <a:buChar char="•"/>
                      </a:pPr>
                      <a:r>
                        <a:rPr lang="en-US" sz="1000" dirty="0" err="1">
                          <a:effectLst/>
                        </a:rPr>
                        <a:t>Comprend</a:t>
                      </a:r>
                      <a:r>
                        <a:rPr lang="en-US" sz="1000" dirty="0">
                          <a:effectLst/>
                        </a:rPr>
                        <a:t> les obstacles que rencontrent les enfants et les familles pour accéder aux services et les aide à les surmonter.</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94642287"/>
                  </a:ext>
                </a:extLst>
              </a:tr>
              <a:tr h="1090257">
                <a:tc>
                  <a:txBody>
                    <a:bodyPr/>
                    <a:lstStyle/>
                    <a:p>
                      <a:pPr>
                        <a:lnSpc>
                          <a:spcPct val="107000"/>
                        </a:lnSpc>
                        <a:spcAft>
                          <a:spcPts val="0"/>
                        </a:spcAft>
                      </a:pPr>
                      <a:r>
                        <a:rPr lang="en-US" sz="1000" dirty="0">
                          <a:effectLst/>
                        </a:rPr>
                        <a:t>Responsabilité et intégrité  </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indent="-171450">
                        <a:lnSpc>
                          <a:spcPct val="107000"/>
                        </a:lnSpc>
                        <a:spcAft>
                          <a:spcPts val="0"/>
                        </a:spcAft>
                        <a:buFont typeface="Arial" panose="020B0604020202020204" pitchFamily="34" charset="0"/>
                        <a:buChar char="•"/>
                      </a:pPr>
                      <a:r>
                        <a:rPr lang="en-US" sz="1000" dirty="0">
                          <a:effectLst/>
                        </a:rPr>
                        <a:t>Agit avec intégrité, c'est-à-dire que ses décisions sont fondées sur l'intérêt supérieur de l'enfant et ne sont pas influencées par des pressions ou des opinions personnelles.</a:t>
                      </a:r>
                    </a:p>
                    <a:p>
                      <a:pPr marL="171450" indent="-171450">
                        <a:lnSpc>
                          <a:spcPct val="107000"/>
                        </a:lnSpc>
                        <a:spcAft>
                          <a:spcPts val="0"/>
                        </a:spcAft>
                        <a:buFont typeface="Arial" panose="020B0604020202020204" pitchFamily="34" charset="0"/>
                        <a:buChar char="•"/>
                      </a:pPr>
                      <a:r>
                        <a:rPr lang="en-US" sz="1000" dirty="0">
                          <a:effectLst/>
                        </a:rPr>
                        <a:t>Démontre les principes de la gestion de cas dans son comportement avec les enfants, les familles et la communauté, n'abuse pas de son pouvoir ou de sa position, agit sans considération de gain personnel.</a:t>
                      </a:r>
                    </a:p>
                    <a:p>
                      <a:pPr marL="171450" indent="-171450">
                        <a:lnSpc>
                          <a:spcPct val="107000"/>
                        </a:lnSpc>
                        <a:spcAft>
                          <a:spcPts val="0"/>
                        </a:spcAft>
                        <a:buFont typeface="Arial" panose="020B0604020202020204" pitchFamily="34" charset="0"/>
                        <a:buChar char="•"/>
                      </a:pPr>
                      <a:r>
                        <a:rPr lang="en-US" sz="1000" dirty="0">
                          <a:effectLst/>
                        </a:rPr>
                        <a:t>Assume la responsabilité de ses décisions et de ses actions, en honorant ses engagements et en agissant conformément aux politiques de sauvegarde et de protection des enfants, aux codes de conduite et aux normes des Nations unies en matière de prévention de l'exploitation et des abus sexuels.</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722664568"/>
                  </a:ext>
                </a:extLst>
              </a:tr>
              <a:tr h="1922648">
                <a:tc>
                  <a:txBody>
                    <a:bodyPr/>
                    <a:lstStyle/>
                    <a:p>
                      <a:pPr>
                        <a:lnSpc>
                          <a:spcPct val="107000"/>
                        </a:lnSpc>
                        <a:spcAft>
                          <a:spcPts val="0"/>
                        </a:spcAft>
                      </a:pPr>
                      <a:r>
                        <a:rPr lang="en-US" sz="1000" dirty="0">
                          <a:effectLst/>
                        </a:rPr>
                        <a:t>Conscience de soi et autogestion  </a:t>
                      </a:r>
                      <a:endParaRPr lang="en-US" sz="10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Réfléchit à sa pratique et à ses performances, identifie et traite ses forces, ses faiblesses, ses limites et ses besoins personnels.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Utilise les systèmes de supervision et de soutien et est ouvert à l'idée de donner, de demander et de recevoir un retour d'information. Donne un retour d'information spécifique et utile, de manière réfléchie et opportune. </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Comprend et respecte les limites du rôle des </a:t>
                      </a:r>
                      <a:r>
                        <a:rPr lang="en-US" sz="1000" dirty="0" err="1">
                          <a:effectLst/>
                        </a:rPr>
                        <a:t>gestionnaires</a:t>
                      </a:r>
                      <a:r>
                        <a:rPr lang="en-US" sz="1000" dirty="0">
                          <a:effectLst/>
                        </a:rPr>
                        <a:t> de </a:t>
                      </a:r>
                      <a:r>
                        <a:rPr lang="en-US" sz="1000" dirty="0" err="1">
                          <a:effectLst/>
                        </a:rPr>
                        <a:t>cas</a:t>
                      </a:r>
                      <a:r>
                        <a:rPr lang="en-US" sz="1000" dirty="0">
                          <a:effectLst/>
                        </a:rPr>
                        <a:t> et les limites professionnelles.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Reconnaît ses propres sentiments et réactions, y compris le stress ; trouve des moyens de gérer ses émotions et de faire face à la situation ; sait quand demander et accepter du soutien.</a:t>
                      </a:r>
                    </a:p>
                    <a:p>
                      <a:pPr marL="171450" lvl="0" indent="-171450">
                        <a:lnSpc>
                          <a:spcPct val="107000"/>
                        </a:lnSpc>
                        <a:spcAft>
                          <a:spcPts val="0"/>
                        </a:spcAft>
                        <a:buClr>
                          <a:srgbClr val="000000"/>
                        </a:buClr>
                        <a:buSzPts val="1000"/>
                        <a:buFont typeface="Arial" panose="020B0604020202020204" pitchFamily="34" charset="0"/>
                        <a:buChar char="•"/>
                      </a:pPr>
                      <a:r>
                        <a:rPr lang="en-US" sz="1000" dirty="0">
                          <a:effectLst/>
                        </a:rPr>
                        <a:t>S'efforce de développer et d'adapter en permanence sa propre pratique en fonction de l'évolution du contexte et des meilleures pratiques et méthodes de travail identifiées.</a:t>
                      </a:r>
                    </a:p>
                    <a:p>
                      <a:pPr marL="171450" lvl="0" indent="-171450">
                        <a:lnSpc>
                          <a:spcPct val="107000"/>
                        </a:lnSpc>
                        <a:spcAft>
                          <a:spcPts val="0"/>
                        </a:spcAft>
                        <a:buClr>
                          <a:srgbClr val="000000"/>
                        </a:buClr>
                        <a:buSzPts val="1000"/>
                        <a:buFont typeface="Arial" panose="020B0604020202020204" pitchFamily="34" charset="0"/>
                        <a:buChar char="•"/>
                      </a:pPr>
                      <a:r>
                        <a:rPr lang="en-US" sz="1000" dirty="0" err="1">
                          <a:effectLst/>
                        </a:rPr>
                        <a:t>Respecte</a:t>
                      </a:r>
                      <a:r>
                        <a:rPr lang="en-US" sz="1000" dirty="0">
                          <a:effectLst/>
                        </a:rPr>
                        <a:t> les politiques et les procédures de sécurité et </a:t>
                      </a:r>
                      <a:r>
                        <a:rPr lang="en-US" sz="1000" dirty="0" err="1">
                          <a:effectLst/>
                        </a:rPr>
                        <a:t>prend</a:t>
                      </a:r>
                      <a:r>
                        <a:rPr lang="en-US" sz="1000" dirty="0">
                          <a:effectLst/>
                        </a:rPr>
                        <a:t> en compte la sécurité personnelle et celle des autres.</a:t>
                      </a:r>
                      <a:endParaRPr lang="en-US" sz="10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531572131"/>
                  </a:ext>
                </a:extLst>
              </a:tr>
            </a:tbl>
          </a:graphicData>
        </a:graphic>
      </p:graphicFrame>
    </p:spTree>
    <p:extLst>
      <p:ext uri="{BB962C8B-B14F-4D97-AF65-F5344CB8AC3E}">
        <p14:creationId xmlns:p14="http://schemas.microsoft.com/office/powerpoint/2010/main" val="814199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8BC7944-54AD-E222-A747-458FA56C8316}"/>
              </a:ext>
            </a:extLst>
          </p:cNvPr>
          <p:cNvGraphicFramePr>
            <a:graphicFrameLocks noGrp="1"/>
          </p:cNvGraphicFramePr>
          <p:nvPr>
            <p:extLst>
              <p:ext uri="{D42A27DB-BD31-4B8C-83A1-F6EECF244321}">
                <p14:modId xmlns:p14="http://schemas.microsoft.com/office/powerpoint/2010/main" val="1011677068"/>
              </p:ext>
            </p:extLst>
          </p:nvPr>
        </p:nvGraphicFramePr>
        <p:xfrm>
          <a:off x="1005840" y="712346"/>
          <a:ext cx="5273041" cy="8056653"/>
        </p:xfrm>
        <a:graphic>
          <a:graphicData uri="http://schemas.openxmlformats.org/drawingml/2006/table">
            <a:tbl>
              <a:tblPr firstRow="1" firstCol="1" bandRow="1">
                <a:tableStyleId>{5C22544A-7EE6-4342-B048-85BDC9FD1C3A}</a:tableStyleId>
              </a:tblPr>
              <a:tblGrid>
                <a:gridCol w="217125">
                  <a:extLst>
                    <a:ext uri="{9D8B030D-6E8A-4147-A177-3AD203B41FA5}">
                      <a16:colId xmlns:a16="http://schemas.microsoft.com/office/drawing/2014/main" val="174181941"/>
                    </a:ext>
                  </a:extLst>
                </a:gridCol>
                <a:gridCol w="2409808">
                  <a:extLst>
                    <a:ext uri="{9D8B030D-6E8A-4147-A177-3AD203B41FA5}">
                      <a16:colId xmlns:a16="http://schemas.microsoft.com/office/drawing/2014/main" val="4241601616"/>
                    </a:ext>
                  </a:extLst>
                </a:gridCol>
                <a:gridCol w="847787">
                  <a:extLst>
                    <a:ext uri="{9D8B030D-6E8A-4147-A177-3AD203B41FA5}">
                      <a16:colId xmlns:a16="http://schemas.microsoft.com/office/drawing/2014/main" val="2573097482"/>
                    </a:ext>
                  </a:extLst>
                </a:gridCol>
                <a:gridCol w="609600">
                  <a:extLst>
                    <a:ext uri="{9D8B030D-6E8A-4147-A177-3AD203B41FA5}">
                      <a16:colId xmlns:a16="http://schemas.microsoft.com/office/drawing/2014/main" val="3669849538"/>
                    </a:ext>
                  </a:extLst>
                </a:gridCol>
                <a:gridCol w="1188721">
                  <a:extLst>
                    <a:ext uri="{9D8B030D-6E8A-4147-A177-3AD203B41FA5}">
                      <a16:colId xmlns:a16="http://schemas.microsoft.com/office/drawing/2014/main" val="956966085"/>
                    </a:ext>
                  </a:extLst>
                </a:gridCol>
              </a:tblGrid>
              <a:tr h="369624">
                <a:tc gridSpan="3">
                  <a:txBody>
                    <a:bodyPr/>
                    <a:lstStyle/>
                    <a:p>
                      <a:pPr>
                        <a:lnSpc>
                          <a:spcPct val="107000"/>
                        </a:lnSpc>
                        <a:spcAft>
                          <a:spcPts val="800"/>
                        </a:spcAft>
                      </a:pPr>
                      <a:r>
                        <a:rPr lang="en-US" sz="1000" dirty="0">
                          <a:solidFill>
                            <a:schemeClr val="tx1"/>
                          </a:solidFill>
                          <a:effectLst/>
                        </a:rPr>
                        <a:t>Mise en œuvre du plan d'action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a:lnSpc>
                          <a:spcPct val="107000"/>
                        </a:lnSpc>
                        <a:spcAft>
                          <a:spcPts val="800"/>
                        </a:spcAft>
                      </a:pPr>
                      <a:r>
                        <a:rPr lang="en-US" sz="1000">
                          <a:effectLst/>
                        </a:rPr>
                        <a:t>O/N/NA</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O/N/NA</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00" dirty="0">
                          <a:solidFill>
                            <a:schemeClr val="tx1"/>
                          </a:solidFill>
                          <a:effectLst/>
                        </a:rPr>
                        <a:t>Commentaires/ Recommandations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3840274"/>
                  </a:ext>
                </a:extLst>
              </a:tr>
              <a:tr h="516513">
                <a:tc>
                  <a:txBody>
                    <a:bodyPr/>
                    <a:lstStyle/>
                    <a:p>
                      <a:pPr>
                        <a:lnSpc>
                          <a:spcPct val="107000"/>
                        </a:lnSpc>
                        <a:spcAft>
                          <a:spcPts val="80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Les enfants et les familles ont été orientés vers les services appropriés et disponibles avec le consentement éclairé de l'enfant ou de la personne qui s'en occupe et dans le respect des principes de confidentialité.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36831056"/>
                  </a:ext>
                </a:extLst>
              </a:tr>
              <a:tr h="369624">
                <a:tc>
                  <a:txBody>
                    <a:bodyPr/>
                    <a:lstStyle/>
                    <a:p>
                      <a:pPr>
                        <a:lnSpc>
                          <a:spcPct val="107000"/>
                        </a:lnSpc>
                        <a:spcAft>
                          <a:spcPts val="80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Les orientations ont été documentées en fonction des actions prioritaires prévues dans le plan d'action.</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88878274"/>
                  </a:ext>
                </a:extLst>
              </a:tr>
              <a:tr h="369624">
                <a:tc>
                  <a:txBody>
                    <a:bodyPr/>
                    <a:lstStyle/>
                    <a:p>
                      <a:pPr>
                        <a:lnSpc>
                          <a:spcPct val="107000"/>
                        </a:lnSpc>
                        <a:spcAft>
                          <a:spcPts val="800"/>
                        </a:spcAft>
                      </a:pPr>
                      <a:r>
                        <a:rPr lang="en-US" sz="1000" dirty="0">
                          <a:solidFill>
                            <a:schemeClr val="tx1"/>
                          </a:solidFill>
                          <a:effectLst/>
                        </a:rPr>
                        <a:t>3</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Les services directs ont été fournis conformément au plan de traitement.</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1849088"/>
                  </a:ext>
                </a:extLst>
              </a:tr>
              <a:tr h="369624">
                <a:tc gridSpan="3">
                  <a:txBody>
                    <a:bodyPr/>
                    <a:lstStyle/>
                    <a:p>
                      <a:pPr>
                        <a:lnSpc>
                          <a:spcPct val="107000"/>
                        </a:lnSpc>
                        <a:spcAft>
                          <a:spcPts val="800"/>
                        </a:spcAft>
                      </a:pPr>
                      <a:r>
                        <a:rPr lang="en-US" sz="1000" dirty="0">
                          <a:solidFill>
                            <a:schemeClr val="tx1"/>
                          </a:solidFill>
                          <a:effectLst/>
                        </a:rPr>
                        <a:t>Suivi et révision</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a:lnSpc>
                          <a:spcPct val="107000"/>
                        </a:lnSpc>
                        <a:spcAft>
                          <a:spcPts val="800"/>
                        </a:spcAft>
                      </a:pPr>
                      <a:r>
                        <a:rPr lang="en-US" sz="1000">
                          <a:effectLst/>
                        </a:rPr>
                        <a:t>O/N/NA</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b="1" dirty="0">
                          <a:solidFill>
                            <a:schemeClr val="tx1"/>
                          </a:solidFill>
                          <a:effectLst/>
                        </a:rPr>
                        <a:t>O/N/NA</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00" b="1" dirty="0">
                          <a:solidFill>
                            <a:schemeClr val="tx1"/>
                          </a:solidFill>
                          <a:effectLst/>
                        </a:rPr>
                        <a:t>Commentaires/ Recommandations  </a:t>
                      </a:r>
                      <a:endParaRPr lang="en-US" sz="1000" b="1"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6563285"/>
                  </a:ext>
                </a:extLst>
              </a:tr>
              <a:tr h="222735">
                <a:tc>
                  <a:txBody>
                    <a:bodyPr/>
                    <a:lstStyle/>
                    <a:p>
                      <a:pPr>
                        <a:lnSpc>
                          <a:spcPct val="107000"/>
                        </a:lnSpc>
                        <a:spcAft>
                          <a:spcPts val="80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Le suivi a été effectué régulièrement selon le plan de traitement.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45464245"/>
                  </a:ext>
                </a:extLst>
              </a:tr>
              <a:tr h="369624">
                <a:tc>
                  <a:txBody>
                    <a:bodyPr/>
                    <a:lstStyle/>
                    <a:p>
                      <a:pPr>
                        <a:lnSpc>
                          <a:spcPct val="107000"/>
                        </a:lnSpc>
                        <a:spcAft>
                          <a:spcPts val="80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La planification du </a:t>
                      </a:r>
                      <a:r>
                        <a:rPr lang="en-US" sz="1000" dirty="0" err="1">
                          <a:solidFill>
                            <a:schemeClr val="tx1"/>
                          </a:solidFill>
                          <a:effectLst/>
                        </a:rPr>
                        <a:t>cas</a:t>
                      </a:r>
                      <a:r>
                        <a:rPr lang="en-US" sz="1000" dirty="0">
                          <a:solidFill>
                            <a:schemeClr val="tx1"/>
                          </a:solidFill>
                          <a:effectLst/>
                        </a:rPr>
                        <a:t> a </a:t>
                      </a:r>
                      <a:r>
                        <a:rPr lang="en-US" sz="1000" dirty="0" err="1">
                          <a:solidFill>
                            <a:schemeClr val="tx1"/>
                          </a:solidFill>
                          <a:effectLst/>
                        </a:rPr>
                        <a:t>été</a:t>
                      </a:r>
                      <a:r>
                        <a:rPr lang="en-US" sz="1000" dirty="0">
                          <a:solidFill>
                            <a:schemeClr val="tx1"/>
                          </a:solidFill>
                          <a:effectLst/>
                        </a:rPr>
                        <a:t> revue au moins une fois tous les trois mois avec l'enfant et la personne qui s'en occupe.</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6119801"/>
                  </a:ext>
                </a:extLst>
              </a:tr>
              <a:tr h="222735">
                <a:tc>
                  <a:txBody>
                    <a:bodyPr/>
                    <a:lstStyle/>
                    <a:p>
                      <a:pPr>
                        <a:lnSpc>
                          <a:spcPct val="107000"/>
                        </a:lnSpc>
                        <a:spcAft>
                          <a:spcPts val="800"/>
                        </a:spcAft>
                      </a:pPr>
                      <a:r>
                        <a:rPr lang="en-US" sz="1000" dirty="0">
                          <a:solidFill>
                            <a:schemeClr val="tx1"/>
                          </a:solidFill>
                          <a:effectLst/>
                        </a:rPr>
                        <a:t>3</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Sur la base de </a:t>
                      </a:r>
                      <a:r>
                        <a:rPr lang="en-US" sz="1000" dirty="0" err="1">
                          <a:solidFill>
                            <a:schemeClr val="tx1"/>
                          </a:solidFill>
                          <a:effectLst/>
                        </a:rPr>
                        <a:t>cette</a:t>
                      </a:r>
                      <a:r>
                        <a:rPr lang="en-US" sz="1000" dirty="0">
                          <a:solidFill>
                            <a:schemeClr val="tx1"/>
                          </a:solidFill>
                          <a:effectLst/>
                        </a:rPr>
                        <a:t> </a:t>
                      </a:r>
                      <a:r>
                        <a:rPr lang="en-US" sz="1000" dirty="0" err="1">
                          <a:solidFill>
                            <a:schemeClr val="tx1"/>
                          </a:solidFill>
                          <a:effectLst/>
                        </a:rPr>
                        <a:t>révision</a:t>
                      </a:r>
                      <a:r>
                        <a:rPr lang="en-US" sz="1000" dirty="0">
                          <a:solidFill>
                            <a:schemeClr val="tx1"/>
                          </a:solidFill>
                          <a:effectLst/>
                        </a:rPr>
                        <a:t>, le plan </a:t>
                      </a:r>
                      <a:r>
                        <a:rPr lang="en-US" sz="1000" dirty="0" err="1">
                          <a:solidFill>
                            <a:schemeClr val="tx1"/>
                          </a:solidFill>
                          <a:effectLst/>
                        </a:rPr>
                        <a:t>d’action</a:t>
                      </a:r>
                      <a:r>
                        <a:rPr lang="en-US" sz="1000" dirty="0">
                          <a:solidFill>
                            <a:schemeClr val="tx1"/>
                          </a:solidFill>
                          <a:effectLst/>
                        </a:rPr>
                        <a:t> a été adapté en conséquence</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56618740"/>
                  </a:ext>
                </a:extLst>
              </a:tr>
              <a:tr h="222735">
                <a:tc gridSpan="3">
                  <a:txBody>
                    <a:bodyPr/>
                    <a:lstStyle/>
                    <a:p>
                      <a:pPr>
                        <a:lnSpc>
                          <a:spcPct val="107000"/>
                        </a:lnSpc>
                        <a:spcAft>
                          <a:spcPts val="800"/>
                        </a:spcAft>
                      </a:pPr>
                      <a:r>
                        <a:rPr lang="en-US" sz="1000" dirty="0" err="1">
                          <a:solidFill>
                            <a:schemeClr val="tx1"/>
                          </a:solidFill>
                          <a:effectLst/>
                        </a:rPr>
                        <a:t>Clôture</a:t>
                      </a:r>
                      <a:r>
                        <a:rPr lang="en-US" sz="1000" dirty="0">
                          <a:solidFill>
                            <a:schemeClr val="tx1"/>
                          </a:solidFill>
                          <a:effectLst/>
                        </a:rPr>
                        <a:t> du </a:t>
                      </a:r>
                      <a:r>
                        <a:rPr lang="en-US" sz="1000" dirty="0" err="1">
                          <a:solidFill>
                            <a:schemeClr val="tx1"/>
                          </a:solidFill>
                          <a:effectLst/>
                        </a:rPr>
                        <a:t>cas</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25682958"/>
                  </a:ext>
                </a:extLst>
              </a:tr>
              <a:tr h="222735">
                <a:tc>
                  <a:txBody>
                    <a:bodyPr/>
                    <a:lstStyle/>
                    <a:p>
                      <a:pPr>
                        <a:lnSpc>
                          <a:spcPct val="107000"/>
                        </a:lnSpc>
                        <a:spcAft>
                          <a:spcPts val="800"/>
                        </a:spcAft>
                      </a:pPr>
                      <a:r>
                        <a:rPr lang="en-US" sz="1000" dirty="0">
                          <a:solidFill>
                            <a:schemeClr val="tx1"/>
                          </a:solidFill>
                          <a:effectLst/>
                        </a:rPr>
                        <a:t>1</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La raison de la </a:t>
                      </a:r>
                      <a:r>
                        <a:rPr lang="en-US" sz="1000" dirty="0" err="1">
                          <a:solidFill>
                            <a:schemeClr val="tx1"/>
                          </a:solidFill>
                          <a:effectLst/>
                        </a:rPr>
                        <a:t>clôture</a:t>
                      </a:r>
                      <a:r>
                        <a:rPr lang="en-US" sz="1000" dirty="0">
                          <a:solidFill>
                            <a:schemeClr val="tx1"/>
                          </a:solidFill>
                          <a:effectLst/>
                        </a:rPr>
                        <a:t> est clairement documentée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16427695"/>
                  </a:ext>
                </a:extLst>
              </a:tr>
              <a:tr h="901810">
                <a:tc>
                  <a:txBody>
                    <a:bodyPr/>
                    <a:lstStyle/>
                    <a:p>
                      <a:pPr>
                        <a:lnSpc>
                          <a:spcPct val="107000"/>
                        </a:lnSpc>
                        <a:spcAft>
                          <a:spcPts val="800"/>
                        </a:spcAft>
                      </a:pPr>
                      <a:r>
                        <a:rPr lang="en-US" sz="1000" dirty="0">
                          <a:solidFill>
                            <a:schemeClr val="tx1"/>
                          </a:solidFill>
                          <a:effectLst/>
                        </a:rPr>
                        <a:t>2</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La documentation indique que :</a:t>
                      </a:r>
                    </a:p>
                    <a:p>
                      <a:pPr marL="342900" lvl="0" indent="-342900">
                        <a:lnSpc>
                          <a:spcPct val="107000"/>
                        </a:lnSpc>
                        <a:buFont typeface="Symbol" panose="05050102010706020507" pitchFamily="18" charset="2"/>
                        <a:buChar char=""/>
                      </a:pPr>
                      <a:r>
                        <a:rPr lang="en-US" sz="1000" dirty="0">
                          <a:solidFill>
                            <a:schemeClr val="tx1"/>
                          </a:solidFill>
                          <a:effectLst/>
                        </a:rPr>
                        <a:t>Le </a:t>
                      </a:r>
                      <a:r>
                        <a:rPr lang="en-US" sz="1000" dirty="0" err="1">
                          <a:solidFill>
                            <a:schemeClr val="tx1"/>
                          </a:solidFill>
                          <a:effectLst/>
                        </a:rPr>
                        <a:t>gestionnaire</a:t>
                      </a:r>
                      <a:r>
                        <a:rPr lang="en-US" sz="1000" dirty="0">
                          <a:solidFill>
                            <a:schemeClr val="tx1"/>
                          </a:solidFill>
                          <a:effectLst/>
                        </a:rPr>
                        <a:t> de </a:t>
                      </a:r>
                      <a:r>
                        <a:rPr lang="en-US" sz="1000" dirty="0" err="1">
                          <a:solidFill>
                            <a:schemeClr val="tx1"/>
                          </a:solidFill>
                          <a:effectLst/>
                        </a:rPr>
                        <a:t>cas</a:t>
                      </a:r>
                      <a:r>
                        <a:rPr lang="en-US" sz="1000" dirty="0">
                          <a:solidFill>
                            <a:schemeClr val="tx1"/>
                          </a:solidFill>
                          <a:effectLst/>
                        </a:rPr>
                        <a:t>/l'enfant/l'aidant discutent de l'état de préparation et conviennent de clore le dossier. </a:t>
                      </a:r>
                    </a:p>
                    <a:p>
                      <a:pPr marL="342900" lvl="0" indent="-342900">
                        <a:lnSpc>
                          <a:spcPct val="107000"/>
                        </a:lnSpc>
                        <a:spcAft>
                          <a:spcPts val="800"/>
                        </a:spcAft>
                        <a:buFont typeface="Symbol" panose="05050102010706020507" pitchFamily="18" charset="2"/>
                        <a:buChar char=""/>
                      </a:pPr>
                      <a:r>
                        <a:rPr lang="en-US" sz="1000" dirty="0">
                          <a:solidFill>
                            <a:schemeClr val="tx1"/>
                          </a:solidFill>
                          <a:effectLst/>
                        </a:rPr>
                        <a:t>Des coordonnées ont été fournies au cas où l'enfant/la famille aurait besoin de </a:t>
                      </a:r>
                      <a:r>
                        <a:rPr lang="en-US" sz="1000" dirty="0" err="1">
                          <a:solidFill>
                            <a:schemeClr val="tx1"/>
                          </a:solidFill>
                          <a:effectLst/>
                        </a:rPr>
                        <a:t>contacter</a:t>
                      </a:r>
                      <a:r>
                        <a:rPr lang="en-US" sz="1000" dirty="0">
                          <a:solidFill>
                            <a:schemeClr val="tx1"/>
                          </a:solidFill>
                          <a:effectLst/>
                        </a:rPr>
                        <a:t> le </a:t>
                      </a:r>
                      <a:r>
                        <a:rPr lang="en-US" sz="1000" dirty="0" err="1">
                          <a:solidFill>
                            <a:schemeClr val="tx1"/>
                          </a:solidFill>
                          <a:effectLst/>
                        </a:rPr>
                        <a:t>gestionnaire</a:t>
                      </a:r>
                      <a:r>
                        <a:rPr lang="en-US" sz="1000" dirty="0">
                          <a:solidFill>
                            <a:schemeClr val="tx1"/>
                          </a:solidFill>
                          <a:effectLst/>
                        </a:rPr>
                        <a:t> de </a:t>
                      </a:r>
                      <a:r>
                        <a:rPr lang="en-US" sz="1000" dirty="0" err="1">
                          <a:solidFill>
                            <a:schemeClr val="tx1"/>
                          </a:solidFill>
                          <a:effectLst/>
                        </a:rPr>
                        <a:t>cas</a:t>
                      </a:r>
                      <a:r>
                        <a:rPr lang="en-US" sz="1000" dirty="0">
                          <a:solidFill>
                            <a:schemeClr val="tx1"/>
                          </a:solidFill>
                          <a:effectLst/>
                        </a:rPr>
                        <a:t>/l'agence.</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90558039"/>
                  </a:ext>
                </a:extLst>
              </a:tr>
              <a:tr h="369624">
                <a:tc>
                  <a:txBody>
                    <a:bodyPr/>
                    <a:lstStyle/>
                    <a:p>
                      <a:pPr>
                        <a:lnSpc>
                          <a:spcPct val="107000"/>
                        </a:lnSpc>
                        <a:spcAft>
                          <a:spcPts val="800"/>
                        </a:spcAft>
                      </a:pPr>
                      <a:r>
                        <a:rPr lang="en-US" sz="1000" dirty="0">
                          <a:solidFill>
                            <a:schemeClr val="tx1"/>
                          </a:solidFill>
                          <a:effectLst/>
                        </a:rPr>
                        <a:t>3</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L'approbation de la clôture du dossier par le supérieur hiérarchique est documentée.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04145634"/>
                  </a:ext>
                </a:extLst>
              </a:tr>
              <a:tr h="369624">
                <a:tc>
                  <a:txBody>
                    <a:bodyPr/>
                    <a:lstStyle/>
                    <a:p>
                      <a:pPr>
                        <a:lnSpc>
                          <a:spcPct val="107000"/>
                        </a:lnSpc>
                        <a:spcAft>
                          <a:spcPts val="800"/>
                        </a:spcAft>
                      </a:pPr>
                      <a:r>
                        <a:rPr lang="en-US" sz="1000" dirty="0">
                          <a:solidFill>
                            <a:schemeClr val="tx1"/>
                          </a:solidFill>
                          <a:effectLst/>
                        </a:rPr>
                        <a:t>4</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a:lnSpc>
                          <a:spcPct val="107000"/>
                        </a:lnSpc>
                        <a:spcAft>
                          <a:spcPts val="800"/>
                        </a:spcAft>
                      </a:pPr>
                      <a:r>
                        <a:rPr lang="en-US" sz="1000" dirty="0">
                          <a:solidFill>
                            <a:schemeClr val="tx1"/>
                          </a:solidFill>
                          <a:effectLst/>
                        </a:rPr>
                        <a:t>Une visite de suivi a été planifiée avec l'enfant/la personne en charge de l'enfant et réalisée dans les trois mois suivant la clôture du </a:t>
                      </a:r>
                      <a:r>
                        <a:rPr lang="en-US" sz="1000" dirty="0" err="1">
                          <a:solidFill>
                            <a:schemeClr val="tx1"/>
                          </a:solidFill>
                          <a:effectLst/>
                        </a:rPr>
                        <a:t>cas</a:t>
                      </a:r>
                      <a:r>
                        <a:rPr lang="en-US" sz="1000" dirty="0">
                          <a:solidFill>
                            <a:schemeClr val="tx1"/>
                          </a:solidFill>
                          <a:effectLst/>
                        </a:rPr>
                        <a:t>.</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a:lnSpc>
                          <a:spcPct val="107000"/>
                        </a:lnSpc>
                        <a:spcAft>
                          <a:spcPts val="800"/>
                        </a:spcAft>
                      </a:pPr>
                      <a:r>
                        <a:rPr lang="en-US" sz="1000">
                          <a:effectLst/>
                        </a:rPr>
                        <a:t> </a:t>
                      </a:r>
                      <a:endParaRPr lang="en-US" sz="1000">
                        <a:solidFill>
                          <a:srgbClr val="000000"/>
                        </a:solidFill>
                        <a:effectLst/>
                        <a:latin typeface="Calibri" panose="020F0502020204030204" pitchFamily="34" charset="0"/>
                        <a:ea typeface="Calibri" panose="020F0502020204030204" pitchFamily="34" charset="0"/>
                      </a:endParaRPr>
                    </a:p>
                  </a:txBody>
                  <a:tcPr marL="27916" marR="27916" marT="0" marB="0"/>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50560615"/>
                  </a:ext>
                </a:extLst>
              </a:tr>
              <a:tr h="222735">
                <a:tc gridSpan="5">
                  <a:txBody>
                    <a:bodyPr/>
                    <a:lstStyle/>
                    <a:p>
                      <a:pPr>
                        <a:lnSpc>
                          <a:spcPct val="107000"/>
                        </a:lnSpc>
                        <a:spcAft>
                          <a:spcPts val="800"/>
                        </a:spcAft>
                      </a:pPr>
                      <a:r>
                        <a:rPr lang="en-US" sz="1000" dirty="0">
                          <a:solidFill>
                            <a:schemeClr val="tx1"/>
                          </a:solidFill>
                          <a:effectLst/>
                        </a:rPr>
                        <a:t>Actions à entreprendre</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1268291"/>
                  </a:ext>
                </a:extLst>
              </a:tr>
              <a:tr h="1394995">
                <a:tc gridSpan="2">
                  <a:txBody>
                    <a:bodyPr/>
                    <a:lstStyle/>
                    <a:p>
                      <a:pPr>
                        <a:lnSpc>
                          <a:spcPct val="107000"/>
                        </a:lnSpc>
                        <a:spcAft>
                          <a:spcPts val="800"/>
                        </a:spcAft>
                      </a:pPr>
                      <a:r>
                        <a:rPr lang="en-US" sz="1000" dirty="0">
                          <a:solidFill>
                            <a:schemeClr val="tx1"/>
                          </a:solidFill>
                          <a:effectLst/>
                        </a:rPr>
                        <a:t>Superviseur : </a:t>
                      </a:r>
                    </a:p>
                    <a:p>
                      <a:pPr>
                        <a:lnSpc>
                          <a:spcPct val="107000"/>
                        </a:lnSpc>
                        <a:spcAft>
                          <a:spcPts val="800"/>
                        </a:spcAft>
                      </a:pPr>
                      <a:r>
                        <a:rPr lang="en-US" sz="1000" dirty="0">
                          <a:solidFill>
                            <a:schemeClr val="tx1"/>
                          </a:solidFill>
                          <a:effectLst/>
                        </a:rPr>
                        <a:t> </a:t>
                      </a:r>
                    </a:p>
                    <a:p>
                      <a:pPr>
                        <a:lnSpc>
                          <a:spcPct val="107000"/>
                        </a:lnSpc>
                        <a:spcAft>
                          <a:spcPts val="800"/>
                        </a:spcAft>
                      </a:pPr>
                      <a:r>
                        <a:rPr lang="en-US"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US"/>
                    </a:p>
                  </a:txBody>
                  <a:tcPr/>
                </a:tc>
                <a:tc gridSpan="3">
                  <a:txBody>
                    <a:bodyPr/>
                    <a:lstStyle/>
                    <a:p>
                      <a:pPr>
                        <a:lnSpc>
                          <a:spcPct val="107000"/>
                        </a:lnSpc>
                        <a:spcAft>
                          <a:spcPts val="800"/>
                        </a:spcAft>
                      </a:pPr>
                      <a:r>
                        <a:rPr lang="en-US" sz="1000" dirty="0" err="1">
                          <a:solidFill>
                            <a:schemeClr val="tx1"/>
                          </a:solidFill>
                          <a:effectLst/>
                        </a:rPr>
                        <a:t>Gestionnaire</a:t>
                      </a:r>
                      <a:r>
                        <a:rPr lang="en-US" sz="1000" dirty="0">
                          <a:solidFill>
                            <a:schemeClr val="tx1"/>
                          </a:solidFill>
                          <a:effectLst/>
                        </a:rPr>
                        <a:t> de </a:t>
                      </a:r>
                      <a:r>
                        <a:rPr lang="en-US" sz="1000" dirty="0" err="1">
                          <a:solidFill>
                            <a:schemeClr val="tx1"/>
                          </a:solidFill>
                          <a:effectLst/>
                        </a:rPr>
                        <a:t>cas</a:t>
                      </a:r>
                      <a:r>
                        <a:rPr lang="en-US" sz="1000" dirty="0">
                          <a:solidFill>
                            <a:schemeClr val="tx1"/>
                          </a:solidFill>
                          <a:effectLst/>
                        </a:rPr>
                        <a:t> : </a:t>
                      </a:r>
                      <a:endParaRPr lang="en-US" sz="1000" dirty="0">
                        <a:solidFill>
                          <a:schemeClr val="tx1"/>
                        </a:solidFill>
                        <a:effectLst/>
                        <a:latin typeface="Calibri" panose="020F0502020204030204" pitchFamily="34" charset="0"/>
                        <a:ea typeface="Calibri" panose="020F0502020204030204" pitchFamily="34" charset="0"/>
                      </a:endParaRPr>
                    </a:p>
                  </a:txBody>
                  <a:tcPr marL="45720" marR="4572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4971739"/>
                  </a:ext>
                </a:extLst>
              </a:tr>
            </a:tbl>
          </a:graphicData>
        </a:graphic>
      </p:graphicFrame>
      <p:sp>
        <p:nvSpPr>
          <p:cNvPr id="2" name="Hexagon 1">
            <a:extLst>
              <a:ext uri="{FF2B5EF4-FFF2-40B4-BE49-F238E27FC236}">
                <a16:creationId xmlns:a16="http://schemas.microsoft.com/office/drawing/2014/main" id="{8ADB1672-DA9C-D658-DE6B-5A61E4B5A55D}"/>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C582206F-24FC-24E1-6D72-BD2FCA13546C}"/>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E193EE1E-46D1-CF14-21D5-FF23174E319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42B07426-3602-7BEB-3D12-D97CD162FF5B}"/>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5BDC1D22-4A93-ECE7-0010-2375FECE23F2}"/>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712E77CB-9A0F-2CD0-F192-CF679442D741}"/>
              </a:ext>
            </a:extLst>
          </p:cNvPr>
          <p:cNvSpPr/>
          <p:nvPr/>
        </p:nvSpPr>
        <p:spPr>
          <a:xfrm rot="1782986">
            <a:off x="286724" y="2615333"/>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05055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5557CAAC-FF26-CE63-511B-608CD59B19E2}"/>
              </a:ext>
            </a:extLst>
          </p:cNvPr>
          <p:cNvSpPr/>
          <p:nvPr/>
        </p:nvSpPr>
        <p:spPr>
          <a:xfrm rot="1782986">
            <a:off x="-1328855" y="5145441"/>
            <a:ext cx="3595260" cy="3099365"/>
          </a:xfrm>
          <a:prstGeom prst="hexagon">
            <a:avLst>
              <a:gd name="adj" fmla="val 2896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BEBF6825-D8F3-02C4-E6C1-A3BF6B7A6398}"/>
              </a:ext>
            </a:extLst>
          </p:cNvPr>
          <p:cNvSpPr/>
          <p:nvPr/>
        </p:nvSpPr>
        <p:spPr>
          <a:xfrm rot="1782986">
            <a:off x="4678406" y="654853"/>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6C7B74E-8EBC-4947-10B0-6FC408149523}"/>
              </a:ext>
            </a:extLst>
          </p:cNvPr>
          <p:cNvSpPr/>
          <p:nvPr/>
        </p:nvSpPr>
        <p:spPr>
          <a:xfrm>
            <a:off x="2501900" y="2149381"/>
            <a:ext cx="3745466" cy="10711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7B539B4-74B1-260D-F363-9914B5F761B2}"/>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Veuillez revoir les objectifs d'apprentissage et écrire votre réflexion dans la zone de texte.</a:t>
            </a:r>
          </a:p>
        </p:txBody>
      </p:sp>
      <p:sp>
        <p:nvSpPr>
          <p:cNvPr id="9" name="TextBox 8">
            <a:extLst>
              <a:ext uri="{FF2B5EF4-FFF2-40B4-BE49-F238E27FC236}">
                <a16:creationId xmlns:a16="http://schemas.microsoft.com/office/drawing/2014/main" id="{CBD1D51F-2825-C878-EDC4-12ABFF30FB6D}"/>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Quels sont les objectifs d'apprentissage pour lesquels vous avez la certitude de les avoir atteints ? </a:t>
            </a:r>
          </a:p>
        </p:txBody>
      </p:sp>
      <p:sp>
        <p:nvSpPr>
          <p:cNvPr id="10" name="Rectangle 9">
            <a:extLst>
              <a:ext uri="{FF2B5EF4-FFF2-40B4-BE49-F238E27FC236}">
                <a16:creationId xmlns:a16="http://schemas.microsoft.com/office/drawing/2014/main" id="{0F16C163-6E49-124D-C571-6C128E590FE7}"/>
              </a:ext>
            </a:extLst>
          </p:cNvPr>
          <p:cNvSpPr/>
          <p:nvPr/>
        </p:nvSpPr>
        <p:spPr>
          <a:xfrm>
            <a:off x="2501900" y="3398040"/>
            <a:ext cx="3745466" cy="11189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45275C1-FABC-3C5E-2E48-0C16D5B791B9}"/>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Sur quels objectifs d'apprentissage auriez-vous besoin de plus d'informations, de pratique ou de soutien ? </a:t>
            </a:r>
          </a:p>
        </p:txBody>
      </p:sp>
      <p:sp>
        <p:nvSpPr>
          <p:cNvPr id="12" name="TextBox 11">
            <a:extLst>
              <a:ext uri="{FF2B5EF4-FFF2-40B4-BE49-F238E27FC236}">
                <a16:creationId xmlns:a16="http://schemas.microsoft.com/office/drawing/2014/main" id="{2B9484FE-23D6-90BA-DB0E-144CEC29207F}"/>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OBJECTIFS D'APPRENTISSAGE</a:t>
            </a:r>
          </a:p>
        </p:txBody>
      </p:sp>
      <p:sp>
        <p:nvSpPr>
          <p:cNvPr id="13" name="TextBox 12">
            <a:extLst>
              <a:ext uri="{FF2B5EF4-FFF2-40B4-BE49-F238E27FC236}">
                <a16:creationId xmlns:a16="http://schemas.microsoft.com/office/drawing/2014/main" id="{9068E9DF-C19D-71A4-7FA1-952417E9D31B}"/>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6 : CLÔTURE DU MODULE</a:t>
            </a:r>
          </a:p>
        </p:txBody>
      </p:sp>
      <p:sp>
        <p:nvSpPr>
          <p:cNvPr id="14" name="TextBox 13">
            <a:extLst>
              <a:ext uri="{FF2B5EF4-FFF2-40B4-BE49-F238E27FC236}">
                <a16:creationId xmlns:a16="http://schemas.microsoft.com/office/drawing/2014/main" id="{183E50EB-B371-8B13-7EA0-D63588C20D0F}"/>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RÉFLEXION</a:t>
            </a:r>
          </a:p>
        </p:txBody>
      </p:sp>
      <p:sp>
        <p:nvSpPr>
          <p:cNvPr id="15" name="Rectangle 14">
            <a:extLst>
              <a:ext uri="{FF2B5EF4-FFF2-40B4-BE49-F238E27FC236}">
                <a16:creationId xmlns:a16="http://schemas.microsoft.com/office/drawing/2014/main" id="{26D298CC-5AC2-8F6E-C7B5-19BF66C28CF8}"/>
              </a:ext>
            </a:extLst>
          </p:cNvPr>
          <p:cNvSpPr/>
          <p:nvPr/>
        </p:nvSpPr>
        <p:spPr>
          <a:xfrm>
            <a:off x="2501900" y="5633117"/>
            <a:ext cx="3745466" cy="93935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7A92305-BB39-F345-3398-375D6DB957DC}"/>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Qu'est-ce qui vous a surpris ?</a:t>
            </a:r>
          </a:p>
        </p:txBody>
      </p:sp>
      <p:sp>
        <p:nvSpPr>
          <p:cNvPr id="17" name="Rectangle 16">
            <a:extLst>
              <a:ext uri="{FF2B5EF4-FFF2-40B4-BE49-F238E27FC236}">
                <a16:creationId xmlns:a16="http://schemas.microsoft.com/office/drawing/2014/main" id="{CA5D17E0-9904-B2B6-BC98-60E1218E68F5}"/>
              </a:ext>
            </a:extLst>
          </p:cNvPr>
          <p:cNvSpPr/>
          <p:nvPr/>
        </p:nvSpPr>
        <p:spPr>
          <a:xfrm>
            <a:off x="2501900" y="6753342"/>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093B51E-9D33-8024-7810-D2A516D58DD3}"/>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Qu'est-ce qui vous a mis au défi ?</a:t>
            </a:r>
          </a:p>
        </p:txBody>
      </p:sp>
      <p:sp>
        <p:nvSpPr>
          <p:cNvPr id="19" name="Rectangle 18">
            <a:extLst>
              <a:ext uri="{FF2B5EF4-FFF2-40B4-BE49-F238E27FC236}">
                <a16:creationId xmlns:a16="http://schemas.microsoft.com/office/drawing/2014/main" id="{1E20C0F5-5C85-1F5D-93C4-F853F3E2A13C}"/>
              </a:ext>
            </a:extLst>
          </p:cNvPr>
          <p:cNvSpPr/>
          <p:nvPr/>
        </p:nvSpPr>
        <p:spPr>
          <a:xfrm>
            <a:off x="2501900" y="7928131"/>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857ACA5-5279-4BAE-8CC4-263AE3E4EC36}"/>
              </a:ext>
            </a:extLst>
          </p:cNvPr>
          <p:cNvSpPr txBox="1"/>
          <p:nvPr/>
        </p:nvSpPr>
        <p:spPr>
          <a:xfrm>
            <a:off x="1007470" y="7928131"/>
            <a:ext cx="1405529" cy="520312"/>
          </a:xfrm>
          <a:prstGeom prst="rect">
            <a:avLst/>
          </a:prstGeom>
          <a:noFill/>
          <a:ln>
            <a:noFill/>
          </a:ln>
        </p:spPr>
        <p:txBody>
          <a:bodyPr wrap="square" lIns="90000" tIns="90000" rIns="90000" bIns="90000" rtlCol="0">
            <a:spAutoFit/>
          </a:bodyPr>
          <a:lstStyle/>
          <a:p>
            <a:r>
              <a:rPr lang="en-US" sz="1100" dirty="0"/>
              <a:t>Sur quoi aimeriez-vous en savoir plus ? </a:t>
            </a:r>
          </a:p>
        </p:txBody>
      </p:sp>
      <p:sp>
        <p:nvSpPr>
          <p:cNvPr id="21" name="Hexagon 20">
            <a:extLst>
              <a:ext uri="{FF2B5EF4-FFF2-40B4-BE49-F238E27FC236}">
                <a16:creationId xmlns:a16="http://schemas.microsoft.com/office/drawing/2014/main" id="{82A48BC1-AE3C-658A-FBF0-8F93CE5A4DE7}"/>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a:extLst>
              <a:ext uri="{FF2B5EF4-FFF2-40B4-BE49-F238E27FC236}">
                <a16:creationId xmlns:a16="http://schemas.microsoft.com/office/drawing/2014/main" id="{BEFCD8E4-408D-3201-6FA5-B9BD64854106}"/>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53CE589E-5B54-8F72-D895-E175F2D75BF5}"/>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1BF98826-44DF-DD0A-FFD4-AA65AC9D3B82}"/>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id="{2C6C76F4-80C3-609C-CAFE-485C9A4F2BDE}"/>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xagon 1">
            <a:extLst>
              <a:ext uri="{FF2B5EF4-FFF2-40B4-BE49-F238E27FC236}">
                <a16:creationId xmlns:a16="http://schemas.microsoft.com/office/drawing/2014/main" id="{8BA72B16-593A-10AE-67EE-6F127A6BA81C}"/>
              </a:ext>
            </a:extLst>
          </p:cNvPr>
          <p:cNvSpPr/>
          <p:nvPr/>
        </p:nvSpPr>
        <p:spPr>
          <a:xfrm rot="1782986">
            <a:off x="286725" y="2615334"/>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8478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22833" y="7077696"/>
            <a:ext cx="1732477" cy="1151195"/>
            <a:chOff x="2168191" y="5326415"/>
            <a:chExt cx="2521617" cy="1675562"/>
          </a:xfrm>
        </p:grpSpPr>
        <p:pic>
          <p:nvPicPr>
            <p:cNvPr id="2" name="Picture 1"/>
            <p:cNvPicPr>
              <a:picLocks noChangeAspect="1"/>
            </p:cNvPicPr>
            <p:nvPr/>
          </p:nvPicPr>
          <p:blipFill rotWithShape="1">
            <a:blip r:embed="rId2"/>
            <a:srcRect l="-2325" t="-858" b="-2502"/>
            <a:stretch/>
          </p:blipFill>
          <p:spPr>
            <a:xfrm>
              <a:off x="2371951" y="5326415"/>
              <a:ext cx="2114099" cy="62630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191" y="6033739"/>
              <a:ext cx="2521617" cy="968238"/>
            </a:xfrm>
            <a:prstGeom prst="rect">
              <a:avLst/>
            </a:prstGeom>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797" y="2681293"/>
            <a:ext cx="2438405" cy="2807214"/>
          </a:xfrm>
          <a:prstGeom prst="rect">
            <a:avLst/>
          </a:prstGeom>
        </p:spPr>
      </p:pic>
    </p:spTree>
    <p:extLst>
      <p:ext uri="{BB962C8B-B14F-4D97-AF65-F5344CB8AC3E}">
        <p14:creationId xmlns:p14="http://schemas.microsoft.com/office/powerpoint/2010/main" val="106812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FA116BFD-B003-4F0F-E379-78F6094512F8}"/>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xagon 4">
            <a:extLst>
              <a:ext uri="{FF2B5EF4-FFF2-40B4-BE49-F238E27FC236}">
                <a16:creationId xmlns:a16="http://schemas.microsoft.com/office/drawing/2014/main" id="{13D8A280-50EF-AB93-6CBD-E9C9C83D76D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exagon 6">
            <a:extLst>
              <a:ext uri="{FF2B5EF4-FFF2-40B4-BE49-F238E27FC236}">
                <a16:creationId xmlns:a16="http://schemas.microsoft.com/office/drawing/2014/main" id="{0BD1454E-4490-0BF5-CCDB-D00BFBAE7C90}"/>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a:extLst>
              <a:ext uri="{FF2B5EF4-FFF2-40B4-BE49-F238E27FC236}">
                <a16:creationId xmlns:a16="http://schemas.microsoft.com/office/drawing/2014/main" id="{6A80A1D3-84E5-6CE8-5361-3D8706CA22F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a:extLst>
              <a:ext uri="{FF2B5EF4-FFF2-40B4-BE49-F238E27FC236}">
                <a16:creationId xmlns:a16="http://schemas.microsoft.com/office/drawing/2014/main" id="{B4E6DD6A-A72C-6574-83F4-59F63EE5C92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FA78157B-3327-A98B-B764-B2455F8FD197}"/>
              </a:ext>
            </a:extLst>
          </p:cNvPr>
          <p:cNvGraphicFramePr>
            <a:graphicFrameLocks noGrp="1"/>
          </p:cNvGraphicFramePr>
          <p:nvPr>
            <p:extLst>
              <p:ext uri="{D42A27DB-BD31-4B8C-83A1-F6EECF244321}">
                <p14:modId xmlns:p14="http://schemas.microsoft.com/office/powerpoint/2010/main" val="2029575499"/>
              </p:ext>
            </p:extLst>
          </p:nvPr>
        </p:nvGraphicFramePr>
        <p:xfrm>
          <a:off x="995082" y="699800"/>
          <a:ext cx="5625833" cy="7978533"/>
        </p:xfrm>
        <a:graphic>
          <a:graphicData uri="http://schemas.openxmlformats.org/drawingml/2006/table">
            <a:tbl>
              <a:tblPr bandRow="1">
                <a:tableStyleId>{5C22544A-7EE6-4342-B048-85BDC9FD1C3A}</a:tableStyleId>
              </a:tblPr>
              <a:tblGrid>
                <a:gridCol w="984366">
                  <a:extLst>
                    <a:ext uri="{9D8B030D-6E8A-4147-A177-3AD203B41FA5}">
                      <a16:colId xmlns:a16="http://schemas.microsoft.com/office/drawing/2014/main" val="82701775"/>
                    </a:ext>
                  </a:extLst>
                </a:gridCol>
                <a:gridCol w="4641467">
                  <a:extLst>
                    <a:ext uri="{9D8B030D-6E8A-4147-A177-3AD203B41FA5}">
                      <a16:colId xmlns:a16="http://schemas.microsoft.com/office/drawing/2014/main" val="1846013782"/>
                    </a:ext>
                  </a:extLst>
                </a:gridCol>
              </a:tblGrid>
              <a:tr h="1719207">
                <a:tc>
                  <a:txBody>
                    <a:bodyPr/>
                    <a:lstStyle/>
                    <a:p>
                      <a:pPr>
                        <a:lnSpc>
                          <a:spcPct val="107000"/>
                        </a:lnSpc>
                        <a:spcAft>
                          <a:spcPts val="0"/>
                        </a:spcAft>
                      </a:pPr>
                      <a:r>
                        <a:rPr lang="en-US" sz="900" dirty="0">
                          <a:effectLst/>
                        </a:rPr>
                        <a:t>Analyse, </a:t>
                      </a:r>
                      <a:r>
                        <a:rPr lang="en-US" sz="900" dirty="0" err="1">
                          <a:effectLst/>
                        </a:rPr>
                        <a:t>réflexion</a:t>
                      </a:r>
                      <a:r>
                        <a:rPr lang="en-US" sz="900" dirty="0">
                          <a:effectLst/>
                        </a:rPr>
                        <a:t> critique et creative, et résolution de problèmes</a:t>
                      </a:r>
                      <a:endParaRPr lang="en-US" sz="9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Analyse la situation et examine les questions difficiles sous différents angles.</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Implique l'enfant et, le cas échéant, la ou les personnes qui s'occupent de lui ou le ou les adultes de confiance, dans la résolution des problèmes, par exemple en pesant le pour et le contre et en classant les différentes options par ordre de priorité.</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Est un fervent défenseur et persiste à assurer la sécurité et la protection des enfants.</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Rassemble les informations pertinentes avant de prendre une décision ; vérifie les hypothèses par rapport aux faits.</a:t>
                      </a:r>
                    </a:p>
                    <a:p>
                      <a:pPr marL="171450" lvl="0" indent="-171450">
                        <a:lnSpc>
                          <a:spcPct val="107000"/>
                        </a:lnSpc>
                        <a:spcAft>
                          <a:spcPts val="0"/>
                        </a:spcAft>
                        <a:buClr>
                          <a:srgbClr val="000000"/>
                        </a:buClr>
                        <a:buSzPts val="1000"/>
                        <a:buFont typeface="Arial" panose="020B0604020202020204" pitchFamily="34" charset="0"/>
                        <a:buChar char="•"/>
                      </a:pPr>
                      <a:r>
                        <a:rPr lang="en-US" sz="900" dirty="0" err="1">
                          <a:effectLst/>
                        </a:rPr>
                        <a:t>Trouve</a:t>
                      </a:r>
                      <a:r>
                        <a:rPr lang="en-US" sz="900" dirty="0">
                          <a:effectLst/>
                        </a:rPr>
                        <a:t> des moyens créatifs pour répondre à des questions complexes et, si nécessaire, changer de ligne de conduite pour s'assurer que les décisions prises sont dans l'intérêt supérieur de l'enfant.</a:t>
                      </a:r>
                      <a:endParaRPr lang="en-US" sz="9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164050333"/>
                  </a:ext>
                </a:extLst>
              </a:tr>
              <a:tr h="2694278">
                <a:tc>
                  <a:txBody>
                    <a:bodyPr/>
                    <a:lstStyle/>
                    <a:p>
                      <a:pPr>
                        <a:lnSpc>
                          <a:spcPct val="107000"/>
                        </a:lnSpc>
                        <a:spcAft>
                          <a:spcPts val="0"/>
                        </a:spcAft>
                      </a:pPr>
                      <a:r>
                        <a:rPr lang="en-US" sz="900" dirty="0">
                          <a:effectLst/>
                        </a:rPr>
                        <a:t>Coordination et collaboration</a:t>
                      </a:r>
                      <a:endParaRPr lang="en-US" sz="9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Reconnaît l'importance de la collaboration et de la coordination et comprend le fonctionnement des mécanismes pertinents de coordination de la gestion de </a:t>
                      </a:r>
                      <a:r>
                        <a:rPr lang="en-US" sz="900" dirty="0" err="1">
                          <a:effectLst/>
                        </a:rPr>
                        <a:t>cas</a:t>
                      </a:r>
                      <a:r>
                        <a:rPr lang="en-US" sz="900" dirty="0">
                          <a:effectLst/>
                        </a:rPr>
                        <a:t>, par exemple l'examen des dossiers, les conférences de cas, les procédures relatives à l'intérêt supérieur. </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Implique les agences compétentes et les mécanismes de protection de l'enfance au niveau de la communauté dans la gestion des cas, le cas échéant.</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Connaît les services disponibles, les besoins et les modalités d'accès à ces services. Il supervise le suivi des demandes et sait si les services répondent aux normes de qualité. </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S'efforce d'établir, de renforcer ou d'améliorer les relations avec les parties prenantes concernées afin d'obtenir collectivement des résultats pour les enfants.</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Travaille avec des collègues pour contribuer au développement de l'équipe ; respecte les opinions des autres ; promeut leurs compétences par une action commune.</a:t>
                      </a:r>
                    </a:p>
                    <a:p>
                      <a:pPr marL="171450" lvl="0" indent="-171450">
                        <a:lnSpc>
                          <a:spcPct val="107000"/>
                        </a:lnSpc>
                        <a:spcAft>
                          <a:spcPts val="0"/>
                        </a:spcAft>
                        <a:buClr>
                          <a:srgbClr val="000000"/>
                        </a:buClr>
                        <a:buSzPts val="1000"/>
                        <a:buFont typeface="Arial" panose="020B0604020202020204" pitchFamily="34" charset="0"/>
                        <a:buChar char="•"/>
                      </a:pPr>
                      <a:r>
                        <a:rPr lang="en-US" sz="900" dirty="0" err="1">
                          <a:effectLst/>
                        </a:rPr>
                        <a:t>Signale</a:t>
                      </a:r>
                      <a:r>
                        <a:rPr lang="en-US" sz="900" dirty="0">
                          <a:effectLst/>
                        </a:rPr>
                        <a:t> les cas complexes et les difficultés au superviseur pour obtenir un soutien supplémentaire, et met en évidence les tendances identifiées en matière de protection de l'enfance ou les nouveaux facteurs de risque qui affectent les enfants dans la zone de couverture.</a:t>
                      </a:r>
                      <a:endParaRPr lang="en-US" sz="9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971654063"/>
                  </a:ext>
                </a:extLst>
              </a:tr>
              <a:tr h="256601">
                <a:tc gridSpan="2">
                  <a:txBody>
                    <a:bodyPr/>
                    <a:lstStyle/>
                    <a:p>
                      <a:pPr>
                        <a:lnSpc>
                          <a:spcPct val="107000"/>
                        </a:lnSpc>
                        <a:spcAft>
                          <a:spcPts val="0"/>
                        </a:spcAft>
                      </a:pPr>
                      <a:r>
                        <a:rPr lang="en-US" sz="900" b="1" dirty="0">
                          <a:effectLst/>
                        </a:rPr>
                        <a:t>2. </a:t>
                      </a:r>
                      <a:r>
                        <a:rPr lang="en-US" sz="900" b="1" dirty="0" err="1">
                          <a:effectLst/>
                        </a:rPr>
                        <a:t>Connaissances</a:t>
                      </a:r>
                      <a:r>
                        <a:rPr lang="en-US" sz="900" b="1" dirty="0">
                          <a:effectLst/>
                        </a:rPr>
                        <a:t>, attitude et </a:t>
                      </a:r>
                      <a:r>
                        <a:rPr lang="en-US" sz="900" b="1" dirty="0" err="1">
                          <a:effectLst/>
                        </a:rPr>
                        <a:t>compétences</a:t>
                      </a:r>
                      <a:r>
                        <a:rPr lang="en-US" sz="900" b="1" dirty="0">
                          <a:effectLst/>
                        </a:rPr>
                        <a:t> </a:t>
                      </a:r>
                      <a:r>
                        <a:rPr lang="en-US" sz="900" b="1" dirty="0" err="1">
                          <a:effectLst/>
                        </a:rPr>
                        <a:t>en</a:t>
                      </a:r>
                      <a:r>
                        <a:rPr lang="en-US" sz="900" b="1" dirty="0">
                          <a:effectLst/>
                        </a:rPr>
                        <a:t> matière de communication et </a:t>
                      </a:r>
                      <a:r>
                        <a:rPr lang="en-US" sz="900" b="1" dirty="0" err="1">
                          <a:effectLst/>
                        </a:rPr>
                        <a:t>soutien</a:t>
                      </a:r>
                      <a:r>
                        <a:rPr lang="en-US" sz="900" b="1" dirty="0">
                          <a:effectLst/>
                        </a:rPr>
                        <a:t> psychosocial</a:t>
                      </a:r>
                      <a:endParaRPr lang="en-US" sz="900" b="1"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2318777732"/>
                  </a:ext>
                </a:extLst>
              </a:tr>
              <a:tr h="1881719">
                <a:tc>
                  <a:txBody>
                    <a:bodyPr/>
                    <a:lstStyle/>
                    <a:p>
                      <a:pPr>
                        <a:lnSpc>
                          <a:spcPct val="107000"/>
                        </a:lnSpc>
                        <a:spcAft>
                          <a:spcPts val="0"/>
                        </a:spcAft>
                      </a:pPr>
                      <a:r>
                        <a:rPr lang="en-US" sz="900" dirty="0">
                          <a:effectLst/>
                        </a:rPr>
                        <a:t>Établir une relation de confiance </a:t>
                      </a:r>
                      <a:endParaRPr lang="en-US" sz="9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Utilise des techniques permettant d'établir une relation, par exemple en parlant à voix basse, en ayant des conversations informelles ou en faisant des activités avec l'enfant.</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Observe et interprète la communication verbale et non verbale pour comprendre ce que pensent et ressentent les enfants et les personnes qui s'occupent d'eux.</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Prépare les réunions et les visites à domicile en veillant à ce que l'espace soit sûr, adapté aux enfants, accessible et inclusif, et à ce que les personnes appropriées soient présentes.</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Veille à la cohérence de l'aide à la gestion de </a:t>
                      </a:r>
                      <a:r>
                        <a:rPr lang="en-US" sz="900" dirty="0" err="1">
                          <a:effectLst/>
                        </a:rPr>
                        <a:t>cas</a:t>
                      </a:r>
                      <a:r>
                        <a:rPr lang="en-US" sz="900" dirty="0">
                          <a:effectLst/>
                        </a:rPr>
                        <a:t>, gère les attentes de manière appropriée et ne fait pas de fausses promesses.</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Établit et maintient des relations positives avec les parents, les soignants et/ou les adultes de confiance. </a:t>
                      </a:r>
                      <a:endParaRPr lang="en-US" sz="9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66685709"/>
                  </a:ext>
                </a:extLst>
              </a:tr>
              <a:tr h="1426728">
                <a:tc>
                  <a:txBody>
                    <a:bodyPr/>
                    <a:lstStyle/>
                    <a:p>
                      <a:pPr>
                        <a:lnSpc>
                          <a:spcPct val="107000"/>
                        </a:lnSpc>
                        <a:spcAft>
                          <a:spcPts val="0"/>
                        </a:spcAft>
                      </a:pPr>
                      <a:r>
                        <a:rPr lang="en-US" sz="900" dirty="0">
                          <a:effectLst/>
                        </a:rPr>
                        <a:t>Répondre avec empathie, chaleur et sincérité</a:t>
                      </a:r>
                      <a:endParaRPr lang="en-US" sz="900" dirty="0">
                        <a:effectLst/>
                        <a:latin typeface="Calibri" panose="020F0502020204030204" pitchFamily="34" charset="0"/>
                        <a:ea typeface="Calibri" panose="020F0502020204030204" pitchFamily="34" charset="0"/>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S'efforce de comprendre le point de vue des autres, écoute leurs besoins et s'efforce de comprendre les sentiments, les réactions, les motivations et les besoins des autres.</a:t>
                      </a:r>
                    </a:p>
                    <a:p>
                      <a:pPr marL="171450" lvl="0" indent="-171450">
                        <a:lnSpc>
                          <a:spcPct val="107000"/>
                        </a:lnSpc>
                        <a:spcAft>
                          <a:spcPts val="0"/>
                        </a:spcAft>
                        <a:buClr>
                          <a:srgbClr val="000000"/>
                        </a:buClr>
                        <a:buSzPts val="1000"/>
                        <a:buFont typeface="Arial" panose="020B0604020202020204" pitchFamily="34" charset="0"/>
                        <a:buChar char="•"/>
                      </a:pPr>
                      <a:r>
                        <a:rPr lang="en-US" sz="900" dirty="0" err="1">
                          <a:effectLst/>
                        </a:rPr>
                        <a:t>Gère</a:t>
                      </a:r>
                      <a:r>
                        <a:rPr lang="en-US" sz="900" dirty="0">
                          <a:effectLst/>
                        </a:rPr>
                        <a:t> de manière appropriée les conversations difficiles, y compris sur des sujets délicats et difficiles, en tenant compte de l'âge et du stade de développement de l'enfant.</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Est attentif aux besoins de l'enfant, donne des réponses qui le soutiennent sur le plan émotionnel et utilise des déclarations qui le soutiennent.</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Valide l'expérience de l'enfant de son point de vue de manière claire et confiante.</a:t>
                      </a:r>
                    </a:p>
                    <a:p>
                      <a:pPr marL="171450" lvl="0" indent="-171450">
                        <a:lnSpc>
                          <a:spcPct val="107000"/>
                        </a:lnSpc>
                        <a:spcAft>
                          <a:spcPts val="0"/>
                        </a:spcAft>
                        <a:buClr>
                          <a:srgbClr val="000000"/>
                        </a:buClr>
                        <a:buSzPts val="1000"/>
                        <a:buFont typeface="Arial" panose="020B0604020202020204" pitchFamily="34" charset="0"/>
                        <a:buChar char="•"/>
                      </a:pPr>
                      <a:r>
                        <a:rPr lang="en-US" sz="900" dirty="0">
                          <a:effectLst/>
                        </a:rPr>
                        <a:t>Ne porte pas de jugement.</a:t>
                      </a:r>
                      <a:endParaRPr lang="en-US" sz="900" dirty="0">
                        <a:effectLst/>
                        <a:latin typeface="Noto Sans Symbols"/>
                        <a:ea typeface="Noto Sans Symbols"/>
                        <a:cs typeface="Noto Sans Symbols"/>
                      </a:endParaRPr>
                    </a:p>
                  </a:txBody>
                  <a:tcPr marL="45720" marR="4572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507460393"/>
                  </a:ext>
                </a:extLst>
              </a:tr>
            </a:tbl>
          </a:graphicData>
        </a:graphic>
      </p:graphicFrame>
    </p:spTree>
    <p:extLst>
      <p:ext uri="{BB962C8B-B14F-4D97-AF65-F5344CB8AC3E}">
        <p14:creationId xmlns:p14="http://schemas.microsoft.com/office/powerpoint/2010/main" val="647335756"/>
      </p:ext>
    </p:extLst>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2206</TotalTime>
  <Words>17647</Words>
  <Application>Microsoft Office PowerPoint</Application>
  <PresentationFormat>A4 Paper (210x297 mm)</PresentationFormat>
  <Paragraphs>1287</Paragraphs>
  <Slides>82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Arial</vt:lpstr>
      <vt:lpstr>Britannic Bold</vt:lpstr>
      <vt:lpstr>Calibri</vt:lpstr>
      <vt:lpstr>Calibri Light</vt:lpstr>
      <vt:lpstr>Cambria</vt:lpstr>
      <vt:lpstr>Garamond</vt:lpstr>
      <vt:lpstr>Noto Sans Symbols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keywords>, docId:C3EBD1E6F0D2669FA0267E44BDB7460B</cp:keywords>
  <cp:lastModifiedBy>Ilse Van der Straeten</cp:lastModifiedBy>
  <cp:revision>388</cp:revision>
  <dcterms:created xsi:type="dcterms:W3CDTF">2021-10-28T18:27:06Z</dcterms:created>
  <dcterms:modified xsi:type="dcterms:W3CDTF">2023-04-17T14:47:14Z</dcterms:modified>
</cp:coreProperties>
</file>