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7099300" cy="10234613"/>
  <p:embeddedFontLst>
    <p:embeddedFont>
      <p:font typeface="Calibri" panose="020F0502020204030204" pitchFamily="34" charset="0"/>
      <p:regular r:id="rId45"/>
      <p:bold r:id="rId46"/>
      <p:italic r:id="rId47"/>
      <p:boldItalic r:id="rId48"/>
    </p:embeddedFont>
    <p:embeddedFont>
      <p:font typeface="Garamond" panose="02020404030301010803" pitchFamily="18" charset="0"/>
      <p:regular r:id="rId49"/>
      <p:bold r:id="rId50"/>
      <p:italic r:id="rId51"/>
      <p:boldItalic r:id="rId52"/>
    </p:embeddedFont>
    <p:embeddedFont>
      <p:font typeface="Helvetica Neue" panose="020B0604020202020204" charset="0"/>
      <p:regular r:id="rId53"/>
      <p:bold r:id="rId54"/>
      <p:italic r:id="rId55"/>
      <p:boldItalic r:id="rId56"/>
    </p:embeddedFont>
    <p:embeddedFont>
      <p:font typeface="Overlock"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3U7AYT1lJBhs5EA2ARfQM5scj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5" autoAdjust="0"/>
  </p:normalViewPr>
  <p:slideViewPr>
    <p:cSldViewPr snapToGrid="0">
      <p:cViewPr varScale="1">
        <p:scale>
          <a:sx n="60" d="100"/>
          <a:sy n="60" d="100"/>
        </p:scale>
        <p:origin x="88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BIENVENUE</a:t>
            </a:r>
            <a:endParaRPr/>
          </a:p>
          <a:p>
            <a:pPr marL="171450" lvl="0" indent="-171450" algn="l" rtl="0">
              <a:spcBef>
                <a:spcPts val="0"/>
              </a:spcBef>
              <a:spcAft>
                <a:spcPts val="0"/>
              </a:spcAft>
              <a:buClr>
                <a:schemeClr val="dk1"/>
              </a:buClr>
              <a:buSzPts val="1200"/>
              <a:buChar char="•"/>
            </a:pPr>
            <a:r>
              <a:rPr lang="en-GB"/>
              <a:t>Accueillir les participants </a:t>
            </a:r>
            <a:endParaRPr/>
          </a:p>
          <a:p>
            <a:pPr marL="171450" lvl="0" indent="-171450" algn="l" rtl="0">
              <a:spcBef>
                <a:spcPts val="0"/>
              </a:spcBef>
              <a:spcAft>
                <a:spcPts val="0"/>
              </a:spcAft>
              <a:buClr>
                <a:schemeClr val="dk1"/>
              </a:buClr>
              <a:buSzPts val="1200"/>
              <a:buChar char="•"/>
            </a:pPr>
            <a:r>
              <a:rPr lang="en-GB"/>
              <a:t>S'assurer que tout le monde signe la feuille de présence</a:t>
            </a:r>
            <a:endParaRPr/>
          </a:p>
        </p:txBody>
      </p:sp>
      <p:sp>
        <p:nvSpPr>
          <p:cNvPr id="93" name="Google Shape;93;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C'est la définition officielle d'un système de protection de l'enfance selon l'UNICEF : </a:t>
            </a:r>
            <a:endParaRPr/>
          </a:p>
          <a:p>
            <a:pPr marL="628650" lvl="1" indent="-171450" algn="l" rtl="0">
              <a:spcBef>
                <a:spcPts val="0"/>
              </a:spcBef>
              <a:spcAft>
                <a:spcPts val="0"/>
              </a:spcAft>
              <a:buClr>
                <a:schemeClr val="dk1"/>
              </a:buClr>
              <a:buSzPts val="1200"/>
              <a:buChar char="•"/>
            </a:pPr>
            <a:r>
              <a:rPr lang="en-GB" i="1"/>
              <a:t>"Certaines structures, fonctions et capacités formelles et informelles qui ont été mises en place pour </a:t>
            </a:r>
            <a:r>
              <a:rPr lang="en-GB" b="1" i="1"/>
              <a:t>prévenir et répondre à </a:t>
            </a:r>
            <a:r>
              <a:rPr lang="en-GB" i="1"/>
              <a:t>la violence, aux abus, à la négligence et à l'exploitation des enfants. </a:t>
            </a:r>
            <a:endParaRPr i="1"/>
          </a:p>
          <a:p>
            <a:pPr marL="628650" lvl="1" indent="-171450" algn="l" rtl="0">
              <a:spcBef>
                <a:spcPts val="0"/>
              </a:spcBef>
              <a:spcAft>
                <a:spcPts val="0"/>
              </a:spcAft>
              <a:buClr>
                <a:schemeClr val="dk1"/>
              </a:buClr>
              <a:buSzPts val="1200"/>
              <a:buChar char="•"/>
            </a:pPr>
            <a:r>
              <a:rPr lang="en-GB" i="1"/>
              <a:t>Il est généralement admis qu'un système de protection de l'enfance comprend les </a:t>
            </a:r>
            <a:r>
              <a:rPr lang="en-GB" b="1" i="1"/>
              <a:t>éléments </a:t>
            </a:r>
            <a:r>
              <a:rPr lang="en-GB" i="1"/>
              <a:t>suivants : ressources humaines, finances, lois et politiques, gouvernance, suivi et collecte de données, ainsi que services de protection et d'intervention et gestion des soins. </a:t>
            </a:r>
            <a:endParaRPr i="1"/>
          </a:p>
          <a:p>
            <a:pPr marL="628650" lvl="1" indent="-171450" algn="l" rtl="0">
              <a:spcBef>
                <a:spcPts val="0"/>
              </a:spcBef>
              <a:spcAft>
                <a:spcPts val="0"/>
              </a:spcAft>
              <a:buClr>
                <a:schemeClr val="dk1"/>
              </a:buClr>
              <a:buSzPts val="1200"/>
              <a:buChar char="•"/>
            </a:pPr>
            <a:r>
              <a:rPr lang="en-GB" i="1"/>
              <a:t>Il inclut également différents </a:t>
            </a:r>
            <a:r>
              <a:rPr lang="en-GB" b="1" i="1"/>
              <a:t>acteurs </a:t>
            </a:r>
            <a:r>
              <a:rPr lang="en-GB" i="1"/>
              <a:t>- enfants, familles, communautés, personnes travaillant au niveau infranational ou national, et personnes travaillant au niveau international. </a:t>
            </a:r>
            <a:endParaRPr i="1"/>
          </a:p>
          <a:p>
            <a:pPr marL="628650" lvl="1" indent="-171450" algn="l" rtl="0">
              <a:spcBef>
                <a:spcPts val="0"/>
              </a:spcBef>
              <a:spcAft>
                <a:spcPts val="0"/>
              </a:spcAft>
              <a:buClr>
                <a:schemeClr val="dk1"/>
              </a:buClr>
              <a:buSzPts val="1200"/>
              <a:buChar char="•"/>
            </a:pPr>
            <a:r>
              <a:rPr lang="en-GB" i="1"/>
              <a:t>Le plus important, ce sont les relations et les interactions entre et parmi ces composants et ces acteurs au sein du système. Ce sont les résultats de ces interactions qui constituent le système".</a:t>
            </a:r>
            <a:endParaRPr i="1"/>
          </a:p>
          <a:p>
            <a:pPr marL="171450" lvl="0" indent="-171450" algn="l" rtl="0">
              <a:spcBef>
                <a:spcPts val="0"/>
              </a:spcBef>
              <a:spcAft>
                <a:spcPts val="0"/>
              </a:spcAft>
              <a:buClr>
                <a:schemeClr val="dk1"/>
              </a:buClr>
              <a:buSzPts val="1200"/>
              <a:buChar char="•"/>
            </a:pPr>
            <a:r>
              <a:rPr lang="en-GB" i="1"/>
              <a:t>Notez les différents éléments d'un système de protection de l'enfance :</a:t>
            </a:r>
            <a:endParaRPr/>
          </a:p>
          <a:p>
            <a:pPr marL="628650" lvl="1" indent="-171450" algn="l" rtl="0">
              <a:spcBef>
                <a:spcPts val="0"/>
              </a:spcBef>
              <a:spcAft>
                <a:spcPts val="0"/>
              </a:spcAft>
              <a:buClr>
                <a:schemeClr val="dk1"/>
              </a:buClr>
              <a:buSzPts val="1200"/>
              <a:buChar char="•"/>
            </a:pPr>
            <a:r>
              <a:rPr lang="en-GB" i="1"/>
              <a:t>Formel et informel </a:t>
            </a:r>
            <a:endParaRPr/>
          </a:p>
          <a:p>
            <a:pPr marL="628650" lvl="1" indent="-171450" algn="l" rtl="0">
              <a:spcBef>
                <a:spcPts val="0"/>
              </a:spcBef>
              <a:spcAft>
                <a:spcPts val="0"/>
              </a:spcAft>
              <a:buClr>
                <a:schemeClr val="dk1"/>
              </a:buClr>
              <a:buSzPts val="1200"/>
              <a:buChar char="•"/>
            </a:pPr>
            <a:r>
              <a:rPr lang="en-GB" i="1"/>
              <a:t>Structure (ensemble de choses ou d'acteurs travaillant ensemble)</a:t>
            </a:r>
            <a:endParaRPr/>
          </a:p>
          <a:p>
            <a:pPr marL="628650" lvl="1" indent="-171450" algn="l" rtl="0">
              <a:spcBef>
                <a:spcPts val="0"/>
              </a:spcBef>
              <a:spcAft>
                <a:spcPts val="0"/>
              </a:spcAft>
              <a:buClr>
                <a:schemeClr val="dk1"/>
              </a:buClr>
              <a:buSzPts val="1200"/>
              <a:buChar char="•"/>
            </a:pPr>
            <a:r>
              <a:rPr lang="en-GB" i="1"/>
              <a:t>Prévenir et réagir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a:t>Source : Fonds des Nations unies pour l'enfance, Haut Commissariat des Nations Unies pour les réfugiés, Save the Children et World Vision. (2013).  </a:t>
            </a:r>
            <a:r>
              <a:rPr lang="en-GB" i="1"/>
              <a:t>Une meilleure façon de protéger tous les enfants : La théorie et la pratique des systèmes de protection de l'enfance, rapport de conférence. (</a:t>
            </a:r>
            <a:r>
              <a:rPr lang="en-GB"/>
              <a:t>p.3).</a:t>
            </a:r>
            <a:endParaRPr/>
          </a:p>
          <a:p>
            <a:pPr marL="171450" lvl="0" indent="-95250" algn="l" rtl="0">
              <a:spcBef>
                <a:spcPts val="0"/>
              </a:spcBef>
              <a:spcAft>
                <a:spcPts val="0"/>
              </a:spcAft>
              <a:buClr>
                <a:schemeClr val="dk1"/>
              </a:buClr>
              <a:buSzPts val="1200"/>
              <a:buNone/>
            </a:pPr>
            <a:endParaRPr/>
          </a:p>
        </p:txBody>
      </p:sp>
      <p:sp>
        <p:nvSpPr>
          <p:cNvPr id="259" name="Google Shape;259;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Modèle socio-écologique et systèmes de protection de l'enfance</a:t>
            </a:r>
            <a:endParaRPr/>
          </a:p>
          <a:p>
            <a:pPr marL="628650" lvl="1" indent="-171450" algn="l" rtl="0">
              <a:spcBef>
                <a:spcPts val="0"/>
              </a:spcBef>
              <a:spcAft>
                <a:spcPts val="0"/>
              </a:spcAft>
              <a:buClr>
                <a:schemeClr val="dk1"/>
              </a:buClr>
              <a:buSzPts val="1200"/>
              <a:buChar char="•"/>
            </a:pPr>
            <a:r>
              <a:rPr lang="en-GB" i="1"/>
              <a:t>Il s'agit de cadres complémentaires </a:t>
            </a:r>
            <a:endParaRPr/>
          </a:p>
          <a:p>
            <a:pPr marL="628650" lvl="1" indent="-171450" algn="l" rtl="0">
              <a:spcBef>
                <a:spcPts val="0"/>
              </a:spcBef>
              <a:spcAft>
                <a:spcPts val="0"/>
              </a:spcAft>
              <a:buClr>
                <a:schemeClr val="dk1"/>
              </a:buClr>
              <a:buSzPts val="1200"/>
              <a:buChar char="•"/>
            </a:pPr>
            <a:r>
              <a:rPr lang="en-GB" i="1"/>
              <a:t>Elles visent le même objectif : une approche holistique et intégrée de la protection des enfants.</a:t>
            </a:r>
            <a:endParaRPr/>
          </a:p>
          <a:p>
            <a:pPr marL="171450" lvl="0" indent="-171450" algn="l" rtl="0">
              <a:spcBef>
                <a:spcPts val="0"/>
              </a:spcBef>
              <a:spcAft>
                <a:spcPts val="0"/>
              </a:spcAft>
              <a:buClr>
                <a:schemeClr val="dk1"/>
              </a:buClr>
              <a:buSzPts val="1200"/>
              <a:buChar char="•"/>
            </a:pPr>
            <a:r>
              <a:rPr lang="en-GB" i="1"/>
              <a:t>Les éléments informels du système de protection de l'enfance (enfants, familles, communautés) comptent parmi les systèmes les plus importants dans le contexte humanitaire.</a:t>
            </a:r>
            <a:endParaRPr/>
          </a:p>
          <a:p>
            <a:pPr marL="171450" lvl="0" indent="-171450" algn="l" rtl="0">
              <a:spcBef>
                <a:spcPts val="0"/>
              </a:spcBef>
              <a:spcAft>
                <a:spcPts val="0"/>
              </a:spcAft>
              <a:buClr>
                <a:schemeClr val="dk1"/>
              </a:buClr>
              <a:buSzPts val="1200"/>
              <a:buChar char="•"/>
            </a:pPr>
            <a:r>
              <a:rPr lang="en-GB" i="1"/>
              <a:t>En effet, le système est souvent mis sous pression en cas d'urgence ou de crise.</a:t>
            </a:r>
            <a:endParaRPr/>
          </a:p>
        </p:txBody>
      </p:sp>
      <p:sp>
        <p:nvSpPr>
          <p:cNvPr id="268" name="Google Shape;268;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allons essayer de décrire le système de protection de l'enfance dans notre contexte.</a:t>
            </a:r>
            <a:endParaRPr/>
          </a:p>
          <a:p>
            <a:pPr marL="171450" lvl="0" indent="-171450" algn="l" rtl="0">
              <a:spcBef>
                <a:spcPts val="0"/>
              </a:spcBef>
              <a:spcAft>
                <a:spcPts val="0"/>
              </a:spcAft>
              <a:buClr>
                <a:schemeClr val="dk1"/>
              </a:buClr>
              <a:buSzPts val="1200"/>
              <a:buChar char="•"/>
            </a:pPr>
            <a:r>
              <a:rPr lang="en-GB"/>
              <a:t>Répartissez les participants en groupes de 4 à 5 personnes</a:t>
            </a:r>
            <a:endParaRPr/>
          </a:p>
          <a:p>
            <a:pPr marL="171450" lvl="0" indent="-171450" algn="l" rtl="0">
              <a:spcBef>
                <a:spcPts val="0"/>
              </a:spcBef>
              <a:spcAft>
                <a:spcPts val="0"/>
              </a:spcAft>
              <a:buClr>
                <a:schemeClr val="dk1"/>
              </a:buClr>
              <a:buSzPts val="1200"/>
              <a:buChar char="•"/>
            </a:pPr>
            <a:r>
              <a:rPr lang="en-GB"/>
              <a:t>Donnez à chaque groupe une feuille de tableau de conférence</a:t>
            </a:r>
            <a:endParaRPr/>
          </a:p>
          <a:p>
            <a:pPr marL="171450" lvl="0" indent="-171450" algn="l" rtl="0">
              <a:spcBef>
                <a:spcPts val="0"/>
              </a:spcBef>
              <a:spcAft>
                <a:spcPts val="0"/>
              </a:spcAft>
              <a:buClr>
                <a:schemeClr val="dk1"/>
              </a:buClr>
              <a:buSzPts val="1200"/>
              <a:buChar char="•"/>
            </a:pPr>
            <a:r>
              <a:rPr lang="en-GB" i="1"/>
              <a:t>Dans vos groupes :</a:t>
            </a:r>
            <a:endParaRPr/>
          </a:p>
          <a:p>
            <a:pPr marL="628650" lvl="1" indent="-171450" algn="l" rtl="0">
              <a:spcBef>
                <a:spcPts val="0"/>
              </a:spcBef>
              <a:spcAft>
                <a:spcPts val="0"/>
              </a:spcAft>
              <a:buClr>
                <a:schemeClr val="dk1"/>
              </a:buClr>
              <a:buSzPts val="1200"/>
              <a:buChar char="•"/>
            </a:pPr>
            <a:r>
              <a:rPr lang="en-GB" i="1"/>
              <a:t>Dressez la carte du système de protection de l'enfance dans la région où vous travaillez.</a:t>
            </a:r>
            <a:endParaRPr/>
          </a:p>
          <a:p>
            <a:pPr marL="628650" lvl="1" indent="-171450" algn="l" rtl="0">
              <a:spcBef>
                <a:spcPts val="0"/>
              </a:spcBef>
              <a:spcAft>
                <a:spcPts val="0"/>
              </a:spcAft>
              <a:buClr>
                <a:schemeClr val="dk1"/>
              </a:buClr>
              <a:buSzPts val="1200"/>
              <a:buChar char="•"/>
            </a:pPr>
            <a:r>
              <a:rPr lang="en-GB" i="1"/>
              <a:t>Désigner ce qui fait partie du système formel et informel</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(25 minutes)</a:t>
            </a:r>
            <a:endParaRPr/>
          </a:p>
          <a:p>
            <a:pPr marL="171450" lvl="0" indent="-171450" algn="l" rtl="0">
              <a:spcBef>
                <a:spcPts val="0"/>
              </a:spcBef>
              <a:spcAft>
                <a:spcPts val="0"/>
              </a:spcAft>
              <a:buClr>
                <a:schemeClr val="dk1"/>
              </a:buClr>
              <a:buSzPts val="1200"/>
              <a:buChar char="•"/>
            </a:pPr>
            <a:r>
              <a:rPr lang="en-GB"/>
              <a:t>Laissez 25 minutes aux participants pour compléter le questionnaire</a:t>
            </a:r>
            <a:endParaRPr/>
          </a:p>
          <a:p>
            <a:pPr marL="171450" lvl="0" indent="-171450" algn="l" rtl="0">
              <a:spcBef>
                <a:spcPts val="0"/>
              </a:spcBef>
              <a:spcAft>
                <a:spcPts val="0"/>
              </a:spcAft>
              <a:buClr>
                <a:schemeClr val="dk1"/>
              </a:buClr>
              <a:buSzPts val="1200"/>
              <a:buChar char="•"/>
            </a:pPr>
            <a:r>
              <a:rPr lang="en-GB"/>
              <a:t>Lorsque les groupes ont terminé, ils accrochent les feuilles de papier dans la salle.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(20 minutes)</a:t>
            </a:r>
            <a:endParaRPr/>
          </a:p>
          <a:p>
            <a:pPr marL="171450" lvl="0" indent="-171450" algn="l" rtl="0">
              <a:spcBef>
                <a:spcPts val="0"/>
              </a:spcBef>
              <a:spcAft>
                <a:spcPts val="0"/>
              </a:spcAft>
              <a:buClr>
                <a:schemeClr val="dk1"/>
              </a:buClr>
              <a:buSzPts val="1200"/>
              <a:buChar char="•"/>
            </a:pPr>
            <a:r>
              <a:rPr lang="en-GB"/>
              <a:t>Invitez chaque groupe à présenter </a:t>
            </a:r>
            <a:endParaRPr/>
          </a:p>
          <a:p>
            <a:pPr marL="628650" lvl="1" indent="-171450" algn="l" rtl="0">
              <a:spcBef>
                <a:spcPts val="0"/>
              </a:spcBef>
              <a:spcAft>
                <a:spcPts val="0"/>
              </a:spcAft>
              <a:buClr>
                <a:schemeClr val="dk1"/>
              </a:buClr>
              <a:buSzPts val="1200"/>
              <a:buChar char="•"/>
            </a:pPr>
            <a:r>
              <a:rPr lang="en-GB"/>
              <a:t>Chacun doit se tenir autour de sa feuille</a:t>
            </a:r>
            <a:endParaRPr/>
          </a:p>
          <a:p>
            <a:pPr marL="628650" lvl="1" indent="-171450" algn="l" rtl="0">
              <a:spcBef>
                <a:spcPts val="0"/>
              </a:spcBef>
              <a:spcAft>
                <a:spcPts val="0"/>
              </a:spcAft>
              <a:buClr>
                <a:schemeClr val="dk1"/>
              </a:buClr>
              <a:buSzPts val="1200"/>
              <a:buChar char="•"/>
            </a:pPr>
            <a:r>
              <a:rPr lang="en-GB"/>
              <a:t>Le groupe doit présenter une couche du système formel et informel de protection de l'enfance.</a:t>
            </a:r>
            <a:endParaRPr/>
          </a:p>
          <a:p>
            <a:pPr marL="171450" lvl="0" indent="-171450" algn="l" rtl="0">
              <a:spcBef>
                <a:spcPts val="0"/>
              </a:spcBef>
              <a:spcAft>
                <a:spcPts val="0"/>
              </a:spcAft>
              <a:buClr>
                <a:schemeClr val="dk1"/>
              </a:buClr>
              <a:buSzPts val="1200"/>
              <a:buChar char="•"/>
            </a:pPr>
            <a:r>
              <a:rPr lang="en-GB"/>
              <a:t>Invitez les participants à se compléter et à prendre des notes à la </a:t>
            </a:r>
            <a:r>
              <a:rPr lang="en-GB" b="1"/>
              <a:t>page 70 du cahier d’exercices: Le système de protection de l'enfance</a:t>
            </a:r>
            <a:endParaRPr/>
          </a:p>
          <a:p>
            <a:pPr marL="171450" lvl="0" indent="-171450" algn="l" rtl="0">
              <a:spcBef>
                <a:spcPts val="0"/>
              </a:spcBef>
              <a:spcAft>
                <a:spcPts val="0"/>
              </a:spcAft>
              <a:buClr>
                <a:schemeClr val="dk1"/>
              </a:buClr>
              <a:buSzPts val="1200"/>
              <a:buChar char="•"/>
            </a:pPr>
            <a:r>
              <a:rPr lang="en-GB"/>
              <a:t>Compléter avec les conseils de la page suivante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288" name="Google Shape;288;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477838"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À LA CONTEXTUALISATION</a:t>
            </a:r>
            <a:endParaRPr/>
          </a:p>
          <a:p>
            <a:pPr marL="171450" lvl="0" indent="-171450" algn="l" rtl="0">
              <a:spcBef>
                <a:spcPts val="0"/>
              </a:spcBef>
              <a:spcAft>
                <a:spcPts val="0"/>
              </a:spcAft>
              <a:buClr>
                <a:schemeClr val="dk1"/>
              </a:buClr>
              <a:buSzPts val="1200"/>
              <a:buChar char="•"/>
            </a:pPr>
            <a:r>
              <a:rPr lang="en-GB"/>
              <a:t>Préparez et rédigez le système de protection de l'enfance dans le contexte local, y compris les :</a:t>
            </a:r>
            <a:endParaRPr/>
          </a:p>
          <a:p>
            <a:pPr marL="628650" lvl="1" indent="-171450" algn="l" rtl="0">
              <a:spcBef>
                <a:spcPts val="0"/>
              </a:spcBef>
              <a:spcAft>
                <a:spcPts val="0"/>
              </a:spcAft>
              <a:buClr>
                <a:schemeClr val="dk1"/>
              </a:buClr>
              <a:buSzPts val="1200"/>
              <a:buChar char="•"/>
            </a:pPr>
            <a:r>
              <a:rPr lang="en-GB"/>
              <a:t>Lois et règlements internationaux</a:t>
            </a:r>
            <a:endParaRPr/>
          </a:p>
          <a:p>
            <a:pPr marL="628650" lvl="1" indent="-171450" algn="l" rtl="0">
              <a:spcBef>
                <a:spcPts val="0"/>
              </a:spcBef>
              <a:spcAft>
                <a:spcPts val="0"/>
              </a:spcAft>
              <a:buClr>
                <a:schemeClr val="dk1"/>
              </a:buClr>
              <a:buSzPts val="1200"/>
              <a:buChar char="•"/>
            </a:pPr>
            <a:r>
              <a:rPr lang="en-GB"/>
              <a:t>Lois et règlements nationaux</a:t>
            </a:r>
            <a:endParaRPr/>
          </a:p>
          <a:p>
            <a:pPr marL="628650" lvl="1" indent="-171450" algn="l" rtl="0">
              <a:spcBef>
                <a:spcPts val="0"/>
              </a:spcBef>
              <a:spcAft>
                <a:spcPts val="0"/>
              </a:spcAft>
              <a:buClr>
                <a:schemeClr val="dk1"/>
              </a:buClr>
              <a:buSzPts val="1200"/>
              <a:buChar char="•"/>
            </a:pPr>
            <a:r>
              <a:rPr lang="en-GB"/>
              <a:t>utorités gouvernementales compétentes (au niveau national, du gouvernorat ou du district) pour la protection sociale et la protection de l'enfance, l'éducation, la santé, la sûreté et la sécurité, la justice.</a:t>
            </a:r>
            <a:endParaRPr/>
          </a:p>
          <a:p>
            <a:pPr marL="628650" lvl="1" indent="-171450" algn="l" rtl="0">
              <a:spcBef>
                <a:spcPts val="0"/>
              </a:spcBef>
              <a:spcAft>
                <a:spcPts val="0"/>
              </a:spcAft>
              <a:buClr>
                <a:schemeClr val="dk1"/>
              </a:buClr>
              <a:buSzPts val="1200"/>
              <a:buChar char="•"/>
            </a:pPr>
            <a:r>
              <a:rPr lang="en-GB"/>
              <a:t>Acteurs et agences non gouvernementaux internationaux, nationaux et infranationaux </a:t>
            </a:r>
            <a:endParaRPr/>
          </a:p>
          <a:p>
            <a:pPr marL="628650" lvl="1" indent="-171450" algn="l" rtl="0">
              <a:spcBef>
                <a:spcPts val="0"/>
              </a:spcBef>
              <a:spcAft>
                <a:spcPts val="0"/>
              </a:spcAft>
              <a:buClr>
                <a:schemeClr val="dk1"/>
              </a:buClr>
              <a:buSzPts val="1200"/>
              <a:buChar char="•"/>
            </a:pPr>
            <a:r>
              <a:rPr lang="en-GB"/>
              <a:t>Structures et associations communautaires</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ORIENTATION</a:t>
            </a:r>
            <a:endParaRPr/>
          </a:p>
          <a:p>
            <a:pPr marL="171450" lvl="0" indent="-171450" algn="l" rtl="0">
              <a:spcBef>
                <a:spcPts val="0"/>
              </a:spcBef>
              <a:spcAft>
                <a:spcPts val="0"/>
              </a:spcAft>
              <a:buClr>
                <a:schemeClr val="dk1"/>
              </a:buClr>
              <a:buSzPts val="1200"/>
              <a:buChar char="•"/>
            </a:pPr>
            <a:r>
              <a:rPr lang="en-GB" b="1"/>
              <a:t>Lois internationales :</a:t>
            </a:r>
            <a:endParaRPr/>
          </a:p>
          <a:p>
            <a:pPr marL="628650" lvl="1" indent="-171450" algn="l" rtl="0">
              <a:spcBef>
                <a:spcPts val="0"/>
              </a:spcBef>
              <a:spcAft>
                <a:spcPts val="0"/>
              </a:spcAft>
              <a:buClr>
                <a:schemeClr val="dk1"/>
              </a:buClr>
              <a:buSzPts val="1200"/>
              <a:buChar char="•"/>
            </a:pPr>
            <a:r>
              <a:rPr lang="en-GB"/>
              <a:t>Convention des Nations unies sur les droits de l'enfant</a:t>
            </a:r>
            <a:endParaRPr/>
          </a:p>
          <a:p>
            <a:pPr marL="628650" lvl="1" indent="-171450" algn="l" rtl="0">
              <a:spcBef>
                <a:spcPts val="0"/>
              </a:spcBef>
              <a:spcAft>
                <a:spcPts val="0"/>
              </a:spcAft>
              <a:buClr>
                <a:schemeClr val="dk1"/>
              </a:buClr>
              <a:buSzPts val="1200"/>
              <a:buChar char="•"/>
            </a:pPr>
            <a:r>
              <a:rPr lang="en-GB"/>
              <a:t>Le droit international humanitaire (qui inclut la protection des enfants) - par exemple, l'interdiction d'utiliser des enfants dans les conflits armés.</a:t>
            </a:r>
            <a:endParaRPr/>
          </a:p>
          <a:p>
            <a:pPr marL="628650" lvl="1" indent="-171450" algn="l" rtl="0">
              <a:spcBef>
                <a:spcPts val="0"/>
              </a:spcBef>
              <a:spcAft>
                <a:spcPts val="0"/>
              </a:spcAft>
              <a:buClr>
                <a:schemeClr val="dk1"/>
              </a:buClr>
              <a:buSzPts val="1200"/>
              <a:buChar char="•"/>
            </a:pPr>
            <a:r>
              <a:rPr lang="en-GB"/>
              <a:t>Convention de Genève</a:t>
            </a:r>
            <a:endParaRPr/>
          </a:p>
          <a:p>
            <a:pPr marL="171450" lvl="0" indent="-171450" algn="l" rtl="0">
              <a:spcBef>
                <a:spcPts val="0"/>
              </a:spcBef>
              <a:spcAft>
                <a:spcPts val="0"/>
              </a:spcAft>
              <a:buClr>
                <a:schemeClr val="dk1"/>
              </a:buClr>
              <a:buSzPts val="1200"/>
              <a:buChar char="•"/>
            </a:pPr>
            <a:r>
              <a:rPr lang="en-GB" b="1"/>
              <a:t>Lois et règlements nationaux :</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171450" lvl="0" indent="-171450" algn="l" rtl="0">
              <a:spcBef>
                <a:spcPts val="0"/>
              </a:spcBef>
              <a:spcAft>
                <a:spcPts val="0"/>
              </a:spcAft>
              <a:buClr>
                <a:schemeClr val="dk1"/>
              </a:buClr>
              <a:buSzPts val="1200"/>
              <a:buChar char="•"/>
            </a:pPr>
            <a:r>
              <a:rPr lang="en-GB" b="1"/>
              <a:t>Les services gouvernementaux et les autorités locales :</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171450" lvl="0" indent="-171450" algn="l" rtl="0">
              <a:spcBef>
                <a:spcPts val="0"/>
              </a:spcBef>
              <a:spcAft>
                <a:spcPts val="0"/>
              </a:spcAft>
              <a:buClr>
                <a:schemeClr val="dk1"/>
              </a:buClr>
              <a:buSzPts val="1200"/>
              <a:buChar char="•"/>
            </a:pPr>
            <a:r>
              <a:rPr lang="en-GB" b="1"/>
              <a:t>Organisations non gouvernementales et agences de la société civile :</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171450" lvl="0" indent="-171450" algn="l" rtl="0">
              <a:spcBef>
                <a:spcPts val="0"/>
              </a:spcBef>
              <a:spcAft>
                <a:spcPts val="0"/>
              </a:spcAft>
              <a:buClr>
                <a:schemeClr val="dk1"/>
              </a:buClr>
              <a:buSzPts val="1200"/>
              <a:buChar char="•"/>
            </a:pPr>
            <a:r>
              <a:rPr lang="en-GB" b="1"/>
              <a:t>Structures et associations communautaires :</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628650" lvl="1" indent="-171450" algn="l" rtl="0">
              <a:spcBef>
                <a:spcPts val="0"/>
              </a:spcBef>
              <a:spcAft>
                <a:spcPts val="0"/>
              </a:spcAft>
              <a:buClr>
                <a:schemeClr val="dk1"/>
              </a:buClr>
              <a:buSzPts val="1200"/>
              <a:buChar char="•"/>
            </a:pPr>
            <a:r>
              <a:rPr lang="en-GB"/>
              <a:t>...</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313" name="Google Shape;313;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
        <p:nvSpPr>
          <p:cNvPr id="314" name="Google Shape;314;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319" name="Google Shape;319;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DURÉE : 2h</a:t>
            </a:r>
            <a:endParaRPr/>
          </a:p>
        </p:txBody>
      </p:sp>
      <p:sp>
        <p:nvSpPr>
          <p:cNvPr id="329" name="Google Shape;329;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Nous savons que la gestion des cas permet de répondre aux besoins individuels des enfants et des familles confrontés à des problèmes de protection. </a:t>
            </a:r>
            <a:endParaRPr/>
          </a:p>
          <a:p>
            <a:pPr marL="171450" lvl="0" indent="-171450" algn="l" rtl="0">
              <a:spcBef>
                <a:spcPts val="0"/>
              </a:spcBef>
              <a:spcAft>
                <a:spcPts val="0"/>
              </a:spcAft>
              <a:buClr>
                <a:schemeClr val="dk1"/>
              </a:buClr>
              <a:buSzPts val="1200"/>
              <a:buChar char="•"/>
            </a:pPr>
            <a:r>
              <a:rPr lang="en-GB" i="1"/>
              <a:t>Commençons par un bref rappel des différents problèmes de protection de l'enfance que nous avons appris à connaître au niveau 1</a:t>
            </a:r>
            <a:endParaRPr/>
          </a:p>
          <a:p>
            <a:pPr marL="171450" lvl="0" indent="-171450" algn="l" rtl="0">
              <a:spcBef>
                <a:spcPts val="0"/>
              </a:spcBef>
              <a:spcAft>
                <a:spcPts val="0"/>
              </a:spcAft>
              <a:buClr>
                <a:schemeClr val="dk1"/>
              </a:buClr>
              <a:buSzPts val="1200"/>
              <a:buChar char="•"/>
            </a:pPr>
            <a:r>
              <a:rPr lang="en-GB" i="1"/>
              <a:t>Pouvez-vous vous souvenir des quatre types de problèmes liés à la protection de l'enfance ? Expliquez-les avec vos propres mots.</a:t>
            </a:r>
            <a:endParaRPr/>
          </a:p>
          <a:p>
            <a:pPr marL="628650" lvl="1" indent="-171450" algn="l" rtl="0">
              <a:spcBef>
                <a:spcPts val="0"/>
              </a:spcBef>
              <a:spcAft>
                <a:spcPts val="0"/>
              </a:spcAft>
              <a:buClr>
                <a:schemeClr val="dk1"/>
              </a:buClr>
              <a:buSzPts val="1200"/>
              <a:buChar char="•"/>
            </a:pPr>
            <a:r>
              <a:rPr lang="en-GB"/>
              <a:t>Si les participants ont mentionné la violence et les abus, demandez-leur s'ils se souviennent des différents types de violence et d'abus</a:t>
            </a:r>
            <a:endParaRPr/>
          </a:p>
          <a:p>
            <a:pPr marL="171450" lvl="0" indent="-171450" algn="l" rtl="0">
              <a:spcBef>
                <a:spcPts val="0"/>
              </a:spcBef>
              <a:spcAft>
                <a:spcPts val="0"/>
              </a:spcAft>
              <a:buClr>
                <a:schemeClr val="dk1"/>
              </a:buClr>
              <a:buSzPts val="1200"/>
              <a:buChar char="•"/>
            </a:pPr>
            <a:r>
              <a:rPr lang="en-GB"/>
              <a:t>Examinez et complétez les idées partagées sur la base de la diapositive suivante.</a:t>
            </a:r>
            <a:endParaRPr/>
          </a:p>
        </p:txBody>
      </p:sp>
      <p:sp>
        <p:nvSpPr>
          <p:cNvPr id="335" name="Google Shape;335;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La violence </a:t>
            </a:r>
            <a:endParaRPr/>
          </a:p>
          <a:p>
            <a:pPr marL="628650" lvl="1" indent="-171450" algn="l" rtl="0">
              <a:spcBef>
                <a:spcPts val="0"/>
              </a:spcBef>
              <a:spcAft>
                <a:spcPts val="0"/>
              </a:spcAft>
              <a:buClr>
                <a:schemeClr val="dk1"/>
              </a:buClr>
              <a:buSzPts val="1200"/>
              <a:buChar char="•"/>
            </a:pPr>
            <a:r>
              <a:rPr lang="en-GB"/>
              <a:t>Tous les actes impliquant l'utilisation intentionnelle du pouvoir ou de la force (verbale ou physique) à l'encontre d'un enfant </a:t>
            </a:r>
            <a:endParaRPr/>
          </a:p>
          <a:p>
            <a:pPr marL="628650" lvl="1" indent="-171450" algn="l" rtl="0">
              <a:spcBef>
                <a:spcPts val="0"/>
              </a:spcBef>
              <a:spcAft>
                <a:spcPts val="0"/>
              </a:spcAft>
              <a:buClr>
                <a:schemeClr val="dk1"/>
              </a:buClr>
              <a:buSzPts val="1200"/>
              <a:buChar char="•"/>
            </a:pPr>
            <a:r>
              <a:rPr lang="en-GB"/>
              <a:t>L'acte causeun préjudice ou une forte probabilité de préjudice pour la sécurité, le bien-être, la dignité et le développement de l'enfant.</a:t>
            </a:r>
            <a:endParaRPr/>
          </a:p>
          <a:p>
            <a:pPr marL="171450" lvl="0" indent="-171450" algn="l" rtl="0">
              <a:spcBef>
                <a:spcPts val="0"/>
              </a:spcBef>
              <a:spcAft>
                <a:spcPts val="0"/>
              </a:spcAft>
              <a:buClr>
                <a:schemeClr val="dk1"/>
              </a:buClr>
              <a:buSzPts val="1200"/>
              <a:buChar char="•"/>
            </a:pPr>
            <a:r>
              <a:rPr lang="en-GB" b="1"/>
              <a:t>Abus</a:t>
            </a:r>
            <a:endParaRPr/>
          </a:p>
          <a:p>
            <a:pPr marL="628650" lvl="1" indent="-171450" algn="l" rtl="0">
              <a:spcBef>
                <a:spcPts val="0"/>
              </a:spcBef>
              <a:spcAft>
                <a:spcPts val="0"/>
              </a:spcAft>
              <a:buClr>
                <a:schemeClr val="dk1"/>
              </a:buClr>
              <a:buSzPts val="1200"/>
              <a:buChar char="•"/>
            </a:pPr>
            <a:r>
              <a:rPr lang="en-GB"/>
              <a:t>Un acte délibéré ayant des effets négatifs réels ou potentiels sur la sécurité, le bien-être, la dignité et le développement d'un enfant. </a:t>
            </a:r>
            <a:endParaRPr/>
          </a:p>
          <a:p>
            <a:pPr marL="628650" lvl="1" indent="-171450" algn="l" rtl="0">
              <a:spcBef>
                <a:spcPts val="0"/>
              </a:spcBef>
              <a:spcAft>
                <a:spcPts val="0"/>
              </a:spcAft>
              <a:buClr>
                <a:schemeClr val="dk1"/>
              </a:buClr>
              <a:buSzPts val="1200"/>
              <a:buChar char="•"/>
            </a:pPr>
            <a:r>
              <a:rPr lang="en-GB"/>
              <a:t>Cet acte est commis dans le cadre d'une relation de responsabilité, de confiance ou de pouvoir.</a:t>
            </a:r>
            <a:endParaRPr/>
          </a:p>
          <a:p>
            <a:pPr marL="628650" lvl="1" indent="-171450" algn="l" rtl="0">
              <a:spcBef>
                <a:spcPts val="0"/>
              </a:spcBef>
              <a:spcAft>
                <a:spcPts val="0"/>
              </a:spcAft>
              <a:buClr>
                <a:schemeClr val="dk1"/>
              </a:buClr>
              <a:buSzPts val="1200"/>
              <a:buChar char="•"/>
            </a:pPr>
            <a:r>
              <a:rPr lang="en-GB" b="1"/>
              <a:t>Abus physique ou violence :</a:t>
            </a:r>
            <a:r>
              <a:rPr lang="en-GB"/>
              <a:t> L'utilisation d'une force physique violente pour causer des blessures ou des souffrances physiques réelles ou probables (par exemple: frapper, secouer, brûler, torturer physiquement).</a:t>
            </a:r>
            <a:endParaRPr/>
          </a:p>
          <a:p>
            <a:pPr marL="628650" lvl="1" indent="-171450" algn="l" rtl="0">
              <a:spcBef>
                <a:spcPts val="0"/>
              </a:spcBef>
              <a:spcAft>
                <a:spcPts val="0"/>
              </a:spcAft>
              <a:buClr>
                <a:schemeClr val="dk1"/>
              </a:buClr>
              <a:buSzPts val="1200"/>
              <a:buChar char="•"/>
            </a:pPr>
            <a:r>
              <a:rPr lang="en-GB" b="1"/>
              <a:t>Abus ou violence sexuels :</a:t>
            </a:r>
            <a:r>
              <a:rPr lang="en-GB"/>
              <a:t> Toutes les formes de violence sexuelle (par exemple, le viol par n'importe quel auteur, l'exploitation sexuelle, les attouchements et l'exhibitionnisme, l'utilisation d'un langage sexuellement explicite à l'égard d'un enfant, la présentation de matériel pornographique à des enfants). </a:t>
            </a:r>
            <a:endParaRPr/>
          </a:p>
          <a:p>
            <a:pPr marL="628650" lvl="1" indent="-171450" algn="l" rtl="0">
              <a:spcBef>
                <a:spcPts val="0"/>
              </a:spcBef>
              <a:spcAft>
                <a:spcPts val="0"/>
              </a:spcAft>
              <a:buClr>
                <a:schemeClr val="dk1"/>
              </a:buClr>
              <a:buSzPts val="1200"/>
              <a:buChar char="•"/>
            </a:pPr>
            <a:r>
              <a:rPr lang="en-GB" b="1"/>
              <a:t>Abus émotionnel ou violence :</a:t>
            </a:r>
            <a:r>
              <a:rPr lang="en-GB"/>
              <a:t> Traitement humiliant et dégradant (par exemple, injures, critiques constantes, dévalorisation, humiliation persistante, isolement, mise à l'écart).</a:t>
            </a:r>
            <a:endParaRPr/>
          </a:p>
          <a:p>
            <a:pPr marL="171450" lvl="0" indent="-171450" algn="l" rtl="0">
              <a:spcBef>
                <a:spcPts val="0"/>
              </a:spcBef>
              <a:spcAft>
                <a:spcPts val="0"/>
              </a:spcAft>
              <a:buClr>
                <a:schemeClr val="dk1"/>
              </a:buClr>
              <a:buSzPts val="1200"/>
              <a:buChar char="•"/>
            </a:pPr>
            <a:r>
              <a:rPr lang="en-GB" b="1"/>
              <a:t>Négligence</a:t>
            </a:r>
            <a:endParaRPr/>
          </a:p>
          <a:p>
            <a:pPr marL="628650" lvl="1" indent="-171450" algn="l" rtl="0">
              <a:spcBef>
                <a:spcPts val="0"/>
              </a:spcBef>
              <a:spcAft>
                <a:spcPts val="0"/>
              </a:spcAft>
              <a:buClr>
                <a:schemeClr val="dk1"/>
              </a:buClr>
              <a:buSzPts val="1200"/>
              <a:buChar char="•"/>
            </a:pPr>
            <a:r>
              <a:rPr lang="en-GB"/>
              <a:t>L'incapacité, intentionnelle ou non, de protéger un enfant contre des atteintes réelles ou potentielles à sa sécurité, à son bien-être, à sa dignité et à son développement, ou l'incapacité de respecter les droits de l'enfant, alors qu'il est clairement responsable de son bien-être et qu'il a les capacités, les aptitudes et les ressources nécessaires pour le faire. </a:t>
            </a:r>
            <a:endParaRPr/>
          </a:p>
          <a:p>
            <a:pPr marL="171450" lvl="0" indent="-171450" algn="l" rtl="0">
              <a:spcBef>
                <a:spcPts val="0"/>
              </a:spcBef>
              <a:spcAft>
                <a:spcPts val="0"/>
              </a:spcAft>
              <a:buClr>
                <a:schemeClr val="dk1"/>
              </a:buClr>
              <a:buSzPts val="1200"/>
              <a:buChar char="•"/>
            </a:pPr>
            <a:r>
              <a:rPr lang="en-GB" b="1"/>
              <a:t>Exploitation </a:t>
            </a:r>
            <a:endParaRPr/>
          </a:p>
          <a:p>
            <a:pPr marL="628650" lvl="1" indent="-171450" algn="l" rtl="0">
              <a:spcBef>
                <a:spcPts val="0"/>
              </a:spcBef>
              <a:spcAft>
                <a:spcPts val="0"/>
              </a:spcAft>
              <a:buClr>
                <a:schemeClr val="dk1"/>
              </a:buClr>
              <a:buSzPts val="1200"/>
              <a:buChar char="•"/>
            </a:pPr>
            <a:r>
              <a:rPr lang="en-GB"/>
              <a:t>Lorsqu'une personne en position de pouvoir et/ou de confiance profite ou tente de profiter d'un enfant pour son bénéfice, son avantage, sa gratification ou son profit personnel. </a:t>
            </a:r>
            <a:endParaRPr/>
          </a:p>
          <a:p>
            <a:pPr marL="628650" lvl="1" indent="-171450" algn="l" rtl="0">
              <a:spcBef>
                <a:spcPts val="0"/>
              </a:spcBef>
              <a:spcAft>
                <a:spcPts val="0"/>
              </a:spcAft>
              <a:buClr>
                <a:schemeClr val="dk1"/>
              </a:buClr>
              <a:buSzPts val="1200"/>
              <a:buChar char="•"/>
            </a:pPr>
            <a:r>
              <a:rPr lang="en-GB"/>
              <a:t>Cet avantage personnel peut prendre différentes formes : physique, sexuelle, financière, matérielle, sociale, militaire ou politique.</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356" name="Google Shape;356;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Les vulnérabilités sont des caractéristiques qui rendent une personne moins apte à résister ou à se défendre contre l'impact négatif de violations ou de menaces, telles que la violence, les abus, la négligence et l'exploitation.</a:t>
            </a:r>
            <a:endParaRPr/>
          </a:p>
          <a:p>
            <a:pPr marL="171450" lvl="0" indent="-171450" algn="l" rtl="0">
              <a:spcBef>
                <a:spcPts val="0"/>
              </a:spcBef>
              <a:spcAft>
                <a:spcPts val="0"/>
              </a:spcAft>
              <a:buClr>
                <a:schemeClr val="dk1"/>
              </a:buClr>
              <a:buSzPts val="1200"/>
              <a:buChar char="•"/>
            </a:pPr>
            <a:r>
              <a:rPr lang="en-GB" i="1"/>
              <a:t>Quels sont les exemples de vulnérabilités ? Vous pouvez vous référer à la roue mortice de la </a:t>
            </a:r>
            <a:r>
              <a:rPr lang="en-GB" b="1" i="1"/>
              <a:t>page 32 du cahier d'exercices : Roue motrice</a:t>
            </a:r>
            <a:endParaRPr/>
          </a:p>
        </p:txBody>
      </p:sp>
      <p:sp>
        <p:nvSpPr>
          <p:cNvPr id="381" name="Google Shape;381;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Contextualiser et s'adapter aux procédures opérationnelles normalisées locales. </a:t>
            </a:r>
            <a:endParaRPr/>
          </a:p>
          <a:p>
            <a:pPr marL="171450" lvl="0" indent="-171450" algn="l" rtl="0">
              <a:spcBef>
                <a:spcPts val="0"/>
              </a:spcBef>
              <a:spcAft>
                <a:spcPts val="0"/>
              </a:spcAft>
              <a:buClr>
                <a:schemeClr val="dk1"/>
              </a:buClr>
              <a:buSzPts val="1200"/>
              <a:buChar char="•"/>
            </a:pPr>
            <a:r>
              <a:rPr lang="en-GB"/>
              <a:t>Adapter le nombre de "risques les plus fréquents en matière de protection de l'enfance" en fonction de la taille du groupe :</a:t>
            </a:r>
            <a:endParaRPr/>
          </a:p>
          <a:p>
            <a:pPr marL="628650" lvl="1" indent="-171450" algn="l" rtl="0">
              <a:spcBef>
                <a:spcPts val="0"/>
              </a:spcBef>
              <a:spcAft>
                <a:spcPts val="0"/>
              </a:spcAft>
              <a:buClr>
                <a:schemeClr val="dk1"/>
              </a:buClr>
              <a:buSzPts val="1200"/>
              <a:buChar char="•"/>
            </a:pPr>
            <a:r>
              <a:rPr lang="en-GB"/>
              <a:t>Top 3 pour ~15 participants</a:t>
            </a:r>
            <a:endParaRPr/>
          </a:p>
          <a:p>
            <a:pPr marL="628650" lvl="1" indent="-171450" algn="l" rtl="0">
              <a:spcBef>
                <a:spcPts val="0"/>
              </a:spcBef>
              <a:spcAft>
                <a:spcPts val="0"/>
              </a:spcAft>
              <a:buClr>
                <a:schemeClr val="dk1"/>
              </a:buClr>
              <a:buSzPts val="1200"/>
              <a:buChar char="•"/>
            </a:pPr>
            <a:r>
              <a:rPr lang="en-GB"/>
              <a:t>Top 4 pour ~20 participants</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Diviser les participants en paires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71 du manuel : Préoccupations en matière de protection de l'enfance</a:t>
            </a:r>
            <a:endParaRPr i="1"/>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Examinez les problèmes de protection </a:t>
            </a:r>
            <a:endParaRPr/>
          </a:p>
          <a:p>
            <a:pPr marL="628650" lvl="1" indent="-171450" algn="l" rtl="0">
              <a:spcBef>
                <a:spcPts val="0"/>
              </a:spcBef>
              <a:spcAft>
                <a:spcPts val="0"/>
              </a:spcAft>
              <a:buClr>
                <a:schemeClr val="dk1"/>
              </a:buClr>
              <a:buSzPts val="1200"/>
              <a:buChar char="•"/>
            </a:pPr>
            <a:r>
              <a:rPr lang="en-GB" i="1"/>
              <a:t>Discutez des problèmes qui relèvent de la violence, de l'abus, de l'exploitation et de la négligence</a:t>
            </a:r>
            <a:endParaRPr/>
          </a:p>
          <a:p>
            <a:pPr marL="628650" lvl="1" indent="-171450" algn="l" rtl="0">
              <a:spcBef>
                <a:spcPts val="0"/>
              </a:spcBef>
              <a:spcAft>
                <a:spcPts val="0"/>
              </a:spcAft>
              <a:buClr>
                <a:schemeClr val="dk1"/>
              </a:buClr>
              <a:buSzPts val="1200"/>
              <a:buChar char="•"/>
            </a:pPr>
            <a:r>
              <a:rPr lang="en-GB" i="1"/>
              <a:t>Discutez des vulnérabilités qui sont incluses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(5 minutes)</a:t>
            </a:r>
            <a:endParaRPr/>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(15 minutes)</a:t>
            </a:r>
            <a:endParaRPr/>
          </a:p>
          <a:p>
            <a:pPr marL="171450" lvl="0" indent="-171450" algn="l" rtl="0">
              <a:spcBef>
                <a:spcPts val="0"/>
              </a:spcBef>
              <a:spcAft>
                <a:spcPts val="0"/>
              </a:spcAft>
              <a:buClr>
                <a:schemeClr val="dk1"/>
              </a:buClr>
              <a:buSzPts val="1200"/>
              <a:buChar char="•"/>
            </a:pPr>
            <a:r>
              <a:rPr lang="en-GB" i="1"/>
              <a:t>Quels sont les risques de protection de l'enfance les plus répandus, les plus fréquents, dans la région où vous assurez la gestion des dossiers ? </a:t>
            </a:r>
            <a:endParaRPr/>
          </a:p>
          <a:p>
            <a:pPr marL="171450" lvl="0" indent="-171450" algn="l" rtl="0">
              <a:spcBef>
                <a:spcPts val="0"/>
              </a:spcBef>
              <a:spcAft>
                <a:spcPts val="0"/>
              </a:spcAft>
              <a:buClr>
                <a:schemeClr val="dk1"/>
              </a:buClr>
              <a:buSzPts val="1200"/>
              <a:buChar char="•"/>
            </a:pPr>
            <a:r>
              <a:rPr lang="en-GB"/>
              <a:t>Au cours de la discussion, guidez les groupes pour qu'ils se mettent d'accord sur un top 3-4 des risques de protection de l'enfance les plus répandus dans leur contexte.</a:t>
            </a:r>
            <a:endParaRPr/>
          </a:p>
          <a:p>
            <a:pPr marL="628650" lvl="1" indent="-171450" algn="l" rtl="0">
              <a:spcBef>
                <a:spcPts val="0"/>
              </a:spcBef>
              <a:spcAft>
                <a:spcPts val="0"/>
              </a:spcAft>
              <a:buClr>
                <a:schemeClr val="dk1"/>
              </a:buClr>
              <a:buSzPts val="1200"/>
              <a:buChar char="•"/>
            </a:pPr>
            <a:r>
              <a:rPr lang="en-GB"/>
              <a:t>Si les participants ne sont pas d'accord lors de la discussion, vous pouvez organiser un vote.</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395" name="Google Shape;395;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DURÉE : 0h30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commencerons ce module par un examen :</a:t>
            </a:r>
            <a:endParaRPr/>
          </a:p>
          <a:p>
            <a:pPr marL="628650" lvl="1" indent="-171450" algn="l" rtl="0">
              <a:spcBef>
                <a:spcPts val="0"/>
              </a:spcBef>
              <a:spcAft>
                <a:spcPts val="0"/>
              </a:spcAft>
              <a:buClr>
                <a:schemeClr val="dk1"/>
              </a:buClr>
              <a:buSzPts val="1200"/>
              <a:buChar char="•"/>
            </a:pPr>
            <a:r>
              <a:rPr lang="en-GB" i="1"/>
              <a:t>L’ordre du jour</a:t>
            </a:r>
            <a:endParaRPr/>
          </a:p>
          <a:p>
            <a:pPr marL="628650" lvl="1" indent="-171450" algn="l" rtl="0">
              <a:spcBef>
                <a:spcPts val="0"/>
              </a:spcBef>
              <a:spcAft>
                <a:spcPts val="0"/>
              </a:spcAft>
              <a:buClr>
                <a:schemeClr val="dk1"/>
              </a:buClr>
              <a:buSzPts val="1200"/>
              <a:buChar char="•"/>
            </a:pPr>
            <a:r>
              <a:rPr lang="en-GB" i="1"/>
              <a:t>Les objectifs </a:t>
            </a:r>
            <a:endParaRPr/>
          </a:p>
          <a:p>
            <a:pPr marL="628650" lvl="1" indent="-171450" algn="l" rtl="0">
              <a:spcBef>
                <a:spcPts val="0"/>
              </a:spcBef>
              <a:spcAft>
                <a:spcPts val="0"/>
              </a:spcAft>
              <a:buClr>
                <a:schemeClr val="dk1"/>
              </a:buClr>
              <a:buSzPts val="1200"/>
              <a:buChar char="•"/>
            </a:pPr>
            <a:r>
              <a:rPr lang="en-GB" i="1"/>
              <a:t>Récapitulation du module précédent</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18" name="Google Shape;118;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Au niveau 1, nous avons appris à effectuer une analyse des risques liés à la protection de l'enfance pour les cas d'enfants qui font l'objet de préoccupations en matière de protection de l'enfance. </a:t>
            </a:r>
            <a:endParaRPr/>
          </a:p>
          <a:p>
            <a:pPr marL="628650" lvl="1" indent="-171450" algn="l" rtl="0">
              <a:spcBef>
                <a:spcPts val="0"/>
              </a:spcBef>
              <a:spcAft>
                <a:spcPts val="0"/>
              </a:spcAft>
              <a:buClr>
                <a:schemeClr val="dk1"/>
              </a:buClr>
              <a:buSzPts val="1200"/>
              <a:buChar char="•"/>
            </a:pPr>
            <a:r>
              <a:rPr lang="en-GB" i="1"/>
              <a:t>Mais les risques liés à la protection de l'enfance peuvent également être analysés au niveau de la communauté et de la société.</a:t>
            </a:r>
            <a:endParaRPr/>
          </a:p>
          <a:p>
            <a:pPr marL="628650" lvl="1" indent="-171450" algn="l" rtl="0">
              <a:spcBef>
                <a:spcPts val="0"/>
              </a:spcBef>
              <a:spcAft>
                <a:spcPts val="0"/>
              </a:spcAft>
              <a:buClr>
                <a:schemeClr val="dk1"/>
              </a:buClr>
              <a:buSzPts val="1200"/>
              <a:buChar char="•"/>
            </a:pPr>
            <a:r>
              <a:rPr lang="en-GB" i="1"/>
              <a:t>Nous allons maintenant nous entraîner</a:t>
            </a:r>
            <a:endParaRPr/>
          </a:p>
          <a:p>
            <a:pPr marL="171450" lvl="0" indent="-171450" algn="l" rtl="0">
              <a:spcBef>
                <a:spcPts val="0"/>
              </a:spcBef>
              <a:spcAft>
                <a:spcPts val="0"/>
              </a:spcAft>
              <a:buClr>
                <a:schemeClr val="dk1"/>
              </a:buClr>
              <a:buSzPts val="1200"/>
              <a:buChar char="•"/>
            </a:pPr>
            <a:r>
              <a:rPr lang="en-GB" i="1"/>
              <a:t>En groupe, nous analyserons chaque problème de protection de l'enfance parmi nos 3-4 principaux problèmes de protection de l'enfance afin de mieux les comprendre.</a:t>
            </a:r>
            <a:endParaRPr/>
          </a:p>
          <a:p>
            <a:pPr marL="171450" lvl="0" indent="-171450" algn="l" rtl="0">
              <a:spcBef>
                <a:spcPts val="0"/>
              </a:spcBef>
              <a:spcAft>
                <a:spcPts val="0"/>
              </a:spcAft>
              <a:buClr>
                <a:schemeClr val="dk1"/>
              </a:buClr>
              <a:buSzPts val="1200"/>
              <a:buChar char="•"/>
            </a:pPr>
            <a:r>
              <a:rPr lang="en-GB"/>
              <a:t>Diviser les participants en 4 groupes</a:t>
            </a:r>
            <a:endParaRPr/>
          </a:p>
          <a:p>
            <a:pPr marL="628650" lvl="1" indent="-171450" algn="l" rtl="0">
              <a:spcBef>
                <a:spcPts val="0"/>
              </a:spcBef>
              <a:spcAft>
                <a:spcPts val="0"/>
              </a:spcAft>
              <a:buClr>
                <a:schemeClr val="dk1"/>
              </a:buClr>
              <a:buSzPts val="1200"/>
              <a:buChar char="•"/>
            </a:pPr>
            <a:r>
              <a:rPr lang="en-GB"/>
              <a:t>Attribuez à chaque groupe une préoccupation en matière de protection parmi les quatre principales énumérées lors de la discussion en plénière. </a:t>
            </a:r>
            <a:endParaRPr/>
          </a:p>
          <a:p>
            <a:pPr marL="628650" lvl="1" indent="-171450" algn="l" rtl="0">
              <a:spcBef>
                <a:spcPts val="0"/>
              </a:spcBef>
              <a:spcAft>
                <a:spcPts val="0"/>
              </a:spcAft>
              <a:buClr>
                <a:schemeClr val="dk1"/>
              </a:buClr>
              <a:buSzPts val="1200"/>
              <a:buChar char="•"/>
            </a:pPr>
            <a:r>
              <a:rPr lang="en-GB"/>
              <a:t>Distribuer un tableau à chaque groupe.</a:t>
            </a:r>
            <a:endParaRPr/>
          </a:p>
          <a:p>
            <a:pPr marL="628650" lvl="1" indent="-171450" algn="l" rtl="0">
              <a:spcBef>
                <a:spcPts val="0"/>
              </a:spcBef>
              <a:spcAft>
                <a:spcPts val="0"/>
              </a:spcAft>
              <a:buClr>
                <a:schemeClr val="dk1"/>
              </a:buClr>
              <a:buSzPts val="1200"/>
              <a:buChar char="•"/>
            </a:pPr>
            <a:r>
              <a:rPr lang="en-GB"/>
              <a:t>Guidez les participants vers la </a:t>
            </a:r>
            <a:r>
              <a:rPr lang="en-GB" b="1"/>
              <a:t>page 72 du cahier d’exercices: Analyse de la protection de l'enfance</a:t>
            </a:r>
            <a:endParaRPr/>
          </a:p>
          <a:p>
            <a:pPr marL="171450" lvl="0" indent="-171450" algn="l" rtl="0">
              <a:spcBef>
                <a:spcPts val="0"/>
              </a:spcBef>
              <a:spcAft>
                <a:spcPts val="0"/>
              </a:spcAft>
              <a:buClr>
                <a:schemeClr val="dk1"/>
              </a:buClr>
              <a:buSzPts val="1200"/>
              <a:buChar char="•"/>
            </a:pPr>
            <a:r>
              <a:rPr lang="en-GB" i="1"/>
              <a:t>Dans vos groupes :</a:t>
            </a:r>
            <a:endParaRPr/>
          </a:p>
          <a:p>
            <a:pPr marL="628650" lvl="1" indent="-171450" algn="l" rtl="0">
              <a:spcBef>
                <a:spcPts val="0"/>
              </a:spcBef>
              <a:spcAft>
                <a:spcPts val="0"/>
              </a:spcAft>
              <a:buClr>
                <a:schemeClr val="dk1"/>
              </a:buClr>
              <a:buSzPts val="1200"/>
              <a:buChar char="•"/>
            </a:pPr>
            <a:r>
              <a:rPr lang="en-GB" i="1"/>
              <a:t>Discutez plus en détail du problème de protection et répondez à chaque question. </a:t>
            </a:r>
            <a:endParaRPr/>
          </a:p>
          <a:p>
            <a:pPr marL="628650" lvl="1" indent="-171450" algn="l" rtl="0">
              <a:spcBef>
                <a:spcPts val="0"/>
              </a:spcBef>
              <a:spcAft>
                <a:spcPts val="0"/>
              </a:spcAft>
              <a:buClr>
                <a:schemeClr val="dk1"/>
              </a:buClr>
              <a:buSzPts val="1200"/>
              <a:buChar char="•"/>
            </a:pPr>
            <a:r>
              <a:rPr lang="en-GB" i="1"/>
              <a:t>Notez vos réponses sur un tableau de conférence et préparez-vous à les présenter.</a:t>
            </a:r>
            <a:endParaRPr/>
          </a:p>
          <a:p>
            <a:pPr marL="628650" lvl="1" indent="-171450" algn="l" rtl="0">
              <a:spcBef>
                <a:spcPts val="0"/>
              </a:spcBef>
              <a:spcAft>
                <a:spcPts val="0"/>
              </a:spcAft>
              <a:buClr>
                <a:schemeClr val="dk1"/>
              </a:buClr>
              <a:buSzPts val="1200"/>
              <a:buChar char="•"/>
            </a:pPr>
            <a:r>
              <a:rPr lang="en-GB" i="1"/>
              <a:t>Lorsque vous abordez la deuxième question, veillez à inclure les données démographiques, les groupes de population, les lieux géographiques et le niveau d'exposition au problème de protection de l'enfance.</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TRAVAIL DE GROUPE (25 minutes)</a:t>
            </a:r>
            <a:endParaRPr/>
          </a:p>
          <a:p>
            <a:pPr marL="171450" lvl="0" indent="-171450" algn="l" rtl="0">
              <a:spcBef>
                <a:spcPts val="0"/>
              </a:spcBef>
              <a:spcAft>
                <a:spcPts val="0"/>
              </a:spcAft>
              <a:buClr>
                <a:schemeClr val="dk1"/>
              </a:buClr>
              <a:buSzPts val="1200"/>
              <a:buChar char="•"/>
            </a:pPr>
            <a:r>
              <a:rPr lang="en-GB"/>
              <a:t>Laissez 25 minutes aux participants pour compléter le questionnaire</a:t>
            </a:r>
            <a:endParaRPr/>
          </a:p>
          <a:p>
            <a:pPr marL="171450" lvl="0" indent="-171450" algn="l" rtl="0">
              <a:spcBef>
                <a:spcPts val="0"/>
              </a:spcBef>
              <a:spcAft>
                <a:spcPts val="0"/>
              </a:spcAft>
              <a:buClr>
                <a:schemeClr val="dk1"/>
              </a:buClr>
              <a:buSzPts val="1200"/>
              <a:buChar char="•"/>
            </a:pPr>
            <a:r>
              <a:rPr lang="en-GB"/>
              <a:t>Vérifiez auprès des groupes que leurs réponses sont spécifiques.</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(40 minutes)</a:t>
            </a:r>
            <a:endParaRPr/>
          </a:p>
          <a:p>
            <a:pPr marL="171450" lvl="0" indent="-171450" algn="l" rtl="0">
              <a:spcBef>
                <a:spcPts val="0"/>
              </a:spcBef>
              <a:spcAft>
                <a:spcPts val="0"/>
              </a:spcAft>
              <a:buClr>
                <a:schemeClr val="dk1"/>
              </a:buClr>
              <a:buSzPts val="1200"/>
              <a:buChar char="•"/>
            </a:pPr>
            <a:r>
              <a:rPr lang="en-GB"/>
              <a:t>Pour chaque groupe :</a:t>
            </a:r>
            <a:endParaRPr/>
          </a:p>
          <a:p>
            <a:pPr marL="628650" lvl="1" indent="-171450" algn="l" rtl="0">
              <a:spcBef>
                <a:spcPts val="0"/>
              </a:spcBef>
              <a:spcAft>
                <a:spcPts val="0"/>
              </a:spcAft>
              <a:buClr>
                <a:schemeClr val="dk1"/>
              </a:buClr>
              <a:buSzPts val="1200"/>
              <a:buChar char="•"/>
            </a:pPr>
            <a:r>
              <a:rPr lang="en-GB"/>
              <a:t>Accordez-leur 5 minutes pour présenter leur analyse.</a:t>
            </a:r>
            <a:endParaRPr/>
          </a:p>
          <a:p>
            <a:pPr marL="628650" lvl="1" indent="-171450" algn="l" rtl="0">
              <a:spcBef>
                <a:spcPts val="0"/>
              </a:spcBef>
              <a:spcAft>
                <a:spcPts val="0"/>
              </a:spcAft>
              <a:buClr>
                <a:schemeClr val="dk1"/>
              </a:buClr>
              <a:buSzPts val="1200"/>
              <a:buChar char="•"/>
            </a:pPr>
            <a:r>
              <a:rPr lang="en-GB"/>
              <a:t>Laisser 1 minute aux autres participants pour compléter ou poser des questions</a:t>
            </a:r>
            <a:endParaRPr/>
          </a:p>
        </p:txBody>
      </p:sp>
      <p:sp>
        <p:nvSpPr>
          <p:cNvPr id="417" name="Google Shape;417;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1: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L'analyse de la protection de l'enfance permet de mieux comprendre</a:t>
            </a:r>
            <a:endParaRPr/>
          </a:p>
          <a:p>
            <a:pPr marL="628650" lvl="1" indent="-171450" algn="l" rtl="0">
              <a:spcBef>
                <a:spcPts val="0"/>
              </a:spcBef>
              <a:spcAft>
                <a:spcPts val="0"/>
              </a:spcAft>
              <a:buClr>
                <a:schemeClr val="dk1"/>
              </a:buClr>
              <a:buSzPts val="1200"/>
              <a:buChar char="•"/>
            </a:pPr>
            <a:r>
              <a:rPr lang="en-GB" i="1"/>
              <a:t>Les problèmes de protection de l'enfance</a:t>
            </a:r>
            <a:endParaRPr/>
          </a:p>
          <a:p>
            <a:pPr marL="628650" lvl="1" indent="-171450" algn="l" rtl="0">
              <a:spcBef>
                <a:spcPts val="0"/>
              </a:spcBef>
              <a:spcAft>
                <a:spcPts val="0"/>
              </a:spcAft>
              <a:buClr>
                <a:schemeClr val="dk1"/>
              </a:buClr>
              <a:buSzPts val="1200"/>
              <a:buChar char="•"/>
            </a:pPr>
            <a:r>
              <a:rPr lang="en-GB" i="1"/>
              <a:t>Qui est vulnérable et pourquoi ?</a:t>
            </a:r>
            <a:endParaRPr/>
          </a:p>
          <a:p>
            <a:pPr marL="628650" lvl="1" indent="-171450" algn="l" rtl="0">
              <a:spcBef>
                <a:spcPts val="0"/>
              </a:spcBef>
              <a:spcAft>
                <a:spcPts val="0"/>
              </a:spcAft>
              <a:buClr>
                <a:schemeClr val="dk1"/>
              </a:buClr>
              <a:buSzPts val="1200"/>
              <a:buChar char="•"/>
            </a:pPr>
            <a:r>
              <a:rPr lang="en-GB" i="1"/>
              <a:t>Quel est leur impact ? </a:t>
            </a:r>
            <a:endParaRPr/>
          </a:p>
          <a:p>
            <a:pPr marL="628650" lvl="1" indent="-171450" algn="l" rtl="0">
              <a:spcBef>
                <a:spcPts val="0"/>
              </a:spcBef>
              <a:spcAft>
                <a:spcPts val="0"/>
              </a:spcAft>
              <a:buClr>
                <a:schemeClr val="dk1"/>
              </a:buClr>
              <a:buSzPts val="1200"/>
              <a:buChar char="•"/>
            </a:pPr>
            <a:r>
              <a:rPr lang="en-GB" i="1"/>
              <a:t>Qui en est responsable ou en est à l'origine ?</a:t>
            </a:r>
            <a:endParaRPr/>
          </a:p>
          <a:p>
            <a:pPr marL="171450" lvl="0" indent="-171450" algn="l" rtl="0">
              <a:spcBef>
                <a:spcPts val="0"/>
              </a:spcBef>
              <a:spcAft>
                <a:spcPts val="0"/>
              </a:spcAft>
              <a:buClr>
                <a:schemeClr val="dk1"/>
              </a:buClr>
              <a:buSzPts val="1200"/>
              <a:buChar char="•"/>
            </a:pPr>
            <a:r>
              <a:rPr lang="en-GB" i="1"/>
              <a:t>Ces informations sont très utiles aux gestionnaires sociaux et aux superviseurs de la gestion des cas pour mieux répondre aux besoins des enfants et des familles qui y sont confrontés. </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441" name="Google Shape;441;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463" name="Google Shape;463;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DURÉE : 1h45</a:t>
            </a:r>
            <a:endParaRPr/>
          </a:p>
          <a:p>
            <a:pPr marL="171450" lvl="0" indent="-95250" algn="l" rtl="0">
              <a:spcBef>
                <a:spcPts val="0"/>
              </a:spcBef>
              <a:spcAft>
                <a:spcPts val="0"/>
              </a:spcAft>
              <a:buClr>
                <a:schemeClr val="dk1"/>
              </a:buClr>
              <a:buSzPts val="1200"/>
              <a:buNone/>
            </a:pPr>
            <a:endParaRPr/>
          </a:p>
        </p:txBody>
      </p:sp>
      <p:sp>
        <p:nvSpPr>
          <p:cNvPr id="473" name="Google Shape;473;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4: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Les enfants vivront les problèmes de protection différemment en fonction de leur âge :</a:t>
            </a:r>
            <a:endParaRPr/>
          </a:p>
          <a:p>
            <a:pPr marL="628650" lvl="1" indent="-171450" algn="l" rtl="0">
              <a:spcBef>
                <a:spcPts val="0"/>
              </a:spcBef>
              <a:spcAft>
                <a:spcPts val="0"/>
              </a:spcAft>
              <a:buClr>
                <a:schemeClr val="dk1"/>
              </a:buClr>
              <a:buSzPts val="1200"/>
              <a:buChar char="•"/>
            </a:pPr>
            <a:r>
              <a:rPr lang="en-GB" i="1"/>
              <a:t>Leurs autres caractéristiques (forces et vulnérabilités) </a:t>
            </a:r>
            <a:endParaRPr/>
          </a:p>
          <a:p>
            <a:pPr marL="628650" lvl="1" indent="-171450" algn="l" rtl="0">
              <a:spcBef>
                <a:spcPts val="0"/>
              </a:spcBef>
              <a:spcAft>
                <a:spcPts val="0"/>
              </a:spcAft>
              <a:buClr>
                <a:schemeClr val="dk1"/>
              </a:buClr>
              <a:buSzPts val="1200"/>
              <a:buChar char="•"/>
            </a:pPr>
            <a:r>
              <a:rPr lang="en-GB" i="1"/>
              <a:t>Les soins et l'aide qu'ils reçoivent</a:t>
            </a:r>
            <a:endParaRPr/>
          </a:p>
          <a:p>
            <a:pPr marL="171450" lvl="0" indent="-171450" algn="l" rtl="0">
              <a:spcBef>
                <a:spcPts val="0"/>
              </a:spcBef>
              <a:spcAft>
                <a:spcPts val="0"/>
              </a:spcAft>
              <a:buClr>
                <a:schemeClr val="dk1"/>
              </a:buClr>
              <a:buSzPts val="1200"/>
              <a:buChar char="•"/>
            </a:pPr>
            <a:r>
              <a:rPr lang="en-GB" i="1"/>
              <a:t>Lors de l'analyse d'un risque en matière de protection de l'enfance, nous devons prendre en compte ces deux éléments :</a:t>
            </a:r>
            <a:endParaRPr/>
          </a:p>
          <a:p>
            <a:pPr marL="628650" lvl="1" indent="-171450" algn="l" rtl="0">
              <a:spcBef>
                <a:spcPts val="0"/>
              </a:spcBef>
              <a:spcAft>
                <a:spcPts val="0"/>
              </a:spcAft>
              <a:buClr>
                <a:schemeClr val="dk1"/>
              </a:buClr>
              <a:buSzPts val="1200"/>
              <a:buChar char="•"/>
            </a:pPr>
            <a:r>
              <a:rPr lang="en-GB" i="1"/>
              <a:t>Les facteurs de risque (vulnérabilités et problèmes de protection de l'enfance) </a:t>
            </a:r>
            <a:endParaRPr/>
          </a:p>
          <a:p>
            <a:pPr marL="628650" lvl="1" indent="-171450" algn="l" rtl="0">
              <a:spcBef>
                <a:spcPts val="0"/>
              </a:spcBef>
              <a:spcAft>
                <a:spcPts val="0"/>
              </a:spcAft>
              <a:buClr>
                <a:schemeClr val="dk1"/>
              </a:buClr>
              <a:buSzPts val="1200"/>
              <a:buChar char="•"/>
            </a:pPr>
            <a:r>
              <a:rPr lang="en-GB" i="1"/>
              <a:t>Facteurs de protection (forces, soins et soutien)</a:t>
            </a:r>
            <a:endParaRPr/>
          </a:p>
          <a:p>
            <a:pPr marL="171450" lvl="0" indent="-171450" algn="l" rtl="0">
              <a:spcBef>
                <a:spcPts val="0"/>
              </a:spcBef>
              <a:spcAft>
                <a:spcPts val="0"/>
              </a:spcAft>
              <a:buClr>
                <a:schemeClr val="dk1"/>
              </a:buClr>
              <a:buSzPts val="1200"/>
              <a:buChar char="•"/>
            </a:pPr>
            <a:r>
              <a:rPr lang="en-GB" i="1"/>
              <a:t>Ce modèle est une visualisation de l'analyse des risques :</a:t>
            </a:r>
            <a:endParaRPr/>
          </a:p>
          <a:p>
            <a:pPr marL="628650" lvl="1" indent="-171450" algn="l" rtl="0">
              <a:spcBef>
                <a:spcPts val="0"/>
              </a:spcBef>
              <a:spcAft>
                <a:spcPts val="0"/>
              </a:spcAft>
              <a:buClr>
                <a:schemeClr val="dk1"/>
              </a:buClr>
              <a:buSzPts val="1200"/>
              <a:buChar char="•"/>
            </a:pPr>
            <a:r>
              <a:rPr lang="en-GB" i="1"/>
              <a:t>L'enfant au milieu essaie de rester debout</a:t>
            </a:r>
            <a:endParaRPr/>
          </a:p>
          <a:p>
            <a:pPr marL="628650" lvl="1" indent="-171450" algn="l" rtl="0">
              <a:spcBef>
                <a:spcPts val="0"/>
              </a:spcBef>
              <a:spcAft>
                <a:spcPts val="0"/>
              </a:spcAft>
              <a:buClr>
                <a:schemeClr val="dk1"/>
              </a:buClr>
              <a:buSzPts val="1200"/>
              <a:buChar char="•"/>
            </a:pPr>
            <a:r>
              <a:rPr lang="en-GB" i="1"/>
              <a:t>Les facteurs de risque tels que les vulnérabilités et les problèmes de protection de l'enfance pèsent sur lui. </a:t>
            </a:r>
            <a:endParaRPr/>
          </a:p>
          <a:p>
            <a:pPr marL="628650" lvl="1" indent="-171450" algn="l" rtl="0">
              <a:spcBef>
                <a:spcPts val="0"/>
              </a:spcBef>
              <a:spcAft>
                <a:spcPts val="0"/>
              </a:spcAft>
              <a:buClr>
                <a:schemeClr val="dk1"/>
              </a:buClr>
              <a:buSzPts val="1200"/>
              <a:buChar char="•"/>
            </a:pPr>
            <a:r>
              <a:rPr lang="en-GB" i="1"/>
              <a:t>Les facteurs de risque sont cumulatifs. Plus ils sont nombreux, plus le risque est élevé.</a:t>
            </a:r>
            <a:endParaRPr/>
          </a:p>
          <a:p>
            <a:pPr marL="628650" lvl="1" indent="-171450" algn="l" rtl="0">
              <a:spcBef>
                <a:spcPts val="0"/>
              </a:spcBef>
              <a:spcAft>
                <a:spcPts val="0"/>
              </a:spcAft>
              <a:buClr>
                <a:schemeClr val="dk1"/>
              </a:buClr>
              <a:buSzPts val="1200"/>
              <a:buChar char="•"/>
            </a:pPr>
            <a:r>
              <a:rPr lang="en-GB" i="1"/>
              <a:t>Les facteurs de protection tels que les forces, les soins et le soutien aident l'enfant à rester debout.</a:t>
            </a:r>
            <a:endParaRPr/>
          </a:p>
          <a:p>
            <a:pPr marL="628650" lvl="1" indent="-171450" algn="l" rtl="0">
              <a:spcBef>
                <a:spcPts val="0"/>
              </a:spcBef>
              <a:spcAft>
                <a:spcPts val="0"/>
              </a:spcAft>
              <a:buClr>
                <a:schemeClr val="dk1"/>
              </a:buClr>
              <a:buSzPts val="1200"/>
              <a:buChar char="•"/>
            </a:pPr>
            <a:r>
              <a:rPr lang="en-GB" i="1"/>
              <a:t>Les facteurs de protection compensent le poids que les facteurs de risque pourraient faire peser sur l'enfant.</a:t>
            </a:r>
            <a:endParaRPr/>
          </a:p>
        </p:txBody>
      </p:sp>
      <p:sp>
        <p:nvSpPr>
          <p:cNvPr id="479" name="Google Shape;479;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5: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Ajuster le niveau de risque en fonction des procédures opérationnelles locales de gestion des dossiers.</a:t>
            </a:r>
            <a:endParaRPr/>
          </a:p>
          <a:p>
            <a:pPr marL="171450" lvl="0" indent="-171450" algn="l" rtl="0">
              <a:spcBef>
                <a:spcPts val="0"/>
              </a:spcBef>
              <a:spcAft>
                <a:spcPts val="0"/>
              </a:spcAft>
              <a:buClr>
                <a:schemeClr val="dk1"/>
              </a:buClr>
              <a:buSzPts val="1200"/>
              <a:buChar char="•"/>
            </a:pPr>
            <a:r>
              <a:rPr lang="en-GB"/>
              <a:t>Adapter l'étude de cas dans la présentation et dans le cahier d'exercices si nécessaire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nous entraînerons à nouveau à effectuer une analyse des risques en matière de protection de l'enfance, à l'aide d'une étude de cas. </a:t>
            </a:r>
            <a:endParaRPr/>
          </a:p>
          <a:p>
            <a:pPr marL="171450" lvl="0" indent="-171450" algn="l" rtl="0">
              <a:spcBef>
                <a:spcPts val="0"/>
              </a:spcBef>
              <a:spcAft>
                <a:spcPts val="0"/>
              </a:spcAft>
              <a:buClr>
                <a:schemeClr val="dk1"/>
              </a:buClr>
              <a:buSzPts val="1200"/>
              <a:buChar char="•"/>
            </a:pPr>
            <a:r>
              <a:rPr lang="en-GB"/>
              <a:t>Guidez les participants vers les </a:t>
            </a:r>
            <a:r>
              <a:rPr lang="en-GB" b="1"/>
              <a:t>pages 73-75 du cahier d'exercices : Analyse des risques en matière de protection de l'enfance - étude de cas</a:t>
            </a:r>
            <a:endParaRPr/>
          </a:p>
          <a:p>
            <a:pPr marL="171450" lvl="0" indent="-171450" algn="l" rtl="0">
              <a:spcBef>
                <a:spcPts val="0"/>
              </a:spcBef>
              <a:spcAft>
                <a:spcPts val="0"/>
              </a:spcAft>
              <a:buClr>
                <a:schemeClr val="dk1"/>
              </a:buClr>
              <a:buSzPts val="1200"/>
              <a:buChar char="•"/>
            </a:pPr>
            <a:r>
              <a:rPr lang="en-GB"/>
              <a:t>Répartir les participants en groupes de 3 à 5 personnes</a:t>
            </a:r>
            <a:endParaRPr/>
          </a:p>
          <a:p>
            <a:pPr marL="171450" lvl="0" indent="-171450" algn="l" rtl="0">
              <a:spcBef>
                <a:spcPts val="0"/>
              </a:spcBef>
              <a:spcAft>
                <a:spcPts val="0"/>
              </a:spcAft>
              <a:buClr>
                <a:schemeClr val="dk1"/>
              </a:buClr>
              <a:buSzPts val="1200"/>
              <a:buChar char="•"/>
            </a:pPr>
            <a:r>
              <a:rPr lang="en-GB" i="1"/>
              <a:t>Dans vos groupes :</a:t>
            </a:r>
            <a:endParaRPr/>
          </a:p>
          <a:p>
            <a:pPr marL="628650" lvl="1" indent="-171450" algn="l" rtl="0">
              <a:spcBef>
                <a:spcPts val="0"/>
              </a:spcBef>
              <a:spcAft>
                <a:spcPts val="0"/>
              </a:spcAft>
              <a:buClr>
                <a:schemeClr val="dk1"/>
              </a:buClr>
              <a:buSzPts val="1200"/>
              <a:buChar char="•"/>
            </a:pPr>
            <a:r>
              <a:rPr lang="en-GB" i="1"/>
              <a:t>Examinez les informations relatives à l'évaluation de Jolie</a:t>
            </a:r>
            <a:endParaRPr/>
          </a:p>
          <a:p>
            <a:pPr marL="628650" lvl="1" indent="-171450" algn="l" rtl="0">
              <a:spcBef>
                <a:spcPts val="0"/>
              </a:spcBef>
              <a:spcAft>
                <a:spcPts val="0"/>
              </a:spcAft>
              <a:buClr>
                <a:schemeClr val="dk1"/>
              </a:buClr>
              <a:buSzPts val="1200"/>
              <a:buChar char="•"/>
            </a:pPr>
            <a:r>
              <a:rPr lang="en-GB" i="1"/>
              <a:t>Remplissez l'analyse des risques en matière de protection de l'enfance</a:t>
            </a:r>
            <a:endParaRPr/>
          </a:p>
          <a:p>
            <a:pPr marL="628650" lvl="1" indent="-171450" algn="l" rtl="0">
              <a:spcBef>
                <a:spcPts val="0"/>
              </a:spcBef>
              <a:spcAft>
                <a:spcPts val="0"/>
              </a:spcAft>
              <a:buClr>
                <a:schemeClr val="dk1"/>
              </a:buClr>
              <a:buSzPts val="1200"/>
              <a:buChar char="•"/>
            </a:pPr>
            <a:r>
              <a:rPr lang="en-GB" i="1"/>
              <a:t>N'oubliez pas d'indiquer uniquement les facteurs mentionnés dans les scénarios. N'inventez pas et ne supposez pas de facteurs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(20 minutes)</a:t>
            </a:r>
            <a:endParaRPr/>
          </a:p>
          <a:p>
            <a:pPr marL="171450" lvl="0" indent="-171450" algn="l" rtl="0">
              <a:spcBef>
                <a:spcPts val="0"/>
              </a:spcBef>
              <a:spcAft>
                <a:spcPts val="0"/>
              </a:spcAft>
              <a:buClr>
                <a:schemeClr val="dk1"/>
              </a:buClr>
              <a:buSzPts val="1200"/>
              <a:buChar char="•"/>
            </a:pPr>
            <a:r>
              <a:rPr lang="en-GB"/>
              <a:t>Laissez 20 minutes aux participants pour compléter le questionnaire</a:t>
            </a:r>
            <a:endParaRPr/>
          </a:p>
          <a:p>
            <a:pPr marL="171450" lvl="0" indent="-171450" algn="l" rtl="0">
              <a:spcBef>
                <a:spcPts val="0"/>
              </a:spcBef>
              <a:spcAft>
                <a:spcPts val="0"/>
              </a:spcAft>
              <a:buClr>
                <a:schemeClr val="dk1"/>
              </a:buClr>
              <a:buSzPts val="1200"/>
              <a:buChar char="•"/>
            </a:pPr>
            <a:r>
              <a:rPr lang="en-GB"/>
              <a:t>Pendant que les participants travaillent, dessinez le modèle sur un tableau de conférence.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a:t>Demandez à un volontaire de chaque groupe de partager ses réponses.</a:t>
            </a:r>
            <a:endParaRPr/>
          </a:p>
          <a:p>
            <a:pPr marL="628650" lvl="1" indent="-171450" algn="l" rtl="0">
              <a:spcBef>
                <a:spcPts val="0"/>
              </a:spcBef>
              <a:spcAft>
                <a:spcPts val="0"/>
              </a:spcAft>
              <a:buClr>
                <a:schemeClr val="dk1"/>
              </a:buClr>
              <a:buSzPts val="1200"/>
              <a:buChar char="•"/>
            </a:pPr>
            <a:r>
              <a:rPr lang="en-GB"/>
              <a:t>Si vous avez divisé les participants en quatre groupes, chaque groupe peut présenter l'un des éléments de l'analyse des risques (points forts, soins et soutien, vulnérabilités, préoccupations en matière de protection).</a:t>
            </a:r>
            <a:endParaRPr/>
          </a:p>
          <a:p>
            <a:pPr marL="171450" lvl="0" indent="-171450" algn="l" rtl="0">
              <a:spcBef>
                <a:spcPts val="0"/>
              </a:spcBef>
              <a:spcAft>
                <a:spcPts val="0"/>
              </a:spcAft>
              <a:buClr>
                <a:schemeClr val="dk1"/>
              </a:buClr>
              <a:buSzPts val="1200"/>
              <a:buChar char="•"/>
            </a:pPr>
            <a:r>
              <a:rPr lang="en-GB"/>
              <a:t>Inscrivez leurs réponses sur le tableau de conférence contenant le modèle.</a:t>
            </a:r>
            <a:endParaRPr/>
          </a:p>
          <a:p>
            <a:pPr marL="171450" lvl="0" indent="-171450" algn="l" rtl="0">
              <a:spcBef>
                <a:spcPts val="0"/>
              </a:spcBef>
              <a:spcAft>
                <a:spcPts val="0"/>
              </a:spcAft>
              <a:buClr>
                <a:schemeClr val="dk1"/>
              </a:buClr>
              <a:buSzPts val="1200"/>
              <a:buChar char="•"/>
            </a:pPr>
            <a:r>
              <a:rPr lang="en-GB" i="1"/>
              <a:t>Quel niveau de risque donneriez-vous au cas de Jolie ?</a:t>
            </a:r>
            <a:endParaRPr/>
          </a:p>
          <a:p>
            <a:pPr marL="171450" lvl="0" indent="-171450" algn="l" rtl="0">
              <a:spcBef>
                <a:spcPts val="0"/>
              </a:spcBef>
              <a:spcAft>
                <a:spcPts val="0"/>
              </a:spcAft>
              <a:buClr>
                <a:schemeClr val="dk1"/>
              </a:buClr>
              <a:buSzPts val="1200"/>
              <a:buChar char="•"/>
            </a:pPr>
            <a:r>
              <a:rPr lang="en-GB"/>
              <a:t>Examiner et compléter les réponses de la page suivante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537" name="Google Shape;537;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6:notes"/>
          <p:cNvSpPr txBox="1">
            <a:spLocks noGrp="1"/>
          </p:cNvSpPr>
          <p:nvPr>
            <p:ph type="body" idx="1"/>
          </p:nvPr>
        </p:nvSpPr>
        <p:spPr>
          <a:xfrm>
            <a:off x="477838"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RÉPONSES</a:t>
            </a:r>
            <a:endParaRPr/>
          </a:p>
          <a:p>
            <a:pPr marL="171450" lvl="0" indent="-171450" algn="l" rtl="0">
              <a:spcBef>
                <a:spcPts val="0"/>
              </a:spcBef>
              <a:spcAft>
                <a:spcPts val="0"/>
              </a:spcAft>
              <a:buClr>
                <a:schemeClr val="dk1"/>
              </a:buClr>
              <a:buSzPts val="1200"/>
              <a:buChar char="•"/>
            </a:pPr>
            <a:r>
              <a:rPr lang="en-GB" b="1"/>
              <a:t>Préoccupations en matière de protection</a:t>
            </a:r>
            <a:endParaRPr/>
          </a:p>
          <a:p>
            <a:pPr marL="628650" lvl="1" indent="-171450" algn="l" rtl="0">
              <a:spcBef>
                <a:spcPts val="0"/>
              </a:spcBef>
              <a:spcAft>
                <a:spcPts val="0"/>
              </a:spcAft>
              <a:buClr>
                <a:schemeClr val="dk1"/>
              </a:buClr>
              <a:buSzPts val="1200"/>
              <a:buChar char="•"/>
            </a:pPr>
            <a:r>
              <a:rPr lang="en-GB"/>
              <a:t>Violence physique ou abus</a:t>
            </a:r>
            <a:endParaRPr/>
          </a:p>
          <a:p>
            <a:pPr marL="628650" lvl="1" indent="-171450" algn="l" rtl="0">
              <a:spcBef>
                <a:spcPts val="0"/>
              </a:spcBef>
              <a:spcAft>
                <a:spcPts val="0"/>
              </a:spcAft>
              <a:buClr>
                <a:schemeClr val="dk1"/>
              </a:buClr>
              <a:buSzPts val="1200"/>
              <a:buChar char="•"/>
            </a:pPr>
            <a:r>
              <a:rPr lang="en-GB"/>
              <a:t>Violence ou abus sexuel</a:t>
            </a:r>
            <a:endParaRPr/>
          </a:p>
          <a:p>
            <a:pPr marL="628650" lvl="1" indent="-171450" algn="l" rtl="0">
              <a:spcBef>
                <a:spcPts val="0"/>
              </a:spcBef>
              <a:spcAft>
                <a:spcPts val="0"/>
              </a:spcAft>
              <a:buClr>
                <a:schemeClr val="dk1"/>
              </a:buClr>
              <a:buSzPts val="1200"/>
              <a:buChar char="•"/>
            </a:pPr>
            <a:r>
              <a:rPr lang="en-GB"/>
              <a:t>Viol</a:t>
            </a:r>
            <a:endParaRPr/>
          </a:p>
          <a:p>
            <a:pPr marL="628650" lvl="1" indent="-171450" algn="l" rtl="0">
              <a:spcBef>
                <a:spcPts val="0"/>
              </a:spcBef>
              <a:spcAft>
                <a:spcPts val="0"/>
              </a:spcAft>
              <a:buClr>
                <a:schemeClr val="dk1"/>
              </a:buClr>
              <a:buSzPts val="1200"/>
              <a:buChar char="•"/>
            </a:pPr>
            <a:r>
              <a:rPr lang="en-GB"/>
              <a:t>Abandon</a:t>
            </a:r>
            <a:endParaRPr/>
          </a:p>
          <a:p>
            <a:pPr marL="171450" lvl="0" indent="-171450" algn="l" rtl="0">
              <a:spcBef>
                <a:spcPts val="0"/>
              </a:spcBef>
              <a:spcAft>
                <a:spcPts val="0"/>
              </a:spcAft>
              <a:buClr>
                <a:schemeClr val="dk1"/>
              </a:buClr>
              <a:buSzPts val="1200"/>
              <a:buChar char="•"/>
            </a:pPr>
            <a:r>
              <a:rPr lang="en-GB" b="1"/>
              <a:t>Vulnérabilités</a:t>
            </a:r>
            <a:endParaRPr/>
          </a:p>
          <a:p>
            <a:pPr marL="628650" lvl="1" indent="-171450" algn="l" rtl="0">
              <a:spcBef>
                <a:spcPts val="0"/>
              </a:spcBef>
              <a:spcAft>
                <a:spcPts val="0"/>
              </a:spcAft>
              <a:buClr>
                <a:schemeClr val="dk1"/>
              </a:buClr>
              <a:buSzPts val="1200"/>
              <a:buChar char="•"/>
            </a:pPr>
            <a:r>
              <a:rPr lang="en-GB"/>
              <a:t>Abandonné</a:t>
            </a:r>
            <a:endParaRPr/>
          </a:p>
          <a:p>
            <a:pPr marL="628650" lvl="1" indent="-171450" algn="l" rtl="0">
              <a:spcBef>
                <a:spcPts val="0"/>
              </a:spcBef>
              <a:spcAft>
                <a:spcPts val="0"/>
              </a:spcAft>
              <a:buClr>
                <a:schemeClr val="dk1"/>
              </a:buClr>
              <a:buSzPts val="1200"/>
              <a:buChar char="•"/>
            </a:pPr>
            <a:r>
              <a:rPr lang="en-GB"/>
              <a:t>Détresse psychosociale </a:t>
            </a:r>
            <a:endParaRPr/>
          </a:p>
          <a:p>
            <a:pPr marL="628650" lvl="1" indent="-171450" algn="l" rtl="0">
              <a:spcBef>
                <a:spcPts val="0"/>
              </a:spcBef>
              <a:spcAft>
                <a:spcPts val="0"/>
              </a:spcAft>
              <a:buClr>
                <a:schemeClr val="dk1"/>
              </a:buClr>
              <a:buSzPts val="1200"/>
              <a:buChar char="•"/>
            </a:pPr>
            <a:r>
              <a:rPr lang="en-GB"/>
              <a:t>Troubles mentaux</a:t>
            </a:r>
            <a:endParaRPr/>
          </a:p>
          <a:p>
            <a:pPr marL="628650" lvl="1" indent="-171450" algn="l" rtl="0">
              <a:spcBef>
                <a:spcPts val="0"/>
              </a:spcBef>
              <a:spcAft>
                <a:spcPts val="0"/>
              </a:spcAft>
              <a:buClr>
                <a:schemeClr val="dk1"/>
              </a:buClr>
              <a:buSzPts val="1200"/>
              <a:buChar char="•"/>
            </a:pPr>
            <a:r>
              <a:rPr lang="en-GB"/>
              <a:t>Enfant placé en institution </a:t>
            </a:r>
            <a:endParaRPr/>
          </a:p>
          <a:p>
            <a:pPr marL="171450" lvl="0" indent="-171450" algn="l" rtl="0">
              <a:spcBef>
                <a:spcPts val="0"/>
              </a:spcBef>
              <a:spcAft>
                <a:spcPts val="0"/>
              </a:spcAft>
              <a:buClr>
                <a:schemeClr val="dk1"/>
              </a:buClr>
              <a:buSzPts val="1200"/>
              <a:buChar char="•"/>
            </a:pPr>
            <a:r>
              <a:rPr lang="en-GB" b="1"/>
              <a:t>Points forts</a:t>
            </a:r>
            <a:endParaRPr/>
          </a:p>
          <a:p>
            <a:pPr marL="628650" lvl="1" indent="-171450" algn="l" rtl="0">
              <a:spcBef>
                <a:spcPts val="0"/>
              </a:spcBef>
              <a:spcAft>
                <a:spcPts val="0"/>
              </a:spcAft>
              <a:buClr>
                <a:schemeClr val="dk1"/>
              </a:buClr>
              <a:buSzPts val="1200"/>
              <a:buChar char="•"/>
            </a:pPr>
            <a:r>
              <a:rPr lang="en-GB"/>
              <a:t>Documentation </a:t>
            </a:r>
            <a:endParaRPr/>
          </a:p>
          <a:p>
            <a:pPr marL="628650" lvl="1" indent="-171450" algn="l" rtl="0">
              <a:spcBef>
                <a:spcPts val="0"/>
              </a:spcBef>
              <a:spcAft>
                <a:spcPts val="0"/>
              </a:spcAft>
              <a:buClr>
                <a:schemeClr val="dk1"/>
              </a:buClr>
              <a:buSzPts val="1200"/>
              <a:buChar char="•"/>
            </a:pPr>
            <a:r>
              <a:rPr lang="en-GB"/>
              <a:t>A terminé l'école primaire, actuellement à l'école secondaire</a:t>
            </a:r>
            <a:endParaRPr/>
          </a:p>
          <a:p>
            <a:pPr marL="171450" lvl="0" indent="-171450" algn="l" rtl="0">
              <a:spcBef>
                <a:spcPts val="0"/>
              </a:spcBef>
              <a:spcAft>
                <a:spcPts val="0"/>
              </a:spcAft>
              <a:buClr>
                <a:schemeClr val="dk1"/>
              </a:buClr>
              <a:buSzPts val="1200"/>
              <a:buChar char="•"/>
            </a:pPr>
            <a:r>
              <a:rPr lang="en-GB" b="1"/>
              <a:t>Soins et assistance</a:t>
            </a:r>
            <a:endParaRPr/>
          </a:p>
          <a:p>
            <a:pPr marL="628650" lvl="1" indent="-171450" algn="l" rtl="0">
              <a:spcBef>
                <a:spcPts val="0"/>
              </a:spcBef>
              <a:spcAft>
                <a:spcPts val="0"/>
              </a:spcAft>
              <a:buClr>
                <a:schemeClr val="dk1"/>
              </a:buClr>
              <a:buSzPts val="1200"/>
              <a:buChar char="•"/>
            </a:pPr>
            <a:r>
              <a:rPr lang="en-GB"/>
              <a:t>Soins résidentiels</a:t>
            </a:r>
            <a:endParaRPr/>
          </a:p>
          <a:p>
            <a:pPr marL="628650" lvl="1" indent="-171450" algn="l" rtl="0">
              <a:spcBef>
                <a:spcPts val="0"/>
              </a:spcBef>
              <a:spcAft>
                <a:spcPts val="0"/>
              </a:spcAft>
              <a:buClr>
                <a:schemeClr val="dk1"/>
              </a:buClr>
              <a:buSzPts val="1200"/>
              <a:buChar char="•"/>
            </a:pPr>
            <a:r>
              <a:rPr lang="en-GB"/>
              <a:t>(Père et mère, mais ils ne s'occupent pas actuellement des soins)</a:t>
            </a:r>
            <a:endParaRPr/>
          </a:p>
          <a:p>
            <a:pPr marL="628650" lvl="1" indent="-171450" algn="l" rtl="0">
              <a:spcBef>
                <a:spcPts val="0"/>
              </a:spcBef>
              <a:spcAft>
                <a:spcPts val="0"/>
              </a:spcAft>
              <a:buClr>
                <a:schemeClr val="dk1"/>
              </a:buClr>
              <a:buSzPts val="1200"/>
              <a:buChar char="•"/>
            </a:pPr>
            <a:r>
              <a:rPr lang="en-GB"/>
              <a:t>Un ami au centre de soins</a:t>
            </a:r>
            <a:endParaRPr/>
          </a:p>
          <a:p>
            <a:pPr marL="628650" lvl="1" indent="-171450" algn="l" rtl="0">
              <a:spcBef>
                <a:spcPts val="0"/>
              </a:spcBef>
              <a:spcAft>
                <a:spcPts val="0"/>
              </a:spcAft>
              <a:buClr>
                <a:schemeClr val="dk1"/>
              </a:buClr>
              <a:buSzPts val="1200"/>
              <a:buChar char="•"/>
            </a:pPr>
            <a:r>
              <a:rPr lang="en-GB"/>
              <a:t>Accepter la communauté</a:t>
            </a:r>
            <a:endParaRPr/>
          </a:p>
        </p:txBody>
      </p:sp>
      <p:sp>
        <p:nvSpPr>
          <p:cNvPr id="573" name="Google Shape;573;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
        <p:nvSpPr>
          <p:cNvPr id="574" name="Google Shape;574;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7: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Rappeler les besoins immédiats d'un enfant qui nécessitent une réponse urgente de niveau 1.</a:t>
            </a:r>
            <a:endParaRPr/>
          </a:p>
          <a:p>
            <a:pPr marL="171450" lvl="0" indent="-171450" algn="l" rtl="0">
              <a:spcBef>
                <a:spcPts val="0"/>
              </a:spcBef>
              <a:spcAft>
                <a:spcPts val="0"/>
              </a:spcAft>
              <a:buClr>
                <a:schemeClr val="dk1"/>
              </a:buClr>
              <a:buSzPts val="1200"/>
              <a:buChar char="•"/>
            </a:pPr>
            <a:r>
              <a:rPr lang="en-GB" i="1"/>
              <a:t>Un gestionnaire de cas évalue d'abord si l'enfant est à l'abri du danger et s'il a des besoins urgents auxquels il faut répondre immédiatement. </a:t>
            </a:r>
            <a:endParaRPr/>
          </a:p>
          <a:p>
            <a:pPr marL="171450" lvl="0" indent="-171450" algn="l" rtl="0">
              <a:spcBef>
                <a:spcPts val="0"/>
              </a:spcBef>
              <a:spcAft>
                <a:spcPts val="0"/>
              </a:spcAft>
              <a:buClr>
                <a:schemeClr val="dk1"/>
              </a:buClr>
              <a:buSzPts val="1200"/>
              <a:buChar char="•"/>
            </a:pPr>
            <a:r>
              <a:rPr lang="en-GB" i="1"/>
              <a:t>Ces besoins peuvent être classés en 5 catégories.</a:t>
            </a:r>
            <a:endParaRPr/>
          </a:p>
          <a:p>
            <a:pPr marL="171450" lvl="0" indent="-171450" algn="l" rtl="0">
              <a:spcBef>
                <a:spcPts val="0"/>
              </a:spcBef>
              <a:spcAft>
                <a:spcPts val="0"/>
              </a:spcAft>
              <a:buClr>
                <a:schemeClr val="dk1"/>
              </a:buClr>
              <a:buSzPts val="1200"/>
              <a:buChar char="•"/>
            </a:pPr>
            <a:r>
              <a:rPr lang="en-GB"/>
              <a:t>Présenter la diapositive</a:t>
            </a:r>
            <a:endParaRPr/>
          </a:p>
          <a:p>
            <a:pPr marL="628650" lvl="1" indent="-171450" algn="l" rtl="0">
              <a:spcBef>
                <a:spcPts val="0"/>
              </a:spcBef>
              <a:spcAft>
                <a:spcPts val="0"/>
              </a:spcAft>
              <a:buClr>
                <a:schemeClr val="dk1"/>
              </a:buClr>
              <a:buSzPts val="1200"/>
              <a:buChar char="•"/>
            </a:pPr>
            <a:r>
              <a:rPr lang="en-GB" b="1" i="1"/>
              <a:t>Santé physique, sexuelle et reproductive : </a:t>
            </a:r>
            <a:r>
              <a:rPr lang="en-GB" i="1"/>
              <a:t>Blessures, maladies, grossesse, etc.</a:t>
            </a:r>
            <a:endParaRPr/>
          </a:p>
          <a:p>
            <a:pPr marL="628650" lvl="1" indent="-171450" algn="l" rtl="0">
              <a:spcBef>
                <a:spcPts val="0"/>
              </a:spcBef>
              <a:spcAft>
                <a:spcPts val="0"/>
              </a:spcAft>
              <a:buClr>
                <a:schemeClr val="dk1"/>
              </a:buClr>
              <a:buSzPts val="1200"/>
              <a:buChar char="•"/>
            </a:pPr>
            <a:r>
              <a:rPr lang="en-GB" b="1" i="1"/>
              <a:t>Santé mentale et émotionnelle : </a:t>
            </a:r>
            <a:r>
              <a:rPr lang="en-GB" i="1"/>
              <a:t>Capacité de l'enfant à gérer et à faire face à ses émotions, volonté de vivre, présence ou absence de relations nourricières/de soutien, etc.</a:t>
            </a:r>
            <a:endParaRPr/>
          </a:p>
          <a:p>
            <a:pPr marL="628650" lvl="1" indent="-171450" algn="l" rtl="0">
              <a:spcBef>
                <a:spcPts val="0"/>
              </a:spcBef>
              <a:spcAft>
                <a:spcPts val="0"/>
              </a:spcAft>
              <a:buClr>
                <a:schemeClr val="dk1"/>
              </a:buClr>
              <a:buSzPts val="1200"/>
              <a:buChar char="•"/>
            </a:pPr>
            <a:r>
              <a:rPr lang="en-GB" b="1" i="1"/>
              <a:t>Sécurité : </a:t>
            </a:r>
            <a:r>
              <a:rPr lang="en-GB" i="1"/>
              <a:t>Tout risque immédiat de préjudice pour l'enfant </a:t>
            </a:r>
            <a:endParaRPr/>
          </a:p>
          <a:p>
            <a:pPr marL="628650" lvl="1" indent="-171450" algn="l" rtl="0">
              <a:spcBef>
                <a:spcPts val="0"/>
              </a:spcBef>
              <a:spcAft>
                <a:spcPts val="0"/>
              </a:spcAft>
              <a:buClr>
                <a:schemeClr val="dk1"/>
              </a:buClr>
              <a:buSzPts val="1200"/>
              <a:buChar char="•"/>
            </a:pPr>
            <a:r>
              <a:rPr lang="en-GB" b="1" i="1"/>
              <a:t>Modalités de prise en charge :</a:t>
            </a:r>
            <a:r>
              <a:rPr lang="en-GB" i="1"/>
              <a:t> Le mode de vie, de prise en charge ou de garde de l'enfant (par exemple : qui s'occupe de l'enfant, quelles sont les conditions de vie, etc.)</a:t>
            </a:r>
            <a:endParaRPr/>
          </a:p>
          <a:p>
            <a:pPr marL="628650" lvl="1" indent="-171450" algn="l" rtl="0">
              <a:spcBef>
                <a:spcPts val="0"/>
              </a:spcBef>
              <a:spcAft>
                <a:spcPts val="0"/>
              </a:spcAft>
              <a:buClr>
                <a:schemeClr val="dk1"/>
              </a:buClr>
              <a:buSzPts val="1200"/>
              <a:buChar char="•"/>
            </a:pPr>
            <a:r>
              <a:rPr lang="en-GB" b="1" i="1"/>
              <a:t>Besoins fondamentaux : </a:t>
            </a:r>
            <a:r>
              <a:rPr lang="en-GB" i="1"/>
              <a:t>Les éléments essentiels ou nécessaires à la survie, à la santé et à la sécurité, tels que la nourriture, l'eau, le logement, les vêtements, etc. </a:t>
            </a:r>
            <a:endParaRPr/>
          </a:p>
          <a:p>
            <a:pPr marL="171450" lvl="0" indent="-171450" algn="l" rtl="0">
              <a:spcBef>
                <a:spcPts val="0"/>
              </a:spcBef>
              <a:spcAft>
                <a:spcPts val="0"/>
              </a:spcAft>
              <a:buClr>
                <a:schemeClr val="dk1"/>
              </a:buClr>
              <a:buSzPts val="1200"/>
              <a:buChar char="•"/>
            </a:pPr>
            <a:r>
              <a:rPr lang="en-GB" i="1"/>
              <a:t>Dans le cas de Jolie, il y a peu de besoins immédiats qui doivent être prioritaires : </a:t>
            </a:r>
            <a:endParaRPr/>
          </a:p>
          <a:p>
            <a:pPr marL="628650" lvl="1" indent="-171450" algn="l" rtl="0">
              <a:spcBef>
                <a:spcPts val="0"/>
              </a:spcBef>
              <a:spcAft>
                <a:spcPts val="0"/>
              </a:spcAft>
              <a:buClr>
                <a:schemeClr val="dk1"/>
              </a:buClr>
              <a:buSzPts val="1200"/>
              <a:buChar char="•"/>
            </a:pPr>
            <a:r>
              <a:rPr lang="en-GB" i="1"/>
              <a:t>Sécurité</a:t>
            </a:r>
            <a:endParaRPr/>
          </a:p>
          <a:p>
            <a:pPr marL="628650" lvl="1" indent="-171450" algn="l" rtl="0">
              <a:spcBef>
                <a:spcPts val="0"/>
              </a:spcBef>
              <a:spcAft>
                <a:spcPts val="0"/>
              </a:spcAft>
              <a:buClr>
                <a:schemeClr val="dk1"/>
              </a:buClr>
              <a:buSzPts val="1200"/>
              <a:buChar char="•"/>
            </a:pPr>
            <a:r>
              <a:rPr lang="en-GB" i="1"/>
              <a:t>Santé reproductive physique et sexuelle</a:t>
            </a:r>
            <a:endParaRPr/>
          </a:p>
          <a:p>
            <a:pPr marL="628650" lvl="1" indent="-171450" algn="l" rtl="0">
              <a:spcBef>
                <a:spcPts val="0"/>
              </a:spcBef>
              <a:spcAft>
                <a:spcPts val="0"/>
              </a:spcAft>
              <a:buClr>
                <a:schemeClr val="dk1"/>
              </a:buClr>
              <a:buSzPts val="1200"/>
              <a:buChar char="•"/>
            </a:pPr>
            <a:r>
              <a:rPr lang="en-GB" i="1"/>
              <a:t>Soins de santé mentale</a:t>
            </a:r>
            <a:endParaRPr/>
          </a:p>
          <a:p>
            <a:pPr marL="171450" lvl="0" indent="-95250" algn="l" rtl="0">
              <a:spcBef>
                <a:spcPts val="0"/>
              </a:spcBef>
              <a:spcAft>
                <a:spcPts val="0"/>
              </a:spcAft>
              <a:buClr>
                <a:schemeClr val="dk1"/>
              </a:buClr>
              <a:buSzPts val="1200"/>
              <a:buNone/>
            </a:pPr>
            <a:endParaRPr/>
          </a:p>
        </p:txBody>
      </p:sp>
      <p:sp>
        <p:nvSpPr>
          <p:cNvPr id="579" name="Google Shape;579;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8: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Adapter l'étude de cas dans la présentation et dans le cahier d'exercices si nécessaire.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D'autres besoins devraient-ils être ajoutés ?</a:t>
            </a:r>
            <a:endParaRPr/>
          </a:p>
          <a:p>
            <a:pPr marL="171450" lvl="0" indent="-171450" algn="l" rtl="0">
              <a:spcBef>
                <a:spcPts val="0"/>
              </a:spcBef>
              <a:spcAft>
                <a:spcPts val="0"/>
              </a:spcAft>
              <a:buClr>
                <a:schemeClr val="dk1"/>
              </a:buClr>
              <a:buSzPts val="1200"/>
              <a:buChar char="•"/>
            </a:pPr>
            <a:r>
              <a:rPr lang="en-GB" i="1"/>
              <a:t>Certains besoins sont plus urgents et doivent être privilégiés par rapport à d'autres. </a:t>
            </a:r>
            <a:endParaRPr/>
          </a:p>
          <a:p>
            <a:pPr marL="171450" lvl="0" indent="-171450" algn="l" rtl="0">
              <a:spcBef>
                <a:spcPts val="0"/>
              </a:spcBef>
              <a:spcAft>
                <a:spcPts val="0"/>
              </a:spcAft>
              <a:buClr>
                <a:schemeClr val="dk1"/>
              </a:buClr>
              <a:buSzPts val="1200"/>
              <a:buChar char="•"/>
            </a:pPr>
            <a:r>
              <a:rPr lang="en-GB" i="1"/>
              <a:t>L'identification et la hiérarchisation des besoins doivent se faire avec la participation de l'enfant, des parents ou de la personne qui s'occupe de lui, car ce sont eux qui savent le mieux ce dont ils ont besoin.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Divisez les participants en paires</a:t>
            </a:r>
            <a:endParaRPr/>
          </a:p>
          <a:p>
            <a:pPr marL="171450" marR="0" lvl="0" indent="-171450" algn="l" rtl="0">
              <a:lnSpc>
                <a:spcPct val="100000"/>
              </a:lnSpc>
              <a:spcBef>
                <a:spcPts val="0"/>
              </a:spcBef>
              <a:spcAft>
                <a:spcPts val="0"/>
              </a:spcAft>
              <a:buClr>
                <a:schemeClr val="dk1"/>
              </a:buClr>
              <a:buSzPts val="1200"/>
              <a:buFont typeface="Arial"/>
              <a:buChar char="•"/>
            </a:pPr>
            <a:r>
              <a:rPr lang="en-GB"/>
              <a:t>Guidez les participants vers la </a:t>
            </a:r>
            <a:r>
              <a:rPr lang="en-GB" b="1"/>
              <a:t>page 76 du cahier d’exercices : Analyse des risques en matière de protection de l'enfance - étude de cas (partie 3 : besoins en matière de protection de l'enfance)</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Donnez la priorité aux besoins de Jolie</a:t>
            </a:r>
            <a:endParaRPr/>
          </a:p>
          <a:p>
            <a:pPr marL="628650" lvl="1" indent="-171450" algn="l" rtl="0">
              <a:spcBef>
                <a:spcPts val="0"/>
              </a:spcBef>
              <a:spcAft>
                <a:spcPts val="0"/>
              </a:spcAft>
              <a:buClr>
                <a:schemeClr val="dk1"/>
              </a:buClr>
              <a:buSzPts val="1200"/>
              <a:buChar char="•"/>
            </a:pPr>
            <a:r>
              <a:rPr lang="en-GB" i="1"/>
              <a:t>En bas de page, inscrivez les besoins les plus élémentaires qui devraient être prioritaires s'ils ne sont pas satisfaits ou s'ils ne le sont que partiellement.</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(15 minutes)</a:t>
            </a:r>
            <a:endParaRPr/>
          </a:p>
          <a:p>
            <a:pPr marL="171450" lvl="0" indent="-171450" algn="l" rtl="0">
              <a:spcBef>
                <a:spcPts val="0"/>
              </a:spcBef>
              <a:spcAft>
                <a:spcPts val="0"/>
              </a:spcAft>
              <a:buClr>
                <a:schemeClr val="dk1"/>
              </a:buClr>
              <a:buSzPts val="1200"/>
              <a:buChar char="•"/>
            </a:pPr>
            <a:r>
              <a:rPr lang="en-GB"/>
              <a:t>Laissez 15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a:t>Demandez à des volontaires de partager leurs réponses</a:t>
            </a:r>
            <a:endParaRPr/>
          </a:p>
          <a:p>
            <a:pPr marL="171450" lvl="0" indent="-171450" algn="l" rtl="0">
              <a:spcBef>
                <a:spcPts val="0"/>
              </a:spcBef>
              <a:spcAft>
                <a:spcPts val="0"/>
              </a:spcAft>
              <a:buClr>
                <a:schemeClr val="dk1"/>
              </a:buClr>
              <a:buSzPts val="1200"/>
              <a:buChar char="•"/>
            </a:pPr>
            <a:r>
              <a:rPr lang="en-GB"/>
              <a:t>Révisez et complétez avec les conseils de la page suivante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606" name="Google Shape;606;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9:notes"/>
          <p:cNvSpPr txBox="1">
            <a:spLocks noGrp="1"/>
          </p:cNvSpPr>
          <p:nvPr>
            <p:ph type="body" idx="1"/>
          </p:nvPr>
        </p:nvSpPr>
        <p:spPr>
          <a:xfrm>
            <a:off x="477838" y="460376"/>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ORIENTATION</a:t>
            </a:r>
            <a:endParaRPr/>
          </a:p>
          <a:p>
            <a:pPr marL="171450" lvl="0" indent="-171450" algn="l" rtl="0">
              <a:spcBef>
                <a:spcPts val="0"/>
              </a:spcBef>
              <a:spcAft>
                <a:spcPts val="0"/>
              </a:spcAft>
              <a:buClr>
                <a:schemeClr val="dk1"/>
              </a:buClr>
              <a:buSzPts val="1200"/>
              <a:buChar char="•"/>
            </a:pPr>
            <a:r>
              <a:rPr lang="en-GB"/>
              <a:t>Les besoins immédiats de Jolie (priorité absolue) qui nécessitent une réponse urgente sont les suivants : </a:t>
            </a:r>
            <a:endParaRPr/>
          </a:p>
          <a:p>
            <a:pPr marL="628650" lvl="1" indent="-171450" algn="l" rtl="0">
              <a:spcBef>
                <a:spcPts val="0"/>
              </a:spcBef>
              <a:spcAft>
                <a:spcPts val="0"/>
              </a:spcAft>
              <a:buClr>
                <a:schemeClr val="dk1"/>
              </a:buClr>
              <a:buSzPts val="1200"/>
              <a:buChar char="•"/>
            </a:pPr>
            <a:r>
              <a:rPr lang="en-GB"/>
              <a:t>Sécurité (aborder le risque de représailles de la part des auteurs)</a:t>
            </a:r>
            <a:endParaRPr/>
          </a:p>
          <a:p>
            <a:pPr marL="628650" lvl="1" indent="-171450" algn="l" rtl="0">
              <a:spcBef>
                <a:spcPts val="0"/>
              </a:spcBef>
              <a:spcAft>
                <a:spcPts val="0"/>
              </a:spcAft>
              <a:buClr>
                <a:schemeClr val="dk1"/>
              </a:buClr>
              <a:buSzPts val="1200"/>
              <a:buChar char="•"/>
            </a:pPr>
            <a:r>
              <a:rPr lang="en-GB"/>
              <a:t>Santé sexuelle, reproductive et physique (soins de santé pour prévenir les MST et traiter les blessures)</a:t>
            </a:r>
            <a:endParaRPr/>
          </a:p>
          <a:p>
            <a:pPr marL="628650" lvl="1" indent="-171450" algn="l" rtl="0">
              <a:spcBef>
                <a:spcPts val="0"/>
              </a:spcBef>
              <a:spcAft>
                <a:spcPts val="0"/>
              </a:spcAft>
              <a:buClr>
                <a:schemeClr val="dk1"/>
              </a:buClr>
              <a:buSzPts val="1200"/>
              <a:buChar char="•"/>
            </a:pPr>
            <a:r>
              <a:rPr lang="en-GB"/>
              <a:t>Santé mentale</a:t>
            </a:r>
            <a:endParaRPr/>
          </a:p>
          <a:p>
            <a:pPr marL="171450" lvl="0" indent="-171450" algn="l" rtl="0">
              <a:spcBef>
                <a:spcPts val="0"/>
              </a:spcBef>
              <a:spcAft>
                <a:spcPts val="0"/>
              </a:spcAft>
              <a:buClr>
                <a:schemeClr val="dk1"/>
              </a:buClr>
              <a:buSzPts val="1200"/>
              <a:buChar char="•"/>
            </a:pPr>
            <a:r>
              <a:rPr lang="en-GB"/>
              <a:t>Les autres besoins de Jolie, de la plus haute à la plus basse priorité :</a:t>
            </a:r>
            <a:endParaRPr/>
          </a:p>
          <a:p>
            <a:pPr marL="628650" lvl="1" indent="-171450" algn="l" rtl="0">
              <a:spcBef>
                <a:spcPts val="0"/>
              </a:spcBef>
              <a:spcAft>
                <a:spcPts val="0"/>
              </a:spcAft>
              <a:buClr>
                <a:schemeClr val="dk1"/>
              </a:buClr>
              <a:buSzPts val="1200"/>
              <a:buChar char="•"/>
            </a:pPr>
            <a:r>
              <a:rPr lang="en-GB"/>
              <a:t>Stabilité (vivre dans différents centres)</a:t>
            </a:r>
            <a:endParaRPr/>
          </a:p>
          <a:p>
            <a:pPr marL="628650" lvl="1" indent="-171450" algn="l" rtl="0">
              <a:spcBef>
                <a:spcPts val="0"/>
              </a:spcBef>
              <a:spcAft>
                <a:spcPts val="0"/>
              </a:spcAft>
              <a:buClr>
                <a:schemeClr val="dk1"/>
              </a:buClr>
              <a:buSzPts val="1200"/>
              <a:buChar char="•"/>
            </a:pPr>
            <a:r>
              <a:rPr lang="en-GB"/>
              <a:t>Sécurité (empêcher Jolie de se retrouver dans des situations dangereuses lorsqu'elle explose et qu'elle a besoin d’une pause du centre)</a:t>
            </a:r>
            <a:endParaRPr/>
          </a:p>
          <a:p>
            <a:pPr marL="628650" lvl="1" indent="-171450" algn="l" rtl="0">
              <a:spcBef>
                <a:spcPts val="0"/>
              </a:spcBef>
              <a:spcAft>
                <a:spcPts val="0"/>
              </a:spcAft>
              <a:buClr>
                <a:schemeClr val="dk1"/>
              </a:buClr>
              <a:buSzPts val="1200"/>
              <a:buChar char="•"/>
            </a:pPr>
            <a:r>
              <a:rPr lang="en-GB"/>
              <a:t>Amour et affection (contact avec les parents et soins familiaux)</a:t>
            </a:r>
            <a:endParaRPr/>
          </a:p>
          <a:p>
            <a:pPr marL="628650" lvl="1" indent="-171450" algn="l" rtl="0">
              <a:spcBef>
                <a:spcPts val="0"/>
              </a:spcBef>
              <a:spcAft>
                <a:spcPts val="0"/>
              </a:spcAft>
              <a:buClr>
                <a:schemeClr val="dk1"/>
              </a:buClr>
              <a:buSzPts val="1200"/>
              <a:buChar char="•"/>
            </a:pPr>
            <a:r>
              <a:rPr lang="en-GB"/>
              <a:t>École et éducation</a:t>
            </a:r>
            <a:endParaRPr/>
          </a:p>
          <a:p>
            <a:pPr marL="628650" lvl="1" indent="-171450" algn="l" rtl="0">
              <a:spcBef>
                <a:spcPts val="0"/>
              </a:spcBef>
              <a:spcAft>
                <a:spcPts val="0"/>
              </a:spcAft>
              <a:buClr>
                <a:schemeClr val="dk1"/>
              </a:buClr>
              <a:buSzPts val="1200"/>
              <a:buChar char="•"/>
            </a:pPr>
            <a:r>
              <a:rPr lang="en-GB"/>
              <a:t>Contact avec les pairs / temps libre et jeux</a:t>
            </a:r>
            <a:endParaRPr/>
          </a:p>
        </p:txBody>
      </p:sp>
      <p:sp>
        <p:nvSpPr>
          <p:cNvPr id="635" name="Google Shape;635;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
        <p:nvSpPr>
          <p:cNvPr id="636" name="Google Shape;636;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95250" algn="l" rtl="0">
              <a:spcBef>
                <a:spcPts val="0"/>
              </a:spcBef>
              <a:spcAft>
                <a:spcPts val="0"/>
              </a:spcAft>
              <a:buClr>
                <a:schemeClr val="dk1"/>
              </a:buClr>
              <a:buSzPts val="1200"/>
              <a:buNone/>
            </a:pPr>
            <a:endParaRPr/>
          </a:p>
        </p:txBody>
      </p:sp>
      <p:sp>
        <p:nvSpPr>
          <p:cNvPr id="124" name="Google Shape;124;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0: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Présentez l'ordre de priorité des besoins tel qu'il figure sur la pyramide. </a:t>
            </a:r>
            <a:endParaRPr/>
          </a:p>
          <a:p>
            <a:pPr marL="171450" lvl="0" indent="-171450" algn="l" rtl="0">
              <a:spcBef>
                <a:spcPts val="0"/>
              </a:spcBef>
              <a:spcAft>
                <a:spcPts val="0"/>
              </a:spcAft>
              <a:buClr>
                <a:schemeClr val="dk1"/>
              </a:buClr>
              <a:buSzPts val="1200"/>
              <a:buChar char="•"/>
            </a:pPr>
            <a:r>
              <a:rPr lang="en-GB" i="1"/>
              <a:t>Les besoins fondamentaux sont en bas de l'échelle</a:t>
            </a:r>
            <a:endParaRPr/>
          </a:p>
          <a:p>
            <a:pPr marL="628650" lvl="1" indent="-171450" algn="l" rtl="0">
              <a:spcBef>
                <a:spcPts val="0"/>
              </a:spcBef>
              <a:spcAft>
                <a:spcPts val="0"/>
              </a:spcAft>
              <a:buClr>
                <a:schemeClr val="dk1"/>
              </a:buClr>
              <a:buSzPts val="1200"/>
              <a:buChar char="•"/>
            </a:pPr>
            <a:r>
              <a:rPr lang="en-GB" i="1"/>
              <a:t>Ces éléments sont nécessaires à la survie de l'enfant</a:t>
            </a:r>
            <a:endParaRPr/>
          </a:p>
          <a:p>
            <a:pPr marL="171450" lvl="0" indent="-171450" algn="l" rtl="0">
              <a:spcBef>
                <a:spcPts val="0"/>
              </a:spcBef>
              <a:spcAft>
                <a:spcPts val="0"/>
              </a:spcAft>
              <a:buClr>
                <a:schemeClr val="dk1"/>
              </a:buClr>
              <a:buSzPts val="1200"/>
              <a:buChar char="•"/>
            </a:pPr>
            <a:r>
              <a:rPr lang="en-GB" i="1"/>
              <a:t>D'autres besoins sont mentionnés ci-dessus</a:t>
            </a:r>
            <a:endParaRPr/>
          </a:p>
          <a:p>
            <a:pPr marL="628650" lvl="1" indent="-171450" algn="l" rtl="0">
              <a:spcBef>
                <a:spcPts val="0"/>
              </a:spcBef>
              <a:spcAft>
                <a:spcPts val="0"/>
              </a:spcAft>
              <a:buClr>
                <a:schemeClr val="dk1"/>
              </a:buClr>
              <a:buSzPts val="1200"/>
              <a:buChar char="•"/>
            </a:pPr>
            <a:r>
              <a:rPr lang="en-GB" i="1"/>
              <a:t>Ces éléments sont également essentiels au bon développement de l'enfant.</a:t>
            </a:r>
            <a:endParaRPr/>
          </a:p>
          <a:p>
            <a:pPr marL="628650" lvl="1" indent="-171450" algn="l" rtl="0">
              <a:spcBef>
                <a:spcPts val="0"/>
              </a:spcBef>
              <a:spcAft>
                <a:spcPts val="0"/>
              </a:spcAft>
              <a:buClr>
                <a:schemeClr val="dk1"/>
              </a:buClr>
              <a:buSzPts val="1200"/>
              <a:buChar char="•"/>
            </a:pPr>
            <a:r>
              <a:rPr lang="en-GB" i="1"/>
              <a:t>Il s'agit notamment de l'amour et de l'affection, des soins et de la stabilité</a:t>
            </a:r>
            <a:endParaRPr/>
          </a:p>
          <a:p>
            <a:pPr marL="171450" lvl="0" indent="-171450" algn="l" rtl="0">
              <a:spcBef>
                <a:spcPts val="0"/>
              </a:spcBef>
              <a:spcAft>
                <a:spcPts val="0"/>
              </a:spcAft>
              <a:buClr>
                <a:schemeClr val="dk1"/>
              </a:buClr>
              <a:buSzPts val="1200"/>
              <a:buChar char="•"/>
            </a:pPr>
            <a:r>
              <a:rPr lang="en-GB" i="1"/>
              <a:t>Lorsque nous établissons des priorités, nous devons également vérifier si ces besoins sont:</a:t>
            </a:r>
            <a:endParaRPr/>
          </a:p>
          <a:p>
            <a:pPr marL="628650" lvl="1" indent="-171450" algn="l" rtl="0">
              <a:spcBef>
                <a:spcPts val="0"/>
              </a:spcBef>
              <a:spcAft>
                <a:spcPts val="0"/>
              </a:spcAft>
              <a:buClr>
                <a:schemeClr val="dk1"/>
              </a:buClr>
              <a:buSzPts val="1200"/>
              <a:buChar char="•"/>
            </a:pPr>
            <a:r>
              <a:rPr lang="en-GB" i="1"/>
              <a:t>Non satisfaits</a:t>
            </a:r>
            <a:endParaRPr i="1"/>
          </a:p>
          <a:p>
            <a:pPr marL="628650" lvl="1" indent="-171450" algn="l" rtl="0">
              <a:spcBef>
                <a:spcPts val="0"/>
              </a:spcBef>
              <a:spcAft>
                <a:spcPts val="0"/>
              </a:spcAft>
              <a:buClr>
                <a:schemeClr val="dk1"/>
              </a:buClr>
              <a:buSzPts val="1200"/>
              <a:buChar char="•"/>
            </a:pPr>
            <a:r>
              <a:rPr lang="en-GB" i="1"/>
              <a:t>Partiellement satisfaits</a:t>
            </a:r>
            <a:endParaRPr i="1"/>
          </a:p>
          <a:p>
            <a:pPr marL="628650" lvl="1" indent="-171450" algn="l" rtl="0">
              <a:spcBef>
                <a:spcPts val="0"/>
              </a:spcBef>
              <a:spcAft>
                <a:spcPts val="0"/>
              </a:spcAft>
              <a:buClr>
                <a:schemeClr val="dk1"/>
              </a:buClr>
              <a:buSzPts val="1200"/>
              <a:buChar char="•"/>
            </a:pPr>
            <a:r>
              <a:rPr lang="en-GB" i="1"/>
              <a:t>Entièrement satisfaits</a:t>
            </a:r>
            <a:endParaRPr i="1"/>
          </a:p>
          <a:p>
            <a:pPr marL="171450" lvl="0" indent="-171450" algn="l" rtl="0">
              <a:spcBef>
                <a:spcPts val="0"/>
              </a:spcBef>
              <a:spcAft>
                <a:spcPts val="0"/>
              </a:spcAft>
              <a:buClr>
                <a:schemeClr val="dk1"/>
              </a:buClr>
              <a:buSzPts val="1200"/>
              <a:buChar char="•"/>
            </a:pPr>
            <a:r>
              <a:rPr lang="en-GB" i="1"/>
              <a:t>Dans l'idéal, tous ces besoins devraient être satisfaits, afin que l'enfant puisse développer tout son potentiel. </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641" name="Google Shape;641;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1: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668" name="Google Shape;668;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32: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DURÉE : 1h</a:t>
            </a:r>
            <a:endParaRPr b="1"/>
          </a:p>
        </p:txBody>
      </p:sp>
      <p:sp>
        <p:nvSpPr>
          <p:cNvPr id="678" name="Google Shape;678;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3: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S'adapter aux procédures opérationnelles standard locales de gestion des dossiers ( SOP de GC)</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Un gestionnaire de cas ne doit pas accepter plus de dossiers qu'il ne peut en traiter, ce qui garantit la responsabilité et la qualité. </a:t>
            </a:r>
            <a:endParaRPr/>
          </a:p>
          <a:p>
            <a:pPr marL="628650" lvl="1" indent="-171450" algn="l" rtl="0">
              <a:spcBef>
                <a:spcPts val="0"/>
              </a:spcBef>
              <a:spcAft>
                <a:spcPts val="0"/>
              </a:spcAft>
              <a:buClr>
                <a:schemeClr val="dk1"/>
              </a:buClr>
              <a:buSzPts val="1200"/>
              <a:buChar char="•"/>
            </a:pPr>
            <a:r>
              <a:rPr lang="en-GB" i="1"/>
              <a:t>Les lignes directrices inter-agences pour la gestion des cas indiquent 25 cas comme indication.</a:t>
            </a:r>
            <a:endParaRPr/>
          </a:p>
          <a:p>
            <a:pPr marL="628650" lvl="1" indent="-171450" algn="l" rtl="0">
              <a:spcBef>
                <a:spcPts val="0"/>
              </a:spcBef>
              <a:spcAft>
                <a:spcPts val="0"/>
              </a:spcAft>
              <a:buClr>
                <a:schemeClr val="dk1"/>
              </a:buClr>
              <a:buSzPts val="1200"/>
              <a:buChar char="•"/>
            </a:pPr>
            <a:r>
              <a:rPr lang="en-GB" i="1"/>
              <a:t>Toutefois, il est possible qu'un gestionnaire de cas puisse traiter moins de cas.</a:t>
            </a:r>
            <a:endParaRPr/>
          </a:p>
          <a:p>
            <a:pPr marL="171450" lvl="0" indent="-171450" algn="l" rtl="0">
              <a:spcBef>
                <a:spcPts val="0"/>
              </a:spcBef>
              <a:spcAft>
                <a:spcPts val="0"/>
              </a:spcAft>
              <a:buClr>
                <a:schemeClr val="dk1"/>
              </a:buClr>
              <a:buSzPts val="1200"/>
              <a:buChar char="•"/>
            </a:pPr>
            <a:r>
              <a:rPr lang="en-GB" i="1"/>
              <a:t>Un dossier nécessitera plus ou moins de temps en fonction de ce qui suit :</a:t>
            </a:r>
            <a:endParaRPr/>
          </a:p>
          <a:p>
            <a:pPr marL="628650" lvl="1" indent="-171450" algn="l" rtl="0">
              <a:spcBef>
                <a:spcPts val="0"/>
              </a:spcBef>
              <a:spcAft>
                <a:spcPts val="0"/>
              </a:spcAft>
              <a:buClr>
                <a:schemeClr val="dk1"/>
              </a:buClr>
              <a:buSzPts val="1200"/>
              <a:buChar char="•"/>
            </a:pPr>
            <a:r>
              <a:rPr lang="en-GB" i="1"/>
              <a:t>Les responsabilités du gestionnaire de cas</a:t>
            </a:r>
            <a:endParaRPr i="1"/>
          </a:p>
          <a:p>
            <a:pPr marL="1085850" lvl="2" indent="-171450" algn="l" rtl="0">
              <a:spcBef>
                <a:spcPts val="0"/>
              </a:spcBef>
              <a:spcAft>
                <a:spcPts val="0"/>
              </a:spcAft>
              <a:buClr>
                <a:schemeClr val="dk1"/>
              </a:buClr>
              <a:buSzPts val="1200"/>
              <a:buChar char="•"/>
            </a:pPr>
            <a:r>
              <a:rPr lang="en-GB" i="1"/>
              <a:t>Par exemple, la gestion des cas ne se limite pas à l'orientation des patients, mais peut également inclure un soutien psychosocial. </a:t>
            </a:r>
            <a:endParaRPr/>
          </a:p>
          <a:p>
            <a:pPr marL="1085850" lvl="2" indent="-171450" algn="l" rtl="0">
              <a:spcBef>
                <a:spcPts val="0"/>
              </a:spcBef>
              <a:spcAft>
                <a:spcPts val="0"/>
              </a:spcAft>
              <a:buClr>
                <a:schemeClr val="dk1"/>
              </a:buClr>
              <a:buSzPts val="1200"/>
              <a:buChar char="•"/>
            </a:pPr>
            <a:r>
              <a:rPr lang="en-GB" i="1"/>
              <a:t>Par exemple, si le gestionnaire de cas doit également saisir les données relatives à ses dossiers séparément ou si elles sont intégrées dans un système de gestion de l'information sur la protection de l'enfance.</a:t>
            </a:r>
            <a:endParaRPr/>
          </a:p>
          <a:p>
            <a:pPr marL="628650" lvl="1" indent="-171450" algn="l" rtl="0">
              <a:spcBef>
                <a:spcPts val="0"/>
              </a:spcBef>
              <a:spcAft>
                <a:spcPts val="0"/>
              </a:spcAft>
              <a:buClr>
                <a:schemeClr val="dk1"/>
              </a:buClr>
              <a:buSzPts val="1200"/>
              <a:buChar char="•"/>
            </a:pPr>
            <a:r>
              <a:rPr lang="en-GB" i="1"/>
              <a:t>L'accessibilité de la zone d'intervention</a:t>
            </a:r>
            <a:endParaRPr/>
          </a:p>
          <a:p>
            <a:pPr marL="1085850" lvl="2" indent="-171450" algn="l" rtl="0">
              <a:spcBef>
                <a:spcPts val="0"/>
              </a:spcBef>
              <a:spcAft>
                <a:spcPts val="0"/>
              </a:spcAft>
              <a:buClr>
                <a:schemeClr val="dk1"/>
              </a:buClr>
              <a:buSzPts val="1200"/>
              <a:buChar char="•"/>
            </a:pPr>
            <a:r>
              <a:rPr lang="en-GB" i="1"/>
              <a:t>Par exemple, si les visites à domicile obligent le gestionnaire de cas à se déplacer sur une grande distance ou pendant de longues heures</a:t>
            </a:r>
            <a:endParaRPr/>
          </a:p>
          <a:p>
            <a:pPr marL="1085850" lvl="2" indent="-171450" algn="l" rtl="0">
              <a:spcBef>
                <a:spcPts val="0"/>
              </a:spcBef>
              <a:spcAft>
                <a:spcPts val="0"/>
              </a:spcAft>
              <a:buClr>
                <a:schemeClr val="dk1"/>
              </a:buClr>
              <a:buSzPts val="1200"/>
              <a:buChar char="•"/>
            </a:pPr>
            <a:r>
              <a:rPr lang="en-GB" i="1"/>
              <a:t>Par exemple, s'il n'est pas possible d'effectuer un suivi à distance en raison d'une absence de connexion réseau</a:t>
            </a:r>
            <a:endParaRPr/>
          </a:p>
          <a:p>
            <a:pPr marL="628650" lvl="1" indent="-171450" algn="l" rtl="0">
              <a:spcBef>
                <a:spcPts val="0"/>
              </a:spcBef>
              <a:spcAft>
                <a:spcPts val="0"/>
              </a:spcAft>
              <a:buClr>
                <a:schemeClr val="dk1"/>
              </a:buClr>
              <a:buSzPts val="1200"/>
              <a:buChar char="•"/>
            </a:pPr>
            <a:r>
              <a:rPr lang="en-GB" i="1"/>
              <a:t>La complexité des ces et des interventions</a:t>
            </a:r>
            <a:endParaRPr/>
          </a:p>
          <a:p>
            <a:pPr marL="1085850" lvl="2" indent="-171450" algn="l" rtl="0">
              <a:spcBef>
                <a:spcPts val="0"/>
              </a:spcBef>
              <a:spcAft>
                <a:spcPts val="0"/>
              </a:spcAft>
              <a:buClr>
                <a:schemeClr val="dk1"/>
              </a:buClr>
              <a:buSzPts val="1200"/>
              <a:buChar char="•"/>
            </a:pPr>
            <a:r>
              <a:rPr lang="en-GB" i="1"/>
              <a:t>Certains cas sont plus complexes que d'autres</a:t>
            </a:r>
            <a:endParaRPr/>
          </a:p>
          <a:p>
            <a:pPr marL="1085850" lvl="2" indent="-171450" algn="l" rtl="0">
              <a:spcBef>
                <a:spcPts val="0"/>
              </a:spcBef>
              <a:spcAft>
                <a:spcPts val="0"/>
              </a:spcAft>
              <a:buClr>
                <a:schemeClr val="dk1"/>
              </a:buClr>
              <a:buSzPts val="1200"/>
              <a:buChar char="•"/>
            </a:pPr>
            <a:r>
              <a:rPr lang="en-GB" i="1"/>
              <a:t>Certains enfants sont exposés à des risques plus élevés</a:t>
            </a:r>
            <a:endParaRPr/>
          </a:p>
          <a:p>
            <a:pPr marL="1085850" lvl="2" indent="-171450" algn="l" rtl="0">
              <a:spcBef>
                <a:spcPts val="0"/>
              </a:spcBef>
              <a:spcAft>
                <a:spcPts val="0"/>
              </a:spcAft>
              <a:buClr>
                <a:schemeClr val="dk1"/>
              </a:buClr>
              <a:buSzPts val="1200"/>
              <a:buChar char="•"/>
            </a:pPr>
            <a:r>
              <a:rPr lang="en-GB" i="1"/>
              <a:t>Certains ont besoin d'un soutien plus intensif et d'un suivi régulier</a:t>
            </a:r>
            <a:endParaRPr/>
          </a:p>
        </p:txBody>
      </p:sp>
      <p:sp>
        <p:nvSpPr>
          <p:cNvPr id="684" name="Google Shape;684;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4: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Chaque enfant est différent et a des besoins différents. Le cas de chaque enfant n'est pas le même !</a:t>
            </a:r>
            <a:endParaRPr/>
          </a:p>
          <a:p>
            <a:pPr marL="171450" lvl="0" indent="-171450" algn="l" rtl="0">
              <a:spcBef>
                <a:spcPts val="0"/>
              </a:spcBef>
              <a:spcAft>
                <a:spcPts val="0"/>
              </a:spcAft>
              <a:buClr>
                <a:schemeClr val="dk1"/>
              </a:buClr>
              <a:buSzPts val="1200"/>
              <a:buChar char="•"/>
            </a:pPr>
            <a:r>
              <a:rPr lang="en-GB" i="1"/>
              <a:t>Un cas complexe et à haut risque qui nécessite un soutien intensif et un suivi régulier pèsera plus lourd dans la charge de travail d'un gestionnaire de cas qu'un cas à faible risque. </a:t>
            </a:r>
            <a:endParaRPr/>
          </a:p>
          <a:p>
            <a:pPr marL="628650" lvl="1" indent="-171450" algn="l" rtl="0">
              <a:spcBef>
                <a:spcPts val="0"/>
              </a:spcBef>
              <a:spcAft>
                <a:spcPts val="0"/>
              </a:spcAft>
              <a:buClr>
                <a:schemeClr val="dk1"/>
              </a:buClr>
              <a:buSzPts val="1200"/>
              <a:buChar char="•"/>
            </a:pPr>
            <a:r>
              <a:rPr lang="en-GB" i="1"/>
              <a:t>Êtes-vous d'accord ou non avec cette affirmation ?</a:t>
            </a:r>
            <a:endParaRPr/>
          </a:p>
          <a:p>
            <a:pPr marL="628650" lvl="1" indent="-171450" algn="l" rtl="0">
              <a:spcBef>
                <a:spcPts val="0"/>
              </a:spcBef>
              <a:spcAft>
                <a:spcPts val="0"/>
              </a:spcAft>
              <a:buClr>
                <a:schemeClr val="dk1"/>
              </a:buClr>
              <a:buSzPts val="1200"/>
              <a:buChar char="•"/>
            </a:pPr>
            <a:r>
              <a:rPr lang="en-GB" i="1"/>
              <a:t>Comment cela se reflète-t-il dans votre propre charge de travail ? </a:t>
            </a:r>
            <a:endParaRPr/>
          </a:p>
          <a:p>
            <a:pPr marL="628650" lvl="1" indent="-171450" algn="l" rtl="0">
              <a:spcBef>
                <a:spcPts val="0"/>
              </a:spcBef>
              <a:spcAft>
                <a:spcPts val="0"/>
              </a:spcAft>
              <a:buClr>
                <a:schemeClr val="dk1"/>
              </a:buClr>
              <a:buSzPts val="1200"/>
              <a:buChar char="•"/>
            </a:pPr>
            <a:r>
              <a:rPr lang="en-GB" i="1"/>
              <a:t>Avez-vous un mélange de cas à faible risque et de cas à risque plus élevé, de cas très complexes et de cas un peu plus simples ? </a:t>
            </a:r>
            <a:endParaRPr/>
          </a:p>
        </p:txBody>
      </p:sp>
      <p:sp>
        <p:nvSpPr>
          <p:cNvPr id="693" name="Google Shape;693;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5: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Puisque vous avez maintenant de l'expérience dans la gestion de cas de protection de l'enfance, nous allons partager nos pratiques en travaillant sur nos cas tout en gardant le contrôle de notre charge de travail.</a:t>
            </a:r>
            <a:endParaRPr/>
          </a:p>
          <a:p>
            <a:pPr marL="171450" lvl="0" indent="-171450" algn="l" rtl="0">
              <a:spcBef>
                <a:spcPts val="0"/>
              </a:spcBef>
              <a:spcAft>
                <a:spcPts val="0"/>
              </a:spcAft>
              <a:buClr>
                <a:schemeClr val="dk1"/>
              </a:buClr>
              <a:buSzPts val="1200"/>
              <a:buChar char="•"/>
            </a:pPr>
            <a:r>
              <a:rPr lang="en-GB"/>
              <a:t>Divisez les participants en paires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77 du manuel : Gérer une charge de travail</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Discutez de la manière dont vous gérez vos cas et dont vous suivez votre charge de travail.</a:t>
            </a:r>
            <a:endParaRPr/>
          </a:p>
          <a:p>
            <a:pPr marL="628650" lvl="1" indent="-171450" algn="l" rtl="0">
              <a:spcBef>
                <a:spcPts val="0"/>
              </a:spcBef>
              <a:spcAft>
                <a:spcPts val="0"/>
              </a:spcAft>
              <a:buClr>
                <a:schemeClr val="dk1"/>
              </a:buClr>
              <a:buSzPts val="1200"/>
              <a:buChar char="•"/>
            </a:pPr>
            <a:r>
              <a:rPr lang="en-GB" i="1"/>
              <a:t>Partagez vos pratiques et écrivez-les</a:t>
            </a:r>
            <a:endParaRPr/>
          </a:p>
          <a:p>
            <a:pPr marL="628650" lvl="1"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(10 minutes)</a:t>
            </a:r>
            <a:endParaRPr/>
          </a:p>
          <a:p>
            <a:pPr marL="171450" lvl="0" indent="-171450" algn="l" rtl="0">
              <a:spcBef>
                <a:spcPts val="0"/>
              </a:spcBef>
              <a:spcAft>
                <a:spcPts val="0"/>
              </a:spcAft>
              <a:buClr>
                <a:schemeClr val="dk1"/>
              </a:buClr>
              <a:buSzPts val="1200"/>
              <a:buChar char="•"/>
            </a:pPr>
            <a:r>
              <a:rPr lang="en-GB"/>
              <a:t>Laissez 10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Encourager les participants à partager leurs réponses</a:t>
            </a:r>
            <a:endParaRPr/>
          </a:p>
          <a:p>
            <a:pPr marL="171450" lvl="0" indent="-171450" algn="l" rtl="0">
              <a:spcBef>
                <a:spcPts val="0"/>
              </a:spcBef>
              <a:spcAft>
                <a:spcPts val="0"/>
              </a:spcAft>
              <a:buClr>
                <a:schemeClr val="dk1"/>
              </a:buClr>
              <a:buSzPts val="1200"/>
              <a:buChar char="•"/>
            </a:pPr>
            <a:r>
              <a:rPr lang="en-GB"/>
              <a:t>Inscrivez leurs réponses sur un tableau à feuilles mobiles</a:t>
            </a:r>
            <a:endParaRPr/>
          </a:p>
        </p:txBody>
      </p:sp>
      <p:sp>
        <p:nvSpPr>
          <p:cNvPr id="730" name="Google Shape;730;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6: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Certains outils peuvent vous aider, vous et votre superviseur, à suivre l'évolution de votre charge de travail. </a:t>
            </a:r>
            <a:endParaRPr/>
          </a:p>
          <a:p>
            <a:pPr marL="171450" lvl="0" indent="-171450" algn="l" rtl="0">
              <a:spcBef>
                <a:spcPts val="0"/>
              </a:spcBef>
              <a:spcAft>
                <a:spcPts val="0"/>
              </a:spcAft>
              <a:buClr>
                <a:schemeClr val="dk1"/>
              </a:buClr>
              <a:buSzPts val="1200"/>
              <a:buChar char="•"/>
            </a:pPr>
            <a:r>
              <a:rPr lang="en-GB" b="1" i="1"/>
              <a:t>Liste récapitulative des cas : </a:t>
            </a:r>
            <a:endParaRPr/>
          </a:p>
          <a:p>
            <a:pPr marL="628650" lvl="1" indent="-171450" algn="l" rtl="0">
              <a:spcBef>
                <a:spcPts val="0"/>
              </a:spcBef>
              <a:spcAft>
                <a:spcPts val="0"/>
              </a:spcAft>
              <a:buClr>
                <a:schemeClr val="dk1"/>
              </a:buClr>
              <a:buSzPts val="1200"/>
              <a:buChar char="•"/>
            </a:pPr>
            <a:r>
              <a:rPr lang="en-GB" i="1"/>
              <a:t>Il peut être très utile pour vous et votre superviseur d'avoir une vue d'ensemble de tous vos cas actifs. </a:t>
            </a:r>
            <a:endParaRPr/>
          </a:p>
          <a:p>
            <a:pPr marL="628650" lvl="1" indent="-171450" algn="l" rtl="0">
              <a:spcBef>
                <a:spcPts val="0"/>
              </a:spcBef>
              <a:spcAft>
                <a:spcPts val="0"/>
              </a:spcAft>
              <a:buClr>
                <a:schemeClr val="dk1"/>
              </a:buClr>
              <a:buSzPts val="1200"/>
              <a:buChar char="•"/>
            </a:pPr>
            <a:r>
              <a:rPr lang="en-GB" i="1"/>
              <a:t>Vous pouvez créer une liste vous-même ou utiliser le système de suivi fourni lorsque vous utilisez un système de gestion des informations sur la protection de l'enfance tel que Primero (CPIMS+). </a:t>
            </a:r>
            <a:endParaRPr/>
          </a:p>
          <a:p>
            <a:pPr marL="628650" lvl="1" indent="-171450" algn="l" rtl="0">
              <a:spcBef>
                <a:spcPts val="0"/>
              </a:spcBef>
              <a:spcAft>
                <a:spcPts val="0"/>
              </a:spcAft>
              <a:buClr>
                <a:schemeClr val="dk1"/>
              </a:buClr>
              <a:buSzPts val="1200"/>
              <a:buChar char="•"/>
            </a:pPr>
            <a:r>
              <a:rPr lang="en-GB" i="1"/>
              <a:t>La liste doit contenir des informations de base telles que:</a:t>
            </a:r>
            <a:endParaRPr/>
          </a:p>
          <a:p>
            <a:pPr marL="1085850" lvl="2" indent="-171450" algn="l" rtl="0">
              <a:spcBef>
                <a:spcPts val="0"/>
              </a:spcBef>
              <a:spcAft>
                <a:spcPts val="0"/>
              </a:spcAft>
              <a:buClr>
                <a:schemeClr val="dk1"/>
              </a:buClr>
              <a:buSzPts val="1200"/>
              <a:buChar char="•"/>
            </a:pPr>
            <a:r>
              <a:rPr lang="en-GB" i="1"/>
              <a:t>Le code du cas (et non le nom de l'enfant), sexe, âge, niveau de risque, région ou lieu de résidence de l'enfant (et non l'adresse exacte). </a:t>
            </a:r>
            <a:endParaRPr/>
          </a:p>
          <a:p>
            <a:pPr marL="1085850" lvl="2" indent="-171450" algn="l" rtl="0">
              <a:spcBef>
                <a:spcPts val="0"/>
              </a:spcBef>
              <a:spcAft>
                <a:spcPts val="0"/>
              </a:spcAft>
              <a:buClr>
                <a:schemeClr val="dk1"/>
              </a:buClr>
              <a:buSzPts val="1200"/>
              <a:buChar char="•"/>
            </a:pPr>
            <a:r>
              <a:rPr lang="en-GB" i="1"/>
              <a:t>Quelle est l'étape de gestion de cas à laquelle vous vous trouvez actuellement - cela vous aide à suivre les progrès réalisés.</a:t>
            </a:r>
            <a:endParaRPr/>
          </a:p>
          <a:p>
            <a:pPr marL="628650" lvl="1" indent="-171450" algn="l" rtl="0">
              <a:spcBef>
                <a:spcPts val="0"/>
              </a:spcBef>
              <a:spcAft>
                <a:spcPts val="0"/>
              </a:spcAft>
              <a:buClr>
                <a:schemeClr val="dk1"/>
              </a:buClr>
              <a:buSzPts val="1200"/>
              <a:buChar char="•"/>
            </a:pPr>
            <a:r>
              <a:rPr lang="en-GB" i="1"/>
              <a:t>Les superviseurs ou les directeurs doivent examiner la charge de travail de chaque gestionnaire pour s'assurer qu'elle est gérable, au moins une fois toutes les deux semaines. </a:t>
            </a:r>
            <a:endParaRPr i="1"/>
          </a:p>
          <a:p>
            <a:pPr marL="171450" lvl="0" indent="-171450" algn="l" rtl="0">
              <a:spcBef>
                <a:spcPts val="0"/>
              </a:spcBef>
              <a:spcAft>
                <a:spcPts val="0"/>
              </a:spcAft>
              <a:buClr>
                <a:schemeClr val="dk1"/>
              </a:buClr>
              <a:buSzPts val="1200"/>
              <a:buChar char="•"/>
            </a:pPr>
            <a:r>
              <a:rPr lang="en-GB" b="1" i="1"/>
              <a:t>Outil de vérification des cas </a:t>
            </a:r>
            <a:endParaRPr/>
          </a:p>
          <a:p>
            <a:pPr marL="628650" lvl="1" indent="-171450" algn="l" rtl="0">
              <a:spcBef>
                <a:spcPts val="0"/>
              </a:spcBef>
              <a:spcAft>
                <a:spcPts val="0"/>
              </a:spcAft>
              <a:buClr>
                <a:schemeClr val="dk1"/>
              </a:buClr>
              <a:buSzPts val="1200"/>
              <a:buChar char="•"/>
            </a:pPr>
            <a:r>
              <a:rPr lang="en-GB" i="1"/>
              <a:t>Il doit servir de guide aux superviseurs pour l'examen d'un seul cas de protection de l'enfance. </a:t>
            </a:r>
            <a:endParaRPr/>
          </a:p>
          <a:p>
            <a:pPr marL="628650" lvl="1" indent="-171450" algn="l" rtl="0">
              <a:spcBef>
                <a:spcPts val="0"/>
              </a:spcBef>
              <a:spcAft>
                <a:spcPts val="0"/>
              </a:spcAft>
              <a:buClr>
                <a:schemeClr val="dk1"/>
              </a:buClr>
              <a:buSzPts val="1200"/>
              <a:buChar char="•"/>
            </a:pPr>
            <a:r>
              <a:rPr lang="en-GB" i="1"/>
              <a:t>Cet outil fait partie de l'accompagnement régulier et le retour d'information doit être fourni lors des séances de supervision individuelle. </a:t>
            </a:r>
            <a:endParaRPr/>
          </a:p>
          <a:p>
            <a:pPr marL="171450" lvl="0" indent="-171450" algn="l" rtl="0">
              <a:spcBef>
                <a:spcPts val="0"/>
              </a:spcBef>
              <a:spcAft>
                <a:spcPts val="0"/>
              </a:spcAft>
              <a:buClr>
                <a:schemeClr val="dk1"/>
              </a:buClr>
              <a:buSzPts val="1200"/>
              <a:buChar char="•"/>
            </a:pPr>
            <a:r>
              <a:rPr lang="en-GB"/>
              <a:t>Guidez les participants vers les </a:t>
            </a:r>
            <a:r>
              <a:rPr lang="en-GB" b="1"/>
              <a:t>pages 78-80 du manuel : Outil de vérification du cas</a:t>
            </a:r>
            <a:endParaRPr b="1"/>
          </a:p>
          <a:p>
            <a:pPr marL="171450" lvl="0" indent="-171450" algn="l" rtl="0">
              <a:spcBef>
                <a:spcPts val="0"/>
              </a:spcBef>
              <a:spcAft>
                <a:spcPts val="0"/>
              </a:spcAft>
              <a:buClr>
                <a:schemeClr val="dk1"/>
              </a:buClr>
              <a:buSzPts val="1200"/>
              <a:buChar char="•"/>
            </a:pPr>
            <a:r>
              <a:rPr lang="en-GB"/>
              <a:t>Examiner l'outil ensemble</a:t>
            </a:r>
            <a:endParaRPr/>
          </a:p>
        </p:txBody>
      </p:sp>
      <p:sp>
        <p:nvSpPr>
          <p:cNvPr id="749" name="Google Shape;749;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37: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En tant que gestionnaire de cas, vous aurez une longue liste de choses à faire, de nombreuses actions à entreprendre et de nombreux problèmes à résoudre. </a:t>
            </a:r>
            <a:endParaRPr/>
          </a:p>
          <a:p>
            <a:pPr marL="171450" lvl="0" indent="-171450" algn="l" rtl="0">
              <a:spcBef>
                <a:spcPts val="0"/>
              </a:spcBef>
              <a:spcAft>
                <a:spcPts val="0"/>
              </a:spcAft>
              <a:buClr>
                <a:schemeClr val="dk1"/>
              </a:buClr>
              <a:buSzPts val="1200"/>
              <a:buChar char="•"/>
            </a:pPr>
            <a:r>
              <a:rPr lang="en-GB" i="1"/>
              <a:t>Il est important d'établir un ordre de priorité pour ces actions. </a:t>
            </a:r>
            <a:endParaRPr/>
          </a:p>
          <a:p>
            <a:pPr marL="171450" lvl="0" indent="-171450" algn="l" rtl="0">
              <a:spcBef>
                <a:spcPts val="0"/>
              </a:spcBef>
              <a:spcAft>
                <a:spcPts val="0"/>
              </a:spcAft>
              <a:buClr>
                <a:schemeClr val="dk1"/>
              </a:buClr>
              <a:buSzPts val="1200"/>
              <a:buChar char="•"/>
            </a:pPr>
            <a:r>
              <a:rPr lang="en-GB" i="1"/>
              <a:t>La matrice de gestion du temps est un outil qui peut vous aider dans cette tâche.</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b="1" i="1"/>
              <a:t>Urgent et important : </a:t>
            </a:r>
            <a:endParaRPr/>
          </a:p>
          <a:p>
            <a:pPr marL="628650" lvl="1" indent="-171450" algn="l" rtl="0">
              <a:spcBef>
                <a:spcPts val="0"/>
              </a:spcBef>
              <a:spcAft>
                <a:spcPts val="0"/>
              </a:spcAft>
              <a:buClr>
                <a:schemeClr val="dk1"/>
              </a:buClr>
              <a:buSzPts val="1200"/>
              <a:buChar char="•"/>
            </a:pPr>
            <a:r>
              <a:rPr lang="en-GB" i="1"/>
              <a:t>Il s'agit notamment d'actions et de dossiers qui doivent être mis en œuvre le plus rapidement possible. </a:t>
            </a:r>
            <a:endParaRPr/>
          </a:p>
          <a:p>
            <a:pPr marL="628650" lvl="1" indent="-171450" algn="l" rtl="0">
              <a:spcBef>
                <a:spcPts val="0"/>
              </a:spcBef>
              <a:spcAft>
                <a:spcPts val="0"/>
              </a:spcAft>
              <a:buClr>
                <a:schemeClr val="dk1"/>
              </a:buClr>
              <a:buSzPts val="1200"/>
              <a:buChar char="•"/>
            </a:pPr>
            <a:r>
              <a:rPr lang="en-GB" i="1"/>
              <a:t>Par exemple</a:t>
            </a:r>
            <a:endParaRPr/>
          </a:p>
          <a:p>
            <a:pPr marL="1085850" lvl="2" indent="-171450" algn="l" rtl="0">
              <a:spcBef>
                <a:spcPts val="0"/>
              </a:spcBef>
              <a:spcAft>
                <a:spcPts val="0"/>
              </a:spcAft>
              <a:buClr>
                <a:schemeClr val="dk1"/>
              </a:buClr>
              <a:buSzPts val="1200"/>
              <a:buChar char="•"/>
            </a:pPr>
            <a:r>
              <a:rPr lang="en-GB" i="1"/>
              <a:t>Besoins immédiats nécessitant une réponse rapide, comme indiqué précédemment et dans le module 5 du niveau 1 </a:t>
            </a:r>
            <a:endParaRPr/>
          </a:p>
          <a:p>
            <a:pPr marL="1085850" lvl="2" indent="-171450" algn="l" rtl="0">
              <a:spcBef>
                <a:spcPts val="0"/>
              </a:spcBef>
              <a:spcAft>
                <a:spcPts val="0"/>
              </a:spcAft>
              <a:buClr>
                <a:schemeClr val="dk1"/>
              </a:buClr>
              <a:buSzPts val="1200"/>
              <a:buChar char="•"/>
            </a:pPr>
            <a:r>
              <a:rPr lang="en-GB" i="1"/>
              <a:t>Cas à haut risque nécessitant une réponse immédiate</a:t>
            </a:r>
            <a:endParaRPr/>
          </a:p>
          <a:p>
            <a:pPr marL="628650" lvl="1" indent="-171450" algn="l" rtl="0">
              <a:spcBef>
                <a:spcPts val="0"/>
              </a:spcBef>
              <a:spcAft>
                <a:spcPts val="0"/>
              </a:spcAft>
              <a:buClr>
                <a:schemeClr val="dk1"/>
              </a:buClr>
              <a:buSzPts val="1200"/>
              <a:buChar char="•"/>
            </a:pPr>
            <a:r>
              <a:rPr lang="en-GB" i="1"/>
              <a:t>Certaines actions ne peuvent pas attendre. Vous devrez adapter votre emploi du temps et prendre le temps de réagir rapidement.</a:t>
            </a:r>
            <a:endParaRPr/>
          </a:p>
          <a:p>
            <a:pPr marL="171450" lvl="0" indent="-171450" algn="l" rtl="0">
              <a:spcBef>
                <a:spcPts val="0"/>
              </a:spcBef>
              <a:spcAft>
                <a:spcPts val="0"/>
              </a:spcAft>
              <a:buClr>
                <a:schemeClr val="dk1"/>
              </a:buClr>
              <a:buSzPts val="1200"/>
              <a:buChar char="•"/>
            </a:pPr>
            <a:r>
              <a:rPr lang="en-GB" b="1" i="1"/>
              <a:t>Non urgent et non important : </a:t>
            </a:r>
            <a:endParaRPr/>
          </a:p>
          <a:p>
            <a:pPr marL="628650" lvl="1" indent="-171450" algn="l" rtl="0">
              <a:spcBef>
                <a:spcPts val="0"/>
              </a:spcBef>
              <a:spcAft>
                <a:spcPts val="0"/>
              </a:spcAft>
              <a:buClr>
                <a:schemeClr val="dk1"/>
              </a:buClr>
              <a:buSzPts val="1200"/>
              <a:buChar char="•"/>
            </a:pPr>
            <a:r>
              <a:rPr lang="en-GB" i="1"/>
              <a:t>Certaines actions ou cas sont importants mais pas urgents - ils peuvent attendre un peu. </a:t>
            </a:r>
            <a:endParaRPr/>
          </a:p>
          <a:p>
            <a:pPr marL="628650" lvl="1" indent="-171450" algn="l" rtl="0">
              <a:spcBef>
                <a:spcPts val="0"/>
              </a:spcBef>
              <a:spcAft>
                <a:spcPts val="0"/>
              </a:spcAft>
              <a:buClr>
                <a:schemeClr val="dk1"/>
              </a:buClr>
              <a:buSzPts val="1200"/>
              <a:buChar char="•"/>
            </a:pPr>
            <a:r>
              <a:rPr lang="en-GB" i="1"/>
              <a:t>Cependant, il est important de ne pas les oublier ou de les reporter sans cesse. </a:t>
            </a:r>
            <a:endParaRPr/>
          </a:p>
          <a:p>
            <a:pPr marL="628650" lvl="1" indent="-171450" algn="l" rtl="0">
              <a:spcBef>
                <a:spcPts val="0"/>
              </a:spcBef>
              <a:spcAft>
                <a:spcPts val="0"/>
              </a:spcAft>
              <a:buClr>
                <a:schemeClr val="dk1"/>
              </a:buClr>
              <a:buSzPts val="1200"/>
              <a:buChar char="•"/>
            </a:pPr>
            <a:r>
              <a:rPr lang="en-GB" i="1"/>
              <a:t>Des actions non urgentes mais importantes doivent être planifiées - réservez du temps dans votre agenda pour les mettre en œuvre. </a:t>
            </a:r>
            <a:endParaRPr/>
          </a:p>
          <a:p>
            <a:pPr marL="628650" lvl="1" indent="-171450" algn="l" rtl="0">
              <a:spcBef>
                <a:spcPts val="0"/>
              </a:spcBef>
              <a:spcAft>
                <a:spcPts val="0"/>
              </a:spcAft>
              <a:buClr>
                <a:schemeClr val="dk1"/>
              </a:buClr>
              <a:buSzPts val="1200"/>
              <a:buChar char="•"/>
            </a:pPr>
            <a:r>
              <a:rPr lang="en-GB" i="1"/>
              <a:t>Par exemple, l'obtention de documents d'état civil peut être une longue procédure. </a:t>
            </a:r>
            <a:endParaRPr/>
          </a:p>
          <a:p>
            <a:pPr marL="1085850" lvl="2" indent="-171450" algn="l" rtl="0">
              <a:spcBef>
                <a:spcPts val="0"/>
              </a:spcBef>
              <a:spcAft>
                <a:spcPts val="0"/>
              </a:spcAft>
              <a:buClr>
                <a:schemeClr val="dk1"/>
              </a:buClr>
              <a:buSzPts val="1200"/>
              <a:buChar char="•"/>
            </a:pPr>
            <a:r>
              <a:rPr lang="en-GB" i="1"/>
              <a:t>Il n'y a pas d'urgence, il n'est donc pas nécessaire de tout laisser tomber immédiatement, mais c'est très important. </a:t>
            </a:r>
            <a:endParaRPr/>
          </a:p>
          <a:p>
            <a:pPr marL="1085850" lvl="2" indent="-171450" algn="l" rtl="0">
              <a:spcBef>
                <a:spcPts val="0"/>
              </a:spcBef>
              <a:spcAft>
                <a:spcPts val="0"/>
              </a:spcAft>
              <a:buClr>
                <a:schemeClr val="dk1"/>
              </a:buClr>
              <a:buSzPts val="1200"/>
              <a:buChar char="•"/>
            </a:pPr>
            <a:r>
              <a:rPr lang="en-GB" i="1"/>
              <a:t>Intégrez cette démarche dans la planification de votre cas et prenez le temps de remplir entièrement la demande.</a:t>
            </a:r>
            <a:endParaRPr/>
          </a:p>
          <a:p>
            <a:pPr marL="0" lvl="0" indent="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SUITE 🡪</a:t>
            </a:r>
            <a:endParaRPr b="1"/>
          </a:p>
        </p:txBody>
      </p:sp>
      <p:sp>
        <p:nvSpPr>
          <p:cNvPr id="799" name="Google Shape;799;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38:notes"/>
          <p:cNvSpPr txBox="1">
            <a:spLocks noGrp="1"/>
          </p:cNvSpPr>
          <p:nvPr>
            <p:ph type="body" idx="1"/>
          </p:nvPr>
        </p:nvSpPr>
        <p:spPr>
          <a:xfrm>
            <a:off x="477838"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b="1" i="1"/>
              <a:t>Urgent et pas important : </a:t>
            </a:r>
            <a:endParaRPr/>
          </a:p>
          <a:p>
            <a:pPr marL="628650" lvl="1" indent="-171450" algn="l" rtl="0">
              <a:spcBef>
                <a:spcPts val="0"/>
              </a:spcBef>
              <a:spcAft>
                <a:spcPts val="0"/>
              </a:spcAft>
              <a:buClr>
                <a:schemeClr val="dk1"/>
              </a:buClr>
              <a:buSzPts val="1200"/>
              <a:buChar char="•"/>
            </a:pPr>
            <a:r>
              <a:rPr lang="en-GB" i="1"/>
              <a:t>Certaines tâches sont urgentes mais ne sont pas importantes pour vous en tant que gestionnaire de cas, comme les tâches qui ne nécessitent pas d'expertise technique en matière de protection de l'enfance. </a:t>
            </a:r>
            <a:endParaRPr/>
          </a:p>
          <a:p>
            <a:pPr marL="628650" lvl="1" indent="-171450" algn="l" rtl="0">
              <a:spcBef>
                <a:spcPts val="0"/>
              </a:spcBef>
              <a:spcAft>
                <a:spcPts val="0"/>
              </a:spcAft>
              <a:buClr>
                <a:schemeClr val="dk1"/>
              </a:buClr>
              <a:buSzPts val="1200"/>
              <a:buChar char="•"/>
            </a:pPr>
            <a:r>
              <a:rPr lang="en-GB" i="1"/>
              <a:t>Par exemple, téléphoner à un fournisseur de services pour vérifier s'il est ouvert, ou pour fournir des numéros à communiquer à votre supérieur hiérarchique. </a:t>
            </a:r>
            <a:endParaRPr/>
          </a:p>
          <a:p>
            <a:pPr marL="628650" lvl="1" indent="-171450" algn="l" rtl="0">
              <a:spcBef>
                <a:spcPts val="0"/>
              </a:spcBef>
              <a:spcAft>
                <a:spcPts val="0"/>
              </a:spcAft>
              <a:buClr>
                <a:schemeClr val="dk1"/>
              </a:buClr>
              <a:buSzPts val="1200"/>
              <a:buChar char="•"/>
            </a:pPr>
            <a:r>
              <a:rPr lang="en-GB" i="1"/>
              <a:t>Dans la mesure du possible, essayez de déléguer les tâches urgentes mais non importantes.</a:t>
            </a:r>
            <a:endParaRPr/>
          </a:p>
          <a:p>
            <a:pPr marL="171450" lvl="0" indent="-171450" algn="l" rtl="0">
              <a:spcBef>
                <a:spcPts val="0"/>
              </a:spcBef>
              <a:spcAft>
                <a:spcPts val="0"/>
              </a:spcAft>
              <a:buClr>
                <a:schemeClr val="dk1"/>
              </a:buClr>
              <a:buSzPts val="1200"/>
              <a:buChar char="•"/>
            </a:pPr>
            <a:r>
              <a:rPr lang="en-GB" b="1" i="1"/>
              <a:t>Pas urgent et pas important : </a:t>
            </a:r>
            <a:endParaRPr/>
          </a:p>
          <a:p>
            <a:pPr marL="628650" lvl="1" indent="-171450" algn="l" rtl="0">
              <a:spcBef>
                <a:spcPts val="0"/>
              </a:spcBef>
              <a:spcAft>
                <a:spcPts val="0"/>
              </a:spcAft>
              <a:buClr>
                <a:schemeClr val="dk1"/>
              </a:buClr>
              <a:buSzPts val="1200"/>
              <a:buChar char="•"/>
            </a:pPr>
            <a:r>
              <a:rPr lang="en-GB" i="1"/>
              <a:t>Enfin, il y a des tâches ou des actions qui ne font pas partie de votre responsabilité en tant que gestionnaire de cas. </a:t>
            </a:r>
            <a:endParaRPr/>
          </a:p>
          <a:p>
            <a:pPr marL="628650" lvl="1" indent="-171450" algn="l" rtl="0">
              <a:spcBef>
                <a:spcPts val="0"/>
              </a:spcBef>
              <a:spcAft>
                <a:spcPts val="0"/>
              </a:spcAft>
              <a:buClr>
                <a:schemeClr val="dk1"/>
              </a:buClr>
              <a:buSzPts val="1200"/>
              <a:buChar char="•"/>
            </a:pPr>
            <a:r>
              <a:rPr lang="en-GB" i="1"/>
              <a:t>Par exemple, l'achat de nouveaux vêtements pour l'enfant n'est ni urgent ni important pour le gestionnaire de cas</a:t>
            </a:r>
            <a:endParaRPr i="1"/>
          </a:p>
          <a:p>
            <a:pPr marL="628650" lvl="1" indent="-171450" algn="l" rtl="0">
              <a:spcBef>
                <a:spcPts val="0"/>
              </a:spcBef>
              <a:spcAft>
                <a:spcPts val="0"/>
              </a:spcAft>
              <a:buClr>
                <a:schemeClr val="dk1"/>
              </a:buClr>
              <a:buSzPts val="1200"/>
              <a:buChar char="•"/>
            </a:pPr>
            <a:r>
              <a:rPr lang="en-GB" i="1"/>
              <a:t>Comme nous l'avons vu précédemment, il est important de se rappeler son rôle et de ne pas se laisser submerger par des tâches qui ne relèvent pas de sa responsabilité. </a:t>
            </a:r>
            <a:endParaRPr/>
          </a:p>
          <a:p>
            <a:pPr marL="628650" lvl="1" indent="-171450" algn="l" rtl="0">
              <a:spcBef>
                <a:spcPts val="0"/>
              </a:spcBef>
              <a:spcAft>
                <a:spcPts val="0"/>
              </a:spcAft>
              <a:buClr>
                <a:schemeClr val="dk1"/>
              </a:buClr>
              <a:buSzPts val="1200"/>
              <a:buChar char="•"/>
            </a:pPr>
            <a:r>
              <a:rPr lang="en-GB" i="1"/>
              <a:t>Laissez tomber les tâches qui ne sont ni urgentes ni importantes. </a:t>
            </a:r>
            <a:endParaRPr/>
          </a:p>
          <a:p>
            <a:pPr marL="628650" lvl="1"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a:t>Source : Adapté de Covey, S. (1989). </a:t>
            </a:r>
            <a:r>
              <a:rPr lang="en-GB" i="1"/>
              <a:t>Les sept habitudes des personnes très efficaces.</a:t>
            </a:r>
            <a:r>
              <a:rPr lang="en-GB"/>
              <a:t> New York : Simon and Schuster.</a:t>
            </a:r>
            <a:endParaRPr/>
          </a:p>
        </p:txBody>
      </p:sp>
      <p:sp>
        <p:nvSpPr>
          <p:cNvPr id="845" name="Google Shape;845;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
        <p:nvSpPr>
          <p:cNvPr id="846" name="Google Shape;846;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39: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851" name="Google Shape;851;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 </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a:t>Rappeler aux participants le contrat d'apprentissage</a:t>
            </a:r>
            <a:endParaRPr/>
          </a:p>
          <a:p>
            <a:pPr marL="171450" lvl="0" indent="-95250" algn="l" rtl="0">
              <a:spcBef>
                <a:spcPts val="0"/>
              </a:spcBef>
              <a:spcAft>
                <a:spcPts val="0"/>
              </a:spcAft>
              <a:buClr>
                <a:schemeClr val="dk1"/>
              </a:buClr>
              <a:buSzPts val="1200"/>
              <a:buNone/>
            </a:pPr>
            <a:endParaRPr/>
          </a:p>
        </p:txBody>
      </p:sp>
      <p:sp>
        <p:nvSpPr>
          <p:cNvPr id="145" name="Google Shape;145;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0: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6 DURÉE : 0h30</a:t>
            </a:r>
            <a:endParaRPr/>
          </a:p>
        </p:txBody>
      </p:sp>
      <p:sp>
        <p:nvSpPr>
          <p:cNvPr id="863" name="Google Shape;863;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41: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les diapositives</a:t>
            </a:r>
            <a:endParaRPr/>
          </a:p>
          <a:p>
            <a:pPr marL="171450" lvl="0" indent="-171450" algn="l" rtl="0">
              <a:spcBef>
                <a:spcPts val="0"/>
              </a:spcBef>
              <a:spcAft>
                <a:spcPts val="0"/>
              </a:spcAft>
              <a:buClr>
                <a:schemeClr val="dk1"/>
              </a:buClr>
              <a:buSzPts val="1200"/>
              <a:buChar char="•"/>
            </a:pPr>
            <a:r>
              <a:rPr lang="en-GB"/>
              <a:t>Se référer à la formation d'aujourd'hui</a:t>
            </a:r>
            <a:endParaRPr/>
          </a:p>
        </p:txBody>
      </p:sp>
      <p:sp>
        <p:nvSpPr>
          <p:cNvPr id="869" name="Google Shape;869;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2: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Guidez les participants vers la </a:t>
            </a:r>
            <a:r>
              <a:rPr lang="en-GB" b="1"/>
              <a:t>page 81 du manuel : Objectifs d'apprentissage</a:t>
            </a:r>
            <a:endParaRPr/>
          </a:p>
          <a:p>
            <a:pPr marL="171450" lvl="0" indent="-171450" algn="l" rtl="0">
              <a:spcBef>
                <a:spcPts val="0"/>
              </a:spcBef>
              <a:spcAft>
                <a:spcPts val="0"/>
              </a:spcAft>
              <a:buClr>
                <a:schemeClr val="dk1"/>
              </a:buClr>
              <a:buSzPts val="1200"/>
              <a:buChar char="•"/>
            </a:pPr>
            <a:r>
              <a:rPr lang="en-GB" i="1"/>
              <a:t>Il est important de prendre le temps de revoir les objectifs d'apprentissage (</a:t>
            </a:r>
            <a:r>
              <a:rPr lang="en-GB" b="1" i="1"/>
              <a:t>page 69 du manuel</a:t>
            </a:r>
            <a:r>
              <a:rPr lang="en-GB" i="1"/>
              <a:t>) et de réfléchir à vos réalisations à la fin de cette formation. </a:t>
            </a:r>
            <a:endParaRPr/>
          </a:p>
          <a:p>
            <a:pPr marL="171450" lvl="0" indent="-171450" algn="l" rtl="0">
              <a:spcBef>
                <a:spcPts val="0"/>
              </a:spcBef>
              <a:spcAft>
                <a:spcPts val="0"/>
              </a:spcAft>
              <a:buClr>
                <a:schemeClr val="dk1"/>
              </a:buClr>
              <a:buSzPts val="1200"/>
              <a:buChar char="•"/>
            </a:pPr>
            <a:r>
              <a:rPr lang="en-GB" i="1"/>
              <a:t>Certains objectifs d'apprentissage peuvent nécessiter davantage d'informations, de pratique ou de soutien de la part du superviseur pour être pleinement atteints.</a:t>
            </a:r>
            <a:endParaRPr/>
          </a:p>
          <a:p>
            <a:pPr marL="171450" lvl="0" indent="-171450" algn="l" rtl="0">
              <a:spcBef>
                <a:spcPts val="0"/>
              </a:spcBef>
              <a:spcAft>
                <a:spcPts val="0"/>
              </a:spcAft>
              <a:buClr>
                <a:schemeClr val="dk1"/>
              </a:buClr>
              <a:buSzPts val="1200"/>
              <a:buChar char="•"/>
            </a:pPr>
            <a:r>
              <a:rPr lang="en-GB" i="1"/>
              <a:t>Revenez sur la formation d'aujourd'hui et répondez aux questions sur les objectifs d'apprentissage dans votre cahier d'exercices.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TRAVAIL INDIVIDUEL (5 minutes)</a:t>
            </a:r>
            <a:endParaRPr i="1"/>
          </a:p>
          <a:p>
            <a:pPr marL="171450" lvl="0" indent="-171450" algn="l" rtl="0">
              <a:spcBef>
                <a:spcPts val="0"/>
              </a:spcBef>
              <a:spcAft>
                <a:spcPts val="0"/>
              </a:spcAft>
              <a:buClr>
                <a:schemeClr val="dk1"/>
              </a:buClr>
              <a:buSzPts val="1200"/>
              <a:buChar char="•"/>
            </a:pPr>
            <a:r>
              <a:rPr lang="en-GB"/>
              <a:t>Laisser 5 minutes aux participants pour compléter le questionnaire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Continuez à la </a:t>
            </a:r>
            <a:r>
              <a:rPr lang="en-GB" b="1"/>
              <a:t>page 81 du cahier de travail : Réflexion</a:t>
            </a:r>
            <a:endParaRPr/>
          </a:p>
          <a:p>
            <a:pPr marL="171450" lvl="0" indent="-171450" algn="l" rtl="0">
              <a:spcBef>
                <a:spcPts val="0"/>
              </a:spcBef>
              <a:spcAft>
                <a:spcPts val="0"/>
              </a:spcAft>
              <a:buClr>
                <a:schemeClr val="dk1"/>
              </a:buClr>
              <a:buSzPts val="1200"/>
              <a:buChar char="•"/>
            </a:pPr>
            <a:r>
              <a:rPr lang="en-GB" i="1"/>
              <a:t>Qu'est-ce qui vous a surpris ? Qu'est-ce qui vous a posé problème ? Qu'aimeriez-vous apprendre davantage ?</a:t>
            </a:r>
            <a:endParaRPr/>
          </a:p>
          <a:p>
            <a:pPr marL="171450" lvl="0" indent="-171450" algn="l" rtl="0">
              <a:spcBef>
                <a:spcPts val="0"/>
              </a:spcBef>
              <a:spcAft>
                <a:spcPts val="0"/>
              </a:spcAft>
              <a:buClr>
                <a:schemeClr val="dk1"/>
              </a:buClr>
              <a:buSzPts val="1200"/>
              <a:buChar char="•"/>
            </a:pPr>
            <a:r>
              <a:rPr lang="en-GB" i="1"/>
              <a:t>Notez vos réflexions.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(5 minutes)</a:t>
            </a:r>
            <a:endParaRPr/>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171450" algn="l" rtl="0">
              <a:spcBef>
                <a:spcPts val="0"/>
              </a:spcBef>
              <a:spcAft>
                <a:spcPts val="0"/>
              </a:spcAft>
              <a:buClr>
                <a:schemeClr val="dk1"/>
              </a:buClr>
              <a:buSzPts val="1200"/>
              <a:buChar char="•"/>
            </a:pPr>
            <a:r>
              <a:rPr lang="en-GB" i="0"/>
              <a:t>Remercier les participants pour leur participation</a:t>
            </a:r>
            <a:endParaRPr/>
          </a:p>
        </p:txBody>
      </p:sp>
      <p:sp>
        <p:nvSpPr>
          <p:cNvPr id="903" name="Google Shape;903;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Comme toujours, nous commençons par une récapitulation rapide du module précédent ! </a:t>
            </a:r>
            <a:endParaRPr/>
          </a:p>
          <a:p>
            <a:pPr marL="171450" lvl="0" indent="-171450" algn="l" rtl="0">
              <a:spcBef>
                <a:spcPts val="0"/>
              </a:spcBef>
              <a:spcAft>
                <a:spcPts val="0"/>
              </a:spcAft>
              <a:buClr>
                <a:schemeClr val="dk1"/>
              </a:buClr>
              <a:buSzPts val="1200"/>
              <a:buChar char="•"/>
            </a:pPr>
            <a:r>
              <a:rPr lang="en-GB"/>
              <a:t>Répartissez les participants en groupes de 3 à 5 personnes</a:t>
            </a:r>
            <a:endParaRPr/>
          </a:p>
          <a:p>
            <a:pPr marL="171450" lvl="0" indent="-171450" algn="l" rtl="0">
              <a:spcBef>
                <a:spcPts val="0"/>
              </a:spcBef>
              <a:spcAft>
                <a:spcPts val="0"/>
              </a:spcAft>
              <a:buClr>
                <a:schemeClr val="dk1"/>
              </a:buClr>
              <a:buSzPts val="1200"/>
              <a:buChar char="•"/>
            </a:pPr>
            <a:r>
              <a:rPr lang="en-GB"/>
              <a:t>Distribuer une feuille A4 ou un tableau à feuilles à chaque groupe.</a:t>
            </a:r>
            <a:endParaRPr/>
          </a:p>
          <a:p>
            <a:pPr marL="171450" lvl="0" indent="-171450" algn="l" rtl="0">
              <a:spcBef>
                <a:spcPts val="0"/>
              </a:spcBef>
              <a:spcAft>
                <a:spcPts val="0"/>
              </a:spcAft>
              <a:buClr>
                <a:schemeClr val="dk1"/>
              </a:buClr>
              <a:buSzPts val="1200"/>
              <a:buChar char="•"/>
            </a:pPr>
            <a:r>
              <a:rPr lang="en-GB" i="1"/>
              <a:t>Dans vos groupes :</a:t>
            </a:r>
            <a:endParaRPr/>
          </a:p>
          <a:p>
            <a:pPr marL="628650" lvl="1" indent="-171450" algn="l" rtl="0">
              <a:spcBef>
                <a:spcPts val="0"/>
              </a:spcBef>
              <a:spcAft>
                <a:spcPts val="0"/>
              </a:spcAft>
              <a:buClr>
                <a:schemeClr val="dk1"/>
              </a:buClr>
              <a:buSzPts val="1200"/>
              <a:buChar char="•"/>
            </a:pPr>
            <a:r>
              <a:rPr lang="en-GB" i="1"/>
              <a:t>Décidez d'un point d'apprentissage clé du module 4 : Communication et SMSPS</a:t>
            </a:r>
            <a:endParaRPr/>
          </a:p>
          <a:p>
            <a:pPr marL="628650" lvl="1" indent="-171450" algn="l" rtl="0">
              <a:spcBef>
                <a:spcPts val="0"/>
              </a:spcBef>
              <a:spcAft>
                <a:spcPts val="0"/>
              </a:spcAft>
              <a:buClr>
                <a:schemeClr val="dk1"/>
              </a:buClr>
              <a:buSzPts val="1200"/>
              <a:buChar char="•"/>
            </a:pPr>
            <a:r>
              <a:rPr lang="en-GB" i="1"/>
              <a:t>Dessinez-le sur le papier</a:t>
            </a:r>
            <a:endParaRPr/>
          </a:p>
          <a:p>
            <a:pPr marL="628650" lvl="1" indent="-171450" algn="l" rtl="0">
              <a:spcBef>
                <a:spcPts val="0"/>
              </a:spcBef>
              <a:spcAft>
                <a:spcPts val="0"/>
              </a:spcAft>
              <a:buClr>
                <a:schemeClr val="dk1"/>
              </a:buClr>
              <a:buSzPts val="1200"/>
              <a:buChar char="•"/>
            </a:pPr>
            <a:r>
              <a:rPr lang="en-GB" i="1"/>
              <a:t>Préparez-vous à présenter votre dessin au reste des participants, qui devront deviner quel est le point clé de l'apprentissage.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(10 minutes)</a:t>
            </a:r>
            <a:endParaRPr/>
          </a:p>
          <a:p>
            <a:pPr marL="171450" lvl="0" indent="-171450" algn="l" rtl="0">
              <a:spcBef>
                <a:spcPts val="0"/>
              </a:spcBef>
              <a:spcAft>
                <a:spcPts val="0"/>
              </a:spcAft>
              <a:buClr>
                <a:schemeClr val="dk1"/>
              </a:buClr>
              <a:buSzPts val="1200"/>
              <a:buChar char="•"/>
            </a:pPr>
            <a:r>
              <a:rPr lang="en-GB"/>
              <a:t>Laissez 10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ACTIVITÉ PLÉNIÈRE (15 minutes)</a:t>
            </a:r>
            <a:endParaRPr/>
          </a:p>
          <a:p>
            <a:pPr marL="171450" lvl="0" indent="-171450" algn="l" rtl="0">
              <a:spcBef>
                <a:spcPts val="0"/>
              </a:spcBef>
              <a:spcAft>
                <a:spcPts val="0"/>
              </a:spcAft>
              <a:buClr>
                <a:schemeClr val="dk1"/>
              </a:buClr>
              <a:buSzPts val="1200"/>
              <a:buChar char="•"/>
            </a:pPr>
            <a:r>
              <a:rPr lang="en-GB"/>
              <a:t>Pour chaque groupe de présentation :</a:t>
            </a:r>
            <a:endParaRPr/>
          </a:p>
          <a:p>
            <a:pPr marL="628650" lvl="1" indent="-171450" algn="l" rtl="0">
              <a:spcBef>
                <a:spcPts val="0"/>
              </a:spcBef>
              <a:spcAft>
                <a:spcPts val="0"/>
              </a:spcAft>
              <a:buClr>
                <a:schemeClr val="dk1"/>
              </a:buClr>
              <a:buSzPts val="1200"/>
              <a:buChar char="•"/>
            </a:pPr>
            <a:r>
              <a:rPr lang="en-GB"/>
              <a:t>Invitez-les à montrer leur dessin</a:t>
            </a:r>
            <a:endParaRPr/>
          </a:p>
          <a:p>
            <a:pPr marL="628650" lvl="1" indent="-171450" algn="l" rtl="0">
              <a:spcBef>
                <a:spcPts val="0"/>
              </a:spcBef>
              <a:spcAft>
                <a:spcPts val="0"/>
              </a:spcAft>
              <a:buClr>
                <a:schemeClr val="dk1"/>
              </a:buClr>
              <a:buSzPts val="1200"/>
              <a:buChar char="•"/>
            </a:pPr>
            <a:r>
              <a:rPr lang="en-GB"/>
              <a:t>Ils ne peuvent pas parler - le dessin doit parler de lui-même !</a:t>
            </a:r>
            <a:endParaRPr/>
          </a:p>
          <a:p>
            <a:pPr marL="628650" lvl="1" indent="-171450" algn="l" rtl="0">
              <a:spcBef>
                <a:spcPts val="0"/>
              </a:spcBef>
              <a:spcAft>
                <a:spcPts val="0"/>
              </a:spcAft>
              <a:buClr>
                <a:schemeClr val="dk1"/>
              </a:buClr>
              <a:buSzPts val="1200"/>
              <a:buChar char="•"/>
            </a:pPr>
            <a:r>
              <a:rPr lang="en-GB"/>
              <a:t>Les autres groupes doivent deviner quel est le point clé de l'apprentissage.</a:t>
            </a:r>
            <a:endParaRPr/>
          </a:p>
          <a:p>
            <a:pPr marL="171450" lvl="0" indent="-171450" algn="l" rtl="0">
              <a:spcBef>
                <a:spcPts val="0"/>
              </a:spcBef>
              <a:spcAft>
                <a:spcPts val="0"/>
              </a:spcAft>
              <a:buClr>
                <a:schemeClr val="dk1"/>
              </a:buClr>
              <a:buSzPts val="1200"/>
              <a:buChar char="•"/>
            </a:pPr>
            <a:r>
              <a:rPr lang="en-GB"/>
              <a:t>Si la supposition est juste :</a:t>
            </a:r>
            <a:endParaRPr/>
          </a:p>
          <a:p>
            <a:pPr marL="628650" lvl="1" indent="-171450" algn="l" rtl="0">
              <a:spcBef>
                <a:spcPts val="0"/>
              </a:spcBef>
              <a:spcAft>
                <a:spcPts val="0"/>
              </a:spcAft>
              <a:buClr>
                <a:schemeClr val="dk1"/>
              </a:buClr>
              <a:buSzPts val="1200"/>
              <a:buChar char="•"/>
            </a:pPr>
            <a:r>
              <a:rPr lang="en-GB"/>
              <a:t>Le groupe qui a deviné reçoit 1 point</a:t>
            </a:r>
            <a:endParaRPr/>
          </a:p>
          <a:p>
            <a:pPr marL="628650" lvl="1" indent="-171450" algn="l" rtl="0">
              <a:spcBef>
                <a:spcPts val="0"/>
              </a:spcBef>
              <a:spcAft>
                <a:spcPts val="0"/>
              </a:spcAft>
              <a:buClr>
                <a:schemeClr val="dk1"/>
              </a:buClr>
              <a:buSzPts val="1200"/>
              <a:buChar char="•"/>
            </a:pPr>
            <a:r>
              <a:rPr lang="en-GB"/>
              <a:t>Le groupe qui a dessiné le point clé de l'apprentissage obtient également 1 point.</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70" name="Google Shape;170;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171450" algn="l" rtl="0">
              <a:spcBef>
                <a:spcPts val="0"/>
              </a:spcBef>
              <a:spcAft>
                <a:spcPts val="0"/>
              </a:spcAft>
              <a:buClr>
                <a:schemeClr val="dk1"/>
              </a:buClr>
              <a:buSzPts val="1200"/>
              <a:buChar char="•"/>
            </a:pPr>
            <a:r>
              <a:rPr lang="en-GB" i="1"/>
              <a:t>Vous trouverez également ces informations à la </a:t>
            </a:r>
            <a:r>
              <a:rPr lang="en-GB" b="1" i="1"/>
              <a:t>page 69 du cahier d'exercices : Objectifs d'apprentissage</a:t>
            </a:r>
            <a:endParaRPr b="1" i="1"/>
          </a:p>
          <a:p>
            <a:pPr marL="171450" lvl="0" indent="-95250" algn="l" rtl="0">
              <a:spcBef>
                <a:spcPts val="0"/>
              </a:spcBef>
              <a:spcAft>
                <a:spcPts val="0"/>
              </a:spcAft>
              <a:buClr>
                <a:schemeClr val="dk1"/>
              </a:buClr>
              <a:buSzPts val="1200"/>
              <a:buNone/>
            </a:pPr>
            <a:endParaRPr/>
          </a:p>
        </p:txBody>
      </p:sp>
      <p:sp>
        <p:nvSpPr>
          <p:cNvPr id="187" name="Google Shape;187;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RÉVISION PLÉNIÈRE</a:t>
            </a:r>
            <a:endParaRPr/>
          </a:p>
          <a:p>
            <a:pPr marL="171450" lvl="0" indent="-171450" algn="l" rtl="0">
              <a:spcBef>
                <a:spcPts val="0"/>
              </a:spcBef>
              <a:spcAft>
                <a:spcPts val="0"/>
              </a:spcAft>
              <a:buClr>
                <a:schemeClr val="dk1"/>
              </a:buClr>
              <a:buSzPts val="1200"/>
              <a:buChar char="•"/>
            </a:pPr>
            <a:r>
              <a:rPr lang="en-GB"/>
              <a:t>Se référer au cadre de compétences tel qu'il a été discuté au cours du module 1.</a:t>
            </a:r>
            <a:endParaRPr/>
          </a:p>
          <a:p>
            <a:pPr marL="171450" lvl="0" indent="-171450" algn="l" rtl="0">
              <a:spcBef>
                <a:spcPts val="0"/>
              </a:spcBef>
              <a:spcAft>
                <a:spcPts val="0"/>
              </a:spcAft>
              <a:buClr>
                <a:schemeClr val="dk1"/>
              </a:buClr>
              <a:buSzPts val="1200"/>
              <a:buChar char="•"/>
            </a:pPr>
            <a:r>
              <a:rPr lang="en-GB"/>
              <a:t>Examiner les indicateurs comportementaux de :</a:t>
            </a:r>
            <a:endParaRPr/>
          </a:p>
          <a:p>
            <a:pPr marL="628650" lvl="1" indent="-171450" algn="l" rtl="0">
              <a:spcBef>
                <a:spcPts val="0"/>
              </a:spcBef>
              <a:spcAft>
                <a:spcPts val="0"/>
              </a:spcAft>
              <a:buClr>
                <a:schemeClr val="dk1"/>
              </a:buClr>
              <a:buSzPts val="1200"/>
              <a:buChar char="•"/>
            </a:pPr>
            <a:r>
              <a:rPr lang="en-GB"/>
              <a:t>Conscience de soi et autogestion</a:t>
            </a:r>
            <a:endParaRPr/>
          </a:p>
          <a:p>
            <a:pPr marL="628650" lvl="1" indent="-171450" algn="l" rtl="0">
              <a:spcBef>
                <a:spcPts val="0"/>
              </a:spcBef>
              <a:spcAft>
                <a:spcPts val="0"/>
              </a:spcAft>
              <a:buClr>
                <a:schemeClr val="dk1"/>
              </a:buClr>
              <a:buSzPts val="1200"/>
              <a:buChar char="•"/>
            </a:pPr>
            <a:r>
              <a:rPr lang="en-GB"/>
              <a:t>Diversité et inclusion </a:t>
            </a:r>
            <a:endParaRPr/>
          </a:p>
          <a:p>
            <a:pPr marL="628650" lvl="1" indent="-171450" algn="l" rtl="0">
              <a:spcBef>
                <a:spcPts val="0"/>
              </a:spcBef>
              <a:spcAft>
                <a:spcPts val="0"/>
              </a:spcAft>
              <a:buClr>
                <a:schemeClr val="dk1"/>
              </a:buClr>
              <a:buSzPts val="1200"/>
              <a:buChar char="•"/>
            </a:pPr>
            <a:r>
              <a:rPr lang="en-GB"/>
              <a:t>Responsabilité et intégrité</a:t>
            </a:r>
            <a:endParaRPr/>
          </a:p>
        </p:txBody>
      </p:sp>
      <p:sp>
        <p:nvSpPr>
          <p:cNvPr id="226" name="Google Shape;226;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2 DURÉE : 1h</a:t>
            </a:r>
            <a:endParaRPr/>
          </a:p>
        </p:txBody>
      </p:sp>
      <p:sp>
        <p:nvSpPr>
          <p:cNvPr id="242" name="Google Shape;242;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477838"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i="1"/>
              <a:t>Quelqu'un peut-il expliquer avec ses propres mots ce que l'on entend par système de protection de l'enfance ?</a:t>
            </a:r>
            <a:endParaRPr/>
          </a:p>
        </p:txBody>
      </p:sp>
      <p:sp>
        <p:nvSpPr>
          <p:cNvPr id="248" name="Google Shape;248;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5"/>
          <p:cNvSpPr>
            <a:spLocks noGrp="1"/>
          </p:cNvSpPr>
          <p:nvPr>
            <p:ph type="pic" idx="2"/>
          </p:nvPr>
        </p:nvSpPr>
        <p:spPr>
          <a:xfrm>
            <a:off x="5183188" y="987425"/>
            <a:ext cx="6172200" cy="4873625"/>
          </a:xfrm>
          <a:prstGeom prst="rect">
            <a:avLst/>
          </a:prstGeom>
          <a:noFill/>
          <a:ln>
            <a:noFill/>
          </a:ln>
        </p:spPr>
      </p:sp>
      <p:sp>
        <p:nvSpPr>
          <p:cNvPr id="75" name="Google Shape;75;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1"/>
        </a:solidFill>
        <a:effectLst/>
      </p:bgPr>
    </p:bg>
    <p:spTree>
      <p:nvGrpSpPr>
        <p:cNvPr id="1" name="Shape 15"/>
        <p:cNvGrpSpPr/>
        <p:nvPr/>
      </p:nvGrpSpPr>
      <p:grpSpPr>
        <a:xfrm>
          <a:off x="0" y="0"/>
          <a:ext cx="0" cy="0"/>
          <a:chOff x="0" y="0"/>
          <a:chExt cx="0" cy="0"/>
        </a:xfrm>
      </p:grpSpPr>
      <p:sp>
        <p:nvSpPr>
          <p:cNvPr id="16" name="Google Shape;16;p45"/>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7"/>
        <p:cNvGrpSpPr/>
        <p:nvPr/>
      </p:nvGrpSpPr>
      <p:grpSpPr>
        <a:xfrm>
          <a:off x="0" y="0"/>
          <a:ext cx="0" cy="0"/>
          <a:chOff x="0" y="0"/>
          <a:chExt cx="0" cy="0"/>
        </a:xfrm>
      </p:grpSpPr>
      <p:sp>
        <p:nvSpPr>
          <p:cNvPr id="18" name="Google Shape;18;p46"/>
          <p:cNvSpPr/>
          <p:nvPr/>
        </p:nvSpPr>
        <p:spPr>
          <a:xfrm rot="1782986">
            <a:off x="657418" y="1353464"/>
            <a:ext cx="4749573" cy="4094457"/>
          </a:xfrm>
          <a:prstGeom prst="hexagon">
            <a:avLst>
              <a:gd name="adj" fmla="val 28965"/>
              <a:gd name="vf" fmla="val 115470"/>
            </a:avLst>
          </a:prstGeom>
          <a:solidFill>
            <a:srgbClr val="4B22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46"/>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47"/>
          <p:cNvSpPr/>
          <p:nvPr/>
        </p:nvSpPr>
        <p:spPr>
          <a:xfrm>
            <a:off x="0" y="-1"/>
            <a:ext cx="12192000" cy="985520"/>
          </a:xfrm>
          <a:prstGeom prst="rect">
            <a:avLst/>
          </a:prstGeom>
          <a:solidFill>
            <a:srgbClr val="EDD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47"/>
          <p:cNvSpPr/>
          <p:nvPr/>
        </p:nvSpPr>
        <p:spPr>
          <a:xfrm>
            <a:off x="335817" y="6230028"/>
            <a:ext cx="349714" cy="40260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23;p4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47"/>
          <p:cNvPicPr preferRelativeResize="0"/>
          <p:nvPr/>
        </p:nvPicPr>
        <p:blipFill rotWithShape="1">
          <a:blip r:embed="rId2">
            <a:alphaModFix/>
          </a:blip>
          <a:srcRect/>
          <a:stretch/>
        </p:blipFill>
        <p:spPr>
          <a:xfrm>
            <a:off x="335817" y="6230028"/>
            <a:ext cx="349714" cy="402608"/>
          </a:xfrm>
          <a:prstGeom prst="rect">
            <a:avLst/>
          </a:prstGeom>
          <a:noFill/>
          <a:ln>
            <a:noFill/>
          </a:ln>
        </p:spPr>
      </p:pic>
      <p:sp>
        <p:nvSpPr>
          <p:cNvPr id="25" name="Google Shape;25;p47"/>
          <p:cNvSpPr/>
          <p:nvPr/>
        </p:nvSpPr>
        <p:spPr>
          <a:xfrm>
            <a:off x="766810" y="6277443"/>
            <a:ext cx="41607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Niveau 2 Module 5: </a:t>
            </a:r>
            <a:r>
              <a:rPr lang="en-GB" sz="1400" b="1" i="0" u="none" strike="noStrike" cap="none">
                <a:solidFill>
                  <a:srgbClr val="AEABAB"/>
                </a:solidFill>
                <a:latin typeface="Arial"/>
                <a:ea typeface="Arial"/>
                <a:cs typeface="Arial"/>
                <a:sym typeface="Arial"/>
              </a:rPr>
              <a:t>Compétences techniques</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851850" y="1516739"/>
            <a:ext cx="5140411" cy="26161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dirty="0" err="1">
                <a:solidFill>
                  <a:schemeClr val="accent1"/>
                </a:solidFill>
                <a:latin typeface="Garamond"/>
                <a:ea typeface="Garamond"/>
                <a:cs typeface="Garamond"/>
                <a:sym typeface="Garamond"/>
              </a:rPr>
              <a:t>Compétences</a:t>
            </a:r>
            <a:r>
              <a:rPr lang="en-GB" sz="5400" b="1" i="0" u="none" strike="noStrike" cap="none" dirty="0">
                <a:solidFill>
                  <a:schemeClr val="accent1"/>
                </a:solidFill>
                <a:latin typeface="Garamond"/>
                <a:ea typeface="Garamond"/>
                <a:cs typeface="Garamond"/>
                <a:sym typeface="Garamond"/>
              </a:rPr>
              <a:t> techniques</a:t>
            </a:r>
            <a:endParaRPr dirty="0"/>
          </a:p>
          <a:p>
            <a:pPr marL="0" marR="0" lvl="0" indent="0" algn="l" rtl="0">
              <a:spcBef>
                <a:spcPts val="0"/>
              </a:spcBef>
              <a:spcAft>
                <a:spcPts val="0"/>
              </a:spcAft>
              <a:buNone/>
            </a:pPr>
            <a:endParaRPr sz="2800" b="1" dirty="0">
              <a:solidFill>
                <a:schemeClr val="accent1"/>
              </a:solidFill>
              <a:latin typeface="Garamond"/>
              <a:ea typeface="Garamond"/>
              <a:cs typeface="Garamond"/>
              <a:sym typeface="Garamond"/>
            </a:endParaRPr>
          </a:p>
          <a:p>
            <a:pPr marL="0" marR="0" lvl="0" indent="0" algn="l" rtl="0">
              <a:spcBef>
                <a:spcPts val="0"/>
              </a:spcBef>
              <a:spcAft>
                <a:spcPts val="0"/>
              </a:spcAft>
              <a:buNone/>
            </a:pPr>
            <a:r>
              <a:rPr lang="en-GB" sz="2800" b="1" dirty="0">
                <a:solidFill>
                  <a:schemeClr val="accent1"/>
                </a:solidFill>
                <a:latin typeface="Garamond"/>
                <a:ea typeface="Garamond"/>
                <a:cs typeface="Garamond"/>
                <a:sym typeface="Garamond"/>
              </a:rPr>
              <a:t>NIVEAU 2 MODULE 5</a:t>
            </a:r>
            <a:endParaRPr dirty="0"/>
          </a:p>
        </p:txBody>
      </p:sp>
      <p:pic>
        <p:nvPicPr>
          <p:cNvPr id="97" name="Google Shape;97;p1" descr="Logo&#10;&#10;Description automatically generated"/>
          <p:cNvPicPr preferRelativeResize="0"/>
          <p:nvPr/>
        </p:nvPicPr>
        <p:blipFill rotWithShape="1">
          <a:blip r:embed="rId3">
            <a:alphaModFix/>
          </a:blip>
          <a:srcRect/>
          <a:stretch/>
        </p:blipFill>
        <p:spPr>
          <a:xfrm>
            <a:off x="2983079" y="4449460"/>
            <a:ext cx="2405008" cy="923462"/>
          </a:xfrm>
          <a:prstGeom prst="rect">
            <a:avLst/>
          </a:prstGeom>
          <a:noFill/>
          <a:ln>
            <a:noFill/>
          </a:ln>
        </p:spPr>
      </p:pic>
      <p:pic>
        <p:nvPicPr>
          <p:cNvPr id="98" name="Google Shape;98;p1" descr="Text&#10;&#10;Description automatically generated"/>
          <p:cNvPicPr preferRelativeResize="0"/>
          <p:nvPr/>
        </p:nvPicPr>
        <p:blipFill rotWithShape="1">
          <a:blip r:embed="rId4">
            <a:alphaModFix/>
          </a:blip>
          <a:srcRect/>
          <a:stretch/>
        </p:blipFill>
        <p:spPr>
          <a:xfrm>
            <a:off x="764892" y="4551101"/>
            <a:ext cx="2405009" cy="685884"/>
          </a:xfrm>
          <a:prstGeom prst="rect">
            <a:avLst/>
          </a:prstGeom>
          <a:noFill/>
          <a:ln>
            <a:noFill/>
          </a:ln>
        </p:spPr>
      </p:pic>
      <p:grpSp>
        <p:nvGrpSpPr>
          <p:cNvPr id="99" name="Google Shape;99;p1"/>
          <p:cNvGrpSpPr/>
          <p:nvPr/>
        </p:nvGrpSpPr>
        <p:grpSpPr>
          <a:xfrm>
            <a:off x="7778550" y="2363058"/>
            <a:ext cx="2289499" cy="2285343"/>
            <a:chOff x="-2278403" y="2075258"/>
            <a:chExt cx="477573" cy="476706"/>
          </a:xfrm>
        </p:grpSpPr>
        <p:cxnSp>
          <p:nvCxnSpPr>
            <p:cNvPr id="100" name="Google Shape;100;p1"/>
            <p:cNvCxnSpPr/>
            <p:nvPr/>
          </p:nvCxnSpPr>
          <p:spPr>
            <a:xfrm rot="10800000">
              <a:off x="-2057174" y="2075258"/>
              <a:ext cx="0" cy="476247"/>
            </a:xfrm>
            <a:prstGeom prst="straightConnector1">
              <a:avLst/>
            </a:prstGeom>
            <a:noFill/>
            <a:ln w="203200" cap="flat" cmpd="sng">
              <a:solidFill>
                <a:schemeClr val="lt1"/>
              </a:solidFill>
              <a:prstDash val="solid"/>
              <a:miter lim="800000"/>
              <a:headEnd type="none" w="sm" len="sm"/>
              <a:tailEnd type="triangle" w="med" len="med"/>
            </a:ln>
          </p:spPr>
        </p:cxnSp>
        <p:sp>
          <p:nvSpPr>
            <p:cNvPr id="101" name="Google Shape;101;p1"/>
            <p:cNvSpPr/>
            <p:nvPr/>
          </p:nvSpPr>
          <p:spPr>
            <a:xfrm>
              <a:off x="-2278403" y="2221377"/>
              <a:ext cx="126369" cy="330587"/>
            </a:xfrm>
            <a:custGeom>
              <a:avLst/>
              <a:gdLst/>
              <a:ahLst/>
              <a:cxnLst/>
              <a:rect l="l" t="t" r="r" b="b"/>
              <a:pathLst>
                <a:path w="176784" h="438912" extrusionOk="0">
                  <a:moveTo>
                    <a:pt x="176784" y="438912"/>
                  </a:moveTo>
                  <a:lnTo>
                    <a:pt x="176784" y="182880"/>
                  </a:lnTo>
                  <a:lnTo>
                    <a:pt x="0" y="0"/>
                  </a:lnTo>
                </a:path>
              </a:pathLst>
            </a:custGeom>
            <a:noFill/>
            <a:ln w="203200" cap="flat" cmpd="sng">
              <a:solidFill>
                <a:schemeClr val="l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2" name="Google Shape;102;p1"/>
            <p:cNvSpPr/>
            <p:nvPr/>
          </p:nvSpPr>
          <p:spPr>
            <a:xfrm>
              <a:off x="-1970774" y="2230560"/>
              <a:ext cx="169944" cy="316812"/>
            </a:xfrm>
            <a:custGeom>
              <a:avLst/>
              <a:gdLst/>
              <a:ahLst/>
              <a:cxnLst/>
              <a:rect l="l" t="t" r="r" b="b"/>
              <a:pathLst>
                <a:path w="237744" h="420624" extrusionOk="0">
                  <a:moveTo>
                    <a:pt x="0" y="420624"/>
                  </a:moveTo>
                  <a:lnTo>
                    <a:pt x="0" y="73152"/>
                  </a:lnTo>
                  <a:lnTo>
                    <a:pt x="237744" y="0"/>
                  </a:lnTo>
                </a:path>
              </a:pathLst>
            </a:custGeom>
            <a:noFill/>
            <a:ln w="203200" cap="flat" cmpd="sng">
              <a:solidFill>
                <a:schemeClr val="l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103" name="Google Shape;103;p1"/>
          <p:cNvGrpSpPr/>
          <p:nvPr/>
        </p:nvGrpSpPr>
        <p:grpSpPr>
          <a:xfrm>
            <a:off x="5976382" y="685523"/>
            <a:ext cx="5725491" cy="5498299"/>
            <a:chOff x="6057718" y="4429573"/>
            <a:chExt cx="1481008" cy="1422241"/>
          </a:xfrm>
        </p:grpSpPr>
        <p:sp>
          <p:nvSpPr>
            <p:cNvPr id="104" name="Google Shape;104;p1"/>
            <p:cNvSpPr/>
            <p:nvPr/>
          </p:nvSpPr>
          <p:spPr>
            <a:xfrm rot="1782986">
              <a:off x="6226767" y="4648061"/>
              <a:ext cx="1142910" cy="985264"/>
            </a:xfrm>
            <a:prstGeom prst="hexagon">
              <a:avLst>
                <a:gd name="adj" fmla="val 28965"/>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5" name="Google Shape;105;p1"/>
            <p:cNvGrpSpPr/>
            <p:nvPr/>
          </p:nvGrpSpPr>
          <p:grpSpPr>
            <a:xfrm>
              <a:off x="6351669" y="4877978"/>
              <a:ext cx="711013" cy="862681"/>
              <a:chOff x="8544095" y="1949046"/>
              <a:chExt cx="1702305" cy="2065428"/>
            </a:xfrm>
          </p:grpSpPr>
          <p:grpSp>
            <p:nvGrpSpPr>
              <p:cNvPr id="106" name="Google Shape;106;p1"/>
              <p:cNvGrpSpPr/>
              <p:nvPr/>
            </p:nvGrpSpPr>
            <p:grpSpPr>
              <a:xfrm>
                <a:off x="9523345" y="1949046"/>
                <a:ext cx="723055" cy="2065428"/>
                <a:chOff x="2068313" y="2482622"/>
                <a:chExt cx="376359" cy="1075080"/>
              </a:xfrm>
            </p:grpSpPr>
            <p:sp>
              <p:nvSpPr>
                <p:cNvPr id="107" name="Google Shape;107;p1"/>
                <p:cNvSpPr/>
                <p:nvPr/>
              </p:nvSpPr>
              <p:spPr>
                <a:xfrm>
                  <a:off x="2071073" y="2923618"/>
                  <a:ext cx="372129" cy="6340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9" name="Google Shape;109;p1"/>
              <p:cNvGrpSpPr/>
              <p:nvPr/>
            </p:nvGrpSpPr>
            <p:grpSpPr>
              <a:xfrm rot="1340767">
                <a:off x="8663329" y="2769194"/>
                <a:ext cx="1081835" cy="840892"/>
                <a:chOff x="8708530" y="2848747"/>
                <a:chExt cx="1081835" cy="840892"/>
              </a:xfrm>
            </p:grpSpPr>
            <p:grpSp>
              <p:nvGrpSpPr>
                <p:cNvPr id="110" name="Google Shape;110;p1"/>
                <p:cNvGrpSpPr/>
                <p:nvPr/>
              </p:nvGrpSpPr>
              <p:grpSpPr>
                <a:xfrm>
                  <a:off x="9171389" y="3056552"/>
                  <a:ext cx="618974" cy="633087"/>
                  <a:chOff x="2954263" y="1775178"/>
                  <a:chExt cx="316044" cy="323250"/>
                </a:xfrm>
              </p:grpSpPr>
              <p:sp>
                <p:nvSpPr>
                  <p:cNvPr id="111" name="Google Shape;111;p1"/>
                  <p:cNvSpPr/>
                  <p:nvPr/>
                </p:nvSpPr>
                <p:spPr>
                  <a:xfrm rot="-8740439">
                    <a:off x="3108478" y="1782471"/>
                    <a:ext cx="101566" cy="245105"/>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
                  <p:cNvSpPr/>
                  <p:nvPr/>
                </p:nvSpPr>
                <p:spPr>
                  <a:xfrm rot="-7498798">
                    <a:off x="3000569" y="1926295"/>
                    <a:ext cx="101566" cy="165924"/>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3" name="Google Shape;113;p1"/>
                <p:cNvSpPr/>
                <p:nvPr/>
              </p:nvSpPr>
              <p:spPr>
                <a:xfrm rot="-2703961">
                  <a:off x="8941395" y="2835615"/>
                  <a:ext cx="89541" cy="6950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
                <p:cNvSpPr/>
                <p:nvPr/>
              </p:nvSpPr>
              <p:spPr>
                <a:xfrm rot="-5064055">
                  <a:off x="9409026" y="2820208"/>
                  <a:ext cx="197815" cy="548177"/>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5" name="Google Shape;115;p1"/>
                <p:cNvCxnSpPr/>
                <p:nvPr/>
              </p:nvCxnSpPr>
              <p:spPr>
                <a:xfrm flipH="1">
                  <a:off x="9233205" y="2848747"/>
                  <a:ext cx="146520" cy="214069"/>
                </a:xfrm>
                <a:prstGeom prst="straightConnector1">
                  <a:avLst/>
                </a:prstGeom>
                <a:noFill/>
                <a:ln w="28575" cap="flat" cmpd="sng">
                  <a:solidFill>
                    <a:schemeClr val="lt1"/>
                  </a:solidFill>
                  <a:prstDash val="solid"/>
                  <a:miter lim="800000"/>
                  <a:headEnd type="none" w="sm" len="sm"/>
                  <a:tailEnd type="none" w="sm" len="sm"/>
                </a:ln>
              </p:spPr>
            </p:cxn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Système de protection de l'enfance </a:t>
            </a:r>
            <a:endParaRPr/>
          </a:p>
        </p:txBody>
      </p:sp>
      <p:sp>
        <p:nvSpPr>
          <p:cNvPr id="263" name="Google Shape;263;p10"/>
          <p:cNvSpPr txBox="1"/>
          <p:nvPr/>
        </p:nvSpPr>
        <p:spPr>
          <a:xfrm>
            <a:off x="1068372" y="1879675"/>
            <a:ext cx="3130670"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Une structure </a:t>
            </a:r>
            <a:r>
              <a:rPr lang="en-GB" sz="2000" b="1">
                <a:solidFill>
                  <a:schemeClr val="dk1"/>
                </a:solidFill>
                <a:latin typeface="Arial"/>
                <a:ea typeface="Arial"/>
                <a:cs typeface="Arial"/>
                <a:sym typeface="Arial"/>
              </a:rPr>
              <a:t>formelle et informelle </a:t>
            </a:r>
            <a:r>
              <a:rPr lang="en-GB" sz="2000">
                <a:solidFill>
                  <a:schemeClr val="dk1"/>
                </a:solidFill>
                <a:latin typeface="Arial"/>
                <a:ea typeface="Arial"/>
                <a:cs typeface="Arial"/>
                <a:sym typeface="Arial"/>
              </a:rPr>
              <a:t>dans tous les secteurs sociaux - en particulier la protection sociale, l'éducation, la santé, la sécurité et la justice - qui a été créée pour </a:t>
            </a:r>
            <a:r>
              <a:rPr lang="en-GB" sz="2000" b="1">
                <a:solidFill>
                  <a:schemeClr val="dk1"/>
                </a:solidFill>
                <a:latin typeface="Arial"/>
                <a:ea typeface="Arial"/>
                <a:cs typeface="Arial"/>
                <a:sym typeface="Arial"/>
              </a:rPr>
              <a:t>prévenir et répondre à </a:t>
            </a:r>
            <a:r>
              <a:rPr lang="en-GB" sz="2000">
                <a:solidFill>
                  <a:schemeClr val="dk1"/>
                </a:solidFill>
                <a:latin typeface="Arial"/>
                <a:ea typeface="Arial"/>
                <a:cs typeface="Arial"/>
                <a:sym typeface="Arial"/>
              </a:rPr>
              <a:t>la violence, aux abus, à la négligence et à l'exploitation des enfants. </a:t>
            </a:r>
            <a:endParaRPr sz="1800">
              <a:solidFill>
                <a:schemeClr val="dk1"/>
              </a:solidFill>
              <a:latin typeface="Arial"/>
              <a:ea typeface="Arial"/>
              <a:cs typeface="Arial"/>
              <a:sym typeface="Arial"/>
            </a:endParaRPr>
          </a:p>
        </p:txBody>
      </p:sp>
      <p:sp>
        <p:nvSpPr>
          <p:cNvPr id="264" name="Google Shape;264;p10"/>
          <p:cNvSpPr txBox="1"/>
          <p:nvPr/>
        </p:nvSpPr>
        <p:spPr>
          <a:xfrm>
            <a:off x="4513943" y="1879675"/>
            <a:ext cx="5776685"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Un système de protection de l'enfance se compose d'un ensemble d'acteurs et d'éléments qui travaillent ensemble :</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Lois, politiques et règlements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Le gouvernement et les autorités </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locales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Acteurs non gouvernementaux </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et agences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Communautés </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Familles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Les enfants </a:t>
            </a:r>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pic>
        <p:nvPicPr>
          <p:cNvPr id="265" name="Google Shape;265;p10" descr="Puzzle pieces with solid fill"/>
          <p:cNvPicPr preferRelativeResize="0"/>
          <p:nvPr/>
        </p:nvPicPr>
        <p:blipFill rotWithShape="1">
          <a:blip r:embed="rId3">
            <a:alphaModFix/>
          </a:blip>
          <a:srcRect/>
          <a:stretch/>
        </p:blipFill>
        <p:spPr>
          <a:xfrm>
            <a:off x="8065532" y="2644361"/>
            <a:ext cx="3427460" cy="34274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1"/>
          <p:cNvSpPr txBox="1"/>
          <p:nvPr/>
        </p:nvSpPr>
        <p:spPr>
          <a:xfrm>
            <a:off x="1765505" y="4999299"/>
            <a:ext cx="4677292" cy="628708"/>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1600" b="1">
                <a:solidFill>
                  <a:schemeClr val="dk1"/>
                </a:solidFill>
                <a:latin typeface="Helvetica Neue"/>
                <a:ea typeface="Helvetica Neue"/>
                <a:cs typeface="Helvetica Neue"/>
                <a:sym typeface="Helvetica Neue"/>
              </a:rPr>
              <a:t>Enfant</a:t>
            </a:r>
            <a:endParaRPr/>
          </a:p>
        </p:txBody>
      </p:sp>
      <p:sp>
        <p:nvSpPr>
          <p:cNvPr id="272" name="Google Shape;272;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Appliquer une approche socio-écologique</a:t>
            </a:r>
            <a:endParaRPr/>
          </a:p>
        </p:txBody>
      </p:sp>
      <p:sp>
        <p:nvSpPr>
          <p:cNvPr id="273" name="Google Shape;273;p11"/>
          <p:cNvSpPr/>
          <p:nvPr/>
        </p:nvSpPr>
        <p:spPr>
          <a:xfrm>
            <a:off x="3586172" y="1346805"/>
            <a:ext cx="7801386" cy="78013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1"/>
          <p:cNvSpPr/>
          <p:nvPr/>
        </p:nvSpPr>
        <p:spPr>
          <a:xfrm>
            <a:off x="4184197" y="1956118"/>
            <a:ext cx="6574444" cy="6574444"/>
          </a:xfrm>
          <a:prstGeom prst="ellipse">
            <a:avLst/>
          </a:prstGeom>
          <a:solidFill>
            <a:srgbClr val="C88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1"/>
          <p:cNvSpPr/>
          <p:nvPr/>
        </p:nvSpPr>
        <p:spPr>
          <a:xfrm>
            <a:off x="4764241" y="2523285"/>
            <a:ext cx="5385038" cy="5385038"/>
          </a:xfrm>
          <a:prstGeom prst="ellipse">
            <a:avLst/>
          </a:prstGeom>
          <a:solidFill>
            <a:srgbClr val="DAAE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1"/>
          <p:cNvSpPr/>
          <p:nvPr/>
        </p:nvSpPr>
        <p:spPr>
          <a:xfrm>
            <a:off x="5383829" y="3105543"/>
            <a:ext cx="4145862" cy="4145862"/>
          </a:xfrm>
          <a:prstGeom prst="ellipse">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1"/>
          <p:cNvSpPr/>
          <p:nvPr/>
        </p:nvSpPr>
        <p:spPr>
          <a:xfrm>
            <a:off x="6085395" y="3734452"/>
            <a:ext cx="2802940" cy="28029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8" name="Google Shape;278;p11"/>
          <p:cNvGrpSpPr/>
          <p:nvPr/>
        </p:nvGrpSpPr>
        <p:grpSpPr>
          <a:xfrm>
            <a:off x="7123547" y="4391502"/>
            <a:ext cx="671707" cy="1493118"/>
            <a:chOff x="3524508" y="2679091"/>
            <a:chExt cx="327409" cy="727787"/>
          </a:xfrm>
        </p:grpSpPr>
        <p:sp>
          <p:nvSpPr>
            <p:cNvPr id="279" name="Google Shape;279;p11"/>
            <p:cNvSpPr/>
            <p:nvPr/>
          </p:nvSpPr>
          <p:spPr>
            <a:xfrm>
              <a:off x="3526909" y="3062732"/>
              <a:ext cx="323729" cy="344146"/>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a:off x="3524508" y="2679091"/>
              <a:ext cx="327409" cy="32740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 name="Google Shape;281;p11"/>
          <p:cNvSpPr txBox="1"/>
          <p:nvPr/>
        </p:nvSpPr>
        <p:spPr>
          <a:xfrm>
            <a:off x="577899" y="1643075"/>
            <a:ext cx="5507496" cy="586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lt1"/>
                </a:solidFill>
                <a:latin typeface="Helvetica Neue"/>
                <a:ea typeface="Helvetica Neue"/>
                <a:cs typeface="Helvetica Neue"/>
                <a:sym typeface="Helvetica Neue"/>
              </a:rPr>
              <a:t>	Normes socioculturelles</a:t>
            </a:r>
            <a:endParaRPr/>
          </a:p>
        </p:txBody>
      </p:sp>
      <p:sp>
        <p:nvSpPr>
          <p:cNvPr id="282" name="Google Shape;282;p11"/>
          <p:cNvSpPr txBox="1"/>
          <p:nvPr/>
        </p:nvSpPr>
        <p:spPr>
          <a:xfrm>
            <a:off x="811620" y="2485203"/>
            <a:ext cx="4935657" cy="586868"/>
          </a:xfrm>
          <a:prstGeom prst="rect">
            <a:avLst/>
          </a:prstGeom>
          <a:solidFill>
            <a:srgbClr val="C886B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lt1"/>
                </a:solidFill>
                <a:latin typeface="Helvetica Neue"/>
                <a:ea typeface="Helvetica Neue"/>
                <a:cs typeface="Helvetica Neue"/>
                <a:sym typeface="Helvetica Neue"/>
              </a:rPr>
              <a:t>	Société</a:t>
            </a:r>
            <a:endParaRPr/>
          </a:p>
        </p:txBody>
      </p:sp>
      <p:sp>
        <p:nvSpPr>
          <p:cNvPr id="283" name="Google Shape;283;p11"/>
          <p:cNvSpPr txBox="1"/>
          <p:nvPr/>
        </p:nvSpPr>
        <p:spPr>
          <a:xfrm>
            <a:off x="1135623" y="3331480"/>
            <a:ext cx="4611654" cy="586868"/>
          </a:xfrm>
          <a:prstGeom prst="rect">
            <a:avLst/>
          </a:prstGeom>
          <a:solidFill>
            <a:srgbClr val="DAAEC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dk1"/>
                </a:solidFill>
                <a:latin typeface="Helvetica Neue"/>
                <a:ea typeface="Helvetica Neue"/>
                <a:cs typeface="Helvetica Neue"/>
                <a:sym typeface="Helvetica Neue"/>
              </a:rPr>
              <a:t>	Communauté</a:t>
            </a:r>
            <a:endParaRPr/>
          </a:p>
        </p:txBody>
      </p:sp>
      <p:sp>
        <p:nvSpPr>
          <p:cNvPr id="284" name="Google Shape;284;p11"/>
          <p:cNvSpPr txBox="1"/>
          <p:nvPr/>
        </p:nvSpPr>
        <p:spPr>
          <a:xfrm>
            <a:off x="1462108" y="4177757"/>
            <a:ext cx="4356191" cy="586868"/>
          </a:xfrm>
          <a:prstGeom prst="rect">
            <a:avLst/>
          </a:prstGeom>
          <a:solidFill>
            <a:srgbClr val="EDD5E4"/>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dk1"/>
                </a:solidFill>
                <a:latin typeface="Helvetica Neue"/>
                <a:ea typeface="Helvetica Neue"/>
                <a:cs typeface="Helvetica Neue"/>
                <a:sym typeface="Helvetica Neue"/>
              </a:rPr>
              <a:t>	Famille</a:t>
            </a:r>
            <a:endParaRPr/>
          </a:p>
        </p:txBody>
      </p:sp>
      <p:sp>
        <p:nvSpPr>
          <p:cNvPr id="285" name="Google Shape;285;p11"/>
          <p:cNvSpPr txBox="1"/>
          <p:nvPr/>
        </p:nvSpPr>
        <p:spPr>
          <a:xfrm>
            <a:off x="1867737" y="5024034"/>
            <a:ext cx="4554244" cy="586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dk1"/>
                </a:solidFill>
                <a:latin typeface="Helvetica Neue"/>
                <a:ea typeface="Helvetica Neue"/>
                <a:cs typeface="Helvetica Neue"/>
                <a:sym typeface="Helvetica Neue"/>
              </a:rPr>
              <a:t>	Enfant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ts val="3200"/>
              <a:buFont typeface="Arial"/>
              <a:buNone/>
            </a:pPr>
            <a:r>
              <a:rPr lang="en-GB" sz="3000">
                <a:latin typeface="Arial"/>
                <a:ea typeface="Arial"/>
                <a:cs typeface="Arial"/>
                <a:sym typeface="Arial"/>
              </a:rPr>
              <a:t>Le système de protection de l'enfance dans votre contexte</a:t>
            </a:r>
            <a:endParaRPr sz="3000">
              <a:latin typeface="Arial"/>
              <a:ea typeface="Arial"/>
              <a:cs typeface="Arial"/>
              <a:sym typeface="Arial"/>
            </a:endParaRPr>
          </a:p>
        </p:txBody>
      </p:sp>
      <p:sp>
        <p:nvSpPr>
          <p:cNvPr id="292" name="Google Shape;292;p12"/>
          <p:cNvSpPr/>
          <p:nvPr/>
        </p:nvSpPr>
        <p:spPr>
          <a:xfrm>
            <a:off x="2947575" y="1160181"/>
            <a:ext cx="6097410" cy="5038606"/>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 name="Google Shape;293;p12"/>
          <p:cNvSpPr/>
          <p:nvPr/>
        </p:nvSpPr>
        <p:spPr>
          <a:xfrm>
            <a:off x="3623871" y="1309571"/>
            <a:ext cx="4854800" cy="4388248"/>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12"/>
          <p:cNvSpPr/>
          <p:nvPr/>
        </p:nvSpPr>
        <p:spPr>
          <a:xfrm>
            <a:off x="4127532" y="1557336"/>
            <a:ext cx="3780148" cy="3261290"/>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 name="Google Shape;295;p12"/>
          <p:cNvSpPr/>
          <p:nvPr/>
        </p:nvSpPr>
        <p:spPr>
          <a:xfrm>
            <a:off x="4821728" y="1831189"/>
            <a:ext cx="2246073" cy="215861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 name="Google Shape;296;p12"/>
          <p:cNvSpPr/>
          <p:nvPr/>
        </p:nvSpPr>
        <p:spPr>
          <a:xfrm>
            <a:off x="5347554" y="2029467"/>
            <a:ext cx="1297451" cy="1378207"/>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7" name="Google Shape;297;p12"/>
          <p:cNvCxnSpPr>
            <a:stCxn id="292" idx="0"/>
            <a:endCxn id="292" idx="4"/>
          </p:cNvCxnSpPr>
          <p:nvPr/>
        </p:nvCxnSpPr>
        <p:spPr>
          <a:xfrm>
            <a:off x="5996280" y="1160181"/>
            <a:ext cx="0" cy="5038500"/>
          </a:xfrm>
          <a:prstGeom prst="straightConnector1">
            <a:avLst/>
          </a:prstGeom>
          <a:noFill/>
          <a:ln w="57150" cap="flat" cmpd="sng">
            <a:solidFill>
              <a:srgbClr val="C886B2"/>
            </a:solidFill>
            <a:prstDash val="dash"/>
            <a:miter lim="800000"/>
            <a:headEnd type="none" w="sm" len="sm"/>
            <a:tailEnd type="none" w="sm" len="sm"/>
          </a:ln>
        </p:spPr>
      </p:cxnSp>
      <p:sp>
        <p:nvSpPr>
          <p:cNvPr id="298" name="Google Shape;298;p12"/>
          <p:cNvSpPr txBox="1"/>
          <p:nvPr/>
        </p:nvSpPr>
        <p:spPr>
          <a:xfrm>
            <a:off x="599626" y="3266552"/>
            <a:ext cx="218701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accent1"/>
                </a:solidFill>
                <a:latin typeface="Arial"/>
                <a:ea typeface="Arial"/>
                <a:cs typeface="Arial"/>
                <a:sym typeface="Arial"/>
              </a:rPr>
              <a:t>FORMEL</a:t>
            </a:r>
            <a:endParaRPr sz="2400" b="1">
              <a:solidFill>
                <a:schemeClr val="accent1"/>
              </a:solidFill>
              <a:latin typeface="Arial"/>
              <a:ea typeface="Arial"/>
              <a:cs typeface="Arial"/>
              <a:sym typeface="Arial"/>
            </a:endParaRPr>
          </a:p>
        </p:txBody>
      </p:sp>
      <p:sp>
        <p:nvSpPr>
          <p:cNvPr id="299" name="Google Shape;299;p12"/>
          <p:cNvSpPr txBox="1"/>
          <p:nvPr/>
        </p:nvSpPr>
        <p:spPr>
          <a:xfrm>
            <a:off x="9624697" y="3266552"/>
            <a:ext cx="21934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accent1"/>
                </a:solidFill>
                <a:latin typeface="Arial"/>
                <a:ea typeface="Arial"/>
                <a:cs typeface="Arial"/>
                <a:sym typeface="Arial"/>
              </a:rPr>
              <a:t>INFORMEL</a:t>
            </a:r>
            <a:endParaRPr sz="2400" b="1">
              <a:solidFill>
                <a:schemeClr val="accent1"/>
              </a:solidFill>
              <a:latin typeface="Arial"/>
              <a:ea typeface="Arial"/>
              <a:cs typeface="Arial"/>
              <a:sym typeface="Arial"/>
            </a:endParaRPr>
          </a:p>
        </p:txBody>
      </p:sp>
      <p:grpSp>
        <p:nvGrpSpPr>
          <p:cNvPr id="300" name="Google Shape;300;p12"/>
          <p:cNvGrpSpPr/>
          <p:nvPr/>
        </p:nvGrpSpPr>
        <p:grpSpPr>
          <a:xfrm>
            <a:off x="9994118" y="33917"/>
            <a:ext cx="2057602" cy="1975956"/>
            <a:chOff x="9994118" y="33917"/>
            <a:chExt cx="2057602" cy="1975956"/>
          </a:xfrm>
        </p:grpSpPr>
        <p:sp>
          <p:nvSpPr>
            <p:cNvPr id="301" name="Google Shape;301;p1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2" name="Google Shape;302;p12"/>
            <p:cNvGrpSpPr/>
            <p:nvPr/>
          </p:nvGrpSpPr>
          <p:grpSpPr>
            <a:xfrm>
              <a:off x="10621771" y="762700"/>
              <a:ext cx="562136" cy="634675"/>
              <a:chOff x="760175" y="830142"/>
              <a:chExt cx="867619" cy="979579"/>
            </a:xfrm>
          </p:grpSpPr>
          <p:sp>
            <p:nvSpPr>
              <p:cNvPr id="303" name="Google Shape;303;p12"/>
              <p:cNvSpPr/>
              <p:nvPr/>
            </p:nvSpPr>
            <p:spPr>
              <a:xfrm>
                <a:off x="864636" y="830142"/>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70</a:t>
                </a:r>
                <a:endParaRPr/>
              </a:p>
            </p:txBody>
          </p:sp>
          <p:sp>
            <p:nvSpPr>
              <p:cNvPr id="304" name="Google Shape;304;p12"/>
              <p:cNvSpPr/>
              <p:nvPr/>
            </p:nvSpPr>
            <p:spPr>
              <a:xfrm>
                <a:off x="760175" y="830144"/>
                <a:ext cx="149292" cy="979577"/>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5" name="Google Shape;305;p12"/>
            <p:cNvGrpSpPr/>
            <p:nvPr/>
          </p:nvGrpSpPr>
          <p:grpSpPr>
            <a:xfrm>
              <a:off x="11325415" y="762701"/>
              <a:ext cx="182192" cy="634674"/>
              <a:chOff x="2121762" y="2323619"/>
              <a:chExt cx="200378" cy="825210"/>
            </a:xfrm>
          </p:grpSpPr>
          <p:sp>
            <p:nvSpPr>
              <p:cNvPr id="306" name="Google Shape;306;p12"/>
              <p:cNvSpPr/>
              <p:nvPr/>
            </p:nvSpPr>
            <p:spPr>
              <a:xfrm>
                <a:off x="2121763" y="2323619"/>
                <a:ext cx="200377" cy="172739"/>
              </a:xfrm>
              <a:prstGeom prst="triangle">
                <a:avLst>
                  <a:gd name="adj" fmla="val 50000"/>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12"/>
              <p:cNvSpPr/>
              <p:nvPr/>
            </p:nvSpPr>
            <p:spPr>
              <a:xfrm>
                <a:off x="2121762" y="2496169"/>
                <a:ext cx="200377" cy="6526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08" name="Google Shape;308;p12"/>
          <p:cNvGrpSpPr/>
          <p:nvPr/>
        </p:nvGrpSpPr>
        <p:grpSpPr>
          <a:xfrm>
            <a:off x="5881496" y="2489003"/>
            <a:ext cx="229568" cy="510299"/>
            <a:chOff x="3524508" y="2679091"/>
            <a:chExt cx="327409" cy="727787"/>
          </a:xfrm>
        </p:grpSpPr>
        <p:sp>
          <p:nvSpPr>
            <p:cNvPr id="309" name="Google Shape;309;p12"/>
            <p:cNvSpPr/>
            <p:nvPr/>
          </p:nvSpPr>
          <p:spPr>
            <a:xfrm>
              <a:off x="3526909" y="3062732"/>
              <a:ext cx="323729" cy="344146"/>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 name="Google Shape;310;p12"/>
            <p:cNvSpPr/>
            <p:nvPr/>
          </p:nvSpPr>
          <p:spPr>
            <a:xfrm>
              <a:off x="3524508" y="2679091"/>
              <a:ext cx="327409" cy="32740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15"/>
        <p:cNvGrpSpPr/>
        <p:nvPr/>
      </p:nvGrpSpPr>
      <p:grpSpPr>
        <a:xfrm>
          <a:off x="0" y="0"/>
          <a:ext cx="0" cy="0"/>
          <a:chOff x="0" y="0"/>
          <a:chExt cx="0" cy="0"/>
        </a:xfrm>
      </p:grpSpPr>
      <p:sp>
        <p:nvSpPr>
          <p:cNvPr id="316" name="Google Shape;316;p13"/>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highlight>
                  <a:srgbClr val="FFFF00"/>
                </a:highlight>
                <a:latin typeface="Garamond"/>
                <a:ea typeface="Garamond"/>
                <a:cs typeface="Garamond"/>
                <a:sym typeface="Garamond"/>
              </a:rPr>
              <a:t>Diapositive supplémentaire pour les notes de l'animateur</a:t>
            </a:r>
            <a:endParaRPr sz="5400" b="1">
              <a:solidFill>
                <a:srgbClr val="BFBFBF"/>
              </a:solidFill>
              <a:highlight>
                <a:srgbClr val="FFFF00"/>
              </a:highlight>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323" name="Google Shape;323;p14"/>
          <p:cNvSpPr/>
          <p:nvPr/>
        </p:nvSpPr>
        <p:spPr>
          <a:xfrm>
            <a:off x="3206714" y="2109372"/>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324" name="Google Shape;324;p14"/>
          <p:cNvSpPr txBox="1"/>
          <p:nvPr/>
        </p:nvSpPr>
        <p:spPr>
          <a:xfrm>
            <a:off x="6462487" y="3588657"/>
            <a:ext cx="385861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Les éléments informels du système de protection de l'enfance (enfants, familles, communautés) comptent parmi les systèmes les plus importants dans le contexte humanitaire.</a:t>
            </a:r>
            <a:endParaRPr sz="2000">
              <a:solidFill>
                <a:schemeClr val="dk1"/>
              </a:solidFill>
              <a:latin typeface="Arial"/>
              <a:ea typeface="Arial"/>
              <a:cs typeface="Arial"/>
              <a:sym typeface="Arial"/>
            </a:endParaRPr>
          </a:p>
        </p:txBody>
      </p:sp>
      <p:sp>
        <p:nvSpPr>
          <p:cNvPr id="325" name="Google Shape;325;p14"/>
          <p:cNvSpPr/>
          <p:nvPr/>
        </p:nvSpPr>
        <p:spPr>
          <a:xfrm>
            <a:off x="7866014" y="2099685"/>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326" name="Google Shape;326;p14"/>
          <p:cNvSpPr txBox="1"/>
          <p:nvPr/>
        </p:nvSpPr>
        <p:spPr>
          <a:xfrm>
            <a:off x="1993679" y="3588657"/>
            <a:ext cx="3612464"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Les acteurs formels et informels travaillent ensemble pour prévenir et répondre à la violence, aux abus, à la négligence et à l'exploitation des enfants.</a:t>
            </a:r>
            <a:endParaRPr sz="20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3</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Quels sont les risques de protection de l'enfance les plus courants dans mon contexte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t>Préoccupations en matière de protection de l'enfance (récapitulation)</a:t>
            </a:r>
            <a:endParaRPr/>
          </a:p>
        </p:txBody>
      </p:sp>
      <p:pic>
        <p:nvPicPr>
          <p:cNvPr id="339" name="Google Shape;339;p16"/>
          <p:cNvPicPr preferRelativeResize="0"/>
          <p:nvPr/>
        </p:nvPicPr>
        <p:blipFill rotWithShape="1">
          <a:blip r:embed="rId3">
            <a:alphaModFix/>
          </a:blip>
          <a:srcRect/>
          <a:stretch/>
        </p:blipFill>
        <p:spPr>
          <a:xfrm>
            <a:off x="407075" y="2729850"/>
            <a:ext cx="2736937" cy="2736937"/>
          </a:xfrm>
          <a:prstGeom prst="rect">
            <a:avLst/>
          </a:prstGeom>
          <a:noFill/>
          <a:ln>
            <a:noFill/>
          </a:ln>
        </p:spPr>
      </p:pic>
      <p:pic>
        <p:nvPicPr>
          <p:cNvPr id="340" name="Google Shape;340;p16"/>
          <p:cNvPicPr preferRelativeResize="0"/>
          <p:nvPr/>
        </p:nvPicPr>
        <p:blipFill rotWithShape="1">
          <a:blip r:embed="rId4">
            <a:alphaModFix/>
          </a:blip>
          <a:srcRect/>
          <a:stretch/>
        </p:blipFill>
        <p:spPr>
          <a:xfrm>
            <a:off x="3174978" y="2611796"/>
            <a:ext cx="3101892" cy="3101892"/>
          </a:xfrm>
          <a:prstGeom prst="rect">
            <a:avLst/>
          </a:prstGeom>
          <a:noFill/>
          <a:ln>
            <a:noFill/>
          </a:ln>
        </p:spPr>
      </p:pic>
      <p:pic>
        <p:nvPicPr>
          <p:cNvPr id="341" name="Google Shape;341;p16"/>
          <p:cNvPicPr preferRelativeResize="0"/>
          <p:nvPr/>
        </p:nvPicPr>
        <p:blipFill rotWithShape="1">
          <a:blip r:embed="rId5">
            <a:alphaModFix/>
          </a:blip>
          <a:srcRect/>
          <a:stretch/>
        </p:blipFill>
        <p:spPr>
          <a:xfrm>
            <a:off x="6157530" y="2670982"/>
            <a:ext cx="2771902" cy="2771902"/>
          </a:xfrm>
          <a:prstGeom prst="rect">
            <a:avLst/>
          </a:prstGeom>
          <a:noFill/>
          <a:ln>
            <a:noFill/>
          </a:ln>
        </p:spPr>
      </p:pic>
      <p:pic>
        <p:nvPicPr>
          <p:cNvPr id="342" name="Google Shape;342;p16"/>
          <p:cNvPicPr preferRelativeResize="0"/>
          <p:nvPr/>
        </p:nvPicPr>
        <p:blipFill rotWithShape="1">
          <a:blip r:embed="rId6">
            <a:alphaModFix/>
          </a:blip>
          <a:srcRect/>
          <a:stretch/>
        </p:blipFill>
        <p:spPr>
          <a:xfrm>
            <a:off x="9004676" y="2547261"/>
            <a:ext cx="2845583" cy="2845583"/>
          </a:xfrm>
          <a:prstGeom prst="rect">
            <a:avLst/>
          </a:prstGeom>
          <a:noFill/>
          <a:ln>
            <a:noFill/>
          </a:ln>
        </p:spPr>
      </p:pic>
      <p:sp>
        <p:nvSpPr>
          <p:cNvPr id="343" name="Google Shape;343;p16"/>
          <p:cNvSpPr/>
          <p:nvPr/>
        </p:nvSpPr>
        <p:spPr>
          <a:xfrm>
            <a:off x="248655" y="5113110"/>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4" name="Google Shape;344;p16"/>
          <p:cNvSpPr/>
          <p:nvPr/>
        </p:nvSpPr>
        <p:spPr>
          <a:xfrm>
            <a:off x="3443790" y="5255482"/>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5" name="Google Shape;345;p16"/>
          <p:cNvSpPr/>
          <p:nvPr/>
        </p:nvSpPr>
        <p:spPr>
          <a:xfrm>
            <a:off x="6334628" y="5128650"/>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6" name="Google Shape;346;p16"/>
          <p:cNvSpPr/>
          <p:nvPr/>
        </p:nvSpPr>
        <p:spPr>
          <a:xfrm>
            <a:off x="9206576" y="4917345"/>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7" name="Google Shape;347;p16"/>
          <p:cNvSpPr txBox="1"/>
          <p:nvPr/>
        </p:nvSpPr>
        <p:spPr>
          <a:xfrm>
            <a:off x="1568904" y="1512173"/>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1</a:t>
            </a:r>
            <a:endParaRPr sz="6000">
              <a:solidFill>
                <a:schemeClr val="accent1"/>
              </a:solidFill>
              <a:latin typeface="Overlock"/>
              <a:ea typeface="Overlock"/>
              <a:cs typeface="Overlock"/>
              <a:sym typeface="Overlock"/>
            </a:endParaRPr>
          </a:p>
        </p:txBody>
      </p:sp>
      <p:sp>
        <p:nvSpPr>
          <p:cNvPr id="348" name="Google Shape;348;p16"/>
          <p:cNvSpPr txBox="1"/>
          <p:nvPr/>
        </p:nvSpPr>
        <p:spPr>
          <a:xfrm>
            <a:off x="4392495" y="1512173"/>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2</a:t>
            </a:r>
            <a:endParaRPr sz="6000">
              <a:solidFill>
                <a:schemeClr val="accent1"/>
              </a:solidFill>
              <a:latin typeface="Overlock"/>
              <a:ea typeface="Overlock"/>
              <a:cs typeface="Overlock"/>
              <a:sym typeface="Overlock"/>
            </a:endParaRPr>
          </a:p>
        </p:txBody>
      </p:sp>
      <p:sp>
        <p:nvSpPr>
          <p:cNvPr id="349" name="Google Shape;349;p16"/>
          <p:cNvSpPr txBox="1"/>
          <p:nvPr/>
        </p:nvSpPr>
        <p:spPr>
          <a:xfrm>
            <a:off x="7252819" y="1531599"/>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3</a:t>
            </a:r>
            <a:endParaRPr sz="6000">
              <a:solidFill>
                <a:schemeClr val="accent1"/>
              </a:solidFill>
              <a:latin typeface="Overlock"/>
              <a:ea typeface="Overlock"/>
              <a:cs typeface="Overlock"/>
              <a:sym typeface="Overlock"/>
            </a:endParaRPr>
          </a:p>
        </p:txBody>
      </p:sp>
      <p:sp>
        <p:nvSpPr>
          <p:cNvPr id="350" name="Google Shape;350;p16"/>
          <p:cNvSpPr txBox="1"/>
          <p:nvPr/>
        </p:nvSpPr>
        <p:spPr>
          <a:xfrm>
            <a:off x="10113143" y="1531598"/>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4</a:t>
            </a:r>
            <a:endParaRPr sz="6000">
              <a:solidFill>
                <a:schemeClr val="accent1"/>
              </a:solidFill>
              <a:latin typeface="Overlock"/>
              <a:ea typeface="Overlock"/>
              <a:cs typeface="Overlock"/>
              <a:sym typeface="Overlock"/>
            </a:endParaRPr>
          </a:p>
        </p:txBody>
      </p:sp>
      <p:cxnSp>
        <p:nvCxnSpPr>
          <p:cNvPr id="351" name="Google Shape;351;p16"/>
          <p:cNvCxnSpPr/>
          <p:nvPr/>
        </p:nvCxnSpPr>
        <p:spPr>
          <a:xfrm>
            <a:off x="3228975" y="1666368"/>
            <a:ext cx="0" cy="3869352"/>
          </a:xfrm>
          <a:prstGeom prst="straightConnector1">
            <a:avLst/>
          </a:prstGeom>
          <a:noFill/>
          <a:ln w="38100" cap="flat" cmpd="sng">
            <a:solidFill>
              <a:srgbClr val="EDD5E4"/>
            </a:solidFill>
            <a:prstDash val="solid"/>
            <a:miter lim="800000"/>
            <a:headEnd type="none" w="sm" len="sm"/>
            <a:tailEnd type="none" w="sm" len="sm"/>
          </a:ln>
        </p:spPr>
      </p:cxnSp>
      <p:cxnSp>
        <p:nvCxnSpPr>
          <p:cNvPr id="352" name="Google Shape;352;p16"/>
          <p:cNvCxnSpPr/>
          <p:nvPr/>
        </p:nvCxnSpPr>
        <p:spPr>
          <a:xfrm>
            <a:off x="6159541" y="1666368"/>
            <a:ext cx="0" cy="3869352"/>
          </a:xfrm>
          <a:prstGeom prst="straightConnector1">
            <a:avLst/>
          </a:prstGeom>
          <a:noFill/>
          <a:ln w="38100" cap="flat" cmpd="sng">
            <a:solidFill>
              <a:srgbClr val="EDD5E4"/>
            </a:solidFill>
            <a:prstDash val="solid"/>
            <a:miter lim="800000"/>
            <a:headEnd type="none" w="sm" len="sm"/>
            <a:tailEnd type="none" w="sm" len="sm"/>
          </a:ln>
        </p:spPr>
      </p:cxnSp>
      <p:cxnSp>
        <p:nvCxnSpPr>
          <p:cNvPr id="353" name="Google Shape;353;p16"/>
          <p:cNvCxnSpPr/>
          <p:nvPr/>
        </p:nvCxnSpPr>
        <p:spPr>
          <a:xfrm>
            <a:off x="9090108" y="1666368"/>
            <a:ext cx="0" cy="3869352"/>
          </a:xfrm>
          <a:prstGeom prst="straightConnector1">
            <a:avLst/>
          </a:prstGeom>
          <a:noFill/>
          <a:ln w="38100" cap="flat" cmpd="sng">
            <a:solidFill>
              <a:srgbClr val="EDD5E4"/>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t>Préoccupations en matière de protection de l'enfance (récapitulatif)</a:t>
            </a:r>
            <a:endParaRPr/>
          </a:p>
        </p:txBody>
      </p:sp>
      <p:pic>
        <p:nvPicPr>
          <p:cNvPr id="360" name="Google Shape;360;p17"/>
          <p:cNvPicPr preferRelativeResize="0"/>
          <p:nvPr/>
        </p:nvPicPr>
        <p:blipFill rotWithShape="1">
          <a:blip r:embed="rId3">
            <a:alphaModFix/>
          </a:blip>
          <a:srcRect/>
          <a:stretch/>
        </p:blipFill>
        <p:spPr>
          <a:xfrm>
            <a:off x="407075" y="2729850"/>
            <a:ext cx="2736937" cy="2736937"/>
          </a:xfrm>
          <a:prstGeom prst="rect">
            <a:avLst/>
          </a:prstGeom>
          <a:noFill/>
          <a:ln>
            <a:noFill/>
          </a:ln>
        </p:spPr>
      </p:pic>
      <p:pic>
        <p:nvPicPr>
          <p:cNvPr id="361" name="Google Shape;361;p17"/>
          <p:cNvPicPr preferRelativeResize="0"/>
          <p:nvPr/>
        </p:nvPicPr>
        <p:blipFill rotWithShape="1">
          <a:blip r:embed="rId4">
            <a:alphaModFix/>
          </a:blip>
          <a:srcRect/>
          <a:stretch/>
        </p:blipFill>
        <p:spPr>
          <a:xfrm>
            <a:off x="3174978" y="2611796"/>
            <a:ext cx="3101892" cy="3101892"/>
          </a:xfrm>
          <a:prstGeom prst="rect">
            <a:avLst/>
          </a:prstGeom>
          <a:noFill/>
          <a:ln>
            <a:noFill/>
          </a:ln>
        </p:spPr>
      </p:pic>
      <p:pic>
        <p:nvPicPr>
          <p:cNvPr id="362" name="Google Shape;362;p17"/>
          <p:cNvPicPr preferRelativeResize="0"/>
          <p:nvPr/>
        </p:nvPicPr>
        <p:blipFill rotWithShape="1">
          <a:blip r:embed="rId5">
            <a:alphaModFix/>
          </a:blip>
          <a:srcRect/>
          <a:stretch/>
        </p:blipFill>
        <p:spPr>
          <a:xfrm>
            <a:off x="6157530" y="2670982"/>
            <a:ext cx="2771902" cy="2771902"/>
          </a:xfrm>
          <a:prstGeom prst="rect">
            <a:avLst/>
          </a:prstGeom>
          <a:noFill/>
          <a:ln>
            <a:noFill/>
          </a:ln>
        </p:spPr>
      </p:pic>
      <p:pic>
        <p:nvPicPr>
          <p:cNvPr id="363" name="Google Shape;363;p17"/>
          <p:cNvPicPr preferRelativeResize="0"/>
          <p:nvPr/>
        </p:nvPicPr>
        <p:blipFill rotWithShape="1">
          <a:blip r:embed="rId6">
            <a:alphaModFix/>
          </a:blip>
          <a:srcRect/>
          <a:stretch/>
        </p:blipFill>
        <p:spPr>
          <a:xfrm>
            <a:off x="9004676" y="2547261"/>
            <a:ext cx="2845583" cy="2845583"/>
          </a:xfrm>
          <a:prstGeom prst="rect">
            <a:avLst/>
          </a:prstGeom>
          <a:noFill/>
          <a:ln>
            <a:noFill/>
          </a:ln>
        </p:spPr>
      </p:pic>
      <p:sp>
        <p:nvSpPr>
          <p:cNvPr id="364" name="Google Shape;364;p17"/>
          <p:cNvSpPr/>
          <p:nvPr/>
        </p:nvSpPr>
        <p:spPr>
          <a:xfrm>
            <a:off x="248655" y="5113110"/>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65" name="Google Shape;365;p17"/>
          <p:cNvSpPr/>
          <p:nvPr/>
        </p:nvSpPr>
        <p:spPr>
          <a:xfrm>
            <a:off x="3443790" y="5255482"/>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66" name="Google Shape;366;p17"/>
          <p:cNvSpPr/>
          <p:nvPr/>
        </p:nvSpPr>
        <p:spPr>
          <a:xfrm>
            <a:off x="6334628" y="5128650"/>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67" name="Google Shape;367;p17"/>
          <p:cNvSpPr/>
          <p:nvPr/>
        </p:nvSpPr>
        <p:spPr>
          <a:xfrm>
            <a:off x="9206576" y="4917345"/>
            <a:ext cx="2399295" cy="42261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68" name="Google Shape;368;p17"/>
          <p:cNvSpPr txBox="1"/>
          <p:nvPr/>
        </p:nvSpPr>
        <p:spPr>
          <a:xfrm>
            <a:off x="1568904" y="1512173"/>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1</a:t>
            </a:r>
            <a:endParaRPr sz="6000">
              <a:solidFill>
                <a:schemeClr val="accent1"/>
              </a:solidFill>
              <a:latin typeface="Overlock"/>
              <a:ea typeface="Overlock"/>
              <a:cs typeface="Overlock"/>
              <a:sym typeface="Overlock"/>
            </a:endParaRPr>
          </a:p>
        </p:txBody>
      </p:sp>
      <p:sp>
        <p:nvSpPr>
          <p:cNvPr id="369" name="Google Shape;369;p17"/>
          <p:cNvSpPr txBox="1"/>
          <p:nvPr/>
        </p:nvSpPr>
        <p:spPr>
          <a:xfrm>
            <a:off x="4392495" y="1512173"/>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2</a:t>
            </a:r>
            <a:endParaRPr sz="6000">
              <a:solidFill>
                <a:schemeClr val="accent1"/>
              </a:solidFill>
              <a:latin typeface="Overlock"/>
              <a:ea typeface="Overlock"/>
              <a:cs typeface="Overlock"/>
              <a:sym typeface="Overlock"/>
            </a:endParaRPr>
          </a:p>
        </p:txBody>
      </p:sp>
      <p:sp>
        <p:nvSpPr>
          <p:cNvPr id="370" name="Google Shape;370;p17"/>
          <p:cNvSpPr txBox="1"/>
          <p:nvPr/>
        </p:nvSpPr>
        <p:spPr>
          <a:xfrm>
            <a:off x="7252819" y="1531599"/>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3</a:t>
            </a:r>
            <a:endParaRPr sz="6000">
              <a:solidFill>
                <a:schemeClr val="accent1"/>
              </a:solidFill>
              <a:latin typeface="Overlock"/>
              <a:ea typeface="Overlock"/>
              <a:cs typeface="Overlock"/>
              <a:sym typeface="Overlock"/>
            </a:endParaRPr>
          </a:p>
        </p:txBody>
      </p:sp>
      <p:sp>
        <p:nvSpPr>
          <p:cNvPr id="371" name="Google Shape;371;p17"/>
          <p:cNvSpPr txBox="1"/>
          <p:nvPr/>
        </p:nvSpPr>
        <p:spPr>
          <a:xfrm>
            <a:off x="10113143" y="1531598"/>
            <a:ext cx="6286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Overlock"/>
                <a:ea typeface="Overlock"/>
                <a:cs typeface="Overlock"/>
                <a:sym typeface="Overlock"/>
              </a:rPr>
              <a:t>4</a:t>
            </a:r>
            <a:endParaRPr sz="6000">
              <a:solidFill>
                <a:schemeClr val="accent1"/>
              </a:solidFill>
              <a:latin typeface="Overlock"/>
              <a:ea typeface="Overlock"/>
              <a:cs typeface="Overlock"/>
              <a:sym typeface="Overlock"/>
            </a:endParaRPr>
          </a:p>
        </p:txBody>
      </p:sp>
      <p:sp>
        <p:nvSpPr>
          <p:cNvPr id="372" name="Google Shape;372;p17"/>
          <p:cNvSpPr txBox="1"/>
          <p:nvPr/>
        </p:nvSpPr>
        <p:spPr>
          <a:xfrm>
            <a:off x="523875" y="5226593"/>
            <a:ext cx="24165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VIOLENCE</a:t>
            </a:r>
            <a:endParaRPr sz="1800" b="1">
              <a:solidFill>
                <a:schemeClr val="dk1"/>
              </a:solidFill>
              <a:latin typeface="Arial"/>
              <a:ea typeface="Arial"/>
              <a:cs typeface="Arial"/>
              <a:sym typeface="Arial"/>
            </a:endParaRPr>
          </a:p>
        </p:txBody>
      </p:sp>
      <p:sp>
        <p:nvSpPr>
          <p:cNvPr id="373" name="Google Shape;373;p17"/>
          <p:cNvSpPr txBox="1"/>
          <p:nvPr/>
        </p:nvSpPr>
        <p:spPr>
          <a:xfrm>
            <a:off x="3293901" y="5212706"/>
            <a:ext cx="24165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ABUS</a:t>
            </a:r>
            <a:endParaRPr sz="1800" b="1">
              <a:solidFill>
                <a:schemeClr val="dk1"/>
              </a:solidFill>
              <a:latin typeface="Arial"/>
              <a:ea typeface="Arial"/>
              <a:cs typeface="Arial"/>
              <a:sym typeface="Arial"/>
            </a:endParaRPr>
          </a:p>
        </p:txBody>
      </p:sp>
      <p:sp>
        <p:nvSpPr>
          <p:cNvPr id="374" name="Google Shape;374;p17"/>
          <p:cNvSpPr txBox="1"/>
          <p:nvPr/>
        </p:nvSpPr>
        <p:spPr>
          <a:xfrm>
            <a:off x="6344143" y="5212734"/>
            <a:ext cx="24165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NÉGLIGENCE</a:t>
            </a:r>
            <a:endParaRPr sz="1800" b="1">
              <a:solidFill>
                <a:schemeClr val="dk1"/>
              </a:solidFill>
              <a:latin typeface="Arial"/>
              <a:ea typeface="Arial"/>
              <a:cs typeface="Arial"/>
              <a:sym typeface="Arial"/>
            </a:endParaRPr>
          </a:p>
        </p:txBody>
      </p:sp>
      <p:sp>
        <p:nvSpPr>
          <p:cNvPr id="375" name="Google Shape;375;p17"/>
          <p:cNvSpPr txBox="1"/>
          <p:nvPr/>
        </p:nvSpPr>
        <p:spPr>
          <a:xfrm>
            <a:off x="9296000" y="5202026"/>
            <a:ext cx="24165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EXPLOITATION</a:t>
            </a:r>
            <a:endParaRPr sz="1800" b="1">
              <a:solidFill>
                <a:schemeClr val="dk1"/>
              </a:solidFill>
              <a:latin typeface="Arial"/>
              <a:ea typeface="Arial"/>
              <a:cs typeface="Arial"/>
              <a:sym typeface="Arial"/>
            </a:endParaRPr>
          </a:p>
        </p:txBody>
      </p:sp>
      <p:cxnSp>
        <p:nvCxnSpPr>
          <p:cNvPr id="376" name="Google Shape;376;p17"/>
          <p:cNvCxnSpPr/>
          <p:nvPr/>
        </p:nvCxnSpPr>
        <p:spPr>
          <a:xfrm>
            <a:off x="3228975" y="1666368"/>
            <a:ext cx="0" cy="3869352"/>
          </a:xfrm>
          <a:prstGeom prst="straightConnector1">
            <a:avLst/>
          </a:prstGeom>
          <a:noFill/>
          <a:ln w="38100" cap="flat" cmpd="sng">
            <a:solidFill>
              <a:srgbClr val="EDD5E4"/>
            </a:solidFill>
            <a:prstDash val="solid"/>
            <a:miter lim="800000"/>
            <a:headEnd type="none" w="sm" len="sm"/>
            <a:tailEnd type="none" w="sm" len="sm"/>
          </a:ln>
        </p:spPr>
      </p:cxnSp>
      <p:cxnSp>
        <p:nvCxnSpPr>
          <p:cNvPr id="377" name="Google Shape;377;p17"/>
          <p:cNvCxnSpPr/>
          <p:nvPr/>
        </p:nvCxnSpPr>
        <p:spPr>
          <a:xfrm>
            <a:off x="6159541" y="1666368"/>
            <a:ext cx="0" cy="3869352"/>
          </a:xfrm>
          <a:prstGeom prst="straightConnector1">
            <a:avLst/>
          </a:prstGeom>
          <a:noFill/>
          <a:ln w="38100" cap="flat" cmpd="sng">
            <a:solidFill>
              <a:srgbClr val="EDD5E4"/>
            </a:solidFill>
            <a:prstDash val="solid"/>
            <a:miter lim="800000"/>
            <a:headEnd type="none" w="sm" len="sm"/>
            <a:tailEnd type="none" w="sm" len="sm"/>
          </a:ln>
        </p:spPr>
      </p:cxnSp>
      <p:cxnSp>
        <p:nvCxnSpPr>
          <p:cNvPr id="378" name="Google Shape;378;p17"/>
          <p:cNvCxnSpPr/>
          <p:nvPr/>
        </p:nvCxnSpPr>
        <p:spPr>
          <a:xfrm>
            <a:off x="9090108" y="1666368"/>
            <a:ext cx="0" cy="3869352"/>
          </a:xfrm>
          <a:prstGeom prst="straightConnector1">
            <a:avLst/>
          </a:prstGeom>
          <a:noFill/>
          <a:ln w="38100" cap="flat" cmpd="sng">
            <a:solidFill>
              <a:srgbClr val="EDD5E4"/>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Vulnérabilités</a:t>
            </a:r>
            <a:endParaRPr>
              <a:latin typeface="Arial"/>
              <a:ea typeface="Arial"/>
              <a:cs typeface="Arial"/>
              <a:sym typeface="Arial"/>
            </a:endParaRPr>
          </a:p>
        </p:txBody>
      </p:sp>
      <p:sp>
        <p:nvSpPr>
          <p:cNvPr id="385" name="Google Shape;385;p18"/>
          <p:cNvSpPr txBox="1"/>
          <p:nvPr/>
        </p:nvSpPr>
        <p:spPr>
          <a:xfrm>
            <a:off x="4247891" y="5112749"/>
            <a:ext cx="65824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945E7A"/>
                </a:solidFill>
                <a:latin typeface="Arial"/>
                <a:ea typeface="Arial"/>
                <a:cs typeface="Arial"/>
                <a:sym typeface="Arial"/>
              </a:rPr>
              <a:t>Source : Alliance pour la protection de l'enfance dans l'action humanitaire (2019). </a:t>
            </a:r>
            <a:r>
              <a:rPr lang="en-GB" sz="1400" i="1">
                <a:solidFill>
                  <a:srgbClr val="945E7A"/>
                </a:solidFill>
                <a:latin typeface="Arial"/>
                <a:ea typeface="Arial"/>
                <a:cs typeface="Arial"/>
                <a:sym typeface="Arial"/>
              </a:rPr>
              <a:t>Normes minimales pour la protection des enfants dans l'action humanitaire</a:t>
            </a:r>
            <a:endParaRPr/>
          </a:p>
        </p:txBody>
      </p:sp>
      <p:sp>
        <p:nvSpPr>
          <p:cNvPr id="386" name="Google Shape;386;p18"/>
          <p:cNvSpPr/>
          <p:nvPr/>
        </p:nvSpPr>
        <p:spPr>
          <a:xfrm>
            <a:off x="3580526" y="2138663"/>
            <a:ext cx="7236215" cy="622069"/>
          </a:xfrm>
          <a:prstGeom prst="roundRect">
            <a:avLst>
              <a:gd name="adj" fmla="val 16667"/>
            </a:avLst>
          </a:prstGeom>
          <a:solidFill>
            <a:srgbClr val="F0E7EC"/>
          </a:solidFill>
          <a:ln>
            <a:noFill/>
          </a:ln>
        </p:spPr>
        <p:txBody>
          <a:bodyPr spcFirstLastPara="1" wrap="square" lIns="91425" tIns="45700" rIns="91425" bIns="45700" anchor="ctr" anchorCtr="0">
            <a:noAutofit/>
          </a:bodyPr>
          <a:lstStyle/>
          <a:p>
            <a:pPr marL="631825" marR="0" lvl="0" indent="0" algn="l" rtl="0">
              <a:spcBef>
                <a:spcPts val="0"/>
              </a:spcBef>
              <a:spcAft>
                <a:spcPts val="0"/>
              </a:spcAft>
              <a:buNone/>
            </a:pPr>
            <a:r>
              <a:rPr lang="en-GB" sz="2400" b="1">
                <a:solidFill>
                  <a:schemeClr val="dk1"/>
                </a:solidFill>
                <a:latin typeface="Arial"/>
                <a:ea typeface="Arial"/>
                <a:cs typeface="Arial"/>
                <a:sym typeface="Arial"/>
              </a:rPr>
              <a:t>VULNÉRABILITÉS</a:t>
            </a:r>
            <a:endParaRPr/>
          </a:p>
        </p:txBody>
      </p:sp>
      <p:pic>
        <p:nvPicPr>
          <p:cNvPr id="387" name="Google Shape;387;p18"/>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rgbClr val="945E7A"/>
            </a:solidFill>
            <a:prstDash val="solid"/>
            <a:round/>
            <a:headEnd type="none" w="sm" len="sm"/>
            <a:tailEnd type="none" w="sm" len="sm"/>
          </a:ln>
        </p:spPr>
      </p:pic>
      <p:sp>
        <p:nvSpPr>
          <p:cNvPr id="388" name="Google Shape;388;p18"/>
          <p:cNvSpPr txBox="1"/>
          <p:nvPr/>
        </p:nvSpPr>
        <p:spPr>
          <a:xfrm>
            <a:off x="4247891" y="2998880"/>
            <a:ext cx="6568850"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Arial"/>
                <a:ea typeface="Arial"/>
                <a:cs typeface="Arial"/>
                <a:sym typeface="Arial"/>
              </a:rPr>
              <a:t>"Pour la protection de l'enfance, la vulnérabilité fait référence aux caractéristiques individuelles, familiales, communautaires et sociétales qui réduisent la capacité des enfants à résister à l'impact négatif des violations et des menaces pesant sur leurs droits.</a:t>
            </a:r>
            <a:endParaRPr/>
          </a:p>
        </p:txBody>
      </p:sp>
      <p:grpSp>
        <p:nvGrpSpPr>
          <p:cNvPr id="389" name="Google Shape;389;p18"/>
          <p:cNvGrpSpPr/>
          <p:nvPr/>
        </p:nvGrpSpPr>
        <p:grpSpPr>
          <a:xfrm>
            <a:off x="8287067" y="1523803"/>
            <a:ext cx="2156586" cy="991572"/>
            <a:chOff x="2799225" y="1528989"/>
            <a:chExt cx="4843224" cy="991572"/>
          </a:xfrm>
        </p:grpSpPr>
        <p:sp>
          <p:nvSpPr>
            <p:cNvPr id="390" name="Google Shape;390;p18"/>
            <p:cNvSpPr/>
            <p:nvPr/>
          </p:nvSpPr>
          <p:spPr>
            <a:xfrm>
              <a:off x="2799233" y="1651593"/>
              <a:ext cx="3981250" cy="8689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8"/>
            <p:cNvSpPr/>
            <p:nvPr/>
          </p:nvSpPr>
          <p:spPr>
            <a:xfrm rot="-5400000" flipH="1">
              <a:off x="6778251" y="1648160"/>
              <a:ext cx="941305" cy="787089"/>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18"/>
            <p:cNvSpPr/>
            <p:nvPr/>
          </p:nvSpPr>
          <p:spPr>
            <a:xfrm rot="10800000">
              <a:off x="2799225" y="1528989"/>
              <a:ext cx="4843224" cy="88106"/>
            </a:xfrm>
            <a:prstGeom prst="parallelogram">
              <a:avLst>
                <a:gd name="adj" fmla="val 4127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highlight>
                  <a:srgbClr val="FFFF00"/>
                </a:highlight>
                <a:latin typeface="Arial"/>
                <a:ea typeface="Arial"/>
                <a:cs typeface="Arial"/>
                <a:sym typeface="Arial"/>
              </a:rPr>
              <a:t>Comprendre les problèmes de protection de l'enfance </a:t>
            </a:r>
            <a:endParaRPr>
              <a:highlight>
                <a:srgbClr val="FFFF00"/>
              </a:highlight>
              <a:latin typeface="Arial"/>
              <a:ea typeface="Arial"/>
              <a:cs typeface="Arial"/>
              <a:sym typeface="Arial"/>
            </a:endParaRPr>
          </a:p>
        </p:txBody>
      </p:sp>
      <p:sp>
        <p:nvSpPr>
          <p:cNvPr id="399" name="Google Shape;399;p19"/>
          <p:cNvSpPr txBox="1"/>
          <p:nvPr/>
        </p:nvSpPr>
        <p:spPr>
          <a:xfrm>
            <a:off x="5512146" y="2734536"/>
            <a:ext cx="4716298"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Arial"/>
                <a:ea typeface="Arial"/>
                <a:cs typeface="Arial"/>
                <a:sym typeface="Arial"/>
              </a:rPr>
              <a:t>Examinez les problèmes de protection de l'enfance figurant sur vos formulaires de gestion de cas et dans vos procédures opérationnelles standard (POS). </a:t>
            </a:r>
            <a:endParaRPr sz="2800">
              <a:solidFill>
                <a:schemeClr val="dk1"/>
              </a:solidFill>
              <a:latin typeface="Arial"/>
              <a:ea typeface="Arial"/>
              <a:cs typeface="Arial"/>
              <a:sym typeface="Arial"/>
            </a:endParaRPr>
          </a:p>
        </p:txBody>
      </p:sp>
      <p:grpSp>
        <p:nvGrpSpPr>
          <p:cNvPr id="400" name="Google Shape;400;p19"/>
          <p:cNvGrpSpPr/>
          <p:nvPr/>
        </p:nvGrpSpPr>
        <p:grpSpPr>
          <a:xfrm>
            <a:off x="1958888" y="1997743"/>
            <a:ext cx="2604020" cy="3096620"/>
            <a:chOff x="2205632" y="2462858"/>
            <a:chExt cx="2212893" cy="2631504"/>
          </a:xfrm>
        </p:grpSpPr>
        <p:sp>
          <p:nvSpPr>
            <p:cNvPr id="401" name="Google Shape;401;p19"/>
            <p:cNvSpPr/>
            <p:nvPr/>
          </p:nvSpPr>
          <p:spPr>
            <a:xfrm>
              <a:off x="3640519" y="2462858"/>
              <a:ext cx="778006" cy="142919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2" name="Google Shape;402;p19"/>
            <p:cNvGrpSpPr/>
            <p:nvPr/>
          </p:nvGrpSpPr>
          <p:grpSpPr>
            <a:xfrm>
              <a:off x="2953221" y="3880518"/>
              <a:ext cx="759689" cy="1213844"/>
              <a:chOff x="697842" y="3315817"/>
              <a:chExt cx="514964" cy="822818"/>
            </a:xfrm>
          </p:grpSpPr>
          <p:sp>
            <p:nvSpPr>
              <p:cNvPr id="403" name="Google Shape;403;p19"/>
              <p:cNvSpPr/>
              <p:nvPr/>
            </p:nvSpPr>
            <p:spPr>
              <a:xfrm>
                <a:off x="697842" y="3826277"/>
                <a:ext cx="514964" cy="312358"/>
              </a:xfrm>
              <a:prstGeom prst="trapezoid">
                <a:avLst>
                  <a:gd name="adj" fmla="val 3394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19"/>
              <p:cNvSpPr/>
              <p:nvPr/>
            </p:nvSpPr>
            <p:spPr>
              <a:xfrm>
                <a:off x="776140" y="3745391"/>
                <a:ext cx="362490" cy="393243"/>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19"/>
              <p:cNvSpPr/>
              <p:nvPr/>
            </p:nvSpPr>
            <p:spPr>
              <a:xfrm>
                <a:off x="772020" y="3315817"/>
                <a:ext cx="366610" cy="36661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406" name="Google Shape;406;p19"/>
            <p:cNvGrpSpPr/>
            <p:nvPr/>
          </p:nvGrpSpPr>
          <p:grpSpPr>
            <a:xfrm>
              <a:off x="2205632" y="3880518"/>
              <a:ext cx="540833" cy="1213842"/>
              <a:chOff x="5960196" y="3632825"/>
              <a:chExt cx="324376" cy="728028"/>
            </a:xfrm>
          </p:grpSpPr>
          <p:sp>
            <p:nvSpPr>
              <p:cNvPr id="407" name="Google Shape;407;p19"/>
              <p:cNvSpPr/>
              <p:nvPr/>
            </p:nvSpPr>
            <p:spPr>
              <a:xfrm>
                <a:off x="5962575" y="4012912"/>
                <a:ext cx="320731" cy="347941"/>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19"/>
              <p:cNvSpPr/>
              <p:nvPr/>
            </p:nvSpPr>
            <p:spPr>
              <a:xfrm>
                <a:off x="5960196" y="3632825"/>
                <a:ext cx="324376" cy="32437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409" name="Google Shape;409;p19"/>
              <p:cNvSpPr/>
              <p:nvPr/>
            </p:nvSpPr>
            <p:spPr>
              <a:xfrm>
                <a:off x="6087847" y="4201939"/>
                <a:ext cx="69074" cy="15891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10" name="Google Shape;410;p19"/>
          <p:cNvGrpSpPr/>
          <p:nvPr/>
        </p:nvGrpSpPr>
        <p:grpSpPr>
          <a:xfrm>
            <a:off x="9994118" y="33917"/>
            <a:ext cx="2057602" cy="1975956"/>
            <a:chOff x="9994118" y="33917"/>
            <a:chExt cx="2057602" cy="1975956"/>
          </a:xfrm>
        </p:grpSpPr>
        <p:sp>
          <p:nvSpPr>
            <p:cNvPr id="411" name="Google Shape;411;p1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12" name="Google Shape;412;p19"/>
            <p:cNvGrpSpPr/>
            <p:nvPr/>
          </p:nvGrpSpPr>
          <p:grpSpPr>
            <a:xfrm>
              <a:off x="10741851" y="707024"/>
              <a:ext cx="562136" cy="634675"/>
              <a:chOff x="760175" y="830141"/>
              <a:chExt cx="867619" cy="979580"/>
            </a:xfrm>
          </p:grpSpPr>
          <p:sp>
            <p:nvSpPr>
              <p:cNvPr id="413" name="Google Shape;413;p19"/>
              <p:cNvSpPr/>
              <p:nvPr/>
            </p:nvSpPr>
            <p:spPr>
              <a:xfrm>
                <a:off x="864636" y="830141"/>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71</a:t>
                </a:r>
                <a:endParaRPr/>
              </a:p>
            </p:txBody>
          </p:sp>
          <p:sp>
            <p:nvSpPr>
              <p:cNvPr id="414" name="Google Shape;414;p19"/>
              <p:cNvSpPr/>
              <p:nvPr/>
            </p:nvSpPr>
            <p:spPr>
              <a:xfrm>
                <a:off x="760175" y="830143"/>
                <a:ext cx="149292" cy="979578"/>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1</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Ouverture du module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Analyse de la protection de l'enfance</a:t>
            </a:r>
            <a:endParaRPr>
              <a:latin typeface="Arial"/>
              <a:ea typeface="Arial"/>
              <a:cs typeface="Arial"/>
              <a:sym typeface="Arial"/>
            </a:endParaRPr>
          </a:p>
        </p:txBody>
      </p:sp>
      <p:grpSp>
        <p:nvGrpSpPr>
          <p:cNvPr id="421" name="Google Shape;421;p20"/>
          <p:cNvGrpSpPr/>
          <p:nvPr/>
        </p:nvGrpSpPr>
        <p:grpSpPr>
          <a:xfrm>
            <a:off x="9994118" y="33917"/>
            <a:ext cx="2057602" cy="1975956"/>
            <a:chOff x="9994118" y="33917"/>
            <a:chExt cx="2057602" cy="1975956"/>
          </a:xfrm>
        </p:grpSpPr>
        <p:sp>
          <p:nvSpPr>
            <p:cNvPr id="422" name="Google Shape;422;p20"/>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23" name="Google Shape;423;p20"/>
            <p:cNvGrpSpPr/>
            <p:nvPr/>
          </p:nvGrpSpPr>
          <p:grpSpPr>
            <a:xfrm>
              <a:off x="10621771" y="762700"/>
              <a:ext cx="562136" cy="634675"/>
              <a:chOff x="760175" y="830142"/>
              <a:chExt cx="867619" cy="979579"/>
            </a:xfrm>
          </p:grpSpPr>
          <p:sp>
            <p:nvSpPr>
              <p:cNvPr id="424" name="Google Shape;424;p20"/>
              <p:cNvSpPr/>
              <p:nvPr/>
            </p:nvSpPr>
            <p:spPr>
              <a:xfrm>
                <a:off x="864636" y="830142"/>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72</a:t>
                </a:r>
                <a:endParaRPr/>
              </a:p>
            </p:txBody>
          </p:sp>
          <p:sp>
            <p:nvSpPr>
              <p:cNvPr id="425" name="Google Shape;425;p20"/>
              <p:cNvSpPr/>
              <p:nvPr/>
            </p:nvSpPr>
            <p:spPr>
              <a:xfrm>
                <a:off x="760175" y="830144"/>
                <a:ext cx="149292" cy="979577"/>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26" name="Google Shape;426;p20"/>
            <p:cNvGrpSpPr/>
            <p:nvPr/>
          </p:nvGrpSpPr>
          <p:grpSpPr>
            <a:xfrm>
              <a:off x="11325415" y="762701"/>
              <a:ext cx="182192" cy="634674"/>
              <a:chOff x="2121762" y="2323619"/>
              <a:chExt cx="200378" cy="825210"/>
            </a:xfrm>
          </p:grpSpPr>
          <p:sp>
            <p:nvSpPr>
              <p:cNvPr id="427" name="Google Shape;427;p20"/>
              <p:cNvSpPr/>
              <p:nvPr/>
            </p:nvSpPr>
            <p:spPr>
              <a:xfrm>
                <a:off x="2121763" y="2323619"/>
                <a:ext cx="200377" cy="172739"/>
              </a:xfrm>
              <a:prstGeom prst="triangle">
                <a:avLst>
                  <a:gd name="adj" fmla="val 50000"/>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8" name="Google Shape;428;p20"/>
              <p:cNvSpPr/>
              <p:nvPr/>
            </p:nvSpPr>
            <p:spPr>
              <a:xfrm>
                <a:off x="2121762" y="2496169"/>
                <a:ext cx="200377" cy="6526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429" name="Google Shape;429;p20"/>
          <p:cNvGrpSpPr/>
          <p:nvPr/>
        </p:nvGrpSpPr>
        <p:grpSpPr>
          <a:xfrm rot="-1224989">
            <a:off x="585067" y="2401452"/>
            <a:ext cx="3595330" cy="2390375"/>
            <a:chOff x="7208925" y="2604220"/>
            <a:chExt cx="1168511" cy="776891"/>
          </a:xfrm>
        </p:grpSpPr>
        <p:sp>
          <p:nvSpPr>
            <p:cNvPr id="430" name="Google Shape;430;p20"/>
            <p:cNvSpPr/>
            <p:nvPr/>
          </p:nvSpPr>
          <p:spPr>
            <a:xfrm>
              <a:off x="7425584" y="2840091"/>
              <a:ext cx="716280" cy="5410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0"/>
            <p:cNvSpPr/>
            <p:nvPr/>
          </p:nvSpPr>
          <p:spPr>
            <a:xfrm>
              <a:off x="7208925" y="2953324"/>
              <a:ext cx="356816" cy="356815"/>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2" name="Google Shape;432;p20"/>
            <p:cNvSpPr/>
            <p:nvPr/>
          </p:nvSpPr>
          <p:spPr>
            <a:xfrm>
              <a:off x="7622905" y="2604220"/>
              <a:ext cx="356816" cy="356815"/>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3" name="Google Shape;433;p20"/>
            <p:cNvSpPr/>
            <p:nvPr/>
          </p:nvSpPr>
          <p:spPr>
            <a:xfrm>
              <a:off x="8020620" y="2955992"/>
              <a:ext cx="356816" cy="356815"/>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4" name="Google Shape;434;p20"/>
            <p:cNvSpPr/>
            <p:nvPr/>
          </p:nvSpPr>
          <p:spPr>
            <a:xfrm rot="3546506">
              <a:off x="7635233" y="3164183"/>
              <a:ext cx="115589" cy="149251"/>
            </a:xfrm>
            <a:prstGeom prst="snip1Rect">
              <a:avLst>
                <a:gd name="adj" fmla="val 2326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0"/>
            <p:cNvSpPr/>
            <p:nvPr/>
          </p:nvSpPr>
          <p:spPr>
            <a:xfrm rot="-4164530">
              <a:off x="7817713" y="3021002"/>
              <a:ext cx="115589" cy="149251"/>
            </a:xfrm>
            <a:prstGeom prst="snip1Rect">
              <a:avLst>
                <a:gd name="adj" fmla="val 2326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6" name="Google Shape;436;p20"/>
          <p:cNvSpPr/>
          <p:nvPr/>
        </p:nvSpPr>
        <p:spPr>
          <a:xfrm>
            <a:off x="4631170" y="2502129"/>
            <a:ext cx="1853329" cy="2841719"/>
          </a:xfrm>
          <a:prstGeom prst="wedgeRoundRectCallout">
            <a:avLst>
              <a:gd name="adj1" fmla="val 19591"/>
              <a:gd name="adj2" fmla="val -58466"/>
              <a:gd name="adj3" fmla="val 16667"/>
            </a:avLst>
          </a:prstGeom>
          <a:solidFill>
            <a:srgbClr val="EDD5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Comment </a:t>
            </a:r>
            <a:r>
              <a:rPr lang="en-GB" sz="1800" b="1">
                <a:solidFill>
                  <a:schemeClr val="dk1"/>
                </a:solidFill>
                <a:latin typeface="Arial"/>
                <a:ea typeface="Arial"/>
                <a:cs typeface="Arial"/>
                <a:sym typeface="Arial"/>
              </a:rPr>
              <a:t>définiriez-vous ou expliqueriez-vous </a:t>
            </a:r>
            <a:r>
              <a:rPr lang="en-GB" sz="1800">
                <a:solidFill>
                  <a:schemeClr val="dk1"/>
                </a:solidFill>
                <a:latin typeface="Arial"/>
                <a:ea typeface="Arial"/>
                <a:cs typeface="Arial"/>
                <a:sym typeface="Arial"/>
              </a:rPr>
              <a:t>ce problème de protection ? Créez une définition.</a:t>
            </a:r>
            <a:endParaRPr/>
          </a:p>
        </p:txBody>
      </p:sp>
      <p:sp>
        <p:nvSpPr>
          <p:cNvPr id="437" name="Google Shape;437;p20"/>
          <p:cNvSpPr/>
          <p:nvPr/>
        </p:nvSpPr>
        <p:spPr>
          <a:xfrm>
            <a:off x="6778036" y="2496060"/>
            <a:ext cx="2016068" cy="2847789"/>
          </a:xfrm>
          <a:prstGeom prst="wedgeRoundRectCallout">
            <a:avLst>
              <a:gd name="adj1" fmla="val 15192"/>
              <a:gd name="adj2" fmla="val 58260"/>
              <a:gd name="adj3" fmla="val 16667"/>
            </a:avLst>
          </a:prstGeom>
          <a:solidFill>
            <a:srgbClr val="EDD5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Qui est vulnérable </a:t>
            </a:r>
            <a:r>
              <a:rPr lang="en-GB" sz="1800">
                <a:solidFill>
                  <a:schemeClr val="dk1"/>
                </a:solidFill>
                <a:latin typeface="Arial"/>
                <a:ea typeface="Arial"/>
                <a:cs typeface="Arial"/>
                <a:sym typeface="Arial"/>
              </a:rPr>
              <a:t>? Quelles sont les caractéristiques des enfants ou des familles confrontés à ce problème de protection ?</a:t>
            </a:r>
            <a:endParaRPr/>
          </a:p>
        </p:txBody>
      </p:sp>
      <p:sp>
        <p:nvSpPr>
          <p:cNvPr id="438" name="Google Shape;438;p20"/>
          <p:cNvSpPr/>
          <p:nvPr/>
        </p:nvSpPr>
        <p:spPr>
          <a:xfrm>
            <a:off x="9087641" y="2496061"/>
            <a:ext cx="1853329" cy="2847790"/>
          </a:xfrm>
          <a:prstGeom prst="wedgeRoundRectCallout">
            <a:avLst>
              <a:gd name="adj1" fmla="val -25356"/>
              <a:gd name="adj2" fmla="val -61664"/>
              <a:gd name="adj3" fmla="val 16667"/>
            </a:avLst>
          </a:prstGeom>
          <a:solidFill>
            <a:srgbClr val="EDD5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Qui est responsable </a:t>
            </a:r>
            <a:r>
              <a:rPr lang="en-GB" sz="1800">
                <a:solidFill>
                  <a:schemeClr val="dk1"/>
                </a:solidFill>
                <a:latin typeface="Arial"/>
                <a:ea typeface="Arial"/>
                <a:cs typeface="Arial"/>
                <a:sym typeface="Arial"/>
              </a:rPr>
              <a:t>de ces problèmes de protection ? Qui en est à l'origine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1"/>
          <p:cNvSpPr/>
          <p:nvPr/>
        </p:nvSpPr>
        <p:spPr>
          <a:xfrm>
            <a:off x="838200" y="1712684"/>
            <a:ext cx="5499944" cy="4093029"/>
          </a:xfrm>
          <a:prstGeom prst="roundRect">
            <a:avLst>
              <a:gd name="adj" fmla="val 16667"/>
            </a:avLst>
          </a:prstGeom>
          <a:solidFill>
            <a:srgbClr val="EDD5E4"/>
          </a:solidFill>
          <a:ln w="1270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Analyse de la protection de l'enfance</a:t>
            </a:r>
            <a:endParaRPr>
              <a:latin typeface="Arial"/>
              <a:ea typeface="Arial"/>
              <a:cs typeface="Arial"/>
              <a:sym typeface="Arial"/>
            </a:endParaRPr>
          </a:p>
        </p:txBody>
      </p:sp>
      <p:sp>
        <p:nvSpPr>
          <p:cNvPr id="446" name="Google Shape;446;p21"/>
          <p:cNvSpPr txBox="1"/>
          <p:nvPr/>
        </p:nvSpPr>
        <p:spPr>
          <a:xfrm>
            <a:off x="1249747" y="2309978"/>
            <a:ext cx="4763935"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Les équipes de gestion des dossiers (les gestionnaires sociaux et leurs superviseurs) doivent comprendre les problèmes de protection de l'enfance auxquels les enfants et les familles sont confrontés. Elles doivent tenir compte de l'impact négatif sur leurs droits, ainsi que de leurs forces et de leurs capacités à y faire face. </a:t>
            </a:r>
            <a:endParaRPr/>
          </a:p>
        </p:txBody>
      </p:sp>
      <p:sp>
        <p:nvSpPr>
          <p:cNvPr id="447" name="Google Shape;447;p21"/>
          <p:cNvSpPr txBox="1"/>
          <p:nvPr/>
        </p:nvSpPr>
        <p:spPr>
          <a:xfrm>
            <a:off x="6836227" y="2345826"/>
            <a:ext cx="465448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L'analyse de la protection de l'enfance et la compréhension des problèmes liés à la protection de l'enfance peuvent être utiles :</a:t>
            </a:r>
            <a:endParaRPr/>
          </a:p>
          <a:p>
            <a:pPr marL="457200" marR="0" lvl="0" indent="-4572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Soutenir la hiérarchisation des risques liés à la protection de l'enfance</a:t>
            </a:r>
            <a:endParaRPr/>
          </a:p>
          <a:p>
            <a:pPr marL="457200" marR="0" lvl="0" indent="-4572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Soutenir la résolution de problèmes et la prise de décision pour mieux faire face aux risques liés à la protection de l'enfance</a:t>
            </a:r>
            <a:endParaRPr/>
          </a:p>
        </p:txBody>
      </p:sp>
      <p:grpSp>
        <p:nvGrpSpPr>
          <p:cNvPr id="448" name="Google Shape;448;p21"/>
          <p:cNvGrpSpPr/>
          <p:nvPr/>
        </p:nvGrpSpPr>
        <p:grpSpPr>
          <a:xfrm>
            <a:off x="5332216" y="1267104"/>
            <a:ext cx="1691947" cy="1362549"/>
            <a:chOff x="4375919" y="1952645"/>
            <a:chExt cx="1260435" cy="1015047"/>
          </a:xfrm>
        </p:grpSpPr>
        <p:sp>
          <p:nvSpPr>
            <p:cNvPr id="449" name="Google Shape;449;p21"/>
            <p:cNvSpPr/>
            <p:nvPr/>
          </p:nvSpPr>
          <p:spPr>
            <a:xfrm rot="-1029978">
              <a:off x="4447704" y="2313235"/>
              <a:ext cx="155800" cy="50995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21"/>
            <p:cNvSpPr/>
            <p:nvPr/>
          </p:nvSpPr>
          <p:spPr>
            <a:xfrm rot="734835">
              <a:off x="4416926" y="2065608"/>
              <a:ext cx="152465" cy="385897"/>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21"/>
            <p:cNvSpPr/>
            <p:nvPr/>
          </p:nvSpPr>
          <p:spPr>
            <a:xfrm rot="-567011">
              <a:off x="4615614" y="2373582"/>
              <a:ext cx="149730" cy="358638"/>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1"/>
            <p:cNvSpPr/>
            <p:nvPr/>
          </p:nvSpPr>
          <p:spPr>
            <a:xfrm rot="4370022" flipH="1">
              <a:off x="4566067" y="2612552"/>
              <a:ext cx="197560" cy="305529"/>
            </a:xfrm>
            <a:prstGeom prst="flowChartManualInpu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1"/>
            <p:cNvSpPr/>
            <p:nvPr/>
          </p:nvSpPr>
          <p:spPr>
            <a:xfrm rot="1076057" flipH="1">
              <a:off x="5400700" y="2349090"/>
              <a:ext cx="161053" cy="50995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1"/>
            <p:cNvSpPr/>
            <p:nvPr/>
          </p:nvSpPr>
          <p:spPr>
            <a:xfrm rot="-688756" flipH="1">
              <a:off x="5437935" y="2101053"/>
              <a:ext cx="157606" cy="39828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1"/>
            <p:cNvSpPr/>
            <p:nvPr/>
          </p:nvSpPr>
          <p:spPr>
            <a:xfrm rot="613090" flipH="1">
              <a:off x="5233983" y="2403167"/>
              <a:ext cx="154779" cy="358638"/>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21"/>
            <p:cNvSpPr/>
            <p:nvPr/>
          </p:nvSpPr>
          <p:spPr>
            <a:xfrm rot="-4323943">
              <a:off x="5238172" y="2640595"/>
              <a:ext cx="197560" cy="315831"/>
            </a:xfrm>
            <a:prstGeom prst="flowChartManualInpu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21"/>
            <p:cNvSpPr/>
            <p:nvPr/>
          </p:nvSpPr>
          <p:spPr>
            <a:xfrm>
              <a:off x="4880503" y="2250894"/>
              <a:ext cx="251673" cy="267545"/>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1"/>
            <p:cNvSpPr/>
            <p:nvPr/>
          </p:nvSpPr>
          <p:spPr>
            <a:xfrm>
              <a:off x="4878636" y="1952645"/>
              <a:ext cx="254533" cy="2545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1"/>
            <p:cNvSpPr/>
            <p:nvPr/>
          </p:nvSpPr>
          <p:spPr>
            <a:xfrm>
              <a:off x="4538838" y="2765316"/>
              <a:ext cx="241922" cy="2023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1"/>
            <p:cNvSpPr/>
            <p:nvPr/>
          </p:nvSpPr>
          <p:spPr>
            <a:xfrm>
              <a:off x="5217172" y="2765316"/>
              <a:ext cx="241922" cy="2023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467" name="Google Shape;467;p22"/>
          <p:cNvSpPr/>
          <p:nvPr/>
        </p:nvSpPr>
        <p:spPr>
          <a:xfrm>
            <a:off x="3437380" y="1806678"/>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468" name="Google Shape;468;p22"/>
          <p:cNvSpPr txBox="1"/>
          <p:nvPr/>
        </p:nvSpPr>
        <p:spPr>
          <a:xfrm>
            <a:off x="1361380" y="3287998"/>
            <a:ext cx="479177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0">
                <a:solidFill>
                  <a:schemeClr val="dk1"/>
                </a:solidFill>
                <a:latin typeface="Arial"/>
                <a:ea typeface="Arial"/>
                <a:cs typeface="Arial"/>
                <a:sym typeface="Arial"/>
              </a:rPr>
              <a:t>L'analyse de la protection de l'enfance permet de mieux comprendre les problèmes de protection de l'enfance, de savoir qui est vulnérable et pourquoi, quel est leur impact et qui en est responsable ou en est à l'origine.</a:t>
            </a:r>
            <a:endParaRPr/>
          </a:p>
        </p:txBody>
      </p:sp>
      <p:sp>
        <p:nvSpPr>
          <p:cNvPr id="469" name="Google Shape;469;p22"/>
          <p:cNvSpPr txBox="1"/>
          <p:nvPr/>
        </p:nvSpPr>
        <p:spPr>
          <a:xfrm>
            <a:off x="6686550" y="3287998"/>
            <a:ext cx="415609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L'analyse de la protection de l'enfance peut aider les gestionnaires sociaux à mieux répondre aux besoins des enfants et de leurs familles. </a:t>
            </a:r>
            <a:endParaRPr sz="2400">
              <a:solidFill>
                <a:schemeClr val="dk1"/>
              </a:solidFill>
              <a:latin typeface="Arial"/>
              <a:ea typeface="Arial"/>
              <a:cs typeface="Arial"/>
              <a:sym typeface="Arial"/>
            </a:endParaRPr>
          </a:p>
        </p:txBody>
      </p:sp>
      <p:sp>
        <p:nvSpPr>
          <p:cNvPr id="470" name="Google Shape;470;p22"/>
          <p:cNvSpPr/>
          <p:nvPr/>
        </p:nvSpPr>
        <p:spPr>
          <a:xfrm>
            <a:off x="8238815" y="1806678"/>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3"/>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4</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analyser les risques complexes en matière de protection de l'enfance et hiérarchiser les besoins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t>Analyse des risques en matière de protection de l'enfance</a:t>
            </a:r>
            <a:endParaRPr/>
          </a:p>
        </p:txBody>
      </p:sp>
      <p:sp>
        <p:nvSpPr>
          <p:cNvPr id="483" name="Google Shape;483;p24"/>
          <p:cNvSpPr txBox="1"/>
          <p:nvPr/>
        </p:nvSpPr>
        <p:spPr>
          <a:xfrm>
            <a:off x="1163637" y="2022407"/>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FACTEURS DE RISQUE</a:t>
            </a:r>
            <a:endParaRPr sz="2000" b="1">
              <a:solidFill>
                <a:schemeClr val="dk1"/>
              </a:solidFill>
              <a:latin typeface="Arial"/>
              <a:ea typeface="Arial"/>
              <a:cs typeface="Arial"/>
              <a:sym typeface="Arial"/>
            </a:endParaRPr>
          </a:p>
        </p:txBody>
      </p:sp>
      <p:sp>
        <p:nvSpPr>
          <p:cNvPr id="484" name="Google Shape;484;p24"/>
          <p:cNvSpPr txBox="1"/>
          <p:nvPr/>
        </p:nvSpPr>
        <p:spPr>
          <a:xfrm>
            <a:off x="1163637" y="3626841"/>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FACTEURS DE PROTECTION</a:t>
            </a:r>
            <a:endParaRPr sz="2000" b="1">
              <a:solidFill>
                <a:schemeClr val="dk1"/>
              </a:solidFill>
              <a:latin typeface="Arial"/>
              <a:ea typeface="Arial"/>
              <a:cs typeface="Arial"/>
              <a:sym typeface="Arial"/>
            </a:endParaRPr>
          </a:p>
        </p:txBody>
      </p:sp>
      <p:sp>
        <p:nvSpPr>
          <p:cNvPr id="485" name="Google Shape;485;p24"/>
          <p:cNvSpPr/>
          <p:nvPr/>
        </p:nvSpPr>
        <p:spPr>
          <a:xfrm>
            <a:off x="940280" y="3109314"/>
            <a:ext cx="9973445" cy="142471"/>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486" name="Google Shape;486;p24"/>
          <p:cNvGrpSpPr/>
          <p:nvPr/>
        </p:nvGrpSpPr>
        <p:grpSpPr>
          <a:xfrm>
            <a:off x="6389108" y="3491153"/>
            <a:ext cx="1870486" cy="2789147"/>
            <a:chOff x="6523884" y="3384475"/>
            <a:chExt cx="1870486" cy="2789147"/>
          </a:xfrm>
        </p:grpSpPr>
        <p:grpSp>
          <p:nvGrpSpPr>
            <p:cNvPr id="487" name="Google Shape;487;p24"/>
            <p:cNvGrpSpPr/>
            <p:nvPr/>
          </p:nvGrpSpPr>
          <p:grpSpPr>
            <a:xfrm>
              <a:off x="6523884" y="3384475"/>
              <a:ext cx="1870486" cy="2789147"/>
              <a:chOff x="6255261" y="3216713"/>
              <a:chExt cx="2083852" cy="3107300"/>
            </a:xfrm>
          </p:grpSpPr>
          <p:sp>
            <p:nvSpPr>
              <p:cNvPr id="488" name="Google Shape;488;p24"/>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89" name="Google Shape;489;p24"/>
              <p:cNvGrpSpPr/>
              <p:nvPr/>
            </p:nvGrpSpPr>
            <p:grpSpPr>
              <a:xfrm>
                <a:off x="6255261" y="3216713"/>
                <a:ext cx="2083852" cy="3107300"/>
                <a:chOff x="6108581" y="3076496"/>
                <a:chExt cx="2345860" cy="3497989"/>
              </a:xfrm>
            </p:grpSpPr>
            <p:sp>
              <p:nvSpPr>
                <p:cNvPr id="490" name="Google Shape;490;p24"/>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1" name="Google Shape;491;p24"/>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2" name="Google Shape;492;p24"/>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3" name="Google Shape;493;p24"/>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4" name="Google Shape;494;p24"/>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5" name="Google Shape;495;p24"/>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6" name="Google Shape;496;p24"/>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7" name="Google Shape;497;p24"/>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498" name="Google Shape;498;p24"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grpSp>
        <p:nvGrpSpPr>
          <p:cNvPr id="499" name="Google Shape;499;p24"/>
          <p:cNvGrpSpPr/>
          <p:nvPr/>
        </p:nvGrpSpPr>
        <p:grpSpPr>
          <a:xfrm>
            <a:off x="3885441" y="3656748"/>
            <a:ext cx="2178464" cy="1001631"/>
            <a:chOff x="5182484" y="4377092"/>
            <a:chExt cx="2934260" cy="1349137"/>
          </a:xfrm>
        </p:grpSpPr>
        <p:grpSp>
          <p:nvGrpSpPr>
            <p:cNvPr id="500" name="Google Shape;500;p24"/>
            <p:cNvGrpSpPr/>
            <p:nvPr/>
          </p:nvGrpSpPr>
          <p:grpSpPr>
            <a:xfrm>
              <a:off x="5182484" y="4377092"/>
              <a:ext cx="2934260" cy="1349137"/>
              <a:chOff x="2799225" y="1528989"/>
              <a:chExt cx="4843224" cy="991572"/>
            </a:xfrm>
          </p:grpSpPr>
          <p:sp>
            <p:nvSpPr>
              <p:cNvPr id="501" name="Google Shape;501;p24"/>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02" name="Google Shape;502;p24"/>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3" name="Google Shape;503;p24"/>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04" name="Google Shape;504;p24"/>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Points forts</a:t>
              </a:r>
              <a:endParaRPr sz="1400" b="1">
                <a:solidFill>
                  <a:schemeClr val="lt1"/>
                </a:solidFill>
                <a:latin typeface="Arial"/>
                <a:ea typeface="Arial"/>
                <a:cs typeface="Arial"/>
                <a:sym typeface="Arial"/>
              </a:endParaRPr>
            </a:p>
          </p:txBody>
        </p:sp>
      </p:grpSp>
      <p:grpSp>
        <p:nvGrpSpPr>
          <p:cNvPr id="505" name="Google Shape;505;p24"/>
          <p:cNvGrpSpPr/>
          <p:nvPr/>
        </p:nvGrpSpPr>
        <p:grpSpPr>
          <a:xfrm>
            <a:off x="8583849" y="3634021"/>
            <a:ext cx="2178464" cy="1001631"/>
            <a:chOff x="8583849" y="4353499"/>
            <a:chExt cx="2934260" cy="1349137"/>
          </a:xfrm>
        </p:grpSpPr>
        <p:grpSp>
          <p:nvGrpSpPr>
            <p:cNvPr id="506" name="Google Shape;506;p24"/>
            <p:cNvGrpSpPr/>
            <p:nvPr/>
          </p:nvGrpSpPr>
          <p:grpSpPr>
            <a:xfrm>
              <a:off x="8583849" y="4353499"/>
              <a:ext cx="2934260" cy="1349137"/>
              <a:chOff x="2799225" y="1528989"/>
              <a:chExt cx="4843224" cy="991572"/>
            </a:xfrm>
          </p:grpSpPr>
          <p:sp>
            <p:nvSpPr>
              <p:cNvPr id="507" name="Google Shape;507;p24"/>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08" name="Google Shape;508;p24"/>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9" name="Google Shape;509;p24"/>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10" name="Google Shape;510;p24"/>
            <p:cNvSpPr txBox="1"/>
            <p:nvPr/>
          </p:nvSpPr>
          <p:spPr>
            <a:xfrm>
              <a:off x="8787366" y="482082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Soins et assistance</a:t>
              </a:r>
              <a:endParaRPr sz="1400" b="1">
                <a:solidFill>
                  <a:schemeClr val="lt1"/>
                </a:solidFill>
                <a:latin typeface="Arial"/>
                <a:ea typeface="Arial"/>
                <a:cs typeface="Arial"/>
                <a:sym typeface="Arial"/>
              </a:endParaRPr>
            </a:p>
          </p:txBody>
        </p:sp>
      </p:grpSp>
      <p:grpSp>
        <p:nvGrpSpPr>
          <p:cNvPr id="511" name="Google Shape;511;p24"/>
          <p:cNvGrpSpPr/>
          <p:nvPr/>
        </p:nvGrpSpPr>
        <p:grpSpPr>
          <a:xfrm>
            <a:off x="3885441" y="1760027"/>
            <a:ext cx="2178464" cy="1001631"/>
            <a:chOff x="5182484" y="1929774"/>
            <a:chExt cx="2934260" cy="1349137"/>
          </a:xfrm>
        </p:grpSpPr>
        <p:grpSp>
          <p:nvGrpSpPr>
            <p:cNvPr id="512" name="Google Shape;512;p24"/>
            <p:cNvGrpSpPr/>
            <p:nvPr/>
          </p:nvGrpSpPr>
          <p:grpSpPr>
            <a:xfrm>
              <a:off x="5182484" y="1929774"/>
              <a:ext cx="2934260" cy="1349137"/>
              <a:chOff x="2799225" y="1528989"/>
              <a:chExt cx="4843224" cy="991572"/>
            </a:xfrm>
          </p:grpSpPr>
          <p:sp>
            <p:nvSpPr>
              <p:cNvPr id="513" name="Google Shape;513;p24"/>
              <p:cNvSpPr/>
              <p:nvPr/>
            </p:nvSpPr>
            <p:spPr>
              <a:xfrm>
                <a:off x="2799233" y="1651593"/>
                <a:ext cx="3981250" cy="8689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14" name="Google Shape;514;p24"/>
              <p:cNvSpPr/>
              <p:nvPr/>
            </p:nvSpPr>
            <p:spPr>
              <a:xfrm rot="-5400000" flipH="1">
                <a:off x="6778251" y="1648160"/>
                <a:ext cx="941305" cy="787089"/>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5" name="Google Shape;515;p24"/>
              <p:cNvSpPr/>
              <p:nvPr/>
            </p:nvSpPr>
            <p:spPr>
              <a:xfrm rot="10800000">
                <a:off x="2799225" y="1528989"/>
                <a:ext cx="4843224" cy="88106"/>
              </a:xfrm>
              <a:prstGeom prst="parallelogram">
                <a:avLst>
                  <a:gd name="adj" fmla="val 4127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16" name="Google Shape;516;p24"/>
            <p:cNvSpPr txBox="1"/>
            <p:nvPr/>
          </p:nvSpPr>
          <p:spPr>
            <a:xfrm>
              <a:off x="5350143" y="2207850"/>
              <a:ext cx="200501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Protection de l'enfance</a:t>
              </a:r>
              <a:endParaRPr sz="1400" b="1">
                <a:solidFill>
                  <a:schemeClr val="lt1"/>
                </a:solidFill>
                <a:latin typeface="Arial"/>
                <a:ea typeface="Arial"/>
                <a:cs typeface="Arial"/>
                <a:sym typeface="Arial"/>
              </a:endParaRPr>
            </a:p>
          </p:txBody>
        </p:sp>
      </p:grpSp>
      <p:grpSp>
        <p:nvGrpSpPr>
          <p:cNvPr id="517" name="Google Shape;517;p24"/>
          <p:cNvGrpSpPr/>
          <p:nvPr/>
        </p:nvGrpSpPr>
        <p:grpSpPr>
          <a:xfrm>
            <a:off x="8583849" y="1757842"/>
            <a:ext cx="2178464" cy="1001631"/>
            <a:chOff x="8583849" y="1906181"/>
            <a:chExt cx="2934260" cy="1349137"/>
          </a:xfrm>
        </p:grpSpPr>
        <p:grpSp>
          <p:nvGrpSpPr>
            <p:cNvPr id="518" name="Google Shape;518;p24"/>
            <p:cNvGrpSpPr/>
            <p:nvPr/>
          </p:nvGrpSpPr>
          <p:grpSpPr>
            <a:xfrm>
              <a:off x="8583849" y="1906181"/>
              <a:ext cx="2934260" cy="1349137"/>
              <a:chOff x="2799225" y="1528989"/>
              <a:chExt cx="4843224" cy="991572"/>
            </a:xfrm>
          </p:grpSpPr>
          <p:sp>
            <p:nvSpPr>
              <p:cNvPr id="519" name="Google Shape;519;p24"/>
              <p:cNvSpPr/>
              <p:nvPr/>
            </p:nvSpPr>
            <p:spPr>
              <a:xfrm>
                <a:off x="2799233" y="1651593"/>
                <a:ext cx="3981250" cy="8689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20" name="Google Shape;520;p24"/>
              <p:cNvSpPr/>
              <p:nvPr/>
            </p:nvSpPr>
            <p:spPr>
              <a:xfrm rot="-5400000" flipH="1">
                <a:off x="6778251" y="1648160"/>
                <a:ext cx="941305" cy="787089"/>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1" name="Google Shape;521;p24"/>
              <p:cNvSpPr/>
              <p:nvPr/>
            </p:nvSpPr>
            <p:spPr>
              <a:xfrm rot="10800000">
                <a:off x="2799225" y="1528989"/>
                <a:ext cx="4843224" cy="88106"/>
              </a:xfrm>
              <a:prstGeom prst="parallelogram">
                <a:avLst>
                  <a:gd name="adj" fmla="val 4127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22" name="Google Shape;522;p24"/>
            <p:cNvSpPr txBox="1"/>
            <p:nvPr/>
          </p:nvSpPr>
          <p:spPr>
            <a:xfrm>
              <a:off x="8787366" y="2503084"/>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Vulnérabilités</a:t>
              </a:r>
              <a:endParaRPr sz="1400" b="1">
                <a:solidFill>
                  <a:schemeClr val="lt1"/>
                </a:solidFill>
                <a:latin typeface="Arial"/>
                <a:ea typeface="Arial"/>
                <a:cs typeface="Arial"/>
                <a:sym typeface="Arial"/>
              </a:endParaRPr>
            </a:p>
          </p:txBody>
        </p:sp>
      </p:grpSp>
      <p:grpSp>
        <p:nvGrpSpPr>
          <p:cNvPr id="523" name="Google Shape;523;p24"/>
          <p:cNvGrpSpPr/>
          <p:nvPr/>
        </p:nvGrpSpPr>
        <p:grpSpPr>
          <a:xfrm>
            <a:off x="3885441" y="4755558"/>
            <a:ext cx="2178464" cy="1001631"/>
            <a:chOff x="5182484" y="4377092"/>
            <a:chExt cx="2934260" cy="1349137"/>
          </a:xfrm>
        </p:grpSpPr>
        <p:grpSp>
          <p:nvGrpSpPr>
            <p:cNvPr id="524" name="Google Shape;524;p24"/>
            <p:cNvGrpSpPr/>
            <p:nvPr/>
          </p:nvGrpSpPr>
          <p:grpSpPr>
            <a:xfrm>
              <a:off x="5182484" y="4377092"/>
              <a:ext cx="2934260" cy="1349137"/>
              <a:chOff x="2799225" y="1528989"/>
              <a:chExt cx="4843224" cy="991572"/>
            </a:xfrm>
          </p:grpSpPr>
          <p:sp>
            <p:nvSpPr>
              <p:cNvPr id="525" name="Google Shape;525;p24"/>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26" name="Google Shape;526;p24"/>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7" name="Google Shape;527;p24"/>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28" name="Google Shape;528;p24"/>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Points forts</a:t>
              </a:r>
              <a:endParaRPr sz="1400" b="1">
                <a:solidFill>
                  <a:schemeClr val="lt1"/>
                </a:solidFill>
                <a:latin typeface="Arial"/>
                <a:ea typeface="Arial"/>
                <a:cs typeface="Arial"/>
                <a:sym typeface="Arial"/>
              </a:endParaRPr>
            </a:p>
          </p:txBody>
        </p:sp>
      </p:grpSp>
      <p:grpSp>
        <p:nvGrpSpPr>
          <p:cNvPr id="529" name="Google Shape;529;p24"/>
          <p:cNvGrpSpPr/>
          <p:nvPr/>
        </p:nvGrpSpPr>
        <p:grpSpPr>
          <a:xfrm>
            <a:off x="8583849" y="4747271"/>
            <a:ext cx="2178464" cy="1001631"/>
            <a:chOff x="8583849" y="4353499"/>
            <a:chExt cx="2934260" cy="1349137"/>
          </a:xfrm>
        </p:grpSpPr>
        <p:grpSp>
          <p:nvGrpSpPr>
            <p:cNvPr id="530" name="Google Shape;530;p24"/>
            <p:cNvGrpSpPr/>
            <p:nvPr/>
          </p:nvGrpSpPr>
          <p:grpSpPr>
            <a:xfrm>
              <a:off x="8583849" y="4353499"/>
              <a:ext cx="2934260" cy="1349137"/>
              <a:chOff x="2799225" y="1528989"/>
              <a:chExt cx="4843224" cy="991572"/>
            </a:xfrm>
          </p:grpSpPr>
          <p:sp>
            <p:nvSpPr>
              <p:cNvPr id="531" name="Google Shape;531;p24"/>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32" name="Google Shape;532;p24"/>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3" name="Google Shape;533;p24"/>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34" name="Google Shape;534;p24"/>
            <p:cNvSpPr txBox="1"/>
            <p:nvPr/>
          </p:nvSpPr>
          <p:spPr>
            <a:xfrm>
              <a:off x="8787366" y="482082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Soins et assistance</a:t>
              </a:r>
              <a:endParaRPr sz="1400" b="1">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ts val="3200"/>
              <a:buFont typeface="Arial"/>
              <a:buNone/>
            </a:pPr>
            <a:r>
              <a:rPr lang="en-GB" sz="3000">
                <a:highlight>
                  <a:srgbClr val="FFFF00"/>
                </a:highlight>
              </a:rPr>
              <a:t>Analyse des risques en matière de protection de l'enfance - étude de cas</a:t>
            </a:r>
            <a:endParaRPr sz="3000">
              <a:highlight>
                <a:srgbClr val="FFFF00"/>
              </a:highlight>
            </a:endParaRPr>
          </a:p>
        </p:txBody>
      </p:sp>
      <p:sp>
        <p:nvSpPr>
          <p:cNvPr id="541" name="Google Shape;541;p25"/>
          <p:cNvSpPr/>
          <p:nvPr/>
        </p:nvSpPr>
        <p:spPr>
          <a:xfrm>
            <a:off x="3876154" y="1800332"/>
            <a:ext cx="2157550" cy="1013913"/>
          </a:xfrm>
          <a:prstGeom prst="cube">
            <a:avLst>
              <a:gd name="adj" fmla="val 25000"/>
            </a:avLst>
          </a:prstGeom>
          <a:noFill/>
          <a:ln w="12700" cap="flat" cmpd="sng">
            <a:solidFill>
              <a:srgbClr val="C886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nvGrpSpPr>
          <p:cNvPr id="542" name="Google Shape;542;p25"/>
          <p:cNvGrpSpPr/>
          <p:nvPr/>
        </p:nvGrpSpPr>
        <p:grpSpPr>
          <a:xfrm>
            <a:off x="9994118" y="33917"/>
            <a:ext cx="2057602" cy="1975956"/>
            <a:chOff x="9994118" y="33917"/>
            <a:chExt cx="2057602" cy="1975956"/>
          </a:xfrm>
        </p:grpSpPr>
        <p:sp>
          <p:nvSpPr>
            <p:cNvPr id="543" name="Google Shape;543;p2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44" name="Google Shape;544;p25"/>
            <p:cNvGrpSpPr/>
            <p:nvPr/>
          </p:nvGrpSpPr>
          <p:grpSpPr>
            <a:xfrm>
              <a:off x="10621771" y="762700"/>
              <a:ext cx="562136" cy="634675"/>
              <a:chOff x="760175" y="830142"/>
              <a:chExt cx="867619" cy="979579"/>
            </a:xfrm>
          </p:grpSpPr>
          <p:sp>
            <p:nvSpPr>
              <p:cNvPr id="545" name="Google Shape;545;p25"/>
              <p:cNvSpPr/>
              <p:nvPr/>
            </p:nvSpPr>
            <p:spPr>
              <a:xfrm>
                <a:off x="864636" y="830142"/>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73-</a:t>
                </a:r>
                <a:endParaRPr/>
              </a:p>
              <a:p>
                <a:pPr marL="0" marR="0" lvl="0" indent="0" algn="ctr" rtl="0">
                  <a:spcBef>
                    <a:spcPts val="0"/>
                  </a:spcBef>
                  <a:spcAft>
                    <a:spcPts val="0"/>
                  </a:spcAft>
                  <a:buNone/>
                </a:pPr>
                <a:r>
                  <a:rPr lang="en-GB" sz="1600" b="1">
                    <a:solidFill>
                      <a:schemeClr val="lt1"/>
                    </a:solidFill>
                    <a:latin typeface="Arial"/>
                    <a:ea typeface="Arial"/>
                    <a:cs typeface="Arial"/>
                    <a:sym typeface="Arial"/>
                  </a:rPr>
                  <a:t>75</a:t>
                </a:r>
                <a:endParaRPr/>
              </a:p>
            </p:txBody>
          </p:sp>
          <p:sp>
            <p:nvSpPr>
              <p:cNvPr id="546" name="Google Shape;546;p25"/>
              <p:cNvSpPr/>
              <p:nvPr/>
            </p:nvSpPr>
            <p:spPr>
              <a:xfrm>
                <a:off x="760175" y="830144"/>
                <a:ext cx="149292" cy="979577"/>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47" name="Google Shape;547;p25"/>
            <p:cNvGrpSpPr/>
            <p:nvPr/>
          </p:nvGrpSpPr>
          <p:grpSpPr>
            <a:xfrm>
              <a:off x="11325415" y="762701"/>
              <a:ext cx="182192" cy="634674"/>
              <a:chOff x="2121762" y="2323619"/>
              <a:chExt cx="200378" cy="825210"/>
            </a:xfrm>
          </p:grpSpPr>
          <p:sp>
            <p:nvSpPr>
              <p:cNvPr id="548" name="Google Shape;548;p25"/>
              <p:cNvSpPr/>
              <p:nvPr/>
            </p:nvSpPr>
            <p:spPr>
              <a:xfrm>
                <a:off x="2121763" y="2323619"/>
                <a:ext cx="200377" cy="172739"/>
              </a:xfrm>
              <a:prstGeom prst="triangle">
                <a:avLst>
                  <a:gd name="adj" fmla="val 50000"/>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9" name="Google Shape;549;p25"/>
              <p:cNvSpPr/>
              <p:nvPr/>
            </p:nvSpPr>
            <p:spPr>
              <a:xfrm>
                <a:off x="2121762" y="2496169"/>
                <a:ext cx="200377" cy="6526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550" name="Google Shape;550;p25"/>
          <p:cNvSpPr txBox="1"/>
          <p:nvPr/>
        </p:nvSpPr>
        <p:spPr>
          <a:xfrm>
            <a:off x="1163637" y="2022407"/>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FACTEURS DE RISQUE</a:t>
            </a:r>
            <a:endParaRPr sz="2000" b="1">
              <a:solidFill>
                <a:schemeClr val="dk1"/>
              </a:solidFill>
              <a:latin typeface="Arial"/>
              <a:ea typeface="Arial"/>
              <a:cs typeface="Arial"/>
              <a:sym typeface="Arial"/>
            </a:endParaRPr>
          </a:p>
        </p:txBody>
      </p:sp>
      <p:sp>
        <p:nvSpPr>
          <p:cNvPr id="551" name="Google Shape;551;p25"/>
          <p:cNvSpPr txBox="1"/>
          <p:nvPr/>
        </p:nvSpPr>
        <p:spPr>
          <a:xfrm>
            <a:off x="1163637" y="3626841"/>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FACTEURS DE PROTECTION</a:t>
            </a:r>
            <a:endParaRPr sz="2000" b="1">
              <a:solidFill>
                <a:schemeClr val="dk1"/>
              </a:solidFill>
              <a:latin typeface="Arial"/>
              <a:ea typeface="Arial"/>
              <a:cs typeface="Arial"/>
              <a:sym typeface="Arial"/>
            </a:endParaRPr>
          </a:p>
        </p:txBody>
      </p:sp>
      <p:sp>
        <p:nvSpPr>
          <p:cNvPr id="552" name="Google Shape;552;p25"/>
          <p:cNvSpPr/>
          <p:nvPr/>
        </p:nvSpPr>
        <p:spPr>
          <a:xfrm>
            <a:off x="940280" y="3109314"/>
            <a:ext cx="9973445" cy="142471"/>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553" name="Google Shape;553;p25"/>
          <p:cNvGrpSpPr/>
          <p:nvPr/>
        </p:nvGrpSpPr>
        <p:grpSpPr>
          <a:xfrm>
            <a:off x="6389108" y="3491153"/>
            <a:ext cx="1870486" cy="2789147"/>
            <a:chOff x="6523884" y="3384475"/>
            <a:chExt cx="1870486" cy="2789147"/>
          </a:xfrm>
        </p:grpSpPr>
        <p:grpSp>
          <p:nvGrpSpPr>
            <p:cNvPr id="554" name="Google Shape;554;p25"/>
            <p:cNvGrpSpPr/>
            <p:nvPr/>
          </p:nvGrpSpPr>
          <p:grpSpPr>
            <a:xfrm>
              <a:off x="6523884" y="3384475"/>
              <a:ext cx="1870486" cy="2789147"/>
              <a:chOff x="6255261" y="3216713"/>
              <a:chExt cx="2083852" cy="3107300"/>
            </a:xfrm>
          </p:grpSpPr>
          <p:sp>
            <p:nvSpPr>
              <p:cNvPr id="555" name="Google Shape;555;p25"/>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56" name="Google Shape;556;p25"/>
              <p:cNvGrpSpPr/>
              <p:nvPr/>
            </p:nvGrpSpPr>
            <p:grpSpPr>
              <a:xfrm>
                <a:off x="6255261" y="3216713"/>
                <a:ext cx="2083852" cy="3107300"/>
                <a:chOff x="6108581" y="3076496"/>
                <a:chExt cx="2345860" cy="3497989"/>
              </a:xfrm>
            </p:grpSpPr>
            <p:sp>
              <p:nvSpPr>
                <p:cNvPr id="557" name="Google Shape;557;p25"/>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8" name="Google Shape;558;p25"/>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9" name="Google Shape;559;p25"/>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0" name="Google Shape;560;p25"/>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1" name="Google Shape;561;p25"/>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2" name="Google Shape;562;p25"/>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3" name="Google Shape;563;p25"/>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4" name="Google Shape;564;p25"/>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565" name="Google Shape;565;p25"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sp>
        <p:nvSpPr>
          <p:cNvPr id="566" name="Google Shape;566;p25"/>
          <p:cNvSpPr/>
          <p:nvPr/>
        </p:nvSpPr>
        <p:spPr>
          <a:xfrm>
            <a:off x="8575794" y="1800332"/>
            <a:ext cx="2157550" cy="1013913"/>
          </a:xfrm>
          <a:prstGeom prst="cube">
            <a:avLst>
              <a:gd name="adj" fmla="val 2500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67" name="Google Shape;567;p25"/>
          <p:cNvSpPr/>
          <p:nvPr/>
        </p:nvSpPr>
        <p:spPr>
          <a:xfrm>
            <a:off x="3876154" y="3626841"/>
            <a:ext cx="2157550" cy="1013913"/>
          </a:xfrm>
          <a:prstGeom prst="cube">
            <a:avLst>
              <a:gd name="adj" fmla="val 2500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68" name="Google Shape;568;p25"/>
          <p:cNvSpPr/>
          <p:nvPr/>
        </p:nvSpPr>
        <p:spPr>
          <a:xfrm>
            <a:off x="3876154" y="4770558"/>
            <a:ext cx="2157550" cy="1013913"/>
          </a:xfrm>
          <a:prstGeom prst="cube">
            <a:avLst>
              <a:gd name="adj" fmla="val 2500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69" name="Google Shape;569;p25"/>
          <p:cNvSpPr/>
          <p:nvPr/>
        </p:nvSpPr>
        <p:spPr>
          <a:xfrm>
            <a:off x="8583227" y="3626841"/>
            <a:ext cx="2157550" cy="1013913"/>
          </a:xfrm>
          <a:prstGeom prst="cube">
            <a:avLst>
              <a:gd name="adj" fmla="val 2500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0" name="Google Shape;570;p25"/>
          <p:cNvSpPr/>
          <p:nvPr/>
        </p:nvSpPr>
        <p:spPr>
          <a:xfrm>
            <a:off x="8583227" y="4770558"/>
            <a:ext cx="2157550" cy="1013913"/>
          </a:xfrm>
          <a:prstGeom prst="cube">
            <a:avLst>
              <a:gd name="adj" fmla="val 2500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75"/>
        <p:cNvGrpSpPr/>
        <p:nvPr/>
      </p:nvGrpSpPr>
      <p:grpSpPr>
        <a:xfrm>
          <a:off x="0" y="0"/>
          <a:ext cx="0" cy="0"/>
          <a:chOff x="0" y="0"/>
          <a:chExt cx="0" cy="0"/>
        </a:xfrm>
      </p:grpSpPr>
      <p:sp>
        <p:nvSpPr>
          <p:cNvPr id="576" name="Google Shape;576;p26"/>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Besoins immédiats d'un enfant</a:t>
            </a:r>
            <a:endParaRPr>
              <a:latin typeface="Arial"/>
              <a:ea typeface="Arial"/>
              <a:cs typeface="Arial"/>
              <a:sym typeface="Arial"/>
            </a:endParaRPr>
          </a:p>
        </p:txBody>
      </p:sp>
      <p:grpSp>
        <p:nvGrpSpPr>
          <p:cNvPr id="583" name="Google Shape;583;p27"/>
          <p:cNvGrpSpPr/>
          <p:nvPr/>
        </p:nvGrpSpPr>
        <p:grpSpPr>
          <a:xfrm>
            <a:off x="3124752" y="1070955"/>
            <a:ext cx="5827571" cy="5595024"/>
            <a:chOff x="852495" y="-198273"/>
            <a:chExt cx="5827571" cy="5595024"/>
          </a:xfrm>
        </p:grpSpPr>
        <p:sp>
          <p:nvSpPr>
            <p:cNvPr id="584" name="Google Shape;584;p27"/>
            <p:cNvSpPr/>
            <p:nvPr/>
          </p:nvSpPr>
          <p:spPr>
            <a:xfrm>
              <a:off x="1627431" y="659897"/>
              <a:ext cx="4277698" cy="4277698"/>
            </a:xfrm>
            <a:prstGeom prst="blockArc">
              <a:avLst>
                <a:gd name="adj1" fmla="val 11880000"/>
                <a:gd name="adj2" fmla="val 16200000"/>
                <a:gd name="adj3" fmla="val 46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1627431" y="659897"/>
              <a:ext cx="4277698" cy="4277698"/>
            </a:xfrm>
            <a:prstGeom prst="blockArc">
              <a:avLst>
                <a:gd name="adj1" fmla="val 7560000"/>
                <a:gd name="adj2" fmla="val 11880000"/>
                <a:gd name="adj3" fmla="val 46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1627431" y="659897"/>
              <a:ext cx="4277698" cy="4277698"/>
            </a:xfrm>
            <a:prstGeom prst="blockArc">
              <a:avLst>
                <a:gd name="adj1" fmla="val 3240000"/>
                <a:gd name="adj2" fmla="val 7560000"/>
                <a:gd name="adj3" fmla="val 46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1627431" y="659897"/>
              <a:ext cx="4277698" cy="4277698"/>
            </a:xfrm>
            <a:prstGeom prst="blockArc">
              <a:avLst>
                <a:gd name="adj1" fmla="val 20520000"/>
                <a:gd name="adj2" fmla="val 3240000"/>
                <a:gd name="adj3" fmla="val 46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1627431" y="659897"/>
              <a:ext cx="4277698" cy="4277698"/>
            </a:xfrm>
            <a:prstGeom prst="blockArc">
              <a:avLst>
                <a:gd name="adj1" fmla="val 16200000"/>
                <a:gd name="adj2" fmla="val 20520000"/>
                <a:gd name="adj3" fmla="val 46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2782413" y="1814878"/>
              <a:ext cx="1967734" cy="1967734"/>
            </a:xfrm>
            <a:prstGeom prst="ellipse">
              <a:avLst/>
            </a:prstGeom>
            <a:solidFill>
              <a:srgbClr val="DAA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txBox="1"/>
            <p:nvPr/>
          </p:nvSpPr>
          <p:spPr>
            <a:xfrm>
              <a:off x="3070581" y="2103046"/>
              <a:ext cx="1391398" cy="139139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6500">
                <a:solidFill>
                  <a:schemeClr val="lt1"/>
                </a:solidFill>
                <a:latin typeface="Calibri"/>
                <a:ea typeface="Calibri"/>
                <a:cs typeface="Calibri"/>
                <a:sym typeface="Calibri"/>
              </a:endParaRPr>
            </a:p>
          </p:txBody>
        </p:sp>
        <p:sp>
          <p:nvSpPr>
            <p:cNvPr id="591" name="Google Shape;591;p27"/>
            <p:cNvSpPr/>
            <p:nvPr/>
          </p:nvSpPr>
          <p:spPr>
            <a:xfrm>
              <a:off x="2839501" y="-198273"/>
              <a:ext cx="1853558" cy="1815514"/>
            </a:xfrm>
            <a:prstGeom prst="ellipse">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txBox="1"/>
            <p:nvPr/>
          </p:nvSpPr>
          <p:spPr>
            <a:xfrm>
              <a:off x="3110948" y="6760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Sécurité</a:t>
              </a:r>
              <a:endParaRPr sz="1800">
                <a:solidFill>
                  <a:schemeClr val="lt1"/>
                </a:solidFill>
                <a:latin typeface="Arial"/>
                <a:ea typeface="Arial"/>
                <a:cs typeface="Arial"/>
                <a:sym typeface="Arial"/>
              </a:endParaRPr>
            </a:p>
          </p:txBody>
        </p:sp>
        <p:sp>
          <p:nvSpPr>
            <p:cNvPr id="593" name="Google Shape;593;p27"/>
            <p:cNvSpPr/>
            <p:nvPr/>
          </p:nvSpPr>
          <p:spPr>
            <a:xfrm>
              <a:off x="4826508" y="1245371"/>
              <a:ext cx="1853558" cy="1815514"/>
            </a:xfrm>
            <a:prstGeom prst="ellipse">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txBox="1"/>
            <p:nvPr/>
          </p:nvSpPr>
          <p:spPr>
            <a:xfrm>
              <a:off x="5097955"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Santé mentale</a:t>
              </a:r>
              <a:endParaRPr sz="1800">
                <a:solidFill>
                  <a:schemeClr val="lt1"/>
                </a:solidFill>
                <a:latin typeface="Arial"/>
                <a:ea typeface="Arial"/>
                <a:cs typeface="Arial"/>
                <a:sym typeface="Arial"/>
              </a:endParaRPr>
            </a:p>
          </p:txBody>
        </p:sp>
        <p:sp>
          <p:nvSpPr>
            <p:cNvPr id="595" name="Google Shape;595;p27"/>
            <p:cNvSpPr/>
            <p:nvPr/>
          </p:nvSpPr>
          <p:spPr>
            <a:xfrm>
              <a:off x="4067539" y="3581237"/>
              <a:ext cx="1853558" cy="1815514"/>
            </a:xfrm>
            <a:prstGeom prst="ellipse">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txBox="1"/>
            <p:nvPr/>
          </p:nvSpPr>
          <p:spPr>
            <a:xfrm>
              <a:off x="4338986"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Modalités de prise en charge</a:t>
              </a:r>
              <a:endParaRPr sz="1800">
                <a:solidFill>
                  <a:schemeClr val="lt1"/>
                </a:solidFill>
                <a:latin typeface="Arial"/>
                <a:ea typeface="Arial"/>
                <a:cs typeface="Arial"/>
                <a:sym typeface="Arial"/>
              </a:endParaRPr>
            </a:p>
          </p:txBody>
        </p:sp>
        <p:sp>
          <p:nvSpPr>
            <p:cNvPr id="597" name="Google Shape;597;p27"/>
            <p:cNvSpPr/>
            <p:nvPr/>
          </p:nvSpPr>
          <p:spPr>
            <a:xfrm>
              <a:off x="1611464" y="3581237"/>
              <a:ext cx="1853558" cy="1815514"/>
            </a:xfrm>
            <a:prstGeom prst="ellipse">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txBox="1"/>
            <p:nvPr/>
          </p:nvSpPr>
          <p:spPr>
            <a:xfrm>
              <a:off x="1882911"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Besoins de base</a:t>
              </a:r>
              <a:endParaRPr sz="1800">
                <a:solidFill>
                  <a:schemeClr val="lt1"/>
                </a:solidFill>
                <a:latin typeface="Arial"/>
                <a:ea typeface="Arial"/>
                <a:cs typeface="Arial"/>
                <a:sym typeface="Arial"/>
              </a:endParaRPr>
            </a:p>
          </p:txBody>
        </p:sp>
        <p:sp>
          <p:nvSpPr>
            <p:cNvPr id="599" name="Google Shape;599;p27"/>
            <p:cNvSpPr/>
            <p:nvPr/>
          </p:nvSpPr>
          <p:spPr>
            <a:xfrm>
              <a:off x="852495" y="1245371"/>
              <a:ext cx="1853558" cy="1815514"/>
            </a:xfrm>
            <a:prstGeom prst="ellipse">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txBox="1"/>
            <p:nvPr/>
          </p:nvSpPr>
          <p:spPr>
            <a:xfrm>
              <a:off x="1123942"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Santé physique, sexuelle et reproductive</a:t>
              </a:r>
              <a:endParaRPr sz="1800">
                <a:solidFill>
                  <a:schemeClr val="lt1"/>
                </a:solidFill>
                <a:latin typeface="Arial"/>
                <a:ea typeface="Arial"/>
                <a:cs typeface="Arial"/>
                <a:sym typeface="Arial"/>
              </a:endParaRPr>
            </a:p>
          </p:txBody>
        </p:sp>
      </p:grpSp>
      <p:grpSp>
        <p:nvGrpSpPr>
          <p:cNvPr id="601" name="Google Shape;601;p27"/>
          <p:cNvGrpSpPr/>
          <p:nvPr/>
        </p:nvGrpSpPr>
        <p:grpSpPr>
          <a:xfrm>
            <a:off x="5716678" y="3272916"/>
            <a:ext cx="643719" cy="1490140"/>
            <a:chOff x="8155842" y="2175314"/>
            <a:chExt cx="1334607" cy="3089473"/>
          </a:xfrm>
        </p:grpSpPr>
        <p:sp>
          <p:nvSpPr>
            <p:cNvPr id="602" name="Google Shape;602;p27"/>
            <p:cNvSpPr/>
            <p:nvPr/>
          </p:nvSpPr>
          <p:spPr>
            <a:xfrm>
              <a:off x="8212525" y="3701175"/>
              <a:ext cx="1224623" cy="1563612"/>
            </a:xfrm>
            <a:prstGeom prst="round2SameRect">
              <a:avLst>
                <a:gd name="adj1" fmla="val 41871"/>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3" name="Google Shape;603;p27"/>
            <p:cNvSpPr/>
            <p:nvPr/>
          </p:nvSpPr>
          <p:spPr>
            <a:xfrm>
              <a:off x="8155842" y="2175314"/>
              <a:ext cx="1334607" cy="133460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Identifier et hiérarchiser les besoins </a:t>
            </a:r>
            <a:endParaRPr>
              <a:latin typeface="Arial"/>
              <a:ea typeface="Arial"/>
              <a:cs typeface="Arial"/>
              <a:sym typeface="Arial"/>
            </a:endParaRPr>
          </a:p>
        </p:txBody>
      </p:sp>
      <p:grpSp>
        <p:nvGrpSpPr>
          <p:cNvPr id="610" name="Google Shape;610;p28"/>
          <p:cNvGrpSpPr/>
          <p:nvPr/>
        </p:nvGrpSpPr>
        <p:grpSpPr>
          <a:xfrm>
            <a:off x="9994118" y="33917"/>
            <a:ext cx="2057602" cy="1975956"/>
            <a:chOff x="9994118" y="33917"/>
            <a:chExt cx="2057602" cy="1975956"/>
          </a:xfrm>
        </p:grpSpPr>
        <p:sp>
          <p:nvSpPr>
            <p:cNvPr id="611" name="Google Shape;611;p2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12" name="Google Shape;612;p28"/>
            <p:cNvGrpSpPr/>
            <p:nvPr/>
          </p:nvGrpSpPr>
          <p:grpSpPr>
            <a:xfrm>
              <a:off x="10621771" y="762700"/>
              <a:ext cx="562136" cy="634675"/>
              <a:chOff x="760175" y="830142"/>
              <a:chExt cx="867619" cy="979579"/>
            </a:xfrm>
          </p:grpSpPr>
          <p:sp>
            <p:nvSpPr>
              <p:cNvPr id="613" name="Google Shape;613;p28"/>
              <p:cNvSpPr/>
              <p:nvPr/>
            </p:nvSpPr>
            <p:spPr>
              <a:xfrm>
                <a:off x="864636" y="830142"/>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76</a:t>
                </a:r>
                <a:endParaRPr/>
              </a:p>
            </p:txBody>
          </p:sp>
          <p:sp>
            <p:nvSpPr>
              <p:cNvPr id="614" name="Google Shape;614;p28"/>
              <p:cNvSpPr/>
              <p:nvPr/>
            </p:nvSpPr>
            <p:spPr>
              <a:xfrm>
                <a:off x="760175" y="830144"/>
                <a:ext cx="149292" cy="979577"/>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15" name="Google Shape;615;p28"/>
            <p:cNvGrpSpPr/>
            <p:nvPr/>
          </p:nvGrpSpPr>
          <p:grpSpPr>
            <a:xfrm>
              <a:off x="11325415" y="762701"/>
              <a:ext cx="182192" cy="634674"/>
              <a:chOff x="2121762" y="2323619"/>
              <a:chExt cx="200378" cy="825210"/>
            </a:xfrm>
          </p:grpSpPr>
          <p:sp>
            <p:nvSpPr>
              <p:cNvPr id="616" name="Google Shape;616;p28"/>
              <p:cNvSpPr/>
              <p:nvPr/>
            </p:nvSpPr>
            <p:spPr>
              <a:xfrm>
                <a:off x="2121763" y="2323619"/>
                <a:ext cx="200377" cy="172739"/>
              </a:xfrm>
              <a:prstGeom prst="triangle">
                <a:avLst>
                  <a:gd name="adj" fmla="val 50000"/>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7" name="Google Shape;617;p28"/>
              <p:cNvSpPr/>
              <p:nvPr/>
            </p:nvSpPr>
            <p:spPr>
              <a:xfrm>
                <a:off x="2121762" y="2496169"/>
                <a:ext cx="200377" cy="6526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18" name="Google Shape;618;p28"/>
          <p:cNvSpPr/>
          <p:nvPr/>
        </p:nvSpPr>
        <p:spPr>
          <a:xfrm>
            <a:off x="5988303" y="3713753"/>
            <a:ext cx="2014687"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a:solidFill>
                  <a:schemeClr val="dk1"/>
                </a:solidFill>
                <a:latin typeface="Arial"/>
                <a:ea typeface="Arial"/>
                <a:cs typeface="Arial"/>
                <a:sym typeface="Arial"/>
              </a:rPr>
              <a:t>Documentation civile</a:t>
            </a:r>
            <a:endParaRPr sz="1500">
              <a:solidFill>
                <a:schemeClr val="dk1"/>
              </a:solidFill>
              <a:latin typeface="Arial"/>
              <a:ea typeface="Arial"/>
              <a:cs typeface="Arial"/>
              <a:sym typeface="Arial"/>
            </a:endParaRPr>
          </a:p>
        </p:txBody>
      </p:sp>
      <p:sp>
        <p:nvSpPr>
          <p:cNvPr id="619" name="Google Shape;619;p28"/>
          <p:cNvSpPr/>
          <p:nvPr/>
        </p:nvSpPr>
        <p:spPr>
          <a:xfrm>
            <a:off x="6041720" y="2386990"/>
            <a:ext cx="2218360"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Santé (physique, santé sexuelle et reproductive)</a:t>
            </a:r>
            <a:endParaRPr sz="1600">
              <a:solidFill>
                <a:schemeClr val="dk1"/>
              </a:solidFill>
              <a:latin typeface="Arial"/>
              <a:ea typeface="Arial"/>
              <a:cs typeface="Arial"/>
              <a:sym typeface="Arial"/>
            </a:endParaRPr>
          </a:p>
        </p:txBody>
      </p:sp>
      <p:sp>
        <p:nvSpPr>
          <p:cNvPr id="620" name="Google Shape;620;p28"/>
          <p:cNvSpPr/>
          <p:nvPr/>
        </p:nvSpPr>
        <p:spPr>
          <a:xfrm>
            <a:off x="7691585" y="1724251"/>
            <a:ext cx="2057602"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Estime de soi et confiance en soi positives</a:t>
            </a:r>
            <a:endParaRPr sz="1600">
              <a:solidFill>
                <a:schemeClr val="dk1"/>
              </a:solidFill>
              <a:latin typeface="Arial"/>
              <a:ea typeface="Arial"/>
              <a:cs typeface="Arial"/>
              <a:sym typeface="Arial"/>
            </a:endParaRPr>
          </a:p>
        </p:txBody>
      </p:sp>
      <p:sp>
        <p:nvSpPr>
          <p:cNvPr id="621" name="Google Shape;621;p28"/>
          <p:cNvSpPr/>
          <p:nvPr/>
        </p:nvSpPr>
        <p:spPr>
          <a:xfrm>
            <a:off x="7677611" y="4403208"/>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Stabilité</a:t>
            </a:r>
            <a:endParaRPr sz="1800">
              <a:solidFill>
                <a:schemeClr val="dk1"/>
              </a:solidFill>
              <a:latin typeface="Arial"/>
              <a:ea typeface="Arial"/>
              <a:cs typeface="Arial"/>
              <a:sym typeface="Arial"/>
            </a:endParaRPr>
          </a:p>
        </p:txBody>
      </p:sp>
      <p:sp>
        <p:nvSpPr>
          <p:cNvPr id="622" name="Google Shape;622;p28"/>
          <p:cNvSpPr/>
          <p:nvPr/>
        </p:nvSpPr>
        <p:spPr>
          <a:xfrm>
            <a:off x="2632130" y="3713753"/>
            <a:ext cx="2092269"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Famille, soins, arrangements en matière de soins</a:t>
            </a:r>
            <a:endParaRPr sz="1600">
              <a:solidFill>
                <a:schemeClr val="dk1"/>
              </a:solidFill>
              <a:latin typeface="Arial"/>
              <a:ea typeface="Arial"/>
              <a:cs typeface="Arial"/>
              <a:sym typeface="Arial"/>
            </a:endParaRPr>
          </a:p>
        </p:txBody>
      </p:sp>
      <p:sp>
        <p:nvSpPr>
          <p:cNvPr id="623" name="Google Shape;623;p28"/>
          <p:cNvSpPr/>
          <p:nvPr/>
        </p:nvSpPr>
        <p:spPr>
          <a:xfrm>
            <a:off x="4324082" y="3040647"/>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École ou éducation</a:t>
            </a:r>
            <a:endParaRPr sz="1800">
              <a:solidFill>
                <a:schemeClr val="dk1"/>
              </a:solidFill>
              <a:latin typeface="Arial"/>
              <a:ea typeface="Arial"/>
              <a:cs typeface="Arial"/>
              <a:sym typeface="Arial"/>
            </a:endParaRPr>
          </a:p>
        </p:txBody>
      </p:sp>
      <p:sp>
        <p:nvSpPr>
          <p:cNvPr id="624" name="Google Shape;624;p28"/>
          <p:cNvSpPr/>
          <p:nvPr/>
        </p:nvSpPr>
        <p:spPr>
          <a:xfrm>
            <a:off x="4326772" y="1724251"/>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Amis, contacts avec les pairs</a:t>
            </a:r>
            <a:endParaRPr sz="1800">
              <a:solidFill>
                <a:schemeClr val="dk1"/>
              </a:solidFill>
              <a:latin typeface="Arial"/>
              <a:ea typeface="Arial"/>
              <a:cs typeface="Arial"/>
              <a:sym typeface="Arial"/>
            </a:endParaRPr>
          </a:p>
        </p:txBody>
      </p:sp>
      <p:sp>
        <p:nvSpPr>
          <p:cNvPr id="625" name="Google Shape;625;p28"/>
          <p:cNvSpPr/>
          <p:nvPr/>
        </p:nvSpPr>
        <p:spPr>
          <a:xfrm>
            <a:off x="4270711" y="4403208"/>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Temps libre, jeux</a:t>
            </a:r>
            <a:endParaRPr sz="1800">
              <a:solidFill>
                <a:schemeClr val="dk1"/>
              </a:solidFill>
              <a:latin typeface="Arial"/>
              <a:ea typeface="Arial"/>
              <a:cs typeface="Arial"/>
              <a:sym typeface="Arial"/>
            </a:endParaRPr>
          </a:p>
        </p:txBody>
      </p:sp>
      <p:sp>
        <p:nvSpPr>
          <p:cNvPr id="626" name="Google Shape;626;p28"/>
          <p:cNvSpPr/>
          <p:nvPr/>
        </p:nvSpPr>
        <p:spPr>
          <a:xfrm>
            <a:off x="7691586" y="3054388"/>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Hygiène</a:t>
            </a:r>
            <a:endParaRPr sz="1800">
              <a:solidFill>
                <a:schemeClr val="dk1"/>
              </a:solidFill>
              <a:latin typeface="Arial"/>
              <a:ea typeface="Arial"/>
              <a:cs typeface="Arial"/>
              <a:sym typeface="Arial"/>
            </a:endParaRPr>
          </a:p>
        </p:txBody>
      </p:sp>
      <p:sp>
        <p:nvSpPr>
          <p:cNvPr id="627" name="Google Shape;627;p28"/>
          <p:cNvSpPr/>
          <p:nvPr/>
        </p:nvSpPr>
        <p:spPr>
          <a:xfrm>
            <a:off x="9366919" y="3713753"/>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Autres besoins ?</a:t>
            </a:r>
            <a:endParaRPr sz="1800">
              <a:solidFill>
                <a:schemeClr val="dk1"/>
              </a:solidFill>
              <a:latin typeface="Arial"/>
              <a:ea typeface="Arial"/>
              <a:cs typeface="Arial"/>
              <a:sym typeface="Arial"/>
            </a:endParaRPr>
          </a:p>
        </p:txBody>
      </p:sp>
      <p:sp>
        <p:nvSpPr>
          <p:cNvPr id="628" name="Google Shape;628;p28"/>
          <p:cNvSpPr/>
          <p:nvPr/>
        </p:nvSpPr>
        <p:spPr>
          <a:xfrm>
            <a:off x="1007465" y="1724251"/>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Sécurité</a:t>
            </a:r>
            <a:endParaRPr sz="1800">
              <a:solidFill>
                <a:schemeClr val="dk1"/>
              </a:solidFill>
              <a:latin typeface="Arial"/>
              <a:ea typeface="Arial"/>
              <a:cs typeface="Arial"/>
              <a:sym typeface="Arial"/>
            </a:endParaRPr>
          </a:p>
        </p:txBody>
      </p:sp>
      <p:sp>
        <p:nvSpPr>
          <p:cNvPr id="629" name="Google Shape;629;p28"/>
          <p:cNvSpPr/>
          <p:nvPr/>
        </p:nvSpPr>
        <p:spPr>
          <a:xfrm>
            <a:off x="1007465" y="3054388"/>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Nourriture et eau</a:t>
            </a:r>
            <a:endParaRPr sz="1800">
              <a:solidFill>
                <a:schemeClr val="dk1"/>
              </a:solidFill>
              <a:latin typeface="Arial"/>
              <a:ea typeface="Arial"/>
              <a:cs typeface="Arial"/>
              <a:sym typeface="Arial"/>
            </a:endParaRPr>
          </a:p>
        </p:txBody>
      </p:sp>
      <p:sp>
        <p:nvSpPr>
          <p:cNvPr id="630" name="Google Shape;630;p28"/>
          <p:cNvSpPr/>
          <p:nvPr/>
        </p:nvSpPr>
        <p:spPr>
          <a:xfrm>
            <a:off x="2645441" y="2386990"/>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Maison, abri</a:t>
            </a:r>
            <a:endParaRPr sz="1800">
              <a:solidFill>
                <a:schemeClr val="dk1"/>
              </a:solidFill>
              <a:latin typeface="Arial"/>
              <a:ea typeface="Arial"/>
              <a:cs typeface="Arial"/>
              <a:sym typeface="Arial"/>
            </a:endParaRPr>
          </a:p>
        </p:txBody>
      </p:sp>
      <p:sp>
        <p:nvSpPr>
          <p:cNvPr id="631" name="Google Shape;631;p28"/>
          <p:cNvSpPr/>
          <p:nvPr/>
        </p:nvSpPr>
        <p:spPr>
          <a:xfrm>
            <a:off x="1007465" y="4403208"/>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Amour et affection</a:t>
            </a:r>
            <a:endParaRPr sz="1800">
              <a:solidFill>
                <a:schemeClr val="dk1"/>
              </a:solidFill>
              <a:latin typeface="Arial"/>
              <a:ea typeface="Arial"/>
              <a:cs typeface="Arial"/>
              <a:sym typeface="Arial"/>
            </a:endParaRPr>
          </a:p>
        </p:txBody>
      </p:sp>
      <p:sp>
        <p:nvSpPr>
          <p:cNvPr id="632" name="Google Shape;632;p28"/>
          <p:cNvSpPr/>
          <p:nvPr/>
        </p:nvSpPr>
        <p:spPr>
          <a:xfrm>
            <a:off x="9366919" y="2386990"/>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Santé (mentale, émotionnelle)</a:t>
            </a: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637"/>
        <p:cNvGrpSpPr/>
        <p:nvPr/>
      </p:nvGrpSpPr>
      <p:grpSpPr>
        <a:xfrm>
          <a:off x="0" y="0"/>
          <a:ext cx="0" cy="0"/>
          <a:chOff x="0" y="0"/>
          <a:chExt cx="0" cy="0"/>
        </a:xfrm>
      </p:grpSpPr>
      <p:sp>
        <p:nvSpPr>
          <p:cNvPr id="638" name="Google Shape;638;p29"/>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0" name="Google Shape;130;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Objectif du module</a:t>
            </a:r>
            <a:endParaRPr/>
          </a:p>
        </p:txBody>
      </p:sp>
      <p:sp>
        <p:nvSpPr>
          <p:cNvPr id="131" name="Google Shape;131;p3"/>
          <p:cNvSpPr txBox="1"/>
          <p:nvPr/>
        </p:nvSpPr>
        <p:spPr>
          <a:xfrm>
            <a:off x="5856870" y="1549944"/>
            <a:ext cx="5411333" cy="4308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GB" sz="2600" b="1" i="0" u="none" strike="noStrike" cap="none" dirty="0" err="1">
                <a:solidFill>
                  <a:schemeClr val="lt1"/>
                </a:solidFill>
                <a:latin typeface="Arial"/>
                <a:ea typeface="Arial"/>
                <a:cs typeface="Arial"/>
                <a:sym typeface="Arial"/>
              </a:rPr>
              <a:t>Améliorer</a:t>
            </a:r>
            <a:r>
              <a:rPr lang="en-GB" sz="2600" b="1" i="0" u="none" strike="noStrike" cap="none" dirty="0">
                <a:solidFill>
                  <a:schemeClr val="lt1"/>
                </a:solidFill>
                <a:latin typeface="Arial"/>
                <a:ea typeface="Arial"/>
                <a:cs typeface="Arial"/>
                <a:sym typeface="Arial"/>
              </a:rPr>
              <a:t> la </a:t>
            </a:r>
            <a:r>
              <a:rPr lang="en-GB" sz="2600" b="1" i="0" u="none" strike="noStrike" cap="none" dirty="0" err="1">
                <a:solidFill>
                  <a:schemeClr val="lt1"/>
                </a:solidFill>
                <a:latin typeface="Arial"/>
                <a:ea typeface="Arial"/>
                <a:cs typeface="Arial"/>
                <a:sym typeface="Arial"/>
              </a:rPr>
              <a:t>compréhension</a:t>
            </a:r>
            <a:r>
              <a:rPr lang="en-GB" sz="2600" b="1" i="0" u="none" strike="noStrike" cap="none" dirty="0">
                <a:solidFill>
                  <a:schemeClr val="lt1"/>
                </a:solidFill>
                <a:latin typeface="Arial"/>
                <a:ea typeface="Arial"/>
                <a:cs typeface="Arial"/>
                <a:sym typeface="Arial"/>
              </a:rPr>
              <a:t> des participants </a:t>
            </a:r>
            <a:r>
              <a:rPr lang="en-GB" sz="2600" b="1" i="0" u="none" strike="noStrike" cap="none" dirty="0" err="1">
                <a:solidFill>
                  <a:schemeClr val="lt1"/>
                </a:solidFill>
                <a:latin typeface="Arial"/>
                <a:ea typeface="Arial"/>
                <a:cs typeface="Arial"/>
                <a:sym typeface="Arial"/>
              </a:rPr>
              <a:t>concernant</a:t>
            </a:r>
            <a:r>
              <a:rPr lang="en-GB" sz="2600" b="1" i="0" u="none" strike="noStrike" cap="none" dirty="0">
                <a:solidFill>
                  <a:schemeClr val="lt1"/>
                </a:solidFill>
                <a:latin typeface="Arial"/>
                <a:ea typeface="Arial"/>
                <a:cs typeface="Arial"/>
                <a:sym typeface="Arial"/>
              </a:rPr>
              <a:t> les </a:t>
            </a:r>
            <a:r>
              <a:rPr lang="en-GB" sz="2600" b="1" i="0" u="none" strike="noStrike" cap="none" dirty="0" err="1">
                <a:solidFill>
                  <a:schemeClr val="lt1"/>
                </a:solidFill>
                <a:latin typeface="Arial"/>
                <a:ea typeface="Arial"/>
                <a:cs typeface="Arial"/>
                <a:sym typeface="Arial"/>
              </a:rPr>
              <a:t>différentes</a:t>
            </a:r>
            <a:r>
              <a:rPr lang="en-GB" sz="2600" b="1" i="0" u="none" strike="noStrike" cap="none" dirty="0">
                <a:solidFill>
                  <a:schemeClr val="lt1"/>
                </a:solidFill>
                <a:latin typeface="Arial"/>
                <a:ea typeface="Arial"/>
                <a:cs typeface="Arial"/>
                <a:sym typeface="Arial"/>
              </a:rPr>
              <a:t> </a:t>
            </a:r>
            <a:r>
              <a:rPr lang="en-GB" sz="2600" b="1" i="0" u="none" strike="noStrike" cap="none" dirty="0" err="1">
                <a:solidFill>
                  <a:schemeClr val="lt1"/>
                </a:solidFill>
                <a:latin typeface="Arial"/>
                <a:ea typeface="Arial"/>
                <a:cs typeface="Arial"/>
                <a:sym typeface="Arial"/>
              </a:rPr>
              <a:t>connaissances</a:t>
            </a:r>
            <a:r>
              <a:rPr lang="en-GB" sz="2600" b="1" i="0" u="none" strike="noStrike" cap="none" dirty="0">
                <a:solidFill>
                  <a:schemeClr val="lt1"/>
                </a:solidFill>
                <a:latin typeface="Arial"/>
                <a:ea typeface="Arial"/>
                <a:cs typeface="Arial"/>
                <a:sym typeface="Arial"/>
              </a:rPr>
              <a:t> techniques et </a:t>
            </a:r>
            <a:r>
              <a:rPr lang="en-GB" sz="2600" b="1" i="0" u="none" strike="noStrike" cap="none" dirty="0" err="1">
                <a:solidFill>
                  <a:schemeClr val="lt1"/>
                </a:solidFill>
                <a:latin typeface="Arial"/>
                <a:ea typeface="Arial"/>
                <a:cs typeface="Arial"/>
                <a:sym typeface="Arial"/>
              </a:rPr>
              <a:t>méthodologiques</a:t>
            </a:r>
            <a:r>
              <a:rPr lang="en-GB" sz="2600" b="1" i="0" u="none" strike="noStrike" cap="none" dirty="0">
                <a:solidFill>
                  <a:schemeClr val="lt1"/>
                </a:solidFill>
                <a:latin typeface="Arial"/>
                <a:ea typeface="Arial"/>
                <a:cs typeface="Arial"/>
                <a:sym typeface="Arial"/>
              </a:rPr>
              <a:t>, les attitudes, les </a:t>
            </a:r>
            <a:r>
              <a:rPr lang="en-GB" sz="2600" b="1" i="0" u="none" strike="noStrike" cap="none" dirty="0" err="1">
                <a:solidFill>
                  <a:schemeClr val="lt1"/>
                </a:solidFill>
                <a:latin typeface="Arial"/>
                <a:ea typeface="Arial"/>
                <a:cs typeface="Arial"/>
                <a:sym typeface="Arial"/>
              </a:rPr>
              <a:t>valeurs</a:t>
            </a:r>
            <a:r>
              <a:rPr lang="en-GB" sz="2600" b="1" i="0" u="none" strike="noStrike" cap="none" dirty="0">
                <a:solidFill>
                  <a:schemeClr val="lt1"/>
                </a:solidFill>
                <a:latin typeface="Arial"/>
                <a:ea typeface="Arial"/>
                <a:cs typeface="Arial"/>
                <a:sym typeface="Arial"/>
              </a:rPr>
              <a:t> et les </a:t>
            </a:r>
            <a:r>
              <a:rPr lang="en-GB" sz="2600" b="1" i="0" u="none" strike="noStrike" cap="none" dirty="0" err="1">
                <a:solidFill>
                  <a:schemeClr val="lt1"/>
                </a:solidFill>
                <a:latin typeface="Arial"/>
                <a:ea typeface="Arial"/>
                <a:cs typeface="Arial"/>
                <a:sym typeface="Arial"/>
              </a:rPr>
              <a:t>compétences</a:t>
            </a:r>
            <a:r>
              <a:rPr lang="en-GB" sz="2600" b="1" i="0" u="none" strike="noStrike" cap="none" dirty="0">
                <a:solidFill>
                  <a:schemeClr val="lt1"/>
                </a:solidFill>
                <a:latin typeface="Arial"/>
                <a:ea typeface="Arial"/>
                <a:cs typeface="Arial"/>
                <a:sym typeface="Arial"/>
              </a:rPr>
              <a:t> qui </a:t>
            </a:r>
            <a:r>
              <a:rPr lang="en-GB" sz="2600" b="1" i="0" u="none" strike="noStrike" cap="none" dirty="0" err="1">
                <a:solidFill>
                  <a:schemeClr val="lt1"/>
                </a:solidFill>
                <a:latin typeface="Arial"/>
                <a:ea typeface="Arial"/>
                <a:cs typeface="Arial"/>
                <a:sym typeface="Arial"/>
              </a:rPr>
              <a:t>doivent</a:t>
            </a:r>
            <a:r>
              <a:rPr lang="en-GB" sz="2600" b="1" i="0" u="none" strike="noStrike" cap="none" dirty="0">
                <a:solidFill>
                  <a:schemeClr val="lt1"/>
                </a:solidFill>
                <a:latin typeface="Arial"/>
                <a:ea typeface="Arial"/>
                <a:cs typeface="Arial"/>
                <a:sym typeface="Arial"/>
              </a:rPr>
              <a:t> </a:t>
            </a:r>
            <a:r>
              <a:rPr lang="en-GB" sz="2600" b="1" i="0" u="none" strike="noStrike" cap="none" dirty="0" err="1">
                <a:solidFill>
                  <a:schemeClr val="lt1"/>
                </a:solidFill>
                <a:latin typeface="Arial"/>
                <a:ea typeface="Arial"/>
                <a:cs typeface="Arial"/>
                <a:sym typeface="Arial"/>
              </a:rPr>
              <a:t>être</a:t>
            </a:r>
            <a:r>
              <a:rPr lang="en-GB" sz="2600" b="1" i="0" u="none" strike="noStrike" cap="none" dirty="0">
                <a:solidFill>
                  <a:schemeClr val="lt1"/>
                </a:solidFill>
                <a:latin typeface="Arial"/>
                <a:ea typeface="Arial"/>
                <a:cs typeface="Arial"/>
                <a:sym typeface="Arial"/>
              </a:rPr>
              <a:t> </a:t>
            </a:r>
            <a:r>
              <a:rPr lang="en-GB" sz="2600" b="1" i="0" u="none" strike="noStrike" cap="none" dirty="0" err="1">
                <a:solidFill>
                  <a:schemeClr val="lt1"/>
                </a:solidFill>
                <a:latin typeface="Arial"/>
                <a:ea typeface="Arial"/>
                <a:cs typeface="Arial"/>
                <a:sym typeface="Arial"/>
              </a:rPr>
              <a:t>acquises</a:t>
            </a:r>
            <a:r>
              <a:rPr lang="en-GB" sz="2600" b="1" i="0" u="none" strike="noStrike" cap="none" dirty="0">
                <a:solidFill>
                  <a:schemeClr val="lt1"/>
                </a:solidFill>
                <a:latin typeface="Arial"/>
                <a:ea typeface="Arial"/>
                <a:cs typeface="Arial"/>
                <a:sym typeface="Arial"/>
              </a:rPr>
              <a:t> pour </a:t>
            </a:r>
            <a:r>
              <a:rPr lang="en-GB" sz="2600" b="1" i="0" u="none" strike="noStrike" cap="none" dirty="0" err="1">
                <a:solidFill>
                  <a:schemeClr val="lt1"/>
                </a:solidFill>
                <a:latin typeface="Arial"/>
                <a:ea typeface="Arial"/>
                <a:cs typeface="Arial"/>
                <a:sym typeface="Arial"/>
              </a:rPr>
              <a:t>soutenir</a:t>
            </a:r>
            <a:r>
              <a:rPr lang="en-GB" sz="2600" b="1" i="0" u="none" strike="noStrike" cap="none" dirty="0">
                <a:solidFill>
                  <a:schemeClr val="lt1"/>
                </a:solidFill>
                <a:latin typeface="Arial"/>
                <a:ea typeface="Arial"/>
                <a:cs typeface="Arial"/>
                <a:sym typeface="Arial"/>
              </a:rPr>
              <a:t> de manière </a:t>
            </a:r>
            <a:r>
              <a:rPr lang="en-GB" sz="2600" b="1" i="0" u="none" strike="noStrike" cap="none" dirty="0" err="1">
                <a:solidFill>
                  <a:schemeClr val="lt1"/>
                </a:solidFill>
                <a:latin typeface="Arial"/>
                <a:ea typeface="Arial"/>
                <a:cs typeface="Arial"/>
                <a:sym typeface="Arial"/>
              </a:rPr>
              <a:t>adéquate</a:t>
            </a:r>
            <a:r>
              <a:rPr lang="en-GB" sz="2600" b="1" i="0" u="none" strike="noStrike" cap="none" dirty="0">
                <a:solidFill>
                  <a:schemeClr val="lt1"/>
                </a:solidFill>
                <a:latin typeface="Arial"/>
                <a:ea typeface="Arial"/>
                <a:cs typeface="Arial"/>
                <a:sym typeface="Arial"/>
              </a:rPr>
              <a:t> les enfants et les </a:t>
            </a:r>
            <a:r>
              <a:rPr lang="en-GB" sz="2600" b="1" i="0" u="none" strike="noStrike" cap="none" dirty="0" err="1">
                <a:solidFill>
                  <a:schemeClr val="lt1"/>
                </a:solidFill>
                <a:latin typeface="Arial"/>
                <a:ea typeface="Arial"/>
                <a:cs typeface="Arial"/>
                <a:sym typeface="Arial"/>
              </a:rPr>
              <a:t>familles</a:t>
            </a:r>
            <a:r>
              <a:rPr lang="en-GB" sz="2600" b="1" i="0" u="none" strike="noStrike" cap="none" dirty="0">
                <a:solidFill>
                  <a:schemeClr val="lt1"/>
                </a:solidFill>
                <a:latin typeface="Arial"/>
                <a:ea typeface="Arial"/>
                <a:cs typeface="Arial"/>
                <a:sym typeface="Arial"/>
              </a:rPr>
              <a:t> </a:t>
            </a:r>
            <a:r>
              <a:rPr lang="en-GB" sz="2600" b="1" i="0" u="none" strike="noStrike" cap="none" dirty="0" err="1">
                <a:solidFill>
                  <a:schemeClr val="lt1"/>
                </a:solidFill>
                <a:latin typeface="Arial"/>
                <a:ea typeface="Arial"/>
                <a:cs typeface="Arial"/>
                <a:sym typeface="Arial"/>
              </a:rPr>
              <a:t>confrontés</a:t>
            </a:r>
            <a:r>
              <a:rPr lang="en-GB" sz="2600" b="1" i="0" u="none" strike="noStrike" cap="none" dirty="0">
                <a:solidFill>
                  <a:schemeClr val="lt1"/>
                </a:solidFill>
                <a:latin typeface="Arial"/>
                <a:ea typeface="Arial"/>
                <a:cs typeface="Arial"/>
                <a:sym typeface="Arial"/>
              </a:rPr>
              <a:t> à des </a:t>
            </a:r>
            <a:r>
              <a:rPr lang="en-GB" sz="2600" b="1" i="0" u="none" strike="noStrike" cap="none" dirty="0" err="1">
                <a:solidFill>
                  <a:schemeClr val="lt1"/>
                </a:solidFill>
                <a:latin typeface="Arial"/>
                <a:ea typeface="Arial"/>
                <a:cs typeface="Arial"/>
                <a:sym typeface="Arial"/>
              </a:rPr>
              <a:t>problèmes</a:t>
            </a:r>
            <a:r>
              <a:rPr lang="en-GB" sz="2600" b="1" i="0" u="none" strike="noStrike" cap="none" dirty="0">
                <a:solidFill>
                  <a:schemeClr val="lt1"/>
                </a:solidFill>
                <a:latin typeface="Arial"/>
                <a:ea typeface="Arial"/>
                <a:cs typeface="Arial"/>
                <a:sym typeface="Arial"/>
              </a:rPr>
              <a:t> de protection.</a:t>
            </a:r>
            <a:endParaRPr sz="2600" b="1"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none" strike="noStrike" cap="none" dirty="0">
              <a:solidFill>
                <a:srgbClr val="000000"/>
              </a:solidFill>
              <a:latin typeface="Arial"/>
              <a:ea typeface="Arial"/>
              <a:cs typeface="Arial"/>
              <a:sym typeface="Arial"/>
            </a:endParaRPr>
          </a:p>
        </p:txBody>
      </p:sp>
      <p:grpSp>
        <p:nvGrpSpPr>
          <p:cNvPr id="132" name="Google Shape;132;p3"/>
          <p:cNvGrpSpPr/>
          <p:nvPr/>
        </p:nvGrpSpPr>
        <p:grpSpPr>
          <a:xfrm>
            <a:off x="10627129" y="5335248"/>
            <a:ext cx="910447" cy="1104657"/>
            <a:chOff x="8544095" y="1949046"/>
            <a:chExt cx="1702305" cy="2065428"/>
          </a:xfrm>
        </p:grpSpPr>
        <p:grpSp>
          <p:nvGrpSpPr>
            <p:cNvPr id="133" name="Google Shape;133;p3"/>
            <p:cNvGrpSpPr/>
            <p:nvPr/>
          </p:nvGrpSpPr>
          <p:grpSpPr>
            <a:xfrm>
              <a:off x="9523345" y="1949046"/>
              <a:ext cx="723055" cy="2065428"/>
              <a:chOff x="2068313" y="2482622"/>
              <a:chExt cx="376359" cy="1075080"/>
            </a:xfrm>
          </p:grpSpPr>
          <p:sp>
            <p:nvSpPr>
              <p:cNvPr id="134" name="Google Shape;134;p3"/>
              <p:cNvSpPr/>
              <p:nvPr/>
            </p:nvSpPr>
            <p:spPr>
              <a:xfrm>
                <a:off x="2071073" y="2923618"/>
                <a:ext cx="372129" cy="6340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3"/>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6" name="Google Shape;136;p3"/>
            <p:cNvGrpSpPr/>
            <p:nvPr/>
          </p:nvGrpSpPr>
          <p:grpSpPr>
            <a:xfrm rot="1340767">
              <a:off x="8663329" y="2769194"/>
              <a:ext cx="1081835" cy="840892"/>
              <a:chOff x="8708530" y="2848747"/>
              <a:chExt cx="1081835" cy="840892"/>
            </a:xfrm>
          </p:grpSpPr>
          <p:grpSp>
            <p:nvGrpSpPr>
              <p:cNvPr id="137" name="Google Shape;137;p3"/>
              <p:cNvGrpSpPr/>
              <p:nvPr/>
            </p:nvGrpSpPr>
            <p:grpSpPr>
              <a:xfrm>
                <a:off x="9171389" y="3056552"/>
                <a:ext cx="618974" cy="633087"/>
                <a:chOff x="2954263" y="1775178"/>
                <a:chExt cx="316044" cy="323250"/>
              </a:xfrm>
            </p:grpSpPr>
            <p:sp>
              <p:nvSpPr>
                <p:cNvPr id="138" name="Google Shape;138;p3"/>
                <p:cNvSpPr/>
                <p:nvPr/>
              </p:nvSpPr>
              <p:spPr>
                <a:xfrm rot="-8740439">
                  <a:off x="3108478" y="1782471"/>
                  <a:ext cx="101566" cy="245105"/>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
                <p:cNvSpPr/>
                <p:nvPr/>
              </p:nvSpPr>
              <p:spPr>
                <a:xfrm rot="-7498798">
                  <a:off x="3000569" y="1926295"/>
                  <a:ext cx="101566" cy="165924"/>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0" name="Google Shape;140;p3"/>
              <p:cNvSpPr/>
              <p:nvPr/>
            </p:nvSpPr>
            <p:spPr>
              <a:xfrm rot="-2703961">
                <a:off x="8941395" y="2835615"/>
                <a:ext cx="89541" cy="6950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3"/>
              <p:cNvSpPr/>
              <p:nvPr/>
            </p:nvSpPr>
            <p:spPr>
              <a:xfrm rot="-5064055">
                <a:off x="9409026" y="2820208"/>
                <a:ext cx="197815" cy="548177"/>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2" name="Google Shape;142;p3"/>
              <p:cNvCxnSpPr/>
              <p:nvPr/>
            </p:nvCxnSpPr>
            <p:spPr>
              <a:xfrm flipH="1">
                <a:off x="9233205" y="2848747"/>
                <a:ext cx="146520" cy="214069"/>
              </a:xfrm>
              <a:prstGeom prst="straightConnector1">
                <a:avLst/>
              </a:prstGeom>
              <a:noFill/>
              <a:ln w="28575" cap="flat" cmpd="sng">
                <a:solidFill>
                  <a:schemeClr val="lt1"/>
                </a:solidFill>
                <a:prstDash val="solid"/>
                <a:miter lim="800000"/>
                <a:headEnd type="none" w="sm" len="sm"/>
                <a:tailEnd type="none" w="sm" len="sm"/>
              </a:ln>
            </p:spPr>
          </p:cxn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Hiérarchisation des besoins</a:t>
            </a:r>
            <a:endParaRPr/>
          </a:p>
        </p:txBody>
      </p:sp>
      <p:sp>
        <p:nvSpPr>
          <p:cNvPr id="645" name="Google Shape;645;p30"/>
          <p:cNvSpPr/>
          <p:nvPr/>
        </p:nvSpPr>
        <p:spPr>
          <a:xfrm>
            <a:off x="490980" y="1179443"/>
            <a:ext cx="11208546" cy="4745368"/>
          </a:xfrm>
          <a:prstGeom prst="triangle">
            <a:avLst>
              <a:gd name="adj" fmla="val 50000"/>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30"/>
          <p:cNvSpPr/>
          <p:nvPr/>
        </p:nvSpPr>
        <p:spPr>
          <a:xfrm rot="-5400000">
            <a:off x="10100807" y="1146218"/>
            <a:ext cx="1616986" cy="2590800"/>
          </a:xfrm>
          <a:prstGeom prst="round2Same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30"/>
          <p:cNvSpPr txBox="1"/>
          <p:nvPr/>
        </p:nvSpPr>
        <p:spPr>
          <a:xfrm>
            <a:off x="10624720" y="1818853"/>
            <a:ext cx="18176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lt1"/>
                </a:solidFill>
                <a:latin typeface="Arial"/>
                <a:ea typeface="Arial"/>
                <a:cs typeface="Arial"/>
                <a:sym typeface="Arial"/>
              </a:rPr>
              <a:t>Pas </a:t>
            </a:r>
            <a:r>
              <a:rPr lang="en-GB" sz="1600" dirty="0" err="1">
                <a:solidFill>
                  <a:schemeClr val="lt1"/>
                </a:solidFill>
                <a:latin typeface="Arial"/>
                <a:ea typeface="Arial"/>
                <a:cs typeface="Arial"/>
                <a:sym typeface="Arial"/>
              </a:rPr>
              <a:t>satisfait</a:t>
            </a:r>
            <a:r>
              <a:rPr lang="en-GB" sz="1600" dirty="0">
                <a:solidFill>
                  <a:schemeClr val="lt1"/>
                </a:solidFill>
                <a:latin typeface="Arial"/>
                <a:ea typeface="Arial"/>
                <a:cs typeface="Arial"/>
                <a:sym typeface="Arial"/>
              </a:rPr>
              <a:t> ?</a:t>
            </a:r>
            <a:endParaRPr sz="1600" dirty="0"/>
          </a:p>
          <a:p>
            <a:pPr marL="0" marR="0" lvl="0" indent="0" algn="l" rtl="0">
              <a:spcBef>
                <a:spcPts val="0"/>
              </a:spcBef>
              <a:spcAft>
                <a:spcPts val="0"/>
              </a:spcAft>
              <a:buNone/>
            </a:pPr>
            <a:r>
              <a:rPr lang="en-GB" sz="1600" dirty="0" err="1">
                <a:solidFill>
                  <a:schemeClr val="lt1"/>
                </a:solidFill>
                <a:latin typeface="Arial"/>
                <a:ea typeface="Arial"/>
                <a:cs typeface="Arial"/>
                <a:sym typeface="Arial"/>
              </a:rPr>
              <a:t>Partiellement</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satisfait</a:t>
            </a:r>
            <a:r>
              <a:rPr lang="en-GB" sz="1600" dirty="0">
                <a:solidFill>
                  <a:schemeClr val="lt1"/>
                </a:solidFill>
                <a:latin typeface="Arial"/>
                <a:ea typeface="Arial"/>
                <a:cs typeface="Arial"/>
                <a:sym typeface="Arial"/>
              </a:rPr>
              <a:t> ?</a:t>
            </a:r>
            <a:endParaRPr sz="1600" dirty="0"/>
          </a:p>
          <a:p>
            <a:pPr marL="0" marR="0" lvl="0" indent="0" algn="l" rtl="0">
              <a:spcBef>
                <a:spcPts val="0"/>
              </a:spcBef>
              <a:spcAft>
                <a:spcPts val="0"/>
              </a:spcAft>
              <a:buNone/>
            </a:pPr>
            <a:r>
              <a:rPr lang="en-GB" sz="1600" dirty="0" err="1">
                <a:solidFill>
                  <a:schemeClr val="lt1"/>
                </a:solidFill>
                <a:latin typeface="Arial"/>
                <a:ea typeface="Arial"/>
                <a:cs typeface="Arial"/>
                <a:sym typeface="Arial"/>
              </a:rPr>
              <a:t>Entièrement</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satisfait</a:t>
            </a:r>
            <a:r>
              <a:rPr lang="en-GB" sz="1600" dirty="0">
                <a:solidFill>
                  <a:schemeClr val="lt1"/>
                </a:solidFill>
                <a:latin typeface="Arial"/>
                <a:ea typeface="Arial"/>
                <a:cs typeface="Arial"/>
                <a:sym typeface="Arial"/>
              </a:rPr>
              <a:t> ?</a:t>
            </a:r>
            <a:endParaRPr sz="1600" dirty="0">
              <a:solidFill>
                <a:schemeClr val="lt1"/>
              </a:solidFill>
              <a:latin typeface="Arial"/>
              <a:ea typeface="Arial"/>
              <a:cs typeface="Arial"/>
              <a:sym typeface="Arial"/>
            </a:endParaRPr>
          </a:p>
        </p:txBody>
      </p:sp>
      <p:sp>
        <p:nvSpPr>
          <p:cNvPr id="648" name="Google Shape;648;p30"/>
          <p:cNvSpPr/>
          <p:nvPr/>
        </p:nvSpPr>
        <p:spPr>
          <a:xfrm>
            <a:off x="7096410" y="2499104"/>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Documentation civile</a:t>
            </a:r>
            <a:endParaRPr sz="1800">
              <a:solidFill>
                <a:schemeClr val="dk1"/>
              </a:solidFill>
              <a:latin typeface="Arial"/>
              <a:ea typeface="Arial"/>
              <a:cs typeface="Arial"/>
              <a:sym typeface="Arial"/>
            </a:endParaRPr>
          </a:p>
        </p:txBody>
      </p:sp>
      <p:sp>
        <p:nvSpPr>
          <p:cNvPr id="649" name="Google Shape;649;p30"/>
          <p:cNvSpPr/>
          <p:nvPr/>
        </p:nvSpPr>
        <p:spPr>
          <a:xfrm>
            <a:off x="9883403" y="4941167"/>
            <a:ext cx="2122329"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Santé (physique, santé sexuelle et reproductive)</a:t>
            </a:r>
            <a:endParaRPr sz="1600">
              <a:solidFill>
                <a:schemeClr val="dk1"/>
              </a:solidFill>
              <a:latin typeface="Arial"/>
              <a:ea typeface="Arial"/>
              <a:cs typeface="Arial"/>
              <a:sym typeface="Arial"/>
            </a:endParaRPr>
          </a:p>
        </p:txBody>
      </p:sp>
      <p:sp>
        <p:nvSpPr>
          <p:cNvPr id="650" name="Google Shape;650;p30"/>
          <p:cNvSpPr/>
          <p:nvPr/>
        </p:nvSpPr>
        <p:spPr>
          <a:xfrm>
            <a:off x="5135484" y="1261729"/>
            <a:ext cx="211324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Estime de soi et confiance en soi positives</a:t>
            </a:r>
            <a:endParaRPr sz="1600">
              <a:solidFill>
                <a:schemeClr val="dk1"/>
              </a:solidFill>
              <a:latin typeface="Arial"/>
              <a:ea typeface="Arial"/>
              <a:cs typeface="Arial"/>
              <a:sym typeface="Arial"/>
            </a:endParaRPr>
          </a:p>
        </p:txBody>
      </p:sp>
      <p:sp>
        <p:nvSpPr>
          <p:cNvPr id="651" name="Google Shape;651;p30"/>
          <p:cNvSpPr/>
          <p:nvPr/>
        </p:nvSpPr>
        <p:spPr>
          <a:xfrm>
            <a:off x="8005218" y="3703792"/>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Stabilité</a:t>
            </a:r>
            <a:endParaRPr sz="1800">
              <a:solidFill>
                <a:schemeClr val="dk1"/>
              </a:solidFill>
              <a:latin typeface="Arial"/>
              <a:ea typeface="Arial"/>
              <a:cs typeface="Arial"/>
              <a:sym typeface="Arial"/>
            </a:endParaRPr>
          </a:p>
        </p:txBody>
      </p:sp>
      <p:sp>
        <p:nvSpPr>
          <p:cNvPr id="652" name="Google Shape;652;p30"/>
          <p:cNvSpPr/>
          <p:nvPr/>
        </p:nvSpPr>
        <p:spPr>
          <a:xfrm>
            <a:off x="4064000" y="3703792"/>
            <a:ext cx="2061538"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Famille, soins, arrangements en matière de soins</a:t>
            </a:r>
            <a:endParaRPr sz="1600">
              <a:solidFill>
                <a:schemeClr val="dk1"/>
              </a:solidFill>
              <a:latin typeface="Arial"/>
              <a:ea typeface="Arial"/>
              <a:cs typeface="Arial"/>
              <a:sym typeface="Arial"/>
            </a:endParaRPr>
          </a:p>
        </p:txBody>
      </p:sp>
      <p:sp>
        <p:nvSpPr>
          <p:cNvPr id="653" name="Google Shape;653;p30"/>
          <p:cNvSpPr/>
          <p:nvPr/>
        </p:nvSpPr>
        <p:spPr>
          <a:xfrm>
            <a:off x="5207139" y="2499104"/>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École ou éducation</a:t>
            </a:r>
            <a:endParaRPr sz="1800">
              <a:solidFill>
                <a:schemeClr val="dk1"/>
              </a:solidFill>
              <a:latin typeface="Arial"/>
              <a:ea typeface="Arial"/>
              <a:cs typeface="Arial"/>
              <a:sym typeface="Arial"/>
            </a:endParaRPr>
          </a:p>
        </p:txBody>
      </p:sp>
      <p:sp>
        <p:nvSpPr>
          <p:cNvPr id="654" name="Google Shape;654;p30"/>
          <p:cNvSpPr/>
          <p:nvPr/>
        </p:nvSpPr>
        <p:spPr>
          <a:xfrm>
            <a:off x="6127032" y="3703792"/>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Amis, contacts avec les pairs</a:t>
            </a:r>
            <a:endParaRPr sz="1800">
              <a:solidFill>
                <a:schemeClr val="dk1"/>
              </a:solidFill>
              <a:latin typeface="Arial"/>
              <a:ea typeface="Arial"/>
              <a:cs typeface="Arial"/>
              <a:sym typeface="Arial"/>
            </a:endParaRPr>
          </a:p>
        </p:txBody>
      </p:sp>
      <p:sp>
        <p:nvSpPr>
          <p:cNvPr id="655" name="Google Shape;655;p30"/>
          <p:cNvSpPr/>
          <p:nvPr/>
        </p:nvSpPr>
        <p:spPr>
          <a:xfrm>
            <a:off x="3317868" y="2499104"/>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Temps libre, jeux</a:t>
            </a:r>
            <a:endParaRPr sz="1800">
              <a:solidFill>
                <a:schemeClr val="dk1"/>
              </a:solidFill>
              <a:latin typeface="Arial"/>
              <a:ea typeface="Arial"/>
              <a:cs typeface="Arial"/>
              <a:sym typeface="Arial"/>
            </a:endParaRPr>
          </a:p>
        </p:txBody>
      </p:sp>
      <p:sp>
        <p:nvSpPr>
          <p:cNvPr id="656" name="Google Shape;656;p30"/>
          <p:cNvSpPr/>
          <p:nvPr/>
        </p:nvSpPr>
        <p:spPr>
          <a:xfrm>
            <a:off x="6127032" y="4941167"/>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Hygiène</a:t>
            </a:r>
            <a:endParaRPr sz="1800">
              <a:solidFill>
                <a:schemeClr val="dk1"/>
              </a:solidFill>
              <a:latin typeface="Arial"/>
              <a:ea typeface="Arial"/>
              <a:cs typeface="Arial"/>
              <a:sym typeface="Arial"/>
            </a:endParaRPr>
          </a:p>
        </p:txBody>
      </p:sp>
      <p:sp>
        <p:nvSpPr>
          <p:cNvPr id="657" name="Google Shape;657;p30"/>
          <p:cNvSpPr/>
          <p:nvPr/>
        </p:nvSpPr>
        <p:spPr>
          <a:xfrm>
            <a:off x="2370660" y="4941167"/>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Sécurité</a:t>
            </a:r>
            <a:endParaRPr sz="1800">
              <a:solidFill>
                <a:schemeClr val="dk1"/>
              </a:solidFill>
              <a:latin typeface="Arial"/>
              <a:ea typeface="Arial"/>
              <a:cs typeface="Arial"/>
              <a:sym typeface="Arial"/>
            </a:endParaRPr>
          </a:p>
        </p:txBody>
      </p:sp>
      <p:sp>
        <p:nvSpPr>
          <p:cNvPr id="658" name="Google Shape;658;p30"/>
          <p:cNvSpPr/>
          <p:nvPr/>
        </p:nvSpPr>
        <p:spPr>
          <a:xfrm>
            <a:off x="492474" y="4941167"/>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Nourriture et eau</a:t>
            </a:r>
            <a:endParaRPr sz="1800">
              <a:solidFill>
                <a:schemeClr val="dk1"/>
              </a:solidFill>
              <a:latin typeface="Arial"/>
              <a:ea typeface="Arial"/>
              <a:cs typeface="Arial"/>
              <a:sym typeface="Arial"/>
            </a:endParaRPr>
          </a:p>
        </p:txBody>
      </p:sp>
      <p:sp>
        <p:nvSpPr>
          <p:cNvPr id="659" name="Google Shape;659;p30"/>
          <p:cNvSpPr/>
          <p:nvPr/>
        </p:nvSpPr>
        <p:spPr>
          <a:xfrm>
            <a:off x="4248846" y="4941167"/>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Maison, abri</a:t>
            </a:r>
            <a:endParaRPr sz="1800">
              <a:solidFill>
                <a:schemeClr val="dk1"/>
              </a:solidFill>
              <a:latin typeface="Arial"/>
              <a:ea typeface="Arial"/>
              <a:cs typeface="Arial"/>
              <a:sym typeface="Arial"/>
            </a:endParaRPr>
          </a:p>
        </p:txBody>
      </p:sp>
      <p:sp>
        <p:nvSpPr>
          <p:cNvPr id="660" name="Google Shape;660;p30"/>
          <p:cNvSpPr/>
          <p:nvPr/>
        </p:nvSpPr>
        <p:spPr>
          <a:xfrm>
            <a:off x="2370660" y="3703792"/>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Amour et affection</a:t>
            </a:r>
            <a:endParaRPr sz="1800">
              <a:solidFill>
                <a:schemeClr val="dk1"/>
              </a:solidFill>
              <a:latin typeface="Arial"/>
              <a:ea typeface="Arial"/>
              <a:cs typeface="Arial"/>
              <a:sym typeface="Arial"/>
            </a:endParaRPr>
          </a:p>
        </p:txBody>
      </p:sp>
      <p:sp>
        <p:nvSpPr>
          <p:cNvPr id="661" name="Google Shape;661;p30"/>
          <p:cNvSpPr/>
          <p:nvPr/>
        </p:nvSpPr>
        <p:spPr>
          <a:xfrm>
            <a:off x="8005218" y="4941167"/>
            <a:ext cx="1817616" cy="1147624"/>
          </a:xfrm>
          <a:prstGeom prst="hexagon">
            <a:avLst>
              <a:gd name="adj" fmla="val 25000"/>
              <a:gd name="vf" fmla="val 11547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Santé (mentale, émotionnelle)</a:t>
            </a:r>
            <a:endParaRPr sz="1800">
              <a:solidFill>
                <a:schemeClr val="dk1"/>
              </a:solidFill>
              <a:latin typeface="Arial"/>
              <a:ea typeface="Arial"/>
              <a:cs typeface="Arial"/>
              <a:sym typeface="Arial"/>
            </a:endParaRPr>
          </a:p>
        </p:txBody>
      </p:sp>
      <p:grpSp>
        <p:nvGrpSpPr>
          <p:cNvPr id="662" name="Google Shape;662;p30"/>
          <p:cNvGrpSpPr/>
          <p:nvPr/>
        </p:nvGrpSpPr>
        <p:grpSpPr>
          <a:xfrm>
            <a:off x="9822834" y="1985227"/>
            <a:ext cx="573840" cy="912428"/>
            <a:chOff x="860877" y="1929282"/>
            <a:chExt cx="1053230" cy="1674679"/>
          </a:xfrm>
        </p:grpSpPr>
        <p:sp>
          <p:nvSpPr>
            <p:cNvPr id="663" name="Google Shape;663;p30"/>
            <p:cNvSpPr/>
            <p:nvPr/>
          </p:nvSpPr>
          <p:spPr>
            <a:xfrm>
              <a:off x="1052733" y="2725467"/>
              <a:ext cx="671847" cy="87849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4" name="Google Shape;664;p30"/>
            <p:cNvSpPr/>
            <p:nvPr/>
          </p:nvSpPr>
          <p:spPr>
            <a:xfrm>
              <a:off x="1047750" y="1929282"/>
              <a:ext cx="679484" cy="67948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65" name="Google Shape;665;p30"/>
            <p:cNvSpPr/>
            <p:nvPr/>
          </p:nvSpPr>
          <p:spPr>
            <a:xfrm>
              <a:off x="860877" y="2993721"/>
              <a:ext cx="1053230" cy="610240"/>
            </a:xfrm>
            <a:prstGeom prst="trapezoid">
              <a:avLst>
                <a:gd name="adj" fmla="val 3304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672" name="Google Shape;672;p31"/>
          <p:cNvSpPr/>
          <p:nvPr/>
        </p:nvSpPr>
        <p:spPr>
          <a:xfrm>
            <a:off x="3405778" y="2124527"/>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673" name="Google Shape;673;p31"/>
          <p:cNvSpPr txBox="1"/>
          <p:nvPr/>
        </p:nvSpPr>
        <p:spPr>
          <a:xfrm>
            <a:off x="6790765" y="3603812"/>
            <a:ext cx="387483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Les besoins de l'enfant doivent être identifiés et classés par ordre de priorité avec la participation de l'enfant, des parents ou de la personne qui s'occupe de lui.</a:t>
            </a:r>
            <a:endParaRPr sz="2000">
              <a:solidFill>
                <a:schemeClr val="dk1"/>
              </a:solidFill>
              <a:latin typeface="Arial"/>
              <a:ea typeface="Arial"/>
              <a:cs typeface="Arial"/>
              <a:sym typeface="Arial"/>
            </a:endParaRPr>
          </a:p>
        </p:txBody>
      </p:sp>
      <p:sp>
        <p:nvSpPr>
          <p:cNvPr id="674" name="Google Shape;674;p31"/>
          <p:cNvSpPr/>
          <p:nvPr/>
        </p:nvSpPr>
        <p:spPr>
          <a:xfrm>
            <a:off x="8202404" y="2114840"/>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675" name="Google Shape;675;p31"/>
          <p:cNvSpPr txBox="1"/>
          <p:nvPr/>
        </p:nvSpPr>
        <p:spPr>
          <a:xfrm>
            <a:off x="1530454" y="3603812"/>
            <a:ext cx="480220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0">
                <a:solidFill>
                  <a:schemeClr val="dk1"/>
                </a:solidFill>
                <a:latin typeface="Arial"/>
                <a:ea typeface="Arial"/>
                <a:cs typeface="Arial"/>
                <a:sym typeface="Arial"/>
              </a:rPr>
              <a:t>Lors de l'analyse d'un risque de protection de l'enfance, il convient de prendre en compte à la fois les facteurs de risque (vulnérabilités et préoccupations en matière de protection de l'enfance) et les facteurs de protection (points forts, soins et soutien).</a:t>
            </a:r>
            <a:endParaRPr sz="20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32"/>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5</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planifier et gérer ma charge de travail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Lignes directrices sur la charge de travail</a:t>
            </a:r>
            <a:endParaRPr>
              <a:highlight>
                <a:srgbClr val="FFFF00"/>
              </a:highlight>
              <a:latin typeface="Arial"/>
              <a:ea typeface="Arial"/>
              <a:cs typeface="Arial"/>
              <a:sym typeface="Arial"/>
            </a:endParaRPr>
          </a:p>
        </p:txBody>
      </p:sp>
      <p:sp>
        <p:nvSpPr>
          <p:cNvPr id="688" name="Google Shape;688;p33"/>
          <p:cNvSpPr txBox="1"/>
          <p:nvPr/>
        </p:nvSpPr>
        <p:spPr>
          <a:xfrm>
            <a:off x="4258742" y="5486088"/>
            <a:ext cx="69025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accent1"/>
                </a:solidFill>
                <a:latin typeface="Arial"/>
                <a:ea typeface="Arial"/>
                <a:cs typeface="Arial"/>
                <a:sym typeface="Arial"/>
              </a:rPr>
              <a:t>Source : Alliance pour la protection de l'enfance dans l'action humanitaire (2014). </a:t>
            </a:r>
            <a:r>
              <a:rPr lang="en-GB" sz="1400" i="1">
                <a:solidFill>
                  <a:schemeClr val="accent1"/>
                </a:solidFill>
                <a:latin typeface="Arial"/>
                <a:ea typeface="Arial"/>
                <a:cs typeface="Arial"/>
                <a:sym typeface="Arial"/>
              </a:rPr>
              <a:t>Lignes directrices inter-agences pour la protection de l'enfance et la gestion des cas</a:t>
            </a:r>
            <a:endParaRPr/>
          </a:p>
        </p:txBody>
      </p:sp>
      <p:sp>
        <p:nvSpPr>
          <p:cNvPr id="689" name="Google Shape;689;p33"/>
          <p:cNvSpPr/>
          <p:nvPr/>
        </p:nvSpPr>
        <p:spPr>
          <a:xfrm>
            <a:off x="3458817" y="1862667"/>
            <a:ext cx="7702457" cy="3443032"/>
          </a:xfrm>
          <a:prstGeom prst="roundRect">
            <a:avLst>
              <a:gd name="adj" fmla="val 16667"/>
            </a:avLst>
          </a:prstGeom>
          <a:solidFill>
            <a:srgbClr val="F0E7EC"/>
          </a:solidFill>
          <a:ln>
            <a:noFill/>
          </a:ln>
        </p:spPr>
        <p:txBody>
          <a:bodyPr spcFirstLastPara="1" wrap="square" lIns="91425" tIns="45700" rIns="91425" bIns="45700" anchor="ctr" anchorCtr="0">
            <a:noAutofit/>
          </a:bodyPr>
          <a:lstStyle/>
          <a:p>
            <a:pPr marL="533400" marR="0" lvl="0" indent="-1587" algn="l" rtl="0">
              <a:spcBef>
                <a:spcPts val="0"/>
              </a:spcBef>
              <a:spcAft>
                <a:spcPts val="0"/>
              </a:spcAft>
              <a:buNone/>
            </a:pPr>
            <a:r>
              <a:rPr lang="en-GB" sz="1700" b="0" i="0" u="none" strike="noStrike">
                <a:solidFill>
                  <a:schemeClr val="dk1"/>
                </a:solidFill>
                <a:latin typeface="Arial"/>
                <a:ea typeface="Arial"/>
                <a:cs typeface="Arial"/>
                <a:sym typeface="Arial"/>
              </a:rPr>
              <a:t>Les gestionnaires de cas doivent avoir une charge de travail raisonnable, correspondant à leurs compétences et à leurs capacités. </a:t>
            </a:r>
            <a:endParaRPr/>
          </a:p>
          <a:p>
            <a:pPr marL="533400" marR="0" lvl="0" indent="-1587" algn="l" rtl="0">
              <a:spcBef>
                <a:spcPts val="0"/>
              </a:spcBef>
              <a:spcAft>
                <a:spcPts val="0"/>
              </a:spcAft>
              <a:buNone/>
            </a:pPr>
            <a:endParaRPr sz="1700">
              <a:solidFill>
                <a:schemeClr val="dk1"/>
              </a:solidFill>
              <a:latin typeface="Arial"/>
              <a:ea typeface="Arial"/>
              <a:cs typeface="Arial"/>
              <a:sym typeface="Arial"/>
            </a:endParaRPr>
          </a:p>
          <a:p>
            <a:pPr marL="533400" marR="0" lvl="0" indent="-1587" algn="l" rtl="0">
              <a:spcBef>
                <a:spcPts val="0"/>
              </a:spcBef>
              <a:spcAft>
                <a:spcPts val="0"/>
              </a:spcAft>
              <a:buNone/>
            </a:pPr>
            <a:r>
              <a:rPr lang="en-GB" sz="1700" b="0" i="0" u="none" strike="noStrike">
                <a:solidFill>
                  <a:schemeClr val="dk1"/>
                </a:solidFill>
                <a:latin typeface="Arial"/>
                <a:ea typeface="Arial"/>
                <a:cs typeface="Arial"/>
                <a:sym typeface="Arial"/>
              </a:rPr>
              <a:t>Le nombre de cas attribués à chaque gestionnaire de cas ne doit pas être supérieur à </a:t>
            </a:r>
            <a:r>
              <a:rPr lang="en-GB" sz="1700" b="1" i="0" u="none" strike="noStrike">
                <a:solidFill>
                  <a:schemeClr val="dk1"/>
                </a:solidFill>
                <a:latin typeface="Arial"/>
                <a:ea typeface="Arial"/>
                <a:cs typeface="Arial"/>
                <a:sym typeface="Arial"/>
              </a:rPr>
              <a:t>25</a:t>
            </a:r>
            <a:r>
              <a:rPr lang="en-GB" sz="1700">
                <a:solidFill>
                  <a:schemeClr val="dk1"/>
                </a:solidFill>
                <a:latin typeface="Arial"/>
                <a:ea typeface="Arial"/>
                <a:cs typeface="Arial"/>
                <a:sym typeface="Arial"/>
              </a:rPr>
              <a:t>. </a:t>
            </a:r>
            <a:r>
              <a:rPr lang="en-GB" sz="1700" b="0" i="0" u="none" strike="noStrike">
                <a:solidFill>
                  <a:schemeClr val="dk1"/>
                </a:solidFill>
                <a:latin typeface="Arial"/>
                <a:ea typeface="Arial"/>
                <a:cs typeface="Arial"/>
                <a:sym typeface="Arial"/>
              </a:rPr>
              <a:t>Un gestionnaire de cas ne doit pas accepter plus de cas qu'il ne peut en traiter, </a:t>
            </a:r>
            <a:r>
              <a:rPr lang="en-GB" sz="1700">
                <a:solidFill>
                  <a:schemeClr val="dk1"/>
                </a:solidFill>
                <a:latin typeface="Arial"/>
                <a:ea typeface="Arial"/>
                <a:cs typeface="Arial"/>
                <a:sym typeface="Arial"/>
              </a:rPr>
              <a:t>mais le nombre de cas qu'un gestionnaire de cas peut traiter dépend de ce qui suit :</a:t>
            </a:r>
            <a:endParaRPr/>
          </a:p>
          <a:p>
            <a:pPr marL="533400" marR="0" lvl="0" indent="-1587" algn="l" rtl="0">
              <a:spcBef>
                <a:spcPts val="0"/>
              </a:spcBef>
              <a:spcAft>
                <a:spcPts val="0"/>
              </a:spcAft>
              <a:buNone/>
            </a:pPr>
            <a:endParaRPr sz="1700">
              <a:solidFill>
                <a:schemeClr val="dk1"/>
              </a:solidFill>
              <a:latin typeface="Arial"/>
              <a:ea typeface="Arial"/>
              <a:cs typeface="Arial"/>
              <a:sym typeface="Arial"/>
            </a:endParaRPr>
          </a:p>
          <a:p>
            <a:pPr marL="1257300" marR="0" lvl="0" indent="-342900" algn="l" rtl="0">
              <a:spcBef>
                <a:spcPts val="0"/>
              </a:spcBef>
              <a:spcAft>
                <a:spcPts val="0"/>
              </a:spcAft>
              <a:buClr>
                <a:schemeClr val="dk1"/>
              </a:buClr>
              <a:buSzPts val="1700"/>
              <a:buFont typeface="Arial"/>
              <a:buAutoNum type="arabicParenR"/>
            </a:pPr>
            <a:r>
              <a:rPr lang="en-GB" sz="1700">
                <a:solidFill>
                  <a:schemeClr val="dk1"/>
                </a:solidFill>
                <a:latin typeface="Arial"/>
                <a:ea typeface="Arial"/>
                <a:cs typeface="Arial"/>
                <a:sym typeface="Arial"/>
              </a:rPr>
              <a:t>Responsabilités du gestionnaire de cas </a:t>
            </a:r>
            <a:endParaRPr/>
          </a:p>
          <a:p>
            <a:pPr marL="1257300" marR="0" lvl="0" indent="-342900" algn="l" rtl="0">
              <a:spcBef>
                <a:spcPts val="0"/>
              </a:spcBef>
              <a:spcAft>
                <a:spcPts val="0"/>
              </a:spcAft>
              <a:buClr>
                <a:schemeClr val="dk1"/>
              </a:buClr>
              <a:buSzPts val="1700"/>
              <a:buFont typeface="Arial"/>
              <a:buAutoNum type="arabicParenR"/>
            </a:pPr>
            <a:r>
              <a:rPr lang="en-GB" sz="1700">
                <a:solidFill>
                  <a:schemeClr val="dk1"/>
                </a:solidFill>
                <a:latin typeface="Arial"/>
                <a:ea typeface="Arial"/>
                <a:cs typeface="Arial"/>
                <a:sym typeface="Arial"/>
              </a:rPr>
              <a:t>Accessibilité de la zone d'intervention</a:t>
            </a:r>
            <a:endParaRPr/>
          </a:p>
          <a:p>
            <a:pPr marL="1257300" marR="0" lvl="0" indent="-342900" algn="l" rtl="0">
              <a:spcBef>
                <a:spcPts val="0"/>
              </a:spcBef>
              <a:spcAft>
                <a:spcPts val="0"/>
              </a:spcAft>
              <a:buClr>
                <a:schemeClr val="dk1"/>
              </a:buClr>
              <a:buSzPts val="1700"/>
              <a:buFont typeface="Arial"/>
              <a:buAutoNum type="arabicParenR"/>
            </a:pPr>
            <a:r>
              <a:rPr lang="en-GB" sz="1700">
                <a:solidFill>
                  <a:schemeClr val="dk1"/>
                </a:solidFill>
                <a:latin typeface="Arial"/>
                <a:ea typeface="Arial"/>
                <a:cs typeface="Arial"/>
                <a:sym typeface="Arial"/>
              </a:rPr>
              <a:t>Complexité de la charge de travail et des interventions</a:t>
            </a:r>
            <a:endParaRPr/>
          </a:p>
        </p:txBody>
      </p:sp>
      <p:pic>
        <p:nvPicPr>
          <p:cNvPr id="690" name="Google Shape;690;p33"/>
          <p:cNvPicPr preferRelativeResize="0"/>
          <p:nvPr/>
        </p:nvPicPr>
        <p:blipFill rotWithShape="1">
          <a:blip r:embed="rId3">
            <a:alphaModFix/>
          </a:blip>
          <a:srcRect t="144"/>
          <a:stretch/>
        </p:blipFill>
        <p:spPr>
          <a:xfrm>
            <a:off x="1209260" y="1661650"/>
            <a:ext cx="2715799" cy="384506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Complexité de la charge de travail</a:t>
            </a:r>
            <a:endParaRPr>
              <a:latin typeface="Arial"/>
              <a:ea typeface="Arial"/>
              <a:cs typeface="Arial"/>
              <a:sym typeface="Arial"/>
            </a:endParaRPr>
          </a:p>
        </p:txBody>
      </p:sp>
      <p:grpSp>
        <p:nvGrpSpPr>
          <p:cNvPr id="697" name="Google Shape;697;p34"/>
          <p:cNvGrpSpPr/>
          <p:nvPr/>
        </p:nvGrpSpPr>
        <p:grpSpPr>
          <a:xfrm rot="-1892868">
            <a:off x="2155637" y="1546249"/>
            <a:ext cx="2773058" cy="2282616"/>
            <a:chOff x="-769257" y="1241630"/>
            <a:chExt cx="1874220" cy="1542746"/>
          </a:xfrm>
        </p:grpSpPr>
        <p:sp>
          <p:nvSpPr>
            <p:cNvPr id="698" name="Google Shape;698;p34"/>
            <p:cNvSpPr/>
            <p:nvPr/>
          </p:nvSpPr>
          <p:spPr>
            <a:xfrm>
              <a:off x="-769257" y="1680256"/>
              <a:ext cx="1874220" cy="1104120"/>
            </a:xfrm>
            <a:prstGeom prst="trapezoid">
              <a:avLst>
                <a:gd name="adj" fmla="val 25000"/>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34"/>
            <p:cNvSpPr/>
            <p:nvPr/>
          </p:nvSpPr>
          <p:spPr>
            <a:xfrm>
              <a:off x="-158718" y="1241630"/>
              <a:ext cx="653142" cy="653142"/>
            </a:xfrm>
            <a:prstGeom prst="donut">
              <a:avLst>
                <a:gd name="adj" fmla="val 25000"/>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34"/>
          <p:cNvGrpSpPr/>
          <p:nvPr/>
        </p:nvGrpSpPr>
        <p:grpSpPr>
          <a:xfrm flipH="1">
            <a:off x="2855888" y="3005577"/>
            <a:ext cx="3012497" cy="2711900"/>
            <a:chOff x="6259687" y="4130191"/>
            <a:chExt cx="2314600" cy="1948278"/>
          </a:xfrm>
        </p:grpSpPr>
        <p:sp>
          <p:nvSpPr>
            <p:cNvPr id="701" name="Google Shape;701;p34"/>
            <p:cNvSpPr/>
            <p:nvPr/>
          </p:nvSpPr>
          <p:spPr>
            <a:xfrm>
              <a:off x="6259687" y="4130191"/>
              <a:ext cx="755183" cy="7551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34"/>
            <p:cNvSpPr/>
            <p:nvPr/>
          </p:nvSpPr>
          <p:spPr>
            <a:xfrm rot="-3424983">
              <a:off x="7114646" y="4482418"/>
              <a:ext cx="755258" cy="1101316"/>
            </a:xfrm>
            <a:prstGeom prst="roundRect">
              <a:avLst>
                <a:gd name="adj" fmla="val 44386"/>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34"/>
            <p:cNvSpPr/>
            <p:nvPr/>
          </p:nvSpPr>
          <p:spPr>
            <a:xfrm rot="2833693">
              <a:off x="7462045" y="5184310"/>
              <a:ext cx="312942" cy="55582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34"/>
            <p:cNvSpPr/>
            <p:nvPr/>
          </p:nvSpPr>
          <p:spPr>
            <a:xfrm rot="9538565">
              <a:off x="7427004" y="5418232"/>
              <a:ext cx="308549" cy="625717"/>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5" name="Google Shape;705;p34"/>
            <p:cNvSpPr/>
            <p:nvPr/>
          </p:nvSpPr>
          <p:spPr>
            <a:xfrm rot="9538565">
              <a:off x="7839999" y="4926558"/>
              <a:ext cx="310445" cy="91208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6" name="Google Shape;706;p34"/>
            <p:cNvSpPr/>
            <p:nvPr/>
          </p:nvSpPr>
          <p:spPr>
            <a:xfrm rot="7638124">
              <a:off x="8078098" y="5454895"/>
              <a:ext cx="310445" cy="620776"/>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34"/>
            <p:cNvSpPr/>
            <p:nvPr/>
          </p:nvSpPr>
          <p:spPr>
            <a:xfrm rot="3168656">
              <a:off x="7293969" y="4091882"/>
              <a:ext cx="318606" cy="90107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34"/>
            <p:cNvSpPr/>
            <p:nvPr/>
          </p:nvSpPr>
          <p:spPr>
            <a:xfrm rot="5220404">
              <a:off x="7755334" y="3963787"/>
              <a:ext cx="306290" cy="738096"/>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9" name="Google Shape;709;p34"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710" name="Google Shape;710;p34"/>
            <p:cNvSpPr/>
            <p:nvPr/>
          </p:nvSpPr>
          <p:spPr>
            <a:xfrm rot="2024775">
              <a:off x="6744743" y="4729150"/>
              <a:ext cx="318606" cy="1008568"/>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1" name="Google Shape;711;p34"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712" name="Google Shape;712;p34"/>
          <p:cNvSpPr txBox="1"/>
          <p:nvPr/>
        </p:nvSpPr>
        <p:spPr>
          <a:xfrm rot="-1892432">
            <a:off x="2716387" y="2310509"/>
            <a:ext cx="17768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RISQUE ÉLEVÉ </a:t>
            </a:r>
            <a:endParaRPr/>
          </a:p>
          <a:p>
            <a:pPr marL="0" marR="0" lvl="0" indent="0" algn="ctr" rtl="0">
              <a:spcBef>
                <a:spcPts val="0"/>
              </a:spcBef>
              <a:spcAft>
                <a:spcPts val="0"/>
              </a:spcAft>
              <a:buNone/>
            </a:pPr>
            <a:r>
              <a:rPr lang="en-GB" sz="2000" b="1">
                <a:solidFill>
                  <a:schemeClr val="lt1"/>
                </a:solidFill>
                <a:latin typeface="Arial"/>
                <a:ea typeface="Arial"/>
                <a:cs typeface="Arial"/>
                <a:sym typeface="Arial"/>
              </a:rPr>
              <a:t>COMPLEXE</a:t>
            </a:r>
            <a:endParaRPr sz="2000" b="1">
              <a:solidFill>
                <a:schemeClr val="lt1"/>
              </a:solidFill>
              <a:latin typeface="Arial"/>
              <a:ea typeface="Arial"/>
              <a:cs typeface="Arial"/>
              <a:sym typeface="Arial"/>
            </a:endParaRPr>
          </a:p>
        </p:txBody>
      </p:sp>
      <p:grpSp>
        <p:nvGrpSpPr>
          <p:cNvPr id="713" name="Google Shape;713;p34"/>
          <p:cNvGrpSpPr/>
          <p:nvPr/>
        </p:nvGrpSpPr>
        <p:grpSpPr>
          <a:xfrm>
            <a:off x="7575640" y="1952407"/>
            <a:ext cx="2694128" cy="3781025"/>
            <a:chOff x="7030026" y="2499426"/>
            <a:chExt cx="2694128" cy="3781025"/>
          </a:xfrm>
        </p:grpSpPr>
        <p:sp>
          <p:nvSpPr>
            <p:cNvPr id="714" name="Google Shape;714;p34"/>
            <p:cNvSpPr/>
            <p:nvPr/>
          </p:nvSpPr>
          <p:spPr>
            <a:xfrm rot="-1800000" flipH="1">
              <a:off x="8544316" y="2674732"/>
              <a:ext cx="982886" cy="10511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5" name="Google Shape;715;p34"/>
            <p:cNvSpPr/>
            <p:nvPr/>
          </p:nvSpPr>
          <p:spPr>
            <a:xfrm rot="1624983" flipH="1">
              <a:off x="7912001" y="3673245"/>
              <a:ext cx="1051279" cy="1433385"/>
            </a:xfrm>
            <a:prstGeom prst="roundRect">
              <a:avLst>
                <a:gd name="adj" fmla="val 44386"/>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6" name="Google Shape;716;p34"/>
            <p:cNvSpPr/>
            <p:nvPr/>
          </p:nvSpPr>
          <p:spPr>
            <a:xfrm rot="-1829161" flipH="1">
              <a:off x="8397729" y="4636350"/>
              <a:ext cx="376257" cy="997383"/>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34"/>
            <p:cNvSpPr/>
            <p:nvPr/>
          </p:nvSpPr>
          <p:spPr>
            <a:xfrm rot="10261435" flipH="1">
              <a:off x="8622329" y="5293352"/>
              <a:ext cx="401583" cy="870965"/>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34"/>
            <p:cNvSpPr/>
            <p:nvPr/>
          </p:nvSpPr>
          <p:spPr>
            <a:xfrm rot="10261435" flipH="1">
              <a:off x="7911978" y="4503787"/>
              <a:ext cx="404050" cy="1269567"/>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34"/>
            <p:cNvSpPr/>
            <p:nvPr/>
          </p:nvSpPr>
          <p:spPr>
            <a:xfrm rot="-10428230" flipH="1">
              <a:off x="7938132" y="5451539"/>
              <a:ext cx="432123" cy="807952"/>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20" name="Google Shape;720;p34"/>
            <p:cNvGrpSpPr/>
            <p:nvPr/>
          </p:nvGrpSpPr>
          <p:grpSpPr>
            <a:xfrm rot="-1913266">
              <a:off x="7102003" y="3848421"/>
              <a:ext cx="1656127" cy="745641"/>
              <a:chOff x="6956423" y="3544798"/>
              <a:chExt cx="1812565" cy="816073"/>
            </a:xfrm>
          </p:grpSpPr>
          <p:sp>
            <p:nvSpPr>
              <p:cNvPr id="721" name="Google Shape;721;p34"/>
              <p:cNvSpPr/>
              <p:nvPr/>
            </p:nvSpPr>
            <p:spPr>
              <a:xfrm rot="-4968656" flipH="1">
                <a:off x="7937726" y="3297669"/>
                <a:ext cx="443483" cy="1172761"/>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34"/>
              <p:cNvSpPr/>
              <p:nvPr/>
            </p:nvSpPr>
            <p:spPr>
              <a:xfrm rot="-7020404" flipH="1">
                <a:off x="7267998" y="3472511"/>
                <a:ext cx="426339" cy="960647"/>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3" name="Google Shape;723;p34"/>
            <p:cNvSpPr/>
            <p:nvPr/>
          </p:nvSpPr>
          <p:spPr>
            <a:xfrm rot="-493282" flipH="1">
              <a:off x="8742606" y="3923647"/>
              <a:ext cx="414672" cy="1403873"/>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24" name="Google Shape;724;p34"/>
          <p:cNvGrpSpPr/>
          <p:nvPr/>
        </p:nvGrpSpPr>
        <p:grpSpPr>
          <a:xfrm rot="-1892868">
            <a:off x="6743708" y="1850640"/>
            <a:ext cx="1977334" cy="1627624"/>
            <a:chOff x="-769257" y="1241630"/>
            <a:chExt cx="1874220" cy="1542746"/>
          </a:xfrm>
        </p:grpSpPr>
        <p:sp>
          <p:nvSpPr>
            <p:cNvPr id="725" name="Google Shape;725;p34"/>
            <p:cNvSpPr/>
            <p:nvPr/>
          </p:nvSpPr>
          <p:spPr>
            <a:xfrm>
              <a:off x="-769257" y="1680256"/>
              <a:ext cx="1874220" cy="1104120"/>
            </a:xfrm>
            <a:prstGeom prst="trapezoid">
              <a:avLst>
                <a:gd name="adj" fmla="val 2500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6" name="Google Shape;726;p34"/>
            <p:cNvSpPr/>
            <p:nvPr/>
          </p:nvSpPr>
          <p:spPr>
            <a:xfrm>
              <a:off x="-158718" y="1241630"/>
              <a:ext cx="653142" cy="653142"/>
            </a:xfrm>
            <a:prstGeom prst="donut">
              <a:avLst>
                <a:gd name="adj" fmla="val 2500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727" name="Google Shape;727;p34"/>
          <p:cNvSpPr txBox="1"/>
          <p:nvPr/>
        </p:nvSpPr>
        <p:spPr>
          <a:xfrm rot="-1883551">
            <a:off x="6943526" y="2481758"/>
            <a:ext cx="161949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FAIBLE RISQUE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Discussion en plénière</a:t>
            </a:r>
            <a:endParaRPr>
              <a:latin typeface="Arial"/>
              <a:ea typeface="Arial"/>
              <a:cs typeface="Arial"/>
              <a:sym typeface="Arial"/>
            </a:endParaRPr>
          </a:p>
        </p:txBody>
      </p:sp>
      <p:sp>
        <p:nvSpPr>
          <p:cNvPr id="734" name="Google Shape;734;p35"/>
          <p:cNvSpPr/>
          <p:nvPr/>
        </p:nvSpPr>
        <p:spPr>
          <a:xfrm>
            <a:off x="5279292" y="2161684"/>
            <a:ext cx="5657387" cy="33545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Comment travaillez-vous sur vos dossiers tout en gérant et en suivant votre charge de travail ?</a:t>
            </a:r>
            <a:endParaRPr sz="4000" b="1">
              <a:solidFill>
                <a:schemeClr val="dk1"/>
              </a:solidFill>
              <a:latin typeface="Arial"/>
              <a:ea typeface="Arial"/>
              <a:cs typeface="Arial"/>
              <a:sym typeface="Arial"/>
            </a:endParaRPr>
          </a:p>
        </p:txBody>
      </p:sp>
      <p:grpSp>
        <p:nvGrpSpPr>
          <p:cNvPr id="735" name="Google Shape;735;p35"/>
          <p:cNvGrpSpPr/>
          <p:nvPr/>
        </p:nvGrpSpPr>
        <p:grpSpPr>
          <a:xfrm>
            <a:off x="1255321" y="2597802"/>
            <a:ext cx="3415887" cy="2678824"/>
            <a:chOff x="1117683" y="2194390"/>
            <a:chExt cx="3415887" cy="2678824"/>
          </a:xfrm>
        </p:grpSpPr>
        <p:sp>
          <p:nvSpPr>
            <p:cNvPr id="736" name="Google Shape;736;p35"/>
            <p:cNvSpPr/>
            <p:nvPr/>
          </p:nvSpPr>
          <p:spPr>
            <a:xfrm>
              <a:off x="1117683" y="2194390"/>
              <a:ext cx="1792248" cy="1200806"/>
            </a:xfrm>
            <a:prstGeom prst="wedgeRoundRectCallout">
              <a:avLst>
                <a:gd name="adj1" fmla="val 19938"/>
                <a:gd name="adj2" fmla="val 69216"/>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7" name="Google Shape;737;p35"/>
            <p:cNvSpPr/>
            <p:nvPr/>
          </p:nvSpPr>
          <p:spPr>
            <a:xfrm>
              <a:off x="3240911" y="3671195"/>
              <a:ext cx="1292659" cy="866081"/>
            </a:xfrm>
            <a:prstGeom prst="wedgeRoundRectCallout">
              <a:avLst>
                <a:gd name="adj1" fmla="val -20501"/>
                <a:gd name="adj2" fmla="val 64241"/>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8" name="Google Shape;738;p35"/>
            <p:cNvSpPr/>
            <p:nvPr/>
          </p:nvSpPr>
          <p:spPr>
            <a:xfrm>
              <a:off x="1747778" y="4229639"/>
              <a:ext cx="1097717" cy="643575"/>
            </a:xfrm>
            <a:prstGeom prst="wedgeRoundRectCallout">
              <a:avLst>
                <a:gd name="adj1" fmla="val -20501"/>
                <a:gd name="adj2" fmla="val 84025"/>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39" name="Google Shape;739;p35"/>
          <p:cNvGrpSpPr/>
          <p:nvPr/>
        </p:nvGrpSpPr>
        <p:grpSpPr>
          <a:xfrm>
            <a:off x="9994118" y="33917"/>
            <a:ext cx="2057602" cy="1975956"/>
            <a:chOff x="9994118" y="33917"/>
            <a:chExt cx="2057602" cy="1975956"/>
          </a:xfrm>
        </p:grpSpPr>
        <p:sp>
          <p:nvSpPr>
            <p:cNvPr id="740" name="Google Shape;740;p3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41" name="Google Shape;741;p35"/>
            <p:cNvGrpSpPr/>
            <p:nvPr/>
          </p:nvGrpSpPr>
          <p:grpSpPr>
            <a:xfrm>
              <a:off x="10621771" y="762700"/>
              <a:ext cx="562136" cy="634675"/>
              <a:chOff x="760175" y="830142"/>
              <a:chExt cx="867619" cy="979579"/>
            </a:xfrm>
          </p:grpSpPr>
          <p:sp>
            <p:nvSpPr>
              <p:cNvPr id="742" name="Google Shape;742;p35"/>
              <p:cNvSpPr/>
              <p:nvPr/>
            </p:nvSpPr>
            <p:spPr>
              <a:xfrm>
                <a:off x="864636" y="830142"/>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77</a:t>
                </a:r>
                <a:endParaRPr/>
              </a:p>
            </p:txBody>
          </p:sp>
          <p:sp>
            <p:nvSpPr>
              <p:cNvPr id="743" name="Google Shape;743;p35"/>
              <p:cNvSpPr/>
              <p:nvPr/>
            </p:nvSpPr>
            <p:spPr>
              <a:xfrm>
                <a:off x="760175" y="830144"/>
                <a:ext cx="149292" cy="979577"/>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44" name="Google Shape;744;p35"/>
            <p:cNvGrpSpPr/>
            <p:nvPr/>
          </p:nvGrpSpPr>
          <p:grpSpPr>
            <a:xfrm>
              <a:off x="11325415" y="762701"/>
              <a:ext cx="182192" cy="634674"/>
              <a:chOff x="2121762" y="2323619"/>
              <a:chExt cx="200378" cy="825210"/>
            </a:xfrm>
          </p:grpSpPr>
          <p:sp>
            <p:nvSpPr>
              <p:cNvPr id="745" name="Google Shape;745;p35"/>
              <p:cNvSpPr/>
              <p:nvPr/>
            </p:nvSpPr>
            <p:spPr>
              <a:xfrm>
                <a:off x="2121763" y="2323619"/>
                <a:ext cx="200377" cy="172739"/>
              </a:xfrm>
              <a:prstGeom prst="triangle">
                <a:avLst>
                  <a:gd name="adj" fmla="val 50000"/>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6" name="Google Shape;746;p35"/>
              <p:cNvSpPr/>
              <p:nvPr/>
            </p:nvSpPr>
            <p:spPr>
              <a:xfrm>
                <a:off x="2121762" y="2496169"/>
                <a:ext cx="200377" cy="6526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36"/>
          <p:cNvSpPr txBox="1">
            <a:spLocks noGrp="1"/>
          </p:cNvSpPr>
          <p:nvPr>
            <p:ph type="title"/>
          </p:nvPr>
        </p:nvSpPr>
        <p:spPr>
          <a:xfrm>
            <a:off x="838200" y="120516"/>
            <a:ext cx="9438242"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latin typeface="Arial"/>
                <a:ea typeface="Arial"/>
                <a:cs typeface="Arial"/>
                <a:sym typeface="Arial"/>
              </a:rPr>
              <a:t>Des outils pour suivre l'évolution de votre charge de travail</a:t>
            </a:r>
            <a:endParaRPr>
              <a:latin typeface="Arial"/>
              <a:ea typeface="Arial"/>
              <a:cs typeface="Arial"/>
              <a:sym typeface="Arial"/>
            </a:endParaRPr>
          </a:p>
        </p:txBody>
      </p:sp>
      <p:sp>
        <p:nvSpPr>
          <p:cNvPr id="753" name="Google Shape;753;p36"/>
          <p:cNvSpPr txBox="1"/>
          <p:nvPr/>
        </p:nvSpPr>
        <p:spPr>
          <a:xfrm>
            <a:off x="822332" y="5210175"/>
            <a:ext cx="367665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Liste récapitulative des cas</a:t>
            </a:r>
            <a:endParaRPr sz="2000" b="1">
              <a:solidFill>
                <a:schemeClr val="dk1"/>
              </a:solidFill>
              <a:latin typeface="Arial"/>
              <a:ea typeface="Arial"/>
              <a:cs typeface="Arial"/>
              <a:sym typeface="Arial"/>
            </a:endParaRPr>
          </a:p>
        </p:txBody>
      </p:sp>
      <p:sp>
        <p:nvSpPr>
          <p:cNvPr id="754" name="Google Shape;754;p36"/>
          <p:cNvSpPr txBox="1"/>
          <p:nvPr/>
        </p:nvSpPr>
        <p:spPr>
          <a:xfrm>
            <a:off x="7643131" y="5210175"/>
            <a:ext cx="367665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Outil de vérification des cas</a:t>
            </a:r>
            <a:endParaRPr sz="2000" b="1">
              <a:solidFill>
                <a:schemeClr val="dk1"/>
              </a:solidFill>
              <a:latin typeface="Arial"/>
              <a:ea typeface="Arial"/>
              <a:cs typeface="Arial"/>
              <a:sym typeface="Arial"/>
            </a:endParaRPr>
          </a:p>
        </p:txBody>
      </p:sp>
      <p:grpSp>
        <p:nvGrpSpPr>
          <p:cNvPr id="755" name="Google Shape;755;p36"/>
          <p:cNvGrpSpPr/>
          <p:nvPr/>
        </p:nvGrpSpPr>
        <p:grpSpPr>
          <a:xfrm>
            <a:off x="9994118" y="33917"/>
            <a:ext cx="2057602" cy="1975956"/>
            <a:chOff x="9994118" y="33917"/>
            <a:chExt cx="2057602" cy="1975956"/>
          </a:xfrm>
        </p:grpSpPr>
        <p:sp>
          <p:nvSpPr>
            <p:cNvPr id="756" name="Google Shape;756;p3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57" name="Google Shape;757;p36"/>
            <p:cNvGrpSpPr/>
            <p:nvPr/>
          </p:nvGrpSpPr>
          <p:grpSpPr>
            <a:xfrm>
              <a:off x="10741851" y="707024"/>
              <a:ext cx="562136" cy="634675"/>
              <a:chOff x="760175" y="830141"/>
              <a:chExt cx="867619" cy="979580"/>
            </a:xfrm>
          </p:grpSpPr>
          <p:sp>
            <p:nvSpPr>
              <p:cNvPr id="758" name="Google Shape;758;p36"/>
              <p:cNvSpPr/>
              <p:nvPr/>
            </p:nvSpPr>
            <p:spPr>
              <a:xfrm>
                <a:off x="864636" y="830141"/>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78-</a:t>
                </a:r>
                <a:endParaRPr/>
              </a:p>
              <a:p>
                <a:pPr marL="0" marR="0" lvl="0" indent="0" algn="ctr" rtl="0">
                  <a:spcBef>
                    <a:spcPts val="0"/>
                  </a:spcBef>
                  <a:spcAft>
                    <a:spcPts val="0"/>
                  </a:spcAft>
                  <a:buNone/>
                </a:pPr>
                <a:r>
                  <a:rPr lang="en-GB" sz="1600" b="1">
                    <a:solidFill>
                      <a:schemeClr val="lt1"/>
                    </a:solidFill>
                    <a:latin typeface="Arial"/>
                    <a:ea typeface="Arial"/>
                    <a:cs typeface="Arial"/>
                    <a:sym typeface="Arial"/>
                  </a:rPr>
                  <a:t>80</a:t>
                </a:r>
                <a:endParaRPr/>
              </a:p>
            </p:txBody>
          </p:sp>
          <p:sp>
            <p:nvSpPr>
              <p:cNvPr id="759" name="Google Shape;759;p36"/>
              <p:cNvSpPr/>
              <p:nvPr/>
            </p:nvSpPr>
            <p:spPr>
              <a:xfrm>
                <a:off x="760175" y="830143"/>
                <a:ext cx="149292" cy="979578"/>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760" name="Google Shape;760;p36"/>
          <p:cNvGrpSpPr/>
          <p:nvPr/>
        </p:nvGrpSpPr>
        <p:grpSpPr>
          <a:xfrm>
            <a:off x="1479001" y="1821942"/>
            <a:ext cx="775317" cy="940071"/>
            <a:chOff x="1591026" y="2323978"/>
            <a:chExt cx="775317" cy="940071"/>
          </a:xfrm>
        </p:grpSpPr>
        <p:sp>
          <p:nvSpPr>
            <p:cNvPr id="761" name="Google Shape;761;p36"/>
            <p:cNvSpPr/>
            <p:nvPr/>
          </p:nvSpPr>
          <p:spPr>
            <a:xfrm>
              <a:off x="1591026" y="2323978"/>
              <a:ext cx="775317" cy="940071"/>
            </a:xfrm>
            <a:prstGeom prst="snip1Rect">
              <a:avLst>
                <a:gd name="adj" fmla="val 16667"/>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2" name="Google Shape;762;p36"/>
            <p:cNvGrpSpPr/>
            <p:nvPr/>
          </p:nvGrpSpPr>
          <p:grpSpPr>
            <a:xfrm>
              <a:off x="1867218" y="2543057"/>
              <a:ext cx="232947" cy="522825"/>
              <a:chOff x="5960196" y="3632825"/>
              <a:chExt cx="324376" cy="728028"/>
            </a:xfrm>
          </p:grpSpPr>
          <p:sp>
            <p:nvSpPr>
              <p:cNvPr id="763" name="Google Shape;763;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765" name="Google Shape;765;p36"/>
          <p:cNvGrpSpPr/>
          <p:nvPr/>
        </p:nvGrpSpPr>
        <p:grpSpPr>
          <a:xfrm>
            <a:off x="2175626" y="2288151"/>
            <a:ext cx="775317" cy="940071"/>
            <a:chOff x="1591026" y="2323978"/>
            <a:chExt cx="775317" cy="940071"/>
          </a:xfrm>
        </p:grpSpPr>
        <p:sp>
          <p:nvSpPr>
            <p:cNvPr id="766" name="Google Shape;766;p36"/>
            <p:cNvSpPr/>
            <p:nvPr/>
          </p:nvSpPr>
          <p:spPr>
            <a:xfrm>
              <a:off x="1591026" y="2323978"/>
              <a:ext cx="775317" cy="940071"/>
            </a:xfrm>
            <a:prstGeom prst="snip1Rect">
              <a:avLst>
                <a:gd name="adj" fmla="val 16667"/>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7" name="Google Shape;767;p36"/>
            <p:cNvGrpSpPr/>
            <p:nvPr/>
          </p:nvGrpSpPr>
          <p:grpSpPr>
            <a:xfrm>
              <a:off x="1867218" y="2543057"/>
              <a:ext cx="232947" cy="522825"/>
              <a:chOff x="5960196" y="3632825"/>
              <a:chExt cx="324376" cy="728028"/>
            </a:xfrm>
          </p:grpSpPr>
          <p:sp>
            <p:nvSpPr>
              <p:cNvPr id="768" name="Google Shape;768;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9" name="Google Shape;769;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770" name="Google Shape;770;p36"/>
          <p:cNvGrpSpPr/>
          <p:nvPr/>
        </p:nvGrpSpPr>
        <p:grpSpPr>
          <a:xfrm>
            <a:off x="2866500" y="2612259"/>
            <a:ext cx="775317" cy="940071"/>
            <a:chOff x="1591026" y="2323978"/>
            <a:chExt cx="775317" cy="940071"/>
          </a:xfrm>
        </p:grpSpPr>
        <p:sp>
          <p:nvSpPr>
            <p:cNvPr id="771" name="Google Shape;771;p36"/>
            <p:cNvSpPr/>
            <p:nvPr/>
          </p:nvSpPr>
          <p:spPr>
            <a:xfrm>
              <a:off x="1591026" y="2323978"/>
              <a:ext cx="775317" cy="940071"/>
            </a:xfrm>
            <a:prstGeom prst="snip1Rect">
              <a:avLst>
                <a:gd name="adj" fmla="val 16667"/>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2" name="Google Shape;772;p36"/>
            <p:cNvGrpSpPr/>
            <p:nvPr/>
          </p:nvGrpSpPr>
          <p:grpSpPr>
            <a:xfrm>
              <a:off x="1867218" y="2543057"/>
              <a:ext cx="232947" cy="522825"/>
              <a:chOff x="5960196" y="3632825"/>
              <a:chExt cx="324376" cy="728028"/>
            </a:xfrm>
          </p:grpSpPr>
          <p:sp>
            <p:nvSpPr>
              <p:cNvPr id="773" name="Google Shape;773;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4" name="Google Shape;774;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775" name="Google Shape;775;p36"/>
          <p:cNvGrpSpPr/>
          <p:nvPr/>
        </p:nvGrpSpPr>
        <p:grpSpPr>
          <a:xfrm>
            <a:off x="1214495" y="3141970"/>
            <a:ext cx="775317" cy="940071"/>
            <a:chOff x="1591026" y="2323978"/>
            <a:chExt cx="775317" cy="940071"/>
          </a:xfrm>
        </p:grpSpPr>
        <p:sp>
          <p:nvSpPr>
            <p:cNvPr id="776" name="Google Shape;776;p36"/>
            <p:cNvSpPr/>
            <p:nvPr/>
          </p:nvSpPr>
          <p:spPr>
            <a:xfrm>
              <a:off x="1591026" y="2323978"/>
              <a:ext cx="775317" cy="940071"/>
            </a:xfrm>
            <a:prstGeom prst="snip1Rect">
              <a:avLst>
                <a:gd name="adj" fmla="val 16667"/>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7" name="Google Shape;777;p36"/>
            <p:cNvGrpSpPr/>
            <p:nvPr/>
          </p:nvGrpSpPr>
          <p:grpSpPr>
            <a:xfrm>
              <a:off x="1867218" y="2543057"/>
              <a:ext cx="232947" cy="522825"/>
              <a:chOff x="5960196" y="3632825"/>
              <a:chExt cx="324376" cy="728028"/>
            </a:xfrm>
          </p:grpSpPr>
          <p:sp>
            <p:nvSpPr>
              <p:cNvPr id="778" name="Google Shape;778;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9" name="Google Shape;779;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780" name="Google Shape;780;p36"/>
          <p:cNvGrpSpPr/>
          <p:nvPr/>
        </p:nvGrpSpPr>
        <p:grpSpPr>
          <a:xfrm>
            <a:off x="1866659" y="3531105"/>
            <a:ext cx="775317" cy="940071"/>
            <a:chOff x="1591026" y="2323978"/>
            <a:chExt cx="775317" cy="940071"/>
          </a:xfrm>
        </p:grpSpPr>
        <p:sp>
          <p:nvSpPr>
            <p:cNvPr id="781" name="Google Shape;781;p36"/>
            <p:cNvSpPr/>
            <p:nvPr/>
          </p:nvSpPr>
          <p:spPr>
            <a:xfrm>
              <a:off x="1591026" y="2323978"/>
              <a:ext cx="775317" cy="940071"/>
            </a:xfrm>
            <a:prstGeom prst="snip1Rect">
              <a:avLst>
                <a:gd name="adj" fmla="val 16667"/>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2" name="Google Shape;782;p36"/>
            <p:cNvGrpSpPr/>
            <p:nvPr/>
          </p:nvGrpSpPr>
          <p:grpSpPr>
            <a:xfrm>
              <a:off x="1867218" y="2543057"/>
              <a:ext cx="232947" cy="522825"/>
              <a:chOff x="5960196" y="3632825"/>
              <a:chExt cx="324376" cy="728028"/>
            </a:xfrm>
          </p:grpSpPr>
          <p:sp>
            <p:nvSpPr>
              <p:cNvPr id="783" name="Google Shape;783;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4" name="Google Shape;784;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785" name="Google Shape;785;p36"/>
          <p:cNvGrpSpPr/>
          <p:nvPr/>
        </p:nvGrpSpPr>
        <p:grpSpPr>
          <a:xfrm>
            <a:off x="2563284" y="3868785"/>
            <a:ext cx="775317" cy="940071"/>
            <a:chOff x="1591026" y="2323978"/>
            <a:chExt cx="775317" cy="940071"/>
          </a:xfrm>
        </p:grpSpPr>
        <p:sp>
          <p:nvSpPr>
            <p:cNvPr id="786" name="Google Shape;786;p36"/>
            <p:cNvSpPr/>
            <p:nvPr/>
          </p:nvSpPr>
          <p:spPr>
            <a:xfrm>
              <a:off x="1591026" y="2323978"/>
              <a:ext cx="775317" cy="940071"/>
            </a:xfrm>
            <a:prstGeom prst="snip1Rect">
              <a:avLst>
                <a:gd name="adj" fmla="val 16667"/>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7" name="Google Shape;787;p36"/>
            <p:cNvGrpSpPr/>
            <p:nvPr/>
          </p:nvGrpSpPr>
          <p:grpSpPr>
            <a:xfrm>
              <a:off x="1867218" y="2543057"/>
              <a:ext cx="232947" cy="522825"/>
              <a:chOff x="5960196" y="3632825"/>
              <a:chExt cx="324376" cy="728028"/>
            </a:xfrm>
          </p:grpSpPr>
          <p:sp>
            <p:nvSpPr>
              <p:cNvPr id="788" name="Google Shape;788;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9" name="Google Shape;789;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790" name="Google Shape;790;p36"/>
          <p:cNvGrpSpPr/>
          <p:nvPr/>
        </p:nvGrpSpPr>
        <p:grpSpPr>
          <a:xfrm>
            <a:off x="8690096" y="2601252"/>
            <a:ext cx="1703510" cy="2065504"/>
            <a:chOff x="1591026" y="2323978"/>
            <a:chExt cx="775317" cy="940071"/>
          </a:xfrm>
        </p:grpSpPr>
        <p:sp>
          <p:nvSpPr>
            <p:cNvPr id="791" name="Google Shape;791;p36"/>
            <p:cNvSpPr/>
            <p:nvPr/>
          </p:nvSpPr>
          <p:spPr>
            <a:xfrm>
              <a:off x="1591026" y="2323978"/>
              <a:ext cx="775317" cy="940071"/>
            </a:xfrm>
            <a:prstGeom prst="snip1Rect">
              <a:avLst>
                <a:gd name="adj" fmla="val 16667"/>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2" name="Google Shape;792;p36"/>
            <p:cNvGrpSpPr/>
            <p:nvPr/>
          </p:nvGrpSpPr>
          <p:grpSpPr>
            <a:xfrm>
              <a:off x="1867218" y="2543057"/>
              <a:ext cx="232947" cy="522825"/>
              <a:chOff x="5960196" y="3632825"/>
              <a:chExt cx="324376" cy="728028"/>
            </a:xfrm>
          </p:grpSpPr>
          <p:sp>
            <p:nvSpPr>
              <p:cNvPr id="793" name="Google Shape;793;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sp>
        <p:nvSpPr>
          <p:cNvPr id="795" name="Google Shape;795;p36"/>
          <p:cNvSpPr/>
          <p:nvPr/>
        </p:nvSpPr>
        <p:spPr>
          <a:xfrm>
            <a:off x="4715273" y="1517430"/>
            <a:ext cx="2761454" cy="2860761"/>
          </a:xfrm>
          <a:prstGeom prst="roundRect">
            <a:avLst>
              <a:gd name="adj" fmla="val 16667"/>
            </a:avLst>
          </a:prstGeom>
          <a:solidFill>
            <a:srgbClr val="EDD5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a:solidFill>
                  <a:schemeClr val="dk1"/>
                </a:solidFill>
                <a:latin typeface="Arial"/>
                <a:ea typeface="Arial"/>
                <a:cs typeface="Arial"/>
                <a:sym typeface="Arial"/>
              </a:rPr>
              <a:t>Les superviseurs ou les directeurs doivent examiner la charge de travail de chaque gestionnaire pour s'assurer qu'elle est gérable, au moins une fois toutes les deux semaines. </a:t>
            </a:r>
            <a:endParaRPr sz="1800">
              <a:solidFill>
                <a:schemeClr val="dk1"/>
              </a:solidFill>
              <a:latin typeface="Arial"/>
              <a:ea typeface="Arial"/>
              <a:cs typeface="Arial"/>
              <a:sym typeface="Arial"/>
            </a:endParaRPr>
          </a:p>
        </p:txBody>
      </p:sp>
      <p:sp>
        <p:nvSpPr>
          <p:cNvPr id="796" name="Google Shape;796;p36"/>
          <p:cNvSpPr/>
          <p:nvPr/>
        </p:nvSpPr>
        <p:spPr>
          <a:xfrm>
            <a:off x="3860671" y="1760046"/>
            <a:ext cx="956363" cy="481924"/>
          </a:xfrm>
          <a:prstGeom prst="leftArrow">
            <a:avLst>
              <a:gd name="adj1" fmla="val 50000"/>
              <a:gd name="adj2" fmla="val 5000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txBox="1"/>
          <p:nvPr/>
        </p:nvSpPr>
        <p:spPr>
          <a:xfrm>
            <a:off x="7074479" y="5426512"/>
            <a:ext cx="9284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Urgent</a:t>
            </a:r>
            <a:endParaRPr/>
          </a:p>
        </p:txBody>
      </p:sp>
      <p:sp>
        <p:nvSpPr>
          <p:cNvPr id="803" name="Google Shape;803;p37"/>
          <p:cNvSpPr/>
          <p:nvPr/>
        </p:nvSpPr>
        <p:spPr>
          <a:xfrm>
            <a:off x="4011581" y="5433657"/>
            <a:ext cx="13516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Pas d'urgence</a:t>
            </a:r>
            <a:endParaRPr/>
          </a:p>
        </p:txBody>
      </p:sp>
      <p:sp>
        <p:nvSpPr>
          <p:cNvPr id="804" name="Google Shape;804;p37"/>
          <p:cNvSpPr txBox="1"/>
          <p:nvPr/>
        </p:nvSpPr>
        <p:spPr>
          <a:xfrm>
            <a:off x="1442373" y="4828006"/>
            <a:ext cx="16979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Peu important</a:t>
            </a:r>
            <a:endParaRPr/>
          </a:p>
        </p:txBody>
      </p:sp>
      <p:sp>
        <p:nvSpPr>
          <p:cNvPr id="805" name="Google Shape;805;p37"/>
          <p:cNvSpPr txBox="1"/>
          <p:nvPr/>
        </p:nvSpPr>
        <p:spPr>
          <a:xfrm>
            <a:off x="1775882" y="1648268"/>
            <a:ext cx="12490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Important</a:t>
            </a:r>
            <a:endParaRPr/>
          </a:p>
        </p:txBody>
      </p:sp>
      <p:grpSp>
        <p:nvGrpSpPr>
          <p:cNvPr id="806" name="Google Shape;806;p37"/>
          <p:cNvGrpSpPr/>
          <p:nvPr/>
        </p:nvGrpSpPr>
        <p:grpSpPr>
          <a:xfrm>
            <a:off x="3700859" y="3388419"/>
            <a:ext cx="2828851" cy="1409639"/>
            <a:chOff x="1985945" y="239383"/>
            <a:chExt cx="1473126" cy="1473126"/>
          </a:xfrm>
        </p:grpSpPr>
        <p:sp>
          <p:nvSpPr>
            <p:cNvPr id="807" name="Google Shape;807;p37"/>
            <p:cNvSpPr/>
            <p:nvPr/>
          </p:nvSpPr>
          <p:spPr>
            <a:xfrm>
              <a:off x="1985945" y="239383"/>
              <a:ext cx="1473126" cy="1473126"/>
            </a:xfrm>
            <a:prstGeom prst="roundRect">
              <a:avLst>
                <a:gd name="adj" fmla="val 16667"/>
              </a:avLst>
            </a:prstGeom>
            <a:solidFill>
              <a:srgbClr val="EDD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txBox="1"/>
            <p:nvPr/>
          </p:nvSpPr>
          <p:spPr>
            <a:xfrm>
              <a:off x="2057857" y="311295"/>
              <a:ext cx="1329302" cy="1329302"/>
            </a:xfrm>
            <a:prstGeom prst="rect">
              <a:avLst/>
            </a:prstGeom>
            <a:solidFill>
              <a:srgbClr val="EDD5E4"/>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GB" sz="2400" b="1">
                  <a:solidFill>
                    <a:schemeClr val="dk1"/>
                  </a:solidFill>
                  <a:latin typeface="Arial"/>
                  <a:ea typeface="Arial"/>
                  <a:cs typeface="Arial"/>
                  <a:sym typeface="Arial"/>
                </a:rPr>
                <a:t>LAISSER TOMBER</a:t>
              </a:r>
              <a:endParaRPr sz="2400">
                <a:solidFill>
                  <a:schemeClr val="dk1"/>
                </a:solidFill>
                <a:latin typeface="Arial"/>
                <a:ea typeface="Arial"/>
                <a:cs typeface="Arial"/>
                <a:sym typeface="Arial"/>
              </a:endParaRPr>
            </a:p>
          </p:txBody>
        </p:sp>
      </p:grpSp>
      <p:grpSp>
        <p:nvGrpSpPr>
          <p:cNvPr id="809" name="Google Shape;809;p37"/>
          <p:cNvGrpSpPr/>
          <p:nvPr/>
        </p:nvGrpSpPr>
        <p:grpSpPr>
          <a:xfrm>
            <a:off x="6734629" y="1767206"/>
            <a:ext cx="2846574" cy="1409639"/>
            <a:chOff x="1985945" y="239383"/>
            <a:chExt cx="1473126" cy="1473126"/>
          </a:xfrm>
        </p:grpSpPr>
        <p:sp>
          <p:nvSpPr>
            <p:cNvPr id="810" name="Google Shape;810;p37"/>
            <p:cNvSpPr/>
            <p:nvPr/>
          </p:nvSpPr>
          <p:spPr>
            <a:xfrm>
              <a:off x="1985945" y="239383"/>
              <a:ext cx="1473126" cy="1473126"/>
            </a:xfrm>
            <a:prstGeom prst="roundRect">
              <a:avLst>
                <a:gd name="adj" fmla="val 16667"/>
              </a:avLst>
            </a:prstGeom>
            <a:solidFill>
              <a:srgbClr val="EDD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txBox="1"/>
            <p:nvPr/>
          </p:nvSpPr>
          <p:spPr>
            <a:xfrm>
              <a:off x="2057857" y="311295"/>
              <a:ext cx="1329302" cy="1329302"/>
            </a:xfrm>
            <a:prstGeom prst="rect">
              <a:avLst/>
            </a:prstGeom>
            <a:solidFill>
              <a:srgbClr val="EDD5E4"/>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GB" sz="2400" b="1">
                  <a:solidFill>
                    <a:schemeClr val="dk1"/>
                  </a:solidFill>
                  <a:latin typeface="Arial"/>
                  <a:ea typeface="Arial"/>
                  <a:cs typeface="Arial"/>
                  <a:sym typeface="Arial"/>
                </a:rPr>
                <a:t>FAIRE </a:t>
              </a:r>
              <a:r>
                <a:rPr lang="en-GB" sz="2400">
                  <a:solidFill>
                    <a:schemeClr val="dk1"/>
                  </a:solidFill>
                  <a:latin typeface="Arial"/>
                  <a:ea typeface="Arial"/>
                  <a:cs typeface="Arial"/>
                  <a:sym typeface="Arial"/>
                </a:rPr>
                <a:t>LE </a:t>
              </a:r>
              <a:r>
                <a:rPr lang="en-GB" sz="2400" b="1">
                  <a:solidFill>
                    <a:schemeClr val="dk1"/>
                  </a:solidFill>
                  <a:latin typeface="Arial"/>
                  <a:ea typeface="Arial"/>
                  <a:cs typeface="Arial"/>
                  <a:sym typeface="Arial"/>
                </a:rPr>
                <a:t>PLUS VITE POSSIBLE</a:t>
              </a:r>
              <a:endParaRPr/>
            </a:p>
          </p:txBody>
        </p:sp>
      </p:grpSp>
      <p:grpSp>
        <p:nvGrpSpPr>
          <p:cNvPr id="812" name="Google Shape;812;p37"/>
          <p:cNvGrpSpPr/>
          <p:nvPr/>
        </p:nvGrpSpPr>
        <p:grpSpPr>
          <a:xfrm>
            <a:off x="3672116" y="1710236"/>
            <a:ext cx="2828851" cy="1409639"/>
            <a:chOff x="1985945" y="239383"/>
            <a:chExt cx="1473126" cy="1473126"/>
          </a:xfrm>
        </p:grpSpPr>
        <p:sp>
          <p:nvSpPr>
            <p:cNvPr id="813" name="Google Shape;813;p37"/>
            <p:cNvSpPr/>
            <p:nvPr/>
          </p:nvSpPr>
          <p:spPr>
            <a:xfrm>
              <a:off x="1985945" y="239383"/>
              <a:ext cx="1473126" cy="1473126"/>
            </a:xfrm>
            <a:prstGeom prst="roundRect">
              <a:avLst>
                <a:gd name="adj" fmla="val 16667"/>
              </a:avLst>
            </a:prstGeom>
            <a:solidFill>
              <a:srgbClr val="EDD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txBox="1"/>
            <p:nvPr/>
          </p:nvSpPr>
          <p:spPr>
            <a:xfrm>
              <a:off x="2057857" y="311295"/>
              <a:ext cx="1329302" cy="1329302"/>
            </a:xfrm>
            <a:prstGeom prst="rect">
              <a:avLst/>
            </a:prstGeom>
            <a:solidFill>
              <a:srgbClr val="EDD5E4"/>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GB" sz="2400">
                  <a:solidFill>
                    <a:schemeClr val="dk1"/>
                  </a:solidFill>
                  <a:latin typeface="Arial"/>
                  <a:ea typeface="Arial"/>
                  <a:cs typeface="Arial"/>
                  <a:sym typeface="Arial"/>
                </a:rPr>
                <a:t>PLANIFIER</a:t>
              </a:r>
              <a:endParaRPr sz="2400" b="1">
                <a:solidFill>
                  <a:schemeClr val="dk1"/>
                </a:solidFill>
                <a:latin typeface="Arial"/>
                <a:ea typeface="Arial"/>
                <a:cs typeface="Arial"/>
                <a:sym typeface="Arial"/>
              </a:endParaRPr>
            </a:p>
          </p:txBody>
        </p:sp>
      </p:grpSp>
      <p:grpSp>
        <p:nvGrpSpPr>
          <p:cNvPr id="815" name="Google Shape;815;p37"/>
          <p:cNvGrpSpPr/>
          <p:nvPr/>
        </p:nvGrpSpPr>
        <p:grpSpPr>
          <a:xfrm>
            <a:off x="6764793" y="3402442"/>
            <a:ext cx="2846575" cy="1409639"/>
            <a:chOff x="1985945" y="239383"/>
            <a:chExt cx="1473126" cy="1473126"/>
          </a:xfrm>
        </p:grpSpPr>
        <p:sp>
          <p:nvSpPr>
            <p:cNvPr id="816" name="Google Shape;816;p37"/>
            <p:cNvSpPr/>
            <p:nvPr/>
          </p:nvSpPr>
          <p:spPr>
            <a:xfrm>
              <a:off x="1985945" y="239383"/>
              <a:ext cx="1473126" cy="1473126"/>
            </a:xfrm>
            <a:prstGeom prst="roundRect">
              <a:avLst>
                <a:gd name="adj" fmla="val 16667"/>
              </a:avLst>
            </a:prstGeom>
            <a:solidFill>
              <a:srgbClr val="EDD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txBox="1"/>
            <p:nvPr/>
          </p:nvSpPr>
          <p:spPr>
            <a:xfrm>
              <a:off x="2057857" y="311295"/>
              <a:ext cx="1329302" cy="1329302"/>
            </a:xfrm>
            <a:prstGeom prst="rect">
              <a:avLst/>
            </a:prstGeom>
            <a:solidFill>
              <a:srgbClr val="EDD5E4"/>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GB" sz="2400" b="1">
                  <a:solidFill>
                    <a:schemeClr val="dk1"/>
                  </a:solidFill>
                  <a:latin typeface="Arial"/>
                  <a:ea typeface="Arial"/>
                  <a:cs typeface="Arial"/>
                  <a:sym typeface="Arial"/>
                </a:rPr>
                <a:t>DÉLÉGUER </a:t>
              </a:r>
              <a:endParaRPr/>
            </a:p>
          </p:txBody>
        </p:sp>
      </p:grpSp>
      <p:sp>
        <p:nvSpPr>
          <p:cNvPr id="818" name="Google Shape;818;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t>Comment établir des priorités dans le travail sur les dossiers</a:t>
            </a:r>
            <a:endParaRPr/>
          </a:p>
        </p:txBody>
      </p:sp>
      <p:sp>
        <p:nvSpPr>
          <p:cNvPr id="819" name="Google Shape;819;p37"/>
          <p:cNvSpPr txBox="1"/>
          <p:nvPr/>
        </p:nvSpPr>
        <p:spPr>
          <a:xfrm>
            <a:off x="1920153" y="1947900"/>
            <a:ext cx="9605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accent1"/>
                </a:solidFill>
                <a:latin typeface="Federo"/>
                <a:ea typeface="Federo"/>
                <a:cs typeface="Federo"/>
                <a:sym typeface="Federo"/>
              </a:rPr>
              <a:t>! ! !</a:t>
            </a:r>
            <a:endParaRPr/>
          </a:p>
        </p:txBody>
      </p:sp>
      <p:grpSp>
        <p:nvGrpSpPr>
          <p:cNvPr id="820" name="Google Shape;820;p37"/>
          <p:cNvGrpSpPr/>
          <p:nvPr/>
        </p:nvGrpSpPr>
        <p:grpSpPr>
          <a:xfrm>
            <a:off x="8188081" y="5400401"/>
            <a:ext cx="435844" cy="435844"/>
            <a:chOff x="6784825" y="4717805"/>
            <a:chExt cx="1170980" cy="1170980"/>
          </a:xfrm>
        </p:grpSpPr>
        <p:sp>
          <p:nvSpPr>
            <p:cNvPr id="821" name="Google Shape;821;p37"/>
            <p:cNvSpPr/>
            <p:nvPr/>
          </p:nvSpPr>
          <p:spPr>
            <a:xfrm>
              <a:off x="6784825" y="4717805"/>
              <a:ext cx="1170980" cy="11709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37"/>
            <p:cNvSpPr/>
            <p:nvPr/>
          </p:nvSpPr>
          <p:spPr>
            <a:xfrm>
              <a:off x="7276868" y="5237982"/>
              <a:ext cx="189079" cy="1890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37"/>
            <p:cNvSpPr/>
            <p:nvPr/>
          </p:nvSpPr>
          <p:spPr>
            <a:xfrm rot="-5400000">
              <a:off x="7134823" y="5040376"/>
              <a:ext cx="464812" cy="113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37"/>
            <p:cNvSpPr/>
            <p:nvPr/>
          </p:nvSpPr>
          <p:spPr>
            <a:xfrm rot="-8146940">
              <a:off x="7365088" y="5440995"/>
              <a:ext cx="331413" cy="109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25" name="Google Shape;825;p37"/>
          <p:cNvGrpSpPr/>
          <p:nvPr/>
        </p:nvGrpSpPr>
        <p:grpSpPr>
          <a:xfrm>
            <a:off x="8738677" y="5400401"/>
            <a:ext cx="435844" cy="435844"/>
            <a:chOff x="6784825" y="4717805"/>
            <a:chExt cx="1170980" cy="1170980"/>
          </a:xfrm>
        </p:grpSpPr>
        <p:sp>
          <p:nvSpPr>
            <p:cNvPr id="826" name="Google Shape;826;p37"/>
            <p:cNvSpPr/>
            <p:nvPr/>
          </p:nvSpPr>
          <p:spPr>
            <a:xfrm>
              <a:off x="6784825" y="4717805"/>
              <a:ext cx="1170980" cy="11709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7" name="Google Shape;827;p37"/>
            <p:cNvSpPr/>
            <p:nvPr/>
          </p:nvSpPr>
          <p:spPr>
            <a:xfrm>
              <a:off x="7276868" y="5237982"/>
              <a:ext cx="189079" cy="1890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37"/>
            <p:cNvSpPr/>
            <p:nvPr/>
          </p:nvSpPr>
          <p:spPr>
            <a:xfrm rot="-5400000">
              <a:off x="7134823" y="5040376"/>
              <a:ext cx="464812" cy="113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37"/>
            <p:cNvSpPr/>
            <p:nvPr/>
          </p:nvSpPr>
          <p:spPr>
            <a:xfrm rot="-8146940">
              <a:off x="7365088" y="5440995"/>
              <a:ext cx="331413" cy="109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30" name="Google Shape;830;p37"/>
          <p:cNvGrpSpPr/>
          <p:nvPr/>
        </p:nvGrpSpPr>
        <p:grpSpPr>
          <a:xfrm>
            <a:off x="9270784" y="5400401"/>
            <a:ext cx="435844" cy="435844"/>
            <a:chOff x="6784825" y="4717805"/>
            <a:chExt cx="1170980" cy="1170980"/>
          </a:xfrm>
        </p:grpSpPr>
        <p:sp>
          <p:nvSpPr>
            <p:cNvPr id="831" name="Google Shape;831;p37"/>
            <p:cNvSpPr/>
            <p:nvPr/>
          </p:nvSpPr>
          <p:spPr>
            <a:xfrm>
              <a:off x="6784825" y="4717805"/>
              <a:ext cx="1170980" cy="11709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2" name="Google Shape;832;p37"/>
            <p:cNvSpPr/>
            <p:nvPr/>
          </p:nvSpPr>
          <p:spPr>
            <a:xfrm>
              <a:off x="7276868" y="5237982"/>
              <a:ext cx="189079" cy="1890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3" name="Google Shape;833;p37"/>
            <p:cNvSpPr/>
            <p:nvPr/>
          </p:nvSpPr>
          <p:spPr>
            <a:xfrm rot="-5400000">
              <a:off x="7134823" y="5040376"/>
              <a:ext cx="464812" cy="113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4" name="Google Shape;834;p37"/>
            <p:cNvSpPr/>
            <p:nvPr/>
          </p:nvSpPr>
          <p:spPr>
            <a:xfrm rot="-8146940">
              <a:off x="7365088" y="5440995"/>
              <a:ext cx="331413" cy="109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35" name="Google Shape;835;p37"/>
          <p:cNvGrpSpPr/>
          <p:nvPr/>
        </p:nvGrpSpPr>
        <p:grpSpPr>
          <a:xfrm>
            <a:off x="3454194" y="5323599"/>
            <a:ext cx="435844" cy="435844"/>
            <a:chOff x="6784825" y="4717805"/>
            <a:chExt cx="1170980" cy="1170980"/>
          </a:xfrm>
        </p:grpSpPr>
        <p:sp>
          <p:nvSpPr>
            <p:cNvPr id="836" name="Google Shape;836;p37"/>
            <p:cNvSpPr/>
            <p:nvPr/>
          </p:nvSpPr>
          <p:spPr>
            <a:xfrm>
              <a:off x="6784825" y="4717805"/>
              <a:ext cx="1170980" cy="11709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7" name="Google Shape;837;p37"/>
            <p:cNvSpPr/>
            <p:nvPr/>
          </p:nvSpPr>
          <p:spPr>
            <a:xfrm>
              <a:off x="7276868" y="5237982"/>
              <a:ext cx="189079" cy="1890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37"/>
            <p:cNvSpPr/>
            <p:nvPr/>
          </p:nvSpPr>
          <p:spPr>
            <a:xfrm rot="-5400000">
              <a:off x="7134823" y="5040376"/>
              <a:ext cx="464812" cy="113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37"/>
            <p:cNvSpPr/>
            <p:nvPr/>
          </p:nvSpPr>
          <p:spPr>
            <a:xfrm rot="-8146940">
              <a:off x="7365088" y="5440995"/>
              <a:ext cx="331413" cy="109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0" name="Google Shape;840;p37"/>
          <p:cNvSpPr txBox="1"/>
          <p:nvPr/>
        </p:nvSpPr>
        <p:spPr>
          <a:xfrm>
            <a:off x="2119481" y="4160339"/>
            <a:ext cx="351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accent1"/>
                </a:solidFill>
                <a:latin typeface="Federo"/>
                <a:ea typeface="Federo"/>
                <a:cs typeface="Federo"/>
                <a:sym typeface="Federo"/>
              </a:rPr>
              <a:t>!</a:t>
            </a:r>
            <a:endParaRPr/>
          </a:p>
        </p:txBody>
      </p:sp>
      <p:cxnSp>
        <p:nvCxnSpPr>
          <p:cNvPr id="841" name="Google Shape;841;p37"/>
          <p:cNvCxnSpPr/>
          <p:nvPr/>
        </p:nvCxnSpPr>
        <p:spPr>
          <a:xfrm rot="10800000">
            <a:off x="3338286" y="1567543"/>
            <a:ext cx="0" cy="3606622"/>
          </a:xfrm>
          <a:prstGeom prst="straightConnector1">
            <a:avLst/>
          </a:prstGeom>
          <a:noFill/>
          <a:ln w="38100" cap="flat" cmpd="sng">
            <a:solidFill>
              <a:schemeClr val="accent1"/>
            </a:solidFill>
            <a:prstDash val="solid"/>
            <a:miter lim="800000"/>
            <a:headEnd type="none" w="sm" len="sm"/>
            <a:tailEnd type="triangle" w="med" len="med"/>
          </a:ln>
        </p:spPr>
      </p:cxnSp>
      <p:cxnSp>
        <p:nvCxnSpPr>
          <p:cNvPr id="842" name="Google Shape;842;p37"/>
          <p:cNvCxnSpPr/>
          <p:nvPr/>
        </p:nvCxnSpPr>
        <p:spPr>
          <a:xfrm>
            <a:off x="3338286" y="5174165"/>
            <a:ext cx="6371772" cy="0"/>
          </a:xfrm>
          <a:prstGeom prst="straightConnector1">
            <a:avLst/>
          </a:prstGeom>
          <a:noFill/>
          <a:ln w="38100" cap="flat" cmpd="sng">
            <a:solidFill>
              <a:schemeClr val="accent1"/>
            </a:solidFill>
            <a:prstDash val="solid"/>
            <a:miter lim="800000"/>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847"/>
        <p:cNvGrpSpPr/>
        <p:nvPr/>
      </p:nvGrpSpPr>
      <p:grpSpPr>
        <a:xfrm>
          <a:off x="0" y="0"/>
          <a:ext cx="0" cy="0"/>
          <a:chOff x="0" y="0"/>
          <a:chExt cx="0" cy="0"/>
        </a:xfrm>
      </p:grpSpPr>
      <p:sp>
        <p:nvSpPr>
          <p:cNvPr id="848" name="Google Shape;848;p38"/>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855" name="Google Shape;855;p39"/>
          <p:cNvSpPr/>
          <p:nvPr/>
        </p:nvSpPr>
        <p:spPr>
          <a:xfrm>
            <a:off x="1911657"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856" name="Google Shape;856;p39"/>
          <p:cNvSpPr txBox="1"/>
          <p:nvPr/>
        </p:nvSpPr>
        <p:spPr>
          <a:xfrm>
            <a:off x="8049603" y="3722255"/>
            <a:ext cx="2895878"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 gestionnaire de cas doit bien gérer son temps et établir des priorités en fonction de l'urgence et de l'importance des actions à entreprendre.</a:t>
            </a:r>
            <a:endParaRPr sz="2000">
              <a:solidFill>
                <a:schemeClr val="dk1"/>
              </a:solidFill>
              <a:latin typeface="Arial"/>
              <a:ea typeface="Arial"/>
              <a:cs typeface="Arial"/>
              <a:sym typeface="Arial"/>
            </a:endParaRPr>
          </a:p>
        </p:txBody>
      </p:sp>
      <p:sp>
        <p:nvSpPr>
          <p:cNvPr id="857" name="Google Shape;857;p39"/>
          <p:cNvSpPr/>
          <p:nvPr/>
        </p:nvSpPr>
        <p:spPr>
          <a:xfrm>
            <a:off x="8971762"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858" name="Google Shape;858;p39"/>
          <p:cNvSpPr txBox="1"/>
          <p:nvPr/>
        </p:nvSpPr>
        <p:spPr>
          <a:xfrm>
            <a:off x="951537" y="3722255"/>
            <a:ext cx="29718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a:solidFill>
                  <a:schemeClr val="dk1"/>
                </a:solidFill>
                <a:latin typeface="Arial"/>
                <a:ea typeface="Arial"/>
                <a:cs typeface="Arial"/>
                <a:sym typeface="Arial"/>
              </a:rPr>
              <a:t>Un gestionnaire de cas ne doit pas prendre en charge plus de cas qu'il ne peut en traiter. La qualité de l'aide reste la priorité</a:t>
            </a:r>
            <a:endParaRPr sz="2000">
              <a:solidFill>
                <a:schemeClr val="dk1"/>
              </a:solidFill>
              <a:latin typeface="Arial"/>
              <a:ea typeface="Arial"/>
              <a:cs typeface="Arial"/>
              <a:sym typeface="Arial"/>
            </a:endParaRPr>
          </a:p>
        </p:txBody>
      </p:sp>
      <p:sp>
        <p:nvSpPr>
          <p:cNvPr id="859" name="Google Shape;859;p39"/>
          <p:cNvSpPr txBox="1"/>
          <p:nvPr/>
        </p:nvSpPr>
        <p:spPr>
          <a:xfrm>
            <a:off x="4584251" y="3722255"/>
            <a:ext cx="289587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 superviseur doit aider le gestionnaire de cas à suivre et à gérer sa charge de travail. </a:t>
            </a:r>
            <a:endParaRPr sz="2000">
              <a:solidFill>
                <a:schemeClr val="dk1"/>
              </a:solidFill>
              <a:latin typeface="Arial"/>
              <a:ea typeface="Arial"/>
              <a:cs typeface="Arial"/>
              <a:sym typeface="Arial"/>
            </a:endParaRPr>
          </a:p>
        </p:txBody>
      </p:sp>
      <p:sp>
        <p:nvSpPr>
          <p:cNvPr id="860" name="Google Shape;860;p39"/>
          <p:cNvSpPr/>
          <p:nvPr/>
        </p:nvSpPr>
        <p:spPr>
          <a:xfrm>
            <a:off x="5506410"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48" name="Google Shape;148;p4"/>
          <p:cNvCxnSpPr/>
          <p:nvPr/>
        </p:nvCxnSpPr>
        <p:spPr>
          <a:xfrm>
            <a:off x="7693349" y="5702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149" name="Google Shape;149;p4"/>
          <p:cNvSpPr txBox="1"/>
          <p:nvPr/>
        </p:nvSpPr>
        <p:spPr>
          <a:xfrm>
            <a:off x="7975673" y="277885"/>
            <a:ext cx="344371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Helvetica Neue"/>
              <a:buNone/>
            </a:pPr>
            <a:r>
              <a:rPr lang="en-GB" sz="1800" b="1" i="0" u="none" strike="noStrike" cap="none">
                <a:solidFill>
                  <a:schemeClr val="lt1"/>
                </a:solidFill>
                <a:latin typeface="Arial"/>
                <a:ea typeface="Arial"/>
                <a:cs typeface="Arial"/>
                <a:sym typeface="Arial"/>
              </a:rPr>
              <a:t>Ouverture du module</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Helvetica Neue"/>
              <a:buNone/>
            </a:pPr>
            <a:r>
              <a:rPr lang="en-GB" sz="1800" i="1" u="none" strike="noStrike" cap="none">
                <a:solidFill>
                  <a:schemeClr val="lt1"/>
                </a:solidFill>
                <a:latin typeface="Arial"/>
                <a:ea typeface="Arial"/>
                <a:cs typeface="Arial"/>
                <a:sym typeface="Arial"/>
              </a:rPr>
              <a:t>30 minutes</a:t>
            </a:r>
            <a:endParaRPr sz="1800" i="1" u="none" strike="noStrike" cap="none">
              <a:solidFill>
                <a:schemeClr val="lt1"/>
              </a:solidFill>
              <a:latin typeface="Arial"/>
              <a:ea typeface="Arial"/>
              <a:cs typeface="Arial"/>
              <a:sym typeface="Arial"/>
            </a:endParaRPr>
          </a:p>
        </p:txBody>
      </p:sp>
      <p:sp>
        <p:nvSpPr>
          <p:cNvPr id="150" name="Google Shape;150;p4"/>
          <p:cNvSpPr txBox="1"/>
          <p:nvPr/>
        </p:nvSpPr>
        <p:spPr>
          <a:xfrm>
            <a:off x="6001871" y="1843540"/>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Pause</a:t>
            </a:r>
            <a:endParaRPr sz="1800" b="1" i="1" u="none" strike="noStrike" cap="none">
              <a:solidFill>
                <a:schemeClr val="lt1"/>
              </a:solidFill>
              <a:latin typeface="Arial"/>
              <a:ea typeface="Arial"/>
              <a:cs typeface="Arial"/>
              <a:sym typeface="Arial"/>
            </a:endParaRPr>
          </a:p>
        </p:txBody>
      </p:sp>
      <p:sp>
        <p:nvSpPr>
          <p:cNvPr id="151" name="Google Shape;151;p4"/>
          <p:cNvSpPr txBox="1"/>
          <p:nvPr/>
        </p:nvSpPr>
        <p:spPr>
          <a:xfrm>
            <a:off x="7975673" y="2275731"/>
            <a:ext cx="3443714"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Helvetica Neue"/>
              <a:buNone/>
            </a:pPr>
            <a:r>
              <a:rPr lang="en-GB" sz="1600" b="1" i="0" u="none" strike="noStrike" cap="none">
                <a:solidFill>
                  <a:schemeClr val="lt1"/>
                </a:solidFill>
                <a:latin typeface="Arial"/>
                <a:ea typeface="Arial"/>
                <a:cs typeface="Arial"/>
                <a:sym typeface="Arial"/>
              </a:rPr>
              <a:t>Quels sont les risques de protection de l'enfance les plus courants dans mon contexte ?</a:t>
            </a: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Helvetica Neue"/>
              <a:buNone/>
            </a:pPr>
            <a:r>
              <a:rPr lang="en-GB" sz="1600" i="1">
                <a:solidFill>
                  <a:schemeClr val="lt1"/>
                </a:solidFill>
                <a:latin typeface="Arial"/>
                <a:ea typeface="Arial"/>
                <a:cs typeface="Arial"/>
                <a:sym typeface="Arial"/>
              </a:rPr>
              <a:t>2 heures</a:t>
            </a:r>
            <a:endParaRPr sz="1600" i="1" u="none" strike="noStrike" cap="none">
              <a:solidFill>
                <a:schemeClr val="lt1"/>
              </a:solidFill>
              <a:latin typeface="Arial"/>
              <a:ea typeface="Arial"/>
              <a:cs typeface="Arial"/>
              <a:sym typeface="Arial"/>
            </a:endParaRPr>
          </a:p>
        </p:txBody>
      </p:sp>
      <p:sp>
        <p:nvSpPr>
          <p:cNvPr id="152" name="Google Shape;152;p4"/>
          <p:cNvSpPr txBox="1"/>
          <p:nvPr/>
        </p:nvSpPr>
        <p:spPr>
          <a:xfrm>
            <a:off x="6001871" y="3244354"/>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Déjeuner</a:t>
            </a:r>
            <a:endParaRPr sz="1800" b="1" i="1" u="none" strike="noStrike" cap="none">
              <a:solidFill>
                <a:schemeClr val="lt1"/>
              </a:solidFill>
              <a:latin typeface="Arial"/>
              <a:ea typeface="Arial"/>
              <a:cs typeface="Arial"/>
              <a:sym typeface="Arial"/>
            </a:endParaRPr>
          </a:p>
        </p:txBody>
      </p:sp>
      <p:sp>
        <p:nvSpPr>
          <p:cNvPr id="153" name="Google Shape;153;p4"/>
          <p:cNvSpPr txBox="1"/>
          <p:nvPr/>
        </p:nvSpPr>
        <p:spPr>
          <a:xfrm>
            <a:off x="6001871" y="4639060"/>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Pause</a:t>
            </a:r>
            <a:endParaRPr sz="1800" b="1" i="1" u="none" strike="noStrike" cap="none">
              <a:solidFill>
                <a:schemeClr val="lt1"/>
              </a:solidFill>
              <a:latin typeface="Arial"/>
              <a:ea typeface="Arial"/>
              <a:cs typeface="Arial"/>
              <a:sym typeface="Arial"/>
            </a:endParaRPr>
          </a:p>
        </p:txBody>
      </p:sp>
      <p:sp>
        <p:nvSpPr>
          <p:cNvPr id="154" name="Google Shape;154;p4"/>
          <p:cNvSpPr txBox="1"/>
          <p:nvPr/>
        </p:nvSpPr>
        <p:spPr>
          <a:xfrm>
            <a:off x="7975673" y="3555433"/>
            <a:ext cx="3443721" cy="13541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Helvetica Neue"/>
              <a:buNone/>
            </a:pPr>
            <a:r>
              <a:rPr lang="en-GB" sz="1600" b="1" i="0" u="none" strike="noStrike" cap="none">
                <a:solidFill>
                  <a:schemeClr val="lt1"/>
                </a:solidFill>
                <a:latin typeface="Arial"/>
                <a:ea typeface="Arial"/>
                <a:cs typeface="Arial"/>
                <a:sym typeface="Arial"/>
              </a:rPr>
              <a:t>Comment analyser les risques complexes en matière de protection de l'enfance et hiérarchiser les besoins ?</a:t>
            </a:r>
            <a:endParaRPr/>
          </a:p>
          <a:p>
            <a:pPr marL="0" marR="0" lvl="0" indent="0" algn="l" rtl="0">
              <a:lnSpc>
                <a:spcPct val="100000"/>
              </a:lnSpc>
              <a:spcBef>
                <a:spcPts val="0"/>
              </a:spcBef>
              <a:spcAft>
                <a:spcPts val="0"/>
              </a:spcAft>
              <a:buClr>
                <a:schemeClr val="lt1"/>
              </a:buClr>
              <a:buSzPts val="1800"/>
              <a:buFont typeface="Helvetica Neue"/>
              <a:buNone/>
            </a:pPr>
            <a:r>
              <a:rPr lang="en-GB" sz="1600">
                <a:solidFill>
                  <a:schemeClr val="lt1"/>
                </a:solidFill>
                <a:latin typeface="Arial"/>
                <a:ea typeface="Arial"/>
                <a:cs typeface="Arial"/>
                <a:sym typeface="Arial"/>
              </a:rPr>
              <a:t>1 </a:t>
            </a:r>
            <a:r>
              <a:rPr lang="en-GB" sz="1600" i="1" u="none" strike="noStrike" cap="none">
                <a:solidFill>
                  <a:schemeClr val="lt1"/>
                </a:solidFill>
                <a:latin typeface="Arial"/>
                <a:ea typeface="Arial"/>
                <a:cs typeface="Arial"/>
                <a:sym typeface="Arial"/>
              </a:rPr>
              <a:t>heure 45 minutes</a:t>
            </a:r>
            <a:endParaRPr sz="1600" i="1" u="none" strike="noStrike" cap="none">
              <a:solidFill>
                <a:schemeClr val="lt1"/>
              </a:solidFill>
              <a:latin typeface="Arial"/>
              <a:ea typeface="Arial"/>
              <a:cs typeface="Arial"/>
              <a:sym typeface="Arial"/>
            </a:endParaRPr>
          </a:p>
        </p:txBody>
      </p:sp>
      <p:sp>
        <p:nvSpPr>
          <p:cNvPr id="155" name="Google Shape;155;p4"/>
          <p:cNvSpPr txBox="1"/>
          <p:nvPr/>
        </p:nvSpPr>
        <p:spPr>
          <a:xfrm>
            <a:off x="7975673" y="5861241"/>
            <a:ext cx="322499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Clôture</a:t>
            </a:r>
            <a:r>
              <a:rPr lang="en-GB" sz="1800" i="0" u="none" strike="noStrike" cap="none">
                <a:solidFill>
                  <a:schemeClr val="lt1"/>
                </a:solidFill>
                <a:latin typeface="Arial"/>
                <a:ea typeface="Arial"/>
                <a:cs typeface="Arial"/>
                <a:sym typeface="Arial"/>
              </a:rPr>
              <a:t> du module</a:t>
            </a:r>
            <a:endParaRPr sz="180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Helvetica Neue"/>
              <a:buNone/>
            </a:pPr>
            <a:r>
              <a:rPr lang="en-GB" sz="1800" i="1" u="none" strike="noStrike" cap="none">
                <a:solidFill>
                  <a:schemeClr val="lt1"/>
                </a:solidFill>
                <a:latin typeface="Arial"/>
                <a:ea typeface="Arial"/>
                <a:cs typeface="Arial"/>
                <a:sym typeface="Arial"/>
              </a:rPr>
              <a:t>30 minutes</a:t>
            </a:r>
            <a:endParaRPr sz="1800" i="1" u="none" strike="noStrike" cap="none">
              <a:solidFill>
                <a:schemeClr val="lt1"/>
              </a:solidFill>
              <a:latin typeface="Arial"/>
              <a:ea typeface="Arial"/>
              <a:cs typeface="Arial"/>
              <a:sym typeface="Arial"/>
            </a:endParaRPr>
          </a:p>
        </p:txBody>
      </p:sp>
      <p:sp>
        <p:nvSpPr>
          <p:cNvPr id="156" name="Google Shape;156;p4"/>
          <p:cNvSpPr/>
          <p:nvPr/>
        </p:nvSpPr>
        <p:spPr>
          <a:xfrm rot="1782986">
            <a:off x="7525551"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4"/>
          <p:cNvSpPr/>
          <p:nvPr/>
        </p:nvSpPr>
        <p:spPr>
          <a:xfrm rot="1782986">
            <a:off x="7525551" y="118410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8" name="Google Shape;158;p4"/>
          <p:cNvSpPr/>
          <p:nvPr/>
        </p:nvSpPr>
        <p:spPr>
          <a:xfrm rot="1782986">
            <a:off x="7525551" y="1887928"/>
            <a:ext cx="335595" cy="289306"/>
          </a:xfrm>
          <a:prstGeom prst="hexagon">
            <a:avLst>
              <a:gd name="adj" fmla="val 28965"/>
              <a:gd name="vf" fmla="val 115470"/>
            </a:avLst>
          </a:prstGeom>
          <a:solidFill>
            <a:srgbClr val="63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9" name="Google Shape;159;p4"/>
          <p:cNvSpPr/>
          <p:nvPr/>
        </p:nvSpPr>
        <p:spPr>
          <a:xfrm rot="1782986">
            <a:off x="7525551" y="259175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4"/>
          <p:cNvSpPr/>
          <p:nvPr/>
        </p:nvSpPr>
        <p:spPr>
          <a:xfrm rot="1782986">
            <a:off x="7525551" y="3295572"/>
            <a:ext cx="335595" cy="289306"/>
          </a:xfrm>
          <a:prstGeom prst="hexagon">
            <a:avLst>
              <a:gd name="adj" fmla="val 28965"/>
              <a:gd name="vf" fmla="val 115470"/>
            </a:avLst>
          </a:prstGeom>
          <a:solidFill>
            <a:srgbClr val="63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4"/>
          <p:cNvSpPr/>
          <p:nvPr/>
        </p:nvSpPr>
        <p:spPr>
          <a:xfrm rot="1782986">
            <a:off x="7525551" y="399939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4"/>
          <p:cNvSpPr/>
          <p:nvPr/>
        </p:nvSpPr>
        <p:spPr>
          <a:xfrm rot="1782986">
            <a:off x="7525551" y="4703216"/>
            <a:ext cx="335595" cy="289306"/>
          </a:xfrm>
          <a:prstGeom prst="hexagon">
            <a:avLst>
              <a:gd name="adj" fmla="val 28965"/>
              <a:gd name="vf" fmla="val 115470"/>
            </a:avLst>
          </a:prstGeom>
          <a:solidFill>
            <a:srgbClr val="63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4"/>
          <p:cNvSpPr/>
          <p:nvPr/>
        </p:nvSpPr>
        <p:spPr>
          <a:xfrm rot="1782986">
            <a:off x="7525551" y="611086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Ordre du jour</a:t>
            </a:r>
            <a:endParaRPr/>
          </a:p>
        </p:txBody>
      </p:sp>
      <p:sp>
        <p:nvSpPr>
          <p:cNvPr id="165" name="Google Shape;165;p4"/>
          <p:cNvSpPr txBox="1"/>
          <p:nvPr/>
        </p:nvSpPr>
        <p:spPr>
          <a:xfrm>
            <a:off x="7975671" y="5056678"/>
            <a:ext cx="3443715"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600" b="1" i="0" u="none" strike="noStrike" cap="none">
                <a:solidFill>
                  <a:schemeClr val="lt1"/>
                </a:solidFill>
                <a:latin typeface="Arial"/>
                <a:ea typeface="Arial"/>
                <a:cs typeface="Arial"/>
                <a:sym typeface="Arial"/>
              </a:rPr>
              <a:t>Comment planifier et gérer ma charge de travail ? </a:t>
            </a:r>
            <a:endParaRPr/>
          </a:p>
          <a:p>
            <a:pPr marL="0" marR="0" lvl="0" indent="0" algn="l" rtl="0">
              <a:lnSpc>
                <a:spcPct val="100000"/>
              </a:lnSpc>
              <a:spcBef>
                <a:spcPts val="0"/>
              </a:spcBef>
              <a:spcAft>
                <a:spcPts val="0"/>
              </a:spcAft>
              <a:buClr>
                <a:srgbClr val="000000"/>
              </a:buClr>
              <a:buSzPts val="1800"/>
              <a:buFont typeface="Arial"/>
              <a:buNone/>
            </a:pPr>
            <a:r>
              <a:rPr lang="en-GB" sz="1600" i="1">
                <a:solidFill>
                  <a:schemeClr val="lt1"/>
                </a:solidFill>
                <a:latin typeface="Arial"/>
                <a:ea typeface="Arial"/>
                <a:cs typeface="Arial"/>
                <a:sym typeface="Arial"/>
              </a:rPr>
              <a:t>1 heure</a:t>
            </a:r>
            <a:endParaRPr sz="1600" i="1" u="none" strike="noStrike" cap="none">
              <a:solidFill>
                <a:schemeClr val="lt1"/>
              </a:solidFill>
              <a:latin typeface="Arial"/>
              <a:ea typeface="Arial"/>
              <a:cs typeface="Arial"/>
              <a:sym typeface="Arial"/>
            </a:endParaRPr>
          </a:p>
        </p:txBody>
      </p:sp>
      <p:sp>
        <p:nvSpPr>
          <p:cNvPr id="166" name="Google Shape;166;p4"/>
          <p:cNvSpPr txBox="1"/>
          <p:nvPr/>
        </p:nvSpPr>
        <p:spPr>
          <a:xfrm>
            <a:off x="7975673" y="1038283"/>
            <a:ext cx="3881372"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600" b="1" i="0" u="none" strike="noStrike" cap="none">
                <a:solidFill>
                  <a:schemeClr val="lt1"/>
                </a:solidFill>
                <a:latin typeface="Arial"/>
                <a:ea typeface="Arial"/>
                <a:cs typeface="Arial"/>
                <a:sym typeface="Arial"/>
              </a:rPr>
              <a:t>Quel est le système formel de protection de l'enfance dans mon contexte ?</a:t>
            </a:r>
            <a:endParaRPr/>
          </a:p>
          <a:p>
            <a:pPr marL="0" marR="0" lvl="0" indent="0" algn="l" rtl="0">
              <a:lnSpc>
                <a:spcPct val="100000"/>
              </a:lnSpc>
              <a:spcBef>
                <a:spcPts val="0"/>
              </a:spcBef>
              <a:spcAft>
                <a:spcPts val="0"/>
              </a:spcAft>
              <a:buClr>
                <a:srgbClr val="000000"/>
              </a:buClr>
              <a:buSzPts val="1800"/>
              <a:buFont typeface="Arial"/>
              <a:buNone/>
            </a:pPr>
            <a:r>
              <a:rPr lang="en-GB" sz="1600" i="1">
                <a:solidFill>
                  <a:schemeClr val="lt1"/>
                </a:solidFill>
                <a:latin typeface="Arial"/>
                <a:ea typeface="Arial"/>
                <a:cs typeface="Arial"/>
                <a:sym typeface="Arial"/>
              </a:rPr>
              <a:t>1 heure</a:t>
            </a:r>
            <a:endParaRPr sz="1600" i="1" u="none" strike="noStrike" cap="none">
              <a:solidFill>
                <a:schemeClr val="lt1"/>
              </a:solidFill>
              <a:latin typeface="Arial"/>
              <a:ea typeface="Arial"/>
              <a:cs typeface="Arial"/>
              <a:sym typeface="Arial"/>
            </a:endParaRPr>
          </a:p>
        </p:txBody>
      </p:sp>
      <p:sp>
        <p:nvSpPr>
          <p:cNvPr id="167" name="Google Shape;167;p4"/>
          <p:cNvSpPr/>
          <p:nvPr/>
        </p:nvSpPr>
        <p:spPr>
          <a:xfrm rot="1782986">
            <a:off x="7525551" y="540703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0"/>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6</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Clôture du module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grpSp>
        <p:nvGrpSpPr>
          <p:cNvPr id="873" name="Google Shape;873;p41"/>
          <p:cNvGrpSpPr/>
          <p:nvPr/>
        </p:nvGrpSpPr>
        <p:grpSpPr>
          <a:xfrm>
            <a:off x="1626900" y="2350302"/>
            <a:ext cx="1196322" cy="868929"/>
            <a:chOff x="6878053" y="1156317"/>
            <a:chExt cx="1431178" cy="1039513"/>
          </a:xfrm>
        </p:grpSpPr>
        <p:grpSp>
          <p:nvGrpSpPr>
            <p:cNvPr id="874" name="Google Shape;874;p41"/>
            <p:cNvGrpSpPr/>
            <p:nvPr/>
          </p:nvGrpSpPr>
          <p:grpSpPr>
            <a:xfrm>
              <a:off x="7672978" y="1156317"/>
              <a:ext cx="412941" cy="436880"/>
              <a:chOff x="243840" y="1676400"/>
              <a:chExt cx="701040" cy="741680"/>
            </a:xfrm>
          </p:grpSpPr>
          <p:sp>
            <p:nvSpPr>
              <p:cNvPr id="875" name="Google Shape;875;p41"/>
              <p:cNvSpPr/>
              <p:nvPr/>
            </p:nvSpPr>
            <p:spPr>
              <a:xfrm>
                <a:off x="243840" y="1676400"/>
                <a:ext cx="116839" cy="741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6" name="Google Shape;876;p41"/>
              <p:cNvSpPr/>
              <p:nvPr/>
            </p:nvSpPr>
            <p:spPr>
              <a:xfrm>
                <a:off x="314960" y="1676400"/>
                <a:ext cx="629920" cy="436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77" name="Google Shape;877;p41"/>
            <p:cNvSpPr/>
            <p:nvPr/>
          </p:nvSpPr>
          <p:spPr>
            <a:xfrm>
              <a:off x="7120511" y="1517650"/>
              <a:ext cx="1188720" cy="67818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8" name="Google Shape;878;p41"/>
            <p:cNvSpPr/>
            <p:nvPr/>
          </p:nvSpPr>
          <p:spPr>
            <a:xfrm>
              <a:off x="6878053" y="1727035"/>
              <a:ext cx="821708" cy="46879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879" name="Google Shape;879;p41"/>
          <p:cNvGrpSpPr/>
          <p:nvPr/>
        </p:nvGrpSpPr>
        <p:grpSpPr>
          <a:xfrm>
            <a:off x="4454386" y="2350297"/>
            <a:ext cx="1196322" cy="868929"/>
            <a:chOff x="6878053" y="1156317"/>
            <a:chExt cx="1431178" cy="1039513"/>
          </a:xfrm>
        </p:grpSpPr>
        <p:grpSp>
          <p:nvGrpSpPr>
            <p:cNvPr id="880" name="Google Shape;880;p41"/>
            <p:cNvGrpSpPr/>
            <p:nvPr/>
          </p:nvGrpSpPr>
          <p:grpSpPr>
            <a:xfrm>
              <a:off x="7672978" y="1156317"/>
              <a:ext cx="412941" cy="436880"/>
              <a:chOff x="243840" y="1676400"/>
              <a:chExt cx="701040" cy="741680"/>
            </a:xfrm>
          </p:grpSpPr>
          <p:sp>
            <p:nvSpPr>
              <p:cNvPr id="881" name="Google Shape;881;p41"/>
              <p:cNvSpPr/>
              <p:nvPr/>
            </p:nvSpPr>
            <p:spPr>
              <a:xfrm>
                <a:off x="243840" y="1676400"/>
                <a:ext cx="116839" cy="741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2" name="Google Shape;882;p41"/>
              <p:cNvSpPr/>
              <p:nvPr/>
            </p:nvSpPr>
            <p:spPr>
              <a:xfrm>
                <a:off x="314960" y="1676400"/>
                <a:ext cx="629920" cy="436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83" name="Google Shape;883;p41"/>
            <p:cNvSpPr/>
            <p:nvPr/>
          </p:nvSpPr>
          <p:spPr>
            <a:xfrm>
              <a:off x="7120511" y="1517650"/>
              <a:ext cx="1188720" cy="67818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4" name="Google Shape;884;p41"/>
            <p:cNvSpPr/>
            <p:nvPr/>
          </p:nvSpPr>
          <p:spPr>
            <a:xfrm>
              <a:off x="6878053" y="1727035"/>
              <a:ext cx="821708" cy="46879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885" name="Google Shape;885;p41"/>
          <p:cNvGrpSpPr/>
          <p:nvPr/>
        </p:nvGrpSpPr>
        <p:grpSpPr>
          <a:xfrm>
            <a:off x="7095377" y="2350297"/>
            <a:ext cx="1196322" cy="868929"/>
            <a:chOff x="6878053" y="1156317"/>
            <a:chExt cx="1431178" cy="1039513"/>
          </a:xfrm>
        </p:grpSpPr>
        <p:grpSp>
          <p:nvGrpSpPr>
            <p:cNvPr id="886" name="Google Shape;886;p41"/>
            <p:cNvGrpSpPr/>
            <p:nvPr/>
          </p:nvGrpSpPr>
          <p:grpSpPr>
            <a:xfrm>
              <a:off x="7672978" y="1156317"/>
              <a:ext cx="412941" cy="436880"/>
              <a:chOff x="243840" y="1676400"/>
              <a:chExt cx="701040" cy="741680"/>
            </a:xfrm>
          </p:grpSpPr>
          <p:sp>
            <p:nvSpPr>
              <p:cNvPr id="887" name="Google Shape;887;p41"/>
              <p:cNvSpPr/>
              <p:nvPr/>
            </p:nvSpPr>
            <p:spPr>
              <a:xfrm>
                <a:off x="243840" y="1676400"/>
                <a:ext cx="116839" cy="741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8" name="Google Shape;888;p41"/>
              <p:cNvSpPr/>
              <p:nvPr/>
            </p:nvSpPr>
            <p:spPr>
              <a:xfrm>
                <a:off x="314960" y="1676400"/>
                <a:ext cx="629920" cy="436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89" name="Google Shape;889;p41"/>
            <p:cNvSpPr/>
            <p:nvPr/>
          </p:nvSpPr>
          <p:spPr>
            <a:xfrm>
              <a:off x="7120511" y="1517650"/>
              <a:ext cx="1188720" cy="67818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0" name="Google Shape;890;p41"/>
            <p:cNvSpPr/>
            <p:nvPr/>
          </p:nvSpPr>
          <p:spPr>
            <a:xfrm>
              <a:off x="6878053" y="1727035"/>
              <a:ext cx="821708" cy="46879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891" name="Google Shape;891;p41"/>
          <p:cNvGrpSpPr/>
          <p:nvPr/>
        </p:nvGrpSpPr>
        <p:grpSpPr>
          <a:xfrm>
            <a:off x="9691907" y="2350246"/>
            <a:ext cx="1196221" cy="868983"/>
            <a:chOff x="6878053" y="1156248"/>
            <a:chExt cx="1431058" cy="1039702"/>
          </a:xfrm>
        </p:grpSpPr>
        <p:grpSp>
          <p:nvGrpSpPr>
            <p:cNvPr id="892" name="Google Shape;892;p41"/>
            <p:cNvGrpSpPr/>
            <p:nvPr/>
          </p:nvGrpSpPr>
          <p:grpSpPr>
            <a:xfrm>
              <a:off x="7672968" y="1156248"/>
              <a:ext cx="412960" cy="436802"/>
              <a:chOff x="243840" y="1676400"/>
              <a:chExt cx="701120" cy="741600"/>
            </a:xfrm>
          </p:grpSpPr>
          <p:sp>
            <p:nvSpPr>
              <p:cNvPr id="893" name="Google Shape;893;p41"/>
              <p:cNvSpPr/>
              <p:nvPr/>
            </p:nvSpPr>
            <p:spPr>
              <a:xfrm>
                <a:off x="243840" y="1676400"/>
                <a:ext cx="116700" cy="74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4" name="Google Shape;894;p41"/>
              <p:cNvSpPr/>
              <p:nvPr/>
            </p:nvSpPr>
            <p:spPr>
              <a:xfrm>
                <a:off x="314960" y="1676400"/>
                <a:ext cx="630000" cy="43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95" name="Google Shape;895;p41"/>
            <p:cNvSpPr/>
            <p:nvPr/>
          </p:nvSpPr>
          <p:spPr>
            <a:xfrm>
              <a:off x="7120511" y="1517650"/>
              <a:ext cx="1188600" cy="6783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6" name="Google Shape;896;p41"/>
            <p:cNvSpPr/>
            <p:nvPr/>
          </p:nvSpPr>
          <p:spPr>
            <a:xfrm>
              <a:off x="6878053" y="1727035"/>
              <a:ext cx="821700" cy="4689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97" name="Google Shape;897;p41"/>
          <p:cNvSpPr txBox="1"/>
          <p:nvPr/>
        </p:nvSpPr>
        <p:spPr>
          <a:xfrm>
            <a:off x="1020978" y="3667304"/>
            <a:ext cx="25408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Expliquer les éléments formels et informels d'un système de protection de l'enfance</a:t>
            </a:r>
            <a:endParaRPr sz="2200">
              <a:solidFill>
                <a:schemeClr val="dk1"/>
              </a:solidFill>
              <a:latin typeface="Arial"/>
              <a:ea typeface="Arial"/>
              <a:cs typeface="Arial"/>
              <a:sym typeface="Arial"/>
            </a:endParaRPr>
          </a:p>
        </p:txBody>
      </p:sp>
      <p:sp>
        <p:nvSpPr>
          <p:cNvPr id="898" name="Google Shape;898;p41"/>
          <p:cNvSpPr txBox="1"/>
          <p:nvPr/>
        </p:nvSpPr>
        <p:spPr>
          <a:xfrm>
            <a:off x="3761567" y="3653240"/>
            <a:ext cx="25408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Identifier les problèmes de protection de l'enfance les plus fréquents dans votre contexte</a:t>
            </a:r>
            <a:endParaRPr sz="2200">
              <a:solidFill>
                <a:schemeClr val="dk1"/>
              </a:solidFill>
              <a:latin typeface="Arial"/>
              <a:ea typeface="Arial"/>
              <a:cs typeface="Arial"/>
              <a:sym typeface="Arial"/>
            </a:endParaRPr>
          </a:p>
        </p:txBody>
      </p:sp>
      <p:sp>
        <p:nvSpPr>
          <p:cNvPr id="899" name="Google Shape;899;p41"/>
          <p:cNvSpPr txBox="1"/>
          <p:nvPr/>
        </p:nvSpPr>
        <p:spPr>
          <a:xfrm>
            <a:off x="6663247" y="3685898"/>
            <a:ext cx="2109859"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0" i="0" u="none" strike="noStrike" cap="none">
                <a:solidFill>
                  <a:schemeClr val="dk1"/>
                </a:solidFill>
                <a:latin typeface="Arial"/>
                <a:ea typeface="Arial"/>
                <a:cs typeface="Arial"/>
                <a:sym typeface="Arial"/>
              </a:rPr>
              <a:t>Démontrer l'analyse de la protection de l'enfance</a:t>
            </a:r>
            <a:endParaRPr sz="2200">
              <a:solidFill>
                <a:schemeClr val="dk1"/>
              </a:solidFill>
              <a:latin typeface="Arial"/>
              <a:ea typeface="Arial"/>
              <a:cs typeface="Arial"/>
              <a:sym typeface="Arial"/>
            </a:endParaRPr>
          </a:p>
        </p:txBody>
      </p:sp>
      <p:sp>
        <p:nvSpPr>
          <p:cNvPr id="900" name="Google Shape;900;p41"/>
          <p:cNvSpPr txBox="1"/>
          <p:nvPr/>
        </p:nvSpPr>
        <p:spPr>
          <a:xfrm>
            <a:off x="9296198" y="3685898"/>
            <a:ext cx="205760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0" i="0" u="none" strike="noStrike" cap="none">
                <a:solidFill>
                  <a:schemeClr val="dk1"/>
                </a:solidFill>
                <a:latin typeface="Arial"/>
                <a:ea typeface="Arial"/>
                <a:cs typeface="Arial"/>
                <a:sym typeface="Arial"/>
              </a:rPr>
              <a:t>Énumérer les stratégies de gestion d'</a:t>
            </a:r>
            <a:r>
              <a:rPr lang="en-GB" sz="2200">
                <a:solidFill>
                  <a:schemeClr val="dk1"/>
                </a:solidFill>
                <a:latin typeface="Arial"/>
                <a:ea typeface="Arial"/>
                <a:cs typeface="Arial"/>
                <a:sym typeface="Arial"/>
              </a:rPr>
              <a:t>une charge de travail</a:t>
            </a:r>
            <a:endParaRPr sz="22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Clôture du module </a:t>
            </a:r>
            <a:endParaRPr/>
          </a:p>
        </p:txBody>
      </p:sp>
      <p:sp>
        <p:nvSpPr>
          <p:cNvPr id="907" name="Google Shape;907;p42"/>
          <p:cNvSpPr/>
          <p:nvPr/>
        </p:nvSpPr>
        <p:spPr>
          <a:xfrm>
            <a:off x="1384531" y="2419405"/>
            <a:ext cx="2821709" cy="2611120"/>
          </a:xfrm>
          <a:prstGeom prst="wedgeRoundRectCallout">
            <a:avLst>
              <a:gd name="adj1" fmla="val -62814"/>
              <a:gd name="adj2" fmla="val -19017"/>
              <a:gd name="adj3" fmla="val 16667"/>
            </a:avLst>
          </a:prstGeom>
          <a:solidFill>
            <a:srgbClr val="EDD5E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Révision des objectifs d'apprentissage</a:t>
            </a:r>
            <a:endParaRPr sz="2400">
              <a:solidFill>
                <a:schemeClr val="dk1"/>
              </a:solidFill>
              <a:latin typeface="Arial"/>
              <a:ea typeface="Arial"/>
              <a:cs typeface="Arial"/>
              <a:sym typeface="Arial"/>
            </a:endParaRPr>
          </a:p>
        </p:txBody>
      </p:sp>
      <p:sp>
        <p:nvSpPr>
          <p:cNvPr id="908" name="Google Shape;908;p42"/>
          <p:cNvSpPr/>
          <p:nvPr/>
        </p:nvSpPr>
        <p:spPr>
          <a:xfrm>
            <a:off x="4828771" y="2419405"/>
            <a:ext cx="2821709" cy="2611120"/>
          </a:xfrm>
          <a:prstGeom prst="wedgeRoundRectCallout">
            <a:avLst>
              <a:gd name="adj1" fmla="val -19246"/>
              <a:gd name="adj2" fmla="val 59595"/>
              <a:gd name="adj3" fmla="val 16667"/>
            </a:avLst>
          </a:prstGeom>
          <a:solidFill>
            <a:srgbClr val="EDD5E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Réflexion et retour d'information</a:t>
            </a:r>
            <a:endParaRPr/>
          </a:p>
        </p:txBody>
      </p:sp>
      <p:sp>
        <p:nvSpPr>
          <p:cNvPr id="909" name="Google Shape;909;p42"/>
          <p:cNvSpPr/>
          <p:nvPr/>
        </p:nvSpPr>
        <p:spPr>
          <a:xfrm>
            <a:off x="8273011" y="2419405"/>
            <a:ext cx="2821709" cy="2611120"/>
          </a:xfrm>
          <a:prstGeom prst="wedgeRoundRectCallout">
            <a:avLst>
              <a:gd name="adj1" fmla="val 59608"/>
              <a:gd name="adj2" fmla="val -20186"/>
              <a:gd name="adj3" fmla="val 16667"/>
            </a:avLst>
          </a:prstGeom>
          <a:solidFill>
            <a:srgbClr val="EDD5E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Clôture</a:t>
            </a:r>
            <a:endParaRPr sz="2400">
              <a:solidFill>
                <a:schemeClr val="dk1"/>
              </a:solidFill>
              <a:latin typeface="Arial"/>
              <a:ea typeface="Arial"/>
              <a:cs typeface="Arial"/>
              <a:sym typeface="Arial"/>
            </a:endParaRPr>
          </a:p>
        </p:txBody>
      </p:sp>
      <p:grpSp>
        <p:nvGrpSpPr>
          <p:cNvPr id="910" name="Google Shape;910;p42"/>
          <p:cNvGrpSpPr/>
          <p:nvPr/>
        </p:nvGrpSpPr>
        <p:grpSpPr>
          <a:xfrm>
            <a:off x="9994118" y="33917"/>
            <a:ext cx="2057602" cy="1975956"/>
            <a:chOff x="9994118" y="33917"/>
            <a:chExt cx="2057602" cy="1975956"/>
          </a:xfrm>
        </p:grpSpPr>
        <p:sp>
          <p:nvSpPr>
            <p:cNvPr id="911" name="Google Shape;911;p4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12" name="Google Shape;912;p42"/>
            <p:cNvGrpSpPr/>
            <p:nvPr/>
          </p:nvGrpSpPr>
          <p:grpSpPr>
            <a:xfrm>
              <a:off x="10621771" y="762700"/>
              <a:ext cx="562136" cy="634675"/>
              <a:chOff x="760175" y="830142"/>
              <a:chExt cx="867619" cy="979579"/>
            </a:xfrm>
          </p:grpSpPr>
          <p:sp>
            <p:nvSpPr>
              <p:cNvPr id="913" name="Google Shape;913;p42"/>
              <p:cNvSpPr/>
              <p:nvPr/>
            </p:nvSpPr>
            <p:spPr>
              <a:xfrm>
                <a:off x="864636" y="830142"/>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81</a:t>
                </a:r>
                <a:endParaRPr/>
              </a:p>
            </p:txBody>
          </p:sp>
          <p:sp>
            <p:nvSpPr>
              <p:cNvPr id="914" name="Google Shape;914;p42"/>
              <p:cNvSpPr/>
              <p:nvPr/>
            </p:nvSpPr>
            <p:spPr>
              <a:xfrm>
                <a:off x="760175" y="830144"/>
                <a:ext cx="149292" cy="979577"/>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15" name="Google Shape;915;p42"/>
            <p:cNvGrpSpPr/>
            <p:nvPr/>
          </p:nvGrpSpPr>
          <p:grpSpPr>
            <a:xfrm>
              <a:off x="11325415" y="762701"/>
              <a:ext cx="182192" cy="634674"/>
              <a:chOff x="2121762" y="2323619"/>
              <a:chExt cx="200378" cy="825210"/>
            </a:xfrm>
          </p:grpSpPr>
          <p:sp>
            <p:nvSpPr>
              <p:cNvPr id="916" name="Google Shape;916;p42"/>
              <p:cNvSpPr/>
              <p:nvPr/>
            </p:nvSpPr>
            <p:spPr>
              <a:xfrm>
                <a:off x="2121763" y="2323619"/>
                <a:ext cx="200377" cy="172739"/>
              </a:xfrm>
              <a:prstGeom prst="triangle">
                <a:avLst>
                  <a:gd name="adj" fmla="val 50000"/>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7" name="Google Shape;917;p42"/>
              <p:cNvSpPr/>
              <p:nvPr/>
            </p:nvSpPr>
            <p:spPr>
              <a:xfrm>
                <a:off x="2121762" y="2496169"/>
                <a:ext cx="200377" cy="6526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Exercice de récapitulation</a:t>
            </a:r>
            <a:endParaRPr/>
          </a:p>
        </p:txBody>
      </p:sp>
      <p:sp>
        <p:nvSpPr>
          <p:cNvPr id="174" name="Google Shape;174;p5"/>
          <p:cNvSpPr/>
          <p:nvPr/>
        </p:nvSpPr>
        <p:spPr>
          <a:xfrm>
            <a:off x="838200" y="5867400"/>
            <a:ext cx="4506687" cy="468086"/>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5" name="Google Shape;175;p5"/>
          <p:cNvCxnSpPr/>
          <p:nvPr/>
        </p:nvCxnSpPr>
        <p:spPr>
          <a:xfrm rot="10800000" flipH="1">
            <a:off x="3533166" y="2244148"/>
            <a:ext cx="1481799" cy="845704"/>
          </a:xfrm>
          <a:prstGeom prst="straightConnector1">
            <a:avLst/>
          </a:prstGeom>
          <a:noFill/>
          <a:ln w="76200" cap="flat" cmpd="sng">
            <a:solidFill>
              <a:schemeClr val="accent1"/>
            </a:solidFill>
            <a:prstDash val="solid"/>
            <a:miter lim="800000"/>
            <a:headEnd type="none" w="sm" len="sm"/>
            <a:tailEnd type="none" w="sm" len="sm"/>
          </a:ln>
        </p:spPr>
      </p:cxnSp>
      <p:sp>
        <p:nvSpPr>
          <p:cNvPr id="176" name="Google Shape;176;p5"/>
          <p:cNvSpPr/>
          <p:nvPr/>
        </p:nvSpPr>
        <p:spPr>
          <a:xfrm>
            <a:off x="3908816" y="3089852"/>
            <a:ext cx="1622793" cy="1622793"/>
          </a:xfrm>
          <a:prstGeom prst="ellipse">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5"/>
          <p:cNvSpPr/>
          <p:nvPr/>
        </p:nvSpPr>
        <p:spPr>
          <a:xfrm>
            <a:off x="5531609" y="2220371"/>
            <a:ext cx="590227" cy="590227"/>
          </a:xfrm>
          <a:prstGeom prst="rect">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5"/>
          <p:cNvSpPr txBox="1"/>
          <p:nvPr/>
        </p:nvSpPr>
        <p:spPr>
          <a:xfrm>
            <a:off x="6932154" y="2704177"/>
            <a:ext cx="3690586"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Arial"/>
                <a:ea typeface="Arial"/>
                <a:cs typeface="Arial"/>
                <a:sym typeface="Arial"/>
              </a:rPr>
              <a:t>Dessinez ce dont vous vous souvenez du module 4 Compétences en matière de communication et de SMSPS </a:t>
            </a:r>
            <a:endParaRPr sz="2800">
              <a:solidFill>
                <a:schemeClr val="dk1"/>
              </a:solidFill>
              <a:latin typeface="Arial"/>
              <a:ea typeface="Arial"/>
              <a:cs typeface="Arial"/>
              <a:sym typeface="Arial"/>
            </a:endParaRPr>
          </a:p>
        </p:txBody>
      </p:sp>
      <p:grpSp>
        <p:nvGrpSpPr>
          <p:cNvPr id="179" name="Google Shape;179;p5"/>
          <p:cNvGrpSpPr/>
          <p:nvPr/>
        </p:nvGrpSpPr>
        <p:grpSpPr>
          <a:xfrm rot="571891">
            <a:off x="3300382" y="3200408"/>
            <a:ext cx="179388" cy="624906"/>
            <a:chOff x="11477815" y="915101"/>
            <a:chExt cx="182192" cy="634674"/>
          </a:xfrm>
        </p:grpSpPr>
        <p:sp>
          <p:nvSpPr>
            <p:cNvPr id="180" name="Google Shape;180;p5"/>
            <p:cNvSpPr/>
            <p:nvPr/>
          </p:nvSpPr>
          <p:spPr>
            <a:xfrm>
              <a:off x="11477816" y="915101"/>
              <a:ext cx="182191" cy="132855"/>
            </a:xfrm>
            <a:prstGeom prst="triangle">
              <a:avLst>
                <a:gd name="adj" fmla="val 50000"/>
              </a:avLst>
            </a:prstGeom>
            <a:solidFill>
              <a:srgbClr val="C88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5"/>
            <p:cNvSpPr/>
            <p:nvPr/>
          </p:nvSpPr>
          <p:spPr>
            <a:xfrm>
              <a:off x="11477815" y="1047810"/>
              <a:ext cx="182191" cy="501965"/>
            </a:xfrm>
            <a:prstGeom prst="rect">
              <a:avLst/>
            </a:prstGeom>
            <a:solidFill>
              <a:srgbClr val="C88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2" name="Google Shape;182;p5"/>
          <p:cNvSpPr/>
          <p:nvPr/>
        </p:nvSpPr>
        <p:spPr>
          <a:xfrm>
            <a:off x="1709755" y="2195282"/>
            <a:ext cx="1139942" cy="116957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3" name="Google Shape;183;p5"/>
          <p:cNvSpPr/>
          <p:nvPr/>
        </p:nvSpPr>
        <p:spPr>
          <a:xfrm>
            <a:off x="1709755" y="3593554"/>
            <a:ext cx="1078314" cy="1815881"/>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4" name="Google Shape;184;p5"/>
          <p:cNvSpPr/>
          <p:nvPr/>
        </p:nvSpPr>
        <p:spPr>
          <a:xfrm rot="3817069">
            <a:off x="2902182" y="3168731"/>
            <a:ext cx="346286" cy="1081580"/>
          </a:xfrm>
          <a:prstGeom prst="round2SameRect">
            <a:avLst>
              <a:gd name="adj1" fmla="val 50000"/>
              <a:gd name="adj2" fmla="val 2329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grpSp>
        <p:nvGrpSpPr>
          <p:cNvPr id="191" name="Google Shape;191;p6"/>
          <p:cNvGrpSpPr/>
          <p:nvPr/>
        </p:nvGrpSpPr>
        <p:grpSpPr>
          <a:xfrm>
            <a:off x="1470271" y="2343011"/>
            <a:ext cx="1196322" cy="868929"/>
            <a:chOff x="6878053" y="1156317"/>
            <a:chExt cx="1431178" cy="1039513"/>
          </a:xfrm>
        </p:grpSpPr>
        <p:grpSp>
          <p:nvGrpSpPr>
            <p:cNvPr id="192" name="Google Shape;192;p6"/>
            <p:cNvGrpSpPr/>
            <p:nvPr/>
          </p:nvGrpSpPr>
          <p:grpSpPr>
            <a:xfrm>
              <a:off x="7672978" y="1156317"/>
              <a:ext cx="412941" cy="436880"/>
              <a:chOff x="243840" y="1676400"/>
              <a:chExt cx="701040" cy="741680"/>
            </a:xfrm>
          </p:grpSpPr>
          <p:sp>
            <p:nvSpPr>
              <p:cNvPr id="193" name="Google Shape;193;p6"/>
              <p:cNvSpPr/>
              <p:nvPr/>
            </p:nvSpPr>
            <p:spPr>
              <a:xfrm>
                <a:off x="243840" y="1676400"/>
                <a:ext cx="116839" cy="741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6"/>
              <p:cNvSpPr/>
              <p:nvPr/>
            </p:nvSpPr>
            <p:spPr>
              <a:xfrm>
                <a:off x="314960" y="1676400"/>
                <a:ext cx="629920" cy="436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95" name="Google Shape;195;p6"/>
            <p:cNvSpPr/>
            <p:nvPr/>
          </p:nvSpPr>
          <p:spPr>
            <a:xfrm>
              <a:off x="7120511" y="1517650"/>
              <a:ext cx="1188720" cy="67818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6"/>
            <p:cNvSpPr/>
            <p:nvPr/>
          </p:nvSpPr>
          <p:spPr>
            <a:xfrm>
              <a:off x="6878053" y="1727035"/>
              <a:ext cx="821708" cy="46879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97" name="Google Shape;197;p6"/>
          <p:cNvGrpSpPr/>
          <p:nvPr/>
        </p:nvGrpSpPr>
        <p:grpSpPr>
          <a:xfrm>
            <a:off x="4097968" y="2343011"/>
            <a:ext cx="1196322" cy="868929"/>
            <a:chOff x="6878053" y="1156317"/>
            <a:chExt cx="1431178" cy="1039513"/>
          </a:xfrm>
        </p:grpSpPr>
        <p:grpSp>
          <p:nvGrpSpPr>
            <p:cNvPr id="198" name="Google Shape;198;p6"/>
            <p:cNvGrpSpPr/>
            <p:nvPr/>
          </p:nvGrpSpPr>
          <p:grpSpPr>
            <a:xfrm>
              <a:off x="7672978" y="1156317"/>
              <a:ext cx="412941" cy="436880"/>
              <a:chOff x="243840" y="1676400"/>
              <a:chExt cx="701040" cy="741680"/>
            </a:xfrm>
          </p:grpSpPr>
          <p:sp>
            <p:nvSpPr>
              <p:cNvPr id="199" name="Google Shape;199;p6"/>
              <p:cNvSpPr/>
              <p:nvPr/>
            </p:nvSpPr>
            <p:spPr>
              <a:xfrm>
                <a:off x="243840" y="1676400"/>
                <a:ext cx="116839" cy="741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6"/>
              <p:cNvSpPr/>
              <p:nvPr/>
            </p:nvSpPr>
            <p:spPr>
              <a:xfrm>
                <a:off x="314960" y="1676400"/>
                <a:ext cx="629920" cy="436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1" name="Google Shape;201;p6"/>
            <p:cNvSpPr/>
            <p:nvPr/>
          </p:nvSpPr>
          <p:spPr>
            <a:xfrm>
              <a:off x="7120511" y="1517650"/>
              <a:ext cx="1188720" cy="67818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6"/>
            <p:cNvSpPr/>
            <p:nvPr/>
          </p:nvSpPr>
          <p:spPr>
            <a:xfrm>
              <a:off x="6878053" y="1727035"/>
              <a:ext cx="821708" cy="46879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03" name="Google Shape;203;p6"/>
          <p:cNvGrpSpPr/>
          <p:nvPr/>
        </p:nvGrpSpPr>
        <p:grpSpPr>
          <a:xfrm>
            <a:off x="6725663" y="2343011"/>
            <a:ext cx="1196322" cy="868929"/>
            <a:chOff x="6878053" y="1156317"/>
            <a:chExt cx="1431178" cy="1039513"/>
          </a:xfrm>
        </p:grpSpPr>
        <p:grpSp>
          <p:nvGrpSpPr>
            <p:cNvPr id="204" name="Google Shape;204;p6"/>
            <p:cNvGrpSpPr/>
            <p:nvPr/>
          </p:nvGrpSpPr>
          <p:grpSpPr>
            <a:xfrm>
              <a:off x="7672978" y="1156317"/>
              <a:ext cx="412941" cy="436880"/>
              <a:chOff x="243840" y="1676400"/>
              <a:chExt cx="701040" cy="741680"/>
            </a:xfrm>
          </p:grpSpPr>
          <p:sp>
            <p:nvSpPr>
              <p:cNvPr id="205" name="Google Shape;205;p6"/>
              <p:cNvSpPr/>
              <p:nvPr/>
            </p:nvSpPr>
            <p:spPr>
              <a:xfrm>
                <a:off x="243840" y="1676400"/>
                <a:ext cx="116839" cy="741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6"/>
              <p:cNvSpPr/>
              <p:nvPr/>
            </p:nvSpPr>
            <p:spPr>
              <a:xfrm>
                <a:off x="314960" y="1676400"/>
                <a:ext cx="629920" cy="436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7" name="Google Shape;207;p6"/>
            <p:cNvSpPr/>
            <p:nvPr/>
          </p:nvSpPr>
          <p:spPr>
            <a:xfrm>
              <a:off x="7120511" y="1517650"/>
              <a:ext cx="1188720" cy="67818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6"/>
            <p:cNvSpPr/>
            <p:nvPr/>
          </p:nvSpPr>
          <p:spPr>
            <a:xfrm>
              <a:off x="6878053" y="1727035"/>
              <a:ext cx="821708" cy="46879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09" name="Google Shape;209;p6"/>
          <p:cNvGrpSpPr/>
          <p:nvPr/>
        </p:nvGrpSpPr>
        <p:grpSpPr>
          <a:xfrm>
            <a:off x="9535278" y="2343011"/>
            <a:ext cx="1196221" cy="868983"/>
            <a:chOff x="6878053" y="1156248"/>
            <a:chExt cx="1431058" cy="1039702"/>
          </a:xfrm>
        </p:grpSpPr>
        <p:grpSp>
          <p:nvGrpSpPr>
            <p:cNvPr id="210" name="Google Shape;210;p6"/>
            <p:cNvGrpSpPr/>
            <p:nvPr/>
          </p:nvGrpSpPr>
          <p:grpSpPr>
            <a:xfrm>
              <a:off x="7672968" y="1156248"/>
              <a:ext cx="412960" cy="436802"/>
              <a:chOff x="243840" y="1676400"/>
              <a:chExt cx="701120" cy="741600"/>
            </a:xfrm>
          </p:grpSpPr>
          <p:sp>
            <p:nvSpPr>
              <p:cNvPr id="211" name="Google Shape;211;p6"/>
              <p:cNvSpPr/>
              <p:nvPr/>
            </p:nvSpPr>
            <p:spPr>
              <a:xfrm>
                <a:off x="243840" y="1676400"/>
                <a:ext cx="116700" cy="74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p6"/>
              <p:cNvSpPr/>
              <p:nvPr/>
            </p:nvSpPr>
            <p:spPr>
              <a:xfrm>
                <a:off x="314960" y="1676400"/>
                <a:ext cx="630000" cy="43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13" name="Google Shape;213;p6"/>
            <p:cNvSpPr/>
            <p:nvPr/>
          </p:nvSpPr>
          <p:spPr>
            <a:xfrm>
              <a:off x="7120511" y="1517650"/>
              <a:ext cx="1188600" cy="6783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p6"/>
            <p:cNvSpPr/>
            <p:nvPr/>
          </p:nvSpPr>
          <p:spPr>
            <a:xfrm>
              <a:off x="6878053" y="1727035"/>
              <a:ext cx="821700" cy="4689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15" name="Google Shape;215;p6"/>
          <p:cNvSpPr txBox="1"/>
          <p:nvPr/>
        </p:nvSpPr>
        <p:spPr>
          <a:xfrm>
            <a:off x="864349" y="3646007"/>
            <a:ext cx="2285251"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Expliquer les éléments formels et informels d'un système de protection de l'enfance</a:t>
            </a:r>
            <a:endParaRPr sz="2200">
              <a:solidFill>
                <a:schemeClr val="dk1"/>
              </a:solidFill>
              <a:latin typeface="Arial"/>
              <a:ea typeface="Arial"/>
              <a:cs typeface="Arial"/>
              <a:sym typeface="Arial"/>
            </a:endParaRPr>
          </a:p>
        </p:txBody>
      </p:sp>
      <p:sp>
        <p:nvSpPr>
          <p:cNvPr id="216" name="Google Shape;216;p6"/>
          <p:cNvSpPr txBox="1"/>
          <p:nvPr/>
        </p:nvSpPr>
        <p:spPr>
          <a:xfrm>
            <a:off x="3521010" y="3646007"/>
            <a:ext cx="249332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Identifier les problèmes de protection de l'enfance les plus fréquents dans votre contexte</a:t>
            </a:r>
            <a:endParaRPr sz="2200">
              <a:solidFill>
                <a:schemeClr val="dk1"/>
              </a:solidFill>
              <a:latin typeface="Arial"/>
              <a:ea typeface="Arial"/>
              <a:cs typeface="Arial"/>
              <a:sym typeface="Arial"/>
            </a:endParaRPr>
          </a:p>
        </p:txBody>
      </p:sp>
      <p:sp>
        <p:nvSpPr>
          <p:cNvPr id="217" name="Google Shape;217;p6"/>
          <p:cNvSpPr txBox="1"/>
          <p:nvPr/>
        </p:nvSpPr>
        <p:spPr>
          <a:xfrm>
            <a:off x="6487885" y="3646007"/>
            <a:ext cx="2230585"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0" i="0" u="none" strike="noStrike" cap="none">
                <a:solidFill>
                  <a:schemeClr val="dk1"/>
                </a:solidFill>
                <a:latin typeface="Arial"/>
                <a:ea typeface="Arial"/>
                <a:cs typeface="Arial"/>
                <a:sym typeface="Arial"/>
              </a:rPr>
              <a:t>Démontrer l'analyse de la protection de l'enfance</a:t>
            </a:r>
            <a:endParaRPr sz="2200">
              <a:solidFill>
                <a:schemeClr val="dk1"/>
              </a:solidFill>
              <a:latin typeface="Arial"/>
              <a:ea typeface="Arial"/>
              <a:cs typeface="Arial"/>
              <a:sym typeface="Arial"/>
            </a:endParaRPr>
          </a:p>
        </p:txBody>
      </p:sp>
      <p:sp>
        <p:nvSpPr>
          <p:cNvPr id="218" name="Google Shape;218;p6"/>
          <p:cNvSpPr txBox="1"/>
          <p:nvPr/>
        </p:nvSpPr>
        <p:spPr>
          <a:xfrm>
            <a:off x="9159542" y="3646007"/>
            <a:ext cx="208041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0" i="0" u="none" strike="noStrike" cap="none">
                <a:solidFill>
                  <a:schemeClr val="dk1"/>
                </a:solidFill>
                <a:latin typeface="Arial"/>
                <a:ea typeface="Arial"/>
                <a:cs typeface="Arial"/>
                <a:sym typeface="Arial"/>
              </a:rPr>
              <a:t>Énumérer les stratégies de gestion d'</a:t>
            </a:r>
            <a:r>
              <a:rPr lang="en-GB" sz="2200">
                <a:solidFill>
                  <a:schemeClr val="dk1"/>
                </a:solidFill>
                <a:latin typeface="Arial"/>
                <a:ea typeface="Arial"/>
                <a:cs typeface="Arial"/>
                <a:sym typeface="Arial"/>
              </a:rPr>
              <a:t>une charge de travail</a:t>
            </a:r>
            <a:endParaRPr sz="2200">
              <a:solidFill>
                <a:schemeClr val="dk1"/>
              </a:solidFill>
              <a:latin typeface="Arial"/>
              <a:ea typeface="Arial"/>
              <a:cs typeface="Arial"/>
              <a:sym typeface="Arial"/>
            </a:endParaRPr>
          </a:p>
        </p:txBody>
      </p:sp>
      <p:grpSp>
        <p:nvGrpSpPr>
          <p:cNvPr id="219" name="Google Shape;219;p6"/>
          <p:cNvGrpSpPr/>
          <p:nvPr/>
        </p:nvGrpSpPr>
        <p:grpSpPr>
          <a:xfrm>
            <a:off x="9994118" y="33917"/>
            <a:ext cx="2057602" cy="1975956"/>
            <a:chOff x="9994118" y="33917"/>
            <a:chExt cx="2057602" cy="1975956"/>
          </a:xfrm>
        </p:grpSpPr>
        <p:sp>
          <p:nvSpPr>
            <p:cNvPr id="220" name="Google Shape;220;p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21" name="Google Shape;221;p6"/>
            <p:cNvGrpSpPr/>
            <p:nvPr/>
          </p:nvGrpSpPr>
          <p:grpSpPr>
            <a:xfrm>
              <a:off x="10741851" y="707024"/>
              <a:ext cx="562136" cy="634675"/>
              <a:chOff x="760175" y="830141"/>
              <a:chExt cx="867619" cy="979580"/>
            </a:xfrm>
          </p:grpSpPr>
          <p:sp>
            <p:nvSpPr>
              <p:cNvPr id="222" name="Google Shape;222;p6"/>
              <p:cNvSpPr/>
              <p:nvPr/>
            </p:nvSpPr>
            <p:spPr>
              <a:xfrm>
                <a:off x="864636" y="830141"/>
                <a:ext cx="763158" cy="979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69</a:t>
                </a:r>
                <a:endParaRPr/>
              </a:p>
            </p:txBody>
          </p:sp>
          <p:sp>
            <p:nvSpPr>
              <p:cNvPr id="223" name="Google Shape;223;p6"/>
              <p:cNvSpPr/>
              <p:nvPr/>
            </p:nvSpPr>
            <p:spPr>
              <a:xfrm>
                <a:off x="760175" y="830143"/>
                <a:ext cx="149292" cy="979578"/>
              </a:xfrm>
              <a:prstGeom prst="rect">
                <a:avLst/>
              </a:prstGeom>
              <a:solidFill>
                <a:srgbClr val="4B22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Révision du cadre de compétences</a:t>
            </a:r>
            <a:endParaRPr>
              <a:latin typeface="Arial"/>
              <a:ea typeface="Arial"/>
              <a:cs typeface="Arial"/>
              <a:sym typeface="Arial"/>
            </a:endParaRPr>
          </a:p>
        </p:txBody>
      </p:sp>
      <p:sp>
        <p:nvSpPr>
          <p:cNvPr id="230" name="Google Shape;230;p7"/>
          <p:cNvSpPr txBox="1"/>
          <p:nvPr/>
        </p:nvSpPr>
        <p:spPr>
          <a:xfrm>
            <a:off x="1690345" y="4893070"/>
            <a:ext cx="17107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Connaissances</a:t>
            </a:r>
            <a:endParaRPr sz="2400">
              <a:solidFill>
                <a:schemeClr val="dk1"/>
              </a:solidFill>
              <a:latin typeface="Arial"/>
              <a:ea typeface="Arial"/>
              <a:cs typeface="Arial"/>
              <a:sym typeface="Arial"/>
            </a:endParaRPr>
          </a:p>
        </p:txBody>
      </p:sp>
      <p:sp>
        <p:nvSpPr>
          <p:cNvPr id="231" name="Google Shape;231;p7"/>
          <p:cNvSpPr txBox="1"/>
          <p:nvPr/>
        </p:nvSpPr>
        <p:spPr>
          <a:xfrm>
            <a:off x="4617072" y="4893070"/>
            <a:ext cx="295786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Attitudes et valeurs</a:t>
            </a:r>
            <a:endParaRPr sz="2400">
              <a:solidFill>
                <a:schemeClr val="dk1"/>
              </a:solidFill>
              <a:latin typeface="Arial"/>
              <a:ea typeface="Arial"/>
              <a:cs typeface="Arial"/>
              <a:sym typeface="Arial"/>
            </a:endParaRPr>
          </a:p>
        </p:txBody>
      </p:sp>
      <p:sp>
        <p:nvSpPr>
          <p:cNvPr id="232" name="Google Shape;232;p7"/>
          <p:cNvSpPr txBox="1"/>
          <p:nvPr/>
        </p:nvSpPr>
        <p:spPr>
          <a:xfrm>
            <a:off x="8618136" y="4893070"/>
            <a:ext cx="229797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Compétences</a:t>
            </a:r>
            <a:endParaRPr sz="2400">
              <a:solidFill>
                <a:schemeClr val="dk1"/>
              </a:solidFill>
              <a:latin typeface="Arial"/>
              <a:ea typeface="Arial"/>
              <a:cs typeface="Arial"/>
              <a:sym typeface="Arial"/>
            </a:endParaRPr>
          </a:p>
        </p:txBody>
      </p:sp>
      <p:pic>
        <p:nvPicPr>
          <p:cNvPr id="233" name="Google Shape;233;p7" descr="Left Brain with solid fill"/>
          <p:cNvPicPr preferRelativeResize="0"/>
          <p:nvPr/>
        </p:nvPicPr>
        <p:blipFill rotWithShape="1">
          <a:blip r:embed="rId3">
            <a:alphaModFix/>
          </a:blip>
          <a:srcRect/>
          <a:stretch/>
        </p:blipFill>
        <p:spPr>
          <a:xfrm>
            <a:off x="1190729" y="2009873"/>
            <a:ext cx="2664771" cy="2664771"/>
          </a:xfrm>
          <a:prstGeom prst="rect">
            <a:avLst/>
          </a:prstGeom>
          <a:noFill/>
          <a:ln>
            <a:noFill/>
          </a:ln>
        </p:spPr>
      </p:pic>
      <p:pic>
        <p:nvPicPr>
          <p:cNvPr id="234" name="Google Shape;234;p7" descr="Sign language with solid fill"/>
          <p:cNvPicPr preferRelativeResize="0"/>
          <p:nvPr/>
        </p:nvPicPr>
        <p:blipFill rotWithShape="1">
          <a:blip r:embed="rId4">
            <a:alphaModFix/>
          </a:blip>
          <a:srcRect/>
          <a:stretch/>
        </p:blipFill>
        <p:spPr>
          <a:xfrm>
            <a:off x="8400296" y="2248613"/>
            <a:ext cx="2297978" cy="2297978"/>
          </a:xfrm>
          <a:prstGeom prst="rect">
            <a:avLst/>
          </a:prstGeom>
          <a:noFill/>
          <a:ln>
            <a:noFill/>
          </a:ln>
        </p:spPr>
      </p:pic>
      <p:grpSp>
        <p:nvGrpSpPr>
          <p:cNvPr id="235" name="Google Shape;235;p7"/>
          <p:cNvGrpSpPr/>
          <p:nvPr/>
        </p:nvGrpSpPr>
        <p:grpSpPr>
          <a:xfrm>
            <a:off x="4702156" y="2017093"/>
            <a:ext cx="2787687" cy="2761018"/>
            <a:chOff x="4799269" y="2120257"/>
            <a:chExt cx="2494414" cy="2470551"/>
          </a:xfrm>
        </p:grpSpPr>
        <p:pic>
          <p:nvPicPr>
            <p:cNvPr id="236" name="Google Shape;236;p7" descr="Right Brain with solid fill"/>
            <p:cNvPicPr preferRelativeResize="0"/>
            <p:nvPr/>
          </p:nvPicPr>
          <p:blipFill rotWithShape="1">
            <a:blip r:embed="rId5">
              <a:alphaModFix/>
            </a:blip>
            <a:srcRect r="50597"/>
            <a:stretch/>
          </p:blipFill>
          <p:spPr>
            <a:xfrm>
              <a:off x="4799269" y="2120257"/>
              <a:ext cx="1220531" cy="2470551"/>
            </a:xfrm>
            <a:prstGeom prst="rect">
              <a:avLst/>
            </a:prstGeom>
            <a:noFill/>
            <a:ln>
              <a:noFill/>
            </a:ln>
          </p:spPr>
        </p:pic>
        <p:pic>
          <p:nvPicPr>
            <p:cNvPr id="237" name="Google Shape;237;p7" descr="Left Brain with solid fill"/>
            <p:cNvPicPr preferRelativeResize="0"/>
            <p:nvPr/>
          </p:nvPicPr>
          <p:blipFill rotWithShape="1">
            <a:blip r:embed="rId3">
              <a:alphaModFix/>
            </a:blip>
            <a:srcRect l="51522"/>
            <a:stretch/>
          </p:blipFill>
          <p:spPr>
            <a:xfrm>
              <a:off x="6096000" y="2120257"/>
              <a:ext cx="1197683" cy="2470551"/>
            </a:xfrm>
            <a:prstGeom prst="rect">
              <a:avLst/>
            </a:prstGeom>
            <a:noFill/>
            <a:ln>
              <a:noFill/>
            </a:ln>
          </p:spPr>
        </p:pic>
        <p:sp>
          <p:nvSpPr>
            <p:cNvPr id="238" name="Google Shape;238;p7"/>
            <p:cNvSpPr/>
            <p:nvPr/>
          </p:nvSpPr>
          <p:spPr>
            <a:xfrm>
              <a:off x="5387091" y="3102772"/>
              <a:ext cx="478972" cy="478972"/>
            </a:xfrm>
            <a:prstGeom prst="mathPlus">
              <a:avLst>
                <a:gd name="adj1" fmla="val 2352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7"/>
            <p:cNvSpPr/>
            <p:nvPr/>
          </p:nvSpPr>
          <p:spPr>
            <a:xfrm>
              <a:off x="6233621" y="3118356"/>
              <a:ext cx="440528" cy="440528"/>
            </a:xfrm>
            <a:prstGeom prst="mathMinus">
              <a:avLst>
                <a:gd name="adj1" fmla="val 304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8"/>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2</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Quel est le système formel de protection de l'enfance dans mon contexte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Discussion en plénière</a:t>
            </a:r>
            <a:endParaRPr>
              <a:latin typeface="Arial"/>
              <a:ea typeface="Arial"/>
              <a:cs typeface="Arial"/>
              <a:sym typeface="Arial"/>
            </a:endParaRPr>
          </a:p>
        </p:txBody>
      </p:sp>
      <p:sp>
        <p:nvSpPr>
          <p:cNvPr id="252" name="Google Shape;252;p9"/>
          <p:cNvSpPr/>
          <p:nvPr/>
        </p:nvSpPr>
        <p:spPr>
          <a:xfrm>
            <a:off x="5439419" y="1147354"/>
            <a:ext cx="5754114" cy="45632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800" b="1">
                <a:solidFill>
                  <a:schemeClr val="dk1"/>
                </a:solidFill>
                <a:latin typeface="Arial"/>
                <a:ea typeface="Arial"/>
                <a:cs typeface="Arial"/>
                <a:sym typeface="Arial"/>
              </a:rPr>
              <a:t>Qu'est-ce qu'un système de protection de l'enfance ?</a:t>
            </a:r>
            <a:endParaRPr sz="4800" b="1">
              <a:solidFill>
                <a:schemeClr val="dk1"/>
              </a:solidFill>
              <a:latin typeface="Arial"/>
              <a:ea typeface="Arial"/>
              <a:cs typeface="Arial"/>
              <a:sym typeface="Arial"/>
            </a:endParaRPr>
          </a:p>
        </p:txBody>
      </p:sp>
      <p:grpSp>
        <p:nvGrpSpPr>
          <p:cNvPr id="253" name="Google Shape;253;p9"/>
          <p:cNvGrpSpPr/>
          <p:nvPr/>
        </p:nvGrpSpPr>
        <p:grpSpPr>
          <a:xfrm>
            <a:off x="1901454" y="2194390"/>
            <a:ext cx="3415887" cy="2678824"/>
            <a:chOff x="1117683" y="2194390"/>
            <a:chExt cx="3415887" cy="2678824"/>
          </a:xfrm>
        </p:grpSpPr>
        <p:sp>
          <p:nvSpPr>
            <p:cNvPr id="254" name="Google Shape;254;p9"/>
            <p:cNvSpPr/>
            <p:nvPr/>
          </p:nvSpPr>
          <p:spPr>
            <a:xfrm>
              <a:off x="1117683" y="2194390"/>
              <a:ext cx="1792248" cy="1200806"/>
            </a:xfrm>
            <a:prstGeom prst="wedgeRoundRectCallout">
              <a:avLst>
                <a:gd name="adj1" fmla="val 19938"/>
                <a:gd name="adj2" fmla="val 69216"/>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5" name="Google Shape;255;p9"/>
            <p:cNvSpPr/>
            <p:nvPr/>
          </p:nvSpPr>
          <p:spPr>
            <a:xfrm>
              <a:off x="3240911" y="3671195"/>
              <a:ext cx="1292659" cy="866081"/>
            </a:xfrm>
            <a:prstGeom prst="wedgeRoundRectCallout">
              <a:avLst>
                <a:gd name="adj1" fmla="val -20501"/>
                <a:gd name="adj2" fmla="val 64241"/>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6" name="Google Shape;256;p9"/>
            <p:cNvSpPr/>
            <p:nvPr/>
          </p:nvSpPr>
          <p:spPr>
            <a:xfrm>
              <a:off x="1747778" y="4229639"/>
              <a:ext cx="1097717" cy="643575"/>
            </a:xfrm>
            <a:prstGeom prst="wedgeRoundRectCallout">
              <a:avLst>
                <a:gd name="adj1" fmla="val -20501"/>
                <a:gd name="adj2" fmla="val 84025"/>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6104</Words>
  <Application>Microsoft Office PowerPoint</Application>
  <PresentationFormat>Widescreen</PresentationFormat>
  <Paragraphs>690</Paragraphs>
  <Slides>42</Slides>
  <Notes>42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Garamond</vt:lpstr>
      <vt:lpstr>Helvetica Neue</vt:lpstr>
      <vt:lpstr>Arial</vt:lpstr>
      <vt:lpstr>Overlock</vt:lpstr>
      <vt:lpstr>Federo</vt:lpstr>
      <vt:lpstr>Office Theme</vt:lpstr>
      <vt:lpstr>PowerPoint Presentation</vt:lpstr>
      <vt:lpstr>SESSION 1  Ouverture du module</vt:lpstr>
      <vt:lpstr>Objectif du module</vt:lpstr>
      <vt:lpstr>Ordre du jour</vt:lpstr>
      <vt:lpstr>Exercice de récapitulation</vt:lpstr>
      <vt:lpstr>Objectifs d'apprentissage</vt:lpstr>
      <vt:lpstr>Révision du cadre de compétences</vt:lpstr>
      <vt:lpstr>SESSION 2  Quel est le système formel de protection de l'enfance dans mon contexte ?</vt:lpstr>
      <vt:lpstr>Discussion en plénière</vt:lpstr>
      <vt:lpstr>Système de protection de l'enfance </vt:lpstr>
      <vt:lpstr>Appliquer une approche socio-écologique</vt:lpstr>
      <vt:lpstr>Le système de protection de l'enfance dans votre contexte</vt:lpstr>
      <vt:lpstr>PowerPoint Presentation</vt:lpstr>
      <vt:lpstr>Points clés de l'apprentissage</vt:lpstr>
      <vt:lpstr>SESSION 3  Quels sont les risques de protection de l'enfance les plus courants dans mon contexte ?</vt:lpstr>
      <vt:lpstr>Préoccupations en matière de protection de l'enfance (récapitulation)</vt:lpstr>
      <vt:lpstr>Préoccupations en matière de protection de l'enfance (récapitulatif)</vt:lpstr>
      <vt:lpstr>Vulnérabilités</vt:lpstr>
      <vt:lpstr>Comprendre les problèmes de protection de l'enfance </vt:lpstr>
      <vt:lpstr>Analyse de la protection de l'enfance</vt:lpstr>
      <vt:lpstr>Analyse de la protection de l'enfance</vt:lpstr>
      <vt:lpstr>Points clés de l'apprentissage</vt:lpstr>
      <vt:lpstr>SESSION 4  Comment analyser les risques complexes en matière de protection de l'enfance et hiérarchiser les besoins ?</vt:lpstr>
      <vt:lpstr>Analyse des risques en matière de protection de l'enfance</vt:lpstr>
      <vt:lpstr>Analyse des risques en matière de protection de l'enfance - étude de cas</vt:lpstr>
      <vt:lpstr>PowerPoint Presentation</vt:lpstr>
      <vt:lpstr>Besoins immédiats d'un enfant</vt:lpstr>
      <vt:lpstr>Identifier et hiérarchiser les besoins </vt:lpstr>
      <vt:lpstr>PowerPoint Presentation</vt:lpstr>
      <vt:lpstr>Hiérarchisation des besoins</vt:lpstr>
      <vt:lpstr>Points clés de l'apprentissage</vt:lpstr>
      <vt:lpstr>SESSION 5  Comment planifier et gérer ma charge de travail ?</vt:lpstr>
      <vt:lpstr>Lignes directrices sur la charge de travail</vt:lpstr>
      <vt:lpstr>Complexité de la charge de travail</vt:lpstr>
      <vt:lpstr>Discussion en plénière</vt:lpstr>
      <vt:lpstr>Des outils pour suivre l'évolution de votre charge de travail</vt:lpstr>
      <vt:lpstr>Comment établir des priorités dans le travail sur les dossiers</vt:lpstr>
      <vt:lpstr>PowerPoint Presentation</vt:lpstr>
      <vt:lpstr>Points clés de l'apprentissage</vt:lpstr>
      <vt:lpstr>SESSION 6  Clôture du module</vt:lpstr>
      <vt:lpstr>Objectifs d'apprentissage</vt:lpstr>
      <vt:lpstr>Clôture du module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1</cp:revision>
  <dcterms:created xsi:type="dcterms:W3CDTF">2023-02-15T16:21:27Z</dcterms:created>
  <dcterms:modified xsi:type="dcterms:W3CDTF">2023-04-17T14:44:58Z</dcterms:modified>
</cp:coreProperties>
</file>