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7099300" cy="10234613"/>
  <p:embeddedFontLst>
    <p:embeddedFont>
      <p:font typeface="Calibri" panose="020F0502020204030204" pitchFamily="34" charset="0"/>
      <p:regular r:id="rId51"/>
      <p:bold r:id="rId52"/>
      <p:italic r:id="rId53"/>
      <p:boldItalic r:id="rId54"/>
    </p:embeddedFont>
    <p:embeddedFont>
      <p:font typeface="Garamond" panose="02020404030301010803" pitchFamily="18" charset="0"/>
      <p:regular r:id="rId55"/>
      <p:bold r:id="rId56"/>
      <p:italic r:id="rId57"/>
      <p:boldItalic r:id="rId58"/>
    </p:embeddedFont>
    <p:embeddedFont>
      <p:font typeface="Helvetica Neue"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8Q+2CiIcd5GCXnBLxkaZve9iB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44" autoAdjust="0"/>
  </p:normalViewPr>
  <p:slideViewPr>
    <p:cSldViewPr snapToGrid="0">
      <p:cViewPr varScale="1">
        <p:scale>
          <a:sx n="59" d="100"/>
          <a:sy n="59" d="100"/>
        </p:scale>
        <p:origin x="921"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1Evwgu369J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BIENVENUE</a:t>
            </a:r>
            <a:endParaRPr/>
          </a:p>
          <a:p>
            <a:pPr marL="171450" lvl="0" indent="-171450" algn="l" rtl="0">
              <a:spcBef>
                <a:spcPts val="0"/>
              </a:spcBef>
              <a:spcAft>
                <a:spcPts val="0"/>
              </a:spcAft>
              <a:buClr>
                <a:schemeClr val="dk1"/>
              </a:buClr>
              <a:buSzPts val="1200"/>
              <a:buChar char="•"/>
            </a:pPr>
            <a:r>
              <a:rPr lang="en-GB"/>
              <a:t>Accueillir les participants</a:t>
            </a:r>
            <a:endParaRPr/>
          </a:p>
          <a:p>
            <a:pPr marL="171450" lvl="0" indent="-171450" algn="l" rtl="0">
              <a:spcBef>
                <a:spcPts val="0"/>
              </a:spcBef>
              <a:spcAft>
                <a:spcPts val="0"/>
              </a:spcAft>
              <a:buClr>
                <a:schemeClr val="dk1"/>
              </a:buClr>
              <a:buSzPts val="1200"/>
              <a:buChar char="•"/>
            </a:pPr>
            <a:r>
              <a:rPr lang="en-GB"/>
              <a:t>Fournir des informations pratiques et de gestion</a:t>
            </a:r>
            <a:endParaRPr/>
          </a:p>
        </p:txBody>
      </p:sp>
      <p:sp>
        <p:nvSpPr>
          <p:cNvPr id="92" name="Google Shape;92;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b="1"/>
              <a:t>L'écoute active</a:t>
            </a:r>
            <a:endParaRPr/>
          </a:p>
          <a:p>
            <a:pPr marL="628650" lvl="1" indent="-171450" algn="l" rtl="0">
              <a:spcBef>
                <a:spcPts val="0"/>
              </a:spcBef>
              <a:spcAft>
                <a:spcPts val="0"/>
              </a:spcAft>
              <a:buClr>
                <a:schemeClr val="dk1"/>
              </a:buClr>
              <a:buSzPts val="1200"/>
              <a:buChar char="•"/>
            </a:pPr>
            <a:r>
              <a:rPr lang="en-GB"/>
              <a:t>Maintenir le contact visuel (si cela est culturellement approprié)</a:t>
            </a:r>
            <a:endParaRPr/>
          </a:p>
          <a:p>
            <a:pPr marL="628650" lvl="1" indent="-171450" algn="l" rtl="0">
              <a:spcBef>
                <a:spcPts val="0"/>
              </a:spcBef>
              <a:spcAft>
                <a:spcPts val="0"/>
              </a:spcAft>
              <a:buClr>
                <a:schemeClr val="dk1"/>
              </a:buClr>
              <a:buSzPts val="1200"/>
              <a:buChar char="•"/>
            </a:pPr>
            <a:r>
              <a:rPr lang="en-GB"/>
              <a:t>Se concentrer sur l'enfant et lui donner la possibilité de parler</a:t>
            </a:r>
            <a:endParaRPr/>
          </a:p>
          <a:p>
            <a:pPr marL="628650" lvl="1" indent="-171450" algn="l" rtl="0">
              <a:spcBef>
                <a:spcPts val="0"/>
              </a:spcBef>
              <a:spcAft>
                <a:spcPts val="0"/>
              </a:spcAft>
              <a:buClr>
                <a:schemeClr val="dk1"/>
              </a:buClr>
              <a:buSzPts val="1200"/>
              <a:buChar char="•"/>
            </a:pPr>
            <a:r>
              <a:rPr lang="en-GB"/>
              <a:t>Laisser de la place au silence</a:t>
            </a:r>
            <a:endParaRPr/>
          </a:p>
          <a:p>
            <a:pPr marL="628650" lvl="1" indent="-171450" algn="l" rtl="0">
              <a:spcBef>
                <a:spcPts val="0"/>
              </a:spcBef>
              <a:spcAft>
                <a:spcPts val="0"/>
              </a:spcAft>
              <a:buClr>
                <a:schemeClr val="dk1"/>
              </a:buClr>
              <a:buSzPts val="1200"/>
              <a:buChar char="•"/>
            </a:pPr>
            <a:r>
              <a:rPr lang="en-GB"/>
              <a:t>Poser des questions d'éclaircissement et faire des résumés</a:t>
            </a:r>
            <a:endParaRPr/>
          </a:p>
          <a:p>
            <a:pPr marL="628650" lvl="1" indent="-171450" algn="l" rtl="0">
              <a:spcBef>
                <a:spcPts val="0"/>
              </a:spcBef>
              <a:spcAft>
                <a:spcPts val="0"/>
              </a:spcAft>
              <a:buClr>
                <a:schemeClr val="dk1"/>
              </a:buClr>
              <a:buSzPts val="1200"/>
              <a:buChar char="•"/>
            </a:pPr>
            <a:r>
              <a:rPr lang="en-GB"/>
              <a:t>Vous concentrer sur ce que dit l'enfant, plutôt que de deviner ou de préparer ce que vous direz ensuite.</a:t>
            </a:r>
            <a:endParaRPr/>
          </a:p>
          <a:p>
            <a:pPr marL="628650" lvl="1" indent="-171450" algn="l" rtl="0">
              <a:spcBef>
                <a:spcPts val="0"/>
              </a:spcBef>
              <a:spcAft>
                <a:spcPts val="0"/>
              </a:spcAft>
              <a:buClr>
                <a:schemeClr val="dk1"/>
              </a:buClr>
              <a:buSzPts val="1200"/>
              <a:buChar char="•"/>
            </a:pPr>
            <a:r>
              <a:rPr lang="en-GB"/>
              <a:t>Utiliser votre propre langage corporel pour exprimer votre attention</a:t>
            </a:r>
            <a:endParaRPr/>
          </a:p>
          <a:p>
            <a:pPr marL="628650" lvl="1" indent="-171450" algn="l" rtl="0">
              <a:spcBef>
                <a:spcPts val="0"/>
              </a:spcBef>
              <a:spcAft>
                <a:spcPts val="0"/>
              </a:spcAft>
              <a:buClr>
                <a:schemeClr val="dk1"/>
              </a:buClr>
              <a:buSzPts val="1200"/>
              <a:buChar char="•"/>
            </a:pPr>
            <a:r>
              <a:rPr lang="en-GB"/>
              <a:t>Utiliser des mots comme "oui", "hm" et "continuez".</a:t>
            </a:r>
            <a:endParaRPr/>
          </a:p>
          <a:p>
            <a:pPr marL="628650" lvl="1" indent="-171450" algn="l" rtl="0">
              <a:spcBef>
                <a:spcPts val="0"/>
              </a:spcBef>
              <a:spcAft>
                <a:spcPts val="0"/>
              </a:spcAft>
              <a:buClr>
                <a:schemeClr val="dk1"/>
              </a:buClr>
              <a:buSzPts val="1200"/>
              <a:buChar char="•"/>
            </a:pPr>
            <a:r>
              <a:rPr lang="en-GB"/>
              <a:t>Utiliser des expressions faciales appropriées</a:t>
            </a:r>
            <a:endParaRPr/>
          </a:p>
          <a:p>
            <a:pPr marL="628650" lvl="1" indent="-171450" algn="l" rtl="0">
              <a:spcBef>
                <a:spcPts val="0"/>
              </a:spcBef>
              <a:spcAft>
                <a:spcPts val="0"/>
              </a:spcAft>
              <a:buClr>
                <a:schemeClr val="dk1"/>
              </a:buClr>
              <a:buSzPts val="1200"/>
              <a:buChar char="•"/>
            </a:pPr>
            <a:r>
              <a:rPr lang="en-GB"/>
              <a:t>Garder une posture détendue et ouverte</a:t>
            </a:r>
            <a:endParaRPr/>
          </a:p>
          <a:p>
            <a:pPr marL="628650" lvl="1" indent="-171450" algn="l" rtl="0">
              <a:spcBef>
                <a:spcPts val="0"/>
              </a:spcBef>
              <a:spcAft>
                <a:spcPts val="0"/>
              </a:spcAft>
              <a:buClr>
                <a:schemeClr val="dk1"/>
              </a:buClr>
              <a:buSzPts val="1200"/>
              <a:buChar char="•"/>
            </a:pPr>
            <a:r>
              <a:rPr lang="en-GB"/>
              <a:t>Être éveillé et attentif</a:t>
            </a:r>
            <a:endParaRPr/>
          </a:p>
          <a:p>
            <a:pPr marL="628650" lvl="1" indent="-171450" algn="l" rtl="0">
              <a:spcBef>
                <a:spcPts val="0"/>
              </a:spcBef>
              <a:spcAft>
                <a:spcPts val="0"/>
              </a:spcAft>
              <a:buClr>
                <a:schemeClr val="dk1"/>
              </a:buClr>
              <a:buSzPts val="1200"/>
              <a:buChar char="•"/>
            </a:pPr>
            <a:r>
              <a:rPr lang="en-GB"/>
              <a:t>Utiliser des techniques telles que l'accusé de réception, la mise en miroir, la clarification et le résumé.</a:t>
            </a:r>
            <a:endParaRPr/>
          </a:p>
          <a:p>
            <a:pPr marL="171450" lvl="0" indent="-171450" algn="l" rtl="0">
              <a:spcBef>
                <a:spcPts val="0"/>
              </a:spcBef>
              <a:spcAft>
                <a:spcPts val="0"/>
              </a:spcAft>
              <a:buClr>
                <a:schemeClr val="dk1"/>
              </a:buClr>
              <a:buSzPts val="1200"/>
              <a:buChar char="•"/>
            </a:pPr>
            <a:r>
              <a:rPr lang="en-GB" b="1"/>
              <a:t>Une prise de parole efficace</a:t>
            </a:r>
            <a:endParaRPr/>
          </a:p>
          <a:p>
            <a:pPr marL="628650" lvl="1" indent="-171450" algn="l" rtl="0">
              <a:spcBef>
                <a:spcPts val="0"/>
              </a:spcBef>
              <a:spcAft>
                <a:spcPts val="0"/>
              </a:spcAft>
              <a:buClr>
                <a:schemeClr val="dk1"/>
              </a:buClr>
              <a:buSzPts val="1200"/>
              <a:buChar char="•"/>
            </a:pPr>
            <a:r>
              <a:rPr lang="en-GB"/>
              <a:t>Trois domaines principaux déterminent la manière dont votre message sera reçu et compris :</a:t>
            </a:r>
            <a:endParaRPr/>
          </a:p>
          <a:p>
            <a:pPr marL="1085850" lvl="2" indent="-171450" algn="l" rtl="0">
              <a:spcBef>
                <a:spcPts val="0"/>
              </a:spcBef>
              <a:spcAft>
                <a:spcPts val="0"/>
              </a:spcAft>
              <a:buClr>
                <a:schemeClr val="dk1"/>
              </a:buClr>
              <a:buSzPts val="1200"/>
              <a:buChar char="•"/>
            </a:pPr>
            <a:r>
              <a:rPr lang="en-GB"/>
              <a:t>Les mots que vous choisissez</a:t>
            </a:r>
            <a:endParaRPr/>
          </a:p>
          <a:p>
            <a:pPr marL="1085850" lvl="2" indent="-171450" algn="l" rtl="0">
              <a:spcBef>
                <a:spcPts val="0"/>
              </a:spcBef>
              <a:spcAft>
                <a:spcPts val="0"/>
              </a:spcAft>
              <a:buClr>
                <a:schemeClr val="dk1"/>
              </a:buClr>
              <a:buSzPts val="1200"/>
              <a:buChar char="•"/>
            </a:pPr>
            <a:r>
              <a:rPr lang="en-GB"/>
              <a:t>La façon dont vous les dites (c'est-à-dire le ton de la voix)</a:t>
            </a:r>
            <a:endParaRPr/>
          </a:p>
          <a:p>
            <a:pPr marL="1085850" lvl="2" indent="-171450" algn="l" rtl="0">
              <a:spcBef>
                <a:spcPts val="0"/>
              </a:spcBef>
              <a:spcAft>
                <a:spcPts val="0"/>
              </a:spcAft>
              <a:buClr>
                <a:schemeClr val="dk1"/>
              </a:buClr>
              <a:buSzPts val="1200"/>
              <a:buChar char="•"/>
            </a:pPr>
            <a:r>
              <a:rPr lang="en-GB"/>
              <a:t>La manière dont vous les renforcez (c'est-à-dire la communication non verbale)</a:t>
            </a:r>
            <a:endParaRPr/>
          </a:p>
          <a:p>
            <a:pPr marL="628650" lvl="1"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241" name="Google Shape;241;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242" name="Google Shape;242;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Nous ferons un bref rappel des choses à faire et à ne pas faire en matière de techniques de communication, y compris la communication non verbale, l'écoute active et la prise de parole efficace. </a:t>
            </a:r>
            <a:endParaRPr/>
          </a:p>
          <a:p>
            <a:pPr marL="171450" lvl="0" indent="-171450" algn="l" rtl="0">
              <a:spcBef>
                <a:spcPts val="0"/>
              </a:spcBef>
              <a:spcAft>
                <a:spcPts val="0"/>
              </a:spcAft>
              <a:buClr>
                <a:schemeClr val="dk1"/>
              </a:buClr>
              <a:buSzPts val="1200"/>
              <a:buChar char="•"/>
            </a:pPr>
            <a:r>
              <a:rPr lang="en-GB"/>
              <a:t>Divisez les participants en paires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54 du manuel : Techniques de communication</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Rédigez une liste de choses à faire et à ne pas faire sur la base de votre expérience et de ce dont vous vous souvenez au niveau 1.</a:t>
            </a:r>
            <a:endParaRPr/>
          </a:p>
          <a:p>
            <a:pPr marL="628650" lvl="1" indent="-171450" algn="l" rtl="0">
              <a:spcBef>
                <a:spcPts val="0"/>
              </a:spcBef>
              <a:spcAft>
                <a:spcPts val="0"/>
              </a:spcAft>
              <a:buClr>
                <a:schemeClr val="dk1"/>
              </a:buClr>
              <a:buSzPts val="1200"/>
              <a:buChar char="•"/>
            </a:pPr>
            <a:r>
              <a:rPr lang="en-GB" i="1"/>
              <a:t>C'est un jeu ! La paire qui a le plus de choses à faire et à ne pas faire gagne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(15 minutes)</a:t>
            </a:r>
            <a:endParaRPr/>
          </a:p>
          <a:p>
            <a:pPr marL="171450" lvl="0" indent="-171450" algn="l" rtl="0">
              <a:spcBef>
                <a:spcPts val="0"/>
              </a:spcBef>
              <a:spcAft>
                <a:spcPts val="0"/>
              </a:spcAft>
              <a:buClr>
                <a:schemeClr val="dk1"/>
              </a:buClr>
              <a:buSzPts val="1200"/>
              <a:buChar char="•"/>
            </a:pPr>
            <a:r>
              <a:rPr lang="en-GB"/>
              <a:t>Laisser 15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Demandez aux paires de partager leur nombre de choses à faire et à ne pas faire. </a:t>
            </a:r>
            <a:endParaRPr/>
          </a:p>
          <a:p>
            <a:pPr marL="171450" lvl="0" indent="-171450" algn="l" rtl="0">
              <a:spcBef>
                <a:spcPts val="0"/>
              </a:spcBef>
              <a:spcAft>
                <a:spcPts val="0"/>
              </a:spcAft>
              <a:buClr>
                <a:schemeClr val="dk1"/>
              </a:buClr>
              <a:buSzPts val="1200"/>
              <a:buChar char="•"/>
            </a:pPr>
            <a:r>
              <a:rPr lang="en-GB"/>
              <a:t>La paire qui a le nombre le plus élevé peut s'avancer et l'écrire sur un tableau de conférence.</a:t>
            </a:r>
            <a:endParaRPr/>
          </a:p>
          <a:p>
            <a:pPr marL="171450" lvl="0" indent="-171450" algn="l" rtl="0">
              <a:spcBef>
                <a:spcPts val="0"/>
              </a:spcBef>
              <a:spcAft>
                <a:spcPts val="0"/>
              </a:spcAft>
              <a:buClr>
                <a:schemeClr val="dk1"/>
              </a:buClr>
              <a:buSzPts val="1200"/>
              <a:buChar char="•"/>
            </a:pPr>
            <a:r>
              <a:rPr lang="en-GB"/>
              <a:t>Examinez et complétez les réponses possibles à la page suivante.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SUITE 🡪</a:t>
            </a:r>
            <a:endParaRPr b="1"/>
          </a:p>
        </p:txBody>
      </p:sp>
      <p:sp>
        <p:nvSpPr>
          <p:cNvPr id="247" name="Google Shape;247;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a:t>RÉPONSES POSSIBLES</a:t>
            </a:r>
            <a:endParaRPr/>
          </a:p>
          <a:p>
            <a:pPr marL="171450" lvl="0" indent="-171450" algn="l" rtl="0">
              <a:spcBef>
                <a:spcPts val="0"/>
              </a:spcBef>
              <a:spcAft>
                <a:spcPts val="0"/>
              </a:spcAft>
              <a:buClr>
                <a:schemeClr val="dk1"/>
              </a:buClr>
              <a:buSzPts val="1150"/>
              <a:buChar char="•"/>
            </a:pPr>
            <a:r>
              <a:rPr lang="en-GB" sz="1150" b="1"/>
              <a:t>Communication non verbale</a:t>
            </a:r>
            <a:endParaRPr/>
          </a:p>
          <a:p>
            <a:pPr marL="628650" lvl="1" indent="-171450" algn="l" rtl="0">
              <a:spcBef>
                <a:spcPts val="0"/>
              </a:spcBef>
              <a:spcAft>
                <a:spcPts val="0"/>
              </a:spcAft>
              <a:buClr>
                <a:schemeClr val="dk1"/>
              </a:buClr>
              <a:buSzPts val="1150"/>
              <a:buChar char="•"/>
            </a:pPr>
            <a:r>
              <a:rPr lang="en-GB" sz="1150" b="1"/>
              <a:t>Faire</a:t>
            </a:r>
            <a:endParaRPr/>
          </a:p>
          <a:p>
            <a:pPr marL="1085850" lvl="2" indent="-171450" algn="l" rtl="0">
              <a:spcBef>
                <a:spcPts val="0"/>
              </a:spcBef>
              <a:spcAft>
                <a:spcPts val="0"/>
              </a:spcAft>
              <a:buClr>
                <a:schemeClr val="dk1"/>
              </a:buClr>
              <a:buSzPts val="1150"/>
              <a:buChar char="•"/>
            </a:pPr>
            <a:r>
              <a:rPr lang="en-GB" sz="1150"/>
              <a:t>Garder un langage corporel calme et détendu</a:t>
            </a:r>
            <a:endParaRPr/>
          </a:p>
          <a:p>
            <a:pPr marL="1085850" lvl="2" indent="-171450" algn="l" rtl="0">
              <a:spcBef>
                <a:spcPts val="0"/>
              </a:spcBef>
              <a:spcAft>
                <a:spcPts val="0"/>
              </a:spcAft>
              <a:buClr>
                <a:schemeClr val="dk1"/>
              </a:buClr>
              <a:buSzPts val="1150"/>
              <a:buChar char="•"/>
            </a:pPr>
            <a:r>
              <a:rPr lang="en-GB" sz="1150"/>
              <a:t>S'asseoir à la hauteur de l'enfant</a:t>
            </a:r>
            <a:endParaRPr/>
          </a:p>
          <a:p>
            <a:pPr marL="1085850" lvl="2" indent="-171450" algn="l" rtl="0">
              <a:spcBef>
                <a:spcPts val="0"/>
              </a:spcBef>
              <a:spcAft>
                <a:spcPts val="0"/>
              </a:spcAft>
              <a:buClr>
                <a:schemeClr val="dk1"/>
              </a:buClr>
              <a:buSzPts val="1150"/>
              <a:buChar char="•"/>
            </a:pPr>
            <a:r>
              <a:rPr lang="en-GB" sz="1150"/>
              <a:t>Avoir un langage corporel ouvert, sans croiser les bras ou les jambes.</a:t>
            </a:r>
            <a:endParaRPr/>
          </a:p>
          <a:p>
            <a:pPr marL="1085850" lvl="2" indent="-171450" algn="l" rtl="0">
              <a:spcBef>
                <a:spcPts val="0"/>
              </a:spcBef>
              <a:spcAft>
                <a:spcPts val="0"/>
              </a:spcAft>
              <a:buClr>
                <a:schemeClr val="dk1"/>
              </a:buClr>
              <a:buSzPts val="1150"/>
              <a:buChar char="•"/>
            </a:pPr>
            <a:r>
              <a:rPr lang="en-GB" sz="1150"/>
              <a:t>Faire face à l'enfant</a:t>
            </a:r>
            <a:endParaRPr/>
          </a:p>
          <a:p>
            <a:pPr marL="1085850" lvl="2" indent="-171450" algn="l" rtl="0">
              <a:spcBef>
                <a:spcPts val="0"/>
              </a:spcBef>
              <a:spcAft>
                <a:spcPts val="0"/>
              </a:spcAft>
              <a:buClr>
                <a:schemeClr val="dk1"/>
              </a:buClr>
              <a:buSzPts val="1150"/>
              <a:buChar char="•"/>
            </a:pPr>
            <a:r>
              <a:rPr lang="en-GB" sz="1150"/>
              <a:t>Utiliser des expressions faciales encourageantes (par exemple, hochement de tête, sourire).</a:t>
            </a:r>
            <a:endParaRPr/>
          </a:p>
          <a:p>
            <a:pPr marL="1085850" lvl="2" indent="-171450" algn="l" rtl="0">
              <a:spcBef>
                <a:spcPts val="0"/>
              </a:spcBef>
              <a:spcAft>
                <a:spcPts val="0"/>
              </a:spcAft>
              <a:buClr>
                <a:schemeClr val="dk1"/>
              </a:buClr>
              <a:buSzPts val="1150"/>
              <a:buChar char="•"/>
            </a:pPr>
            <a:r>
              <a:rPr lang="en-GB" sz="1150"/>
              <a:t>Utiliser un contact visuel qui transmet les émotions (par exemple, sourire avec les yeux). </a:t>
            </a:r>
            <a:endParaRPr/>
          </a:p>
          <a:p>
            <a:pPr marL="628650" lvl="1" indent="-171450" algn="l" rtl="0">
              <a:spcBef>
                <a:spcPts val="0"/>
              </a:spcBef>
              <a:spcAft>
                <a:spcPts val="0"/>
              </a:spcAft>
              <a:buClr>
                <a:schemeClr val="dk1"/>
              </a:buClr>
              <a:buSzPts val="1150"/>
              <a:buChar char="•"/>
            </a:pPr>
            <a:r>
              <a:rPr lang="en-GB" sz="1150" b="1"/>
              <a:t>Ne pas faire</a:t>
            </a:r>
            <a:endParaRPr/>
          </a:p>
          <a:p>
            <a:pPr marL="1085850" lvl="2" indent="-171450" algn="l" rtl="0">
              <a:spcBef>
                <a:spcPts val="0"/>
              </a:spcBef>
              <a:spcAft>
                <a:spcPts val="0"/>
              </a:spcAft>
              <a:buClr>
                <a:schemeClr val="dk1"/>
              </a:buClr>
              <a:buSzPts val="1150"/>
              <a:buChar char="•"/>
            </a:pPr>
            <a:r>
              <a:rPr lang="en-GB" sz="1150"/>
              <a:t>Avoir un corps rigide ou tendu</a:t>
            </a:r>
            <a:endParaRPr/>
          </a:p>
          <a:p>
            <a:pPr marL="1085850" lvl="2" indent="-171450" algn="l" rtl="0">
              <a:spcBef>
                <a:spcPts val="0"/>
              </a:spcBef>
              <a:spcAft>
                <a:spcPts val="0"/>
              </a:spcAft>
              <a:buClr>
                <a:schemeClr val="dk1"/>
              </a:buClr>
              <a:buSzPts val="1150"/>
              <a:buChar char="•"/>
            </a:pPr>
            <a:r>
              <a:rPr lang="en-GB" sz="1150"/>
              <a:t>Se tenir au-dessus de l'enfant</a:t>
            </a:r>
            <a:endParaRPr/>
          </a:p>
          <a:p>
            <a:pPr marL="1085850" lvl="2" indent="-171450" algn="l" rtl="0">
              <a:spcBef>
                <a:spcPts val="0"/>
              </a:spcBef>
              <a:spcAft>
                <a:spcPts val="0"/>
              </a:spcAft>
              <a:buClr>
                <a:schemeClr val="dk1"/>
              </a:buClr>
              <a:buSzPts val="1150"/>
              <a:buChar char="•"/>
            </a:pPr>
            <a:r>
              <a:rPr lang="en-GB" sz="1150"/>
              <a:t>Faire des gestes de la main ou du bras qui peuvent paraître gros ou agressifs.</a:t>
            </a:r>
            <a:endParaRPr/>
          </a:p>
          <a:p>
            <a:pPr marL="1085850" lvl="2" indent="-171450" algn="l" rtl="0">
              <a:spcBef>
                <a:spcPts val="0"/>
              </a:spcBef>
              <a:spcAft>
                <a:spcPts val="0"/>
              </a:spcAft>
              <a:buClr>
                <a:schemeClr val="dk1"/>
              </a:buClr>
              <a:buSzPts val="1150"/>
              <a:buChar char="•"/>
            </a:pPr>
            <a:r>
              <a:rPr lang="en-GB" sz="1150"/>
              <a:t>Se détourner ou tourner le dos à l'enfant</a:t>
            </a:r>
            <a:endParaRPr/>
          </a:p>
          <a:p>
            <a:pPr marL="1085850" lvl="2" indent="-171450" algn="l" rtl="0">
              <a:spcBef>
                <a:spcPts val="0"/>
              </a:spcBef>
              <a:spcAft>
                <a:spcPts val="0"/>
              </a:spcAft>
              <a:buClr>
                <a:schemeClr val="dk1"/>
              </a:buClr>
              <a:buSzPts val="1150"/>
              <a:buChar char="•"/>
            </a:pPr>
            <a:r>
              <a:rPr lang="en-GB" sz="1150"/>
              <a:t>Ne pas avoir de contact visuel avec l'enfant </a:t>
            </a:r>
            <a:endParaRPr/>
          </a:p>
          <a:p>
            <a:pPr marL="1085850" lvl="2" indent="-171450" algn="l" rtl="0">
              <a:spcBef>
                <a:spcPts val="0"/>
              </a:spcBef>
              <a:spcAft>
                <a:spcPts val="0"/>
              </a:spcAft>
              <a:buClr>
                <a:schemeClr val="dk1"/>
              </a:buClr>
              <a:buSzPts val="1150"/>
              <a:buChar char="•"/>
            </a:pPr>
            <a:r>
              <a:rPr lang="en-GB" sz="1150"/>
              <a:t>se tenir "trop près" de l'enfant et ne pas lui laisser suffisamment d'"espace personnel".</a:t>
            </a:r>
            <a:endParaRPr/>
          </a:p>
          <a:p>
            <a:pPr marL="1085850" lvl="2" indent="-171450" algn="l" rtl="0">
              <a:spcBef>
                <a:spcPts val="0"/>
              </a:spcBef>
              <a:spcAft>
                <a:spcPts val="0"/>
              </a:spcAft>
              <a:buClr>
                <a:schemeClr val="dk1"/>
              </a:buClr>
              <a:buSzPts val="1150"/>
              <a:buChar char="•"/>
            </a:pPr>
            <a:r>
              <a:rPr lang="en-GB" sz="1150"/>
              <a:t>Toucher d'une manière inappropriée dans la culture de l'enfant et dans la situation.</a:t>
            </a:r>
            <a:endParaRPr/>
          </a:p>
          <a:p>
            <a:pPr marL="171450" lvl="0" indent="-171450" algn="l" rtl="0">
              <a:spcBef>
                <a:spcPts val="0"/>
              </a:spcBef>
              <a:spcAft>
                <a:spcPts val="0"/>
              </a:spcAft>
              <a:buClr>
                <a:schemeClr val="dk1"/>
              </a:buClr>
              <a:buSzPts val="1150"/>
              <a:buChar char="•"/>
            </a:pPr>
            <a:r>
              <a:rPr lang="en-GB" sz="1150" b="1"/>
              <a:t>L'écoute active</a:t>
            </a:r>
            <a:endParaRPr/>
          </a:p>
          <a:p>
            <a:pPr marL="628650" lvl="1" indent="-171450" algn="l" rtl="0">
              <a:spcBef>
                <a:spcPts val="0"/>
              </a:spcBef>
              <a:spcAft>
                <a:spcPts val="0"/>
              </a:spcAft>
              <a:buClr>
                <a:schemeClr val="dk1"/>
              </a:buClr>
              <a:buSzPts val="1150"/>
              <a:buChar char="•"/>
            </a:pPr>
            <a:r>
              <a:rPr lang="en-GB" sz="1150" b="1"/>
              <a:t>Faire</a:t>
            </a:r>
            <a:endParaRPr/>
          </a:p>
          <a:p>
            <a:pPr marL="1085850" lvl="2" indent="-171450" algn="l" rtl="0">
              <a:spcBef>
                <a:spcPts val="0"/>
              </a:spcBef>
              <a:spcAft>
                <a:spcPts val="0"/>
              </a:spcAft>
              <a:buClr>
                <a:schemeClr val="dk1"/>
              </a:buClr>
              <a:buSzPts val="1150"/>
              <a:buChar char="•"/>
            </a:pPr>
            <a:r>
              <a:rPr lang="en-GB" sz="1150"/>
              <a:t>Maintenir le contact visuel (si cela est culturellement approprié).</a:t>
            </a:r>
            <a:endParaRPr/>
          </a:p>
          <a:p>
            <a:pPr marL="1085850" lvl="2" indent="-171450" algn="l" rtl="0">
              <a:spcBef>
                <a:spcPts val="0"/>
              </a:spcBef>
              <a:spcAft>
                <a:spcPts val="0"/>
              </a:spcAft>
              <a:buClr>
                <a:schemeClr val="dk1"/>
              </a:buClr>
              <a:buSzPts val="1150"/>
              <a:buChar char="•"/>
            </a:pPr>
            <a:r>
              <a:rPr lang="en-GB" sz="1150"/>
              <a:t>Se concentrer sur l'enfant et lui donner la possibilité de parler</a:t>
            </a:r>
            <a:endParaRPr/>
          </a:p>
          <a:p>
            <a:pPr marL="1085850" lvl="2" indent="-171450" algn="l" rtl="0">
              <a:spcBef>
                <a:spcPts val="0"/>
              </a:spcBef>
              <a:spcAft>
                <a:spcPts val="0"/>
              </a:spcAft>
              <a:buClr>
                <a:schemeClr val="dk1"/>
              </a:buClr>
              <a:buSzPts val="1150"/>
              <a:buChar char="•"/>
            </a:pPr>
            <a:r>
              <a:rPr lang="en-GB" sz="1150"/>
              <a:t>Laisser de la place au silence</a:t>
            </a:r>
            <a:endParaRPr/>
          </a:p>
          <a:p>
            <a:pPr marL="1085850" lvl="2" indent="-171450" algn="l" rtl="0">
              <a:spcBef>
                <a:spcPts val="0"/>
              </a:spcBef>
              <a:spcAft>
                <a:spcPts val="0"/>
              </a:spcAft>
              <a:buClr>
                <a:schemeClr val="dk1"/>
              </a:buClr>
              <a:buSzPts val="1150"/>
              <a:buChar char="•"/>
            </a:pPr>
            <a:r>
              <a:rPr lang="en-GB" sz="1150"/>
              <a:t>Poser des questions de clarification et résumer vos propos.</a:t>
            </a:r>
            <a:endParaRPr/>
          </a:p>
          <a:p>
            <a:pPr marL="1085850" lvl="2" indent="-171450" algn="l" rtl="0">
              <a:spcBef>
                <a:spcPts val="0"/>
              </a:spcBef>
              <a:spcAft>
                <a:spcPts val="0"/>
              </a:spcAft>
              <a:buClr>
                <a:schemeClr val="dk1"/>
              </a:buClr>
              <a:buSzPts val="1150"/>
              <a:buChar char="•"/>
            </a:pPr>
            <a:r>
              <a:rPr lang="en-GB" sz="1150"/>
              <a:t>Vous concenter sur ce que dit l'enfant, plutôt que de deviner ou de préparer ce que vous direz vous-même ensuite.</a:t>
            </a:r>
            <a:endParaRPr/>
          </a:p>
          <a:p>
            <a:pPr marL="1085850" lvl="2" indent="-171450" algn="l" rtl="0">
              <a:spcBef>
                <a:spcPts val="0"/>
              </a:spcBef>
              <a:spcAft>
                <a:spcPts val="0"/>
              </a:spcAft>
              <a:buClr>
                <a:schemeClr val="dk1"/>
              </a:buClr>
              <a:buSzPts val="1150"/>
              <a:buChar char="•"/>
            </a:pPr>
            <a:r>
              <a:rPr lang="en-GB" sz="1150"/>
              <a:t>Utiliser votre propre langage corporel pour exprimer votre attention</a:t>
            </a:r>
            <a:endParaRPr/>
          </a:p>
          <a:p>
            <a:pPr marL="1085850" lvl="2" indent="-171450" algn="l" rtl="0">
              <a:spcBef>
                <a:spcPts val="0"/>
              </a:spcBef>
              <a:spcAft>
                <a:spcPts val="0"/>
              </a:spcAft>
              <a:buClr>
                <a:schemeClr val="dk1"/>
              </a:buClr>
              <a:buSzPts val="1150"/>
              <a:buChar char="•"/>
            </a:pPr>
            <a:r>
              <a:rPr lang="en-GB" sz="1150"/>
              <a:t>Utiliser des mots comme "oui", "hm" et "continuez".</a:t>
            </a:r>
            <a:endParaRPr/>
          </a:p>
          <a:p>
            <a:pPr marL="1085850" lvl="2" indent="-171450" algn="l" rtl="0">
              <a:spcBef>
                <a:spcPts val="0"/>
              </a:spcBef>
              <a:spcAft>
                <a:spcPts val="0"/>
              </a:spcAft>
              <a:buClr>
                <a:schemeClr val="dk1"/>
              </a:buClr>
              <a:buSzPts val="1150"/>
              <a:buChar char="•"/>
            </a:pPr>
            <a:r>
              <a:rPr lang="en-GB" sz="1150"/>
              <a:t>Utiliser des expressions faciales appropriées</a:t>
            </a:r>
            <a:endParaRPr/>
          </a:p>
          <a:p>
            <a:pPr marL="1085850" lvl="2" indent="-171450" algn="l" rtl="0">
              <a:spcBef>
                <a:spcPts val="0"/>
              </a:spcBef>
              <a:spcAft>
                <a:spcPts val="0"/>
              </a:spcAft>
              <a:buClr>
                <a:schemeClr val="dk1"/>
              </a:buClr>
              <a:buSzPts val="1150"/>
              <a:buChar char="•"/>
            </a:pPr>
            <a:r>
              <a:rPr lang="en-GB" sz="1150"/>
              <a:t>Garder une posture détendue et ouverte</a:t>
            </a:r>
            <a:endParaRPr/>
          </a:p>
          <a:p>
            <a:pPr marL="1085850" lvl="2" indent="-171450" algn="l" rtl="0">
              <a:spcBef>
                <a:spcPts val="0"/>
              </a:spcBef>
              <a:spcAft>
                <a:spcPts val="0"/>
              </a:spcAft>
              <a:buClr>
                <a:schemeClr val="dk1"/>
              </a:buClr>
              <a:buSzPts val="1150"/>
              <a:buChar char="•"/>
            </a:pPr>
            <a:r>
              <a:rPr lang="en-GB" sz="1150"/>
              <a:t>Être éveillé et attentif</a:t>
            </a:r>
            <a:endParaRPr/>
          </a:p>
          <a:p>
            <a:pPr marL="628650" lvl="1" indent="-171450" algn="l" rtl="0">
              <a:spcBef>
                <a:spcPts val="0"/>
              </a:spcBef>
              <a:spcAft>
                <a:spcPts val="0"/>
              </a:spcAft>
              <a:buClr>
                <a:schemeClr val="dk1"/>
              </a:buClr>
              <a:buSzPts val="1150"/>
              <a:buChar char="•"/>
            </a:pPr>
            <a:r>
              <a:rPr lang="en-GB" sz="1150" b="1"/>
              <a:t>Ne pas faire</a:t>
            </a:r>
            <a:endParaRPr/>
          </a:p>
          <a:p>
            <a:pPr marL="1085850" lvl="2" indent="-171450" algn="l" rtl="0">
              <a:spcBef>
                <a:spcPts val="0"/>
              </a:spcBef>
              <a:spcAft>
                <a:spcPts val="0"/>
              </a:spcAft>
              <a:buClr>
                <a:schemeClr val="dk1"/>
              </a:buClr>
              <a:buSzPts val="1150"/>
              <a:buChar char="•"/>
            </a:pPr>
            <a:r>
              <a:rPr lang="en-GB" sz="1150"/>
              <a:t>Se laisser distraire (penser à autre chose, détourner le regard, envoyer un message sur son téléphone...)</a:t>
            </a:r>
            <a:endParaRPr/>
          </a:p>
          <a:p>
            <a:pPr marL="1085850" lvl="2" indent="-171450" algn="l" rtl="0">
              <a:spcBef>
                <a:spcPts val="0"/>
              </a:spcBef>
              <a:spcAft>
                <a:spcPts val="0"/>
              </a:spcAft>
              <a:buClr>
                <a:schemeClr val="dk1"/>
              </a:buClr>
              <a:buSzPts val="1150"/>
              <a:buChar char="•"/>
            </a:pPr>
            <a:r>
              <a:rPr lang="en-GB" sz="1150"/>
              <a:t>Supposer que vous savez ce qu'ils vont dire et terminer leurs phrases.</a:t>
            </a:r>
            <a:endParaRPr/>
          </a:p>
          <a:p>
            <a:pPr marL="1085850" lvl="2" indent="-171450" algn="l" rtl="0">
              <a:spcBef>
                <a:spcPts val="0"/>
              </a:spcBef>
              <a:spcAft>
                <a:spcPts val="0"/>
              </a:spcAft>
              <a:buClr>
                <a:schemeClr val="dk1"/>
              </a:buClr>
              <a:buSzPts val="1150"/>
              <a:buChar char="•"/>
            </a:pPr>
            <a:r>
              <a:rPr lang="en-GB" sz="1150"/>
              <a:t>Donner son avis, argumenter ou sympathiser</a:t>
            </a:r>
            <a:endParaRPr/>
          </a:p>
          <a:p>
            <a:pPr marL="1085850" lvl="2" indent="-171450" algn="l" rtl="0">
              <a:spcBef>
                <a:spcPts val="0"/>
              </a:spcBef>
              <a:spcAft>
                <a:spcPts val="0"/>
              </a:spcAft>
              <a:buClr>
                <a:schemeClr val="dk1"/>
              </a:buClr>
              <a:buSzPts val="1150"/>
              <a:buChar char="•"/>
            </a:pPr>
            <a:r>
              <a:rPr lang="en-GB" sz="1150"/>
              <a:t>Se laisser distraire</a:t>
            </a:r>
            <a:endParaRPr sz="1150"/>
          </a:p>
          <a:p>
            <a:pPr marL="171450" lvl="0" indent="-171450" algn="l" rtl="0">
              <a:spcBef>
                <a:spcPts val="0"/>
              </a:spcBef>
              <a:spcAft>
                <a:spcPts val="0"/>
              </a:spcAft>
              <a:buClr>
                <a:schemeClr val="dk1"/>
              </a:buClr>
              <a:buSzPts val="1150"/>
              <a:buChar char="•"/>
            </a:pPr>
            <a:r>
              <a:rPr lang="en-GB" sz="1150" b="1"/>
              <a:t>Une prise de parole efficace</a:t>
            </a:r>
            <a:endParaRPr/>
          </a:p>
          <a:p>
            <a:pPr marL="628650" lvl="1" indent="-171450" algn="l" rtl="0">
              <a:spcBef>
                <a:spcPts val="0"/>
              </a:spcBef>
              <a:spcAft>
                <a:spcPts val="0"/>
              </a:spcAft>
              <a:buClr>
                <a:schemeClr val="dk1"/>
              </a:buClr>
              <a:buSzPts val="1150"/>
              <a:buChar char="•"/>
            </a:pPr>
            <a:r>
              <a:rPr lang="en-GB" sz="1150" b="1"/>
              <a:t>Faire</a:t>
            </a:r>
            <a:endParaRPr/>
          </a:p>
          <a:p>
            <a:pPr marL="1085850" lvl="2" indent="-171450" algn="l" rtl="0">
              <a:spcBef>
                <a:spcPts val="0"/>
              </a:spcBef>
              <a:spcAft>
                <a:spcPts val="0"/>
              </a:spcAft>
              <a:buClr>
                <a:schemeClr val="dk1"/>
              </a:buClr>
              <a:buSzPts val="1150"/>
              <a:buChar char="•"/>
            </a:pPr>
            <a:r>
              <a:rPr lang="en-GB" sz="1150"/>
              <a:t>Utiliser des mots simples</a:t>
            </a:r>
            <a:endParaRPr/>
          </a:p>
          <a:p>
            <a:pPr marL="1085850" lvl="2" indent="-171450" algn="l" rtl="0">
              <a:spcBef>
                <a:spcPts val="0"/>
              </a:spcBef>
              <a:spcAft>
                <a:spcPts val="0"/>
              </a:spcAft>
              <a:buClr>
                <a:schemeClr val="dk1"/>
              </a:buClr>
              <a:buSzPts val="1150"/>
              <a:buChar char="•"/>
            </a:pPr>
            <a:r>
              <a:rPr lang="en-GB" sz="1150"/>
              <a:t>Utiliser des phrases plus courtes</a:t>
            </a:r>
            <a:endParaRPr/>
          </a:p>
          <a:p>
            <a:pPr marL="1085850" lvl="2" indent="-171450" algn="l" rtl="0">
              <a:spcBef>
                <a:spcPts val="0"/>
              </a:spcBef>
              <a:spcAft>
                <a:spcPts val="0"/>
              </a:spcAft>
              <a:buClr>
                <a:schemeClr val="dk1"/>
              </a:buClr>
              <a:buSzPts val="1150"/>
              <a:buChar char="•"/>
            </a:pPr>
            <a:r>
              <a:rPr lang="en-GB" sz="1150"/>
              <a:t>Expliquer la signification de différents mots et objets</a:t>
            </a:r>
            <a:endParaRPr/>
          </a:p>
          <a:p>
            <a:pPr marL="1085850" lvl="2" indent="-171450" algn="l" rtl="0">
              <a:spcBef>
                <a:spcPts val="0"/>
              </a:spcBef>
              <a:spcAft>
                <a:spcPts val="0"/>
              </a:spcAft>
              <a:buClr>
                <a:schemeClr val="dk1"/>
              </a:buClr>
              <a:buSzPts val="1150"/>
              <a:buChar char="•"/>
            </a:pPr>
            <a:r>
              <a:rPr lang="en-GB" sz="1150"/>
              <a:t>Répéter et paraphraser </a:t>
            </a:r>
            <a:endParaRPr/>
          </a:p>
          <a:p>
            <a:pPr marL="1085850" lvl="2" indent="-171450" algn="l" rtl="0">
              <a:spcBef>
                <a:spcPts val="0"/>
              </a:spcBef>
              <a:spcAft>
                <a:spcPts val="0"/>
              </a:spcAft>
              <a:buClr>
                <a:schemeClr val="dk1"/>
              </a:buClr>
              <a:buSzPts val="1150"/>
              <a:buChar char="•"/>
            </a:pPr>
            <a:r>
              <a:rPr lang="en-GB" sz="1150"/>
              <a:t>Choisir ses mots avec soin</a:t>
            </a:r>
            <a:endParaRPr/>
          </a:p>
          <a:p>
            <a:pPr marL="1085850" lvl="2" indent="-171450" algn="l" rtl="0">
              <a:spcBef>
                <a:spcPts val="0"/>
              </a:spcBef>
              <a:spcAft>
                <a:spcPts val="0"/>
              </a:spcAft>
              <a:buClr>
                <a:schemeClr val="dk1"/>
              </a:buClr>
              <a:buSzPts val="1150"/>
              <a:buChar char="•"/>
            </a:pPr>
            <a:r>
              <a:rPr lang="en-GB" sz="1150"/>
              <a:t>Éviter les jugements ou les stigmatisations</a:t>
            </a:r>
            <a:endParaRPr/>
          </a:p>
          <a:p>
            <a:pPr marL="1085850" lvl="2" indent="-171450" algn="l" rtl="0">
              <a:spcBef>
                <a:spcPts val="0"/>
              </a:spcBef>
              <a:spcAft>
                <a:spcPts val="0"/>
              </a:spcAft>
              <a:buClr>
                <a:schemeClr val="dk1"/>
              </a:buClr>
              <a:buSzPts val="1150"/>
              <a:buChar char="•"/>
            </a:pPr>
            <a:r>
              <a:rPr lang="en-GB" sz="1150"/>
              <a:t>Réfléchir au langage à utiliser pour décrire les sujets sensibles</a:t>
            </a:r>
            <a:endParaRPr/>
          </a:p>
          <a:p>
            <a:pPr marL="1085850" lvl="2" indent="-171450" algn="l" rtl="0">
              <a:spcBef>
                <a:spcPts val="0"/>
              </a:spcBef>
              <a:spcAft>
                <a:spcPts val="0"/>
              </a:spcAft>
              <a:buClr>
                <a:schemeClr val="dk1"/>
              </a:buClr>
              <a:buSzPts val="1150"/>
              <a:buChar char="•"/>
            </a:pPr>
            <a:r>
              <a:rPr lang="en-GB" sz="1150"/>
              <a:t>Utiliser des mots différents en fonction de la personne à qui l'on s'adresse</a:t>
            </a:r>
            <a:endParaRPr/>
          </a:p>
          <a:p>
            <a:pPr marL="628650" lvl="1" indent="-171450" algn="l" rtl="0">
              <a:spcBef>
                <a:spcPts val="0"/>
              </a:spcBef>
              <a:spcAft>
                <a:spcPts val="0"/>
              </a:spcAft>
              <a:buClr>
                <a:schemeClr val="dk1"/>
              </a:buClr>
              <a:buSzPts val="1150"/>
              <a:buChar char="•"/>
            </a:pPr>
            <a:r>
              <a:rPr lang="en-GB" sz="1150" b="1"/>
              <a:t>Ne pas faire</a:t>
            </a:r>
            <a:endParaRPr/>
          </a:p>
          <a:p>
            <a:pPr marL="1085850" lvl="2" indent="-171450" algn="l" rtl="0">
              <a:spcBef>
                <a:spcPts val="0"/>
              </a:spcBef>
              <a:spcAft>
                <a:spcPts val="0"/>
              </a:spcAft>
              <a:buClr>
                <a:schemeClr val="dk1"/>
              </a:buClr>
              <a:buSzPts val="1150"/>
              <a:buChar char="•"/>
            </a:pPr>
            <a:r>
              <a:rPr lang="en-GB" sz="1150"/>
              <a:t>Utiliser des mots difficiles</a:t>
            </a:r>
            <a:endParaRPr/>
          </a:p>
          <a:p>
            <a:pPr marL="1085850" lvl="2" indent="-171450" algn="l" rtl="0">
              <a:spcBef>
                <a:spcPts val="0"/>
              </a:spcBef>
              <a:spcAft>
                <a:spcPts val="0"/>
              </a:spcAft>
              <a:buClr>
                <a:schemeClr val="dk1"/>
              </a:buClr>
              <a:buSzPts val="1150"/>
              <a:buChar char="•"/>
            </a:pPr>
            <a:r>
              <a:rPr lang="en-GB" sz="1150"/>
              <a:t>Utiliser des phrases longues</a:t>
            </a:r>
            <a:endParaRPr/>
          </a:p>
          <a:p>
            <a:pPr marL="1085850" lvl="2" indent="-171450" algn="l" rtl="0">
              <a:spcBef>
                <a:spcPts val="0"/>
              </a:spcBef>
              <a:spcAft>
                <a:spcPts val="0"/>
              </a:spcAft>
              <a:buClr>
                <a:schemeClr val="dk1"/>
              </a:buClr>
              <a:buSzPts val="1150"/>
              <a:buChar char="•"/>
            </a:pPr>
            <a:r>
              <a:rPr lang="en-GB" sz="1150"/>
              <a:t>Sauter d'un sujet à l'autre</a:t>
            </a:r>
            <a:endParaRPr/>
          </a:p>
          <a:p>
            <a:pPr marL="1085850" lvl="2" indent="-171450" algn="l" rtl="0">
              <a:spcBef>
                <a:spcPts val="0"/>
              </a:spcBef>
              <a:spcAft>
                <a:spcPts val="0"/>
              </a:spcAft>
              <a:buClr>
                <a:schemeClr val="dk1"/>
              </a:buClr>
              <a:buSzPts val="1150"/>
              <a:buChar char="•"/>
            </a:pPr>
            <a:r>
              <a:rPr lang="en-GB" sz="1150"/>
              <a:t>Parler sans réfléchir à ce que l'on veut dire</a:t>
            </a:r>
            <a:endParaRPr/>
          </a:p>
          <a:p>
            <a:pPr marL="1085850" lvl="2" indent="-171450" algn="l" rtl="0">
              <a:spcBef>
                <a:spcPts val="0"/>
              </a:spcBef>
              <a:spcAft>
                <a:spcPts val="0"/>
              </a:spcAft>
              <a:buClr>
                <a:schemeClr val="dk1"/>
              </a:buClr>
              <a:buSzPts val="1150"/>
              <a:buChar char="•"/>
            </a:pPr>
            <a:r>
              <a:rPr lang="en-GB" sz="1150"/>
              <a:t>Utiliser un langage qui porte un jugement ou qui stigmatise</a:t>
            </a:r>
            <a:endParaRPr/>
          </a:p>
          <a:p>
            <a:pPr marL="1085850" lvl="2" indent="-171450" algn="l" rtl="0">
              <a:spcBef>
                <a:spcPts val="0"/>
              </a:spcBef>
              <a:spcAft>
                <a:spcPts val="0"/>
              </a:spcAft>
              <a:buClr>
                <a:schemeClr val="dk1"/>
              </a:buClr>
              <a:buSzPts val="1150"/>
              <a:buChar char="•"/>
            </a:pPr>
            <a:r>
              <a:rPr lang="en-GB" sz="1150"/>
              <a:t>Parler de la même façon à tout le monde sans adaptation</a:t>
            </a:r>
            <a:endParaRPr sz="1150"/>
          </a:p>
        </p:txBody>
      </p:sp>
      <p:sp>
        <p:nvSpPr>
          <p:cNvPr id="267" name="Google Shape;267;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
        <p:nvSpPr>
          <p:cNvPr id="268" name="Google Shape;268;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La communication non verbale, si elle est utilisée correctement, renforce ce qui est dit. </a:t>
            </a:r>
            <a:endParaRPr/>
          </a:p>
        </p:txBody>
      </p:sp>
      <p:sp>
        <p:nvSpPr>
          <p:cNvPr id="273" name="Google Shape;273;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i="1"/>
              <a:t>Les techniques d'écoute active permettent à la personne de se sentir écoutée et l'encouragent à continuer à parler.</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Quels sont les exemples de chaque technique ?</a:t>
            </a:r>
            <a:endParaRPr/>
          </a:p>
        </p:txBody>
      </p:sp>
      <p:sp>
        <p:nvSpPr>
          <p:cNvPr id="296" name="Google Shape;296;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 et se référer au niveau 1</a:t>
            </a:r>
            <a:endParaRPr/>
          </a:p>
          <a:p>
            <a:pPr marL="171450" lvl="0" indent="-171450" algn="l" rtl="0">
              <a:spcBef>
                <a:spcPts val="0"/>
              </a:spcBef>
              <a:spcAft>
                <a:spcPts val="0"/>
              </a:spcAft>
              <a:buClr>
                <a:schemeClr val="dk1"/>
              </a:buClr>
              <a:buSzPts val="1200"/>
              <a:buChar char="•"/>
            </a:pPr>
            <a:r>
              <a:rPr lang="en-GB" i="1"/>
              <a:t>Les mots que vous choisissez d'utiliser pour vous présenter et expliquer la gestion des cas sont importants</a:t>
            </a:r>
            <a:endParaRPr/>
          </a:p>
        </p:txBody>
      </p:sp>
      <p:sp>
        <p:nvSpPr>
          <p:cNvPr id="326" name="Google Shape;326;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p:txBody>
      </p:sp>
      <p:sp>
        <p:nvSpPr>
          <p:cNvPr id="342" name="Google Shape;342;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DURÉE : 1h15</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compétences de la SMSPS doivent être utilisées lors de chaque contact avec l'enfant et tout au long du processus de gestion du cas. </a:t>
            </a:r>
            <a:endParaRPr/>
          </a:p>
          <a:p>
            <a:pPr marL="171450" lvl="0" indent="-171450" algn="l" rtl="0">
              <a:spcBef>
                <a:spcPts val="0"/>
              </a:spcBef>
              <a:spcAft>
                <a:spcPts val="0"/>
              </a:spcAft>
              <a:buClr>
                <a:schemeClr val="dk1"/>
              </a:buClr>
              <a:buSzPts val="1200"/>
              <a:buChar char="•"/>
            </a:pPr>
            <a:r>
              <a:rPr lang="en-GB" i="1"/>
              <a:t>Nous récapitulerons rapidement les compétences en matière de SMSPS que nous avons apprises au niveau 1</a:t>
            </a:r>
            <a:endParaRPr/>
          </a:p>
          <a:p>
            <a:pPr marL="0" lvl="0" indent="0" algn="l" rtl="0">
              <a:spcBef>
                <a:spcPts val="0"/>
              </a:spcBef>
              <a:spcAft>
                <a:spcPts val="0"/>
              </a:spcAft>
              <a:buClr>
                <a:schemeClr val="dk1"/>
              </a:buClr>
              <a:buSzPts val="1200"/>
              <a:buNone/>
            </a:pPr>
            <a:endParaRPr i="1"/>
          </a:p>
        </p:txBody>
      </p:sp>
      <p:sp>
        <p:nvSpPr>
          <p:cNvPr id="354" name="Google Shape;354;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Au niveau 1, nous avons également appris les compétences de la SMSPS</a:t>
            </a:r>
            <a:endParaRPr/>
          </a:p>
          <a:p>
            <a:pPr marL="628650" lvl="1" indent="-171450" algn="l" rtl="0">
              <a:spcBef>
                <a:spcPts val="0"/>
              </a:spcBef>
              <a:spcAft>
                <a:spcPts val="0"/>
              </a:spcAft>
              <a:buClr>
                <a:schemeClr val="dk1"/>
              </a:buClr>
              <a:buSzPts val="1200"/>
              <a:buChar char="•"/>
            </a:pPr>
            <a:r>
              <a:rPr lang="en-GB" i="1"/>
              <a:t>La fourniture d'un soutien psychosocial est l'une des responsabilités du gestionnaire de cas dans le cadre de la fonction principale de soutien. </a:t>
            </a:r>
            <a:endParaRPr/>
          </a:p>
          <a:p>
            <a:pPr marL="628650" lvl="1" indent="-171450" algn="l" rtl="0">
              <a:spcBef>
                <a:spcPts val="0"/>
              </a:spcBef>
              <a:spcAft>
                <a:spcPts val="0"/>
              </a:spcAft>
              <a:buClr>
                <a:schemeClr val="dk1"/>
              </a:buClr>
              <a:buSzPts val="1200"/>
              <a:buChar char="•"/>
            </a:pPr>
            <a:r>
              <a:rPr lang="en-GB" i="1"/>
              <a:t>Les compétences en matière de communication font également partie des compétences de la SMSPS. </a:t>
            </a:r>
            <a:endParaRPr/>
          </a:p>
          <a:p>
            <a:pPr marL="628650" lvl="1" indent="-171450" algn="l" rtl="0">
              <a:spcBef>
                <a:spcPts val="0"/>
              </a:spcBef>
              <a:spcAft>
                <a:spcPts val="0"/>
              </a:spcAft>
              <a:buClr>
                <a:schemeClr val="dk1"/>
              </a:buClr>
              <a:buSzPts val="1200"/>
              <a:buChar char="•"/>
            </a:pPr>
            <a:r>
              <a:rPr lang="en-GB" i="1"/>
              <a:t>Ces compétences étant étroitement liées, nous les étudierons ensemble dans le module d'aujourd'hui.</a:t>
            </a:r>
            <a:endParaRPr/>
          </a:p>
        </p:txBody>
      </p:sp>
      <p:sp>
        <p:nvSpPr>
          <p:cNvPr id="360" name="Google Shape;360;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Outre les compétences en matière de communication, un gestionnaire de cas doit également être capable de répondre et de communiquer avec empathie. </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b="1" i="1"/>
              <a:t>Prise de recul</a:t>
            </a:r>
            <a:endParaRPr/>
          </a:p>
          <a:p>
            <a:pPr marL="628650" lvl="1" indent="-171450" algn="l" rtl="0">
              <a:spcBef>
                <a:spcPts val="0"/>
              </a:spcBef>
              <a:spcAft>
                <a:spcPts val="0"/>
              </a:spcAft>
              <a:buClr>
                <a:schemeClr val="dk1"/>
              </a:buClr>
              <a:buSzPts val="1200"/>
              <a:buChar char="•"/>
            </a:pPr>
            <a:r>
              <a:rPr lang="en-GB" i="1"/>
              <a:t>Il s'agit de la capacité à adopter le point de vue d'une autre personne, à essayer de comprendre comment elle voit les choses. </a:t>
            </a:r>
            <a:endParaRPr/>
          </a:p>
          <a:p>
            <a:pPr marL="628650" lvl="1" indent="-171450" algn="l" rtl="0">
              <a:spcBef>
                <a:spcPts val="0"/>
              </a:spcBef>
              <a:spcAft>
                <a:spcPts val="0"/>
              </a:spcAft>
              <a:buClr>
                <a:schemeClr val="dk1"/>
              </a:buClr>
              <a:buSzPts val="1200"/>
              <a:buChar char="•"/>
            </a:pPr>
            <a:r>
              <a:rPr lang="en-GB" i="1"/>
              <a:t>Cela implique de reconnaître leur point de vue comme leur vérité - et de ne pas leur imposer un autre point de vue, par exemple le nôtre.</a:t>
            </a:r>
            <a:endParaRPr/>
          </a:p>
          <a:p>
            <a:pPr marL="171450" lvl="0" indent="-171450" algn="l" rtl="0">
              <a:spcBef>
                <a:spcPts val="0"/>
              </a:spcBef>
              <a:spcAft>
                <a:spcPts val="0"/>
              </a:spcAft>
              <a:buClr>
                <a:schemeClr val="dk1"/>
              </a:buClr>
              <a:buSzPts val="1200"/>
              <a:buChar char="•"/>
            </a:pPr>
            <a:r>
              <a:rPr lang="en-GB" b="1" i="1"/>
              <a:t>Rester à l'écart des jugements</a:t>
            </a:r>
            <a:endParaRPr/>
          </a:p>
          <a:p>
            <a:pPr marL="628650" lvl="1" indent="-171450" algn="l" rtl="0">
              <a:spcBef>
                <a:spcPts val="0"/>
              </a:spcBef>
              <a:spcAft>
                <a:spcPts val="0"/>
              </a:spcAft>
              <a:buClr>
                <a:schemeClr val="dk1"/>
              </a:buClr>
              <a:buSzPts val="1200"/>
              <a:buChar char="•"/>
            </a:pPr>
            <a:r>
              <a:rPr lang="en-GB" i="1"/>
              <a:t>Même lorsque vous entendez parler de questions et de problèmes de clients qui remettent en question vos propres normes et attitudes morales, ne jugez pas injustement le client.</a:t>
            </a:r>
            <a:endParaRPr/>
          </a:p>
          <a:p>
            <a:pPr marL="628650" lvl="1" indent="-171450" algn="l" rtl="0">
              <a:spcBef>
                <a:spcPts val="0"/>
              </a:spcBef>
              <a:spcAft>
                <a:spcPts val="0"/>
              </a:spcAft>
              <a:buClr>
                <a:schemeClr val="dk1"/>
              </a:buClr>
              <a:buSzPts val="1200"/>
              <a:buChar char="•"/>
            </a:pPr>
            <a:r>
              <a:rPr lang="en-GB" i="1"/>
              <a:t>Même si vous n'êtes pas d'accord avec leurs décisions ou leurs convictions, vous devez reconnaître la validité de leurs sentiments, de leurs réactions et de leurs expériences.</a:t>
            </a:r>
            <a:endParaRPr/>
          </a:p>
          <a:p>
            <a:pPr marL="171450" lvl="0" indent="-171450" algn="l" rtl="0">
              <a:spcBef>
                <a:spcPts val="0"/>
              </a:spcBef>
              <a:spcAft>
                <a:spcPts val="0"/>
              </a:spcAft>
              <a:buClr>
                <a:schemeClr val="dk1"/>
              </a:buClr>
              <a:buSzPts val="1200"/>
              <a:buChar char="•"/>
            </a:pPr>
            <a:r>
              <a:rPr lang="en-GB" b="1" i="1"/>
              <a:t>Reconnaître les émotions chez les autres</a:t>
            </a:r>
            <a:endParaRPr/>
          </a:p>
          <a:p>
            <a:pPr marL="628650" lvl="1" indent="-171450" algn="l" rtl="0">
              <a:spcBef>
                <a:spcPts val="0"/>
              </a:spcBef>
              <a:spcAft>
                <a:spcPts val="0"/>
              </a:spcAft>
              <a:buClr>
                <a:schemeClr val="dk1"/>
              </a:buClr>
              <a:buSzPts val="1200"/>
              <a:buChar char="•"/>
            </a:pPr>
            <a:r>
              <a:rPr lang="en-GB" i="1"/>
              <a:t>Il arrive qu'un enfant fasse part de ce qu'il ressent.</a:t>
            </a:r>
            <a:endParaRPr/>
          </a:p>
          <a:p>
            <a:pPr marL="628650" lvl="1" indent="-171450" algn="l" rtl="0">
              <a:spcBef>
                <a:spcPts val="0"/>
              </a:spcBef>
              <a:spcAft>
                <a:spcPts val="0"/>
              </a:spcAft>
              <a:buClr>
                <a:schemeClr val="dk1"/>
              </a:buClr>
              <a:buSzPts val="1200"/>
              <a:buChar char="•"/>
            </a:pPr>
            <a:r>
              <a:rPr lang="en-GB" i="1"/>
              <a:t>Lorsque ce n'est pas le cas, le gestionnaire de cas peut reconnaître ce que ressent l'enfant en se basant sur le ton de la voix, la posture, les expressions faciales.</a:t>
            </a:r>
            <a:endParaRPr/>
          </a:p>
          <a:p>
            <a:pPr marL="171450" lvl="0" indent="-171450" algn="l" rtl="0">
              <a:spcBef>
                <a:spcPts val="0"/>
              </a:spcBef>
              <a:spcAft>
                <a:spcPts val="0"/>
              </a:spcAft>
              <a:buClr>
                <a:schemeClr val="dk1"/>
              </a:buClr>
              <a:buSzPts val="1200"/>
              <a:buChar char="•"/>
            </a:pPr>
            <a:r>
              <a:rPr lang="en-GB" b="1" i="1"/>
              <a:t>Communiquer en retour les émotions perçues</a:t>
            </a:r>
            <a:endParaRPr/>
          </a:p>
          <a:p>
            <a:pPr marL="628650" lvl="1" indent="-171450" algn="l" rtl="0">
              <a:spcBef>
                <a:spcPts val="0"/>
              </a:spcBef>
              <a:spcAft>
                <a:spcPts val="0"/>
              </a:spcAft>
              <a:buClr>
                <a:schemeClr val="dk1"/>
              </a:buClr>
              <a:buSzPts val="1200"/>
              <a:buChar char="•"/>
            </a:pPr>
            <a:r>
              <a:rPr lang="en-GB" i="1"/>
              <a:t>Cela signifie que vous comprenez où ils en sont et que vous validez leurs sentiments et leurs expériences. </a:t>
            </a:r>
            <a:endParaRPr/>
          </a:p>
          <a:p>
            <a:pPr marL="628650" lvl="1" indent="-171450" algn="l" rtl="0">
              <a:spcBef>
                <a:spcPts val="0"/>
              </a:spcBef>
              <a:spcAft>
                <a:spcPts val="0"/>
              </a:spcAft>
              <a:buClr>
                <a:schemeClr val="dk1"/>
              </a:buClr>
              <a:buSzPts val="1200"/>
              <a:buChar char="•"/>
            </a:pPr>
            <a:r>
              <a:rPr lang="en-GB" i="1"/>
              <a:t>Par exemple, vous pouvez dire "Cela doit être très difficile..." ou "Il est tout à fait normal que tu te sentes en colère à ce sujet".</a:t>
            </a:r>
            <a:endParaRPr/>
          </a:p>
          <a:p>
            <a:pPr marL="628650" lvl="1" indent="-171450" algn="l" rtl="0">
              <a:spcBef>
                <a:spcPts val="0"/>
              </a:spcBef>
              <a:spcAft>
                <a:spcPts val="0"/>
              </a:spcAft>
              <a:buClr>
                <a:schemeClr val="dk1"/>
              </a:buClr>
              <a:buSzPts val="1200"/>
              <a:buChar char="•"/>
            </a:pPr>
            <a:r>
              <a:rPr lang="en-GB" i="1"/>
              <a:t>Cela ne signifie pas qu'il faille présumer des sentiments d'une personne. </a:t>
            </a:r>
            <a:endParaRPr/>
          </a:p>
        </p:txBody>
      </p:sp>
      <p:sp>
        <p:nvSpPr>
          <p:cNvPr id="384" name="Google Shape;384;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DURÉE : 0h30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commencerons ce module par un tour d'horizon :</a:t>
            </a:r>
            <a:endParaRPr/>
          </a:p>
          <a:p>
            <a:pPr marL="628650" lvl="1" indent="-171450" algn="l" rtl="0">
              <a:spcBef>
                <a:spcPts val="0"/>
              </a:spcBef>
              <a:spcAft>
                <a:spcPts val="0"/>
              </a:spcAft>
              <a:buClr>
                <a:schemeClr val="dk1"/>
              </a:buClr>
              <a:buSzPts val="1200"/>
              <a:buChar char="•"/>
            </a:pPr>
            <a:r>
              <a:rPr lang="en-GB" i="1"/>
              <a:t>L’ordre du jour</a:t>
            </a:r>
            <a:endParaRPr/>
          </a:p>
          <a:p>
            <a:pPr marL="628650" lvl="1" indent="-171450" algn="l" rtl="0">
              <a:spcBef>
                <a:spcPts val="0"/>
              </a:spcBef>
              <a:spcAft>
                <a:spcPts val="0"/>
              </a:spcAft>
              <a:buClr>
                <a:schemeClr val="dk1"/>
              </a:buClr>
              <a:buSzPts val="1200"/>
              <a:buChar char="•"/>
            </a:pPr>
            <a:r>
              <a:rPr lang="en-GB" i="1"/>
              <a:t>Les objectifs </a:t>
            </a:r>
            <a:endParaRPr/>
          </a:p>
          <a:p>
            <a:pPr marL="628650" lvl="1" indent="-171450" algn="l" rtl="0">
              <a:spcBef>
                <a:spcPts val="0"/>
              </a:spcBef>
              <a:spcAft>
                <a:spcPts val="0"/>
              </a:spcAft>
              <a:buClr>
                <a:schemeClr val="dk1"/>
              </a:buClr>
              <a:buSzPts val="1200"/>
              <a:buChar char="•"/>
            </a:pPr>
            <a:r>
              <a:rPr lang="en-GB" i="1"/>
              <a:t>Récapitulation du module précédent</a:t>
            </a:r>
            <a:endParaRPr/>
          </a:p>
          <a:p>
            <a:pPr marL="171450" lvl="0" indent="-95250" algn="l" rtl="0">
              <a:spcBef>
                <a:spcPts val="0"/>
              </a:spcBef>
              <a:spcAft>
                <a:spcPts val="0"/>
              </a:spcAft>
              <a:buClr>
                <a:schemeClr val="dk1"/>
              </a:buClr>
              <a:buSzPts val="1200"/>
              <a:buNone/>
            </a:pPr>
            <a:endParaRPr/>
          </a:p>
        </p:txBody>
      </p:sp>
      <p:sp>
        <p:nvSpPr>
          <p:cNvPr id="107" name="Google Shape;107;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i="1" dirty="0"/>
              <a:t>Il </a:t>
            </a:r>
            <a:r>
              <a:rPr lang="en-GB" i="1" dirty="0" err="1"/>
              <a:t>est</a:t>
            </a:r>
            <a:r>
              <a:rPr lang="en-GB" i="1" dirty="0"/>
              <a:t> rare que </a:t>
            </a:r>
            <a:r>
              <a:rPr lang="en-GB" i="1" dirty="0" err="1"/>
              <a:t>l'on</a:t>
            </a:r>
            <a:r>
              <a:rPr lang="en-GB" i="1" dirty="0"/>
              <a:t> </a:t>
            </a:r>
            <a:r>
              <a:rPr lang="en-GB" i="1" dirty="0" err="1"/>
              <a:t>puisse</a:t>
            </a:r>
            <a:r>
              <a:rPr lang="en-GB" i="1" dirty="0"/>
              <a:t> </a:t>
            </a:r>
            <a:r>
              <a:rPr lang="en-GB" i="1" dirty="0" err="1"/>
              <a:t>améliorer</a:t>
            </a:r>
            <a:r>
              <a:rPr lang="en-GB" i="1" dirty="0"/>
              <a:t> </a:t>
            </a:r>
            <a:r>
              <a:rPr lang="en-GB" i="1" dirty="0" err="1"/>
              <a:t>quelque</a:t>
            </a:r>
            <a:r>
              <a:rPr lang="en-GB" i="1" dirty="0"/>
              <a:t> chose </a:t>
            </a:r>
            <a:r>
              <a:rPr lang="en-GB" i="1" dirty="0" err="1"/>
              <a:t>en</a:t>
            </a:r>
            <a:r>
              <a:rPr lang="en-GB" i="1" dirty="0"/>
              <a:t> </a:t>
            </a:r>
            <a:r>
              <a:rPr lang="en-GB" i="1" dirty="0" err="1"/>
              <a:t>parlant</a:t>
            </a:r>
            <a:r>
              <a:rPr lang="en-GB" i="1" dirty="0"/>
              <a:t>. Ce qui </a:t>
            </a:r>
            <a:r>
              <a:rPr lang="en-GB" i="1" dirty="0" err="1"/>
              <a:t>améliore</a:t>
            </a:r>
            <a:r>
              <a:rPr lang="en-GB" i="1" dirty="0"/>
              <a:t> les choses, </a:t>
            </a:r>
            <a:r>
              <a:rPr lang="en-GB" i="1" dirty="0" err="1"/>
              <a:t>c'est</a:t>
            </a:r>
            <a:r>
              <a:rPr lang="en-GB" i="1" dirty="0"/>
              <a:t> le lien que </a:t>
            </a:r>
            <a:r>
              <a:rPr lang="en-GB" i="1" dirty="0" err="1"/>
              <a:t>vous</a:t>
            </a:r>
            <a:r>
              <a:rPr lang="en-GB" i="1" dirty="0"/>
              <a:t> </a:t>
            </a:r>
            <a:r>
              <a:rPr lang="en-GB" i="1" dirty="0" err="1"/>
              <a:t>avez</a:t>
            </a:r>
            <a:r>
              <a:rPr lang="en-GB" i="1" dirty="0"/>
              <a:t> avec </a:t>
            </a:r>
            <a:r>
              <a:rPr lang="en-GB" i="1" dirty="0" err="1"/>
              <a:t>cette</a:t>
            </a:r>
            <a:r>
              <a:rPr lang="en-GB" i="1" dirty="0"/>
              <a:t> </a:t>
            </a:r>
            <a:r>
              <a:rPr lang="en-GB" i="1" dirty="0" err="1"/>
              <a:t>personne</a:t>
            </a:r>
            <a:r>
              <a:rPr lang="en-GB" i="1" dirty="0"/>
              <a:t>. </a:t>
            </a:r>
            <a:endParaRPr dirty="0"/>
          </a:p>
          <a:p>
            <a:pPr marL="171450" lvl="0" indent="-171450" algn="l" rtl="0">
              <a:spcBef>
                <a:spcPts val="0"/>
              </a:spcBef>
              <a:spcAft>
                <a:spcPts val="0"/>
              </a:spcAft>
              <a:buClr>
                <a:schemeClr val="dk1"/>
              </a:buClr>
              <a:buSzPts val="1200"/>
              <a:buChar char="•"/>
            </a:pPr>
            <a:r>
              <a:rPr lang="en-GB" i="1" dirty="0"/>
              <a:t>Pour </a:t>
            </a:r>
            <a:r>
              <a:rPr lang="en-GB" i="1" dirty="0" err="1"/>
              <a:t>réagir</a:t>
            </a:r>
            <a:r>
              <a:rPr lang="en-GB" i="1" dirty="0"/>
              <a:t> avec </a:t>
            </a:r>
            <a:r>
              <a:rPr lang="en-GB" i="1" dirty="0" err="1"/>
              <a:t>empathie</a:t>
            </a:r>
            <a:r>
              <a:rPr lang="en-GB" i="1" dirty="0"/>
              <a:t>, </a:t>
            </a:r>
            <a:r>
              <a:rPr lang="en-GB" i="1" dirty="0" err="1"/>
              <a:t>vous</a:t>
            </a:r>
            <a:r>
              <a:rPr lang="en-GB" i="1" dirty="0"/>
              <a:t> </a:t>
            </a:r>
            <a:r>
              <a:rPr lang="en-GB" i="1" dirty="0" err="1"/>
              <a:t>devez</a:t>
            </a:r>
            <a:r>
              <a:rPr lang="en-GB" i="1" dirty="0"/>
              <a:t> </a:t>
            </a:r>
            <a:r>
              <a:rPr lang="en-GB" i="1" dirty="0" err="1"/>
              <a:t>être</a:t>
            </a:r>
            <a:r>
              <a:rPr lang="en-GB" i="1" dirty="0"/>
              <a:t> capable de </a:t>
            </a:r>
            <a:r>
              <a:rPr lang="en-GB" i="1" dirty="0" err="1"/>
              <a:t>vous</a:t>
            </a:r>
            <a:r>
              <a:rPr lang="en-GB" i="1" dirty="0"/>
              <a:t> connecter à </a:t>
            </a:r>
            <a:r>
              <a:rPr lang="en-GB" i="1" dirty="0" err="1"/>
              <a:t>vos</a:t>
            </a:r>
            <a:r>
              <a:rPr lang="en-GB" i="1" dirty="0"/>
              <a:t> </a:t>
            </a:r>
            <a:r>
              <a:rPr lang="en-GB" i="1" dirty="0" err="1"/>
              <a:t>propres</a:t>
            </a:r>
            <a:r>
              <a:rPr lang="en-GB" i="1" dirty="0"/>
              <a:t> sentiments pour </a:t>
            </a:r>
            <a:r>
              <a:rPr lang="en-GB" i="1" dirty="0" err="1"/>
              <a:t>reconnaître</a:t>
            </a:r>
            <a:r>
              <a:rPr lang="en-GB" i="1" dirty="0"/>
              <a:t> les </a:t>
            </a:r>
            <a:r>
              <a:rPr lang="en-GB" i="1" dirty="0" err="1"/>
              <a:t>émotions</a:t>
            </a:r>
            <a:r>
              <a:rPr lang="en-GB" i="1" dirty="0"/>
              <a:t> des </a:t>
            </a:r>
            <a:r>
              <a:rPr lang="en-GB" i="1" dirty="0" err="1"/>
              <a:t>autres</a:t>
            </a:r>
            <a:r>
              <a:rPr lang="en-GB" i="1" dirty="0"/>
              <a:t>. </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FACULTATIF (5 minutes)</a:t>
            </a:r>
            <a:endParaRPr dirty="0"/>
          </a:p>
          <a:p>
            <a:pPr marL="171450" lvl="0" indent="-171450" algn="l" rtl="0">
              <a:spcBef>
                <a:spcPts val="0"/>
              </a:spcBef>
              <a:spcAft>
                <a:spcPts val="0"/>
              </a:spcAft>
              <a:buClr>
                <a:schemeClr val="dk1"/>
              </a:buClr>
              <a:buSzPts val="1200"/>
              <a:buChar char="•"/>
            </a:pPr>
            <a:r>
              <a:rPr lang="en-GB" dirty="0" err="1"/>
              <a:t>Montrer</a:t>
            </a:r>
            <a:r>
              <a:rPr lang="en-GB" dirty="0"/>
              <a:t> la </a:t>
            </a:r>
            <a:r>
              <a:rPr lang="en-GB" dirty="0" err="1"/>
              <a:t>vidéo</a:t>
            </a:r>
            <a:r>
              <a:rPr lang="en-GB" dirty="0"/>
              <a:t> </a:t>
            </a:r>
            <a:r>
              <a:rPr lang="en-GB" dirty="0" err="1"/>
              <a:t>suivante</a:t>
            </a:r>
            <a:r>
              <a:rPr lang="en-GB" dirty="0"/>
              <a:t> sur </a:t>
            </a:r>
            <a:r>
              <a:rPr lang="en-GB" dirty="0" err="1"/>
              <a:t>l'empathie</a:t>
            </a:r>
            <a:endParaRPr dirty="0"/>
          </a:p>
          <a:p>
            <a:pPr marL="171450" lvl="0" indent="-171450" algn="l" rtl="0">
              <a:spcBef>
                <a:spcPts val="0"/>
              </a:spcBef>
              <a:spcAft>
                <a:spcPts val="0"/>
              </a:spcAft>
              <a:buClr>
                <a:schemeClr val="dk1"/>
              </a:buClr>
              <a:buSzPts val="1200"/>
              <a:buChar char="•"/>
            </a:pPr>
            <a:r>
              <a:rPr lang="en-GB" u="sng" dirty="0">
                <a:solidFill>
                  <a:schemeClr val="hlink"/>
                </a:solidFill>
                <a:hlinkClick r:id="rId3"/>
              </a:rPr>
              <a:t>https://youtu.be/1Evwgu369Jw </a:t>
            </a:r>
            <a:r>
              <a:rPr lang="en-GB" u="sng" dirty="0">
                <a:solidFill>
                  <a:schemeClr val="hlink"/>
                </a:solidFill>
              </a:rPr>
              <a:t> - </a:t>
            </a:r>
            <a:r>
              <a:rPr lang="en-GB" u="none" dirty="0">
                <a:solidFill>
                  <a:schemeClr val="hlink"/>
                </a:solidFill>
              </a:rPr>
              <a:t>M</a:t>
            </a:r>
            <a:r>
              <a:rPr lang="fr-FR" dirty="0" err="1"/>
              <a:t>alheureusement</a:t>
            </a:r>
            <a:r>
              <a:rPr lang="fr-FR" dirty="0"/>
              <a:t> cette vidéo n'existe qu'en anglais</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dirty="0"/>
              <a:t>Source : </a:t>
            </a:r>
            <a:r>
              <a:rPr lang="en-GB" i="0" dirty="0" err="1">
                <a:solidFill>
                  <a:srgbClr val="0F0F0F"/>
                </a:solidFill>
                <a:latin typeface="Arial"/>
                <a:ea typeface="Arial"/>
                <a:cs typeface="Arial"/>
                <a:sym typeface="Arial"/>
              </a:rPr>
              <a:t>Brené</a:t>
            </a:r>
            <a:r>
              <a:rPr lang="en-GB" i="0" dirty="0">
                <a:solidFill>
                  <a:srgbClr val="0F0F0F"/>
                </a:solidFill>
                <a:latin typeface="Arial"/>
                <a:ea typeface="Arial"/>
                <a:cs typeface="Arial"/>
                <a:sym typeface="Arial"/>
              </a:rPr>
              <a:t> Brown (</a:t>
            </a:r>
            <a:r>
              <a:rPr lang="en-GB" dirty="0"/>
              <a:t>10 </a:t>
            </a:r>
            <a:r>
              <a:rPr lang="en-GB" dirty="0" err="1"/>
              <a:t>décembre</a:t>
            </a:r>
            <a:r>
              <a:rPr lang="en-GB" dirty="0"/>
              <a:t> 2013). </a:t>
            </a:r>
            <a:r>
              <a:rPr lang="en-GB" i="1" dirty="0" err="1">
                <a:solidFill>
                  <a:srgbClr val="0F0F0F"/>
                </a:solidFill>
                <a:latin typeface="Arial"/>
                <a:ea typeface="Arial"/>
                <a:cs typeface="Arial"/>
                <a:sym typeface="Arial"/>
              </a:rPr>
              <a:t>Brené</a:t>
            </a:r>
            <a:r>
              <a:rPr lang="en-GB" i="1" dirty="0">
                <a:solidFill>
                  <a:srgbClr val="0F0F0F"/>
                </a:solidFill>
                <a:latin typeface="Arial"/>
                <a:ea typeface="Arial"/>
                <a:cs typeface="Arial"/>
                <a:sym typeface="Arial"/>
              </a:rPr>
              <a:t> Brown sur </a:t>
            </a:r>
            <a:r>
              <a:rPr lang="en-GB" i="1" dirty="0" err="1">
                <a:solidFill>
                  <a:srgbClr val="0F0F0F"/>
                </a:solidFill>
                <a:latin typeface="Arial"/>
                <a:ea typeface="Arial"/>
                <a:cs typeface="Arial"/>
                <a:sym typeface="Arial"/>
              </a:rPr>
              <a:t>l'empathie</a:t>
            </a:r>
            <a:r>
              <a:rPr lang="en-GB" i="1" dirty="0">
                <a:solidFill>
                  <a:srgbClr val="0F0F0F"/>
                </a:solidFill>
                <a:latin typeface="Arial"/>
                <a:ea typeface="Arial"/>
                <a:cs typeface="Arial"/>
                <a:sym typeface="Arial"/>
              </a:rPr>
              <a:t>.</a:t>
            </a:r>
            <a:endParaRPr dirty="0"/>
          </a:p>
        </p:txBody>
      </p:sp>
      <p:sp>
        <p:nvSpPr>
          <p:cNvPr id="412" name="Google Shape;412;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PRÉPARATION</a:t>
            </a:r>
            <a:endParaRPr/>
          </a:p>
          <a:p>
            <a:pPr marL="171450" lvl="0" indent="-171450" algn="l" rtl="0">
              <a:spcBef>
                <a:spcPts val="0"/>
              </a:spcBef>
              <a:spcAft>
                <a:spcPts val="0"/>
              </a:spcAft>
              <a:buClr>
                <a:schemeClr val="dk1"/>
              </a:buClr>
              <a:buSzPts val="1200"/>
              <a:buChar char="•"/>
            </a:pPr>
            <a:r>
              <a:rPr lang="en-GB"/>
              <a:t>Préparez des exemples pour l'explication ci-dessous, de préférence à partir de votre propre expérience personnelle ou professionnelle.</a:t>
            </a:r>
            <a:endParaRPr/>
          </a:p>
          <a:p>
            <a:pPr marL="171450" lvl="0" indent="-171450" algn="l" rtl="0">
              <a:spcBef>
                <a:spcPts val="0"/>
              </a:spcBef>
              <a:spcAft>
                <a:spcPts val="0"/>
              </a:spcAft>
              <a:buClr>
                <a:schemeClr val="dk1"/>
              </a:buClr>
              <a:buSzPts val="1200"/>
              <a:buChar char="•"/>
            </a:pPr>
            <a:r>
              <a:rPr lang="en-GB"/>
              <a:t>Utilisez les exemples ci-dessous si vous n'avez pas le vôtre.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Une attitude centrée sur l'enfant, basée sur la force et la responsabilisation est nécessaire pour renforcer la confiance.</a:t>
            </a:r>
            <a:endParaRPr/>
          </a:p>
          <a:p>
            <a:pPr marL="171450" lvl="0" indent="-171450" algn="l" rtl="0">
              <a:spcBef>
                <a:spcPts val="0"/>
              </a:spcBef>
              <a:spcAft>
                <a:spcPts val="0"/>
              </a:spcAft>
              <a:buClr>
                <a:schemeClr val="dk1"/>
              </a:buClr>
              <a:buSzPts val="1200"/>
              <a:buChar char="•"/>
            </a:pPr>
            <a:r>
              <a:rPr lang="en-GB"/>
              <a:t>Partagez vos exemples :</a:t>
            </a:r>
            <a:endParaRPr/>
          </a:p>
          <a:p>
            <a:pPr marL="628650" lvl="1" indent="-171450" algn="l" rtl="0">
              <a:spcBef>
                <a:spcPts val="0"/>
              </a:spcBef>
              <a:spcAft>
                <a:spcPts val="0"/>
              </a:spcAft>
              <a:buClr>
                <a:schemeClr val="dk1"/>
              </a:buClr>
              <a:buSzPts val="1200"/>
              <a:buChar char="•"/>
            </a:pPr>
            <a:r>
              <a:rPr lang="en-GB"/>
              <a:t>Un exemple de situation où vous avez fait preuve de respect et reconnu vos points forts</a:t>
            </a:r>
            <a:endParaRPr/>
          </a:p>
          <a:p>
            <a:pPr marL="628650" lvl="1" indent="-171450" algn="l" rtl="0">
              <a:spcBef>
                <a:spcPts val="0"/>
              </a:spcBef>
              <a:spcAft>
                <a:spcPts val="0"/>
              </a:spcAft>
              <a:buClr>
                <a:schemeClr val="dk1"/>
              </a:buClr>
              <a:buSzPts val="1200"/>
              <a:buChar char="•"/>
            </a:pPr>
            <a:r>
              <a:rPr lang="en-GB"/>
              <a:t>Un exemple où la présence a eu un impact psychosocial </a:t>
            </a:r>
            <a:endParaRPr/>
          </a:p>
          <a:p>
            <a:pPr marL="628650" lvl="1" indent="-171450" algn="l" rtl="0">
              <a:spcBef>
                <a:spcPts val="0"/>
              </a:spcBef>
              <a:spcAft>
                <a:spcPts val="0"/>
              </a:spcAft>
              <a:buClr>
                <a:schemeClr val="dk1"/>
              </a:buClr>
              <a:buSzPts val="1200"/>
              <a:buChar char="•"/>
            </a:pPr>
            <a:r>
              <a:rPr lang="en-GB"/>
              <a:t>Un exemple dans lequel vous avez été réel et honnête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EXEMPLES POSSIBLES</a:t>
            </a:r>
            <a:endParaRPr/>
          </a:p>
          <a:p>
            <a:pPr marL="171450" lvl="0" indent="-171450" algn="l" rtl="0">
              <a:spcBef>
                <a:spcPts val="0"/>
              </a:spcBef>
              <a:spcAft>
                <a:spcPts val="0"/>
              </a:spcAft>
              <a:buClr>
                <a:schemeClr val="dk1"/>
              </a:buClr>
              <a:buSzPts val="1200"/>
              <a:buChar char="•"/>
            </a:pPr>
            <a:r>
              <a:rPr lang="en-GB"/>
              <a:t>Faire preuve de respect, reconnaître les points forts et les ressources</a:t>
            </a:r>
            <a:endParaRPr/>
          </a:p>
          <a:p>
            <a:pPr marL="628650" lvl="1" indent="-171450" algn="l" rtl="0">
              <a:spcBef>
                <a:spcPts val="0"/>
              </a:spcBef>
              <a:spcAft>
                <a:spcPts val="0"/>
              </a:spcAft>
              <a:buClr>
                <a:schemeClr val="dk1"/>
              </a:buClr>
              <a:buSzPts val="1200"/>
              <a:buChar char="•"/>
            </a:pPr>
            <a:r>
              <a:rPr lang="en-GB"/>
              <a:t>Montrer explicitement du respect à un enfant victime de violences sexuelles. </a:t>
            </a:r>
            <a:endParaRPr/>
          </a:p>
          <a:p>
            <a:pPr marL="628650" lvl="1" indent="-171450" algn="l" rtl="0">
              <a:spcBef>
                <a:spcPts val="0"/>
              </a:spcBef>
              <a:spcAft>
                <a:spcPts val="0"/>
              </a:spcAft>
              <a:buClr>
                <a:schemeClr val="dk1"/>
              </a:buClr>
              <a:buSzPts val="1200"/>
              <a:buChar char="•"/>
            </a:pPr>
            <a:r>
              <a:rPr lang="en-GB"/>
              <a:t>L'enfant survivant a exprimé une faible estime de soi ("Je suis sale, inutile,..."), j'ai donc fait preuve de respect, d'acceptation et de reconnaissance de ses points forts.</a:t>
            </a:r>
            <a:endParaRPr/>
          </a:p>
          <a:p>
            <a:pPr marL="171450" lvl="0" indent="-171450" algn="l" rtl="0">
              <a:spcBef>
                <a:spcPts val="0"/>
              </a:spcBef>
              <a:spcAft>
                <a:spcPts val="0"/>
              </a:spcAft>
              <a:buClr>
                <a:schemeClr val="dk1"/>
              </a:buClr>
              <a:buSzPts val="1200"/>
              <a:buChar char="•"/>
            </a:pPr>
            <a:r>
              <a:rPr lang="en-GB"/>
              <a:t>Être présent</a:t>
            </a:r>
            <a:endParaRPr/>
          </a:p>
          <a:p>
            <a:pPr marL="628650" lvl="1" indent="-171450" algn="l" rtl="0">
              <a:spcBef>
                <a:spcPts val="0"/>
              </a:spcBef>
              <a:spcAft>
                <a:spcPts val="0"/>
              </a:spcAft>
              <a:buClr>
                <a:schemeClr val="dk1"/>
              </a:buClr>
              <a:buSzPts val="1200"/>
              <a:buChar char="•"/>
            </a:pPr>
            <a:r>
              <a:rPr lang="en-GB"/>
              <a:t>Une adolescente enceinte devait se rendre chez le médecin pour un examen de contrôle.</a:t>
            </a:r>
            <a:endParaRPr/>
          </a:p>
          <a:p>
            <a:pPr marL="628650" lvl="1" indent="-171450" algn="l" rtl="0">
              <a:spcBef>
                <a:spcPts val="0"/>
              </a:spcBef>
              <a:spcAft>
                <a:spcPts val="0"/>
              </a:spcAft>
              <a:buClr>
                <a:schemeClr val="dk1"/>
              </a:buClr>
              <a:buSzPts val="1200"/>
              <a:buChar char="•"/>
            </a:pPr>
            <a:r>
              <a:rPr lang="en-GB"/>
              <a:t>Elle s'est sentie un peu effrayée et intimidée</a:t>
            </a:r>
            <a:endParaRPr/>
          </a:p>
          <a:p>
            <a:pPr marL="628650" lvl="1" indent="-171450" algn="l" rtl="0">
              <a:spcBef>
                <a:spcPts val="0"/>
              </a:spcBef>
              <a:spcAft>
                <a:spcPts val="0"/>
              </a:spcAft>
              <a:buClr>
                <a:schemeClr val="dk1"/>
              </a:buClr>
              <a:buSzPts val="1200"/>
              <a:buChar char="•"/>
            </a:pPr>
            <a:r>
              <a:rPr lang="en-GB"/>
              <a:t>En tant que gestionnaire de cas, je lui ai tenu la main</a:t>
            </a:r>
            <a:endParaRPr/>
          </a:p>
          <a:p>
            <a:pPr marL="628650" lvl="1" indent="-171450" algn="l" rtl="0">
              <a:spcBef>
                <a:spcPts val="0"/>
              </a:spcBef>
              <a:spcAft>
                <a:spcPts val="0"/>
              </a:spcAft>
              <a:buClr>
                <a:schemeClr val="dk1"/>
              </a:buClr>
              <a:buSzPts val="1200"/>
              <a:buChar char="•"/>
            </a:pPr>
            <a:r>
              <a:rPr lang="en-GB"/>
              <a:t>J'étais présent mais je n'ai pas dit grand-chose</a:t>
            </a:r>
            <a:endParaRPr/>
          </a:p>
          <a:p>
            <a:pPr marL="171450" lvl="0" indent="-171450" algn="l" rtl="0">
              <a:spcBef>
                <a:spcPts val="0"/>
              </a:spcBef>
              <a:spcAft>
                <a:spcPts val="0"/>
              </a:spcAft>
              <a:buClr>
                <a:schemeClr val="dk1"/>
              </a:buClr>
              <a:buSzPts val="1200"/>
              <a:buChar char="•"/>
            </a:pPr>
            <a:r>
              <a:rPr lang="en-GB"/>
              <a:t>Être vrai et honnête</a:t>
            </a:r>
            <a:endParaRPr/>
          </a:p>
          <a:p>
            <a:pPr marL="628650" lvl="1" indent="-171450" algn="l" rtl="0">
              <a:spcBef>
                <a:spcPts val="0"/>
              </a:spcBef>
              <a:spcAft>
                <a:spcPts val="0"/>
              </a:spcAft>
              <a:buClr>
                <a:schemeClr val="dk1"/>
              </a:buClr>
              <a:buSzPts val="1200"/>
              <a:buChar char="•"/>
            </a:pPr>
            <a:r>
              <a:rPr lang="en-GB"/>
              <a:t>Lorsqu'un client m'a fait part d'une histoire désastreuse, j'ai réagi : "Wow, cela a dû être très difficile pour vous. Honnêtement, je ne sais pas quoi dire, mais je suis content que vous m'en ayez parlé". </a:t>
            </a:r>
            <a:endParaRPr/>
          </a:p>
        </p:txBody>
      </p:sp>
      <p:sp>
        <p:nvSpPr>
          <p:cNvPr id="434" name="Google Shape;434;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 gestionnaire de cas peut contribuer à la prise de décision en:</a:t>
            </a:r>
            <a:endParaRPr/>
          </a:p>
          <a:p>
            <a:pPr marL="628650" lvl="1" indent="-171450" algn="l" rtl="0">
              <a:spcBef>
                <a:spcPts val="0"/>
              </a:spcBef>
              <a:spcAft>
                <a:spcPts val="0"/>
              </a:spcAft>
              <a:buClr>
                <a:schemeClr val="dk1"/>
              </a:buClr>
              <a:buSzPts val="1200"/>
              <a:buChar char="•"/>
            </a:pPr>
            <a:r>
              <a:rPr lang="en-GB" i="1"/>
              <a:t>Partageant des informations</a:t>
            </a:r>
            <a:endParaRPr/>
          </a:p>
          <a:p>
            <a:pPr marL="628650" lvl="1" indent="-171450" algn="l" rtl="0">
              <a:spcBef>
                <a:spcPts val="0"/>
              </a:spcBef>
              <a:spcAft>
                <a:spcPts val="0"/>
              </a:spcAft>
              <a:buClr>
                <a:schemeClr val="dk1"/>
              </a:buClr>
              <a:buSzPts val="1200"/>
              <a:buChar char="•"/>
            </a:pPr>
            <a:r>
              <a:rPr lang="en-GB" i="1"/>
              <a:t>Discutant sur les différentes options</a:t>
            </a:r>
            <a:endParaRPr/>
          </a:p>
          <a:p>
            <a:pPr marL="628650" lvl="1" indent="-171450" algn="l" rtl="0">
              <a:spcBef>
                <a:spcPts val="0"/>
              </a:spcBef>
              <a:spcAft>
                <a:spcPts val="0"/>
              </a:spcAft>
              <a:buClr>
                <a:schemeClr val="dk1"/>
              </a:buClr>
              <a:buSzPts val="1200"/>
              <a:buChar char="•"/>
            </a:pPr>
            <a:r>
              <a:rPr lang="en-GB" i="1"/>
              <a:t>Explorant ces questions avec l'enfant, le parent ou la personne qui s'occupe de lui. </a:t>
            </a:r>
            <a:endParaRPr/>
          </a:p>
          <a:p>
            <a:pPr marL="171450" lvl="0" indent="-171450" algn="l" rtl="0">
              <a:spcBef>
                <a:spcPts val="0"/>
              </a:spcBef>
              <a:spcAft>
                <a:spcPts val="0"/>
              </a:spcAft>
              <a:buClr>
                <a:schemeClr val="dk1"/>
              </a:buClr>
              <a:buSzPts val="1200"/>
              <a:buChar char="•"/>
            </a:pPr>
            <a:r>
              <a:rPr lang="en-GB" i="1"/>
              <a:t>Le gestionnaire de cas ne doit pas dire à l'enfant, au parent ou à la personne qui s'occupe de lui ce qu'il doit faire.</a:t>
            </a:r>
            <a:endParaRPr/>
          </a:p>
          <a:p>
            <a:pPr marL="628650" lvl="1" indent="-171450" algn="l" rtl="0">
              <a:spcBef>
                <a:spcPts val="0"/>
              </a:spcBef>
              <a:spcAft>
                <a:spcPts val="0"/>
              </a:spcAft>
              <a:buClr>
                <a:schemeClr val="dk1"/>
              </a:buClr>
              <a:buSzPts val="1200"/>
              <a:buChar char="•"/>
            </a:pPr>
            <a:r>
              <a:rPr lang="en-GB" i="1"/>
              <a:t>N'essayez pas de prendre des décisions à leur place</a:t>
            </a:r>
            <a:endParaRPr/>
          </a:p>
          <a:p>
            <a:pPr marL="628650" lvl="1" indent="-171450" algn="l" rtl="0">
              <a:spcBef>
                <a:spcPts val="0"/>
              </a:spcBef>
              <a:spcAft>
                <a:spcPts val="0"/>
              </a:spcAft>
              <a:buClr>
                <a:schemeClr val="dk1"/>
              </a:buClr>
              <a:buSzPts val="1200"/>
              <a:buChar char="•"/>
            </a:pPr>
            <a:r>
              <a:rPr lang="en-GB" i="1"/>
              <a:t>Ce n'est pas responsabilisant </a:t>
            </a:r>
            <a:endParaRPr/>
          </a:p>
          <a:p>
            <a:pPr marL="628650" lvl="1" indent="-171450" algn="l" rtl="0">
              <a:spcBef>
                <a:spcPts val="0"/>
              </a:spcBef>
              <a:spcAft>
                <a:spcPts val="0"/>
              </a:spcAft>
              <a:buClr>
                <a:schemeClr val="dk1"/>
              </a:buClr>
              <a:buSzPts val="1200"/>
              <a:buChar char="•"/>
            </a:pPr>
            <a:r>
              <a:rPr lang="en-GB" i="1"/>
              <a:t>Il est important de reconnaître qu'ils sont les mieux placés pour connaître leur situation et qu'ils ont la capacité de décider pour eux-mêmes.</a:t>
            </a:r>
            <a:endParaRPr i="1"/>
          </a:p>
          <a:p>
            <a:pPr marL="171450" lvl="0" indent="-171450" algn="l" rtl="0">
              <a:spcBef>
                <a:spcPts val="0"/>
              </a:spcBef>
              <a:spcAft>
                <a:spcPts val="0"/>
              </a:spcAft>
              <a:buClr>
                <a:schemeClr val="dk1"/>
              </a:buClr>
              <a:buSzPts val="1200"/>
              <a:buChar char="•"/>
            </a:pPr>
            <a:r>
              <a:rPr lang="en-GB" i="1"/>
              <a:t>Il arrive qu'un enfant, un parent ou une personne qui s'occupe d'un enfant ne cherche pas à obtenir des conseils, mais souhaite simplement partager son histoire avec quelqu'un.</a:t>
            </a:r>
            <a:endParaRPr/>
          </a:p>
          <a:p>
            <a:pPr marL="628650" lvl="1" indent="-171450" algn="l" rtl="0">
              <a:spcBef>
                <a:spcPts val="0"/>
              </a:spcBef>
              <a:spcAft>
                <a:spcPts val="0"/>
              </a:spcAft>
              <a:buClr>
                <a:schemeClr val="dk1"/>
              </a:buClr>
              <a:buSzPts val="1200"/>
              <a:buChar char="•"/>
            </a:pPr>
            <a:r>
              <a:rPr lang="en-GB" i="1"/>
              <a:t>S'assurer qu'ils se sentent entendus et validés</a:t>
            </a:r>
            <a:endParaRPr/>
          </a:p>
          <a:p>
            <a:pPr marL="628650" lvl="1" indent="-171450" algn="l" rtl="0">
              <a:spcBef>
                <a:spcPts val="0"/>
              </a:spcBef>
              <a:spcAft>
                <a:spcPts val="0"/>
              </a:spcAft>
              <a:buClr>
                <a:schemeClr val="dk1"/>
              </a:buClr>
              <a:buSzPts val="1200"/>
              <a:buChar char="•"/>
            </a:pPr>
            <a:r>
              <a:rPr lang="en-GB" i="1"/>
              <a:t>Montrer son intérêt en posant des questions </a:t>
            </a:r>
            <a:endParaRPr/>
          </a:p>
          <a:p>
            <a:pPr marL="628650" lvl="1" indent="-171450" algn="l" rtl="0">
              <a:spcBef>
                <a:spcPts val="0"/>
              </a:spcBef>
              <a:spcAft>
                <a:spcPts val="0"/>
              </a:spcAft>
              <a:buClr>
                <a:schemeClr val="dk1"/>
              </a:buClr>
              <a:buSzPts val="1200"/>
              <a:buChar char="•"/>
            </a:pPr>
            <a:r>
              <a:rPr lang="en-GB" i="1"/>
              <a:t>Mentionner leurs points forts pour renforcer leur confiance</a:t>
            </a:r>
            <a:endParaRPr/>
          </a:p>
        </p:txBody>
      </p:sp>
      <p:sp>
        <p:nvSpPr>
          <p:cNvPr id="451" name="Google Shape;451;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S'adapter si d'autres outils locaux sont déjà utilisés pour observer les compétences en matière de soutien psychosocial.</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compétences en matière de communication et de SMSPS sont acquises par le biais du développement personnel et de la pratique. </a:t>
            </a:r>
            <a:endParaRPr/>
          </a:p>
          <a:p>
            <a:pPr marL="171450" lvl="0" indent="-171450" algn="l" rtl="0">
              <a:spcBef>
                <a:spcPts val="0"/>
              </a:spcBef>
              <a:spcAft>
                <a:spcPts val="0"/>
              </a:spcAft>
              <a:buClr>
                <a:schemeClr val="dk1"/>
              </a:buClr>
              <a:buSzPts val="1200"/>
              <a:buChar char="•"/>
            </a:pPr>
            <a:r>
              <a:rPr lang="en-GB" i="1"/>
              <a:t>Ces compétences peuvent également être développées par le biais de la supervision et du coaching.</a:t>
            </a:r>
            <a:endParaRPr/>
          </a:p>
          <a:p>
            <a:pPr marL="171450" lvl="0" indent="-171450" algn="l" rtl="0">
              <a:spcBef>
                <a:spcPts val="0"/>
              </a:spcBef>
              <a:spcAft>
                <a:spcPts val="0"/>
              </a:spcAft>
              <a:buClr>
                <a:schemeClr val="dk1"/>
              </a:buClr>
              <a:buSzPts val="1200"/>
              <a:buChar char="•"/>
            </a:pPr>
            <a:r>
              <a:rPr lang="en-GB" i="1"/>
              <a:t>Un outil d'observation a été développé à cet effet</a:t>
            </a:r>
            <a:endParaRPr/>
          </a:p>
          <a:p>
            <a:pPr marL="171450" lvl="0" indent="-171450" algn="l" rtl="0">
              <a:spcBef>
                <a:spcPts val="0"/>
              </a:spcBef>
              <a:spcAft>
                <a:spcPts val="0"/>
              </a:spcAft>
              <a:buClr>
                <a:schemeClr val="dk1"/>
              </a:buClr>
              <a:buSzPts val="1200"/>
              <a:buChar char="•"/>
            </a:pPr>
            <a:r>
              <a:rPr lang="en-GB"/>
              <a:t>Guidez les participants vers les </a:t>
            </a:r>
            <a:r>
              <a:rPr lang="en-GB" b="1"/>
              <a:t>pages 55-58 du cahier d’exercices: Outil d'observation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REVUE PLÉNIÈRE (10 minutes)</a:t>
            </a:r>
            <a:endParaRPr/>
          </a:p>
          <a:p>
            <a:pPr marL="171450" lvl="0" indent="-171450" algn="l" rtl="0">
              <a:spcBef>
                <a:spcPts val="0"/>
              </a:spcBef>
              <a:spcAft>
                <a:spcPts val="0"/>
              </a:spcAft>
              <a:buClr>
                <a:schemeClr val="dk1"/>
              </a:buClr>
              <a:buSzPts val="1200"/>
              <a:buChar char="•"/>
            </a:pPr>
            <a:r>
              <a:rPr lang="en-GB"/>
              <a:t>Examiner ensemble l'outil d'observation</a:t>
            </a:r>
            <a:endParaRPr/>
          </a:p>
          <a:p>
            <a:pPr marL="628650" lvl="1" indent="-171450" algn="l" rtl="0">
              <a:spcBef>
                <a:spcPts val="0"/>
              </a:spcBef>
              <a:spcAft>
                <a:spcPts val="0"/>
              </a:spcAft>
              <a:buClr>
                <a:schemeClr val="dk1"/>
              </a:buClr>
              <a:buSzPts val="1200"/>
              <a:buChar char="•"/>
            </a:pPr>
            <a:r>
              <a:rPr lang="en-GB" i="1"/>
              <a:t>Il s'agit d'un outil destiné à vous guider dans votre réflexion sur vos propres compétences en matière de SMSPS. Il peut également vous guider si vous observez d'autres personnes. </a:t>
            </a:r>
            <a:endParaRPr/>
          </a:p>
          <a:p>
            <a:pPr marL="628650" lvl="1" indent="-171450" algn="l" rtl="0">
              <a:spcBef>
                <a:spcPts val="0"/>
              </a:spcBef>
              <a:spcAft>
                <a:spcPts val="0"/>
              </a:spcAft>
              <a:buClr>
                <a:schemeClr val="dk1"/>
              </a:buClr>
              <a:buSzPts val="1200"/>
              <a:buChar char="•"/>
            </a:pPr>
            <a:r>
              <a:rPr lang="en-GB" i="1"/>
              <a:t>L'outil peut être utilisé dans votre travail quotidien, mais aussi par le superviseur, en particulier lors du coaching et de la supervision individuelle. </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p:txBody>
      </p:sp>
      <p:sp>
        <p:nvSpPr>
          <p:cNvPr id="469" name="Google Shape;469;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Vous pouvez adapter le scénario du jeu de rôle au contexte local.</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Répartissez les participants en paires </a:t>
            </a:r>
            <a:endParaRPr/>
          </a:p>
          <a:p>
            <a:pPr marL="171450" lvl="0" indent="-171450" algn="l" rtl="0">
              <a:spcBef>
                <a:spcPts val="0"/>
              </a:spcBef>
              <a:spcAft>
                <a:spcPts val="0"/>
              </a:spcAft>
              <a:buClr>
                <a:schemeClr val="dk1"/>
              </a:buClr>
              <a:buSzPts val="1200"/>
              <a:buChar char="•"/>
            </a:pPr>
            <a:r>
              <a:rPr lang="en-GB" i="1"/>
              <a:t>Avec votre partenaire, décidez qui jouera le rôle de Ze Naw, l'enfant, et qui sera le gestionnaire de cas.</a:t>
            </a:r>
            <a:endParaRPr/>
          </a:p>
          <a:p>
            <a:pPr marL="171450" lvl="0" indent="-171450" algn="l" rtl="0">
              <a:spcBef>
                <a:spcPts val="0"/>
              </a:spcBef>
              <a:spcAft>
                <a:spcPts val="0"/>
              </a:spcAft>
              <a:buClr>
                <a:schemeClr val="dk1"/>
              </a:buClr>
              <a:buSzPts val="1200"/>
              <a:buChar char="•"/>
            </a:pPr>
            <a:r>
              <a:rPr lang="en-GB"/>
              <a:t>Instructions pour le rôle de Ze Naw</a:t>
            </a:r>
            <a:endParaRPr/>
          </a:p>
          <a:p>
            <a:pPr marL="628650" lvl="1" indent="-171450" algn="l" rtl="0">
              <a:spcBef>
                <a:spcPts val="0"/>
              </a:spcBef>
              <a:spcAft>
                <a:spcPts val="0"/>
              </a:spcAft>
              <a:buClr>
                <a:schemeClr val="dk1"/>
              </a:buClr>
              <a:buSzPts val="1200"/>
              <a:buChar char="•"/>
            </a:pPr>
            <a:r>
              <a:rPr lang="en-GB"/>
              <a:t>Guidez les participants vers les </a:t>
            </a:r>
            <a:r>
              <a:rPr lang="en-GB" b="1"/>
              <a:t>pages 59-60 du cahier d'exercices : Réagir avec empathie - jeux de rôle</a:t>
            </a:r>
            <a:endParaRPr/>
          </a:p>
          <a:p>
            <a:pPr marL="628650" lvl="1" indent="-171450" algn="l" rtl="0">
              <a:spcBef>
                <a:spcPts val="0"/>
              </a:spcBef>
              <a:spcAft>
                <a:spcPts val="0"/>
              </a:spcAft>
              <a:buClr>
                <a:schemeClr val="dk1"/>
              </a:buClr>
              <a:buSzPts val="1200"/>
              <a:buChar char="•"/>
            </a:pPr>
            <a:r>
              <a:rPr lang="en-GB"/>
              <a:t>La moitié de ceux qui joueront le role de Ze Naw doit utiliser le scénario 1 et l'autre moitié le scénario 2.</a:t>
            </a:r>
            <a:endParaRPr/>
          </a:p>
          <a:p>
            <a:pPr marL="628650" lvl="1" indent="-171450" algn="l" rtl="0">
              <a:spcBef>
                <a:spcPts val="0"/>
              </a:spcBef>
              <a:spcAft>
                <a:spcPts val="0"/>
              </a:spcAft>
              <a:buClr>
                <a:schemeClr val="dk1"/>
              </a:buClr>
              <a:buSzPts val="1200"/>
              <a:buChar char="•"/>
            </a:pPr>
            <a:r>
              <a:rPr lang="en-GB" i="1"/>
              <a:t>Lisez et utilisez le scénario qui vous a été attribué</a:t>
            </a:r>
            <a:endParaRPr/>
          </a:p>
          <a:p>
            <a:pPr marL="171450" lvl="0" indent="-171450" algn="l" rtl="0">
              <a:spcBef>
                <a:spcPts val="0"/>
              </a:spcBef>
              <a:spcAft>
                <a:spcPts val="0"/>
              </a:spcAft>
              <a:buClr>
                <a:schemeClr val="dk1"/>
              </a:buClr>
              <a:buSzPts val="1200"/>
              <a:buChar char="•"/>
            </a:pPr>
            <a:r>
              <a:rPr lang="en-GB"/>
              <a:t>Instructions relatives au rôle du gestionnaire de cas</a:t>
            </a:r>
            <a:endParaRPr/>
          </a:p>
          <a:p>
            <a:pPr marL="628650" lvl="1" indent="-171450" algn="l" rtl="0">
              <a:spcBef>
                <a:spcPts val="0"/>
              </a:spcBef>
              <a:spcAft>
                <a:spcPts val="0"/>
              </a:spcAft>
              <a:buClr>
                <a:schemeClr val="dk1"/>
              </a:buClr>
              <a:buSzPts val="1200"/>
              <a:buChar char="•"/>
            </a:pPr>
            <a:r>
              <a:rPr lang="en-GB" i="1"/>
              <a:t>Fermez votre cahier d'exercices pour ne pas lire le scénario. </a:t>
            </a:r>
            <a:endParaRPr/>
          </a:p>
          <a:p>
            <a:pPr marL="628650" lvl="1" indent="-171450" algn="l" rtl="0">
              <a:spcBef>
                <a:spcPts val="0"/>
              </a:spcBef>
              <a:spcAft>
                <a:spcPts val="0"/>
              </a:spcAft>
              <a:buClr>
                <a:schemeClr val="dk1"/>
              </a:buClr>
              <a:buSzPts val="1200"/>
              <a:buChar char="•"/>
            </a:pPr>
            <a:r>
              <a:rPr lang="en-GB" i="1"/>
              <a:t>Reprenez les émotions jouées par votre partenaire pendant le jeu de rôle</a:t>
            </a:r>
            <a:endParaRPr/>
          </a:p>
          <a:p>
            <a:pPr marL="628650" lvl="1" indent="-171450" algn="l" rtl="0">
              <a:spcBef>
                <a:spcPts val="0"/>
              </a:spcBef>
              <a:spcAft>
                <a:spcPts val="0"/>
              </a:spcAft>
              <a:buClr>
                <a:schemeClr val="dk1"/>
              </a:buClr>
              <a:buSzPts val="1200"/>
              <a:buChar char="•"/>
            </a:pPr>
            <a:r>
              <a:rPr lang="en-GB" i="1"/>
              <a:t>Votre scénario :</a:t>
            </a:r>
            <a:endParaRPr/>
          </a:p>
          <a:p>
            <a:pPr marL="1085850" lvl="2" indent="-171450" algn="l" rtl="0">
              <a:spcBef>
                <a:spcPts val="0"/>
              </a:spcBef>
              <a:spcAft>
                <a:spcPts val="0"/>
              </a:spcAft>
              <a:buClr>
                <a:schemeClr val="dk1"/>
              </a:buClr>
              <a:buSzPts val="1200"/>
              <a:buChar char="•"/>
            </a:pPr>
            <a:r>
              <a:rPr lang="en-GB" i="1"/>
              <a:t>Vous rendez visite à Ze Naw et à sa mère car vous souhaitez les orienter vers un projet d'autonomisation des femmes qui comprend également un placement professionnel.</a:t>
            </a:r>
            <a:endParaRPr/>
          </a:p>
          <a:p>
            <a:pPr marL="1085850" lvl="2" indent="-171450" algn="l" rtl="0">
              <a:spcBef>
                <a:spcPts val="0"/>
              </a:spcBef>
              <a:spcAft>
                <a:spcPts val="0"/>
              </a:spcAft>
              <a:buClr>
                <a:schemeClr val="dk1"/>
              </a:buClr>
              <a:buSzPts val="1200"/>
              <a:buChar char="•"/>
            </a:pPr>
            <a:r>
              <a:rPr lang="en-GB" i="1"/>
              <a:t>Vous devez leur expliquer cela </a:t>
            </a:r>
            <a:endParaRPr/>
          </a:p>
          <a:p>
            <a:pPr marL="1085850" lvl="2" indent="-171450" algn="l" rtl="0">
              <a:spcBef>
                <a:spcPts val="0"/>
              </a:spcBef>
              <a:spcAft>
                <a:spcPts val="0"/>
              </a:spcAft>
              <a:buClr>
                <a:schemeClr val="dk1"/>
              </a:buClr>
              <a:buSzPts val="1200"/>
              <a:buChar char="•"/>
            </a:pPr>
            <a:r>
              <a:rPr lang="en-GB" i="1"/>
              <a:t>Vous devez vous entraîner à répondre avec empathie</a:t>
            </a:r>
            <a:endParaRPr/>
          </a:p>
          <a:p>
            <a:pPr marL="628650" lvl="1" indent="-171450" algn="l" rtl="0">
              <a:spcBef>
                <a:spcPts val="0"/>
              </a:spcBef>
              <a:spcAft>
                <a:spcPts val="0"/>
              </a:spcAft>
              <a:buClr>
                <a:schemeClr val="dk1"/>
              </a:buClr>
              <a:buSzPts val="1200"/>
              <a:buChar char="•"/>
            </a:pPr>
            <a:r>
              <a:rPr lang="en-GB" i="1"/>
              <a:t>N'oubliez pas que Ze Naw n'a que 7 ans et que la communication doit être adaptée à son âge et à son stade de développement.</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(15 minutes)</a:t>
            </a:r>
            <a:endParaRPr/>
          </a:p>
          <a:p>
            <a:pPr marL="171450" lvl="0" indent="-171450" algn="l" rtl="0">
              <a:spcBef>
                <a:spcPts val="0"/>
              </a:spcBef>
              <a:spcAft>
                <a:spcPts val="0"/>
              </a:spcAft>
              <a:buClr>
                <a:schemeClr val="dk1"/>
              </a:buClr>
              <a:buSzPts val="1200"/>
              <a:buChar char="•"/>
            </a:pPr>
            <a:r>
              <a:rPr lang="en-GB"/>
              <a:t>Laissez 2 à 3 minutes aux participants pour préparer leur rôle</a:t>
            </a:r>
            <a:endParaRPr/>
          </a:p>
          <a:p>
            <a:pPr marL="171450" lvl="0" indent="-171450" algn="l" rtl="0">
              <a:spcBef>
                <a:spcPts val="0"/>
              </a:spcBef>
              <a:spcAft>
                <a:spcPts val="0"/>
              </a:spcAft>
              <a:buClr>
                <a:schemeClr val="dk1"/>
              </a:buClr>
              <a:buSzPts val="1200"/>
              <a:buChar char="•"/>
            </a:pPr>
            <a:r>
              <a:rPr lang="en-GB"/>
              <a:t>Laissez 10 minutes aux participants pour faire le jeu de rôle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503" name="Google Shape;503;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5: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(15 minutes)</a:t>
            </a:r>
            <a:endParaRPr/>
          </a:p>
          <a:p>
            <a:pPr marL="171450" lvl="0" indent="-171450" algn="l" rtl="0">
              <a:spcBef>
                <a:spcPts val="0"/>
              </a:spcBef>
              <a:spcAft>
                <a:spcPts val="0"/>
              </a:spcAft>
              <a:buClr>
                <a:schemeClr val="dk1"/>
              </a:buClr>
              <a:buSzPts val="1200"/>
              <a:buChar char="•"/>
            </a:pPr>
            <a:r>
              <a:rPr lang="en-GB"/>
              <a:t>Questions pour le gestionnaire de cas :</a:t>
            </a:r>
            <a:endParaRPr/>
          </a:p>
          <a:p>
            <a:pPr marL="628650" lvl="1" indent="-171450" algn="l" rtl="0">
              <a:spcBef>
                <a:spcPts val="0"/>
              </a:spcBef>
              <a:spcAft>
                <a:spcPts val="0"/>
              </a:spcAft>
              <a:buClr>
                <a:schemeClr val="dk1"/>
              </a:buClr>
              <a:buSzPts val="1200"/>
              <a:buChar char="•"/>
            </a:pPr>
            <a:r>
              <a:rPr lang="en-GB" i="1"/>
              <a:t>Quelle émotion Ze Naw a-t-elle manifestée ?</a:t>
            </a:r>
            <a:endParaRPr/>
          </a:p>
          <a:p>
            <a:pPr marL="628650" lvl="1" indent="-171450" algn="l" rtl="0">
              <a:spcBef>
                <a:spcPts val="0"/>
              </a:spcBef>
              <a:spcAft>
                <a:spcPts val="0"/>
              </a:spcAft>
              <a:buClr>
                <a:schemeClr val="dk1"/>
              </a:buClr>
              <a:buSzPts val="1200"/>
              <a:buChar char="•"/>
            </a:pPr>
            <a:r>
              <a:rPr lang="en-GB" i="1"/>
              <a:t>Comment avez-vous réagi ? Avez-vous insisté pour discuter de l'orientation ou avez-vous laissé tomber ce sujet pour l'instant ?</a:t>
            </a:r>
            <a:endParaRPr/>
          </a:p>
          <a:p>
            <a:pPr marL="628650" lvl="1" indent="-171450" algn="l" rtl="0">
              <a:spcBef>
                <a:spcPts val="0"/>
              </a:spcBef>
              <a:spcAft>
                <a:spcPts val="0"/>
              </a:spcAft>
              <a:buClr>
                <a:schemeClr val="dk1"/>
              </a:buClr>
              <a:buSzPts val="1200"/>
              <a:buChar char="•"/>
            </a:pPr>
            <a:r>
              <a:rPr lang="en-GB" i="1"/>
              <a:t>Quels étaient les défis à relever ?</a:t>
            </a:r>
            <a:endParaRPr/>
          </a:p>
          <a:p>
            <a:pPr marL="171450" lvl="0" indent="-171450" algn="l" rtl="0">
              <a:spcBef>
                <a:spcPts val="0"/>
              </a:spcBef>
              <a:spcAft>
                <a:spcPts val="0"/>
              </a:spcAft>
              <a:buClr>
                <a:schemeClr val="dk1"/>
              </a:buClr>
              <a:buSzPts val="1200"/>
              <a:buChar char="•"/>
            </a:pPr>
            <a:r>
              <a:rPr lang="en-GB"/>
              <a:t>Questions pour Ze Naw :</a:t>
            </a:r>
            <a:endParaRPr/>
          </a:p>
          <a:p>
            <a:pPr marL="628650" lvl="1" indent="-171450" algn="l" rtl="0">
              <a:spcBef>
                <a:spcPts val="0"/>
              </a:spcBef>
              <a:spcAft>
                <a:spcPts val="0"/>
              </a:spcAft>
              <a:buClr>
                <a:schemeClr val="dk1"/>
              </a:buClr>
              <a:buSzPts val="1200"/>
              <a:buChar char="•"/>
            </a:pPr>
            <a:r>
              <a:rPr lang="en-GB" i="1"/>
              <a:t>Le gestionnaire de cas a-t-il perçu l'émotion que vous manifestiez ? </a:t>
            </a:r>
            <a:endParaRPr/>
          </a:p>
          <a:p>
            <a:pPr marL="628650" lvl="1" indent="-171450" algn="l" rtl="0">
              <a:spcBef>
                <a:spcPts val="0"/>
              </a:spcBef>
              <a:spcAft>
                <a:spcPts val="0"/>
              </a:spcAft>
              <a:buClr>
                <a:schemeClr val="dk1"/>
              </a:buClr>
              <a:buSzPts val="1200"/>
              <a:buChar char="•"/>
            </a:pPr>
            <a:r>
              <a:rPr lang="en-GB" i="1"/>
              <a:t>Comment le gestionnaire de cas a-t-il réagi ? Qu'avez-vous ressenti ?</a:t>
            </a:r>
            <a:endParaRPr/>
          </a:p>
          <a:p>
            <a:pPr marL="628650" lvl="1"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CONCLUSION (5 minutes)</a:t>
            </a:r>
            <a:endParaRPr/>
          </a:p>
          <a:p>
            <a:pPr marL="171450" lvl="0" indent="-171450" algn="l" rtl="0">
              <a:spcBef>
                <a:spcPts val="0"/>
              </a:spcBef>
              <a:spcAft>
                <a:spcPts val="0"/>
              </a:spcAft>
              <a:buClr>
                <a:schemeClr val="dk1"/>
              </a:buClr>
              <a:buSzPts val="1200"/>
              <a:buChar char="•"/>
            </a:pPr>
            <a:r>
              <a:rPr lang="en-GB"/>
              <a:t>Corriger les participants qui : </a:t>
            </a:r>
            <a:endParaRPr/>
          </a:p>
          <a:p>
            <a:pPr marL="628650" lvl="1" indent="-171450" algn="l" rtl="0">
              <a:spcBef>
                <a:spcPts val="0"/>
              </a:spcBef>
              <a:spcAft>
                <a:spcPts val="0"/>
              </a:spcAft>
              <a:buClr>
                <a:schemeClr val="dk1"/>
              </a:buClr>
              <a:buSzPts val="1200"/>
              <a:buChar char="•"/>
            </a:pPr>
            <a:r>
              <a:rPr lang="en-GB"/>
              <a:t>Ont commencé à planifier des actions au lieu d'écouter l'enfant</a:t>
            </a:r>
            <a:endParaRPr/>
          </a:p>
          <a:p>
            <a:pPr marL="628650" lvl="1" indent="-171450" algn="l" rtl="0">
              <a:spcBef>
                <a:spcPts val="0"/>
              </a:spcBef>
              <a:spcAft>
                <a:spcPts val="0"/>
              </a:spcAft>
              <a:buClr>
                <a:schemeClr val="dk1"/>
              </a:buClr>
              <a:buSzPts val="1200"/>
              <a:buChar char="•"/>
            </a:pPr>
            <a:r>
              <a:rPr lang="en-GB"/>
              <a:t>S’en sont tenus à l'emploi du temps et à ce qui a été reféré, même si ce n'était pas le bon moment.</a:t>
            </a:r>
            <a:endParaRPr/>
          </a:p>
          <a:p>
            <a:pPr marL="628650" lvl="1" indent="-171450" algn="l" rtl="0">
              <a:spcBef>
                <a:spcPts val="0"/>
              </a:spcBef>
              <a:spcAft>
                <a:spcPts val="0"/>
              </a:spcAft>
              <a:buClr>
                <a:schemeClr val="dk1"/>
              </a:buClr>
              <a:buSzPts val="1200"/>
              <a:buChar char="•"/>
            </a:pPr>
            <a:r>
              <a:rPr lang="en-GB"/>
              <a:t>N’ont pas validé le fait qu'il est normal d'avoir peur lorsqu'on est entouré de trois chiens ou qu'il est injuste de ne pas être autorisé à aller à l'école. </a:t>
            </a:r>
            <a:endParaRPr/>
          </a:p>
          <a:p>
            <a:pPr marL="171450" lvl="0" indent="-171450" algn="l" rtl="0">
              <a:spcBef>
                <a:spcPts val="0"/>
              </a:spcBef>
              <a:spcAft>
                <a:spcPts val="0"/>
              </a:spcAft>
              <a:buClr>
                <a:schemeClr val="dk1"/>
              </a:buClr>
              <a:buSzPts val="1200"/>
              <a:buChar char="•"/>
            </a:pPr>
            <a:r>
              <a:rPr lang="en-GB"/>
              <a:t>Complétez la discussion par les conseils suivants :</a:t>
            </a:r>
            <a:endParaRPr/>
          </a:p>
          <a:p>
            <a:pPr marL="628650" lvl="1" indent="-171450" algn="l" rtl="0">
              <a:spcBef>
                <a:spcPts val="0"/>
              </a:spcBef>
              <a:spcAft>
                <a:spcPts val="0"/>
              </a:spcAft>
              <a:buClr>
                <a:schemeClr val="dk1"/>
              </a:buClr>
              <a:buSzPts val="1200"/>
              <a:buChar char="•"/>
            </a:pPr>
            <a:r>
              <a:rPr lang="en-GB" b="1"/>
              <a:t>FAIRE</a:t>
            </a:r>
            <a:endParaRPr/>
          </a:p>
          <a:p>
            <a:pPr marL="1085850" lvl="2" indent="-171450" algn="l" rtl="0">
              <a:spcBef>
                <a:spcPts val="0"/>
              </a:spcBef>
              <a:spcAft>
                <a:spcPts val="0"/>
              </a:spcAft>
              <a:buClr>
                <a:schemeClr val="dk1"/>
              </a:buClr>
              <a:buSzPts val="1200"/>
              <a:buChar char="•"/>
            </a:pPr>
            <a:r>
              <a:rPr lang="en-GB"/>
              <a:t>Prendre conscience de ses propres émotions</a:t>
            </a:r>
            <a:endParaRPr/>
          </a:p>
          <a:p>
            <a:pPr marL="1085850" lvl="2" indent="-171450" algn="l" rtl="0">
              <a:spcBef>
                <a:spcPts val="0"/>
              </a:spcBef>
              <a:spcAft>
                <a:spcPts val="0"/>
              </a:spcAft>
              <a:buClr>
                <a:schemeClr val="dk1"/>
              </a:buClr>
              <a:buSzPts val="1200"/>
              <a:buChar char="•"/>
            </a:pPr>
            <a:r>
              <a:rPr lang="en-GB"/>
              <a:t>Etre attentif aux signes qui montrent comment l'enfant se sent (langage corporel, expression faciale, ton de la voix, etc.)</a:t>
            </a:r>
            <a:endParaRPr/>
          </a:p>
          <a:p>
            <a:pPr marL="1085850" lvl="2" indent="-171450" algn="l" rtl="0">
              <a:spcBef>
                <a:spcPts val="0"/>
              </a:spcBef>
              <a:spcAft>
                <a:spcPts val="0"/>
              </a:spcAft>
              <a:buClr>
                <a:schemeClr val="dk1"/>
              </a:buClr>
              <a:buSzPts val="1200"/>
              <a:buChar char="•"/>
            </a:pPr>
            <a:r>
              <a:rPr lang="en-GB"/>
              <a:t>Accepter que l'enfant soit émotif</a:t>
            </a:r>
            <a:endParaRPr/>
          </a:p>
          <a:p>
            <a:pPr marL="1085850" lvl="2" indent="-171450" algn="l" rtl="0">
              <a:spcBef>
                <a:spcPts val="0"/>
              </a:spcBef>
              <a:spcAft>
                <a:spcPts val="0"/>
              </a:spcAft>
              <a:buClr>
                <a:schemeClr val="dk1"/>
              </a:buClr>
              <a:buSzPts val="1200"/>
              <a:buChar char="•"/>
            </a:pPr>
            <a:r>
              <a:rPr lang="en-GB"/>
              <a:t>Etre flexible et patient, et donner à l'enfant le temps dont il a besoin. Laisser de la place au silence.</a:t>
            </a:r>
            <a:endParaRPr/>
          </a:p>
          <a:p>
            <a:pPr marL="1085850" lvl="2" indent="-171450" algn="l" rtl="0">
              <a:spcBef>
                <a:spcPts val="0"/>
              </a:spcBef>
              <a:spcAft>
                <a:spcPts val="0"/>
              </a:spcAft>
              <a:buClr>
                <a:schemeClr val="dk1"/>
              </a:buClr>
              <a:buSzPts val="1200"/>
              <a:buChar char="•"/>
            </a:pPr>
            <a:r>
              <a:rPr lang="en-GB"/>
              <a:t>Expliquer à l'enfant qu'il n'a pas à se sentir coupable de ce qu'il ressent. Nous ne pouvons pas décider de ce que nous ressentons ; en revanche, nous pouvons décider de ce que nous en faisons et de la manière dont nous nous comportons.</a:t>
            </a:r>
            <a:endParaRPr/>
          </a:p>
          <a:p>
            <a:pPr marL="1085850" lvl="2" indent="-171450" algn="l" rtl="0">
              <a:spcBef>
                <a:spcPts val="0"/>
              </a:spcBef>
              <a:spcAft>
                <a:spcPts val="0"/>
              </a:spcAft>
              <a:buClr>
                <a:schemeClr val="dk1"/>
              </a:buClr>
              <a:buSzPts val="1200"/>
              <a:buChar char="•"/>
            </a:pPr>
            <a:r>
              <a:rPr lang="en-GB"/>
              <a:t>Remercier l'enfant de vous avoir fait confiance et d'avoir partagé son expérience émotionnelle.</a:t>
            </a:r>
            <a:endParaRPr/>
          </a:p>
          <a:p>
            <a:pPr marL="628650" lvl="1" indent="-171450" algn="l" rtl="0">
              <a:spcBef>
                <a:spcPts val="0"/>
              </a:spcBef>
              <a:spcAft>
                <a:spcPts val="0"/>
              </a:spcAft>
              <a:buClr>
                <a:schemeClr val="dk1"/>
              </a:buClr>
              <a:buSzPts val="1200"/>
              <a:buChar char="•"/>
            </a:pPr>
            <a:r>
              <a:rPr lang="en-GB" b="1"/>
              <a:t>NE PAS FAIRE</a:t>
            </a:r>
            <a:endParaRPr/>
          </a:p>
          <a:p>
            <a:pPr marL="1085850" lvl="2" indent="-171450" algn="l" rtl="0">
              <a:spcBef>
                <a:spcPts val="0"/>
              </a:spcBef>
              <a:spcAft>
                <a:spcPts val="0"/>
              </a:spcAft>
              <a:buClr>
                <a:schemeClr val="dk1"/>
              </a:buClr>
              <a:buSzPts val="1200"/>
              <a:buChar char="•"/>
            </a:pPr>
            <a:r>
              <a:rPr lang="en-GB"/>
              <a:t>Ignorer ce que l'on ressent</a:t>
            </a:r>
            <a:endParaRPr/>
          </a:p>
          <a:p>
            <a:pPr marL="1085850" lvl="2" indent="-171450" algn="l" rtl="0">
              <a:spcBef>
                <a:spcPts val="0"/>
              </a:spcBef>
              <a:spcAft>
                <a:spcPts val="0"/>
              </a:spcAft>
              <a:buClr>
                <a:schemeClr val="dk1"/>
              </a:buClr>
              <a:buSzPts val="1200"/>
              <a:buChar char="•"/>
            </a:pPr>
            <a:r>
              <a:rPr lang="en-GB"/>
              <a:t>Ignorer les signes des émotions ressenties par l'enfant</a:t>
            </a:r>
            <a:endParaRPr/>
          </a:p>
          <a:p>
            <a:pPr marL="1085850" lvl="2" indent="-171450" algn="l" rtl="0">
              <a:spcBef>
                <a:spcPts val="0"/>
              </a:spcBef>
              <a:spcAft>
                <a:spcPts val="0"/>
              </a:spcAft>
              <a:buClr>
                <a:schemeClr val="dk1"/>
              </a:buClr>
              <a:buSzPts val="1200"/>
              <a:buChar char="•"/>
            </a:pPr>
            <a:r>
              <a:rPr lang="en-GB"/>
              <a:t>Avoir peur que l'enfant exprime ses émotions</a:t>
            </a:r>
            <a:endParaRPr/>
          </a:p>
          <a:p>
            <a:pPr marL="1085850" lvl="2" indent="-171450" algn="l" rtl="0">
              <a:spcBef>
                <a:spcPts val="0"/>
              </a:spcBef>
              <a:spcAft>
                <a:spcPts val="0"/>
              </a:spcAft>
              <a:buClr>
                <a:schemeClr val="dk1"/>
              </a:buClr>
              <a:buSzPts val="1200"/>
              <a:buChar char="•"/>
            </a:pPr>
            <a:r>
              <a:rPr lang="en-GB"/>
              <a:t>Demander à l'enfant de cesser d'exprimer ses émotions</a:t>
            </a:r>
            <a:endParaRPr/>
          </a:p>
          <a:p>
            <a:pPr marL="1085850" lvl="2" indent="-171450" algn="l" rtl="0">
              <a:spcBef>
                <a:spcPts val="0"/>
              </a:spcBef>
              <a:spcAft>
                <a:spcPts val="0"/>
              </a:spcAft>
              <a:buClr>
                <a:schemeClr val="dk1"/>
              </a:buClr>
              <a:buSzPts val="1200"/>
              <a:buChar char="•"/>
            </a:pPr>
            <a:r>
              <a:rPr lang="en-GB"/>
              <a:t>S'en tenir à l'horaire fixé et passer immédiatement à l'enfant "suivant".</a:t>
            </a:r>
            <a:endParaRPr/>
          </a:p>
          <a:p>
            <a:pPr marL="1085850" lvl="2" indent="-171450" algn="l" rtl="0">
              <a:spcBef>
                <a:spcPts val="0"/>
              </a:spcBef>
              <a:spcAft>
                <a:spcPts val="0"/>
              </a:spcAft>
              <a:buClr>
                <a:schemeClr val="dk1"/>
              </a:buClr>
              <a:buSzPts val="1200"/>
              <a:buChar char="•"/>
            </a:pPr>
            <a:r>
              <a:rPr lang="en-GB"/>
              <a:t>Blâmer l'enfant </a:t>
            </a:r>
            <a:endParaRPr/>
          </a:p>
          <a:p>
            <a:pPr marL="1085850" lvl="2" indent="-171450" algn="l" rtl="0">
              <a:spcBef>
                <a:spcPts val="0"/>
              </a:spcBef>
              <a:spcAft>
                <a:spcPts val="0"/>
              </a:spcAft>
              <a:buClr>
                <a:schemeClr val="dk1"/>
              </a:buClr>
              <a:buSzPts val="1200"/>
              <a:buChar char="•"/>
            </a:pPr>
            <a:r>
              <a:rPr lang="en-GB"/>
              <a:t>Demander à l'enfant de parler de son expérience à quelqu'un d'autre</a:t>
            </a:r>
            <a:endParaRPr/>
          </a:p>
          <a:p>
            <a:pPr marL="171450" lvl="0" indent="-171450" algn="l" rtl="0">
              <a:spcBef>
                <a:spcPts val="0"/>
              </a:spcBef>
              <a:spcAft>
                <a:spcPts val="0"/>
              </a:spcAft>
              <a:buClr>
                <a:schemeClr val="dk1"/>
              </a:buClr>
              <a:buSzPts val="1200"/>
              <a:buChar char="•"/>
            </a:pPr>
            <a:r>
              <a:rPr lang="en-GB" i="1"/>
              <a:t>Répondre avec empathie, c'est.. :</a:t>
            </a:r>
            <a:endParaRPr/>
          </a:p>
          <a:p>
            <a:pPr marL="628650" lvl="1" indent="-171450" algn="l" rtl="0">
              <a:spcBef>
                <a:spcPts val="0"/>
              </a:spcBef>
              <a:spcAft>
                <a:spcPts val="0"/>
              </a:spcAft>
              <a:buClr>
                <a:schemeClr val="dk1"/>
              </a:buClr>
              <a:buSzPts val="1200"/>
              <a:buChar char="•"/>
            </a:pPr>
            <a:r>
              <a:rPr lang="en-GB" i="1"/>
              <a:t>Reconnaître les émotions que vous voyez</a:t>
            </a:r>
            <a:endParaRPr/>
          </a:p>
          <a:p>
            <a:pPr marL="628650" lvl="1" indent="-171450" algn="l" rtl="0">
              <a:spcBef>
                <a:spcPts val="0"/>
              </a:spcBef>
              <a:spcAft>
                <a:spcPts val="0"/>
              </a:spcAft>
              <a:buClr>
                <a:schemeClr val="dk1"/>
              </a:buClr>
              <a:buSzPts val="1200"/>
              <a:buChar char="•"/>
            </a:pPr>
            <a:r>
              <a:rPr lang="en-GB" i="1"/>
              <a:t>Communiquer les émotions en retour sans jugement ou sans donner de conseils sur ce qu'il convient de faire.</a:t>
            </a:r>
            <a:endParaRPr/>
          </a:p>
        </p:txBody>
      </p:sp>
      <p:sp>
        <p:nvSpPr>
          <p:cNvPr id="531" name="Google Shape;531;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
        <p:nvSpPr>
          <p:cNvPr id="532" name="Google Shape;532;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p:txBody>
      </p:sp>
      <p:sp>
        <p:nvSpPr>
          <p:cNvPr id="537" name="Google Shape;537;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4 DURÉE : 2h45</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L'un de nos principaux objectifs en tant que gestionnaire de cas est d'apporter un changement positif. </a:t>
            </a:r>
            <a:endParaRPr/>
          </a:p>
          <a:p>
            <a:pPr marL="171450" lvl="0" indent="-171450" algn="l" rtl="0">
              <a:spcBef>
                <a:spcPts val="0"/>
              </a:spcBef>
              <a:spcAft>
                <a:spcPts val="0"/>
              </a:spcAft>
              <a:buClr>
                <a:schemeClr val="dk1"/>
              </a:buClr>
              <a:buSzPts val="1200"/>
              <a:buChar char="•"/>
            </a:pPr>
            <a:r>
              <a:rPr lang="en-GB" i="1"/>
              <a:t>Dans cette session, nous discuterons d'une technique de communication pour motiver les enfants, les parents ou les personnes qui s'occupent d'eux à changer. </a:t>
            </a:r>
            <a:endParaRPr/>
          </a:p>
          <a:p>
            <a:pPr marL="171450" lvl="0" indent="-171450" algn="l" rtl="0">
              <a:spcBef>
                <a:spcPts val="0"/>
              </a:spcBef>
              <a:spcAft>
                <a:spcPts val="0"/>
              </a:spcAft>
              <a:buClr>
                <a:schemeClr val="dk1"/>
              </a:buClr>
              <a:buSzPts val="1200"/>
              <a:buChar char="•"/>
            </a:pPr>
            <a:r>
              <a:rPr lang="en-GB" i="1"/>
              <a:t>Pour ce faire, il est nécessaire de disposer d'une fondation où :</a:t>
            </a:r>
            <a:endParaRPr/>
          </a:p>
          <a:p>
            <a:pPr marL="628650" lvl="1" indent="-171450" algn="l" rtl="0">
              <a:spcBef>
                <a:spcPts val="0"/>
              </a:spcBef>
              <a:spcAft>
                <a:spcPts val="0"/>
              </a:spcAft>
              <a:buClr>
                <a:schemeClr val="dk1"/>
              </a:buClr>
              <a:buSzPts val="1200"/>
              <a:buChar char="•"/>
            </a:pPr>
            <a:r>
              <a:rPr lang="en-GB" i="1"/>
              <a:t>Une relation de confiance est déjà établie avec l'enfant, le parent, la personne qui s'occupe de l'enfant ou l'adulte de confiance.</a:t>
            </a:r>
            <a:endParaRPr/>
          </a:p>
          <a:p>
            <a:pPr marL="628650" lvl="1" indent="-171450" algn="l" rtl="0">
              <a:spcBef>
                <a:spcPts val="0"/>
              </a:spcBef>
              <a:spcAft>
                <a:spcPts val="0"/>
              </a:spcAft>
              <a:buClr>
                <a:schemeClr val="dk1"/>
              </a:buClr>
              <a:buSzPts val="1200"/>
              <a:buChar char="•"/>
            </a:pPr>
            <a:r>
              <a:rPr lang="en-GB" i="1"/>
              <a:t>Vous appliquez vos compétences en matière de communication et de SMSPS. Par exemple, vous devez donner la priorité à l'écoute et au traitement afin de donner à la famille toutes les chances de s'exprimer. </a:t>
            </a:r>
            <a:endParaRPr/>
          </a:p>
          <a:p>
            <a:pPr marL="171450" lvl="0" indent="-171450" algn="l" rtl="0">
              <a:spcBef>
                <a:spcPts val="0"/>
              </a:spcBef>
              <a:spcAft>
                <a:spcPts val="0"/>
              </a:spcAft>
              <a:buClr>
                <a:schemeClr val="dk1"/>
              </a:buClr>
              <a:buSzPts val="1200"/>
              <a:buChar char="•"/>
            </a:pPr>
            <a:r>
              <a:rPr lang="en-GB" i="1"/>
              <a:t>Cette fondation vous permet d'aider l'enfant/la famille à.. :</a:t>
            </a:r>
            <a:endParaRPr/>
          </a:p>
          <a:p>
            <a:pPr marL="628650" lvl="1" indent="-171450" algn="l" rtl="0">
              <a:spcBef>
                <a:spcPts val="0"/>
              </a:spcBef>
              <a:spcAft>
                <a:spcPts val="0"/>
              </a:spcAft>
              <a:buClr>
                <a:schemeClr val="dk1"/>
              </a:buClr>
              <a:buSzPts val="1200"/>
              <a:buChar char="•"/>
            </a:pPr>
            <a:r>
              <a:rPr lang="en-GB" i="1"/>
              <a:t>Réfléchir à la (aux) situation(s) </a:t>
            </a:r>
            <a:endParaRPr/>
          </a:p>
          <a:p>
            <a:pPr marL="628650" lvl="1" indent="-171450" algn="l" rtl="0">
              <a:spcBef>
                <a:spcPts val="0"/>
              </a:spcBef>
              <a:spcAft>
                <a:spcPts val="0"/>
              </a:spcAft>
              <a:buClr>
                <a:schemeClr val="dk1"/>
              </a:buClr>
              <a:buSzPts val="1200"/>
              <a:buChar char="•"/>
            </a:pPr>
            <a:r>
              <a:rPr lang="en-GB" i="1"/>
              <a:t>Trouver des solutions pour soi-même</a:t>
            </a:r>
            <a:endParaRPr/>
          </a:p>
          <a:p>
            <a:pPr marL="171450" lvl="0" indent="-171450" algn="l" rtl="0">
              <a:spcBef>
                <a:spcPts val="0"/>
              </a:spcBef>
              <a:spcAft>
                <a:spcPts val="0"/>
              </a:spcAft>
              <a:buClr>
                <a:schemeClr val="dk1"/>
              </a:buClr>
              <a:buSzPts val="1200"/>
              <a:buChar char="•"/>
            </a:pPr>
            <a:r>
              <a:rPr lang="en-GB" i="1"/>
              <a:t>Les techniques abordées sont axées sur le travail avec les enfants, les parents, les soignants ou les adultes de confiance.</a:t>
            </a:r>
            <a:endParaRPr/>
          </a:p>
          <a:p>
            <a:pPr marL="171450" lvl="0" indent="-171450" algn="l" rtl="0">
              <a:spcBef>
                <a:spcPts val="0"/>
              </a:spcBef>
              <a:spcAft>
                <a:spcPts val="0"/>
              </a:spcAft>
              <a:buClr>
                <a:schemeClr val="dk1"/>
              </a:buClr>
              <a:buSzPts val="1200"/>
              <a:buChar char="•"/>
            </a:pPr>
            <a:r>
              <a:rPr lang="en-GB" i="1"/>
              <a:t>Ils peuvent être utilisés lors des phases de révision, de planification et de mise en œuvre. </a:t>
            </a:r>
            <a:endParaRPr/>
          </a:p>
          <a:p>
            <a:pPr marL="171450" lvl="0" indent="-171450" algn="l" rtl="0">
              <a:spcBef>
                <a:spcPts val="0"/>
              </a:spcBef>
              <a:spcAft>
                <a:spcPts val="0"/>
              </a:spcAft>
              <a:buClr>
                <a:schemeClr val="dk1"/>
              </a:buClr>
              <a:buSzPts val="1200"/>
              <a:buChar char="•"/>
            </a:pPr>
            <a:r>
              <a:rPr lang="en-GB" i="1"/>
              <a:t>Comme toujours, la communication doit être adaptée à l'âge, au stade de développement, aux capacités et aux considérations culturelles.</a:t>
            </a:r>
            <a:endParaRPr/>
          </a:p>
          <a:p>
            <a:pPr marL="171450" lvl="0" indent="-171450" algn="l" rtl="0">
              <a:spcBef>
                <a:spcPts val="0"/>
              </a:spcBef>
              <a:spcAft>
                <a:spcPts val="0"/>
              </a:spcAft>
              <a:buClr>
                <a:schemeClr val="dk1"/>
              </a:buClr>
              <a:buSzPts val="1200"/>
              <a:buChar char="•"/>
            </a:pPr>
            <a:r>
              <a:rPr lang="en-GB" i="1"/>
              <a:t>Tout d'abord, nous ferons un exercice pour vous aider à réfléchir à ce que signifie pour vous la capacité de changer.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a:t>Source : Loughran, Hilda. </a:t>
            </a:r>
            <a:r>
              <a:rPr lang="en-GB" i="1"/>
              <a:t>Counselling Skills for Social Workers (Student Social Work)</a:t>
            </a:r>
            <a:r>
              <a:rPr lang="en-GB"/>
              <a:t>. Taylor and Francis.</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547" name="Google Shape;547;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Nous allons réfléchir au changement et commencer par une réflexion personnelle. </a:t>
            </a:r>
            <a:endParaRPr/>
          </a:p>
          <a:p>
            <a:pPr marL="171450" lvl="0" indent="-171450" algn="l" rtl="0">
              <a:spcBef>
                <a:spcPts val="0"/>
              </a:spcBef>
              <a:spcAft>
                <a:spcPts val="0"/>
              </a:spcAft>
              <a:buClr>
                <a:schemeClr val="dk1"/>
              </a:buClr>
              <a:buSzPts val="1200"/>
              <a:buChar char="•"/>
            </a:pPr>
            <a:r>
              <a:rPr lang="en-GB"/>
              <a:t>Guidez les participants vers la </a:t>
            </a:r>
            <a:r>
              <a:rPr lang="en-GB" b="1"/>
              <a:t>page 61 du manuel : Exercice de réflexion - changement</a:t>
            </a:r>
            <a:endParaRPr/>
          </a:p>
          <a:p>
            <a:pPr marL="171450" lvl="0" indent="-171450" algn="l" rtl="0">
              <a:spcBef>
                <a:spcPts val="0"/>
              </a:spcBef>
              <a:spcAft>
                <a:spcPts val="0"/>
              </a:spcAft>
              <a:buClr>
                <a:schemeClr val="dk1"/>
              </a:buClr>
              <a:buSzPts val="1200"/>
              <a:buChar char="•"/>
            </a:pPr>
            <a:r>
              <a:rPr lang="en-GB" i="1"/>
              <a:t>Dans votre cahier de travail, réfléchissez à ces questions et écrivez vos réponses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(15 minutes)</a:t>
            </a:r>
            <a:endParaRPr/>
          </a:p>
          <a:p>
            <a:pPr marL="171450" lvl="0" indent="-171450" algn="l" rtl="0">
              <a:spcBef>
                <a:spcPts val="0"/>
              </a:spcBef>
              <a:spcAft>
                <a:spcPts val="0"/>
              </a:spcAft>
              <a:buClr>
                <a:schemeClr val="dk1"/>
              </a:buClr>
              <a:buSzPts val="1200"/>
              <a:buChar char="•"/>
            </a:pPr>
            <a:r>
              <a:rPr lang="en-GB"/>
              <a:t>Laisser 15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Demandez si un volontaire souhaite partager une partie de sa réflexion.</a:t>
            </a:r>
            <a:endParaRPr/>
          </a:p>
          <a:p>
            <a:pPr marL="171450" lvl="0" indent="-171450" algn="l" rtl="0">
              <a:spcBef>
                <a:spcPts val="0"/>
              </a:spcBef>
              <a:spcAft>
                <a:spcPts val="0"/>
              </a:spcAft>
              <a:buClr>
                <a:schemeClr val="dk1"/>
              </a:buClr>
              <a:buSzPts val="1200"/>
              <a:buChar char="•"/>
            </a:pPr>
            <a:r>
              <a:rPr lang="en-GB" i="1"/>
              <a:t>Toutes ces questions étaient importantes pour alimenter notre réflexion sur le changement. </a:t>
            </a:r>
            <a:endParaRPr/>
          </a:p>
          <a:p>
            <a:pPr marL="171450" lvl="0" indent="-171450" algn="l" rtl="0">
              <a:spcBef>
                <a:spcPts val="0"/>
              </a:spcBef>
              <a:spcAft>
                <a:spcPts val="0"/>
              </a:spcAft>
              <a:buClr>
                <a:schemeClr val="dk1"/>
              </a:buClr>
              <a:buSzPts val="1200"/>
              <a:buChar char="•"/>
            </a:pPr>
            <a:r>
              <a:rPr lang="en-GB" i="1"/>
              <a:t>La façon dont nous voyons le changement et dont nous avons éprouvé le besoin de changer dans notre propre vie aura un impact sur la façon dont nous interagissons avec les familles à propos du changement. </a:t>
            </a:r>
            <a:endParaRPr/>
          </a:p>
          <a:p>
            <a:pPr marL="171450" lvl="0" indent="-171450" algn="l" rtl="0">
              <a:spcBef>
                <a:spcPts val="0"/>
              </a:spcBef>
              <a:spcAft>
                <a:spcPts val="0"/>
              </a:spcAft>
              <a:buClr>
                <a:schemeClr val="dk1"/>
              </a:buClr>
              <a:buSzPts val="1200"/>
              <a:buChar char="•"/>
            </a:pPr>
            <a:r>
              <a:rPr lang="en-GB" i="1"/>
              <a:t>Si vous comprenez que le changement peut être difficile, et encore plus difficile dans certaines circonstances, vous pouvez commencer à le gérer différemment. </a:t>
            </a:r>
            <a:endParaRPr/>
          </a:p>
          <a:p>
            <a:pPr marL="171450" lvl="0" indent="-171450" algn="l" rtl="0">
              <a:spcBef>
                <a:spcPts val="0"/>
              </a:spcBef>
              <a:spcAft>
                <a:spcPts val="0"/>
              </a:spcAft>
              <a:buClr>
                <a:schemeClr val="dk1"/>
              </a:buClr>
              <a:buSzPts val="1200"/>
              <a:buChar char="•"/>
            </a:pPr>
            <a:r>
              <a:rPr lang="en-GB" i="1"/>
              <a:t>Bien entendu, selon le type de changement, cela sera plus ou moins difficile. </a:t>
            </a:r>
            <a:endParaRPr/>
          </a:p>
        </p:txBody>
      </p:sp>
      <p:sp>
        <p:nvSpPr>
          <p:cNvPr id="553" name="Google Shape;553;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A propos de cette technique</a:t>
            </a:r>
            <a:endParaRPr/>
          </a:p>
          <a:p>
            <a:pPr marL="628650" lvl="1" indent="-171450" algn="l" rtl="0">
              <a:spcBef>
                <a:spcPts val="0"/>
              </a:spcBef>
              <a:spcAft>
                <a:spcPts val="0"/>
              </a:spcAft>
              <a:buClr>
                <a:schemeClr val="dk1"/>
              </a:buClr>
              <a:buSzPts val="1200"/>
              <a:buChar char="•"/>
            </a:pPr>
            <a:r>
              <a:rPr lang="en-GB" i="1"/>
              <a:t>Cette technique repose sur la conviction que les personnes savent ce qui est le mieux pour elles-mêmes et leur famille, même si cela pose parfois des problèmes.</a:t>
            </a:r>
            <a:endParaRPr/>
          </a:p>
          <a:p>
            <a:pPr marL="628650" lvl="1" indent="-171450" algn="l" rtl="0">
              <a:spcBef>
                <a:spcPts val="0"/>
              </a:spcBef>
              <a:spcAft>
                <a:spcPts val="0"/>
              </a:spcAft>
              <a:buClr>
                <a:schemeClr val="dk1"/>
              </a:buClr>
              <a:buSzPts val="1200"/>
              <a:buChar char="•"/>
            </a:pPr>
            <a:r>
              <a:rPr lang="en-GB" i="1"/>
              <a:t>Note : cette approche suppose que les besoins de base sont satisfaits.</a:t>
            </a:r>
            <a:endParaRPr/>
          </a:p>
          <a:p>
            <a:pPr marL="1085850" lvl="2" indent="-171450" algn="l" rtl="0">
              <a:spcBef>
                <a:spcPts val="0"/>
              </a:spcBef>
              <a:spcAft>
                <a:spcPts val="0"/>
              </a:spcAft>
              <a:buClr>
                <a:schemeClr val="dk1"/>
              </a:buClr>
              <a:buSzPts val="1200"/>
              <a:buChar char="•"/>
            </a:pPr>
            <a:r>
              <a:rPr lang="en-GB" i="1"/>
              <a:t>Si les besoins fondamentaux ne sont pas satisfaits, les gens n'auront pas l'espace mental nécessaire pour réfléchir et explorer différentes solutions. </a:t>
            </a:r>
            <a:endParaRPr/>
          </a:p>
          <a:p>
            <a:pPr marL="171450" lvl="0" indent="-171450" algn="l" rtl="0">
              <a:spcBef>
                <a:spcPts val="0"/>
              </a:spcBef>
              <a:spcAft>
                <a:spcPts val="0"/>
              </a:spcAft>
              <a:buClr>
                <a:schemeClr val="dk1"/>
              </a:buClr>
              <a:buSzPts val="1200"/>
              <a:buChar char="•"/>
            </a:pPr>
            <a:r>
              <a:rPr lang="en-GB" i="1"/>
              <a:t>Rôle du gestionnaire de cas dans cette technique:</a:t>
            </a:r>
            <a:endParaRPr/>
          </a:p>
          <a:p>
            <a:pPr marL="628650" lvl="1" indent="-171450" algn="l" rtl="0">
              <a:spcBef>
                <a:spcPts val="0"/>
              </a:spcBef>
              <a:spcAft>
                <a:spcPts val="0"/>
              </a:spcAft>
              <a:buClr>
                <a:schemeClr val="dk1"/>
              </a:buClr>
              <a:buSzPts val="1200"/>
              <a:buChar char="•"/>
            </a:pPr>
            <a:r>
              <a:rPr lang="en-GB" i="1"/>
              <a:t>Le gestionnaire de cas aide le parent ou la personne qui s'occupe de l'enfant à trouver ses propres solutions, en l'aidant à prendre des décisions plutôt qu'en lui disant ce qu'il doit faire.</a:t>
            </a:r>
            <a:endParaRPr/>
          </a:p>
          <a:p>
            <a:pPr marL="628650" lvl="1" indent="-171450" algn="l" rtl="0">
              <a:spcBef>
                <a:spcPts val="0"/>
              </a:spcBef>
              <a:spcAft>
                <a:spcPts val="0"/>
              </a:spcAft>
              <a:buClr>
                <a:schemeClr val="dk1"/>
              </a:buClr>
              <a:buSzPts val="1200"/>
              <a:buChar char="•"/>
            </a:pPr>
            <a:r>
              <a:rPr lang="en-GB" i="1"/>
              <a:t>Le gestionnaire de cas facilite les conversations qui identifient et soutiennent les forces et les capacités d'adaptation de l'enfant, du parent ou des personnes qui s'occupent de l'enfant. </a:t>
            </a:r>
            <a:endParaRPr/>
          </a:p>
          <a:p>
            <a:pPr marL="628650" lvl="1" indent="-171450" algn="l" rtl="0">
              <a:spcBef>
                <a:spcPts val="0"/>
              </a:spcBef>
              <a:spcAft>
                <a:spcPts val="0"/>
              </a:spcAft>
              <a:buClr>
                <a:schemeClr val="dk1"/>
              </a:buClr>
              <a:buSzPts val="1200"/>
              <a:buChar char="•"/>
            </a:pPr>
            <a:r>
              <a:rPr lang="en-GB" i="1"/>
              <a:t>Le gestionnaire de cas les aide à voir ce qu'ils peuvent faire eux-mêmes pour changer les choses ou atteindre leurs objectifs.</a:t>
            </a:r>
            <a:endParaRPr/>
          </a:p>
        </p:txBody>
      </p:sp>
      <p:sp>
        <p:nvSpPr>
          <p:cNvPr id="600" name="Google Shape;600;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 </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Ce module vise à nous donner un retour d'information sur les compétences en communication et en SMSPS que vous possédez déjà. </a:t>
            </a:r>
            <a:endParaRPr/>
          </a:p>
          <a:p>
            <a:pPr marL="171450" lvl="0" indent="-171450" algn="l" rtl="0">
              <a:spcBef>
                <a:spcPts val="0"/>
              </a:spcBef>
              <a:spcAft>
                <a:spcPts val="0"/>
              </a:spcAft>
              <a:buClr>
                <a:schemeClr val="dk1"/>
              </a:buClr>
              <a:buSzPts val="1200"/>
              <a:buChar char="•"/>
            </a:pPr>
            <a:r>
              <a:rPr lang="en-GB" i="1"/>
              <a:t>Nous viserons à accroître vos connaissances, à discuter de vos attitudes et à mettre en pratique vos compétences en matière de communication et de SPS. </a:t>
            </a:r>
            <a:endParaRPr/>
          </a:p>
        </p:txBody>
      </p:sp>
      <p:sp>
        <p:nvSpPr>
          <p:cNvPr id="113" name="Google Shape;113;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allons maintenant commencer par les 4 techniques de base de l'entretien de motivation. </a:t>
            </a:r>
            <a:endParaRPr/>
          </a:p>
          <a:p>
            <a:pPr marL="628650" lvl="1" indent="-171450" algn="l" rtl="0">
              <a:spcBef>
                <a:spcPts val="0"/>
              </a:spcBef>
              <a:spcAft>
                <a:spcPts val="0"/>
              </a:spcAft>
              <a:buClr>
                <a:schemeClr val="dk1"/>
              </a:buClr>
              <a:buSzPts val="1200"/>
              <a:buChar char="•"/>
            </a:pPr>
            <a:r>
              <a:rPr lang="en-GB" i="1"/>
              <a:t>Vous avez déjà appris et pratiqué au moins 2 d'entre eux dans le Niveau 1 et Nouveau même dans la session précédente ! </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Les techniques que nous allons décrire semblent simples.</a:t>
            </a:r>
            <a:endParaRPr/>
          </a:p>
          <a:p>
            <a:pPr marL="628650" lvl="1" indent="-171450" algn="l" rtl="0">
              <a:spcBef>
                <a:spcPts val="0"/>
              </a:spcBef>
              <a:spcAft>
                <a:spcPts val="0"/>
              </a:spcAft>
              <a:buClr>
                <a:schemeClr val="dk1"/>
              </a:buClr>
              <a:buSzPts val="1200"/>
              <a:buChar char="•"/>
            </a:pPr>
            <a:r>
              <a:rPr lang="en-GB" i="1"/>
              <a:t>Beaucoup d'entre nous pensent qu'ils sont capables de le faire sans effort. </a:t>
            </a:r>
            <a:endParaRPr/>
          </a:p>
          <a:p>
            <a:pPr marL="628650" lvl="1" indent="-171450" algn="l" rtl="0">
              <a:spcBef>
                <a:spcPts val="0"/>
              </a:spcBef>
              <a:spcAft>
                <a:spcPts val="0"/>
              </a:spcAft>
              <a:buClr>
                <a:schemeClr val="dk1"/>
              </a:buClr>
              <a:buSzPts val="1200"/>
              <a:buChar char="•"/>
            </a:pPr>
            <a:r>
              <a:rPr lang="en-GB" i="1"/>
              <a:t>Cependant, les recherches montrent que ces compétences sont beaucoup moins utilisées par les travailleurs sociaux de l'enfance et de la famille que ce que l'on pourrait croire. </a:t>
            </a:r>
            <a:endParaRPr/>
          </a:p>
          <a:p>
            <a:pPr marL="171450" lvl="0" indent="-171450" algn="l" rtl="0">
              <a:spcBef>
                <a:spcPts val="0"/>
              </a:spcBef>
              <a:spcAft>
                <a:spcPts val="0"/>
              </a:spcAft>
              <a:buClr>
                <a:schemeClr val="dk1"/>
              </a:buClr>
              <a:buSzPts val="1200"/>
              <a:buChar char="•"/>
            </a:pPr>
            <a:r>
              <a:rPr lang="en-GB" i="1"/>
              <a:t>Cela dépend également de la pression que vous subissez ou non. </a:t>
            </a:r>
            <a:endParaRPr/>
          </a:p>
          <a:p>
            <a:pPr marL="628650" lvl="1" indent="-171450" algn="l" rtl="0">
              <a:spcBef>
                <a:spcPts val="0"/>
              </a:spcBef>
              <a:spcAft>
                <a:spcPts val="0"/>
              </a:spcAft>
              <a:buClr>
                <a:schemeClr val="dk1"/>
              </a:buClr>
              <a:buSzPts val="1200"/>
              <a:buChar char="•"/>
            </a:pPr>
            <a:r>
              <a:rPr lang="en-GB" i="1"/>
              <a:t>Il est facile de poser une question ouverte lorsque l'on dispose de tout le temps nécessaire. </a:t>
            </a:r>
            <a:endParaRPr/>
          </a:p>
          <a:p>
            <a:pPr marL="628650" lvl="1" indent="-171450" algn="l" rtl="0">
              <a:spcBef>
                <a:spcPts val="0"/>
              </a:spcBef>
              <a:spcAft>
                <a:spcPts val="0"/>
              </a:spcAft>
              <a:buClr>
                <a:schemeClr val="dk1"/>
              </a:buClr>
              <a:buSzPts val="1200"/>
              <a:buChar char="•"/>
            </a:pPr>
            <a:r>
              <a:rPr lang="en-GB" i="1"/>
              <a:t>C'est beaucoup plus difficile lorsque vous vous trouvez au milieu d'une conversation difficile. </a:t>
            </a:r>
            <a:endParaRPr/>
          </a:p>
          <a:p>
            <a:pPr marL="171450" lvl="0" indent="-171450" algn="l" rtl="0">
              <a:spcBef>
                <a:spcPts val="0"/>
              </a:spcBef>
              <a:spcAft>
                <a:spcPts val="0"/>
              </a:spcAft>
              <a:buClr>
                <a:schemeClr val="dk1"/>
              </a:buClr>
              <a:buSzPts val="1200"/>
              <a:buChar char="•"/>
            </a:pPr>
            <a:r>
              <a:rPr lang="en-GB" i="1"/>
              <a:t>Après cette session, nous espérons que vous aurez une meilleure connaissance de ces compétences, mais il faudra du temps et de la pratique pour les mettre en œuvre sous pression et lorsque la situation est difficile ! </a:t>
            </a:r>
            <a:endParaRPr/>
          </a:p>
          <a:p>
            <a:pPr marL="628650" lvl="1" indent="-171450" algn="l" rtl="0">
              <a:spcBef>
                <a:spcPts val="0"/>
              </a:spcBef>
              <a:spcAft>
                <a:spcPts val="0"/>
              </a:spcAft>
              <a:buClr>
                <a:schemeClr val="dk1"/>
              </a:buClr>
              <a:buSzPts val="1200"/>
              <a:buChar char="•"/>
            </a:pPr>
            <a:r>
              <a:rPr lang="en-GB" i="1"/>
              <a:t>Nous espérons pouvoir planter des graines maintenant, mais elles auront besoin de beaucoup d'eau et de lumière pour se développer. </a:t>
            </a:r>
            <a:endParaRPr i="1"/>
          </a:p>
        </p:txBody>
      </p:sp>
      <p:sp>
        <p:nvSpPr>
          <p:cNvPr id="615" name="Google Shape;615;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Questions ouvertes et questions fermées</a:t>
            </a:r>
            <a:endParaRPr/>
          </a:p>
          <a:p>
            <a:pPr marL="628650" lvl="1" indent="-171450" algn="l" rtl="0">
              <a:spcBef>
                <a:spcPts val="0"/>
              </a:spcBef>
              <a:spcAft>
                <a:spcPts val="0"/>
              </a:spcAft>
              <a:buClr>
                <a:schemeClr val="dk1"/>
              </a:buClr>
              <a:buSzPts val="1200"/>
              <a:buChar char="•"/>
            </a:pPr>
            <a:r>
              <a:rPr lang="en-GB" i="1"/>
              <a:t>Les questions ouvertes invitent les autres à "raconter leur histoire" avec leurs propres mots, sans les orienter dans une direction précise.</a:t>
            </a:r>
            <a:endParaRPr/>
          </a:p>
          <a:p>
            <a:pPr marL="628650" lvl="1" indent="-171450" algn="l" rtl="0">
              <a:spcBef>
                <a:spcPts val="0"/>
              </a:spcBef>
              <a:spcAft>
                <a:spcPts val="0"/>
              </a:spcAft>
              <a:buClr>
                <a:schemeClr val="dk1"/>
              </a:buClr>
              <a:buSzPts val="1200"/>
              <a:buChar char="•"/>
            </a:pPr>
            <a:r>
              <a:rPr lang="en-GB" i="1"/>
              <a:t>Les questions fermées peuvent être utiles pour les enfants plus jeunes, par exemple à l'âge de 4 ans, car ils auraient du mal à répondre à des questions ouvertes.</a:t>
            </a:r>
            <a:endParaRPr/>
          </a:p>
          <a:p>
            <a:pPr marL="628650" lvl="1" indent="-171450" algn="l" rtl="0">
              <a:spcBef>
                <a:spcPts val="0"/>
              </a:spcBef>
              <a:spcAft>
                <a:spcPts val="0"/>
              </a:spcAft>
              <a:buClr>
                <a:schemeClr val="dk1"/>
              </a:buClr>
              <a:buSzPts val="1200"/>
              <a:buChar char="•"/>
            </a:pPr>
            <a:r>
              <a:rPr lang="en-GB" i="1"/>
              <a:t>N'oubliez pas que la communication doit être adaptée à l'âge, au stade de développement et aux capacités de l'enfant.</a:t>
            </a:r>
            <a:endParaRPr/>
          </a:p>
          <a:p>
            <a:pPr marL="171450" lvl="0" indent="-171450" algn="l" rtl="0">
              <a:spcBef>
                <a:spcPts val="0"/>
              </a:spcBef>
              <a:spcAft>
                <a:spcPts val="0"/>
              </a:spcAft>
              <a:buClr>
                <a:schemeClr val="dk1"/>
              </a:buClr>
              <a:buSzPts val="1200"/>
              <a:buChar char="•"/>
            </a:pPr>
            <a:r>
              <a:rPr lang="en-GB" i="1"/>
              <a:t>L'entretien de motivation peut également être utilisé lors de la mise en œuvre d'activités expressives non directives, comme indiqué au niveau 1, lorsque : </a:t>
            </a:r>
            <a:endParaRPr/>
          </a:p>
          <a:p>
            <a:pPr marL="628650" lvl="1" indent="-171450" algn="l" rtl="0">
              <a:spcBef>
                <a:spcPts val="0"/>
              </a:spcBef>
              <a:spcAft>
                <a:spcPts val="0"/>
              </a:spcAft>
              <a:buClr>
                <a:schemeClr val="dk1"/>
              </a:buClr>
              <a:buSzPts val="1200"/>
              <a:buChar char="•"/>
            </a:pPr>
            <a:r>
              <a:rPr lang="en-GB" i="1"/>
              <a:t>L'enfant choisit l'activité (jeu, dessin, peinture, promenade).</a:t>
            </a:r>
            <a:endParaRPr/>
          </a:p>
          <a:p>
            <a:pPr marL="628650" lvl="1" indent="-171450" algn="l" rtl="0">
              <a:spcBef>
                <a:spcPts val="0"/>
              </a:spcBef>
              <a:spcAft>
                <a:spcPts val="0"/>
              </a:spcAft>
              <a:buClr>
                <a:schemeClr val="dk1"/>
              </a:buClr>
              <a:buSzPts val="1200"/>
              <a:buChar char="•"/>
            </a:pPr>
            <a:r>
              <a:rPr lang="en-GB" i="1"/>
              <a:t>L'enfant peut prendre l'initiative et le gestionnaire de cas la suivre.</a:t>
            </a:r>
            <a:endParaRPr/>
          </a:p>
          <a:p>
            <a:pPr marL="628650" lvl="1" indent="-171450" algn="l" rtl="0">
              <a:spcBef>
                <a:spcPts val="0"/>
              </a:spcBef>
              <a:spcAft>
                <a:spcPts val="0"/>
              </a:spcAft>
              <a:buClr>
                <a:schemeClr val="dk1"/>
              </a:buClr>
              <a:buSzPts val="1200"/>
              <a:buChar char="•"/>
            </a:pPr>
            <a:r>
              <a:rPr lang="en-GB" i="1"/>
              <a:t>Le gestionnaire de cas n'a pas d'ordre du jour avec des sujets préparés</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644" name="Google Shape;644;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663" name="Google Shape;663;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PRÉPARATION</a:t>
            </a:r>
            <a:endParaRPr/>
          </a:p>
          <a:p>
            <a:pPr marL="171450" lvl="0" indent="-171450" algn="l" rtl="0">
              <a:spcBef>
                <a:spcPts val="0"/>
              </a:spcBef>
              <a:spcAft>
                <a:spcPts val="0"/>
              </a:spcAft>
              <a:buClr>
                <a:schemeClr val="dk1"/>
              </a:buClr>
              <a:buSzPts val="1200"/>
              <a:buChar char="•"/>
            </a:pPr>
            <a:r>
              <a:rPr lang="en-GB"/>
              <a:t>Préparez des exemples pour chaque question, de préférence en vous basant sur votre expérience d'un cas.</a:t>
            </a:r>
            <a:endParaRPr/>
          </a:p>
          <a:p>
            <a:pPr marL="171450" lvl="0" indent="-171450" algn="l" rtl="0">
              <a:spcBef>
                <a:spcPts val="0"/>
              </a:spcBef>
              <a:spcAft>
                <a:spcPts val="0"/>
              </a:spcAft>
              <a:buClr>
                <a:schemeClr val="dk1"/>
              </a:buClr>
              <a:buSzPts val="1200"/>
              <a:buChar char="•"/>
            </a:pPr>
            <a:r>
              <a:rPr lang="en-GB"/>
              <a:t>Utilisez les exemples de réponses ci-dessous si vous n'avez pas les vôtres.</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Diviser les participants en paires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62 du cahier d'exercices : L'entretien de motivation</a:t>
            </a:r>
            <a:endParaRPr/>
          </a:p>
          <a:p>
            <a:pPr marL="171450" lvl="0" indent="-171450" algn="l" rtl="0">
              <a:spcBef>
                <a:spcPts val="0"/>
              </a:spcBef>
              <a:spcAft>
                <a:spcPts val="0"/>
              </a:spcAft>
              <a:buClr>
                <a:schemeClr val="dk1"/>
              </a:buClr>
              <a:buSzPts val="1200"/>
              <a:buChar char="•"/>
            </a:pPr>
            <a:r>
              <a:rPr lang="en-GB" i="1"/>
              <a:t>Avec votre partenaire, écrivez des exemples de chaque type de question</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TRAVAIL EN PAIRES (20 minutes)</a:t>
            </a:r>
            <a:endParaRPr/>
          </a:p>
          <a:p>
            <a:pPr marL="171450" lvl="0" indent="-171450" algn="l" rtl="0">
              <a:spcBef>
                <a:spcPts val="0"/>
              </a:spcBef>
              <a:spcAft>
                <a:spcPts val="0"/>
              </a:spcAft>
              <a:buClr>
                <a:schemeClr val="dk1"/>
              </a:buClr>
              <a:buSzPts val="1200"/>
              <a:buChar char="•"/>
            </a:pPr>
            <a:r>
              <a:rPr lang="en-GB"/>
              <a:t>Laisser 20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Demandez à des volontaires de partager les questions qu'ils ont trouvées.</a:t>
            </a:r>
            <a:endParaRPr/>
          </a:p>
          <a:p>
            <a:pPr marL="171450" lvl="0" indent="-171450" algn="l" rtl="0">
              <a:spcBef>
                <a:spcPts val="0"/>
              </a:spcBef>
              <a:spcAft>
                <a:spcPts val="0"/>
              </a:spcAft>
              <a:buClr>
                <a:schemeClr val="dk1"/>
              </a:buClr>
              <a:buSzPts val="1200"/>
              <a:buChar char="•"/>
            </a:pPr>
            <a:r>
              <a:rPr lang="en-GB"/>
              <a:t>Examinez et complétez vos propres exemples ou les exemples de réponses ci-dessous</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EXEMPLES DE RÉPONSES</a:t>
            </a:r>
            <a:endParaRPr/>
          </a:p>
          <a:p>
            <a:pPr marL="171450" lvl="0" indent="-171450" algn="l" rtl="0">
              <a:spcBef>
                <a:spcPts val="0"/>
              </a:spcBef>
              <a:spcAft>
                <a:spcPts val="0"/>
              </a:spcAft>
              <a:buClr>
                <a:schemeClr val="dk1"/>
              </a:buClr>
              <a:buSzPts val="1200"/>
              <a:buChar char="•"/>
            </a:pPr>
            <a:r>
              <a:rPr lang="en-GB" b="1"/>
              <a:t>Question de recherche d'exception : </a:t>
            </a:r>
            <a:r>
              <a:rPr lang="en-GB"/>
              <a:t>Depuis que vous avez quitté le groupe armé, avez-vous eu un moment où vous vous êtes senti bien ou mieux ? </a:t>
            </a:r>
            <a:endParaRPr/>
          </a:p>
          <a:p>
            <a:pPr marL="171450" lvl="0" indent="-171450" algn="l" rtl="0">
              <a:spcBef>
                <a:spcPts val="0"/>
              </a:spcBef>
              <a:spcAft>
                <a:spcPts val="0"/>
              </a:spcAft>
              <a:buClr>
                <a:schemeClr val="dk1"/>
              </a:buClr>
              <a:buSzPts val="1200"/>
              <a:buChar char="•"/>
            </a:pPr>
            <a:r>
              <a:rPr lang="en-GB" b="1"/>
              <a:t>Question sur les relations : </a:t>
            </a:r>
            <a:r>
              <a:rPr lang="en-GB"/>
              <a:t>Lorsque vous vous sentez mieux, qui est le premier à le remarquer ?</a:t>
            </a:r>
            <a:endParaRPr/>
          </a:p>
          <a:p>
            <a:pPr marL="171450" lvl="0" indent="-171450" algn="l" rtl="0">
              <a:spcBef>
                <a:spcPts val="0"/>
              </a:spcBef>
              <a:spcAft>
                <a:spcPts val="0"/>
              </a:spcAft>
              <a:buClr>
                <a:schemeClr val="dk1"/>
              </a:buClr>
              <a:buSzPts val="1200"/>
              <a:buChar char="•"/>
            </a:pPr>
            <a:r>
              <a:rPr lang="en-GB" b="1"/>
              <a:t>Question d'adaptation : </a:t>
            </a:r>
            <a:r>
              <a:rPr lang="en-GB"/>
              <a:t>Lorsque vous êtes inquiet, faites-vous quelque chose qui vous aide à vous calmer et à vous changer les idées ?</a:t>
            </a:r>
            <a:endParaRPr/>
          </a:p>
          <a:p>
            <a:pPr marL="171450" lvl="0" indent="-171450" algn="l" rtl="0">
              <a:spcBef>
                <a:spcPts val="0"/>
              </a:spcBef>
              <a:spcAft>
                <a:spcPts val="0"/>
              </a:spcAft>
              <a:buClr>
                <a:schemeClr val="dk1"/>
              </a:buClr>
              <a:buSzPts val="1200"/>
              <a:buChar char="•"/>
            </a:pPr>
            <a:r>
              <a:rPr lang="en-GB" b="1"/>
              <a:t>Question sur les miracles : </a:t>
            </a:r>
            <a:r>
              <a:rPr lang="en-GB"/>
              <a:t>Imaginez que pendant votre sommeil, un miracle se produise. Les militaires décident que vous êtes libre de partir et de faire ce que vous voulez. Qu'est-ce qui serait différent et quelle serait la première chose que vous feriez ? </a:t>
            </a:r>
            <a:endParaRPr/>
          </a:p>
        </p:txBody>
      </p:sp>
      <p:sp>
        <p:nvSpPr>
          <p:cNvPr id="681" name="Google Shape;681;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Les exemples de conversation peuvent être adaptés au contexte local. </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Poser des questions ne suffit pas:</a:t>
            </a:r>
            <a:endParaRPr/>
          </a:p>
          <a:p>
            <a:pPr marL="628650" lvl="1" indent="-171450" algn="l" rtl="0">
              <a:spcBef>
                <a:spcPts val="0"/>
              </a:spcBef>
              <a:spcAft>
                <a:spcPts val="0"/>
              </a:spcAft>
              <a:buClr>
                <a:schemeClr val="dk1"/>
              </a:buClr>
              <a:buSzPts val="1200"/>
              <a:buChar char="•"/>
            </a:pPr>
            <a:r>
              <a:rPr lang="en-GB" i="1"/>
              <a:t>Les questions sont moins utiles lorsque nous voulons montrer que nous les avons écoutés et entendus.</a:t>
            </a:r>
            <a:endParaRPr/>
          </a:p>
          <a:p>
            <a:pPr marL="171450" lvl="0" indent="-171450" algn="l" rtl="0">
              <a:spcBef>
                <a:spcPts val="0"/>
              </a:spcBef>
              <a:spcAft>
                <a:spcPts val="0"/>
              </a:spcAft>
              <a:buClr>
                <a:schemeClr val="dk1"/>
              </a:buClr>
              <a:buSzPts val="1200"/>
              <a:buChar char="•"/>
            </a:pPr>
            <a:r>
              <a:rPr lang="en-GB" i="1"/>
              <a:t>Tout d'abord, mettez toute votre énergie dans l'écoute active</a:t>
            </a:r>
            <a:endParaRPr/>
          </a:p>
          <a:p>
            <a:pPr marL="628650" lvl="1" indent="-171450" algn="l" rtl="0">
              <a:spcBef>
                <a:spcPts val="0"/>
              </a:spcBef>
              <a:spcAft>
                <a:spcPts val="0"/>
              </a:spcAft>
              <a:buClr>
                <a:schemeClr val="dk1"/>
              </a:buClr>
              <a:buSzPts val="1200"/>
              <a:buChar char="•"/>
            </a:pPr>
            <a:r>
              <a:rPr lang="en-GB" i="1"/>
              <a:t>Vous devrez vous imprégner des perspectives, des points de vue et des émotions que la personne a partagés.</a:t>
            </a:r>
            <a:endParaRPr/>
          </a:p>
          <a:p>
            <a:pPr marL="171450" lvl="0" indent="-171450" algn="l" rtl="0">
              <a:spcBef>
                <a:spcPts val="0"/>
              </a:spcBef>
              <a:spcAft>
                <a:spcPts val="0"/>
              </a:spcAft>
              <a:buClr>
                <a:schemeClr val="dk1"/>
              </a:buClr>
              <a:buSzPts val="1200"/>
              <a:buChar char="•"/>
            </a:pPr>
            <a:r>
              <a:rPr lang="en-GB" i="1"/>
              <a:t>Ensuite, réfléchissez à la perspective ou aux émotions que vous avez entendues et observées.</a:t>
            </a:r>
            <a:endParaRPr/>
          </a:p>
          <a:p>
            <a:pPr marL="628650" lvl="1" indent="-171450" algn="l" rtl="0">
              <a:spcBef>
                <a:spcPts val="0"/>
              </a:spcBef>
              <a:spcAft>
                <a:spcPts val="0"/>
              </a:spcAft>
              <a:buClr>
                <a:schemeClr val="dk1"/>
              </a:buClr>
              <a:buSzPts val="1200"/>
              <a:buChar char="•"/>
            </a:pPr>
            <a:r>
              <a:rPr lang="en-GB" i="1"/>
              <a:t>Ne faites pas de suppositions - nous ne pouvons pas savoir ce que les autres pensent ou ressentent.</a:t>
            </a:r>
            <a:endParaRPr/>
          </a:p>
          <a:p>
            <a:pPr marL="628650" lvl="1" indent="-171450" algn="l" rtl="0">
              <a:spcBef>
                <a:spcPts val="0"/>
              </a:spcBef>
              <a:spcAft>
                <a:spcPts val="0"/>
              </a:spcAft>
              <a:buClr>
                <a:schemeClr val="dk1"/>
              </a:buClr>
              <a:buSzPts val="1200"/>
              <a:buChar char="•"/>
            </a:pPr>
            <a:r>
              <a:rPr lang="en-GB" i="1"/>
              <a:t>Au lieu de cela, reflétez ce qu'ils ont eux-mêmes partagé plus tôt.</a:t>
            </a:r>
            <a:endParaRPr/>
          </a:p>
        </p:txBody>
      </p:sp>
      <p:sp>
        <p:nvSpPr>
          <p:cNvPr id="699" name="Google Shape;699;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Cet exemple de conversation peut être adapté et contextualisé.</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Regardez maintenant cette conversation sur la diapositive. </a:t>
            </a:r>
            <a:endParaRPr/>
          </a:p>
          <a:p>
            <a:pPr marL="628650" lvl="1" indent="-171450" algn="l" rtl="0">
              <a:spcBef>
                <a:spcPts val="0"/>
              </a:spcBef>
              <a:spcAft>
                <a:spcPts val="0"/>
              </a:spcAft>
              <a:buClr>
                <a:schemeClr val="dk1"/>
              </a:buClr>
              <a:buSzPts val="1200"/>
              <a:buChar char="•"/>
            </a:pPr>
            <a:r>
              <a:rPr lang="en-GB" i="1"/>
              <a:t>Elle est tirée d'une conversation entre une gestionnaire de cas et une mère célibataire. </a:t>
            </a:r>
            <a:endParaRPr/>
          </a:p>
          <a:p>
            <a:pPr marL="628650" lvl="1" indent="-171450" algn="l" rtl="0">
              <a:spcBef>
                <a:spcPts val="0"/>
              </a:spcBef>
              <a:spcAft>
                <a:spcPts val="0"/>
              </a:spcAft>
              <a:buClr>
                <a:schemeClr val="dk1"/>
              </a:buClr>
              <a:buSzPts val="1200"/>
              <a:buChar char="•"/>
            </a:pPr>
            <a:r>
              <a:rPr lang="en-GB" i="1"/>
              <a:t>Elle était dépendante de l'alcool et son fils risquait d'être placé à l'extérieur. </a:t>
            </a:r>
            <a:endParaRPr/>
          </a:p>
          <a:p>
            <a:pPr marL="628650" lvl="1" indent="-171450" algn="l" rtl="0">
              <a:spcBef>
                <a:spcPts val="0"/>
              </a:spcBef>
              <a:spcAft>
                <a:spcPts val="0"/>
              </a:spcAft>
              <a:buClr>
                <a:schemeClr val="dk1"/>
              </a:buClr>
              <a:buSzPts val="1200"/>
              <a:buChar char="•"/>
            </a:pPr>
            <a:r>
              <a:rPr lang="en-GB" i="1"/>
              <a:t>Vous pouvez voir comment la gestionnaire de cas maintient la conversation en utilisant principalement une série de réflexions.</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171450" algn="l" rtl="0">
              <a:spcBef>
                <a:spcPts val="0"/>
              </a:spcBef>
              <a:spcAft>
                <a:spcPts val="0"/>
              </a:spcAft>
              <a:buClr>
                <a:schemeClr val="dk1"/>
              </a:buClr>
              <a:buSzPts val="1200"/>
              <a:buChar char="•"/>
            </a:pPr>
            <a:r>
              <a:rPr lang="en-GB" i="1"/>
              <a:t>Demandez à deux volontaires de lire la partie concernant la mère et la gestionnaire de cas.</a:t>
            </a:r>
            <a:endParaRPr/>
          </a:p>
          <a:p>
            <a:pPr marL="171450" lvl="0" indent="-171450" algn="l" rtl="0">
              <a:spcBef>
                <a:spcPts val="0"/>
              </a:spcBef>
              <a:spcAft>
                <a:spcPts val="0"/>
              </a:spcAft>
              <a:buClr>
                <a:schemeClr val="dk1"/>
              </a:buClr>
              <a:buSzPts val="1200"/>
              <a:buChar char="•"/>
            </a:pPr>
            <a:r>
              <a:rPr lang="en-GB"/>
              <a:t>Répartissez les participants en paires</a:t>
            </a:r>
            <a:endParaRPr/>
          </a:p>
          <a:p>
            <a:pPr marL="171450" lvl="0" indent="-171450" algn="l" rtl="0">
              <a:spcBef>
                <a:spcPts val="0"/>
              </a:spcBef>
              <a:spcAft>
                <a:spcPts val="0"/>
              </a:spcAft>
              <a:buClr>
                <a:schemeClr val="dk1"/>
              </a:buClr>
              <a:buSzPts val="1200"/>
              <a:buChar char="•"/>
            </a:pPr>
            <a:r>
              <a:rPr lang="en-GB" i="1"/>
              <a:t>Avec votre partenaire, discutez des questions suivantes :</a:t>
            </a:r>
            <a:endParaRPr/>
          </a:p>
          <a:p>
            <a:pPr marL="628650" lvl="1" indent="-171450" algn="l" rtl="0">
              <a:spcBef>
                <a:spcPts val="0"/>
              </a:spcBef>
              <a:spcAft>
                <a:spcPts val="0"/>
              </a:spcAft>
              <a:buClr>
                <a:schemeClr val="dk1"/>
              </a:buClr>
              <a:buSzPts val="1200"/>
              <a:buChar char="•"/>
            </a:pPr>
            <a:r>
              <a:rPr lang="en-GB" i="1"/>
              <a:t>Pouvez-vous repérer les reflets ? </a:t>
            </a:r>
            <a:endParaRPr/>
          </a:p>
          <a:p>
            <a:pPr marL="628650" lvl="1" indent="-171450" algn="l" rtl="0">
              <a:spcBef>
                <a:spcPts val="0"/>
              </a:spcBef>
              <a:spcAft>
                <a:spcPts val="0"/>
              </a:spcAft>
              <a:buClr>
                <a:schemeClr val="dk1"/>
              </a:buClr>
              <a:buSzPts val="1200"/>
              <a:buChar char="•"/>
            </a:pPr>
            <a:r>
              <a:rPr lang="en-GB" i="1"/>
              <a:t>Comment pensez-vous que la mère a ressenti les réflexions par rapport aux questions ? </a:t>
            </a:r>
            <a:endParaRPr/>
          </a:p>
          <a:p>
            <a:pPr marL="628650" lvl="1" indent="-171450" algn="l" rtl="0">
              <a:spcBef>
                <a:spcPts val="0"/>
              </a:spcBef>
              <a:spcAft>
                <a:spcPts val="0"/>
              </a:spcAft>
              <a:buClr>
                <a:schemeClr val="dk1"/>
              </a:buClr>
              <a:buSzPts val="1200"/>
              <a:buChar char="•"/>
            </a:pPr>
            <a:r>
              <a:rPr lang="en-GB" i="1"/>
              <a:t>Que pensez-vous que cela pourrait avoir comme effet sur ses sentiments à l'égard de vous et de votre relation ?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DES PARTENAIRES (10 minutes)</a:t>
            </a:r>
            <a:endParaRPr/>
          </a:p>
          <a:p>
            <a:pPr marL="171450" lvl="0" indent="-171450" algn="l" rtl="0">
              <a:spcBef>
                <a:spcPts val="0"/>
              </a:spcBef>
              <a:spcAft>
                <a:spcPts val="0"/>
              </a:spcAft>
              <a:buClr>
                <a:schemeClr val="dk1"/>
              </a:buClr>
              <a:buSzPts val="1200"/>
              <a:buChar char="•"/>
            </a:pPr>
            <a:r>
              <a:rPr lang="en-GB"/>
              <a:t>Permettez à quelques paires de partager leurs idées</a:t>
            </a:r>
            <a:endParaRPr/>
          </a:p>
          <a:p>
            <a:pPr marL="171450" lvl="0" indent="-171450" algn="l" rtl="0">
              <a:spcBef>
                <a:spcPts val="0"/>
              </a:spcBef>
              <a:spcAft>
                <a:spcPts val="0"/>
              </a:spcAft>
              <a:buClr>
                <a:schemeClr val="dk1"/>
              </a:buClr>
              <a:buSzPts val="1200"/>
              <a:buChar char="•"/>
            </a:pPr>
            <a:r>
              <a:rPr lang="en-GB"/>
              <a:t>Afficher la diapositive suivante</a:t>
            </a:r>
            <a:endParaRPr/>
          </a:p>
        </p:txBody>
      </p:sp>
      <p:sp>
        <p:nvSpPr>
          <p:cNvPr id="721" name="Google Shape;721;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3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Plus que toute autre chose, les réflexions tendent à faire en sorte que la personne se sente comprise </a:t>
            </a:r>
            <a:endParaRPr/>
          </a:p>
          <a:p>
            <a:pPr marL="171450" lvl="0" indent="-171450" algn="l" rtl="0">
              <a:spcBef>
                <a:spcPts val="0"/>
              </a:spcBef>
              <a:spcAft>
                <a:spcPts val="0"/>
              </a:spcAft>
              <a:buClr>
                <a:schemeClr val="dk1"/>
              </a:buClr>
              <a:buSzPts val="1200"/>
              <a:buChar char="•"/>
            </a:pPr>
            <a:r>
              <a:rPr lang="en-GB" i="1"/>
              <a:t>C'est une excellente base pour travailler ensemble. </a:t>
            </a:r>
            <a:endParaRPr/>
          </a:p>
        </p:txBody>
      </p:sp>
      <p:sp>
        <p:nvSpPr>
          <p:cNvPr id="739" name="Google Shape;739;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3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a:t>EXPLICATION</a:t>
            </a:r>
            <a:endParaRPr/>
          </a:p>
          <a:p>
            <a:pPr marL="171450" lvl="0" indent="-171450" algn="l" rtl="0">
              <a:spcBef>
                <a:spcPts val="0"/>
              </a:spcBef>
              <a:spcAft>
                <a:spcPts val="0"/>
              </a:spcAft>
              <a:buClr>
                <a:schemeClr val="dk1"/>
              </a:buClr>
              <a:buSzPts val="1150"/>
              <a:buChar char="•"/>
            </a:pPr>
            <a:r>
              <a:rPr lang="en-GB" sz="1150" i="1"/>
              <a:t>Les réflexions peuvent être très simples ou plus complexes. </a:t>
            </a:r>
            <a:endParaRPr/>
          </a:p>
          <a:p>
            <a:pPr marL="171450" lvl="0" indent="-171450" algn="l" rtl="0">
              <a:spcBef>
                <a:spcPts val="0"/>
              </a:spcBef>
              <a:spcAft>
                <a:spcPts val="0"/>
              </a:spcAft>
              <a:buClr>
                <a:schemeClr val="dk1"/>
              </a:buClr>
              <a:buSzPts val="1150"/>
              <a:buChar char="•"/>
            </a:pPr>
            <a:r>
              <a:rPr lang="en-GB" sz="1150"/>
              <a:t>Présenter la diapositive</a:t>
            </a:r>
            <a:endParaRPr/>
          </a:p>
          <a:p>
            <a:pPr marL="628650" lvl="1" indent="-171450" algn="l" rtl="0">
              <a:spcBef>
                <a:spcPts val="0"/>
              </a:spcBef>
              <a:spcAft>
                <a:spcPts val="0"/>
              </a:spcAft>
              <a:buClr>
                <a:schemeClr val="dk1"/>
              </a:buClr>
              <a:buSzPts val="1150"/>
              <a:buChar char="•"/>
            </a:pPr>
            <a:r>
              <a:rPr lang="en-GB" sz="1150" i="1"/>
              <a:t>Dans une </a:t>
            </a:r>
            <a:r>
              <a:rPr lang="en-GB" sz="1150" b="1" i="1"/>
              <a:t>réflexion simple</a:t>
            </a:r>
            <a:r>
              <a:rPr lang="en-GB" sz="1150" i="1"/>
              <a:t>, le gestionnaire de cas ne fait que répéter ce que disent les autres, mais sans aucun niveau d'interprétation</a:t>
            </a:r>
            <a:endParaRPr/>
          </a:p>
          <a:p>
            <a:pPr marL="628650" lvl="1" indent="-171450" algn="l" rtl="0">
              <a:spcBef>
                <a:spcPts val="0"/>
              </a:spcBef>
              <a:spcAft>
                <a:spcPts val="0"/>
              </a:spcAft>
              <a:buClr>
                <a:schemeClr val="dk1"/>
              </a:buClr>
              <a:buSzPts val="1150"/>
              <a:buChar char="•"/>
            </a:pPr>
            <a:r>
              <a:rPr lang="en-GB" sz="1150" i="1"/>
              <a:t>Dans une </a:t>
            </a:r>
            <a:r>
              <a:rPr lang="en-GB" sz="1150" b="1" i="1"/>
              <a:t>réflexion complexe</a:t>
            </a:r>
            <a:r>
              <a:rPr lang="en-GB" sz="1150" i="1"/>
              <a:t>, le gestionnaire de cas reconnaît la frustration de l'enfant et tente de comprendre pourquoi l'enfant se sent frustré. le gestionnaire de cas a ajouté un niveau d'interprétation à la réflexion. </a:t>
            </a:r>
            <a:endParaRPr/>
          </a:p>
          <a:p>
            <a:pPr marL="171450" lvl="0" indent="-171450" algn="l" rtl="0">
              <a:spcBef>
                <a:spcPts val="0"/>
              </a:spcBef>
              <a:spcAft>
                <a:spcPts val="0"/>
              </a:spcAft>
              <a:buClr>
                <a:schemeClr val="dk1"/>
              </a:buClr>
              <a:buSzPts val="1150"/>
              <a:buChar char="•"/>
            </a:pPr>
            <a:r>
              <a:rPr lang="en-GB" sz="1150" i="1"/>
              <a:t>La réflexion peut très bien fonctionner avec les adultes et les enfants. Elle peut même fonctionner avec de jeunes enfants.</a:t>
            </a:r>
            <a:endParaRPr/>
          </a:p>
          <a:p>
            <a:pPr marL="171450" lvl="0" indent="-171450" algn="l" rtl="0">
              <a:spcBef>
                <a:spcPts val="0"/>
              </a:spcBef>
              <a:spcAft>
                <a:spcPts val="0"/>
              </a:spcAft>
              <a:buClr>
                <a:schemeClr val="dk1"/>
              </a:buClr>
              <a:buSzPts val="1150"/>
              <a:buChar char="•"/>
            </a:pPr>
            <a:r>
              <a:rPr lang="en-GB" sz="1150" i="1"/>
              <a:t>Toutefois, il faut rester conscient du déséquilibre des pouvoirs.</a:t>
            </a:r>
            <a:endParaRPr/>
          </a:p>
          <a:p>
            <a:pPr marL="628650" lvl="1" indent="-171450" algn="l" rtl="0">
              <a:spcBef>
                <a:spcPts val="0"/>
              </a:spcBef>
              <a:spcAft>
                <a:spcPts val="0"/>
              </a:spcAft>
              <a:buClr>
                <a:schemeClr val="dk1"/>
              </a:buClr>
              <a:buSzPts val="1150"/>
              <a:buChar char="•"/>
            </a:pPr>
            <a:r>
              <a:rPr lang="en-GB" sz="1150" i="1"/>
              <a:t>Assurez-vous qu'ils comprennent que vous essayez de les comprendre.</a:t>
            </a:r>
            <a:endParaRPr/>
          </a:p>
          <a:p>
            <a:pPr marL="628650" lvl="1" indent="-171450" algn="l" rtl="0">
              <a:spcBef>
                <a:spcPts val="0"/>
              </a:spcBef>
              <a:spcAft>
                <a:spcPts val="0"/>
              </a:spcAft>
              <a:buClr>
                <a:schemeClr val="dk1"/>
              </a:buClr>
              <a:buSzPts val="1150"/>
              <a:buChar char="•"/>
            </a:pPr>
            <a:r>
              <a:rPr lang="en-GB" sz="1150" i="1"/>
              <a:t>Encouragez-les à vous corriger si vous avez mal compris. </a:t>
            </a:r>
            <a:endParaRPr/>
          </a:p>
          <a:p>
            <a:pPr marL="628650" lvl="1" indent="-171450" algn="l" rtl="0">
              <a:spcBef>
                <a:spcPts val="0"/>
              </a:spcBef>
              <a:spcAft>
                <a:spcPts val="0"/>
              </a:spcAft>
              <a:buClr>
                <a:schemeClr val="dk1"/>
              </a:buClr>
              <a:buSzPts val="1150"/>
              <a:buChar char="•"/>
            </a:pPr>
            <a:r>
              <a:rPr lang="en-GB" sz="1150" i="1"/>
              <a:t>Par exemple, vous pouvez faire des commentaires même à un très jeune enfant : </a:t>
            </a:r>
            <a:endParaRPr/>
          </a:p>
          <a:p>
            <a:pPr marL="1085850" lvl="2" indent="-171450" algn="l" rtl="0">
              <a:spcBef>
                <a:spcPts val="0"/>
              </a:spcBef>
              <a:spcAft>
                <a:spcPts val="0"/>
              </a:spcAft>
              <a:buClr>
                <a:schemeClr val="dk1"/>
              </a:buClr>
              <a:buSzPts val="1150"/>
              <a:buChar char="•"/>
            </a:pPr>
            <a:r>
              <a:rPr lang="en-GB" sz="1150" i="1"/>
              <a:t>Vous lancez ces jouets comme si vous étiez très en colère.</a:t>
            </a:r>
            <a:endParaRPr/>
          </a:p>
          <a:p>
            <a:pPr marL="1085850" lvl="2" indent="-171450" algn="l" rtl="0">
              <a:spcBef>
                <a:spcPts val="0"/>
              </a:spcBef>
              <a:spcAft>
                <a:spcPts val="0"/>
              </a:spcAft>
              <a:buClr>
                <a:schemeClr val="dk1"/>
              </a:buClr>
              <a:buSzPts val="1150"/>
              <a:buChar char="•"/>
            </a:pPr>
            <a:r>
              <a:rPr lang="en-GB" sz="1150" i="1"/>
              <a:t>On dirait que vous ne voulez pas me parler. Vous avez l'air triste et malheureux. </a:t>
            </a:r>
            <a:endParaRPr/>
          </a:p>
          <a:p>
            <a:pPr marL="171450" lvl="0" indent="-171450" algn="l" rtl="0">
              <a:spcBef>
                <a:spcPts val="0"/>
              </a:spcBef>
              <a:spcAft>
                <a:spcPts val="0"/>
              </a:spcAft>
              <a:buClr>
                <a:schemeClr val="dk1"/>
              </a:buClr>
              <a:buSzPts val="1150"/>
              <a:buChar char="•"/>
            </a:pPr>
            <a:r>
              <a:rPr lang="en-GB" sz="1150" i="1"/>
              <a:t>Quelqu'un a-t-il des questions à poser ou des précisions à demander ?</a:t>
            </a:r>
            <a:endParaRPr sz="1150"/>
          </a:p>
          <a:p>
            <a:pPr marL="0" lvl="0" indent="0" algn="l" rtl="0">
              <a:spcBef>
                <a:spcPts val="0"/>
              </a:spcBef>
              <a:spcAft>
                <a:spcPts val="0"/>
              </a:spcAft>
              <a:buClr>
                <a:schemeClr val="dk1"/>
              </a:buClr>
              <a:buSzPts val="1150"/>
              <a:buNone/>
            </a:pPr>
            <a:endParaRPr sz="1150" i="1"/>
          </a:p>
          <a:p>
            <a:pPr marL="0" lvl="0" indent="0" algn="l" rtl="0">
              <a:spcBef>
                <a:spcPts val="0"/>
              </a:spcBef>
              <a:spcAft>
                <a:spcPts val="0"/>
              </a:spcAft>
              <a:buClr>
                <a:schemeClr val="dk1"/>
              </a:buClr>
              <a:buSzPts val="1150"/>
              <a:buNone/>
            </a:pPr>
            <a:r>
              <a:rPr lang="en-GB" sz="1150" b="1"/>
              <a:t>INTRODUCTION</a:t>
            </a:r>
            <a:endParaRPr/>
          </a:p>
          <a:p>
            <a:pPr marL="171450" lvl="0" indent="-171450" algn="l" rtl="0">
              <a:spcBef>
                <a:spcPts val="0"/>
              </a:spcBef>
              <a:spcAft>
                <a:spcPts val="0"/>
              </a:spcAft>
              <a:buClr>
                <a:schemeClr val="dk1"/>
              </a:buClr>
              <a:buSzPts val="1150"/>
              <a:buChar char="•"/>
            </a:pPr>
            <a:r>
              <a:rPr lang="en-GB" sz="1150"/>
              <a:t>Répartissez les participants en paires</a:t>
            </a:r>
            <a:endParaRPr/>
          </a:p>
          <a:p>
            <a:pPr marL="171450" lvl="0" indent="-171450" algn="l" rtl="0">
              <a:spcBef>
                <a:spcPts val="0"/>
              </a:spcBef>
              <a:spcAft>
                <a:spcPts val="0"/>
              </a:spcAft>
              <a:buClr>
                <a:schemeClr val="dk1"/>
              </a:buClr>
              <a:buSzPts val="1150"/>
              <a:buChar char="•"/>
            </a:pPr>
            <a:r>
              <a:rPr lang="en-GB" sz="1150"/>
              <a:t>Guidez les participants vers la </a:t>
            </a:r>
            <a:r>
              <a:rPr lang="en-GB" sz="1150" b="1"/>
              <a:t>page 63 du cahier de travail : Réflexions</a:t>
            </a:r>
            <a:endParaRPr sz="1150" i="1"/>
          </a:p>
          <a:p>
            <a:pPr marL="171450" lvl="0" indent="-171450" algn="l" rtl="0">
              <a:spcBef>
                <a:spcPts val="0"/>
              </a:spcBef>
              <a:spcAft>
                <a:spcPts val="0"/>
              </a:spcAft>
              <a:buClr>
                <a:schemeClr val="dk1"/>
              </a:buClr>
              <a:buSzPts val="1150"/>
              <a:buChar char="•"/>
            </a:pPr>
            <a:r>
              <a:rPr lang="en-GB" sz="1150" i="1"/>
              <a:t>Avec votre partenaire, écrivez une réflexion simple et complexe pour répondre au message de l'enfant.</a:t>
            </a:r>
            <a:endParaRPr/>
          </a:p>
          <a:p>
            <a:pPr marL="0" lvl="0" indent="0" algn="l" rtl="0">
              <a:spcBef>
                <a:spcPts val="0"/>
              </a:spcBef>
              <a:spcAft>
                <a:spcPts val="0"/>
              </a:spcAft>
              <a:buClr>
                <a:schemeClr val="dk1"/>
              </a:buClr>
              <a:buSzPts val="1150"/>
              <a:buNone/>
            </a:pPr>
            <a:endParaRPr sz="1150"/>
          </a:p>
          <a:p>
            <a:pPr marL="0" lvl="0" indent="0" algn="l" rtl="0">
              <a:spcBef>
                <a:spcPts val="0"/>
              </a:spcBef>
              <a:spcAft>
                <a:spcPts val="0"/>
              </a:spcAft>
              <a:buClr>
                <a:schemeClr val="dk1"/>
              </a:buClr>
              <a:buSzPts val="1150"/>
              <a:buNone/>
            </a:pPr>
            <a:r>
              <a:rPr lang="en-GB" sz="1150" b="1"/>
              <a:t>TRAVAIL EN PARTENARIAT (10 minutes)</a:t>
            </a:r>
            <a:endParaRPr/>
          </a:p>
          <a:p>
            <a:pPr marL="171450" lvl="0" indent="-171450" algn="l" rtl="0">
              <a:spcBef>
                <a:spcPts val="0"/>
              </a:spcBef>
              <a:spcAft>
                <a:spcPts val="0"/>
              </a:spcAft>
              <a:buClr>
                <a:schemeClr val="dk1"/>
              </a:buClr>
              <a:buSzPts val="1150"/>
              <a:buChar char="•"/>
            </a:pPr>
            <a:r>
              <a:rPr lang="en-GB" sz="1150"/>
              <a:t>Laissez 10 minutes aux participants pour compléter le questionnaire</a:t>
            </a:r>
            <a:endParaRPr/>
          </a:p>
          <a:p>
            <a:pPr marL="171450" lvl="0" indent="-98425" algn="l" rtl="0">
              <a:spcBef>
                <a:spcPts val="0"/>
              </a:spcBef>
              <a:spcAft>
                <a:spcPts val="0"/>
              </a:spcAft>
              <a:buClr>
                <a:schemeClr val="dk1"/>
              </a:buClr>
              <a:buSzPts val="1150"/>
              <a:buNone/>
            </a:pPr>
            <a:endParaRPr sz="1150"/>
          </a:p>
          <a:p>
            <a:pPr marL="0" lvl="0" indent="0" algn="l" rtl="0">
              <a:spcBef>
                <a:spcPts val="0"/>
              </a:spcBef>
              <a:spcAft>
                <a:spcPts val="0"/>
              </a:spcAft>
              <a:buClr>
                <a:schemeClr val="dk1"/>
              </a:buClr>
              <a:buSzPts val="1150"/>
              <a:buNone/>
            </a:pPr>
            <a:r>
              <a:rPr lang="en-GB" sz="1150" b="1"/>
              <a:t>DISCUSSION PLÉNIÈRE (5 minutes)</a:t>
            </a:r>
            <a:endParaRPr/>
          </a:p>
          <a:p>
            <a:pPr marL="171450" lvl="0" indent="-171450" algn="l" rtl="0">
              <a:spcBef>
                <a:spcPts val="0"/>
              </a:spcBef>
              <a:spcAft>
                <a:spcPts val="0"/>
              </a:spcAft>
              <a:buClr>
                <a:schemeClr val="dk1"/>
              </a:buClr>
              <a:buSzPts val="1150"/>
              <a:buChar char="•"/>
            </a:pPr>
            <a:r>
              <a:rPr lang="en-GB" sz="1150"/>
              <a:t>Demandez à des volontaires de partager leurs réponses</a:t>
            </a:r>
            <a:endParaRPr/>
          </a:p>
          <a:p>
            <a:pPr marL="171450" lvl="0" indent="-171450" algn="l" rtl="0">
              <a:spcBef>
                <a:spcPts val="0"/>
              </a:spcBef>
              <a:spcAft>
                <a:spcPts val="0"/>
              </a:spcAft>
              <a:buClr>
                <a:schemeClr val="dk1"/>
              </a:buClr>
              <a:buSzPts val="1150"/>
              <a:buChar char="•"/>
            </a:pPr>
            <a:r>
              <a:rPr lang="en-GB" sz="1150"/>
              <a:t>Examinez et complétez avec les exemples suivants</a:t>
            </a:r>
            <a:endParaRPr/>
          </a:p>
          <a:p>
            <a:pPr marL="628650" lvl="1" indent="-171450" algn="l" rtl="0">
              <a:spcBef>
                <a:spcPts val="0"/>
              </a:spcBef>
              <a:spcAft>
                <a:spcPts val="0"/>
              </a:spcAft>
              <a:buClr>
                <a:schemeClr val="dk1"/>
              </a:buClr>
              <a:buSzPts val="1150"/>
              <a:buChar char="•"/>
            </a:pPr>
            <a:r>
              <a:rPr lang="en-GB" sz="1150"/>
              <a:t>Vous avez l'impression que personne ne vous écoute</a:t>
            </a:r>
            <a:endParaRPr/>
          </a:p>
          <a:p>
            <a:pPr marL="628650" lvl="1" indent="-171450" algn="l" rtl="0">
              <a:spcBef>
                <a:spcPts val="0"/>
              </a:spcBef>
              <a:spcAft>
                <a:spcPts val="0"/>
              </a:spcAft>
              <a:buClr>
                <a:schemeClr val="dk1"/>
              </a:buClr>
              <a:buSzPts val="1150"/>
              <a:buChar char="•"/>
            </a:pPr>
            <a:r>
              <a:rPr lang="en-GB" sz="1150"/>
              <a:t>Vous avez fait cela pour montrer aux autres que vous traversez une période difficile</a:t>
            </a:r>
            <a:endParaRPr/>
          </a:p>
        </p:txBody>
      </p:sp>
      <p:sp>
        <p:nvSpPr>
          <p:cNvPr id="756" name="Google Shape;756;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3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Adapter les exemples de conversation au contexte local. </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en arrivons maintenant à la troisième technique, celle des résumés. Nous avons également appris cette technique au niveau 1. </a:t>
            </a:r>
            <a:endParaRPr/>
          </a:p>
          <a:p>
            <a:pPr marL="171450" lvl="0" indent="-171450" algn="l" rtl="0">
              <a:spcBef>
                <a:spcPts val="0"/>
              </a:spcBef>
              <a:spcAft>
                <a:spcPts val="0"/>
              </a:spcAft>
              <a:buClr>
                <a:schemeClr val="dk1"/>
              </a:buClr>
              <a:buSzPts val="1200"/>
              <a:buChar char="•"/>
            </a:pPr>
            <a:r>
              <a:rPr lang="en-GB" i="1"/>
              <a:t>Les résumés sont des réflexions plus longues:</a:t>
            </a:r>
            <a:endParaRPr/>
          </a:p>
          <a:p>
            <a:pPr marL="628650" lvl="1" indent="-171450" algn="l" rtl="0">
              <a:spcBef>
                <a:spcPts val="0"/>
              </a:spcBef>
              <a:spcAft>
                <a:spcPts val="0"/>
              </a:spcAft>
              <a:buClr>
                <a:schemeClr val="dk1"/>
              </a:buClr>
              <a:buSzPts val="1200"/>
              <a:buChar char="•"/>
            </a:pPr>
            <a:r>
              <a:rPr lang="en-GB" i="1"/>
              <a:t>Ils rassemblent plusieurs choses que quelqu'un a dites à différents moments d'une conversation. </a:t>
            </a:r>
            <a:endParaRPr/>
          </a:p>
          <a:p>
            <a:pPr marL="628650" lvl="1" indent="-171450" algn="l" rtl="0">
              <a:spcBef>
                <a:spcPts val="0"/>
              </a:spcBef>
              <a:spcAft>
                <a:spcPts val="0"/>
              </a:spcAft>
              <a:buClr>
                <a:schemeClr val="dk1"/>
              </a:buClr>
              <a:buSzPts val="1200"/>
              <a:buChar char="•"/>
            </a:pPr>
            <a:r>
              <a:rPr lang="en-GB" i="1"/>
              <a:t>Il s'agit d'un type de réflexion plus complexe et plus important. </a:t>
            </a:r>
            <a:endParaRPr/>
          </a:p>
          <a:p>
            <a:pPr marL="628650" lvl="1" indent="-171450" algn="l" rtl="0">
              <a:spcBef>
                <a:spcPts val="0"/>
              </a:spcBef>
              <a:spcAft>
                <a:spcPts val="0"/>
              </a:spcAft>
              <a:buClr>
                <a:schemeClr val="dk1"/>
              </a:buClr>
              <a:buSzPts val="1200"/>
              <a:buChar char="•"/>
            </a:pPr>
            <a:r>
              <a:rPr lang="en-GB" i="1"/>
              <a:t>Les résumés s'efforcent généralement d'avoir une profondeur émotionnelle et de capturer non seulement ce qui vient d'être dit, mais aussi ce qui a été dit au cours d'une certaine période de la conversation.</a:t>
            </a:r>
            <a:endParaRPr/>
          </a:p>
          <a:p>
            <a:pPr marL="171450" lvl="0" indent="-171450" algn="l" rtl="0">
              <a:spcBef>
                <a:spcPts val="0"/>
              </a:spcBef>
              <a:spcAft>
                <a:spcPts val="0"/>
              </a:spcAft>
              <a:buClr>
                <a:schemeClr val="dk1"/>
              </a:buClr>
              <a:buSzPts val="1200"/>
              <a:buChar char="•"/>
            </a:pPr>
            <a:r>
              <a:rPr lang="en-GB" i="1"/>
              <a:t>Ils peuvent également être utilisés avec des enfants, même s'ils sont très jeunes</a:t>
            </a:r>
            <a:endParaRPr/>
          </a:p>
          <a:p>
            <a:pPr marL="628650" lvl="1" indent="-171450" algn="l" rtl="0">
              <a:spcBef>
                <a:spcPts val="0"/>
              </a:spcBef>
              <a:spcAft>
                <a:spcPts val="0"/>
              </a:spcAft>
              <a:buClr>
                <a:schemeClr val="dk1"/>
              </a:buClr>
              <a:buSzPts val="1200"/>
              <a:buChar char="•"/>
            </a:pPr>
            <a:r>
              <a:rPr lang="en-GB" i="1"/>
              <a:t>En effet, les résumés sont une bonne occasion de vérifier que vous avez bien compris leur point de vue. </a:t>
            </a:r>
            <a:endParaRPr/>
          </a:p>
        </p:txBody>
      </p:sp>
      <p:sp>
        <p:nvSpPr>
          <p:cNvPr id="777" name="Google Shape;777;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Nous allons maintenant faire un jeu de rôle pour nous entraîner à résumer.</a:t>
            </a:r>
            <a:endParaRPr/>
          </a:p>
          <a:p>
            <a:pPr marL="171450" lvl="0" indent="-171450" algn="l" rtl="0">
              <a:spcBef>
                <a:spcPts val="0"/>
              </a:spcBef>
              <a:spcAft>
                <a:spcPts val="0"/>
              </a:spcAft>
              <a:buClr>
                <a:schemeClr val="dk1"/>
              </a:buClr>
              <a:buSzPts val="1200"/>
              <a:buChar char="•"/>
            </a:pPr>
            <a:r>
              <a:rPr lang="en-GB"/>
              <a:t>Diviser les participants en paires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64 du manuel : L'entretien de motivation - jeu de rôle</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Décidez qui jouera le rôle du gestionnaire de cas et qui jouera le rôle de l'oncle</a:t>
            </a:r>
            <a:endParaRPr/>
          </a:p>
          <a:p>
            <a:pPr marL="628650" lvl="1" indent="-171450" algn="l" rtl="0">
              <a:spcBef>
                <a:spcPts val="0"/>
              </a:spcBef>
              <a:spcAft>
                <a:spcPts val="0"/>
              </a:spcAft>
              <a:buClr>
                <a:schemeClr val="dk1"/>
              </a:buClr>
              <a:buSzPts val="1200"/>
              <a:buChar char="•"/>
            </a:pPr>
            <a:r>
              <a:rPr lang="en-GB" i="1"/>
              <a:t>Le rôle du gestionnaire de cas est de s'entraîner à résumer et à relier les différents points de vue, opinions et réflexions.</a:t>
            </a:r>
            <a:endParaRPr/>
          </a:p>
          <a:p>
            <a:pPr marL="628650" lvl="1"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(5 minutes)</a:t>
            </a:r>
            <a:endParaRPr/>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Demandez à des volontaires de partager leur expérience</a:t>
            </a:r>
            <a:endParaRPr/>
          </a:p>
          <a:p>
            <a:pPr marL="171450" lvl="0" indent="-171450" algn="l" rtl="0">
              <a:spcBef>
                <a:spcPts val="0"/>
              </a:spcBef>
              <a:spcAft>
                <a:spcPts val="0"/>
              </a:spcAft>
              <a:buClr>
                <a:schemeClr val="dk1"/>
              </a:buClr>
              <a:buSzPts val="1200"/>
              <a:buChar char="•"/>
            </a:pPr>
            <a:r>
              <a:rPr lang="en-GB" i="1"/>
              <a:t>L'apprentissage de ces techniques nécessite du temps et de la pratique</a:t>
            </a:r>
            <a:endParaRPr i="1"/>
          </a:p>
        </p:txBody>
      </p:sp>
      <p:sp>
        <p:nvSpPr>
          <p:cNvPr id="800" name="Google Shape;800;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 </a:t>
            </a:r>
            <a:endParaRPr/>
          </a:p>
          <a:p>
            <a:pPr marL="171450" lvl="0" indent="-171450" algn="l" rtl="0">
              <a:spcBef>
                <a:spcPts val="0"/>
              </a:spcBef>
              <a:spcAft>
                <a:spcPts val="0"/>
              </a:spcAft>
              <a:buClr>
                <a:schemeClr val="dk1"/>
              </a:buClr>
              <a:buSzPts val="1200"/>
              <a:buChar char="•"/>
            </a:pPr>
            <a:r>
              <a:rPr lang="en-GB"/>
              <a:t>Présenter l'ordre du jour</a:t>
            </a:r>
            <a:endParaRPr/>
          </a:p>
          <a:p>
            <a:pPr marL="171450" lvl="0" indent="-171450" algn="l" rtl="0">
              <a:spcBef>
                <a:spcPts val="0"/>
              </a:spcBef>
              <a:spcAft>
                <a:spcPts val="0"/>
              </a:spcAft>
              <a:buClr>
                <a:schemeClr val="dk1"/>
              </a:buClr>
              <a:buSzPts val="1200"/>
              <a:buChar char="•"/>
            </a:pPr>
            <a:r>
              <a:rPr lang="en-GB"/>
              <a:t>Rappeler aux participants le contrat d'apprentissage</a:t>
            </a:r>
            <a:endParaRPr/>
          </a:p>
        </p:txBody>
      </p:sp>
      <p:sp>
        <p:nvSpPr>
          <p:cNvPr id="128" name="Google Shape;128;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Les exemples de conversation peuvent être adaptés au contexte local. </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en arrivons maintenant à la dernière compétence, à savoir les affirmations. Elles constituent un outil particulièrement puissant. </a:t>
            </a:r>
            <a:endParaRPr/>
          </a:p>
          <a:p>
            <a:pPr marL="628650" lvl="1" indent="-171450" algn="l" rtl="0">
              <a:spcBef>
                <a:spcPts val="0"/>
              </a:spcBef>
              <a:spcAft>
                <a:spcPts val="0"/>
              </a:spcAft>
              <a:buClr>
                <a:schemeClr val="dk1"/>
              </a:buClr>
              <a:buSzPts val="1200"/>
              <a:buChar char="•"/>
            </a:pPr>
            <a:r>
              <a:rPr lang="en-GB" i="1"/>
              <a:t>Jusqu'à présent, nous nous sommes principalement concentrés sur la manière d'encourager les personnes à exprimer et à partager leurs points de vue, leurs opinions et leurs sentiments, et à les renvoyer comme dans un miroir.   </a:t>
            </a:r>
            <a:endParaRPr/>
          </a:p>
          <a:p>
            <a:pPr marL="628650" lvl="1" indent="-171450" algn="l" rtl="0">
              <a:spcBef>
                <a:spcPts val="0"/>
              </a:spcBef>
              <a:spcAft>
                <a:spcPts val="0"/>
              </a:spcAft>
              <a:buClr>
                <a:schemeClr val="dk1"/>
              </a:buClr>
              <a:buSzPts val="1200"/>
              <a:buChar char="•"/>
            </a:pPr>
            <a:r>
              <a:rPr lang="en-GB" i="1"/>
              <a:t>Toutefois, lorsque les personnes se sentent mal dans leur peau, désespérées ou manquent de confiance en elles, il n'est pas utile de leur renvoyer simplement l'image d'un sentiment de faiblesse ou d'un manque de confiance. </a:t>
            </a:r>
            <a:endParaRPr/>
          </a:p>
          <a:p>
            <a:pPr marL="628650" lvl="1" indent="-171450" algn="l" rtl="0">
              <a:spcBef>
                <a:spcPts val="0"/>
              </a:spcBef>
              <a:spcAft>
                <a:spcPts val="0"/>
              </a:spcAft>
              <a:buClr>
                <a:schemeClr val="dk1"/>
              </a:buClr>
              <a:buSzPts val="1200"/>
              <a:buChar char="•"/>
            </a:pPr>
            <a:r>
              <a:rPr lang="en-GB" i="1"/>
              <a:t>C'est là que les affirmations constituent un outil très puissant. </a:t>
            </a:r>
            <a:endParaRPr/>
          </a:p>
          <a:p>
            <a:pPr marL="171450" lvl="0" indent="-171450" algn="l" rtl="0">
              <a:spcBef>
                <a:spcPts val="0"/>
              </a:spcBef>
              <a:spcAft>
                <a:spcPts val="0"/>
              </a:spcAft>
              <a:buClr>
                <a:schemeClr val="dk1"/>
              </a:buClr>
              <a:buSzPts val="1200"/>
              <a:buChar char="•"/>
            </a:pPr>
            <a:r>
              <a:rPr lang="en-GB" i="1"/>
              <a:t>Une affirmation est quelque chose que vous pouvez dire pour reconnaître ou souligner les forces, la valeur, les efforts ou la valeur d'une personne. </a:t>
            </a:r>
            <a:endParaRPr/>
          </a:p>
          <a:p>
            <a:pPr marL="628650" lvl="1" indent="-171450" algn="l" rtl="0">
              <a:spcBef>
                <a:spcPts val="0"/>
              </a:spcBef>
              <a:spcAft>
                <a:spcPts val="0"/>
              </a:spcAft>
              <a:buClr>
                <a:schemeClr val="dk1"/>
              </a:buClr>
              <a:buSzPts val="1200"/>
              <a:buChar char="•"/>
            </a:pPr>
            <a:r>
              <a:rPr lang="en-GB" i="1"/>
              <a:t>Vous partagez quelque chose que vous pensez honnêtement être positif dans ce qu'ils ont partagé avec vous. </a:t>
            </a:r>
            <a:endParaRPr/>
          </a:p>
          <a:p>
            <a:pPr marL="628650" lvl="1" indent="-171450" algn="l" rtl="0">
              <a:spcBef>
                <a:spcPts val="0"/>
              </a:spcBef>
              <a:spcAft>
                <a:spcPts val="0"/>
              </a:spcAft>
              <a:buClr>
                <a:schemeClr val="dk1"/>
              </a:buClr>
              <a:buSzPts val="1200"/>
              <a:buChar char="•"/>
            </a:pPr>
            <a:r>
              <a:rPr lang="en-GB" i="1"/>
              <a:t>Lorsqu'une personne manque d'espoir ou de confiance, les affirmations sont un moyen d'identifier chez elle une force qu'elle n'est pas en mesure de percevoir elle-même. </a:t>
            </a:r>
            <a:endParaRPr/>
          </a:p>
          <a:p>
            <a:pPr marL="628650" lvl="1" indent="-171450" algn="l" rtl="0">
              <a:spcBef>
                <a:spcPts val="0"/>
              </a:spcBef>
              <a:spcAft>
                <a:spcPts val="0"/>
              </a:spcAft>
              <a:buClr>
                <a:schemeClr val="dk1"/>
              </a:buClr>
              <a:buSzPts val="1200"/>
              <a:buChar char="•"/>
            </a:pPr>
            <a:r>
              <a:rPr lang="en-GB" i="1"/>
              <a:t>Elles peuvent être responsabilisantes et permettre d'établir une meilleure relation de travail.</a:t>
            </a:r>
            <a:endParaRPr/>
          </a:p>
          <a:p>
            <a:pPr marL="171450" lvl="0" indent="-171450" algn="l" rtl="0">
              <a:spcBef>
                <a:spcPts val="0"/>
              </a:spcBef>
              <a:spcAft>
                <a:spcPts val="0"/>
              </a:spcAft>
              <a:buClr>
                <a:schemeClr val="dk1"/>
              </a:buClr>
              <a:buSzPts val="1200"/>
              <a:buChar char="•"/>
            </a:pPr>
            <a:r>
              <a:rPr lang="en-GB" i="1"/>
              <a:t>Conseils</a:t>
            </a:r>
            <a:endParaRPr/>
          </a:p>
          <a:p>
            <a:pPr marL="628650" lvl="1" indent="-171450" algn="l" rtl="0">
              <a:spcBef>
                <a:spcPts val="0"/>
              </a:spcBef>
              <a:spcAft>
                <a:spcPts val="0"/>
              </a:spcAft>
              <a:buClr>
                <a:schemeClr val="dk1"/>
              </a:buClr>
              <a:buSzPts val="1200"/>
              <a:buChar char="•"/>
            </a:pPr>
            <a:r>
              <a:rPr lang="en-GB" i="1"/>
              <a:t>Vous devez être honnête. La fausseté sera rapidement identifiée et peut nuire à votre relation de confiance.</a:t>
            </a:r>
            <a:endParaRPr/>
          </a:p>
          <a:p>
            <a:pPr marL="628650" lvl="1" indent="-171450" algn="l" rtl="0">
              <a:spcBef>
                <a:spcPts val="0"/>
              </a:spcBef>
              <a:spcAft>
                <a:spcPts val="0"/>
              </a:spcAft>
              <a:buClr>
                <a:schemeClr val="dk1"/>
              </a:buClr>
              <a:buSzPts val="1200"/>
              <a:buChar char="•"/>
            </a:pPr>
            <a:r>
              <a:rPr lang="en-GB" i="1"/>
              <a:t>S'entraîner à identifier les points forts et les efforts.</a:t>
            </a:r>
            <a:endParaRPr/>
          </a:p>
          <a:p>
            <a:pPr marL="628650" lvl="1" indent="-171450" algn="l" rtl="0">
              <a:spcBef>
                <a:spcPts val="0"/>
              </a:spcBef>
              <a:spcAft>
                <a:spcPts val="0"/>
              </a:spcAft>
              <a:buClr>
                <a:schemeClr val="dk1"/>
              </a:buClr>
              <a:buSzPts val="1200"/>
              <a:buChar char="•"/>
            </a:pPr>
            <a:r>
              <a:rPr lang="en-GB" i="1"/>
              <a:t>Il ne s'agit pas d'un "bien fait" ! Dans l'exemple de la diapositive, l'affirmation du gestionnaire de cas reconnaît la force de l'adolescent qui a su résister et rester déterminé. C'est plus qu'un "bravo".</a:t>
            </a:r>
            <a:endParaRPr/>
          </a:p>
        </p:txBody>
      </p:sp>
      <p:sp>
        <p:nvSpPr>
          <p:cNvPr id="828" name="Google Shape;828;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4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Adapter les exemples de conversation au contexte local. </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Présentez la diapositive et demandez à des volontaires de lire les différentes parties.</a:t>
            </a:r>
            <a:endParaRPr/>
          </a:p>
          <a:p>
            <a:pPr marL="171450" lvl="0" indent="-171450" algn="l" rtl="0">
              <a:spcBef>
                <a:spcPts val="0"/>
              </a:spcBef>
              <a:spcAft>
                <a:spcPts val="0"/>
              </a:spcAft>
              <a:buClr>
                <a:schemeClr val="dk1"/>
              </a:buClr>
              <a:buSzPts val="1200"/>
              <a:buChar char="•"/>
            </a:pPr>
            <a:r>
              <a:rPr lang="en-GB"/>
              <a:t>Divisez les participants en paires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65 du cahier d'exercices : Affirmations</a:t>
            </a:r>
            <a:endParaRPr/>
          </a:p>
          <a:p>
            <a:pPr marL="171450" lvl="0" indent="-171450" algn="l" rtl="0">
              <a:spcBef>
                <a:spcPts val="0"/>
              </a:spcBef>
              <a:spcAft>
                <a:spcPts val="0"/>
              </a:spcAft>
              <a:buClr>
                <a:schemeClr val="dk1"/>
              </a:buClr>
              <a:buSzPts val="1200"/>
              <a:buChar char="•"/>
            </a:pPr>
            <a:r>
              <a:rPr lang="en-GB" i="1"/>
              <a:t>Avec votre partenaire, écrivez des affirmations pour répondre aux messages</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TRAVAIL EN PARTENARIAT (10 minutes)</a:t>
            </a:r>
            <a:endParaRPr/>
          </a:p>
          <a:p>
            <a:pPr marL="171450" lvl="0" indent="-171450" algn="l" rtl="0">
              <a:spcBef>
                <a:spcPts val="0"/>
              </a:spcBef>
              <a:spcAft>
                <a:spcPts val="0"/>
              </a:spcAft>
              <a:buClr>
                <a:schemeClr val="dk1"/>
              </a:buClr>
              <a:buSzPts val="1200"/>
              <a:buChar char="•"/>
            </a:pPr>
            <a:r>
              <a:rPr lang="en-GB"/>
              <a:t>Laissez 10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Demandez à des volontaires de partager leurs réponses</a:t>
            </a:r>
            <a:endParaRPr/>
          </a:p>
          <a:p>
            <a:pPr marL="171450" lvl="0" indent="-171450" algn="l" rtl="0">
              <a:spcBef>
                <a:spcPts val="0"/>
              </a:spcBef>
              <a:spcAft>
                <a:spcPts val="0"/>
              </a:spcAft>
              <a:buClr>
                <a:schemeClr val="dk1"/>
              </a:buClr>
              <a:buSzPts val="1200"/>
              <a:buChar char="•"/>
            </a:pPr>
            <a:r>
              <a:rPr lang="en-GB"/>
              <a:t>Révisez et complétez avec la diapositive suivante</a:t>
            </a:r>
            <a:endParaRPr/>
          </a:p>
          <a:p>
            <a:pPr marL="171450" lvl="0" indent="-95250" algn="l" rtl="0">
              <a:spcBef>
                <a:spcPts val="0"/>
              </a:spcBef>
              <a:spcAft>
                <a:spcPts val="0"/>
              </a:spcAft>
              <a:buClr>
                <a:schemeClr val="dk1"/>
              </a:buClr>
              <a:buSzPts val="1200"/>
              <a:buNone/>
            </a:pPr>
            <a:endParaRPr/>
          </a:p>
        </p:txBody>
      </p:sp>
      <p:sp>
        <p:nvSpPr>
          <p:cNvPr id="845" name="Google Shape;845;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4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Adapter les exemples de conversation au contexte local. </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 pour compléter les réponses des participants</a:t>
            </a:r>
            <a:endParaRPr/>
          </a:p>
        </p:txBody>
      </p:sp>
      <p:sp>
        <p:nvSpPr>
          <p:cNvPr id="868" name="Google Shape;868;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4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Ces techniques sont présentées séparément, mais elles sont couramment utilisées et combinées dans une même conversation.</a:t>
            </a:r>
            <a:endParaRPr/>
          </a:p>
          <a:p>
            <a:pPr marL="171450" lvl="0" indent="-171450" algn="l" rtl="0">
              <a:spcBef>
                <a:spcPts val="0"/>
              </a:spcBef>
              <a:spcAft>
                <a:spcPts val="0"/>
              </a:spcAft>
              <a:buClr>
                <a:schemeClr val="dk1"/>
              </a:buClr>
              <a:buSzPts val="1200"/>
              <a:buChar char="•"/>
            </a:pPr>
            <a:r>
              <a:rPr lang="en-GB" i="1"/>
              <a:t>Vous pouvez combiner des techniques et les enchaîner lors de l'apprentissage et de la pratique.</a:t>
            </a:r>
            <a:endParaRPr/>
          </a:p>
          <a:p>
            <a:pPr marL="171450" lvl="0" indent="-171450" algn="l" rtl="0">
              <a:spcBef>
                <a:spcPts val="0"/>
              </a:spcBef>
              <a:spcAft>
                <a:spcPts val="0"/>
              </a:spcAft>
              <a:buClr>
                <a:schemeClr val="dk1"/>
              </a:buClr>
              <a:buSzPts val="1200"/>
              <a:buChar char="•"/>
            </a:pPr>
            <a:r>
              <a:rPr lang="en-GB" i="1"/>
              <a:t>Par exemple, lorsque vous orientez une conversation vers l'exploration d'alternatives, vous pouvez.. :</a:t>
            </a:r>
            <a:endParaRPr/>
          </a:p>
          <a:p>
            <a:pPr marL="628650" lvl="1" indent="-171450" algn="l" rtl="0">
              <a:spcBef>
                <a:spcPts val="0"/>
              </a:spcBef>
              <a:spcAft>
                <a:spcPts val="0"/>
              </a:spcAft>
              <a:buClr>
                <a:schemeClr val="dk1"/>
              </a:buClr>
              <a:buSzPts val="1200"/>
              <a:buChar char="•"/>
            </a:pPr>
            <a:r>
              <a:rPr lang="en-GB" i="1"/>
              <a:t>Combiner d'abord des techniques de réflexion et d'affirmation </a:t>
            </a:r>
            <a:endParaRPr/>
          </a:p>
          <a:p>
            <a:pPr marL="628650" lvl="1" indent="-171450" algn="l" rtl="0">
              <a:spcBef>
                <a:spcPts val="0"/>
              </a:spcBef>
              <a:spcAft>
                <a:spcPts val="0"/>
              </a:spcAft>
              <a:buClr>
                <a:schemeClr val="dk1"/>
              </a:buClr>
              <a:buSzPts val="1200"/>
              <a:buChar char="•"/>
            </a:pPr>
            <a:r>
              <a:rPr lang="en-GB" i="1"/>
              <a:t>Poser ensuite des questions ouvertes appropriées (par exemple, constatation d'une exception, quoi d'autre).</a:t>
            </a:r>
            <a:endParaRPr/>
          </a:p>
        </p:txBody>
      </p:sp>
      <p:sp>
        <p:nvSpPr>
          <p:cNvPr id="883" name="Google Shape;883;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912" name="Google Shape;912;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4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DURÉE : 0h30</a:t>
            </a:r>
            <a:endParaRPr/>
          </a:p>
        </p:txBody>
      </p:sp>
      <p:sp>
        <p:nvSpPr>
          <p:cNvPr id="924" name="Google Shape;924;p4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4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4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i="1"/>
          </a:p>
          <a:p>
            <a:pPr marL="171450" lvl="0" indent="-95250" algn="l" rtl="0">
              <a:spcBef>
                <a:spcPts val="0"/>
              </a:spcBef>
              <a:spcAft>
                <a:spcPts val="0"/>
              </a:spcAft>
              <a:buClr>
                <a:schemeClr val="dk1"/>
              </a:buClr>
              <a:buSzPts val="1200"/>
              <a:buNone/>
            </a:pPr>
            <a:endParaRPr/>
          </a:p>
        </p:txBody>
      </p:sp>
      <p:sp>
        <p:nvSpPr>
          <p:cNvPr id="930" name="Google Shape;930;p4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4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4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Guidez les participants vers la </a:t>
            </a:r>
            <a:r>
              <a:rPr lang="en-GB" b="1"/>
              <a:t>page 66 du manuel : Objectifs d'apprentissage</a:t>
            </a:r>
            <a:endParaRPr/>
          </a:p>
          <a:p>
            <a:pPr marL="171450" lvl="0" indent="-171450" algn="l" rtl="0">
              <a:spcBef>
                <a:spcPts val="0"/>
              </a:spcBef>
              <a:spcAft>
                <a:spcPts val="0"/>
              </a:spcAft>
              <a:buClr>
                <a:schemeClr val="dk1"/>
              </a:buClr>
              <a:buSzPts val="1200"/>
              <a:buChar char="•"/>
            </a:pPr>
            <a:r>
              <a:rPr lang="en-GB" i="1"/>
              <a:t>Il est important de prendre le temps de revoir les objectifs d'apprentissage (</a:t>
            </a:r>
            <a:r>
              <a:rPr lang="en-GB" b="1" i="1"/>
              <a:t>page 53 du manuel</a:t>
            </a:r>
            <a:r>
              <a:rPr lang="en-GB" i="1"/>
              <a:t>) et de réfléchir à vos réalisations à la fin de cette formation. </a:t>
            </a:r>
            <a:endParaRPr/>
          </a:p>
          <a:p>
            <a:pPr marL="171450" lvl="0" indent="-171450" algn="l" rtl="0">
              <a:spcBef>
                <a:spcPts val="0"/>
              </a:spcBef>
              <a:spcAft>
                <a:spcPts val="0"/>
              </a:spcAft>
              <a:buClr>
                <a:schemeClr val="dk1"/>
              </a:buClr>
              <a:buSzPts val="1200"/>
              <a:buChar char="•"/>
            </a:pPr>
            <a:r>
              <a:rPr lang="en-GB" i="1"/>
              <a:t>Certains objectifs d'apprentissage peuvent nécessiter davantage d'informations, de pratique ou de soutien de la part du superviseur pour être pleinement atteints.</a:t>
            </a:r>
            <a:endParaRPr/>
          </a:p>
          <a:p>
            <a:pPr marL="171450" lvl="0" indent="-171450" algn="l" rtl="0">
              <a:spcBef>
                <a:spcPts val="0"/>
              </a:spcBef>
              <a:spcAft>
                <a:spcPts val="0"/>
              </a:spcAft>
              <a:buClr>
                <a:schemeClr val="dk1"/>
              </a:buClr>
              <a:buSzPts val="1200"/>
              <a:buChar char="•"/>
            </a:pPr>
            <a:r>
              <a:rPr lang="en-GB" i="1"/>
              <a:t>Revenez sur la formation d'aujourd'hui et répondez aux questions sur les objectifs d'apprentissage dans votre cahier d'exercices.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TRAVAIL INDIVIDUEL (5 minutes)</a:t>
            </a:r>
            <a:endParaRPr i="1"/>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Poursuivre à la </a:t>
            </a:r>
            <a:r>
              <a:rPr lang="en-GB" b="1"/>
              <a:t>page 66 du cahier d'exercices : Réflexion</a:t>
            </a:r>
            <a:endParaRPr/>
          </a:p>
          <a:p>
            <a:pPr marL="171450" lvl="0" indent="-171450" algn="l" rtl="0">
              <a:spcBef>
                <a:spcPts val="0"/>
              </a:spcBef>
              <a:spcAft>
                <a:spcPts val="0"/>
              </a:spcAft>
              <a:buClr>
                <a:schemeClr val="dk1"/>
              </a:buClr>
              <a:buSzPts val="1200"/>
              <a:buChar char="•"/>
            </a:pPr>
            <a:r>
              <a:rPr lang="en-GB" i="1"/>
              <a:t>Qu'est-ce qui vous a surpris ? Qu'est-ce qui vous a posé problème ? Qu'aimeriez-vous apprendre davantage ?</a:t>
            </a:r>
            <a:endParaRPr/>
          </a:p>
          <a:p>
            <a:pPr marL="171450" lvl="0" indent="-171450" algn="l" rtl="0">
              <a:spcBef>
                <a:spcPts val="0"/>
              </a:spcBef>
              <a:spcAft>
                <a:spcPts val="0"/>
              </a:spcAft>
              <a:buClr>
                <a:schemeClr val="dk1"/>
              </a:buClr>
              <a:buSzPts val="1200"/>
              <a:buChar char="•"/>
            </a:pPr>
            <a:r>
              <a:rPr lang="en-GB" i="1"/>
              <a:t>Notez vos réflexions.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(5 minutes)</a:t>
            </a:r>
            <a:endParaRPr/>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171450" algn="l" rtl="0">
              <a:spcBef>
                <a:spcPts val="0"/>
              </a:spcBef>
              <a:spcAft>
                <a:spcPts val="0"/>
              </a:spcAft>
              <a:buClr>
                <a:schemeClr val="dk1"/>
              </a:buClr>
              <a:buSzPts val="1200"/>
              <a:buChar char="•"/>
            </a:pPr>
            <a:r>
              <a:rPr lang="en-GB" i="0"/>
              <a:t>Expliquez quand commencera la formation sur le module suivant</a:t>
            </a:r>
            <a:endParaRPr/>
          </a:p>
          <a:p>
            <a:pPr marL="171450" lvl="0" indent="-171450" algn="l" rtl="0">
              <a:spcBef>
                <a:spcPts val="0"/>
              </a:spcBef>
              <a:spcAft>
                <a:spcPts val="0"/>
              </a:spcAft>
              <a:buClr>
                <a:schemeClr val="dk1"/>
              </a:buClr>
              <a:buSzPts val="1200"/>
              <a:buChar char="•"/>
            </a:pPr>
            <a:r>
              <a:rPr lang="en-GB" i="0"/>
              <a:t>Remercier les participants pour leur participation</a:t>
            </a:r>
            <a:endParaRPr/>
          </a:p>
        </p:txBody>
      </p:sp>
      <p:sp>
        <p:nvSpPr>
          <p:cNvPr id="964" name="Google Shape;964;p4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4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4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FACULTATIF SI LE TEMPS LE PERMET</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Si les participants sont assis par terre, demandez-leur de se déplacer sur les côtés de la pièce de façon à ce que leur dos soit contre le mur. </a:t>
            </a:r>
            <a:endParaRPr/>
          </a:p>
          <a:p>
            <a:pPr marL="171450" lvl="0" indent="-171450" algn="l" rtl="0">
              <a:spcBef>
                <a:spcPts val="0"/>
              </a:spcBef>
              <a:spcAft>
                <a:spcPts val="0"/>
              </a:spcAft>
              <a:buClr>
                <a:schemeClr val="dk1"/>
              </a:buClr>
              <a:buSzPts val="1200"/>
              <a:buChar char="•"/>
            </a:pPr>
            <a:r>
              <a:rPr lang="en-GB"/>
              <a:t>Si vous êtes assis sur une chaise, demandez à tout le monde de se déplacer pour s'appuyer complètement sur le dos de la chaise. </a:t>
            </a:r>
            <a:endParaRPr/>
          </a:p>
          <a:p>
            <a:pPr marL="171450" lvl="0" indent="-171450" algn="l" rtl="0">
              <a:spcBef>
                <a:spcPts val="0"/>
              </a:spcBef>
              <a:spcAft>
                <a:spcPts val="0"/>
              </a:spcAft>
              <a:buClr>
                <a:schemeClr val="dk1"/>
              </a:buClr>
              <a:buSzPts val="1200"/>
              <a:buChar char="•"/>
            </a:pPr>
            <a:r>
              <a:rPr lang="en-GB" i="1"/>
              <a:t>Nous allons faire un exercice qui active les muscles du torse et des jambes, ce qui donne une sensation de structure physique. </a:t>
            </a:r>
            <a:endParaRPr/>
          </a:p>
          <a:p>
            <a:pPr marL="628650" lvl="1" indent="-171450" algn="l" rtl="0">
              <a:spcBef>
                <a:spcPts val="0"/>
              </a:spcBef>
              <a:spcAft>
                <a:spcPts val="0"/>
              </a:spcAft>
              <a:buClr>
                <a:schemeClr val="dk1"/>
              </a:buClr>
              <a:buSzPts val="1200"/>
              <a:buChar char="•"/>
            </a:pPr>
            <a:r>
              <a:rPr lang="en-GB" i="1"/>
              <a:t>Lorsque nous sommes débordés, nos muscles passent souvent d'une tension extrême à un relâchement ; ils passent d'un état très actif à un état excessivement détendu. </a:t>
            </a:r>
            <a:endParaRPr/>
          </a:p>
          <a:p>
            <a:pPr marL="628650" lvl="1" indent="-171450" algn="l" rtl="0">
              <a:spcBef>
                <a:spcPts val="0"/>
              </a:spcBef>
              <a:spcAft>
                <a:spcPts val="0"/>
              </a:spcAft>
              <a:buClr>
                <a:schemeClr val="dk1"/>
              </a:buClr>
              <a:buSzPts val="1200"/>
              <a:buChar char="•"/>
            </a:pPr>
            <a:r>
              <a:rPr lang="en-GB" i="1"/>
              <a:t>Lorsque nous sommes en contact avec la force et la structure de notre corps, cela peut nous aider à surmonter des sentiments difficiles. Nous pouvons contenir notre expérience et mieux gérer notre sentiment d'accablement.</a:t>
            </a:r>
            <a:endParaRPr b="1"/>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EXERCICE D'AUTO-SURVEILLANCE (15 minutes)</a:t>
            </a:r>
            <a:endParaRPr/>
          </a:p>
          <a:p>
            <a:pPr marL="171450" lvl="0" indent="-171450" algn="l" rtl="0">
              <a:spcBef>
                <a:spcPts val="0"/>
              </a:spcBef>
              <a:spcAft>
                <a:spcPts val="0"/>
              </a:spcAft>
              <a:buClr>
                <a:schemeClr val="dk1"/>
              </a:buClr>
              <a:buSzPts val="1200"/>
              <a:buChar char="•"/>
            </a:pPr>
            <a:r>
              <a:rPr lang="en-GB" i="1"/>
              <a:t>Sentez vos pieds sur le sol. </a:t>
            </a:r>
            <a:endParaRPr/>
          </a:p>
          <a:p>
            <a:pPr marL="628650" lvl="1" indent="-171450" algn="l" rtl="0">
              <a:spcBef>
                <a:spcPts val="0"/>
              </a:spcBef>
              <a:spcAft>
                <a:spcPts val="0"/>
              </a:spcAft>
              <a:buClr>
                <a:schemeClr val="dk1"/>
              </a:buClr>
              <a:buSzPts val="1200"/>
              <a:buChar char="•"/>
            </a:pPr>
            <a:r>
              <a:rPr lang="en-GB"/>
              <a:t>Faire une pause de 5 secondes. </a:t>
            </a:r>
            <a:endParaRPr/>
          </a:p>
          <a:p>
            <a:pPr marL="171450" lvl="0" indent="-171450" algn="l" rtl="0">
              <a:spcBef>
                <a:spcPts val="0"/>
              </a:spcBef>
              <a:spcAft>
                <a:spcPts val="0"/>
              </a:spcAft>
              <a:buClr>
                <a:schemeClr val="dk1"/>
              </a:buClr>
              <a:buSzPts val="1200"/>
              <a:buChar char="•"/>
            </a:pPr>
            <a:r>
              <a:rPr lang="en-GB" i="1"/>
              <a:t>Sentez le poids de vos jambes. </a:t>
            </a:r>
            <a:endParaRPr/>
          </a:p>
          <a:p>
            <a:pPr marL="628650" lvl="1" indent="-171450" algn="l" rtl="0">
              <a:spcBef>
                <a:spcPts val="0"/>
              </a:spcBef>
              <a:spcAft>
                <a:spcPts val="0"/>
              </a:spcAft>
              <a:buClr>
                <a:schemeClr val="dk1"/>
              </a:buClr>
              <a:buSzPts val="1200"/>
              <a:buChar char="•"/>
            </a:pPr>
            <a:r>
              <a:rPr lang="en-GB"/>
              <a:t>Faire une pause de 5 secondes. </a:t>
            </a:r>
            <a:endParaRPr/>
          </a:p>
          <a:p>
            <a:pPr marL="171450" lvl="0" indent="-171450" algn="l" rtl="0">
              <a:spcBef>
                <a:spcPts val="0"/>
              </a:spcBef>
              <a:spcAft>
                <a:spcPts val="0"/>
              </a:spcAft>
              <a:buClr>
                <a:schemeClr val="dk1"/>
              </a:buClr>
              <a:buSzPts val="1200"/>
              <a:buChar char="•"/>
            </a:pPr>
            <a:r>
              <a:rPr lang="en-GB" i="1"/>
              <a:t>Essayez de taper du pied prudemment et lentement de gauche à droite, gauche, droite, gauche, droite. </a:t>
            </a:r>
            <a:endParaRPr/>
          </a:p>
          <a:p>
            <a:pPr marL="171450" lvl="0" indent="-171450" algn="l" rtl="0">
              <a:spcBef>
                <a:spcPts val="0"/>
              </a:spcBef>
              <a:spcAft>
                <a:spcPts val="0"/>
              </a:spcAft>
              <a:buClr>
                <a:schemeClr val="dk1"/>
              </a:buClr>
              <a:buSzPts val="1200"/>
              <a:buChar char="•"/>
            </a:pPr>
            <a:r>
              <a:rPr lang="en-GB" i="1"/>
              <a:t>Sentez vos fesses et vos cuisses toucher le siège de la chaise. </a:t>
            </a:r>
            <a:endParaRPr/>
          </a:p>
          <a:p>
            <a:pPr marL="628650" lvl="1" indent="-171450" algn="l" rtl="0">
              <a:spcBef>
                <a:spcPts val="0"/>
              </a:spcBef>
              <a:spcAft>
                <a:spcPts val="0"/>
              </a:spcAft>
              <a:buClr>
                <a:schemeClr val="dk1"/>
              </a:buClr>
              <a:buSzPts val="1200"/>
              <a:buChar char="•"/>
            </a:pPr>
            <a:r>
              <a:rPr lang="en-GB"/>
              <a:t>Faites une pause de 5 secondes. </a:t>
            </a:r>
            <a:endParaRPr/>
          </a:p>
          <a:p>
            <a:pPr marL="171450" lvl="0" indent="-171450" algn="l" rtl="0">
              <a:spcBef>
                <a:spcPts val="0"/>
              </a:spcBef>
              <a:spcAft>
                <a:spcPts val="0"/>
              </a:spcAft>
              <a:buClr>
                <a:schemeClr val="dk1"/>
              </a:buClr>
              <a:buSzPts val="1200"/>
              <a:buChar char="•"/>
            </a:pPr>
            <a:r>
              <a:rPr lang="en-GB" i="1"/>
              <a:t>Sentez votre dos contre le dossier de la chaise ou le mur.  </a:t>
            </a:r>
            <a:endParaRPr/>
          </a:p>
          <a:p>
            <a:pPr marL="171450" lvl="0" indent="-171450" algn="l" rtl="0">
              <a:spcBef>
                <a:spcPts val="0"/>
              </a:spcBef>
              <a:spcAft>
                <a:spcPts val="0"/>
              </a:spcAft>
              <a:buClr>
                <a:schemeClr val="dk1"/>
              </a:buClr>
              <a:buSzPts val="1200"/>
              <a:buChar char="•"/>
            </a:pPr>
            <a:r>
              <a:rPr lang="en-GB" i="1"/>
              <a:t>Restez ainsi et remarquez si vous sentez une différence. </a:t>
            </a:r>
            <a:endParaRPr/>
          </a:p>
          <a:p>
            <a:pPr marL="171450" lvl="0" indent="-171450" algn="l" rtl="0">
              <a:spcBef>
                <a:spcPts val="0"/>
              </a:spcBef>
              <a:spcAft>
                <a:spcPts val="0"/>
              </a:spcAft>
              <a:buClr>
                <a:schemeClr val="dk1"/>
              </a:buClr>
              <a:buSzPts val="1200"/>
              <a:buChar char="•"/>
            </a:pPr>
            <a:r>
              <a:rPr lang="en-GB"/>
              <a:t>Faites une pause de 30 secondes avant de poursuivre.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i="1"/>
              <a:t>Que pensez-vous de cet exercice ? Qu'avez-vous ressenti ? </a:t>
            </a:r>
            <a:endParaRPr/>
          </a:p>
        </p:txBody>
      </p:sp>
      <p:sp>
        <p:nvSpPr>
          <p:cNvPr id="982" name="Google Shape;982;p4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4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QUIZ (10 minutes)</a:t>
            </a:r>
            <a:endParaRPr/>
          </a:p>
          <a:p>
            <a:pPr marL="171450" lvl="0" indent="-171450" algn="l" rtl="0">
              <a:spcBef>
                <a:spcPts val="0"/>
              </a:spcBef>
              <a:spcAft>
                <a:spcPts val="0"/>
              </a:spcAft>
              <a:buClr>
                <a:schemeClr val="dk1"/>
              </a:buClr>
              <a:buSzPts val="1200"/>
              <a:buChar char="•"/>
            </a:pPr>
            <a:r>
              <a:rPr lang="en-GB" i="1"/>
              <a:t>Nous ferons un petit quiz pour récapituler le module précédent.</a:t>
            </a:r>
            <a:endParaRPr/>
          </a:p>
          <a:p>
            <a:pPr marL="171450" lvl="0" indent="-171450" algn="l" rtl="0">
              <a:spcBef>
                <a:spcPts val="0"/>
              </a:spcBef>
              <a:spcAft>
                <a:spcPts val="0"/>
              </a:spcAft>
              <a:buClr>
                <a:schemeClr val="dk1"/>
              </a:buClr>
              <a:buSzPts val="1200"/>
              <a:buChar char="•"/>
            </a:pPr>
            <a:r>
              <a:rPr lang="en-GB"/>
              <a:t>Essayez de faire en sorte qu'un participant différent se porte volontaire pour chaque question du quiz.</a:t>
            </a:r>
            <a:endParaRPr/>
          </a:p>
          <a:p>
            <a:pPr marL="171450" lvl="0" indent="-171450" algn="l" rtl="0">
              <a:spcBef>
                <a:spcPts val="0"/>
              </a:spcBef>
              <a:spcAft>
                <a:spcPts val="0"/>
              </a:spcAft>
              <a:buClr>
                <a:schemeClr val="dk1"/>
              </a:buClr>
              <a:buSzPts val="1200"/>
              <a:buChar char="•"/>
            </a:pPr>
            <a:r>
              <a:rPr lang="en-GB"/>
              <a:t>Examinez et complétez les réponses à l'aide des conseils ci-dessous</a:t>
            </a:r>
            <a:endParaRPr/>
          </a:p>
          <a:p>
            <a:pPr marL="171450" lvl="0" indent="-171450" algn="l" rtl="0">
              <a:spcBef>
                <a:spcPts val="0"/>
              </a:spcBef>
              <a:spcAft>
                <a:spcPts val="0"/>
              </a:spcAft>
              <a:buClr>
                <a:schemeClr val="dk1"/>
              </a:buClr>
              <a:buSzPts val="1200"/>
              <a:buChar char="•"/>
            </a:pPr>
            <a:r>
              <a:rPr lang="en-GB" b="1"/>
              <a:t>Question 1 : Quelles sont les étapes de la résolution de problèmes ?</a:t>
            </a:r>
            <a:endParaRPr/>
          </a:p>
          <a:p>
            <a:pPr marL="685800" lvl="1" indent="-228600" algn="l" rtl="0">
              <a:spcBef>
                <a:spcPts val="0"/>
              </a:spcBef>
              <a:spcAft>
                <a:spcPts val="0"/>
              </a:spcAft>
              <a:buClr>
                <a:schemeClr val="dk1"/>
              </a:buClr>
              <a:buSzPts val="1200"/>
              <a:buFont typeface="Calibri"/>
              <a:buAutoNum type="arabicPeriod"/>
            </a:pPr>
            <a:r>
              <a:rPr lang="en-GB"/>
              <a:t>Reconnaître l'existence d'un problème ou d'une préoccupation et le définir</a:t>
            </a:r>
            <a:endParaRPr/>
          </a:p>
          <a:p>
            <a:pPr marL="685800" lvl="1" indent="-228600" algn="l" rtl="0">
              <a:spcBef>
                <a:spcPts val="0"/>
              </a:spcBef>
              <a:spcAft>
                <a:spcPts val="0"/>
              </a:spcAft>
              <a:buClr>
                <a:schemeClr val="dk1"/>
              </a:buClr>
              <a:buSzPts val="1200"/>
              <a:buFont typeface="Calibri"/>
              <a:buAutoNum type="arabicPeriod"/>
            </a:pPr>
            <a:r>
              <a:rPr lang="en-GB"/>
              <a:t>Analyser les causes du problème et définir l'objectif</a:t>
            </a:r>
            <a:endParaRPr/>
          </a:p>
          <a:p>
            <a:pPr marL="685800" lvl="1" indent="-228600" algn="l" rtl="0">
              <a:spcBef>
                <a:spcPts val="0"/>
              </a:spcBef>
              <a:spcAft>
                <a:spcPts val="0"/>
              </a:spcAft>
              <a:buClr>
                <a:schemeClr val="dk1"/>
              </a:buClr>
              <a:buSzPts val="1200"/>
              <a:buFont typeface="Calibri"/>
              <a:buAutoNum type="arabicPeriod"/>
            </a:pPr>
            <a:r>
              <a:rPr lang="en-GB"/>
              <a:t>Remue-méninges sur les solutions possibles ou les moyens de répondre aux préoccupations.</a:t>
            </a:r>
            <a:endParaRPr/>
          </a:p>
          <a:p>
            <a:pPr marL="685800" lvl="1" indent="-228600" algn="l" rtl="0">
              <a:spcBef>
                <a:spcPts val="0"/>
              </a:spcBef>
              <a:spcAft>
                <a:spcPts val="0"/>
              </a:spcAft>
              <a:buClr>
                <a:schemeClr val="dk1"/>
              </a:buClr>
              <a:buSzPts val="1200"/>
              <a:buFont typeface="Calibri"/>
              <a:buAutoNum type="arabicPeriod"/>
            </a:pPr>
            <a:r>
              <a:rPr lang="en-GB"/>
              <a:t>Évaluer les options et sélectionner les solutions possibles</a:t>
            </a:r>
            <a:endParaRPr/>
          </a:p>
          <a:p>
            <a:pPr marL="685800" lvl="1" indent="-228600" algn="l" rtl="0">
              <a:spcBef>
                <a:spcPts val="0"/>
              </a:spcBef>
              <a:spcAft>
                <a:spcPts val="0"/>
              </a:spcAft>
              <a:buClr>
                <a:schemeClr val="dk1"/>
              </a:buClr>
              <a:buSzPts val="1200"/>
              <a:buFont typeface="Calibri"/>
              <a:buAutoNum type="arabicPeriod"/>
            </a:pPr>
            <a:r>
              <a:rPr lang="en-GB"/>
              <a:t>Mettre en œuvre le plan de la solution choisie</a:t>
            </a:r>
            <a:endParaRPr/>
          </a:p>
          <a:p>
            <a:pPr marL="685800" lvl="1" indent="-228600" algn="l" rtl="0">
              <a:spcBef>
                <a:spcPts val="0"/>
              </a:spcBef>
              <a:spcAft>
                <a:spcPts val="0"/>
              </a:spcAft>
              <a:buClr>
                <a:schemeClr val="dk1"/>
              </a:buClr>
              <a:buSzPts val="1200"/>
              <a:buFont typeface="Calibri"/>
              <a:buAutoNum type="arabicPeriod"/>
            </a:pPr>
            <a:r>
              <a:rPr lang="en-GB"/>
              <a:t>Évaluer l'efficacité et les résultats</a:t>
            </a:r>
            <a:endParaRPr/>
          </a:p>
          <a:p>
            <a:pPr marL="171450" lvl="0" indent="-171450" algn="l" rtl="0">
              <a:spcBef>
                <a:spcPts val="0"/>
              </a:spcBef>
              <a:spcAft>
                <a:spcPts val="0"/>
              </a:spcAft>
              <a:buClr>
                <a:schemeClr val="dk1"/>
              </a:buClr>
              <a:buSzPts val="1200"/>
              <a:buChar char="•"/>
            </a:pPr>
            <a:r>
              <a:rPr lang="en-GB" b="1"/>
              <a:t>Question 2 : Pouvez-vous énumérer les différentes stratégies de négociation ?</a:t>
            </a:r>
            <a:endParaRPr/>
          </a:p>
          <a:p>
            <a:pPr marL="628650" lvl="1" indent="-171450" algn="l" rtl="0">
              <a:spcBef>
                <a:spcPts val="0"/>
              </a:spcBef>
              <a:spcAft>
                <a:spcPts val="0"/>
              </a:spcAft>
              <a:buClr>
                <a:schemeClr val="dk1"/>
              </a:buClr>
              <a:buSzPts val="1200"/>
              <a:buChar char="•"/>
            </a:pPr>
            <a:r>
              <a:rPr lang="en-GB"/>
              <a:t>La fuite</a:t>
            </a:r>
            <a:endParaRPr/>
          </a:p>
          <a:p>
            <a:pPr marL="628650" lvl="1" indent="-171450" algn="l" rtl="0">
              <a:spcBef>
                <a:spcPts val="0"/>
              </a:spcBef>
              <a:spcAft>
                <a:spcPts val="0"/>
              </a:spcAft>
              <a:buClr>
                <a:schemeClr val="dk1"/>
              </a:buClr>
              <a:buSzPts val="1200"/>
              <a:buChar char="•"/>
            </a:pPr>
            <a:r>
              <a:rPr lang="en-GB"/>
              <a:t>L’abnégation</a:t>
            </a:r>
            <a:endParaRPr/>
          </a:p>
          <a:p>
            <a:pPr marL="628650" lvl="1" indent="-171450" algn="l" rtl="0">
              <a:spcBef>
                <a:spcPts val="0"/>
              </a:spcBef>
              <a:spcAft>
                <a:spcPts val="0"/>
              </a:spcAft>
              <a:buClr>
                <a:schemeClr val="dk1"/>
              </a:buClr>
              <a:buSzPts val="1200"/>
              <a:buChar char="•"/>
            </a:pPr>
            <a:r>
              <a:rPr lang="en-GB"/>
              <a:t>La concurrence</a:t>
            </a:r>
            <a:endParaRPr/>
          </a:p>
          <a:p>
            <a:pPr marL="628650" lvl="1" indent="-171450" algn="l" rtl="0">
              <a:spcBef>
                <a:spcPts val="0"/>
              </a:spcBef>
              <a:spcAft>
                <a:spcPts val="0"/>
              </a:spcAft>
              <a:buClr>
                <a:schemeClr val="dk1"/>
              </a:buClr>
              <a:buSzPts val="1200"/>
              <a:buChar char="•"/>
            </a:pPr>
            <a:r>
              <a:rPr lang="en-GB"/>
              <a:t>Le compromis</a:t>
            </a:r>
            <a:endParaRPr/>
          </a:p>
          <a:p>
            <a:pPr marL="628650" lvl="1" indent="-171450" algn="l" rtl="0">
              <a:spcBef>
                <a:spcPts val="0"/>
              </a:spcBef>
              <a:spcAft>
                <a:spcPts val="0"/>
              </a:spcAft>
              <a:buClr>
                <a:schemeClr val="dk1"/>
              </a:buClr>
              <a:buSzPts val="1200"/>
              <a:buChar char="•"/>
            </a:pPr>
            <a:r>
              <a:rPr lang="en-GB"/>
              <a:t>La collaboration</a:t>
            </a:r>
            <a:endParaRPr/>
          </a:p>
          <a:p>
            <a:pPr marL="171450" lvl="0" indent="-171450" algn="l" rtl="0">
              <a:spcBef>
                <a:spcPts val="0"/>
              </a:spcBef>
              <a:spcAft>
                <a:spcPts val="0"/>
              </a:spcAft>
              <a:buClr>
                <a:schemeClr val="dk1"/>
              </a:buClr>
              <a:buSzPts val="1200"/>
              <a:buChar char="•"/>
            </a:pPr>
            <a:r>
              <a:rPr lang="en-GB" b="1"/>
              <a:t>Question 3 : Quels outils peuvent être utilisés pour soutenir la coordination ?</a:t>
            </a:r>
            <a:endParaRPr/>
          </a:p>
          <a:p>
            <a:pPr marL="628650" lvl="1" indent="-171450" algn="l" rtl="0">
              <a:spcBef>
                <a:spcPts val="0"/>
              </a:spcBef>
              <a:spcAft>
                <a:spcPts val="0"/>
              </a:spcAft>
              <a:buClr>
                <a:schemeClr val="dk1"/>
              </a:buClr>
              <a:buSzPts val="1200"/>
              <a:buChar char="•"/>
            </a:pPr>
            <a:r>
              <a:rPr lang="en-GB"/>
              <a:t>Cartographie socio-écologique</a:t>
            </a:r>
            <a:endParaRPr/>
          </a:p>
          <a:p>
            <a:pPr marL="628650" lvl="1" indent="-171450" algn="l" rtl="0">
              <a:spcBef>
                <a:spcPts val="0"/>
              </a:spcBef>
              <a:spcAft>
                <a:spcPts val="0"/>
              </a:spcAft>
              <a:buClr>
                <a:schemeClr val="dk1"/>
              </a:buClr>
              <a:buSzPts val="1200"/>
              <a:buChar char="•"/>
            </a:pPr>
            <a:r>
              <a:rPr lang="en-GB"/>
              <a:t>Cartographie des services</a:t>
            </a:r>
            <a:endParaRPr/>
          </a:p>
          <a:p>
            <a:pPr marL="628650" lvl="1" indent="-171450" algn="l" rtl="0">
              <a:spcBef>
                <a:spcPts val="0"/>
              </a:spcBef>
              <a:spcAft>
                <a:spcPts val="0"/>
              </a:spcAft>
              <a:buClr>
                <a:schemeClr val="dk1"/>
              </a:buClr>
              <a:buSzPts val="1200"/>
              <a:buChar char="•"/>
            </a:pPr>
            <a:r>
              <a:rPr lang="en-GB"/>
              <a:t>Voies d'orientation</a:t>
            </a:r>
            <a:endParaRPr/>
          </a:p>
          <a:p>
            <a:pPr marL="628650" lvl="1" indent="-171450" algn="l" rtl="0">
              <a:spcBef>
                <a:spcPts val="0"/>
              </a:spcBef>
              <a:spcAft>
                <a:spcPts val="0"/>
              </a:spcAft>
              <a:buClr>
                <a:schemeClr val="dk1"/>
              </a:buClr>
              <a:buSzPts val="1200"/>
              <a:buChar char="•"/>
            </a:pPr>
            <a:r>
              <a:rPr lang="en-GB"/>
              <a:t>Formulaires de référence </a:t>
            </a:r>
            <a:endParaRPr/>
          </a:p>
          <a:p>
            <a:pPr marL="628650" lvl="1" indent="-171450" algn="l" rtl="0">
              <a:spcBef>
                <a:spcPts val="0"/>
              </a:spcBef>
              <a:spcAft>
                <a:spcPts val="0"/>
              </a:spcAft>
              <a:buClr>
                <a:schemeClr val="dk1"/>
              </a:buClr>
              <a:buSzPts val="1200"/>
              <a:buChar char="•"/>
            </a:pPr>
            <a:r>
              <a:rPr lang="en-GB"/>
              <a:t>Conférences de cas</a:t>
            </a:r>
            <a:endParaRPr/>
          </a:p>
        </p:txBody>
      </p:sp>
      <p:sp>
        <p:nvSpPr>
          <p:cNvPr id="149" name="Google Shape;149;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les objectifs d'apprentissage </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marR="0" lvl="0" indent="-171450" algn="l" rtl="0">
              <a:lnSpc>
                <a:spcPct val="100000"/>
              </a:lnSpc>
              <a:spcBef>
                <a:spcPts val="0"/>
              </a:spcBef>
              <a:spcAft>
                <a:spcPts val="0"/>
              </a:spcAft>
              <a:buClr>
                <a:schemeClr val="dk1"/>
              </a:buClr>
              <a:buSzPts val="1200"/>
              <a:buFont typeface="Arial"/>
              <a:buChar char="•"/>
            </a:pPr>
            <a:r>
              <a:rPr lang="en-GB" i="1"/>
              <a:t>Vous les trouverez également à la </a:t>
            </a:r>
            <a:r>
              <a:rPr lang="en-GB" b="1" i="1"/>
              <a:t>page 53 du cahier d'exercices : Objectifs d'apprentissage</a:t>
            </a:r>
            <a:endParaRPr/>
          </a:p>
          <a:p>
            <a:pPr marL="0" lvl="0" indent="0" algn="l" rtl="0">
              <a:spcBef>
                <a:spcPts val="0"/>
              </a:spcBef>
              <a:spcAft>
                <a:spcPts val="0"/>
              </a:spcAft>
              <a:buClr>
                <a:schemeClr val="dk1"/>
              </a:buClr>
              <a:buSzPts val="1200"/>
              <a:buNone/>
            </a:pPr>
            <a:endParaRPr i="1"/>
          </a:p>
          <a:p>
            <a:pPr marL="171450" lvl="0" indent="-95250" algn="l" rtl="0">
              <a:spcBef>
                <a:spcPts val="0"/>
              </a:spcBef>
              <a:spcAft>
                <a:spcPts val="0"/>
              </a:spcAft>
              <a:buClr>
                <a:schemeClr val="dk1"/>
              </a:buClr>
              <a:buSzPts val="1200"/>
              <a:buNone/>
            </a:pPr>
            <a:endParaRPr/>
          </a:p>
        </p:txBody>
      </p:sp>
      <p:sp>
        <p:nvSpPr>
          <p:cNvPr id="157" name="Google Shape;157;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RÉVISION PLÉNIÈRE</a:t>
            </a:r>
            <a:endParaRPr/>
          </a:p>
          <a:p>
            <a:pPr marL="171450" lvl="0" indent="-171450" algn="l" rtl="0">
              <a:spcBef>
                <a:spcPts val="0"/>
              </a:spcBef>
              <a:spcAft>
                <a:spcPts val="0"/>
              </a:spcAft>
              <a:buClr>
                <a:schemeClr val="dk1"/>
              </a:buClr>
              <a:buSzPts val="1200"/>
              <a:buChar char="•"/>
            </a:pPr>
            <a:r>
              <a:rPr lang="en-GB"/>
              <a:t>Se référer au cadre de compétences du module 1.</a:t>
            </a:r>
            <a:endParaRPr/>
          </a:p>
          <a:p>
            <a:pPr marL="171450" lvl="0" indent="-171450" algn="l" rtl="0">
              <a:spcBef>
                <a:spcPts val="0"/>
              </a:spcBef>
              <a:spcAft>
                <a:spcPts val="0"/>
              </a:spcAft>
              <a:buClr>
                <a:schemeClr val="dk1"/>
              </a:buClr>
              <a:buSzPts val="1200"/>
              <a:buChar char="•"/>
            </a:pPr>
            <a:r>
              <a:rPr lang="en-GB"/>
              <a:t>Examinez ensemble les indicateurs relevant du comportement sur les compétences en matière de communication et de SPS. </a:t>
            </a:r>
            <a:endParaRPr/>
          </a:p>
          <a:p>
            <a:pPr marL="171450" lvl="0" indent="-95250" algn="l" rtl="0">
              <a:spcBef>
                <a:spcPts val="0"/>
              </a:spcBef>
              <a:spcAft>
                <a:spcPts val="0"/>
              </a:spcAft>
              <a:buClr>
                <a:schemeClr val="dk1"/>
              </a:buClr>
              <a:buSzPts val="1200"/>
              <a:buNone/>
            </a:pPr>
            <a:endParaRPr/>
          </a:p>
        </p:txBody>
      </p:sp>
      <p:sp>
        <p:nvSpPr>
          <p:cNvPr id="195" name="Google Shape;195;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2 DURÉE : 0h45</a:t>
            </a:r>
            <a:endParaRPr/>
          </a:p>
        </p:txBody>
      </p:sp>
      <p:sp>
        <p:nvSpPr>
          <p:cNvPr id="211" name="Google Shape;211;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Au niveau 1, nous avons appris à communiquer avec les enfants et nous avons pratiqué quelques techniques de communication.</a:t>
            </a:r>
            <a:endParaRPr/>
          </a:p>
          <a:p>
            <a:pPr marL="171450" lvl="0" indent="-171450" algn="l" rtl="0">
              <a:spcBef>
                <a:spcPts val="0"/>
              </a:spcBef>
              <a:spcAft>
                <a:spcPts val="0"/>
              </a:spcAft>
              <a:buClr>
                <a:schemeClr val="dk1"/>
              </a:buClr>
              <a:buSzPts val="1200"/>
              <a:buChar char="•"/>
            </a:pPr>
            <a:r>
              <a:rPr lang="en-GB" i="1"/>
              <a:t>Il s'agit des compétences de base des gestionnaires de cas :</a:t>
            </a:r>
            <a:endParaRPr/>
          </a:p>
          <a:p>
            <a:pPr marL="628650" lvl="1" indent="-171450" algn="l" rtl="0">
              <a:spcBef>
                <a:spcPts val="0"/>
              </a:spcBef>
              <a:spcAft>
                <a:spcPts val="0"/>
              </a:spcAft>
              <a:buClr>
                <a:schemeClr val="dk1"/>
              </a:buClr>
              <a:buSzPts val="1200"/>
              <a:buChar char="•"/>
            </a:pPr>
            <a:r>
              <a:rPr lang="en-GB" i="1"/>
              <a:t>Saisir la communication non verbale des enfants</a:t>
            </a:r>
            <a:endParaRPr/>
          </a:p>
          <a:p>
            <a:pPr marL="628650" lvl="1" indent="-171450" algn="l" rtl="0">
              <a:spcBef>
                <a:spcPts val="0"/>
              </a:spcBef>
              <a:spcAft>
                <a:spcPts val="0"/>
              </a:spcAft>
              <a:buClr>
                <a:schemeClr val="dk1"/>
              </a:buClr>
              <a:buSzPts val="1200"/>
              <a:buChar char="•"/>
            </a:pPr>
            <a:r>
              <a:rPr lang="en-GB" i="1"/>
              <a:t>Utiliser votre langage corporel pour renforcer les messages que vous envoyez</a:t>
            </a:r>
            <a:endParaRPr/>
          </a:p>
          <a:p>
            <a:pPr marL="628650" lvl="1" indent="-171450" algn="l" rtl="0">
              <a:spcBef>
                <a:spcPts val="0"/>
              </a:spcBef>
              <a:spcAft>
                <a:spcPts val="0"/>
              </a:spcAft>
              <a:buClr>
                <a:schemeClr val="dk1"/>
              </a:buClr>
              <a:buSzPts val="1200"/>
              <a:buChar char="•"/>
            </a:pPr>
            <a:r>
              <a:rPr lang="en-GB" i="1"/>
              <a:t>Écoute active</a:t>
            </a:r>
            <a:endParaRPr/>
          </a:p>
          <a:p>
            <a:pPr marL="628650" lvl="1" indent="-171450" algn="l" rtl="0">
              <a:spcBef>
                <a:spcPts val="0"/>
              </a:spcBef>
              <a:spcAft>
                <a:spcPts val="0"/>
              </a:spcAft>
              <a:buClr>
                <a:schemeClr val="dk1"/>
              </a:buClr>
              <a:buSzPts val="1200"/>
              <a:buChar char="•"/>
            </a:pPr>
            <a:r>
              <a:rPr lang="en-GB" i="1"/>
              <a:t>S'exprimer efficacement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Quelqu'un peut-il expliquer, dans vos propres mots, quels sont les exemples pratiques d'utilisation de chacune de ces techniques de communication ?</a:t>
            </a:r>
            <a:endParaRPr/>
          </a:p>
          <a:p>
            <a:pPr marL="171450" lvl="0" indent="-171450" algn="l" rtl="0">
              <a:spcBef>
                <a:spcPts val="0"/>
              </a:spcBef>
              <a:spcAft>
                <a:spcPts val="0"/>
              </a:spcAft>
              <a:buClr>
                <a:schemeClr val="dk1"/>
              </a:buClr>
              <a:buSzPts val="1200"/>
              <a:buChar char="•"/>
            </a:pPr>
            <a:r>
              <a:rPr lang="en-GB"/>
              <a:t>Écrivez les réponses sur un tableau de conférence</a:t>
            </a:r>
            <a:endParaRPr/>
          </a:p>
          <a:p>
            <a:pPr marL="171450" lvl="0" indent="-171450" algn="l" rtl="0">
              <a:spcBef>
                <a:spcPts val="0"/>
              </a:spcBef>
              <a:spcAft>
                <a:spcPts val="0"/>
              </a:spcAft>
              <a:buClr>
                <a:schemeClr val="dk1"/>
              </a:buClr>
              <a:buSzPts val="1200"/>
              <a:buChar char="•"/>
            </a:pPr>
            <a:r>
              <a:rPr lang="en-GB"/>
              <a:t>Examinez et compléter les réponses ci-dessous</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RÉPONSES</a:t>
            </a:r>
            <a:endParaRPr/>
          </a:p>
          <a:p>
            <a:pPr marL="171450" lvl="0" indent="-171450" algn="l" rtl="0">
              <a:spcBef>
                <a:spcPts val="0"/>
              </a:spcBef>
              <a:spcAft>
                <a:spcPts val="0"/>
              </a:spcAft>
              <a:buClr>
                <a:schemeClr val="dk1"/>
              </a:buClr>
              <a:buSzPts val="1200"/>
              <a:buChar char="•"/>
            </a:pPr>
            <a:r>
              <a:rPr lang="en-GB" b="1"/>
              <a:t>Techniques non verbales</a:t>
            </a:r>
            <a:endParaRPr/>
          </a:p>
          <a:p>
            <a:pPr marL="628650" lvl="1" indent="-171450" algn="l" rtl="0">
              <a:spcBef>
                <a:spcPts val="0"/>
              </a:spcBef>
              <a:spcAft>
                <a:spcPts val="0"/>
              </a:spcAft>
              <a:buClr>
                <a:schemeClr val="dk1"/>
              </a:buClr>
              <a:buSzPts val="1200"/>
              <a:buChar char="•"/>
            </a:pPr>
            <a:r>
              <a:rPr lang="en-GB"/>
              <a:t>Langage corporel (par exemple, bras croisés ou détendus, corps tourné vers l'extérieur ou vers l'orateur, assis droit ou voûté) </a:t>
            </a:r>
            <a:endParaRPr/>
          </a:p>
          <a:p>
            <a:pPr marL="628650" lvl="1" indent="-171450" algn="l" rtl="0">
              <a:spcBef>
                <a:spcPts val="0"/>
              </a:spcBef>
              <a:spcAft>
                <a:spcPts val="0"/>
              </a:spcAft>
              <a:buClr>
                <a:schemeClr val="dk1"/>
              </a:buClr>
              <a:buSzPts val="1200"/>
              <a:buChar char="•"/>
            </a:pPr>
            <a:r>
              <a:rPr lang="en-GB"/>
              <a:t>Expressions faciales (par exemple, hausser les sourcils, changer la forme de la bouche)</a:t>
            </a:r>
            <a:endParaRPr/>
          </a:p>
          <a:p>
            <a:pPr marL="628650" lvl="1" indent="-171450" algn="l" rtl="0">
              <a:spcBef>
                <a:spcPts val="0"/>
              </a:spcBef>
              <a:spcAft>
                <a:spcPts val="0"/>
              </a:spcAft>
              <a:buClr>
                <a:schemeClr val="dk1"/>
              </a:buClr>
              <a:buSzPts val="1200"/>
              <a:buChar char="•"/>
            </a:pPr>
            <a:r>
              <a:rPr lang="en-GB"/>
              <a:t>Les yeux (par exemple, regarder dans les yeux, regarder vers la porte, utiliser les yeux pour transmettre des émotions)</a:t>
            </a:r>
            <a:endParaRPr/>
          </a:p>
          <a:p>
            <a:pPr marL="628650" lvl="1" indent="-171450" algn="l" rtl="0">
              <a:spcBef>
                <a:spcPts val="0"/>
              </a:spcBef>
              <a:spcAft>
                <a:spcPts val="0"/>
              </a:spcAft>
              <a:buClr>
                <a:schemeClr val="dk1"/>
              </a:buClr>
              <a:buSzPts val="1200"/>
              <a:buChar char="•"/>
            </a:pPr>
            <a:r>
              <a:rPr lang="en-GB"/>
              <a:t>Contact physique (par exemple, serrer la main, toucher le bras, étreindre)</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SUITE 🡪</a:t>
            </a:r>
            <a:endParaRPr b="1"/>
          </a:p>
        </p:txBody>
      </p:sp>
      <p:sp>
        <p:nvSpPr>
          <p:cNvPr id="217" name="Google Shape;217;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1"/>
          <p:cNvSpPr>
            <a:spLocks noGrp="1"/>
          </p:cNvSpPr>
          <p:nvPr>
            <p:ph type="pic" idx="2"/>
          </p:nvPr>
        </p:nvSpPr>
        <p:spPr>
          <a:xfrm>
            <a:off x="5183188" y="987425"/>
            <a:ext cx="6172200" cy="4873625"/>
          </a:xfrm>
          <a:prstGeom prst="rect">
            <a:avLst/>
          </a:prstGeom>
          <a:noFill/>
          <a:ln>
            <a:noFill/>
          </a:ln>
        </p:spPr>
      </p:sp>
      <p:sp>
        <p:nvSpPr>
          <p:cNvPr id="74" name="Google Shape;74;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68B043"/>
        </a:solidFill>
        <a:effectLst/>
      </p:bgPr>
    </p:bg>
    <p:spTree>
      <p:nvGrpSpPr>
        <p:cNvPr id="1" name="Shape 15"/>
        <p:cNvGrpSpPr/>
        <p:nvPr/>
      </p:nvGrpSpPr>
      <p:grpSpPr>
        <a:xfrm>
          <a:off x="0" y="0"/>
          <a:ext cx="0" cy="0"/>
          <a:chOff x="0" y="0"/>
          <a:chExt cx="0" cy="0"/>
        </a:xfrm>
      </p:grpSpPr>
      <p:sp>
        <p:nvSpPr>
          <p:cNvPr id="16" name="Google Shape;16;p51"/>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68B043"/>
        </a:solidFill>
        <a:effectLst/>
      </p:bgPr>
    </p:bg>
    <p:spTree>
      <p:nvGrpSpPr>
        <p:cNvPr id="1" name="Shape 17"/>
        <p:cNvGrpSpPr/>
        <p:nvPr/>
      </p:nvGrpSpPr>
      <p:grpSpPr>
        <a:xfrm>
          <a:off x="0" y="0"/>
          <a:ext cx="0" cy="0"/>
          <a:chOff x="0" y="0"/>
          <a:chExt cx="0" cy="0"/>
        </a:xfrm>
      </p:grpSpPr>
      <p:sp>
        <p:nvSpPr>
          <p:cNvPr id="18" name="Google Shape;18;p52"/>
          <p:cNvSpPr/>
          <p:nvPr/>
        </p:nvSpPr>
        <p:spPr>
          <a:xfrm rot="1782986">
            <a:off x="657418" y="1353464"/>
            <a:ext cx="4749573" cy="4094457"/>
          </a:xfrm>
          <a:prstGeom prst="hexagon">
            <a:avLst>
              <a:gd name="adj" fmla="val 28965"/>
              <a:gd name="vf" fmla="val 115470"/>
            </a:avLst>
          </a:prstGeom>
          <a:solidFill>
            <a:srgbClr val="4575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52"/>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53"/>
          <p:cNvSpPr/>
          <p:nvPr/>
        </p:nvSpPr>
        <p:spPr>
          <a:xfrm>
            <a:off x="0" y="-1"/>
            <a:ext cx="12192000" cy="985520"/>
          </a:xfrm>
          <a:prstGeom prst="rect">
            <a:avLst/>
          </a:prstGeom>
          <a:solidFill>
            <a:srgbClr val="E9F4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5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487B41"/>
              </a:buClr>
              <a:buSzPts val="3200"/>
              <a:buFont typeface="Arial"/>
              <a:buNone/>
              <a:defRPr sz="3200" b="1">
                <a:solidFill>
                  <a:srgbClr val="68B04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53"/>
          <p:cNvPicPr preferRelativeResize="0"/>
          <p:nvPr/>
        </p:nvPicPr>
        <p:blipFill rotWithShape="1">
          <a:blip r:embed="rId2">
            <a:alphaModFix/>
          </a:blip>
          <a:srcRect/>
          <a:stretch/>
        </p:blipFill>
        <p:spPr>
          <a:xfrm>
            <a:off x="335817" y="6230028"/>
            <a:ext cx="349714" cy="402608"/>
          </a:xfrm>
          <a:prstGeom prst="rect">
            <a:avLst/>
          </a:prstGeom>
          <a:noFill/>
          <a:ln>
            <a:noFill/>
          </a:ln>
        </p:spPr>
      </p:pic>
      <p:sp>
        <p:nvSpPr>
          <p:cNvPr id="24" name="Google Shape;24;p53"/>
          <p:cNvSpPr/>
          <p:nvPr/>
        </p:nvSpPr>
        <p:spPr>
          <a:xfrm>
            <a:off x="766809" y="6277443"/>
            <a:ext cx="62401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Niveau 2 Module 4: </a:t>
            </a:r>
            <a:r>
              <a:rPr lang="en-GB" sz="1400" b="1" i="0" u="none" strike="noStrike" cap="none">
                <a:solidFill>
                  <a:srgbClr val="AEABAB"/>
                </a:solidFill>
                <a:latin typeface="Arial"/>
                <a:ea typeface="Arial"/>
                <a:cs typeface="Arial"/>
                <a:sym typeface="Arial"/>
              </a:rPr>
              <a:t>Compétences en communication et en SMSPS</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p:nvPr/>
        </p:nvSpPr>
        <p:spPr>
          <a:xfrm>
            <a:off x="817469" y="646958"/>
            <a:ext cx="5140411"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dirty="0" err="1">
                <a:solidFill>
                  <a:srgbClr val="68B043"/>
                </a:solidFill>
                <a:latin typeface="Garamond"/>
                <a:ea typeface="Garamond"/>
                <a:cs typeface="Garamond"/>
                <a:sym typeface="Garamond"/>
              </a:rPr>
              <a:t>Compétences</a:t>
            </a:r>
            <a:r>
              <a:rPr lang="en-GB" sz="5400" b="1" i="0" u="none" strike="noStrike" cap="none" dirty="0">
                <a:solidFill>
                  <a:srgbClr val="68B043"/>
                </a:solidFill>
                <a:latin typeface="Garamond"/>
                <a:ea typeface="Garamond"/>
                <a:cs typeface="Garamond"/>
                <a:sym typeface="Garamond"/>
              </a:rPr>
              <a:t> </a:t>
            </a:r>
            <a:r>
              <a:rPr lang="en-GB" sz="5400" b="1" i="0" u="none" strike="noStrike" cap="none" dirty="0" err="1">
                <a:solidFill>
                  <a:srgbClr val="68B043"/>
                </a:solidFill>
                <a:latin typeface="Garamond"/>
                <a:ea typeface="Garamond"/>
                <a:cs typeface="Garamond"/>
                <a:sym typeface="Garamond"/>
              </a:rPr>
              <a:t>en</a:t>
            </a:r>
            <a:r>
              <a:rPr lang="en-GB" sz="5400" b="1" i="0" u="none" strike="noStrike" cap="none" dirty="0">
                <a:solidFill>
                  <a:srgbClr val="68B043"/>
                </a:solidFill>
                <a:latin typeface="Garamond"/>
                <a:ea typeface="Garamond"/>
                <a:cs typeface="Garamond"/>
                <a:sym typeface="Garamond"/>
              </a:rPr>
              <a:t> matière de communication et de SMSPS</a:t>
            </a:r>
            <a:endParaRPr dirty="0"/>
          </a:p>
          <a:p>
            <a:pPr marL="0" marR="0" lvl="0" indent="0" algn="l" rtl="0">
              <a:spcBef>
                <a:spcPts val="0"/>
              </a:spcBef>
              <a:spcAft>
                <a:spcPts val="0"/>
              </a:spcAft>
              <a:buNone/>
            </a:pPr>
            <a:endParaRPr sz="2800" b="1" dirty="0">
              <a:solidFill>
                <a:srgbClr val="68B043"/>
              </a:solidFill>
              <a:latin typeface="Garamond"/>
              <a:ea typeface="Garamond"/>
              <a:cs typeface="Garamond"/>
              <a:sym typeface="Garamond"/>
            </a:endParaRPr>
          </a:p>
          <a:p>
            <a:pPr marL="0" marR="0" lvl="0" indent="0" algn="l" rtl="0">
              <a:spcBef>
                <a:spcPts val="0"/>
              </a:spcBef>
              <a:spcAft>
                <a:spcPts val="0"/>
              </a:spcAft>
              <a:buNone/>
            </a:pPr>
            <a:r>
              <a:rPr lang="en-GB" sz="2800" b="1" dirty="0">
                <a:solidFill>
                  <a:srgbClr val="68B043"/>
                </a:solidFill>
                <a:latin typeface="Garamond"/>
                <a:ea typeface="Garamond"/>
                <a:cs typeface="Garamond"/>
                <a:sym typeface="Garamond"/>
              </a:rPr>
              <a:t>NIVEAU 2 MODULE 4</a:t>
            </a:r>
            <a:endParaRPr dirty="0"/>
          </a:p>
        </p:txBody>
      </p:sp>
      <p:pic>
        <p:nvPicPr>
          <p:cNvPr id="96" name="Google Shape;96;p1" descr="Logo&#10;&#10;Description automatically generated"/>
          <p:cNvPicPr preferRelativeResize="0"/>
          <p:nvPr/>
        </p:nvPicPr>
        <p:blipFill rotWithShape="1">
          <a:blip r:embed="rId3">
            <a:alphaModFix/>
          </a:blip>
          <a:srcRect/>
          <a:stretch/>
        </p:blipFill>
        <p:spPr>
          <a:xfrm>
            <a:off x="2983079" y="4870464"/>
            <a:ext cx="2405008" cy="923462"/>
          </a:xfrm>
          <a:prstGeom prst="rect">
            <a:avLst/>
          </a:prstGeom>
          <a:noFill/>
          <a:ln>
            <a:noFill/>
          </a:ln>
        </p:spPr>
      </p:pic>
      <p:pic>
        <p:nvPicPr>
          <p:cNvPr id="97" name="Google Shape;97;p1" descr="Text&#10;&#10;Description automatically generated"/>
          <p:cNvPicPr preferRelativeResize="0"/>
          <p:nvPr/>
        </p:nvPicPr>
        <p:blipFill rotWithShape="1">
          <a:blip r:embed="rId4">
            <a:alphaModFix/>
          </a:blip>
          <a:srcRect/>
          <a:stretch/>
        </p:blipFill>
        <p:spPr>
          <a:xfrm>
            <a:off x="764892" y="4972105"/>
            <a:ext cx="2405009" cy="685884"/>
          </a:xfrm>
          <a:prstGeom prst="rect">
            <a:avLst/>
          </a:prstGeom>
          <a:noFill/>
          <a:ln>
            <a:noFill/>
          </a:ln>
        </p:spPr>
      </p:pic>
      <p:grpSp>
        <p:nvGrpSpPr>
          <p:cNvPr id="98" name="Google Shape;98;p1"/>
          <p:cNvGrpSpPr/>
          <p:nvPr/>
        </p:nvGrpSpPr>
        <p:grpSpPr>
          <a:xfrm>
            <a:off x="5957880" y="660917"/>
            <a:ext cx="5863920" cy="5631235"/>
            <a:chOff x="7249520" y="683274"/>
            <a:chExt cx="1481008" cy="1422241"/>
          </a:xfrm>
        </p:grpSpPr>
        <p:sp>
          <p:nvSpPr>
            <p:cNvPr id="99" name="Google Shape;99;p1"/>
            <p:cNvSpPr/>
            <p:nvPr/>
          </p:nvSpPr>
          <p:spPr>
            <a:xfrm rot="1782986">
              <a:off x="7418569" y="901762"/>
              <a:ext cx="1142910" cy="985264"/>
            </a:xfrm>
            <a:prstGeom prst="hexagon">
              <a:avLst>
                <a:gd name="adj" fmla="val 28965"/>
                <a:gd name="vf" fmla="val 11547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0" name="Google Shape;100;p1"/>
            <p:cNvGrpSpPr/>
            <p:nvPr/>
          </p:nvGrpSpPr>
          <p:grpSpPr>
            <a:xfrm>
              <a:off x="7728977" y="1124962"/>
              <a:ext cx="694936" cy="883439"/>
              <a:chOff x="5532029" y="1778008"/>
              <a:chExt cx="1463806" cy="1860868"/>
            </a:xfrm>
          </p:grpSpPr>
          <p:grpSp>
            <p:nvGrpSpPr>
              <p:cNvPr id="101" name="Google Shape;101;p1"/>
              <p:cNvGrpSpPr/>
              <p:nvPr/>
            </p:nvGrpSpPr>
            <p:grpSpPr>
              <a:xfrm>
                <a:off x="5532029" y="1778008"/>
                <a:ext cx="723055" cy="1860868"/>
                <a:chOff x="2068313" y="2482622"/>
                <a:chExt cx="376359" cy="968604"/>
              </a:xfrm>
            </p:grpSpPr>
            <p:sp>
              <p:nvSpPr>
                <p:cNvPr id="102" name="Google Shape;102;p1"/>
                <p:cNvSpPr/>
                <p:nvPr/>
              </p:nvSpPr>
              <p:spPr>
                <a:xfrm>
                  <a:off x="2071073" y="2923618"/>
                  <a:ext cx="372129" cy="527608"/>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4" name="Google Shape;104;p1"/>
              <p:cNvSpPr/>
              <p:nvPr/>
            </p:nvSpPr>
            <p:spPr>
              <a:xfrm>
                <a:off x="6535544" y="1996974"/>
                <a:ext cx="460291" cy="327241"/>
              </a:xfrm>
              <a:prstGeom prst="wedgeRoundRectCallout">
                <a:avLst>
                  <a:gd name="adj1" fmla="val -69318"/>
                  <a:gd name="adj2" fmla="val 26564"/>
                  <a:gd name="adj3"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43"/>
        <p:cNvGrpSpPr/>
        <p:nvPr/>
      </p:nvGrpSpPr>
      <p:grpSpPr>
        <a:xfrm>
          <a:off x="0" y="0"/>
          <a:ext cx="0" cy="0"/>
          <a:chOff x="0" y="0"/>
          <a:chExt cx="0" cy="0"/>
        </a:xfrm>
      </p:grpSpPr>
      <p:sp>
        <p:nvSpPr>
          <p:cNvPr id="244" name="Google Shape;244;p10"/>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latin typeface="Arial"/>
                <a:ea typeface="Arial"/>
                <a:cs typeface="Arial"/>
                <a:sym typeface="Arial"/>
              </a:rPr>
              <a:t>Récapitulation</a:t>
            </a:r>
            <a:endParaRPr/>
          </a:p>
        </p:txBody>
      </p:sp>
      <p:grpSp>
        <p:nvGrpSpPr>
          <p:cNvPr id="251" name="Google Shape;251;p11"/>
          <p:cNvGrpSpPr/>
          <p:nvPr/>
        </p:nvGrpSpPr>
        <p:grpSpPr>
          <a:xfrm>
            <a:off x="9994118" y="33917"/>
            <a:ext cx="2057602" cy="1975956"/>
            <a:chOff x="9994118" y="33917"/>
            <a:chExt cx="2057602" cy="1975956"/>
          </a:xfrm>
        </p:grpSpPr>
        <p:sp>
          <p:nvSpPr>
            <p:cNvPr id="252" name="Google Shape;252;p1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3" name="Google Shape;253;p11"/>
            <p:cNvGrpSpPr/>
            <p:nvPr/>
          </p:nvGrpSpPr>
          <p:grpSpPr>
            <a:xfrm>
              <a:off x="10621771" y="762700"/>
              <a:ext cx="562136" cy="634675"/>
              <a:chOff x="760175" y="830142"/>
              <a:chExt cx="867619" cy="979579"/>
            </a:xfrm>
          </p:grpSpPr>
          <p:sp>
            <p:nvSpPr>
              <p:cNvPr id="254" name="Google Shape;254;p11"/>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54</a:t>
                </a:r>
                <a:endParaRPr/>
              </a:p>
            </p:txBody>
          </p:sp>
          <p:sp>
            <p:nvSpPr>
              <p:cNvPr id="255" name="Google Shape;255;p11"/>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56" name="Google Shape;256;p11"/>
            <p:cNvGrpSpPr/>
            <p:nvPr/>
          </p:nvGrpSpPr>
          <p:grpSpPr>
            <a:xfrm>
              <a:off x="11325415" y="762701"/>
              <a:ext cx="182192" cy="634674"/>
              <a:chOff x="2121762" y="2323619"/>
              <a:chExt cx="200378" cy="825210"/>
            </a:xfrm>
          </p:grpSpPr>
          <p:sp>
            <p:nvSpPr>
              <p:cNvPr id="257" name="Google Shape;257;p11"/>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1"/>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59" name="Google Shape;259;p11"/>
          <p:cNvGrpSpPr/>
          <p:nvPr/>
        </p:nvGrpSpPr>
        <p:grpSpPr>
          <a:xfrm>
            <a:off x="2748331" y="2287824"/>
            <a:ext cx="2706640" cy="2828288"/>
            <a:chOff x="7345680" y="2484120"/>
            <a:chExt cx="904240" cy="944880"/>
          </a:xfrm>
        </p:grpSpPr>
        <p:sp>
          <p:nvSpPr>
            <p:cNvPr id="260" name="Google Shape;260;p11"/>
            <p:cNvSpPr/>
            <p:nvPr/>
          </p:nvSpPr>
          <p:spPr>
            <a:xfrm>
              <a:off x="7345680" y="2484120"/>
              <a:ext cx="904240" cy="944880"/>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11"/>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2" name="Google Shape;262;p11"/>
          <p:cNvGrpSpPr/>
          <p:nvPr/>
        </p:nvGrpSpPr>
        <p:grpSpPr>
          <a:xfrm>
            <a:off x="6410809" y="2292837"/>
            <a:ext cx="2805635" cy="2828288"/>
            <a:chOff x="7082252" y="3731241"/>
            <a:chExt cx="937312" cy="944880"/>
          </a:xfrm>
        </p:grpSpPr>
        <p:sp>
          <p:nvSpPr>
            <p:cNvPr id="263" name="Google Shape;263;p11"/>
            <p:cNvSpPr/>
            <p:nvPr/>
          </p:nvSpPr>
          <p:spPr>
            <a:xfrm>
              <a:off x="7090831" y="3731241"/>
              <a:ext cx="904240" cy="944880"/>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11"/>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69"/>
        <p:cNvGrpSpPr/>
        <p:nvPr/>
      </p:nvGrpSpPr>
      <p:grpSpPr>
        <a:xfrm>
          <a:off x="0" y="0"/>
          <a:ext cx="0" cy="0"/>
          <a:chOff x="0" y="0"/>
          <a:chExt cx="0" cy="0"/>
        </a:xfrm>
      </p:grpSpPr>
      <p:sp>
        <p:nvSpPr>
          <p:cNvPr id="270" name="Google Shape;270;p12"/>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p13"/>
          <p:cNvGrpSpPr/>
          <p:nvPr/>
        </p:nvGrpSpPr>
        <p:grpSpPr>
          <a:xfrm>
            <a:off x="463046" y="1383893"/>
            <a:ext cx="1198113" cy="1251960"/>
            <a:chOff x="7345680" y="2484120"/>
            <a:chExt cx="904240" cy="944880"/>
          </a:xfrm>
        </p:grpSpPr>
        <p:sp>
          <p:nvSpPr>
            <p:cNvPr id="277" name="Google Shape;277;p13"/>
            <p:cNvSpPr/>
            <p:nvPr/>
          </p:nvSpPr>
          <p:spPr>
            <a:xfrm>
              <a:off x="7345680" y="2484120"/>
              <a:ext cx="904240" cy="944880"/>
            </a:xfrm>
            <a:prstGeom prst="ellipse">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13"/>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9" name="Google Shape;279;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Techniques de communication non verbale</a:t>
            </a:r>
            <a:endParaRPr>
              <a:latin typeface="Arial"/>
              <a:ea typeface="Arial"/>
              <a:cs typeface="Arial"/>
              <a:sym typeface="Arial"/>
            </a:endParaRPr>
          </a:p>
        </p:txBody>
      </p:sp>
      <p:grpSp>
        <p:nvGrpSpPr>
          <p:cNvPr id="280" name="Google Shape;280;p13"/>
          <p:cNvGrpSpPr/>
          <p:nvPr/>
        </p:nvGrpSpPr>
        <p:grpSpPr>
          <a:xfrm>
            <a:off x="10100008" y="4468658"/>
            <a:ext cx="1728905" cy="2045143"/>
            <a:chOff x="1566368" y="1671009"/>
            <a:chExt cx="1484707" cy="1756280"/>
          </a:xfrm>
        </p:grpSpPr>
        <p:sp>
          <p:nvSpPr>
            <p:cNvPr id="281" name="Google Shape;281;p13"/>
            <p:cNvSpPr/>
            <p:nvPr/>
          </p:nvSpPr>
          <p:spPr>
            <a:xfrm flipH="1">
              <a:off x="2523420" y="2874620"/>
              <a:ext cx="523773" cy="552669"/>
            </a:xfrm>
            <a:prstGeom prst="round2SameRect">
              <a:avLst>
                <a:gd name="adj1" fmla="val 50000"/>
                <a:gd name="adj2" fmla="val 0"/>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13"/>
            <p:cNvSpPr/>
            <p:nvPr/>
          </p:nvSpPr>
          <p:spPr>
            <a:xfrm flipH="1">
              <a:off x="2521348" y="2258526"/>
              <a:ext cx="529727" cy="525791"/>
            </a:xfrm>
            <a:prstGeom prst="ellipse">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 name="Google Shape;283;p13"/>
            <p:cNvSpPr/>
            <p:nvPr/>
          </p:nvSpPr>
          <p:spPr>
            <a:xfrm flipH="1">
              <a:off x="1568437" y="2287102"/>
              <a:ext cx="523775" cy="1140187"/>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13"/>
            <p:cNvSpPr/>
            <p:nvPr/>
          </p:nvSpPr>
          <p:spPr>
            <a:xfrm flipH="1">
              <a:off x="1566368" y="1671009"/>
              <a:ext cx="529729" cy="525791"/>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85" name="Google Shape;285;p13"/>
            <p:cNvGrpSpPr/>
            <p:nvPr/>
          </p:nvGrpSpPr>
          <p:grpSpPr>
            <a:xfrm rot="-9056513" flipH="1">
              <a:off x="2142476" y="2205172"/>
              <a:ext cx="455889" cy="616387"/>
              <a:chOff x="2792586" y="2118694"/>
              <a:chExt cx="414700" cy="585059"/>
            </a:xfrm>
          </p:grpSpPr>
          <p:sp>
            <p:nvSpPr>
              <p:cNvPr id="286" name="Google Shape;286;p13"/>
              <p:cNvSpPr/>
              <p:nvPr/>
            </p:nvSpPr>
            <p:spPr>
              <a:xfrm rot="-891255">
                <a:off x="2966211" y="2147881"/>
                <a:ext cx="236436" cy="67016"/>
              </a:xfrm>
              <a:prstGeom prst="roundRect">
                <a:avLst>
                  <a:gd name="adj" fmla="val 40112"/>
                </a:avLst>
              </a:prstGeom>
              <a:solidFill>
                <a:srgbClr val="45752C"/>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 name="Google Shape;287;p13"/>
              <p:cNvSpPr/>
              <p:nvPr/>
            </p:nvSpPr>
            <p:spPr>
              <a:xfrm rot="1447195">
                <a:off x="2891577" y="2375527"/>
                <a:ext cx="236436" cy="67016"/>
              </a:xfrm>
              <a:prstGeom prst="roundRect">
                <a:avLst>
                  <a:gd name="adj" fmla="val 40112"/>
                </a:avLst>
              </a:prstGeom>
              <a:solidFill>
                <a:srgbClr val="45752C"/>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13"/>
              <p:cNvSpPr/>
              <p:nvPr/>
            </p:nvSpPr>
            <p:spPr>
              <a:xfrm rot="3283941">
                <a:off x="2769985" y="2554377"/>
                <a:ext cx="236436" cy="67016"/>
              </a:xfrm>
              <a:prstGeom prst="roundRect">
                <a:avLst>
                  <a:gd name="adj" fmla="val 40112"/>
                </a:avLst>
              </a:prstGeom>
              <a:solidFill>
                <a:srgbClr val="45752C"/>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89" name="Google Shape;289;p13"/>
          <p:cNvGrpSpPr/>
          <p:nvPr/>
        </p:nvGrpSpPr>
        <p:grpSpPr>
          <a:xfrm>
            <a:off x="4938122" y="1388906"/>
            <a:ext cx="1241934" cy="1251960"/>
            <a:chOff x="7082252" y="3731241"/>
            <a:chExt cx="937312" cy="944880"/>
          </a:xfrm>
        </p:grpSpPr>
        <p:sp>
          <p:nvSpPr>
            <p:cNvPr id="290" name="Google Shape;290;p13"/>
            <p:cNvSpPr/>
            <p:nvPr/>
          </p:nvSpPr>
          <p:spPr>
            <a:xfrm>
              <a:off x="7090831" y="3731241"/>
              <a:ext cx="904240" cy="944880"/>
            </a:xfrm>
            <a:prstGeom prst="ellipse">
              <a:avLst/>
            </a:prstGeom>
            <a:solidFill>
              <a:srgbClr val="D3E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 name="Google Shape;291;p13"/>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92" name="Google Shape;292;p13"/>
          <p:cNvSpPr txBox="1"/>
          <p:nvPr/>
        </p:nvSpPr>
        <p:spPr>
          <a:xfrm>
            <a:off x="912639" y="2009873"/>
            <a:ext cx="3876782" cy="33701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FAIRE</a:t>
            </a:r>
            <a:endParaRPr/>
          </a:p>
          <a:p>
            <a:pPr marL="342900" marR="0" lvl="0" indent="-342900" algn="l" rtl="0">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Garder un langage corporel calme et détendu</a:t>
            </a:r>
            <a:endParaRPr sz="16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S'asseoir à la hauteur de l'enfant</a:t>
            </a:r>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Avoir un langage corporel ouvert, sans croiser les bras ou les jambes.</a:t>
            </a:r>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Faire face à l'enfant</a:t>
            </a:r>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Utiliser des expressions faciales encourageantes (p. ex. hochement de tête, sourire).</a:t>
            </a:r>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Utiliser un contact visuel qui transmet les émotions (par exemple, sourire avec les yeux). </a:t>
            </a:r>
            <a:endParaRPr/>
          </a:p>
        </p:txBody>
      </p:sp>
      <p:sp>
        <p:nvSpPr>
          <p:cNvPr id="293" name="Google Shape;293;p13"/>
          <p:cNvSpPr txBox="1"/>
          <p:nvPr/>
        </p:nvSpPr>
        <p:spPr>
          <a:xfrm>
            <a:off x="5475220" y="1901181"/>
            <a:ext cx="4087690" cy="4355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b="1">
                <a:solidFill>
                  <a:schemeClr val="dk1"/>
                </a:solidFill>
                <a:latin typeface="Arial"/>
                <a:ea typeface="Arial"/>
                <a:cs typeface="Arial"/>
                <a:sym typeface="Arial"/>
              </a:rPr>
              <a:t>NE PAS FAIRE</a:t>
            </a:r>
            <a:endParaRPr/>
          </a:p>
          <a:p>
            <a:pPr marL="342900" marR="0" lvl="0" indent="-342900" algn="l" rtl="0">
              <a:spcBef>
                <a:spcPts val="600"/>
              </a:spcBef>
              <a:spcAft>
                <a:spcPts val="0"/>
              </a:spcAft>
              <a:buClr>
                <a:schemeClr val="dk1"/>
              </a:buClr>
              <a:buSzPts val="1700"/>
              <a:buFont typeface="Arial"/>
              <a:buChar char="•"/>
            </a:pPr>
            <a:r>
              <a:rPr lang="en-GB" sz="1700">
                <a:solidFill>
                  <a:schemeClr val="dk1"/>
                </a:solidFill>
                <a:latin typeface="Arial"/>
                <a:ea typeface="Arial"/>
                <a:cs typeface="Arial"/>
                <a:sym typeface="Arial"/>
              </a:rPr>
              <a:t>Avoir un corps rigide ou tendu</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Se tenir au-dessus de l'enfant</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Faire des gestes de la main ou du bras qui peuvent paraître gros ou agressifs.</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Se détourner ou tourner le dos à l'enfant</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Ne pas avoir de contact visuel avec l'enfant </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se tenir "trop près" de l'enfant et ne pas lui laisser suffisamment d'"espace personnel".</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Toucher d'une manière inappropriée par rapport à la culture de l'enfant et à la situation.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p:nvPr/>
        </p:nvSpPr>
        <p:spPr>
          <a:xfrm>
            <a:off x="701619" y="3503938"/>
            <a:ext cx="240219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ACCUSÉ DE RÉCEPTION</a:t>
            </a:r>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r>
              <a:rPr lang="en-GB" sz="1600">
                <a:solidFill>
                  <a:schemeClr val="dk1"/>
                </a:solidFill>
                <a:latin typeface="Arial"/>
                <a:ea typeface="Arial"/>
                <a:cs typeface="Arial"/>
                <a:sym typeface="Arial"/>
              </a:rPr>
              <a:t>Utiliser des mots ou d'autres signes pour montrer que vous écoutez et que vous reconnaissez les sentiments de l'enfant.</a:t>
            </a:r>
            <a:endParaRPr/>
          </a:p>
        </p:txBody>
      </p:sp>
      <p:sp>
        <p:nvSpPr>
          <p:cNvPr id="300" name="Google Shape;300;p14"/>
          <p:cNvSpPr txBox="1"/>
          <p:nvPr/>
        </p:nvSpPr>
        <p:spPr>
          <a:xfrm>
            <a:off x="3486954" y="3503938"/>
            <a:ext cx="2402193"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L’EFFET MIRROIR</a:t>
            </a:r>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r>
              <a:rPr lang="en-GB" sz="1600">
                <a:solidFill>
                  <a:schemeClr val="dk1"/>
                </a:solidFill>
                <a:latin typeface="Arial"/>
                <a:ea typeface="Arial"/>
                <a:cs typeface="Arial"/>
                <a:sym typeface="Arial"/>
              </a:rPr>
              <a:t>Copier ou répéter quelque chose que l'enfant a dit. Vous utilisez (reflétez) les mêmes mots que ceux utilisés par l'enfant. </a:t>
            </a:r>
            <a:endParaRPr/>
          </a:p>
        </p:txBody>
      </p:sp>
      <p:sp>
        <p:nvSpPr>
          <p:cNvPr id="301" name="Google Shape;301;p14"/>
          <p:cNvSpPr txBox="1"/>
          <p:nvPr/>
        </p:nvSpPr>
        <p:spPr>
          <a:xfrm>
            <a:off x="6272289" y="3503938"/>
            <a:ext cx="240219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CLARIFIER</a:t>
            </a:r>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r>
              <a:rPr lang="en-GB" sz="1600">
                <a:solidFill>
                  <a:schemeClr val="dk1"/>
                </a:solidFill>
                <a:latin typeface="Arial"/>
                <a:ea typeface="Arial"/>
                <a:cs typeface="Arial"/>
                <a:sym typeface="Arial"/>
              </a:rPr>
              <a:t>Demander plus d'informations sur ce que l'enfant a dit.</a:t>
            </a:r>
            <a:endParaRPr/>
          </a:p>
        </p:txBody>
      </p:sp>
      <p:sp>
        <p:nvSpPr>
          <p:cNvPr id="302" name="Google Shape;302;p14"/>
          <p:cNvSpPr txBox="1"/>
          <p:nvPr/>
        </p:nvSpPr>
        <p:spPr>
          <a:xfrm>
            <a:off x="9057623" y="3503938"/>
            <a:ext cx="2402193"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RÉSUMER</a:t>
            </a:r>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r>
              <a:rPr lang="en-GB" sz="1600">
                <a:solidFill>
                  <a:schemeClr val="dk1"/>
                </a:solidFill>
                <a:latin typeface="Arial"/>
                <a:ea typeface="Arial"/>
                <a:cs typeface="Arial"/>
                <a:sym typeface="Arial"/>
              </a:rPr>
              <a:t>Utiliser ses propres mots (paraphrase) pour donner une vue d'ensemble de ce que l'enfant a dit afin de vérifier que l'on a bien compris l'image globale. </a:t>
            </a:r>
            <a:endParaRPr/>
          </a:p>
        </p:txBody>
      </p:sp>
      <p:sp>
        <p:nvSpPr>
          <p:cNvPr id="303" name="Google Shape;303;p14"/>
          <p:cNvSpPr/>
          <p:nvPr/>
        </p:nvSpPr>
        <p:spPr>
          <a:xfrm>
            <a:off x="1401934" y="2195947"/>
            <a:ext cx="868969" cy="86896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 name="Google Shape;304;p14"/>
          <p:cNvSpPr/>
          <p:nvPr/>
        </p:nvSpPr>
        <p:spPr>
          <a:xfrm>
            <a:off x="1338752"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 name="Google Shape;305;p14"/>
          <p:cNvSpPr/>
          <p:nvPr/>
        </p:nvSpPr>
        <p:spPr>
          <a:xfrm>
            <a:off x="2190992"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 name="Google Shape;306;p14"/>
          <p:cNvSpPr/>
          <p:nvPr/>
        </p:nvSpPr>
        <p:spPr>
          <a:xfrm>
            <a:off x="559575" y="2013761"/>
            <a:ext cx="810768" cy="810768"/>
          </a:xfrm>
          <a:prstGeom prst="arc">
            <a:avLst>
              <a:gd name="adj1" fmla="val 2568393"/>
              <a:gd name="adj2" fmla="val 6686864"/>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07" name="Google Shape;307;p14"/>
          <p:cNvSpPr/>
          <p:nvPr/>
        </p:nvSpPr>
        <p:spPr>
          <a:xfrm>
            <a:off x="496393" y="2263535"/>
            <a:ext cx="810768" cy="810768"/>
          </a:xfrm>
          <a:prstGeom prst="arc">
            <a:avLst>
              <a:gd name="adj1" fmla="val 909026"/>
              <a:gd name="adj2" fmla="val 4616107"/>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08" name="Google Shape;308;p14"/>
          <p:cNvSpPr/>
          <p:nvPr/>
        </p:nvSpPr>
        <p:spPr>
          <a:xfrm>
            <a:off x="4187269" y="2195947"/>
            <a:ext cx="868969" cy="86896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14"/>
          <p:cNvSpPr/>
          <p:nvPr/>
        </p:nvSpPr>
        <p:spPr>
          <a:xfrm>
            <a:off x="4124087"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 name="Google Shape;310;p14"/>
          <p:cNvSpPr/>
          <p:nvPr/>
        </p:nvSpPr>
        <p:spPr>
          <a:xfrm>
            <a:off x="4976327"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 name="Google Shape;311;p14"/>
          <p:cNvSpPr/>
          <p:nvPr/>
        </p:nvSpPr>
        <p:spPr>
          <a:xfrm>
            <a:off x="3344910" y="2013761"/>
            <a:ext cx="810768" cy="810768"/>
          </a:xfrm>
          <a:prstGeom prst="arc">
            <a:avLst>
              <a:gd name="adj1" fmla="val 2568393"/>
              <a:gd name="adj2" fmla="val 6686864"/>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12" name="Google Shape;312;p14"/>
          <p:cNvSpPr/>
          <p:nvPr/>
        </p:nvSpPr>
        <p:spPr>
          <a:xfrm>
            <a:off x="3281728" y="2263535"/>
            <a:ext cx="810768" cy="810768"/>
          </a:xfrm>
          <a:prstGeom prst="arc">
            <a:avLst>
              <a:gd name="adj1" fmla="val 909026"/>
              <a:gd name="adj2" fmla="val 4616107"/>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13" name="Google Shape;313;p14"/>
          <p:cNvSpPr/>
          <p:nvPr/>
        </p:nvSpPr>
        <p:spPr>
          <a:xfrm>
            <a:off x="7145601" y="2195947"/>
            <a:ext cx="868969" cy="86896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14"/>
          <p:cNvSpPr/>
          <p:nvPr/>
        </p:nvSpPr>
        <p:spPr>
          <a:xfrm>
            <a:off x="7082419"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14"/>
          <p:cNvSpPr/>
          <p:nvPr/>
        </p:nvSpPr>
        <p:spPr>
          <a:xfrm>
            <a:off x="7934659"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 name="Google Shape;316;p14"/>
          <p:cNvSpPr/>
          <p:nvPr/>
        </p:nvSpPr>
        <p:spPr>
          <a:xfrm>
            <a:off x="6303242" y="2013761"/>
            <a:ext cx="810768" cy="810768"/>
          </a:xfrm>
          <a:prstGeom prst="arc">
            <a:avLst>
              <a:gd name="adj1" fmla="val 2568393"/>
              <a:gd name="adj2" fmla="val 6686864"/>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17" name="Google Shape;317;p14"/>
          <p:cNvSpPr/>
          <p:nvPr/>
        </p:nvSpPr>
        <p:spPr>
          <a:xfrm>
            <a:off x="6240060" y="2263535"/>
            <a:ext cx="810768" cy="810768"/>
          </a:xfrm>
          <a:prstGeom prst="arc">
            <a:avLst>
              <a:gd name="adj1" fmla="val 909026"/>
              <a:gd name="adj2" fmla="val 4616107"/>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14"/>
          <p:cNvSpPr/>
          <p:nvPr/>
        </p:nvSpPr>
        <p:spPr>
          <a:xfrm>
            <a:off x="9849529" y="2195947"/>
            <a:ext cx="868969" cy="86896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14"/>
          <p:cNvSpPr/>
          <p:nvPr/>
        </p:nvSpPr>
        <p:spPr>
          <a:xfrm>
            <a:off x="9786347"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 name="Google Shape;320;p14"/>
          <p:cNvSpPr/>
          <p:nvPr/>
        </p:nvSpPr>
        <p:spPr>
          <a:xfrm>
            <a:off x="10638587" y="2573281"/>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14"/>
          <p:cNvSpPr/>
          <p:nvPr/>
        </p:nvSpPr>
        <p:spPr>
          <a:xfrm>
            <a:off x="9007170" y="2013761"/>
            <a:ext cx="810768" cy="810768"/>
          </a:xfrm>
          <a:prstGeom prst="arc">
            <a:avLst>
              <a:gd name="adj1" fmla="val 2568393"/>
              <a:gd name="adj2" fmla="val 6686864"/>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2" name="Google Shape;322;p14"/>
          <p:cNvSpPr/>
          <p:nvPr/>
        </p:nvSpPr>
        <p:spPr>
          <a:xfrm>
            <a:off x="8943988" y="2263535"/>
            <a:ext cx="810768" cy="810768"/>
          </a:xfrm>
          <a:prstGeom prst="arc">
            <a:avLst>
              <a:gd name="adj1" fmla="val 909026"/>
              <a:gd name="adj2" fmla="val 4616107"/>
            </a:avLst>
          </a:prstGeom>
          <a:noFill/>
          <a:ln w="5715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3" name="Google Shape;323;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Techniques d'écoute active</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t>Techniques d'expression orale efficaces</a:t>
            </a:r>
            <a:endParaRPr/>
          </a:p>
        </p:txBody>
      </p:sp>
      <p:sp>
        <p:nvSpPr>
          <p:cNvPr id="330" name="Google Shape;330;p15"/>
          <p:cNvSpPr/>
          <p:nvPr/>
        </p:nvSpPr>
        <p:spPr>
          <a:xfrm rot="-5400000">
            <a:off x="5718183" y="1173199"/>
            <a:ext cx="755635" cy="8199123"/>
          </a:xfrm>
          <a:prstGeom prst="leftBracket">
            <a:avLst>
              <a:gd name="adj" fmla="val 169003"/>
            </a:avLst>
          </a:prstGeom>
          <a:noFill/>
          <a:ln w="5715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1" name="Google Shape;331;p15"/>
          <p:cNvSpPr txBox="1"/>
          <p:nvPr/>
        </p:nvSpPr>
        <p:spPr>
          <a:xfrm>
            <a:off x="2331674" y="1514128"/>
            <a:ext cx="7528652" cy="39395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Utiliser des mots simples</a:t>
            </a:r>
            <a:endParaRPr/>
          </a:p>
          <a:p>
            <a:pPr marL="0" marR="0" lvl="0" indent="0" algn="ctr" rtl="0">
              <a:spcBef>
                <a:spcPts val="1200"/>
              </a:spcBef>
              <a:spcAft>
                <a:spcPts val="0"/>
              </a:spcAft>
              <a:buNone/>
            </a:pPr>
            <a:r>
              <a:rPr lang="en-GB" sz="2000">
                <a:solidFill>
                  <a:schemeClr val="dk1"/>
                </a:solidFill>
                <a:latin typeface="Arial"/>
                <a:ea typeface="Arial"/>
                <a:cs typeface="Arial"/>
                <a:sym typeface="Arial"/>
              </a:rPr>
              <a:t>Utiliser des phrases plus courtes</a:t>
            </a:r>
            <a:endParaRPr/>
          </a:p>
          <a:p>
            <a:pPr marL="0" marR="0" lvl="0" indent="0" algn="ctr" rtl="0">
              <a:spcBef>
                <a:spcPts val="1200"/>
              </a:spcBef>
              <a:spcAft>
                <a:spcPts val="0"/>
              </a:spcAft>
              <a:buNone/>
            </a:pPr>
            <a:r>
              <a:rPr lang="en-GB" sz="2000">
                <a:solidFill>
                  <a:schemeClr val="dk1"/>
                </a:solidFill>
                <a:latin typeface="Arial"/>
                <a:ea typeface="Arial"/>
                <a:cs typeface="Arial"/>
                <a:sym typeface="Arial"/>
              </a:rPr>
              <a:t>Expliquer la signification de différents mots et objets</a:t>
            </a:r>
            <a:endParaRPr/>
          </a:p>
          <a:p>
            <a:pPr marL="0" marR="0" lvl="0" indent="0" algn="ctr" rtl="0">
              <a:spcBef>
                <a:spcPts val="1200"/>
              </a:spcBef>
              <a:spcAft>
                <a:spcPts val="0"/>
              </a:spcAft>
              <a:buNone/>
            </a:pPr>
            <a:r>
              <a:rPr lang="en-GB" sz="2000">
                <a:solidFill>
                  <a:schemeClr val="dk1"/>
                </a:solidFill>
                <a:latin typeface="Arial"/>
                <a:ea typeface="Arial"/>
                <a:cs typeface="Arial"/>
                <a:sym typeface="Arial"/>
              </a:rPr>
              <a:t>Répéter et paraphraser </a:t>
            </a:r>
            <a:endParaRPr/>
          </a:p>
          <a:p>
            <a:pPr marL="0" marR="0" lvl="0" indent="0" algn="ctr" rtl="0">
              <a:spcBef>
                <a:spcPts val="1200"/>
              </a:spcBef>
              <a:spcAft>
                <a:spcPts val="0"/>
              </a:spcAft>
              <a:buNone/>
            </a:pPr>
            <a:r>
              <a:rPr lang="en-GB" sz="2000">
                <a:solidFill>
                  <a:schemeClr val="dk1"/>
                </a:solidFill>
                <a:latin typeface="Arial"/>
                <a:ea typeface="Arial"/>
                <a:cs typeface="Arial"/>
                <a:sym typeface="Arial"/>
              </a:rPr>
              <a:t>Choisir vos mots avec soin</a:t>
            </a:r>
            <a:endParaRPr/>
          </a:p>
          <a:p>
            <a:pPr marL="0" marR="0" lvl="0" indent="0" algn="ctr" rtl="0">
              <a:spcBef>
                <a:spcPts val="1200"/>
              </a:spcBef>
              <a:spcAft>
                <a:spcPts val="0"/>
              </a:spcAft>
              <a:buNone/>
            </a:pPr>
            <a:r>
              <a:rPr lang="en-GB" sz="2000">
                <a:solidFill>
                  <a:schemeClr val="dk1"/>
                </a:solidFill>
                <a:latin typeface="Arial"/>
                <a:ea typeface="Arial"/>
                <a:cs typeface="Arial"/>
                <a:sym typeface="Arial"/>
              </a:rPr>
              <a:t>Éviter les jugements ou les stigmatisations</a:t>
            </a:r>
            <a:endParaRPr/>
          </a:p>
          <a:p>
            <a:pPr marL="0" marR="0" lvl="0" indent="0" algn="ctr" rtl="0">
              <a:spcBef>
                <a:spcPts val="1200"/>
              </a:spcBef>
              <a:spcAft>
                <a:spcPts val="0"/>
              </a:spcAft>
              <a:buNone/>
            </a:pPr>
            <a:r>
              <a:rPr lang="en-GB" sz="2000">
                <a:solidFill>
                  <a:schemeClr val="dk1"/>
                </a:solidFill>
                <a:latin typeface="Arial"/>
                <a:ea typeface="Arial"/>
                <a:cs typeface="Arial"/>
                <a:sym typeface="Arial"/>
              </a:rPr>
              <a:t>Réfléchir au langage à utiliser pour décrire les sujets sensibles</a:t>
            </a:r>
            <a:endParaRPr/>
          </a:p>
          <a:p>
            <a:pPr marL="0" marR="0" lvl="0" indent="0" algn="ctr" rtl="0">
              <a:spcBef>
                <a:spcPts val="1200"/>
              </a:spcBef>
              <a:spcAft>
                <a:spcPts val="0"/>
              </a:spcAft>
              <a:buNone/>
            </a:pPr>
            <a:r>
              <a:rPr lang="en-GB" sz="2000">
                <a:solidFill>
                  <a:schemeClr val="dk1"/>
                </a:solidFill>
                <a:latin typeface="Arial"/>
                <a:ea typeface="Arial"/>
                <a:cs typeface="Arial"/>
                <a:sym typeface="Arial"/>
              </a:rPr>
              <a:t>Utiliser des mots différents en fonction de la personne à qui l'on s'adresse</a:t>
            </a:r>
            <a:endParaRPr sz="2000">
              <a:solidFill>
                <a:schemeClr val="dk1"/>
              </a:solidFill>
              <a:latin typeface="Arial"/>
              <a:ea typeface="Arial"/>
              <a:cs typeface="Arial"/>
              <a:sym typeface="Arial"/>
            </a:endParaRPr>
          </a:p>
        </p:txBody>
      </p:sp>
      <p:grpSp>
        <p:nvGrpSpPr>
          <p:cNvPr id="332" name="Google Shape;332;p15"/>
          <p:cNvGrpSpPr/>
          <p:nvPr/>
        </p:nvGrpSpPr>
        <p:grpSpPr>
          <a:xfrm flipH="1">
            <a:off x="889653" y="3278058"/>
            <a:ext cx="681235" cy="1867833"/>
            <a:chOff x="2809318" y="6992112"/>
            <a:chExt cx="238682" cy="531114"/>
          </a:xfrm>
        </p:grpSpPr>
        <p:sp>
          <p:nvSpPr>
            <p:cNvPr id="333" name="Google Shape;333;p15"/>
            <p:cNvSpPr/>
            <p:nvPr/>
          </p:nvSpPr>
          <p:spPr>
            <a:xfrm>
              <a:off x="2871216" y="6992112"/>
              <a:ext cx="176784" cy="176784"/>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15"/>
            <p:cNvSpPr/>
            <p:nvPr/>
          </p:nvSpPr>
          <p:spPr>
            <a:xfrm>
              <a:off x="2871216" y="7346442"/>
              <a:ext cx="176784" cy="176784"/>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 name="Google Shape;335;p15"/>
            <p:cNvSpPr/>
            <p:nvPr/>
          </p:nvSpPr>
          <p:spPr>
            <a:xfrm flipH="1">
              <a:off x="2809318" y="7054216"/>
              <a:ext cx="176784" cy="403860"/>
            </a:xfrm>
            <a:prstGeom prst="arc">
              <a:avLst>
                <a:gd name="adj1" fmla="val 16200000"/>
                <a:gd name="adj2" fmla="val 5377189"/>
              </a:avLst>
            </a:prstGeom>
            <a:noFill/>
            <a:ln w="42545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336" name="Google Shape;336;p15"/>
          <p:cNvGrpSpPr/>
          <p:nvPr/>
        </p:nvGrpSpPr>
        <p:grpSpPr>
          <a:xfrm>
            <a:off x="10614722" y="3278058"/>
            <a:ext cx="655007" cy="1867833"/>
            <a:chOff x="2809318" y="6992112"/>
            <a:chExt cx="238682" cy="531114"/>
          </a:xfrm>
        </p:grpSpPr>
        <p:sp>
          <p:nvSpPr>
            <p:cNvPr id="337" name="Google Shape;337;p15"/>
            <p:cNvSpPr/>
            <p:nvPr/>
          </p:nvSpPr>
          <p:spPr>
            <a:xfrm>
              <a:off x="2871216" y="6992112"/>
              <a:ext cx="176784" cy="176784"/>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15"/>
            <p:cNvSpPr/>
            <p:nvPr/>
          </p:nvSpPr>
          <p:spPr>
            <a:xfrm>
              <a:off x="2871216" y="7346442"/>
              <a:ext cx="176784" cy="176784"/>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9" name="Google Shape;339;p15"/>
            <p:cNvSpPr/>
            <p:nvPr/>
          </p:nvSpPr>
          <p:spPr>
            <a:xfrm flipH="1">
              <a:off x="2809318" y="7054216"/>
              <a:ext cx="176784" cy="403860"/>
            </a:xfrm>
            <a:prstGeom prst="arc">
              <a:avLst>
                <a:gd name="adj1" fmla="val 16200000"/>
                <a:gd name="adj2" fmla="val 5377189"/>
              </a:avLst>
            </a:prstGeom>
            <a:noFill/>
            <a:ln w="42545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346" name="Google Shape;346;p16"/>
          <p:cNvSpPr/>
          <p:nvPr/>
        </p:nvSpPr>
        <p:spPr>
          <a:xfrm>
            <a:off x="5849649" y="2085340"/>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16"/>
          <p:cNvSpPr/>
          <p:nvPr/>
        </p:nvSpPr>
        <p:spPr>
          <a:xfrm>
            <a:off x="2189795" y="2085340"/>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p16"/>
          <p:cNvSpPr txBox="1"/>
          <p:nvPr/>
        </p:nvSpPr>
        <p:spPr>
          <a:xfrm>
            <a:off x="965200" y="3512598"/>
            <a:ext cx="339989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La communication non verbale, si elle est utilisée correctement, renforce ce qui est dit.</a:t>
            </a:r>
            <a:endParaRPr/>
          </a:p>
        </p:txBody>
      </p:sp>
      <p:sp>
        <p:nvSpPr>
          <p:cNvPr id="349" name="Google Shape;349;p16"/>
          <p:cNvSpPr txBox="1"/>
          <p:nvPr/>
        </p:nvSpPr>
        <p:spPr>
          <a:xfrm>
            <a:off x="4744175" y="3512598"/>
            <a:ext cx="381747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GB" sz="2400">
                <a:solidFill>
                  <a:schemeClr val="dk1"/>
                </a:solidFill>
                <a:latin typeface="Arial"/>
                <a:ea typeface="Arial"/>
                <a:cs typeface="Arial"/>
                <a:sym typeface="Arial"/>
              </a:rPr>
              <a:t>Les techniques d'écoute active permettent à la personne de se sentir écoutée et l'encouragent à continuer à parler.</a:t>
            </a:r>
            <a:endParaRPr/>
          </a:p>
        </p:txBody>
      </p:sp>
      <p:sp>
        <p:nvSpPr>
          <p:cNvPr id="350" name="Google Shape;350;p16"/>
          <p:cNvSpPr/>
          <p:nvPr/>
        </p:nvSpPr>
        <p:spPr>
          <a:xfrm>
            <a:off x="9331705" y="2085340"/>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1" name="Google Shape;351;p16"/>
          <p:cNvSpPr txBox="1"/>
          <p:nvPr/>
        </p:nvSpPr>
        <p:spPr>
          <a:xfrm>
            <a:off x="8561653" y="3512598"/>
            <a:ext cx="259160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Choisissez vos mots avec soin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3</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Quelles sont les compétences de la SMSPS que j'utilise dans la gestion des cas ?</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L'ensemble des compétences de la SMSPS </a:t>
            </a:r>
            <a:endParaRPr>
              <a:latin typeface="Arial"/>
              <a:ea typeface="Arial"/>
              <a:cs typeface="Arial"/>
              <a:sym typeface="Arial"/>
            </a:endParaRPr>
          </a:p>
        </p:txBody>
      </p:sp>
      <p:sp>
        <p:nvSpPr>
          <p:cNvPr id="364" name="Google Shape;364;p18"/>
          <p:cNvSpPr txBox="1"/>
          <p:nvPr/>
        </p:nvSpPr>
        <p:spPr>
          <a:xfrm>
            <a:off x="514815" y="3105132"/>
            <a:ext cx="2658434" cy="27853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b="1">
                <a:solidFill>
                  <a:schemeClr val="dk1"/>
                </a:solidFill>
                <a:latin typeface="Arial"/>
                <a:ea typeface="Arial"/>
                <a:cs typeface="Arial"/>
                <a:sym typeface="Arial"/>
              </a:rPr>
              <a:t>Compétences en matière de communication et d'écoute</a:t>
            </a:r>
            <a:endParaRPr/>
          </a:p>
          <a:p>
            <a:pPr marL="342900" marR="0" lvl="0" indent="-342900" algn="l" rtl="0">
              <a:spcBef>
                <a:spcPts val="600"/>
              </a:spcBef>
              <a:spcAft>
                <a:spcPts val="0"/>
              </a:spcAft>
              <a:buClr>
                <a:schemeClr val="dk1"/>
              </a:buClr>
              <a:buSzPts val="1700"/>
              <a:buFont typeface="Arial"/>
              <a:buChar char="•"/>
            </a:pPr>
            <a:r>
              <a:rPr lang="en-GB" sz="1700">
                <a:solidFill>
                  <a:schemeClr val="dk1"/>
                </a:solidFill>
                <a:latin typeface="Arial"/>
                <a:ea typeface="Arial"/>
                <a:cs typeface="Arial"/>
                <a:sym typeface="Arial"/>
              </a:rPr>
              <a:t>Utiliser la communication non verbale</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Utiliser l'écoute active</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Utiliser une prise de parole efficace</a:t>
            </a:r>
            <a:endParaRPr/>
          </a:p>
        </p:txBody>
      </p:sp>
      <p:sp>
        <p:nvSpPr>
          <p:cNvPr id="365" name="Google Shape;365;p18"/>
          <p:cNvSpPr txBox="1"/>
          <p:nvPr/>
        </p:nvSpPr>
        <p:spPr>
          <a:xfrm>
            <a:off x="3335606" y="3105132"/>
            <a:ext cx="2658434" cy="1554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Attitude centrée sur l'enfant</a:t>
            </a:r>
            <a:endParaRPr/>
          </a:p>
          <a:p>
            <a:pPr marL="342900" marR="0" lvl="0" indent="-342900" algn="l" rtl="0">
              <a:spcBef>
                <a:spcPts val="600"/>
              </a:spcBef>
              <a:spcAft>
                <a:spcPts val="0"/>
              </a:spcAft>
              <a:buClr>
                <a:schemeClr val="dk1"/>
              </a:buClr>
              <a:buSzPts val="1800"/>
              <a:buFont typeface="Arial"/>
              <a:buChar char="•"/>
            </a:pPr>
            <a:r>
              <a:rPr lang="en-GB" sz="1800">
                <a:solidFill>
                  <a:schemeClr val="dk1"/>
                </a:solidFill>
                <a:latin typeface="Arial"/>
                <a:ea typeface="Arial"/>
                <a:cs typeface="Arial"/>
                <a:sym typeface="Arial"/>
              </a:rPr>
              <a:t>Faire preuve de respect</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Être présent</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Être vrai et honnête</a:t>
            </a:r>
            <a:endParaRPr/>
          </a:p>
        </p:txBody>
      </p:sp>
      <p:sp>
        <p:nvSpPr>
          <p:cNvPr id="366" name="Google Shape;366;p18"/>
          <p:cNvSpPr txBox="1"/>
          <p:nvPr/>
        </p:nvSpPr>
        <p:spPr>
          <a:xfrm>
            <a:off x="6156397" y="3105132"/>
            <a:ext cx="2658434" cy="26622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Répondre avec empathie</a:t>
            </a:r>
            <a:endParaRPr/>
          </a:p>
          <a:p>
            <a:pPr marL="342900" marR="0" lvl="0" indent="-342900" algn="l" rtl="0">
              <a:spcBef>
                <a:spcPts val="600"/>
              </a:spcBef>
              <a:spcAft>
                <a:spcPts val="0"/>
              </a:spcAft>
              <a:buClr>
                <a:schemeClr val="dk1"/>
              </a:buClr>
              <a:buSzPts val="1800"/>
              <a:buFont typeface="Arial"/>
              <a:buChar char="•"/>
            </a:pPr>
            <a:r>
              <a:rPr lang="en-GB" sz="1800">
                <a:solidFill>
                  <a:schemeClr val="dk1"/>
                </a:solidFill>
                <a:latin typeface="Arial"/>
                <a:ea typeface="Arial"/>
                <a:cs typeface="Arial"/>
                <a:sym typeface="Arial"/>
              </a:rPr>
              <a:t>Reconnaître leur point de vue</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Ne pas juger</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Reconnaître les émotions des autres</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Utiliser des déclarations de guérison</a:t>
            </a:r>
            <a:endParaRPr/>
          </a:p>
        </p:txBody>
      </p:sp>
      <p:sp>
        <p:nvSpPr>
          <p:cNvPr id="367" name="Google Shape;367;p18"/>
          <p:cNvSpPr txBox="1"/>
          <p:nvPr/>
        </p:nvSpPr>
        <p:spPr>
          <a:xfrm>
            <a:off x="8977188" y="3105132"/>
            <a:ext cx="2658434" cy="3308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b="1">
                <a:solidFill>
                  <a:schemeClr val="dk1"/>
                </a:solidFill>
                <a:latin typeface="Arial"/>
                <a:ea typeface="Arial"/>
                <a:cs typeface="Arial"/>
                <a:sym typeface="Arial"/>
              </a:rPr>
              <a:t>Soutenir la prise de décision</a:t>
            </a:r>
            <a:endParaRPr/>
          </a:p>
          <a:p>
            <a:pPr marL="342900" marR="0" lvl="0" indent="-342900" algn="l" rtl="0">
              <a:spcBef>
                <a:spcPts val="600"/>
              </a:spcBef>
              <a:spcAft>
                <a:spcPts val="0"/>
              </a:spcAft>
              <a:buClr>
                <a:schemeClr val="dk1"/>
              </a:buClr>
              <a:buSzPts val="1700"/>
              <a:buFont typeface="Arial"/>
              <a:buChar char="•"/>
            </a:pPr>
            <a:r>
              <a:rPr lang="en-GB" sz="1700">
                <a:solidFill>
                  <a:schemeClr val="dk1"/>
                </a:solidFill>
                <a:latin typeface="Arial"/>
                <a:ea typeface="Arial"/>
                <a:cs typeface="Arial"/>
                <a:sym typeface="Arial"/>
              </a:rPr>
              <a:t>Partager des informations et des liens vers des services</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Discuter et explorer les options en leur posant des questions</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Ne pas leur dire ce qu'ils doivent faire: ce sont eux qui décident</a:t>
            </a:r>
            <a:endParaRPr/>
          </a:p>
        </p:txBody>
      </p:sp>
      <p:grpSp>
        <p:nvGrpSpPr>
          <p:cNvPr id="368" name="Google Shape;368;p18"/>
          <p:cNvGrpSpPr/>
          <p:nvPr/>
        </p:nvGrpSpPr>
        <p:grpSpPr>
          <a:xfrm>
            <a:off x="3778905" y="1575787"/>
            <a:ext cx="1194878" cy="1194878"/>
            <a:chOff x="3778904" y="1565320"/>
            <a:chExt cx="1205345" cy="1205345"/>
          </a:xfrm>
        </p:grpSpPr>
        <p:sp>
          <p:nvSpPr>
            <p:cNvPr id="369" name="Google Shape;369;p18"/>
            <p:cNvSpPr/>
            <p:nvPr/>
          </p:nvSpPr>
          <p:spPr>
            <a:xfrm>
              <a:off x="3778904" y="1565320"/>
              <a:ext cx="1205345" cy="1205345"/>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70" name="Google Shape;370;p18"/>
            <p:cNvGrpSpPr/>
            <p:nvPr/>
          </p:nvGrpSpPr>
          <p:grpSpPr>
            <a:xfrm>
              <a:off x="4186117" y="1733508"/>
              <a:ext cx="390921" cy="868968"/>
              <a:chOff x="4322068" y="1943327"/>
              <a:chExt cx="254533" cy="565794"/>
            </a:xfrm>
          </p:grpSpPr>
          <p:sp>
            <p:nvSpPr>
              <p:cNvPr id="371" name="Google Shape;371;p18"/>
              <p:cNvSpPr/>
              <p:nvPr/>
            </p:nvSpPr>
            <p:spPr>
              <a:xfrm>
                <a:off x="4323935" y="2241576"/>
                <a:ext cx="251673" cy="267545"/>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p18"/>
              <p:cNvSpPr/>
              <p:nvPr/>
            </p:nvSpPr>
            <p:spPr>
              <a:xfrm>
                <a:off x="4322068" y="1943327"/>
                <a:ext cx="254533" cy="254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373" name="Google Shape;373;p18"/>
          <p:cNvSpPr/>
          <p:nvPr/>
        </p:nvSpPr>
        <p:spPr>
          <a:xfrm>
            <a:off x="6545185" y="2114267"/>
            <a:ext cx="673034" cy="601302"/>
          </a:xfrm>
          <a:prstGeom prst="hear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 name="Google Shape;374;p18"/>
          <p:cNvSpPr/>
          <p:nvPr/>
        </p:nvSpPr>
        <p:spPr>
          <a:xfrm>
            <a:off x="7342911" y="1635626"/>
            <a:ext cx="673034" cy="601302"/>
          </a:xfrm>
          <a:prstGeom prst="hear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75" name="Google Shape;375;p18" descr="Hand with solid fill"/>
          <p:cNvPicPr preferRelativeResize="0"/>
          <p:nvPr/>
        </p:nvPicPr>
        <p:blipFill rotWithShape="1">
          <a:blip r:embed="rId3">
            <a:alphaModFix/>
          </a:blip>
          <a:srcRect/>
          <a:stretch/>
        </p:blipFill>
        <p:spPr>
          <a:xfrm rot="7457999">
            <a:off x="9506347" y="1403445"/>
            <a:ext cx="1424229" cy="1424229"/>
          </a:xfrm>
          <a:prstGeom prst="rect">
            <a:avLst/>
          </a:prstGeom>
          <a:noFill/>
          <a:ln>
            <a:noFill/>
          </a:ln>
        </p:spPr>
      </p:pic>
      <p:grpSp>
        <p:nvGrpSpPr>
          <p:cNvPr id="376" name="Google Shape;376;p18"/>
          <p:cNvGrpSpPr/>
          <p:nvPr/>
        </p:nvGrpSpPr>
        <p:grpSpPr>
          <a:xfrm>
            <a:off x="290308" y="1461691"/>
            <a:ext cx="2238938" cy="1292104"/>
            <a:chOff x="461917" y="4156886"/>
            <a:chExt cx="1837692" cy="1060542"/>
          </a:xfrm>
        </p:grpSpPr>
        <p:sp>
          <p:nvSpPr>
            <p:cNvPr id="377" name="Google Shape;377;p18"/>
            <p:cNvSpPr/>
            <p:nvPr/>
          </p:nvSpPr>
          <p:spPr>
            <a:xfrm>
              <a:off x="1367458" y="4339072"/>
              <a:ext cx="868969" cy="86896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8" name="Google Shape;378;p18"/>
            <p:cNvSpPr/>
            <p:nvPr/>
          </p:nvSpPr>
          <p:spPr>
            <a:xfrm>
              <a:off x="1304276" y="4716406"/>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9" name="Google Shape;379;p18"/>
            <p:cNvSpPr/>
            <p:nvPr/>
          </p:nvSpPr>
          <p:spPr>
            <a:xfrm>
              <a:off x="2156516" y="4716406"/>
              <a:ext cx="143093" cy="19127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 name="Google Shape;380;p18"/>
            <p:cNvSpPr/>
            <p:nvPr/>
          </p:nvSpPr>
          <p:spPr>
            <a:xfrm>
              <a:off x="525099" y="4156886"/>
              <a:ext cx="810768" cy="810768"/>
            </a:xfrm>
            <a:prstGeom prst="arc">
              <a:avLst>
                <a:gd name="adj1" fmla="val 2568393"/>
                <a:gd name="adj2" fmla="val 6686864"/>
              </a:avLst>
            </a:prstGeom>
            <a:noFill/>
            <a:ln w="7620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18"/>
            <p:cNvSpPr/>
            <p:nvPr/>
          </p:nvSpPr>
          <p:spPr>
            <a:xfrm>
              <a:off x="461917" y="4406660"/>
              <a:ext cx="810768" cy="810768"/>
            </a:xfrm>
            <a:prstGeom prst="arc">
              <a:avLst>
                <a:gd name="adj1" fmla="val 909026"/>
                <a:gd name="adj2" fmla="val 4616107"/>
              </a:avLst>
            </a:prstGeom>
            <a:noFill/>
            <a:ln w="7620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87B41"/>
              </a:buClr>
              <a:buSzPct val="111111"/>
              <a:buFont typeface="Arial"/>
              <a:buNone/>
            </a:pPr>
            <a:r>
              <a:rPr lang="en-GB">
                <a:latin typeface="Arial"/>
                <a:ea typeface="Arial"/>
                <a:cs typeface="Arial"/>
                <a:sym typeface="Arial"/>
              </a:rPr>
              <a:t> Ensemble de compétences de la SMSPS : Réagir avec empathie</a:t>
            </a:r>
            <a:endParaRPr>
              <a:latin typeface="Arial"/>
              <a:ea typeface="Arial"/>
              <a:cs typeface="Arial"/>
              <a:sym typeface="Arial"/>
            </a:endParaRPr>
          </a:p>
        </p:txBody>
      </p:sp>
      <p:sp>
        <p:nvSpPr>
          <p:cNvPr id="388" name="Google Shape;388;p19"/>
          <p:cNvSpPr txBox="1"/>
          <p:nvPr/>
        </p:nvSpPr>
        <p:spPr>
          <a:xfrm>
            <a:off x="807312" y="3997147"/>
            <a:ext cx="21336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Prise de recul</a:t>
            </a:r>
            <a:endParaRPr sz="2200">
              <a:solidFill>
                <a:schemeClr val="dk1"/>
              </a:solidFill>
              <a:latin typeface="Arial"/>
              <a:ea typeface="Arial"/>
              <a:cs typeface="Arial"/>
              <a:sym typeface="Arial"/>
            </a:endParaRPr>
          </a:p>
        </p:txBody>
      </p:sp>
      <p:sp>
        <p:nvSpPr>
          <p:cNvPr id="389" name="Google Shape;389;p19"/>
          <p:cNvSpPr txBox="1"/>
          <p:nvPr/>
        </p:nvSpPr>
        <p:spPr>
          <a:xfrm>
            <a:off x="3452812" y="3997147"/>
            <a:ext cx="20574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Rester à l'écart des jugements</a:t>
            </a:r>
            <a:endParaRPr/>
          </a:p>
        </p:txBody>
      </p:sp>
      <p:sp>
        <p:nvSpPr>
          <p:cNvPr id="390" name="Google Shape;390;p19"/>
          <p:cNvSpPr txBox="1"/>
          <p:nvPr/>
        </p:nvSpPr>
        <p:spPr>
          <a:xfrm>
            <a:off x="6265068" y="3997147"/>
            <a:ext cx="205740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Reconnaître les émotions chez les autres</a:t>
            </a:r>
            <a:endParaRPr/>
          </a:p>
        </p:txBody>
      </p:sp>
      <p:sp>
        <p:nvSpPr>
          <p:cNvPr id="391" name="Google Shape;391;p19"/>
          <p:cNvSpPr txBox="1"/>
          <p:nvPr/>
        </p:nvSpPr>
        <p:spPr>
          <a:xfrm>
            <a:off x="8694057" y="3997147"/>
            <a:ext cx="2440668"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Communiquer en retour les émotions perçues</a:t>
            </a:r>
            <a:endParaRPr/>
          </a:p>
        </p:txBody>
      </p:sp>
      <p:sp>
        <p:nvSpPr>
          <p:cNvPr id="392" name="Google Shape;392;p19"/>
          <p:cNvSpPr txBox="1"/>
          <p:nvPr/>
        </p:nvSpPr>
        <p:spPr>
          <a:xfrm>
            <a:off x="762000" y="5774748"/>
            <a:ext cx="69104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68B043"/>
                </a:solidFill>
                <a:latin typeface="Arial"/>
                <a:ea typeface="Arial"/>
                <a:cs typeface="Arial"/>
                <a:sym typeface="Arial"/>
              </a:rPr>
              <a:t>Source : Theresa Wiseman. (1996). </a:t>
            </a:r>
            <a:r>
              <a:rPr lang="en-GB" sz="1400" i="1">
                <a:solidFill>
                  <a:srgbClr val="68B043"/>
                </a:solidFill>
                <a:latin typeface="Arial"/>
                <a:ea typeface="Arial"/>
                <a:cs typeface="Arial"/>
                <a:sym typeface="Arial"/>
              </a:rPr>
              <a:t>Une analyse conceptuelle de l'empathie.</a:t>
            </a:r>
            <a:endParaRPr/>
          </a:p>
        </p:txBody>
      </p:sp>
      <p:grpSp>
        <p:nvGrpSpPr>
          <p:cNvPr id="393" name="Google Shape;393;p19"/>
          <p:cNvGrpSpPr/>
          <p:nvPr/>
        </p:nvGrpSpPr>
        <p:grpSpPr>
          <a:xfrm>
            <a:off x="6531349" y="1984779"/>
            <a:ext cx="1530373" cy="1561133"/>
            <a:chOff x="4298290" y="1721054"/>
            <a:chExt cx="2660325" cy="2713796"/>
          </a:xfrm>
        </p:grpSpPr>
        <p:sp>
          <p:nvSpPr>
            <p:cNvPr id="394" name="Google Shape;394;p19"/>
            <p:cNvSpPr/>
            <p:nvPr/>
          </p:nvSpPr>
          <p:spPr>
            <a:xfrm>
              <a:off x="4298290" y="1721054"/>
              <a:ext cx="2660325" cy="271379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5" name="Google Shape;395;p19"/>
            <p:cNvSpPr/>
            <p:nvPr/>
          </p:nvSpPr>
          <p:spPr>
            <a:xfrm>
              <a:off x="5901426" y="3273847"/>
              <a:ext cx="266701" cy="3810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6" name="Google Shape;396;p19"/>
            <p:cNvSpPr/>
            <p:nvPr/>
          </p:nvSpPr>
          <p:spPr>
            <a:xfrm rot="-1155366">
              <a:off x="4691435" y="2919365"/>
              <a:ext cx="657226" cy="174334"/>
            </a:xfrm>
            <a:prstGeom prst="flowChartTerminator">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7" name="Google Shape;397;p19"/>
            <p:cNvSpPr/>
            <p:nvPr/>
          </p:nvSpPr>
          <p:spPr>
            <a:xfrm rot="1164778">
              <a:off x="5876801" y="2919910"/>
              <a:ext cx="657226" cy="182221"/>
            </a:xfrm>
            <a:prstGeom prst="flowChartTerminator">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8" name="Google Shape;398;p19"/>
            <p:cNvSpPr/>
            <p:nvPr/>
          </p:nvSpPr>
          <p:spPr>
            <a:xfrm>
              <a:off x="5043683" y="3273847"/>
              <a:ext cx="266701" cy="3810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99" name="Google Shape;399;p19" descr="Shoe footprints with solid fill"/>
          <p:cNvPicPr preferRelativeResize="0"/>
          <p:nvPr/>
        </p:nvPicPr>
        <p:blipFill rotWithShape="1">
          <a:blip r:embed="rId3">
            <a:alphaModFix/>
          </a:blip>
          <a:srcRect/>
          <a:stretch/>
        </p:blipFill>
        <p:spPr>
          <a:xfrm rot="5400000">
            <a:off x="972981" y="1989798"/>
            <a:ext cx="1802262" cy="1802262"/>
          </a:xfrm>
          <a:prstGeom prst="rect">
            <a:avLst/>
          </a:prstGeom>
          <a:noFill/>
          <a:ln>
            <a:noFill/>
          </a:ln>
        </p:spPr>
      </p:pic>
      <p:grpSp>
        <p:nvGrpSpPr>
          <p:cNvPr id="400" name="Google Shape;400;p19"/>
          <p:cNvGrpSpPr/>
          <p:nvPr/>
        </p:nvGrpSpPr>
        <p:grpSpPr>
          <a:xfrm>
            <a:off x="3099803" y="1475954"/>
            <a:ext cx="2804164" cy="2804164"/>
            <a:chOff x="3374294" y="2180149"/>
            <a:chExt cx="1958076" cy="1958076"/>
          </a:xfrm>
        </p:grpSpPr>
        <p:pic>
          <p:nvPicPr>
            <p:cNvPr id="401" name="Google Shape;401;p19" descr="Right pointing backhand index with solid fill"/>
            <p:cNvPicPr preferRelativeResize="0"/>
            <p:nvPr/>
          </p:nvPicPr>
          <p:blipFill rotWithShape="1">
            <a:blip r:embed="rId4">
              <a:alphaModFix/>
            </a:blip>
            <a:srcRect/>
            <a:stretch/>
          </p:blipFill>
          <p:spPr>
            <a:xfrm>
              <a:off x="3701802" y="2328257"/>
              <a:ext cx="1561133" cy="1561133"/>
            </a:xfrm>
            <a:prstGeom prst="rect">
              <a:avLst/>
            </a:prstGeom>
            <a:noFill/>
            <a:ln>
              <a:noFill/>
            </a:ln>
          </p:spPr>
        </p:pic>
        <p:sp>
          <p:nvSpPr>
            <p:cNvPr id="402" name="Google Shape;402;p19"/>
            <p:cNvSpPr/>
            <p:nvPr/>
          </p:nvSpPr>
          <p:spPr>
            <a:xfrm rot="2700000">
              <a:off x="3668979" y="2458972"/>
              <a:ext cx="1368707" cy="1400431"/>
            </a:xfrm>
            <a:prstGeom prst="mathPlus">
              <a:avLst>
                <a:gd name="adj1" fmla="val 784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03" name="Google Shape;403;p19"/>
          <p:cNvSpPr/>
          <p:nvPr/>
        </p:nvSpPr>
        <p:spPr>
          <a:xfrm>
            <a:off x="9131923" y="1977896"/>
            <a:ext cx="1840875" cy="1561133"/>
          </a:xfrm>
          <a:prstGeom prst="wedgeRoundRectCallout">
            <a:avLst>
              <a:gd name="adj1" fmla="val 19938"/>
              <a:gd name="adj2" fmla="val 69216"/>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04" name="Google Shape;404;p19"/>
          <p:cNvGrpSpPr/>
          <p:nvPr/>
        </p:nvGrpSpPr>
        <p:grpSpPr>
          <a:xfrm>
            <a:off x="9523081" y="2218544"/>
            <a:ext cx="1058558" cy="1079835"/>
            <a:chOff x="4298290" y="1721054"/>
            <a:chExt cx="2660325" cy="2713796"/>
          </a:xfrm>
        </p:grpSpPr>
        <p:sp>
          <p:nvSpPr>
            <p:cNvPr id="405" name="Google Shape;405;p19"/>
            <p:cNvSpPr/>
            <p:nvPr/>
          </p:nvSpPr>
          <p:spPr>
            <a:xfrm>
              <a:off x="4298290" y="1721054"/>
              <a:ext cx="2660325" cy="27137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6" name="Google Shape;406;p19"/>
            <p:cNvSpPr/>
            <p:nvPr/>
          </p:nvSpPr>
          <p:spPr>
            <a:xfrm>
              <a:off x="5901426" y="3273847"/>
              <a:ext cx="266701" cy="381001"/>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7" name="Google Shape;407;p19"/>
            <p:cNvSpPr/>
            <p:nvPr/>
          </p:nvSpPr>
          <p:spPr>
            <a:xfrm rot="-1155366">
              <a:off x="4691435" y="2919365"/>
              <a:ext cx="657226" cy="174334"/>
            </a:xfrm>
            <a:prstGeom prst="flowChartTerminator">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8" name="Google Shape;408;p19"/>
            <p:cNvSpPr/>
            <p:nvPr/>
          </p:nvSpPr>
          <p:spPr>
            <a:xfrm rot="1164778">
              <a:off x="5876801" y="2919910"/>
              <a:ext cx="657226" cy="182221"/>
            </a:xfrm>
            <a:prstGeom prst="flowChartTerminator">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9" name="Google Shape;409;p19"/>
            <p:cNvSpPr/>
            <p:nvPr/>
          </p:nvSpPr>
          <p:spPr>
            <a:xfrm>
              <a:off x="5043683" y="3273847"/>
              <a:ext cx="266701" cy="381001"/>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1</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Ouverture du module</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87B41"/>
              </a:buClr>
              <a:buSzPct val="111111"/>
              <a:buFont typeface="Arial"/>
              <a:buNone/>
            </a:pPr>
            <a:r>
              <a:rPr lang="en-GB">
                <a:latin typeface="Arial"/>
                <a:ea typeface="Arial"/>
                <a:cs typeface="Arial"/>
                <a:sym typeface="Arial"/>
              </a:rPr>
              <a:t> Ensemble de compétences de la SMSPS : Réagir avec empathie</a:t>
            </a:r>
            <a:endParaRPr>
              <a:latin typeface="Arial"/>
              <a:ea typeface="Arial"/>
              <a:cs typeface="Arial"/>
              <a:sym typeface="Arial"/>
            </a:endParaRPr>
          </a:p>
        </p:txBody>
      </p:sp>
      <p:sp>
        <p:nvSpPr>
          <p:cNvPr id="416" name="Google Shape;416;p20"/>
          <p:cNvSpPr txBox="1"/>
          <p:nvPr/>
        </p:nvSpPr>
        <p:spPr>
          <a:xfrm>
            <a:off x="7931678" y="2291963"/>
            <a:ext cx="3181699"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Il est rare qu'une réponse puisse améliorer quelque chose</a:t>
            </a:r>
            <a:endParaRPr/>
          </a:p>
          <a:p>
            <a:pPr marL="0" marR="0" lvl="0" indent="0" algn="ctr" rtl="0">
              <a:spcBef>
                <a:spcPts val="0"/>
              </a:spcBef>
              <a:spcAft>
                <a:spcPts val="0"/>
              </a:spcAft>
              <a:buNone/>
            </a:pPr>
            <a:endParaRPr sz="2400">
              <a:solidFill>
                <a:schemeClr val="dk1"/>
              </a:solidFill>
              <a:latin typeface="Arial"/>
              <a:ea typeface="Arial"/>
              <a:cs typeface="Arial"/>
              <a:sym typeface="Arial"/>
            </a:endParaRPr>
          </a:p>
          <a:p>
            <a:pPr marL="0" marR="0" lvl="0" indent="0" algn="ctr" rtl="0">
              <a:spcBef>
                <a:spcPts val="0"/>
              </a:spcBef>
              <a:spcAft>
                <a:spcPts val="0"/>
              </a:spcAft>
              <a:buNone/>
            </a:pPr>
            <a:r>
              <a:rPr lang="en-GB" sz="2400">
                <a:solidFill>
                  <a:schemeClr val="dk1"/>
                </a:solidFill>
                <a:latin typeface="Arial"/>
                <a:ea typeface="Arial"/>
                <a:cs typeface="Arial"/>
                <a:sym typeface="Arial"/>
              </a:rPr>
              <a:t>Ce qui rend quelque chose meilleur, c'est la connexion </a:t>
            </a:r>
            <a:endParaRPr/>
          </a:p>
        </p:txBody>
      </p:sp>
      <p:sp>
        <p:nvSpPr>
          <p:cNvPr id="417" name="Google Shape;417;p20"/>
          <p:cNvSpPr/>
          <p:nvPr/>
        </p:nvSpPr>
        <p:spPr>
          <a:xfrm>
            <a:off x="2774890" y="4471267"/>
            <a:ext cx="666031" cy="694295"/>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0"/>
          <p:cNvSpPr/>
          <p:nvPr/>
        </p:nvSpPr>
        <p:spPr>
          <a:xfrm>
            <a:off x="2956049" y="3699887"/>
            <a:ext cx="673603" cy="660527"/>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0"/>
          <p:cNvSpPr/>
          <p:nvPr/>
        </p:nvSpPr>
        <p:spPr>
          <a:xfrm>
            <a:off x="1772054" y="3733193"/>
            <a:ext cx="666033" cy="1432369"/>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0"/>
          <p:cNvSpPr/>
          <p:nvPr/>
        </p:nvSpPr>
        <p:spPr>
          <a:xfrm>
            <a:off x="1767114" y="2959222"/>
            <a:ext cx="673604" cy="660527"/>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1" name="Google Shape;421;p20" descr="Rain with solid fill"/>
          <p:cNvPicPr preferRelativeResize="0"/>
          <p:nvPr/>
        </p:nvPicPr>
        <p:blipFill rotWithShape="1">
          <a:blip r:embed="rId3">
            <a:alphaModFix/>
          </a:blip>
          <a:srcRect/>
          <a:stretch/>
        </p:blipFill>
        <p:spPr>
          <a:xfrm>
            <a:off x="2760574" y="2604941"/>
            <a:ext cx="1030699" cy="1030699"/>
          </a:xfrm>
          <a:prstGeom prst="rect">
            <a:avLst/>
          </a:prstGeom>
          <a:noFill/>
          <a:ln>
            <a:noFill/>
          </a:ln>
        </p:spPr>
      </p:pic>
      <p:sp>
        <p:nvSpPr>
          <p:cNvPr id="422" name="Google Shape;422;p20"/>
          <p:cNvSpPr/>
          <p:nvPr/>
        </p:nvSpPr>
        <p:spPr>
          <a:xfrm>
            <a:off x="6353705" y="4471267"/>
            <a:ext cx="666031" cy="694295"/>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0"/>
          <p:cNvSpPr/>
          <p:nvPr/>
        </p:nvSpPr>
        <p:spPr>
          <a:xfrm>
            <a:off x="6534865" y="3699887"/>
            <a:ext cx="673602" cy="660527"/>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0"/>
          <p:cNvSpPr/>
          <p:nvPr/>
        </p:nvSpPr>
        <p:spPr>
          <a:xfrm>
            <a:off x="5350869" y="3733193"/>
            <a:ext cx="666033" cy="1432369"/>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0"/>
          <p:cNvSpPr/>
          <p:nvPr/>
        </p:nvSpPr>
        <p:spPr>
          <a:xfrm>
            <a:off x="5515001" y="2962412"/>
            <a:ext cx="673604" cy="660527"/>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6" name="Google Shape;426;p20" descr="Rain with solid fill"/>
          <p:cNvPicPr preferRelativeResize="0"/>
          <p:nvPr/>
        </p:nvPicPr>
        <p:blipFill rotWithShape="1">
          <a:blip r:embed="rId3">
            <a:alphaModFix/>
          </a:blip>
          <a:srcRect/>
          <a:stretch/>
        </p:blipFill>
        <p:spPr>
          <a:xfrm>
            <a:off x="6339388" y="2604941"/>
            <a:ext cx="1030699" cy="1030699"/>
          </a:xfrm>
          <a:prstGeom prst="rect">
            <a:avLst/>
          </a:prstGeom>
          <a:noFill/>
          <a:ln>
            <a:noFill/>
          </a:ln>
        </p:spPr>
      </p:pic>
      <p:pic>
        <p:nvPicPr>
          <p:cNvPr id="427" name="Google Shape;427;p20" descr="Rain with solid fill"/>
          <p:cNvPicPr preferRelativeResize="0"/>
          <p:nvPr/>
        </p:nvPicPr>
        <p:blipFill rotWithShape="1">
          <a:blip r:embed="rId3">
            <a:alphaModFix/>
          </a:blip>
          <a:srcRect/>
          <a:stretch/>
        </p:blipFill>
        <p:spPr>
          <a:xfrm>
            <a:off x="5501552" y="1895637"/>
            <a:ext cx="1030699" cy="1030699"/>
          </a:xfrm>
          <a:prstGeom prst="rect">
            <a:avLst/>
          </a:prstGeom>
          <a:noFill/>
          <a:ln>
            <a:noFill/>
          </a:ln>
        </p:spPr>
      </p:pic>
      <p:sp>
        <p:nvSpPr>
          <p:cNvPr id="428" name="Google Shape;428;p20"/>
          <p:cNvSpPr/>
          <p:nvPr/>
        </p:nvSpPr>
        <p:spPr>
          <a:xfrm>
            <a:off x="4191000" y="3530600"/>
            <a:ext cx="598278" cy="660527"/>
          </a:xfrm>
          <a:prstGeom prst="rightArrow">
            <a:avLst>
              <a:gd name="adj1" fmla="val 50000"/>
              <a:gd name="adj2" fmla="val 50000"/>
            </a:avLst>
          </a:prstGeom>
          <a:solidFill>
            <a:srgbClr val="BEE0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29" name="Google Shape;429;p20"/>
          <p:cNvGrpSpPr/>
          <p:nvPr/>
        </p:nvGrpSpPr>
        <p:grpSpPr>
          <a:xfrm flipH="1">
            <a:off x="5431357" y="3840160"/>
            <a:ext cx="1060437" cy="855410"/>
            <a:chOff x="4280909" y="3548665"/>
            <a:chExt cx="843815" cy="855410"/>
          </a:xfrm>
        </p:grpSpPr>
        <p:sp>
          <p:nvSpPr>
            <p:cNvPr id="430" name="Google Shape;430;p20"/>
            <p:cNvSpPr/>
            <p:nvPr/>
          </p:nvSpPr>
          <p:spPr>
            <a:xfrm rot="-8740439">
              <a:off x="4693632" y="3569368"/>
              <a:ext cx="272819" cy="645607"/>
            </a:xfrm>
            <a:prstGeom prst="round2SameRect">
              <a:avLst>
                <a:gd name="adj1" fmla="val 493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0"/>
            <p:cNvSpPr/>
            <p:nvPr/>
          </p:nvSpPr>
          <p:spPr>
            <a:xfrm rot="-7498798">
              <a:off x="4406421" y="3943875"/>
              <a:ext cx="267524" cy="445693"/>
            </a:xfrm>
            <a:prstGeom prst="round2SameRect">
              <a:avLst>
                <a:gd name="adj1" fmla="val 493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pSp>
        <p:nvGrpSpPr>
          <p:cNvPr id="437" name="Google Shape;437;p21"/>
          <p:cNvGrpSpPr/>
          <p:nvPr/>
        </p:nvGrpSpPr>
        <p:grpSpPr>
          <a:xfrm>
            <a:off x="3882700" y="1773889"/>
            <a:ext cx="4294234" cy="4294230"/>
            <a:chOff x="3642502" y="1428918"/>
            <a:chExt cx="1478150" cy="1478149"/>
          </a:xfrm>
        </p:grpSpPr>
        <p:sp>
          <p:nvSpPr>
            <p:cNvPr id="438" name="Google Shape;438;p21"/>
            <p:cNvSpPr/>
            <p:nvPr/>
          </p:nvSpPr>
          <p:spPr>
            <a:xfrm>
              <a:off x="3642502" y="1428918"/>
              <a:ext cx="1478150" cy="147814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39" name="Google Shape;439;p21"/>
            <p:cNvGrpSpPr/>
            <p:nvPr/>
          </p:nvGrpSpPr>
          <p:grpSpPr>
            <a:xfrm>
              <a:off x="4186117" y="1733508"/>
              <a:ext cx="390921" cy="868968"/>
              <a:chOff x="4322068" y="1943327"/>
              <a:chExt cx="254533" cy="565794"/>
            </a:xfrm>
          </p:grpSpPr>
          <p:sp>
            <p:nvSpPr>
              <p:cNvPr id="440" name="Google Shape;440;p21"/>
              <p:cNvSpPr/>
              <p:nvPr/>
            </p:nvSpPr>
            <p:spPr>
              <a:xfrm>
                <a:off x="4323935" y="2241576"/>
                <a:ext cx="251673" cy="267545"/>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21"/>
              <p:cNvSpPr/>
              <p:nvPr/>
            </p:nvSpPr>
            <p:spPr>
              <a:xfrm>
                <a:off x="4322068" y="1943327"/>
                <a:ext cx="254533" cy="254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442" name="Google Shape;442;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87B41"/>
              </a:buClr>
              <a:buSzPct val="111111"/>
              <a:buFont typeface="Arial"/>
              <a:buNone/>
            </a:pPr>
            <a:r>
              <a:rPr lang="en-GB">
                <a:latin typeface="Arial"/>
                <a:ea typeface="Arial"/>
                <a:cs typeface="Arial"/>
                <a:sym typeface="Arial"/>
              </a:rPr>
              <a:t>Ensemble de compétences en matière de SMSPS : Attitude centrée sur l'enfant</a:t>
            </a:r>
            <a:endParaRPr>
              <a:latin typeface="Arial"/>
              <a:ea typeface="Arial"/>
              <a:cs typeface="Arial"/>
              <a:sym typeface="Arial"/>
            </a:endParaRPr>
          </a:p>
        </p:txBody>
      </p:sp>
      <p:sp>
        <p:nvSpPr>
          <p:cNvPr id="443" name="Google Shape;443;p21"/>
          <p:cNvSpPr/>
          <p:nvPr/>
        </p:nvSpPr>
        <p:spPr>
          <a:xfrm>
            <a:off x="2184015" y="2678923"/>
            <a:ext cx="2244829" cy="2244829"/>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4" name="Google Shape;444;p21"/>
          <p:cNvSpPr/>
          <p:nvPr/>
        </p:nvSpPr>
        <p:spPr>
          <a:xfrm>
            <a:off x="7296582" y="1159307"/>
            <a:ext cx="2244829" cy="2244829"/>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p21"/>
          <p:cNvSpPr/>
          <p:nvPr/>
        </p:nvSpPr>
        <p:spPr>
          <a:xfrm>
            <a:off x="7391271" y="4242937"/>
            <a:ext cx="2244829" cy="2244829"/>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 name="Google Shape;446;p21"/>
          <p:cNvSpPr txBox="1"/>
          <p:nvPr/>
        </p:nvSpPr>
        <p:spPr>
          <a:xfrm>
            <a:off x="1904843" y="3030379"/>
            <a:ext cx="2776528" cy="12618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900">
                <a:solidFill>
                  <a:schemeClr val="dk1"/>
                </a:solidFill>
                <a:latin typeface="Arial"/>
                <a:ea typeface="Arial"/>
                <a:cs typeface="Arial"/>
                <a:sym typeface="Arial"/>
              </a:rPr>
              <a:t>Faire preuve de respect, d'acceptation, reconnaître les points forts et les ressources</a:t>
            </a:r>
            <a:endParaRPr sz="1900">
              <a:solidFill>
                <a:schemeClr val="dk1"/>
              </a:solidFill>
              <a:latin typeface="Arial"/>
              <a:ea typeface="Arial"/>
              <a:cs typeface="Arial"/>
              <a:sym typeface="Arial"/>
            </a:endParaRPr>
          </a:p>
        </p:txBody>
      </p:sp>
      <p:sp>
        <p:nvSpPr>
          <p:cNvPr id="447" name="Google Shape;447;p21"/>
          <p:cNvSpPr txBox="1"/>
          <p:nvPr/>
        </p:nvSpPr>
        <p:spPr>
          <a:xfrm>
            <a:off x="7391271" y="1773889"/>
            <a:ext cx="19963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Être présent (pour que l'enfant ne soit pas seul)</a:t>
            </a:r>
            <a:endParaRPr sz="2000">
              <a:solidFill>
                <a:schemeClr val="dk1"/>
              </a:solidFill>
              <a:latin typeface="Arial"/>
              <a:ea typeface="Arial"/>
              <a:cs typeface="Arial"/>
              <a:sym typeface="Arial"/>
            </a:endParaRPr>
          </a:p>
        </p:txBody>
      </p:sp>
      <p:sp>
        <p:nvSpPr>
          <p:cNvPr id="448" name="Google Shape;448;p21"/>
          <p:cNvSpPr txBox="1"/>
          <p:nvPr/>
        </p:nvSpPr>
        <p:spPr>
          <a:xfrm>
            <a:off x="7391271" y="5011408"/>
            <a:ext cx="224482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Être vrai et honnête</a:t>
            </a:r>
            <a:endParaRPr sz="2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2"/>
          <p:cNvSpPr/>
          <p:nvPr/>
        </p:nvSpPr>
        <p:spPr>
          <a:xfrm>
            <a:off x="8973215" y="1996817"/>
            <a:ext cx="1814286" cy="1432183"/>
          </a:xfrm>
          <a:prstGeom prst="wedgeRoundRectCallout">
            <a:avLst>
              <a:gd name="adj1" fmla="val -20833"/>
              <a:gd name="adj2" fmla="val 62500"/>
              <a:gd name="adj3"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5" name="Google Shape;455;p22"/>
          <p:cNvSpPr/>
          <p:nvPr/>
        </p:nvSpPr>
        <p:spPr>
          <a:xfrm>
            <a:off x="5217050" y="1996817"/>
            <a:ext cx="1814286" cy="1432183"/>
          </a:xfrm>
          <a:prstGeom prst="wedgeRoundRectCallout">
            <a:avLst>
              <a:gd name="adj1" fmla="val -20833"/>
              <a:gd name="adj2" fmla="val 62500"/>
              <a:gd name="adj3"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 name="Google Shape;456;p22"/>
          <p:cNvSpPr/>
          <p:nvPr/>
        </p:nvSpPr>
        <p:spPr>
          <a:xfrm>
            <a:off x="1665757" y="1996817"/>
            <a:ext cx="1814286" cy="1432183"/>
          </a:xfrm>
          <a:prstGeom prst="wedgeRoundRectCallout">
            <a:avLst>
              <a:gd name="adj1" fmla="val 21567"/>
              <a:gd name="adj2" fmla="val 64527"/>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7" name="Google Shape;457;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87B41"/>
              </a:buClr>
              <a:buSzPct val="111111"/>
              <a:buFont typeface="Arial"/>
              <a:buNone/>
            </a:pPr>
            <a:r>
              <a:rPr lang="en-GB">
                <a:latin typeface="Arial"/>
                <a:ea typeface="Arial"/>
                <a:cs typeface="Arial"/>
                <a:sym typeface="Arial"/>
              </a:rPr>
              <a:t>Compétences en matière de SMSPS : Soutenir la prise de décision</a:t>
            </a:r>
            <a:endParaRPr>
              <a:latin typeface="Arial"/>
              <a:ea typeface="Arial"/>
              <a:cs typeface="Arial"/>
              <a:sym typeface="Arial"/>
            </a:endParaRPr>
          </a:p>
        </p:txBody>
      </p:sp>
      <p:sp>
        <p:nvSpPr>
          <p:cNvPr id="458" name="Google Shape;458;p22"/>
          <p:cNvSpPr txBox="1"/>
          <p:nvPr/>
        </p:nvSpPr>
        <p:spPr>
          <a:xfrm>
            <a:off x="1536784" y="4073637"/>
            <a:ext cx="207223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Partager l'information </a:t>
            </a:r>
            <a:endParaRPr/>
          </a:p>
        </p:txBody>
      </p:sp>
      <p:sp>
        <p:nvSpPr>
          <p:cNvPr id="459" name="Google Shape;459;p22"/>
          <p:cNvSpPr txBox="1"/>
          <p:nvPr/>
        </p:nvSpPr>
        <p:spPr>
          <a:xfrm>
            <a:off x="4496140" y="4073637"/>
            <a:ext cx="313189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Discuter et explorer les options en leur posant des questions</a:t>
            </a:r>
            <a:endParaRPr/>
          </a:p>
        </p:txBody>
      </p:sp>
      <p:sp>
        <p:nvSpPr>
          <p:cNvPr id="460" name="Google Shape;460;p22"/>
          <p:cNvSpPr txBox="1"/>
          <p:nvPr/>
        </p:nvSpPr>
        <p:spPr>
          <a:xfrm>
            <a:off x="8578887" y="4024983"/>
            <a:ext cx="260294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Ne leur dites pas ce qu'ils doivent faire, c'est eux qui décident</a:t>
            </a:r>
            <a:endParaRPr/>
          </a:p>
        </p:txBody>
      </p:sp>
      <p:pic>
        <p:nvPicPr>
          <p:cNvPr id="461" name="Google Shape;461;p22" descr="Question Mark with solid fill"/>
          <p:cNvPicPr preferRelativeResize="0"/>
          <p:nvPr/>
        </p:nvPicPr>
        <p:blipFill rotWithShape="1">
          <a:blip r:embed="rId3">
            <a:alphaModFix/>
          </a:blip>
          <a:srcRect/>
          <a:stretch/>
        </p:blipFill>
        <p:spPr>
          <a:xfrm>
            <a:off x="5654880" y="2255708"/>
            <a:ext cx="914400" cy="914400"/>
          </a:xfrm>
          <a:prstGeom prst="rect">
            <a:avLst/>
          </a:prstGeom>
          <a:noFill/>
          <a:ln>
            <a:noFill/>
          </a:ln>
        </p:spPr>
      </p:pic>
      <p:pic>
        <p:nvPicPr>
          <p:cNvPr id="462" name="Google Shape;462;p22" descr="Information with solid fill"/>
          <p:cNvPicPr preferRelativeResize="0"/>
          <p:nvPr/>
        </p:nvPicPr>
        <p:blipFill rotWithShape="1">
          <a:blip r:embed="rId4">
            <a:alphaModFix/>
          </a:blip>
          <a:srcRect/>
          <a:stretch/>
        </p:blipFill>
        <p:spPr>
          <a:xfrm>
            <a:off x="2115700" y="2255708"/>
            <a:ext cx="914400" cy="914400"/>
          </a:xfrm>
          <a:prstGeom prst="rect">
            <a:avLst/>
          </a:prstGeom>
          <a:noFill/>
          <a:ln>
            <a:noFill/>
          </a:ln>
        </p:spPr>
      </p:pic>
      <p:grpSp>
        <p:nvGrpSpPr>
          <p:cNvPr id="463" name="Google Shape;463;p22"/>
          <p:cNvGrpSpPr/>
          <p:nvPr/>
        </p:nvGrpSpPr>
        <p:grpSpPr>
          <a:xfrm>
            <a:off x="9417171" y="2437135"/>
            <a:ext cx="329741" cy="732973"/>
            <a:chOff x="5564643" y="2925880"/>
            <a:chExt cx="818024" cy="1818363"/>
          </a:xfrm>
        </p:grpSpPr>
        <p:sp>
          <p:nvSpPr>
            <p:cNvPr id="464" name="Google Shape;464;p22"/>
            <p:cNvSpPr/>
            <p:nvPr/>
          </p:nvSpPr>
          <p:spPr>
            <a:xfrm>
              <a:off x="5570643" y="3884400"/>
              <a:ext cx="808832" cy="85984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5" name="Google Shape;465;p22"/>
            <p:cNvSpPr/>
            <p:nvPr/>
          </p:nvSpPr>
          <p:spPr>
            <a:xfrm>
              <a:off x="5564643" y="2925880"/>
              <a:ext cx="818024" cy="81802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66" name="Google Shape;466;p22" descr="Signpost with solid fill"/>
          <p:cNvPicPr preferRelativeResize="0"/>
          <p:nvPr/>
        </p:nvPicPr>
        <p:blipFill rotWithShape="1">
          <a:blip r:embed="rId5">
            <a:alphaModFix/>
          </a:blip>
          <a:srcRect/>
          <a:stretch/>
        </p:blipFill>
        <p:spPr>
          <a:xfrm>
            <a:off x="9778887" y="2309677"/>
            <a:ext cx="914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3"/>
          <p:cNvSpPr/>
          <p:nvPr/>
        </p:nvSpPr>
        <p:spPr>
          <a:xfrm>
            <a:off x="2171699" y="1962150"/>
            <a:ext cx="4943475" cy="3543300"/>
          </a:xfrm>
          <a:prstGeom prst="wedgeRoundRectCallout">
            <a:avLst>
              <a:gd name="adj1" fmla="val 62655"/>
              <a:gd name="adj2" fmla="val 3360"/>
              <a:gd name="adj3" fmla="val 16667"/>
            </a:avLst>
          </a:prstGeom>
          <a:solidFill>
            <a:srgbClr val="E9F4E3"/>
          </a:solidFill>
          <a:ln w="12700" cap="flat" cmpd="sng">
            <a:solidFill>
              <a:srgbClr val="E9F4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t>Outils d'observation</a:t>
            </a:r>
            <a:endParaRPr/>
          </a:p>
        </p:txBody>
      </p:sp>
      <p:grpSp>
        <p:nvGrpSpPr>
          <p:cNvPr id="474" name="Google Shape;474;p23"/>
          <p:cNvGrpSpPr/>
          <p:nvPr/>
        </p:nvGrpSpPr>
        <p:grpSpPr>
          <a:xfrm>
            <a:off x="8038705" y="2623080"/>
            <a:ext cx="1807851" cy="2882370"/>
            <a:chOff x="5048580" y="1330093"/>
            <a:chExt cx="665593" cy="1090296"/>
          </a:xfrm>
        </p:grpSpPr>
        <p:grpSp>
          <p:nvGrpSpPr>
            <p:cNvPr id="475" name="Google Shape;475;p23"/>
            <p:cNvGrpSpPr/>
            <p:nvPr/>
          </p:nvGrpSpPr>
          <p:grpSpPr>
            <a:xfrm>
              <a:off x="5143825" y="1800822"/>
              <a:ext cx="316044" cy="323250"/>
              <a:chOff x="2954263" y="1775178"/>
              <a:chExt cx="316044" cy="323250"/>
            </a:xfrm>
          </p:grpSpPr>
          <p:sp>
            <p:nvSpPr>
              <p:cNvPr id="476" name="Google Shape;476;p23"/>
              <p:cNvSpPr/>
              <p:nvPr/>
            </p:nvSpPr>
            <p:spPr>
              <a:xfrm rot="-8740439">
                <a:off x="3108478" y="1782471"/>
                <a:ext cx="101566" cy="245105"/>
              </a:xfrm>
              <a:prstGeom prst="round2SameRect">
                <a:avLst>
                  <a:gd name="adj1" fmla="val 493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3"/>
              <p:cNvSpPr/>
              <p:nvPr/>
            </p:nvSpPr>
            <p:spPr>
              <a:xfrm rot="-7498798">
                <a:off x="3000569" y="1926295"/>
                <a:ext cx="101566" cy="165924"/>
              </a:xfrm>
              <a:prstGeom prst="round2SameRect">
                <a:avLst>
                  <a:gd name="adj1" fmla="val 493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8" name="Google Shape;478;p23"/>
            <p:cNvSpPr/>
            <p:nvPr/>
          </p:nvSpPr>
          <p:spPr>
            <a:xfrm rot="-1094684">
              <a:off x="5102983" y="1656859"/>
              <a:ext cx="45719" cy="354879"/>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3"/>
            <p:cNvSpPr/>
            <p:nvPr/>
          </p:nvSpPr>
          <p:spPr>
            <a:xfrm rot="-5064055">
              <a:off x="5265161" y="1680146"/>
              <a:ext cx="101003" cy="279895"/>
            </a:xfrm>
            <a:prstGeom prst="round2SameRect">
              <a:avLst>
                <a:gd name="adj1" fmla="val 493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80" name="Google Shape;480;p23"/>
            <p:cNvCxnSpPr/>
            <p:nvPr/>
          </p:nvCxnSpPr>
          <p:spPr>
            <a:xfrm flipH="1">
              <a:off x="5175388" y="1694718"/>
              <a:ext cx="74812" cy="109302"/>
            </a:xfrm>
            <a:prstGeom prst="straightConnector1">
              <a:avLst/>
            </a:prstGeom>
            <a:noFill/>
            <a:ln w="28575" cap="flat" cmpd="sng">
              <a:solidFill>
                <a:srgbClr val="68B043"/>
              </a:solidFill>
              <a:prstDash val="solid"/>
              <a:miter lim="800000"/>
              <a:headEnd type="none" w="sm" len="sm"/>
              <a:tailEnd type="none" w="sm" len="sm"/>
            </a:ln>
          </p:spPr>
        </p:cxnSp>
        <p:grpSp>
          <p:nvGrpSpPr>
            <p:cNvPr id="481" name="Google Shape;481;p23"/>
            <p:cNvGrpSpPr/>
            <p:nvPr/>
          </p:nvGrpSpPr>
          <p:grpSpPr>
            <a:xfrm>
              <a:off x="5274909" y="1330093"/>
              <a:ext cx="439264" cy="1090296"/>
              <a:chOff x="4152776" y="1302447"/>
              <a:chExt cx="365595" cy="907443"/>
            </a:xfrm>
          </p:grpSpPr>
          <p:sp>
            <p:nvSpPr>
              <p:cNvPr id="482" name="Google Shape;482;p23"/>
              <p:cNvSpPr/>
              <p:nvPr/>
            </p:nvSpPr>
            <p:spPr>
              <a:xfrm rot="10800000">
                <a:off x="4152776" y="1702969"/>
                <a:ext cx="365595" cy="506921"/>
              </a:xfrm>
              <a:prstGeom prst="flowChartManualOperation">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3"/>
              <p:cNvSpPr/>
              <p:nvPr/>
            </p:nvSpPr>
            <p:spPr>
              <a:xfrm>
                <a:off x="4202705" y="1618460"/>
                <a:ext cx="266665" cy="584840"/>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3"/>
              <p:cNvSpPr/>
              <p:nvPr/>
            </p:nvSpPr>
            <p:spPr>
              <a:xfrm>
                <a:off x="4200727" y="1302447"/>
                <a:ext cx="269696" cy="26969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85" name="Google Shape;485;p23"/>
          <p:cNvGrpSpPr/>
          <p:nvPr/>
        </p:nvGrpSpPr>
        <p:grpSpPr>
          <a:xfrm>
            <a:off x="3544112" y="2300130"/>
            <a:ext cx="2198648" cy="2893667"/>
            <a:chOff x="5438539" y="7646118"/>
            <a:chExt cx="814830" cy="1093633"/>
          </a:xfrm>
        </p:grpSpPr>
        <p:sp>
          <p:nvSpPr>
            <p:cNvPr id="486" name="Google Shape;486;p23"/>
            <p:cNvSpPr/>
            <p:nvPr/>
          </p:nvSpPr>
          <p:spPr>
            <a:xfrm>
              <a:off x="5440940" y="8395605"/>
              <a:ext cx="323729" cy="344146"/>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3"/>
            <p:cNvSpPr/>
            <p:nvPr/>
          </p:nvSpPr>
          <p:spPr>
            <a:xfrm>
              <a:off x="5438539" y="8011964"/>
              <a:ext cx="327409" cy="32740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3"/>
            <p:cNvSpPr/>
            <p:nvPr/>
          </p:nvSpPr>
          <p:spPr>
            <a:xfrm>
              <a:off x="5928360" y="8029758"/>
              <a:ext cx="323730" cy="709993"/>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3"/>
            <p:cNvSpPr/>
            <p:nvPr/>
          </p:nvSpPr>
          <p:spPr>
            <a:xfrm>
              <a:off x="5925959" y="7646118"/>
              <a:ext cx="327410" cy="32740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23"/>
            <p:cNvSpPr/>
            <p:nvPr/>
          </p:nvSpPr>
          <p:spPr>
            <a:xfrm rot="-8740439">
              <a:off x="5864557" y="8125814"/>
              <a:ext cx="101108" cy="244001"/>
            </a:xfrm>
            <a:prstGeom prst="round2SameRect">
              <a:avLst>
                <a:gd name="adj1" fmla="val 493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23"/>
            <p:cNvSpPr/>
            <p:nvPr/>
          </p:nvSpPr>
          <p:spPr>
            <a:xfrm rot="-7498798">
              <a:off x="5757134" y="8268990"/>
              <a:ext cx="101108" cy="165176"/>
            </a:xfrm>
            <a:prstGeom prst="round2SameRect">
              <a:avLst>
                <a:gd name="adj1" fmla="val 493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2" name="Google Shape;492;p23"/>
          <p:cNvSpPr txBox="1"/>
          <p:nvPr/>
        </p:nvSpPr>
        <p:spPr>
          <a:xfrm>
            <a:off x="453357" y="324167"/>
            <a:ext cx="171834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grpSp>
        <p:nvGrpSpPr>
          <p:cNvPr id="493" name="Google Shape;493;p23"/>
          <p:cNvGrpSpPr/>
          <p:nvPr/>
        </p:nvGrpSpPr>
        <p:grpSpPr>
          <a:xfrm>
            <a:off x="9994118" y="33917"/>
            <a:ext cx="2057602" cy="1975956"/>
            <a:chOff x="9994118" y="33917"/>
            <a:chExt cx="2057602" cy="1975956"/>
          </a:xfrm>
        </p:grpSpPr>
        <p:sp>
          <p:nvSpPr>
            <p:cNvPr id="494" name="Google Shape;494;p2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5" name="Google Shape;495;p23"/>
            <p:cNvGrpSpPr/>
            <p:nvPr/>
          </p:nvGrpSpPr>
          <p:grpSpPr>
            <a:xfrm>
              <a:off x="10621771" y="762700"/>
              <a:ext cx="562136" cy="634675"/>
              <a:chOff x="760175" y="830142"/>
              <a:chExt cx="867619" cy="979579"/>
            </a:xfrm>
          </p:grpSpPr>
          <p:sp>
            <p:nvSpPr>
              <p:cNvPr id="496" name="Google Shape;496;p23"/>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55-</a:t>
                </a:r>
                <a:endParaRPr/>
              </a:p>
              <a:p>
                <a:pPr marL="0" marR="0" lvl="0" indent="0" algn="ctr" rtl="0">
                  <a:spcBef>
                    <a:spcPts val="0"/>
                  </a:spcBef>
                  <a:spcAft>
                    <a:spcPts val="0"/>
                  </a:spcAft>
                  <a:buNone/>
                </a:pPr>
                <a:r>
                  <a:rPr lang="en-GB" sz="1600" b="1">
                    <a:solidFill>
                      <a:schemeClr val="lt1"/>
                    </a:solidFill>
                    <a:latin typeface="Arial"/>
                    <a:ea typeface="Arial"/>
                    <a:cs typeface="Arial"/>
                    <a:sym typeface="Arial"/>
                  </a:rPr>
                  <a:t>58</a:t>
                </a:r>
                <a:endParaRPr/>
              </a:p>
            </p:txBody>
          </p:sp>
          <p:sp>
            <p:nvSpPr>
              <p:cNvPr id="497" name="Google Shape;497;p23"/>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98" name="Google Shape;498;p23"/>
            <p:cNvGrpSpPr/>
            <p:nvPr/>
          </p:nvGrpSpPr>
          <p:grpSpPr>
            <a:xfrm>
              <a:off x="11325415" y="762701"/>
              <a:ext cx="182192" cy="634674"/>
              <a:chOff x="2121762" y="2323619"/>
              <a:chExt cx="200378" cy="825210"/>
            </a:xfrm>
          </p:grpSpPr>
          <p:sp>
            <p:nvSpPr>
              <p:cNvPr id="499" name="Google Shape;499;p23"/>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3"/>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t>Jeu de rôle</a:t>
            </a:r>
            <a:endParaRPr/>
          </a:p>
        </p:txBody>
      </p:sp>
      <p:grpSp>
        <p:nvGrpSpPr>
          <p:cNvPr id="507" name="Google Shape;507;p24"/>
          <p:cNvGrpSpPr/>
          <p:nvPr/>
        </p:nvGrpSpPr>
        <p:grpSpPr>
          <a:xfrm>
            <a:off x="1256493" y="1938962"/>
            <a:ext cx="1931926" cy="2269849"/>
            <a:chOff x="6805603" y="1046705"/>
            <a:chExt cx="1097888" cy="1277895"/>
          </a:xfrm>
        </p:grpSpPr>
        <p:sp>
          <p:nvSpPr>
            <p:cNvPr id="508" name="Google Shape;508;p24"/>
            <p:cNvSpPr/>
            <p:nvPr/>
          </p:nvSpPr>
          <p:spPr>
            <a:xfrm rot="1100420">
              <a:off x="7141985" y="1874813"/>
              <a:ext cx="152400" cy="436907"/>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4"/>
            <p:cNvSpPr/>
            <p:nvPr/>
          </p:nvSpPr>
          <p:spPr>
            <a:xfrm rot="826591">
              <a:off x="6902427" y="1141103"/>
              <a:ext cx="904241" cy="922418"/>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4"/>
            <p:cNvSpPr/>
            <p:nvPr/>
          </p:nvSpPr>
          <p:spPr>
            <a:xfrm rot="826591">
              <a:off x="6846848" y="1323092"/>
              <a:ext cx="197662" cy="326121"/>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4"/>
            <p:cNvSpPr/>
            <p:nvPr/>
          </p:nvSpPr>
          <p:spPr>
            <a:xfrm rot="826591">
              <a:off x="7648389" y="1519621"/>
              <a:ext cx="197662" cy="326121"/>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4"/>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13" name="Google Shape;513;p24"/>
          <p:cNvGrpSpPr/>
          <p:nvPr/>
        </p:nvGrpSpPr>
        <p:grpSpPr>
          <a:xfrm rot="-1967241">
            <a:off x="3233597" y="2721416"/>
            <a:ext cx="1931924" cy="2296463"/>
            <a:chOff x="6805604" y="1046705"/>
            <a:chExt cx="1097888" cy="1292882"/>
          </a:xfrm>
        </p:grpSpPr>
        <p:sp>
          <p:nvSpPr>
            <p:cNvPr id="514" name="Google Shape;514;p24"/>
            <p:cNvSpPr/>
            <p:nvPr/>
          </p:nvSpPr>
          <p:spPr>
            <a:xfrm rot="582262">
              <a:off x="7185878" y="1892961"/>
              <a:ext cx="152400" cy="436908"/>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4"/>
            <p:cNvSpPr/>
            <p:nvPr/>
          </p:nvSpPr>
          <p:spPr>
            <a:xfrm rot="826591">
              <a:off x="6902428" y="1141103"/>
              <a:ext cx="904241" cy="922418"/>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4"/>
            <p:cNvSpPr/>
            <p:nvPr/>
          </p:nvSpPr>
          <p:spPr>
            <a:xfrm rot="826591">
              <a:off x="6846848" y="1323092"/>
              <a:ext cx="197662" cy="326121"/>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4"/>
            <p:cNvSpPr/>
            <p:nvPr/>
          </p:nvSpPr>
          <p:spPr>
            <a:xfrm rot="826591">
              <a:off x="7648389" y="1519621"/>
              <a:ext cx="197662" cy="326121"/>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4"/>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19" name="Google Shape;519;p24"/>
          <p:cNvSpPr txBox="1"/>
          <p:nvPr/>
        </p:nvSpPr>
        <p:spPr>
          <a:xfrm>
            <a:off x="5954233" y="2719524"/>
            <a:ext cx="4678325"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a:solidFill>
                  <a:schemeClr val="dk1"/>
                </a:solidFill>
                <a:latin typeface="Arial"/>
                <a:ea typeface="Arial"/>
                <a:cs typeface="Arial"/>
                <a:sym typeface="Arial"/>
              </a:rPr>
              <a:t>S'entraîner à réagir avec empathie</a:t>
            </a:r>
            <a:endParaRPr sz="4400" b="1">
              <a:solidFill>
                <a:schemeClr val="dk1"/>
              </a:solidFill>
              <a:latin typeface="Arial"/>
              <a:ea typeface="Arial"/>
              <a:cs typeface="Arial"/>
              <a:sym typeface="Arial"/>
            </a:endParaRPr>
          </a:p>
        </p:txBody>
      </p:sp>
      <p:sp>
        <p:nvSpPr>
          <p:cNvPr id="520" name="Google Shape;520;p24"/>
          <p:cNvSpPr txBox="1"/>
          <p:nvPr/>
        </p:nvSpPr>
        <p:spPr>
          <a:xfrm>
            <a:off x="453358" y="324167"/>
            <a:ext cx="14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a:t>
            </a:r>
            <a:endParaRPr sz="2400" b="1">
              <a:solidFill>
                <a:schemeClr val="dk1"/>
              </a:solidFill>
              <a:highlight>
                <a:srgbClr val="FFFF00"/>
              </a:highlight>
              <a:latin typeface="Arial"/>
              <a:ea typeface="Arial"/>
              <a:cs typeface="Arial"/>
              <a:sym typeface="Arial"/>
            </a:endParaRPr>
          </a:p>
        </p:txBody>
      </p:sp>
      <p:grpSp>
        <p:nvGrpSpPr>
          <p:cNvPr id="521" name="Google Shape;521;p24"/>
          <p:cNvGrpSpPr/>
          <p:nvPr/>
        </p:nvGrpSpPr>
        <p:grpSpPr>
          <a:xfrm>
            <a:off x="9994118" y="33917"/>
            <a:ext cx="2057602" cy="1975956"/>
            <a:chOff x="9994118" y="33917"/>
            <a:chExt cx="2057602" cy="1975956"/>
          </a:xfrm>
        </p:grpSpPr>
        <p:sp>
          <p:nvSpPr>
            <p:cNvPr id="522" name="Google Shape;522;p24"/>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3" name="Google Shape;523;p24"/>
            <p:cNvGrpSpPr/>
            <p:nvPr/>
          </p:nvGrpSpPr>
          <p:grpSpPr>
            <a:xfrm>
              <a:off x="10621771" y="762700"/>
              <a:ext cx="562136" cy="634675"/>
              <a:chOff x="760175" y="830142"/>
              <a:chExt cx="867619" cy="979579"/>
            </a:xfrm>
          </p:grpSpPr>
          <p:sp>
            <p:nvSpPr>
              <p:cNvPr id="524" name="Google Shape;524;p24"/>
              <p:cNvSpPr/>
              <p:nvPr/>
            </p:nvSpPr>
            <p:spPr>
              <a:xfrm>
                <a:off x="864636" y="830142"/>
                <a:ext cx="763158" cy="979577"/>
              </a:xfrm>
              <a:prstGeom prst="rect">
                <a:avLst/>
              </a:prstGeom>
              <a:solidFill>
                <a:srgbClr val="68B043"/>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59-</a:t>
                </a:r>
                <a:endParaRPr/>
              </a:p>
              <a:p>
                <a:pPr marL="0" marR="0" lvl="0" indent="0" algn="ctr" rtl="0">
                  <a:spcBef>
                    <a:spcPts val="0"/>
                  </a:spcBef>
                  <a:spcAft>
                    <a:spcPts val="0"/>
                  </a:spcAft>
                  <a:buNone/>
                </a:pPr>
                <a:r>
                  <a:rPr lang="en-GB" sz="1600" b="1">
                    <a:solidFill>
                      <a:schemeClr val="lt1"/>
                    </a:solidFill>
                    <a:latin typeface="Arial"/>
                    <a:ea typeface="Arial"/>
                    <a:cs typeface="Arial"/>
                    <a:sym typeface="Arial"/>
                  </a:rPr>
                  <a:t>60</a:t>
                </a:r>
                <a:endParaRPr/>
              </a:p>
            </p:txBody>
          </p:sp>
          <p:sp>
            <p:nvSpPr>
              <p:cNvPr id="525" name="Google Shape;525;p24"/>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26" name="Google Shape;526;p24"/>
            <p:cNvGrpSpPr/>
            <p:nvPr/>
          </p:nvGrpSpPr>
          <p:grpSpPr>
            <a:xfrm>
              <a:off x="11325415" y="762701"/>
              <a:ext cx="182192" cy="634674"/>
              <a:chOff x="2121762" y="2323619"/>
              <a:chExt cx="200378" cy="825210"/>
            </a:xfrm>
          </p:grpSpPr>
          <p:sp>
            <p:nvSpPr>
              <p:cNvPr id="527" name="Google Shape;527;p24"/>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24"/>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533"/>
        <p:cNvGrpSpPr/>
        <p:nvPr/>
      </p:nvGrpSpPr>
      <p:grpSpPr>
        <a:xfrm>
          <a:off x="0" y="0"/>
          <a:ext cx="0" cy="0"/>
          <a:chOff x="0" y="0"/>
          <a:chExt cx="0" cy="0"/>
        </a:xfrm>
      </p:grpSpPr>
      <p:sp>
        <p:nvSpPr>
          <p:cNvPr id="534" name="Google Shape;534;p25"/>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541" name="Google Shape;541;p26"/>
          <p:cNvSpPr/>
          <p:nvPr/>
        </p:nvSpPr>
        <p:spPr>
          <a:xfrm>
            <a:off x="7726300" y="1878793"/>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p26"/>
          <p:cNvSpPr/>
          <p:nvPr/>
        </p:nvSpPr>
        <p:spPr>
          <a:xfrm>
            <a:off x="3533130" y="1878793"/>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3" name="Google Shape;543;p26"/>
          <p:cNvSpPr txBox="1"/>
          <p:nvPr/>
        </p:nvSpPr>
        <p:spPr>
          <a:xfrm>
            <a:off x="2117011" y="3413357"/>
            <a:ext cx="3883739"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0">
                <a:solidFill>
                  <a:schemeClr val="dk1"/>
                </a:solidFill>
                <a:latin typeface="Arial"/>
                <a:ea typeface="Arial"/>
                <a:cs typeface="Arial"/>
                <a:sym typeface="Arial"/>
              </a:rPr>
              <a:t>Les compétences en matière de SMSPS doivent être utilisées à chaque contact avec l'enfant et tout au long du processus de gestion du cas.</a:t>
            </a:r>
            <a:endParaRPr sz="2400">
              <a:solidFill>
                <a:schemeClr val="dk1"/>
              </a:solidFill>
              <a:latin typeface="Arial"/>
              <a:ea typeface="Arial"/>
              <a:cs typeface="Arial"/>
              <a:sym typeface="Arial"/>
            </a:endParaRPr>
          </a:p>
        </p:txBody>
      </p:sp>
      <p:sp>
        <p:nvSpPr>
          <p:cNvPr id="544" name="Google Shape;544;p26"/>
          <p:cNvSpPr txBox="1"/>
          <p:nvPr/>
        </p:nvSpPr>
        <p:spPr>
          <a:xfrm>
            <a:off x="6407130" y="3413357"/>
            <a:ext cx="3689839"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Il est rare qu'une réponse puisse améliorer quelque chose ; ce qui améliore quelque chose, c'est la connexion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7"/>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4</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Quelles techniques puis-je utiliser pour motiver au changement ?</a:t>
            </a: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Réflexion sur le changement</a:t>
            </a:r>
            <a:endParaRPr>
              <a:latin typeface="Arial"/>
              <a:ea typeface="Arial"/>
              <a:cs typeface="Arial"/>
              <a:sym typeface="Arial"/>
            </a:endParaRPr>
          </a:p>
        </p:txBody>
      </p:sp>
      <p:sp>
        <p:nvSpPr>
          <p:cNvPr id="557" name="Google Shape;557;p28"/>
          <p:cNvSpPr/>
          <p:nvPr/>
        </p:nvSpPr>
        <p:spPr>
          <a:xfrm>
            <a:off x="911626" y="2006952"/>
            <a:ext cx="3161199" cy="645105"/>
          </a:xfrm>
          <a:prstGeom prst="homePlat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8"/>
          <p:cNvSpPr/>
          <p:nvPr/>
        </p:nvSpPr>
        <p:spPr>
          <a:xfrm>
            <a:off x="4552113" y="2006952"/>
            <a:ext cx="3161199" cy="645105"/>
          </a:xfrm>
          <a:prstGeom prst="chevron">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8"/>
          <p:cNvSpPr/>
          <p:nvPr/>
        </p:nvSpPr>
        <p:spPr>
          <a:xfrm>
            <a:off x="8192601" y="2006952"/>
            <a:ext cx="3161199" cy="645105"/>
          </a:xfrm>
          <a:prstGeom prst="chevron">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8"/>
          <p:cNvSpPr txBox="1"/>
          <p:nvPr/>
        </p:nvSpPr>
        <p:spPr>
          <a:xfrm>
            <a:off x="1470463" y="2101197"/>
            <a:ext cx="19431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lt1"/>
                </a:solidFill>
                <a:latin typeface="Arial"/>
                <a:ea typeface="Arial"/>
                <a:cs typeface="Arial"/>
                <a:sym typeface="Arial"/>
              </a:rPr>
              <a:t>QUOI ?</a:t>
            </a:r>
            <a:endParaRPr sz="2400">
              <a:solidFill>
                <a:schemeClr val="lt1"/>
              </a:solidFill>
              <a:latin typeface="Calibri"/>
              <a:ea typeface="Calibri"/>
              <a:cs typeface="Calibri"/>
              <a:sym typeface="Calibri"/>
            </a:endParaRPr>
          </a:p>
        </p:txBody>
      </p:sp>
      <p:sp>
        <p:nvSpPr>
          <p:cNvPr id="561" name="Google Shape;561;p28"/>
          <p:cNvSpPr txBox="1"/>
          <p:nvPr/>
        </p:nvSpPr>
        <p:spPr>
          <a:xfrm>
            <a:off x="5295565" y="2101197"/>
            <a:ext cx="19431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ET ALORS ?</a:t>
            </a:r>
            <a:endParaRPr sz="2000">
              <a:solidFill>
                <a:schemeClr val="lt1"/>
              </a:solidFill>
              <a:latin typeface="Calibri"/>
              <a:ea typeface="Calibri"/>
              <a:cs typeface="Calibri"/>
              <a:sym typeface="Calibri"/>
            </a:endParaRPr>
          </a:p>
        </p:txBody>
      </p:sp>
      <p:sp>
        <p:nvSpPr>
          <p:cNvPr id="562" name="Google Shape;562;p28"/>
          <p:cNvSpPr txBox="1"/>
          <p:nvPr/>
        </p:nvSpPr>
        <p:spPr>
          <a:xfrm>
            <a:off x="8591044" y="2009526"/>
            <a:ext cx="259286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ET MAINTENANT, QUE FAIRE ?</a:t>
            </a:r>
            <a:endParaRPr sz="2000">
              <a:solidFill>
                <a:schemeClr val="lt1"/>
              </a:solidFill>
              <a:latin typeface="Calibri"/>
              <a:ea typeface="Calibri"/>
              <a:cs typeface="Calibri"/>
              <a:sym typeface="Calibri"/>
            </a:endParaRPr>
          </a:p>
        </p:txBody>
      </p:sp>
      <p:grpSp>
        <p:nvGrpSpPr>
          <p:cNvPr id="563" name="Google Shape;563;p28"/>
          <p:cNvGrpSpPr/>
          <p:nvPr/>
        </p:nvGrpSpPr>
        <p:grpSpPr>
          <a:xfrm>
            <a:off x="965291" y="3082650"/>
            <a:ext cx="3297817" cy="2615050"/>
            <a:chOff x="6355443" y="2768909"/>
            <a:chExt cx="4819103" cy="3821376"/>
          </a:xfrm>
        </p:grpSpPr>
        <p:grpSp>
          <p:nvGrpSpPr>
            <p:cNvPr id="564" name="Google Shape;564;p28"/>
            <p:cNvGrpSpPr/>
            <p:nvPr/>
          </p:nvGrpSpPr>
          <p:grpSpPr>
            <a:xfrm>
              <a:off x="6355443" y="2768909"/>
              <a:ext cx="4415537" cy="3381803"/>
              <a:chOff x="6250241" y="2615892"/>
              <a:chExt cx="4415537" cy="3381803"/>
            </a:xfrm>
          </p:grpSpPr>
          <p:sp>
            <p:nvSpPr>
              <p:cNvPr id="565" name="Google Shape;565;p28"/>
              <p:cNvSpPr/>
              <p:nvPr/>
            </p:nvSpPr>
            <p:spPr>
              <a:xfrm>
                <a:off x="6250241" y="2707524"/>
                <a:ext cx="2362701" cy="2362701"/>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8"/>
              <p:cNvSpPr/>
              <p:nvPr/>
            </p:nvSpPr>
            <p:spPr>
              <a:xfrm>
                <a:off x="7888912" y="2615892"/>
                <a:ext cx="1938992" cy="1938992"/>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8"/>
              <p:cNvSpPr/>
              <p:nvPr/>
            </p:nvSpPr>
            <p:spPr>
              <a:xfrm>
                <a:off x="6543290" y="3634995"/>
                <a:ext cx="2362700" cy="2362700"/>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28"/>
              <p:cNvSpPr/>
              <p:nvPr/>
            </p:nvSpPr>
            <p:spPr>
              <a:xfrm>
                <a:off x="8382566" y="3441827"/>
                <a:ext cx="2283212" cy="2283212"/>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9" name="Google Shape;569;p28"/>
            <p:cNvSpPr/>
            <p:nvPr/>
          </p:nvSpPr>
          <p:spPr>
            <a:xfrm>
              <a:off x="10489490" y="5535526"/>
              <a:ext cx="685056" cy="685057"/>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28"/>
            <p:cNvSpPr/>
            <p:nvPr/>
          </p:nvSpPr>
          <p:spPr>
            <a:xfrm>
              <a:off x="10150272" y="6247757"/>
              <a:ext cx="342527" cy="342528"/>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1" name="Google Shape;571;p28"/>
          <p:cNvSpPr txBox="1"/>
          <p:nvPr/>
        </p:nvSpPr>
        <p:spPr>
          <a:xfrm>
            <a:off x="1326188" y="3522012"/>
            <a:ext cx="226488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1">
                <a:solidFill>
                  <a:schemeClr val="dk1"/>
                </a:solidFill>
                <a:latin typeface="Arial"/>
                <a:ea typeface="Arial"/>
                <a:cs typeface="Arial"/>
                <a:sym typeface="Arial"/>
              </a:rPr>
              <a:t>Quel a été le changement dans ma vie qui a eu un impact sur moi ?</a:t>
            </a:r>
            <a:endParaRPr/>
          </a:p>
        </p:txBody>
      </p:sp>
      <p:grpSp>
        <p:nvGrpSpPr>
          <p:cNvPr id="572" name="Google Shape;572;p28"/>
          <p:cNvGrpSpPr/>
          <p:nvPr/>
        </p:nvGrpSpPr>
        <p:grpSpPr>
          <a:xfrm>
            <a:off x="4596028" y="3011683"/>
            <a:ext cx="3138847" cy="2473806"/>
            <a:chOff x="6355443" y="2535736"/>
            <a:chExt cx="4586800" cy="3614976"/>
          </a:xfrm>
        </p:grpSpPr>
        <p:grpSp>
          <p:nvGrpSpPr>
            <p:cNvPr id="573" name="Google Shape;573;p28"/>
            <p:cNvGrpSpPr/>
            <p:nvPr/>
          </p:nvGrpSpPr>
          <p:grpSpPr>
            <a:xfrm>
              <a:off x="6355443" y="2768909"/>
              <a:ext cx="4415537" cy="3381803"/>
              <a:chOff x="6250241" y="2615892"/>
              <a:chExt cx="4415537" cy="3381803"/>
            </a:xfrm>
          </p:grpSpPr>
          <p:sp>
            <p:nvSpPr>
              <p:cNvPr id="574" name="Google Shape;574;p28"/>
              <p:cNvSpPr/>
              <p:nvPr/>
            </p:nvSpPr>
            <p:spPr>
              <a:xfrm>
                <a:off x="6250241" y="2707524"/>
                <a:ext cx="2362701" cy="2362701"/>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28"/>
              <p:cNvSpPr/>
              <p:nvPr/>
            </p:nvSpPr>
            <p:spPr>
              <a:xfrm>
                <a:off x="7888912" y="2615892"/>
                <a:ext cx="1938992" cy="1938992"/>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28"/>
              <p:cNvSpPr/>
              <p:nvPr/>
            </p:nvSpPr>
            <p:spPr>
              <a:xfrm>
                <a:off x="6543290" y="3634995"/>
                <a:ext cx="2362700" cy="2362700"/>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28"/>
              <p:cNvSpPr/>
              <p:nvPr/>
            </p:nvSpPr>
            <p:spPr>
              <a:xfrm>
                <a:off x="8382566" y="3441827"/>
                <a:ext cx="2283212" cy="2283212"/>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8" name="Google Shape;578;p28"/>
            <p:cNvSpPr/>
            <p:nvPr/>
          </p:nvSpPr>
          <p:spPr>
            <a:xfrm>
              <a:off x="10053702" y="2979658"/>
              <a:ext cx="685056" cy="685057"/>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8"/>
            <p:cNvSpPr/>
            <p:nvPr/>
          </p:nvSpPr>
          <p:spPr>
            <a:xfrm>
              <a:off x="10599716" y="2535736"/>
              <a:ext cx="342527" cy="342528"/>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0" name="Google Shape;580;p28"/>
          <p:cNvSpPr txBox="1"/>
          <p:nvPr/>
        </p:nvSpPr>
        <p:spPr>
          <a:xfrm>
            <a:off x="4756277" y="3224957"/>
            <a:ext cx="2633406" cy="24314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900" i="1">
                <a:solidFill>
                  <a:schemeClr val="dk1"/>
                </a:solidFill>
                <a:latin typeface="Arial"/>
                <a:ea typeface="Arial"/>
                <a:cs typeface="Arial"/>
                <a:sym typeface="Arial"/>
              </a:rPr>
              <a:t>Ce changement a-t-il été difficile ou facile ? Pourquoi ai-je fait ce changement ? L'ai-je voulu ou ai-je dû le faire ? Ai-je résisté au changement ou non ? Pourquoi ?</a:t>
            </a:r>
            <a:endParaRPr/>
          </a:p>
        </p:txBody>
      </p:sp>
      <p:grpSp>
        <p:nvGrpSpPr>
          <p:cNvPr id="581" name="Google Shape;581;p28"/>
          <p:cNvGrpSpPr/>
          <p:nvPr/>
        </p:nvGrpSpPr>
        <p:grpSpPr>
          <a:xfrm>
            <a:off x="8302956" y="3171249"/>
            <a:ext cx="3021648" cy="2694443"/>
            <a:chOff x="6355443" y="2768909"/>
            <a:chExt cx="4415537" cy="3937392"/>
          </a:xfrm>
        </p:grpSpPr>
        <p:grpSp>
          <p:nvGrpSpPr>
            <p:cNvPr id="582" name="Google Shape;582;p28"/>
            <p:cNvGrpSpPr/>
            <p:nvPr/>
          </p:nvGrpSpPr>
          <p:grpSpPr>
            <a:xfrm>
              <a:off x="6355443" y="2768909"/>
              <a:ext cx="4415537" cy="3381803"/>
              <a:chOff x="6250241" y="2615892"/>
              <a:chExt cx="4415537" cy="3381803"/>
            </a:xfrm>
          </p:grpSpPr>
          <p:sp>
            <p:nvSpPr>
              <p:cNvPr id="583" name="Google Shape;583;p28"/>
              <p:cNvSpPr/>
              <p:nvPr/>
            </p:nvSpPr>
            <p:spPr>
              <a:xfrm>
                <a:off x="6250241" y="2707524"/>
                <a:ext cx="2362701" cy="2362701"/>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28"/>
              <p:cNvSpPr/>
              <p:nvPr/>
            </p:nvSpPr>
            <p:spPr>
              <a:xfrm>
                <a:off x="7888912" y="2615892"/>
                <a:ext cx="1938992" cy="1938992"/>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28"/>
              <p:cNvSpPr/>
              <p:nvPr/>
            </p:nvSpPr>
            <p:spPr>
              <a:xfrm>
                <a:off x="6543290" y="3634995"/>
                <a:ext cx="2362700" cy="2362700"/>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28"/>
              <p:cNvSpPr/>
              <p:nvPr/>
            </p:nvSpPr>
            <p:spPr>
              <a:xfrm>
                <a:off x="8382566" y="3441827"/>
                <a:ext cx="2283212" cy="2283212"/>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7" name="Google Shape;587;p28"/>
            <p:cNvSpPr/>
            <p:nvPr/>
          </p:nvSpPr>
          <p:spPr>
            <a:xfrm>
              <a:off x="9006719" y="6021244"/>
              <a:ext cx="685056" cy="685057"/>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28"/>
            <p:cNvSpPr/>
            <p:nvPr/>
          </p:nvSpPr>
          <p:spPr>
            <a:xfrm>
              <a:off x="9922970" y="6289551"/>
              <a:ext cx="342527" cy="342528"/>
            </a:xfrm>
            <a:prstGeom prst="ellipse">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9" name="Google Shape;589;p28"/>
          <p:cNvSpPr txBox="1"/>
          <p:nvPr/>
        </p:nvSpPr>
        <p:spPr>
          <a:xfrm>
            <a:off x="8529818" y="3638466"/>
            <a:ext cx="259156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1">
                <a:solidFill>
                  <a:schemeClr val="dk1"/>
                </a:solidFill>
                <a:latin typeface="Arial"/>
                <a:ea typeface="Arial"/>
                <a:cs typeface="Arial"/>
                <a:sym typeface="Arial"/>
              </a:rPr>
              <a:t>Comment ce que j'ai appris de cette expérience modifiera-t-il ma pratique future ?</a:t>
            </a:r>
            <a:endParaRPr/>
          </a:p>
        </p:txBody>
      </p:sp>
      <p:grpSp>
        <p:nvGrpSpPr>
          <p:cNvPr id="590" name="Google Shape;590;p28"/>
          <p:cNvGrpSpPr/>
          <p:nvPr/>
        </p:nvGrpSpPr>
        <p:grpSpPr>
          <a:xfrm>
            <a:off x="9994118" y="33917"/>
            <a:ext cx="2057602" cy="1975956"/>
            <a:chOff x="9994118" y="33917"/>
            <a:chExt cx="2057602" cy="1975956"/>
          </a:xfrm>
        </p:grpSpPr>
        <p:sp>
          <p:nvSpPr>
            <p:cNvPr id="591" name="Google Shape;591;p2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2" name="Google Shape;592;p28"/>
            <p:cNvGrpSpPr/>
            <p:nvPr/>
          </p:nvGrpSpPr>
          <p:grpSpPr>
            <a:xfrm>
              <a:off x="10621771" y="762700"/>
              <a:ext cx="562136" cy="634675"/>
              <a:chOff x="760175" y="830142"/>
              <a:chExt cx="867619" cy="979579"/>
            </a:xfrm>
          </p:grpSpPr>
          <p:sp>
            <p:nvSpPr>
              <p:cNvPr id="593" name="Google Shape;593;p28"/>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61</a:t>
                </a:r>
                <a:endParaRPr/>
              </a:p>
            </p:txBody>
          </p:sp>
          <p:sp>
            <p:nvSpPr>
              <p:cNvPr id="594" name="Google Shape;594;p28"/>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95" name="Google Shape;595;p28"/>
            <p:cNvGrpSpPr/>
            <p:nvPr/>
          </p:nvGrpSpPr>
          <p:grpSpPr>
            <a:xfrm>
              <a:off x="11325415" y="762701"/>
              <a:ext cx="182192" cy="634674"/>
              <a:chOff x="2121762" y="2323619"/>
              <a:chExt cx="200378" cy="825210"/>
            </a:xfrm>
          </p:grpSpPr>
          <p:sp>
            <p:nvSpPr>
              <p:cNvPr id="596" name="Google Shape;596;p28"/>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28"/>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Entretien de motivation</a:t>
            </a:r>
            <a:endParaRPr>
              <a:latin typeface="Arial"/>
              <a:ea typeface="Arial"/>
              <a:cs typeface="Arial"/>
              <a:sym typeface="Arial"/>
            </a:endParaRPr>
          </a:p>
        </p:txBody>
      </p:sp>
      <p:sp>
        <p:nvSpPr>
          <p:cNvPr id="604" name="Google Shape;604;p29"/>
          <p:cNvSpPr txBox="1"/>
          <p:nvPr/>
        </p:nvSpPr>
        <p:spPr>
          <a:xfrm>
            <a:off x="4824663" y="1530492"/>
            <a:ext cx="6529137"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OBJECTIF</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Aider les parents ou les personnes qui s'occupent des enfants à trouver leurs </a:t>
            </a:r>
            <a:r>
              <a:rPr lang="en-GB" sz="2400" i="1">
                <a:solidFill>
                  <a:schemeClr val="dk1"/>
                </a:solidFill>
                <a:latin typeface="Arial"/>
                <a:ea typeface="Arial"/>
                <a:cs typeface="Arial"/>
                <a:sym typeface="Arial"/>
              </a:rPr>
              <a:t>propres </a:t>
            </a:r>
            <a:r>
              <a:rPr lang="en-GB" sz="2400">
                <a:solidFill>
                  <a:schemeClr val="dk1"/>
                </a:solidFill>
                <a:latin typeface="Arial"/>
                <a:ea typeface="Arial"/>
                <a:cs typeface="Arial"/>
                <a:sym typeface="Arial"/>
              </a:rPr>
              <a:t>solutions.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Réduire la résistance ou l'anxiété face au changement</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Motiver à agir</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Fondée sur la conviction que les personnes savent ce qui est le mieux pour elles-mêmes et pour leur famille</a:t>
            </a:r>
            <a:endParaRPr sz="2400">
              <a:solidFill>
                <a:schemeClr val="dk1"/>
              </a:solidFill>
              <a:latin typeface="Arial"/>
              <a:ea typeface="Arial"/>
              <a:cs typeface="Arial"/>
              <a:sym typeface="Arial"/>
            </a:endParaRPr>
          </a:p>
        </p:txBody>
      </p:sp>
      <p:grpSp>
        <p:nvGrpSpPr>
          <p:cNvPr id="605" name="Google Shape;605;p29"/>
          <p:cNvGrpSpPr/>
          <p:nvPr/>
        </p:nvGrpSpPr>
        <p:grpSpPr>
          <a:xfrm>
            <a:off x="1587046" y="3168324"/>
            <a:ext cx="1197428" cy="1973747"/>
            <a:chOff x="1469571" y="2943663"/>
            <a:chExt cx="1197428" cy="1973747"/>
          </a:xfrm>
        </p:grpSpPr>
        <p:sp>
          <p:nvSpPr>
            <p:cNvPr id="606" name="Google Shape;606;p29"/>
            <p:cNvSpPr/>
            <p:nvPr/>
          </p:nvSpPr>
          <p:spPr>
            <a:xfrm>
              <a:off x="1469571" y="2943663"/>
              <a:ext cx="674914" cy="674914"/>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7" name="Google Shape;607;p29"/>
            <p:cNvSpPr/>
            <p:nvPr/>
          </p:nvSpPr>
          <p:spPr>
            <a:xfrm>
              <a:off x="1469571" y="3788229"/>
              <a:ext cx="674914" cy="1129181"/>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29"/>
            <p:cNvSpPr/>
            <p:nvPr/>
          </p:nvSpPr>
          <p:spPr>
            <a:xfrm rot="4997487">
              <a:off x="2164303" y="3574908"/>
              <a:ext cx="221050" cy="653567"/>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29"/>
            <p:cNvSpPr/>
            <p:nvPr/>
          </p:nvSpPr>
          <p:spPr>
            <a:xfrm rot="4595144" flipH="1">
              <a:off x="2497536" y="3654429"/>
              <a:ext cx="74091" cy="254593"/>
            </a:xfrm>
            <a:prstGeom prst="round2SameRect">
              <a:avLst>
                <a:gd name="adj1" fmla="val 50000"/>
                <a:gd name="adj2" fmla="val 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10" name="Google Shape;610;p29"/>
          <p:cNvGrpSpPr/>
          <p:nvPr/>
        </p:nvGrpSpPr>
        <p:grpSpPr>
          <a:xfrm>
            <a:off x="2110222" y="2145515"/>
            <a:ext cx="2154961" cy="2996557"/>
            <a:chOff x="1907022" y="2145515"/>
            <a:chExt cx="2154961" cy="2996557"/>
          </a:xfrm>
        </p:grpSpPr>
        <p:pic>
          <p:nvPicPr>
            <p:cNvPr id="611" name="Google Shape;611;p29" descr="Signpost with solid fill"/>
            <p:cNvPicPr preferRelativeResize="0"/>
            <p:nvPr/>
          </p:nvPicPr>
          <p:blipFill rotWithShape="1">
            <a:blip r:embed="rId3">
              <a:alphaModFix/>
            </a:blip>
            <a:srcRect/>
            <a:stretch/>
          </p:blipFill>
          <p:spPr>
            <a:xfrm>
              <a:off x="1907022" y="2145515"/>
              <a:ext cx="2154961" cy="2154961"/>
            </a:xfrm>
            <a:prstGeom prst="rect">
              <a:avLst/>
            </a:prstGeom>
            <a:noFill/>
            <a:ln>
              <a:noFill/>
            </a:ln>
          </p:spPr>
        </p:pic>
        <p:sp>
          <p:nvSpPr>
            <p:cNvPr id="612" name="Google Shape;612;p29"/>
            <p:cNvSpPr/>
            <p:nvPr/>
          </p:nvSpPr>
          <p:spPr>
            <a:xfrm>
              <a:off x="2917031" y="4071954"/>
              <a:ext cx="132706" cy="1070118"/>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Google Shape;116;p3">
            <a:extLst>
              <a:ext uri="{FF2B5EF4-FFF2-40B4-BE49-F238E27FC236}">
                <a16:creationId xmlns:a16="http://schemas.microsoft.com/office/drawing/2014/main" id="{C71A501E-BE51-B749-AAAB-317BB598AD9B}"/>
              </a:ext>
            </a:extLst>
          </p:cNvPr>
          <p:cNvSpPr/>
          <p:nvPr/>
        </p:nvSpPr>
        <p:spPr>
          <a:xfrm>
            <a:off x="5997011" y="4384963"/>
            <a:ext cx="1764998" cy="498764"/>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3"/>
          <p:cNvSpPr/>
          <p:nvPr/>
        </p:nvSpPr>
        <p:spPr>
          <a:xfrm>
            <a:off x="5990791" y="2372576"/>
            <a:ext cx="4911900" cy="2043560"/>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Objectif du module</a:t>
            </a:r>
            <a:endParaRPr/>
          </a:p>
        </p:txBody>
      </p:sp>
      <p:sp>
        <p:nvSpPr>
          <p:cNvPr id="120" name="Google Shape;120;p3"/>
          <p:cNvSpPr txBox="1"/>
          <p:nvPr/>
        </p:nvSpPr>
        <p:spPr>
          <a:xfrm>
            <a:off x="5993901" y="1030193"/>
            <a:ext cx="4911900" cy="517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700" b="1" i="0" u="none" strike="noStrike" cap="none" dirty="0" err="1">
                <a:solidFill>
                  <a:schemeClr val="lt1"/>
                </a:solidFill>
                <a:latin typeface="Arial"/>
                <a:ea typeface="Arial"/>
                <a:cs typeface="Arial"/>
                <a:sym typeface="Arial"/>
              </a:rPr>
              <a:t>Fournir</a:t>
            </a:r>
            <a:r>
              <a:rPr lang="en-GB" sz="2700" b="1" i="0" u="none" strike="noStrike" cap="none" dirty="0">
                <a:solidFill>
                  <a:schemeClr val="lt1"/>
                </a:solidFill>
                <a:latin typeface="Arial"/>
                <a:ea typeface="Arial"/>
                <a:cs typeface="Arial"/>
                <a:sym typeface="Arial"/>
              </a:rPr>
              <a:t> </a:t>
            </a:r>
            <a:r>
              <a:rPr lang="en-GB" sz="2700" b="1" i="0" u="none" strike="noStrike" cap="none" dirty="0" err="1">
                <a:solidFill>
                  <a:schemeClr val="lt1"/>
                </a:solidFill>
                <a:latin typeface="Arial"/>
                <a:ea typeface="Arial"/>
                <a:cs typeface="Arial"/>
                <a:sym typeface="Arial"/>
              </a:rPr>
              <a:t>l'occasion</a:t>
            </a:r>
            <a:r>
              <a:rPr lang="en-GB" sz="2700" b="1" i="0" u="none" strike="noStrike" cap="none" dirty="0">
                <a:solidFill>
                  <a:schemeClr val="lt1"/>
                </a:solidFill>
                <a:latin typeface="Arial"/>
                <a:ea typeface="Arial"/>
                <a:cs typeface="Arial"/>
                <a:sym typeface="Arial"/>
              </a:rPr>
              <a:t> d'un retour </a:t>
            </a:r>
            <a:r>
              <a:rPr lang="en-GB" sz="2700" b="1" i="0" u="none" strike="noStrike" cap="none" dirty="0" err="1">
                <a:solidFill>
                  <a:schemeClr val="lt1"/>
                </a:solidFill>
                <a:latin typeface="Arial"/>
                <a:ea typeface="Arial"/>
                <a:cs typeface="Arial"/>
                <a:sym typeface="Arial"/>
              </a:rPr>
              <a:t>d'information</a:t>
            </a:r>
            <a:r>
              <a:rPr lang="en-GB" sz="2700" b="1" i="0" u="none" strike="noStrike" cap="none" dirty="0">
                <a:solidFill>
                  <a:schemeClr val="lt1"/>
                </a:solidFill>
                <a:latin typeface="Arial"/>
                <a:ea typeface="Arial"/>
                <a:cs typeface="Arial"/>
                <a:sym typeface="Arial"/>
              </a:rPr>
              <a:t> et </a:t>
            </a:r>
            <a:r>
              <a:rPr lang="en-GB" sz="2700" b="1" i="0" u="none" strike="noStrike" cap="none" dirty="0" err="1">
                <a:solidFill>
                  <a:schemeClr val="lt1"/>
                </a:solidFill>
                <a:latin typeface="Arial"/>
                <a:ea typeface="Arial"/>
                <a:cs typeface="Arial"/>
                <a:sym typeface="Arial"/>
              </a:rPr>
              <a:t>d'une</a:t>
            </a:r>
            <a:r>
              <a:rPr lang="en-GB" sz="2700" b="1" i="0" u="none" strike="noStrike" cap="none" dirty="0">
                <a:solidFill>
                  <a:schemeClr val="lt1"/>
                </a:solidFill>
                <a:latin typeface="Arial"/>
                <a:ea typeface="Arial"/>
                <a:cs typeface="Arial"/>
                <a:sym typeface="Arial"/>
              </a:rPr>
              <a:t> </a:t>
            </a:r>
            <a:r>
              <a:rPr lang="en-GB" sz="2700" b="1" i="0" u="none" strike="noStrike" cap="none" dirty="0" err="1">
                <a:solidFill>
                  <a:schemeClr val="lt1"/>
                </a:solidFill>
                <a:latin typeface="Arial"/>
                <a:ea typeface="Arial"/>
                <a:cs typeface="Arial"/>
                <a:sym typeface="Arial"/>
              </a:rPr>
              <a:t>réflexion</a:t>
            </a:r>
            <a:r>
              <a:rPr lang="en-GB" sz="2700" b="1" i="0" u="none" strike="noStrike" cap="none" dirty="0">
                <a:solidFill>
                  <a:schemeClr val="lt1"/>
                </a:solidFill>
                <a:latin typeface="Arial"/>
                <a:ea typeface="Arial"/>
                <a:cs typeface="Arial"/>
                <a:sym typeface="Arial"/>
              </a:rPr>
              <a:t> sur les </a:t>
            </a:r>
            <a:r>
              <a:rPr lang="en-GB" sz="2700" b="1" i="0" u="none" strike="noStrike" cap="none" dirty="0" err="1">
                <a:solidFill>
                  <a:schemeClr val="lt1"/>
                </a:solidFill>
                <a:latin typeface="Arial"/>
                <a:ea typeface="Arial"/>
                <a:cs typeface="Arial"/>
                <a:sym typeface="Arial"/>
              </a:rPr>
              <a:t>compétences</a:t>
            </a:r>
            <a:r>
              <a:rPr lang="en-GB" sz="2700" b="1" i="0" u="none" strike="noStrike" cap="none" dirty="0">
                <a:solidFill>
                  <a:schemeClr val="lt1"/>
                </a:solidFill>
                <a:latin typeface="Arial"/>
                <a:ea typeface="Arial"/>
                <a:cs typeface="Arial"/>
                <a:sym typeface="Arial"/>
              </a:rPr>
              <a:t> et les interventions </a:t>
            </a:r>
            <a:r>
              <a:rPr lang="en-GB" sz="2700" b="1" i="0" u="none" strike="noStrike" cap="none" dirty="0" err="1">
                <a:solidFill>
                  <a:schemeClr val="lt1"/>
                </a:solidFill>
                <a:latin typeface="Arial"/>
                <a:ea typeface="Arial"/>
                <a:cs typeface="Arial"/>
                <a:sym typeface="Arial"/>
              </a:rPr>
              <a:t>en</a:t>
            </a:r>
            <a:r>
              <a:rPr lang="en-GB" sz="2700" b="1" i="0" u="none" strike="noStrike" cap="none" dirty="0">
                <a:solidFill>
                  <a:schemeClr val="lt1"/>
                </a:solidFill>
                <a:latin typeface="Arial"/>
                <a:ea typeface="Arial"/>
                <a:cs typeface="Arial"/>
                <a:sym typeface="Arial"/>
              </a:rPr>
              <a:t> matière de communication et de SMSPS pour des enfants </a:t>
            </a:r>
            <a:r>
              <a:rPr lang="en-GB" sz="2700" b="1" i="0" u="none" strike="noStrike" cap="none" dirty="0" err="1">
                <a:solidFill>
                  <a:schemeClr val="lt1"/>
                </a:solidFill>
                <a:latin typeface="Arial"/>
                <a:ea typeface="Arial"/>
                <a:cs typeface="Arial"/>
                <a:sym typeface="Arial"/>
              </a:rPr>
              <a:t>d'âges</a:t>
            </a:r>
            <a:r>
              <a:rPr lang="en-GB" sz="2700" b="1" i="0" u="none" strike="noStrike" cap="none" dirty="0">
                <a:solidFill>
                  <a:schemeClr val="lt1"/>
                </a:solidFill>
                <a:latin typeface="Arial"/>
                <a:ea typeface="Arial"/>
                <a:cs typeface="Arial"/>
                <a:sym typeface="Arial"/>
              </a:rPr>
              <a:t> et de </a:t>
            </a:r>
            <a:r>
              <a:rPr lang="en-GB" sz="2700" b="1" i="0" u="none" strike="noStrike" cap="none" dirty="0" err="1">
                <a:solidFill>
                  <a:schemeClr val="lt1"/>
                </a:solidFill>
                <a:latin typeface="Arial"/>
                <a:ea typeface="Arial"/>
                <a:cs typeface="Arial"/>
                <a:sym typeface="Arial"/>
              </a:rPr>
              <a:t>stades</a:t>
            </a:r>
            <a:r>
              <a:rPr lang="en-GB" sz="2700" b="1" i="0" u="none" strike="noStrike" cap="none" dirty="0">
                <a:solidFill>
                  <a:schemeClr val="lt1"/>
                </a:solidFill>
                <a:latin typeface="Arial"/>
                <a:ea typeface="Arial"/>
                <a:cs typeface="Arial"/>
                <a:sym typeface="Arial"/>
              </a:rPr>
              <a:t> de </a:t>
            </a:r>
            <a:r>
              <a:rPr lang="en-GB" sz="2700" b="1" i="0" u="none" strike="noStrike" cap="none" dirty="0" err="1">
                <a:solidFill>
                  <a:schemeClr val="lt1"/>
                </a:solidFill>
                <a:latin typeface="Arial"/>
                <a:ea typeface="Arial"/>
                <a:cs typeface="Arial"/>
                <a:sym typeface="Arial"/>
              </a:rPr>
              <a:t>développement</a:t>
            </a:r>
            <a:r>
              <a:rPr lang="en-GB" sz="2700" b="1" i="0" u="none" strike="noStrike" cap="none" dirty="0">
                <a:solidFill>
                  <a:schemeClr val="lt1"/>
                </a:solidFill>
                <a:latin typeface="Arial"/>
                <a:ea typeface="Arial"/>
                <a:cs typeface="Arial"/>
                <a:sym typeface="Arial"/>
              </a:rPr>
              <a:t> </a:t>
            </a:r>
            <a:r>
              <a:rPr lang="en-GB" sz="2700" b="1" i="0" u="none" strike="noStrike" cap="none" dirty="0" err="1">
                <a:solidFill>
                  <a:schemeClr val="lt1"/>
                </a:solidFill>
                <a:latin typeface="Arial"/>
                <a:ea typeface="Arial"/>
                <a:cs typeface="Arial"/>
                <a:sym typeface="Arial"/>
              </a:rPr>
              <a:t>différents</a:t>
            </a:r>
            <a:r>
              <a:rPr lang="en-GB" sz="2700" b="1" i="0" u="none" strike="noStrike" cap="none" dirty="0">
                <a:solidFill>
                  <a:schemeClr val="lt1"/>
                </a:solidFill>
                <a:latin typeface="Arial"/>
                <a:ea typeface="Arial"/>
                <a:cs typeface="Arial"/>
                <a:sym typeface="Arial"/>
              </a:rPr>
              <a:t>, </a:t>
            </a:r>
            <a:r>
              <a:rPr lang="en-GB" sz="2700" b="1" i="0" u="none" strike="noStrike" cap="none" dirty="0" err="1">
                <a:solidFill>
                  <a:schemeClr val="lt1"/>
                </a:solidFill>
                <a:latin typeface="Arial"/>
                <a:ea typeface="Arial"/>
                <a:cs typeface="Arial"/>
                <a:sym typeface="Arial"/>
              </a:rPr>
              <a:t>ainsi</a:t>
            </a:r>
            <a:r>
              <a:rPr lang="en-GB" sz="2700" b="1" i="0" u="none" strike="noStrike" cap="none" dirty="0">
                <a:solidFill>
                  <a:schemeClr val="lt1"/>
                </a:solidFill>
                <a:latin typeface="Arial"/>
                <a:ea typeface="Arial"/>
                <a:cs typeface="Arial"/>
                <a:sym typeface="Arial"/>
              </a:rPr>
              <a:t> que </a:t>
            </a:r>
            <a:r>
              <a:rPr lang="en-GB" sz="2700" b="1" i="0" u="none" strike="noStrike" cap="none" dirty="0" err="1">
                <a:solidFill>
                  <a:schemeClr val="lt1"/>
                </a:solidFill>
                <a:latin typeface="Arial"/>
                <a:ea typeface="Arial"/>
                <a:cs typeface="Arial"/>
                <a:sym typeface="Arial"/>
              </a:rPr>
              <a:t>d'une</a:t>
            </a:r>
            <a:r>
              <a:rPr lang="en-GB" sz="2700" b="1" i="0" u="none" strike="noStrike" cap="none" dirty="0">
                <a:solidFill>
                  <a:schemeClr val="lt1"/>
                </a:solidFill>
                <a:latin typeface="Arial"/>
                <a:ea typeface="Arial"/>
                <a:cs typeface="Arial"/>
                <a:sym typeface="Arial"/>
              </a:rPr>
              <a:t> remise à </a:t>
            </a:r>
            <a:r>
              <a:rPr lang="en-GB" sz="2700" b="1" i="0" u="none" strike="noStrike" cap="none" dirty="0" err="1">
                <a:solidFill>
                  <a:schemeClr val="lt1"/>
                </a:solidFill>
                <a:latin typeface="Arial"/>
                <a:ea typeface="Arial"/>
                <a:cs typeface="Arial"/>
                <a:sym typeface="Arial"/>
              </a:rPr>
              <a:t>niveau</a:t>
            </a:r>
            <a:r>
              <a:rPr lang="en-GB" sz="2700" b="1" i="0" u="none" strike="noStrike" cap="none" dirty="0">
                <a:solidFill>
                  <a:schemeClr val="lt1"/>
                </a:solidFill>
                <a:latin typeface="Arial"/>
                <a:ea typeface="Arial"/>
                <a:cs typeface="Arial"/>
                <a:sym typeface="Arial"/>
              </a:rPr>
              <a:t> et </a:t>
            </a:r>
            <a:r>
              <a:rPr lang="en-GB" sz="2700" b="1" i="0" u="none" strike="noStrike" cap="none" dirty="0" err="1">
                <a:solidFill>
                  <a:schemeClr val="lt1"/>
                </a:solidFill>
                <a:latin typeface="Arial"/>
                <a:ea typeface="Arial"/>
                <a:cs typeface="Arial"/>
                <a:sym typeface="Arial"/>
              </a:rPr>
              <a:t>d'une</a:t>
            </a:r>
            <a:r>
              <a:rPr lang="en-GB" sz="2700" b="1" i="0" u="none" strike="noStrike" cap="none" dirty="0">
                <a:solidFill>
                  <a:schemeClr val="lt1"/>
                </a:solidFill>
                <a:latin typeface="Arial"/>
                <a:ea typeface="Arial"/>
                <a:cs typeface="Arial"/>
                <a:sym typeface="Arial"/>
              </a:rPr>
              <a:t> mise </a:t>
            </a:r>
            <a:r>
              <a:rPr lang="en-GB" sz="2700" b="1" i="0" u="none" strike="noStrike" cap="none" dirty="0" err="1">
                <a:solidFill>
                  <a:schemeClr val="lt1"/>
                </a:solidFill>
                <a:latin typeface="Arial"/>
                <a:ea typeface="Arial"/>
                <a:cs typeface="Arial"/>
                <a:sym typeface="Arial"/>
              </a:rPr>
              <a:t>en</a:t>
            </a:r>
            <a:r>
              <a:rPr lang="en-GB" sz="2700" b="1" i="0" u="none" strike="noStrike" cap="none" dirty="0">
                <a:solidFill>
                  <a:schemeClr val="lt1"/>
                </a:solidFill>
                <a:latin typeface="Arial"/>
                <a:ea typeface="Arial"/>
                <a:cs typeface="Arial"/>
                <a:sym typeface="Arial"/>
              </a:rPr>
              <a:t> pratique de </a:t>
            </a:r>
            <a:r>
              <a:rPr lang="en-GB" sz="2700" b="1" i="0" u="none" strike="noStrike" cap="none" dirty="0" err="1">
                <a:solidFill>
                  <a:schemeClr val="lt1"/>
                </a:solidFill>
                <a:latin typeface="Arial"/>
                <a:ea typeface="Arial"/>
                <a:cs typeface="Arial"/>
                <a:sym typeface="Arial"/>
              </a:rPr>
              <a:t>ces</a:t>
            </a:r>
            <a:r>
              <a:rPr lang="en-GB" sz="2700" b="1" i="0" u="none" strike="noStrike" cap="none" dirty="0">
                <a:solidFill>
                  <a:schemeClr val="lt1"/>
                </a:solidFill>
                <a:latin typeface="Arial"/>
                <a:ea typeface="Arial"/>
                <a:cs typeface="Arial"/>
                <a:sym typeface="Arial"/>
              </a:rPr>
              <a:t> </a:t>
            </a:r>
            <a:r>
              <a:rPr lang="en-GB" sz="2700" b="1" i="0" u="none" strike="noStrike" cap="none" dirty="0" err="1">
                <a:solidFill>
                  <a:schemeClr val="lt1"/>
                </a:solidFill>
                <a:latin typeface="Arial"/>
                <a:ea typeface="Arial"/>
                <a:cs typeface="Arial"/>
                <a:sym typeface="Arial"/>
              </a:rPr>
              <a:t>compétences</a:t>
            </a:r>
            <a:r>
              <a:rPr lang="en-GB" sz="2700" b="1" i="0" u="none" strike="noStrike" cap="none" dirty="0">
                <a:solidFill>
                  <a:schemeClr val="lt1"/>
                </a:solidFill>
                <a:latin typeface="Arial"/>
                <a:ea typeface="Arial"/>
                <a:cs typeface="Arial"/>
                <a:sym typeface="Arial"/>
              </a:rPr>
              <a:t>.</a:t>
            </a:r>
            <a:endParaRPr sz="2700" b="1" i="0" u="none" strike="noStrike" cap="none" dirty="0">
              <a:solidFill>
                <a:schemeClr val="lt1"/>
              </a:solidFill>
              <a:latin typeface="Arial"/>
              <a:ea typeface="Arial"/>
              <a:cs typeface="Arial"/>
              <a:sym typeface="Arial"/>
            </a:endParaRPr>
          </a:p>
        </p:txBody>
      </p:sp>
      <p:grpSp>
        <p:nvGrpSpPr>
          <p:cNvPr id="121" name="Google Shape;121;p3"/>
          <p:cNvGrpSpPr/>
          <p:nvPr/>
        </p:nvGrpSpPr>
        <p:grpSpPr>
          <a:xfrm>
            <a:off x="10905801" y="5347780"/>
            <a:ext cx="858497" cy="1211338"/>
            <a:chOff x="5532029" y="1778008"/>
            <a:chExt cx="1463806" cy="2065428"/>
          </a:xfrm>
        </p:grpSpPr>
        <p:grpSp>
          <p:nvGrpSpPr>
            <p:cNvPr id="122" name="Google Shape;122;p3"/>
            <p:cNvGrpSpPr/>
            <p:nvPr/>
          </p:nvGrpSpPr>
          <p:grpSpPr>
            <a:xfrm>
              <a:off x="5532029" y="1778008"/>
              <a:ext cx="723055" cy="2065428"/>
              <a:chOff x="2068313" y="2482622"/>
              <a:chExt cx="376359" cy="1075080"/>
            </a:xfrm>
          </p:grpSpPr>
          <p:sp>
            <p:nvSpPr>
              <p:cNvPr id="123" name="Google Shape;123;p3"/>
              <p:cNvSpPr/>
              <p:nvPr/>
            </p:nvSpPr>
            <p:spPr>
              <a:xfrm>
                <a:off x="2071073" y="2923618"/>
                <a:ext cx="372129" cy="6340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3"/>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5" name="Google Shape;125;p3"/>
            <p:cNvSpPr/>
            <p:nvPr/>
          </p:nvSpPr>
          <p:spPr>
            <a:xfrm>
              <a:off x="6535544" y="1996974"/>
              <a:ext cx="460291" cy="327241"/>
            </a:xfrm>
            <a:prstGeom prst="wedgeRoundRectCallout">
              <a:avLst>
                <a:gd name="adj1" fmla="val -69318"/>
                <a:gd name="adj2" fmla="val 26564"/>
                <a:gd name="adj3"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Techniques d'entretien de motivation</a:t>
            </a:r>
            <a:endParaRPr>
              <a:latin typeface="Arial"/>
              <a:ea typeface="Arial"/>
              <a:cs typeface="Arial"/>
              <a:sym typeface="Arial"/>
            </a:endParaRPr>
          </a:p>
        </p:txBody>
      </p:sp>
      <p:grpSp>
        <p:nvGrpSpPr>
          <p:cNvPr id="619" name="Google Shape;619;p30"/>
          <p:cNvGrpSpPr/>
          <p:nvPr/>
        </p:nvGrpSpPr>
        <p:grpSpPr>
          <a:xfrm>
            <a:off x="1466850" y="2017284"/>
            <a:ext cx="1411716" cy="1411716"/>
            <a:chOff x="10321013" y="507892"/>
            <a:chExt cx="1411716" cy="1411716"/>
          </a:xfrm>
        </p:grpSpPr>
        <p:sp>
          <p:nvSpPr>
            <p:cNvPr id="620" name="Google Shape;620;p30"/>
            <p:cNvSpPr/>
            <p:nvPr/>
          </p:nvSpPr>
          <p:spPr>
            <a:xfrm>
              <a:off x="10321013" y="507892"/>
              <a:ext cx="1411716" cy="141171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1" name="Google Shape;621;p30" descr="Question Mark with solid fill"/>
            <p:cNvPicPr preferRelativeResize="0"/>
            <p:nvPr/>
          </p:nvPicPr>
          <p:blipFill rotWithShape="1">
            <a:blip r:embed="rId3">
              <a:alphaModFix/>
            </a:blip>
            <a:srcRect/>
            <a:stretch/>
          </p:blipFill>
          <p:spPr>
            <a:xfrm>
              <a:off x="10569065" y="765094"/>
              <a:ext cx="914400" cy="914400"/>
            </a:xfrm>
            <a:prstGeom prst="rect">
              <a:avLst/>
            </a:prstGeom>
            <a:noFill/>
            <a:ln>
              <a:noFill/>
            </a:ln>
          </p:spPr>
        </p:pic>
      </p:grpSp>
      <p:sp>
        <p:nvSpPr>
          <p:cNvPr id="622" name="Google Shape;622;p30"/>
          <p:cNvSpPr txBox="1"/>
          <p:nvPr/>
        </p:nvSpPr>
        <p:spPr>
          <a:xfrm>
            <a:off x="1090062" y="3766662"/>
            <a:ext cx="2164080" cy="1384995"/>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None/>
            </a:pPr>
            <a:r>
              <a:rPr lang="en-GB" sz="2800" i="0" u="none" strike="noStrike" cap="none">
                <a:solidFill>
                  <a:srgbClr val="000000"/>
                </a:solidFill>
                <a:latin typeface="Arial"/>
                <a:ea typeface="Arial"/>
                <a:cs typeface="Arial"/>
                <a:sym typeface="Arial"/>
              </a:rPr>
              <a:t>Questions (ouvertes ou fermées)</a:t>
            </a:r>
            <a:endParaRPr sz="2800" i="0" u="none" strike="noStrike" cap="none">
              <a:solidFill>
                <a:srgbClr val="000000"/>
              </a:solidFill>
              <a:latin typeface="Arial"/>
              <a:ea typeface="Arial"/>
              <a:cs typeface="Arial"/>
              <a:sym typeface="Arial"/>
            </a:endParaRPr>
          </a:p>
        </p:txBody>
      </p:sp>
      <p:sp>
        <p:nvSpPr>
          <p:cNvPr id="623" name="Google Shape;623;p30"/>
          <p:cNvSpPr/>
          <p:nvPr/>
        </p:nvSpPr>
        <p:spPr>
          <a:xfrm>
            <a:off x="4084141" y="2017284"/>
            <a:ext cx="1411716" cy="141171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30"/>
          <p:cNvSpPr txBox="1"/>
          <p:nvPr/>
        </p:nvSpPr>
        <p:spPr>
          <a:xfrm>
            <a:off x="3662271" y="3766662"/>
            <a:ext cx="2164080" cy="523220"/>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None/>
            </a:pPr>
            <a:r>
              <a:rPr lang="en-GB" sz="2800" i="0" u="none" strike="noStrike" cap="none">
                <a:solidFill>
                  <a:srgbClr val="000000"/>
                </a:solidFill>
                <a:latin typeface="Arial"/>
                <a:ea typeface="Arial"/>
                <a:cs typeface="Arial"/>
                <a:sym typeface="Arial"/>
              </a:rPr>
              <a:t>Réflexions</a:t>
            </a:r>
            <a:endParaRPr sz="2800" i="0" u="none" strike="noStrike" cap="none">
              <a:solidFill>
                <a:srgbClr val="000000"/>
              </a:solidFill>
              <a:latin typeface="Arial"/>
              <a:ea typeface="Arial"/>
              <a:cs typeface="Arial"/>
              <a:sym typeface="Arial"/>
            </a:endParaRPr>
          </a:p>
        </p:txBody>
      </p:sp>
      <p:grpSp>
        <p:nvGrpSpPr>
          <p:cNvPr id="625" name="Google Shape;625;p30"/>
          <p:cNvGrpSpPr/>
          <p:nvPr/>
        </p:nvGrpSpPr>
        <p:grpSpPr>
          <a:xfrm>
            <a:off x="6701432" y="2017284"/>
            <a:ext cx="1411715" cy="1411715"/>
            <a:chOff x="12884056" y="397692"/>
            <a:chExt cx="1712719" cy="1712719"/>
          </a:xfrm>
        </p:grpSpPr>
        <p:sp>
          <p:nvSpPr>
            <p:cNvPr id="626" name="Google Shape;626;p30"/>
            <p:cNvSpPr/>
            <p:nvPr/>
          </p:nvSpPr>
          <p:spPr>
            <a:xfrm>
              <a:off x="12884056" y="397692"/>
              <a:ext cx="1712719" cy="171271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7" name="Google Shape;627;p30"/>
            <p:cNvGrpSpPr/>
            <p:nvPr/>
          </p:nvGrpSpPr>
          <p:grpSpPr>
            <a:xfrm>
              <a:off x="13263476" y="816784"/>
              <a:ext cx="1030078" cy="822576"/>
              <a:chOff x="-2571900" y="3523194"/>
              <a:chExt cx="2226278" cy="1777809"/>
            </a:xfrm>
          </p:grpSpPr>
          <p:sp>
            <p:nvSpPr>
              <p:cNvPr id="628" name="Google Shape;628;p30"/>
              <p:cNvSpPr/>
              <p:nvPr/>
            </p:nvSpPr>
            <p:spPr>
              <a:xfrm>
                <a:off x="-2571900" y="3523194"/>
                <a:ext cx="2226278" cy="1777809"/>
              </a:xfrm>
              <a:prstGeom prst="wedgeEllipseCallout">
                <a:avLst>
                  <a:gd name="adj1" fmla="val -20833"/>
                  <a:gd name="adj2" fmla="val 625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29" name="Google Shape;629;p30"/>
              <p:cNvCxnSpPr/>
              <p:nvPr/>
            </p:nvCxnSpPr>
            <p:spPr>
              <a:xfrm>
                <a:off x="-2006600" y="4094599"/>
                <a:ext cx="1003300" cy="0"/>
              </a:xfrm>
              <a:prstGeom prst="straightConnector1">
                <a:avLst/>
              </a:prstGeom>
              <a:noFill/>
              <a:ln w="76200" cap="flat" cmpd="sng">
                <a:solidFill>
                  <a:srgbClr val="68B043"/>
                </a:solidFill>
                <a:prstDash val="solid"/>
                <a:miter lim="800000"/>
                <a:headEnd type="none" w="sm" len="sm"/>
                <a:tailEnd type="none" w="sm" len="sm"/>
              </a:ln>
            </p:spPr>
          </p:cxnSp>
          <p:cxnSp>
            <p:nvCxnSpPr>
              <p:cNvPr id="630" name="Google Shape;630;p30"/>
              <p:cNvCxnSpPr/>
              <p:nvPr/>
            </p:nvCxnSpPr>
            <p:spPr>
              <a:xfrm>
                <a:off x="-2006600" y="4412099"/>
                <a:ext cx="1003300" cy="0"/>
              </a:xfrm>
              <a:prstGeom prst="straightConnector1">
                <a:avLst/>
              </a:prstGeom>
              <a:noFill/>
              <a:ln w="76200" cap="flat" cmpd="sng">
                <a:solidFill>
                  <a:srgbClr val="68B043"/>
                </a:solidFill>
                <a:prstDash val="solid"/>
                <a:miter lim="800000"/>
                <a:headEnd type="none" w="sm" len="sm"/>
                <a:tailEnd type="none" w="sm" len="sm"/>
              </a:ln>
            </p:spPr>
          </p:cxnSp>
          <p:cxnSp>
            <p:nvCxnSpPr>
              <p:cNvPr id="631" name="Google Shape;631;p30"/>
              <p:cNvCxnSpPr/>
              <p:nvPr/>
            </p:nvCxnSpPr>
            <p:spPr>
              <a:xfrm>
                <a:off x="-2006600" y="4716899"/>
                <a:ext cx="1003300" cy="0"/>
              </a:xfrm>
              <a:prstGeom prst="straightConnector1">
                <a:avLst/>
              </a:prstGeom>
              <a:noFill/>
              <a:ln w="76200" cap="flat" cmpd="sng">
                <a:solidFill>
                  <a:srgbClr val="68B043"/>
                </a:solidFill>
                <a:prstDash val="solid"/>
                <a:miter lim="800000"/>
                <a:headEnd type="none" w="sm" len="sm"/>
                <a:tailEnd type="none" w="sm" len="sm"/>
              </a:ln>
            </p:spPr>
          </p:cxnSp>
        </p:grpSp>
      </p:grpSp>
      <p:sp>
        <p:nvSpPr>
          <p:cNvPr id="632" name="Google Shape;632;p30"/>
          <p:cNvSpPr txBox="1"/>
          <p:nvPr/>
        </p:nvSpPr>
        <p:spPr>
          <a:xfrm>
            <a:off x="6355886" y="3766662"/>
            <a:ext cx="2164080" cy="523220"/>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None/>
            </a:pPr>
            <a:r>
              <a:rPr lang="en-GB" sz="2800" i="0" u="none" strike="noStrike" cap="none">
                <a:solidFill>
                  <a:srgbClr val="000000"/>
                </a:solidFill>
                <a:latin typeface="Arial"/>
                <a:ea typeface="Arial"/>
                <a:cs typeface="Arial"/>
                <a:sym typeface="Arial"/>
              </a:rPr>
              <a:t>Résumés</a:t>
            </a:r>
            <a:endParaRPr sz="2800" i="0" u="none" strike="noStrike" cap="none">
              <a:solidFill>
                <a:srgbClr val="000000"/>
              </a:solidFill>
              <a:latin typeface="Arial"/>
              <a:ea typeface="Arial"/>
              <a:cs typeface="Arial"/>
              <a:sym typeface="Arial"/>
            </a:endParaRPr>
          </a:p>
        </p:txBody>
      </p:sp>
      <p:sp>
        <p:nvSpPr>
          <p:cNvPr id="633" name="Google Shape;633;p30"/>
          <p:cNvSpPr txBox="1"/>
          <p:nvPr/>
        </p:nvSpPr>
        <p:spPr>
          <a:xfrm>
            <a:off x="8937858" y="3766662"/>
            <a:ext cx="2164080" cy="523220"/>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None/>
            </a:pPr>
            <a:r>
              <a:rPr lang="en-GB" sz="2800" i="0" u="none" strike="noStrike" cap="none">
                <a:solidFill>
                  <a:srgbClr val="000000"/>
                </a:solidFill>
                <a:latin typeface="Arial"/>
                <a:ea typeface="Arial"/>
                <a:cs typeface="Arial"/>
                <a:sym typeface="Arial"/>
              </a:rPr>
              <a:t>Affirmations</a:t>
            </a:r>
            <a:endParaRPr sz="2800" i="0" u="none" strike="noStrike" cap="none">
              <a:solidFill>
                <a:srgbClr val="000000"/>
              </a:solidFill>
              <a:latin typeface="Arial"/>
              <a:ea typeface="Arial"/>
              <a:cs typeface="Arial"/>
              <a:sym typeface="Arial"/>
            </a:endParaRPr>
          </a:p>
        </p:txBody>
      </p:sp>
      <p:grpSp>
        <p:nvGrpSpPr>
          <p:cNvPr id="634" name="Google Shape;634;p30"/>
          <p:cNvGrpSpPr/>
          <p:nvPr/>
        </p:nvGrpSpPr>
        <p:grpSpPr>
          <a:xfrm>
            <a:off x="9240797" y="1939357"/>
            <a:ext cx="1567566" cy="1567566"/>
            <a:chOff x="-1783642" y="894941"/>
            <a:chExt cx="1901801" cy="1901801"/>
          </a:xfrm>
        </p:grpSpPr>
        <p:sp>
          <p:nvSpPr>
            <p:cNvPr id="635" name="Google Shape;635;p30"/>
            <p:cNvSpPr/>
            <p:nvPr/>
          </p:nvSpPr>
          <p:spPr>
            <a:xfrm>
              <a:off x="-1689100" y="989484"/>
              <a:ext cx="1712719" cy="171271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6" name="Google Shape;636;p30" descr="Dumbbell with solid fill"/>
            <p:cNvPicPr preferRelativeResize="0"/>
            <p:nvPr/>
          </p:nvPicPr>
          <p:blipFill rotWithShape="1">
            <a:blip r:embed="rId4">
              <a:alphaModFix/>
            </a:blip>
            <a:srcRect/>
            <a:stretch/>
          </p:blipFill>
          <p:spPr>
            <a:xfrm rot="-2299550">
              <a:off x="-1509717" y="1168866"/>
              <a:ext cx="1353952" cy="1353952"/>
            </a:xfrm>
            <a:prstGeom prst="rect">
              <a:avLst/>
            </a:prstGeom>
            <a:noFill/>
            <a:ln>
              <a:noFill/>
            </a:ln>
          </p:spPr>
        </p:pic>
      </p:grpSp>
      <p:grpSp>
        <p:nvGrpSpPr>
          <p:cNvPr id="637" name="Google Shape;637;p30"/>
          <p:cNvGrpSpPr/>
          <p:nvPr/>
        </p:nvGrpSpPr>
        <p:grpSpPr>
          <a:xfrm>
            <a:off x="4530235" y="2228277"/>
            <a:ext cx="546298" cy="953570"/>
            <a:chOff x="4530235" y="2228277"/>
            <a:chExt cx="546298" cy="953570"/>
          </a:xfrm>
        </p:grpSpPr>
        <p:sp>
          <p:nvSpPr>
            <p:cNvPr id="638" name="Google Shape;638;p30"/>
            <p:cNvSpPr/>
            <p:nvPr/>
          </p:nvSpPr>
          <p:spPr>
            <a:xfrm rot="489988">
              <a:off x="4573917" y="2257588"/>
              <a:ext cx="458933" cy="64779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9" name="Google Shape;639;p30"/>
            <p:cNvSpPr/>
            <p:nvPr/>
          </p:nvSpPr>
          <p:spPr>
            <a:xfrm rot="-9848744">
              <a:off x="4671095" y="2544267"/>
              <a:ext cx="121783" cy="6329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0" name="Google Shape;640;p30"/>
            <p:cNvSpPr/>
            <p:nvPr/>
          </p:nvSpPr>
          <p:spPr>
            <a:xfrm rot="-1252143">
              <a:off x="4815580" y="2351142"/>
              <a:ext cx="45719" cy="291578"/>
            </a:xfrm>
            <a:prstGeom prst="roundRect">
              <a:avLst>
                <a:gd name="adj" fmla="val 16667"/>
              </a:avLst>
            </a:prstGeom>
            <a:solidFill>
              <a:srgbClr val="BEE0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1" name="Google Shape;641;p30"/>
            <p:cNvSpPr/>
            <p:nvPr/>
          </p:nvSpPr>
          <p:spPr>
            <a:xfrm rot="-1252143">
              <a:off x="4905811" y="2404449"/>
              <a:ext cx="51674" cy="184965"/>
            </a:xfrm>
            <a:prstGeom prst="roundRect">
              <a:avLst>
                <a:gd name="adj" fmla="val 16667"/>
              </a:avLst>
            </a:prstGeom>
            <a:solidFill>
              <a:srgbClr val="BEE0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1 : Questions</a:t>
            </a:r>
            <a:endParaRPr>
              <a:latin typeface="Arial"/>
              <a:ea typeface="Arial"/>
              <a:cs typeface="Arial"/>
              <a:sym typeface="Arial"/>
            </a:endParaRPr>
          </a:p>
        </p:txBody>
      </p:sp>
      <p:sp>
        <p:nvSpPr>
          <p:cNvPr id="648" name="Google Shape;648;p31"/>
          <p:cNvSpPr txBox="1"/>
          <p:nvPr/>
        </p:nvSpPr>
        <p:spPr>
          <a:xfrm>
            <a:off x="1179815" y="1496503"/>
            <a:ext cx="27537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QUESTIONS FERMÉES</a:t>
            </a:r>
            <a:endParaRPr sz="1800" b="1">
              <a:solidFill>
                <a:schemeClr val="dk1"/>
              </a:solidFill>
              <a:latin typeface="Arial"/>
              <a:ea typeface="Arial"/>
              <a:cs typeface="Arial"/>
              <a:sym typeface="Arial"/>
            </a:endParaRPr>
          </a:p>
        </p:txBody>
      </p:sp>
      <p:sp>
        <p:nvSpPr>
          <p:cNvPr id="649" name="Google Shape;649;p31"/>
          <p:cNvSpPr/>
          <p:nvPr/>
        </p:nvSpPr>
        <p:spPr>
          <a:xfrm>
            <a:off x="492438" y="1496503"/>
            <a:ext cx="452326" cy="452326"/>
          </a:xfrm>
          <a:prstGeom prst="ellipse">
            <a:avLst/>
          </a:prstGeom>
          <a:solidFill>
            <a:srgbClr val="68B043"/>
          </a:solidFill>
          <a:ln w="762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0" name="Google Shape;650;p31"/>
          <p:cNvSpPr/>
          <p:nvPr/>
        </p:nvSpPr>
        <p:spPr>
          <a:xfrm>
            <a:off x="6334935" y="1486844"/>
            <a:ext cx="452326" cy="452326"/>
          </a:xfrm>
          <a:prstGeom prst="ellipse">
            <a:avLst/>
          </a:prstGeom>
          <a:solidFill>
            <a:schemeClr val="lt1"/>
          </a:solidFill>
          <a:ln w="762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1" name="Google Shape;651;p31"/>
          <p:cNvSpPr txBox="1"/>
          <p:nvPr/>
        </p:nvSpPr>
        <p:spPr>
          <a:xfrm>
            <a:off x="7007395" y="1528341"/>
            <a:ext cx="3199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QUESTIONS OUVERTES</a:t>
            </a:r>
            <a:endParaRPr sz="1800" b="1">
              <a:solidFill>
                <a:schemeClr val="dk1"/>
              </a:solidFill>
              <a:latin typeface="Arial"/>
              <a:ea typeface="Arial"/>
              <a:cs typeface="Arial"/>
              <a:sym typeface="Arial"/>
            </a:endParaRPr>
          </a:p>
        </p:txBody>
      </p:sp>
      <p:sp>
        <p:nvSpPr>
          <p:cNvPr id="652" name="Google Shape;652;p31"/>
          <p:cNvSpPr txBox="1"/>
          <p:nvPr/>
        </p:nvSpPr>
        <p:spPr>
          <a:xfrm>
            <a:off x="492437" y="2188971"/>
            <a:ext cx="2674385"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b="1">
                <a:solidFill>
                  <a:schemeClr val="dk1"/>
                </a:solidFill>
                <a:latin typeface="Arial"/>
                <a:ea typeface="Arial"/>
                <a:cs typeface="Arial"/>
                <a:sym typeface="Arial"/>
              </a:rPr>
              <a:t>Positif</a:t>
            </a:r>
            <a:endParaRPr/>
          </a:p>
          <a:p>
            <a:pPr marL="285750" marR="0" lvl="0" indent="-285750" algn="l" rtl="0">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Permet au gestionnaire de cas d'obtenir des réponses spécifiques</a:t>
            </a:r>
            <a:endParaRPr/>
          </a:p>
          <a:p>
            <a:pPr marL="285750" marR="0" lvl="0" indent="-285750" algn="l" rtl="0">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Pourrait être plus facile à comprendre pour les jeunes enfants</a:t>
            </a:r>
            <a:endParaRPr/>
          </a:p>
          <a:p>
            <a:pPr marL="285750" marR="0" lvl="0" indent="-285750" algn="l" rtl="0">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Peut raccourcir la discussion en permettant au gestionnaire de cas de garder le contrôle de la conversation.</a:t>
            </a:r>
            <a:endParaRPr/>
          </a:p>
        </p:txBody>
      </p:sp>
      <p:sp>
        <p:nvSpPr>
          <p:cNvPr id="653" name="Google Shape;653;p31"/>
          <p:cNvSpPr txBox="1"/>
          <p:nvPr/>
        </p:nvSpPr>
        <p:spPr>
          <a:xfrm>
            <a:off x="3266893" y="2188971"/>
            <a:ext cx="271980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b="1">
                <a:solidFill>
                  <a:schemeClr val="dk1"/>
                </a:solidFill>
                <a:latin typeface="Arial"/>
                <a:ea typeface="Arial"/>
                <a:cs typeface="Arial"/>
                <a:sym typeface="Arial"/>
              </a:rPr>
              <a:t>Négatif</a:t>
            </a:r>
            <a:endParaRPr/>
          </a:p>
          <a:p>
            <a:pPr marL="285750" marR="0" lvl="0" indent="-285750" algn="l" rtl="0">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L'enfant peut donner une réponse d'un seul mot, comme "oui" ou "non</a:t>
            </a:r>
            <a:endParaRPr/>
          </a:p>
          <a:p>
            <a:pPr marL="285750" marR="0" lvl="0" indent="-285750" algn="l" rtl="0">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L'enfant peut se sentir obligé de donner la "bonne" réponse.</a:t>
            </a:r>
            <a:endParaRPr/>
          </a:p>
          <a:p>
            <a:pPr marL="285750" marR="0" lvl="0" indent="-285750" algn="l" rtl="0">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Le fait que le gestionnaire de cas garde le contrôle signifie également que l'enfant n'a pas la possibilité de parler</a:t>
            </a:r>
            <a:endParaRPr/>
          </a:p>
        </p:txBody>
      </p:sp>
      <p:sp>
        <p:nvSpPr>
          <p:cNvPr id="654" name="Google Shape;654;p31"/>
          <p:cNvSpPr txBox="1"/>
          <p:nvPr/>
        </p:nvSpPr>
        <p:spPr>
          <a:xfrm>
            <a:off x="6320018" y="2188971"/>
            <a:ext cx="2505017"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Positif</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Créer un espace d'expression pour l'enfant</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Est plus susceptible d'aboutir à une réponse détaillée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Cela peut aider l'enfant, surtout s'il est plus âgé, à se sentir respecté et écouté.</a:t>
            </a:r>
            <a:endParaRPr/>
          </a:p>
        </p:txBody>
      </p:sp>
      <p:sp>
        <p:nvSpPr>
          <p:cNvPr id="655" name="Google Shape;655;p31"/>
          <p:cNvSpPr txBox="1"/>
          <p:nvPr/>
        </p:nvSpPr>
        <p:spPr>
          <a:xfrm>
            <a:off x="8925107" y="2188971"/>
            <a:ext cx="2862081"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Négatif</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Prend plus de temps à répondre et prolonge la conversation</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Peut être trop conceptuel pour être compris par un jeune enfant</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Il peut être nécessaire de poser plusieurs questions pour arriver au sujet que le gestionnaire de cas souhaite aborder.</a:t>
            </a:r>
            <a:endParaRPr/>
          </a:p>
        </p:txBody>
      </p:sp>
      <p:sp>
        <p:nvSpPr>
          <p:cNvPr id="656" name="Google Shape;656;p31"/>
          <p:cNvSpPr/>
          <p:nvPr/>
        </p:nvSpPr>
        <p:spPr>
          <a:xfrm>
            <a:off x="6219946" y="5361497"/>
            <a:ext cx="5263520" cy="496663"/>
          </a:xfrm>
          <a:prstGeom prst="wedgeRoundRectCallout">
            <a:avLst>
              <a:gd name="adj1" fmla="val 53831"/>
              <a:gd name="adj2" fmla="val 1582"/>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Qu'est-ce qui pourrait vous aider ?</a:t>
            </a:r>
            <a:endParaRPr sz="1600">
              <a:solidFill>
                <a:schemeClr val="dk1"/>
              </a:solidFill>
              <a:latin typeface="Arial"/>
              <a:ea typeface="Arial"/>
              <a:cs typeface="Arial"/>
              <a:sym typeface="Arial"/>
            </a:endParaRPr>
          </a:p>
        </p:txBody>
      </p:sp>
      <p:grpSp>
        <p:nvGrpSpPr>
          <p:cNvPr id="657" name="Google Shape;657;p31"/>
          <p:cNvGrpSpPr/>
          <p:nvPr/>
        </p:nvGrpSpPr>
        <p:grpSpPr>
          <a:xfrm>
            <a:off x="10321013" y="507892"/>
            <a:ext cx="1411716" cy="1411716"/>
            <a:chOff x="10321013" y="507892"/>
            <a:chExt cx="1411716" cy="1411716"/>
          </a:xfrm>
        </p:grpSpPr>
        <p:sp>
          <p:nvSpPr>
            <p:cNvPr id="658" name="Google Shape;658;p31"/>
            <p:cNvSpPr/>
            <p:nvPr/>
          </p:nvSpPr>
          <p:spPr>
            <a:xfrm>
              <a:off x="10321013" y="507892"/>
              <a:ext cx="1411716" cy="141171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59" name="Google Shape;659;p31" descr="Question Mark with solid fill"/>
            <p:cNvPicPr preferRelativeResize="0"/>
            <p:nvPr/>
          </p:nvPicPr>
          <p:blipFill rotWithShape="1">
            <a:blip r:embed="rId3">
              <a:alphaModFix/>
            </a:blip>
            <a:srcRect/>
            <a:stretch/>
          </p:blipFill>
          <p:spPr>
            <a:xfrm>
              <a:off x="10569065" y="765094"/>
              <a:ext cx="914400" cy="914400"/>
            </a:xfrm>
            <a:prstGeom prst="rect">
              <a:avLst/>
            </a:prstGeom>
            <a:noFill/>
            <a:ln>
              <a:noFill/>
            </a:ln>
          </p:spPr>
        </p:pic>
      </p:grpSp>
      <p:sp>
        <p:nvSpPr>
          <p:cNvPr id="660" name="Google Shape;660;p31"/>
          <p:cNvSpPr/>
          <p:nvPr/>
        </p:nvSpPr>
        <p:spPr>
          <a:xfrm>
            <a:off x="438355" y="5361497"/>
            <a:ext cx="5448274" cy="496663"/>
          </a:xfrm>
          <a:prstGeom prst="wedgeRoundRectCallout">
            <a:avLst>
              <a:gd name="adj1" fmla="val -53308"/>
              <a:gd name="adj2" fmla="val -38619"/>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Voulez-vous essayer ?</a:t>
            </a:r>
            <a:endParaRPr sz="16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1 : Questions</a:t>
            </a:r>
            <a:endParaRPr>
              <a:latin typeface="Arial"/>
              <a:ea typeface="Arial"/>
              <a:cs typeface="Arial"/>
              <a:sym typeface="Arial"/>
            </a:endParaRPr>
          </a:p>
        </p:txBody>
      </p:sp>
      <p:sp>
        <p:nvSpPr>
          <p:cNvPr id="667" name="Google Shape;667;p32"/>
          <p:cNvSpPr txBox="1"/>
          <p:nvPr/>
        </p:nvSpPr>
        <p:spPr>
          <a:xfrm>
            <a:off x="1146648" y="1544014"/>
            <a:ext cx="29669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QUESTIONS RELATIVES À LA RECHERCHE D'EXCEPTIONS</a:t>
            </a:r>
            <a:endParaRPr sz="1800" b="1">
              <a:solidFill>
                <a:schemeClr val="dk1"/>
              </a:solidFill>
              <a:latin typeface="Arial"/>
              <a:ea typeface="Arial"/>
              <a:cs typeface="Arial"/>
              <a:sym typeface="Arial"/>
            </a:endParaRPr>
          </a:p>
        </p:txBody>
      </p:sp>
      <p:sp>
        <p:nvSpPr>
          <p:cNvPr id="668" name="Google Shape;668;p32"/>
          <p:cNvSpPr/>
          <p:nvPr/>
        </p:nvSpPr>
        <p:spPr>
          <a:xfrm>
            <a:off x="459271" y="1671794"/>
            <a:ext cx="452326" cy="452326"/>
          </a:xfrm>
          <a:prstGeom prst="ellipse">
            <a:avLst/>
          </a:prstGeom>
          <a:solidFill>
            <a:schemeClr val="lt1"/>
          </a:solidFill>
          <a:ln w="762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9" name="Google Shape;669;p32"/>
          <p:cNvSpPr txBox="1"/>
          <p:nvPr/>
        </p:nvSpPr>
        <p:spPr>
          <a:xfrm>
            <a:off x="459271" y="2420338"/>
            <a:ext cx="3441174" cy="192360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GB" sz="1700" u="none" strike="noStrike" cap="none">
                <a:solidFill>
                  <a:schemeClr val="dk1"/>
                </a:solidFill>
                <a:latin typeface="Arial"/>
                <a:ea typeface="Arial"/>
                <a:cs typeface="Arial"/>
                <a:sym typeface="Arial"/>
              </a:rPr>
              <a:t>Des questions qui reviennent sur les moments où les choses se sont améliorées</a:t>
            </a:r>
            <a:endParaRPr/>
          </a:p>
          <a:p>
            <a:pPr marL="285750" marR="0" lvl="0" indent="-285750" algn="l" rtl="0">
              <a:spcBef>
                <a:spcPts val="0"/>
              </a:spcBef>
              <a:spcAft>
                <a:spcPts val="0"/>
              </a:spcAft>
              <a:buClr>
                <a:srgbClr val="000000"/>
              </a:buClr>
              <a:buSzPts val="1600"/>
              <a:buFont typeface="Arial"/>
              <a:buChar char="•"/>
            </a:pPr>
            <a:r>
              <a:rPr lang="en-GB" sz="1700">
                <a:solidFill>
                  <a:schemeClr val="dk1"/>
                </a:solidFill>
                <a:latin typeface="Arial"/>
                <a:ea typeface="Arial"/>
                <a:cs typeface="Arial"/>
                <a:sym typeface="Arial"/>
              </a:rPr>
              <a:t>Posez des questions sur les moments où des problèmes auraient pu se produire, mais ne se sont pas produits.</a:t>
            </a:r>
            <a:endParaRPr sz="1700" u="none" strike="noStrike" cap="none">
              <a:solidFill>
                <a:schemeClr val="dk1"/>
              </a:solidFill>
              <a:latin typeface="Arial"/>
              <a:ea typeface="Arial"/>
              <a:cs typeface="Arial"/>
              <a:sym typeface="Arial"/>
            </a:endParaRPr>
          </a:p>
        </p:txBody>
      </p:sp>
      <p:sp>
        <p:nvSpPr>
          <p:cNvPr id="670" name="Google Shape;670;p32"/>
          <p:cNvSpPr/>
          <p:nvPr/>
        </p:nvSpPr>
        <p:spPr>
          <a:xfrm>
            <a:off x="685434" y="4675590"/>
            <a:ext cx="3215011" cy="904871"/>
          </a:xfrm>
          <a:prstGeom prst="wedgeRoundRectCallout">
            <a:avLst>
              <a:gd name="adj1" fmla="val -55852"/>
              <a:gd name="adj2" fmla="val -5729"/>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a:solidFill>
                  <a:srgbClr val="202124"/>
                </a:solidFill>
                <a:latin typeface="Arial"/>
                <a:ea typeface="Arial"/>
                <a:cs typeface="Arial"/>
                <a:sym typeface="Arial"/>
              </a:rPr>
              <a:t>Parlez-moi de moments où vous ne vous mettez pas en colère.</a:t>
            </a:r>
            <a:endParaRPr/>
          </a:p>
        </p:txBody>
      </p:sp>
      <p:sp>
        <p:nvSpPr>
          <p:cNvPr id="671" name="Google Shape;671;p32"/>
          <p:cNvSpPr txBox="1"/>
          <p:nvPr/>
        </p:nvSpPr>
        <p:spPr>
          <a:xfrm>
            <a:off x="5062036" y="1544014"/>
            <a:ext cx="26083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QUESTIONS SUR LES RELATIONS</a:t>
            </a:r>
            <a:endParaRPr sz="1800" b="1">
              <a:solidFill>
                <a:schemeClr val="dk1"/>
              </a:solidFill>
              <a:latin typeface="Arial"/>
              <a:ea typeface="Arial"/>
              <a:cs typeface="Arial"/>
              <a:sym typeface="Arial"/>
            </a:endParaRPr>
          </a:p>
        </p:txBody>
      </p:sp>
      <p:sp>
        <p:nvSpPr>
          <p:cNvPr id="672" name="Google Shape;672;p32"/>
          <p:cNvSpPr/>
          <p:nvPr/>
        </p:nvSpPr>
        <p:spPr>
          <a:xfrm>
            <a:off x="4361658" y="1671794"/>
            <a:ext cx="452326" cy="452326"/>
          </a:xfrm>
          <a:prstGeom prst="ellipse">
            <a:avLst/>
          </a:prstGeom>
          <a:solidFill>
            <a:schemeClr val="lt1"/>
          </a:solidFill>
          <a:ln w="762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3" name="Google Shape;673;p32"/>
          <p:cNvSpPr txBox="1"/>
          <p:nvPr/>
        </p:nvSpPr>
        <p:spPr>
          <a:xfrm>
            <a:off x="4455326" y="2420338"/>
            <a:ext cx="3215011" cy="21852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GB" sz="1700" u="none" strike="noStrike" cap="none">
                <a:solidFill>
                  <a:schemeClr val="dk1"/>
                </a:solidFill>
                <a:latin typeface="Arial"/>
                <a:ea typeface="Arial"/>
                <a:cs typeface="Arial"/>
                <a:sym typeface="Arial"/>
              </a:rPr>
              <a:t>Aident à déterminer qui d'autre pourrait être impliqué dans la solution</a:t>
            </a:r>
            <a:endParaRPr/>
          </a:p>
          <a:p>
            <a:pPr marL="285750" marR="0" lvl="0" indent="-285750" algn="l" rtl="0">
              <a:spcBef>
                <a:spcPts val="0"/>
              </a:spcBef>
              <a:spcAft>
                <a:spcPts val="0"/>
              </a:spcAft>
              <a:buClr>
                <a:srgbClr val="000000"/>
              </a:buClr>
              <a:buSzPts val="1600"/>
              <a:buFont typeface="Arial"/>
              <a:buChar char="•"/>
            </a:pPr>
            <a:r>
              <a:rPr lang="en-GB" sz="1700" u="none" strike="noStrike" cap="none">
                <a:solidFill>
                  <a:schemeClr val="dk1"/>
                </a:solidFill>
                <a:latin typeface="Arial"/>
                <a:ea typeface="Arial"/>
                <a:cs typeface="Arial"/>
                <a:sym typeface="Arial"/>
              </a:rPr>
              <a:t>Fournissent des informations sur la manière dont l'enfant est relié à sa famille, à ses amis et à d'autres réseaux.</a:t>
            </a:r>
            <a:endParaRPr/>
          </a:p>
        </p:txBody>
      </p:sp>
      <p:sp>
        <p:nvSpPr>
          <p:cNvPr id="674" name="Google Shape;674;p32"/>
          <p:cNvSpPr/>
          <p:nvPr/>
        </p:nvSpPr>
        <p:spPr>
          <a:xfrm>
            <a:off x="4455327" y="4620102"/>
            <a:ext cx="3215011" cy="960360"/>
          </a:xfrm>
          <a:prstGeom prst="wedgeRoundRectCallout">
            <a:avLst>
              <a:gd name="adj1" fmla="val 54314"/>
              <a:gd name="adj2" fmla="val -29692"/>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rgbClr val="202124"/>
                </a:solidFill>
                <a:latin typeface="Arial"/>
                <a:ea typeface="Arial"/>
                <a:cs typeface="Arial"/>
                <a:sym typeface="Arial"/>
              </a:rPr>
              <a:t>Vers qui te vous tournez-vous lorsque vous avez peur?</a:t>
            </a:r>
            <a:endParaRPr sz="1800" b="0" i="0">
              <a:solidFill>
                <a:srgbClr val="202124"/>
              </a:solidFill>
              <a:latin typeface="Arial"/>
              <a:ea typeface="Arial"/>
              <a:cs typeface="Arial"/>
              <a:sym typeface="Arial"/>
            </a:endParaRPr>
          </a:p>
        </p:txBody>
      </p:sp>
      <p:sp>
        <p:nvSpPr>
          <p:cNvPr id="675" name="Google Shape;675;p32"/>
          <p:cNvSpPr txBox="1"/>
          <p:nvPr/>
        </p:nvSpPr>
        <p:spPr>
          <a:xfrm>
            <a:off x="8686435" y="1697902"/>
            <a:ext cx="27537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QUESTIONS D'ADAPTATION</a:t>
            </a:r>
            <a:endParaRPr sz="1800" b="1">
              <a:solidFill>
                <a:schemeClr val="dk1"/>
              </a:solidFill>
              <a:latin typeface="Arial"/>
              <a:ea typeface="Arial"/>
              <a:cs typeface="Arial"/>
              <a:sym typeface="Arial"/>
            </a:endParaRPr>
          </a:p>
        </p:txBody>
      </p:sp>
      <p:sp>
        <p:nvSpPr>
          <p:cNvPr id="676" name="Google Shape;676;p32"/>
          <p:cNvSpPr/>
          <p:nvPr/>
        </p:nvSpPr>
        <p:spPr>
          <a:xfrm>
            <a:off x="7999058" y="1671794"/>
            <a:ext cx="452326" cy="452326"/>
          </a:xfrm>
          <a:prstGeom prst="ellipse">
            <a:avLst/>
          </a:prstGeom>
          <a:solidFill>
            <a:schemeClr val="lt1"/>
          </a:solidFill>
          <a:ln w="762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7" name="Google Shape;677;p32"/>
          <p:cNvSpPr txBox="1"/>
          <p:nvPr/>
        </p:nvSpPr>
        <p:spPr>
          <a:xfrm>
            <a:off x="7999057" y="2420338"/>
            <a:ext cx="3667337" cy="12003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600"/>
              <a:buFont typeface="Arial"/>
              <a:buChar char="•"/>
            </a:pPr>
            <a:r>
              <a:rPr lang="en-GB" sz="1800" u="none" strike="noStrike" cap="none">
                <a:solidFill>
                  <a:schemeClr val="dk1"/>
                </a:solidFill>
                <a:latin typeface="Arial"/>
                <a:ea typeface="Arial"/>
                <a:cs typeface="Arial"/>
                <a:sym typeface="Arial"/>
              </a:rPr>
              <a:t>Visent à obtenir des informations sur les moments où l'enfant ou la famille s'en sortent le mieux</a:t>
            </a:r>
            <a:endParaRPr sz="1800" u="none" strike="noStrike" cap="none">
              <a:solidFill>
                <a:schemeClr val="dk1"/>
              </a:solidFill>
              <a:latin typeface="Arial"/>
              <a:ea typeface="Arial"/>
              <a:cs typeface="Arial"/>
              <a:sym typeface="Arial"/>
            </a:endParaRPr>
          </a:p>
        </p:txBody>
      </p:sp>
      <p:sp>
        <p:nvSpPr>
          <p:cNvPr id="678" name="Google Shape;678;p32"/>
          <p:cNvSpPr/>
          <p:nvPr/>
        </p:nvSpPr>
        <p:spPr>
          <a:xfrm>
            <a:off x="8225221" y="4620101"/>
            <a:ext cx="3215011" cy="960360"/>
          </a:xfrm>
          <a:prstGeom prst="wedgeRoundRectCallout">
            <a:avLst>
              <a:gd name="adj1" fmla="val 53954"/>
              <a:gd name="adj2" fmla="val 1645"/>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a:solidFill>
                  <a:srgbClr val="202124"/>
                </a:solidFill>
                <a:latin typeface="Arial"/>
                <a:ea typeface="Arial"/>
                <a:cs typeface="Arial"/>
                <a:sym typeface="Arial"/>
              </a:rPr>
              <a:t>Qu’avez-vous essayé et qui a fonctionné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1 : Questions</a:t>
            </a:r>
            <a:endParaRPr>
              <a:latin typeface="Arial"/>
              <a:ea typeface="Arial"/>
              <a:cs typeface="Arial"/>
              <a:sym typeface="Arial"/>
            </a:endParaRPr>
          </a:p>
        </p:txBody>
      </p:sp>
      <p:sp>
        <p:nvSpPr>
          <p:cNvPr id="685" name="Google Shape;685;p33"/>
          <p:cNvSpPr txBox="1"/>
          <p:nvPr/>
        </p:nvSpPr>
        <p:spPr>
          <a:xfrm>
            <a:off x="1525578" y="1814223"/>
            <a:ext cx="275379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QUESTION SUR LES MIRACLES</a:t>
            </a:r>
            <a:endParaRPr sz="2000" b="1">
              <a:solidFill>
                <a:schemeClr val="dk1"/>
              </a:solidFill>
              <a:latin typeface="Arial"/>
              <a:ea typeface="Arial"/>
              <a:cs typeface="Arial"/>
              <a:sym typeface="Arial"/>
            </a:endParaRPr>
          </a:p>
        </p:txBody>
      </p:sp>
      <p:sp>
        <p:nvSpPr>
          <p:cNvPr id="686" name="Google Shape;686;p33"/>
          <p:cNvSpPr/>
          <p:nvPr/>
        </p:nvSpPr>
        <p:spPr>
          <a:xfrm>
            <a:off x="838200" y="1788115"/>
            <a:ext cx="452326" cy="452326"/>
          </a:xfrm>
          <a:prstGeom prst="ellipse">
            <a:avLst/>
          </a:prstGeom>
          <a:solidFill>
            <a:schemeClr val="lt1"/>
          </a:solidFill>
          <a:ln w="762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7" name="Google Shape;687;p33"/>
          <p:cNvSpPr txBox="1"/>
          <p:nvPr/>
        </p:nvSpPr>
        <p:spPr>
          <a:xfrm>
            <a:off x="838200" y="2566532"/>
            <a:ext cx="4486153" cy="14773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600"/>
              <a:buFont typeface="Arial"/>
              <a:buChar char="•"/>
            </a:pPr>
            <a:r>
              <a:rPr lang="en-GB" sz="1800" u="none" strike="noStrike" cap="none">
                <a:solidFill>
                  <a:schemeClr val="dk1"/>
                </a:solidFill>
                <a:latin typeface="Arial"/>
                <a:ea typeface="Arial"/>
                <a:cs typeface="Arial"/>
                <a:sym typeface="Arial"/>
              </a:rPr>
              <a:t>Des questions pour imaginer et discuter d'un monde possible où les problèmes sont éliminés et les questions abordées.</a:t>
            </a:r>
            <a:endParaRPr/>
          </a:p>
          <a:p>
            <a:pPr marL="342900" marR="0" lvl="0" indent="-342900" algn="l" rtl="0">
              <a:spcBef>
                <a:spcPts val="0"/>
              </a:spcBef>
              <a:spcAft>
                <a:spcPts val="0"/>
              </a:spcAft>
              <a:buClr>
                <a:srgbClr val="000000"/>
              </a:buClr>
              <a:buSzPts val="1600"/>
              <a:buFont typeface="Arial"/>
              <a:buChar char="•"/>
            </a:pPr>
            <a:r>
              <a:rPr lang="en-GB" sz="1800" u="none" strike="noStrike" cap="none">
                <a:solidFill>
                  <a:schemeClr val="dk1"/>
                </a:solidFill>
                <a:latin typeface="Arial"/>
                <a:ea typeface="Arial"/>
                <a:cs typeface="Arial"/>
                <a:sym typeface="Arial"/>
              </a:rPr>
              <a:t>Cette question ouvre des possibilités dans le but d'introduire de l'espoir.</a:t>
            </a:r>
            <a:endParaRPr/>
          </a:p>
        </p:txBody>
      </p:sp>
      <p:sp>
        <p:nvSpPr>
          <p:cNvPr id="688" name="Google Shape;688;p33"/>
          <p:cNvSpPr/>
          <p:nvPr/>
        </p:nvSpPr>
        <p:spPr>
          <a:xfrm>
            <a:off x="5688456" y="2419986"/>
            <a:ext cx="5030042" cy="3247749"/>
          </a:xfrm>
          <a:prstGeom prst="wedgeRoundRectCallout">
            <a:avLst>
              <a:gd name="adj1" fmla="val -53400"/>
              <a:gd name="adj2" fmla="val -31663"/>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rgbClr val="202124"/>
                </a:solidFill>
                <a:latin typeface="Arial"/>
                <a:ea typeface="Arial"/>
                <a:cs typeface="Arial"/>
                <a:sym typeface="Arial"/>
              </a:rPr>
              <a:t>Imaginez que pendant votre sommeil, un miracle se produise. </a:t>
            </a:r>
            <a:endParaRPr/>
          </a:p>
          <a:p>
            <a:pPr marL="0" marR="0" lvl="0" indent="0" algn="l" rtl="0">
              <a:spcBef>
                <a:spcPts val="0"/>
              </a:spcBef>
              <a:spcAft>
                <a:spcPts val="0"/>
              </a:spcAft>
              <a:buNone/>
            </a:pPr>
            <a:endParaRPr sz="1800">
              <a:solidFill>
                <a:srgbClr val="202124"/>
              </a:solidFill>
              <a:latin typeface="Arial"/>
              <a:ea typeface="Arial"/>
              <a:cs typeface="Arial"/>
              <a:sym typeface="Arial"/>
            </a:endParaRPr>
          </a:p>
          <a:p>
            <a:pPr marL="0" marR="0" lvl="0" indent="0" algn="l" rtl="0">
              <a:spcBef>
                <a:spcPts val="0"/>
              </a:spcBef>
              <a:spcAft>
                <a:spcPts val="0"/>
              </a:spcAft>
              <a:buNone/>
            </a:pPr>
            <a:r>
              <a:rPr lang="en-GB" sz="1800">
                <a:solidFill>
                  <a:srgbClr val="202124"/>
                </a:solidFill>
                <a:latin typeface="Arial"/>
                <a:ea typeface="Arial"/>
                <a:cs typeface="Arial"/>
                <a:sym typeface="Arial"/>
              </a:rPr>
              <a:t>Pendant que vous dormiez, ______________ (insérer le problème ici) a mystérieusement disparu. </a:t>
            </a:r>
            <a:endParaRPr/>
          </a:p>
          <a:p>
            <a:pPr marL="0" marR="0" lvl="0" indent="0" algn="l" rtl="0">
              <a:spcBef>
                <a:spcPts val="0"/>
              </a:spcBef>
              <a:spcAft>
                <a:spcPts val="0"/>
              </a:spcAft>
              <a:buNone/>
            </a:pPr>
            <a:endParaRPr sz="1800">
              <a:solidFill>
                <a:srgbClr val="202124"/>
              </a:solidFill>
              <a:latin typeface="Arial"/>
              <a:ea typeface="Arial"/>
              <a:cs typeface="Arial"/>
              <a:sym typeface="Arial"/>
            </a:endParaRPr>
          </a:p>
          <a:p>
            <a:pPr marL="0" marR="0" lvl="0" indent="0" algn="l" rtl="0">
              <a:spcBef>
                <a:spcPts val="0"/>
              </a:spcBef>
              <a:spcAft>
                <a:spcPts val="0"/>
              </a:spcAft>
              <a:buNone/>
            </a:pPr>
            <a:r>
              <a:rPr lang="en-GB" sz="1800">
                <a:solidFill>
                  <a:srgbClr val="202124"/>
                </a:solidFill>
                <a:latin typeface="Arial"/>
                <a:ea typeface="Arial"/>
                <a:cs typeface="Arial"/>
                <a:sym typeface="Arial"/>
              </a:rPr>
              <a:t>En vous levant le lendemain matin, quelle serait la première chose que vous remarqueriez et qui serait différente ? Comment sauriez-vous qu'un miracle s'est produit ?</a:t>
            </a:r>
            <a:endParaRPr sz="1800" b="0" i="0">
              <a:solidFill>
                <a:srgbClr val="202124"/>
              </a:solidFill>
              <a:latin typeface="Arial"/>
              <a:ea typeface="Arial"/>
              <a:cs typeface="Arial"/>
              <a:sym typeface="Arial"/>
            </a:endParaRPr>
          </a:p>
        </p:txBody>
      </p:sp>
      <p:grpSp>
        <p:nvGrpSpPr>
          <p:cNvPr id="689" name="Google Shape;689;p33"/>
          <p:cNvGrpSpPr/>
          <p:nvPr/>
        </p:nvGrpSpPr>
        <p:grpSpPr>
          <a:xfrm>
            <a:off x="9994118" y="33917"/>
            <a:ext cx="2057602" cy="1975956"/>
            <a:chOff x="9994118" y="33917"/>
            <a:chExt cx="2057602" cy="1975956"/>
          </a:xfrm>
        </p:grpSpPr>
        <p:sp>
          <p:nvSpPr>
            <p:cNvPr id="690" name="Google Shape;690;p3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91" name="Google Shape;691;p33"/>
            <p:cNvGrpSpPr/>
            <p:nvPr/>
          </p:nvGrpSpPr>
          <p:grpSpPr>
            <a:xfrm>
              <a:off x="10621771" y="762700"/>
              <a:ext cx="562136" cy="634675"/>
              <a:chOff x="760175" y="830142"/>
              <a:chExt cx="867619" cy="979579"/>
            </a:xfrm>
          </p:grpSpPr>
          <p:sp>
            <p:nvSpPr>
              <p:cNvPr id="692" name="Google Shape;692;p33"/>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62</a:t>
                </a:r>
                <a:endParaRPr/>
              </a:p>
            </p:txBody>
          </p:sp>
          <p:sp>
            <p:nvSpPr>
              <p:cNvPr id="693" name="Google Shape;693;p33"/>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94" name="Google Shape;694;p33"/>
            <p:cNvGrpSpPr/>
            <p:nvPr/>
          </p:nvGrpSpPr>
          <p:grpSpPr>
            <a:xfrm>
              <a:off x="11325415" y="762701"/>
              <a:ext cx="182192" cy="634674"/>
              <a:chOff x="2121762" y="2323619"/>
              <a:chExt cx="200378" cy="825210"/>
            </a:xfrm>
          </p:grpSpPr>
          <p:sp>
            <p:nvSpPr>
              <p:cNvPr id="695" name="Google Shape;695;p33"/>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33"/>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2 : Réflexions</a:t>
            </a:r>
            <a:endParaRPr>
              <a:latin typeface="Arial"/>
              <a:ea typeface="Arial"/>
              <a:cs typeface="Arial"/>
              <a:sym typeface="Arial"/>
            </a:endParaRPr>
          </a:p>
        </p:txBody>
      </p:sp>
      <p:sp>
        <p:nvSpPr>
          <p:cNvPr id="703" name="Google Shape;703;p34"/>
          <p:cNvSpPr txBox="1"/>
          <p:nvPr/>
        </p:nvSpPr>
        <p:spPr>
          <a:xfrm>
            <a:off x="453357" y="324167"/>
            <a:ext cx="175850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sp>
        <p:nvSpPr>
          <p:cNvPr id="704" name="Google Shape;704;p34"/>
          <p:cNvSpPr/>
          <p:nvPr/>
        </p:nvSpPr>
        <p:spPr>
          <a:xfrm>
            <a:off x="4910366" y="4203647"/>
            <a:ext cx="2361291" cy="1417169"/>
          </a:xfrm>
          <a:prstGeom prst="wedgeRoundRectCallout">
            <a:avLst>
              <a:gd name="adj1" fmla="val 57777"/>
              <a:gd name="adj2" fmla="val -29578"/>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chemeClr val="lt1"/>
                </a:solidFill>
                <a:latin typeface="Arial"/>
                <a:ea typeface="Arial"/>
                <a:cs typeface="Arial"/>
                <a:sym typeface="Arial"/>
              </a:rPr>
              <a:t>Gestionnaire de cas</a:t>
            </a:r>
            <a:endParaRPr sz="1400" b="1">
              <a:solidFill>
                <a:schemeClr val="lt1"/>
              </a:solidFill>
              <a:latin typeface="Arial"/>
              <a:ea typeface="Arial"/>
              <a:cs typeface="Arial"/>
              <a:sym typeface="Arial"/>
            </a:endParaRPr>
          </a:p>
          <a:p>
            <a:pPr marL="0" marR="0" lvl="0" indent="0" algn="l" rtl="0">
              <a:spcBef>
                <a:spcPts val="0"/>
              </a:spcBef>
              <a:spcAft>
                <a:spcPts val="0"/>
              </a:spcAft>
              <a:buNone/>
            </a:pPr>
            <a:r>
              <a:rPr lang="en-GB" sz="1400">
                <a:solidFill>
                  <a:schemeClr val="lt1"/>
                </a:solidFill>
                <a:latin typeface="Arial"/>
                <a:ea typeface="Arial"/>
                <a:cs typeface="Arial"/>
                <a:sym typeface="Arial"/>
              </a:rPr>
              <a:t>Vous vous inquiétez des conséquences d'un éventuel divorce sur vos enfants et leur prise en charge.</a:t>
            </a:r>
            <a:endParaRPr sz="1400">
              <a:solidFill>
                <a:schemeClr val="lt1"/>
              </a:solidFill>
              <a:latin typeface="Arial"/>
              <a:ea typeface="Arial"/>
              <a:cs typeface="Arial"/>
              <a:sym typeface="Arial"/>
            </a:endParaRPr>
          </a:p>
        </p:txBody>
      </p:sp>
      <p:sp>
        <p:nvSpPr>
          <p:cNvPr id="705" name="Google Shape;705;p34"/>
          <p:cNvSpPr txBox="1"/>
          <p:nvPr/>
        </p:nvSpPr>
        <p:spPr>
          <a:xfrm>
            <a:off x="4292838" y="1571393"/>
            <a:ext cx="199072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EXEMPLES</a:t>
            </a:r>
            <a:endParaRPr sz="2000" b="1">
              <a:solidFill>
                <a:schemeClr val="dk1"/>
              </a:solidFill>
              <a:latin typeface="Arial"/>
              <a:ea typeface="Arial"/>
              <a:cs typeface="Arial"/>
              <a:sym typeface="Arial"/>
            </a:endParaRPr>
          </a:p>
        </p:txBody>
      </p:sp>
      <p:sp>
        <p:nvSpPr>
          <p:cNvPr id="706" name="Google Shape;706;p34"/>
          <p:cNvSpPr/>
          <p:nvPr/>
        </p:nvSpPr>
        <p:spPr>
          <a:xfrm>
            <a:off x="4298026" y="2164529"/>
            <a:ext cx="2503823" cy="1777775"/>
          </a:xfrm>
          <a:prstGeom prst="wedgeRoundRectCallout">
            <a:avLst>
              <a:gd name="adj1" fmla="val -57222"/>
              <a:gd name="adj2" fmla="val -31545"/>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Mère</a:t>
            </a:r>
            <a:endParaRPr/>
          </a:p>
          <a:p>
            <a:pPr marL="0" marR="0" lvl="0" indent="0" algn="l" rtl="0">
              <a:spcBef>
                <a:spcPts val="0"/>
              </a:spcBef>
              <a:spcAft>
                <a:spcPts val="0"/>
              </a:spcAft>
              <a:buNone/>
            </a:pPr>
            <a:r>
              <a:rPr lang="en-GB" sz="1400">
                <a:solidFill>
                  <a:schemeClr val="dk1"/>
                </a:solidFill>
                <a:latin typeface="Arial"/>
                <a:ea typeface="Arial"/>
                <a:cs typeface="Arial"/>
                <a:sym typeface="Arial"/>
              </a:rPr>
              <a:t>Si je le quitte et que nous divorçons, mes enfants devront passer du temps avec lui sans que je sois là pour eux. Je ne lui fais pas confiance pour prendre soin d'eux !</a:t>
            </a:r>
            <a:endParaRPr sz="1400">
              <a:solidFill>
                <a:schemeClr val="dk1"/>
              </a:solidFill>
              <a:latin typeface="Arial"/>
              <a:ea typeface="Arial"/>
              <a:cs typeface="Arial"/>
              <a:sym typeface="Arial"/>
            </a:endParaRPr>
          </a:p>
        </p:txBody>
      </p:sp>
      <p:sp>
        <p:nvSpPr>
          <p:cNvPr id="707" name="Google Shape;707;p34"/>
          <p:cNvSpPr txBox="1"/>
          <p:nvPr/>
        </p:nvSpPr>
        <p:spPr>
          <a:xfrm>
            <a:off x="806405" y="1571393"/>
            <a:ext cx="2951126" cy="45550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CONSEILS</a:t>
            </a:r>
            <a:endParaRPr/>
          </a:p>
          <a:p>
            <a:pPr marL="533400" marR="0" lvl="0" indent="0" algn="l" rtl="0">
              <a:spcBef>
                <a:spcPts val="1200"/>
              </a:spcBef>
              <a:spcAft>
                <a:spcPts val="0"/>
              </a:spcAft>
              <a:buNone/>
            </a:pPr>
            <a:r>
              <a:rPr lang="en-GB" sz="2000">
                <a:solidFill>
                  <a:schemeClr val="dk1"/>
                </a:solidFill>
                <a:latin typeface="Arial"/>
                <a:ea typeface="Arial"/>
                <a:cs typeface="Arial"/>
                <a:sym typeface="Arial"/>
              </a:rPr>
              <a:t>Vous devez écouter activement ! </a:t>
            </a:r>
            <a:endParaRPr/>
          </a:p>
          <a:p>
            <a:pPr marL="533400" marR="0" lvl="0" indent="0" algn="l" rtl="0">
              <a:spcBef>
                <a:spcPts val="1200"/>
              </a:spcBef>
              <a:spcAft>
                <a:spcPts val="0"/>
              </a:spcAft>
              <a:buNone/>
            </a:pPr>
            <a:r>
              <a:rPr lang="en-GB" sz="2000">
                <a:solidFill>
                  <a:schemeClr val="dk1"/>
                </a:solidFill>
                <a:latin typeface="Arial"/>
                <a:ea typeface="Arial"/>
                <a:cs typeface="Arial"/>
                <a:sym typeface="Arial"/>
              </a:rPr>
              <a:t>Identifiez le point de vue, les opinions ou les émotions d'une personne</a:t>
            </a:r>
            <a:endParaRPr/>
          </a:p>
          <a:p>
            <a:pPr marL="533400" marR="0" lvl="0" indent="0" algn="l" rtl="0">
              <a:spcBef>
                <a:spcPts val="1200"/>
              </a:spcBef>
              <a:spcAft>
                <a:spcPts val="0"/>
              </a:spcAft>
              <a:buNone/>
            </a:pPr>
            <a:r>
              <a:rPr lang="en-GB" sz="2000">
                <a:solidFill>
                  <a:schemeClr val="dk1"/>
                </a:solidFill>
                <a:latin typeface="Arial"/>
                <a:ea typeface="Arial"/>
                <a:cs typeface="Arial"/>
                <a:sym typeface="Arial"/>
              </a:rPr>
              <a:t>Réfléchissez à ces questions, sans porter de jugement ni faire de suppositions.</a:t>
            </a:r>
            <a:endParaRPr/>
          </a:p>
        </p:txBody>
      </p:sp>
      <p:sp>
        <p:nvSpPr>
          <p:cNvPr id="708" name="Google Shape;708;p34"/>
          <p:cNvSpPr/>
          <p:nvPr/>
        </p:nvSpPr>
        <p:spPr>
          <a:xfrm rot="-3238909">
            <a:off x="884403" y="2064679"/>
            <a:ext cx="358299" cy="182347"/>
          </a:xfrm>
          <a:prstGeom prst="corner">
            <a:avLst>
              <a:gd name="adj1" fmla="val 42208"/>
              <a:gd name="adj2" fmla="val 4335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9" name="Google Shape;709;p34"/>
          <p:cNvSpPr/>
          <p:nvPr/>
        </p:nvSpPr>
        <p:spPr>
          <a:xfrm rot="-3238909">
            <a:off x="884401" y="2808392"/>
            <a:ext cx="358299" cy="182347"/>
          </a:xfrm>
          <a:prstGeom prst="corner">
            <a:avLst>
              <a:gd name="adj1" fmla="val 42208"/>
              <a:gd name="adj2" fmla="val 4335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0" name="Google Shape;710;p34"/>
          <p:cNvSpPr/>
          <p:nvPr/>
        </p:nvSpPr>
        <p:spPr>
          <a:xfrm rot="-3238909">
            <a:off x="884401" y="4521111"/>
            <a:ext cx="358299" cy="182347"/>
          </a:xfrm>
          <a:prstGeom prst="corner">
            <a:avLst>
              <a:gd name="adj1" fmla="val 42208"/>
              <a:gd name="adj2" fmla="val 4335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34"/>
          <p:cNvSpPr/>
          <p:nvPr/>
        </p:nvSpPr>
        <p:spPr>
          <a:xfrm>
            <a:off x="7610056" y="2123362"/>
            <a:ext cx="3245662" cy="1818942"/>
          </a:xfrm>
          <a:prstGeom prst="wedgeRoundRectCallout">
            <a:avLst>
              <a:gd name="adj1" fmla="val -55935"/>
              <a:gd name="adj2" fmla="val -33844"/>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chemeClr val="dk1"/>
                </a:solidFill>
                <a:latin typeface="Arial"/>
                <a:ea typeface="Arial"/>
                <a:cs typeface="Arial"/>
                <a:sym typeface="Arial"/>
              </a:rPr>
              <a:t>Enfant</a:t>
            </a:r>
            <a:endParaRPr/>
          </a:p>
          <a:p>
            <a:pPr marL="0" marR="0" lvl="0" indent="0" algn="l" rtl="0">
              <a:spcBef>
                <a:spcPts val="0"/>
              </a:spcBef>
              <a:spcAft>
                <a:spcPts val="0"/>
              </a:spcAft>
              <a:buNone/>
            </a:pPr>
            <a:r>
              <a:rPr lang="en-GB" sz="1400">
                <a:solidFill>
                  <a:schemeClr val="dk1"/>
                </a:solidFill>
                <a:latin typeface="Arial"/>
                <a:ea typeface="Arial"/>
                <a:cs typeface="Arial"/>
                <a:sym typeface="Arial"/>
              </a:rPr>
              <a:t>J'ai aimé l'école et j'aime jouer au football à l'école, mais je ne pourrai pas y retourner même si je le veux. J'ai d'autres responsabilités et je dois penser à ma famille maintenant, après tout ce qui s'est passé.</a:t>
            </a:r>
            <a:endParaRPr sz="1400">
              <a:solidFill>
                <a:schemeClr val="dk1"/>
              </a:solidFill>
              <a:latin typeface="Arial"/>
              <a:ea typeface="Arial"/>
              <a:cs typeface="Arial"/>
              <a:sym typeface="Arial"/>
            </a:endParaRPr>
          </a:p>
        </p:txBody>
      </p:sp>
      <p:sp>
        <p:nvSpPr>
          <p:cNvPr id="712" name="Google Shape;712;p34"/>
          <p:cNvSpPr/>
          <p:nvPr/>
        </p:nvSpPr>
        <p:spPr>
          <a:xfrm>
            <a:off x="8215086" y="4146058"/>
            <a:ext cx="3120879" cy="1587085"/>
          </a:xfrm>
          <a:prstGeom prst="wedgeRoundRectCallout">
            <a:avLst>
              <a:gd name="adj1" fmla="val 56921"/>
              <a:gd name="adj2" fmla="val -33250"/>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chemeClr val="lt1"/>
                </a:solidFill>
                <a:latin typeface="Arial"/>
                <a:ea typeface="Arial"/>
                <a:cs typeface="Arial"/>
                <a:sym typeface="Arial"/>
              </a:rPr>
              <a:t>Gestionnaire de cas</a:t>
            </a:r>
            <a:endParaRPr sz="1400" b="1">
              <a:solidFill>
                <a:schemeClr val="lt1"/>
              </a:solidFill>
              <a:latin typeface="Arial"/>
              <a:ea typeface="Arial"/>
              <a:cs typeface="Arial"/>
              <a:sym typeface="Arial"/>
            </a:endParaRPr>
          </a:p>
          <a:p>
            <a:pPr marL="0" marR="0" lvl="0" indent="0" algn="l" rtl="0">
              <a:spcBef>
                <a:spcPts val="0"/>
              </a:spcBef>
              <a:spcAft>
                <a:spcPts val="0"/>
              </a:spcAft>
              <a:buNone/>
            </a:pPr>
            <a:r>
              <a:rPr lang="en-GB" sz="1400">
                <a:solidFill>
                  <a:schemeClr val="lt1"/>
                </a:solidFill>
                <a:latin typeface="Arial"/>
                <a:ea typeface="Arial"/>
                <a:cs typeface="Arial"/>
                <a:sym typeface="Arial"/>
              </a:rPr>
              <a:t>Vous aimeriez retourner à l'école et jouer avec vos amis, mais vous êtes inquiet pour votre famille et vous aimeriez continuer à la soutenir.</a:t>
            </a:r>
            <a:endParaRPr sz="1400">
              <a:solidFill>
                <a:schemeClr val="lt1"/>
              </a:solidFill>
              <a:latin typeface="Arial"/>
              <a:ea typeface="Arial"/>
              <a:cs typeface="Arial"/>
              <a:sym typeface="Arial"/>
            </a:endParaRPr>
          </a:p>
        </p:txBody>
      </p:sp>
      <p:sp>
        <p:nvSpPr>
          <p:cNvPr id="713" name="Google Shape;713;p34"/>
          <p:cNvSpPr/>
          <p:nvPr/>
        </p:nvSpPr>
        <p:spPr>
          <a:xfrm>
            <a:off x="10365942" y="385503"/>
            <a:ext cx="1411716" cy="141171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4" name="Google Shape;714;p34"/>
          <p:cNvGrpSpPr/>
          <p:nvPr/>
        </p:nvGrpSpPr>
        <p:grpSpPr>
          <a:xfrm>
            <a:off x="10812036" y="596496"/>
            <a:ext cx="546298" cy="953570"/>
            <a:chOff x="4530235" y="2228277"/>
            <a:chExt cx="546298" cy="953570"/>
          </a:xfrm>
        </p:grpSpPr>
        <p:sp>
          <p:nvSpPr>
            <p:cNvPr id="715" name="Google Shape;715;p34"/>
            <p:cNvSpPr/>
            <p:nvPr/>
          </p:nvSpPr>
          <p:spPr>
            <a:xfrm rot="489988">
              <a:off x="4573917" y="2257588"/>
              <a:ext cx="458933" cy="64779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6" name="Google Shape;716;p34"/>
            <p:cNvSpPr/>
            <p:nvPr/>
          </p:nvSpPr>
          <p:spPr>
            <a:xfrm rot="-9848744">
              <a:off x="4671095" y="2544267"/>
              <a:ext cx="121783" cy="6329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34"/>
            <p:cNvSpPr/>
            <p:nvPr/>
          </p:nvSpPr>
          <p:spPr>
            <a:xfrm rot="-1252143">
              <a:off x="4815580" y="2351142"/>
              <a:ext cx="45719" cy="291578"/>
            </a:xfrm>
            <a:prstGeom prst="roundRect">
              <a:avLst>
                <a:gd name="adj" fmla="val 16667"/>
              </a:avLst>
            </a:prstGeom>
            <a:solidFill>
              <a:srgbClr val="BEE0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34"/>
            <p:cNvSpPr/>
            <p:nvPr/>
          </p:nvSpPr>
          <p:spPr>
            <a:xfrm rot="-1252143">
              <a:off x="4905811" y="2404449"/>
              <a:ext cx="51674" cy="184965"/>
            </a:xfrm>
            <a:prstGeom prst="roundRect">
              <a:avLst>
                <a:gd name="adj" fmla="val 16667"/>
              </a:avLst>
            </a:prstGeom>
            <a:solidFill>
              <a:srgbClr val="BEE0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5"/>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None/>
            </a:pPr>
            <a:r>
              <a:rPr lang="en-GB">
                <a:latin typeface="Arial"/>
                <a:ea typeface="Arial"/>
                <a:cs typeface="Arial"/>
                <a:sym typeface="Arial"/>
              </a:rPr>
              <a:t>Technique 2 : Réflexions</a:t>
            </a:r>
            <a:endParaRPr>
              <a:latin typeface="Arial"/>
              <a:ea typeface="Arial"/>
              <a:cs typeface="Arial"/>
              <a:sym typeface="Arial"/>
            </a:endParaRPr>
          </a:p>
        </p:txBody>
      </p:sp>
      <p:sp>
        <p:nvSpPr>
          <p:cNvPr id="725" name="Google Shape;725;p35"/>
          <p:cNvSpPr txBox="1"/>
          <p:nvPr/>
        </p:nvSpPr>
        <p:spPr>
          <a:xfrm>
            <a:off x="453358" y="324167"/>
            <a:ext cx="179835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sp>
        <p:nvSpPr>
          <p:cNvPr id="726" name="Google Shape;726;p35"/>
          <p:cNvSpPr/>
          <p:nvPr/>
        </p:nvSpPr>
        <p:spPr>
          <a:xfrm>
            <a:off x="1022982" y="2494938"/>
            <a:ext cx="4672995" cy="691628"/>
          </a:xfrm>
          <a:prstGeom prst="wedgeRoundRectCallout">
            <a:avLst>
              <a:gd name="adj1" fmla="val 53496"/>
              <a:gd name="adj2" fmla="val -27018"/>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b="1">
                <a:solidFill>
                  <a:schemeClr val="lt1"/>
                </a:solidFill>
                <a:latin typeface="Arial"/>
                <a:ea typeface="Arial"/>
                <a:cs typeface="Arial"/>
                <a:sym typeface="Arial"/>
              </a:rPr>
              <a:t>Gestionnaire de cas</a:t>
            </a:r>
            <a:endParaRPr sz="1500" b="1">
              <a:solidFill>
                <a:schemeClr val="lt1"/>
              </a:solidFill>
              <a:latin typeface="Arial"/>
              <a:ea typeface="Arial"/>
              <a:cs typeface="Arial"/>
              <a:sym typeface="Arial"/>
            </a:endParaRPr>
          </a:p>
          <a:p>
            <a:pPr marL="0" marR="0" lvl="0" indent="0" algn="l" rtl="0">
              <a:spcBef>
                <a:spcPts val="0"/>
              </a:spcBef>
              <a:spcAft>
                <a:spcPts val="0"/>
              </a:spcAft>
              <a:buNone/>
            </a:pPr>
            <a:r>
              <a:rPr lang="en-GB" sz="1500">
                <a:solidFill>
                  <a:schemeClr val="lt1"/>
                </a:solidFill>
                <a:latin typeface="Arial"/>
                <a:ea typeface="Arial"/>
                <a:cs typeface="Arial"/>
                <a:sym typeface="Arial"/>
              </a:rPr>
              <a:t>En quoi la situation est-elle différente aujourd'hui ? </a:t>
            </a:r>
            <a:endParaRPr/>
          </a:p>
        </p:txBody>
      </p:sp>
      <p:sp>
        <p:nvSpPr>
          <p:cNvPr id="727" name="Google Shape;727;p35"/>
          <p:cNvSpPr/>
          <p:nvPr/>
        </p:nvSpPr>
        <p:spPr>
          <a:xfrm>
            <a:off x="562112" y="1189946"/>
            <a:ext cx="4875959" cy="1154670"/>
          </a:xfrm>
          <a:prstGeom prst="wedgeRoundRectCallout">
            <a:avLst>
              <a:gd name="adj1" fmla="val -53328"/>
              <a:gd name="adj2" fmla="val -34028"/>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b="1">
                <a:solidFill>
                  <a:schemeClr val="dk1"/>
                </a:solidFill>
                <a:latin typeface="Arial"/>
                <a:ea typeface="Arial"/>
                <a:cs typeface="Arial"/>
                <a:sym typeface="Arial"/>
              </a:rPr>
              <a:t>Mère</a:t>
            </a:r>
            <a:endParaRPr/>
          </a:p>
          <a:p>
            <a:pPr marL="0" marR="0" lvl="0" indent="0" algn="l" rtl="0">
              <a:spcBef>
                <a:spcPts val="0"/>
              </a:spcBef>
              <a:spcAft>
                <a:spcPts val="0"/>
              </a:spcAft>
              <a:buNone/>
            </a:pPr>
            <a:r>
              <a:rPr lang="en-GB" sz="1500">
                <a:solidFill>
                  <a:schemeClr val="dk1"/>
                </a:solidFill>
                <a:latin typeface="Arial"/>
                <a:ea typeface="Arial"/>
                <a:cs typeface="Arial"/>
                <a:sym typeface="Arial"/>
              </a:rPr>
              <a:t>Dans le passé, j'aurais été en retard d'une demi-heure ou d'une heure pour te rencontrer. Et j'aurais trouvé une excuse pour expliquer que ce n'était pas de ma faute. </a:t>
            </a:r>
            <a:endParaRPr/>
          </a:p>
        </p:txBody>
      </p:sp>
      <p:sp>
        <p:nvSpPr>
          <p:cNvPr id="728" name="Google Shape;728;p35"/>
          <p:cNvSpPr/>
          <p:nvPr/>
        </p:nvSpPr>
        <p:spPr>
          <a:xfrm>
            <a:off x="6914725" y="2211218"/>
            <a:ext cx="4993643" cy="1130029"/>
          </a:xfrm>
          <a:prstGeom prst="wedgeRoundRectCallout">
            <a:avLst>
              <a:gd name="adj1" fmla="val 53081"/>
              <a:gd name="adj2" fmla="val -33733"/>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a:solidFill>
                  <a:schemeClr val="lt1"/>
                </a:solidFill>
                <a:latin typeface="Arial"/>
                <a:ea typeface="Arial"/>
                <a:cs typeface="Arial"/>
                <a:sym typeface="Arial"/>
              </a:rPr>
              <a:t>Il est difficile d'expliquer comment notre cerveau fonctionne et pourquoi certaines choses nous posent plus de problèmes que d'autres. En essayant, vous avez trouvé des astuces et des routines qui vous aident dans ce qui est difficile pour vous.</a:t>
            </a:r>
            <a:endParaRPr/>
          </a:p>
        </p:txBody>
      </p:sp>
      <p:sp>
        <p:nvSpPr>
          <p:cNvPr id="729" name="Google Shape;729;p35"/>
          <p:cNvSpPr/>
          <p:nvPr/>
        </p:nvSpPr>
        <p:spPr>
          <a:xfrm>
            <a:off x="6533647" y="1226641"/>
            <a:ext cx="4912784" cy="869100"/>
          </a:xfrm>
          <a:prstGeom prst="wedgeRoundRectCallout">
            <a:avLst>
              <a:gd name="adj1" fmla="val -55326"/>
              <a:gd name="adj2" fmla="val -29132"/>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Je dois le faire avec mon cerveau désorganisé. Je ne peux pas expliquer pourquoi il m'est si difficile de me préparer à temps. Mais j'essaie !</a:t>
            </a:r>
            <a:endParaRPr/>
          </a:p>
        </p:txBody>
      </p:sp>
      <p:sp>
        <p:nvSpPr>
          <p:cNvPr id="730" name="Google Shape;730;p35"/>
          <p:cNvSpPr/>
          <p:nvPr/>
        </p:nvSpPr>
        <p:spPr>
          <a:xfrm>
            <a:off x="542099" y="3300374"/>
            <a:ext cx="4895972" cy="917424"/>
          </a:xfrm>
          <a:prstGeom prst="wedgeRoundRectCallout">
            <a:avLst>
              <a:gd name="adj1" fmla="val -53328"/>
              <a:gd name="adj2" fmla="val -34028"/>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a:solidFill>
                  <a:schemeClr val="dk1"/>
                </a:solidFill>
                <a:latin typeface="Arial"/>
                <a:ea typeface="Arial"/>
                <a:cs typeface="Arial"/>
                <a:sym typeface="Arial"/>
              </a:rPr>
              <a:t>Je suis plus organisée. Maintenant, j'utilise mon agenda sur mon téléphone qui me prévient 30 minutes avant. Et quand l'alarme sonne, je me prépare. </a:t>
            </a:r>
            <a:endParaRPr/>
          </a:p>
        </p:txBody>
      </p:sp>
      <p:sp>
        <p:nvSpPr>
          <p:cNvPr id="731" name="Google Shape;731;p35"/>
          <p:cNvSpPr/>
          <p:nvPr/>
        </p:nvSpPr>
        <p:spPr>
          <a:xfrm>
            <a:off x="1022983" y="4312202"/>
            <a:ext cx="4672994" cy="1061642"/>
          </a:xfrm>
          <a:prstGeom prst="wedgeRoundRectCallout">
            <a:avLst>
              <a:gd name="adj1" fmla="val 53081"/>
              <a:gd name="adj2" fmla="val -33733"/>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Vous conservez vos rendez-vous dans l'agenda de votre téléphone, ce qui vous permet d'être plus organisé.</a:t>
            </a:r>
            <a:endParaRPr/>
          </a:p>
        </p:txBody>
      </p:sp>
      <p:sp>
        <p:nvSpPr>
          <p:cNvPr id="732" name="Google Shape;732;p35"/>
          <p:cNvSpPr/>
          <p:nvPr/>
        </p:nvSpPr>
        <p:spPr>
          <a:xfrm>
            <a:off x="6914725" y="4658510"/>
            <a:ext cx="4988509" cy="593180"/>
          </a:xfrm>
          <a:prstGeom prst="wedgeRoundRectCallout">
            <a:avLst>
              <a:gd name="adj1" fmla="val 53081"/>
              <a:gd name="adj2" fmla="val -33733"/>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Vous vous êtes engagée à rester organisée et vous semblez vous sentir mieux. </a:t>
            </a:r>
            <a:endParaRPr/>
          </a:p>
        </p:txBody>
      </p:sp>
      <p:sp>
        <p:nvSpPr>
          <p:cNvPr id="733" name="Google Shape;733;p35"/>
          <p:cNvSpPr/>
          <p:nvPr/>
        </p:nvSpPr>
        <p:spPr>
          <a:xfrm>
            <a:off x="6533647" y="3436701"/>
            <a:ext cx="4895972" cy="1103005"/>
          </a:xfrm>
          <a:prstGeom prst="wedgeRoundRectCallout">
            <a:avLst>
              <a:gd name="adj1" fmla="val -53328"/>
              <a:gd name="adj2" fmla="val -34028"/>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a:solidFill>
                  <a:schemeClr val="dk1"/>
                </a:solidFill>
                <a:latin typeface="Arial"/>
                <a:ea typeface="Arial"/>
                <a:cs typeface="Arial"/>
                <a:sym typeface="Arial"/>
              </a:rPr>
              <a:t>Être une mère célibataire n'est pas facile, mais Dieu merci, j'arrive à mieux me débrouiller maintenant. Le mois dernier, mon fils n'a jamais eu à attendre que je vienne le chercher à l'école. Je suis arrivée à l'heure !</a:t>
            </a:r>
            <a:endParaRPr/>
          </a:p>
        </p:txBody>
      </p:sp>
      <p:sp>
        <p:nvSpPr>
          <p:cNvPr id="734" name="Google Shape;734;p35"/>
          <p:cNvSpPr/>
          <p:nvPr/>
        </p:nvSpPr>
        <p:spPr>
          <a:xfrm>
            <a:off x="6537997" y="5370494"/>
            <a:ext cx="4891437" cy="466281"/>
          </a:xfrm>
          <a:prstGeom prst="wedgeRoundRectCallout">
            <a:avLst>
              <a:gd name="adj1" fmla="val -53328"/>
              <a:gd name="adj2" fmla="val -34028"/>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Oui, je le suis vraiment, je dois le faire !</a:t>
            </a:r>
            <a:endParaRPr/>
          </a:p>
        </p:txBody>
      </p:sp>
      <p:sp>
        <p:nvSpPr>
          <p:cNvPr id="735" name="Google Shape;735;p35"/>
          <p:cNvSpPr/>
          <p:nvPr/>
        </p:nvSpPr>
        <p:spPr>
          <a:xfrm>
            <a:off x="453358" y="5468248"/>
            <a:ext cx="4984713" cy="591012"/>
          </a:xfrm>
          <a:prstGeom prst="wedgeRoundRectCallout">
            <a:avLst>
              <a:gd name="adj1" fmla="val -53445"/>
              <a:gd name="adj2" fmla="val -33099"/>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Oui, je l'ai maintenant. Je règle toujours l'alarme de mon téléphone...</a:t>
            </a:r>
            <a:endParaRPr/>
          </a:p>
        </p:txBody>
      </p:sp>
      <p:cxnSp>
        <p:nvCxnSpPr>
          <p:cNvPr id="736" name="Google Shape;736;p35"/>
          <p:cNvCxnSpPr/>
          <p:nvPr/>
        </p:nvCxnSpPr>
        <p:spPr>
          <a:xfrm>
            <a:off x="6096000" y="1226641"/>
            <a:ext cx="0" cy="4832619"/>
          </a:xfrm>
          <a:prstGeom prst="straightConnector1">
            <a:avLst/>
          </a:prstGeom>
          <a:noFill/>
          <a:ln w="9525" cap="flat" cmpd="sng">
            <a:solidFill>
              <a:srgbClr val="68B043"/>
            </a:solidFill>
            <a:prstDash val="solid"/>
            <a:miter lim="800000"/>
            <a:headEnd type="none" w="sm" len="sm"/>
            <a:tailEnd type="none" w="sm" len="sm"/>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6"/>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None/>
            </a:pPr>
            <a:r>
              <a:rPr lang="en-GB">
                <a:latin typeface="Arial"/>
                <a:ea typeface="Arial"/>
                <a:cs typeface="Arial"/>
                <a:sym typeface="Arial"/>
              </a:rPr>
              <a:t>Technique 2 : Réflexions</a:t>
            </a:r>
            <a:endParaRPr>
              <a:latin typeface="Arial"/>
              <a:ea typeface="Arial"/>
              <a:cs typeface="Arial"/>
              <a:sym typeface="Arial"/>
            </a:endParaRPr>
          </a:p>
        </p:txBody>
      </p:sp>
      <p:sp>
        <p:nvSpPr>
          <p:cNvPr id="743" name="Google Shape;743;p36"/>
          <p:cNvSpPr/>
          <p:nvPr/>
        </p:nvSpPr>
        <p:spPr>
          <a:xfrm>
            <a:off x="1022982" y="2494938"/>
            <a:ext cx="4672995" cy="691628"/>
          </a:xfrm>
          <a:prstGeom prst="wedgeRoundRectCallout">
            <a:avLst>
              <a:gd name="adj1" fmla="val 53496"/>
              <a:gd name="adj2" fmla="val -27018"/>
              <a:gd name="adj3" fmla="val 16667"/>
            </a:avLst>
          </a:pr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b="1">
                <a:solidFill>
                  <a:schemeClr val="lt1"/>
                </a:solidFill>
                <a:latin typeface="Arial"/>
                <a:ea typeface="Arial"/>
                <a:cs typeface="Arial"/>
                <a:sym typeface="Arial"/>
              </a:rPr>
              <a:t>Gestionnaire de cas</a:t>
            </a:r>
            <a:endParaRPr sz="1500" b="1">
              <a:solidFill>
                <a:schemeClr val="lt1"/>
              </a:solidFill>
              <a:latin typeface="Arial"/>
              <a:ea typeface="Arial"/>
              <a:cs typeface="Arial"/>
              <a:sym typeface="Arial"/>
            </a:endParaRPr>
          </a:p>
          <a:p>
            <a:pPr marL="0" marR="0" lvl="0" indent="0" algn="l" rtl="0">
              <a:spcBef>
                <a:spcPts val="0"/>
              </a:spcBef>
              <a:spcAft>
                <a:spcPts val="0"/>
              </a:spcAft>
              <a:buNone/>
            </a:pPr>
            <a:r>
              <a:rPr lang="en-GB" sz="1500">
                <a:solidFill>
                  <a:schemeClr val="lt1"/>
                </a:solidFill>
                <a:latin typeface="Arial"/>
                <a:ea typeface="Arial"/>
                <a:cs typeface="Arial"/>
                <a:sym typeface="Arial"/>
              </a:rPr>
              <a:t>En quoi la situation est-elle différente aujourd'hui ? </a:t>
            </a:r>
            <a:endParaRPr/>
          </a:p>
        </p:txBody>
      </p:sp>
      <p:sp>
        <p:nvSpPr>
          <p:cNvPr id="744" name="Google Shape;744;p36"/>
          <p:cNvSpPr/>
          <p:nvPr/>
        </p:nvSpPr>
        <p:spPr>
          <a:xfrm>
            <a:off x="562112" y="1189946"/>
            <a:ext cx="4875959" cy="1154670"/>
          </a:xfrm>
          <a:prstGeom prst="wedgeRoundRectCallout">
            <a:avLst>
              <a:gd name="adj1" fmla="val -53328"/>
              <a:gd name="adj2" fmla="val -34028"/>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b="1">
                <a:solidFill>
                  <a:schemeClr val="dk1"/>
                </a:solidFill>
                <a:latin typeface="Arial"/>
                <a:ea typeface="Arial"/>
                <a:cs typeface="Arial"/>
                <a:sym typeface="Arial"/>
              </a:rPr>
              <a:t>Mère</a:t>
            </a:r>
            <a:endParaRPr/>
          </a:p>
          <a:p>
            <a:pPr marL="0" marR="0" lvl="0" indent="0" algn="l" rtl="0">
              <a:spcBef>
                <a:spcPts val="0"/>
              </a:spcBef>
              <a:spcAft>
                <a:spcPts val="0"/>
              </a:spcAft>
              <a:buNone/>
            </a:pPr>
            <a:r>
              <a:rPr lang="en-GB" sz="1500">
                <a:solidFill>
                  <a:schemeClr val="dk1"/>
                </a:solidFill>
                <a:latin typeface="Arial"/>
                <a:ea typeface="Arial"/>
                <a:cs typeface="Arial"/>
                <a:sym typeface="Arial"/>
              </a:rPr>
              <a:t>Dans le passé, j'aurais été en retard d'une demi-heure ou d'une heure pour te rencontrer. Et j'aurais trouvé une excuse pour expliquer que ce n'était pas de ma faute. </a:t>
            </a:r>
            <a:endParaRPr/>
          </a:p>
        </p:txBody>
      </p:sp>
      <p:sp>
        <p:nvSpPr>
          <p:cNvPr id="745" name="Google Shape;745;p36"/>
          <p:cNvSpPr/>
          <p:nvPr/>
        </p:nvSpPr>
        <p:spPr>
          <a:xfrm>
            <a:off x="6914725" y="2211218"/>
            <a:ext cx="4993643" cy="1130029"/>
          </a:xfrm>
          <a:prstGeom prst="wedgeRoundRectCallout">
            <a:avLst>
              <a:gd name="adj1" fmla="val 53081"/>
              <a:gd name="adj2" fmla="val -33733"/>
              <a:gd name="adj3" fmla="val 16667"/>
            </a:avLst>
          </a:prstGeom>
          <a:solidFill>
            <a:srgbClr val="68B043"/>
          </a:solidFill>
          <a:ln w="5715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a:solidFill>
                  <a:schemeClr val="lt1"/>
                </a:solidFill>
                <a:latin typeface="Arial"/>
                <a:ea typeface="Arial"/>
                <a:cs typeface="Arial"/>
                <a:sym typeface="Arial"/>
              </a:rPr>
              <a:t>Il est difficile d'expliquer comment notre cerveau fonctionne et pourquoi certaines choses nous posent plus de problèmes que d'autres. En essayant, vous avez trouvé des astuces et des routines qui vous aident dans ce qui est difficile pour vous.</a:t>
            </a:r>
            <a:endParaRPr/>
          </a:p>
        </p:txBody>
      </p:sp>
      <p:sp>
        <p:nvSpPr>
          <p:cNvPr id="746" name="Google Shape;746;p36"/>
          <p:cNvSpPr/>
          <p:nvPr/>
        </p:nvSpPr>
        <p:spPr>
          <a:xfrm>
            <a:off x="6533647" y="1226641"/>
            <a:ext cx="4912784" cy="869100"/>
          </a:xfrm>
          <a:prstGeom prst="wedgeRoundRectCallout">
            <a:avLst>
              <a:gd name="adj1" fmla="val -55326"/>
              <a:gd name="adj2" fmla="val -29132"/>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Je dois le faire avec mon cerveau désorganisé. Je ne peux pas expliquer pourquoi il m'est si difficile de me préparer à temps. Mais j'essaie !</a:t>
            </a:r>
            <a:endParaRPr/>
          </a:p>
        </p:txBody>
      </p:sp>
      <p:sp>
        <p:nvSpPr>
          <p:cNvPr id="747" name="Google Shape;747;p36"/>
          <p:cNvSpPr/>
          <p:nvPr/>
        </p:nvSpPr>
        <p:spPr>
          <a:xfrm>
            <a:off x="542099" y="3300374"/>
            <a:ext cx="4895972" cy="917424"/>
          </a:xfrm>
          <a:prstGeom prst="wedgeRoundRectCallout">
            <a:avLst>
              <a:gd name="adj1" fmla="val -53328"/>
              <a:gd name="adj2" fmla="val -34028"/>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a:solidFill>
                  <a:schemeClr val="dk1"/>
                </a:solidFill>
                <a:latin typeface="Arial"/>
                <a:ea typeface="Arial"/>
                <a:cs typeface="Arial"/>
                <a:sym typeface="Arial"/>
              </a:rPr>
              <a:t>Je suis plus organisée. Maintenant, j'utilise mon agenda sur mon téléphone qui me prévient 30 minutes avant. Et quand l'alarme sonne, je me prépare. </a:t>
            </a:r>
            <a:endParaRPr/>
          </a:p>
        </p:txBody>
      </p:sp>
      <p:sp>
        <p:nvSpPr>
          <p:cNvPr id="748" name="Google Shape;748;p36"/>
          <p:cNvSpPr/>
          <p:nvPr/>
        </p:nvSpPr>
        <p:spPr>
          <a:xfrm>
            <a:off x="1022983" y="4312202"/>
            <a:ext cx="4672994" cy="1061642"/>
          </a:xfrm>
          <a:prstGeom prst="wedgeRoundRectCallout">
            <a:avLst>
              <a:gd name="adj1" fmla="val 53081"/>
              <a:gd name="adj2" fmla="val -33733"/>
              <a:gd name="adj3" fmla="val 16667"/>
            </a:avLst>
          </a:prstGeom>
          <a:solidFill>
            <a:srgbClr val="68B043"/>
          </a:solidFill>
          <a:ln w="5715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Vous conservez vos rendez-vous dans l'agenda de votre téléphone, ce qui vous permet d'être plus organisé.</a:t>
            </a:r>
            <a:endParaRPr/>
          </a:p>
        </p:txBody>
      </p:sp>
      <p:sp>
        <p:nvSpPr>
          <p:cNvPr id="749" name="Google Shape;749;p36"/>
          <p:cNvSpPr/>
          <p:nvPr/>
        </p:nvSpPr>
        <p:spPr>
          <a:xfrm>
            <a:off x="6914725" y="4658510"/>
            <a:ext cx="4988509" cy="593180"/>
          </a:xfrm>
          <a:prstGeom prst="wedgeRoundRectCallout">
            <a:avLst>
              <a:gd name="adj1" fmla="val 53081"/>
              <a:gd name="adj2" fmla="val -33733"/>
              <a:gd name="adj3" fmla="val 16667"/>
            </a:avLst>
          </a:prstGeom>
          <a:solidFill>
            <a:srgbClr val="68B043"/>
          </a:solidFill>
          <a:ln w="57150" cap="flat" cmpd="sng">
            <a:solidFill>
              <a:srgbClr val="4575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Vous vous êtes engagée à rester organisée et vous semblez vous sentir mieux. </a:t>
            </a:r>
            <a:endParaRPr/>
          </a:p>
        </p:txBody>
      </p:sp>
      <p:sp>
        <p:nvSpPr>
          <p:cNvPr id="750" name="Google Shape;750;p36"/>
          <p:cNvSpPr/>
          <p:nvPr/>
        </p:nvSpPr>
        <p:spPr>
          <a:xfrm>
            <a:off x="6533647" y="3436701"/>
            <a:ext cx="4895972" cy="1103005"/>
          </a:xfrm>
          <a:prstGeom prst="wedgeRoundRectCallout">
            <a:avLst>
              <a:gd name="adj1" fmla="val -53328"/>
              <a:gd name="adj2" fmla="val -34028"/>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a:solidFill>
                  <a:schemeClr val="dk1"/>
                </a:solidFill>
                <a:latin typeface="Arial"/>
                <a:ea typeface="Arial"/>
                <a:cs typeface="Arial"/>
                <a:sym typeface="Arial"/>
              </a:rPr>
              <a:t>Être une mère célibataire n'est pas facile, mais Dieu merci, j'arrive à mieux me débrouiller maintenant. Le mois dernier, mon fils n'a jamais eu à attendre que je vienne le chercher à l'école. Je suis arrivée à l'heure !</a:t>
            </a:r>
            <a:endParaRPr/>
          </a:p>
        </p:txBody>
      </p:sp>
      <p:sp>
        <p:nvSpPr>
          <p:cNvPr id="751" name="Google Shape;751;p36"/>
          <p:cNvSpPr/>
          <p:nvPr/>
        </p:nvSpPr>
        <p:spPr>
          <a:xfrm>
            <a:off x="6537997" y="5370494"/>
            <a:ext cx="4891437" cy="466281"/>
          </a:xfrm>
          <a:prstGeom prst="wedgeRoundRectCallout">
            <a:avLst>
              <a:gd name="adj1" fmla="val -53328"/>
              <a:gd name="adj2" fmla="val -34028"/>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Oui, je le suis vraiment, je dois le faire !</a:t>
            </a:r>
            <a:endParaRPr/>
          </a:p>
        </p:txBody>
      </p:sp>
      <p:sp>
        <p:nvSpPr>
          <p:cNvPr id="752" name="Google Shape;752;p36"/>
          <p:cNvSpPr/>
          <p:nvPr/>
        </p:nvSpPr>
        <p:spPr>
          <a:xfrm>
            <a:off x="453358" y="5468248"/>
            <a:ext cx="4984713" cy="591012"/>
          </a:xfrm>
          <a:prstGeom prst="wedgeRoundRectCallout">
            <a:avLst>
              <a:gd name="adj1" fmla="val -53445"/>
              <a:gd name="adj2" fmla="val -33099"/>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Oui, je l'ai maintenant. Je règle toujours l'alarme de mon téléphone...</a:t>
            </a:r>
            <a:endParaRPr/>
          </a:p>
        </p:txBody>
      </p:sp>
      <p:cxnSp>
        <p:nvCxnSpPr>
          <p:cNvPr id="753" name="Google Shape;753;p36"/>
          <p:cNvCxnSpPr/>
          <p:nvPr/>
        </p:nvCxnSpPr>
        <p:spPr>
          <a:xfrm>
            <a:off x="6096000" y="1226641"/>
            <a:ext cx="0" cy="4832619"/>
          </a:xfrm>
          <a:prstGeom prst="straightConnector1">
            <a:avLst/>
          </a:prstGeom>
          <a:noFill/>
          <a:ln w="9525" cap="flat" cmpd="sng">
            <a:solidFill>
              <a:srgbClr val="45752C"/>
            </a:solidFill>
            <a:prstDash val="solid"/>
            <a:miter lim="800000"/>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2 : Réflexions</a:t>
            </a:r>
            <a:endParaRPr>
              <a:latin typeface="Arial"/>
              <a:ea typeface="Arial"/>
              <a:cs typeface="Arial"/>
              <a:sym typeface="Arial"/>
            </a:endParaRPr>
          </a:p>
        </p:txBody>
      </p:sp>
      <p:sp>
        <p:nvSpPr>
          <p:cNvPr id="760" name="Google Shape;760;p37"/>
          <p:cNvSpPr txBox="1"/>
          <p:nvPr/>
        </p:nvSpPr>
        <p:spPr>
          <a:xfrm>
            <a:off x="5829950" y="1707868"/>
            <a:ext cx="43509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Réflexions simples</a:t>
            </a:r>
            <a:endParaRPr sz="2400" b="1">
              <a:solidFill>
                <a:schemeClr val="dk1"/>
              </a:solidFill>
              <a:latin typeface="Arial"/>
              <a:ea typeface="Arial"/>
              <a:cs typeface="Arial"/>
              <a:sym typeface="Arial"/>
            </a:endParaRPr>
          </a:p>
        </p:txBody>
      </p:sp>
      <p:sp>
        <p:nvSpPr>
          <p:cNvPr id="761" name="Google Shape;761;p37"/>
          <p:cNvSpPr txBox="1"/>
          <p:nvPr/>
        </p:nvSpPr>
        <p:spPr>
          <a:xfrm>
            <a:off x="5799182" y="3729672"/>
            <a:ext cx="45568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Réflexions complexes</a:t>
            </a:r>
            <a:endParaRPr sz="2400" b="1">
              <a:solidFill>
                <a:schemeClr val="dk1"/>
              </a:solidFill>
              <a:latin typeface="Arial"/>
              <a:ea typeface="Arial"/>
              <a:cs typeface="Arial"/>
              <a:sym typeface="Arial"/>
            </a:endParaRPr>
          </a:p>
        </p:txBody>
      </p:sp>
      <p:sp>
        <p:nvSpPr>
          <p:cNvPr id="762" name="Google Shape;762;p37"/>
          <p:cNvSpPr/>
          <p:nvPr/>
        </p:nvSpPr>
        <p:spPr>
          <a:xfrm>
            <a:off x="5799181" y="4342556"/>
            <a:ext cx="4350912" cy="1391353"/>
          </a:xfrm>
          <a:prstGeom prst="wedgeRoundRectCallout">
            <a:avLst>
              <a:gd name="adj1" fmla="val 56409"/>
              <a:gd name="adj2" fmla="val -34294"/>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Gestionnaire de cas</a:t>
            </a:r>
            <a:endParaRPr sz="1800" b="1">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Vous ne voyez pas l'intérêt de nouer des relations avec les gestionnaires de cas s'ils vont partir de toute façon</a:t>
            </a:r>
            <a:endParaRPr/>
          </a:p>
        </p:txBody>
      </p:sp>
      <p:sp>
        <p:nvSpPr>
          <p:cNvPr id="763" name="Google Shape;763;p37"/>
          <p:cNvSpPr/>
          <p:nvPr/>
        </p:nvSpPr>
        <p:spPr>
          <a:xfrm>
            <a:off x="5799181" y="2359417"/>
            <a:ext cx="4350912" cy="830997"/>
          </a:xfrm>
          <a:prstGeom prst="wedgeRoundRectCallout">
            <a:avLst>
              <a:gd name="adj1" fmla="val 55764"/>
              <a:gd name="adj2" fmla="val -30466"/>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b="1">
                <a:solidFill>
                  <a:schemeClr val="lt1"/>
                </a:solidFill>
                <a:latin typeface="Arial"/>
                <a:ea typeface="Arial"/>
                <a:cs typeface="Arial"/>
                <a:sym typeface="Arial"/>
              </a:rPr>
              <a:t>Gestionnaire de cas</a:t>
            </a:r>
            <a:endParaRPr sz="1700" b="1">
              <a:solidFill>
                <a:schemeClr val="lt1"/>
              </a:solidFill>
              <a:latin typeface="Arial"/>
              <a:ea typeface="Arial"/>
              <a:cs typeface="Arial"/>
              <a:sym typeface="Arial"/>
            </a:endParaRPr>
          </a:p>
          <a:p>
            <a:pPr marL="0" marR="0" lvl="0" indent="0" algn="l" rtl="0">
              <a:spcBef>
                <a:spcPts val="0"/>
              </a:spcBef>
              <a:spcAft>
                <a:spcPts val="0"/>
              </a:spcAft>
              <a:buNone/>
            </a:pPr>
            <a:r>
              <a:rPr lang="en-GB" sz="1700">
                <a:solidFill>
                  <a:schemeClr val="lt1"/>
                </a:solidFill>
                <a:latin typeface="Arial"/>
                <a:ea typeface="Arial"/>
                <a:cs typeface="Arial"/>
                <a:sym typeface="Arial"/>
              </a:rPr>
              <a:t>Vous en avez assez de changer de gestionnaire de cas</a:t>
            </a:r>
            <a:endParaRPr sz="1700">
              <a:solidFill>
                <a:schemeClr val="lt1"/>
              </a:solidFill>
              <a:latin typeface="Arial"/>
              <a:ea typeface="Arial"/>
              <a:cs typeface="Arial"/>
              <a:sym typeface="Arial"/>
            </a:endParaRPr>
          </a:p>
        </p:txBody>
      </p:sp>
      <p:sp>
        <p:nvSpPr>
          <p:cNvPr id="764" name="Google Shape;764;p37"/>
          <p:cNvSpPr/>
          <p:nvPr/>
        </p:nvSpPr>
        <p:spPr>
          <a:xfrm>
            <a:off x="1613774" y="2359417"/>
            <a:ext cx="2907960" cy="2193533"/>
          </a:xfrm>
          <a:prstGeom prst="wedgeRoundRectCallout">
            <a:avLst>
              <a:gd name="adj1" fmla="val -57259"/>
              <a:gd name="adj2" fmla="val -30809"/>
              <a:gd name="adj3" fmla="val 16667"/>
            </a:avLst>
          </a:prstGeom>
          <a:solidFill>
            <a:srgbClr val="D3EAC8"/>
          </a:solidFill>
          <a:ln w="12700" cap="flat" cmpd="sng">
            <a:solidFill>
              <a:srgbClr val="D3EA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Enfant</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b="0" u="none" strike="noStrike" cap="none">
                <a:solidFill>
                  <a:schemeClr val="dk1"/>
                </a:solidFill>
                <a:latin typeface="Arial"/>
                <a:ea typeface="Arial"/>
                <a:cs typeface="Arial"/>
                <a:sym typeface="Arial"/>
              </a:rPr>
              <a:t>J'en ai assez de </a:t>
            </a:r>
            <a:r>
              <a:rPr lang="en-GB" sz="1800">
                <a:solidFill>
                  <a:schemeClr val="dk1"/>
                </a:solidFill>
                <a:latin typeface="Arial"/>
                <a:ea typeface="Arial"/>
                <a:cs typeface="Arial"/>
                <a:sym typeface="Arial"/>
              </a:rPr>
              <a:t>rencontrer des </a:t>
            </a:r>
            <a:r>
              <a:rPr lang="en-GB" sz="1800" b="0" u="none" strike="noStrike" cap="none">
                <a:solidFill>
                  <a:schemeClr val="dk1"/>
                </a:solidFill>
                <a:latin typeface="Arial"/>
                <a:ea typeface="Arial"/>
                <a:cs typeface="Arial"/>
                <a:sym typeface="Arial"/>
              </a:rPr>
              <a:t>gestionnaires de cas. Vous êtes le troisième que je rencontre cette année.</a:t>
            </a:r>
            <a:endParaRPr sz="1800">
              <a:solidFill>
                <a:schemeClr val="dk1"/>
              </a:solidFill>
              <a:latin typeface="Arial"/>
              <a:ea typeface="Arial"/>
              <a:cs typeface="Arial"/>
              <a:sym typeface="Arial"/>
            </a:endParaRPr>
          </a:p>
        </p:txBody>
      </p:sp>
      <p:sp>
        <p:nvSpPr>
          <p:cNvPr id="765" name="Google Shape;765;p37"/>
          <p:cNvSpPr/>
          <p:nvPr/>
        </p:nvSpPr>
        <p:spPr>
          <a:xfrm rot="-1705623">
            <a:off x="4772730" y="2882714"/>
            <a:ext cx="775453" cy="353156"/>
          </a:xfrm>
          <a:custGeom>
            <a:avLst/>
            <a:gdLst/>
            <a:ahLst/>
            <a:cxnLst/>
            <a:rect l="l" t="t" r="r" b="b"/>
            <a:pathLst>
              <a:path w="1200150" h="273874" extrusionOk="0">
                <a:moveTo>
                  <a:pt x="0" y="0"/>
                </a:moveTo>
                <a:cubicBezTo>
                  <a:pt x="176212" y="119062"/>
                  <a:pt x="352425" y="238125"/>
                  <a:pt x="552450" y="266700"/>
                </a:cubicBezTo>
                <a:cubicBezTo>
                  <a:pt x="752475" y="295275"/>
                  <a:pt x="976312" y="233362"/>
                  <a:pt x="1200150" y="171450"/>
                </a:cubicBezTo>
              </a:path>
            </a:pathLst>
          </a:custGeom>
          <a:noFill/>
          <a:ln w="381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37"/>
          <p:cNvSpPr/>
          <p:nvPr/>
        </p:nvSpPr>
        <p:spPr>
          <a:xfrm rot="535335">
            <a:off x="4793929" y="4400553"/>
            <a:ext cx="775453" cy="353156"/>
          </a:xfrm>
          <a:custGeom>
            <a:avLst/>
            <a:gdLst/>
            <a:ahLst/>
            <a:cxnLst/>
            <a:rect l="l" t="t" r="r" b="b"/>
            <a:pathLst>
              <a:path w="1200150" h="273874" extrusionOk="0">
                <a:moveTo>
                  <a:pt x="0" y="0"/>
                </a:moveTo>
                <a:cubicBezTo>
                  <a:pt x="176212" y="119062"/>
                  <a:pt x="352425" y="238125"/>
                  <a:pt x="552450" y="266700"/>
                </a:cubicBezTo>
                <a:cubicBezTo>
                  <a:pt x="752475" y="295275"/>
                  <a:pt x="976312" y="233362"/>
                  <a:pt x="1200150" y="171450"/>
                </a:cubicBezTo>
              </a:path>
            </a:pathLst>
          </a:custGeom>
          <a:noFill/>
          <a:ln w="381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7" name="Google Shape;767;p37"/>
          <p:cNvGrpSpPr/>
          <p:nvPr/>
        </p:nvGrpSpPr>
        <p:grpSpPr>
          <a:xfrm>
            <a:off x="9994118" y="33917"/>
            <a:ext cx="2057602" cy="1975956"/>
            <a:chOff x="9994118" y="33917"/>
            <a:chExt cx="2057602" cy="1975956"/>
          </a:xfrm>
        </p:grpSpPr>
        <p:sp>
          <p:nvSpPr>
            <p:cNvPr id="768" name="Google Shape;768;p3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9" name="Google Shape;769;p37"/>
            <p:cNvGrpSpPr/>
            <p:nvPr/>
          </p:nvGrpSpPr>
          <p:grpSpPr>
            <a:xfrm>
              <a:off x="10621771" y="762700"/>
              <a:ext cx="562136" cy="634675"/>
              <a:chOff x="760175" y="830142"/>
              <a:chExt cx="867619" cy="979579"/>
            </a:xfrm>
          </p:grpSpPr>
          <p:sp>
            <p:nvSpPr>
              <p:cNvPr id="770" name="Google Shape;770;p37"/>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63</a:t>
                </a:r>
                <a:endParaRPr/>
              </a:p>
            </p:txBody>
          </p:sp>
          <p:sp>
            <p:nvSpPr>
              <p:cNvPr id="771" name="Google Shape;771;p37"/>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72" name="Google Shape;772;p37"/>
            <p:cNvGrpSpPr/>
            <p:nvPr/>
          </p:nvGrpSpPr>
          <p:grpSpPr>
            <a:xfrm>
              <a:off x="11325415" y="762701"/>
              <a:ext cx="182192" cy="634674"/>
              <a:chOff x="2121762" y="2323619"/>
              <a:chExt cx="200378" cy="825210"/>
            </a:xfrm>
          </p:grpSpPr>
          <p:sp>
            <p:nvSpPr>
              <p:cNvPr id="773" name="Google Shape;773;p37"/>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4" name="Google Shape;774;p37"/>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3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3 : Résumés</a:t>
            </a:r>
            <a:endParaRPr>
              <a:latin typeface="Arial"/>
              <a:ea typeface="Arial"/>
              <a:cs typeface="Arial"/>
              <a:sym typeface="Arial"/>
            </a:endParaRPr>
          </a:p>
        </p:txBody>
      </p:sp>
      <p:sp>
        <p:nvSpPr>
          <p:cNvPr id="781" name="Google Shape;781;p38"/>
          <p:cNvSpPr/>
          <p:nvPr/>
        </p:nvSpPr>
        <p:spPr>
          <a:xfrm>
            <a:off x="6096001" y="4616120"/>
            <a:ext cx="5404294" cy="1396075"/>
          </a:xfrm>
          <a:prstGeom prst="wedgeRoundRectCallout">
            <a:avLst>
              <a:gd name="adj1" fmla="val 53081"/>
              <a:gd name="adj2" fmla="val -33733"/>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Gestionnaire de cas</a:t>
            </a:r>
            <a:endParaRPr sz="1800" b="1">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Ta mère et tes amis te manquent. Tu aimerais être avec eux et c'est pourquoi tu te mets parfois en colère.</a:t>
            </a:r>
            <a:endParaRPr sz="1800">
              <a:solidFill>
                <a:schemeClr val="lt1"/>
              </a:solidFill>
              <a:latin typeface="Arial"/>
              <a:ea typeface="Arial"/>
              <a:cs typeface="Arial"/>
              <a:sym typeface="Arial"/>
            </a:endParaRPr>
          </a:p>
        </p:txBody>
      </p:sp>
      <p:sp>
        <p:nvSpPr>
          <p:cNvPr id="782" name="Google Shape;782;p38"/>
          <p:cNvSpPr txBox="1"/>
          <p:nvPr/>
        </p:nvSpPr>
        <p:spPr>
          <a:xfrm>
            <a:off x="5232400" y="1469143"/>
            <a:ext cx="199072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EXEMPLES</a:t>
            </a:r>
            <a:endParaRPr sz="2000" b="1">
              <a:solidFill>
                <a:schemeClr val="dk1"/>
              </a:solidFill>
              <a:latin typeface="Arial"/>
              <a:ea typeface="Arial"/>
              <a:cs typeface="Arial"/>
              <a:sym typeface="Arial"/>
            </a:endParaRPr>
          </a:p>
        </p:txBody>
      </p:sp>
      <p:sp>
        <p:nvSpPr>
          <p:cNvPr id="783" name="Google Shape;783;p38"/>
          <p:cNvSpPr/>
          <p:nvPr/>
        </p:nvSpPr>
        <p:spPr>
          <a:xfrm>
            <a:off x="5237588" y="2075955"/>
            <a:ext cx="4350912" cy="1018477"/>
          </a:xfrm>
          <a:prstGeom prst="wedgeRoundRectCallout">
            <a:avLst>
              <a:gd name="adj1" fmla="val -53328"/>
              <a:gd name="adj2" fmla="val -34028"/>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b="1">
                <a:solidFill>
                  <a:schemeClr val="dk1"/>
                </a:solidFill>
                <a:latin typeface="Arial"/>
                <a:ea typeface="Arial"/>
                <a:cs typeface="Arial"/>
                <a:sym typeface="Arial"/>
              </a:rPr>
              <a:t>Enfant</a:t>
            </a: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GB" sz="1700">
                <a:solidFill>
                  <a:schemeClr val="dk1"/>
                </a:solidFill>
                <a:latin typeface="Arial"/>
                <a:ea typeface="Arial"/>
                <a:cs typeface="Arial"/>
                <a:sym typeface="Arial"/>
              </a:rPr>
              <a:t>Je n'aime pas être au centre ! Les autres enfants sont stupides et ennuyeux.</a:t>
            </a:r>
            <a:endParaRPr sz="1700">
              <a:solidFill>
                <a:schemeClr val="dk1"/>
              </a:solidFill>
              <a:latin typeface="Arial"/>
              <a:ea typeface="Arial"/>
              <a:cs typeface="Arial"/>
              <a:sym typeface="Arial"/>
            </a:endParaRPr>
          </a:p>
        </p:txBody>
      </p:sp>
      <p:sp>
        <p:nvSpPr>
          <p:cNvPr id="784" name="Google Shape;784;p38"/>
          <p:cNvSpPr txBox="1"/>
          <p:nvPr/>
        </p:nvSpPr>
        <p:spPr>
          <a:xfrm>
            <a:off x="453357" y="324167"/>
            <a:ext cx="18013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sp>
        <p:nvSpPr>
          <p:cNvPr id="785" name="Google Shape;785;p38"/>
          <p:cNvSpPr txBox="1"/>
          <p:nvPr/>
        </p:nvSpPr>
        <p:spPr>
          <a:xfrm>
            <a:off x="806405" y="1469143"/>
            <a:ext cx="389259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CONSEILS</a:t>
            </a:r>
            <a:endParaRPr/>
          </a:p>
          <a:p>
            <a:pPr marL="533400" marR="0" lvl="0" indent="0" algn="l" rtl="0">
              <a:spcBef>
                <a:spcPts val="1200"/>
              </a:spcBef>
              <a:spcAft>
                <a:spcPts val="0"/>
              </a:spcAft>
              <a:buNone/>
            </a:pPr>
            <a:r>
              <a:rPr lang="en-GB" sz="2000">
                <a:solidFill>
                  <a:schemeClr val="dk1"/>
                </a:solidFill>
                <a:latin typeface="Arial"/>
                <a:ea typeface="Arial"/>
                <a:cs typeface="Arial"/>
                <a:sym typeface="Arial"/>
              </a:rPr>
              <a:t>Vous devez écouter activement ! </a:t>
            </a:r>
            <a:endParaRPr/>
          </a:p>
          <a:p>
            <a:pPr marL="533400" marR="0" lvl="0" indent="0" algn="l" rtl="0">
              <a:spcBef>
                <a:spcPts val="1200"/>
              </a:spcBef>
              <a:spcAft>
                <a:spcPts val="0"/>
              </a:spcAft>
              <a:buNone/>
            </a:pPr>
            <a:r>
              <a:rPr lang="en-GB" sz="2000">
                <a:solidFill>
                  <a:schemeClr val="dk1"/>
                </a:solidFill>
                <a:latin typeface="Arial"/>
                <a:ea typeface="Arial"/>
                <a:cs typeface="Arial"/>
                <a:sym typeface="Arial"/>
              </a:rPr>
              <a:t>Identifiez le point de vue, les opinions ou les émotions d'une personne</a:t>
            </a:r>
            <a:endParaRPr/>
          </a:p>
          <a:p>
            <a:pPr marL="533400" marR="0" lvl="0" indent="0" algn="l" rtl="0">
              <a:spcBef>
                <a:spcPts val="1200"/>
              </a:spcBef>
              <a:spcAft>
                <a:spcPts val="0"/>
              </a:spcAft>
              <a:buNone/>
            </a:pPr>
            <a:r>
              <a:rPr lang="en-GB" sz="2000">
                <a:solidFill>
                  <a:schemeClr val="dk1"/>
                </a:solidFill>
                <a:latin typeface="Arial"/>
                <a:ea typeface="Arial"/>
                <a:cs typeface="Arial"/>
                <a:sym typeface="Arial"/>
              </a:rPr>
              <a:t>Reliez les différents points de vue, opinions et émotions partagés au cours de la ou des conversations et combinez-les dans un résumé.</a:t>
            </a:r>
            <a:endParaRPr sz="2000">
              <a:solidFill>
                <a:schemeClr val="dk1"/>
              </a:solidFill>
              <a:latin typeface="Arial"/>
              <a:ea typeface="Arial"/>
              <a:cs typeface="Arial"/>
              <a:sym typeface="Arial"/>
            </a:endParaRPr>
          </a:p>
        </p:txBody>
      </p:sp>
      <p:sp>
        <p:nvSpPr>
          <p:cNvPr id="786" name="Google Shape;786;p38"/>
          <p:cNvSpPr/>
          <p:nvPr/>
        </p:nvSpPr>
        <p:spPr>
          <a:xfrm rot="-3238909">
            <a:off x="884403" y="1962429"/>
            <a:ext cx="358299" cy="182347"/>
          </a:xfrm>
          <a:prstGeom prst="corner">
            <a:avLst>
              <a:gd name="adj1" fmla="val 42208"/>
              <a:gd name="adj2" fmla="val 4335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38"/>
          <p:cNvSpPr/>
          <p:nvPr/>
        </p:nvSpPr>
        <p:spPr>
          <a:xfrm rot="-3238909">
            <a:off x="884402" y="2844255"/>
            <a:ext cx="358299" cy="182347"/>
          </a:xfrm>
          <a:prstGeom prst="corner">
            <a:avLst>
              <a:gd name="adj1" fmla="val 42208"/>
              <a:gd name="adj2" fmla="val 4335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38"/>
          <p:cNvSpPr/>
          <p:nvPr/>
        </p:nvSpPr>
        <p:spPr>
          <a:xfrm rot="-3238909">
            <a:off x="838141" y="3937435"/>
            <a:ext cx="358299" cy="182347"/>
          </a:xfrm>
          <a:prstGeom prst="corner">
            <a:avLst>
              <a:gd name="adj1" fmla="val 42208"/>
              <a:gd name="adj2" fmla="val 43350"/>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9" name="Google Shape;789;p38"/>
          <p:cNvGrpSpPr/>
          <p:nvPr/>
        </p:nvGrpSpPr>
        <p:grpSpPr>
          <a:xfrm>
            <a:off x="10338511" y="500366"/>
            <a:ext cx="1411715" cy="1411715"/>
            <a:chOff x="12884056" y="397692"/>
            <a:chExt cx="1712719" cy="1712719"/>
          </a:xfrm>
        </p:grpSpPr>
        <p:sp>
          <p:nvSpPr>
            <p:cNvPr id="790" name="Google Shape;790;p38"/>
            <p:cNvSpPr/>
            <p:nvPr/>
          </p:nvSpPr>
          <p:spPr>
            <a:xfrm>
              <a:off x="12884056" y="397692"/>
              <a:ext cx="1712719" cy="171271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1" name="Google Shape;791;p38"/>
            <p:cNvGrpSpPr/>
            <p:nvPr/>
          </p:nvGrpSpPr>
          <p:grpSpPr>
            <a:xfrm>
              <a:off x="13263476" y="816784"/>
              <a:ext cx="1030078" cy="822576"/>
              <a:chOff x="-2571900" y="3523194"/>
              <a:chExt cx="2226278" cy="1777809"/>
            </a:xfrm>
          </p:grpSpPr>
          <p:sp>
            <p:nvSpPr>
              <p:cNvPr id="792" name="Google Shape;792;p38"/>
              <p:cNvSpPr/>
              <p:nvPr/>
            </p:nvSpPr>
            <p:spPr>
              <a:xfrm>
                <a:off x="-2571900" y="3523194"/>
                <a:ext cx="2226278" cy="1777809"/>
              </a:xfrm>
              <a:prstGeom prst="wedgeEllipseCallout">
                <a:avLst>
                  <a:gd name="adj1" fmla="val -20833"/>
                  <a:gd name="adj2" fmla="val 625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93" name="Google Shape;793;p38"/>
              <p:cNvCxnSpPr/>
              <p:nvPr/>
            </p:nvCxnSpPr>
            <p:spPr>
              <a:xfrm>
                <a:off x="-2006600" y="4094599"/>
                <a:ext cx="1003300" cy="0"/>
              </a:xfrm>
              <a:prstGeom prst="straightConnector1">
                <a:avLst/>
              </a:prstGeom>
              <a:noFill/>
              <a:ln w="76200" cap="flat" cmpd="sng">
                <a:solidFill>
                  <a:srgbClr val="68B043"/>
                </a:solidFill>
                <a:prstDash val="solid"/>
                <a:miter lim="800000"/>
                <a:headEnd type="none" w="sm" len="sm"/>
                <a:tailEnd type="none" w="sm" len="sm"/>
              </a:ln>
            </p:spPr>
          </p:cxnSp>
          <p:cxnSp>
            <p:nvCxnSpPr>
              <p:cNvPr id="794" name="Google Shape;794;p38"/>
              <p:cNvCxnSpPr/>
              <p:nvPr/>
            </p:nvCxnSpPr>
            <p:spPr>
              <a:xfrm>
                <a:off x="-2006600" y="4412099"/>
                <a:ext cx="1003300" cy="0"/>
              </a:xfrm>
              <a:prstGeom prst="straightConnector1">
                <a:avLst/>
              </a:prstGeom>
              <a:noFill/>
              <a:ln w="76200" cap="flat" cmpd="sng">
                <a:solidFill>
                  <a:srgbClr val="68B043"/>
                </a:solidFill>
                <a:prstDash val="solid"/>
                <a:miter lim="800000"/>
                <a:headEnd type="none" w="sm" len="sm"/>
                <a:tailEnd type="none" w="sm" len="sm"/>
              </a:ln>
            </p:spPr>
          </p:cxnSp>
          <p:cxnSp>
            <p:nvCxnSpPr>
              <p:cNvPr id="795" name="Google Shape;795;p38"/>
              <p:cNvCxnSpPr/>
              <p:nvPr/>
            </p:nvCxnSpPr>
            <p:spPr>
              <a:xfrm>
                <a:off x="-2006600" y="4716899"/>
                <a:ext cx="1003300" cy="0"/>
              </a:xfrm>
              <a:prstGeom prst="straightConnector1">
                <a:avLst/>
              </a:prstGeom>
              <a:noFill/>
              <a:ln w="76200" cap="flat" cmpd="sng">
                <a:solidFill>
                  <a:srgbClr val="68B043"/>
                </a:solidFill>
                <a:prstDash val="solid"/>
                <a:miter lim="800000"/>
                <a:headEnd type="none" w="sm" len="sm"/>
                <a:tailEnd type="none" w="sm" len="sm"/>
              </a:ln>
            </p:spPr>
          </p:cxnSp>
        </p:grpSp>
      </p:grpSp>
      <p:sp>
        <p:nvSpPr>
          <p:cNvPr id="796" name="Google Shape;796;p38"/>
          <p:cNvSpPr/>
          <p:nvPr/>
        </p:nvSpPr>
        <p:spPr>
          <a:xfrm>
            <a:off x="5237588" y="3221459"/>
            <a:ext cx="4350912" cy="483871"/>
          </a:xfrm>
          <a:prstGeom prst="wedgeRoundRectCallout">
            <a:avLst>
              <a:gd name="adj1" fmla="val -53328"/>
              <a:gd name="adj2" fmla="val -34028"/>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dk1"/>
                </a:solidFill>
                <a:latin typeface="Arial"/>
                <a:ea typeface="Arial"/>
                <a:cs typeface="Arial"/>
                <a:sym typeface="Arial"/>
              </a:rPr>
              <a:t>Je ne vois non plus aucun de mes amis ici.</a:t>
            </a:r>
            <a:endParaRPr sz="1700">
              <a:solidFill>
                <a:schemeClr val="dk1"/>
              </a:solidFill>
              <a:latin typeface="Arial"/>
              <a:ea typeface="Arial"/>
              <a:cs typeface="Arial"/>
              <a:sym typeface="Arial"/>
            </a:endParaRPr>
          </a:p>
        </p:txBody>
      </p:sp>
      <p:sp>
        <p:nvSpPr>
          <p:cNvPr id="797" name="Google Shape;797;p38"/>
          <p:cNvSpPr/>
          <p:nvPr/>
        </p:nvSpPr>
        <p:spPr>
          <a:xfrm>
            <a:off x="5237588" y="3832357"/>
            <a:ext cx="4350912" cy="656737"/>
          </a:xfrm>
          <a:prstGeom prst="wedgeRoundRectCallout">
            <a:avLst>
              <a:gd name="adj1" fmla="val -53328"/>
              <a:gd name="adj2" fmla="val -34028"/>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00">
                <a:solidFill>
                  <a:schemeClr val="dk1"/>
                </a:solidFill>
                <a:latin typeface="Arial"/>
                <a:ea typeface="Arial"/>
                <a:cs typeface="Arial"/>
                <a:sym typeface="Arial"/>
              </a:rPr>
              <a:t>Je veux rentrer chez moi et vivre à nouveau avec ma mère. </a:t>
            </a:r>
            <a:endParaRPr sz="17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3 : Résumés</a:t>
            </a:r>
            <a:endParaRPr/>
          </a:p>
        </p:txBody>
      </p:sp>
      <p:grpSp>
        <p:nvGrpSpPr>
          <p:cNvPr id="804" name="Google Shape;804;p39"/>
          <p:cNvGrpSpPr/>
          <p:nvPr/>
        </p:nvGrpSpPr>
        <p:grpSpPr>
          <a:xfrm>
            <a:off x="4027988" y="1769357"/>
            <a:ext cx="5269330" cy="4179181"/>
            <a:chOff x="4141521" y="2003345"/>
            <a:chExt cx="4309522" cy="3417943"/>
          </a:xfrm>
        </p:grpSpPr>
        <p:grpSp>
          <p:nvGrpSpPr>
            <p:cNvPr id="805" name="Google Shape;805;p39"/>
            <p:cNvGrpSpPr/>
            <p:nvPr/>
          </p:nvGrpSpPr>
          <p:grpSpPr>
            <a:xfrm>
              <a:off x="4141521" y="2003345"/>
              <a:ext cx="1931857" cy="2269586"/>
              <a:chOff x="6805597" y="1046721"/>
              <a:chExt cx="1097834" cy="1277777"/>
            </a:xfrm>
          </p:grpSpPr>
          <p:sp>
            <p:nvSpPr>
              <p:cNvPr id="806" name="Google Shape;806;p39"/>
              <p:cNvSpPr/>
              <p:nvPr/>
            </p:nvSpPr>
            <p:spPr>
              <a:xfrm rot="1101816">
                <a:off x="7142015" y="1874845"/>
                <a:ext cx="152359" cy="436774"/>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7" name="Google Shape;807;p39"/>
              <p:cNvSpPr/>
              <p:nvPr/>
            </p:nvSpPr>
            <p:spPr>
              <a:xfrm rot="826959">
                <a:off x="6902447" y="1141143"/>
                <a:ext cx="904133" cy="922324"/>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8" name="Google Shape;808;p39"/>
              <p:cNvSpPr/>
              <p:nvPr/>
            </p:nvSpPr>
            <p:spPr>
              <a:xfrm rot="826991">
                <a:off x="6846825" y="1323103"/>
                <a:ext cx="197693" cy="32618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9" name="Google Shape;809;p39"/>
              <p:cNvSpPr/>
              <p:nvPr/>
            </p:nvSpPr>
            <p:spPr>
              <a:xfrm rot="826991">
                <a:off x="7648366" y="1519632"/>
                <a:ext cx="197693" cy="32618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0" name="Google Shape;810;p39"/>
              <p:cNvSpPr/>
              <p:nvPr/>
            </p:nvSpPr>
            <p:spPr>
              <a:xfrm rot="-9882041">
                <a:off x="7178876" y="1637950"/>
                <a:ext cx="306979" cy="24701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1" name="Google Shape;811;p39"/>
            <p:cNvGrpSpPr/>
            <p:nvPr/>
          </p:nvGrpSpPr>
          <p:grpSpPr>
            <a:xfrm rot="-1967271">
              <a:off x="6051217" y="2784306"/>
              <a:ext cx="1931795" cy="2296887"/>
              <a:chOff x="6805598" y="1046721"/>
              <a:chExt cx="1097834" cy="1293084"/>
            </a:xfrm>
          </p:grpSpPr>
          <p:sp>
            <p:nvSpPr>
              <p:cNvPr id="812" name="Google Shape;812;p39"/>
              <p:cNvSpPr/>
              <p:nvPr/>
            </p:nvSpPr>
            <p:spPr>
              <a:xfrm rot="584416">
                <a:off x="7185943" y="1893030"/>
                <a:ext cx="152498" cy="437025"/>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3" name="Google Shape;813;p39"/>
              <p:cNvSpPr/>
              <p:nvPr/>
            </p:nvSpPr>
            <p:spPr>
              <a:xfrm rot="826959">
                <a:off x="6902448" y="1141143"/>
                <a:ext cx="904133" cy="922324"/>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4" name="Google Shape;814;p39"/>
              <p:cNvSpPr/>
              <p:nvPr/>
            </p:nvSpPr>
            <p:spPr>
              <a:xfrm rot="826991">
                <a:off x="6846825" y="1323103"/>
                <a:ext cx="197693" cy="32618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5" name="Google Shape;815;p39"/>
              <p:cNvSpPr/>
              <p:nvPr/>
            </p:nvSpPr>
            <p:spPr>
              <a:xfrm rot="826991">
                <a:off x="7648366" y="1519632"/>
                <a:ext cx="197693" cy="32618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6" name="Google Shape;816;p39"/>
              <p:cNvSpPr/>
              <p:nvPr/>
            </p:nvSpPr>
            <p:spPr>
              <a:xfrm rot="728033">
                <a:off x="7119488" y="1730130"/>
                <a:ext cx="306855" cy="247014"/>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17" name="Google Shape;817;p39"/>
          <p:cNvSpPr txBox="1"/>
          <p:nvPr/>
        </p:nvSpPr>
        <p:spPr>
          <a:xfrm>
            <a:off x="453358" y="324167"/>
            <a:ext cx="14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a:t>
            </a:r>
            <a:endParaRPr sz="2400" b="1">
              <a:solidFill>
                <a:schemeClr val="dk1"/>
              </a:solidFill>
              <a:highlight>
                <a:srgbClr val="FFFF00"/>
              </a:highlight>
              <a:latin typeface="Arial"/>
              <a:ea typeface="Arial"/>
              <a:cs typeface="Arial"/>
              <a:sym typeface="Arial"/>
            </a:endParaRPr>
          </a:p>
        </p:txBody>
      </p:sp>
      <p:grpSp>
        <p:nvGrpSpPr>
          <p:cNvPr id="818" name="Google Shape;818;p39"/>
          <p:cNvGrpSpPr/>
          <p:nvPr/>
        </p:nvGrpSpPr>
        <p:grpSpPr>
          <a:xfrm>
            <a:off x="9994118" y="33917"/>
            <a:ext cx="2057602" cy="1975956"/>
            <a:chOff x="9994118" y="33917"/>
            <a:chExt cx="2057602" cy="1975956"/>
          </a:xfrm>
        </p:grpSpPr>
        <p:sp>
          <p:nvSpPr>
            <p:cNvPr id="819" name="Google Shape;819;p3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20" name="Google Shape;820;p39"/>
            <p:cNvGrpSpPr/>
            <p:nvPr/>
          </p:nvGrpSpPr>
          <p:grpSpPr>
            <a:xfrm>
              <a:off x="10621771" y="762700"/>
              <a:ext cx="562136" cy="634675"/>
              <a:chOff x="760175" y="830142"/>
              <a:chExt cx="867619" cy="979579"/>
            </a:xfrm>
          </p:grpSpPr>
          <p:sp>
            <p:nvSpPr>
              <p:cNvPr id="821" name="Google Shape;821;p39"/>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64</a:t>
                </a:r>
                <a:endParaRPr/>
              </a:p>
            </p:txBody>
          </p:sp>
          <p:sp>
            <p:nvSpPr>
              <p:cNvPr id="822" name="Google Shape;822;p39"/>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23" name="Google Shape;823;p39"/>
            <p:cNvGrpSpPr/>
            <p:nvPr/>
          </p:nvGrpSpPr>
          <p:grpSpPr>
            <a:xfrm>
              <a:off x="11325415" y="762701"/>
              <a:ext cx="182192" cy="634674"/>
              <a:chOff x="2121762" y="2323619"/>
              <a:chExt cx="200378" cy="825210"/>
            </a:xfrm>
          </p:grpSpPr>
          <p:sp>
            <p:nvSpPr>
              <p:cNvPr id="824" name="Google Shape;824;p39"/>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39"/>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cxnSp>
        <p:nvCxnSpPr>
          <p:cNvPr id="131" name="Google Shape;131;p4"/>
          <p:cNvCxnSpPr/>
          <p:nvPr/>
        </p:nvCxnSpPr>
        <p:spPr>
          <a:xfrm>
            <a:off x="7787478" y="875072"/>
            <a:ext cx="0" cy="5180343"/>
          </a:xfrm>
          <a:prstGeom prst="straightConnector1">
            <a:avLst/>
          </a:prstGeom>
          <a:noFill/>
          <a:ln w="28575" cap="flat" cmpd="sng">
            <a:solidFill>
              <a:schemeClr val="lt1"/>
            </a:solidFill>
            <a:prstDash val="solid"/>
            <a:miter lim="800000"/>
            <a:headEnd type="none" w="sm" len="sm"/>
            <a:tailEnd type="none" w="sm" len="sm"/>
          </a:ln>
        </p:spPr>
      </p:cxnSp>
      <p:sp>
        <p:nvSpPr>
          <p:cNvPr id="132" name="Google Shape;132;p4"/>
          <p:cNvSpPr txBox="1"/>
          <p:nvPr/>
        </p:nvSpPr>
        <p:spPr>
          <a:xfrm>
            <a:off x="8069804" y="582685"/>
            <a:ext cx="337427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GB" sz="1800">
                <a:solidFill>
                  <a:schemeClr val="lt1"/>
                </a:solidFill>
                <a:latin typeface="Arial"/>
                <a:ea typeface="Arial"/>
                <a:cs typeface="Arial"/>
                <a:sym typeface="Arial"/>
              </a:rPr>
              <a:t>Ouverture du module</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600"/>
              <a:buFont typeface="Helvetica Neue"/>
              <a:buNone/>
            </a:pPr>
            <a:r>
              <a:rPr lang="en-GB" sz="1800" b="0" i="1" u="none" strike="noStrike" cap="none">
                <a:solidFill>
                  <a:schemeClr val="lt1"/>
                </a:solidFill>
                <a:latin typeface="Arial"/>
                <a:ea typeface="Arial"/>
                <a:cs typeface="Arial"/>
                <a:sym typeface="Arial"/>
              </a:rPr>
              <a:t>45 minutes</a:t>
            </a:r>
            <a:endParaRPr sz="1800" b="0" i="1" u="none" strike="noStrike" cap="none">
              <a:solidFill>
                <a:schemeClr val="lt1"/>
              </a:solidFill>
              <a:latin typeface="Arial"/>
              <a:ea typeface="Arial"/>
              <a:cs typeface="Arial"/>
              <a:sym typeface="Arial"/>
            </a:endParaRPr>
          </a:p>
        </p:txBody>
      </p:sp>
      <p:sp>
        <p:nvSpPr>
          <p:cNvPr id="133" name="Google Shape;133;p4"/>
          <p:cNvSpPr txBox="1"/>
          <p:nvPr/>
        </p:nvSpPr>
        <p:spPr>
          <a:xfrm>
            <a:off x="8069802" y="4733820"/>
            <a:ext cx="390052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GB" sz="1800" b="1">
                <a:solidFill>
                  <a:schemeClr val="lt1"/>
                </a:solidFill>
                <a:latin typeface="Arial"/>
                <a:ea typeface="Arial"/>
                <a:cs typeface="Arial"/>
                <a:sym typeface="Arial"/>
              </a:rPr>
              <a:t>Quelles techniques puis-je utiliser pour motiver le changement ? </a:t>
            </a:r>
            <a:endParaRPr/>
          </a:p>
          <a:p>
            <a:pPr marL="0" marR="0" lvl="0" indent="0" algn="l" rtl="0">
              <a:lnSpc>
                <a:spcPct val="100000"/>
              </a:lnSpc>
              <a:spcBef>
                <a:spcPts val="0"/>
              </a:spcBef>
              <a:spcAft>
                <a:spcPts val="0"/>
              </a:spcAft>
              <a:buClr>
                <a:schemeClr val="lt1"/>
              </a:buClr>
              <a:buSzPts val="1600"/>
              <a:buFont typeface="Helvetica Neue"/>
              <a:buNone/>
            </a:pPr>
            <a:r>
              <a:rPr lang="en-GB" sz="1800" i="1" u="none" strike="noStrike" cap="none">
                <a:solidFill>
                  <a:schemeClr val="lt1"/>
                </a:solidFill>
                <a:latin typeface="Arial"/>
                <a:ea typeface="Arial"/>
                <a:cs typeface="Arial"/>
                <a:sym typeface="Arial"/>
              </a:rPr>
              <a:t>2 heures 45 minutes</a:t>
            </a:r>
            <a:endParaRPr sz="1800" i="1" u="none" strike="noStrike" cap="none">
              <a:solidFill>
                <a:schemeClr val="lt1"/>
              </a:solidFill>
              <a:latin typeface="Arial"/>
              <a:ea typeface="Arial"/>
              <a:cs typeface="Arial"/>
              <a:sym typeface="Arial"/>
            </a:endParaRPr>
          </a:p>
        </p:txBody>
      </p:sp>
      <p:sp>
        <p:nvSpPr>
          <p:cNvPr id="134" name="Google Shape;134;p4"/>
          <p:cNvSpPr txBox="1"/>
          <p:nvPr/>
        </p:nvSpPr>
        <p:spPr>
          <a:xfrm>
            <a:off x="6096000" y="2477815"/>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600"/>
              <a:buFont typeface="Helvetica Neue"/>
              <a:buNone/>
            </a:pPr>
            <a:r>
              <a:rPr lang="en-GB" sz="1800" b="1" i="0" u="none" strike="noStrike" cap="none">
                <a:solidFill>
                  <a:schemeClr val="lt1"/>
                </a:solidFill>
                <a:latin typeface="Arial"/>
                <a:ea typeface="Arial"/>
                <a:cs typeface="Arial"/>
                <a:sym typeface="Arial"/>
              </a:rPr>
              <a:t>Pause</a:t>
            </a:r>
            <a:endParaRPr sz="1800" b="1" i="1" u="none" strike="noStrike" cap="none">
              <a:solidFill>
                <a:schemeClr val="lt1"/>
              </a:solidFill>
              <a:latin typeface="Arial"/>
              <a:ea typeface="Arial"/>
              <a:cs typeface="Arial"/>
              <a:sym typeface="Arial"/>
            </a:endParaRPr>
          </a:p>
        </p:txBody>
      </p:sp>
      <p:sp>
        <p:nvSpPr>
          <p:cNvPr id="135" name="Google Shape;135;p4"/>
          <p:cNvSpPr txBox="1"/>
          <p:nvPr/>
        </p:nvSpPr>
        <p:spPr>
          <a:xfrm>
            <a:off x="8069802" y="1392682"/>
            <a:ext cx="390052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GB" sz="1800" b="1" i="0" u="none" strike="noStrike" cap="none">
                <a:solidFill>
                  <a:schemeClr val="lt1"/>
                </a:solidFill>
                <a:latin typeface="Arial"/>
                <a:ea typeface="Arial"/>
                <a:cs typeface="Arial"/>
                <a:sym typeface="Arial"/>
              </a:rPr>
              <a:t>Quelles sont les techniques de communication que je peux utiliser ? </a:t>
            </a:r>
            <a:endParaRPr/>
          </a:p>
          <a:p>
            <a:pPr marL="0" marR="0" lvl="0" indent="0" algn="l" rtl="0">
              <a:lnSpc>
                <a:spcPct val="100000"/>
              </a:lnSpc>
              <a:spcBef>
                <a:spcPts val="0"/>
              </a:spcBef>
              <a:spcAft>
                <a:spcPts val="0"/>
              </a:spcAft>
              <a:buClr>
                <a:schemeClr val="lt1"/>
              </a:buClr>
              <a:buSzPts val="1600"/>
              <a:buFont typeface="Helvetica Neue"/>
              <a:buNone/>
            </a:pPr>
            <a:r>
              <a:rPr lang="en-GB" sz="1800" b="0" i="1" u="none" strike="noStrike" cap="none">
                <a:solidFill>
                  <a:schemeClr val="lt1"/>
                </a:solidFill>
                <a:latin typeface="Arial"/>
                <a:ea typeface="Arial"/>
                <a:cs typeface="Arial"/>
                <a:sym typeface="Arial"/>
              </a:rPr>
              <a:t>45 minutes</a:t>
            </a:r>
            <a:endParaRPr/>
          </a:p>
        </p:txBody>
      </p:sp>
      <p:sp>
        <p:nvSpPr>
          <p:cNvPr id="136" name="Google Shape;136;p4"/>
          <p:cNvSpPr txBox="1"/>
          <p:nvPr/>
        </p:nvSpPr>
        <p:spPr>
          <a:xfrm>
            <a:off x="6096000" y="4162211"/>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600"/>
              <a:buFont typeface="Helvetica Neue"/>
              <a:buNone/>
            </a:pPr>
            <a:r>
              <a:rPr lang="en-GB" sz="1800" b="1" i="0" u="none" strike="noStrike" cap="none">
                <a:solidFill>
                  <a:schemeClr val="lt1"/>
                </a:solidFill>
                <a:latin typeface="Arial"/>
                <a:ea typeface="Arial"/>
                <a:cs typeface="Arial"/>
                <a:sym typeface="Arial"/>
              </a:rPr>
              <a:t>Déjeuner</a:t>
            </a:r>
            <a:endParaRPr sz="1800" b="1" i="1" u="none" strike="noStrike" cap="none">
              <a:solidFill>
                <a:schemeClr val="lt1"/>
              </a:solidFill>
              <a:latin typeface="Arial"/>
              <a:ea typeface="Arial"/>
              <a:cs typeface="Arial"/>
              <a:sym typeface="Arial"/>
            </a:endParaRPr>
          </a:p>
        </p:txBody>
      </p:sp>
      <p:sp>
        <p:nvSpPr>
          <p:cNvPr id="137" name="Google Shape;137;p4"/>
          <p:cNvSpPr txBox="1"/>
          <p:nvPr/>
        </p:nvSpPr>
        <p:spPr>
          <a:xfrm>
            <a:off x="8069803" y="5732270"/>
            <a:ext cx="337427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GB" sz="1800" b="1" i="0" u="none" strike="noStrike" cap="none">
                <a:solidFill>
                  <a:schemeClr val="lt1"/>
                </a:solidFill>
                <a:latin typeface="Arial"/>
                <a:ea typeface="Arial"/>
                <a:cs typeface="Arial"/>
                <a:sym typeface="Arial"/>
              </a:rPr>
              <a:t>Clôture du module</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600"/>
              <a:buFont typeface="Helvetica Neue"/>
              <a:buNone/>
            </a:pPr>
            <a:r>
              <a:rPr lang="en-GB" sz="1800" b="0" i="1" u="none" strike="noStrike" cap="none">
                <a:solidFill>
                  <a:schemeClr val="lt1"/>
                </a:solidFill>
                <a:latin typeface="Arial"/>
                <a:ea typeface="Arial"/>
                <a:cs typeface="Arial"/>
                <a:sym typeface="Arial"/>
              </a:rPr>
              <a:t>30 minutes</a:t>
            </a:r>
            <a:endParaRPr sz="1800" b="0" i="1" u="none" strike="noStrike" cap="none">
              <a:solidFill>
                <a:schemeClr val="lt1"/>
              </a:solidFill>
              <a:latin typeface="Arial"/>
              <a:ea typeface="Arial"/>
              <a:cs typeface="Arial"/>
              <a:sym typeface="Arial"/>
            </a:endParaRPr>
          </a:p>
        </p:txBody>
      </p:sp>
      <p:sp>
        <p:nvSpPr>
          <p:cNvPr id="138" name="Google Shape;138;p4"/>
          <p:cNvSpPr/>
          <p:nvPr/>
        </p:nvSpPr>
        <p:spPr>
          <a:xfrm rot="1782986">
            <a:off x="7619681" y="7850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4"/>
          <p:cNvSpPr/>
          <p:nvPr/>
        </p:nvSpPr>
        <p:spPr>
          <a:xfrm rot="1782986">
            <a:off x="7619680" y="2493644"/>
            <a:ext cx="335595" cy="289306"/>
          </a:xfrm>
          <a:prstGeom prst="hexagon">
            <a:avLst>
              <a:gd name="adj" fmla="val 28965"/>
              <a:gd name="vf" fmla="val 115470"/>
            </a:avLst>
          </a:prstGeom>
          <a:solidFill>
            <a:srgbClr val="4575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4"/>
          <p:cNvSpPr/>
          <p:nvPr/>
        </p:nvSpPr>
        <p:spPr>
          <a:xfrm rot="1782986">
            <a:off x="7619681" y="163936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4"/>
          <p:cNvSpPr/>
          <p:nvPr/>
        </p:nvSpPr>
        <p:spPr>
          <a:xfrm rot="1782986">
            <a:off x="7619681" y="4202204"/>
            <a:ext cx="335595" cy="289306"/>
          </a:xfrm>
          <a:prstGeom prst="hexagon">
            <a:avLst>
              <a:gd name="adj" fmla="val 28965"/>
              <a:gd name="vf" fmla="val 115470"/>
            </a:avLst>
          </a:prstGeom>
          <a:solidFill>
            <a:srgbClr val="4575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4"/>
          <p:cNvSpPr/>
          <p:nvPr/>
        </p:nvSpPr>
        <p:spPr>
          <a:xfrm rot="1782986">
            <a:off x="7619681" y="50564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p4"/>
          <p:cNvSpPr/>
          <p:nvPr/>
        </p:nvSpPr>
        <p:spPr>
          <a:xfrm rot="1782986">
            <a:off x="7619681" y="591076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Ordre du jour</a:t>
            </a:r>
            <a:endParaRPr/>
          </a:p>
        </p:txBody>
      </p:sp>
      <p:sp>
        <p:nvSpPr>
          <p:cNvPr id="145" name="Google Shape;145;p4"/>
          <p:cNvSpPr/>
          <p:nvPr/>
        </p:nvSpPr>
        <p:spPr>
          <a:xfrm rot="1782986">
            <a:off x="7619680" y="334792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4"/>
          <p:cNvSpPr txBox="1"/>
          <p:nvPr/>
        </p:nvSpPr>
        <p:spPr>
          <a:xfrm>
            <a:off x="8069802" y="3030932"/>
            <a:ext cx="365113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GB" sz="1800" b="1">
                <a:solidFill>
                  <a:schemeClr val="lt1"/>
                </a:solidFill>
                <a:latin typeface="Arial"/>
                <a:ea typeface="Arial"/>
                <a:cs typeface="Arial"/>
                <a:sym typeface="Arial"/>
              </a:rPr>
              <a:t>Quelles sont les compétences de la SMSPS que j'utilise dans la gestion des cas ? </a:t>
            </a:r>
            <a:endParaRPr/>
          </a:p>
          <a:p>
            <a:pPr marL="0" marR="0" lvl="0" indent="0" algn="l" rtl="0">
              <a:lnSpc>
                <a:spcPct val="100000"/>
              </a:lnSpc>
              <a:spcBef>
                <a:spcPts val="0"/>
              </a:spcBef>
              <a:spcAft>
                <a:spcPts val="0"/>
              </a:spcAft>
              <a:buClr>
                <a:schemeClr val="lt1"/>
              </a:buClr>
              <a:buSzPts val="1600"/>
              <a:buFont typeface="Helvetica Neue"/>
              <a:buNone/>
            </a:pPr>
            <a:r>
              <a:rPr lang="en-GB" sz="1800" i="1" u="none" strike="noStrike" cap="none">
                <a:solidFill>
                  <a:schemeClr val="lt1"/>
                </a:solidFill>
                <a:latin typeface="Arial"/>
                <a:ea typeface="Arial"/>
                <a:cs typeface="Arial"/>
                <a:sym typeface="Arial"/>
              </a:rPr>
              <a:t>1 heure 15 minutes</a:t>
            </a:r>
            <a:endParaRPr sz="1800" i="1"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 4 : Affirmation</a:t>
            </a:r>
            <a:endParaRPr>
              <a:latin typeface="Arial"/>
              <a:ea typeface="Arial"/>
              <a:cs typeface="Arial"/>
              <a:sym typeface="Arial"/>
            </a:endParaRPr>
          </a:p>
        </p:txBody>
      </p:sp>
      <p:sp>
        <p:nvSpPr>
          <p:cNvPr id="832" name="Google Shape;832;p40"/>
          <p:cNvSpPr txBox="1"/>
          <p:nvPr/>
        </p:nvSpPr>
        <p:spPr>
          <a:xfrm>
            <a:off x="1212356" y="1856970"/>
            <a:ext cx="4472311" cy="4355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900" b="1">
                <a:solidFill>
                  <a:schemeClr val="dk1"/>
                </a:solidFill>
                <a:latin typeface="Arial"/>
                <a:ea typeface="Arial"/>
                <a:cs typeface="Arial"/>
                <a:sym typeface="Arial"/>
              </a:rPr>
              <a:t>CONSEILS</a:t>
            </a:r>
            <a:endParaRPr/>
          </a:p>
          <a:p>
            <a:pPr marL="533400" marR="0" lvl="0" indent="0" algn="l" rtl="0">
              <a:spcBef>
                <a:spcPts val="1200"/>
              </a:spcBef>
              <a:spcAft>
                <a:spcPts val="0"/>
              </a:spcAft>
              <a:buNone/>
            </a:pPr>
            <a:r>
              <a:rPr lang="en-GB" sz="1900">
                <a:solidFill>
                  <a:schemeClr val="dk1"/>
                </a:solidFill>
                <a:latin typeface="Arial"/>
                <a:ea typeface="Arial"/>
                <a:cs typeface="Arial"/>
                <a:sym typeface="Arial"/>
              </a:rPr>
              <a:t>Soyez honnête et sincère ! </a:t>
            </a:r>
            <a:endParaRPr/>
          </a:p>
          <a:p>
            <a:pPr marL="533400" marR="0" lvl="0" indent="0" algn="l" rtl="0">
              <a:spcBef>
                <a:spcPts val="1200"/>
              </a:spcBef>
              <a:spcAft>
                <a:spcPts val="0"/>
              </a:spcAft>
              <a:buNone/>
            </a:pPr>
            <a:r>
              <a:rPr lang="en-GB" sz="1900">
                <a:solidFill>
                  <a:schemeClr val="dk1"/>
                </a:solidFill>
                <a:latin typeface="Arial"/>
                <a:ea typeface="Arial"/>
                <a:cs typeface="Arial"/>
                <a:sym typeface="Arial"/>
              </a:rPr>
              <a:t>Il est parfois difficile d'identifier les points forts, car nous nous concentrons souvent sur les problèmes de protection et les risques. Cela demande de l'entraînement !</a:t>
            </a:r>
            <a:endParaRPr/>
          </a:p>
          <a:p>
            <a:pPr marL="533400" marR="0" lvl="0" indent="0" algn="l" rtl="0">
              <a:spcBef>
                <a:spcPts val="1200"/>
              </a:spcBef>
              <a:spcAft>
                <a:spcPts val="0"/>
              </a:spcAft>
              <a:buNone/>
            </a:pPr>
            <a:r>
              <a:rPr lang="en-GB" sz="1900">
                <a:solidFill>
                  <a:schemeClr val="dk1"/>
                </a:solidFill>
                <a:latin typeface="Arial"/>
                <a:ea typeface="Arial"/>
                <a:cs typeface="Arial"/>
                <a:sym typeface="Arial"/>
              </a:rPr>
              <a:t>L'affirmation n'est pas la même chose que l'éloge ! Il ne s'agit pas d'un "</a:t>
            </a:r>
            <a:r>
              <a:rPr lang="en-GB" sz="1900" i="1">
                <a:solidFill>
                  <a:schemeClr val="dk1"/>
                </a:solidFill>
                <a:latin typeface="Arial"/>
                <a:ea typeface="Arial"/>
                <a:cs typeface="Arial"/>
                <a:sym typeface="Arial"/>
              </a:rPr>
              <a:t>bien fait"</a:t>
            </a:r>
            <a:r>
              <a:rPr lang="en-GB" sz="1900">
                <a:solidFill>
                  <a:schemeClr val="dk1"/>
                </a:solidFill>
                <a:latin typeface="Arial"/>
                <a:ea typeface="Arial"/>
                <a:cs typeface="Arial"/>
                <a:sym typeface="Arial"/>
              </a:rPr>
              <a:t>. Il s'agit de reconnaître les forces, la valeur et les efforts d'une personne. </a:t>
            </a:r>
            <a:endParaRPr/>
          </a:p>
        </p:txBody>
      </p:sp>
      <p:sp>
        <p:nvSpPr>
          <p:cNvPr id="833" name="Google Shape;833;p40"/>
          <p:cNvSpPr/>
          <p:nvPr/>
        </p:nvSpPr>
        <p:spPr>
          <a:xfrm>
            <a:off x="6353103" y="2580714"/>
            <a:ext cx="3860038" cy="1363653"/>
          </a:xfrm>
          <a:prstGeom prst="wedgeRoundRectCallout">
            <a:avLst>
              <a:gd name="adj1" fmla="val -56470"/>
              <a:gd name="adj2" fmla="val -32983"/>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Adolescents</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Je n'ai pas consommé de drogues depuis 3 mois. Mon ami voulait m'en donner mais j'ai refusé.</a:t>
            </a:r>
            <a:endParaRPr sz="1800">
              <a:solidFill>
                <a:schemeClr val="dk1"/>
              </a:solidFill>
              <a:latin typeface="Arial"/>
              <a:ea typeface="Arial"/>
              <a:cs typeface="Arial"/>
              <a:sym typeface="Arial"/>
            </a:endParaRPr>
          </a:p>
        </p:txBody>
      </p:sp>
      <p:sp>
        <p:nvSpPr>
          <p:cNvPr id="834" name="Google Shape;834;p40"/>
          <p:cNvSpPr/>
          <p:nvPr/>
        </p:nvSpPr>
        <p:spPr>
          <a:xfrm>
            <a:off x="7546142" y="4202997"/>
            <a:ext cx="3511430" cy="1363652"/>
          </a:xfrm>
          <a:prstGeom prst="wedgeRoundRectCallout">
            <a:avLst>
              <a:gd name="adj1" fmla="val 56172"/>
              <a:gd name="adj2" fmla="val -32278"/>
              <a:gd name="adj3" fmla="val 16667"/>
            </a:avLst>
          </a:prstGeom>
          <a:solidFill>
            <a:srgbClr val="68B0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Gestionnaire de cas</a:t>
            </a:r>
            <a:endParaRPr sz="1800" b="1">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On peut vraiment être déterminé quand on s'investit dans quelque chose.</a:t>
            </a:r>
            <a:endParaRPr sz="1800">
              <a:solidFill>
                <a:schemeClr val="lt1"/>
              </a:solidFill>
              <a:latin typeface="Arial"/>
              <a:ea typeface="Arial"/>
              <a:cs typeface="Arial"/>
              <a:sym typeface="Arial"/>
            </a:endParaRPr>
          </a:p>
        </p:txBody>
      </p:sp>
      <p:sp>
        <p:nvSpPr>
          <p:cNvPr id="835" name="Google Shape;835;p40"/>
          <p:cNvSpPr txBox="1"/>
          <p:nvPr/>
        </p:nvSpPr>
        <p:spPr>
          <a:xfrm>
            <a:off x="6352341" y="1856970"/>
            <a:ext cx="199072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EXEMPLES</a:t>
            </a:r>
            <a:endParaRPr sz="2000" b="1">
              <a:solidFill>
                <a:schemeClr val="dk1"/>
              </a:solidFill>
              <a:latin typeface="Arial"/>
              <a:ea typeface="Arial"/>
              <a:cs typeface="Arial"/>
              <a:sym typeface="Arial"/>
            </a:endParaRPr>
          </a:p>
        </p:txBody>
      </p:sp>
      <p:sp>
        <p:nvSpPr>
          <p:cNvPr id="836" name="Google Shape;836;p40"/>
          <p:cNvSpPr txBox="1"/>
          <p:nvPr/>
        </p:nvSpPr>
        <p:spPr>
          <a:xfrm>
            <a:off x="453358" y="324167"/>
            <a:ext cx="198504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sp>
        <p:nvSpPr>
          <p:cNvPr id="837" name="Google Shape;837;p40"/>
          <p:cNvSpPr/>
          <p:nvPr/>
        </p:nvSpPr>
        <p:spPr>
          <a:xfrm rot="-3238909">
            <a:off x="1290355" y="2350256"/>
            <a:ext cx="358299" cy="182347"/>
          </a:xfrm>
          <a:prstGeom prst="corner">
            <a:avLst>
              <a:gd name="adj1" fmla="val 42208"/>
              <a:gd name="adj2" fmla="val 43350"/>
            </a:avLst>
          </a:prstGeom>
          <a:solidFill>
            <a:srgbClr val="45752C"/>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40"/>
          <p:cNvSpPr/>
          <p:nvPr/>
        </p:nvSpPr>
        <p:spPr>
          <a:xfrm rot="-3238909">
            <a:off x="1290354" y="2849975"/>
            <a:ext cx="358299" cy="182347"/>
          </a:xfrm>
          <a:prstGeom prst="corner">
            <a:avLst>
              <a:gd name="adj1" fmla="val 42208"/>
              <a:gd name="adj2" fmla="val 43350"/>
            </a:avLst>
          </a:prstGeom>
          <a:solidFill>
            <a:srgbClr val="45752C"/>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40"/>
          <p:cNvSpPr/>
          <p:nvPr/>
        </p:nvSpPr>
        <p:spPr>
          <a:xfrm rot="-3238909">
            <a:off x="1266729" y="4595133"/>
            <a:ext cx="358299" cy="182347"/>
          </a:xfrm>
          <a:prstGeom prst="corner">
            <a:avLst>
              <a:gd name="adj1" fmla="val 42208"/>
              <a:gd name="adj2" fmla="val 43350"/>
            </a:avLst>
          </a:prstGeom>
          <a:solidFill>
            <a:srgbClr val="45752C"/>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40" name="Google Shape;840;p40"/>
          <p:cNvGrpSpPr/>
          <p:nvPr/>
        </p:nvGrpSpPr>
        <p:grpSpPr>
          <a:xfrm>
            <a:off x="10249002" y="411531"/>
            <a:ext cx="1567566" cy="1567566"/>
            <a:chOff x="-1783642" y="894941"/>
            <a:chExt cx="1901801" cy="1901801"/>
          </a:xfrm>
        </p:grpSpPr>
        <p:sp>
          <p:nvSpPr>
            <p:cNvPr id="841" name="Google Shape;841;p40"/>
            <p:cNvSpPr/>
            <p:nvPr/>
          </p:nvSpPr>
          <p:spPr>
            <a:xfrm>
              <a:off x="-1689100" y="989484"/>
              <a:ext cx="1712719" cy="171271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2" name="Google Shape;842;p40" descr="Dumbbell with solid fill"/>
            <p:cNvPicPr preferRelativeResize="0"/>
            <p:nvPr/>
          </p:nvPicPr>
          <p:blipFill rotWithShape="1">
            <a:blip r:embed="rId3">
              <a:alphaModFix/>
            </a:blip>
            <a:srcRect/>
            <a:stretch/>
          </p:blipFill>
          <p:spPr>
            <a:xfrm rot="-2299550">
              <a:off x="-1509717" y="1168866"/>
              <a:ext cx="1353952" cy="1353952"/>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1"/>
          <p:cNvSpPr/>
          <p:nvPr/>
        </p:nvSpPr>
        <p:spPr>
          <a:xfrm>
            <a:off x="607516" y="1607011"/>
            <a:ext cx="2910384" cy="1525466"/>
          </a:xfrm>
          <a:prstGeom prst="wedgeRoundRectCallout">
            <a:avLst>
              <a:gd name="adj1" fmla="val -55480"/>
              <a:gd name="adj2" fmla="val -32259"/>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b="1">
                <a:solidFill>
                  <a:schemeClr val="dk1"/>
                </a:solidFill>
                <a:latin typeface="Arial"/>
                <a:ea typeface="Arial"/>
                <a:cs typeface="Arial"/>
                <a:sym typeface="Arial"/>
              </a:rPr>
              <a:t>Mère</a:t>
            </a:r>
            <a:endParaRPr/>
          </a:p>
          <a:p>
            <a:pPr marL="0" marR="0" lvl="0" indent="0" algn="l" rtl="0">
              <a:spcBef>
                <a:spcPts val="0"/>
              </a:spcBef>
              <a:spcAft>
                <a:spcPts val="0"/>
              </a:spcAft>
              <a:buNone/>
            </a:pPr>
            <a:r>
              <a:rPr lang="en-GB" sz="1500">
                <a:solidFill>
                  <a:schemeClr val="dk1"/>
                </a:solidFill>
                <a:latin typeface="Arial"/>
                <a:ea typeface="Arial"/>
                <a:cs typeface="Arial"/>
                <a:sym typeface="Arial"/>
              </a:rPr>
              <a:t>Je ne vois pas où est le problème. Les enfants dormaient au lit de toute façon. Ce n'est pas comme si nous nous battions devant eux. </a:t>
            </a:r>
            <a:endParaRPr/>
          </a:p>
        </p:txBody>
      </p:sp>
      <p:sp>
        <p:nvSpPr>
          <p:cNvPr id="849" name="Google Shape;849;p41"/>
          <p:cNvSpPr/>
          <p:nvPr/>
        </p:nvSpPr>
        <p:spPr>
          <a:xfrm>
            <a:off x="4482017" y="1624340"/>
            <a:ext cx="3011985" cy="2122160"/>
          </a:xfrm>
          <a:prstGeom prst="wedgeRoundRectCallout">
            <a:avLst>
              <a:gd name="adj1" fmla="val -55775"/>
              <a:gd name="adj2" fmla="val -34590"/>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Mère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Peu importe ce que j'essaie - temps mort, gifles, cris. Il a juste un caractère bien trempé, comme son père, et il n'y a rien que l'on puisse faire. </a:t>
            </a:r>
            <a:endParaRPr/>
          </a:p>
        </p:txBody>
      </p:sp>
      <p:sp>
        <p:nvSpPr>
          <p:cNvPr id="850" name="Google Shape;850;p41"/>
          <p:cNvSpPr/>
          <p:nvPr/>
        </p:nvSpPr>
        <p:spPr>
          <a:xfrm>
            <a:off x="8310485" y="1635936"/>
            <a:ext cx="2993503" cy="1392612"/>
          </a:xfrm>
          <a:prstGeom prst="wedgeRoundRectCallout">
            <a:avLst>
              <a:gd name="adj1" fmla="val -55309"/>
              <a:gd name="adj2" fmla="val -32021"/>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Adolescents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Elle dit que je l'ai frappée, mais ce n'est pas vraiment le cas. Elle m'a sauté dessus et je l'ai jetée. Ce n'est pas ma faute si elle s'est blessée !</a:t>
            </a:r>
            <a:endParaRPr sz="1600">
              <a:solidFill>
                <a:schemeClr val="dk1"/>
              </a:solidFill>
              <a:latin typeface="Arial"/>
              <a:ea typeface="Arial"/>
              <a:cs typeface="Arial"/>
              <a:sym typeface="Arial"/>
            </a:endParaRPr>
          </a:p>
        </p:txBody>
      </p:sp>
      <p:sp>
        <p:nvSpPr>
          <p:cNvPr id="851" name="Google Shape;851;p41"/>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None/>
            </a:pPr>
            <a:r>
              <a:rPr lang="en-GB">
                <a:latin typeface="Arial"/>
                <a:ea typeface="Arial"/>
                <a:cs typeface="Arial"/>
                <a:sym typeface="Arial"/>
              </a:rPr>
              <a:t>Technique 4 : Affirmation</a:t>
            </a:r>
            <a:endParaRPr>
              <a:latin typeface="Arial"/>
              <a:ea typeface="Arial"/>
              <a:cs typeface="Arial"/>
              <a:sym typeface="Arial"/>
            </a:endParaRPr>
          </a:p>
        </p:txBody>
      </p:sp>
      <p:sp>
        <p:nvSpPr>
          <p:cNvPr id="852" name="Google Shape;852;p41"/>
          <p:cNvSpPr txBox="1"/>
          <p:nvPr/>
        </p:nvSpPr>
        <p:spPr>
          <a:xfrm>
            <a:off x="453357" y="324167"/>
            <a:ext cx="18202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sp>
        <p:nvSpPr>
          <p:cNvPr id="853" name="Google Shape;853;p41"/>
          <p:cNvSpPr/>
          <p:nvPr/>
        </p:nvSpPr>
        <p:spPr>
          <a:xfrm>
            <a:off x="1159216" y="3331653"/>
            <a:ext cx="2598850" cy="779941"/>
          </a:xfrm>
          <a:prstGeom prst="wedgeRoundRectCallout">
            <a:avLst>
              <a:gd name="adj1" fmla="val 54533"/>
              <a:gd name="adj2" fmla="val -26520"/>
              <a:gd name="adj3" fmla="val 16667"/>
            </a:avLst>
          </a:prstGeom>
          <a:solidFill>
            <a:srgbClr val="68B04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Arial"/>
                <a:ea typeface="Arial"/>
                <a:cs typeface="Arial"/>
                <a:sym typeface="Arial"/>
              </a:rPr>
              <a:t>Gestionnaire de cas</a:t>
            </a:r>
            <a:endParaRPr sz="1600" b="1">
              <a:solidFill>
                <a:schemeClr val="lt1"/>
              </a:solidFill>
              <a:latin typeface="Arial"/>
              <a:ea typeface="Arial"/>
              <a:cs typeface="Arial"/>
              <a:sym typeface="Arial"/>
            </a:endParaRPr>
          </a:p>
          <a:p>
            <a:pPr marL="0" marR="0" lvl="0" indent="0" algn="l" rtl="0">
              <a:spcBef>
                <a:spcPts val="0"/>
              </a:spcBef>
              <a:spcAft>
                <a:spcPts val="0"/>
              </a:spcAft>
              <a:buNone/>
            </a:pPr>
            <a:r>
              <a:rPr lang="en-GB" sz="1600">
                <a:solidFill>
                  <a:schemeClr val="lt1"/>
                </a:solidFill>
                <a:latin typeface="Arial"/>
                <a:ea typeface="Arial"/>
                <a:cs typeface="Arial"/>
                <a:sym typeface="Arial"/>
              </a:rPr>
              <a:t>...</a:t>
            </a:r>
            <a:endParaRPr/>
          </a:p>
        </p:txBody>
      </p:sp>
      <p:sp>
        <p:nvSpPr>
          <p:cNvPr id="854" name="Google Shape;854;p41"/>
          <p:cNvSpPr/>
          <p:nvPr/>
        </p:nvSpPr>
        <p:spPr>
          <a:xfrm>
            <a:off x="5086697" y="3991253"/>
            <a:ext cx="2626937" cy="779941"/>
          </a:xfrm>
          <a:prstGeom prst="wedgeRoundRectCallout">
            <a:avLst>
              <a:gd name="adj1" fmla="val 54533"/>
              <a:gd name="adj2" fmla="val -26520"/>
              <a:gd name="adj3" fmla="val 16667"/>
            </a:avLst>
          </a:prstGeom>
          <a:solidFill>
            <a:srgbClr val="68B04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Arial"/>
                <a:ea typeface="Arial"/>
                <a:cs typeface="Arial"/>
                <a:sym typeface="Arial"/>
              </a:rPr>
              <a:t>Gestionnaire de cas</a:t>
            </a:r>
            <a:endParaRPr sz="1600" b="1">
              <a:solidFill>
                <a:schemeClr val="lt1"/>
              </a:solidFill>
              <a:latin typeface="Arial"/>
              <a:ea typeface="Arial"/>
              <a:cs typeface="Arial"/>
              <a:sym typeface="Arial"/>
            </a:endParaRPr>
          </a:p>
          <a:p>
            <a:pPr marL="0" marR="0" lvl="0" indent="0" algn="l" rtl="0">
              <a:spcBef>
                <a:spcPts val="0"/>
              </a:spcBef>
              <a:spcAft>
                <a:spcPts val="0"/>
              </a:spcAft>
              <a:buNone/>
            </a:pPr>
            <a:r>
              <a:rPr lang="en-GB" sz="1600">
                <a:solidFill>
                  <a:schemeClr val="lt1"/>
                </a:solidFill>
                <a:latin typeface="Arial"/>
                <a:ea typeface="Arial"/>
                <a:cs typeface="Arial"/>
                <a:sym typeface="Arial"/>
              </a:rPr>
              <a:t>...</a:t>
            </a:r>
            <a:endParaRPr/>
          </a:p>
        </p:txBody>
      </p:sp>
      <p:sp>
        <p:nvSpPr>
          <p:cNvPr id="855" name="Google Shape;855;p41"/>
          <p:cNvSpPr/>
          <p:nvPr/>
        </p:nvSpPr>
        <p:spPr>
          <a:xfrm>
            <a:off x="9042265" y="3211312"/>
            <a:ext cx="2610818" cy="779941"/>
          </a:xfrm>
          <a:prstGeom prst="wedgeRoundRectCallout">
            <a:avLst>
              <a:gd name="adj1" fmla="val 54533"/>
              <a:gd name="adj2" fmla="val -26520"/>
              <a:gd name="adj3" fmla="val 16667"/>
            </a:avLst>
          </a:prstGeom>
          <a:solidFill>
            <a:srgbClr val="68B04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Arial"/>
                <a:ea typeface="Arial"/>
                <a:cs typeface="Arial"/>
                <a:sym typeface="Arial"/>
              </a:rPr>
              <a:t>Gestionnaire de cas</a:t>
            </a:r>
            <a:endParaRPr sz="1600" b="1">
              <a:solidFill>
                <a:schemeClr val="lt1"/>
              </a:solidFill>
              <a:latin typeface="Arial"/>
              <a:ea typeface="Arial"/>
              <a:cs typeface="Arial"/>
              <a:sym typeface="Arial"/>
            </a:endParaRPr>
          </a:p>
          <a:p>
            <a:pPr marL="0" marR="0" lvl="0" indent="0" algn="l" rtl="0">
              <a:spcBef>
                <a:spcPts val="0"/>
              </a:spcBef>
              <a:spcAft>
                <a:spcPts val="0"/>
              </a:spcAft>
              <a:buNone/>
            </a:pPr>
            <a:r>
              <a:rPr lang="en-GB" sz="1600">
                <a:solidFill>
                  <a:schemeClr val="lt1"/>
                </a:solidFill>
                <a:latin typeface="Arial"/>
                <a:ea typeface="Arial"/>
                <a:cs typeface="Arial"/>
                <a:sym typeface="Arial"/>
              </a:rPr>
              <a:t>...</a:t>
            </a:r>
            <a:endParaRPr/>
          </a:p>
        </p:txBody>
      </p:sp>
      <p:cxnSp>
        <p:nvCxnSpPr>
          <p:cNvPr id="856" name="Google Shape;856;p41"/>
          <p:cNvCxnSpPr/>
          <p:nvPr/>
        </p:nvCxnSpPr>
        <p:spPr>
          <a:xfrm>
            <a:off x="4076700" y="1397374"/>
            <a:ext cx="0" cy="4381126"/>
          </a:xfrm>
          <a:prstGeom prst="straightConnector1">
            <a:avLst/>
          </a:prstGeom>
          <a:noFill/>
          <a:ln w="9525" cap="flat" cmpd="sng">
            <a:solidFill>
              <a:srgbClr val="68B043"/>
            </a:solidFill>
            <a:prstDash val="solid"/>
            <a:miter lim="800000"/>
            <a:headEnd type="none" w="sm" len="sm"/>
            <a:tailEnd type="none" w="sm" len="sm"/>
          </a:ln>
        </p:spPr>
      </p:cxnSp>
      <p:cxnSp>
        <p:nvCxnSpPr>
          <p:cNvPr id="857" name="Google Shape;857;p41"/>
          <p:cNvCxnSpPr/>
          <p:nvPr/>
        </p:nvCxnSpPr>
        <p:spPr>
          <a:xfrm>
            <a:off x="8001000" y="1397374"/>
            <a:ext cx="0" cy="4381126"/>
          </a:xfrm>
          <a:prstGeom prst="straightConnector1">
            <a:avLst/>
          </a:prstGeom>
          <a:noFill/>
          <a:ln w="9525" cap="flat" cmpd="sng">
            <a:solidFill>
              <a:srgbClr val="68B043"/>
            </a:solidFill>
            <a:prstDash val="solid"/>
            <a:miter lim="800000"/>
            <a:headEnd type="none" w="sm" len="sm"/>
            <a:tailEnd type="none" w="sm" len="sm"/>
          </a:ln>
        </p:spPr>
      </p:cxnSp>
      <p:grpSp>
        <p:nvGrpSpPr>
          <p:cNvPr id="858" name="Google Shape;858;p41"/>
          <p:cNvGrpSpPr/>
          <p:nvPr/>
        </p:nvGrpSpPr>
        <p:grpSpPr>
          <a:xfrm>
            <a:off x="9994118" y="33917"/>
            <a:ext cx="2057602" cy="1975956"/>
            <a:chOff x="9994118" y="33917"/>
            <a:chExt cx="2057602" cy="1975956"/>
          </a:xfrm>
        </p:grpSpPr>
        <p:sp>
          <p:nvSpPr>
            <p:cNvPr id="859" name="Google Shape;859;p4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60" name="Google Shape;860;p41"/>
            <p:cNvGrpSpPr/>
            <p:nvPr/>
          </p:nvGrpSpPr>
          <p:grpSpPr>
            <a:xfrm>
              <a:off x="10621771" y="762700"/>
              <a:ext cx="562136" cy="634675"/>
              <a:chOff x="760175" y="830142"/>
              <a:chExt cx="867619" cy="979579"/>
            </a:xfrm>
          </p:grpSpPr>
          <p:sp>
            <p:nvSpPr>
              <p:cNvPr id="861" name="Google Shape;861;p41"/>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65</a:t>
                </a:r>
                <a:endParaRPr/>
              </a:p>
            </p:txBody>
          </p:sp>
          <p:sp>
            <p:nvSpPr>
              <p:cNvPr id="862" name="Google Shape;862;p41"/>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63" name="Google Shape;863;p41"/>
            <p:cNvGrpSpPr/>
            <p:nvPr/>
          </p:nvGrpSpPr>
          <p:grpSpPr>
            <a:xfrm>
              <a:off x="11325415" y="762701"/>
              <a:ext cx="182192" cy="634674"/>
              <a:chOff x="2121762" y="2323619"/>
              <a:chExt cx="200378" cy="825210"/>
            </a:xfrm>
          </p:grpSpPr>
          <p:sp>
            <p:nvSpPr>
              <p:cNvPr id="864" name="Google Shape;864;p41"/>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5" name="Google Shape;865;p41"/>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2"/>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None/>
            </a:pPr>
            <a:r>
              <a:rPr lang="en-GB">
                <a:latin typeface="Arial"/>
                <a:ea typeface="Arial"/>
                <a:cs typeface="Arial"/>
                <a:sym typeface="Arial"/>
              </a:rPr>
              <a:t>Technique 4 : Affirmation</a:t>
            </a:r>
            <a:endParaRPr>
              <a:latin typeface="Arial"/>
              <a:ea typeface="Arial"/>
              <a:cs typeface="Arial"/>
              <a:sym typeface="Arial"/>
            </a:endParaRPr>
          </a:p>
        </p:txBody>
      </p:sp>
      <p:sp>
        <p:nvSpPr>
          <p:cNvPr id="872" name="Google Shape;872;p42"/>
          <p:cNvSpPr txBox="1"/>
          <p:nvPr/>
        </p:nvSpPr>
        <p:spPr>
          <a:xfrm>
            <a:off x="453358" y="324167"/>
            <a:ext cx="17955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highlight>
                  <a:srgbClr val="FFFF00"/>
                </a:highlight>
                <a:latin typeface="Arial"/>
                <a:ea typeface="Arial"/>
                <a:cs typeface="Arial"/>
                <a:sym typeface="Arial"/>
              </a:rPr>
              <a:t>ADAPTER</a:t>
            </a:r>
            <a:endParaRPr sz="2400" b="1">
              <a:solidFill>
                <a:schemeClr val="dk1"/>
              </a:solidFill>
              <a:highlight>
                <a:srgbClr val="FFFF00"/>
              </a:highlight>
              <a:latin typeface="Arial"/>
              <a:ea typeface="Arial"/>
              <a:cs typeface="Arial"/>
              <a:sym typeface="Arial"/>
            </a:endParaRPr>
          </a:p>
        </p:txBody>
      </p:sp>
      <p:sp>
        <p:nvSpPr>
          <p:cNvPr id="873" name="Google Shape;873;p42"/>
          <p:cNvSpPr/>
          <p:nvPr/>
        </p:nvSpPr>
        <p:spPr>
          <a:xfrm>
            <a:off x="607516" y="1607011"/>
            <a:ext cx="2910384" cy="1525466"/>
          </a:xfrm>
          <a:prstGeom prst="wedgeRoundRectCallout">
            <a:avLst>
              <a:gd name="adj1" fmla="val -55480"/>
              <a:gd name="adj2" fmla="val -32259"/>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500" b="1">
                <a:solidFill>
                  <a:schemeClr val="dk1"/>
                </a:solidFill>
                <a:latin typeface="Arial"/>
                <a:ea typeface="Arial"/>
                <a:cs typeface="Arial"/>
                <a:sym typeface="Arial"/>
              </a:rPr>
              <a:t>Mère</a:t>
            </a:r>
            <a:endParaRPr/>
          </a:p>
          <a:p>
            <a:pPr marL="0" marR="0" lvl="0" indent="0" algn="l" rtl="0">
              <a:spcBef>
                <a:spcPts val="0"/>
              </a:spcBef>
              <a:spcAft>
                <a:spcPts val="0"/>
              </a:spcAft>
              <a:buNone/>
            </a:pPr>
            <a:r>
              <a:rPr lang="en-GB" sz="1500">
                <a:solidFill>
                  <a:schemeClr val="dk1"/>
                </a:solidFill>
                <a:latin typeface="Arial"/>
                <a:ea typeface="Arial"/>
                <a:cs typeface="Arial"/>
                <a:sym typeface="Arial"/>
              </a:rPr>
              <a:t>Je ne vois pas où est le problème. Les enfants dormaient au lit de toute façon. Ce n'est pas comme si nous nous battions devant eux. </a:t>
            </a:r>
            <a:endParaRPr/>
          </a:p>
        </p:txBody>
      </p:sp>
      <p:sp>
        <p:nvSpPr>
          <p:cNvPr id="874" name="Google Shape;874;p42"/>
          <p:cNvSpPr/>
          <p:nvPr/>
        </p:nvSpPr>
        <p:spPr>
          <a:xfrm>
            <a:off x="4482017" y="1624340"/>
            <a:ext cx="3011985" cy="2122160"/>
          </a:xfrm>
          <a:prstGeom prst="wedgeRoundRectCallout">
            <a:avLst>
              <a:gd name="adj1" fmla="val -55775"/>
              <a:gd name="adj2" fmla="val -34590"/>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Mère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Peu importe ce que j'essaie - temps mort, gifles, cris. Il a juste un caractère bien trempé, comme son père, et il n'y a rien que l'on puisse faire. </a:t>
            </a:r>
            <a:endParaRPr/>
          </a:p>
        </p:txBody>
      </p:sp>
      <p:sp>
        <p:nvSpPr>
          <p:cNvPr id="875" name="Google Shape;875;p42"/>
          <p:cNvSpPr/>
          <p:nvPr/>
        </p:nvSpPr>
        <p:spPr>
          <a:xfrm>
            <a:off x="8310485" y="1635936"/>
            <a:ext cx="2993503" cy="1392612"/>
          </a:xfrm>
          <a:prstGeom prst="wedgeRoundRectCallout">
            <a:avLst>
              <a:gd name="adj1" fmla="val -55309"/>
              <a:gd name="adj2" fmla="val -32021"/>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Adolescents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Elle dit que je l'ai frappée, mais ce n'est pas vraiment le cas. Elle m'a sauté dessus et je l'ai jetée. Ce n'est pas ma faute si elle s'est blessée !</a:t>
            </a:r>
            <a:endParaRPr sz="1600">
              <a:solidFill>
                <a:schemeClr val="dk1"/>
              </a:solidFill>
              <a:latin typeface="Arial"/>
              <a:ea typeface="Arial"/>
              <a:cs typeface="Arial"/>
              <a:sym typeface="Arial"/>
            </a:endParaRPr>
          </a:p>
        </p:txBody>
      </p:sp>
      <p:sp>
        <p:nvSpPr>
          <p:cNvPr id="876" name="Google Shape;876;p42"/>
          <p:cNvSpPr/>
          <p:nvPr/>
        </p:nvSpPr>
        <p:spPr>
          <a:xfrm>
            <a:off x="1159216" y="3331653"/>
            <a:ext cx="2598850" cy="1525466"/>
          </a:xfrm>
          <a:prstGeom prst="wedgeRoundRectCallout">
            <a:avLst>
              <a:gd name="adj1" fmla="val 54044"/>
              <a:gd name="adj2" fmla="val -32348"/>
              <a:gd name="adj3" fmla="val 16667"/>
            </a:avLst>
          </a:prstGeom>
          <a:solidFill>
            <a:srgbClr val="68B04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Arial"/>
                <a:ea typeface="Arial"/>
                <a:cs typeface="Arial"/>
                <a:sym typeface="Arial"/>
              </a:rPr>
              <a:t>Gestionnaire de cas</a:t>
            </a:r>
            <a:endParaRPr sz="1600" b="1">
              <a:solidFill>
                <a:schemeClr val="lt1"/>
              </a:solidFill>
              <a:latin typeface="Arial"/>
              <a:ea typeface="Arial"/>
              <a:cs typeface="Arial"/>
              <a:sym typeface="Arial"/>
            </a:endParaRPr>
          </a:p>
          <a:p>
            <a:pPr marL="0" marR="0" lvl="0" indent="0" algn="l" rtl="0">
              <a:spcBef>
                <a:spcPts val="0"/>
              </a:spcBef>
              <a:spcAft>
                <a:spcPts val="0"/>
              </a:spcAft>
              <a:buNone/>
            </a:pPr>
            <a:r>
              <a:rPr lang="en-GB" sz="1600">
                <a:solidFill>
                  <a:schemeClr val="lt1"/>
                </a:solidFill>
                <a:latin typeface="Arial"/>
                <a:ea typeface="Arial"/>
                <a:cs typeface="Arial"/>
                <a:sym typeface="Arial"/>
              </a:rPr>
              <a:t>Vous réfléchissez déjà à la manière de protéger les enfants de vos disputes.</a:t>
            </a:r>
            <a:endParaRPr/>
          </a:p>
        </p:txBody>
      </p:sp>
      <p:sp>
        <p:nvSpPr>
          <p:cNvPr id="877" name="Google Shape;877;p42"/>
          <p:cNvSpPr/>
          <p:nvPr/>
        </p:nvSpPr>
        <p:spPr>
          <a:xfrm>
            <a:off x="5086697" y="3991253"/>
            <a:ext cx="2626937" cy="1758656"/>
          </a:xfrm>
          <a:prstGeom prst="wedgeRoundRectCallout">
            <a:avLst>
              <a:gd name="adj1" fmla="val 55016"/>
              <a:gd name="adj2" fmla="val -33741"/>
              <a:gd name="adj3" fmla="val 16667"/>
            </a:avLst>
          </a:prstGeom>
          <a:solidFill>
            <a:srgbClr val="68B04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Arial"/>
                <a:ea typeface="Arial"/>
                <a:cs typeface="Arial"/>
                <a:sym typeface="Arial"/>
              </a:rPr>
              <a:t>Gestionnaire de cas</a:t>
            </a:r>
            <a:endParaRPr sz="1600" b="1">
              <a:solidFill>
                <a:schemeClr val="lt1"/>
              </a:solidFill>
              <a:latin typeface="Arial"/>
              <a:ea typeface="Arial"/>
              <a:cs typeface="Arial"/>
              <a:sym typeface="Arial"/>
            </a:endParaRPr>
          </a:p>
          <a:p>
            <a:pPr marL="0" marR="0" lvl="0" indent="0" algn="l" rtl="0">
              <a:spcBef>
                <a:spcPts val="0"/>
              </a:spcBef>
              <a:spcAft>
                <a:spcPts val="0"/>
              </a:spcAft>
              <a:buNone/>
            </a:pPr>
            <a:r>
              <a:rPr lang="en-GB" sz="1600">
                <a:solidFill>
                  <a:schemeClr val="lt1"/>
                </a:solidFill>
                <a:latin typeface="Arial"/>
                <a:ea typeface="Arial"/>
                <a:cs typeface="Arial"/>
                <a:sym typeface="Arial"/>
              </a:rPr>
              <a:t>Vous avez continué à essayer de trouver différentes façons de le discipliner, même si certaines n'ont pas fonctionné.</a:t>
            </a:r>
            <a:endParaRPr/>
          </a:p>
        </p:txBody>
      </p:sp>
      <p:sp>
        <p:nvSpPr>
          <p:cNvPr id="878" name="Google Shape;878;p42"/>
          <p:cNvSpPr/>
          <p:nvPr/>
        </p:nvSpPr>
        <p:spPr>
          <a:xfrm>
            <a:off x="9042265" y="3211312"/>
            <a:ext cx="2610818" cy="1392612"/>
          </a:xfrm>
          <a:prstGeom prst="wedgeRoundRectCallout">
            <a:avLst>
              <a:gd name="adj1" fmla="val 54533"/>
              <a:gd name="adj2" fmla="val -26520"/>
              <a:gd name="adj3" fmla="val 16667"/>
            </a:avLst>
          </a:prstGeom>
          <a:solidFill>
            <a:srgbClr val="68B04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Arial"/>
                <a:ea typeface="Arial"/>
                <a:cs typeface="Arial"/>
                <a:sym typeface="Arial"/>
              </a:rPr>
              <a:t>Gestionnaire de cas</a:t>
            </a:r>
            <a:endParaRPr sz="1600" b="1">
              <a:solidFill>
                <a:schemeClr val="lt1"/>
              </a:solidFill>
              <a:latin typeface="Arial"/>
              <a:ea typeface="Arial"/>
              <a:cs typeface="Arial"/>
              <a:sym typeface="Arial"/>
            </a:endParaRPr>
          </a:p>
          <a:p>
            <a:pPr marL="0" marR="0" lvl="0" indent="0" algn="l" rtl="0">
              <a:spcBef>
                <a:spcPts val="0"/>
              </a:spcBef>
              <a:spcAft>
                <a:spcPts val="0"/>
              </a:spcAft>
              <a:buNone/>
            </a:pPr>
            <a:r>
              <a:rPr lang="en-GB" sz="1600">
                <a:solidFill>
                  <a:schemeClr val="lt1"/>
                </a:solidFill>
                <a:latin typeface="Arial"/>
                <a:ea typeface="Arial"/>
                <a:cs typeface="Arial"/>
                <a:sym typeface="Arial"/>
              </a:rPr>
              <a:t>Il faut beaucoup de courage pour me parler aussi ouvertement de ce qui s'est passé.</a:t>
            </a:r>
            <a:endParaRPr/>
          </a:p>
        </p:txBody>
      </p:sp>
      <p:cxnSp>
        <p:nvCxnSpPr>
          <p:cNvPr id="879" name="Google Shape;879;p42"/>
          <p:cNvCxnSpPr/>
          <p:nvPr/>
        </p:nvCxnSpPr>
        <p:spPr>
          <a:xfrm>
            <a:off x="4076700" y="1397374"/>
            <a:ext cx="0" cy="4381126"/>
          </a:xfrm>
          <a:prstGeom prst="straightConnector1">
            <a:avLst/>
          </a:prstGeom>
          <a:noFill/>
          <a:ln w="9525" cap="flat" cmpd="sng">
            <a:solidFill>
              <a:srgbClr val="68B043"/>
            </a:solidFill>
            <a:prstDash val="solid"/>
            <a:miter lim="800000"/>
            <a:headEnd type="none" w="sm" len="sm"/>
            <a:tailEnd type="none" w="sm" len="sm"/>
          </a:ln>
        </p:spPr>
      </p:cxnSp>
      <p:cxnSp>
        <p:nvCxnSpPr>
          <p:cNvPr id="880" name="Google Shape;880;p42"/>
          <p:cNvCxnSpPr/>
          <p:nvPr/>
        </p:nvCxnSpPr>
        <p:spPr>
          <a:xfrm>
            <a:off x="8001000" y="1397374"/>
            <a:ext cx="0" cy="4381126"/>
          </a:xfrm>
          <a:prstGeom prst="straightConnector1">
            <a:avLst/>
          </a:prstGeom>
          <a:noFill/>
          <a:ln w="9525" cap="flat" cmpd="sng">
            <a:solidFill>
              <a:srgbClr val="68B043"/>
            </a:solidFill>
            <a:prstDash val="solid"/>
            <a:miter lim="800000"/>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3"/>
          <p:cNvSpPr/>
          <p:nvPr/>
        </p:nvSpPr>
        <p:spPr>
          <a:xfrm>
            <a:off x="1051099" y="1638768"/>
            <a:ext cx="4072455" cy="2829369"/>
          </a:xfrm>
          <a:prstGeom prst="wedgeRoundRectCallout">
            <a:avLst>
              <a:gd name="adj1" fmla="val -7995"/>
              <a:gd name="adj2" fmla="val 68306"/>
              <a:gd name="adj3" fmla="val 16667"/>
            </a:avLst>
          </a:prstGeom>
          <a:solidFill>
            <a:srgbClr val="D3EAC8"/>
          </a:solidFill>
          <a:ln w="12700" cap="flat" cmpd="sng">
            <a:solidFill>
              <a:srgbClr val="D3EA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887" name="Google Shape;887;p43"/>
          <p:cNvSpPr/>
          <p:nvPr/>
        </p:nvSpPr>
        <p:spPr>
          <a:xfrm>
            <a:off x="4248147" y="4809621"/>
            <a:ext cx="1173346" cy="766013"/>
          </a:xfrm>
          <a:prstGeom prst="wedgeRoundRectCallout">
            <a:avLst>
              <a:gd name="adj1" fmla="val 7157"/>
              <a:gd name="adj2" fmla="val 83167"/>
              <a:gd name="adj3" fmla="val 16667"/>
            </a:avLst>
          </a:prstGeom>
          <a:solidFill>
            <a:srgbClr val="D3EAC8"/>
          </a:solidFill>
          <a:ln w="12700" cap="flat" cmpd="sng">
            <a:solidFill>
              <a:srgbClr val="D3EA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888" name="Google Shape;888;p4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Techniques d'entretien de motivation</a:t>
            </a:r>
            <a:endParaRPr>
              <a:latin typeface="Arial"/>
              <a:ea typeface="Arial"/>
              <a:cs typeface="Arial"/>
              <a:sym typeface="Arial"/>
            </a:endParaRPr>
          </a:p>
        </p:txBody>
      </p:sp>
      <p:sp>
        <p:nvSpPr>
          <p:cNvPr id="889" name="Google Shape;889;p43"/>
          <p:cNvSpPr txBox="1"/>
          <p:nvPr/>
        </p:nvSpPr>
        <p:spPr>
          <a:xfrm>
            <a:off x="6770508" y="2454196"/>
            <a:ext cx="4072456" cy="2677656"/>
          </a:xfrm>
          <a:prstGeom prst="rect">
            <a:avLst/>
          </a:prstGeom>
          <a:noFill/>
          <a:ln>
            <a:noFill/>
          </a:ln>
        </p:spPr>
        <p:txBody>
          <a:bodyPr spcFirstLastPara="1" wrap="square" lIns="91425" tIns="45700" rIns="91425" bIns="45700" anchor="t" anchorCtr="0">
            <a:spAutoFit/>
          </a:bodyPr>
          <a:lstStyle/>
          <a:p>
            <a:pPr marL="57150" marR="0" lvl="0" indent="0" algn="l" rtl="0">
              <a:lnSpc>
                <a:spcPct val="100000"/>
              </a:lnSpc>
              <a:spcBef>
                <a:spcPts val="0"/>
              </a:spcBef>
              <a:spcAft>
                <a:spcPts val="0"/>
              </a:spcAft>
              <a:buNone/>
            </a:pPr>
            <a:r>
              <a:rPr lang="en-GB" sz="2800" b="1" i="0" u="none" strike="noStrike" cap="none">
                <a:solidFill>
                  <a:srgbClr val="000000"/>
                </a:solidFill>
                <a:latin typeface="Arial"/>
                <a:ea typeface="Arial"/>
                <a:cs typeface="Arial"/>
                <a:sym typeface="Arial"/>
              </a:rPr>
              <a:t>TECHNIQUES :</a:t>
            </a:r>
            <a:endParaRPr/>
          </a:p>
          <a:p>
            <a:pPr marL="400050" marR="0" lvl="0" indent="-342900" algn="l" rtl="0">
              <a:lnSpc>
                <a:spcPct val="100000"/>
              </a:lnSpc>
              <a:spcBef>
                <a:spcPts val="0"/>
              </a:spcBef>
              <a:spcAft>
                <a:spcPts val="0"/>
              </a:spcAft>
              <a:buClr>
                <a:srgbClr val="000000"/>
              </a:buClr>
              <a:buSzPts val="2700"/>
              <a:buFont typeface="Arial"/>
              <a:buChar char="•"/>
            </a:pPr>
            <a:r>
              <a:rPr lang="en-GB" sz="2800" b="0" i="0" u="none" strike="noStrike" cap="none">
                <a:solidFill>
                  <a:srgbClr val="000000"/>
                </a:solidFill>
                <a:latin typeface="Arial"/>
                <a:ea typeface="Arial"/>
                <a:cs typeface="Arial"/>
                <a:sym typeface="Arial"/>
              </a:rPr>
              <a:t>Questions (ouvertes ou fermées)</a:t>
            </a:r>
            <a:endParaRPr/>
          </a:p>
          <a:p>
            <a:pPr marL="400050" marR="0" lvl="0" indent="-342900" algn="l" rtl="0">
              <a:lnSpc>
                <a:spcPct val="100000"/>
              </a:lnSpc>
              <a:spcBef>
                <a:spcPts val="0"/>
              </a:spcBef>
              <a:spcAft>
                <a:spcPts val="0"/>
              </a:spcAft>
              <a:buClr>
                <a:srgbClr val="000000"/>
              </a:buClr>
              <a:buSzPts val="2700"/>
              <a:buFont typeface="Arial"/>
              <a:buChar char="•"/>
            </a:pPr>
            <a:r>
              <a:rPr lang="en-GB" sz="2800" b="0" i="0" u="none" strike="noStrike" cap="none">
                <a:solidFill>
                  <a:srgbClr val="000000"/>
                </a:solidFill>
                <a:latin typeface="Arial"/>
                <a:ea typeface="Arial"/>
                <a:cs typeface="Arial"/>
                <a:sym typeface="Arial"/>
              </a:rPr>
              <a:t>Réflexions </a:t>
            </a:r>
            <a:endParaRPr sz="2800">
              <a:solidFill>
                <a:srgbClr val="000000"/>
              </a:solidFill>
              <a:latin typeface="Arial"/>
              <a:ea typeface="Arial"/>
              <a:cs typeface="Arial"/>
              <a:sym typeface="Arial"/>
            </a:endParaRPr>
          </a:p>
          <a:p>
            <a:pPr marL="400050" marR="0" lvl="0" indent="-342900" algn="l" rtl="0">
              <a:lnSpc>
                <a:spcPct val="100000"/>
              </a:lnSpc>
              <a:spcBef>
                <a:spcPts val="0"/>
              </a:spcBef>
              <a:spcAft>
                <a:spcPts val="0"/>
              </a:spcAft>
              <a:buClr>
                <a:srgbClr val="000000"/>
              </a:buClr>
              <a:buSzPts val="2700"/>
              <a:buFont typeface="Arial"/>
              <a:buChar char="•"/>
            </a:pPr>
            <a:r>
              <a:rPr lang="en-GB" sz="2800" b="0" i="0" u="none" strike="noStrike" cap="none">
                <a:solidFill>
                  <a:srgbClr val="000000"/>
                </a:solidFill>
                <a:latin typeface="Arial"/>
                <a:ea typeface="Arial"/>
                <a:cs typeface="Arial"/>
                <a:sym typeface="Arial"/>
              </a:rPr>
              <a:t>Résumés</a:t>
            </a:r>
            <a:endParaRPr/>
          </a:p>
          <a:p>
            <a:pPr marL="400050" marR="0" lvl="0" indent="-342900" algn="l" rtl="0">
              <a:lnSpc>
                <a:spcPct val="100000"/>
              </a:lnSpc>
              <a:spcBef>
                <a:spcPts val="0"/>
              </a:spcBef>
              <a:spcAft>
                <a:spcPts val="0"/>
              </a:spcAft>
              <a:buClr>
                <a:srgbClr val="000000"/>
              </a:buClr>
              <a:buSzPts val="2700"/>
              <a:buFont typeface="Arial"/>
              <a:buChar char="•"/>
            </a:pPr>
            <a:r>
              <a:rPr lang="en-GB" sz="2800" b="0" i="0" u="none" strike="noStrike" cap="none">
                <a:solidFill>
                  <a:srgbClr val="000000"/>
                </a:solidFill>
                <a:latin typeface="Arial"/>
                <a:ea typeface="Arial"/>
                <a:cs typeface="Arial"/>
                <a:sym typeface="Arial"/>
              </a:rPr>
              <a:t>Affirmations </a:t>
            </a:r>
            <a:endParaRPr sz="2800">
              <a:solidFill>
                <a:schemeClr val="dk1"/>
              </a:solidFill>
              <a:latin typeface="Arial"/>
              <a:ea typeface="Arial"/>
              <a:cs typeface="Arial"/>
              <a:sym typeface="Arial"/>
            </a:endParaRPr>
          </a:p>
        </p:txBody>
      </p:sp>
      <p:grpSp>
        <p:nvGrpSpPr>
          <p:cNvPr id="890" name="Google Shape;890;p43"/>
          <p:cNvGrpSpPr/>
          <p:nvPr/>
        </p:nvGrpSpPr>
        <p:grpSpPr>
          <a:xfrm>
            <a:off x="1223481" y="2290250"/>
            <a:ext cx="1264402" cy="1264402"/>
            <a:chOff x="10321013" y="507892"/>
            <a:chExt cx="1411716" cy="1411716"/>
          </a:xfrm>
        </p:grpSpPr>
        <p:sp>
          <p:nvSpPr>
            <p:cNvPr id="891" name="Google Shape;891;p43"/>
            <p:cNvSpPr/>
            <p:nvPr/>
          </p:nvSpPr>
          <p:spPr>
            <a:xfrm>
              <a:off x="10321013" y="507892"/>
              <a:ext cx="1411716" cy="141171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2" name="Google Shape;892;p43" descr="Question Mark with solid fill"/>
            <p:cNvPicPr preferRelativeResize="0"/>
            <p:nvPr/>
          </p:nvPicPr>
          <p:blipFill rotWithShape="1">
            <a:blip r:embed="rId3">
              <a:alphaModFix/>
            </a:blip>
            <a:srcRect/>
            <a:stretch/>
          </p:blipFill>
          <p:spPr>
            <a:xfrm>
              <a:off x="10569065" y="765094"/>
              <a:ext cx="914400" cy="914400"/>
            </a:xfrm>
            <a:prstGeom prst="rect">
              <a:avLst/>
            </a:prstGeom>
            <a:noFill/>
            <a:ln>
              <a:noFill/>
            </a:ln>
          </p:spPr>
        </p:pic>
      </p:grpSp>
      <p:grpSp>
        <p:nvGrpSpPr>
          <p:cNvPr id="893" name="Google Shape;893;p43"/>
          <p:cNvGrpSpPr/>
          <p:nvPr/>
        </p:nvGrpSpPr>
        <p:grpSpPr>
          <a:xfrm>
            <a:off x="4047830" y="1834855"/>
            <a:ext cx="1264402" cy="1264400"/>
            <a:chOff x="12884056" y="397692"/>
            <a:chExt cx="1712719" cy="1712719"/>
          </a:xfrm>
        </p:grpSpPr>
        <p:sp>
          <p:nvSpPr>
            <p:cNvPr id="894" name="Google Shape;894;p43"/>
            <p:cNvSpPr/>
            <p:nvPr/>
          </p:nvSpPr>
          <p:spPr>
            <a:xfrm>
              <a:off x="12884056" y="397692"/>
              <a:ext cx="1712719" cy="171271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95" name="Google Shape;895;p43"/>
            <p:cNvGrpSpPr/>
            <p:nvPr/>
          </p:nvGrpSpPr>
          <p:grpSpPr>
            <a:xfrm>
              <a:off x="13263476" y="816784"/>
              <a:ext cx="1030078" cy="822576"/>
              <a:chOff x="-2571900" y="3523194"/>
              <a:chExt cx="2226278" cy="1777809"/>
            </a:xfrm>
          </p:grpSpPr>
          <p:sp>
            <p:nvSpPr>
              <p:cNvPr id="896" name="Google Shape;896;p43"/>
              <p:cNvSpPr/>
              <p:nvPr/>
            </p:nvSpPr>
            <p:spPr>
              <a:xfrm>
                <a:off x="-2571900" y="3523194"/>
                <a:ext cx="2226278" cy="1777809"/>
              </a:xfrm>
              <a:prstGeom prst="wedgeEllipseCallout">
                <a:avLst>
                  <a:gd name="adj1" fmla="val -20833"/>
                  <a:gd name="adj2" fmla="val 625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97" name="Google Shape;897;p43"/>
              <p:cNvCxnSpPr/>
              <p:nvPr/>
            </p:nvCxnSpPr>
            <p:spPr>
              <a:xfrm>
                <a:off x="-2006600" y="4094599"/>
                <a:ext cx="1003300" cy="0"/>
              </a:xfrm>
              <a:prstGeom prst="straightConnector1">
                <a:avLst/>
              </a:prstGeom>
              <a:noFill/>
              <a:ln w="28575" cap="flat" cmpd="sng">
                <a:solidFill>
                  <a:srgbClr val="45752C"/>
                </a:solidFill>
                <a:prstDash val="solid"/>
                <a:miter lim="800000"/>
                <a:headEnd type="none" w="sm" len="sm"/>
                <a:tailEnd type="none" w="sm" len="sm"/>
              </a:ln>
            </p:spPr>
          </p:cxnSp>
          <p:cxnSp>
            <p:nvCxnSpPr>
              <p:cNvPr id="898" name="Google Shape;898;p43"/>
              <p:cNvCxnSpPr/>
              <p:nvPr/>
            </p:nvCxnSpPr>
            <p:spPr>
              <a:xfrm>
                <a:off x="-2006600" y="4412099"/>
                <a:ext cx="1003300" cy="0"/>
              </a:xfrm>
              <a:prstGeom prst="straightConnector1">
                <a:avLst/>
              </a:prstGeom>
              <a:noFill/>
              <a:ln w="28575" cap="flat" cmpd="sng">
                <a:solidFill>
                  <a:srgbClr val="45752C"/>
                </a:solidFill>
                <a:prstDash val="solid"/>
                <a:miter lim="800000"/>
                <a:headEnd type="none" w="sm" len="sm"/>
                <a:tailEnd type="none" w="sm" len="sm"/>
              </a:ln>
            </p:spPr>
          </p:cxnSp>
          <p:cxnSp>
            <p:nvCxnSpPr>
              <p:cNvPr id="899" name="Google Shape;899;p43"/>
              <p:cNvCxnSpPr/>
              <p:nvPr/>
            </p:nvCxnSpPr>
            <p:spPr>
              <a:xfrm>
                <a:off x="-2006600" y="4716899"/>
                <a:ext cx="1003300" cy="0"/>
              </a:xfrm>
              <a:prstGeom prst="straightConnector1">
                <a:avLst/>
              </a:prstGeom>
              <a:noFill/>
              <a:ln w="28575" cap="flat" cmpd="sng">
                <a:solidFill>
                  <a:srgbClr val="45752C"/>
                </a:solidFill>
                <a:prstDash val="solid"/>
                <a:miter lim="800000"/>
                <a:headEnd type="none" w="sm" len="sm"/>
                <a:tailEnd type="none" w="sm" len="sm"/>
              </a:ln>
            </p:spPr>
          </p:cxnSp>
        </p:grpSp>
      </p:grpSp>
      <p:grpSp>
        <p:nvGrpSpPr>
          <p:cNvPr id="900" name="Google Shape;900;p43"/>
          <p:cNvGrpSpPr/>
          <p:nvPr/>
        </p:nvGrpSpPr>
        <p:grpSpPr>
          <a:xfrm>
            <a:off x="2698054" y="2752691"/>
            <a:ext cx="1403988" cy="1403988"/>
            <a:chOff x="-1783642" y="894941"/>
            <a:chExt cx="1901801" cy="1901801"/>
          </a:xfrm>
        </p:grpSpPr>
        <p:sp>
          <p:nvSpPr>
            <p:cNvPr id="901" name="Google Shape;901;p43"/>
            <p:cNvSpPr/>
            <p:nvPr/>
          </p:nvSpPr>
          <p:spPr>
            <a:xfrm>
              <a:off x="-1689100" y="989484"/>
              <a:ext cx="1712719" cy="171271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2" name="Google Shape;902;p43" descr="Dumbbell with solid fill"/>
            <p:cNvPicPr preferRelativeResize="0"/>
            <p:nvPr/>
          </p:nvPicPr>
          <p:blipFill rotWithShape="1">
            <a:blip r:embed="rId4">
              <a:alphaModFix/>
            </a:blip>
            <a:srcRect/>
            <a:stretch/>
          </p:blipFill>
          <p:spPr>
            <a:xfrm rot="-2299550">
              <a:off x="-1509717" y="1168866"/>
              <a:ext cx="1353952" cy="1353952"/>
            </a:xfrm>
            <a:prstGeom prst="rect">
              <a:avLst/>
            </a:prstGeom>
            <a:noFill/>
            <a:ln>
              <a:noFill/>
            </a:ln>
          </p:spPr>
        </p:pic>
      </p:grpSp>
      <p:grpSp>
        <p:nvGrpSpPr>
          <p:cNvPr id="903" name="Google Shape;903;p43"/>
          <p:cNvGrpSpPr/>
          <p:nvPr/>
        </p:nvGrpSpPr>
        <p:grpSpPr>
          <a:xfrm>
            <a:off x="2503465" y="1229609"/>
            <a:ext cx="1264402" cy="1264402"/>
            <a:chOff x="2523168" y="1140273"/>
            <a:chExt cx="1411716" cy="1411716"/>
          </a:xfrm>
        </p:grpSpPr>
        <p:sp>
          <p:nvSpPr>
            <p:cNvPr id="904" name="Google Shape;904;p43"/>
            <p:cNvSpPr/>
            <p:nvPr/>
          </p:nvSpPr>
          <p:spPr>
            <a:xfrm>
              <a:off x="2523168" y="1140273"/>
              <a:ext cx="1411716" cy="141171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05" name="Google Shape;905;p43"/>
            <p:cNvGrpSpPr/>
            <p:nvPr/>
          </p:nvGrpSpPr>
          <p:grpSpPr>
            <a:xfrm>
              <a:off x="2969262" y="1351266"/>
              <a:ext cx="546298" cy="953570"/>
              <a:chOff x="4530235" y="2228277"/>
              <a:chExt cx="546298" cy="953570"/>
            </a:xfrm>
          </p:grpSpPr>
          <p:sp>
            <p:nvSpPr>
              <p:cNvPr id="906" name="Google Shape;906;p43"/>
              <p:cNvSpPr/>
              <p:nvPr/>
            </p:nvSpPr>
            <p:spPr>
              <a:xfrm rot="489988">
                <a:off x="4573917" y="2257588"/>
                <a:ext cx="458933" cy="64779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43"/>
              <p:cNvSpPr/>
              <p:nvPr/>
            </p:nvSpPr>
            <p:spPr>
              <a:xfrm rot="-9848744">
                <a:off x="4671095" y="2544267"/>
                <a:ext cx="121783" cy="6329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8" name="Google Shape;908;p43"/>
              <p:cNvSpPr/>
              <p:nvPr/>
            </p:nvSpPr>
            <p:spPr>
              <a:xfrm rot="-1252143">
                <a:off x="4815580" y="2351142"/>
                <a:ext cx="45719" cy="291578"/>
              </a:xfrm>
              <a:prstGeom prst="roundRect">
                <a:avLst>
                  <a:gd name="adj" fmla="val 16667"/>
                </a:avLst>
              </a:prstGeom>
              <a:solidFill>
                <a:srgbClr val="BEE0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9" name="Google Shape;909;p43"/>
              <p:cNvSpPr/>
              <p:nvPr/>
            </p:nvSpPr>
            <p:spPr>
              <a:xfrm rot="-1252143">
                <a:off x="4905811" y="2404449"/>
                <a:ext cx="51674" cy="184965"/>
              </a:xfrm>
              <a:prstGeom prst="roundRect">
                <a:avLst>
                  <a:gd name="adj" fmla="val 16667"/>
                </a:avLst>
              </a:prstGeom>
              <a:solidFill>
                <a:srgbClr val="BEE0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916" name="Google Shape;916;p44"/>
          <p:cNvSpPr/>
          <p:nvPr/>
        </p:nvSpPr>
        <p:spPr>
          <a:xfrm>
            <a:off x="2294061" y="2186940"/>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7" name="Google Shape;917;p44"/>
          <p:cNvSpPr/>
          <p:nvPr/>
        </p:nvSpPr>
        <p:spPr>
          <a:xfrm>
            <a:off x="5551200" y="2186940"/>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8" name="Google Shape;918;p44"/>
          <p:cNvSpPr/>
          <p:nvPr/>
        </p:nvSpPr>
        <p:spPr>
          <a:xfrm>
            <a:off x="8896661" y="2186940"/>
            <a:ext cx="1051500" cy="1051500"/>
          </a:xfrm>
          <a:prstGeom prst="star5">
            <a:avLst>
              <a:gd name="adj" fmla="val 28143"/>
              <a:gd name="hf" fmla="val 105146"/>
              <a:gd name="vf" fmla="val 110557"/>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9" name="Google Shape;919;p44"/>
          <p:cNvSpPr txBox="1"/>
          <p:nvPr/>
        </p:nvSpPr>
        <p:spPr>
          <a:xfrm>
            <a:off x="1459441" y="3653983"/>
            <a:ext cx="258868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Le changement n'est pas facile ! Il est donc normal que les enfants, les parents ou les personnes qui s'occupent d'eux y résistent.</a:t>
            </a:r>
            <a:endParaRPr sz="1800">
              <a:solidFill>
                <a:schemeClr val="dk1"/>
              </a:solidFill>
              <a:latin typeface="Arial"/>
              <a:ea typeface="Arial"/>
              <a:cs typeface="Arial"/>
              <a:sym typeface="Arial"/>
            </a:endParaRPr>
          </a:p>
        </p:txBody>
      </p:sp>
      <p:sp>
        <p:nvSpPr>
          <p:cNvPr id="920" name="Google Shape;920;p44"/>
          <p:cNvSpPr txBox="1"/>
          <p:nvPr/>
        </p:nvSpPr>
        <p:spPr>
          <a:xfrm>
            <a:off x="7929173" y="3653983"/>
            <a:ext cx="298647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Les compétences en matière de communication semblent simples, mais elles ne sont souvent pas utilisées ou mal utilisées par les travailleurs sociaux. Elles nécessitent une pratique continue pour être maîtrisées. </a:t>
            </a:r>
            <a:endParaRPr/>
          </a:p>
        </p:txBody>
      </p:sp>
      <p:sp>
        <p:nvSpPr>
          <p:cNvPr id="921" name="Google Shape;921;p44"/>
          <p:cNvSpPr txBox="1"/>
          <p:nvPr/>
        </p:nvSpPr>
        <p:spPr>
          <a:xfrm>
            <a:off x="4355111" y="3653983"/>
            <a:ext cx="3267075"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Il est beaucoup plus efficace de laisser les enfants et les personnes qui s'occupent d'eux trouver eux-mêmes des solutions que de les pousser au changement.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45"/>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5</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Clôture du module</a:t>
            </a:r>
            <a:endParaRPr>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4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grpSp>
        <p:nvGrpSpPr>
          <p:cNvPr id="934" name="Google Shape;934;p46"/>
          <p:cNvGrpSpPr/>
          <p:nvPr/>
        </p:nvGrpSpPr>
        <p:grpSpPr>
          <a:xfrm>
            <a:off x="1597713" y="2343067"/>
            <a:ext cx="1196322" cy="868929"/>
            <a:chOff x="6878053" y="1156317"/>
            <a:chExt cx="1431178" cy="1039513"/>
          </a:xfrm>
        </p:grpSpPr>
        <p:grpSp>
          <p:nvGrpSpPr>
            <p:cNvPr id="935" name="Google Shape;935;p46"/>
            <p:cNvGrpSpPr/>
            <p:nvPr/>
          </p:nvGrpSpPr>
          <p:grpSpPr>
            <a:xfrm>
              <a:off x="7672978" y="1156317"/>
              <a:ext cx="412941" cy="436880"/>
              <a:chOff x="243840" y="1676400"/>
              <a:chExt cx="701040" cy="741680"/>
            </a:xfrm>
          </p:grpSpPr>
          <p:sp>
            <p:nvSpPr>
              <p:cNvPr id="936" name="Google Shape;936;p46"/>
              <p:cNvSpPr/>
              <p:nvPr/>
            </p:nvSpPr>
            <p:spPr>
              <a:xfrm>
                <a:off x="243840" y="1676400"/>
                <a:ext cx="116839" cy="7416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7" name="Google Shape;937;p46"/>
              <p:cNvSpPr/>
              <p:nvPr/>
            </p:nvSpPr>
            <p:spPr>
              <a:xfrm>
                <a:off x="314960" y="1676400"/>
                <a:ext cx="629920" cy="4368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38" name="Google Shape;938;p46"/>
            <p:cNvSpPr/>
            <p:nvPr/>
          </p:nvSpPr>
          <p:spPr>
            <a:xfrm>
              <a:off x="7120511" y="1517650"/>
              <a:ext cx="1188720" cy="67818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9" name="Google Shape;939;p46"/>
            <p:cNvSpPr/>
            <p:nvPr/>
          </p:nvSpPr>
          <p:spPr>
            <a:xfrm>
              <a:off x="6878053" y="1727035"/>
              <a:ext cx="821708" cy="468795"/>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940" name="Google Shape;940;p46"/>
          <p:cNvGrpSpPr/>
          <p:nvPr/>
        </p:nvGrpSpPr>
        <p:grpSpPr>
          <a:xfrm>
            <a:off x="4255127" y="2343062"/>
            <a:ext cx="1196322" cy="868929"/>
            <a:chOff x="6878053" y="1156317"/>
            <a:chExt cx="1431178" cy="1039513"/>
          </a:xfrm>
        </p:grpSpPr>
        <p:grpSp>
          <p:nvGrpSpPr>
            <p:cNvPr id="941" name="Google Shape;941;p46"/>
            <p:cNvGrpSpPr/>
            <p:nvPr/>
          </p:nvGrpSpPr>
          <p:grpSpPr>
            <a:xfrm>
              <a:off x="7672978" y="1156317"/>
              <a:ext cx="412941" cy="436880"/>
              <a:chOff x="243840" y="1676400"/>
              <a:chExt cx="701040" cy="741680"/>
            </a:xfrm>
          </p:grpSpPr>
          <p:sp>
            <p:nvSpPr>
              <p:cNvPr id="942" name="Google Shape;942;p46"/>
              <p:cNvSpPr/>
              <p:nvPr/>
            </p:nvSpPr>
            <p:spPr>
              <a:xfrm>
                <a:off x="243840" y="1676400"/>
                <a:ext cx="116839" cy="7416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3" name="Google Shape;943;p46"/>
              <p:cNvSpPr/>
              <p:nvPr/>
            </p:nvSpPr>
            <p:spPr>
              <a:xfrm>
                <a:off x="314960" y="1676400"/>
                <a:ext cx="629920" cy="4368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44" name="Google Shape;944;p46"/>
            <p:cNvSpPr/>
            <p:nvPr/>
          </p:nvSpPr>
          <p:spPr>
            <a:xfrm>
              <a:off x="7120511" y="1517650"/>
              <a:ext cx="1188720" cy="67818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5" name="Google Shape;945;p46"/>
            <p:cNvSpPr/>
            <p:nvPr/>
          </p:nvSpPr>
          <p:spPr>
            <a:xfrm>
              <a:off x="6878053" y="1727035"/>
              <a:ext cx="821708" cy="468795"/>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946" name="Google Shape;946;p46"/>
          <p:cNvGrpSpPr/>
          <p:nvPr/>
        </p:nvGrpSpPr>
        <p:grpSpPr>
          <a:xfrm>
            <a:off x="6485639" y="2343062"/>
            <a:ext cx="1196322" cy="868929"/>
            <a:chOff x="6878053" y="1156317"/>
            <a:chExt cx="1431178" cy="1039513"/>
          </a:xfrm>
        </p:grpSpPr>
        <p:grpSp>
          <p:nvGrpSpPr>
            <p:cNvPr id="947" name="Google Shape;947;p46"/>
            <p:cNvGrpSpPr/>
            <p:nvPr/>
          </p:nvGrpSpPr>
          <p:grpSpPr>
            <a:xfrm>
              <a:off x="7672978" y="1156317"/>
              <a:ext cx="412941" cy="436880"/>
              <a:chOff x="243840" y="1676400"/>
              <a:chExt cx="701040" cy="741680"/>
            </a:xfrm>
          </p:grpSpPr>
          <p:sp>
            <p:nvSpPr>
              <p:cNvPr id="948" name="Google Shape;948;p46"/>
              <p:cNvSpPr/>
              <p:nvPr/>
            </p:nvSpPr>
            <p:spPr>
              <a:xfrm>
                <a:off x="243840" y="1676400"/>
                <a:ext cx="116839" cy="7416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9" name="Google Shape;949;p46"/>
              <p:cNvSpPr/>
              <p:nvPr/>
            </p:nvSpPr>
            <p:spPr>
              <a:xfrm>
                <a:off x="314960" y="1676400"/>
                <a:ext cx="629920" cy="4368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50" name="Google Shape;950;p46"/>
            <p:cNvSpPr/>
            <p:nvPr/>
          </p:nvSpPr>
          <p:spPr>
            <a:xfrm>
              <a:off x="7120511" y="1517650"/>
              <a:ext cx="1188720" cy="67818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1" name="Google Shape;951;p46"/>
            <p:cNvSpPr/>
            <p:nvPr/>
          </p:nvSpPr>
          <p:spPr>
            <a:xfrm>
              <a:off x="6878053" y="1727035"/>
              <a:ext cx="821708" cy="468795"/>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952" name="Google Shape;952;p46"/>
          <p:cNvGrpSpPr/>
          <p:nvPr/>
        </p:nvGrpSpPr>
        <p:grpSpPr>
          <a:xfrm>
            <a:off x="9220704" y="2343011"/>
            <a:ext cx="1196221" cy="868983"/>
            <a:chOff x="6878053" y="1156248"/>
            <a:chExt cx="1431058" cy="1039702"/>
          </a:xfrm>
        </p:grpSpPr>
        <p:grpSp>
          <p:nvGrpSpPr>
            <p:cNvPr id="953" name="Google Shape;953;p46"/>
            <p:cNvGrpSpPr/>
            <p:nvPr/>
          </p:nvGrpSpPr>
          <p:grpSpPr>
            <a:xfrm>
              <a:off x="7672968" y="1156248"/>
              <a:ext cx="412960" cy="436802"/>
              <a:chOff x="243840" y="1676400"/>
              <a:chExt cx="701120" cy="741600"/>
            </a:xfrm>
          </p:grpSpPr>
          <p:sp>
            <p:nvSpPr>
              <p:cNvPr id="954" name="Google Shape;954;p46"/>
              <p:cNvSpPr/>
              <p:nvPr/>
            </p:nvSpPr>
            <p:spPr>
              <a:xfrm>
                <a:off x="243840" y="1676400"/>
                <a:ext cx="116700" cy="74160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5" name="Google Shape;955;p46"/>
              <p:cNvSpPr/>
              <p:nvPr/>
            </p:nvSpPr>
            <p:spPr>
              <a:xfrm>
                <a:off x="314960" y="1676400"/>
                <a:ext cx="630000" cy="43680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56" name="Google Shape;956;p46"/>
            <p:cNvSpPr/>
            <p:nvPr/>
          </p:nvSpPr>
          <p:spPr>
            <a:xfrm>
              <a:off x="7120511" y="1517650"/>
              <a:ext cx="1188600" cy="67830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7" name="Google Shape;957;p46"/>
            <p:cNvSpPr/>
            <p:nvPr/>
          </p:nvSpPr>
          <p:spPr>
            <a:xfrm>
              <a:off x="6878053" y="1727035"/>
              <a:ext cx="821700" cy="46890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58" name="Google Shape;958;p46"/>
          <p:cNvSpPr txBox="1"/>
          <p:nvPr/>
        </p:nvSpPr>
        <p:spPr>
          <a:xfrm>
            <a:off x="838200" y="3646005"/>
            <a:ext cx="2847982"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Expliquer les compétences en matière de communication et de SMSPS dont un gestionnaire de cas a besoin</a:t>
            </a:r>
            <a:endParaRPr sz="2000">
              <a:solidFill>
                <a:schemeClr val="dk1"/>
              </a:solidFill>
              <a:latin typeface="Arial"/>
              <a:ea typeface="Arial"/>
              <a:cs typeface="Arial"/>
              <a:sym typeface="Arial"/>
            </a:endParaRPr>
          </a:p>
        </p:txBody>
      </p:sp>
      <p:sp>
        <p:nvSpPr>
          <p:cNvPr id="959" name="Google Shape;959;p46"/>
          <p:cNvSpPr txBox="1"/>
          <p:nvPr/>
        </p:nvSpPr>
        <p:spPr>
          <a:xfrm>
            <a:off x="4068368" y="3646005"/>
            <a:ext cx="170247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Démontrer que l'on réagit avec empathie</a:t>
            </a:r>
            <a:endParaRPr sz="2000">
              <a:solidFill>
                <a:schemeClr val="dk1"/>
              </a:solidFill>
              <a:latin typeface="Arial"/>
              <a:ea typeface="Arial"/>
              <a:cs typeface="Arial"/>
              <a:sym typeface="Arial"/>
            </a:endParaRPr>
          </a:p>
        </p:txBody>
      </p:sp>
      <p:sp>
        <p:nvSpPr>
          <p:cNvPr id="960" name="Google Shape;960;p46"/>
          <p:cNvSpPr txBox="1"/>
          <p:nvPr/>
        </p:nvSpPr>
        <p:spPr>
          <a:xfrm>
            <a:off x="6248995" y="3646005"/>
            <a:ext cx="180224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Expliquer l'objectif de l'entretien de motivation</a:t>
            </a:r>
            <a:endParaRPr sz="2000">
              <a:solidFill>
                <a:schemeClr val="dk1"/>
              </a:solidFill>
              <a:latin typeface="Arial"/>
              <a:ea typeface="Arial"/>
              <a:cs typeface="Arial"/>
              <a:sym typeface="Arial"/>
            </a:endParaRPr>
          </a:p>
        </p:txBody>
      </p:sp>
      <p:sp>
        <p:nvSpPr>
          <p:cNvPr id="961" name="Google Shape;961;p46"/>
          <p:cNvSpPr txBox="1"/>
          <p:nvPr/>
        </p:nvSpPr>
        <p:spPr>
          <a:xfrm>
            <a:off x="8340877" y="3646005"/>
            <a:ext cx="3088592"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Démontrer les techniques d'entretien de motivation, telles que les questions, la réflexion, le résumé et les affirmations.</a:t>
            </a:r>
            <a:endParaRPr sz="20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t>Clôture du module</a:t>
            </a:r>
            <a:endParaRPr/>
          </a:p>
        </p:txBody>
      </p:sp>
      <p:sp>
        <p:nvSpPr>
          <p:cNvPr id="968" name="Google Shape;968;p47"/>
          <p:cNvSpPr txBox="1"/>
          <p:nvPr/>
        </p:nvSpPr>
        <p:spPr>
          <a:xfrm>
            <a:off x="10083915" y="2523693"/>
            <a:ext cx="2072639" cy="79868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200"/>
              <a:buFont typeface="Arial"/>
              <a:buNone/>
            </a:pPr>
            <a:r>
              <a:rPr lang="en-GB" sz="2200" b="1" i="0" u="none" strike="noStrike" cap="none">
                <a:solidFill>
                  <a:schemeClr val="lt1"/>
                </a:solidFill>
                <a:latin typeface="Helvetica Neue"/>
                <a:ea typeface="Helvetica Neue"/>
                <a:cs typeface="Helvetica Neue"/>
                <a:sym typeface="Helvetica Neue"/>
              </a:rPr>
              <a:t>Formulaire de retour d'information</a:t>
            </a:r>
            <a:endParaRPr sz="2200" b="1" i="0" u="none" strike="noStrike" cap="none">
              <a:solidFill>
                <a:schemeClr val="lt1"/>
              </a:solidFill>
              <a:latin typeface="Calibri"/>
              <a:ea typeface="Calibri"/>
              <a:cs typeface="Calibri"/>
              <a:sym typeface="Calibri"/>
            </a:endParaRPr>
          </a:p>
        </p:txBody>
      </p:sp>
      <p:sp>
        <p:nvSpPr>
          <p:cNvPr id="969" name="Google Shape;969;p47"/>
          <p:cNvSpPr/>
          <p:nvPr/>
        </p:nvSpPr>
        <p:spPr>
          <a:xfrm>
            <a:off x="1384531" y="2419405"/>
            <a:ext cx="2821709" cy="2611120"/>
          </a:xfrm>
          <a:prstGeom prst="wedgeRoundRectCallout">
            <a:avLst>
              <a:gd name="adj1" fmla="val -62814"/>
              <a:gd name="adj2" fmla="val -19017"/>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Révision des objectifs d'apprentissage</a:t>
            </a:r>
            <a:endParaRPr sz="2400">
              <a:solidFill>
                <a:schemeClr val="dk1"/>
              </a:solidFill>
              <a:latin typeface="Arial"/>
              <a:ea typeface="Arial"/>
              <a:cs typeface="Arial"/>
              <a:sym typeface="Arial"/>
            </a:endParaRPr>
          </a:p>
        </p:txBody>
      </p:sp>
      <p:sp>
        <p:nvSpPr>
          <p:cNvPr id="970" name="Google Shape;970;p47"/>
          <p:cNvSpPr/>
          <p:nvPr/>
        </p:nvSpPr>
        <p:spPr>
          <a:xfrm>
            <a:off x="4828771" y="2419405"/>
            <a:ext cx="2821709" cy="2611120"/>
          </a:xfrm>
          <a:prstGeom prst="wedgeRoundRectCallout">
            <a:avLst>
              <a:gd name="adj1" fmla="val -19246"/>
              <a:gd name="adj2" fmla="val 59595"/>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Réflexion et retour d'information</a:t>
            </a:r>
            <a:endParaRPr/>
          </a:p>
        </p:txBody>
      </p:sp>
      <p:sp>
        <p:nvSpPr>
          <p:cNvPr id="971" name="Google Shape;971;p47"/>
          <p:cNvSpPr/>
          <p:nvPr/>
        </p:nvSpPr>
        <p:spPr>
          <a:xfrm>
            <a:off x="8273011" y="2419405"/>
            <a:ext cx="2821709" cy="2611120"/>
          </a:xfrm>
          <a:prstGeom prst="wedgeRoundRectCallout">
            <a:avLst>
              <a:gd name="adj1" fmla="val 59608"/>
              <a:gd name="adj2" fmla="val -20186"/>
              <a:gd name="adj3" fmla="val 16667"/>
            </a:avLst>
          </a:prstGeom>
          <a:solidFill>
            <a:srgbClr val="E9F4E3"/>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Clôture</a:t>
            </a:r>
            <a:endParaRPr sz="2400">
              <a:solidFill>
                <a:schemeClr val="dk1"/>
              </a:solidFill>
              <a:latin typeface="Arial"/>
              <a:ea typeface="Arial"/>
              <a:cs typeface="Arial"/>
              <a:sym typeface="Arial"/>
            </a:endParaRPr>
          </a:p>
        </p:txBody>
      </p:sp>
      <p:grpSp>
        <p:nvGrpSpPr>
          <p:cNvPr id="972" name="Google Shape;972;p47"/>
          <p:cNvGrpSpPr/>
          <p:nvPr/>
        </p:nvGrpSpPr>
        <p:grpSpPr>
          <a:xfrm>
            <a:off x="9994118" y="33917"/>
            <a:ext cx="2057602" cy="1975956"/>
            <a:chOff x="9994118" y="33917"/>
            <a:chExt cx="2057602" cy="1975956"/>
          </a:xfrm>
        </p:grpSpPr>
        <p:sp>
          <p:nvSpPr>
            <p:cNvPr id="973" name="Google Shape;973;p4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74" name="Google Shape;974;p47"/>
            <p:cNvGrpSpPr/>
            <p:nvPr/>
          </p:nvGrpSpPr>
          <p:grpSpPr>
            <a:xfrm>
              <a:off x="10621771" y="762700"/>
              <a:ext cx="562136" cy="634675"/>
              <a:chOff x="760175" y="830142"/>
              <a:chExt cx="867619" cy="979579"/>
            </a:xfrm>
          </p:grpSpPr>
          <p:sp>
            <p:nvSpPr>
              <p:cNvPr id="975" name="Google Shape;975;p47"/>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66</a:t>
                </a:r>
                <a:endParaRPr/>
              </a:p>
            </p:txBody>
          </p:sp>
          <p:sp>
            <p:nvSpPr>
              <p:cNvPr id="976" name="Google Shape;976;p47"/>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77" name="Google Shape;977;p47"/>
            <p:cNvGrpSpPr/>
            <p:nvPr/>
          </p:nvGrpSpPr>
          <p:grpSpPr>
            <a:xfrm>
              <a:off x="11325415" y="762701"/>
              <a:ext cx="182192" cy="634674"/>
              <a:chOff x="2121762" y="2323619"/>
              <a:chExt cx="200378" cy="825210"/>
            </a:xfrm>
          </p:grpSpPr>
          <p:sp>
            <p:nvSpPr>
              <p:cNvPr id="978" name="Google Shape;978;p47"/>
              <p:cNvSpPr/>
              <p:nvPr/>
            </p:nvSpPr>
            <p:spPr>
              <a:xfrm>
                <a:off x="2121763" y="2323619"/>
                <a:ext cx="200377" cy="172739"/>
              </a:xfrm>
              <a:prstGeom prst="triangle">
                <a:avLst>
                  <a:gd name="adj" fmla="val 50000"/>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9" name="Google Shape;979;p47"/>
              <p:cNvSpPr/>
              <p:nvPr/>
            </p:nvSpPr>
            <p:spPr>
              <a:xfrm>
                <a:off x="2121762" y="2496169"/>
                <a:ext cx="200377" cy="65266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48"/>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None/>
            </a:pPr>
            <a:r>
              <a:rPr lang="en-GB"/>
              <a:t>Soin personnel</a:t>
            </a:r>
            <a:endParaRPr/>
          </a:p>
        </p:txBody>
      </p:sp>
      <p:sp>
        <p:nvSpPr>
          <p:cNvPr id="986" name="Google Shape;986;p48"/>
          <p:cNvSpPr/>
          <p:nvPr/>
        </p:nvSpPr>
        <p:spPr>
          <a:xfrm>
            <a:off x="4674820" y="2453495"/>
            <a:ext cx="2842360" cy="2539419"/>
          </a:xfrm>
          <a:prstGeom prst="hear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7" name="Google Shape;987;p48"/>
          <p:cNvSpPr/>
          <p:nvPr/>
        </p:nvSpPr>
        <p:spPr>
          <a:xfrm rot="10800000">
            <a:off x="5628782" y="3499014"/>
            <a:ext cx="934434" cy="752350"/>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Quiz récapitulatif</a:t>
            </a:r>
            <a:endParaRPr/>
          </a:p>
        </p:txBody>
      </p:sp>
      <p:sp>
        <p:nvSpPr>
          <p:cNvPr id="153" name="Google Shape;153;p5"/>
          <p:cNvSpPr/>
          <p:nvPr/>
        </p:nvSpPr>
        <p:spPr>
          <a:xfrm>
            <a:off x="3977656" y="1634406"/>
            <a:ext cx="4167676" cy="4342407"/>
          </a:xfrm>
          <a:custGeom>
            <a:avLst/>
            <a:gdLst/>
            <a:ahLst/>
            <a:cxnLst/>
            <a:rect l="l" t="t" r="r" b="b"/>
            <a:pathLst>
              <a:path w="120000" h="120000" extrusionOk="0">
                <a:moveTo>
                  <a:pt x="111763" y="65259"/>
                </a:moveTo>
                <a:cubicBezTo>
                  <a:pt x="109154" y="91255"/>
                  <a:pt x="87893" y="111335"/>
                  <a:pt x="61943" y="112311"/>
                </a:cubicBezTo>
                <a:cubicBezTo>
                  <a:pt x="35994" y="113287"/>
                  <a:pt x="13302" y="94860"/>
                  <a:pt x="8771" y="69133"/>
                </a:cubicBezTo>
                <a:cubicBezTo>
                  <a:pt x="4241" y="43406"/>
                  <a:pt x="19258" y="18256"/>
                  <a:pt x="43962" y="10202"/>
                </a:cubicBezTo>
                <a:cubicBezTo>
                  <a:pt x="68665" y="2147"/>
                  <a:pt x="95489" y="13654"/>
                  <a:pt x="106816" y="37166"/>
                </a:cubicBezTo>
                <a:lnTo>
                  <a:pt x="114411" y="35314"/>
                </a:lnTo>
                <a:lnTo>
                  <a:pt x="103752" y="49335"/>
                </a:lnTo>
                <a:lnTo>
                  <a:pt x="85334" y="42402"/>
                </a:lnTo>
                <a:lnTo>
                  <a:pt x="92882" y="40563"/>
                </a:lnTo>
                <a:lnTo>
                  <a:pt x="92882" y="40563"/>
                </a:lnTo>
                <a:cubicBezTo>
                  <a:pt x="83529" y="23993"/>
                  <a:pt x="63780" y="16858"/>
                  <a:pt x="46335" y="23744"/>
                </a:cubicBezTo>
                <a:cubicBezTo>
                  <a:pt x="28889" y="30630"/>
                  <a:pt x="18938" y="49488"/>
                  <a:pt x="22880" y="68193"/>
                </a:cubicBezTo>
                <a:cubicBezTo>
                  <a:pt x="26823" y="86898"/>
                  <a:pt x="43485" y="99882"/>
                  <a:pt x="62153" y="98797"/>
                </a:cubicBezTo>
                <a:cubicBezTo>
                  <a:pt x="80822" y="97712"/>
                  <a:pt x="95940" y="82881"/>
                  <a:pt x="97788" y="63839"/>
                </a:cubicBezTo>
                <a:close/>
              </a:path>
            </a:pathLst>
          </a:cu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4" name="Google Shape;154;p5" descr="Badge Question Mark with solid fill"/>
          <p:cNvPicPr preferRelativeResize="0"/>
          <p:nvPr/>
        </p:nvPicPr>
        <p:blipFill rotWithShape="1">
          <a:blip r:embed="rId3">
            <a:alphaModFix/>
          </a:blip>
          <a:srcRect/>
          <a:stretch/>
        </p:blipFill>
        <p:spPr>
          <a:xfrm>
            <a:off x="4782277" y="2492632"/>
            <a:ext cx="2627446" cy="26274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grpSp>
        <p:nvGrpSpPr>
          <p:cNvPr id="161" name="Google Shape;161;p6"/>
          <p:cNvGrpSpPr/>
          <p:nvPr/>
        </p:nvGrpSpPr>
        <p:grpSpPr>
          <a:xfrm>
            <a:off x="1241187" y="2154382"/>
            <a:ext cx="1196322" cy="868929"/>
            <a:chOff x="6878053" y="1156317"/>
            <a:chExt cx="1431178" cy="1039513"/>
          </a:xfrm>
        </p:grpSpPr>
        <p:grpSp>
          <p:nvGrpSpPr>
            <p:cNvPr id="162" name="Google Shape;162;p6"/>
            <p:cNvGrpSpPr/>
            <p:nvPr/>
          </p:nvGrpSpPr>
          <p:grpSpPr>
            <a:xfrm>
              <a:off x="7672978" y="1156317"/>
              <a:ext cx="412941" cy="436880"/>
              <a:chOff x="243840" y="1676400"/>
              <a:chExt cx="701040" cy="741680"/>
            </a:xfrm>
          </p:grpSpPr>
          <p:sp>
            <p:nvSpPr>
              <p:cNvPr id="163" name="Google Shape;163;p6"/>
              <p:cNvSpPr/>
              <p:nvPr/>
            </p:nvSpPr>
            <p:spPr>
              <a:xfrm>
                <a:off x="243840" y="1676400"/>
                <a:ext cx="116839" cy="7416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6"/>
              <p:cNvSpPr/>
              <p:nvPr/>
            </p:nvSpPr>
            <p:spPr>
              <a:xfrm>
                <a:off x="314960" y="1676400"/>
                <a:ext cx="629920" cy="4368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5" name="Google Shape;165;p6"/>
            <p:cNvSpPr/>
            <p:nvPr/>
          </p:nvSpPr>
          <p:spPr>
            <a:xfrm>
              <a:off x="7120511" y="1517650"/>
              <a:ext cx="1188720" cy="67818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6"/>
            <p:cNvSpPr/>
            <p:nvPr/>
          </p:nvSpPr>
          <p:spPr>
            <a:xfrm>
              <a:off x="6878053" y="1727035"/>
              <a:ext cx="821708" cy="468795"/>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67" name="Google Shape;167;p6"/>
          <p:cNvGrpSpPr/>
          <p:nvPr/>
        </p:nvGrpSpPr>
        <p:grpSpPr>
          <a:xfrm>
            <a:off x="3868884" y="2154377"/>
            <a:ext cx="1196322" cy="868929"/>
            <a:chOff x="6878053" y="1156317"/>
            <a:chExt cx="1431178" cy="1039513"/>
          </a:xfrm>
        </p:grpSpPr>
        <p:grpSp>
          <p:nvGrpSpPr>
            <p:cNvPr id="168" name="Google Shape;168;p6"/>
            <p:cNvGrpSpPr/>
            <p:nvPr/>
          </p:nvGrpSpPr>
          <p:grpSpPr>
            <a:xfrm>
              <a:off x="7672978" y="1156317"/>
              <a:ext cx="412941" cy="436880"/>
              <a:chOff x="243840" y="1676400"/>
              <a:chExt cx="701040" cy="741680"/>
            </a:xfrm>
          </p:grpSpPr>
          <p:sp>
            <p:nvSpPr>
              <p:cNvPr id="169" name="Google Shape;169;p6"/>
              <p:cNvSpPr/>
              <p:nvPr/>
            </p:nvSpPr>
            <p:spPr>
              <a:xfrm>
                <a:off x="243840" y="1676400"/>
                <a:ext cx="116839" cy="7416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6"/>
              <p:cNvSpPr/>
              <p:nvPr/>
            </p:nvSpPr>
            <p:spPr>
              <a:xfrm>
                <a:off x="314960" y="1676400"/>
                <a:ext cx="629920" cy="4368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71" name="Google Shape;171;p6"/>
            <p:cNvSpPr/>
            <p:nvPr/>
          </p:nvSpPr>
          <p:spPr>
            <a:xfrm>
              <a:off x="7120511" y="1517650"/>
              <a:ext cx="1188720" cy="67818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6"/>
            <p:cNvSpPr/>
            <p:nvPr/>
          </p:nvSpPr>
          <p:spPr>
            <a:xfrm>
              <a:off x="6878053" y="1727035"/>
              <a:ext cx="821708" cy="468795"/>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3" name="Google Shape;173;p6"/>
          <p:cNvGrpSpPr/>
          <p:nvPr/>
        </p:nvGrpSpPr>
        <p:grpSpPr>
          <a:xfrm>
            <a:off x="6496579" y="2154377"/>
            <a:ext cx="1196322" cy="868929"/>
            <a:chOff x="6878053" y="1156317"/>
            <a:chExt cx="1431178" cy="1039513"/>
          </a:xfrm>
        </p:grpSpPr>
        <p:grpSp>
          <p:nvGrpSpPr>
            <p:cNvPr id="174" name="Google Shape;174;p6"/>
            <p:cNvGrpSpPr/>
            <p:nvPr/>
          </p:nvGrpSpPr>
          <p:grpSpPr>
            <a:xfrm>
              <a:off x="7672978" y="1156317"/>
              <a:ext cx="412941" cy="436880"/>
              <a:chOff x="243840" y="1676400"/>
              <a:chExt cx="701040" cy="741680"/>
            </a:xfrm>
          </p:grpSpPr>
          <p:sp>
            <p:nvSpPr>
              <p:cNvPr id="175" name="Google Shape;175;p6"/>
              <p:cNvSpPr/>
              <p:nvPr/>
            </p:nvSpPr>
            <p:spPr>
              <a:xfrm>
                <a:off x="243840" y="1676400"/>
                <a:ext cx="116839" cy="7416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6"/>
              <p:cNvSpPr/>
              <p:nvPr/>
            </p:nvSpPr>
            <p:spPr>
              <a:xfrm>
                <a:off x="314960" y="1676400"/>
                <a:ext cx="629920" cy="43688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77" name="Google Shape;177;p6"/>
            <p:cNvSpPr/>
            <p:nvPr/>
          </p:nvSpPr>
          <p:spPr>
            <a:xfrm>
              <a:off x="7120511" y="1517650"/>
              <a:ext cx="1188720" cy="67818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6"/>
            <p:cNvSpPr/>
            <p:nvPr/>
          </p:nvSpPr>
          <p:spPr>
            <a:xfrm>
              <a:off x="6878053" y="1727035"/>
              <a:ext cx="821708" cy="468795"/>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9" name="Google Shape;179;p6"/>
          <p:cNvGrpSpPr/>
          <p:nvPr/>
        </p:nvGrpSpPr>
        <p:grpSpPr>
          <a:xfrm>
            <a:off x="9377308" y="2154326"/>
            <a:ext cx="1196221" cy="868983"/>
            <a:chOff x="6878053" y="1156248"/>
            <a:chExt cx="1431058" cy="1039702"/>
          </a:xfrm>
        </p:grpSpPr>
        <p:grpSp>
          <p:nvGrpSpPr>
            <p:cNvPr id="180" name="Google Shape;180;p6"/>
            <p:cNvGrpSpPr/>
            <p:nvPr/>
          </p:nvGrpSpPr>
          <p:grpSpPr>
            <a:xfrm>
              <a:off x="7672968" y="1156248"/>
              <a:ext cx="412960" cy="436802"/>
              <a:chOff x="243840" y="1676400"/>
              <a:chExt cx="701120" cy="741600"/>
            </a:xfrm>
          </p:grpSpPr>
          <p:sp>
            <p:nvSpPr>
              <p:cNvPr id="181" name="Google Shape;181;p6"/>
              <p:cNvSpPr/>
              <p:nvPr/>
            </p:nvSpPr>
            <p:spPr>
              <a:xfrm>
                <a:off x="243840" y="1676400"/>
                <a:ext cx="116700" cy="74160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6"/>
              <p:cNvSpPr/>
              <p:nvPr/>
            </p:nvSpPr>
            <p:spPr>
              <a:xfrm>
                <a:off x="314960" y="1676400"/>
                <a:ext cx="630000" cy="436800"/>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3" name="Google Shape;183;p6"/>
            <p:cNvSpPr/>
            <p:nvPr/>
          </p:nvSpPr>
          <p:spPr>
            <a:xfrm>
              <a:off x="7120511" y="1517650"/>
              <a:ext cx="1188600" cy="67830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p6"/>
            <p:cNvSpPr/>
            <p:nvPr/>
          </p:nvSpPr>
          <p:spPr>
            <a:xfrm>
              <a:off x="6878053" y="1727035"/>
              <a:ext cx="821700" cy="468900"/>
            </a:xfrm>
            <a:prstGeom prst="triangle">
              <a:avLst>
                <a:gd name="adj" fmla="val 50000"/>
              </a:avLst>
            </a:prstGeom>
            <a:solidFill>
              <a:srgbClr val="68B0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5" name="Google Shape;185;p6"/>
          <p:cNvSpPr txBox="1"/>
          <p:nvPr/>
        </p:nvSpPr>
        <p:spPr>
          <a:xfrm>
            <a:off x="664029" y="3336787"/>
            <a:ext cx="2540800"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Expliquer les compétences en matière de communication et de SMSPS dont un gestionnaire de cas a besoin</a:t>
            </a:r>
            <a:endParaRPr sz="2000">
              <a:solidFill>
                <a:schemeClr val="dk1"/>
              </a:solidFill>
              <a:latin typeface="Arial"/>
              <a:ea typeface="Arial"/>
              <a:cs typeface="Arial"/>
              <a:sym typeface="Arial"/>
            </a:endParaRPr>
          </a:p>
        </p:txBody>
      </p:sp>
      <p:sp>
        <p:nvSpPr>
          <p:cNvPr id="186" name="Google Shape;186;p6"/>
          <p:cNvSpPr txBox="1"/>
          <p:nvPr/>
        </p:nvSpPr>
        <p:spPr>
          <a:xfrm>
            <a:off x="3176065" y="3336787"/>
            <a:ext cx="25408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Démontrer que l'on réagit avec empathie</a:t>
            </a:r>
            <a:endParaRPr sz="2000">
              <a:solidFill>
                <a:schemeClr val="dk1"/>
              </a:solidFill>
              <a:latin typeface="Arial"/>
              <a:ea typeface="Arial"/>
              <a:cs typeface="Arial"/>
              <a:sym typeface="Arial"/>
            </a:endParaRPr>
          </a:p>
        </p:txBody>
      </p:sp>
      <p:sp>
        <p:nvSpPr>
          <p:cNvPr id="187" name="Google Shape;187;p6"/>
          <p:cNvSpPr txBox="1"/>
          <p:nvPr/>
        </p:nvSpPr>
        <p:spPr>
          <a:xfrm>
            <a:off x="5823985" y="3336787"/>
            <a:ext cx="266711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Expliquer l'objectif de l'entretien </a:t>
            </a:r>
            <a:r>
              <a:rPr lang="en-GB" sz="2000">
                <a:solidFill>
                  <a:schemeClr val="dk1"/>
                </a:solidFill>
                <a:latin typeface="Arial"/>
                <a:ea typeface="Arial"/>
                <a:cs typeface="Arial"/>
                <a:sym typeface="Arial"/>
              </a:rPr>
              <a:t>de motivation</a:t>
            </a:r>
            <a:endParaRPr sz="2000">
              <a:solidFill>
                <a:schemeClr val="dk1"/>
              </a:solidFill>
              <a:latin typeface="Arial"/>
              <a:ea typeface="Arial"/>
              <a:cs typeface="Arial"/>
              <a:sym typeface="Arial"/>
            </a:endParaRPr>
          </a:p>
        </p:txBody>
      </p:sp>
      <p:sp>
        <p:nvSpPr>
          <p:cNvPr id="188" name="Google Shape;188;p6"/>
          <p:cNvSpPr txBox="1"/>
          <p:nvPr/>
        </p:nvSpPr>
        <p:spPr>
          <a:xfrm>
            <a:off x="8522353" y="3336787"/>
            <a:ext cx="2966574"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Démontrer les techniques d'entretien de motivation, telles que les questions, la réflexion, le résumé et les affirmations.</a:t>
            </a:r>
            <a:endParaRPr sz="2000">
              <a:solidFill>
                <a:schemeClr val="dk1"/>
              </a:solidFill>
              <a:latin typeface="Arial"/>
              <a:ea typeface="Arial"/>
              <a:cs typeface="Arial"/>
              <a:sym typeface="Arial"/>
            </a:endParaRPr>
          </a:p>
        </p:txBody>
      </p:sp>
      <p:sp>
        <p:nvSpPr>
          <p:cNvPr id="189" name="Google Shape;189;p6"/>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190" name="Google Shape;190;p6"/>
          <p:cNvGrpSpPr/>
          <p:nvPr/>
        </p:nvGrpSpPr>
        <p:grpSpPr>
          <a:xfrm>
            <a:off x="10791664" y="667193"/>
            <a:ext cx="562136" cy="634675"/>
            <a:chOff x="760175" y="830142"/>
            <a:chExt cx="867619" cy="979579"/>
          </a:xfrm>
        </p:grpSpPr>
        <p:sp>
          <p:nvSpPr>
            <p:cNvPr id="191" name="Google Shape;191;p6"/>
            <p:cNvSpPr/>
            <p:nvPr/>
          </p:nvSpPr>
          <p:spPr>
            <a:xfrm>
              <a:off x="864636" y="830142"/>
              <a:ext cx="763158" cy="979577"/>
            </a:xfrm>
            <a:prstGeom prst="rect">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43</a:t>
              </a:r>
              <a:endParaRPr sz="1800">
                <a:solidFill>
                  <a:schemeClr val="dk1"/>
                </a:solidFill>
                <a:latin typeface="Arial"/>
                <a:ea typeface="Arial"/>
                <a:cs typeface="Arial"/>
                <a:sym typeface="Arial"/>
              </a:endParaRPr>
            </a:p>
          </p:txBody>
        </p:sp>
        <p:sp>
          <p:nvSpPr>
            <p:cNvPr id="192" name="Google Shape;192;p6"/>
            <p:cNvSpPr/>
            <p:nvPr/>
          </p:nvSpPr>
          <p:spPr>
            <a:xfrm>
              <a:off x="760175" y="830144"/>
              <a:ext cx="149292" cy="979577"/>
            </a:xfrm>
            <a:prstGeom prst="rect">
              <a:avLst/>
            </a:prstGeom>
            <a:solidFill>
              <a:srgbClr val="45752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Révision du cadre de compétences</a:t>
            </a:r>
            <a:endParaRPr>
              <a:latin typeface="Arial"/>
              <a:ea typeface="Arial"/>
              <a:cs typeface="Arial"/>
              <a:sym typeface="Arial"/>
            </a:endParaRPr>
          </a:p>
        </p:txBody>
      </p:sp>
      <p:sp>
        <p:nvSpPr>
          <p:cNvPr id="199" name="Google Shape;199;p7"/>
          <p:cNvSpPr txBox="1"/>
          <p:nvPr/>
        </p:nvSpPr>
        <p:spPr>
          <a:xfrm>
            <a:off x="1690345" y="4893070"/>
            <a:ext cx="17107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Connaissances</a:t>
            </a:r>
            <a:endParaRPr sz="2400">
              <a:solidFill>
                <a:schemeClr val="dk1"/>
              </a:solidFill>
              <a:latin typeface="Arial"/>
              <a:ea typeface="Arial"/>
              <a:cs typeface="Arial"/>
              <a:sym typeface="Arial"/>
            </a:endParaRPr>
          </a:p>
        </p:txBody>
      </p:sp>
      <p:sp>
        <p:nvSpPr>
          <p:cNvPr id="200" name="Google Shape;200;p7"/>
          <p:cNvSpPr txBox="1"/>
          <p:nvPr/>
        </p:nvSpPr>
        <p:spPr>
          <a:xfrm>
            <a:off x="4617072" y="4893070"/>
            <a:ext cx="295786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Attitudes et valeurs</a:t>
            </a:r>
            <a:endParaRPr sz="2400">
              <a:solidFill>
                <a:schemeClr val="dk1"/>
              </a:solidFill>
              <a:latin typeface="Arial"/>
              <a:ea typeface="Arial"/>
              <a:cs typeface="Arial"/>
              <a:sym typeface="Arial"/>
            </a:endParaRPr>
          </a:p>
        </p:txBody>
      </p:sp>
      <p:sp>
        <p:nvSpPr>
          <p:cNvPr id="201" name="Google Shape;201;p7"/>
          <p:cNvSpPr txBox="1"/>
          <p:nvPr/>
        </p:nvSpPr>
        <p:spPr>
          <a:xfrm>
            <a:off x="8618136" y="4893070"/>
            <a:ext cx="20801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Compétences</a:t>
            </a:r>
            <a:endParaRPr sz="2400">
              <a:solidFill>
                <a:schemeClr val="dk1"/>
              </a:solidFill>
              <a:latin typeface="Arial"/>
              <a:ea typeface="Arial"/>
              <a:cs typeface="Arial"/>
              <a:sym typeface="Arial"/>
            </a:endParaRPr>
          </a:p>
        </p:txBody>
      </p:sp>
      <p:pic>
        <p:nvPicPr>
          <p:cNvPr id="202" name="Google Shape;202;p7" descr="Left Brain with solid fill"/>
          <p:cNvPicPr preferRelativeResize="0"/>
          <p:nvPr/>
        </p:nvPicPr>
        <p:blipFill rotWithShape="1">
          <a:blip r:embed="rId3">
            <a:alphaModFix/>
          </a:blip>
          <a:srcRect/>
          <a:stretch/>
        </p:blipFill>
        <p:spPr>
          <a:xfrm>
            <a:off x="1190729" y="2009873"/>
            <a:ext cx="2664771" cy="2664771"/>
          </a:xfrm>
          <a:prstGeom prst="rect">
            <a:avLst/>
          </a:prstGeom>
          <a:noFill/>
          <a:ln>
            <a:noFill/>
          </a:ln>
        </p:spPr>
      </p:pic>
      <p:pic>
        <p:nvPicPr>
          <p:cNvPr id="203" name="Google Shape;203;p7" descr="Sign language with solid fill"/>
          <p:cNvPicPr preferRelativeResize="0"/>
          <p:nvPr/>
        </p:nvPicPr>
        <p:blipFill rotWithShape="1">
          <a:blip r:embed="rId4">
            <a:alphaModFix/>
          </a:blip>
          <a:srcRect/>
          <a:stretch/>
        </p:blipFill>
        <p:spPr>
          <a:xfrm>
            <a:off x="8400296" y="2248613"/>
            <a:ext cx="2297978" cy="2297978"/>
          </a:xfrm>
          <a:prstGeom prst="rect">
            <a:avLst/>
          </a:prstGeom>
          <a:noFill/>
          <a:ln>
            <a:noFill/>
          </a:ln>
        </p:spPr>
      </p:pic>
      <p:grpSp>
        <p:nvGrpSpPr>
          <p:cNvPr id="204" name="Google Shape;204;p7"/>
          <p:cNvGrpSpPr/>
          <p:nvPr/>
        </p:nvGrpSpPr>
        <p:grpSpPr>
          <a:xfrm>
            <a:off x="4702156" y="2017093"/>
            <a:ext cx="2787687" cy="2761018"/>
            <a:chOff x="4799269" y="2120257"/>
            <a:chExt cx="2494414" cy="2470551"/>
          </a:xfrm>
        </p:grpSpPr>
        <p:pic>
          <p:nvPicPr>
            <p:cNvPr id="205" name="Google Shape;205;p7" descr="Right Brain with solid fill"/>
            <p:cNvPicPr preferRelativeResize="0"/>
            <p:nvPr/>
          </p:nvPicPr>
          <p:blipFill rotWithShape="1">
            <a:blip r:embed="rId5">
              <a:alphaModFix/>
            </a:blip>
            <a:srcRect r="50597"/>
            <a:stretch/>
          </p:blipFill>
          <p:spPr>
            <a:xfrm>
              <a:off x="4799269" y="2120257"/>
              <a:ext cx="1220531" cy="2470551"/>
            </a:xfrm>
            <a:prstGeom prst="rect">
              <a:avLst/>
            </a:prstGeom>
            <a:noFill/>
            <a:ln>
              <a:noFill/>
            </a:ln>
          </p:spPr>
        </p:pic>
        <p:pic>
          <p:nvPicPr>
            <p:cNvPr id="206" name="Google Shape;206;p7" descr="Left Brain with solid fill"/>
            <p:cNvPicPr preferRelativeResize="0"/>
            <p:nvPr/>
          </p:nvPicPr>
          <p:blipFill rotWithShape="1">
            <a:blip r:embed="rId3">
              <a:alphaModFix/>
            </a:blip>
            <a:srcRect l="51522"/>
            <a:stretch/>
          </p:blipFill>
          <p:spPr>
            <a:xfrm>
              <a:off x="6096000" y="2120257"/>
              <a:ext cx="1197683" cy="2470551"/>
            </a:xfrm>
            <a:prstGeom prst="rect">
              <a:avLst/>
            </a:prstGeom>
            <a:noFill/>
            <a:ln>
              <a:noFill/>
            </a:ln>
          </p:spPr>
        </p:pic>
        <p:sp>
          <p:nvSpPr>
            <p:cNvPr id="207" name="Google Shape;207;p7"/>
            <p:cNvSpPr/>
            <p:nvPr/>
          </p:nvSpPr>
          <p:spPr>
            <a:xfrm>
              <a:off x="5387091" y="3102772"/>
              <a:ext cx="478972" cy="478972"/>
            </a:xfrm>
            <a:prstGeom prst="mathPlus">
              <a:avLst>
                <a:gd name="adj1" fmla="val 2352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
            <p:cNvSpPr/>
            <p:nvPr/>
          </p:nvSpPr>
          <p:spPr>
            <a:xfrm>
              <a:off x="6233621" y="3118356"/>
              <a:ext cx="440528" cy="440528"/>
            </a:xfrm>
            <a:prstGeom prst="mathMinus">
              <a:avLst>
                <a:gd name="adj1" fmla="val 304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2</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Quelles sont les techniques de communication que je peux utiliser ?</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a:latin typeface="Arial"/>
                <a:ea typeface="Arial"/>
                <a:cs typeface="Arial"/>
                <a:sym typeface="Arial"/>
              </a:rPr>
              <a:t>Techniques de communication</a:t>
            </a:r>
            <a:endParaRPr>
              <a:latin typeface="Arial"/>
              <a:ea typeface="Arial"/>
              <a:cs typeface="Arial"/>
              <a:sym typeface="Arial"/>
            </a:endParaRPr>
          </a:p>
        </p:txBody>
      </p:sp>
      <p:grpSp>
        <p:nvGrpSpPr>
          <p:cNvPr id="221" name="Google Shape;221;p9"/>
          <p:cNvGrpSpPr/>
          <p:nvPr/>
        </p:nvGrpSpPr>
        <p:grpSpPr>
          <a:xfrm>
            <a:off x="1790938" y="2312767"/>
            <a:ext cx="1457704" cy="1461400"/>
            <a:chOff x="4298290" y="1721054"/>
            <a:chExt cx="2660325" cy="2713796"/>
          </a:xfrm>
        </p:grpSpPr>
        <p:sp>
          <p:nvSpPr>
            <p:cNvPr id="222" name="Google Shape;222;p9"/>
            <p:cNvSpPr/>
            <p:nvPr/>
          </p:nvSpPr>
          <p:spPr>
            <a:xfrm>
              <a:off x="4298290" y="1721054"/>
              <a:ext cx="2660325" cy="2713796"/>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3" name="Google Shape;223;p9"/>
            <p:cNvSpPr/>
            <p:nvPr/>
          </p:nvSpPr>
          <p:spPr>
            <a:xfrm>
              <a:off x="5901426" y="3273847"/>
              <a:ext cx="266701" cy="3810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9"/>
            <p:cNvSpPr/>
            <p:nvPr/>
          </p:nvSpPr>
          <p:spPr>
            <a:xfrm rot="-1155366">
              <a:off x="4691435" y="2919365"/>
              <a:ext cx="657226" cy="174334"/>
            </a:xfrm>
            <a:prstGeom prst="flowChartTerminator">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 name="Google Shape;225;p9"/>
            <p:cNvSpPr/>
            <p:nvPr/>
          </p:nvSpPr>
          <p:spPr>
            <a:xfrm rot="1164778">
              <a:off x="5876801" y="2919910"/>
              <a:ext cx="657226" cy="182221"/>
            </a:xfrm>
            <a:prstGeom prst="flowChartTerminator">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9"/>
            <p:cNvSpPr/>
            <p:nvPr/>
          </p:nvSpPr>
          <p:spPr>
            <a:xfrm>
              <a:off x="5043683" y="3273847"/>
              <a:ext cx="266701" cy="3810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27" name="Google Shape;227;p9"/>
          <p:cNvSpPr txBox="1"/>
          <p:nvPr/>
        </p:nvSpPr>
        <p:spPr>
          <a:xfrm>
            <a:off x="5287737" y="4289844"/>
            <a:ext cx="17394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L'écoute active</a:t>
            </a:r>
            <a:endParaRPr sz="2400">
              <a:solidFill>
                <a:schemeClr val="dk1"/>
              </a:solidFill>
              <a:latin typeface="Arial"/>
              <a:ea typeface="Arial"/>
              <a:cs typeface="Arial"/>
              <a:sym typeface="Arial"/>
            </a:endParaRPr>
          </a:p>
        </p:txBody>
      </p:sp>
      <p:sp>
        <p:nvSpPr>
          <p:cNvPr id="228" name="Google Shape;228;p9"/>
          <p:cNvSpPr txBox="1"/>
          <p:nvPr/>
        </p:nvSpPr>
        <p:spPr>
          <a:xfrm>
            <a:off x="1157715" y="4289844"/>
            <a:ext cx="272415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Techniques non verbales</a:t>
            </a:r>
            <a:endParaRPr sz="2400">
              <a:solidFill>
                <a:schemeClr val="dk1"/>
              </a:solidFill>
              <a:latin typeface="Arial"/>
              <a:ea typeface="Arial"/>
              <a:cs typeface="Arial"/>
              <a:sym typeface="Arial"/>
            </a:endParaRPr>
          </a:p>
        </p:txBody>
      </p:sp>
      <p:sp>
        <p:nvSpPr>
          <p:cNvPr id="229" name="Google Shape;229;p9"/>
          <p:cNvSpPr/>
          <p:nvPr/>
        </p:nvSpPr>
        <p:spPr>
          <a:xfrm>
            <a:off x="5449585" y="2274259"/>
            <a:ext cx="1470667" cy="1483878"/>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9"/>
          <p:cNvSpPr/>
          <p:nvPr/>
        </p:nvSpPr>
        <p:spPr>
          <a:xfrm>
            <a:off x="5342654" y="2918606"/>
            <a:ext cx="242174" cy="32662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9"/>
          <p:cNvSpPr/>
          <p:nvPr/>
        </p:nvSpPr>
        <p:spPr>
          <a:xfrm>
            <a:off x="6785009" y="2918606"/>
            <a:ext cx="242174" cy="326629"/>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2" name="Google Shape;232;p9"/>
          <p:cNvSpPr/>
          <p:nvPr/>
        </p:nvSpPr>
        <p:spPr>
          <a:xfrm>
            <a:off x="4023954" y="1963153"/>
            <a:ext cx="1372166" cy="1384492"/>
          </a:xfrm>
          <a:prstGeom prst="arc">
            <a:avLst>
              <a:gd name="adj1" fmla="val 2568393"/>
              <a:gd name="adj2" fmla="val 6686864"/>
            </a:avLst>
          </a:prstGeom>
          <a:noFill/>
          <a:ln w="7620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9"/>
          <p:cNvSpPr/>
          <p:nvPr/>
        </p:nvSpPr>
        <p:spPr>
          <a:xfrm>
            <a:off x="3917023" y="2389675"/>
            <a:ext cx="1372166" cy="1384492"/>
          </a:xfrm>
          <a:prstGeom prst="arc">
            <a:avLst>
              <a:gd name="adj1" fmla="val 909026"/>
              <a:gd name="adj2" fmla="val 4616107"/>
            </a:avLst>
          </a:prstGeom>
          <a:noFill/>
          <a:ln w="7620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9"/>
          <p:cNvSpPr txBox="1"/>
          <p:nvPr/>
        </p:nvSpPr>
        <p:spPr>
          <a:xfrm>
            <a:off x="8561539" y="4289844"/>
            <a:ext cx="17394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Une prise de parole efficace</a:t>
            </a:r>
            <a:endParaRPr sz="2400">
              <a:solidFill>
                <a:schemeClr val="dk1"/>
              </a:solidFill>
              <a:latin typeface="Arial"/>
              <a:ea typeface="Arial"/>
              <a:cs typeface="Arial"/>
              <a:sym typeface="Arial"/>
            </a:endParaRPr>
          </a:p>
        </p:txBody>
      </p:sp>
      <p:sp>
        <p:nvSpPr>
          <p:cNvPr id="235" name="Google Shape;235;p9"/>
          <p:cNvSpPr/>
          <p:nvPr/>
        </p:nvSpPr>
        <p:spPr>
          <a:xfrm>
            <a:off x="8698750" y="2359044"/>
            <a:ext cx="1465025" cy="1444207"/>
          </a:xfrm>
          <a:prstGeom prst="ellipse">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 name="Google Shape;236;p9"/>
          <p:cNvSpPr/>
          <p:nvPr/>
        </p:nvSpPr>
        <p:spPr>
          <a:xfrm rot="-4679600">
            <a:off x="9759033" y="3036120"/>
            <a:ext cx="459080" cy="678159"/>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9"/>
          <p:cNvSpPr/>
          <p:nvPr/>
        </p:nvSpPr>
        <p:spPr>
          <a:xfrm>
            <a:off x="9768116" y="2093845"/>
            <a:ext cx="1366902" cy="1347479"/>
          </a:xfrm>
          <a:prstGeom prst="arc">
            <a:avLst>
              <a:gd name="adj1" fmla="val 2568393"/>
              <a:gd name="adj2" fmla="val 6686864"/>
            </a:avLst>
          </a:prstGeom>
          <a:noFill/>
          <a:ln w="7620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9"/>
          <p:cNvSpPr/>
          <p:nvPr/>
        </p:nvSpPr>
        <p:spPr>
          <a:xfrm>
            <a:off x="10055998" y="2519095"/>
            <a:ext cx="1366902" cy="1347479"/>
          </a:xfrm>
          <a:prstGeom prst="arc">
            <a:avLst>
              <a:gd name="adj1" fmla="val 3433714"/>
              <a:gd name="adj2" fmla="val 8630925"/>
            </a:avLst>
          </a:prstGeom>
          <a:noFill/>
          <a:ln w="76200" cap="rnd" cmpd="sng">
            <a:solidFill>
              <a:srgbClr val="68B0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8976</Words>
  <Application>Microsoft Office PowerPoint</Application>
  <PresentationFormat>Widescreen</PresentationFormat>
  <Paragraphs>976</Paragraphs>
  <Slides>48</Slides>
  <Notes>48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Helvetica Neue</vt:lpstr>
      <vt:lpstr>Garamond</vt:lpstr>
      <vt:lpstr>Arial</vt:lpstr>
      <vt:lpstr>Office Theme</vt:lpstr>
      <vt:lpstr>PowerPoint Presentation</vt:lpstr>
      <vt:lpstr>SESSION 1  Ouverture du module</vt:lpstr>
      <vt:lpstr>Objectif du module</vt:lpstr>
      <vt:lpstr>Ordre du jour</vt:lpstr>
      <vt:lpstr>Quiz récapitulatif</vt:lpstr>
      <vt:lpstr>Objectifs d'apprentissage</vt:lpstr>
      <vt:lpstr>Révision du cadre de compétences</vt:lpstr>
      <vt:lpstr>SESSION 2  Quelles sont les techniques de communication que je peux utiliser ?</vt:lpstr>
      <vt:lpstr>Techniques de communication</vt:lpstr>
      <vt:lpstr>PowerPoint Presentation</vt:lpstr>
      <vt:lpstr>Récapitulation</vt:lpstr>
      <vt:lpstr>PowerPoint Presentation</vt:lpstr>
      <vt:lpstr>Techniques de communication non verbale</vt:lpstr>
      <vt:lpstr>Techniques d'écoute active</vt:lpstr>
      <vt:lpstr>Techniques d'expression orale efficaces</vt:lpstr>
      <vt:lpstr>Points clés de l'apprentissage</vt:lpstr>
      <vt:lpstr>SESSION 3  Quelles sont les compétences de la SMSPS que j'utilise dans la gestion des cas ?</vt:lpstr>
      <vt:lpstr>L'ensemble des compétences de la SMSPS </vt:lpstr>
      <vt:lpstr> Ensemble de compétences de la SMSPS : Réagir avec empathie</vt:lpstr>
      <vt:lpstr> Ensemble de compétences de la SMSPS : Réagir avec empathie</vt:lpstr>
      <vt:lpstr>Ensemble de compétences en matière de SMSPS : Attitude centrée sur l'enfant</vt:lpstr>
      <vt:lpstr>Compétences en matière de SMSPS : Soutenir la prise de décision</vt:lpstr>
      <vt:lpstr>Outils d'observation</vt:lpstr>
      <vt:lpstr>Jeu de rôle</vt:lpstr>
      <vt:lpstr>PowerPoint Presentation</vt:lpstr>
      <vt:lpstr>Points clés de l'apprentissage</vt:lpstr>
      <vt:lpstr>SESSION 4  Quelles techniques puis-je utiliser pour motiver au changement ?</vt:lpstr>
      <vt:lpstr>Réflexion sur le changement</vt:lpstr>
      <vt:lpstr>Entretien de motivation</vt:lpstr>
      <vt:lpstr>Techniques d'entretien de motivation</vt:lpstr>
      <vt:lpstr>Technique 1 : Questions</vt:lpstr>
      <vt:lpstr>Technique 1 : Questions</vt:lpstr>
      <vt:lpstr>Technique 1 : Questions</vt:lpstr>
      <vt:lpstr>Technique 2 : Réflexions</vt:lpstr>
      <vt:lpstr>Technique 2 : Réflexions</vt:lpstr>
      <vt:lpstr>Technique 2 : Réflexions</vt:lpstr>
      <vt:lpstr>Technique 2 : Réflexions</vt:lpstr>
      <vt:lpstr>Technique 3 : Résumés</vt:lpstr>
      <vt:lpstr>Technique 3 : Résumés</vt:lpstr>
      <vt:lpstr>Technique 4 : Affirmation</vt:lpstr>
      <vt:lpstr>Technique 4 : Affirmation</vt:lpstr>
      <vt:lpstr>Technique 4 : Affirmation</vt:lpstr>
      <vt:lpstr>Techniques d'entretien de motivation</vt:lpstr>
      <vt:lpstr>Points clés de l'apprentissage</vt:lpstr>
      <vt:lpstr>SESSION 5  Clôture du module</vt:lpstr>
      <vt:lpstr>Objectifs d'apprentissage</vt:lpstr>
      <vt:lpstr>Clôture du module</vt:lpstr>
      <vt:lpstr>Soin personnel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2</cp:revision>
  <dcterms:created xsi:type="dcterms:W3CDTF">2023-02-13T14:09:20Z</dcterms:created>
  <dcterms:modified xsi:type="dcterms:W3CDTF">2023-04-17T14:42:06Z</dcterms:modified>
</cp:coreProperties>
</file>