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7099300" cy="10234613"/>
  <p:embeddedFontLst>
    <p:embeddedFont>
      <p:font typeface="Calibri" panose="020F0502020204030204" pitchFamily="34" charset="0"/>
      <p:regular r:id="rId44"/>
      <p:bold r:id="rId45"/>
      <p:italic r:id="rId46"/>
      <p:boldItalic r:id="rId47"/>
    </p:embeddedFont>
    <p:embeddedFont>
      <p:font typeface="Garamond" panose="02020404030301010803" pitchFamily="18" charset="0"/>
      <p:regular r:id="rId48"/>
      <p:bold r:id="rId49"/>
      <p:italic r:id="rId50"/>
      <p:boldItalic r:id="rId51"/>
    </p:embeddedFont>
    <p:embeddedFont>
      <p:font typeface="Helvetica Neue" panose="020B060402020202020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i0QmMY2nbN2MaoOvscBr/to3J+G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a Ojom"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241" autoAdjust="0"/>
  </p:normalViewPr>
  <p:slideViewPr>
    <p:cSldViewPr snapToGrid="0">
      <p:cViewPr varScale="1">
        <p:scale>
          <a:sx n="59" d="100"/>
          <a:sy n="59" d="100"/>
        </p:scale>
        <p:origin x="921"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03-27T11:07:33.725" idx="1">
    <p:pos x="10" y="10"/>
    <p:text>Absence de réponse à la question de savoir comment l'énergie peut être utilisée de manière éthique et responsable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u970NBA"/>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lvl1pPr marL="457200" marR="0" lvl="0"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L="914400" marR="0" lvl="1"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2pPr>
            <a:lvl3pPr marL="1371600" marR="0" lvl="2"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4" name="Google Shape;4;n"/>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BIENVENUE</a:t>
            </a:r>
            <a:endParaRPr/>
          </a:p>
          <a:p>
            <a:pPr marL="171450" lvl="0" indent="-171450" algn="l" rtl="0">
              <a:spcBef>
                <a:spcPts val="0"/>
              </a:spcBef>
              <a:spcAft>
                <a:spcPts val="0"/>
              </a:spcAft>
              <a:buClr>
                <a:schemeClr val="dk1"/>
              </a:buClr>
              <a:buSzPts val="1200"/>
              <a:buChar char="•"/>
            </a:pPr>
            <a:r>
              <a:rPr lang="en-GB"/>
              <a:t>Accueillir les participants </a:t>
            </a:r>
            <a:endParaRPr/>
          </a:p>
          <a:p>
            <a:pPr marL="171450" lvl="0" indent="-171450" algn="l" rtl="0">
              <a:spcBef>
                <a:spcPts val="0"/>
              </a:spcBef>
              <a:spcAft>
                <a:spcPts val="0"/>
              </a:spcAft>
              <a:buClr>
                <a:schemeClr val="dk1"/>
              </a:buClr>
              <a:buSzPts val="1200"/>
              <a:buChar char="•"/>
            </a:pPr>
            <a:r>
              <a:rPr lang="en-GB"/>
              <a:t>S'assurer que tout le monde signe la feuille de présence</a:t>
            </a:r>
            <a:endParaRPr/>
          </a:p>
          <a:p>
            <a:pPr marL="171450" lvl="0" indent="-95250" algn="l" rtl="0">
              <a:spcBef>
                <a:spcPts val="0"/>
              </a:spcBef>
              <a:spcAft>
                <a:spcPts val="0"/>
              </a:spcAft>
              <a:buClr>
                <a:schemeClr val="dk1"/>
              </a:buClr>
              <a:buSzPts val="1200"/>
              <a:buNone/>
            </a:pPr>
            <a:endParaRPr/>
          </a:p>
        </p:txBody>
      </p:sp>
      <p:sp>
        <p:nvSpPr>
          <p:cNvPr id="93" name="Google Shape;93;p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0: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DISCUSSION PLÉNIÈRE (15 minutes)</a:t>
            </a:r>
            <a:endParaRPr/>
          </a:p>
          <a:p>
            <a:pPr marL="171450" lvl="0" indent="-171450" algn="l" rtl="0">
              <a:spcBef>
                <a:spcPts val="0"/>
              </a:spcBef>
              <a:spcAft>
                <a:spcPts val="0"/>
              </a:spcAft>
              <a:buClr>
                <a:schemeClr val="dk1"/>
              </a:buClr>
              <a:buSzPts val="1200"/>
              <a:buChar char="•"/>
            </a:pPr>
            <a:r>
              <a:rPr lang="en-GB" i="1"/>
              <a:t>Quels sont les problèmes que peut rencontrer un gestionnaire de cas ?</a:t>
            </a:r>
            <a:endParaRPr/>
          </a:p>
          <a:p>
            <a:pPr marL="171450" lvl="0" indent="-171450" algn="l" rtl="0">
              <a:spcBef>
                <a:spcPts val="0"/>
              </a:spcBef>
              <a:spcAft>
                <a:spcPts val="0"/>
              </a:spcAft>
              <a:buClr>
                <a:schemeClr val="dk1"/>
              </a:buClr>
              <a:buSzPts val="1200"/>
              <a:buChar char="•"/>
            </a:pPr>
            <a:r>
              <a:rPr lang="en-GB"/>
              <a:t>Encourager les participants à partager leurs réponses</a:t>
            </a:r>
            <a:endParaRPr/>
          </a:p>
          <a:p>
            <a:pPr marL="171450" lvl="0" indent="-171450" algn="l" rtl="0">
              <a:spcBef>
                <a:spcPts val="0"/>
              </a:spcBef>
              <a:spcAft>
                <a:spcPts val="0"/>
              </a:spcAft>
              <a:buClr>
                <a:schemeClr val="dk1"/>
              </a:buClr>
              <a:buSzPts val="1200"/>
              <a:buChar char="•"/>
            </a:pPr>
            <a:r>
              <a:rPr lang="en-GB"/>
              <a:t>Notez les réponses sur un tableau de conférence. </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i="1"/>
              <a:t>Un gestionnaire de cas peut être confronté à des problèmes qui peuvent être traités par la gestion de cas, ainsi qu'à des problèmes qui sont difficiles à traiter par la gestion de cas.</a:t>
            </a:r>
            <a:endParaRPr/>
          </a:p>
          <a:p>
            <a:pPr marL="171450" lvl="0" indent="-171450" algn="l" rtl="0">
              <a:spcBef>
                <a:spcPts val="0"/>
              </a:spcBef>
              <a:spcAft>
                <a:spcPts val="0"/>
              </a:spcAft>
              <a:buClr>
                <a:schemeClr val="dk1"/>
              </a:buClr>
              <a:buSzPts val="1200"/>
              <a:buChar char="•"/>
            </a:pPr>
            <a:r>
              <a:rPr lang="en-GB"/>
              <a:t>Diviser les groupes en paires </a:t>
            </a:r>
            <a:endParaRPr/>
          </a:p>
          <a:p>
            <a:pPr marL="171450" lvl="0" indent="-171450" algn="l" rtl="0">
              <a:spcBef>
                <a:spcPts val="0"/>
              </a:spcBef>
              <a:spcAft>
                <a:spcPts val="0"/>
              </a:spcAft>
              <a:buClr>
                <a:schemeClr val="dk1"/>
              </a:buClr>
              <a:buSzPts val="1200"/>
              <a:buChar char="•"/>
            </a:pPr>
            <a:r>
              <a:rPr lang="en-GB" i="1"/>
              <a:t>Avec votre partenaire :</a:t>
            </a:r>
            <a:endParaRPr/>
          </a:p>
          <a:p>
            <a:pPr marL="628650" lvl="1" indent="-171450" algn="l" rtl="0">
              <a:spcBef>
                <a:spcPts val="0"/>
              </a:spcBef>
              <a:spcAft>
                <a:spcPts val="0"/>
              </a:spcAft>
              <a:buClr>
                <a:schemeClr val="dk1"/>
              </a:buClr>
              <a:buSzPts val="1200"/>
              <a:buChar char="•"/>
            </a:pPr>
            <a:r>
              <a:rPr lang="en-GB" i="1"/>
              <a:t>Copiez les problèmes possibles du tableau de conférence à la </a:t>
            </a:r>
            <a:r>
              <a:rPr lang="en-GB" b="1" i="1"/>
              <a:t>page 39 de votre cahier d’exercices: Problèmes qu'un gestionnaire de cas peut rencontrer</a:t>
            </a:r>
            <a:endParaRPr/>
          </a:p>
          <a:p>
            <a:pPr marL="628650" lvl="1" indent="-171450" algn="l" rtl="0">
              <a:spcBef>
                <a:spcPts val="0"/>
              </a:spcBef>
              <a:spcAft>
                <a:spcPts val="0"/>
              </a:spcAft>
              <a:buClr>
                <a:schemeClr val="dk1"/>
              </a:buClr>
              <a:buSzPts val="1200"/>
              <a:buChar char="•"/>
            </a:pPr>
            <a:r>
              <a:rPr lang="en-GB" i="1"/>
              <a:t>Entourez les problèmes qui pourraient être résolus </a:t>
            </a:r>
            <a:endParaRPr/>
          </a:p>
          <a:p>
            <a:pPr marL="628650" lvl="1" indent="-171450" algn="l" rtl="0">
              <a:spcBef>
                <a:spcPts val="0"/>
              </a:spcBef>
              <a:spcAft>
                <a:spcPts val="0"/>
              </a:spcAft>
              <a:buClr>
                <a:schemeClr val="dk1"/>
              </a:buClr>
              <a:buSzPts val="1200"/>
              <a:buChar char="•"/>
            </a:pPr>
            <a:r>
              <a:rPr lang="en-GB" i="1"/>
              <a:t>Tracez un carré autour des problèmes qui seraient très difficiles à résoudre ou qui sont considérées comme insolubles par les gestionnaires de cas.</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TRAVAIL EN PARTENARIAT (10 minutes)</a:t>
            </a:r>
            <a:endParaRPr/>
          </a:p>
          <a:p>
            <a:pPr marL="171450" lvl="0" indent="-171450" algn="l" rtl="0">
              <a:spcBef>
                <a:spcPts val="0"/>
              </a:spcBef>
              <a:spcAft>
                <a:spcPts val="0"/>
              </a:spcAft>
              <a:buClr>
                <a:schemeClr val="dk1"/>
              </a:buClr>
              <a:buSzPts val="1200"/>
              <a:buChar char="•"/>
            </a:pPr>
            <a:r>
              <a:rPr lang="en-GB"/>
              <a:t>Laissez 10 minutes aux participants pour compléter le questionnaire</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DISCUSSION EN PLÉNIÈRE</a:t>
            </a:r>
            <a:endParaRPr/>
          </a:p>
          <a:p>
            <a:pPr marL="171450" lvl="0" indent="-171450" algn="l" rtl="0">
              <a:spcBef>
                <a:spcPts val="0"/>
              </a:spcBef>
              <a:spcAft>
                <a:spcPts val="0"/>
              </a:spcAft>
              <a:buClr>
                <a:schemeClr val="dk1"/>
              </a:buClr>
              <a:buSzPts val="1200"/>
              <a:buChar char="•"/>
            </a:pPr>
            <a:r>
              <a:rPr lang="en-GB"/>
              <a:t>Demandez à des volontaires de partager leurs idées</a:t>
            </a:r>
            <a:endParaRPr/>
          </a:p>
          <a:p>
            <a:pPr marL="171450" lvl="0" indent="-171450" algn="l" rtl="0">
              <a:spcBef>
                <a:spcPts val="0"/>
              </a:spcBef>
              <a:spcAft>
                <a:spcPts val="0"/>
              </a:spcAft>
              <a:buClr>
                <a:schemeClr val="dk1"/>
              </a:buClr>
              <a:buSzPts val="1200"/>
              <a:buChar char="•"/>
            </a:pPr>
            <a:r>
              <a:rPr lang="en-GB"/>
              <a:t>Complétez avec la diapositive suivante</a:t>
            </a:r>
            <a:endParaRPr/>
          </a:p>
        </p:txBody>
      </p:sp>
      <p:sp>
        <p:nvSpPr>
          <p:cNvPr id="220" name="Google Shape;220;p1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1: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S'ADAPTER AU CONTEXTE</a:t>
            </a:r>
            <a:endParaRPr/>
          </a:p>
          <a:p>
            <a:pPr marL="171450" lvl="0" indent="-171450" algn="l" rtl="0">
              <a:spcBef>
                <a:spcPts val="0"/>
              </a:spcBef>
              <a:spcAft>
                <a:spcPts val="0"/>
              </a:spcAft>
              <a:buClr>
                <a:schemeClr val="dk1"/>
              </a:buClr>
              <a:buSzPts val="1200"/>
              <a:buChar char="•"/>
            </a:pPr>
            <a:r>
              <a:rPr lang="en-GB"/>
              <a:t>Adapter les exemples de problèmes au contexte local</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Faire cette distinction peut être utile pour fixer des objectifs réalistes et gérer les attentes </a:t>
            </a:r>
            <a:endParaRPr/>
          </a:p>
          <a:p>
            <a:pPr marL="171450" lvl="0" indent="-171450" algn="l" rtl="0">
              <a:spcBef>
                <a:spcPts val="0"/>
              </a:spcBef>
              <a:spcAft>
                <a:spcPts val="0"/>
              </a:spcAft>
              <a:buClr>
                <a:schemeClr val="dk1"/>
              </a:buClr>
              <a:buSzPts val="1200"/>
              <a:buChar char="•"/>
            </a:pPr>
            <a:r>
              <a:rPr lang="en-GB"/>
              <a:t>Présentez la diapositive</a:t>
            </a:r>
            <a:endParaRPr/>
          </a:p>
          <a:p>
            <a:pPr marL="171450" lvl="0" indent="-171450" algn="l" rtl="0">
              <a:spcBef>
                <a:spcPts val="0"/>
              </a:spcBef>
              <a:spcAft>
                <a:spcPts val="0"/>
              </a:spcAft>
              <a:buClr>
                <a:schemeClr val="dk1"/>
              </a:buClr>
              <a:buSzPts val="1200"/>
              <a:buChar char="•"/>
            </a:pPr>
            <a:r>
              <a:rPr lang="en-GB"/>
              <a:t>Référez-vous aux exemples partagés par les participants</a:t>
            </a:r>
            <a:endParaRPr/>
          </a:p>
        </p:txBody>
      </p:sp>
      <p:sp>
        <p:nvSpPr>
          <p:cNvPr id="239" name="Google Shape;239;p1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2: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Rappeler le niveau socio-écologique du niveau 1</a:t>
            </a:r>
            <a:endParaRPr/>
          </a:p>
          <a:p>
            <a:pPr marL="628650" lvl="1" indent="-171450" algn="l" rtl="0">
              <a:spcBef>
                <a:spcPts val="0"/>
              </a:spcBef>
              <a:spcAft>
                <a:spcPts val="0"/>
              </a:spcAft>
              <a:buClr>
                <a:schemeClr val="dk1"/>
              </a:buClr>
              <a:buSzPts val="1200"/>
              <a:buChar char="•"/>
            </a:pPr>
            <a:r>
              <a:rPr lang="en-GB" i="1"/>
              <a:t>Le Gestionnaire de cas s'efforce de résoudre les problèmes au niveau de l'enfant et de la famille. </a:t>
            </a:r>
            <a:endParaRPr/>
          </a:p>
          <a:p>
            <a:pPr marL="628650" lvl="1" indent="-171450" algn="l" rtl="0">
              <a:spcBef>
                <a:spcPts val="0"/>
              </a:spcBef>
              <a:spcAft>
                <a:spcPts val="0"/>
              </a:spcAft>
              <a:buClr>
                <a:schemeClr val="dk1"/>
              </a:buClr>
              <a:buSzPts val="1200"/>
              <a:buChar char="•"/>
            </a:pPr>
            <a:r>
              <a:rPr lang="en-GB" i="1"/>
              <a:t>Il peut s'agir des vulnérabilités et des problèmes de protection de l'enfant et de sa famille.</a:t>
            </a:r>
            <a:endParaRPr/>
          </a:p>
          <a:p>
            <a:pPr marL="628650" lvl="1" indent="-171450" algn="l" rtl="0">
              <a:spcBef>
                <a:spcPts val="0"/>
              </a:spcBef>
              <a:spcAft>
                <a:spcPts val="0"/>
              </a:spcAft>
              <a:buClr>
                <a:schemeClr val="dk1"/>
              </a:buClr>
              <a:buSzPts val="1200"/>
              <a:buChar char="•"/>
            </a:pPr>
            <a:r>
              <a:rPr lang="en-GB" i="1"/>
              <a:t>Le gestionnaire de cas doit également prendre en compte les problèmes, les questions et les défis de la communauté ou de la société dans son ensemble, car ils ont une incidence sur les risques auxquels les enfants et leurs familles sont confrontés.</a:t>
            </a:r>
            <a:endParaRPr/>
          </a:p>
          <a:p>
            <a:pPr marL="171450" lvl="0" indent="-171450" algn="l" rtl="0">
              <a:spcBef>
                <a:spcPts val="0"/>
              </a:spcBef>
              <a:spcAft>
                <a:spcPts val="0"/>
              </a:spcAft>
              <a:buClr>
                <a:schemeClr val="dk1"/>
              </a:buClr>
              <a:buSzPts val="1200"/>
              <a:buChar char="•"/>
            </a:pPr>
            <a:r>
              <a:rPr lang="en-GB" i="1"/>
              <a:t>Un gestionnaire de cas peut fournir des informations à son agence sur :</a:t>
            </a:r>
            <a:endParaRPr/>
          </a:p>
          <a:p>
            <a:pPr marL="628650" lvl="1" indent="-171450" algn="l" rtl="0">
              <a:spcBef>
                <a:spcPts val="0"/>
              </a:spcBef>
              <a:spcAft>
                <a:spcPts val="0"/>
              </a:spcAft>
              <a:buClr>
                <a:schemeClr val="dk1"/>
              </a:buClr>
              <a:buSzPts val="1200"/>
              <a:buChar char="•"/>
            </a:pPr>
            <a:r>
              <a:rPr lang="en-GB" i="1"/>
              <a:t>Les tendances identifiées au niveau de la communauté ou de la société</a:t>
            </a:r>
            <a:endParaRPr/>
          </a:p>
          <a:p>
            <a:pPr marL="628650" lvl="1" indent="-171450" algn="l" rtl="0">
              <a:spcBef>
                <a:spcPts val="0"/>
              </a:spcBef>
              <a:spcAft>
                <a:spcPts val="0"/>
              </a:spcAft>
              <a:buClr>
                <a:schemeClr val="dk1"/>
              </a:buClr>
              <a:buSzPts val="1200"/>
              <a:buChar char="•"/>
            </a:pPr>
            <a:r>
              <a:rPr lang="en-GB" i="1"/>
              <a:t>Les zones à besoins urgents</a:t>
            </a:r>
            <a:endParaRPr/>
          </a:p>
          <a:p>
            <a:pPr marL="628650" lvl="1" indent="-171450" algn="l" rtl="0">
              <a:spcBef>
                <a:spcPts val="0"/>
              </a:spcBef>
              <a:spcAft>
                <a:spcPts val="0"/>
              </a:spcAft>
              <a:buClr>
                <a:schemeClr val="dk1"/>
              </a:buClr>
              <a:buSzPts val="1200"/>
              <a:buChar char="•"/>
            </a:pPr>
            <a:r>
              <a:rPr lang="en-GB" i="1"/>
              <a:t>Qui est vulnérable et pourquoi ?</a:t>
            </a:r>
            <a:endParaRPr/>
          </a:p>
          <a:p>
            <a:pPr marL="171450" lvl="0" indent="-171450" algn="l" rtl="0">
              <a:spcBef>
                <a:spcPts val="0"/>
              </a:spcBef>
              <a:spcAft>
                <a:spcPts val="0"/>
              </a:spcAft>
              <a:buClr>
                <a:schemeClr val="dk1"/>
              </a:buClr>
              <a:buSzPts val="1200"/>
              <a:buChar char="•"/>
            </a:pPr>
            <a:r>
              <a:rPr lang="en-GB" i="1"/>
              <a:t>L'identification des problèmes, des questions et des défis au niveau de la communauté ou de la société peut favoriser la coordination au sein d'une agence et au niveau interagences.</a:t>
            </a:r>
            <a:endParaRPr/>
          </a:p>
          <a:p>
            <a:pPr marL="628650" lvl="1" indent="-171450" algn="l" rtl="0">
              <a:spcBef>
                <a:spcPts val="0"/>
              </a:spcBef>
              <a:spcAft>
                <a:spcPts val="0"/>
              </a:spcAft>
              <a:buClr>
                <a:schemeClr val="dk1"/>
              </a:buClr>
              <a:buSzPts val="1200"/>
              <a:buChar char="•"/>
            </a:pPr>
            <a:r>
              <a:rPr lang="en-GB" i="1"/>
              <a:t>Cela permettra de déterminer quels sont les programmes de protection de l'enfance les plus nécessaires et où ils le sont.</a:t>
            </a:r>
            <a:endParaRPr/>
          </a:p>
          <a:p>
            <a:pPr marL="171450" lvl="0" indent="-171450" algn="l" rtl="0">
              <a:spcBef>
                <a:spcPts val="0"/>
              </a:spcBef>
              <a:spcAft>
                <a:spcPts val="0"/>
              </a:spcAft>
              <a:buClr>
                <a:schemeClr val="dk1"/>
              </a:buClr>
              <a:buSzPts val="1200"/>
              <a:buChar char="•"/>
            </a:pPr>
            <a:r>
              <a:rPr lang="en-GB"/>
              <a:t>Donnez un exemple contextualisé d'un problème au niveau de l'enfant ou de la famille et d'un problème au niveau de la communauté ou de la société. Voici un exemple générique :</a:t>
            </a:r>
            <a:endParaRPr/>
          </a:p>
          <a:p>
            <a:pPr marL="628650" lvl="1" indent="-171450" algn="l" rtl="0">
              <a:spcBef>
                <a:spcPts val="0"/>
              </a:spcBef>
              <a:spcAft>
                <a:spcPts val="0"/>
              </a:spcAft>
              <a:buClr>
                <a:schemeClr val="dk1"/>
              </a:buClr>
              <a:buSzPts val="1200"/>
              <a:buChar char="•"/>
            </a:pPr>
            <a:r>
              <a:rPr lang="en-GB" b="1"/>
              <a:t>Au niveau de l'enfant et de la famille : </a:t>
            </a:r>
            <a:r>
              <a:rPr lang="en-GB"/>
              <a:t>Séparation familiale - un gestionnaire de cas peut s'en occuper</a:t>
            </a:r>
            <a:endParaRPr/>
          </a:p>
          <a:p>
            <a:pPr marL="628650" lvl="1" indent="-171450" algn="l" rtl="0">
              <a:spcBef>
                <a:spcPts val="0"/>
              </a:spcBef>
              <a:spcAft>
                <a:spcPts val="0"/>
              </a:spcAft>
              <a:buClr>
                <a:schemeClr val="dk1"/>
              </a:buClr>
              <a:buSzPts val="1200"/>
              <a:buChar char="•"/>
            </a:pPr>
            <a:r>
              <a:rPr lang="en-GB" b="1"/>
              <a:t>Au niveau de la communauté et de la société : </a:t>
            </a:r>
            <a:r>
              <a:rPr lang="en-GB"/>
              <a:t>Le conflit armé en cours provoque des déplacements internes - il est difficile pour un gestionnaire de cas d'aborder cette question. Le gestionnaire de cas pourrait apporter un soutien pour faire face à cette réalité et fournir des informations sur les tendances identifiées à son agence afin d'éclairer la programmation.</a:t>
            </a:r>
            <a:endParaRPr/>
          </a:p>
        </p:txBody>
      </p:sp>
      <p:sp>
        <p:nvSpPr>
          <p:cNvPr id="250" name="Google Shape;250;p1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3: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Les facteurs de risque constituent une autre façon d'aborder les problèmes</a:t>
            </a:r>
            <a:endParaRPr/>
          </a:p>
          <a:p>
            <a:pPr marL="628650" lvl="1" indent="-171450" algn="l" rtl="0">
              <a:spcBef>
                <a:spcPts val="0"/>
              </a:spcBef>
              <a:spcAft>
                <a:spcPts val="0"/>
              </a:spcAft>
              <a:buClr>
                <a:schemeClr val="dk1"/>
              </a:buClr>
              <a:buSzPts val="1200"/>
              <a:buChar char="•"/>
            </a:pPr>
            <a:r>
              <a:rPr lang="en-GB" i="1"/>
              <a:t>Les facteurs de risque présentent des problèmes potentiels ou réels pour l'enfant</a:t>
            </a:r>
            <a:endParaRPr/>
          </a:p>
          <a:p>
            <a:pPr marL="628650" lvl="1" indent="-171450" algn="l" rtl="0">
              <a:spcBef>
                <a:spcPts val="0"/>
              </a:spcBef>
              <a:spcAft>
                <a:spcPts val="0"/>
              </a:spcAft>
              <a:buClr>
                <a:schemeClr val="dk1"/>
              </a:buClr>
              <a:buSzPts val="1200"/>
              <a:buChar char="•"/>
            </a:pPr>
            <a:r>
              <a:rPr lang="en-GB" i="1"/>
              <a:t>Le gestionnaire de cas s'efforcera de résoudre les problèmes identifiés, qui peuvent être liés à des facteurs de risque dans l'environnement de l'enfant, à des besoins non satisfaits de l'enfant, ou aux deux.</a:t>
            </a:r>
            <a:endParaRPr/>
          </a:p>
          <a:p>
            <a:pPr marL="171450" lvl="0" indent="-171450" algn="l" rtl="0">
              <a:spcBef>
                <a:spcPts val="0"/>
              </a:spcBef>
              <a:spcAft>
                <a:spcPts val="0"/>
              </a:spcAft>
              <a:buClr>
                <a:schemeClr val="dk1"/>
              </a:buClr>
              <a:buSzPts val="1200"/>
              <a:buChar char="•"/>
            </a:pPr>
            <a:r>
              <a:rPr lang="en-GB"/>
              <a:t>Présentez la diapositive</a:t>
            </a:r>
            <a:endParaRPr/>
          </a:p>
          <a:p>
            <a:pPr marL="171450" lvl="0" indent="-171450" algn="l" rtl="0">
              <a:spcBef>
                <a:spcPts val="0"/>
              </a:spcBef>
              <a:spcAft>
                <a:spcPts val="0"/>
              </a:spcAft>
              <a:buClr>
                <a:schemeClr val="dk1"/>
              </a:buClr>
              <a:buSzPts val="1200"/>
              <a:buChar char="•"/>
            </a:pPr>
            <a:r>
              <a:rPr lang="en-GB" i="1"/>
              <a:t>Chacun de ces éléments peut constituer un facteur de protection, tandis que l'absence de l'un d'entre eux peut constituer un facteur de risque. </a:t>
            </a:r>
            <a:endParaRPr/>
          </a:p>
          <a:p>
            <a:pPr marL="628650" lvl="1" indent="-171450" algn="l" rtl="0">
              <a:spcBef>
                <a:spcPts val="0"/>
              </a:spcBef>
              <a:spcAft>
                <a:spcPts val="0"/>
              </a:spcAft>
              <a:buClr>
                <a:schemeClr val="dk1"/>
              </a:buClr>
              <a:buSzPts val="1200"/>
              <a:buChar char="•"/>
            </a:pPr>
            <a:r>
              <a:rPr lang="en-GB" i="1"/>
              <a:t>Par exemple, </a:t>
            </a:r>
            <a:r>
              <a:rPr lang="en-GB" b="1" i="1"/>
              <a:t>sans </a:t>
            </a:r>
            <a:r>
              <a:rPr lang="en-GB" i="1"/>
              <a:t>dispositif de prise en charge, un enfant est confronté à une augmentation significative du risque de préjudice - un facteur de risque important. </a:t>
            </a:r>
            <a:r>
              <a:rPr lang="en-GB" b="1" i="1"/>
              <a:t>Avec un </a:t>
            </a:r>
            <a:r>
              <a:rPr lang="en-GB" i="1"/>
              <a:t>dispositif de prise en charge, les soins et le développement de l'enfant sont soutenus, ce qui constitue un facteur de protection.</a:t>
            </a:r>
            <a:endParaRPr/>
          </a:p>
        </p:txBody>
      </p:sp>
      <p:sp>
        <p:nvSpPr>
          <p:cNvPr id="269" name="Google Shape;269;p1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4: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Pour résoudre un problème, il faut d'abord l'identifier et le comprendre afin de pouvoir trouver et mettre en œuvre une solution. </a:t>
            </a:r>
            <a:endParaRPr/>
          </a:p>
          <a:p>
            <a:pPr marL="628650" lvl="1" indent="-171450" algn="l" rtl="0">
              <a:spcBef>
                <a:spcPts val="0"/>
              </a:spcBef>
              <a:spcAft>
                <a:spcPts val="0"/>
              </a:spcAft>
              <a:buClr>
                <a:schemeClr val="dk1"/>
              </a:buClr>
              <a:buSzPts val="1200"/>
              <a:buChar char="•"/>
            </a:pPr>
            <a:r>
              <a:rPr lang="en-GB" i="1"/>
              <a:t>L'analyse des risques en matière de protection de l'enfance et les éléments relatifs à l'intérêt supérieur de l'enfant constituent un cadre important et utile pour identifier les problèmes et les solutions. </a:t>
            </a:r>
            <a:endParaRPr/>
          </a:p>
          <a:p>
            <a:pPr marL="171450" lvl="0" indent="-171450" algn="l" rtl="0">
              <a:spcBef>
                <a:spcPts val="0"/>
              </a:spcBef>
              <a:spcAft>
                <a:spcPts val="0"/>
              </a:spcAft>
              <a:buClr>
                <a:schemeClr val="dk1"/>
              </a:buClr>
              <a:buSzPts val="1200"/>
              <a:buChar char="•"/>
            </a:pPr>
            <a:r>
              <a:rPr lang="en-GB" i="1"/>
              <a:t>Rappelons le modèle de risque du niveau 1.</a:t>
            </a:r>
            <a:endParaRPr/>
          </a:p>
          <a:p>
            <a:pPr marL="628650" lvl="1" indent="-171450" algn="l" rtl="0">
              <a:spcBef>
                <a:spcPts val="0"/>
              </a:spcBef>
              <a:spcAft>
                <a:spcPts val="0"/>
              </a:spcAft>
              <a:buClr>
                <a:schemeClr val="dk1"/>
              </a:buClr>
              <a:buSzPts val="1200"/>
              <a:buChar char="•"/>
            </a:pPr>
            <a:r>
              <a:rPr lang="en-GB" i="1"/>
              <a:t>L'enfant au milieu essaie de rester debout</a:t>
            </a:r>
            <a:endParaRPr/>
          </a:p>
          <a:p>
            <a:pPr marL="628650" lvl="1" indent="-171450" algn="l" rtl="0">
              <a:spcBef>
                <a:spcPts val="0"/>
              </a:spcBef>
              <a:spcAft>
                <a:spcPts val="0"/>
              </a:spcAft>
              <a:buClr>
                <a:schemeClr val="dk1"/>
              </a:buClr>
              <a:buSzPts val="1200"/>
              <a:buChar char="•"/>
            </a:pPr>
            <a:r>
              <a:rPr lang="en-GB" i="1"/>
              <a:t>Les facteurs de risque, tels que les vulnérabilités et les problèmes de protection de l'enfance, pèsent sur l'enfant.</a:t>
            </a:r>
            <a:endParaRPr/>
          </a:p>
          <a:p>
            <a:pPr marL="628650" lvl="1" indent="-171450" algn="l" rtl="0">
              <a:spcBef>
                <a:spcPts val="0"/>
              </a:spcBef>
              <a:spcAft>
                <a:spcPts val="0"/>
              </a:spcAft>
              <a:buClr>
                <a:schemeClr val="dk1"/>
              </a:buClr>
              <a:buSzPts val="1200"/>
              <a:buChar char="•"/>
            </a:pPr>
            <a:r>
              <a:rPr lang="en-GB" i="1"/>
              <a:t>Les facteurs de risque sont cumulatifs - plus il y a de facteurs de risque, plus le risque est élevé.</a:t>
            </a:r>
            <a:endParaRPr/>
          </a:p>
          <a:p>
            <a:pPr marL="628650" lvl="1" indent="-171450" algn="l" rtl="0">
              <a:spcBef>
                <a:spcPts val="0"/>
              </a:spcBef>
              <a:spcAft>
                <a:spcPts val="0"/>
              </a:spcAft>
              <a:buClr>
                <a:schemeClr val="dk1"/>
              </a:buClr>
              <a:buSzPts val="1200"/>
              <a:buChar char="•"/>
            </a:pPr>
            <a:r>
              <a:rPr lang="en-GB" i="1"/>
              <a:t>Les facteurs de protection, tels que les forces, les soins et le soutien, aident l'enfant à rester debout.</a:t>
            </a:r>
            <a:endParaRPr/>
          </a:p>
          <a:p>
            <a:pPr marL="628650" lvl="1" indent="-171450" algn="l" rtl="0">
              <a:spcBef>
                <a:spcPts val="0"/>
              </a:spcBef>
              <a:spcAft>
                <a:spcPts val="0"/>
              </a:spcAft>
              <a:buClr>
                <a:schemeClr val="dk1"/>
              </a:buClr>
              <a:buSzPts val="1200"/>
              <a:buChar char="•"/>
            </a:pPr>
            <a:r>
              <a:rPr lang="en-GB" i="1"/>
              <a:t>Des facteurs de protection pour supporter le poids que les facteurs de risque pourraient faire peser sur eux</a:t>
            </a:r>
            <a:endParaRPr/>
          </a:p>
          <a:p>
            <a:pPr marL="457200" lvl="1" indent="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p:txBody>
      </p:sp>
      <p:sp>
        <p:nvSpPr>
          <p:cNvPr id="285" name="Google Shape;285;p1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5: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Nous avons discuté des types de problèmes qu'un gestionnaire de cas rencontre et qu'il peut tenter de résoudre </a:t>
            </a:r>
            <a:endParaRPr/>
          </a:p>
          <a:p>
            <a:pPr marL="171450" lvl="0" indent="-171450" algn="l" rtl="0">
              <a:spcBef>
                <a:spcPts val="0"/>
              </a:spcBef>
              <a:spcAft>
                <a:spcPts val="0"/>
              </a:spcAft>
              <a:buClr>
                <a:schemeClr val="dk1"/>
              </a:buClr>
              <a:buSzPts val="1200"/>
              <a:buChar char="•"/>
            </a:pPr>
            <a:r>
              <a:rPr lang="en-GB" i="1"/>
              <a:t>Examinons maintenant le processus de résolution des problèmes</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b="1" i="1"/>
              <a:t>Étape 1 : Reconnaître</a:t>
            </a:r>
            <a:endParaRPr/>
          </a:p>
          <a:p>
            <a:pPr marL="628650" lvl="1" indent="-171450" algn="l" rtl="0">
              <a:spcBef>
                <a:spcPts val="0"/>
              </a:spcBef>
              <a:spcAft>
                <a:spcPts val="0"/>
              </a:spcAft>
              <a:buClr>
                <a:schemeClr val="dk1"/>
              </a:buClr>
              <a:buSzPts val="1200"/>
              <a:buChar char="•"/>
            </a:pPr>
            <a:r>
              <a:rPr lang="en-GB" i="1"/>
              <a:t>La première étape consiste à reconnaître l'existence d'un problème et à le définir.</a:t>
            </a:r>
            <a:endParaRPr/>
          </a:p>
          <a:p>
            <a:pPr marL="628650" lvl="1" indent="-171450" algn="l" rtl="0">
              <a:spcBef>
                <a:spcPts val="0"/>
              </a:spcBef>
              <a:spcAft>
                <a:spcPts val="0"/>
              </a:spcAft>
              <a:buClr>
                <a:schemeClr val="dk1"/>
              </a:buClr>
              <a:buSzPts val="1200"/>
              <a:buChar char="•"/>
            </a:pPr>
            <a:r>
              <a:rPr lang="en-GB" i="1"/>
              <a:t>Parfois, le problème est si évident qu'il est immédiatement reconnu par l'enfant, le parent, la personne qui s'occupe de lui ou l'adulte de confiance. </a:t>
            </a:r>
            <a:endParaRPr/>
          </a:p>
          <a:p>
            <a:pPr marL="628650" lvl="1" indent="-171450" algn="l" rtl="0">
              <a:spcBef>
                <a:spcPts val="0"/>
              </a:spcBef>
              <a:spcAft>
                <a:spcPts val="0"/>
              </a:spcAft>
              <a:buClr>
                <a:schemeClr val="dk1"/>
              </a:buClr>
              <a:buSzPts val="1200"/>
              <a:buChar char="•"/>
            </a:pPr>
            <a:r>
              <a:rPr lang="en-GB" i="1"/>
              <a:t>Parfois, le gestionnaire de cas doit consacrer beaucoup de temps et d'efforts pour leur faire reconnaître qu'il y a un problème. </a:t>
            </a:r>
            <a:endParaRPr/>
          </a:p>
          <a:p>
            <a:pPr marL="628650" lvl="1" indent="-171450" algn="l" rtl="0">
              <a:spcBef>
                <a:spcPts val="0"/>
              </a:spcBef>
              <a:spcAft>
                <a:spcPts val="0"/>
              </a:spcAft>
              <a:buClr>
                <a:schemeClr val="dk1"/>
              </a:buClr>
              <a:buSzPts val="1200"/>
              <a:buChar char="•"/>
            </a:pPr>
            <a:r>
              <a:rPr lang="en-GB" i="1"/>
              <a:t>Par exemple :</a:t>
            </a:r>
            <a:endParaRPr/>
          </a:p>
          <a:p>
            <a:pPr marL="1085850" lvl="2" indent="-171450" algn="l" rtl="0">
              <a:spcBef>
                <a:spcPts val="0"/>
              </a:spcBef>
              <a:spcAft>
                <a:spcPts val="0"/>
              </a:spcAft>
              <a:buClr>
                <a:schemeClr val="dk1"/>
              </a:buClr>
              <a:buSzPts val="1200"/>
              <a:buChar char="•"/>
            </a:pPr>
            <a:r>
              <a:rPr lang="en-GB" i="1"/>
              <a:t>Il est possible que le parent ou la personne qui s'occupe de l'enfant ne considère pas comme un problème le fait que son enfant puisse se marier avant l'âge de 1 an. </a:t>
            </a:r>
            <a:endParaRPr/>
          </a:p>
          <a:p>
            <a:pPr marL="1085850" lvl="2" indent="-171450" algn="l" rtl="0">
              <a:spcBef>
                <a:spcPts val="0"/>
              </a:spcBef>
              <a:spcAft>
                <a:spcPts val="0"/>
              </a:spcAft>
              <a:buClr>
                <a:schemeClr val="dk1"/>
              </a:buClr>
              <a:buSzPts val="1200"/>
              <a:buChar char="•"/>
            </a:pPr>
            <a:r>
              <a:rPr lang="en-GB" i="1"/>
              <a:t>Il est possible qu'un enfant ne considère pas comme un problème le fait qu'il travaille à temps plein au lieu d'aller à l'école. </a:t>
            </a:r>
            <a:endParaRPr/>
          </a:p>
          <a:p>
            <a:pPr marL="171450" lvl="0" indent="-171450" algn="l" rtl="0">
              <a:spcBef>
                <a:spcPts val="0"/>
              </a:spcBef>
              <a:spcAft>
                <a:spcPts val="0"/>
              </a:spcAft>
              <a:buClr>
                <a:schemeClr val="dk1"/>
              </a:buClr>
              <a:buSzPts val="1200"/>
              <a:buChar char="•"/>
            </a:pPr>
            <a:r>
              <a:rPr lang="en-GB" b="1" i="1"/>
              <a:t>Étape 2 : Analyser</a:t>
            </a:r>
            <a:endParaRPr/>
          </a:p>
          <a:p>
            <a:pPr marL="628650" lvl="1" indent="-171450" algn="l" rtl="0">
              <a:spcBef>
                <a:spcPts val="0"/>
              </a:spcBef>
              <a:spcAft>
                <a:spcPts val="0"/>
              </a:spcAft>
              <a:buClr>
                <a:schemeClr val="dk1"/>
              </a:buClr>
              <a:buSzPts val="1200"/>
              <a:buChar char="•"/>
            </a:pPr>
            <a:r>
              <a:rPr lang="en-GB" i="1"/>
              <a:t>Pour résoudre efficacement un problème, il est important d'en analyser et d'en comprendre la cause.</a:t>
            </a:r>
            <a:endParaRPr/>
          </a:p>
          <a:p>
            <a:pPr marL="171450" lvl="0" indent="-171450" algn="l" rtl="0">
              <a:spcBef>
                <a:spcPts val="0"/>
              </a:spcBef>
              <a:spcAft>
                <a:spcPts val="0"/>
              </a:spcAft>
              <a:buClr>
                <a:schemeClr val="dk1"/>
              </a:buClr>
              <a:buSzPts val="1200"/>
              <a:buChar char="•"/>
            </a:pPr>
            <a:r>
              <a:rPr lang="en-GB" b="1" i="1"/>
              <a:t>Étape 3 : Remue-méninges</a:t>
            </a:r>
            <a:endParaRPr/>
          </a:p>
          <a:p>
            <a:pPr marL="628650" lvl="1" indent="-171450" algn="l" rtl="0">
              <a:spcBef>
                <a:spcPts val="0"/>
              </a:spcBef>
              <a:spcAft>
                <a:spcPts val="0"/>
              </a:spcAft>
              <a:buClr>
                <a:schemeClr val="dk1"/>
              </a:buClr>
              <a:buSzPts val="1200"/>
              <a:buChar char="•"/>
            </a:pPr>
            <a:r>
              <a:rPr lang="en-GB" i="1"/>
              <a:t>Il peut y avoir plusieurs façons d'aborder une question ou un problème. </a:t>
            </a:r>
            <a:endParaRPr/>
          </a:p>
          <a:p>
            <a:pPr marL="628650" lvl="1" indent="-171450" algn="l" rtl="0">
              <a:spcBef>
                <a:spcPts val="0"/>
              </a:spcBef>
              <a:spcAft>
                <a:spcPts val="0"/>
              </a:spcAft>
              <a:buClr>
                <a:schemeClr val="dk1"/>
              </a:buClr>
              <a:buSzPts val="1200"/>
              <a:buChar char="•"/>
            </a:pPr>
            <a:r>
              <a:rPr lang="en-GB" i="1"/>
              <a:t>Un gestionnaire de cas peut réfléchir avec le parent, la personne qui s'occupe de l'enfant ou l'adulte de confiance et l'enfant, le cas échéant, aux solutions possibles et à ce qui pourrait l'aider.</a:t>
            </a:r>
            <a:endParaRPr/>
          </a:p>
          <a:p>
            <a:pPr marL="171450" lvl="0" indent="-95250" algn="l" rtl="0">
              <a:spcBef>
                <a:spcPts val="0"/>
              </a:spcBef>
              <a:spcAft>
                <a:spcPts val="0"/>
              </a:spcAft>
              <a:buClr>
                <a:schemeClr val="dk1"/>
              </a:buClr>
              <a:buSzPts val="1200"/>
              <a:buNone/>
            </a:pPr>
            <a:endParaRPr i="1"/>
          </a:p>
          <a:p>
            <a:pPr marL="0" lvl="0" indent="0" algn="l" rtl="0">
              <a:spcBef>
                <a:spcPts val="0"/>
              </a:spcBef>
              <a:spcAft>
                <a:spcPts val="0"/>
              </a:spcAft>
              <a:buClr>
                <a:schemeClr val="dk1"/>
              </a:buClr>
              <a:buSzPts val="1200"/>
              <a:buNone/>
            </a:pPr>
            <a:r>
              <a:rPr lang="en-GB" b="1"/>
              <a:t>SUITE 🡪</a:t>
            </a:r>
            <a:endParaRPr b="1"/>
          </a:p>
        </p:txBody>
      </p:sp>
      <p:sp>
        <p:nvSpPr>
          <p:cNvPr id="343" name="Google Shape;343;p1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1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6:notes"/>
          <p:cNvSpPr txBox="1">
            <a:spLocks noGrp="1"/>
          </p:cNvSpPr>
          <p:nvPr>
            <p:ph type="body" idx="1"/>
          </p:nvPr>
        </p:nvSpPr>
        <p:spPr>
          <a:xfrm>
            <a:off x="477837" y="460375"/>
            <a:ext cx="6143625" cy="9211334"/>
          </a:xfrm>
          <a:prstGeom prst="rect">
            <a:avLst/>
          </a:prstGeom>
          <a:noFill/>
          <a:ln>
            <a:noFill/>
          </a:ln>
        </p:spPr>
        <p:txBody>
          <a:bodyPr spcFirstLastPara="1" wrap="square" lIns="99025" tIns="49500" rIns="99025" bIns="49500" anchor="t" anchorCtr="0">
            <a:noAutofit/>
          </a:bodyPr>
          <a:lstStyle/>
          <a:p>
            <a:pPr marL="171450" lvl="0" indent="-171450" algn="l" rtl="0">
              <a:spcBef>
                <a:spcPts val="0"/>
              </a:spcBef>
              <a:spcAft>
                <a:spcPts val="0"/>
              </a:spcAft>
              <a:buClr>
                <a:schemeClr val="dk1"/>
              </a:buClr>
              <a:buSzPts val="1200"/>
              <a:buChar char="•"/>
            </a:pPr>
            <a:r>
              <a:rPr lang="en-GB" b="1" i="1"/>
              <a:t>Étape 4 : Évaluer et sélectionner</a:t>
            </a:r>
            <a:endParaRPr/>
          </a:p>
          <a:p>
            <a:pPr marL="628650" lvl="1" indent="-171450" algn="l" rtl="0">
              <a:spcBef>
                <a:spcPts val="0"/>
              </a:spcBef>
              <a:spcAft>
                <a:spcPts val="0"/>
              </a:spcAft>
              <a:buClr>
                <a:schemeClr val="dk1"/>
              </a:buClr>
              <a:buSzPts val="1200"/>
              <a:buChar char="•"/>
            </a:pPr>
            <a:r>
              <a:rPr lang="en-GB" i="1"/>
              <a:t>Une fois que toutes les options et idées sur ce qui pourrait être utile ont été répertoriées, les différentes options doivent être évaluées. </a:t>
            </a:r>
            <a:endParaRPr/>
          </a:p>
          <a:p>
            <a:pPr marL="628650" lvl="1" indent="-171450" algn="l" rtl="0">
              <a:spcBef>
                <a:spcPts val="0"/>
              </a:spcBef>
              <a:spcAft>
                <a:spcPts val="0"/>
              </a:spcAft>
              <a:buClr>
                <a:schemeClr val="dk1"/>
              </a:buClr>
              <a:buSzPts val="1200"/>
              <a:buChar char="•"/>
            </a:pPr>
            <a:r>
              <a:rPr lang="en-GB" i="1"/>
              <a:t>Cette évaluation comprend une réflexion sur la nécessité de ne pas nuire, sur ce qui est dans l'intérêt supérieur de l'enfant et sur ce qui a le plus de chances de réussir. </a:t>
            </a:r>
            <a:endParaRPr/>
          </a:p>
          <a:p>
            <a:pPr marL="628650" lvl="1" indent="-171450" algn="l" rtl="0">
              <a:spcBef>
                <a:spcPts val="0"/>
              </a:spcBef>
              <a:spcAft>
                <a:spcPts val="0"/>
              </a:spcAft>
              <a:buClr>
                <a:schemeClr val="dk1"/>
              </a:buClr>
              <a:buSzPts val="1200"/>
              <a:buChar char="•"/>
            </a:pPr>
            <a:r>
              <a:rPr lang="en-GB" i="1"/>
              <a:t>Le gestionnaire de cas soutiendra la prise de décision du parent, de la personne qui s'occupe de l'enfant ou de l'adulte de confiance et de l'enfant, en fonction de son âge et de son stade de développement. </a:t>
            </a:r>
            <a:endParaRPr/>
          </a:p>
          <a:p>
            <a:pPr marL="171450" lvl="0" indent="-171450" algn="l" rtl="0">
              <a:spcBef>
                <a:spcPts val="0"/>
              </a:spcBef>
              <a:spcAft>
                <a:spcPts val="0"/>
              </a:spcAft>
              <a:buClr>
                <a:schemeClr val="dk1"/>
              </a:buClr>
              <a:buSzPts val="1200"/>
              <a:buChar char="•"/>
            </a:pPr>
            <a:r>
              <a:rPr lang="en-GB" b="1" i="1"/>
              <a:t>Étape 5 : Mise en œuvre</a:t>
            </a:r>
            <a:endParaRPr/>
          </a:p>
          <a:p>
            <a:pPr marL="628650" lvl="1" indent="-171450" algn="l" rtl="0">
              <a:spcBef>
                <a:spcPts val="0"/>
              </a:spcBef>
              <a:spcAft>
                <a:spcPts val="0"/>
              </a:spcAft>
              <a:buClr>
                <a:schemeClr val="dk1"/>
              </a:buClr>
              <a:buSzPts val="1200"/>
              <a:buChar char="•"/>
            </a:pPr>
            <a:r>
              <a:rPr lang="en-GB" i="1"/>
              <a:t>Une fois la décision prise, il est temps de mettre en œuvre le plan de la solution choisie.</a:t>
            </a:r>
            <a:endParaRPr/>
          </a:p>
          <a:p>
            <a:pPr marL="171450" lvl="0" indent="-171450" algn="l" rtl="0">
              <a:spcBef>
                <a:spcPts val="0"/>
              </a:spcBef>
              <a:spcAft>
                <a:spcPts val="0"/>
              </a:spcAft>
              <a:buClr>
                <a:schemeClr val="dk1"/>
              </a:buClr>
              <a:buSzPts val="1200"/>
              <a:buChar char="•"/>
            </a:pPr>
            <a:r>
              <a:rPr lang="en-GB" b="1" i="1"/>
              <a:t>Étape 6 : Examen</a:t>
            </a:r>
            <a:endParaRPr/>
          </a:p>
          <a:p>
            <a:pPr marL="628650" lvl="1" indent="-171450" algn="l" rtl="0">
              <a:spcBef>
                <a:spcPts val="0"/>
              </a:spcBef>
              <a:spcAft>
                <a:spcPts val="0"/>
              </a:spcAft>
              <a:buClr>
                <a:schemeClr val="dk1"/>
              </a:buClr>
              <a:buSzPts val="1200"/>
              <a:buChar char="•"/>
            </a:pPr>
            <a:r>
              <a:rPr lang="en-GB" i="1"/>
              <a:t>L'efficacité du plan doit être réexaminée avec l'enfant, le parent, la personne qui s'occupe de lui ou l'adulte de confiance. </a:t>
            </a:r>
            <a:endParaRPr/>
          </a:p>
          <a:p>
            <a:pPr marL="628650" lvl="1" indent="-171450" algn="l" rtl="0">
              <a:spcBef>
                <a:spcPts val="0"/>
              </a:spcBef>
              <a:spcAft>
                <a:spcPts val="0"/>
              </a:spcAft>
              <a:buClr>
                <a:schemeClr val="dk1"/>
              </a:buClr>
              <a:buSzPts val="1200"/>
              <a:buChar char="•"/>
            </a:pPr>
            <a:r>
              <a:rPr lang="en-GB" i="1"/>
              <a:t>S'agit-il d'une solution ? Les objectifs ont-ils été atteints ? Cela a-t-il fonctionné ou non ? </a:t>
            </a:r>
            <a:endParaRPr/>
          </a:p>
          <a:p>
            <a:pPr marL="628650" lvl="1" indent="-171450" algn="l" rtl="0">
              <a:spcBef>
                <a:spcPts val="0"/>
              </a:spcBef>
              <a:spcAft>
                <a:spcPts val="0"/>
              </a:spcAft>
              <a:buClr>
                <a:schemeClr val="dk1"/>
              </a:buClr>
              <a:buSzPts val="1200"/>
              <a:buChar char="•"/>
            </a:pPr>
            <a:r>
              <a:rPr lang="en-GB" i="1"/>
              <a:t>Si ce n'est pas le cas, vous devrez peut-être recommencer la procédure. </a:t>
            </a:r>
            <a:endParaRPr/>
          </a:p>
        </p:txBody>
      </p:sp>
      <p:sp>
        <p:nvSpPr>
          <p:cNvPr id="392" name="Google Shape;392;p1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
        <p:nvSpPr>
          <p:cNvPr id="393" name="Google Shape;393;p1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7: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i="1"/>
              <a:t>Dans le module 1, nous avons appris ce qu'est la pratique réflexive et comment nous pouvons tirer des enseignements de nos expériences grâce à la réflexion. </a:t>
            </a:r>
            <a:endParaRPr/>
          </a:p>
          <a:p>
            <a:pPr marL="171450" lvl="0" indent="-171450" algn="l" rtl="0">
              <a:spcBef>
                <a:spcPts val="0"/>
              </a:spcBef>
              <a:spcAft>
                <a:spcPts val="0"/>
              </a:spcAft>
              <a:buClr>
                <a:schemeClr val="dk1"/>
              </a:buClr>
              <a:buSzPts val="1200"/>
              <a:buChar char="•"/>
            </a:pPr>
            <a:r>
              <a:rPr lang="en-GB" i="1"/>
              <a:t>Nous allons faire un exercice de réflexion sur les compétences en matière de résolution de problèmes.</a:t>
            </a:r>
            <a:endParaRPr/>
          </a:p>
          <a:p>
            <a:pPr marL="171450" lvl="0" indent="-171450" algn="l" rtl="0">
              <a:spcBef>
                <a:spcPts val="0"/>
              </a:spcBef>
              <a:spcAft>
                <a:spcPts val="0"/>
              </a:spcAft>
              <a:buClr>
                <a:schemeClr val="dk1"/>
              </a:buClr>
              <a:buSzPts val="1200"/>
              <a:buChar char="•"/>
            </a:pPr>
            <a:r>
              <a:rPr lang="en-GB"/>
              <a:t>Guidez les participants vers la </a:t>
            </a:r>
            <a:r>
              <a:rPr lang="en-GB" b="1"/>
              <a:t>page 40 du cahier d’exercices : Résolution de problèmes - exercice de réflexion</a:t>
            </a:r>
            <a:endParaRPr/>
          </a:p>
          <a:p>
            <a:pPr marL="171450" lvl="0" indent="-171450" algn="l" rtl="0">
              <a:spcBef>
                <a:spcPts val="0"/>
              </a:spcBef>
              <a:spcAft>
                <a:spcPts val="0"/>
              </a:spcAft>
              <a:buClr>
                <a:schemeClr val="dk1"/>
              </a:buClr>
              <a:buSzPts val="1200"/>
              <a:buChar char="•"/>
            </a:pPr>
            <a:r>
              <a:rPr lang="en-GB" i="1"/>
              <a:t>Dans votre cahier d'exercices :</a:t>
            </a:r>
            <a:endParaRPr/>
          </a:p>
          <a:p>
            <a:pPr marL="628650" lvl="1" indent="-171450" algn="l" rtl="0">
              <a:spcBef>
                <a:spcPts val="0"/>
              </a:spcBef>
              <a:spcAft>
                <a:spcPts val="0"/>
              </a:spcAft>
              <a:buClr>
                <a:schemeClr val="dk1"/>
              </a:buClr>
              <a:buSzPts val="1200"/>
              <a:buChar char="•"/>
            </a:pPr>
            <a:r>
              <a:rPr lang="en-GB" i="1"/>
              <a:t>Pensez à une expérience au cours de laquelle vous avez été confronté à un problème ou à une question que vous avez tenté de résoudre par le biais de la gestion de cas.</a:t>
            </a:r>
            <a:endParaRPr/>
          </a:p>
          <a:p>
            <a:pPr marL="628650" lvl="1" indent="-171450" algn="l" rtl="0">
              <a:spcBef>
                <a:spcPts val="0"/>
              </a:spcBef>
              <a:spcAft>
                <a:spcPts val="0"/>
              </a:spcAft>
              <a:buClr>
                <a:schemeClr val="dk1"/>
              </a:buClr>
              <a:buSzPts val="1200"/>
              <a:buChar char="•"/>
            </a:pPr>
            <a:r>
              <a:rPr lang="en-GB" i="1"/>
              <a:t>Répondez aux questions dans le cadre de votre réflexion</a:t>
            </a:r>
            <a:endParaRPr/>
          </a:p>
          <a:p>
            <a:pPr marL="628650" lvl="1"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TRAVAIL INDIVIDUEL (20 minutes)</a:t>
            </a:r>
            <a:endParaRPr/>
          </a:p>
          <a:p>
            <a:pPr marL="171450" lvl="0" indent="-171450" algn="l" rtl="0">
              <a:spcBef>
                <a:spcPts val="0"/>
              </a:spcBef>
              <a:spcAft>
                <a:spcPts val="0"/>
              </a:spcAft>
              <a:buClr>
                <a:schemeClr val="dk1"/>
              </a:buClr>
              <a:buSzPts val="1200"/>
              <a:buChar char="•"/>
            </a:pPr>
            <a:r>
              <a:rPr lang="en-GB"/>
              <a:t>Laissez 20 minutes aux participants pour compléter le questionnaire</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DISCUSSION PLÉNIÈRE (5 minutes)</a:t>
            </a:r>
            <a:endParaRPr/>
          </a:p>
          <a:p>
            <a:pPr marL="171450" lvl="0" indent="-171450" algn="l" rtl="0">
              <a:spcBef>
                <a:spcPts val="0"/>
              </a:spcBef>
              <a:spcAft>
                <a:spcPts val="0"/>
              </a:spcAft>
              <a:buClr>
                <a:schemeClr val="dk1"/>
              </a:buClr>
              <a:buSzPts val="1200"/>
              <a:buChar char="•"/>
            </a:pPr>
            <a:r>
              <a:rPr lang="en-GB"/>
              <a:t>Demandez à des volontaires de présenter leur exercice de réflexion</a:t>
            </a:r>
            <a:endParaRPr/>
          </a:p>
          <a:p>
            <a:pPr marL="0" lvl="0" indent="0" algn="l" rtl="0">
              <a:spcBef>
                <a:spcPts val="0"/>
              </a:spcBef>
              <a:spcAft>
                <a:spcPts val="0"/>
              </a:spcAft>
              <a:buClr>
                <a:schemeClr val="dk1"/>
              </a:buClr>
              <a:buSzPts val="1200"/>
              <a:buNone/>
            </a:pPr>
            <a:endParaRPr/>
          </a:p>
          <a:p>
            <a:pPr marL="0" marR="0" lvl="0" indent="0" algn="l" rtl="0">
              <a:lnSpc>
                <a:spcPct val="100000"/>
              </a:lnSpc>
              <a:spcBef>
                <a:spcPts val="0"/>
              </a:spcBef>
              <a:spcAft>
                <a:spcPts val="0"/>
              </a:spcAft>
              <a:buClr>
                <a:schemeClr val="dk1"/>
              </a:buClr>
              <a:buSzPts val="1200"/>
              <a:buFont typeface="Arial"/>
              <a:buNone/>
            </a:pPr>
            <a:r>
              <a:rPr lang="en-GB" sz="1200">
                <a:solidFill>
                  <a:schemeClr val="dk1"/>
                </a:solidFill>
                <a:latin typeface="Calibri"/>
                <a:ea typeface="Calibri"/>
                <a:cs typeface="Calibri"/>
                <a:sym typeface="Calibri"/>
              </a:rPr>
              <a:t>Source : Borton, T. (1970) : Adapté de </a:t>
            </a:r>
            <a:r>
              <a:rPr lang="en-GB" sz="1200" b="0" i="0">
                <a:solidFill>
                  <a:schemeClr val="dk1"/>
                </a:solidFill>
                <a:latin typeface="Calibri"/>
                <a:ea typeface="Calibri"/>
                <a:cs typeface="Calibri"/>
                <a:sym typeface="Calibri"/>
              </a:rPr>
              <a:t>Borton, T. (1970). </a:t>
            </a:r>
            <a:r>
              <a:rPr lang="en-GB" sz="1200" b="0" i="1">
                <a:solidFill>
                  <a:schemeClr val="dk1"/>
                </a:solidFill>
                <a:latin typeface="Calibri"/>
                <a:ea typeface="Calibri"/>
                <a:cs typeface="Calibri"/>
                <a:sym typeface="Calibri"/>
              </a:rPr>
              <a:t>Reach, touch, and teach. </a:t>
            </a:r>
            <a:r>
              <a:rPr lang="en-GB" sz="1200" b="0" i="0">
                <a:solidFill>
                  <a:schemeClr val="dk1"/>
                </a:solidFill>
                <a:latin typeface="Calibri"/>
                <a:ea typeface="Calibri"/>
                <a:cs typeface="Calibri"/>
                <a:sym typeface="Calibri"/>
              </a:rPr>
              <a:t>Saturday Rev.</a:t>
            </a:r>
            <a:endParaRPr sz="1200">
              <a:solidFill>
                <a:schemeClr val="dk1"/>
              </a:solidFill>
              <a:latin typeface="Calibri"/>
              <a:ea typeface="Calibri"/>
              <a:cs typeface="Calibri"/>
              <a:sym typeface="Calibri"/>
            </a:endParaRPr>
          </a:p>
        </p:txBody>
      </p:sp>
      <p:sp>
        <p:nvSpPr>
          <p:cNvPr id="398" name="Google Shape;398;p1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1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8: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150"/>
              <a:buNone/>
            </a:pPr>
            <a:r>
              <a:rPr lang="en-GB" sz="1150" b="1"/>
              <a:t>S'ADAPTER AU CONTEXTE</a:t>
            </a:r>
            <a:endParaRPr/>
          </a:p>
          <a:p>
            <a:pPr marL="171450" lvl="0" indent="-171450" algn="l" rtl="0">
              <a:spcBef>
                <a:spcPts val="0"/>
              </a:spcBef>
              <a:spcAft>
                <a:spcPts val="0"/>
              </a:spcAft>
              <a:buClr>
                <a:schemeClr val="dk1"/>
              </a:buClr>
              <a:buSzPts val="1150"/>
              <a:buChar char="•"/>
            </a:pPr>
            <a:r>
              <a:rPr lang="en-GB" sz="1150"/>
              <a:t>Cette étude de cas peut être modifiée si elle n'est pas pertinente ou appropriée au contexte.</a:t>
            </a:r>
            <a:endParaRPr/>
          </a:p>
          <a:p>
            <a:pPr marL="0" lvl="0" indent="0" algn="l" rtl="0">
              <a:spcBef>
                <a:spcPts val="0"/>
              </a:spcBef>
              <a:spcAft>
                <a:spcPts val="0"/>
              </a:spcAft>
              <a:buClr>
                <a:schemeClr val="dk1"/>
              </a:buClr>
              <a:buSzPts val="1150"/>
              <a:buNone/>
            </a:pPr>
            <a:r>
              <a:rPr lang="en-GB" sz="1150"/>
              <a:t>______________________________________________________________________________</a:t>
            </a:r>
            <a:endParaRPr/>
          </a:p>
          <a:p>
            <a:pPr marL="171450" lvl="0" indent="-98425" algn="l" rtl="0">
              <a:spcBef>
                <a:spcPts val="0"/>
              </a:spcBef>
              <a:spcAft>
                <a:spcPts val="0"/>
              </a:spcAft>
              <a:buClr>
                <a:schemeClr val="dk1"/>
              </a:buClr>
              <a:buSzPts val="1150"/>
              <a:buNone/>
            </a:pPr>
            <a:endParaRPr sz="1150"/>
          </a:p>
          <a:p>
            <a:pPr marL="0" lvl="0" indent="0" algn="l" rtl="0">
              <a:spcBef>
                <a:spcPts val="0"/>
              </a:spcBef>
              <a:spcAft>
                <a:spcPts val="0"/>
              </a:spcAft>
              <a:buClr>
                <a:schemeClr val="dk1"/>
              </a:buClr>
              <a:buSzPts val="1150"/>
              <a:buNone/>
            </a:pPr>
            <a:r>
              <a:rPr lang="en-GB" sz="1150" b="1"/>
              <a:t>INTRODUCTION</a:t>
            </a:r>
            <a:endParaRPr/>
          </a:p>
          <a:p>
            <a:pPr marL="171450" lvl="0" indent="-171450" algn="l" rtl="0">
              <a:spcBef>
                <a:spcPts val="0"/>
              </a:spcBef>
              <a:spcAft>
                <a:spcPts val="0"/>
              </a:spcAft>
              <a:buClr>
                <a:schemeClr val="dk1"/>
              </a:buClr>
              <a:buSzPts val="1150"/>
              <a:buChar char="•"/>
            </a:pPr>
            <a:r>
              <a:rPr lang="en-GB" sz="1150" i="1"/>
              <a:t>Nous appliquerons les étapes de la résolution de problèmes à une étude de cas.</a:t>
            </a:r>
            <a:endParaRPr/>
          </a:p>
          <a:p>
            <a:pPr marL="628650" lvl="1" indent="-171450" algn="l" rtl="0">
              <a:spcBef>
                <a:spcPts val="0"/>
              </a:spcBef>
              <a:spcAft>
                <a:spcPts val="0"/>
              </a:spcAft>
              <a:buClr>
                <a:schemeClr val="dk1"/>
              </a:buClr>
              <a:buSzPts val="1150"/>
              <a:buChar char="•"/>
            </a:pPr>
            <a:r>
              <a:rPr lang="en-GB" sz="1150" i="1"/>
              <a:t>Au niveau 1, nous avons déjà abordé le cas de Ze Naw. </a:t>
            </a:r>
            <a:endParaRPr/>
          </a:p>
          <a:p>
            <a:pPr marL="628650" lvl="1" indent="-171450" algn="l" rtl="0">
              <a:spcBef>
                <a:spcPts val="0"/>
              </a:spcBef>
              <a:spcAft>
                <a:spcPts val="0"/>
              </a:spcAft>
              <a:buClr>
                <a:schemeClr val="dk1"/>
              </a:buClr>
              <a:buSzPts val="1150"/>
              <a:buChar char="•"/>
            </a:pPr>
            <a:r>
              <a:rPr lang="en-GB" sz="1150" i="1"/>
              <a:t>Nous allons maintenant nous concentrer sur un problème auquel elle et sa mère sont confrontées. </a:t>
            </a:r>
            <a:endParaRPr/>
          </a:p>
          <a:p>
            <a:pPr marL="628650" lvl="1" indent="-171450" algn="l" rtl="0">
              <a:spcBef>
                <a:spcPts val="0"/>
              </a:spcBef>
              <a:spcAft>
                <a:spcPts val="0"/>
              </a:spcAft>
              <a:buClr>
                <a:schemeClr val="dk1"/>
              </a:buClr>
              <a:buSzPts val="1150"/>
              <a:buChar char="•"/>
            </a:pPr>
            <a:r>
              <a:rPr lang="en-GB" sz="1150" i="1"/>
              <a:t>Gardez à l'esprit qu'un problème ou une situation problématique dans le cadre de la gestion de cas se compose généralement de questions multiples qui sont liées entre elles.</a:t>
            </a:r>
            <a:endParaRPr/>
          </a:p>
          <a:p>
            <a:pPr marL="171450" lvl="0" indent="-171450" algn="l" rtl="0">
              <a:spcBef>
                <a:spcPts val="0"/>
              </a:spcBef>
              <a:spcAft>
                <a:spcPts val="0"/>
              </a:spcAft>
              <a:buClr>
                <a:schemeClr val="dk1"/>
              </a:buClr>
              <a:buSzPts val="1150"/>
              <a:buChar char="•"/>
            </a:pPr>
            <a:r>
              <a:rPr lang="en-GB" sz="1150"/>
              <a:t>Répartissez les participants en groupes de 3 à 5 personnes.</a:t>
            </a:r>
            <a:endParaRPr/>
          </a:p>
          <a:p>
            <a:pPr marL="171450" lvl="0" indent="-171450" algn="l" rtl="0">
              <a:spcBef>
                <a:spcPts val="0"/>
              </a:spcBef>
              <a:spcAft>
                <a:spcPts val="0"/>
              </a:spcAft>
              <a:buClr>
                <a:schemeClr val="dk1"/>
              </a:buClr>
              <a:buSzPts val="1150"/>
              <a:buChar char="•"/>
            </a:pPr>
            <a:r>
              <a:rPr lang="en-GB" sz="1150"/>
              <a:t>Guidez les participants vers les </a:t>
            </a:r>
            <a:r>
              <a:rPr lang="en-GB" sz="1150" b="1"/>
              <a:t>pages 41-42 du cahier d'exercices : Résolution de problèmes - étude de cas</a:t>
            </a:r>
            <a:endParaRPr/>
          </a:p>
          <a:p>
            <a:pPr marL="171450" lvl="0" indent="-171450" algn="l" rtl="0">
              <a:spcBef>
                <a:spcPts val="0"/>
              </a:spcBef>
              <a:spcAft>
                <a:spcPts val="0"/>
              </a:spcAft>
              <a:buClr>
                <a:schemeClr val="dk1"/>
              </a:buClr>
              <a:buSzPts val="1150"/>
              <a:buChar char="•"/>
            </a:pPr>
            <a:r>
              <a:rPr lang="en-GB" sz="1150" i="1"/>
              <a:t>Dans vos groupes :</a:t>
            </a:r>
            <a:endParaRPr/>
          </a:p>
          <a:p>
            <a:pPr marL="628650" lvl="1" indent="-171450" algn="l" rtl="0">
              <a:spcBef>
                <a:spcPts val="0"/>
              </a:spcBef>
              <a:spcAft>
                <a:spcPts val="0"/>
              </a:spcAft>
              <a:buClr>
                <a:schemeClr val="dk1"/>
              </a:buClr>
              <a:buSzPts val="1150"/>
              <a:buChar char="•"/>
            </a:pPr>
            <a:r>
              <a:rPr lang="en-GB" sz="1150" i="1"/>
              <a:t>Examinez l'étude de cas </a:t>
            </a:r>
            <a:endParaRPr/>
          </a:p>
          <a:p>
            <a:pPr marL="628650" lvl="1" indent="-171450" algn="l" rtl="0">
              <a:spcBef>
                <a:spcPts val="0"/>
              </a:spcBef>
              <a:spcAft>
                <a:spcPts val="0"/>
              </a:spcAft>
              <a:buClr>
                <a:schemeClr val="dk1"/>
              </a:buClr>
              <a:buSzPts val="1150"/>
              <a:buChar char="•"/>
            </a:pPr>
            <a:r>
              <a:rPr lang="en-GB" sz="1150" i="1"/>
              <a:t>Identifiez les problèmes auxquels Ze Naw et sa mère sont confrontés et dressez-en la liste dans votre cahier de travail.</a:t>
            </a:r>
            <a:endParaRPr/>
          </a:p>
          <a:p>
            <a:pPr marL="628650" lvl="1" indent="-171450" algn="l" rtl="0">
              <a:spcBef>
                <a:spcPts val="0"/>
              </a:spcBef>
              <a:spcAft>
                <a:spcPts val="0"/>
              </a:spcAft>
              <a:buClr>
                <a:schemeClr val="dk1"/>
              </a:buClr>
              <a:buSzPts val="1150"/>
              <a:buChar char="•"/>
            </a:pPr>
            <a:r>
              <a:rPr lang="en-GB" sz="1150" i="1"/>
              <a:t>Sélectionnez un problème et suivez les étapes 2 à 4 de la résolution de problèmes - analyse des causes, remue-méninges, évaluation des idées et sélection d'une option possible. </a:t>
            </a:r>
            <a:endParaRPr/>
          </a:p>
          <a:p>
            <a:pPr marL="0" lvl="0" indent="0" algn="l" rtl="0">
              <a:spcBef>
                <a:spcPts val="0"/>
              </a:spcBef>
              <a:spcAft>
                <a:spcPts val="0"/>
              </a:spcAft>
              <a:buClr>
                <a:schemeClr val="dk1"/>
              </a:buClr>
              <a:buSzPts val="1150"/>
              <a:buNone/>
            </a:pPr>
            <a:endParaRPr sz="1150"/>
          </a:p>
          <a:p>
            <a:pPr marL="0" lvl="0" indent="0" algn="l" rtl="0">
              <a:spcBef>
                <a:spcPts val="0"/>
              </a:spcBef>
              <a:spcAft>
                <a:spcPts val="0"/>
              </a:spcAft>
              <a:buClr>
                <a:schemeClr val="dk1"/>
              </a:buClr>
              <a:buSzPts val="1150"/>
              <a:buNone/>
            </a:pPr>
            <a:r>
              <a:rPr lang="en-GB" sz="1150" b="1"/>
              <a:t>TRAVAIL DE GROUPE (20 minutes)</a:t>
            </a:r>
            <a:endParaRPr/>
          </a:p>
          <a:p>
            <a:pPr marL="171450" lvl="0" indent="-171450" algn="l" rtl="0">
              <a:spcBef>
                <a:spcPts val="0"/>
              </a:spcBef>
              <a:spcAft>
                <a:spcPts val="0"/>
              </a:spcAft>
              <a:buClr>
                <a:schemeClr val="dk1"/>
              </a:buClr>
              <a:buSzPts val="1150"/>
              <a:buChar char="•"/>
            </a:pPr>
            <a:r>
              <a:rPr lang="en-GB" sz="1150"/>
              <a:t>Laissez 20 minutes aux participants pour compléter le questionnaire</a:t>
            </a:r>
            <a:endParaRPr/>
          </a:p>
          <a:p>
            <a:pPr marL="628650" lvl="1" indent="-98425" algn="l" rtl="0">
              <a:spcBef>
                <a:spcPts val="0"/>
              </a:spcBef>
              <a:spcAft>
                <a:spcPts val="0"/>
              </a:spcAft>
              <a:buClr>
                <a:schemeClr val="dk1"/>
              </a:buClr>
              <a:buSzPts val="1150"/>
              <a:buNone/>
            </a:pPr>
            <a:endParaRPr sz="1150"/>
          </a:p>
          <a:p>
            <a:pPr marL="0" lvl="0" indent="0" algn="l" rtl="0">
              <a:spcBef>
                <a:spcPts val="0"/>
              </a:spcBef>
              <a:spcAft>
                <a:spcPts val="0"/>
              </a:spcAft>
              <a:buClr>
                <a:schemeClr val="dk1"/>
              </a:buClr>
              <a:buSzPts val="1150"/>
              <a:buNone/>
            </a:pPr>
            <a:r>
              <a:rPr lang="en-GB" sz="1150" b="1"/>
              <a:t>DISCUSSION PLÉNIÈRE (10 minutes)</a:t>
            </a:r>
            <a:endParaRPr/>
          </a:p>
          <a:p>
            <a:pPr marL="171450" lvl="0" indent="-171450" algn="l" rtl="0">
              <a:spcBef>
                <a:spcPts val="0"/>
              </a:spcBef>
              <a:spcAft>
                <a:spcPts val="0"/>
              </a:spcAft>
              <a:buClr>
                <a:schemeClr val="dk1"/>
              </a:buClr>
              <a:buSzPts val="1150"/>
              <a:buChar char="•"/>
            </a:pPr>
            <a:r>
              <a:rPr lang="en-GB" sz="1150"/>
              <a:t>Demandez à des volontaires de se présenter : </a:t>
            </a:r>
            <a:endParaRPr/>
          </a:p>
          <a:p>
            <a:pPr marL="628650" lvl="1" indent="-171450" algn="l" rtl="0">
              <a:spcBef>
                <a:spcPts val="0"/>
              </a:spcBef>
              <a:spcAft>
                <a:spcPts val="0"/>
              </a:spcAft>
              <a:buClr>
                <a:schemeClr val="dk1"/>
              </a:buClr>
              <a:buSzPts val="1150"/>
              <a:buChar char="•"/>
            </a:pPr>
            <a:r>
              <a:rPr lang="en-GB" sz="1150"/>
              <a:t>Les problèmes qu'ils ont identifiés dans le cas de Ze Naw </a:t>
            </a:r>
            <a:endParaRPr/>
          </a:p>
          <a:p>
            <a:pPr marL="628650" lvl="1" indent="-171450" algn="l" rtl="0">
              <a:spcBef>
                <a:spcPts val="0"/>
              </a:spcBef>
              <a:spcAft>
                <a:spcPts val="0"/>
              </a:spcAft>
              <a:buClr>
                <a:schemeClr val="dk1"/>
              </a:buClr>
              <a:buSzPts val="1150"/>
              <a:buChar char="•"/>
            </a:pPr>
            <a:r>
              <a:rPr lang="en-GB" sz="1150"/>
              <a:t>Le problème qu'ils ont choisi de traiter en priorité par le biais de la gestion de cas</a:t>
            </a:r>
            <a:endParaRPr/>
          </a:p>
          <a:p>
            <a:pPr marL="628650" lvl="1" indent="-171450" algn="l" rtl="0">
              <a:spcBef>
                <a:spcPts val="0"/>
              </a:spcBef>
              <a:spcAft>
                <a:spcPts val="0"/>
              </a:spcAft>
              <a:buClr>
                <a:schemeClr val="dk1"/>
              </a:buClr>
              <a:buSzPts val="1150"/>
              <a:buChar char="•"/>
            </a:pPr>
            <a:r>
              <a:rPr lang="en-GB" sz="1150"/>
              <a:t>Comment ils ont résolu le problème</a:t>
            </a:r>
            <a:endParaRPr/>
          </a:p>
          <a:p>
            <a:pPr marL="171450" lvl="0" indent="-171450" algn="l" rtl="0">
              <a:spcBef>
                <a:spcPts val="0"/>
              </a:spcBef>
              <a:spcAft>
                <a:spcPts val="0"/>
              </a:spcAft>
              <a:buClr>
                <a:schemeClr val="dk1"/>
              </a:buClr>
              <a:buSzPts val="1150"/>
              <a:buChar char="•"/>
            </a:pPr>
            <a:r>
              <a:rPr lang="en-GB" sz="1150"/>
              <a:t>Réviser et compléter avec le guide d'étude de cas de la page suivante</a:t>
            </a:r>
            <a:endParaRPr/>
          </a:p>
          <a:p>
            <a:pPr marL="0" lvl="0" indent="0" algn="l" rtl="0">
              <a:spcBef>
                <a:spcPts val="0"/>
              </a:spcBef>
              <a:spcAft>
                <a:spcPts val="0"/>
              </a:spcAft>
              <a:buClr>
                <a:schemeClr val="dk1"/>
              </a:buClr>
              <a:buSzPts val="1150"/>
              <a:buNone/>
            </a:pPr>
            <a:r>
              <a:rPr lang="en-GB" sz="1150"/>
              <a:t>______________________________________________________________________________</a:t>
            </a:r>
            <a:endParaRPr/>
          </a:p>
          <a:p>
            <a:pPr marL="0" lvl="0" indent="0" algn="l" rtl="0">
              <a:spcBef>
                <a:spcPts val="0"/>
              </a:spcBef>
              <a:spcAft>
                <a:spcPts val="0"/>
              </a:spcAft>
              <a:buClr>
                <a:schemeClr val="dk1"/>
              </a:buClr>
              <a:buSzPts val="1150"/>
              <a:buNone/>
            </a:pPr>
            <a:endParaRPr sz="1150"/>
          </a:p>
          <a:p>
            <a:pPr marL="0" lvl="0" indent="0" algn="l" rtl="0">
              <a:spcBef>
                <a:spcPts val="0"/>
              </a:spcBef>
              <a:spcAft>
                <a:spcPts val="0"/>
              </a:spcAft>
              <a:buClr>
                <a:schemeClr val="dk1"/>
              </a:buClr>
              <a:buSzPts val="1150"/>
              <a:buNone/>
            </a:pPr>
            <a:r>
              <a:rPr lang="en-GB" sz="1150" b="1"/>
              <a:t>SUITE 🡪</a:t>
            </a:r>
            <a:endParaRPr sz="1150" b="1"/>
          </a:p>
        </p:txBody>
      </p:sp>
      <p:sp>
        <p:nvSpPr>
          <p:cNvPr id="445" name="Google Shape;445;p1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1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19:notes"/>
          <p:cNvSpPr txBox="1">
            <a:spLocks noGrp="1"/>
          </p:cNvSpPr>
          <p:nvPr>
            <p:ph type="body" idx="1"/>
          </p:nvPr>
        </p:nvSpPr>
        <p:spPr>
          <a:xfrm>
            <a:off x="477837" y="460375"/>
            <a:ext cx="6143625" cy="9211334"/>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GUIDE D'ÉTUDE DE CAS</a:t>
            </a:r>
            <a:endParaRPr/>
          </a:p>
          <a:p>
            <a:pPr marL="171450" lvl="0" indent="-171450" algn="l" rtl="0">
              <a:spcBef>
                <a:spcPts val="0"/>
              </a:spcBef>
              <a:spcAft>
                <a:spcPts val="0"/>
              </a:spcAft>
              <a:buClr>
                <a:schemeClr val="dk1"/>
              </a:buClr>
              <a:buSzPts val="1200"/>
              <a:buChar char="•"/>
            </a:pPr>
            <a:r>
              <a:rPr lang="en-GB" b="1"/>
              <a:t>Reconnaître les problèmes</a:t>
            </a:r>
            <a:endParaRPr/>
          </a:p>
          <a:p>
            <a:pPr marL="628650" lvl="1" indent="-171450" algn="l" rtl="0">
              <a:spcBef>
                <a:spcPts val="0"/>
              </a:spcBef>
              <a:spcAft>
                <a:spcPts val="0"/>
              </a:spcAft>
              <a:buClr>
                <a:schemeClr val="dk1"/>
              </a:buClr>
              <a:buSzPts val="1200"/>
              <a:buChar char="•"/>
            </a:pPr>
            <a:r>
              <a:rPr lang="en-GB"/>
              <a:t>Déplacement </a:t>
            </a:r>
            <a:endParaRPr/>
          </a:p>
          <a:p>
            <a:pPr marL="628650" lvl="1" indent="-171450" algn="l" rtl="0">
              <a:spcBef>
                <a:spcPts val="0"/>
              </a:spcBef>
              <a:spcAft>
                <a:spcPts val="0"/>
              </a:spcAft>
              <a:buClr>
                <a:schemeClr val="dk1"/>
              </a:buClr>
              <a:buSzPts val="1200"/>
              <a:buChar char="•"/>
            </a:pPr>
            <a:r>
              <a:rPr lang="en-GB"/>
              <a:t>Pas d'accès à l'école</a:t>
            </a:r>
            <a:endParaRPr/>
          </a:p>
          <a:p>
            <a:pPr marL="628650" lvl="1" indent="-171450" algn="l" rtl="0">
              <a:spcBef>
                <a:spcPts val="0"/>
              </a:spcBef>
              <a:spcAft>
                <a:spcPts val="0"/>
              </a:spcAft>
              <a:buClr>
                <a:schemeClr val="dk1"/>
              </a:buClr>
              <a:buSzPts val="1200"/>
              <a:buChar char="•"/>
            </a:pPr>
            <a:r>
              <a:rPr lang="en-GB"/>
              <a:t>Le handicap physique de l'enfant n'est pas le problème ou la préoccupation. Le problème est l'exclusion causée par les barrières dans l'environnement et au sein de la société</a:t>
            </a:r>
            <a:endParaRPr/>
          </a:p>
          <a:p>
            <a:pPr marL="171450" lvl="0" indent="-171450" algn="l" rtl="0">
              <a:spcBef>
                <a:spcPts val="0"/>
              </a:spcBef>
              <a:spcAft>
                <a:spcPts val="0"/>
              </a:spcAft>
              <a:buClr>
                <a:schemeClr val="dk1"/>
              </a:buClr>
              <a:buSzPts val="1200"/>
              <a:buChar char="•"/>
            </a:pPr>
            <a:r>
              <a:rPr lang="en-GB" b="1"/>
              <a:t>Analyser les causes</a:t>
            </a:r>
            <a:endParaRPr/>
          </a:p>
          <a:p>
            <a:pPr marL="628650" lvl="1" indent="-171450" algn="l" rtl="0">
              <a:spcBef>
                <a:spcPts val="0"/>
              </a:spcBef>
              <a:spcAft>
                <a:spcPts val="0"/>
              </a:spcAft>
              <a:buClr>
                <a:schemeClr val="dk1"/>
              </a:buClr>
              <a:buSzPts val="1200"/>
              <a:buChar char="•"/>
            </a:pPr>
            <a:r>
              <a:rPr lang="en-GB"/>
              <a:t>Conflit armé entraînant des déplacements de population - ce problème ne peut être résolu par la gestion de cas. Le gestionnaire de cas peut aider l'enfant et son parent à faire face à cette situation, mais celle-ci ne peut être résolue par la gestion de cas.</a:t>
            </a:r>
            <a:endParaRPr/>
          </a:p>
          <a:p>
            <a:pPr marL="628650" lvl="1" indent="-171450" algn="l" rtl="0">
              <a:spcBef>
                <a:spcPts val="0"/>
              </a:spcBef>
              <a:spcAft>
                <a:spcPts val="0"/>
              </a:spcAft>
              <a:buClr>
                <a:schemeClr val="dk1"/>
              </a:buClr>
              <a:buSzPts val="1200"/>
              <a:buChar char="•"/>
            </a:pPr>
            <a:r>
              <a:rPr lang="en-GB"/>
              <a:t>Obstacles institutionnels et comportementaux entraînant l'exclusion de l'école et limitant l'accès à l'éducation - ce problème pourrait être résolu par la gestion de cas.</a:t>
            </a:r>
            <a:endParaRPr/>
          </a:p>
          <a:p>
            <a:pPr marL="171450" lvl="0" indent="-171450" algn="l" rtl="0">
              <a:spcBef>
                <a:spcPts val="0"/>
              </a:spcBef>
              <a:spcAft>
                <a:spcPts val="0"/>
              </a:spcAft>
              <a:buClr>
                <a:schemeClr val="dk1"/>
              </a:buClr>
              <a:buSzPts val="1200"/>
              <a:buChar char="•"/>
            </a:pPr>
            <a:r>
              <a:rPr lang="en-GB" b="1"/>
              <a:t>Remue-méninges sur les solutions possibles</a:t>
            </a:r>
            <a:endParaRPr/>
          </a:p>
          <a:p>
            <a:pPr marL="628650" lvl="1" indent="-171450" algn="l" rtl="0">
              <a:spcBef>
                <a:spcPts val="0"/>
              </a:spcBef>
              <a:spcAft>
                <a:spcPts val="0"/>
              </a:spcAft>
              <a:buClr>
                <a:schemeClr val="dk1"/>
              </a:buClr>
              <a:buSzPts val="1200"/>
              <a:buChar char="•"/>
            </a:pPr>
            <a:r>
              <a:rPr lang="en-GB"/>
              <a:t>Rencontrer le directeur de l'école et plaider en faveur de l'intégration des enfants en situation de hadicap et de l'accès à Ze Naw.</a:t>
            </a:r>
            <a:endParaRPr/>
          </a:p>
          <a:p>
            <a:pPr marL="628650" lvl="1" indent="-171450" algn="l" rtl="0">
              <a:spcBef>
                <a:spcPts val="0"/>
              </a:spcBef>
              <a:spcAft>
                <a:spcPts val="0"/>
              </a:spcAft>
              <a:buClr>
                <a:schemeClr val="dk1"/>
              </a:buClr>
              <a:buSzPts val="1200"/>
              <a:buChar char="•"/>
            </a:pPr>
            <a:r>
              <a:rPr lang="en-GB"/>
              <a:t>Organiser une assistance supplémentaire pour Ze Naw à l'école par le biais de bénévoles de la communauté si nécessaire.</a:t>
            </a:r>
            <a:endParaRPr/>
          </a:p>
          <a:p>
            <a:pPr marL="628650" lvl="1" indent="-171450" algn="l" rtl="0">
              <a:spcBef>
                <a:spcPts val="0"/>
              </a:spcBef>
              <a:spcAft>
                <a:spcPts val="0"/>
              </a:spcAft>
              <a:buClr>
                <a:schemeClr val="dk1"/>
              </a:buClr>
              <a:buSzPts val="1200"/>
              <a:buChar char="•"/>
            </a:pPr>
            <a:r>
              <a:rPr lang="en-GB"/>
              <a:t>Carte des autres écoles de la région</a:t>
            </a:r>
            <a:endParaRPr/>
          </a:p>
          <a:p>
            <a:pPr marL="628650" lvl="1" indent="-171450" algn="l" rtl="0">
              <a:spcBef>
                <a:spcPts val="0"/>
              </a:spcBef>
              <a:spcAft>
                <a:spcPts val="0"/>
              </a:spcAft>
              <a:buClr>
                <a:schemeClr val="dk1"/>
              </a:buClr>
              <a:buSzPts val="1200"/>
              <a:buChar char="•"/>
            </a:pPr>
            <a:r>
              <a:rPr lang="en-GB"/>
              <a:t>Envisager l'enseignement à domicile </a:t>
            </a:r>
            <a:endParaRPr/>
          </a:p>
          <a:p>
            <a:pPr marL="628650" lvl="1" indent="-171450" algn="l" rtl="0">
              <a:spcBef>
                <a:spcPts val="0"/>
              </a:spcBef>
              <a:spcAft>
                <a:spcPts val="0"/>
              </a:spcAft>
              <a:buClr>
                <a:schemeClr val="dk1"/>
              </a:buClr>
              <a:buSzPts val="1200"/>
              <a:buChar char="•"/>
            </a:pPr>
            <a:r>
              <a:rPr lang="en-GB"/>
              <a:t>Remarque : le remue-méninges peut inclure tous les types d'idées, même celles qui ne sont pas réalistes ou qui ne sont pas les meilleures. </a:t>
            </a:r>
            <a:endParaRPr/>
          </a:p>
        </p:txBody>
      </p:sp>
      <p:sp>
        <p:nvSpPr>
          <p:cNvPr id="464" name="Google Shape;464;p1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
        <p:nvSpPr>
          <p:cNvPr id="465" name="Google Shape;465;p1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SESSION 1 DURÉE : 0h30</a:t>
            </a:r>
            <a:endParaRPr/>
          </a:p>
        </p:txBody>
      </p:sp>
      <p:sp>
        <p:nvSpPr>
          <p:cNvPr id="108" name="Google Shape;108;p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0: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p:txBody>
      </p:sp>
      <p:sp>
        <p:nvSpPr>
          <p:cNvPr id="470" name="Google Shape;470;p2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2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21: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SESSION 3 DURÉE : 1h15</a:t>
            </a:r>
            <a:endParaRPr/>
          </a:p>
        </p:txBody>
      </p:sp>
      <p:sp>
        <p:nvSpPr>
          <p:cNvPr id="482" name="Google Shape;482;p2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2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22: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DISCUSSION PLÉNIÈRE (10 minutes)</a:t>
            </a:r>
            <a:endParaRPr/>
          </a:p>
          <a:p>
            <a:pPr marL="171450" lvl="0" indent="-171450" algn="l" rtl="0">
              <a:spcBef>
                <a:spcPts val="0"/>
              </a:spcBef>
              <a:spcAft>
                <a:spcPts val="0"/>
              </a:spcAft>
              <a:buClr>
                <a:schemeClr val="dk1"/>
              </a:buClr>
              <a:buSzPts val="1200"/>
              <a:buChar char="•"/>
            </a:pPr>
            <a:r>
              <a:rPr lang="en-GB" i="1"/>
              <a:t>Il est possible que des personnes aient des opinions ou des points de vue différents sur un problème, une question ou une voie à suivre. Parfois, cela peut même provoquer un conflit.</a:t>
            </a:r>
            <a:endParaRPr/>
          </a:p>
          <a:p>
            <a:pPr marL="171450" lvl="0" indent="-171450" algn="l" rtl="0">
              <a:spcBef>
                <a:spcPts val="0"/>
              </a:spcBef>
              <a:spcAft>
                <a:spcPts val="0"/>
              </a:spcAft>
              <a:buClr>
                <a:schemeClr val="dk1"/>
              </a:buClr>
              <a:buSzPts val="1200"/>
              <a:buChar char="•"/>
            </a:pPr>
            <a:r>
              <a:rPr lang="en-GB" i="1"/>
              <a:t>Dans ces cas, le gestionnaire de cas devra négocier et gérer les éventuels conflits de manière constructive.</a:t>
            </a:r>
            <a:endParaRPr/>
          </a:p>
          <a:p>
            <a:pPr marL="171450" lvl="0" indent="-171450" algn="l" rtl="0">
              <a:spcBef>
                <a:spcPts val="0"/>
              </a:spcBef>
              <a:spcAft>
                <a:spcPts val="0"/>
              </a:spcAft>
              <a:buClr>
                <a:schemeClr val="dk1"/>
              </a:buClr>
              <a:buSzPts val="1200"/>
              <a:buChar char="•"/>
            </a:pPr>
            <a:r>
              <a:rPr lang="en-GB" i="1"/>
              <a:t>Avez-vous déjà eu à négocier avec un enfant, un parent, un soignant ou un adulte de confiance ?</a:t>
            </a:r>
            <a:endParaRPr/>
          </a:p>
          <a:p>
            <a:pPr marL="628650" lvl="1" indent="-171450" algn="l" rtl="0">
              <a:spcBef>
                <a:spcPts val="0"/>
              </a:spcBef>
              <a:spcAft>
                <a:spcPts val="0"/>
              </a:spcAft>
              <a:buClr>
                <a:schemeClr val="dk1"/>
              </a:buClr>
              <a:buSzPts val="1200"/>
              <a:buChar char="•"/>
            </a:pPr>
            <a:r>
              <a:rPr lang="en-GB"/>
              <a:t>Encouragez les participants à partager leurs réponses</a:t>
            </a:r>
            <a:endParaRPr/>
          </a:p>
          <a:p>
            <a:pPr marL="628650" lvl="1" indent="-171450" algn="l" rtl="0">
              <a:spcBef>
                <a:spcPts val="0"/>
              </a:spcBef>
              <a:spcAft>
                <a:spcPts val="0"/>
              </a:spcAft>
              <a:buClr>
                <a:schemeClr val="dk1"/>
              </a:buClr>
              <a:buSzPts val="1200"/>
              <a:buChar char="•"/>
            </a:pPr>
            <a:r>
              <a:rPr lang="en-GB"/>
              <a:t>Notez les réponses sur un tableau de conférence.</a:t>
            </a:r>
            <a:endParaRPr/>
          </a:p>
        </p:txBody>
      </p:sp>
      <p:sp>
        <p:nvSpPr>
          <p:cNvPr id="488" name="Google Shape;488;p2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2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3: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Comme pour la résolution de problèmes, un gestionnaire de cas peut prendre quelques mesures pour aborder un conflit ou une situation dans laquelle il doit négocier avec d'autres. </a:t>
            </a:r>
            <a:endParaRPr/>
          </a:p>
          <a:p>
            <a:pPr marL="171450" lvl="0" indent="-171450" algn="l" rtl="0">
              <a:spcBef>
                <a:spcPts val="0"/>
              </a:spcBef>
              <a:spcAft>
                <a:spcPts val="0"/>
              </a:spcAft>
              <a:buClr>
                <a:schemeClr val="dk1"/>
              </a:buClr>
              <a:buSzPts val="1200"/>
              <a:buChar char="•"/>
            </a:pPr>
            <a:r>
              <a:rPr lang="en-GB"/>
              <a:t>Présentez la diapositive</a:t>
            </a:r>
            <a:endParaRPr/>
          </a:p>
          <a:p>
            <a:pPr marL="171450" lvl="0" indent="-171450" algn="l" rtl="0">
              <a:spcBef>
                <a:spcPts val="0"/>
              </a:spcBef>
              <a:spcAft>
                <a:spcPts val="0"/>
              </a:spcAft>
              <a:buClr>
                <a:schemeClr val="dk1"/>
              </a:buClr>
              <a:buSzPts val="1200"/>
              <a:buChar char="•"/>
            </a:pPr>
            <a:r>
              <a:rPr lang="en-GB" i="1"/>
              <a:t>Lors de la négociation, vous devez savoir ce qui intéresse chacune des parties concernant le problème.</a:t>
            </a:r>
            <a:endParaRPr/>
          </a:p>
          <a:p>
            <a:pPr marL="171450" lvl="0" indent="-171450" algn="l" rtl="0">
              <a:spcBef>
                <a:spcPts val="0"/>
              </a:spcBef>
              <a:spcAft>
                <a:spcPts val="0"/>
              </a:spcAft>
              <a:buClr>
                <a:schemeClr val="dk1"/>
              </a:buClr>
              <a:buSzPts val="1200"/>
              <a:buChar char="•"/>
            </a:pPr>
            <a:r>
              <a:rPr lang="en-GB" i="1"/>
              <a:t>Ce faisant, vous pouvez trouver des domaines dans lesquels un compromis est possible</a:t>
            </a:r>
            <a:endParaRPr/>
          </a:p>
          <a:p>
            <a:pPr marL="171450" lvl="0" indent="-95250" algn="l" rtl="0">
              <a:spcBef>
                <a:spcPts val="0"/>
              </a:spcBef>
              <a:spcAft>
                <a:spcPts val="0"/>
              </a:spcAft>
              <a:buClr>
                <a:schemeClr val="dk1"/>
              </a:buClr>
              <a:buSzPts val="1200"/>
              <a:buNone/>
            </a:pPr>
            <a:endParaRPr/>
          </a:p>
        </p:txBody>
      </p:sp>
      <p:sp>
        <p:nvSpPr>
          <p:cNvPr id="499" name="Google Shape;499;p2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2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24: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La réussite de la négociation dépend de l'aptitude du gestionnaire de cas :</a:t>
            </a:r>
            <a:endParaRPr/>
          </a:p>
          <a:p>
            <a:pPr marL="628650" lvl="1" indent="-171450" algn="l" rtl="0">
              <a:spcBef>
                <a:spcPts val="0"/>
              </a:spcBef>
              <a:spcAft>
                <a:spcPts val="0"/>
              </a:spcAft>
              <a:buClr>
                <a:schemeClr val="dk1"/>
              </a:buClr>
              <a:buSzPts val="1200"/>
              <a:buChar char="•"/>
            </a:pPr>
            <a:r>
              <a:rPr lang="en-GB" i="1"/>
              <a:t>Compétences en matière de communication </a:t>
            </a:r>
            <a:endParaRPr/>
          </a:p>
          <a:p>
            <a:pPr marL="628650" lvl="1" indent="-171450" algn="l" rtl="0">
              <a:spcBef>
                <a:spcPts val="0"/>
              </a:spcBef>
              <a:spcAft>
                <a:spcPts val="0"/>
              </a:spcAft>
              <a:buClr>
                <a:schemeClr val="dk1"/>
              </a:buClr>
              <a:buSzPts val="1200"/>
              <a:buChar char="•"/>
            </a:pPr>
            <a:r>
              <a:rPr lang="en-GB" i="1"/>
              <a:t>Compétences de base en matière de SPS (c'est-à-dire la capacité à créer un dialogue honnête dans lequel les idées peuvent être ouvertement partagées)</a:t>
            </a:r>
            <a:endParaRPr/>
          </a:p>
          <a:p>
            <a:pPr marL="171450" lvl="0" indent="-171450" algn="l" rtl="0">
              <a:spcBef>
                <a:spcPts val="0"/>
              </a:spcBef>
              <a:spcAft>
                <a:spcPts val="0"/>
              </a:spcAft>
              <a:buClr>
                <a:schemeClr val="dk1"/>
              </a:buClr>
              <a:buSzPts val="1200"/>
              <a:buChar char="•"/>
            </a:pPr>
            <a:r>
              <a:rPr lang="en-GB" i="1"/>
              <a:t>Créer un dialogue ouvert et honnête :</a:t>
            </a:r>
            <a:endParaRPr/>
          </a:p>
          <a:p>
            <a:pPr marL="628650" lvl="1" indent="-171450" algn="l" rtl="0">
              <a:spcBef>
                <a:spcPts val="0"/>
              </a:spcBef>
              <a:spcAft>
                <a:spcPts val="0"/>
              </a:spcAft>
              <a:buClr>
                <a:schemeClr val="dk1"/>
              </a:buClr>
              <a:buSzPts val="1200"/>
              <a:buChar char="•"/>
            </a:pPr>
            <a:r>
              <a:rPr lang="en-GB" b="1" i="1"/>
              <a:t>Il doit y avoir un respect mutuel : </a:t>
            </a:r>
            <a:r>
              <a:rPr lang="en-GB" i="1"/>
              <a:t>Le respect peut être exprimé en parlant honnêtement et en écoutant activement les autres.</a:t>
            </a:r>
            <a:endParaRPr/>
          </a:p>
          <a:p>
            <a:pPr marL="628650" lvl="1" indent="-171450" algn="l" rtl="0">
              <a:spcBef>
                <a:spcPts val="0"/>
              </a:spcBef>
              <a:spcAft>
                <a:spcPts val="0"/>
              </a:spcAft>
              <a:buClr>
                <a:schemeClr val="dk1"/>
              </a:buClr>
              <a:buSzPts val="1200"/>
              <a:buChar char="•"/>
            </a:pPr>
            <a:r>
              <a:rPr lang="en-GB" b="1" i="1"/>
              <a:t>Les gestionnaires de cas doivent rechercher des intérêts et des objectifs communs :</a:t>
            </a:r>
            <a:r>
              <a:rPr lang="en-GB" i="1"/>
              <a:t> Les intérêts ou les objectifs communs sont la raison pour laquelle il faut investir dans le dialogue et commencer à négocier.</a:t>
            </a:r>
            <a:endParaRPr/>
          </a:p>
          <a:p>
            <a:pPr marL="171450" lvl="0" indent="-171450" algn="l" rtl="0">
              <a:spcBef>
                <a:spcPts val="0"/>
              </a:spcBef>
              <a:spcAft>
                <a:spcPts val="0"/>
              </a:spcAft>
              <a:buClr>
                <a:schemeClr val="dk1"/>
              </a:buClr>
              <a:buSzPts val="1200"/>
              <a:buChar char="•"/>
            </a:pPr>
            <a:r>
              <a:rPr lang="en-GB" i="1"/>
              <a:t>En fonction de la situation et des intérêts en jeu, le gestionnaire de cas utilisera une stratégie dans laquelle il est.. :</a:t>
            </a:r>
            <a:endParaRPr/>
          </a:p>
          <a:p>
            <a:pPr marL="628650" lvl="1" indent="-171450" algn="l" rtl="0">
              <a:spcBef>
                <a:spcPts val="0"/>
              </a:spcBef>
              <a:spcAft>
                <a:spcPts val="0"/>
              </a:spcAft>
              <a:buClr>
                <a:schemeClr val="dk1"/>
              </a:buClr>
              <a:buSzPts val="1200"/>
              <a:buChar char="•"/>
            </a:pPr>
            <a:r>
              <a:rPr lang="en-GB" i="1"/>
              <a:t>Confiant</a:t>
            </a:r>
            <a:endParaRPr i="1"/>
          </a:p>
          <a:p>
            <a:pPr marL="628650" lvl="1" indent="-171450" algn="l" rtl="0">
              <a:spcBef>
                <a:spcPts val="0"/>
              </a:spcBef>
              <a:spcAft>
                <a:spcPts val="0"/>
              </a:spcAft>
              <a:buClr>
                <a:schemeClr val="dk1"/>
              </a:buClr>
              <a:buSzPts val="1200"/>
              <a:buChar char="•"/>
            </a:pPr>
            <a:r>
              <a:rPr lang="en-GB" i="1"/>
              <a:t>Collaboratif </a:t>
            </a:r>
            <a:endParaRPr/>
          </a:p>
          <a:p>
            <a:pPr marL="628650" lvl="1" indent="-171450" algn="l" rtl="0">
              <a:spcBef>
                <a:spcPts val="0"/>
              </a:spcBef>
              <a:spcAft>
                <a:spcPts val="0"/>
              </a:spcAft>
              <a:buClr>
                <a:schemeClr val="dk1"/>
              </a:buClr>
              <a:buSzPts val="1200"/>
              <a:buChar char="•"/>
            </a:pPr>
            <a:r>
              <a:rPr lang="en-GB" i="1"/>
              <a:t>Une combinaison des deux</a:t>
            </a:r>
            <a:endParaRPr/>
          </a:p>
        </p:txBody>
      </p:sp>
      <p:sp>
        <p:nvSpPr>
          <p:cNvPr id="526" name="Google Shape;526;p2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2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5: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Il existe cinq stratégies différentes pour négocier et gérer un conflit. </a:t>
            </a:r>
            <a:endParaRPr/>
          </a:p>
          <a:p>
            <a:pPr marL="171450" lvl="0" indent="-171450" algn="l" rtl="0">
              <a:spcBef>
                <a:spcPts val="0"/>
              </a:spcBef>
              <a:spcAft>
                <a:spcPts val="0"/>
              </a:spcAft>
              <a:buClr>
                <a:schemeClr val="dk1"/>
              </a:buClr>
              <a:buSzPts val="1200"/>
              <a:buChar char="•"/>
            </a:pPr>
            <a:r>
              <a:rPr lang="en-GB" i="1"/>
              <a:t>Ces stratégies comprennent des positions différentes en matière d'affirmation de soi et de collaboration.</a:t>
            </a:r>
            <a:endParaRPr/>
          </a:p>
          <a:p>
            <a:pPr marL="171450" lvl="0" indent="-171450" algn="l" rtl="0">
              <a:spcBef>
                <a:spcPts val="0"/>
              </a:spcBef>
              <a:spcAft>
                <a:spcPts val="0"/>
              </a:spcAft>
              <a:buClr>
                <a:schemeClr val="dk1"/>
              </a:buClr>
              <a:buSzPts val="1200"/>
              <a:buChar char="•"/>
            </a:pPr>
            <a:r>
              <a:rPr lang="en-GB"/>
              <a:t>Présenter la diapositive</a:t>
            </a:r>
            <a:endParaRPr/>
          </a:p>
          <a:p>
            <a:pPr marL="628650" lvl="1" indent="-171450" algn="l" rtl="0">
              <a:spcBef>
                <a:spcPts val="0"/>
              </a:spcBef>
              <a:spcAft>
                <a:spcPts val="0"/>
              </a:spcAft>
              <a:buClr>
                <a:schemeClr val="dk1"/>
              </a:buClr>
              <a:buSzPts val="1200"/>
              <a:buChar char="•"/>
            </a:pPr>
            <a:r>
              <a:rPr lang="en-GB" b="1" i="1"/>
              <a:t>La fuite: </a:t>
            </a:r>
            <a:r>
              <a:rPr lang="en-GB" i="1"/>
              <a:t>Une personne reconnaît le conflit mais ne veut pas aborder le problème et préfère l'éviter. Comme rien n'est fait, les deux parties sont perdantes.</a:t>
            </a:r>
            <a:endParaRPr/>
          </a:p>
          <a:p>
            <a:pPr marL="628650" lvl="1" indent="-171450" algn="l" rtl="0">
              <a:spcBef>
                <a:spcPts val="0"/>
              </a:spcBef>
              <a:spcAft>
                <a:spcPts val="0"/>
              </a:spcAft>
              <a:buClr>
                <a:schemeClr val="dk1"/>
              </a:buClr>
              <a:buSzPts val="1200"/>
              <a:buChar char="•"/>
            </a:pPr>
            <a:r>
              <a:rPr lang="en-GB" b="1" i="1"/>
              <a:t>L’abnégation: </a:t>
            </a:r>
            <a:r>
              <a:rPr lang="en-GB" i="1"/>
              <a:t>Une personne essaie seulement de satisfaire les autres et ne défend pas ses propres intérêts. </a:t>
            </a:r>
            <a:endParaRPr/>
          </a:p>
          <a:p>
            <a:pPr marL="628650" lvl="1" indent="-171450" algn="l" rtl="0">
              <a:spcBef>
                <a:spcPts val="0"/>
              </a:spcBef>
              <a:spcAft>
                <a:spcPts val="0"/>
              </a:spcAft>
              <a:buClr>
                <a:schemeClr val="dk1"/>
              </a:buClr>
              <a:buSzPts val="1200"/>
              <a:buChar char="•"/>
            </a:pPr>
            <a:r>
              <a:rPr lang="en-GB" b="1" i="1"/>
              <a:t>La concurrence: </a:t>
            </a:r>
            <a:r>
              <a:rPr lang="en-GB" i="1"/>
              <a:t>Une personne ne cherche qu'à atteindre ses propres objectifs et intérêts et ne collabore pas avec d'autres personnes pour atteindre également leurs intérêts ou objectifs. </a:t>
            </a:r>
            <a:endParaRPr/>
          </a:p>
          <a:p>
            <a:pPr marL="628650" lvl="1" indent="-171450" algn="l" rtl="0">
              <a:spcBef>
                <a:spcPts val="0"/>
              </a:spcBef>
              <a:spcAft>
                <a:spcPts val="0"/>
              </a:spcAft>
              <a:buClr>
                <a:schemeClr val="dk1"/>
              </a:buClr>
              <a:buSzPts val="1200"/>
              <a:buChar char="•"/>
            </a:pPr>
            <a:r>
              <a:rPr lang="en-GB" b="1" i="1"/>
              <a:t>La collaboration:</a:t>
            </a:r>
            <a:r>
              <a:rPr lang="en-GB" i="1"/>
              <a:t> Une personne essaie de satisfaire à la fois ses propres intérêts et ceux des autres, en essayant de trouver une solution gagnant-gagnant pour les deux parties.</a:t>
            </a:r>
            <a:endParaRPr/>
          </a:p>
          <a:p>
            <a:pPr marL="628650" lvl="1" indent="-171450" algn="l" rtl="0">
              <a:spcBef>
                <a:spcPts val="0"/>
              </a:spcBef>
              <a:spcAft>
                <a:spcPts val="0"/>
              </a:spcAft>
              <a:buClr>
                <a:schemeClr val="dk1"/>
              </a:buClr>
              <a:buSzPts val="1200"/>
              <a:buChar char="•"/>
            </a:pPr>
            <a:r>
              <a:rPr lang="en-GB" b="1" i="1"/>
              <a:t>Le compromis: </a:t>
            </a:r>
            <a:r>
              <a:rPr lang="en-GB" i="1"/>
              <a:t>les parties à la négociation sont prêtes à renoncer à certains de leurs objectifs ou intérêts pour parvenir à un accord. Elles négocient pour se retrouver quelque part au milieu, en gagnant et en perdant quelque chose.</a:t>
            </a:r>
            <a:endParaRPr/>
          </a:p>
          <a:p>
            <a:pPr marL="628650" marR="0" lvl="1" indent="-171450" algn="l" rtl="0">
              <a:lnSpc>
                <a:spcPct val="100000"/>
              </a:lnSpc>
              <a:spcBef>
                <a:spcPts val="0"/>
              </a:spcBef>
              <a:spcAft>
                <a:spcPts val="0"/>
              </a:spcAft>
              <a:buClr>
                <a:schemeClr val="dk1"/>
              </a:buClr>
              <a:buSzPts val="1200"/>
              <a:buFont typeface="Arial"/>
              <a:buChar char="•"/>
            </a:pPr>
            <a:r>
              <a:rPr lang="en-GB" i="1"/>
              <a:t>Vous trouverez ces stratégies à la </a:t>
            </a:r>
            <a:r>
              <a:rPr lang="en-GB" b="1" i="1"/>
              <a:t>page 43 du cahier d'exercices : Stratégies de négociation</a:t>
            </a:r>
            <a:endParaRPr/>
          </a:p>
          <a:p>
            <a:pPr marL="171450" lvl="0" indent="-171450" algn="l" rtl="0">
              <a:spcBef>
                <a:spcPts val="0"/>
              </a:spcBef>
              <a:spcAft>
                <a:spcPts val="0"/>
              </a:spcAft>
              <a:buClr>
                <a:schemeClr val="dk1"/>
              </a:buClr>
              <a:buSzPts val="1200"/>
              <a:buChar char="•"/>
            </a:pPr>
            <a:r>
              <a:rPr lang="en-GB" b="1" i="1"/>
              <a:t>La collaboration </a:t>
            </a:r>
            <a:r>
              <a:rPr lang="en-GB" i="1"/>
              <a:t>et le </a:t>
            </a:r>
            <a:r>
              <a:rPr lang="en-GB" b="1" i="1"/>
              <a:t>compromis sont </a:t>
            </a:r>
            <a:r>
              <a:rPr lang="en-GB" i="1"/>
              <a:t>considérés comme des stratégies de négociation axées sur la recherche de solutions, les deux parties étant gagnantes (dans une certaine mesure) si ces stratégies sont appliquées avec succès. </a:t>
            </a:r>
            <a:endParaRPr/>
          </a:p>
          <a:p>
            <a:pPr marL="171450" lvl="0" indent="-171450" algn="l" rtl="0">
              <a:spcBef>
                <a:spcPts val="0"/>
              </a:spcBef>
              <a:spcAft>
                <a:spcPts val="0"/>
              </a:spcAft>
              <a:buClr>
                <a:schemeClr val="dk1"/>
              </a:buClr>
              <a:buSzPts val="1200"/>
              <a:buChar char="•"/>
            </a:pPr>
            <a:r>
              <a:rPr lang="en-GB" i="1"/>
              <a:t>Pour un gestionnaire de cas, le choix d'une stratégie de négociation dépend de la situation et des intérêts en jeu. Parfois, le gestionnaire de cas devra faire preuve de beaucoup d'assurance.</a:t>
            </a:r>
            <a:endParaRPr/>
          </a:p>
        </p:txBody>
      </p:sp>
      <p:sp>
        <p:nvSpPr>
          <p:cNvPr id="550" name="Google Shape;550;p2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p2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26: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S'ADAPTER AU CONTEXTE</a:t>
            </a:r>
            <a:endParaRPr/>
          </a:p>
          <a:p>
            <a:pPr marL="171450" lvl="0" indent="-171450" algn="l" rtl="0">
              <a:spcBef>
                <a:spcPts val="0"/>
              </a:spcBef>
              <a:spcAft>
                <a:spcPts val="0"/>
              </a:spcAft>
              <a:buClr>
                <a:schemeClr val="dk1"/>
              </a:buClr>
              <a:buSzPts val="1200"/>
              <a:buChar char="•"/>
            </a:pPr>
            <a:r>
              <a:rPr lang="en-GB"/>
              <a:t>L'étude de cas peut être adaptée au contexte local. </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i="1"/>
              <a:t>Nous ferons un exercice dans lequel nous essaierons de choisir notre stratégie en fonction de la situation et des intérêts en jeu.</a:t>
            </a:r>
            <a:endParaRPr/>
          </a:p>
          <a:p>
            <a:pPr marL="171450" lvl="0" indent="-171450" algn="l" rtl="0">
              <a:spcBef>
                <a:spcPts val="0"/>
              </a:spcBef>
              <a:spcAft>
                <a:spcPts val="0"/>
              </a:spcAft>
              <a:buClr>
                <a:schemeClr val="dk1"/>
              </a:buClr>
              <a:buSzPts val="1200"/>
              <a:buChar char="•"/>
            </a:pPr>
            <a:r>
              <a:rPr lang="en-GB"/>
              <a:t>Répartissez les participants en groupes de 3 à 5 personnes.</a:t>
            </a:r>
            <a:endParaRPr/>
          </a:p>
          <a:p>
            <a:pPr marL="171450" lvl="0" indent="-171450" algn="l" rtl="0">
              <a:spcBef>
                <a:spcPts val="0"/>
              </a:spcBef>
              <a:spcAft>
                <a:spcPts val="0"/>
              </a:spcAft>
              <a:buClr>
                <a:schemeClr val="dk1"/>
              </a:buClr>
              <a:buSzPts val="1200"/>
              <a:buChar char="•"/>
            </a:pPr>
            <a:r>
              <a:rPr lang="en-GB"/>
              <a:t>Guidez les participants vers les </a:t>
            </a:r>
            <a:r>
              <a:rPr lang="en-GB" b="1"/>
              <a:t>pages 44-45 du cahier d'exercices : Négocier dans le cadre de la gestion de cas</a:t>
            </a:r>
            <a:endParaRPr/>
          </a:p>
          <a:p>
            <a:pPr marL="171450" lvl="0" indent="-171450" algn="l" rtl="0">
              <a:spcBef>
                <a:spcPts val="0"/>
              </a:spcBef>
              <a:spcAft>
                <a:spcPts val="0"/>
              </a:spcAft>
              <a:buClr>
                <a:schemeClr val="dk1"/>
              </a:buClr>
              <a:buSzPts val="1200"/>
              <a:buChar char="•"/>
            </a:pPr>
            <a:r>
              <a:rPr lang="en-GB"/>
              <a:t>Assignez le cas de Roberto à la moitié des groupes et le cas de Jolie à l'autre moitié.</a:t>
            </a:r>
            <a:endParaRPr/>
          </a:p>
          <a:p>
            <a:pPr marL="171450" lvl="0" indent="-171450" algn="l" rtl="0">
              <a:spcBef>
                <a:spcPts val="0"/>
              </a:spcBef>
              <a:spcAft>
                <a:spcPts val="0"/>
              </a:spcAft>
              <a:buClr>
                <a:schemeClr val="dk1"/>
              </a:buClr>
              <a:buSzPts val="1200"/>
              <a:buChar char="•"/>
            </a:pPr>
            <a:r>
              <a:rPr lang="en-GB" i="1"/>
              <a:t>Avec votre groupe :</a:t>
            </a:r>
            <a:endParaRPr/>
          </a:p>
          <a:p>
            <a:pPr marL="628650" lvl="1" indent="-171450" algn="l" rtl="0">
              <a:spcBef>
                <a:spcPts val="0"/>
              </a:spcBef>
              <a:spcAft>
                <a:spcPts val="0"/>
              </a:spcAft>
              <a:buClr>
                <a:schemeClr val="dk1"/>
              </a:buClr>
              <a:buSzPts val="1200"/>
              <a:buChar char="•"/>
            </a:pPr>
            <a:r>
              <a:rPr lang="en-GB" i="1"/>
              <a:t>Examiner l'étude de cas</a:t>
            </a:r>
            <a:endParaRPr/>
          </a:p>
          <a:p>
            <a:pPr marL="628650" lvl="1" indent="-171450" algn="l" rtl="0">
              <a:spcBef>
                <a:spcPts val="0"/>
              </a:spcBef>
              <a:spcAft>
                <a:spcPts val="0"/>
              </a:spcAft>
              <a:buClr>
                <a:schemeClr val="dk1"/>
              </a:buClr>
              <a:buSzPts val="1200"/>
              <a:buChar char="•"/>
            </a:pPr>
            <a:r>
              <a:rPr lang="en-GB" i="1"/>
              <a:t>Identifier les personnes impliquées, les intérêts communs et les intérêts conflictuels </a:t>
            </a:r>
            <a:endParaRPr/>
          </a:p>
          <a:p>
            <a:pPr marL="628650" lvl="1" indent="-171450" algn="l" rtl="0">
              <a:spcBef>
                <a:spcPts val="0"/>
              </a:spcBef>
              <a:spcAft>
                <a:spcPts val="0"/>
              </a:spcAft>
              <a:buClr>
                <a:schemeClr val="dk1"/>
              </a:buClr>
              <a:buSzPts val="1200"/>
              <a:buChar char="•"/>
            </a:pPr>
            <a:r>
              <a:rPr lang="en-GB" i="1"/>
              <a:t>Choisir une stratégie de négociation</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TRAVAIL DE GROUPE (30 minutes)</a:t>
            </a:r>
            <a:endParaRPr/>
          </a:p>
          <a:p>
            <a:pPr marL="171450" lvl="0" indent="-171450" algn="l" rtl="0">
              <a:spcBef>
                <a:spcPts val="0"/>
              </a:spcBef>
              <a:spcAft>
                <a:spcPts val="0"/>
              </a:spcAft>
              <a:buClr>
                <a:schemeClr val="dk1"/>
              </a:buClr>
              <a:buSzPts val="1200"/>
              <a:buChar char="•"/>
            </a:pPr>
            <a:r>
              <a:rPr lang="en-GB"/>
              <a:t>Laisser 30 minutes aux participants pour compléter le questionnaire</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DISCUSSION PLÉNIÈRE (10 minutes)</a:t>
            </a:r>
            <a:endParaRPr/>
          </a:p>
          <a:p>
            <a:pPr marL="171450" lvl="0" indent="-171450" algn="l" rtl="0">
              <a:spcBef>
                <a:spcPts val="0"/>
              </a:spcBef>
              <a:spcAft>
                <a:spcPts val="0"/>
              </a:spcAft>
              <a:buClr>
                <a:schemeClr val="dk1"/>
              </a:buClr>
              <a:buSzPts val="1200"/>
              <a:buChar char="•"/>
            </a:pPr>
            <a:r>
              <a:rPr lang="en-GB"/>
              <a:t>Demander à des volontaires de présenter leur travail</a:t>
            </a:r>
            <a:endParaRPr b="1"/>
          </a:p>
          <a:p>
            <a:pPr marL="171450" lvl="0" indent="-171450" algn="l" rtl="0">
              <a:spcBef>
                <a:spcPts val="0"/>
              </a:spcBef>
              <a:spcAft>
                <a:spcPts val="0"/>
              </a:spcAft>
              <a:buClr>
                <a:schemeClr val="dk1"/>
              </a:buClr>
              <a:buSzPts val="1200"/>
              <a:buChar char="•"/>
            </a:pPr>
            <a:r>
              <a:rPr lang="en-GB"/>
              <a:t>Examiner et compléter les réponses possibles à la page suivante</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SUITE 🡪</a:t>
            </a:r>
            <a:endParaRPr/>
          </a:p>
        </p:txBody>
      </p:sp>
      <p:sp>
        <p:nvSpPr>
          <p:cNvPr id="579" name="Google Shape;579;p2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2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27:notes"/>
          <p:cNvSpPr txBox="1">
            <a:spLocks noGrp="1"/>
          </p:cNvSpPr>
          <p:nvPr>
            <p:ph type="body" idx="1"/>
          </p:nvPr>
        </p:nvSpPr>
        <p:spPr>
          <a:xfrm>
            <a:off x="477837" y="460375"/>
            <a:ext cx="6143625" cy="9211334"/>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RÉPONSES POSSIBLES</a:t>
            </a:r>
            <a:endParaRPr/>
          </a:p>
          <a:p>
            <a:pPr marL="171450" lvl="0" indent="-171450" algn="l" rtl="0">
              <a:spcBef>
                <a:spcPts val="0"/>
              </a:spcBef>
              <a:spcAft>
                <a:spcPts val="0"/>
              </a:spcAft>
              <a:buClr>
                <a:schemeClr val="dk1"/>
              </a:buClr>
              <a:buSzPts val="1200"/>
              <a:buChar char="•"/>
            </a:pPr>
            <a:r>
              <a:rPr lang="en-GB" b="1"/>
              <a:t>Roberto</a:t>
            </a:r>
            <a:endParaRPr/>
          </a:p>
          <a:p>
            <a:pPr marL="628650" lvl="1" indent="-171450" algn="l" rtl="0">
              <a:spcBef>
                <a:spcPts val="0"/>
              </a:spcBef>
              <a:spcAft>
                <a:spcPts val="0"/>
              </a:spcAft>
              <a:buClr>
                <a:schemeClr val="dk1"/>
              </a:buClr>
              <a:buSzPts val="1200"/>
              <a:buChar char="•"/>
            </a:pPr>
            <a:r>
              <a:rPr lang="en-GB"/>
              <a:t>Qui est concerné ? </a:t>
            </a:r>
            <a:endParaRPr/>
          </a:p>
          <a:p>
            <a:pPr marL="1085850" lvl="2" indent="-171450" algn="l" rtl="0">
              <a:spcBef>
                <a:spcPts val="0"/>
              </a:spcBef>
              <a:spcAft>
                <a:spcPts val="0"/>
              </a:spcAft>
              <a:buClr>
                <a:schemeClr val="dk1"/>
              </a:buClr>
              <a:buSzPts val="1200"/>
              <a:buChar char="•"/>
            </a:pPr>
            <a:r>
              <a:rPr lang="en-GB"/>
              <a:t>Roberto (enfant), Rosa (mère), Blanca (voisine) et gestionnaire de cas</a:t>
            </a:r>
            <a:endParaRPr/>
          </a:p>
          <a:p>
            <a:pPr marL="628650" lvl="1" indent="-171450" algn="l" rtl="0">
              <a:spcBef>
                <a:spcPts val="0"/>
              </a:spcBef>
              <a:spcAft>
                <a:spcPts val="0"/>
              </a:spcAft>
              <a:buClr>
                <a:schemeClr val="dk1"/>
              </a:buClr>
              <a:buSzPts val="1200"/>
              <a:buChar char="•"/>
            </a:pPr>
            <a:r>
              <a:rPr lang="en-GB"/>
              <a:t>Intérêts communs : </a:t>
            </a:r>
            <a:endParaRPr/>
          </a:p>
          <a:p>
            <a:pPr marL="1085850" lvl="2" indent="-171450" algn="l" rtl="0">
              <a:spcBef>
                <a:spcPts val="0"/>
              </a:spcBef>
              <a:spcAft>
                <a:spcPts val="0"/>
              </a:spcAft>
              <a:buClr>
                <a:schemeClr val="dk1"/>
              </a:buClr>
              <a:buSzPts val="1200"/>
              <a:buChar char="•"/>
            </a:pPr>
            <a:r>
              <a:rPr lang="en-GB"/>
              <a:t>Rosa, Blanca et le gestionnaire de cas se soucient de l'enfant</a:t>
            </a:r>
            <a:endParaRPr/>
          </a:p>
          <a:p>
            <a:pPr marL="1085850" lvl="2" indent="-171450" algn="l" rtl="0">
              <a:spcBef>
                <a:spcPts val="0"/>
              </a:spcBef>
              <a:spcAft>
                <a:spcPts val="0"/>
              </a:spcAft>
              <a:buClr>
                <a:schemeClr val="dk1"/>
              </a:buClr>
              <a:buSzPts val="1200"/>
              <a:buChar char="•"/>
            </a:pPr>
            <a:r>
              <a:rPr lang="en-GB"/>
              <a:t>L'intérêt supérieur de l'enfant pourrait être leur intérêt commun</a:t>
            </a:r>
            <a:endParaRPr/>
          </a:p>
          <a:p>
            <a:pPr marL="628650" lvl="1" indent="-171450" algn="l" rtl="0">
              <a:spcBef>
                <a:spcPts val="0"/>
              </a:spcBef>
              <a:spcAft>
                <a:spcPts val="0"/>
              </a:spcAft>
              <a:buClr>
                <a:schemeClr val="dk1"/>
              </a:buClr>
              <a:buSzPts val="1200"/>
              <a:buChar char="•"/>
            </a:pPr>
            <a:r>
              <a:rPr lang="en-GB"/>
              <a:t>Conflit d'intérêts : </a:t>
            </a:r>
            <a:endParaRPr/>
          </a:p>
          <a:p>
            <a:pPr marL="1085850" lvl="2" indent="-171450" algn="l" rtl="0">
              <a:spcBef>
                <a:spcPts val="0"/>
              </a:spcBef>
              <a:spcAft>
                <a:spcPts val="0"/>
              </a:spcAft>
              <a:buClr>
                <a:schemeClr val="dk1"/>
              </a:buClr>
              <a:buSzPts val="1200"/>
              <a:buChar char="•"/>
            </a:pPr>
            <a:r>
              <a:rPr lang="en-GB"/>
              <a:t>Rosa ne fait confiance ni à Blanca ni au gestionnaire de cas.</a:t>
            </a:r>
            <a:endParaRPr/>
          </a:p>
          <a:p>
            <a:pPr marL="1085850" lvl="2" indent="-171450" algn="l" rtl="0">
              <a:spcBef>
                <a:spcPts val="0"/>
              </a:spcBef>
              <a:spcAft>
                <a:spcPts val="0"/>
              </a:spcAft>
              <a:buClr>
                <a:schemeClr val="dk1"/>
              </a:buClr>
              <a:buSzPts val="1200"/>
              <a:buChar char="•"/>
            </a:pPr>
            <a:r>
              <a:rPr lang="en-GB"/>
              <a:t>Rosa préfère être laissée seule (même si elle a besoin d'aide)</a:t>
            </a:r>
            <a:endParaRPr/>
          </a:p>
          <a:p>
            <a:pPr marL="628650" lvl="1" indent="-171450" algn="l" rtl="0">
              <a:spcBef>
                <a:spcPts val="0"/>
              </a:spcBef>
              <a:spcAft>
                <a:spcPts val="0"/>
              </a:spcAft>
              <a:buClr>
                <a:schemeClr val="dk1"/>
              </a:buClr>
              <a:buSzPts val="1200"/>
              <a:buChar char="•"/>
            </a:pPr>
            <a:r>
              <a:rPr lang="en-GB"/>
              <a:t>Stratégie : </a:t>
            </a:r>
            <a:endParaRPr/>
          </a:p>
          <a:p>
            <a:pPr marL="1085850" lvl="2" indent="-171450" algn="l" rtl="0">
              <a:spcBef>
                <a:spcPts val="0"/>
              </a:spcBef>
              <a:spcAft>
                <a:spcPts val="0"/>
              </a:spcAft>
              <a:buClr>
                <a:schemeClr val="dk1"/>
              </a:buClr>
              <a:buSzPts val="1200"/>
              <a:buChar char="•"/>
            </a:pPr>
            <a:r>
              <a:rPr lang="en-GB" b="1"/>
              <a:t>Collaborer</a:t>
            </a:r>
            <a:r>
              <a:rPr lang="en-GB"/>
              <a:t>, avec l'intérêt supérieur de l'enfant comme intérêt commun, pour essayer de trouver une solution gagnant-gagnant.</a:t>
            </a:r>
            <a:endParaRPr/>
          </a:p>
          <a:p>
            <a:pPr marL="171450" lvl="0" indent="-171450" algn="l" rtl="0">
              <a:spcBef>
                <a:spcPts val="0"/>
              </a:spcBef>
              <a:spcAft>
                <a:spcPts val="0"/>
              </a:spcAft>
              <a:buClr>
                <a:schemeClr val="dk1"/>
              </a:buClr>
              <a:buSzPts val="1200"/>
              <a:buChar char="•"/>
            </a:pPr>
            <a:r>
              <a:rPr lang="en-GB" b="1"/>
              <a:t>Jolie </a:t>
            </a:r>
            <a:endParaRPr/>
          </a:p>
          <a:p>
            <a:pPr marL="628650" lvl="1" indent="-171450" algn="l" rtl="0">
              <a:spcBef>
                <a:spcPts val="0"/>
              </a:spcBef>
              <a:spcAft>
                <a:spcPts val="0"/>
              </a:spcAft>
              <a:buClr>
                <a:schemeClr val="dk1"/>
              </a:buClr>
              <a:buSzPts val="1200"/>
              <a:buChar char="•"/>
            </a:pPr>
            <a:r>
              <a:rPr lang="en-GB"/>
              <a:t>Qui est concerné ?</a:t>
            </a:r>
            <a:endParaRPr/>
          </a:p>
          <a:p>
            <a:pPr marL="1085850" lvl="2" indent="-171450" algn="l" rtl="0">
              <a:spcBef>
                <a:spcPts val="0"/>
              </a:spcBef>
              <a:spcAft>
                <a:spcPts val="0"/>
              </a:spcAft>
              <a:buClr>
                <a:schemeClr val="dk1"/>
              </a:buClr>
              <a:buSzPts val="1200"/>
              <a:buChar char="•"/>
            </a:pPr>
            <a:r>
              <a:rPr lang="en-GB"/>
              <a:t>Jolie (fille), police et Tshala (gestionnaire de cas)</a:t>
            </a:r>
            <a:endParaRPr/>
          </a:p>
          <a:p>
            <a:pPr marL="628650" lvl="1" indent="-171450" algn="l" rtl="0">
              <a:spcBef>
                <a:spcPts val="0"/>
              </a:spcBef>
              <a:spcAft>
                <a:spcPts val="0"/>
              </a:spcAft>
              <a:buClr>
                <a:schemeClr val="dk1"/>
              </a:buClr>
              <a:buSzPts val="1200"/>
              <a:buChar char="•"/>
            </a:pPr>
            <a:r>
              <a:rPr lang="en-GB"/>
              <a:t>Intérêt commun</a:t>
            </a:r>
            <a:endParaRPr/>
          </a:p>
          <a:p>
            <a:pPr marL="1085850" lvl="2" indent="-171450" algn="l" rtl="0">
              <a:spcBef>
                <a:spcPts val="0"/>
              </a:spcBef>
              <a:spcAft>
                <a:spcPts val="0"/>
              </a:spcAft>
              <a:buClr>
                <a:schemeClr val="dk1"/>
              </a:buClr>
              <a:buSzPts val="1200"/>
              <a:buChar char="•"/>
            </a:pPr>
            <a:r>
              <a:rPr lang="en-GB"/>
              <a:t>Sécurité pour Jolie</a:t>
            </a:r>
            <a:endParaRPr/>
          </a:p>
          <a:p>
            <a:pPr marL="1085850" lvl="2" indent="-171450" algn="l" rtl="0">
              <a:spcBef>
                <a:spcPts val="0"/>
              </a:spcBef>
              <a:spcAft>
                <a:spcPts val="0"/>
              </a:spcAft>
              <a:buClr>
                <a:schemeClr val="dk1"/>
              </a:buClr>
              <a:buSzPts val="1200"/>
              <a:buChar char="•"/>
            </a:pPr>
            <a:r>
              <a:rPr lang="en-GB"/>
              <a:t>Jolie, la police et le gestionnaire de cas ont un intérêt commun.</a:t>
            </a:r>
            <a:endParaRPr/>
          </a:p>
          <a:p>
            <a:pPr marL="628650" lvl="1" indent="-171450" algn="l" rtl="0">
              <a:spcBef>
                <a:spcPts val="0"/>
              </a:spcBef>
              <a:spcAft>
                <a:spcPts val="0"/>
              </a:spcAft>
              <a:buClr>
                <a:schemeClr val="dk1"/>
              </a:buClr>
              <a:buSzPts val="1200"/>
              <a:buChar char="•"/>
            </a:pPr>
            <a:r>
              <a:rPr lang="en-GB"/>
              <a:t>Conflit d'intérêts : </a:t>
            </a:r>
            <a:endParaRPr/>
          </a:p>
          <a:p>
            <a:pPr marL="1085850" lvl="2" indent="-171450" algn="l" rtl="0">
              <a:spcBef>
                <a:spcPts val="0"/>
              </a:spcBef>
              <a:spcAft>
                <a:spcPts val="0"/>
              </a:spcAft>
              <a:buClr>
                <a:schemeClr val="dk1"/>
              </a:buClr>
              <a:buSzPts val="1200"/>
              <a:buChar char="•"/>
            </a:pPr>
            <a:r>
              <a:rPr lang="en-GB"/>
              <a:t>La police veut qu'une plainte soit déposée, mais Jolie ne veut pas le faire. </a:t>
            </a:r>
            <a:endParaRPr/>
          </a:p>
          <a:p>
            <a:pPr marL="628650" lvl="1" indent="-171450" algn="l" rtl="0">
              <a:spcBef>
                <a:spcPts val="0"/>
              </a:spcBef>
              <a:spcAft>
                <a:spcPts val="0"/>
              </a:spcAft>
              <a:buClr>
                <a:schemeClr val="dk1"/>
              </a:buClr>
              <a:buSzPts val="1200"/>
              <a:buChar char="•"/>
            </a:pPr>
            <a:r>
              <a:rPr lang="en-GB"/>
              <a:t>Stratégie : </a:t>
            </a:r>
            <a:endParaRPr/>
          </a:p>
          <a:p>
            <a:pPr marL="1085850" lvl="2" indent="-171450" algn="l" rtl="0">
              <a:spcBef>
                <a:spcPts val="0"/>
              </a:spcBef>
              <a:spcAft>
                <a:spcPts val="0"/>
              </a:spcAft>
              <a:buClr>
                <a:schemeClr val="dk1"/>
              </a:buClr>
              <a:buSzPts val="1200"/>
              <a:buChar char="•"/>
            </a:pPr>
            <a:r>
              <a:rPr lang="en-GB" b="1"/>
              <a:t>La concurrence avec la police.</a:t>
            </a:r>
            <a:endParaRPr/>
          </a:p>
          <a:p>
            <a:pPr marL="1085850" lvl="2" indent="-171450" algn="l" rtl="0">
              <a:spcBef>
                <a:spcPts val="0"/>
              </a:spcBef>
              <a:spcAft>
                <a:spcPts val="0"/>
              </a:spcAft>
              <a:buClr>
                <a:schemeClr val="dk1"/>
              </a:buClr>
              <a:buSzPts val="1200"/>
              <a:buChar char="•"/>
            </a:pPr>
            <a:r>
              <a:rPr lang="en-GB"/>
              <a:t>Le dépôt d'une plainte n'est pas une priorité. </a:t>
            </a:r>
            <a:endParaRPr/>
          </a:p>
          <a:p>
            <a:pPr marL="1085850" lvl="2" indent="-171450" algn="l" rtl="0">
              <a:spcBef>
                <a:spcPts val="0"/>
              </a:spcBef>
              <a:spcAft>
                <a:spcPts val="0"/>
              </a:spcAft>
              <a:buClr>
                <a:schemeClr val="dk1"/>
              </a:buClr>
              <a:buSzPts val="1200"/>
              <a:buChar char="•"/>
            </a:pPr>
            <a:r>
              <a:rPr lang="en-GB"/>
              <a:t>Le gestionnaire de cas devrait faire passer les intérêts et le bien-être de Jolie en premier et expliquer à la police qu'il n'est pas possible d'aller au commissariat maintenant et que ce n'est pas dans l'intérêt supérieur de l'enfant.</a:t>
            </a:r>
            <a:endParaRPr/>
          </a:p>
          <a:p>
            <a:pPr marL="628650" lvl="1" indent="-171450" algn="l" rtl="0">
              <a:spcBef>
                <a:spcPts val="0"/>
              </a:spcBef>
              <a:spcAft>
                <a:spcPts val="0"/>
              </a:spcAft>
              <a:buClr>
                <a:schemeClr val="dk1"/>
              </a:buClr>
              <a:buSzPts val="1200"/>
              <a:buChar char="•"/>
            </a:pPr>
            <a:r>
              <a:rPr lang="en-GB"/>
              <a:t>Intérêt commun : </a:t>
            </a:r>
            <a:endParaRPr/>
          </a:p>
          <a:p>
            <a:pPr marL="1085850" lvl="2" indent="-171450" algn="l" rtl="0">
              <a:spcBef>
                <a:spcPts val="0"/>
              </a:spcBef>
              <a:spcAft>
                <a:spcPts val="0"/>
              </a:spcAft>
              <a:buClr>
                <a:schemeClr val="dk1"/>
              </a:buClr>
              <a:buSzPts val="1200"/>
              <a:buChar char="•"/>
            </a:pPr>
            <a:r>
              <a:rPr lang="en-GB"/>
              <a:t>Mettez Jolie à l'abri et dans un endroit où elle se sentira en sécurité et à l'aise.</a:t>
            </a:r>
            <a:endParaRPr/>
          </a:p>
          <a:p>
            <a:pPr marL="628650" lvl="1" indent="-171450" algn="l" rtl="0">
              <a:spcBef>
                <a:spcPts val="0"/>
              </a:spcBef>
              <a:spcAft>
                <a:spcPts val="0"/>
              </a:spcAft>
              <a:buClr>
                <a:schemeClr val="dk1"/>
              </a:buClr>
              <a:buSzPts val="1200"/>
              <a:buChar char="•"/>
            </a:pPr>
            <a:r>
              <a:rPr lang="en-GB"/>
              <a:t>Conflit d'intérêts : </a:t>
            </a:r>
            <a:endParaRPr/>
          </a:p>
          <a:p>
            <a:pPr marL="1085850" lvl="2" indent="-171450" algn="l" rtl="0">
              <a:spcBef>
                <a:spcPts val="0"/>
              </a:spcBef>
              <a:spcAft>
                <a:spcPts val="0"/>
              </a:spcAft>
              <a:buClr>
                <a:schemeClr val="dk1"/>
              </a:buClr>
              <a:buSzPts val="1200"/>
              <a:buChar char="•"/>
            </a:pPr>
            <a:r>
              <a:rPr lang="en-GB"/>
              <a:t>Tshala, le gestionnaire de cas, veut convaincre Jolie de se faire soigner (SSR), alors que Jolie n'a pas envie d'aller à l'hôpital ou au centre de santé. </a:t>
            </a:r>
            <a:endParaRPr/>
          </a:p>
          <a:p>
            <a:pPr marL="628650" lvl="1" indent="-171450" algn="l" rtl="0">
              <a:spcBef>
                <a:spcPts val="0"/>
              </a:spcBef>
              <a:spcAft>
                <a:spcPts val="0"/>
              </a:spcAft>
              <a:buClr>
                <a:schemeClr val="dk1"/>
              </a:buClr>
              <a:buSzPts val="1200"/>
              <a:buChar char="•"/>
            </a:pPr>
            <a:r>
              <a:rPr lang="en-GB"/>
              <a:t>Stratégie : </a:t>
            </a:r>
            <a:endParaRPr/>
          </a:p>
          <a:p>
            <a:pPr marL="1085850" lvl="2" indent="-171450" algn="l" rtl="0">
              <a:spcBef>
                <a:spcPts val="0"/>
              </a:spcBef>
              <a:spcAft>
                <a:spcPts val="0"/>
              </a:spcAft>
              <a:buClr>
                <a:schemeClr val="dk1"/>
              </a:buClr>
              <a:buSzPts val="1200"/>
              <a:buChar char="•"/>
            </a:pPr>
            <a:r>
              <a:rPr lang="en-GB" b="1"/>
              <a:t>Compromis avec Jolie. </a:t>
            </a:r>
            <a:endParaRPr/>
          </a:p>
          <a:p>
            <a:pPr marL="1085850" lvl="2" indent="-171450" algn="l" rtl="0">
              <a:spcBef>
                <a:spcPts val="0"/>
              </a:spcBef>
              <a:spcAft>
                <a:spcPts val="0"/>
              </a:spcAft>
              <a:buClr>
                <a:schemeClr val="dk1"/>
              </a:buClr>
              <a:buSzPts val="1200"/>
              <a:buChar char="•"/>
            </a:pPr>
            <a:r>
              <a:rPr lang="en-GB"/>
              <a:t>Jolie veut aller au centre mais a aussi besoin de soins de santé sexuelle et reproductive d'urgence. </a:t>
            </a:r>
            <a:endParaRPr/>
          </a:p>
          <a:p>
            <a:pPr marL="1085850" lvl="2" indent="-171450" algn="l" rtl="0">
              <a:spcBef>
                <a:spcPts val="0"/>
              </a:spcBef>
              <a:spcAft>
                <a:spcPts val="0"/>
              </a:spcAft>
              <a:buClr>
                <a:schemeClr val="dk1"/>
              </a:buClr>
              <a:buSzPts val="1200"/>
              <a:buChar char="•"/>
            </a:pPr>
            <a:r>
              <a:rPr lang="en-GB"/>
              <a:t>Tshala pourrait essayer de trouver un compromis, par exemple en se rendant d'abord au centre avec Jolie et ensuite au centre médical. </a:t>
            </a:r>
            <a:endParaRPr/>
          </a:p>
          <a:p>
            <a:pPr marL="1085850" lvl="2" indent="-171450" algn="l" rtl="0">
              <a:spcBef>
                <a:spcPts val="0"/>
              </a:spcBef>
              <a:spcAft>
                <a:spcPts val="0"/>
              </a:spcAft>
              <a:buClr>
                <a:schemeClr val="dk1"/>
              </a:buClr>
              <a:buSzPts val="1200"/>
              <a:buChar char="•"/>
            </a:pPr>
            <a:r>
              <a:rPr lang="en-GB"/>
              <a:t>Tshala ne doit pas faire usage de la force contre Jolie !</a:t>
            </a:r>
            <a:endParaRPr/>
          </a:p>
        </p:txBody>
      </p:sp>
      <p:sp>
        <p:nvSpPr>
          <p:cNvPr id="603" name="Google Shape;603;p2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
        <p:nvSpPr>
          <p:cNvPr id="604" name="Google Shape;604;p2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28: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p:txBody>
      </p:sp>
      <p:sp>
        <p:nvSpPr>
          <p:cNvPr id="609" name="Google Shape;609;p2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0" name="Google Shape;610;p2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29: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SESSION 4 DURÉE : 2h</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Dans cette session, nous discuterons de la coordination effectuée par un gestionnaire de cas pour répondre aux besoins de protection d'un enfant.</a:t>
            </a:r>
            <a:endParaRPr/>
          </a:p>
          <a:p>
            <a:pPr marL="171450" lvl="0" indent="-171450" algn="l" rtl="0">
              <a:spcBef>
                <a:spcPts val="0"/>
              </a:spcBef>
              <a:spcAft>
                <a:spcPts val="0"/>
              </a:spcAft>
              <a:buClr>
                <a:schemeClr val="dk1"/>
              </a:buClr>
              <a:buSzPts val="1200"/>
              <a:buChar char="•"/>
            </a:pPr>
            <a:r>
              <a:rPr lang="en-GB" i="1"/>
              <a:t>La coordination sectorielle, assurée par le domaine de responsabilité de la protection de l'enfance (DdR de la PE) ou l'équipe spéciale de gestion des cas (ESGC), n'est pas incluse dans cette session.</a:t>
            </a:r>
            <a:endParaRPr i="1"/>
          </a:p>
        </p:txBody>
      </p:sp>
      <p:sp>
        <p:nvSpPr>
          <p:cNvPr id="621" name="Google Shape;621;p2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p2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En d'autres termes, ce module vise à renforcer et à développer votre expérience et vos compétences en matière de résolution de problèmes, de négociation et de coordination dans votre travail quotidien en tant qu'gestionnaire de cas. </a:t>
            </a:r>
            <a:endParaRPr/>
          </a:p>
        </p:txBody>
      </p:sp>
      <p:sp>
        <p:nvSpPr>
          <p:cNvPr id="114" name="Google Shape;114;p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30: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S'ADAPTER AU CONTEXTE</a:t>
            </a:r>
            <a:endParaRPr/>
          </a:p>
          <a:p>
            <a:pPr marL="171450" lvl="0" indent="-171450" algn="l" rtl="0">
              <a:spcBef>
                <a:spcPts val="0"/>
              </a:spcBef>
              <a:spcAft>
                <a:spcPts val="0"/>
              </a:spcAft>
              <a:buClr>
                <a:schemeClr val="dk1"/>
              </a:buClr>
              <a:buSzPts val="1200"/>
              <a:buChar char="•"/>
            </a:pPr>
            <a:r>
              <a:rPr lang="en-GB"/>
              <a:t>L'étude de cas peut être adaptée au contexte local</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i="1"/>
              <a:t>Essayons d'explorer la coordination à travers une étude de cas</a:t>
            </a:r>
            <a:endParaRPr/>
          </a:p>
          <a:p>
            <a:pPr marL="171450" lvl="0" indent="-171450" algn="l" rtl="0">
              <a:spcBef>
                <a:spcPts val="0"/>
              </a:spcBef>
              <a:spcAft>
                <a:spcPts val="0"/>
              </a:spcAft>
              <a:buClr>
                <a:schemeClr val="dk1"/>
              </a:buClr>
              <a:buSzPts val="1200"/>
              <a:buChar char="•"/>
            </a:pPr>
            <a:r>
              <a:rPr lang="en-GB"/>
              <a:t>Répartissez les participants en groupes de 3 à 5 personnes.</a:t>
            </a:r>
            <a:endParaRPr/>
          </a:p>
          <a:p>
            <a:pPr marL="171450" lvl="0" indent="-171450" algn="l" rtl="0">
              <a:spcBef>
                <a:spcPts val="0"/>
              </a:spcBef>
              <a:spcAft>
                <a:spcPts val="0"/>
              </a:spcAft>
              <a:buClr>
                <a:schemeClr val="dk1"/>
              </a:buClr>
              <a:buSzPts val="1200"/>
              <a:buChar char="•"/>
            </a:pPr>
            <a:r>
              <a:rPr lang="en-GB"/>
              <a:t>Distribuer des feuilles blanches A4 et du ruban adhésif </a:t>
            </a:r>
            <a:endParaRPr/>
          </a:p>
          <a:p>
            <a:pPr marL="171450" lvl="0" indent="-171450" algn="l" rtl="0">
              <a:spcBef>
                <a:spcPts val="0"/>
              </a:spcBef>
              <a:spcAft>
                <a:spcPts val="0"/>
              </a:spcAft>
              <a:buClr>
                <a:schemeClr val="dk1"/>
              </a:buClr>
              <a:buSzPts val="1200"/>
              <a:buChar char="•"/>
            </a:pPr>
            <a:r>
              <a:rPr lang="en-GB"/>
              <a:t>Guidez les participants vers les </a:t>
            </a:r>
            <a:r>
              <a:rPr lang="en-GB" b="1"/>
              <a:t>pages 46-49 du cahier d'exercices : Coordination dans la gestion de cas - étude de cas</a:t>
            </a:r>
            <a:endParaRPr/>
          </a:p>
          <a:p>
            <a:pPr marL="171450" lvl="0" indent="-171450" algn="l" rtl="0">
              <a:spcBef>
                <a:spcPts val="0"/>
              </a:spcBef>
              <a:spcAft>
                <a:spcPts val="0"/>
              </a:spcAft>
              <a:buClr>
                <a:schemeClr val="dk1"/>
              </a:buClr>
              <a:buSzPts val="1200"/>
              <a:buChar char="•"/>
            </a:pPr>
            <a:r>
              <a:rPr lang="en-GB" i="1"/>
              <a:t>Dans vos groupes :</a:t>
            </a:r>
            <a:endParaRPr/>
          </a:p>
          <a:p>
            <a:pPr marL="628650" lvl="1" indent="-171450" algn="l" rtl="0">
              <a:spcBef>
                <a:spcPts val="0"/>
              </a:spcBef>
              <a:spcAft>
                <a:spcPts val="0"/>
              </a:spcAft>
              <a:buClr>
                <a:schemeClr val="dk1"/>
              </a:buClr>
              <a:buSzPts val="1200"/>
              <a:buChar char="•"/>
            </a:pPr>
            <a:r>
              <a:rPr lang="en-GB" i="1"/>
              <a:t>Examinez les informations issues d'une première évaluation de Teo et la cartographie des services contenant une liste d'acteurs et d'agences. </a:t>
            </a:r>
            <a:endParaRPr/>
          </a:p>
          <a:p>
            <a:pPr marL="628650" lvl="1" indent="-171450" algn="l" rtl="0">
              <a:spcBef>
                <a:spcPts val="0"/>
              </a:spcBef>
              <a:spcAft>
                <a:spcPts val="0"/>
              </a:spcAft>
              <a:buClr>
                <a:schemeClr val="dk1"/>
              </a:buClr>
              <a:buSzPts val="1200"/>
              <a:buChar char="•"/>
            </a:pPr>
            <a:r>
              <a:rPr lang="en-GB" i="1"/>
              <a:t>Identifiez les besoins de Teo, classes-les par ordre de priorité, décidez de la raison ou des besoins auxquels vous souhaitez répondre et décidez de la personne avec laquelle vous coordonnerez les actions.</a:t>
            </a:r>
            <a:endParaRPr/>
          </a:p>
          <a:p>
            <a:pPr marL="628650" lvl="1" indent="-171450" algn="l" rtl="0">
              <a:spcBef>
                <a:spcPts val="0"/>
              </a:spcBef>
              <a:spcAft>
                <a:spcPts val="0"/>
              </a:spcAft>
              <a:buClr>
                <a:schemeClr val="dk1"/>
              </a:buClr>
              <a:buSzPts val="1200"/>
              <a:buChar char="•"/>
            </a:pPr>
            <a:r>
              <a:rPr lang="en-GB" i="1"/>
              <a:t>Notez sur une page A4 les besoins auxquels vous souhaitez répondre, le nom de l'agence et la raison pour laquelle elle souhaiterait coordonner son action avec la vôtre.</a:t>
            </a:r>
            <a:endParaRPr/>
          </a:p>
          <a:p>
            <a:pPr marL="628650" lvl="1" indent="-171450" algn="l" rtl="0">
              <a:spcBef>
                <a:spcPts val="0"/>
              </a:spcBef>
              <a:spcAft>
                <a:spcPts val="0"/>
              </a:spcAft>
              <a:buClr>
                <a:schemeClr val="dk1"/>
              </a:buClr>
              <a:buSzPts val="1200"/>
              <a:buChar char="•"/>
            </a:pPr>
            <a:r>
              <a:rPr lang="en-GB" i="1"/>
              <a:t>Créez un calendrier, allant de la réponse urgente et immédiate à la coordination à moyen ou long terme. </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TRAVAIL DE GROUPE (30 minutes)</a:t>
            </a:r>
            <a:endParaRPr/>
          </a:p>
          <a:p>
            <a:pPr marL="171450" lvl="0" indent="-171450" algn="l" rtl="0">
              <a:spcBef>
                <a:spcPts val="0"/>
              </a:spcBef>
              <a:spcAft>
                <a:spcPts val="0"/>
              </a:spcAft>
              <a:buClr>
                <a:schemeClr val="dk1"/>
              </a:buClr>
              <a:buSzPts val="1200"/>
              <a:buChar char="•"/>
            </a:pPr>
            <a:r>
              <a:rPr lang="en-GB"/>
              <a:t>Laissez 30 minutes aux participants pour compléter le questionnaire</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DISCUSSION PLÉNIÈRE (20 minutes)</a:t>
            </a:r>
            <a:endParaRPr/>
          </a:p>
          <a:p>
            <a:pPr marL="171450" lvl="0" indent="-171450" algn="l" rtl="0">
              <a:spcBef>
                <a:spcPts val="0"/>
              </a:spcBef>
              <a:spcAft>
                <a:spcPts val="0"/>
              </a:spcAft>
              <a:buClr>
                <a:schemeClr val="dk1"/>
              </a:buClr>
              <a:buSzPts val="1200"/>
              <a:buChar char="•"/>
            </a:pPr>
            <a:r>
              <a:rPr lang="en-GB"/>
              <a:t>Demandez à un groupe de se porter volontaire et de présenter son travail.</a:t>
            </a:r>
            <a:endParaRPr/>
          </a:p>
          <a:p>
            <a:pPr marL="171450" lvl="0" indent="-171450" algn="l" rtl="0">
              <a:spcBef>
                <a:spcPts val="0"/>
              </a:spcBef>
              <a:spcAft>
                <a:spcPts val="0"/>
              </a:spcAft>
              <a:buClr>
                <a:schemeClr val="dk1"/>
              </a:buClr>
              <a:buSzPts val="1200"/>
              <a:buChar char="•"/>
            </a:pPr>
            <a:r>
              <a:rPr lang="en-GB"/>
              <a:t>Examinez et complétez les réponses possibles à la page suivante</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SUITE 🡪</a:t>
            </a:r>
            <a:endParaRPr b="1"/>
          </a:p>
        </p:txBody>
      </p:sp>
      <p:sp>
        <p:nvSpPr>
          <p:cNvPr id="627" name="Google Shape;627;p3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p3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31:notes"/>
          <p:cNvSpPr txBox="1">
            <a:spLocks noGrp="1"/>
          </p:cNvSpPr>
          <p:nvPr>
            <p:ph type="body" idx="1"/>
          </p:nvPr>
        </p:nvSpPr>
        <p:spPr>
          <a:xfrm>
            <a:off x="477837" y="460376"/>
            <a:ext cx="6143625" cy="9211334"/>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RÉPONSES POSSIBLES</a:t>
            </a:r>
            <a:endParaRPr/>
          </a:p>
          <a:p>
            <a:pPr marL="171450" lvl="0" indent="-171450" algn="l" rtl="0">
              <a:spcBef>
                <a:spcPts val="0"/>
              </a:spcBef>
              <a:spcAft>
                <a:spcPts val="0"/>
              </a:spcAft>
              <a:buClr>
                <a:schemeClr val="dk1"/>
              </a:buClr>
              <a:buSzPts val="1200"/>
              <a:buChar char="•"/>
            </a:pPr>
            <a:r>
              <a:rPr lang="en-GB" b="1"/>
              <a:t>Soins et sécurité</a:t>
            </a:r>
            <a:endParaRPr/>
          </a:p>
          <a:p>
            <a:pPr marL="628650" lvl="1" indent="-171450" algn="l" rtl="0">
              <a:spcBef>
                <a:spcPts val="0"/>
              </a:spcBef>
              <a:spcAft>
                <a:spcPts val="0"/>
              </a:spcAft>
              <a:buClr>
                <a:schemeClr val="dk1"/>
              </a:buClr>
              <a:buSzPts val="1200"/>
              <a:buChar char="•"/>
            </a:pPr>
            <a:r>
              <a:rPr lang="en-GB"/>
              <a:t>Vérifiez auprès de l'oncle et de la tante s'ils peuvent s'occuper de Teo à court terme.</a:t>
            </a:r>
            <a:endParaRPr/>
          </a:p>
          <a:p>
            <a:pPr marL="628650" lvl="1" indent="-171450" algn="l" rtl="0">
              <a:spcBef>
                <a:spcPts val="0"/>
              </a:spcBef>
              <a:spcAft>
                <a:spcPts val="0"/>
              </a:spcAft>
              <a:buClr>
                <a:schemeClr val="dk1"/>
              </a:buClr>
              <a:buSzPts val="1200"/>
              <a:buChar char="•"/>
            </a:pPr>
            <a:r>
              <a:rPr lang="en-GB"/>
              <a:t>Vérifiez la durée exacte de son séjour, s'ils se sentent capables de s'occuper de lui pendant cette période, s'ils ont tout ce qu'il faut pour le faire, et s'il y a de la nourriture à disposition, car Teo semble en sous-poids</a:t>
            </a:r>
            <a:endParaRPr/>
          </a:p>
          <a:p>
            <a:pPr marL="171450" lvl="0" indent="-171450" algn="l" rtl="0">
              <a:spcBef>
                <a:spcPts val="0"/>
              </a:spcBef>
              <a:spcAft>
                <a:spcPts val="0"/>
              </a:spcAft>
              <a:buClr>
                <a:schemeClr val="dk1"/>
              </a:buClr>
              <a:buSzPts val="1200"/>
              <a:buChar char="•"/>
            </a:pPr>
            <a:r>
              <a:rPr lang="en-GB" b="1"/>
              <a:t>Santé physique</a:t>
            </a:r>
            <a:endParaRPr/>
          </a:p>
          <a:p>
            <a:pPr marL="628650" lvl="1" indent="-171450" algn="l" rtl="0">
              <a:spcBef>
                <a:spcPts val="0"/>
              </a:spcBef>
              <a:spcAft>
                <a:spcPts val="0"/>
              </a:spcAft>
              <a:buClr>
                <a:schemeClr val="dk1"/>
              </a:buClr>
              <a:buSzPts val="1200"/>
              <a:buChar char="•"/>
            </a:pPr>
            <a:r>
              <a:rPr lang="en-GB"/>
              <a:t>Coordination avec l'équipe de santé mobile (Santé pour tous)</a:t>
            </a:r>
            <a:endParaRPr/>
          </a:p>
          <a:p>
            <a:pPr marL="1085850" lvl="2" indent="-171450" algn="l" rtl="0">
              <a:spcBef>
                <a:spcPts val="0"/>
              </a:spcBef>
              <a:spcAft>
                <a:spcPts val="0"/>
              </a:spcAft>
              <a:buClr>
                <a:schemeClr val="dk1"/>
              </a:buClr>
              <a:buSzPts val="1200"/>
              <a:buChar char="•"/>
            </a:pPr>
            <a:r>
              <a:rPr lang="en-GB"/>
              <a:t>Vérifier s'ils peuvent venir chez l'oncle et fournir des soins médicaux réguliers à Teo.</a:t>
            </a:r>
            <a:endParaRPr/>
          </a:p>
          <a:p>
            <a:pPr marL="1085850" lvl="2" indent="-171450" algn="l" rtl="0">
              <a:spcBef>
                <a:spcPts val="0"/>
              </a:spcBef>
              <a:spcAft>
                <a:spcPts val="0"/>
              </a:spcAft>
              <a:buClr>
                <a:schemeClr val="dk1"/>
              </a:buClr>
              <a:buSzPts val="1200"/>
              <a:buChar char="•"/>
            </a:pPr>
            <a:r>
              <a:rPr lang="en-GB"/>
              <a:t>Vérifiez s'ils peuvent fournir des soins médicaux pour les brûlures dans la maison de l'oncle et s'il y a des frais liés aux soins médicaux, tels que le paiement des médicaments ou des pansements.</a:t>
            </a:r>
            <a:endParaRPr/>
          </a:p>
          <a:p>
            <a:pPr marL="628650" lvl="1" indent="-171450" algn="l" rtl="0">
              <a:spcBef>
                <a:spcPts val="0"/>
              </a:spcBef>
              <a:spcAft>
                <a:spcPts val="0"/>
              </a:spcAft>
              <a:buClr>
                <a:schemeClr val="dk1"/>
              </a:buClr>
              <a:buSzPts val="1200"/>
              <a:buChar char="•"/>
            </a:pPr>
            <a:r>
              <a:rPr lang="en-GB"/>
              <a:t>Si la Santé pour tous n'est pas en mesure de rendre visite à Teo chez son oncle,</a:t>
            </a:r>
            <a:endParaRPr/>
          </a:p>
          <a:p>
            <a:pPr marL="1085850" lvl="2" indent="-171450" algn="l" rtl="0">
              <a:spcBef>
                <a:spcPts val="0"/>
              </a:spcBef>
              <a:spcAft>
                <a:spcPts val="0"/>
              </a:spcAft>
              <a:buClr>
                <a:schemeClr val="dk1"/>
              </a:buClr>
              <a:buSzPts val="1200"/>
              <a:buChar char="•"/>
            </a:pPr>
            <a:r>
              <a:rPr lang="en-GB"/>
              <a:t>Vérifiez s'ils peuvent fournir le matériel médical pour que la tante, qui est infirmière, puisse prodiguer des soins médicaux.</a:t>
            </a:r>
            <a:endParaRPr/>
          </a:p>
          <a:p>
            <a:pPr marL="1085850" lvl="2" indent="-171450" algn="l" rtl="0">
              <a:spcBef>
                <a:spcPts val="0"/>
              </a:spcBef>
              <a:spcAft>
                <a:spcPts val="0"/>
              </a:spcAft>
              <a:buClr>
                <a:schemeClr val="dk1"/>
              </a:buClr>
              <a:buSzPts val="1200"/>
              <a:buChar char="•"/>
            </a:pPr>
            <a:r>
              <a:rPr lang="en-GB"/>
              <a:t>Vérifiez si sa tante se sent capable de prodiguer des soins médicaux si les fournitures lui sont fournies.</a:t>
            </a:r>
            <a:endParaRPr/>
          </a:p>
          <a:p>
            <a:pPr marL="628650" lvl="1" indent="-171450" algn="l" rtl="0">
              <a:spcBef>
                <a:spcPts val="0"/>
              </a:spcBef>
              <a:spcAft>
                <a:spcPts val="0"/>
              </a:spcAft>
              <a:buClr>
                <a:schemeClr val="dk1"/>
              </a:buClr>
              <a:buSzPts val="1200"/>
              <a:buChar char="•"/>
            </a:pPr>
            <a:r>
              <a:rPr lang="en-GB"/>
              <a:t>Si la Santé pour tous n'est pas en mesure de fournir des soins médicaux à la maison de l'oncle, ni de fournir des fournitures médicales,</a:t>
            </a:r>
            <a:endParaRPr/>
          </a:p>
          <a:p>
            <a:pPr marL="1085850" lvl="2" indent="-171450" algn="l" rtl="0">
              <a:spcBef>
                <a:spcPts val="0"/>
              </a:spcBef>
              <a:spcAft>
                <a:spcPts val="0"/>
              </a:spcAft>
              <a:buClr>
                <a:schemeClr val="dk1"/>
              </a:buClr>
              <a:buSzPts val="1200"/>
              <a:buChar char="•"/>
            </a:pPr>
            <a:r>
              <a:rPr lang="en-GB"/>
              <a:t>Vérifiez si le Centre Asti est en mesure de fournir des fournitures médicales gratuites ou payantes. </a:t>
            </a:r>
            <a:endParaRPr/>
          </a:p>
          <a:p>
            <a:pPr marL="628650" lvl="1" indent="-171450" algn="l" rtl="0">
              <a:spcBef>
                <a:spcPts val="0"/>
              </a:spcBef>
              <a:spcAft>
                <a:spcPts val="0"/>
              </a:spcAft>
              <a:buClr>
                <a:schemeClr val="dk1"/>
              </a:buClr>
              <a:buSzPts val="1200"/>
              <a:buChar char="•"/>
            </a:pPr>
            <a:r>
              <a:rPr lang="en-GB"/>
              <a:t>Si les soins ou les fournitures médicales coûtent de l'argent,</a:t>
            </a:r>
            <a:endParaRPr/>
          </a:p>
          <a:p>
            <a:pPr marL="1085850" lvl="2" indent="-171450" algn="l" rtl="0">
              <a:spcBef>
                <a:spcPts val="0"/>
              </a:spcBef>
              <a:spcAft>
                <a:spcPts val="0"/>
              </a:spcAft>
              <a:buClr>
                <a:schemeClr val="dk1"/>
              </a:buClr>
              <a:buSzPts val="1200"/>
              <a:buChar char="•"/>
            </a:pPr>
            <a:r>
              <a:rPr lang="en-GB"/>
              <a:t>Vérifiez si l'oncle et la tante ou la mère sont en mesure de couvrir ces coûts.</a:t>
            </a:r>
            <a:endParaRPr/>
          </a:p>
          <a:p>
            <a:pPr marL="1085850" lvl="2" indent="-171450" algn="l" rtl="0">
              <a:spcBef>
                <a:spcPts val="0"/>
              </a:spcBef>
              <a:spcAft>
                <a:spcPts val="0"/>
              </a:spcAft>
              <a:buClr>
                <a:schemeClr val="dk1"/>
              </a:buClr>
              <a:buSzPts val="1200"/>
              <a:buChar char="•"/>
            </a:pPr>
            <a:r>
              <a:rPr lang="en-GB"/>
              <a:t>Si ce n'est pas le cas, vérifiez en interne si les coûts peuvent être couverts par une aide financière.</a:t>
            </a:r>
            <a:endParaRPr/>
          </a:p>
          <a:p>
            <a:pPr marL="1085850" lvl="2" indent="-171450" algn="l" rtl="0">
              <a:spcBef>
                <a:spcPts val="0"/>
              </a:spcBef>
              <a:spcAft>
                <a:spcPts val="0"/>
              </a:spcAft>
              <a:buClr>
                <a:schemeClr val="dk1"/>
              </a:buClr>
              <a:buSzPts val="1200"/>
              <a:buChar char="•"/>
            </a:pPr>
            <a:r>
              <a:rPr lang="en-GB"/>
              <a:t>Si ce n'est pas le cas, vérifiez auprès d'Action Contre la Violence si ces coûts peuvent être couverts par leur programme "Cash for Protection“ (De l’argent pour la protection).</a:t>
            </a:r>
            <a:endParaRPr/>
          </a:p>
          <a:p>
            <a:pPr marL="171450" lvl="0" indent="-171450" algn="l" rtl="0">
              <a:spcBef>
                <a:spcPts val="0"/>
              </a:spcBef>
              <a:spcAft>
                <a:spcPts val="0"/>
              </a:spcAft>
              <a:buClr>
                <a:schemeClr val="dk1"/>
              </a:buClr>
              <a:buSzPts val="1200"/>
              <a:buChar char="•"/>
            </a:pPr>
            <a:r>
              <a:rPr lang="en-GB" b="1"/>
              <a:t>Sécurité et stabilité</a:t>
            </a:r>
            <a:endParaRPr/>
          </a:p>
          <a:p>
            <a:pPr marL="628650" lvl="1" indent="-171450" algn="l" rtl="0">
              <a:spcBef>
                <a:spcPts val="0"/>
              </a:spcBef>
              <a:spcAft>
                <a:spcPts val="0"/>
              </a:spcAft>
              <a:buClr>
                <a:schemeClr val="dk1"/>
              </a:buClr>
              <a:buSzPts val="1200"/>
              <a:buChar char="•"/>
            </a:pPr>
            <a:r>
              <a:rPr lang="en-GB"/>
              <a:t>Communiquez et explorez les possibilités de collaboration avec le chef de la communauté afin de protéger Teo d'un nouveau recrutement par le groupe armé.</a:t>
            </a:r>
            <a:endParaRPr/>
          </a:p>
          <a:p>
            <a:pPr marL="628650" lvl="1" indent="-171450" algn="l" rtl="0">
              <a:spcBef>
                <a:spcPts val="0"/>
              </a:spcBef>
              <a:spcAft>
                <a:spcPts val="0"/>
              </a:spcAft>
              <a:buClr>
                <a:schemeClr val="dk1"/>
              </a:buClr>
              <a:buSzPts val="1200"/>
              <a:buChar char="•"/>
            </a:pPr>
            <a:r>
              <a:rPr lang="en-GB"/>
              <a:t>Discutez avec le chef de la communauté pour savoir s'il se sent capable de négocier avec le chef du groupe armé pour qu'il ne réengage pas Teo, puisqu'il le connaît également.</a:t>
            </a:r>
            <a:endParaRPr/>
          </a:p>
          <a:p>
            <a:pPr marL="628650" lvl="1" indent="-171450" algn="l" rtl="0">
              <a:spcBef>
                <a:spcPts val="0"/>
              </a:spcBef>
              <a:spcAft>
                <a:spcPts val="0"/>
              </a:spcAft>
              <a:buClr>
                <a:schemeClr val="dk1"/>
              </a:buClr>
              <a:buSzPts val="1200"/>
              <a:buChar char="•"/>
            </a:pPr>
            <a:r>
              <a:rPr lang="en-GB"/>
              <a:t>Avec Teo et le chef de la communauté, évaluez les risques liés à la possibilité de contacter le chef du groupe armé et de négocier une libération totale (ne pas nuire !).</a:t>
            </a:r>
            <a:endParaRPr/>
          </a:p>
          <a:p>
            <a:pPr marL="628650" lvl="1" indent="-171450" algn="l" rtl="0">
              <a:spcBef>
                <a:spcPts val="0"/>
              </a:spcBef>
              <a:spcAft>
                <a:spcPts val="0"/>
              </a:spcAft>
              <a:buClr>
                <a:schemeClr val="dk1"/>
              </a:buClr>
              <a:buSzPts val="1200"/>
              <a:buChar char="•"/>
            </a:pPr>
            <a:r>
              <a:rPr lang="en-GB"/>
              <a:t>Cela ne peut se faire qu'avec l'accord de Teo</a:t>
            </a:r>
            <a:endParaRPr/>
          </a:p>
          <a:p>
            <a:pPr marL="171450" lvl="0" indent="-171450" algn="l" rtl="0">
              <a:spcBef>
                <a:spcPts val="0"/>
              </a:spcBef>
              <a:spcAft>
                <a:spcPts val="0"/>
              </a:spcAft>
              <a:buClr>
                <a:schemeClr val="dk1"/>
              </a:buClr>
              <a:buSzPts val="1200"/>
              <a:buChar char="•"/>
            </a:pPr>
            <a:r>
              <a:rPr lang="en-GB" b="1"/>
              <a:t>Planification de la sécurité et soins</a:t>
            </a:r>
            <a:endParaRPr/>
          </a:p>
          <a:p>
            <a:pPr marL="628650" lvl="1" indent="-171450" algn="l" rtl="0">
              <a:spcBef>
                <a:spcPts val="0"/>
              </a:spcBef>
              <a:spcAft>
                <a:spcPts val="0"/>
              </a:spcAft>
              <a:buClr>
                <a:schemeClr val="dk1"/>
              </a:buClr>
              <a:buSzPts val="1200"/>
              <a:buChar char="•"/>
            </a:pPr>
            <a:r>
              <a:rPr lang="en-GB"/>
              <a:t>En cas de risque imminent de réengagement, étudiez les possibilités d'affectation de Teo.</a:t>
            </a:r>
            <a:endParaRPr/>
          </a:p>
          <a:p>
            <a:pPr marL="628650" lvl="1" indent="-171450" algn="l" rtl="0">
              <a:spcBef>
                <a:spcPts val="0"/>
              </a:spcBef>
              <a:spcAft>
                <a:spcPts val="0"/>
              </a:spcAft>
              <a:buClr>
                <a:schemeClr val="dk1"/>
              </a:buClr>
              <a:buSzPts val="1200"/>
              <a:buChar char="•"/>
            </a:pPr>
            <a:r>
              <a:rPr lang="en-GB"/>
              <a:t>Contactez et communiquez avec la mère, les autres membres de la famille s'ils sont disponibles, le chef de la communauté et éventuellement Open Vision(Vision Ouverte) pour savoir ce qu'ils peuvent offrir au cas où Teo aurait besoin d'un abri sûr en dehors du village. </a:t>
            </a:r>
            <a:endParaRPr/>
          </a:p>
          <a:p>
            <a:pPr marL="628650" lvl="1" indent="-171450" algn="l" rtl="0">
              <a:spcBef>
                <a:spcPts val="0"/>
              </a:spcBef>
              <a:spcAft>
                <a:spcPts val="0"/>
              </a:spcAft>
              <a:buClr>
                <a:schemeClr val="dk1"/>
              </a:buClr>
              <a:buSzPts val="1200"/>
              <a:buChar char="•"/>
            </a:pPr>
            <a:r>
              <a:rPr lang="en-GB"/>
              <a:t>Discutez de tout cela avec Teo lors de l'élaboration d'un plan de sécurité.</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SUITE 🡪</a:t>
            </a:r>
            <a:endParaRPr b="1"/>
          </a:p>
        </p:txBody>
      </p:sp>
      <p:sp>
        <p:nvSpPr>
          <p:cNvPr id="650" name="Google Shape;650;p3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Calibri"/>
              <a:ea typeface="Calibri"/>
              <a:cs typeface="Calibri"/>
              <a:sym typeface="Calibri"/>
            </a:endParaRPr>
          </a:p>
        </p:txBody>
      </p:sp>
      <p:sp>
        <p:nvSpPr>
          <p:cNvPr id="651" name="Google Shape;651;p3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32:notes"/>
          <p:cNvSpPr txBox="1">
            <a:spLocks noGrp="1"/>
          </p:cNvSpPr>
          <p:nvPr>
            <p:ph type="body" idx="1"/>
          </p:nvPr>
        </p:nvSpPr>
        <p:spPr>
          <a:xfrm>
            <a:off x="477837" y="460376"/>
            <a:ext cx="6143625" cy="9211334"/>
          </a:xfrm>
          <a:prstGeom prst="rect">
            <a:avLst/>
          </a:prstGeom>
          <a:noFill/>
          <a:ln>
            <a:noFill/>
          </a:ln>
        </p:spPr>
        <p:txBody>
          <a:bodyPr spcFirstLastPara="1" wrap="square" lIns="99025" tIns="49500" rIns="99025" bIns="49500" anchor="t" anchorCtr="0">
            <a:noAutofit/>
          </a:bodyPr>
          <a:lstStyle/>
          <a:p>
            <a:pPr marL="171450" lvl="0" indent="-171450" algn="l" rtl="0">
              <a:spcBef>
                <a:spcPts val="0"/>
              </a:spcBef>
              <a:spcAft>
                <a:spcPts val="0"/>
              </a:spcAft>
              <a:buClr>
                <a:schemeClr val="dk1"/>
              </a:buClr>
              <a:buSzPts val="1200"/>
              <a:buChar char="•"/>
            </a:pPr>
            <a:r>
              <a:rPr lang="en-GB" b="1"/>
              <a:t>Santé mentale et Soutien psychosocial</a:t>
            </a:r>
            <a:endParaRPr/>
          </a:p>
          <a:p>
            <a:pPr marL="628650" lvl="1" indent="-171450" algn="l" rtl="0">
              <a:spcBef>
                <a:spcPts val="0"/>
              </a:spcBef>
              <a:spcAft>
                <a:spcPts val="0"/>
              </a:spcAft>
              <a:buClr>
                <a:schemeClr val="dk1"/>
              </a:buClr>
              <a:buSzPts val="1200"/>
              <a:buChar char="•"/>
            </a:pPr>
            <a:r>
              <a:rPr lang="en-GB"/>
              <a:t>Si Teo est d'accord, coordonnez avec le Strength Resilience Network (Le reseau de Résilience de la Santé)</a:t>
            </a:r>
            <a:endParaRPr/>
          </a:p>
          <a:p>
            <a:pPr marL="1085850" lvl="2" indent="-171450" algn="l" rtl="0">
              <a:spcBef>
                <a:spcPts val="0"/>
              </a:spcBef>
              <a:spcAft>
                <a:spcPts val="0"/>
              </a:spcAft>
              <a:buClr>
                <a:schemeClr val="dk1"/>
              </a:buClr>
              <a:buSzPts val="1200"/>
              <a:buChar char="•"/>
            </a:pPr>
            <a:r>
              <a:rPr lang="en-GB"/>
              <a:t>Vérifiez s'ils sont en mesure de fournir un soutien spécialisé et ciblé à Teo</a:t>
            </a:r>
            <a:endParaRPr/>
          </a:p>
          <a:p>
            <a:pPr marL="1085850" lvl="2" indent="-171450" algn="l" rtl="0">
              <a:spcBef>
                <a:spcPts val="0"/>
              </a:spcBef>
              <a:spcAft>
                <a:spcPts val="0"/>
              </a:spcAft>
              <a:buClr>
                <a:schemeClr val="dk1"/>
              </a:buClr>
              <a:buSzPts val="1200"/>
              <a:buChar char="•"/>
            </a:pPr>
            <a:r>
              <a:rPr lang="en-GB"/>
              <a:t>Si c'est le cas, vérifiez si cette opération est effectuée par une équipe mobile ou si elle doit se rendre au centre. </a:t>
            </a:r>
            <a:endParaRPr/>
          </a:p>
          <a:p>
            <a:pPr marL="628650" lvl="1" indent="-171450" algn="l" rtl="0">
              <a:spcBef>
                <a:spcPts val="0"/>
              </a:spcBef>
              <a:spcAft>
                <a:spcPts val="0"/>
              </a:spcAft>
              <a:buClr>
                <a:schemeClr val="dk1"/>
              </a:buClr>
              <a:buSzPts val="1200"/>
              <a:buChar char="•"/>
            </a:pPr>
            <a:r>
              <a:rPr lang="en-GB"/>
              <a:t>Si Teo doit se rendre au centre, il faut se concerter avec lui, son oncle et sa tante sur le transport et les coûts, car le centre est situé à 20 km. </a:t>
            </a:r>
            <a:endParaRPr/>
          </a:p>
          <a:p>
            <a:pPr marL="628650" lvl="1" indent="-171450" algn="l" rtl="0">
              <a:spcBef>
                <a:spcPts val="0"/>
              </a:spcBef>
              <a:spcAft>
                <a:spcPts val="0"/>
              </a:spcAft>
              <a:buClr>
                <a:schemeClr val="dk1"/>
              </a:buClr>
              <a:buSzPts val="1200"/>
              <a:buChar char="•"/>
            </a:pPr>
            <a:r>
              <a:rPr lang="en-GB"/>
              <a:t>Remarque : avant que Teo ne soit en mesure d'intégrer une SMSPS ciblée et spécialisée, certains besoins fondamentaux, tels que la sécurité et les soins, doivent être satisfaits. Pour cette raison, ce n'est pas la première priorité, même s'il est très important que Teo reçoive un soutien pour faire face à l'événement traumatique. </a:t>
            </a:r>
            <a:endParaRPr/>
          </a:p>
          <a:p>
            <a:pPr marL="171450" lvl="0" indent="-171450" algn="l" rtl="0">
              <a:spcBef>
                <a:spcPts val="0"/>
              </a:spcBef>
              <a:spcAft>
                <a:spcPts val="0"/>
              </a:spcAft>
              <a:buClr>
                <a:schemeClr val="dk1"/>
              </a:buClr>
              <a:buSzPts val="1200"/>
              <a:buChar char="•"/>
            </a:pPr>
            <a:r>
              <a:rPr lang="en-GB" b="1"/>
              <a:t>L'éducation</a:t>
            </a:r>
            <a:endParaRPr/>
          </a:p>
          <a:p>
            <a:pPr marL="628650" lvl="1" indent="-171450" algn="l" rtl="0">
              <a:spcBef>
                <a:spcPts val="0"/>
              </a:spcBef>
              <a:spcAft>
                <a:spcPts val="0"/>
              </a:spcAft>
              <a:buClr>
                <a:schemeClr val="dk1"/>
              </a:buClr>
              <a:buSzPts val="1200"/>
              <a:buChar char="•"/>
            </a:pPr>
            <a:r>
              <a:rPr lang="en-GB"/>
              <a:t>En fonction du point de vue et de l'opinion de Teo, coordonnez avec les écoles locales et l'organisation Learning While Working (Apprendre en Travaillant) la possibilité pour Teo de suivre une formation professionnelle. </a:t>
            </a:r>
            <a:endParaRPr/>
          </a:p>
          <a:p>
            <a:pPr marL="628650" lvl="1" indent="-171450" algn="l" rtl="0">
              <a:spcBef>
                <a:spcPts val="0"/>
              </a:spcBef>
              <a:spcAft>
                <a:spcPts val="0"/>
              </a:spcAft>
              <a:buClr>
                <a:schemeClr val="dk1"/>
              </a:buClr>
              <a:buSzPts val="1200"/>
              <a:buChar char="•"/>
            </a:pPr>
            <a:r>
              <a:rPr lang="en-GB"/>
              <a:t>Coordonnez avec le chef de la communauté si l'inscription à un programme éducatif peut également être utilisée comme argument contre le re-recrutement.</a:t>
            </a:r>
            <a:endParaRPr/>
          </a:p>
          <a:p>
            <a:pPr marL="171450" lvl="0" indent="-171450" algn="l" rtl="0">
              <a:spcBef>
                <a:spcPts val="0"/>
              </a:spcBef>
              <a:spcAft>
                <a:spcPts val="0"/>
              </a:spcAft>
              <a:buClr>
                <a:schemeClr val="dk1"/>
              </a:buClr>
              <a:buSzPts val="1200"/>
              <a:buChar char="•"/>
            </a:pPr>
            <a:r>
              <a:rPr lang="en-GB" b="1"/>
              <a:t>Documentation</a:t>
            </a:r>
            <a:endParaRPr/>
          </a:p>
          <a:p>
            <a:pPr marL="628650" lvl="1" indent="-171450" algn="l" rtl="0">
              <a:spcBef>
                <a:spcPts val="0"/>
              </a:spcBef>
              <a:spcAft>
                <a:spcPts val="0"/>
              </a:spcAft>
              <a:buClr>
                <a:schemeClr val="dk1"/>
              </a:buClr>
              <a:buSzPts val="1200"/>
              <a:buChar char="•"/>
            </a:pPr>
            <a:r>
              <a:rPr lang="en-GB"/>
              <a:t>Teo fait partie d'une minorité ethnique dont la majorité des membres n'ont pas de papiers d'état civil en raison d'une discrimination structurelle.</a:t>
            </a:r>
            <a:endParaRPr/>
          </a:p>
          <a:p>
            <a:pPr marL="628650" lvl="1" indent="-171450" algn="l" rtl="0">
              <a:spcBef>
                <a:spcPts val="0"/>
              </a:spcBef>
              <a:spcAft>
                <a:spcPts val="0"/>
              </a:spcAft>
              <a:buClr>
                <a:schemeClr val="dk1"/>
              </a:buClr>
              <a:buSzPts val="1200"/>
              <a:buChar char="•"/>
            </a:pPr>
            <a:r>
              <a:rPr lang="en-GB"/>
              <a:t>Les chances que Teo obtienne des documents sont faibles et la procédure risque d'être longue.</a:t>
            </a:r>
            <a:endParaRPr/>
          </a:p>
          <a:p>
            <a:pPr marL="628650" lvl="1" indent="-171450" algn="l" rtl="0">
              <a:spcBef>
                <a:spcPts val="0"/>
              </a:spcBef>
              <a:spcAft>
                <a:spcPts val="0"/>
              </a:spcAft>
              <a:buClr>
                <a:schemeClr val="dk1"/>
              </a:buClr>
              <a:buSzPts val="1200"/>
              <a:buChar char="•"/>
            </a:pPr>
            <a:r>
              <a:rPr lang="en-GB"/>
              <a:t>Coordonnez et communiquez avec les prestataires d'aide juridique afin d'obtenir des informations sur les procédures d'obtention de documents civils. </a:t>
            </a:r>
            <a:endParaRPr/>
          </a:p>
          <a:p>
            <a:pPr marL="1085850" lvl="2" indent="-171450" algn="l" rtl="0">
              <a:spcBef>
                <a:spcPts val="0"/>
              </a:spcBef>
              <a:spcAft>
                <a:spcPts val="0"/>
              </a:spcAft>
              <a:buClr>
                <a:schemeClr val="dk1"/>
              </a:buClr>
              <a:buSzPts val="1200"/>
              <a:buChar char="•"/>
            </a:pPr>
            <a:r>
              <a:rPr lang="en-GB"/>
              <a:t>Comme le Legal Refugee Council (Conseil Légal de Réfugiers) se trouve à 20 km, il faut d'abord se concerter par téléphone avant de s'y rendre pour l'admission. </a:t>
            </a:r>
            <a:endParaRPr/>
          </a:p>
          <a:p>
            <a:pPr marL="1085850" lvl="2" indent="-171450" algn="l" rtl="0">
              <a:spcBef>
                <a:spcPts val="0"/>
              </a:spcBef>
              <a:spcAft>
                <a:spcPts val="0"/>
              </a:spcAft>
              <a:buClr>
                <a:schemeClr val="dk1"/>
              </a:buClr>
              <a:buSzPts val="1200"/>
              <a:buChar char="•"/>
            </a:pPr>
            <a:r>
              <a:rPr lang="en-GB"/>
              <a:t>Si une visite au Centre juridique pour les réfugiés est nécessaire, coordonnez avec Teo, l'oncle et la tante sur le transport et les coûts potentiels.</a:t>
            </a:r>
            <a:endParaRPr/>
          </a:p>
        </p:txBody>
      </p:sp>
      <p:sp>
        <p:nvSpPr>
          <p:cNvPr id="656" name="Google Shape;656;p32: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
        <p:nvSpPr>
          <p:cNvPr id="657" name="Google Shape;657;p32: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33: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La coordination contribue à :</a:t>
            </a:r>
            <a:endParaRPr/>
          </a:p>
          <a:p>
            <a:pPr marL="628650" lvl="1" indent="-171450" algn="l" rtl="0">
              <a:spcBef>
                <a:spcPts val="0"/>
              </a:spcBef>
              <a:spcAft>
                <a:spcPts val="0"/>
              </a:spcAft>
              <a:buClr>
                <a:schemeClr val="dk1"/>
              </a:buClr>
              <a:buSzPts val="1200"/>
              <a:buChar char="•"/>
            </a:pPr>
            <a:r>
              <a:rPr lang="en-GB" i="1"/>
              <a:t>Comprendre les besoins de l'enfant et les risques de protection auxquels l'enfant et sa famille, ses parents ou les personnes qui s'occupent de lui sont confrontés.</a:t>
            </a:r>
            <a:endParaRPr/>
          </a:p>
          <a:p>
            <a:pPr marL="628650" lvl="1" indent="-171450" algn="l" rtl="0">
              <a:spcBef>
                <a:spcPts val="0"/>
              </a:spcBef>
              <a:spcAft>
                <a:spcPts val="0"/>
              </a:spcAft>
              <a:buClr>
                <a:schemeClr val="dk1"/>
              </a:buClr>
              <a:buSzPts val="1200"/>
              <a:buChar char="•"/>
            </a:pPr>
            <a:r>
              <a:rPr lang="en-GB" i="1"/>
              <a:t>Localiser d'autres services et aides auxquels les enfants et leurs familles peuvent avoir accès pour que leurs besoins soient pris en compte.</a:t>
            </a:r>
            <a:endParaRPr/>
          </a:p>
          <a:p>
            <a:pPr marL="628650" lvl="1" indent="-171450" algn="l" rtl="0">
              <a:spcBef>
                <a:spcPts val="0"/>
              </a:spcBef>
              <a:spcAft>
                <a:spcPts val="0"/>
              </a:spcAft>
              <a:buClr>
                <a:schemeClr val="dk1"/>
              </a:buClr>
              <a:buSzPts val="1200"/>
              <a:buChar char="•"/>
            </a:pPr>
            <a:r>
              <a:rPr lang="en-GB" i="1"/>
              <a:t>Veiller à ce que les services soient fournis en temps utile et de manière appropriée (participative, adaptée aux enfants)</a:t>
            </a:r>
            <a:endParaRPr/>
          </a:p>
          <a:p>
            <a:pPr marL="628650" lvl="1" indent="-171450" algn="l" rtl="0">
              <a:spcBef>
                <a:spcPts val="0"/>
              </a:spcBef>
              <a:spcAft>
                <a:spcPts val="0"/>
              </a:spcAft>
              <a:buClr>
                <a:schemeClr val="dk1"/>
              </a:buClr>
              <a:buSzPts val="1200"/>
              <a:buChar char="•"/>
            </a:pPr>
            <a:r>
              <a:rPr lang="en-GB" i="1"/>
              <a:t>Prise de décision dans l'intérêt supérieur de l'enfant</a:t>
            </a:r>
            <a:endParaRPr i="1"/>
          </a:p>
          <a:p>
            <a:pPr marL="171450" lvl="0" indent="-171450" algn="l" rtl="0">
              <a:spcBef>
                <a:spcPts val="0"/>
              </a:spcBef>
              <a:spcAft>
                <a:spcPts val="0"/>
              </a:spcAft>
              <a:buClr>
                <a:schemeClr val="dk1"/>
              </a:buClr>
              <a:buSzPts val="1200"/>
              <a:buChar char="•"/>
            </a:pPr>
            <a:r>
              <a:rPr lang="en-GB" i="1"/>
              <a:t>En fin de compte, l'objectif de la coordination est de garantir la qualité de l'aide fournie et d'améliorer les résultats en matière de protection de l'enfance. </a:t>
            </a:r>
            <a:endParaRPr i="1"/>
          </a:p>
        </p:txBody>
      </p:sp>
      <p:sp>
        <p:nvSpPr>
          <p:cNvPr id="662" name="Google Shape;662;p33: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3" name="Google Shape;663;p33: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34: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S'ADAPTER AU CONTEXTE</a:t>
            </a:r>
            <a:endParaRPr/>
          </a:p>
          <a:p>
            <a:pPr marL="171450" lvl="0" indent="-171450" algn="l" rtl="0">
              <a:spcBef>
                <a:spcPts val="0"/>
              </a:spcBef>
              <a:spcAft>
                <a:spcPts val="0"/>
              </a:spcAft>
              <a:buClr>
                <a:schemeClr val="dk1"/>
              </a:buClr>
              <a:buSzPts val="1200"/>
              <a:buChar char="•"/>
            </a:pPr>
            <a:r>
              <a:rPr lang="en-GB"/>
              <a:t>Tous ces processus et outils sont généralement formalisés dans des procédures opérationnelles standard de gestion des dossiers - à contextualiser selon les besoins.</a:t>
            </a:r>
            <a:endParaRPr/>
          </a:p>
          <a:p>
            <a:pPr marL="0" lvl="0" indent="0" algn="l" rtl="0">
              <a:spcBef>
                <a:spcPts val="0"/>
              </a:spcBef>
              <a:spcAft>
                <a:spcPts val="0"/>
              </a:spcAft>
              <a:buClr>
                <a:schemeClr val="dk1"/>
              </a:buClr>
              <a:buSzPts val="1200"/>
              <a:buNone/>
            </a:pPr>
            <a:r>
              <a:rPr lang="en-GB" b="1"/>
              <a:t>______________________________________________________________________________</a:t>
            </a:r>
            <a:endParaRPr/>
          </a:p>
          <a:p>
            <a:pPr marL="0" lvl="0" indent="0" algn="l" rtl="0">
              <a:spcBef>
                <a:spcPts val="0"/>
              </a:spcBef>
              <a:spcAft>
                <a:spcPts val="0"/>
              </a:spcAft>
              <a:buClr>
                <a:schemeClr val="dk1"/>
              </a:buClr>
              <a:buSzPts val="1200"/>
              <a:buNone/>
            </a:pPr>
            <a:endParaRPr b="1"/>
          </a:p>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i="1"/>
              <a:t>Quelqu'un a-t-il quelque chose à ajouter ?</a:t>
            </a:r>
            <a:endParaRPr/>
          </a:p>
          <a:p>
            <a:pPr marL="171450" lvl="0" indent="-171450" algn="l" rtl="0">
              <a:spcBef>
                <a:spcPts val="0"/>
              </a:spcBef>
              <a:spcAft>
                <a:spcPts val="0"/>
              </a:spcAft>
              <a:buClr>
                <a:schemeClr val="dk1"/>
              </a:buClr>
              <a:buSzPts val="1200"/>
              <a:buChar char="•"/>
            </a:pPr>
            <a:r>
              <a:rPr lang="en-GB" i="1"/>
              <a:t>Quelqu'un a-t-il des questions à poser ou des précisions à demander ? </a:t>
            </a:r>
            <a:endParaRPr/>
          </a:p>
        </p:txBody>
      </p:sp>
      <p:sp>
        <p:nvSpPr>
          <p:cNvPr id="676" name="Google Shape;676;p3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p3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35: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b="1" i="1"/>
              <a:t>Étape 1</a:t>
            </a:r>
            <a:endParaRPr/>
          </a:p>
          <a:p>
            <a:pPr marL="628650" lvl="1" indent="-171450" algn="l" rtl="0">
              <a:spcBef>
                <a:spcPts val="0"/>
              </a:spcBef>
              <a:spcAft>
                <a:spcPts val="0"/>
              </a:spcAft>
              <a:buClr>
                <a:schemeClr val="dk1"/>
              </a:buClr>
              <a:buSzPts val="1200"/>
              <a:buChar char="•"/>
            </a:pPr>
            <a:r>
              <a:rPr lang="en-GB" i="1"/>
              <a:t>Le consentement doit être obtenu avant que d'autres personnes ne soient contactées et que toute information personnelle ne soit partagée.</a:t>
            </a:r>
            <a:endParaRPr/>
          </a:p>
          <a:p>
            <a:pPr marL="171450" lvl="0" indent="-171450" algn="l" rtl="0">
              <a:spcBef>
                <a:spcPts val="0"/>
              </a:spcBef>
              <a:spcAft>
                <a:spcPts val="0"/>
              </a:spcAft>
              <a:buClr>
                <a:schemeClr val="dk1"/>
              </a:buClr>
              <a:buSzPts val="1200"/>
              <a:buChar char="•"/>
            </a:pPr>
            <a:r>
              <a:rPr lang="en-GB" b="1" i="1"/>
              <a:t>Étape 2</a:t>
            </a:r>
            <a:endParaRPr/>
          </a:p>
          <a:p>
            <a:pPr marL="628650" lvl="1" indent="-171450" algn="l" rtl="0">
              <a:spcBef>
                <a:spcPts val="0"/>
              </a:spcBef>
              <a:spcAft>
                <a:spcPts val="0"/>
              </a:spcAft>
              <a:buClr>
                <a:schemeClr val="dk1"/>
              </a:buClr>
              <a:buSzPts val="1200"/>
              <a:buChar char="•"/>
            </a:pPr>
            <a:r>
              <a:rPr lang="en-GB" i="1"/>
              <a:t>Les responsabilités doivent être réparties afin d'éviter les lacunes ou les doubles emplois. </a:t>
            </a:r>
            <a:endParaRPr/>
          </a:p>
          <a:p>
            <a:pPr marL="628650" lvl="1" indent="-171450" algn="l" rtl="0">
              <a:spcBef>
                <a:spcPts val="0"/>
              </a:spcBef>
              <a:spcAft>
                <a:spcPts val="0"/>
              </a:spcAft>
              <a:buClr>
                <a:schemeClr val="dk1"/>
              </a:buClr>
              <a:buSzPts val="1200"/>
              <a:buChar char="•"/>
            </a:pPr>
            <a:r>
              <a:rPr lang="en-GB" i="1"/>
              <a:t>Chacun doit savoir ce qu'il doit faire.</a:t>
            </a:r>
            <a:endParaRPr/>
          </a:p>
          <a:p>
            <a:pPr marL="628650" lvl="1" indent="-171450" algn="l" rtl="0">
              <a:spcBef>
                <a:spcPts val="0"/>
              </a:spcBef>
              <a:spcAft>
                <a:spcPts val="0"/>
              </a:spcAft>
              <a:buClr>
                <a:schemeClr val="dk1"/>
              </a:buClr>
              <a:buSzPts val="1200"/>
              <a:buChar char="•"/>
            </a:pPr>
            <a:r>
              <a:rPr lang="en-GB" i="1"/>
              <a:t>Il peut être utile de convenir d'un point focal pour la coordination entre les acteurs du dossier. Un gestionnaire de cas est bien placé pour assumer ce rôle de point focal de coordination.</a:t>
            </a:r>
            <a:endParaRPr/>
          </a:p>
          <a:p>
            <a:pPr marL="171450" lvl="0" indent="-171450" algn="l" rtl="0">
              <a:spcBef>
                <a:spcPts val="0"/>
              </a:spcBef>
              <a:spcAft>
                <a:spcPts val="0"/>
              </a:spcAft>
              <a:buClr>
                <a:schemeClr val="dk1"/>
              </a:buClr>
              <a:buSzPts val="1200"/>
              <a:buChar char="•"/>
            </a:pPr>
            <a:r>
              <a:rPr lang="en-GB" b="1" i="1"/>
              <a:t>Étape 3</a:t>
            </a:r>
            <a:endParaRPr/>
          </a:p>
          <a:p>
            <a:pPr marL="628650" lvl="1" indent="-171450" algn="l" rtl="0">
              <a:spcBef>
                <a:spcPts val="0"/>
              </a:spcBef>
              <a:spcAft>
                <a:spcPts val="0"/>
              </a:spcAft>
              <a:buClr>
                <a:schemeClr val="dk1"/>
              </a:buClr>
              <a:buSzPts val="1200"/>
              <a:buChar char="•"/>
            </a:pPr>
            <a:r>
              <a:rPr lang="en-GB" i="1"/>
              <a:t>Il est impossible de tout faire en même temps. L'enfant, le parent, la personne qui s'occupe de lui ou l'adulte de confiance seront débordés ! </a:t>
            </a:r>
            <a:endParaRPr/>
          </a:p>
          <a:p>
            <a:pPr marL="628650" lvl="1" indent="-171450" algn="l" rtl="0">
              <a:spcBef>
                <a:spcPts val="0"/>
              </a:spcBef>
              <a:spcAft>
                <a:spcPts val="0"/>
              </a:spcAft>
              <a:buClr>
                <a:schemeClr val="dk1"/>
              </a:buClr>
              <a:buSzPts val="1200"/>
              <a:buChar char="•"/>
            </a:pPr>
            <a:r>
              <a:rPr lang="en-GB" i="1"/>
              <a:t>Lors de la coordination, les acteurs doivent se mettre d'accord sur les priorités et fixer un calendrier. </a:t>
            </a:r>
            <a:endParaRPr/>
          </a:p>
          <a:p>
            <a:pPr marL="628650" lvl="1" indent="-171450" algn="l" rtl="0">
              <a:spcBef>
                <a:spcPts val="0"/>
              </a:spcBef>
              <a:spcAft>
                <a:spcPts val="0"/>
              </a:spcAft>
              <a:buClr>
                <a:schemeClr val="dk1"/>
              </a:buClr>
              <a:buSzPts val="1200"/>
              <a:buChar char="•"/>
            </a:pPr>
            <a:r>
              <a:rPr lang="en-GB" i="1"/>
              <a:t>Tout le monde doit connaître les priorités et savoir quand les actions seront mises en œuvre.</a:t>
            </a:r>
            <a:endParaRPr/>
          </a:p>
          <a:p>
            <a:pPr marL="171450" lvl="0" indent="-171450" algn="l" rtl="0">
              <a:spcBef>
                <a:spcPts val="0"/>
              </a:spcBef>
              <a:spcAft>
                <a:spcPts val="0"/>
              </a:spcAft>
              <a:buClr>
                <a:schemeClr val="dk1"/>
              </a:buClr>
              <a:buSzPts val="1200"/>
              <a:buChar char="•"/>
            </a:pPr>
            <a:r>
              <a:rPr lang="en-GB" b="1" i="1"/>
              <a:t>Étape 4</a:t>
            </a:r>
            <a:endParaRPr/>
          </a:p>
          <a:p>
            <a:pPr marL="628650" lvl="1" indent="-171450" algn="l" rtl="0">
              <a:spcBef>
                <a:spcPts val="0"/>
              </a:spcBef>
              <a:spcAft>
                <a:spcPts val="0"/>
              </a:spcAft>
              <a:buClr>
                <a:schemeClr val="dk1"/>
              </a:buClr>
              <a:buSzPts val="1200"/>
              <a:buChar char="•"/>
            </a:pPr>
            <a:r>
              <a:rPr lang="en-GB" i="1"/>
              <a:t>Pour assurer la coordination, les acteurs concernés doivent être tenus au courant. </a:t>
            </a:r>
            <a:endParaRPr/>
          </a:p>
          <a:p>
            <a:pPr marL="628650" lvl="1" indent="-171450" algn="l" rtl="0">
              <a:spcBef>
                <a:spcPts val="0"/>
              </a:spcBef>
              <a:spcAft>
                <a:spcPts val="0"/>
              </a:spcAft>
              <a:buClr>
                <a:schemeClr val="dk1"/>
              </a:buClr>
              <a:buSzPts val="1200"/>
              <a:buChar char="•"/>
            </a:pPr>
            <a:r>
              <a:rPr lang="en-GB" i="1"/>
              <a:t>Le point focal de la coordination, souvent le gestionnaire de cas, doit les informer des progrès réalisés et de tout changement pertinent. </a:t>
            </a:r>
            <a:endParaRPr/>
          </a:p>
          <a:p>
            <a:pPr marL="628650" lvl="1" indent="-171450" algn="l" rtl="0">
              <a:spcBef>
                <a:spcPts val="0"/>
              </a:spcBef>
              <a:spcAft>
                <a:spcPts val="0"/>
              </a:spcAft>
              <a:buClr>
                <a:schemeClr val="dk1"/>
              </a:buClr>
              <a:buSzPts val="1200"/>
              <a:buChar char="•"/>
            </a:pPr>
            <a:r>
              <a:rPr lang="en-GB" i="1"/>
              <a:t>Les principes de protection des données personnelles doivent être respectés à tout moment. Cela inclut la minimisation des données, c'est-à-dire le fait de ne partager des informations que sur la base du besoin de savoir. </a:t>
            </a:r>
            <a:endParaRPr/>
          </a:p>
          <a:p>
            <a:pPr marL="171450" lvl="0" indent="-171450" algn="l" rtl="0">
              <a:spcBef>
                <a:spcPts val="0"/>
              </a:spcBef>
              <a:spcAft>
                <a:spcPts val="0"/>
              </a:spcAft>
              <a:buClr>
                <a:schemeClr val="dk1"/>
              </a:buClr>
              <a:buSzPts val="1200"/>
              <a:buChar char="•"/>
            </a:pPr>
            <a:r>
              <a:rPr lang="en-GB" b="1" i="1"/>
              <a:t>Étape 5</a:t>
            </a:r>
            <a:endParaRPr/>
          </a:p>
          <a:p>
            <a:pPr marL="628650" lvl="1" indent="-171450" algn="l" rtl="0">
              <a:spcBef>
                <a:spcPts val="0"/>
              </a:spcBef>
              <a:spcAft>
                <a:spcPts val="0"/>
              </a:spcAft>
              <a:buClr>
                <a:schemeClr val="dk1"/>
              </a:buClr>
              <a:buSzPts val="1200"/>
              <a:buChar char="•"/>
            </a:pPr>
            <a:r>
              <a:rPr lang="en-GB" i="1"/>
              <a:t>Lors de la coordination, il est important d'établir une structure et d'élaborer un plan. </a:t>
            </a:r>
            <a:endParaRPr/>
          </a:p>
          <a:p>
            <a:pPr marL="628650" lvl="1" indent="-171450" algn="l" rtl="0">
              <a:spcBef>
                <a:spcPts val="0"/>
              </a:spcBef>
              <a:spcAft>
                <a:spcPts val="0"/>
              </a:spcAft>
              <a:buClr>
                <a:schemeClr val="dk1"/>
              </a:buClr>
              <a:buSzPts val="1200"/>
              <a:buChar char="•"/>
            </a:pPr>
            <a:r>
              <a:rPr lang="en-GB" i="1"/>
              <a:t>Toutefois, le gestionnaire de cas et les autres acteurs impliqués dans le dossier de l'enfant doivent rester flexibles. </a:t>
            </a:r>
            <a:endParaRPr i="1"/>
          </a:p>
        </p:txBody>
      </p:sp>
      <p:sp>
        <p:nvSpPr>
          <p:cNvPr id="694" name="Google Shape;694;p3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5" name="Google Shape;695;p3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36: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S'ADAPTER AU CONTEXTE</a:t>
            </a:r>
            <a:endParaRPr/>
          </a:p>
          <a:p>
            <a:pPr marL="171450" lvl="0" indent="-171450" algn="l" rtl="0">
              <a:spcBef>
                <a:spcPts val="0"/>
              </a:spcBef>
              <a:spcAft>
                <a:spcPts val="0"/>
              </a:spcAft>
              <a:buClr>
                <a:schemeClr val="dk1"/>
              </a:buClr>
              <a:buSzPts val="1200"/>
              <a:buChar char="•"/>
            </a:pPr>
            <a:r>
              <a:rPr lang="en-GB"/>
              <a:t>S'adapter aux pratiques locales et aux procédures opérationnelles standardisées de gestion des cas (POS GC)</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DISCUSSION PLÉNIÈRE (10 minutes)</a:t>
            </a:r>
            <a:endParaRPr/>
          </a:p>
          <a:p>
            <a:pPr marL="171450" lvl="0" indent="-171450" algn="l" rtl="0">
              <a:spcBef>
                <a:spcPts val="0"/>
              </a:spcBef>
              <a:spcAft>
                <a:spcPts val="0"/>
              </a:spcAft>
              <a:buClr>
                <a:schemeClr val="dk1"/>
              </a:buClr>
              <a:buSzPts val="1200"/>
              <a:buChar char="•"/>
            </a:pPr>
            <a:r>
              <a:rPr lang="en-GB" i="1"/>
              <a:t>La conférence de cas est un outil qui permet de soutenir la responsabilité et la coordination dans la gestion des cas.</a:t>
            </a:r>
            <a:endParaRPr/>
          </a:p>
          <a:p>
            <a:pPr marL="171450" lvl="0" indent="-171450" algn="l" rtl="0">
              <a:spcBef>
                <a:spcPts val="0"/>
              </a:spcBef>
              <a:spcAft>
                <a:spcPts val="0"/>
              </a:spcAft>
              <a:buClr>
                <a:schemeClr val="dk1"/>
              </a:buClr>
              <a:buSzPts val="1200"/>
              <a:buChar char="•"/>
            </a:pPr>
            <a:r>
              <a:rPr lang="en-GB"/>
              <a:t>Présentez la diapositive</a:t>
            </a:r>
            <a:endParaRPr/>
          </a:p>
          <a:p>
            <a:pPr marL="171450" lvl="0" indent="-171450" algn="l" rtl="0">
              <a:spcBef>
                <a:spcPts val="0"/>
              </a:spcBef>
              <a:spcAft>
                <a:spcPts val="0"/>
              </a:spcAft>
              <a:buClr>
                <a:schemeClr val="dk1"/>
              </a:buClr>
              <a:buSzPts val="1200"/>
              <a:buChar char="•"/>
            </a:pPr>
            <a:r>
              <a:rPr lang="en-GB" i="1"/>
              <a:t>Nous pouvons convenir que le cas de Teo est très complexe et qu'une conférence de cas pourrait être utile pour renforcer la coordination.</a:t>
            </a:r>
            <a:endParaRPr/>
          </a:p>
          <a:p>
            <a:pPr marL="171450" lvl="0" indent="-171450" algn="l" rtl="0">
              <a:spcBef>
                <a:spcPts val="0"/>
              </a:spcBef>
              <a:spcAft>
                <a:spcPts val="0"/>
              </a:spcAft>
              <a:buClr>
                <a:schemeClr val="dk1"/>
              </a:buClr>
              <a:buSzPts val="1200"/>
              <a:buChar char="•"/>
            </a:pPr>
            <a:r>
              <a:rPr lang="en-GB" i="1"/>
              <a:t>Qui inviteriez-vous à la conférence de cas de Teo ? </a:t>
            </a:r>
            <a:endParaRPr/>
          </a:p>
          <a:p>
            <a:pPr marL="171450" lvl="0" indent="-171450" algn="l" rtl="0">
              <a:spcBef>
                <a:spcPts val="0"/>
              </a:spcBef>
              <a:spcAft>
                <a:spcPts val="0"/>
              </a:spcAft>
              <a:buClr>
                <a:schemeClr val="dk1"/>
              </a:buClr>
              <a:buSzPts val="1200"/>
              <a:buChar char="•"/>
            </a:pPr>
            <a:r>
              <a:rPr lang="en-GB"/>
              <a:t>Inscrivez les réponses des participants sur un tableau de conférence</a:t>
            </a:r>
            <a:endParaRPr/>
          </a:p>
          <a:p>
            <a:pPr marL="171450" lvl="0" indent="-171450" algn="l" rtl="0">
              <a:spcBef>
                <a:spcPts val="0"/>
              </a:spcBef>
              <a:spcAft>
                <a:spcPts val="0"/>
              </a:spcAft>
              <a:buClr>
                <a:schemeClr val="dk1"/>
              </a:buClr>
              <a:buSzPts val="1200"/>
              <a:buChar char="•"/>
            </a:pPr>
            <a:r>
              <a:rPr lang="en-GB"/>
              <a:t>Complétez avec les réponses possibles ci-dessous</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RÉPONSES POSSIBLES</a:t>
            </a:r>
            <a:endParaRPr/>
          </a:p>
          <a:p>
            <a:pPr marL="171450" lvl="0" indent="-171450" algn="l" rtl="0">
              <a:spcBef>
                <a:spcPts val="0"/>
              </a:spcBef>
              <a:spcAft>
                <a:spcPts val="0"/>
              </a:spcAft>
              <a:buClr>
                <a:schemeClr val="dk1"/>
              </a:buClr>
              <a:buSzPts val="1200"/>
              <a:buChar char="•"/>
            </a:pPr>
            <a:r>
              <a:rPr lang="en-GB"/>
              <a:t>Le gestionnaire de cas </a:t>
            </a:r>
            <a:endParaRPr/>
          </a:p>
          <a:p>
            <a:pPr marL="171450" lvl="0" indent="-171450" algn="l" rtl="0">
              <a:spcBef>
                <a:spcPts val="0"/>
              </a:spcBef>
              <a:spcAft>
                <a:spcPts val="0"/>
              </a:spcAft>
              <a:buClr>
                <a:schemeClr val="dk1"/>
              </a:buClr>
              <a:buSzPts val="1200"/>
              <a:buChar char="•"/>
            </a:pPr>
            <a:r>
              <a:rPr lang="en-GB"/>
              <a:t>L’oncle, tante</a:t>
            </a:r>
            <a:endParaRPr/>
          </a:p>
          <a:p>
            <a:pPr marL="171450" lvl="0" indent="-171450" algn="l" rtl="0">
              <a:spcBef>
                <a:spcPts val="0"/>
              </a:spcBef>
              <a:spcAft>
                <a:spcPts val="0"/>
              </a:spcAft>
              <a:buClr>
                <a:schemeClr val="dk1"/>
              </a:buClr>
              <a:buSzPts val="1200"/>
              <a:buChar char="•"/>
            </a:pPr>
            <a:r>
              <a:rPr lang="en-GB"/>
              <a:t>La mère</a:t>
            </a:r>
            <a:endParaRPr/>
          </a:p>
          <a:p>
            <a:pPr marL="171450" lvl="0" indent="-171450" algn="l" rtl="0">
              <a:spcBef>
                <a:spcPts val="0"/>
              </a:spcBef>
              <a:spcAft>
                <a:spcPts val="0"/>
              </a:spcAft>
              <a:buClr>
                <a:schemeClr val="dk1"/>
              </a:buClr>
              <a:buSzPts val="1200"/>
              <a:buChar char="•"/>
            </a:pPr>
            <a:r>
              <a:rPr lang="en-GB"/>
              <a:t>Le chef de la communauté (s'il est prêt à soutenir l'effort de protection de Teo contre le recrutement)</a:t>
            </a:r>
            <a:endParaRPr/>
          </a:p>
          <a:p>
            <a:pPr marL="171450" lvl="0" indent="-171450" algn="l" rtl="0">
              <a:spcBef>
                <a:spcPts val="0"/>
              </a:spcBef>
              <a:spcAft>
                <a:spcPts val="0"/>
              </a:spcAft>
              <a:buClr>
                <a:schemeClr val="dk1"/>
              </a:buClr>
              <a:buSzPts val="1200"/>
              <a:buChar char="•"/>
            </a:pPr>
            <a:r>
              <a:rPr lang="en-GB"/>
              <a:t>L’agent de la santé (si l'équipe mobile fournit des soins médicaux à domicile)</a:t>
            </a:r>
            <a:endParaRPr/>
          </a:p>
          <a:p>
            <a:pPr marL="171450" lvl="0" indent="-171450" algn="l" rtl="0">
              <a:spcBef>
                <a:spcPts val="0"/>
              </a:spcBef>
              <a:spcAft>
                <a:spcPts val="0"/>
              </a:spcAft>
              <a:buClr>
                <a:schemeClr val="dk1"/>
              </a:buClr>
              <a:buSzPts val="1200"/>
              <a:buChar char="•"/>
            </a:pPr>
            <a:r>
              <a:rPr lang="en-GB"/>
              <a:t>Le psychologue (s'ils ont commencé à se concentrer sur la SMSPS spécialisée)</a:t>
            </a:r>
            <a:endParaRPr/>
          </a:p>
          <a:p>
            <a:pPr marL="0" lvl="0" indent="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p:txBody>
      </p:sp>
      <p:sp>
        <p:nvSpPr>
          <p:cNvPr id="719" name="Google Shape;719;p3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0" name="Google Shape;720;p3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37: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b="1" i="1"/>
              <a:t>Planifier et préparer</a:t>
            </a:r>
            <a:endParaRPr/>
          </a:p>
          <a:p>
            <a:pPr marL="628650" lvl="1" indent="-171450" algn="l" rtl="0">
              <a:spcBef>
                <a:spcPts val="0"/>
              </a:spcBef>
              <a:spcAft>
                <a:spcPts val="0"/>
              </a:spcAft>
              <a:buClr>
                <a:schemeClr val="dk1"/>
              </a:buClr>
              <a:buSzPts val="1200"/>
              <a:buChar char="•"/>
            </a:pPr>
            <a:r>
              <a:rPr lang="en-GB" i="1"/>
              <a:t>Examiner les formulaires de gestion de cas</a:t>
            </a:r>
            <a:endParaRPr/>
          </a:p>
          <a:p>
            <a:pPr marL="628650" lvl="1" indent="-171450" algn="l" rtl="0">
              <a:spcBef>
                <a:spcPts val="0"/>
              </a:spcBef>
              <a:spcAft>
                <a:spcPts val="0"/>
              </a:spcAft>
              <a:buClr>
                <a:schemeClr val="dk1"/>
              </a:buClr>
              <a:buSzPts val="1200"/>
              <a:buChar char="•"/>
            </a:pPr>
            <a:r>
              <a:rPr lang="en-GB" i="1"/>
              <a:t>Sélectionner l'environnement approprié pour organiser la conférence </a:t>
            </a:r>
            <a:endParaRPr/>
          </a:p>
          <a:p>
            <a:pPr marL="628650" lvl="1" indent="-171450" algn="l" rtl="0">
              <a:spcBef>
                <a:spcPts val="0"/>
              </a:spcBef>
              <a:spcAft>
                <a:spcPts val="0"/>
              </a:spcAft>
              <a:buClr>
                <a:schemeClr val="dk1"/>
              </a:buClr>
              <a:buSzPts val="1200"/>
              <a:buChar char="•"/>
            </a:pPr>
            <a:r>
              <a:rPr lang="en-GB" i="1"/>
              <a:t>Si possible, invitez les participants longtemps à l'avance</a:t>
            </a:r>
            <a:endParaRPr/>
          </a:p>
          <a:p>
            <a:pPr marL="171450" lvl="0" indent="-171450" algn="l" rtl="0">
              <a:spcBef>
                <a:spcPts val="0"/>
              </a:spcBef>
              <a:spcAft>
                <a:spcPts val="0"/>
              </a:spcAft>
              <a:buClr>
                <a:schemeClr val="dk1"/>
              </a:buClr>
              <a:buSzPts val="1200"/>
              <a:buChar char="•"/>
            </a:pPr>
            <a:r>
              <a:rPr lang="en-GB" b="1" i="1"/>
              <a:t>Prendre en compte les points de vue et les opinions de l'enfant, du parent ou de la personne qui s'occupe de l'enfant</a:t>
            </a:r>
            <a:endParaRPr/>
          </a:p>
          <a:p>
            <a:pPr marL="628650" lvl="1" indent="-171450" algn="l" rtl="0">
              <a:spcBef>
                <a:spcPts val="0"/>
              </a:spcBef>
              <a:spcAft>
                <a:spcPts val="0"/>
              </a:spcAft>
              <a:buClr>
                <a:schemeClr val="dk1"/>
              </a:buClr>
              <a:buSzPts val="1200"/>
              <a:buChar char="•"/>
            </a:pPr>
            <a:r>
              <a:rPr lang="en-GB" i="1"/>
              <a:t>Avant la conférence de cas, les points de vue et les opinions de l'enfant doivent être passés en revue. </a:t>
            </a:r>
            <a:endParaRPr/>
          </a:p>
          <a:p>
            <a:pPr marL="628650" lvl="1" indent="-171450" algn="l" rtl="0">
              <a:spcBef>
                <a:spcPts val="0"/>
              </a:spcBef>
              <a:spcAft>
                <a:spcPts val="0"/>
              </a:spcAft>
              <a:buClr>
                <a:schemeClr val="dk1"/>
              </a:buClr>
              <a:buSzPts val="1200"/>
              <a:buChar char="•"/>
            </a:pPr>
            <a:r>
              <a:rPr lang="en-GB" i="1"/>
              <a:t>Ils doivent être présentés lors de la conférence de cas.</a:t>
            </a:r>
            <a:endParaRPr/>
          </a:p>
          <a:p>
            <a:pPr marL="628650" lvl="1" indent="-171450" algn="l" rtl="0">
              <a:spcBef>
                <a:spcPts val="0"/>
              </a:spcBef>
              <a:spcAft>
                <a:spcPts val="0"/>
              </a:spcAft>
              <a:buClr>
                <a:schemeClr val="dk1"/>
              </a:buClr>
              <a:buSzPts val="1200"/>
              <a:buChar char="•"/>
            </a:pPr>
            <a:r>
              <a:rPr lang="en-GB" i="1"/>
              <a:t>Parfois, l'enfant peut participer à la conférence de cas, mais cela dépend de son intérêt supérieur et de son âge, de son stade de développement, de ses capacités et de sa maturité.</a:t>
            </a:r>
            <a:endParaRPr/>
          </a:p>
          <a:p>
            <a:pPr marL="171450" lvl="0" indent="-171450" algn="l" rtl="0">
              <a:spcBef>
                <a:spcPts val="0"/>
              </a:spcBef>
              <a:spcAft>
                <a:spcPts val="0"/>
              </a:spcAft>
              <a:buClr>
                <a:schemeClr val="dk1"/>
              </a:buClr>
              <a:buSzPts val="1200"/>
              <a:buChar char="•"/>
            </a:pPr>
            <a:r>
              <a:rPr lang="en-GB" b="1" i="1"/>
              <a:t>Présence et participation sur invitation uniquement</a:t>
            </a:r>
            <a:endParaRPr/>
          </a:p>
          <a:p>
            <a:pPr marL="628650" lvl="1" indent="-171450" algn="l" rtl="0">
              <a:spcBef>
                <a:spcPts val="0"/>
              </a:spcBef>
              <a:spcAft>
                <a:spcPts val="0"/>
              </a:spcAft>
              <a:buClr>
                <a:schemeClr val="dk1"/>
              </a:buClr>
              <a:buSzPts val="1200"/>
              <a:buChar char="•"/>
            </a:pPr>
            <a:r>
              <a:rPr lang="en-GB" i="1"/>
              <a:t>Les participants doivent être soigneusement sélectionnés et vérifiés avec l'enfant, les parents, la personne qui s'occupe de lui ou un adulte de confiance.</a:t>
            </a:r>
            <a:endParaRPr/>
          </a:p>
          <a:p>
            <a:pPr marL="171450" lvl="0" indent="-171450" algn="l" rtl="0">
              <a:spcBef>
                <a:spcPts val="0"/>
              </a:spcBef>
              <a:spcAft>
                <a:spcPts val="0"/>
              </a:spcAft>
              <a:buClr>
                <a:schemeClr val="dk1"/>
              </a:buClr>
              <a:buSzPts val="1200"/>
              <a:buChar char="•"/>
            </a:pPr>
            <a:r>
              <a:rPr lang="en-GB" b="1" i="1"/>
              <a:t>Quelqu'un doit présider la réunion</a:t>
            </a:r>
            <a:endParaRPr/>
          </a:p>
          <a:p>
            <a:pPr marL="628650" lvl="1" indent="-171450" algn="l" rtl="0">
              <a:spcBef>
                <a:spcPts val="0"/>
              </a:spcBef>
              <a:spcAft>
                <a:spcPts val="0"/>
              </a:spcAft>
              <a:buClr>
                <a:schemeClr val="dk1"/>
              </a:buClr>
              <a:buSzPts val="1200"/>
              <a:buChar char="•"/>
            </a:pPr>
            <a:r>
              <a:rPr lang="en-GB" i="1"/>
              <a:t>Un président indépendant et officiel doit diriger la discussion. </a:t>
            </a:r>
            <a:endParaRPr/>
          </a:p>
          <a:p>
            <a:pPr marL="628650" lvl="1" indent="-171450" algn="l" rtl="0">
              <a:spcBef>
                <a:spcPts val="0"/>
              </a:spcBef>
              <a:spcAft>
                <a:spcPts val="0"/>
              </a:spcAft>
              <a:buClr>
                <a:schemeClr val="dk1"/>
              </a:buClr>
              <a:buSzPts val="1200"/>
              <a:buChar char="•"/>
            </a:pPr>
            <a:r>
              <a:rPr lang="en-GB" i="1"/>
              <a:t>Il peut s'agir, par exemple, du gestionnaire de cas ou du superviseur de la gestion des cas.</a:t>
            </a:r>
            <a:endParaRPr/>
          </a:p>
          <a:p>
            <a:pPr marL="628650" lvl="1" indent="-171450" algn="l" rtl="0">
              <a:spcBef>
                <a:spcPts val="0"/>
              </a:spcBef>
              <a:spcAft>
                <a:spcPts val="0"/>
              </a:spcAft>
              <a:buClr>
                <a:schemeClr val="dk1"/>
              </a:buClr>
              <a:buSzPts val="1200"/>
              <a:buChar char="•"/>
            </a:pPr>
            <a:r>
              <a:rPr lang="en-GB" i="1"/>
              <a:t>Cette personne doit s'assurer que tout le monde a la possibilité de parler et de tirer des conclusions.</a:t>
            </a:r>
            <a:endParaRPr/>
          </a:p>
          <a:p>
            <a:pPr marL="628650" lvl="1" indent="-171450" algn="l" rtl="0">
              <a:spcBef>
                <a:spcPts val="0"/>
              </a:spcBef>
              <a:spcAft>
                <a:spcPts val="0"/>
              </a:spcAft>
              <a:buClr>
                <a:schemeClr val="dk1"/>
              </a:buClr>
              <a:buSzPts val="1200"/>
              <a:buChar char="•"/>
            </a:pPr>
            <a:r>
              <a:rPr lang="en-GB" i="1"/>
              <a:t>La participation doit être utile, bien gérée et sûre.</a:t>
            </a:r>
            <a:endParaRPr i="1"/>
          </a:p>
          <a:p>
            <a:pPr marL="171450" lvl="0" indent="-171450" algn="l" rtl="0">
              <a:spcBef>
                <a:spcPts val="0"/>
              </a:spcBef>
              <a:spcAft>
                <a:spcPts val="0"/>
              </a:spcAft>
              <a:buClr>
                <a:schemeClr val="dk1"/>
              </a:buClr>
              <a:buSzPts val="1200"/>
              <a:buChar char="•"/>
            </a:pPr>
            <a:r>
              <a:rPr lang="en-GB" b="1" i="1"/>
              <a:t>Respecter les principes de protection des données personnelles et les procédures d'échange d'informations</a:t>
            </a:r>
            <a:endParaRPr/>
          </a:p>
          <a:p>
            <a:pPr marL="628650" lvl="1" indent="-171450" algn="l" rtl="0">
              <a:spcBef>
                <a:spcPts val="0"/>
              </a:spcBef>
              <a:spcAft>
                <a:spcPts val="0"/>
              </a:spcAft>
              <a:buClr>
                <a:schemeClr val="dk1"/>
              </a:buClr>
              <a:buSzPts val="1200"/>
              <a:buChar char="•"/>
            </a:pPr>
            <a:r>
              <a:rPr lang="en-GB" i="1"/>
              <a:t>Ne les partagez qu'en cas de besoin d'en connaître.</a:t>
            </a:r>
            <a:endParaRPr/>
          </a:p>
          <a:p>
            <a:pPr marL="628650" lvl="1" indent="-171450" algn="l" rtl="0">
              <a:spcBef>
                <a:spcPts val="0"/>
              </a:spcBef>
              <a:spcAft>
                <a:spcPts val="0"/>
              </a:spcAft>
              <a:buClr>
                <a:schemeClr val="dk1"/>
              </a:buClr>
              <a:buSzPts val="1200"/>
              <a:buChar char="•"/>
            </a:pPr>
            <a:r>
              <a:rPr lang="en-GB" i="1"/>
              <a:t>Clarifiez l'importance de préserver la confidentialité des discussions au début de la réunion.</a:t>
            </a:r>
            <a:endParaRPr/>
          </a:p>
          <a:p>
            <a:pPr marL="171450" lvl="0" indent="-171450" algn="l" rtl="0">
              <a:spcBef>
                <a:spcPts val="0"/>
              </a:spcBef>
              <a:spcAft>
                <a:spcPts val="0"/>
              </a:spcAft>
              <a:buClr>
                <a:schemeClr val="dk1"/>
              </a:buClr>
              <a:buSzPts val="1200"/>
              <a:buChar char="•"/>
            </a:pPr>
            <a:r>
              <a:rPr lang="en-GB" b="1" i="1"/>
              <a:t>Documenter la conférence de cas</a:t>
            </a:r>
            <a:endParaRPr/>
          </a:p>
          <a:p>
            <a:pPr marL="628650" lvl="1" indent="-171450" algn="l" rtl="0">
              <a:spcBef>
                <a:spcPts val="0"/>
              </a:spcBef>
              <a:spcAft>
                <a:spcPts val="0"/>
              </a:spcAft>
              <a:buClr>
                <a:schemeClr val="dk1"/>
              </a:buClr>
              <a:buSzPts val="1200"/>
              <a:buChar char="•"/>
            </a:pPr>
            <a:r>
              <a:rPr lang="en-GB" i="1"/>
              <a:t>La documentation garantit la responsabilité et le suivi de la prise de décision et des actions énumérées lors de la conférence de cas.</a:t>
            </a:r>
            <a:endParaRPr/>
          </a:p>
          <a:p>
            <a:pPr marL="628650" lvl="1" indent="-171450" algn="l" rtl="0">
              <a:spcBef>
                <a:spcPts val="0"/>
              </a:spcBef>
              <a:spcAft>
                <a:spcPts val="0"/>
              </a:spcAft>
              <a:buClr>
                <a:schemeClr val="dk1"/>
              </a:buClr>
              <a:buSzPts val="1200"/>
              <a:buChar char="•"/>
            </a:pPr>
            <a:r>
              <a:rPr lang="en-GB" i="1"/>
              <a:t>Incorporez le retour d'information à l'enfant ou à la famille (s'ils ne participent pas).</a:t>
            </a:r>
            <a:endParaRPr i="1"/>
          </a:p>
        </p:txBody>
      </p:sp>
      <p:sp>
        <p:nvSpPr>
          <p:cNvPr id="737" name="Google Shape;737;p3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8" name="Google Shape;738;p3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38: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p:txBody>
      </p:sp>
      <p:sp>
        <p:nvSpPr>
          <p:cNvPr id="751" name="Google Shape;751;p3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2" name="Google Shape;752;p3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39: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SESSION 5 DURÉE : 0h30</a:t>
            </a:r>
            <a:endParaRPr/>
          </a:p>
        </p:txBody>
      </p:sp>
      <p:sp>
        <p:nvSpPr>
          <p:cNvPr id="763" name="Google Shape;763;p3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4" name="Google Shape;764;p3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39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l'ordre du jour </a:t>
            </a:r>
            <a:endParaRPr/>
          </a:p>
          <a:p>
            <a:pPr marL="171450" lvl="0" indent="-171450" algn="l" rtl="0">
              <a:spcBef>
                <a:spcPts val="0"/>
              </a:spcBef>
              <a:spcAft>
                <a:spcPts val="0"/>
              </a:spcAft>
              <a:buClr>
                <a:schemeClr val="dk1"/>
              </a:buClr>
              <a:buSzPts val="1200"/>
              <a:buChar char="•"/>
            </a:pPr>
            <a:r>
              <a:rPr lang="en-GB"/>
              <a:t>Rappeler aux participants</a:t>
            </a:r>
            <a:endParaRPr/>
          </a:p>
          <a:p>
            <a:pPr marL="628650" lvl="1" indent="-171450" algn="l" rtl="0">
              <a:spcBef>
                <a:spcPts val="0"/>
              </a:spcBef>
              <a:spcAft>
                <a:spcPts val="0"/>
              </a:spcAft>
              <a:buClr>
                <a:schemeClr val="dk1"/>
              </a:buClr>
              <a:buSzPts val="1200"/>
              <a:buChar char="•"/>
            </a:pPr>
            <a:r>
              <a:rPr lang="en-GB"/>
              <a:t>Le contrat d'apprentissage </a:t>
            </a:r>
            <a:endParaRPr/>
          </a:p>
          <a:p>
            <a:pPr marL="628650" lvl="1" indent="-171450" algn="l" rtl="0">
              <a:spcBef>
                <a:spcPts val="0"/>
              </a:spcBef>
              <a:spcAft>
                <a:spcPts val="0"/>
              </a:spcAft>
              <a:buClr>
                <a:schemeClr val="dk1"/>
              </a:buClr>
              <a:buSzPts val="1200"/>
              <a:buChar char="•"/>
            </a:pPr>
            <a:r>
              <a:rPr lang="en-GB"/>
              <a:t>Tout ce qui a trait à l'entretien (par exemple, les pauses, l'emplacement des toilettes, etc.)</a:t>
            </a:r>
            <a:endParaRPr/>
          </a:p>
          <a:p>
            <a:pPr marL="171450" lvl="0" indent="-95250" algn="l" rtl="0">
              <a:spcBef>
                <a:spcPts val="0"/>
              </a:spcBef>
              <a:spcAft>
                <a:spcPts val="0"/>
              </a:spcAft>
              <a:buClr>
                <a:schemeClr val="dk1"/>
              </a:buClr>
              <a:buSzPts val="1200"/>
              <a:buNone/>
            </a:pPr>
            <a:endParaRPr/>
          </a:p>
          <a:p>
            <a:pPr marL="171450" lvl="0" indent="-95250" algn="l" rtl="0">
              <a:spcBef>
                <a:spcPts val="0"/>
              </a:spcBef>
              <a:spcAft>
                <a:spcPts val="0"/>
              </a:spcAft>
              <a:buClr>
                <a:schemeClr val="dk1"/>
              </a:buClr>
              <a:buSzPts val="1200"/>
              <a:buNone/>
            </a:pPr>
            <a:endParaRPr/>
          </a:p>
        </p:txBody>
      </p:sp>
      <p:sp>
        <p:nvSpPr>
          <p:cNvPr id="128" name="Google Shape;128;p4: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40: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a:t>Présenter la diapositive</a:t>
            </a:r>
            <a:endParaRPr/>
          </a:p>
          <a:p>
            <a:pPr marL="171450" lvl="0" indent="-171450" algn="l" rtl="0">
              <a:spcBef>
                <a:spcPts val="0"/>
              </a:spcBef>
              <a:spcAft>
                <a:spcPts val="0"/>
              </a:spcAft>
              <a:buClr>
                <a:schemeClr val="dk1"/>
              </a:buClr>
              <a:buSzPts val="1200"/>
              <a:buChar char="•"/>
            </a:pPr>
            <a:r>
              <a:rPr lang="en-GB"/>
              <a:t>Réflexion sur la formation d'aujourd'hui</a:t>
            </a:r>
            <a:endParaRPr/>
          </a:p>
        </p:txBody>
      </p:sp>
      <p:sp>
        <p:nvSpPr>
          <p:cNvPr id="769" name="Google Shape;769;p40: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0" name="Google Shape;770;p40: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41: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a:t>Guidez les participants vers la </a:t>
            </a:r>
            <a:r>
              <a:rPr lang="en-GB" b="1"/>
              <a:t>page 50 du cahier d'exercices : Objectifs d'apprentissage</a:t>
            </a:r>
            <a:endParaRPr/>
          </a:p>
          <a:p>
            <a:pPr marL="171450" lvl="0" indent="-171450" algn="l" rtl="0">
              <a:spcBef>
                <a:spcPts val="0"/>
              </a:spcBef>
              <a:spcAft>
                <a:spcPts val="0"/>
              </a:spcAft>
              <a:buClr>
                <a:schemeClr val="dk1"/>
              </a:buClr>
              <a:buSzPts val="1200"/>
              <a:buChar char="•"/>
            </a:pPr>
            <a:r>
              <a:rPr lang="en-GB" i="1"/>
              <a:t>Il est important de prendre le temps de revoir les objectifs d'apprentissage (</a:t>
            </a:r>
            <a:r>
              <a:rPr lang="en-GB" b="1" i="1"/>
              <a:t>cahier d'exercices, page 38</a:t>
            </a:r>
            <a:r>
              <a:rPr lang="en-GB" i="1"/>
              <a:t>) et de réfléchir à vos réalisations à la fin de cette formation. </a:t>
            </a:r>
            <a:endParaRPr/>
          </a:p>
          <a:p>
            <a:pPr marL="171450" lvl="0" indent="-171450" algn="l" rtl="0">
              <a:spcBef>
                <a:spcPts val="0"/>
              </a:spcBef>
              <a:spcAft>
                <a:spcPts val="0"/>
              </a:spcAft>
              <a:buClr>
                <a:schemeClr val="dk1"/>
              </a:buClr>
              <a:buSzPts val="1200"/>
              <a:buChar char="•"/>
            </a:pPr>
            <a:r>
              <a:rPr lang="en-GB" i="1"/>
              <a:t>Certains objectifs d'apprentissage peuvent nécessiter davantage d'informations, de pratique ou de soutien de la part du superviseur pour être pleinement atteints.</a:t>
            </a:r>
            <a:endParaRPr/>
          </a:p>
          <a:p>
            <a:pPr marL="171450" lvl="0" indent="-171450" algn="l" rtl="0">
              <a:spcBef>
                <a:spcPts val="0"/>
              </a:spcBef>
              <a:spcAft>
                <a:spcPts val="0"/>
              </a:spcAft>
              <a:buClr>
                <a:schemeClr val="dk1"/>
              </a:buClr>
              <a:buSzPts val="1200"/>
              <a:buChar char="•"/>
            </a:pPr>
            <a:r>
              <a:rPr lang="en-GB" i="1"/>
              <a:t>Revenez sur la formation d'aujourd'hui et répondez aux questions sur les objectifs d'apprentissage dans votre cahier d'exercices. </a:t>
            </a:r>
            <a:endParaRPr/>
          </a:p>
          <a:p>
            <a:pPr marL="0" lvl="0" indent="0" algn="l" rtl="0">
              <a:spcBef>
                <a:spcPts val="0"/>
              </a:spcBef>
              <a:spcAft>
                <a:spcPts val="0"/>
              </a:spcAft>
              <a:buClr>
                <a:schemeClr val="dk1"/>
              </a:buClr>
              <a:buSzPts val="1200"/>
              <a:buNone/>
            </a:pPr>
            <a:endParaRPr b="1"/>
          </a:p>
          <a:p>
            <a:pPr marL="0" lvl="0" indent="0" algn="l" rtl="0">
              <a:spcBef>
                <a:spcPts val="0"/>
              </a:spcBef>
              <a:spcAft>
                <a:spcPts val="0"/>
              </a:spcAft>
              <a:buClr>
                <a:schemeClr val="dk1"/>
              </a:buClr>
              <a:buSzPts val="1200"/>
              <a:buNone/>
            </a:pPr>
            <a:r>
              <a:rPr lang="en-GB" b="1"/>
              <a:t>TRAVAIL INDIVIDUEL (5 minutes)</a:t>
            </a:r>
            <a:endParaRPr i="1"/>
          </a:p>
          <a:p>
            <a:pPr marL="171450" lvl="0" indent="-171450" algn="l" rtl="0">
              <a:spcBef>
                <a:spcPts val="0"/>
              </a:spcBef>
              <a:spcAft>
                <a:spcPts val="0"/>
              </a:spcAft>
              <a:buClr>
                <a:schemeClr val="dk1"/>
              </a:buClr>
              <a:buSzPts val="1200"/>
              <a:buChar char="•"/>
            </a:pPr>
            <a:r>
              <a:rPr lang="en-GB"/>
              <a:t>Laissez 5 minutes aux participants pour compléter le questionnaire</a:t>
            </a:r>
            <a:endParaRPr/>
          </a:p>
          <a:p>
            <a:pPr marL="0" marR="0" lvl="0" indent="0" algn="l" rtl="0">
              <a:lnSpc>
                <a:spcPct val="100000"/>
              </a:lnSpc>
              <a:spcBef>
                <a:spcPts val="0"/>
              </a:spcBef>
              <a:spcAft>
                <a:spcPts val="0"/>
              </a:spcAft>
              <a:buClr>
                <a:schemeClr val="dk1"/>
              </a:buClr>
              <a:buSzPts val="1200"/>
              <a:buNone/>
            </a:pPr>
            <a:endParaRPr/>
          </a:p>
          <a:p>
            <a:pPr marL="0" marR="0" lvl="0" indent="0" algn="l" rtl="0">
              <a:lnSpc>
                <a:spcPct val="100000"/>
              </a:lnSpc>
              <a:spcBef>
                <a:spcPts val="0"/>
              </a:spcBef>
              <a:spcAft>
                <a:spcPts val="0"/>
              </a:spcAft>
              <a:buClr>
                <a:schemeClr val="dk1"/>
              </a:buClr>
              <a:buSzPts val="1200"/>
              <a:buNone/>
            </a:pPr>
            <a:r>
              <a:rPr lang="en-GB" b="1"/>
              <a:t>DISCUSSION PLÉNIÈRE (5 minutes)</a:t>
            </a:r>
            <a:endParaRPr/>
          </a:p>
          <a:p>
            <a:pPr marL="171450" lvl="0" indent="-171450" algn="l" rtl="0">
              <a:spcBef>
                <a:spcPts val="0"/>
              </a:spcBef>
              <a:spcAft>
                <a:spcPts val="0"/>
              </a:spcAft>
              <a:buClr>
                <a:schemeClr val="dk1"/>
              </a:buClr>
              <a:buSzPts val="1200"/>
              <a:buChar char="•"/>
            </a:pPr>
            <a:r>
              <a:rPr lang="en-GB"/>
              <a:t>Invitez les volontaires à partager leur réflexion</a:t>
            </a:r>
            <a:endParaRPr/>
          </a:p>
          <a:p>
            <a:pPr marL="171450" lvl="0" indent="-95250" algn="l" rtl="0">
              <a:spcBef>
                <a:spcPts val="0"/>
              </a:spcBef>
              <a:spcAft>
                <a:spcPts val="0"/>
              </a:spcAft>
              <a:buClr>
                <a:schemeClr val="dk1"/>
              </a:buClr>
              <a:buSzPts val="1200"/>
              <a:buNone/>
            </a:pPr>
            <a:endParaRPr i="1"/>
          </a:p>
          <a:p>
            <a:pPr marL="0" lvl="0" indent="0" algn="l" rtl="0">
              <a:spcBef>
                <a:spcPts val="0"/>
              </a:spcBef>
              <a:spcAft>
                <a:spcPts val="0"/>
              </a:spcAft>
              <a:buClr>
                <a:schemeClr val="dk1"/>
              </a:buClr>
              <a:buSzPts val="1200"/>
              <a:buNone/>
            </a:pPr>
            <a:r>
              <a:rPr lang="en-GB" b="1"/>
              <a:t>INTRODUCTION</a:t>
            </a:r>
            <a:endParaRPr/>
          </a:p>
          <a:p>
            <a:pPr marL="171450" lvl="0" indent="-171450" algn="l" rtl="0">
              <a:spcBef>
                <a:spcPts val="0"/>
              </a:spcBef>
              <a:spcAft>
                <a:spcPts val="0"/>
              </a:spcAft>
              <a:buClr>
                <a:schemeClr val="dk1"/>
              </a:buClr>
              <a:buSzPts val="1200"/>
              <a:buChar char="•"/>
            </a:pPr>
            <a:r>
              <a:rPr lang="en-GB"/>
              <a:t>Continuez à la </a:t>
            </a:r>
            <a:r>
              <a:rPr lang="en-GB" b="1"/>
              <a:t>page 50 du cahier d'exercices : Réflexion</a:t>
            </a:r>
            <a:endParaRPr/>
          </a:p>
          <a:p>
            <a:pPr marL="171450" lvl="0" indent="-171450" algn="l" rtl="0">
              <a:spcBef>
                <a:spcPts val="0"/>
              </a:spcBef>
              <a:spcAft>
                <a:spcPts val="0"/>
              </a:spcAft>
              <a:buClr>
                <a:schemeClr val="dk1"/>
              </a:buClr>
              <a:buSzPts val="1200"/>
              <a:buChar char="•"/>
            </a:pPr>
            <a:r>
              <a:rPr lang="en-GB" i="1"/>
              <a:t>Qu'est-ce qui vous a surpris ? Qu'est-ce qui vous a posé problème ? Qu'aimeriez-vous apprendre davantage ?</a:t>
            </a:r>
            <a:endParaRPr/>
          </a:p>
          <a:p>
            <a:pPr marL="171450" lvl="0" indent="-171450" algn="l" rtl="0">
              <a:spcBef>
                <a:spcPts val="0"/>
              </a:spcBef>
              <a:spcAft>
                <a:spcPts val="0"/>
              </a:spcAft>
              <a:buClr>
                <a:schemeClr val="dk1"/>
              </a:buClr>
              <a:buSzPts val="1200"/>
              <a:buChar char="•"/>
            </a:pPr>
            <a:r>
              <a:rPr lang="en-GB" i="1"/>
              <a:t>Notez vos réflexions.</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TRAVAIL INDIVIDUEL (5 minutes)</a:t>
            </a:r>
            <a:endParaRPr/>
          </a:p>
          <a:p>
            <a:pPr marL="171450" lvl="0" indent="-171450" algn="l" rtl="0">
              <a:spcBef>
                <a:spcPts val="0"/>
              </a:spcBef>
              <a:spcAft>
                <a:spcPts val="0"/>
              </a:spcAft>
              <a:buClr>
                <a:schemeClr val="dk1"/>
              </a:buClr>
              <a:buSzPts val="1200"/>
              <a:buChar char="•"/>
            </a:pPr>
            <a:r>
              <a:rPr lang="en-GB"/>
              <a:t>Laissez 5 minutes aux participants pour compléter le questionnaire</a:t>
            </a:r>
            <a:endParaRPr b="1"/>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DISCUSSION PLÉNIÈRE (5 minutes)</a:t>
            </a:r>
            <a:endParaRPr/>
          </a:p>
          <a:p>
            <a:pPr marL="171450" lvl="0" indent="-171450" algn="l" rtl="0">
              <a:spcBef>
                <a:spcPts val="0"/>
              </a:spcBef>
              <a:spcAft>
                <a:spcPts val="0"/>
              </a:spcAft>
              <a:buClr>
                <a:schemeClr val="dk1"/>
              </a:buClr>
              <a:buSzPts val="1200"/>
              <a:buChar char="•"/>
            </a:pPr>
            <a:r>
              <a:rPr lang="en-GB"/>
              <a:t>Invitez les volontaires à partager leur réflexion</a:t>
            </a:r>
            <a:endParaRPr/>
          </a:p>
          <a:p>
            <a:pPr marL="171450" lvl="0" indent="-171450" algn="l" rtl="0">
              <a:spcBef>
                <a:spcPts val="0"/>
              </a:spcBef>
              <a:spcAft>
                <a:spcPts val="0"/>
              </a:spcAft>
              <a:buClr>
                <a:schemeClr val="dk1"/>
              </a:buClr>
              <a:buSzPts val="1200"/>
              <a:buChar char="•"/>
            </a:pPr>
            <a:r>
              <a:rPr lang="en-GB" i="0"/>
              <a:t>Expliquez quand commencera la formation sur le module suivant</a:t>
            </a:r>
            <a:endParaRPr/>
          </a:p>
          <a:p>
            <a:pPr marL="171450" lvl="0" indent="-171450" algn="l" rtl="0">
              <a:spcBef>
                <a:spcPts val="0"/>
              </a:spcBef>
              <a:spcAft>
                <a:spcPts val="0"/>
              </a:spcAft>
              <a:buClr>
                <a:schemeClr val="dk1"/>
              </a:buClr>
              <a:buSzPts val="1200"/>
              <a:buChar char="•"/>
            </a:pPr>
            <a:r>
              <a:rPr lang="en-GB" i="0"/>
              <a:t>Remerciez les participants pour leur participation</a:t>
            </a:r>
            <a:endParaRPr/>
          </a:p>
        </p:txBody>
      </p:sp>
      <p:sp>
        <p:nvSpPr>
          <p:cNvPr id="796" name="Google Shape;796;p41: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7" name="Google Shape;797;p41: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41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PRÉPARATION</a:t>
            </a:r>
            <a:endParaRPr/>
          </a:p>
          <a:p>
            <a:pPr marL="171450" lvl="0" indent="-171450" algn="l" rtl="0">
              <a:spcBef>
                <a:spcPts val="0"/>
              </a:spcBef>
              <a:spcAft>
                <a:spcPts val="0"/>
              </a:spcAft>
              <a:buClr>
                <a:schemeClr val="dk1"/>
              </a:buClr>
              <a:buSzPts val="1200"/>
              <a:buChar char="•"/>
            </a:pPr>
            <a:r>
              <a:rPr lang="en-GB"/>
              <a:t>Prévoir suffisamment de notes autocollantes pour chaque participant</a:t>
            </a:r>
            <a:endParaRPr/>
          </a:p>
          <a:p>
            <a:pPr marL="171450" lvl="0" indent="-171450" algn="l" rtl="0">
              <a:spcBef>
                <a:spcPts val="0"/>
              </a:spcBef>
              <a:spcAft>
                <a:spcPts val="0"/>
              </a:spcAft>
              <a:buClr>
                <a:schemeClr val="dk1"/>
              </a:buClr>
              <a:buSzPts val="1200"/>
              <a:buChar char="•"/>
            </a:pPr>
            <a:r>
              <a:rPr lang="en-GB"/>
              <a:t>Notez les questions suivantes sur une feuille adhésive :</a:t>
            </a:r>
            <a:endParaRPr/>
          </a:p>
          <a:p>
            <a:pPr marL="628650" lvl="1" indent="-171450" algn="l" rtl="0">
              <a:spcBef>
                <a:spcPts val="0"/>
              </a:spcBef>
              <a:spcAft>
                <a:spcPts val="0"/>
              </a:spcAft>
              <a:buClr>
                <a:schemeClr val="dk1"/>
              </a:buClr>
              <a:buSzPts val="1200"/>
              <a:buChar char="•"/>
            </a:pPr>
            <a:r>
              <a:rPr lang="en-GB"/>
              <a:t>"Qu'est-ce qu'une ancre ?"</a:t>
            </a:r>
            <a:endParaRPr/>
          </a:p>
          <a:p>
            <a:pPr marL="628650" lvl="1" indent="-171450" algn="l" rtl="0">
              <a:spcBef>
                <a:spcPts val="0"/>
              </a:spcBef>
              <a:spcAft>
                <a:spcPts val="0"/>
              </a:spcAft>
              <a:buClr>
                <a:schemeClr val="dk1"/>
              </a:buClr>
              <a:buSzPts val="1200"/>
              <a:buChar char="•"/>
            </a:pPr>
            <a:r>
              <a:rPr lang="en-GB"/>
              <a:t>"Liste des obstacles à la connaissance de soi”</a:t>
            </a:r>
            <a:endParaRPr/>
          </a:p>
          <a:p>
            <a:pPr marL="628650" lvl="1" indent="-171450" algn="l" rtl="0">
              <a:spcBef>
                <a:spcPts val="0"/>
              </a:spcBef>
              <a:spcAft>
                <a:spcPts val="0"/>
              </a:spcAft>
              <a:buClr>
                <a:schemeClr val="dk1"/>
              </a:buClr>
              <a:buSzPts val="1200"/>
              <a:buChar char="•"/>
            </a:pPr>
            <a:r>
              <a:rPr lang="en-GB"/>
              <a:t>"Expliquez l'inclusion"</a:t>
            </a:r>
            <a:endParaRPr/>
          </a:p>
          <a:p>
            <a:pPr marL="628650" lvl="1" indent="-171450" algn="l" rtl="0">
              <a:spcBef>
                <a:spcPts val="0"/>
              </a:spcBef>
              <a:spcAft>
                <a:spcPts val="0"/>
              </a:spcAft>
              <a:buClr>
                <a:schemeClr val="dk1"/>
              </a:buClr>
              <a:buSzPts val="1200"/>
              <a:buChar char="•"/>
            </a:pPr>
            <a:r>
              <a:rPr lang="en-GB"/>
              <a:t>"Fournissez un exemple de la manière dont le pouvoir peut être utilisé de manière éthique et responsable".</a:t>
            </a:r>
            <a:endParaRPr/>
          </a:p>
          <a:p>
            <a:pPr marL="628650" lvl="1" indent="-171450" algn="l" rtl="0">
              <a:spcBef>
                <a:spcPts val="0"/>
              </a:spcBef>
              <a:spcAft>
                <a:spcPts val="0"/>
              </a:spcAft>
              <a:buClr>
                <a:schemeClr val="dk1"/>
              </a:buClr>
              <a:buSzPts val="1200"/>
              <a:buChar char="•"/>
            </a:pPr>
            <a:r>
              <a:rPr lang="en-GB"/>
              <a:t>"Expliquez le burn-out”</a:t>
            </a:r>
            <a:endParaRPr/>
          </a:p>
          <a:p>
            <a:pPr marL="628650" lvl="1" indent="-171450" algn="l" rtl="0">
              <a:spcBef>
                <a:spcPts val="0"/>
              </a:spcBef>
              <a:spcAft>
                <a:spcPts val="0"/>
              </a:spcAft>
              <a:buClr>
                <a:schemeClr val="dk1"/>
              </a:buClr>
              <a:buSzPts val="1200"/>
              <a:buChar char="•"/>
            </a:pPr>
            <a:r>
              <a:rPr lang="en-GB"/>
              <a:t>"Expliquer la fatigue compassionnelle”</a:t>
            </a:r>
            <a:endParaRPr/>
          </a:p>
          <a:p>
            <a:pPr marL="171450" lvl="0" indent="-171450" algn="l" rtl="0">
              <a:spcBef>
                <a:spcPts val="0"/>
              </a:spcBef>
              <a:spcAft>
                <a:spcPts val="0"/>
              </a:spcAft>
              <a:buClr>
                <a:schemeClr val="dk1"/>
              </a:buClr>
              <a:buSzPts val="1200"/>
              <a:buChar char="•"/>
            </a:pPr>
            <a:r>
              <a:rPr lang="en-GB"/>
              <a:t>Inscrivez "Pas de question pour vous cette fois-ci" sur les autres notes autocollantes.</a:t>
            </a:r>
            <a:endParaRPr/>
          </a:p>
          <a:p>
            <a:pPr marL="628650" lvl="1" indent="-171450" algn="l" rtl="0">
              <a:spcBef>
                <a:spcPts val="0"/>
              </a:spcBef>
              <a:spcAft>
                <a:spcPts val="0"/>
              </a:spcAft>
              <a:buClr>
                <a:schemeClr val="dk1"/>
              </a:buClr>
              <a:buSzPts val="1200"/>
              <a:buChar char="•"/>
            </a:pPr>
            <a:r>
              <a:rPr lang="en-GB"/>
              <a:t>Par exemple, si vous avez 20 participants :</a:t>
            </a:r>
            <a:endParaRPr/>
          </a:p>
          <a:p>
            <a:pPr marL="1085850" lvl="2" indent="-171450" algn="l" rtl="0">
              <a:spcBef>
                <a:spcPts val="0"/>
              </a:spcBef>
              <a:spcAft>
                <a:spcPts val="0"/>
              </a:spcAft>
              <a:buClr>
                <a:schemeClr val="dk1"/>
              </a:buClr>
              <a:buSzPts val="1200"/>
              <a:buChar char="•"/>
            </a:pPr>
            <a:r>
              <a:rPr lang="en-GB"/>
              <a:t>Rédigez 6 notes autocollantes contenant chacune une des questions mentionnées ci-dessus. </a:t>
            </a:r>
            <a:endParaRPr/>
          </a:p>
          <a:p>
            <a:pPr marL="1085850" lvl="2" indent="-171450" algn="l" rtl="0">
              <a:spcBef>
                <a:spcPts val="0"/>
              </a:spcBef>
              <a:spcAft>
                <a:spcPts val="0"/>
              </a:spcAft>
              <a:buClr>
                <a:schemeClr val="dk1"/>
              </a:buClr>
              <a:buSzPts val="1200"/>
              <a:buChar char="•"/>
            </a:pPr>
            <a:r>
              <a:rPr lang="en-GB"/>
              <a:t>Écrivez 14 notes autocollantes avec "Pas de question pour vous cette fois-ci"</a:t>
            </a:r>
            <a:endParaRPr/>
          </a:p>
          <a:p>
            <a:pPr marL="171450" lvl="0" indent="-171450" algn="l" rtl="0">
              <a:spcBef>
                <a:spcPts val="0"/>
              </a:spcBef>
              <a:spcAft>
                <a:spcPts val="0"/>
              </a:spcAft>
              <a:buClr>
                <a:schemeClr val="dk1"/>
              </a:buClr>
              <a:buSzPts val="1200"/>
              <a:buChar char="•"/>
            </a:pPr>
            <a:r>
              <a:rPr lang="en-GB"/>
              <a:t>Mettez toutes les notes autocollantes dans un sac ou une boîte. </a:t>
            </a:r>
            <a:endParaRPr/>
          </a:p>
          <a:p>
            <a:pPr marL="0" marR="0" lvl="0" indent="0" algn="l" rtl="0">
              <a:lnSpc>
                <a:spcPct val="100000"/>
              </a:lnSpc>
              <a:spcBef>
                <a:spcPts val="0"/>
              </a:spcBef>
              <a:spcAft>
                <a:spcPts val="0"/>
              </a:spcAft>
              <a:buClr>
                <a:schemeClr val="dk1"/>
              </a:buClr>
              <a:buSzPts val="1200"/>
              <a:buFont typeface="Arial"/>
              <a:buNone/>
            </a:pPr>
            <a:r>
              <a:rPr lang="en-GB"/>
              <a:t>______________________________________________________________________________</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QUIZ (15 minutes)</a:t>
            </a:r>
            <a:endParaRPr/>
          </a:p>
          <a:p>
            <a:pPr marL="171450" lvl="0" indent="-171450" algn="l" rtl="0">
              <a:spcBef>
                <a:spcPts val="0"/>
              </a:spcBef>
              <a:spcAft>
                <a:spcPts val="0"/>
              </a:spcAft>
              <a:buClr>
                <a:schemeClr val="dk1"/>
              </a:buClr>
              <a:buSzPts val="1200"/>
              <a:buChar char="•"/>
            </a:pPr>
            <a:r>
              <a:rPr lang="en-GB" i="1"/>
              <a:t>Chacun d'entre vous doit tirer une note autocollante de ce sac/cette boîte.</a:t>
            </a:r>
            <a:endParaRPr/>
          </a:p>
          <a:p>
            <a:pPr marL="171450" lvl="0" indent="-171450" algn="l" rtl="0">
              <a:spcBef>
                <a:spcPts val="0"/>
              </a:spcBef>
              <a:spcAft>
                <a:spcPts val="0"/>
              </a:spcAft>
              <a:buClr>
                <a:schemeClr val="dk1"/>
              </a:buClr>
              <a:buSzPts val="1200"/>
              <a:buChar char="•"/>
            </a:pPr>
            <a:r>
              <a:rPr lang="en-GB" i="1"/>
              <a:t>Si vous avez une note autocollante avec une question, répondez à la question.</a:t>
            </a:r>
            <a:endParaRPr/>
          </a:p>
          <a:p>
            <a:pPr marL="628650" lvl="1" indent="-171450" algn="l" rtl="0">
              <a:spcBef>
                <a:spcPts val="0"/>
              </a:spcBef>
              <a:spcAft>
                <a:spcPts val="0"/>
              </a:spcAft>
              <a:buClr>
                <a:schemeClr val="dk1"/>
              </a:buClr>
              <a:buSzPts val="1200"/>
              <a:buChar char="•"/>
            </a:pPr>
            <a:r>
              <a:rPr lang="en-GB" i="1"/>
              <a:t>D'autres personnes peuvent vous aider si vous êtes bloqué</a:t>
            </a:r>
            <a:endParaRPr/>
          </a:p>
          <a:p>
            <a:pPr marL="171450" lvl="0" indent="-171450" algn="l" rtl="0">
              <a:spcBef>
                <a:spcPts val="0"/>
              </a:spcBef>
              <a:spcAft>
                <a:spcPts val="0"/>
              </a:spcAft>
              <a:buClr>
                <a:schemeClr val="dk1"/>
              </a:buClr>
              <a:buSzPts val="1200"/>
              <a:buChar char="•"/>
            </a:pPr>
            <a:r>
              <a:rPr lang="en-GB"/>
              <a:t>Assurez-vous que toutes les questions aient reçu une réponse</a:t>
            </a:r>
            <a:endParaRPr/>
          </a:p>
          <a:p>
            <a:pPr marL="171450" lvl="0" indent="-171450" algn="l" rtl="0">
              <a:spcBef>
                <a:spcPts val="0"/>
              </a:spcBef>
              <a:spcAft>
                <a:spcPts val="0"/>
              </a:spcAft>
              <a:buClr>
                <a:schemeClr val="dk1"/>
              </a:buClr>
              <a:buSzPts val="1200"/>
              <a:buChar char="•"/>
            </a:pPr>
            <a:r>
              <a:rPr lang="en-GB"/>
              <a:t>Compléter avec les réponses de la page suivante</a:t>
            </a:r>
            <a:endParaRPr/>
          </a:p>
          <a:p>
            <a:pPr marL="171450" lvl="0" indent="-171450" algn="l" rtl="0">
              <a:spcBef>
                <a:spcPts val="0"/>
              </a:spcBef>
              <a:spcAft>
                <a:spcPts val="0"/>
              </a:spcAft>
              <a:buClr>
                <a:schemeClr val="dk1"/>
              </a:buClr>
              <a:buSzPts val="1200"/>
              <a:buChar char="•"/>
            </a:pPr>
            <a:r>
              <a:rPr lang="en-GB" i="1"/>
              <a:t>Quelqu'un a-t-il des questions à poser ou des précisions à demander ?</a:t>
            </a:r>
            <a:endParaRPr/>
          </a:p>
          <a:p>
            <a:pPr marL="171450" lvl="0" indent="-171450" algn="l" rtl="0">
              <a:spcBef>
                <a:spcPts val="0"/>
              </a:spcBef>
              <a:spcAft>
                <a:spcPts val="0"/>
              </a:spcAft>
              <a:buClr>
                <a:schemeClr val="dk1"/>
              </a:buClr>
              <a:buSzPts val="1200"/>
              <a:buChar char="•"/>
            </a:pPr>
            <a:r>
              <a:rPr lang="en-GB" i="1"/>
              <a:t>Maintenant que nous avons récapitulé le module précédent, nous allons discuter de ce que l'on peut attendre du module d'aujourd'hui. </a:t>
            </a:r>
            <a:endParaRPr/>
          </a:p>
          <a:p>
            <a:pPr marL="0" marR="0" lvl="0" indent="0" algn="l" rtl="0">
              <a:lnSpc>
                <a:spcPct val="100000"/>
              </a:lnSpc>
              <a:spcBef>
                <a:spcPts val="0"/>
              </a:spcBef>
              <a:spcAft>
                <a:spcPts val="0"/>
              </a:spcAft>
              <a:buClr>
                <a:schemeClr val="dk1"/>
              </a:buClr>
              <a:buSzPts val="1200"/>
              <a:buFont typeface="Arial"/>
              <a:buNone/>
            </a:pPr>
            <a:r>
              <a:rPr lang="en-GB"/>
              <a:t>______________________________________________________________________________</a:t>
            </a:r>
            <a:endParaRPr/>
          </a:p>
          <a:p>
            <a:pPr marL="0" lvl="0" indent="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SUITE 🡪</a:t>
            </a:r>
            <a:endParaRPr b="1"/>
          </a:p>
        </p:txBody>
      </p:sp>
      <p:sp>
        <p:nvSpPr>
          <p:cNvPr id="149" name="Google Shape;149;p5: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5: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txBox="1">
            <a:spLocks noGrp="1"/>
          </p:cNvSpPr>
          <p:nvPr>
            <p:ph type="body" idx="1"/>
          </p:nvPr>
        </p:nvSpPr>
        <p:spPr>
          <a:xfrm>
            <a:off x="477837" y="460375"/>
            <a:ext cx="6143625" cy="9211334"/>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RÉPONSES</a:t>
            </a:r>
            <a:endParaRPr/>
          </a:p>
          <a:p>
            <a:pPr marL="171450" lvl="0" indent="-171450" algn="l" rtl="0">
              <a:spcBef>
                <a:spcPts val="0"/>
              </a:spcBef>
              <a:spcAft>
                <a:spcPts val="0"/>
              </a:spcAft>
              <a:buClr>
                <a:schemeClr val="dk1"/>
              </a:buClr>
              <a:buSzPts val="1200"/>
              <a:buChar char="•"/>
            </a:pPr>
            <a:r>
              <a:rPr lang="en-GB" b="1"/>
              <a:t>Qu'est-ce qu’une ancre? </a:t>
            </a:r>
            <a:r>
              <a:rPr lang="en-GB"/>
              <a:t>Les ancres sont les mots que nous utilisons pour nous décrire dans le passé, le présent et l'avenir. Ce sont des caractéristiques personnelles qui restent constantes et nous aident à être stables. </a:t>
            </a:r>
            <a:endParaRPr/>
          </a:p>
          <a:p>
            <a:pPr marL="171450" lvl="0" indent="-171450" algn="l" rtl="0">
              <a:spcBef>
                <a:spcPts val="0"/>
              </a:spcBef>
              <a:spcAft>
                <a:spcPts val="0"/>
              </a:spcAft>
              <a:buClr>
                <a:schemeClr val="dk1"/>
              </a:buClr>
              <a:buSzPts val="1200"/>
              <a:buChar char="•"/>
            </a:pPr>
            <a:r>
              <a:rPr lang="en-GB" b="1"/>
              <a:t>Dressez la liste des obstacles à la conscience de soi : </a:t>
            </a:r>
            <a:r>
              <a:rPr lang="en-GB"/>
              <a:t>Le fait d’éviter les retours ou réactions, l'ignorance de nos émotions et de nos sentiments, les préjugés inconscients. </a:t>
            </a:r>
            <a:endParaRPr/>
          </a:p>
          <a:p>
            <a:pPr marL="171450" lvl="0" indent="-171450" algn="l" rtl="0">
              <a:spcBef>
                <a:spcPts val="0"/>
              </a:spcBef>
              <a:spcAft>
                <a:spcPts val="0"/>
              </a:spcAft>
              <a:buClr>
                <a:schemeClr val="dk1"/>
              </a:buClr>
              <a:buSzPts val="1200"/>
              <a:buChar char="•"/>
            </a:pPr>
            <a:r>
              <a:rPr lang="en-GB" b="1"/>
              <a:t>Expliquez l'inclusion : </a:t>
            </a:r>
            <a:r>
              <a:rPr lang="en-GB"/>
              <a:t>L'inclusion est une approche fondée sur les droits, qui vise à garantir que toutes les personnes susceptibles d'être exclues puissent participer et bénéficier d'un accès égal aux services de base. </a:t>
            </a:r>
            <a:endParaRPr/>
          </a:p>
          <a:p>
            <a:pPr marL="171450" lvl="0" indent="-171450" algn="l" rtl="0">
              <a:spcBef>
                <a:spcPts val="0"/>
              </a:spcBef>
              <a:spcAft>
                <a:spcPts val="0"/>
              </a:spcAft>
              <a:buClr>
                <a:schemeClr val="dk1"/>
              </a:buClr>
              <a:buSzPts val="1200"/>
              <a:buChar char="•"/>
            </a:pPr>
            <a:r>
              <a:rPr lang="en-GB" b="1"/>
              <a:t>Expliquez le burn-out : </a:t>
            </a:r>
            <a:r>
              <a:rPr lang="en-GB"/>
              <a:t>Le burn-out est un syndrome résultant d'un stress chronique sur le lieu de travail qui n'a pas été géré avec succès. </a:t>
            </a:r>
            <a:endParaRPr/>
          </a:p>
          <a:p>
            <a:pPr marL="171450" lvl="0" indent="-171450" algn="l" rtl="0">
              <a:spcBef>
                <a:spcPts val="0"/>
              </a:spcBef>
              <a:spcAft>
                <a:spcPts val="0"/>
              </a:spcAft>
              <a:buClr>
                <a:schemeClr val="dk1"/>
              </a:buClr>
              <a:buSzPts val="1200"/>
              <a:buChar char="•"/>
            </a:pPr>
            <a:r>
              <a:rPr lang="en-GB" b="1"/>
              <a:t>Expliquez la fatigue compassionnelle : La </a:t>
            </a:r>
            <a:r>
              <a:rPr lang="en-GB"/>
              <a:t>fatigue compassionnelle est un état caractérisé par un épuisement émotionnel et physique, entraînant une réduction de la capacité d'empathie ou de compassion pour les autres, et souvent décrit comme le coût négatif de la prise en charge.</a:t>
            </a:r>
            <a:endParaRPr/>
          </a:p>
        </p:txBody>
      </p:sp>
      <p:sp>
        <p:nvSpPr>
          <p:cNvPr id="160" name="Google Shape;160;p6: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
        <p:nvSpPr>
          <p:cNvPr id="161" name="Google Shape;161;p6: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Dans ce module, nous explorerons les compétences nécessaires à la résolution des problèmes, à la négociation et à la coordination dans la gestion des cas de protection de l'enfance, en nous appuyant sur ce que nous avons appris au niveau 1.</a:t>
            </a:r>
            <a:endParaRPr i="1"/>
          </a:p>
          <a:p>
            <a:pPr marL="171450" lvl="0" indent="-171450" algn="l" rtl="0">
              <a:spcBef>
                <a:spcPts val="0"/>
              </a:spcBef>
              <a:spcAft>
                <a:spcPts val="0"/>
              </a:spcAft>
              <a:buClr>
                <a:schemeClr val="dk1"/>
              </a:buClr>
              <a:buSzPts val="1200"/>
              <a:buChar char="•"/>
            </a:pPr>
            <a:r>
              <a:rPr lang="en-GB"/>
              <a:t>Présentez la diapositive</a:t>
            </a:r>
            <a:endParaRPr/>
          </a:p>
          <a:p>
            <a:pPr marL="171450" lvl="0" indent="-171450" algn="l" rtl="0">
              <a:spcBef>
                <a:spcPts val="0"/>
              </a:spcBef>
              <a:spcAft>
                <a:spcPts val="0"/>
              </a:spcAft>
              <a:buClr>
                <a:schemeClr val="dk1"/>
              </a:buClr>
              <a:buSzPts val="1200"/>
              <a:buChar char="•"/>
            </a:pPr>
            <a:r>
              <a:rPr lang="en-GB" i="1"/>
              <a:t>Quelqu'un a-t-il des questions à poser ou des précisions à demander ?</a:t>
            </a:r>
            <a:endParaRPr/>
          </a:p>
          <a:p>
            <a:pPr marL="171450" marR="0" lvl="0" indent="-171450" algn="l" rtl="0">
              <a:lnSpc>
                <a:spcPct val="100000"/>
              </a:lnSpc>
              <a:spcBef>
                <a:spcPts val="0"/>
              </a:spcBef>
              <a:spcAft>
                <a:spcPts val="0"/>
              </a:spcAft>
              <a:buClr>
                <a:schemeClr val="dk1"/>
              </a:buClr>
              <a:buSzPts val="1200"/>
              <a:buFont typeface="Arial"/>
              <a:buChar char="•"/>
            </a:pPr>
            <a:r>
              <a:rPr lang="en-GB" i="1"/>
              <a:t>Vous les trouverez également à la </a:t>
            </a:r>
            <a:r>
              <a:rPr lang="en-GB" b="1" i="1"/>
              <a:t>page 38 du cahier d'exercices : Objectifs d'apprentissage</a:t>
            </a:r>
            <a:endParaRPr/>
          </a:p>
        </p:txBody>
      </p:sp>
      <p:sp>
        <p:nvSpPr>
          <p:cNvPr id="166" name="Google Shape;166;p7: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7: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RÉVISION PLÉNIÈRE</a:t>
            </a:r>
            <a:endParaRPr/>
          </a:p>
          <a:p>
            <a:pPr marL="171450" lvl="0" indent="-171450" algn="l" rtl="0">
              <a:spcBef>
                <a:spcPts val="0"/>
              </a:spcBef>
              <a:spcAft>
                <a:spcPts val="0"/>
              </a:spcAft>
              <a:buClr>
                <a:schemeClr val="dk1"/>
              </a:buClr>
              <a:buSzPts val="1200"/>
              <a:buChar char="•"/>
            </a:pPr>
            <a:r>
              <a:rPr lang="en-GB"/>
              <a:t>Se référer au cadre de compétences tel qu'il a été discuté au cours du module 1.</a:t>
            </a:r>
            <a:endParaRPr/>
          </a:p>
          <a:p>
            <a:pPr marL="171450" lvl="0" indent="-171450" algn="l" rtl="0">
              <a:spcBef>
                <a:spcPts val="0"/>
              </a:spcBef>
              <a:spcAft>
                <a:spcPts val="0"/>
              </a:spcAft>
              <a:buClr>
                <a:schemeClr val="dk1"/>
              </a:buClr>
              <a:buSzPts val="1200"/>
              <a:buChar char="•"/>
            </a:pPr>
            <a:r>
              <a:rPr lang="en-GB"/>
              <a:t>Examinez les indicateurs de comportement pour la résolution de problèmes, la négociation et la coordination. </a:t>
            </a:r>
            <a:endParaRPr/>
          </a:p>
        </p:txBody>
      </p:sp>
      <p:sp>
        <p:nvSpPr>
          <p:cNvPr id="198" name="Google Shape;198;p8: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8: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9:notes"/>
          <p:cNvSpPr txBox="1">
            <a:spLocks noGrp="1"/>
          </p:cNvSpPr>
          <p:nvPr>
            <p:ph type="body" idx="1"/>
          </p:nvPr>
        </p:nvSpPr>
        <p:spPr>
          <a:xfrm>
            <a:off x="477837" y="4229101"/>
            <a:ext cx="6143625" cy="5442608"/>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Clr>
                <a:schemeClr val="dk1"/>
              </a:buClr>
              <a:buSzPts val="1200"/>
              <a:buNone/>
            </a:pPr>
            <a:r>
              <a:rPr lang="en-GB" b="1"/>
              <a:t>SESSION 2 DURÉE : 2h</a:t>
            </a:r>
            <a:endParaRPr/>
          </a:p>
          <a:p>
            <a:pPr marL="0" lvl="0" indent="0" algn="l" rtl="0">
              <a:spcBef>
                <a:spcPts val="0"/>
              </a:spcBef>
              <a:spcAft>
                <a:spcPts val="0"/>
              </a:spcAft>
              <a:buClr>
                <a:schemeClr val="dk1"/>
              </a:buClr>
              <a:buSzPts val="1200"/>
              <a:buNone/>
            </a:pPr>
            <a:r>
              <a:rPr lang="en-GB"/>
              <a:t>______________________________________________________________________________</a:t>
            </a:r>
            <a:endParaRPr/>
          </a:p>
          <a:p>
            <a:pPr marL="171450" lvl="0" indent="-95250" algn="l" rtl="0">
              <a:spcBef>
                <a:spcPts val="0"/>
              </a:spcBef>
              <a:spcAft>
                <a:spcPts val="0"/>
              </a:spcAft>
              <a:buClr>
                <a:schemeClr val="dk1"/>
              </a:buClr>
              <a:buSzPts val="1200"/>
              <a:buNone/>
            </a:pPr>
            <a:endParaRPr/>
          </a:p>
          <a:p>
            <a:pPr marL="0" lvl="0" indent="0" algn="l" rtl="0">
              <a:spcBef>
                <a:spcPts val="0"/>
              </a:spcBef>
              <a:spcAft>
                <a:spcPts val="0"/>
              </a:spcAft>
              <a:buClr>
                <a:schemeClr val="dk1"/>
              </a:buClr>
              <a:buSzPts val="1200"/>
              <a:buNone/>
            </a:pPr>
            <a:r>
              <a:rPr lang="en-GB" b="1"/>
              <a:t>EXPLICATION</a:t>
            </a:r>
            <a:endParaRPr/>
          </a:p>
          <a:p>
            <a:pPr marL="171450" lvl="0" indent="-171450" algn="l" rtl="0">
              <a:spcBef>
                <a:spcPts val="0"/>
              </a:spcBef>
              <a:spcAft>
                <a:spcPts val="0"/>
              </a:spcAft>
              <a:buClr>
                <a:schemeClr val="dk1"/>
              </a:buClr>
              <a:buSzPts val="1200"/>
              <a:buChar char="•"/>
            </a:pPr>
            <a:r>
              <a:rPr lang="en-GB" i="1"/>
              <a:t>Nous allons maintenant réfléchir :</a:t>
            </a:r>
            <a:endParaRPr/>
          </a:p>
          <a:p>
            <a:pPr marL="628650" lvl="1" indent="-171450" algn="l" rtl="0">
              <a:spcBef>
                <a:spcPts val="0"/>
              </a:spcBef>
              <a:spcAft>
                <a:spcPts val="0"/>
              </a:spcAft>
              <a:buClr>
                <a:schemeClr val="dk1"/>
              </a:buClr>
              <a:buSzPts val="1200"/>
              <a:buChar char="•"/>
            </a:pPr>
            <a:r>
              <a:rPr lang="en-GB" i="1"/>
              <a:t>Les problèmes qu'un gestionnaire de cas peut rencontrer</a:t>
            </a:r>
            <a:endParaRPr/>
          </a:p>
          <a:p>
            <a:pPr marL="628650" lvl="1" indent="-171450" algn="l" rtl="0">
              <a:spcBef>
                <a:spcPts val="0"/>
              </a:spcBef>
              <a:spcAft>
                <a:spcPts val="0"/>
              </a:spcAft>
              <a:buClr>
                <a:schemeClr val="dk1"/>
              </a:buClr>
              <a:buSzPts val="1200"/>
              <a:buChar char="•"/>
            </a:pPr>
            <a:r>
              <a:rPr lang="en-GB" i="1"/>
              <a:t>Quels sont les problèmes auxquels un gestionnaire de cas peut s'attaquer ? </a:t>
            </a:r>
            <a:endParaRPr/>
          </a:p>
          <a:p>
            <a:pPr marL="628650" lvl="1" indent="-171450" algn="l" rtl="0">
              <a:spcBef>
                <a:spcPts val="0"/>
              </a:spcBef>
              <a:spcAft>
                <a:spcPts val="0"/>
              </a:spcAft>
              <a:buClr>
                <a:schemeClr val="dk1"/>
              </a:buClr>
              <a:buSzPts val="1200"/>
              <a:buChar char="•"/>
            </a:pPr>
            <a:r>
              <a:rPr lang="en-GB" i="1"/>
              <a:t>Comment le gestionnaire de cas peut-il résoudre le problème?</a:t>
            </a:r>
            <a:endParaRPr/>
          </a:p>
          <a:p>
            <a:pPr marL="171450" lvl="0" indent="-171450" algn="l" rtl="0">
              <a:spcBef>
                <a:spcPts val="0"/>
              </a:spcBef>
              <a:spcAft>
                <a:spcPts val="0"/>
              </a:spcAft>
              <a:buClr>
                <a:schemeClr val="dk1"/>
              </a:buClr>
              <a:buSzPts val="1200"/>
              <a:buChar char="•"/>
            </a:pPr>
            <a:r>
              <a:rPr lang="en-GB" i="1"/>
              <a:t>Nous prendrons également le temps de réfléchir sur :</a:t>
            </a:r>
            <a:endParaRPr/>
          </a:p>
          <a:p>
            <a:pPr marL="628650" lvl="1" indent="-171450" algn="l" rtl="0">
              <a:spcBef>
                <a:spcPts val="0"/>
              </a:spcBef>
              <a:spcAft>
                <a:spcPts val="0"/>
              </a:spcAft>
              <a:buClr>
                <a:schemeClr val="dk1"/>
              </a:buClr>
              <a:buSzPts val="1200"/>
              <a:buChar char="•"/>
            </a:pPr>
            <a:r>
              <a:rPr lang="en-GB" i="1"/>
              <a:t>Nos points forts individuels </a:t>
            </a:r>
            <a:endParaRPr/>
          </a:p>
          <a:p>
            <a:pPr marL="628650" lvl="1" indent="-171450" algn="l" rtl="0">
              <a:spcBef>
                <a:spcPts val="0"/>
              </a:spcBef>
              <a:spcAft>
                <a:spcPts val="0"/>
              </a:spcAft>
              <a:buClr>
                <a:schemeClr val="dk1"/>
              </a:buClr>
              <a:buSzPts val="1200"/>
              <a:buChar char="•"/>
            </a:pPr>
            <a:r>
              <a:rPr lang="en-GB" i="1"/>
              <a:t>Nos axes d'amélioration</a:t>
            </a:r>
            <a:endParaRPr/>
          </a:p>
        </p:txBody>
      </p:sp>
      <p:sp>
        <p:nvSpPr>
          <p:cNvPr id="214" name="Google Shape;214;p9:notes"/>
          <p:cNvSpPr>
            <a:spLocks noGrp="1" noRot="1" noChangeAspect="1"/>
          </p:cNvSpPr>
          <p:nvPr>
            <p:ph type="sldImg" idx="2"/>
          </p:nvPr>
        </p:nvSpPr>
        <p:spPr>
          <a:xfrm>
            <a:off x="477838" y="460375"/>
            <a:ext cx="6143625"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9:notes"/>
          <p:cNvSpPr txBox="1"/>
          <p:nvPr/>
        </p:nvSpPr>
        <p:spPr>
          <a:xfrm>
            <a:off x="5976710" y="9517856"/>
            <a:ext cx="868317" cy="512763"/>
          </a:xfrm>
          <a:prstGeom prst="rect">
            <a:avLst/>
          </a:prstGeom>
          <a:noFill/>
          <a:ln>
            <a:noFill/>
          </a:ln>
        </p:spPr>
        <p:txBody>
          <a:bodyPr spcFirstLastPara="1" wrap="square" lIns="96725" tIns="48350" rIns="96725" bIns="4835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5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5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4"/>
          <p:cNvSpPr>
            <a:spLocks noGrp="1"/>
          </p:cNvSpPr>
          <p:nvPr>
            <p:ph type="pic" idx="2"/>
          </p:nvPr>
        </p:nvSpPr>
        <p:spPr>
          <a:xfrm>
            <a:off x="5183188" y="987425"/>
            <a:ext cx="6172200" cy="4873625"/>
          </a:xfrm>
          <a:prstGeom prst="rect">
            <a:avLst/>
          </a:prstGeom>
          <a:noFill/>
          <a:ln>
            <a:noFill/>
          </a:ln>
        </p:spPr>
      </p:sp>
      <p:sp>
        <p:nvSpPr>
          <p:cNvPr id="75" name="Google Shape;75;p5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5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5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5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chemeClr val="accent4"/>
        </a:solidFill>
        <a:effectLst/>
      </p:bgPr>
    </p:bg>
    <p:spTree>
      <p:nvGrpSpPr>
        <p:cNvPr id="1" name="Shape 15"/>
        <p:cNvGrpSpPr/>
        <p:nvPr/>
      </p:nvGrpSpPr>
      <p:grpSpPr>
        <a:xfrm>
          <a:off x="0" y="0"/>
          <a:ext cx="0" cy="0"/>
          <a:chOff x="0" y="0"/>
          <a:chExt cx="0" cy="0"/>
        </a:xfrm>
      </p:grpSpPr>
      <p:sp>
        <p:nvSpPr>
          <p:cNvPr id="16" name="Google Shape;16;p44"/>
          <p:cNvSpPr txBox="1">
            <a:spLocks noGrp="1"/>
          </p:cNvSpPr>
          <p:nvPr>
            <p:ph type="title"/>
          </p:nvPr>
        </p:nvSpPr>
        <p:spPr>
          <a:xfrm>
            <a:off x="796385" y="3099692"/>
            <a:ext cx="10481215" cy="56216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800"/>
              <a:buFont typeface="Garamond"/>
              <a:buNone/>
              <a:defRPr sz="5400" b="1">
                <a:solidFill>
                  <a:schemeClr val="lt1"/>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chemeClr val="accent4"/>
        </a:solidFill>
        <a:effectLst/>
      </p:bgPr>
    </p:bg>
    <p:spTree>
      <p:nvGrpSpPr>
        <p:cNvPr id="1" name="Shape 17"/>
        <p:cNvGrpSpPr/>
        <p:nvPr/>
      </p:nvGrpSpPr>
      <p:grpSpPr>
        <a:xfrm>
          <a:off x="0" y="0"/>
          <a:ext cx="0" cy="0"/>
          <a:chOff x="0" y="0"/>
          <a:chExt cx="0" cy="0"/>
        </a:xfrm>
      </p:grpSpPr>
      <p:sp>
        <p:nvSpPr>
          <p:cNvPr id="18" name="Google Shape;18;p45"/>
          <p:cNvSpPr/>
          <p:nvPr/>
        </p:nvSpPr>
        <p:spPr>
          <a:xfrm rot="1782986">
            <a:off x="657418" y="1353464"/>
            <a:ext cx="4749573" cy="4094457"/>
          </a:xfrm>
          <a:prstGeom prst="hexagon">
            <a:avLst>
              <a:gd name="adj" fmla="val 28965"/>
              <a:gd name="vf" fmla="val 115470"/>
            </a:avLst>
          </a:prstGeom>
          <a:solidFill>
            <a:srgbClr val="15699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19;p45"/>
          <p:cNvSpPr txBox="1">
            <a:spLocks noGrp="1"/>
          </p:cNvSpPr>
          <p:nvPr>
            <p:ph type="title"/>
          </p:nvPr>
        </p:nvSpPr>
        <p:spPr>
          <a:xfrm>
            <a:off x="1024548" y="3099692"/>
            <a:ext cx="4015311" cy="56216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800"/>
              <a:buFont typeface="Garamond"/>
              <a:buNone/>
              <a:defRPr sz="4800" b="1">
                <a:solidFill>
                  <a:schemeClr val="lt1"/>
                </a:solidFill>
                <a:latin typeface="Garamond"/>
                <a:ea typeface="Garamond"/>
                <a:cs typeface="Garamond"/>
                <a:sym typeface="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0"/>
        <p:cNvGrpSpPr/>
        <p:nvPr/>
      </p:nvGrpSpPr>
      <p:grpSpPr>
        <a:xfrm>
          <a:off x="0" y="0"/>
          <a:ext cx="0" cy="0"/>
          <a:chOff x="0" y="0"/>
          <a:chExt cx="0" cy="0"/>
        </a:xfrm>
      </p:grpSpPr>
      <p:sp>
        <p:nvSpPr>
          <p:cNvPr id="21" name="Google Shape;21;p46"/>
          <p:cNvSpPr/>
          <p:nvPr/>
        </p:nvSpPr>
        <p:spPr>
          <a:xfrm>
            <a:off x="0" y="-1"/>
            <a:ext cx="12192000" cy="985520"/>
          </a:xfrm>
          <a:prstGeom prst="rect">
            <a:avLst/>
          </a:prstGeom>
          <a:solidFill>
            <a:srgbClr val="CCE9F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 name="Google Shape;22;p46"/>
          <p:cNvSpPr/>
          <p:nvPr/>
        </p:nvSpPr>
        <p:spPr>
          <a:xfrm>
            <a:off x="335817" y="6230028"/>
            <a:ext cx="349714" cy="402608"/>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23" name="Google Shape;23;p4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8C5F7A"/>
              </a:buClr>
              <a:buSzPts val="3200"/>
              <a:buFont typeface="Arial"/>
              <a:buNone/>
              <a:defRPr sz="3200" b="1">
                <a:solidFill>
                  <a:schemeClr val="accent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4" name="Google Shape;24;p46"/>
          <p:cNvPicPr preferRelativeResize="0"/>
          <p:nvPr/>
        </p:nvPicPr>
        <p:blipFill rotWithShape="1">
          <a:blip r:embed="rId2">
            <a:alphaModFix/>
          </a:blip>
          <a:srcRect/>
          <a:stretch/>
        </p:blipFill>
        <p:spPr>
          <a:xfrm>
            <a:off x="335817" y="6230028"/>
            <a:ext cx="349714" cy="402608"/>
          </a:xfrm>
          <a:prstGeom prst="rect">
            <a:avLst/>
          </a:prstGeom>
          <a:noFill/>
          <a:ln>
            <a:noFill/>
          </a:ln>
        </p:spPr>
      </p:pic>
      <p:sp>
        <p:nvSpPr>
          <p:cNvPr id="25" name="Google Shape;25;p46"/>
          <p:cNvSpPr/>
          <p:nvPr/>
        </p:nvSpPr>
        <p:spPr>
          <a:xfrm>
            <a:off x="766810" y="6277443"/>
            <a:ext cx="782855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AEABAB"/>
              </a:buClr>
              <a:buSzPts val="1400"/>
              <a:buFont typeface="Arial"/>
              <a:buNone/>
            </a:pPr>
            <a:r>
              <a:rPr lang="en-GB" sz="1400" b="0" i="0" u="none" strike="noStrike" cap="none">
                <a:solidFill>
                  <a:srgbClr val="AEABAB"/>
                </a:solidFill>
                <a:latin typeface="Arial"/>
                <a:ea typeface="Arial"/>
                <a:cs typeface="Arial"/>
                <a:sym typeface="Arial"/>
              </a:rPr>
              <a:t>Niveau 2 Module 2: </a:t>
            </a:r>
            <a:r>
              <a:rPr lang="en-GB" sz="1400" b="1" i="0" u="none" strike="noStrike" cap="none">
                <a:solidFill>
                  <a:srgbClr val="AEABAB"/>
                </a:solidFill>
                <a:latin typeface="Arial"/>
                <a:ea typeface="Arial"/>
                <a:cs typeface="Arial"/>
                <a:sym typeface="Arial"/>
              </a:rPr>
              <a:t>Compétences personnelles (partie 2)</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4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 name="Google Shape;29;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4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4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5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5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5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5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5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5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5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p:nvPr/>
        </p:nvSpPr>
        <p:spPr>
          <a:xfrm>
            <a:off x="1052195" y="5052138"/>
            <a:ext cx="2114099" cy="626301"/>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7" name="Google Shape;97;p1"/>
          <p:cNvSpPr txBox="1"/>
          <p:nvPr/>
        </p:nvSpPr>
        <p:spPr>
          <a:xfrm>
            <a:off x="1052196" y="1210278"/>
            <a:ext cx="4910068" cy="3477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i="0" u="none" strike="noStrike" cap="none">
                <a:solidFill>
                  <a:schemeClr val="accent4"/>
                </a:solidFill>
                <a:latin typeface="Garamond"/>
                <a:ea typeface="Garamond"/>
                <a:cs typeface="Garamond"/>
                <a:sym typeface="Garamond"/>
              </a:rPr>
              <a:t>Compétences personnelles</a:t>
            </a:r>
            <a:endParaRPr/>
          </a:p>
          <a:p>
            <a:pPr marL="0" marR="0" lvl="0" indent="0" algn="l" rtl="0">
              <a:spcBef>
                <a:spcPts val="0"/>
              </a:spcBef>
              <a:spcAft>
                <a:spcPts val="0"/>
              </a:spcAft>
              <a:buNone/>
            </a:pPr>
            <a:r>
              <a:rPr lang="en-GB" sz="2800" b="1">
                <a:solidFill>
                  <a:schemeClr val="accent4"/>
                </a:solidFill>
                <a:latin typeface="Garamond"/>
                <a:ea typeface="Garamond"/>
                <a:cs typeface="Garamond"/>
                <a:sym typeface="Garamond"/>
              </a:rPr>
              <a:t>Partie 2 : Résolution de problèmes, négociation et coordination</a:t>
            </a:r>
            <a:endParaRPr/>
          </a:p>
          <a:p>
            <a:pPr marL="0" marR="0" lvl="0" indent="0" algn="l" rtl="0">
              <a:spcBef>
                <a:spcPts val="0"/>
              </a:spcBef>
              <a:spcAft>
                <a:spcPts val="0"/>
              </a:spcAft>
              <a:buNone/>
            </a:pPr>
            <a:endParaRPr sz="2800" b="1">
              <a:solidFill>
                <a:schemeClr val="accent4"/>
              </a:solidFill>
              <a:latin typeface="Garamond"/>
              <a:ea typeface="Garamond"/>
              <a:cs typeface="Garamond"/>
              <a:sym typeface="Garamond"/>
            </a:endParaRPr>
          </a:p>
          <a:p>
            <a:pPr marL="0" marR="0" lvl="0" indent="0" algn="l" rtl="0">
              <a:spcBef>
                <a:spcPts val="0"/>
              </a:spcBef>
              <a:spcAft>
                <a:spcPts val="0"/>
              </a:spcAft>
              <a:buNone/>
            </a:pPr>
            <a:r>
              <a:rPr lang="en-GB" sz="2800" b="1">
                <a:solidFill>
                  <a:schemeClr val="accent4"/>
                </a:solidFill>
                <a:latin typeface="Garamond"/>
                <a:ea typeface="Garamond"/>
                <a:cs typeface="Garamond"/>
                <a:sym typeface="Garamond"/>
              </a:rPr>
              <a:t>NIVEAU 2 MODULE 3</a:t>
            </a:r>
            <a:endParaRPr/>
          </a:p>
        </p:txBody>
      </p:sp>
      <p:pic>
        <p:nvPicPr>
          <p:cNvPr id="98" name="Google Shape;98;p1" descr="Logo&#10;&#10;Description automatically generated"/>
          <p:cNvPicPr preferRelativeResize="0"/>
          <p:nvPr/>
        </p:nvPicPr>
        <p:blipFill rotWithShape="1">
          <a:blip r:embed="rId3">
            <a:alphaModFix/>
          </a:blip>
          <a:srcRect/>
          <a:stretch/>
        </p:blipFill>
        <p:spPr>
          <a:xfrm>
            <a:off x="3157593" y="5213247"/>
            <a:ext cx="2405008" cy="923462"/>
          </a:xfrm>
          <a:prstGeom prst="rect">
            <a:avLst/>
          </a:prstGeom>
          <a:noFill/>
          <a:ln>
            <a:noFill/>
          </a:ln>
        </p:spPr>
      </p:pic>
      <p:pic>
        <p:nvPicPr>
          <p:cNvPr id="99" name="Google Shape;99;p1" descr="Text&#10;&#10;Description automatically generated"/>
          <p:cNvPicPr preferRelativeResize="0"/>
          <p:nvPr/>
        </p:nvPicPr>
        <p:blipFill rotWithShape="1">
          <a:blip r:embed="rId4">
            <a:alphaModFix/>
          </a:blip>
          <a:srcRect/>
          <a:stretch/>
        </p:blipFill>
        <p:spPr>
          <a:xfrm>
            <a:off x="939406" y="5314888"/>
            <a:ext cx="2405009" cy="685884"/>
          </a:xfrm>
          <a:prstGeom prst="rect">
            <a:avLst/>
          </a:prstGeom>
          <a:noFill/>
          <a:ln>
            <a:noFill/>
          </a:ln>
        </p:spPr>
      </p:pic>
      <p:grpSp>
        <p:nvGrpSpPr>
          <p:cNvPr id="100" name="Google Shape;100;p1"/>
          <p:cNvGrpSpPr/>
          <p:nvPr/>
        </p:nvGrpSpPr>
        <p:grpSpPr>
          <a:xfrm>
            <a:off x="5902740" y="256760"/>
            <a:ext cx="6066360" cy="5909188"/>
            <a:chOff x="6063071" y="1302165"/>
            <a:chExt cx="1430436" cy="1393376"/>
          </a:xfrm>
        </p:grpSpPr>
        <p:sp>
          <p:nvSpPr>
            <p:cNvPr id="101" name="Google Shape;101;p1"/>
            <p:cNvSpPr/>
            <p:nvPr/>
          </p:nvSpPr>
          <p:spPr>
            <a:xfrm rot="1782986">
              <a:off x="6235949" y="1506221"/>
              <a:ext cx="1084680" cy="985264"/>
            </a:xfrm>
            <a:prstGeom prst="hexagon">
              <a:avLst>
                <a:gd name="adj" fmla="val 28965"/>
                <a:gd name="vf" fmla="val 11547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2" name="Google Shape;102;p1"/>
            <p:cNvGrpSpPr/>
            <p:nvPr/>
          </p:nvGrpSpPr>
          <p:grpSpPr>
            <a:xfrm>
              <a:off x="6537176" y="1699791"/>
              <a:ext cx="359797" cy="853698"/>
              <a:chOff x="2068313" y="2482622"/>
              <a:chExt cx="376359" cy="892995"/>
            </a:xfrm>
          </p:grpSpPr>
          <p:sp>
            <p:nvSpPr>
              <p:cNvPr id="103" name="Google Shape;103;p1"/>
              <p:cNvSpPr/>
              <p:nvPr/>
            </p:nvSpPr>
            <p:spPr>
              <a:xfrm>
                <a:off x="2071073" y="2923619"/>
                <a:ext cx="372129" cy="451998"/>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 name="Google Shape;104;p1"/>
              <p:cNvSpPr/>
              <p:nvPr/>
            </p:nvSpPr>
            <p:spPr>
              <a:xfrm>
                <a:off x="2068313" y="2482622"/>
                <a:ext cx="376359" cy="37635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105" name="Google Shape;105;p1"/>
          <p:cNvSpPr/>
          <p:nvPr/>
        </p:nvSpPr>
        <p:spPr>
          <a:xfrm>
            <a:off x="9533147" y="3468922"/>
            <a:ext cx="675566" cy="675566"/>
          </a:xfrm>
          <a:prstGeom prst="star5">
            <a:avLst>
              <a:gd name="adj" fmla="val 28484"/>
              <a:gd name="hf" fmla="val 105146"/>
              <a:gd name="vf" fmla="val 11055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Discussion en plénière</a:t>
            </a:r>
            <a:endParaRPr>
              <a:latin typeface="Arial"/>
              <a:ea typeface="Arial"/>
              <a:cs typeface="Arial"/>
              <a:sym typeface="Arial"/>
            </a:endParaRPr>
          </a:p>
        </p:txBody>
      </p:sp>
      <p:grpSp>
        <p:nvGrpSpPr>
          <p:cNvPr id="224" name="Google Shape;224;p10"/>
          <p:cNvGrpSpPr/>
          <p:nvPr/>
        </p:nvGrpSpPr>
        <p:grpSpPr>
          <a:xfrm>
            <a:off x="1155783" y="2184865"/>
            <a:ext cx="3415887" cy="2678824"/>
            <a:chOff x="1117683" y="2194390"/>
            <a:chExt cx="3415887" cy="2678824"/>
          </a:xfrm>
        </p:grpSpPr>
        <p:sp>
          <p:nvSpPr>
            <p:cNvPr id="225" name="Google Shape;225;p10"/>
            <p:cNvSpPr/>
            <p:nvPr/>
          </p:nvSpPr>
          <p:spPr>
            <a:xfrm>
              <a:off x="1117683" y="2194390"/>
              <a:ext cx="1792248" cy="1200806"/>
            </a:xfrm>
            <a:prstGeom prst="wedgeRoundRectCallout">
              <a:avLst>
                <a:gd name="adj1" fmla="val 19938"/>
                <a:gd name="adj2" fmla="val 69216"/>
                <a:gd name="adj3"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6" name="Google Shape;226;p10"/>
            <p:cNvSpPr/>
            <p:nvPr/>
          </p:nvSpPr>
          <p:spPr>
            <a:xfrm>
              <a:off x="3240911" y="3671195"/>
              <a:ext cx="1292659" cy="866081"/>
            </a:xfrm>
            <a:prstGeom prst="wedgeRoundRectCallout">
              <a:avLst>
                <a:gd name="adj1" fmla="val -20501"/>
                <a:gd name="adj2" fmla="val 64241"/>
                <a:gd name="adj3"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7" name="Google Shape;227;p10"/>
            <p:cNvSpPr/>
            <p:nvPr/>
          </p:nvSpPr>
          <p:spPr>
            <a:xfrm>
              <a:off x="1747778" y="4229639"/>
              <a:ext cx="1097717" cy="643575"/>
            </a:xfrm>
            <a:prstGeom prst="wedgeRoundRectCallout">
              <a:avLst>
                <a:gd name="adj1" fmla="val -20501"/>
                <a:gd name="adj2" fmla="val 84025"/>
                <a:gd name="adj3"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28" name="Google Shape;228;p10"/>
          <p:cNvSpPr/>
          <p:nvPr/>
        </p:nvSpPr>
        <p:spPr>
          <a:xfrm>
            <a:off x="5439419" y="1389549"/>
            <a:ext cx="5754114" cy="456329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GB" sz="4400" b="1" i="0" u="none" strike="noStrike" cap="none">
                <a:solidFill>
                  <a:schemeClr val="dk1"/>
                </a:solidFill>
                <a:latin typeface="Arial"/>
                <a:ea typeface="Arial"/>
                <a:cs typeface="Arial"/>
                <a:sym typeface="Arial"/>
              </a:rPr>
              <a:t>Quels sont les problèmes auxquels un gestionnaire de cas peut être confronté ?</a:t>
            </a:r>
            <a:endParaRPr sz="4400" b="0" i="0" u="none" strike="noStrike" cap="none">
              <a:solidFill>
                <a:schemeClr val="dk1"/>
              </a:solidFill>
              <a:latin typeface="Arial"/>
              <a:ea typeface="Arial"/>
              <a:cs typeface="Arial"/>
              <a:sym typeface="Arial"/>
            </a:endParaRPr>
          </a:p>
        </p:txBody>
      </p:sp>
      <p:grpSp>
        <p:nvGrpSpPr>
          <p:cNvPr id="229" name="Google Shape;229;p10"/>
          <p:cNvGrpSpPr/>
          <p:nvPr/>
        </p:nvGrpSpPr>
        <p:grpSpPr>
          <a:xfrm>
            <a:off x="10053906" y="0"/>
            <a:ext cx="2057602" cy="1975956"/>
            <a:chOff x="10053906" y="0"/>
            <a:chExt cx="2057602" cy="1975956"/>
          </a:xfrm>
        </p:grpSpPr>
        <p:sp>
          <p:nvSpPr>
            <p:cNvPr id="230" name="Google Shape;230;p10"/>
            <p:cNvSpPr/>
            <p:nvPr/>
          </p:nvSpPr>
          <p:spPr>
            <a:xfrm rot="1782986">
              <a:off x="10288771" y="303551"/>
              <a:ext cx="1587872" cy="1368854"/>
            </a:xfrm>
            <a:prstGeom prst="hexagon">
              <a:avLst>
                <a:gd name="adj" fmla="val 28965"/>
                <a:gd name="vf" fmla="val 115470"/>
              </a:avLst>
            </a:prstGeom>
            <a:solidFill>
              <a:schemeClr val="lt1"/>
            </a:solidFill>
            <a:ln w="12700" cap="flat" cmpd="sng">
              <a:solidFill>
                <a:srgbClr val="9BD3F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grpSp>
          <p:nvGrpSpPr>
            <p:cNvPr id="231" name="Google Shape;231;p10"/>
            <p:cNvGrpSpPr/>
            <p:nvPr/>
          </p:nvGrpSpPr>
          <p:grpSpPr>
            <a:xfrm>
              <a:off x="10681558" y="728782"/>
              <a:ext cx="562136" cy="634675"/>
              <a:chOff x="760175" y="830142"/>
              <a:chExt cx="867619" cy="979579"/>
            </a:xfrm>
          </p:grpSpPr>
          <p:sp>
            <p:nvSpPr>
              <p:cNvPr id="232" name="Google Shape;232;p10"/>
              <p:cNvSpPr/>
              <p:nvPr/>
            </p:nvSpPr>
            <p:spPr>
              <a:xfrm>
                <a:off x="864636" y="830142"/>
                <a:ext cx="763158" cy="97957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600"/>
                  <a:buFont typeface="Arial"/>
                  <a:buNone/>
                </a:pPr>
                <a:r>
                  <a:rPr lang="en-GB" sz="1600" b="1">
                    <a:solidFill>
                      <a:schemeClr val="lt1"/>
                    </a:solidFill>
                    <a:latin typeface="Arial"/>
                    <a:ea typeface="Arial"/>
                    <a:cs typeface="Arial"/>
                    <a:sym typeface="Arial"/>
                  </a:rPr>
                  <a:t>39</a:t>
                </a:r>
                <a:endParaRPr sz="1800">
                  <a:solidFill>
                    <a:schemeClr val="dk1"/>
                  </a:solidFill>
                  <a:latin typeface="Arial"/>
                  <a:ea typeface="Arial"/>
                  <a:cs typeface="Arial"/>
                  <a:sym typeface="Arial"/>
                </a:endParaRPr>
              </a:p>
            </p:txBody>
          </p:sp>
          <p:sp>
            <p:nvSpPr>
              <p:cNvPr id="233" name="Google Shape;233;p10"/>
              <p:cNvSpPr/>
              <p:nvPr/>
            </p:nvSpPr>
            <p:spPr>
              <a:xfrm>
                <a:off x="760175" y="830144"/>
                <a:ext cx="149292" cy="979577"/>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grpSp>
        <p:grpSp>
          <p:nvGrpSpPr>
            <p:cNvPr id="234" name="Google Shape;234;p10"/>
            <p:cNvGrpSpPr/>
            <p:nvPr/>
          </p:nvGrpSpPr>
          <p:grpSpPr>
            <a:xfrm>
              <a:off x="11353800" y="728782"/>
              <a:ext cx="182192" cy="634674"/>
              <a:chOff x="2121762" y="2323619"/>
              <a:chExt cx="200378" cy="825210"/>
            </a:xfrm>
          </p:grpSpPr>
          <p:sp>
            <p:nvSpPr>
              <p:cNvPr id="235" name="Google Shape;235;p10"/>
              <p:cNvSpPr/>
              <p:nvPr/>
            </p:nvSpPr>
            <p:spPr>
              <a:xfrm>
                <a:off x="2121763" y="2323619"/>
                <a:ext cx="200377" cy="172739"/>
              </a:xfrm>
              <a:prstGeom prst="triangle">
                <a:avLst>
                  <a:gd name="adj" fmla="val 5000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236" name="Google Shape;236;p10"/>
              <p:cNvSpPr/>
              <p:nvPr/>
            </p:nvSpPr>
            <p:spPr>
              <a:xfrm>
                <a:off x="2121762" y="2496169"/>
                <a:ext cx="200377" cy="65266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highlight>
                  <a:srgbClr val="FFFF00"/>
                </a:highlight>
                <a:latin typeface="Arial"/>
                <a:ea typeface="Arial"/>
                <a:cs typeface="Arial"/>
                <a:sym typeface="Arial"/>
              </a:rPr>
              <a:t>Problèmes rencontrés dans la gestion des dossiers</a:t>
            </a:r>
            <a:endParaRPr>
              <a:highlight>
                <a:srgbClr val="FFFF00"/>
              </a:highlight>
              <a:latin typeface="Arial"/>
              <a:ea typeface="Arial"/>
              <a:cs typeface="Arial"/>
              <a:sym typeface="Arial"/>
            </a:endParaRPr>
          </a:p>
        </p:txBody>
      </p:sp>
      <p:sp>
        <p:nvSpPr>
          <p:cNvPr id="243" name="Google Shape;243;p11"/>
          <p:cNvSpPr/>
          <p:nvPr/>
        </p:nvSpPr>
        <p:spPr>
          <a:xfrm>
            <a:off x="923024" y="1522663"/>
            <a:ext cx="4878602" cy="1408671"/>
          </a:xfrm>
          <a:custGeom>
            <a:avLst/>
            <a:gdLst/>
            <a:ahLst/>
            <a:cxnLst/>
            <a:rect l="l" t="t" r="r" b="b"/>
            <a:pathLst>
              <a:path w="4878602" h="1408671" extrusionOk="0">
                <a:moveTo>
                  <a:pt x="0" y="0"/>
                </a:moveTo>
                <a:cubicBezTo>
                  <a:pt x="167569" y="6429"/>
                  <a:pt x="517799" y="32859"/>
                  <a:pt x="745729" y="0"/>
                </a:cubicBezTo>
                <a:cubicBezTo>
                  <a:pt x="973659" y="-32859"/>
                  <a:pt x="1164588" y="20560"/>
                  <a:pt x="1491458" y="0"/>
                </a:cubicBezTo>
                <a:cubicBezTo>
                  <a:pt x="1818328" y="-20560"/>
                  <a:pt x="1769920" y="16494"/>
                  <a:pt x="2042043" y="0"/>
                </a:cubicBezTo>
                <a:cubicBezTo>
                  <a:pt x="2314166" y="-16494"/>
                  <a:pt x="2642446" y="-10388"/>
                  <a:pt x="2836559" y="0"/>
                </a:cubicBezTo>
                <a:cubicBezTo>
                  <a:pt x="3030672" y="10388"/>
                  <a:pt x="3336596" y="-85"/>
                  <a:pt x="3582288" y="0"/>
                </a:cubicBezTo>
                <a:cubicBezTo>
                  <a:pt x="3827980" y="85"/>
                  <a:pt x="3966373" y="-10018"/>
                  <a:pt x="4181659" y="0"/>
                </a:cubicBezTo>
                <a:cubicBezTo>
                  <a:pt x="4396945" y="10018"/>
                  <a:pt x="4722776" y="14200"/>
                  <a:pt x="4878602" y="0"/>
                </a:cubicBezTo>
                <a:cubicBezTo>
                  <a:pt x="4856828" y="106999"/>
                  <a:pt x="4891923" y="351520"/>
                  <a:pt x="4878602" y="455470"/>
                </a:cubicBezTo>
                <a:cubicBezTo>
                  <a:pt x="4865282" y="559420"/>
                  <a:pt x="4885794" y="738281"/>
                  <a:pt x="4878602" y="896854"/>
                </a:cubicBezTo>
                <a:cubicBezTo>
                  <a:pt x="4871410" y="1055427"/>
                  <a:pt x="4859037" y="1262613"/>
                  <a:pt x="4878602" y="1408671"/>
                </a:cubicBezTo>
                <a:cubicBezTo>
                  <a:pt x="4737548" y="1391273"/>
                  <a:pt x="4570513" y="1430279"/>
                  <a:pt x="4328017" y="1408671"/>
                </a:cubicBezTo>
                <a:cubicBezTo>
                  <a:pt x="4085521" y="1387063"/>
                  <a:pt x="3788673" y="1446277"/>
                  <a:pt x="3533502" y="1408671"/>
                </a:cubicBezTo>
                <a:cubicBezTo>
                  <a:pt x="3278331" y="1371065"/>
                  <a:pt x="3247260" y="1421936"/>
                  <a:pt x="2982917" y="1408671"/>
                </a:cubicBezTo>
                <a:cubicBezTo>
                  <a:pt x="2718574" y="1395406"/>
                  <a:pt x="2581088" y="1407899"/>
                  <a:pt x="2285974" y="1408671"/>
                </a:cubicBezTo>
                <a:cubicBezTo>
                  <a:pt x="1990860" y="1409443"/>
                  <a:pt x="1910301" y="1394524"/>
                  <a:pt x="1735388" y="1408671"/>
                </a:cubicBezTo>
                <a:cubicBezTo>
                  <a:pt x="1560475" y="1422818"/>
                  <a:pt x="1407276" y="1427385"/>
                  <a:pt x="1136017" y="1408671"/>
                </a:cubicBezTo>
                <a:cubicBezTo>
                  <a:pt x="864758" y="1389957"/>
                  <a:pt x="326780" y="1464273"/>
                  <a:pt x="0" y="1408671"/>
                </a:cubicBezTo>
                <a:cubicBezTo>
                  <a:pt x="-19681" y="1270191"/>
                  <a:pt x="13812" y="1134923"/>
                  <a:pt x="0" y="939114"/>
                </a:cubicBezTo>
                <a:cubicBezTo>
                  <a:pt x="-13812" y="743305"/>
                  <a:pt x="-495" y="597666"/>
                  <a:pt x="0" y="497730"/>
                </a:cubicBezTo>
                <a:cubicBezTo>
                  <a:pt x="495" y="397794"/>
                  <a:pt x="21248" y="194481"/>
                  <a:pt x="0" y="0"/>
                </a:cubicBezTo>
                <a:close/>
              </a:path>
            </a:pathLst>
          </a:custGeom>
          <a:noFill/>
          <a:ln w="5715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a:solidFill>
                  <a:schemeClr val="dk1"/>
                </a:solidFill>
                <a:latin typeface="Arial"/>
                <a:ea typeface="Arial"/>
                <a:cs typeface="Arial"/>
                <a:sym typeface="Arial"/>
              </a:rPr>
              <a:t>Difficile ou impossible à traiter par le biais de la gestion de cas</a:t>
            </a:r>
            <a:endParaRPr sz="2400" b="1">
              <a:solidFill>
                <a:schemeClr val="dk1"/>
              </a:solidFill>
              <a:latin typeface="Arial"/>
              <a:ea typeface="Arial"/>
              <a:cs typeface="Arial"/>
              <a:sym typeface="Arial"/>
            </a:endParaRPr>
          </a:p>
        </p:txBody>
      </p:sp>
      <p:sp>
        <p:nvSpPr>
          <p:cNvPr id="244" name="Google Shape;244;p11"/>
          <p:cNvSpPr/>
          <p:nvPr/>
        </p:nvSpPr>
        <p:spPr>
          <a:xfrm rot="-5400000">
            <a:off x="8137898" y="-331815"/>
            <a:ext cx="1562871" cy="4963426"/>
          </a:xfrm>
          <a:custGeom>
            <a:avLst/>
            <a:gdLst/>
            <a:ahLst/>
            <a:cxnLst/>
            <a:rect l="l" t="t" r="r" b="b"/>
            <a:pathLst>
              <a:path w="1562871" h="4963426" extrusionOk="0">
                <a:moveTo>
                  <a:pt x="0" y="2481713"/>
                </a:moveTo>
                <a:cubicBezTo>
                  <a:pt x="14847" y="1120801"/>
                  <a:pt x="362656" y="35004"/>
                  <a:pt x="781436" y="0"/>
                </a:cubicBezTo>
                <a:cubicBezTo>
                  <a:pt x="992592" y="61547"/>
                  <a:pt x="1480587" y="1145500"/>
                  <a:pt x="1562872" y="2481713"/>
                </a:cubicBezTo>
                <a:cubicBezTo>
                  <a:pt x="1523320" y="3841574"/>
                  <a:pt x="1178912" y="5039530"/>
                  <a:pt x="781436" y="4963426"/>
                </a:cubicBezTo>
                <a:cubicBezTo>
                  <a:pt x="361070" y="4878203"/>
                  <a:pt x="-71303" y="3938375"/>
                  <a:pt x="0" y="2481713"/>
                </a:cubicBezTo>
                <a:close/>
              </a:path>
            </a:pathLst>
          </a:custGeom>
          <a:noFill/>
          <a:ln w="5715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accent4"/>
              </a:solidFill>
              <a:latin typeface="Arial"/>
              <a:ea typeface="Arial"/>
              <a:cs typeface="Arial"/>
              <a:sym typeface="Arial"/>
            </a:endParaRPr>
          </a:p>
        </p:txBody>
      </p:sp>
      <p:sp>
        <p:nvSpPr>
          <p:cNvPr id="245" name="Google Shape;245;p11"/>
          <p:cNvSpPr txBox="1"/>
          <p:nvPr/>
        </p:nvSpPr>
        <p:spPr>
          <a:xfrm>
            <a:off x="923024" y="3199632"/>
            <a:ext cx="4963426" cy="286232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Normes sociales négatives, discrimination structurelle et obstacles institutionnels</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Manque de services disponibles (par exemple, soins de santé, éducation)</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Lois et règlements</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Conflits au niveau national ou international</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Restrictions d'accès aux zones affectées  par les conflits</a:t>
            </a: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Défis mondiaux (par exemple, crise économique, pénurie d'eau, pandémies)</a:t>
            </a:r>
            <a:endParaRPr sz="1800">
              <a:solidFill>
                <a:schemeClr val="dk1"/>
              </a:solidFill>
              <a:latin typeface="Arial"/>
              <a:ea typeface="Arial"/>
              <a:cs typeface="Arial"/>
              <a:sym typeface="Arial"/>
            </a:endParaRPr>
          </a:p>
        </p:txBody>
      </p:sp>
      <p:sp>
        <p:nvSpPr>
          <p:cNvPr id="246" name="Google Shape;246;p11"/>
          <p:cNvSpPr txBox="1"/>
          <p:nvPr/>
        </p:nvSpPr>
        <p:spPr>
          <a:xfrm>
            <a:off x="6493347" y="3199632"/>
            <a:ext cx="4963426" cy="203132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Préoccupations concernant la santé, le bien-être ou le développement de l'enfant</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Conflits interpersonnels, conflits dans les relations avec les autres</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Accès aux ressources et services disponibles</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Arial"/>
                <a:ea typeface="Arial"/>
                <a:cs typeface="Arial"/>
                <a:sym typeface="Arial"/>
              </a:rPr>
              <a:t>Questions socio-économiques au niveau individuel ou familial</a:t>
            </a:r>
            <a:endParaRPr sz="1800">
              <a:solidFill>
                <a:schemeClr val="dk1"/>
              </a:solidFill>
              <a:latin typeface="Arial"/>
              <a:ea typeface="Arial"/>
              <a:cs typeface="Arial"/>
              <a:sym typeface="Arial"/>
            </a:endParaRPr>
          </a:p>
        </p:txBody>
      </p:sp>
      <p:sp>
        <p:nvSpPr>
          <p:cNvPr id="247" name="Google Shape;247;p11"/>
          <p:cNvSpPr txBox="1"/>
          <p:nvPr/>
        </p:nvSpPr>
        <p:spPr>
          <a:xfrm>
            <a:off x="6879560" y="1811499"/>
            <a:ext cx="419100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dk1"/>
                </a:solidFill>
                <a:latin typeface="Arial"/>
                <a:ea typeface="Arial"/>
                <a:cs typeface="Arial"/>
                <a:sym typeface="Arial"/>
              </a:rPr>
              <a:t>Possibilité d'y remédier par la gestion de cas</a:t>
            </a:r>
            <a:endParaRPr sz="2400" b="1">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2"/>
          <p:cNvSpPr/>
          <p:nvPr/>
        </p:nvSpPr>
        <p:spPr>
          <a:xfrm>
            <a:off x="3586172" y="1346805"/>
            <a:ext cx="7801386" cy="7801386"/>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 name="Google Shape;254;p12"/>
          <p:cNvSpPr txBox="1"/>
          <p:nvPr/>
        </p:nvSpPr>
        <p:spPr>
          <a:xfrm>
            <a:off x="811620" y="2485203"/>
            <a:ext cx="4935657" cy="586868"/>
          </a:xfrm>
          <a:prstGeom prst="rect">
            <a:avLst/>
          </a:prstGeom>
          <a:solidFill>
            <a:srgbClr val="CCE9F8"/>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n-GB" sz="1600" b="1">
                <a:solidFill>
                  <a:schemeClr val="dk1"/>
                </a:solidFill>
                <a:latin typeface="Helvetica Neue"/>
                <a:ea typeface="Helvetica Neue"/>
                <a:cs typeface="Helvetica Neue"/>
                <a:sym typeface="Helvetica Neue"/>
              </a:rPr>
              <a:t>	Société</a:t>
            </a:r>
            <a:endParaRPr/>
          </a:p>
        </p:txBody>
      </p:sp>
      <p:sp>
        <p:nvSpPr>
          <p:cNvPr id="255" name="Google Shape;255;p1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Appliquer une approche socio-écologique</a:t>
            </a:r>
            <a:endParaRPr/>
          </a:p>
        </p:txBody>
      </p:sp>
      <p:sp>
        <p:nvSpPr>
          <p:cNvPr id="256" name="Google Shape;256;p12"/>
          <p:cNvSpPr/>
          <p:nvPr/>
        </p:nvSpPr>
        <p:spPr>
          <a:xfrm>
            <a:off x="4184197" y="1956118"/>
            <a:ext cx="6574444" cy="6574444"/>
          </a:xfrm>
          <a:prstGeom prst="ellipse">
            <a:avLst/>
          </a:prstGeom>
          <a:solidFill>
            <a:srgbClr val="CCE9F8"/>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p12"/>
          <p:cNvSpPr txBox="1"/>
          <p:nvPr/>
        </p:nvSpPr>
        <p:spPr>
          <a:xfrm>
            <a:off x="577899" y="1643075"/>
            <a:ext cx="5507496" cy="586868"/>
          </a:xfrm>
          <a:prstGeom prst="rect">
            <a:avLst/>
          </a:prstGeom>
          <a:solidFill>
            <a:srgbClr val="CCE9F8"/>
          </a:solidFill>
          <a:ln>
            <a:noFill/>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n-GB" sz="1600" b="1">
                <a:solidFill>
                  <a:schemeClr val="dk1"/>
                </a:solidFill>
                <a:latin typeface="Helvetica Neue"/>
                <a:ea typeface="Helvetica Neue"/>
                <a:cs typeface="Helvetica Neue"/>
                <a:sym typeface="Helvetica Neue"/>
              </a:rPr>
              <a:t>	Normes socioculturelles</a:t>
            </a:r>
            <a:endParaRPr/>
          </a:p>
        </p:txBody>
      </p:sp>
      <p:sp>
        <p:nvSpPr>
          <p:cNvPr id="258" name="Google Shape;258;p12"/>
          <p:cNvSpPr txBox="1"/>
          <p:nvPr/>
        </p:nvSpPr>
        <p:spPr>
          <a:xfrm>
            <a:off x="1135623" y="3331480"/>
            <a:ext cx="4611654" cy="586868"/>
          </a:xfrm>
          <a:prstGeom prst="rect">
            <a:avLst/>
          </a:prstGeom>
          <a:solidFill>
            <a:srgbClr val="CCE9F8"/>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n-GB" sz="1600" b="1">
                <a:solidFill>
                  <a:schemeClr val="dk1"/>
                </a:solidFill>
                <a:latin typeface="Helvetica Neue"/>
                <a:ea typeface="Helvetica Neue"/>
                <a:cs typeface="Helvetica Neue"/>
                <a:sym typeface="Helvetica Neue"/>
              </a:rPr>
              <a:t>	Communauté</a:t>
            </a:r>
            <a:endParaRPr/>
          </a:p>
        </p:txBody>
      </p:sp>
      <p:sp>
        <p:nvSpPr>
          <p:cNvPr id="259" name="Google Shape;259;p12"/>
          <p:cNvSpPr/>
          <p:nvPr/>
        </p:nvSpPr>
        <p:spPr>
          <a:xfrm>
            <a:off x="4764241" y="2523285"/>
            <a:ext cx="5385038" cy="5385038"/>
          </a:xfrm>
          <a:prstGeom prst="ellipse">
            <a:avLst/>
          </a:prstGeom>
          <a:solidFill>
            <a:srgbClr val="CCE9F8"/>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12"/>
          <p:cNvSpPr txBox="1"/>
          <p:nvPr/>
        </p:nvSpPr>
        <p:spPr>
          <a:xfrm>
            <a:off x="1462108" y="4177757"/>
            <a:ext cx="4356191" cy="586868"/>
          </a:xfrm>
          <a:prstGeom prst="rect">
            <a:avLst/>
          </a:pr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n-GB" sz="1600" b="1">
                <a:solidFill>
                  <a:schemeClr val="lt1"/>
                </a:solidFill>
                <a:latin typeface="Helvetica Neue"/>
                <a:ea typeface="Helvetica Neue"/>
                <a:cs typeface="Helvetica Neue"/>
                <a:sym typeface="Helvetica Neue"/>
              </a:rPr>
              <a:t>	Famille</a:t>
            </a:r>
            <a:endParaRPr/>
          </a:p>
        </p:txBody>
      </p:sp>
      <p:sp>
        <p:nvSpPr>
          <p:cNvPr id="261" name="Google Shape;261;p12"/>
          <p:cNvSpPr/>
          <p:nvPr/>
        </p:nvSpPr>
        <p:spPr>
          <a:xfrm>
            <a:off x="5383829" y="3105543"/>
            <a:ext cx="4145862" cy="4145862"/>
          </a:xfrm>
          <a:prstGeom prst="ellipse">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12"/>
          <p:cNvSpPr txBox="1"/>
          <p:nvPr/>
        </p:nvSpPr>
        <p:spPr>
          <a:xfrm>
            <a:off x="1867737" y="5024034"/>
            <a:ext cx="4554244" cy="586868"/>
          </a:xfrm>
          <a:prstGeom prst="rect">
            <a:avLst/>
          </a:prstGeom>
          <a:solidFill>
            <a:schemeClr val="accent4"/>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7000"/>
              </a:lnSpc>
              <a:spcBef>
                <a:spcPts val="0"/>
              </a:spcBef>
              <a:spcAft>
                <a:spcPts val="0"/>
              </a:spcAft>
              <a:buNone/>
            </a:pPr>
            <a:r>
              <a:rPr lang="en-GB" sz="1600" b="1">
                <a:solidFill>
                  <a:schemeClr val="lt1"/>
                </a:solidFill>
                <a:latin typeface="Helvetica Neue"/>
                <a:ea typeface="Helvetica Neue"/>
                <a:cs typeface="Helvetica Neue"/>
                <a:sym typeface="Helvetica Neue"/>
              </a:rPr>
              <a:t>	Enfant</a:t>
            </a:r>
            <a:endParaRPr/>
          </a:p>
        </p:txBody>
      </p:sp>
      <p:sp>
        <p:nvSpPr>
          <p:cNvPr id="263" name="Google Shape;263;p12"/>
          <p:cNvSpPr/>
          <p:nvPr/>
        </p:nvSpPr>
        <p:spPr>
          <a:xfrm>
            <a:off x="6085395" y="3734452"/>
            <a:ext cx="2802940" cy="2802940"/>
          </a:xfrm>
          <a:prstGeom prst="ellipse">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64" name="Google Shape;264;p12"/>
          <p:cNvGrpSpPr/>
          <p:nvPr/>
        </p:nvGrpSpPr>
        <p:grpSpPr>
          <a:xfrm>
            <a:off x="7123547" y="4391502"/>
            <a:ext cx="671707" cy="1493118"/>
            <a:chOff x="3524508" y="2679091"/>
            <a:chExt cx="327409" cy="727787"/>
          </a:xfrm>
        </p:grpSpPr>
        <p:sp>
          <p:nvSpPr>
            <p:cNvPr id="265" name="Google Shape;265;p12"/>
            <p:cNvSpPr/>
            <p:nvPr/>
          </p:nvSpPr>
          <p:spPr>
            <a:xfrm>
              <a:off x="3526909" y="3062732"/>
              <a:ext cx="323729" cy="344146"/>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6" name="Google Shape;266;p12"/>
            <p:cNvSpPr/>
            <p:nvPr/>
          </p:nvSpPr>
          <p:spPr>
            <a:xfrm>
              <a:off x="3524508" y="2679091"/>
              <a:ext cx="327409" cy="32740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2"/>
              </a:buClr>
              <a:buSzPct val="111111"/>
              <a:buNone/>
            </a:pPr>
            <a:r>
              <a:rPr lang="en-GB"/>
              <a:t>Identifier les problèmes et les solutions dans la gestion des cas</a:t>
            </a:r>
            <a:endParaRPr/>
          </a:p>
        </p:txBody>
      </p:sp>
      <p:sp>
        <p:nvSpPr>
          <p:cNvPr id="273" name="Google Shape;273;p13"/>
          <p:cNvSpPr/>
          <p:nvPr/>
        </p:nvSpPr>
        <p:spPr>
          <a:xfrm>
            <a:off x="0" y="2257215"/>
            <a:ext cx="5753100" cy="3477575"/>
          </a:xfrm>
          <a:prstGeom prst="homePlate">
            <a:avLst>
              <a:gd name="adj" fmla="val 26627"/>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4" name="Google Shape;274;p13"/>
          <p:cNvSpPr txBox="1"/>
          <p:nvPr/>
        </p:nvSpPr>
        <p:spPr>
          <a:xfrm>
            <a:off x="713190" y="1629373"/>
            <a:ext cx="44995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ÉLÉMENTS DE L'INTÉRÊT SUPÉRIEUR</a:t>
            </a:r>
            <a:endParaRPr sz="1800" b="1">
              <a:solidFill>
                <a:schemeClr val="dk1"/>
              </a:solidFill>
              <a:latin typeface="Arial"/>
              <a:ea typeface="Arial"/>
              <a:cs typeface="Arial"/>
              <a:sym typeface="Arial"/>
            </a:endParaRPr>
          </a:p>
        </p:txBody>
      </p:sp>
      <p:sp>
        <p:nvSpPr>
          <p:cNvPr id="275" name="Google Shape;275;p13"/>
          <p:cNvSpPr txBox="1"/>
          <p:nvPr/>
        </p:nvSpPr>
        <p:spPr>
          <a:xfrm>
            <a:off x="5312105" y="1637449"/>
            <a:ext cx="268889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Arial"/>
                <a:ea typeface="Arial"/>
                <a:cs typeface="Arial"/>
                <a:sym typeface="Arial"/>
              </a:rPr>
              <a:t>FACTEURS</a:t>
            </a:r>
            <a:endParaRPr sz="1800" b="1">
              <a:solidFill>
                <a:schemeClr val="dk1"/>
              </a:solidFill>
              <a:latin typeface="Arial"/>
              <a:ea typeface="Arial"/>
              <a:cs typeface="Arial"/>
              <a:sym typeface="Arial"/>
            </a:endParaRPr>
          </a:p>
        </p:txBody>
      </p:sp>
      <p:sp>
        <p:nvSpPr>
          <p:cNvPr id="276" name="Google Shape;276;p13"/>
          <p:cNvSpPr txBox="1"/>
          <p:nvPr/>
        </p:nvSpPr>
        <p:spPr>
          <a:xfrm>
            <a:off x="713190" y="2797679"/>
            <a:ext cx="2014265"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latin typeface="Arial"/>
                <a:ea typeface="Arial"/>
                <a:cs typeface="Arial"/>
                <a:sym typeface="Arial"/>
              </a:rPr>
              <a:t>Bien-être physique et santé</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latin typeface="Arial"/>
                <a:ea typeface="Arial"/>
                <a:cs typeface="Arial"/>
                <a:sym typeface="Arial"/>
              </a:rPr>
              <a:t>Bien-être émotionnel</a:t>
            </a: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latin typeface="Arial"/>
                <a:ea typeface="Arial"/>
                <a:cs typeface="Arial"/>
                <a:sym typeface="Arial"/>
              </a:rPr>
              <a:t>Relations sociales</a:t>
            </a: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latin typeface="Arial"/>
                <a:ea typeface="Arial"/>
                <a:cs typeface="Arial"/>
                <a:sym typeface="Arial"/>
              </a:rPr>
              <a:t>Éducation, travail, temps libre</a:t>
            </a:r>
            <a:endParaRPr sz="1600">
              <a:solidFill>
                <a:schemeClr val="dk1"/>
              </a:solidFill>
              <a:latin typeface="Arial"/>
              <a:ea typeface="Arial"/>
              <a:cs typeface="Arial"/>
              <a:sym typeface="Arial"/>
            </a:endParaRPr>
          </a:p>
        </p:txBody>
      </p:sp>
      <p:sp>
        <p:nvSpPr>
          <p:cNvPr id="277" name="Google Shape;277;p13"/>
          <p:cNvSpPr txBox="1"/>
          <p:nvPr/>
        </p:nvSpPr>
        <p:spPr>
          <a:xfrm>
            <a:off x="2796184" y="2797679"/>
            <a:ext cx="2014265"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latin typeface="Arial"/>
                <a:ea typeface="Arial"/>
                <a:cs typeface="Arial"/>
                <a:sym typeface="Arial"/>
              </a:rPr>
              <a:t>Documentation</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latin typeface="Arial"/>
                <a:ea typeface="Arial"/>
                <a:cs typeface="Arial"/>
                <a:sym typeface="Arial"/>
              </a:rPr>
              <a:t>Communauté</a:t>
            </a: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latin typeface="Arial"/>
                <a:ea typeface="Arial"/>
                <a:cs typeface="Arial"/>
                <a:sym typeface="Arial"/>
              </a:rPr>
              <a:t>Soins, cadre de vie, famille</a:t>
            </a: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latin typeface="Arial"/>
                <a:ea typeface="Arial"/>
                <a:cs typeface="Arial"/>
                <a:sym typeface="Arial"/>
              </a:rPr>
              <a:t>Opinions et souhaits de l'enfant</a:t>
            </a: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278" name="Google Shape;278;p13"/>
          <p:cNvSpPr/>
          <p:nvPr/>
        </p:nvSpPr>
        <p:spPr>
          <a:xfrm>
            <a:off x="5348448" y="3989170"/>
            <a:ext cx="3583102" cy="1745620"/>
          </a:xfrm>
          <a:prstGeom prst="parallelogram">
            <a:avLst>
              <a:gd name="adj" fmla="val 52646"/>
            </a:avLst>
          </a:prstGeom>
          <a:solidFill>
            <a:srgbClr val="68B0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a:solidFill>
                  <a:schemeClr val="lt1"/>
                </a:solidFill>
                <a:latin typeface="Arial"/>
                <a:ea typeface="Arial"/>
                <a:cs typeface="Arial"/>
                <a:sym typeface="Arial"/>
              </a:rPr>
              <a:t>Facteurs de protection</a:t>
            </a:r>
            <a:endParaRPr sz="1600">
              <a:solidFill>
                <a:schemeClr val="lt1"/>
              </a:solidFill>
              <a:latin typeface="Arial"/>
              <a:ea typeface="Arial"/>
              <a:cs typeface="Arial"/>
              <a:sym typeface="Arial"/>
            </a:endParaRPr>
          </a:p>
        </p:txBody>
      </p:sp>
      <p:sp>
        <p:nvSpPr>
          <p:cNvPr id="279" name="Google Shape;279;p13"/>
          <p:cNvSpPr/>
          <p:nvPr/>
        </p:nvSpPr>
        <p:spPr>
          <a:xfrm rot="10800000" flipH="1">
            <a:off x="5361234" y="2260011"/>
            <a:ext cx="3583102" cy="1745620"/>
          </a:xfrm>
          <a:prstGeom prst="parallelogram">
            <a:avLst>
              <a:gd name="adj" fmla="val 52646"/>
            </a:avLst>
          </a:prstGeom>
          <a:solidFill>
            <a:srgbClr val="E0574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 name="Google Shape;280;p13"/>
          <p:cNvSpPr txBox="1"/>
          <p:nvPr/>
        </p:nvSpPr>
        <p:spPr>
          <a:xfrm>
            <a:off x="6381454" y="2948155"/>
            <a:ext cx="1750741"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a:solidFill>
                  <a:schemeClr val="lt1"/>
                </a:solidFill>
                <a:latin typeface="Arial"/>
                <a:ea typeface="Arial"/>
                <a:cs typeface="Arial"/>
                <a:sym typeface="Arial"/>
              </a:rPr>
              <a:t>Facteurs de risque</a:t>
            </a:r>
            <a:endParaRPr sz="1600">
              <a:solidFill>
                <a:schemeClr val="lt1"/>
              </a:solidFill>
              <a:latin typeface="Arial"/>
              <a:ea typeface="Arial"/>
              <a:cs typeface="Arial"/>
              <a:sym typeface="Arial"/>
            </a:endParaRPr>
          </a:p>
        </p:txBody>
      </p:sp>
      <p:sp>
        <p:nvSpPr>
          <p:cNvPr id="281" name="Google Shape;281;p13"/>
          <p:cNvSpPr/>
          <p:nvPr/>
        </p:nvSpPr>
        <p:spPr>
          <a:xfrm>
            <a:off x="8524535" y="2257215"/>
            <a:ext cx="3311865" cy="3477575"/>
          </a:xfrm>
          <a:prstGeom prst="chevron">
            <a:avLst>
              <a:gd name="adj" fmla="val 27589"/>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13"/>
          <p:cNvSpPr txBox="1"/>
          <p:nvPr/>
        </p:nvSpPr>
        <p:spPr>
          <a:xfrm>
            <a:off x="9665769" y="3534337"/>
            <a:ext cx="175074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BESOINS EN MATIÈRE DE PROTECTION DE L'ENFANCE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8C5F7A"/>
              </a:buClr>
              <a:buSzPct val="111111"/>
              <a:buFont typeface="Arial"/>
              <a:buNone/>
            </a:pPr>
            <a:r>
              <a:rPr lang="en-GB"/>
              <a:t>Analyse des risques en matière de protection de l'enfance</a:t>
            </a:r>
            <a:endParaRPr/>
          </a:p>
        </p:txBody>
      </p:sp>
      <p:sp>
        <p:nvSpPr>
          <p:cNvPr id="289" name="Google Shape;289;p14"/>
          <p:cNvSpPr txBox="1"/>
          <p:nvPr/>
        </p:nvSpPr>
        <p:spPr>
          <a:xfrm>
            <a:off x="1163637" y="2022407"/>
            <a:ext cx="200889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FACTEURS DE RISQUE</a:t>
            </a:r>
            <a:endParaRPr sz="2000" b="1">
              <a:solidFill>
                <a:schemeClr val="dk1"/>
              </a:solidFill>
              <a:latin typeface="Arial"/>
              <a:ea typeface="Arial"/>
              <a:cs typeface="Arial"/>
              <a:sym typeface="Arial"/>
            </a:endParaRPr>
          </a:p>
        </p:txBody>
      </p:sp>
      <p:sp>
        <p:nvSpPr>
          <p:cNvPr id="290" name="Google Shape;290;p14"/>
          <p:cNvSpPr txBox="1"/>
          <p:nvPr/>
        </p:nvSpPr>
        <p:spPr>
          <a:xfrm>
            <a:off x="1163637" y="3626841"/>
            <a:ext cx="200889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FACTEURS DE PROTECTION</a:t>
            </a:r>
            <a:endParaRPr sz="2000" b="1">
              <a:solidFill>
                <a:schemeClr val="dk1"/>
              </a:solidFill>
              <a:latin typeface="Arial"/>
              <a:ea typeface="Arial"/>
              <a:cs typeface="Arial"/>
              <a:sym typeface="Arial"/>
            </a:endParaRPr>
          </a:p>
        </p:txBody>
      </p:sp>
      <p:sp>
        <p:nvSpPr>
          <p:cNvPr id="291" name="Google Shape;291;p14"/>
          <p:cNvSpPr/>
          <p:nvPr/>
        </p:nvSpPr>
        <p:spPr>
          <a:xfrm>
            <a:off x="940280" y="3109314"/>
            <a:ext cx="9973445" cy="142471"/>
          </a:xfrm>
          <a:prstGeom prst="roundRect">
            <a:avLst>
              <a:gd name="adj" fmla="val 16667"/>
            </a:avLst>
          </a:prstGeom>
          <a:solidFill>
            <a:srgbClr val="B9C4CE"/>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grpSp>
        <p:nvGrpSpPr>
          <p:cNvPr id="292" name="Google Shape;292;p14"/>
          <p:cNvGrpSpPr/>
          <p:nvPr/>
        </p:nvGrpSpPr>
        <p:grpSpPr>
          <a:xfrm>
            <a:off x="6389108" y="3491153"/>
            <a:ext cx="1870486" cy="2789147"/>
            <a:chOff x="6523884" y="3384475"/>
            <a:chExt cx="1870486" cy="2789147"/>
          </a:xfrm>
        </p:grpSpPr>
        <p:grpSp>
          <p:nvGrpSpPr>
            <p:cNvPr id="293" name="Google Shape;293;p14"/>
            <p:cNvGrpSpPr/>
            <p:nvPr/>
          </p:nvGrpSpPr>
          <p:grpSpPr>
            <a:xfrm>
              <a:off x="6523884" y="3384475"/>
              <a:ext cx="1870486" cy="2789147"/>
              <a:chOff x="6255261" y="3216713"/>
              <a:chExt cx="2083852" cy="3107300"/>
            </a:xfrm>
          </p:grpSpPr>
          <p:sp>
            <p:nvSpPr>
              <p:cNvPr id="294" name="Google Shape;294;p14"/>
              <p:cNvSpPr/>
              <p:nvPr/>
            </p:nvSpPr>
            <p:spPr>
              <a:xfrm>
                <a:off x="6879614" y="3222632"/>
                <a:ext cx="868194" cy="868193"/>
              </a:xfrm>
              <a:prstGeom prst="ellipse">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95" name="Google Shape;295;p14"/>
              <p:cNvGrpSpPr/>
              <p:nvPr/>
            </p:nvGrpSpPr>
            <p:grpSpPr>
              <a:xfrm>
                <a:off x="6255261" y="3216713"/>
                <a:ext cx="2083852" cy="3107300"/>
                <a:chOff x="6108581" y="3076496"/>
                <a:chExt cx="2345860" cy="3497989"/>
              </a:xfrm>
            </p:grpSpPr>
            <p:sp>
              <p:nvSpPr>
                <p:cNvPr id="296" name="Google Shape;296;p14"/>
                <p:cNvSpPr/>
                <p:nvPr/>
              </p:nvSpPr>
              <p:spPr>
                <a:xfrm>
                  <a:off x="6837950" y="4251503"/>
                  <a:ext cx="906678" cy="1189003"/>
                </a:xfrm>
                <a:prstGeom prst="roundRect">
                  <a:avLst>
                    <a:gd name="adj" fmla="val 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 name="Google Shape;297;p14"/>
                <p:cNvSpPr/>
                <p:nvPr/>
              </p:nvSpPr>
              <p:spPr>
                <a:xfrm rot="2358309">
                  <a:off x="6683264" y="4857233"/>
                  <a:ext cx="417071" cy="1149340"/>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 name="Google Shape;298;p14"/>
                <p:cNvSpPr/>
                <p:nvPr/>
              </p:nvSpPr>
              <p:spPr>
                <a:xfrm rot="9538565">
                  <a:off x="7532715" y="5053814"/>
                  <a:ext cx="403525" cy="1498152"/>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 name="Google Shape;299;p14"/>
                <p:cNvSpPr/>
                <p:nvPr/>
              </p:nvSpPr>
              <p:spPr>
                <a:xfrm rot="10441727">
                  <a:off x="6466525" y="5566826"/>
                  <a:ext cx="412721" cy="966080"/>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 name="Google Shape;300;p14"/>
                <p:cNvSpPr/>
                <p:nvPr/>
              </p:nvSpPr>
              <p:spPr>
                <a:xfrm rot="-397246">
                  <a:off x="7927941" y="3095705"/>
                  <a:ext cx="389349" cy="970500"/>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 name="Google Shape;301;p14"/>
                <p:cNvSpPr/>
                <p:nvPr/>
              </p:nvSpPr>
              <p:spPr>
                <a:xfrm rot="2846291">
                  <a:off x="7655283" y="3612100"/>
                  <a:ext cx="417128" cy="1220625"/>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 name="Google Shape;302;p14"/>
                <p:cNvSpPr/>
                <p:nvPr/>
              </p:nvSpPr>
              <p:spPr>
                <a:xfrm rot="7497251">
                  <a:off x="6458770" y="3665817"/>
                  <a:ext cx="418716" cy="1072708"/>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 name="Google Shape;303;p14"/>
                <p:cNvSpPr/>
                <p:nvPr/>
              </p:nvSpPr>
              <p:spPr>
                <a:xfrm rot="461185">
                  <a:off x="6232794" y="3158218"/>
                  <a:ext cx="397535" cy="1021958"/>
                </a:xfrm>
                <a:prstGeom prst="roundRect">
                  <a:avLst>
                    <a:gd name="adj" fmla="val 50000"/>
                  </a:avLst>
                </a:prstGeom>
                <a:solidFill>
                  <a:srgbClr val="B9C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pic>
          <p:nvPicPr>
            <p:cNvPr id="304" name="Google Shape;304;p14" descr="Water with solid fill"/>
            <p:cNvPicPr preferRelativeResize="0"/>
            <p:nvPr/>
          </p:nvPicPr>
          <p:blipFill rotWithShape="1">
            <a:blip r:embed="rId3">
              <a:alphaModFix/>
            </a:blip>
            <a:srcRect/>
            <a:stretch/>
          </p:blipFill>
          <p:spPr>
            <a:xfrm>
              <a:off x="7628170" y="3530974"/>
              <a:ext cx="200226" cy="200226"/>
            </a:xfrm>
            <a:prstGeom prst="rect">
              <a:avLst/>
            </a:prstGeom>
            <a:noFill/>
            <a:ln>
              <a:noFill/>
            </a:ln>
          </p:spPr>
        </p:pic>
      </p:grpSp>
      <p:grpSp>
        <p:nvGrpSpPr>
          <p:cNvPr id="305" name="Google Shape;305;p14"/>
          <p:cNvGrpSpPr/>
          <p:nvPr/>
        </p:nvGrpSpPr>
        <p:grpSpPr>
          <a:xfrm>
            <a:off x="3885441" y="3656748"/>
            <a:ext cx="2178464" cy="1001631"/>
            <a:chOff x="5182484" y="4377092"/>
            <a:chExt cx="2934260" cy="1349137"/>
          </a:xfrm>
        </p:grpSpPr>
        <p:grpSp>
          <p:nvGrpSpPr>
            <p:cNvPr id="306" name="Google Shape;306;p14"/>
            <p:cNvGrpSpPr/>
            <p:nvPr/>
          </p:nvGrpSpPr>
          <p:grpSpPr>
            <a:xfrm>
              <a:off x="5182484" y="4377092"/>
              <a:ext cx="2934260" cy="1349137"/>
              <a:chOff x="2799225" y="1528989"/>
              <a:chExt cx="4843224" cy="991572"/>
            </a:xfrm>
          </p:grpSpPr>
          <p:sp>
            <p:nvSpPr>
              <p:cNvPr id="307" name="Google Shape;307;p14"/>
              <p:cNvSpPr/>
              <p:nvPr/>
            </p:nvSpPr>
            <p:spPr>
              <a:xfrm>
                <a:off x="2799233" y="1651593"/>
                <a:ext cx="3981250" cy="86896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308" name="Google Shape;308;p14"/>
              <p:cNvSpPr/>
              <p:nvPr/>
            </p:nvSpPr>
            <p:spPr>
              <a:xfrm rot="-5400000" flipH="1">
                <a:off x="6778251" y="1648160"/>
                <a:ext cx="941305" cy="787089"/>
              </a:xfrm>
              <a:prstGeom prst="parallelogram">
                <a:avLst>
                  <a:gd name="adj" fmla="val 25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9" name="Google Shape;309;p14"/>
              <p:cNvSpPr/>
              <p:nvPr/>
            </p:nvSpPr>
            <p:spPr>
              <a:xfrm rot="10800000">
                <a:off x="2799225" y="1528989"/>
                <a:ext cx="4843224" cy="88106"/>
              </a:xfrm>
              <a:prstGeom prst="parallelogram">
                <a:avLst>
                  <a:gd name="adj" fmla="val 4127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310" name="Google Shape;310;p14"/>
            <p:cNvSpPr txBox="1"/>
            <p:nvPr/>
          </p:nvSpPr>
          <p:spPr>
            <a:xfrm>
              <a:off x="5350143" y="4918848"/>
              <a:ext cx="200501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lt1"/>
                  </a:solidFill>
                  <a:latin typeface="Arial"/>
                  <a:ea typeface="Arial"/>
                  <a:cs typeface="Arial"/>
                  <a:sym typeface="Arial"/>
                </a:rPr>
                <a:t>Points forts</a:t>
              </a:r>
              <a:endParaRPr sz="1400" b="1">
                <a:solidFill>
                  <a:schemeClr val="lt1"/>
                </a:solidFill>
                <a:latin typeface="Arial"/>
                <a:ea typeface="Arial"/>
                <a:cs typeface="Arial"/>
                <a:sym typeface="Arial"/>
              </a:endParaRPr>
            </a:p>
          </p:txBody>
        </p:sp>
      </p:grpSp>
      <p:grpSp>
        <p:nvGrpSpPr>
          <p:cNvPr id="311" name="Google Shape;311;p14"/>
          <p:cNvGrpSpPr/>
          <p:nvPr/>
        </p:nvGrpSpPr>
        <p:grpSpPr>
          <a:xfrm>
            <a:off x="8583849" y="3634021"/>
            <a:ext cx="2178464" cy="1001631"/>
            <a:chOff x="8583849" y="4353499"/>
            <a:chExt cx="2934260" cy="1349137"/>
          </a:xfrm>
        </p:grpSpPr>
        <p:grpSp>
          <p:nvGrpSpPr>
            <p:cNvPr id="312" name="Google Shape;312;p14"/>
            <p:cNvGrpSpPr/>
            <p:nvPr/>
          </p:nvGrpSpPr>
          <p:grpSpPr>
            <a:xfrm>
              <a:off x="8583849" y="4353499"/>
              <a:ext cx="2934260" cy="1349137"/>
              <a:chOff x="2799225" y="1528989"/>
              <a:chExt cx="4843224" cy="991572"/>
            </a:xfrm>
          </p:grpSpPr>
          <p:sp>
            <p:nvSpPr>
              <p:cNvPr id="313" name="Google Shape;313;p14"/>
              <p:cNvSpPr/>
              <p:nvPr/>
            </p:nvSpPr>
            <p:spPr>
              <a:xfrm>
                <a:off x="2799233" y="1651593"/>
                <a:ext cx="3981250" cy="86896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314" name="Google Shape;314;p14"/>
              <p:cNvSpPr/>
              <p:nvPr/>
            </p:nvSpPr>
            <p:spPr>
              <a:xfrm rot="-5400000" flipH="1">
                <a:off x="6778251" y="1648160"/>
                <a:ext cx="941305" cy="787089"/>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5" name="Google Shape;315;p14"/>
              <p:cNvSpPr/>
              <p:nvPr/>
            </p:nvSpPr>
            <p:spPr>
              <a:xfrm rot="10800000">
                <a:off x="2799225" y="1528989"/>
                <a:ext cx="4843224" cy="88106"/>
              </a:xfrm>
              <a:prstGeom prst="parallelogram">
                <a:avLst>
                  <a:gd name="adj" fmla="val 4127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316" name="Google Shape;316;p14"/>
            <p:cNvSpPr txBox="1"/>
            <p:nvPr/>
          </p:nvSpPr>
          <p:spPr>
            <a:xfrm>
              <a:off x="8787366" y="4820828"/>
              <a:ext cx="200501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lt1"/>
                  </a:solidFill>
                  <a:latin typeface="Arial"/>
                  <a:ea typeface="Arial"/>
                  <a:cs typeface="Arial"/>
                  <a:sym typeface="Arial"/>
                </a:rPr>
                <a:t>Soins et assistance</a:t>
              </a:r>
              <a:endParaRPr sz="1400" b="1">
                <a:solidFill>
                  <a:schemeClr val="lt1"/>
                </a:solidFill>
                <a:latin typeface="Arial"/>
                <a:ea typeface="Arial"/>
                <a:cs typeface="Arial"/>
                <a:sym typeface="Arial"/>
              </a:endParaRPr>
            </a:p>
          </p:txBody>
        </p:sp>
      </p:grpSp>
      <p:grpSp>
        <p:nvGrpSpPr>
          <p:cNvPr id="317" name="Google Shape;317;p14"/>
          <p:cNvGrpSpPr/>
          <p:nvPr/>
        </p:nvGrpSpPr>
        <p:grpSpPr>
          <a:xfrm>
            <a:off x="3885441" y="1760027"/>
            <a:ext cx="2178464" cy="1001631"/>
            <a:chOff x="5182484" y="1929774"/>
            <a:chExt cx="2934260" cy="1349137"/>
          </a:xfrm>
        </p:grpSpPr>
        <p:grpSp>
          <p:nvGrpSpPr>
            <p:cNvPr id="318" name="Google Shape;318;p14"/>
            <p:cNvGrpSpPr/>
            <p:nvPr/>
          </p:nvGrpSpPr>
          <p:grpSpPr>
            <a:xfrm>
              <a:off x="5182484" y="1929774"/>
              <a:ext cx="2934260" cy="1349137"/>
              <a:chOff x="2799225" y="1528989"/>
              <a:chExt cx="4843224" cy="991572"/>
            </a:xfrm>
          </p:grpSpPr>
          <p:sp>
            <p:nvSpPr>
              <p:cNvPr id="319" name="Google Shape;319;p14"/>
              <p:cNvSpPr/>
              <p:nvPr/>
            </p:nvSpPr>
            <p:spPr>
              <a:xfrm>
                <a:off x="2799233" y="1651593"/>
                <a:ext cx="3981250" cy="86896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320" name="Google Shape;320;p14"/>
              <p:cNvSpPr/>
              <p:nvPr/>
            </p:nvSpPr>
            <p:spPr>
              <a:xfrm rot="-5400000" flipH="1">
                <a:off x="6778251" y="1648160"/>
                <a:ext cx="941305" cy="787089"/>
              </a:xfrm>
              <a:prstGeom prst="parallelogram">
                <a:avLst>
                  <a:gd name="adj" fmla="val 25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1" name="Google Shape;321;p14"/>
              <p:cNvSpPr/>
              <p:nvPr/>
            </p:nvSpPr>
            <p:spPr>
              <a:xfrm rot="10800000">
                <a:off x="2799225" y="1528989"/>
                <a:ext cx="4843224" cy="88106"/>
              </a:xfrm>
              <a:prstGeom prst="parallelogram">
                <a:avLst>
                  <a:gd name="adj" fmla="val 4127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322" name="Google Shape;322;p14"/>
            <p:cNvSpPr txBox="1"/>
            <p:nvPr/>
          </p:nvSpPr>
          <p:spPr>
            <a:xfrm>
              <a:off x="5350143" y="2207850"/>
              <a:ext cx="200501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lt1"/>
                  </a:solidFill>
                  <a:latin typeface="Arial"/>
                  <a:ea typeface="Arial"/>
                  <a:cs typeface="Arial"/>
                  <a:sym typeface="Arial"/>
                </a:rPr>
                <a:t>Protection de l'enfance</a:t>
              </a:r>
              <a:endParaRPr sz="1400" b="1">
                <a:solidFill>
                  <a:schemeClr val="lt1"/>
                </a:solidFill>
                <a:latin typeface="Arial"/>
                <a:ea typeface="Arial"/>
                <a:cs typeface="Arial"/>
                <a:sym typeface="Arial"/>
              </a:endParaRPr>
            </a:p>
          </p:txBody>
        </p:sp>
      </p:grpSp>
      <p:grpSp>
        <p:nvGrpSpPr>
          <p:cNvPr id="323" name="Google Shape;323;p14"/>
          <p:cNvGrpSpPr/>
          <p:nvPr/>
        </p:nvGrpSpPr>
        <p:grpSpPr>
          <a:xfrm>
            <a:off x="8583849" y="1757842"/>
            <a:ext cx="2178464" cy="1001631"/>
            <a:chOff x="8583849" y="1906181"/>
            <a:chExt cx="2934260" cy="1349137"/>
          </a:xfrm>
        </p:grpSpPr>
        <p:grpSp>
          <p:nvGrpSpPr>
            <p:cNvPr id="324" name="Google Shape;324;p14"/>
            <p:cNvGrpSpPr/>
            <p:nvPr/>
          </p:nvGrpSpPr>
          <p:grpSpPr>
            <a:xfrm>
              <a:off x="8583849" y="1906181"/>
              <a:ext cx="2934260" cy="1349137"/>
              <a:chOff x="2799225" y="1528989"/>
              <a:chExt cx="4843224" cy="991572"/>
            </a:xfrm>
          </p:grpSpPr>
          <p:sp>
            <p:nvSpPr>
              <p:cNvPr id="325" name="Google Shape;325;p14"/>
              <p:cNvSpPr/>
              <p:nvPr/>
            </p:nvSpPr>
            <p:spPr>
              <a:xfrm>
                <a:off x="2799233" y="1651593"/>
                <a:ext cx="3981250" cy="8689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326" name="Google Shape;326;p14"/>
              <p:cNvSpPr/>
              <p:nvPr/>
            </p:nvSpPr>
            <p:spPr>
              <a:xfrm rot="-5400000" flipH="1">
                <a:off x="6778251" y="1648160"/>
                <a:ext cx="941305" cy="787089"/>
              </a:xfrm>
              <a:prstGeom prst="parallelogram">
                <a:avLst>
                  <a:gd name="adj" fmla="val 25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27" name="Google Shape;327;p14"/>
              <p:cNvSpPr/>
              <p:nvPr/>
            </p:nvSpPr>
            <p:spPr>
              <a:xfrm rot="10800000">
                <a:off x="2799225" y="1528989"/>
                <a:ext cx="4843224" cy="88106"/>
              </a:xfrm>
              <a:prstGeom prst="parallelogram">
                <a:avLst>
                  <a:gd name="adj" fmla="val 4127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328" name="Google Shape;328;p14"/>
            <p:cNvSpPr txBox="1"/>
            <p:nvPr/>
          </p:nvSpPr>
          <p:spPr>
            <a:xfrm>
              <a:off x="8787366" y="2503084"/>
              <a:ext cx="200501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lt1"/>
                  </a:solidFill>
                  <a:latin typeface="Arial"/>
                  <a:ea typeface="Arial"/>
                  <a:cs typeface="Arial"/>
                  <a:sym typeface="Arial"/>
                </a:rPr>
                <a:t>Vulnérabilités</a:t>
              </a:r>
              <a:endParaRPr sz="1400" b="1">
                <a:solidFill>
                  <a:schemeClr val="lt1"/>
                </a:solidFill>
                <a:latin typeface="Arial"/>
                <a:ea typeface="Arial"/>
                <a:cs typeface="Arial"/>
                <a:sym typeface="Arial"/>
              </a:endParaRPr>
            </a:p>
          </p:txBody>
        </p:sp>
      </p:grpSp>
      <p:grpSp>
        <p:nvGrpSpPr>
          <p:cNvPr id="329" name="Google Shape;329;p14"/>
          <p:cNvGrpSpPr/>
          <p:nvPr/>
        </p:nvGrpSpPr>
        <p:grpSpPr>
          <a:xfrm>
            <a:off x="3885441" y="4755558"/>
            <a:ext cx="2178464" cy="1001631"/>
            <a:chOff x="5182484" y="4377092"/>
            <a:chExt cx="2934260" cy="1349137"/>
          </a:xfrm>
        </p:grpSpPr>
        <p:grpSp>
          <p:nvGrpSpPr>
            <p:cNvPr id="330" name="Google Shape;330;p14"/>
            <p:cNvGrpSpPr/>
            <p:nvPr/>
          </p:nvGrpSpPr>
          <p:grpSpPr>
            <a:xfrm>
              <a:off x="5182484" y="4377092"/>
              <a:ext cx="2934260" cy="1349137"/>
              <a:chOff x="2799225" y="1528989"/>
              <a:chExt cx="4843224" cy="991572"/>
            </a:xfrm>
          </p:grpSpPr>
          <p:sp>
            <p:nvSpPr>
              <p:cNvPr id="331" name="Google Shape;331;p14"/>
              <p:cNvSpPr/>
              <p:nvPr/>
            </p:nvSpPr>
            <p:spPr>
              <a:xfrm>
                <a:off x="2799233" y="1651593"/>
                <a:ext cx="3981250" cy="86896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332" name="Google Shape;332;p14"/>
              <p:cNvSpPr/>
              <p:nvPr/>
            </p:nvSpPr>
            <p:spPr>
              <a:xfrm rot="-5400000" flipH="1">
                <a:off x="6778251" y="1648160"/>
                <a:ext cx="941305" cy="787089"/>
              </a:xfrm>
              <a:prstGeom prst="parallelogram">
                <a:avLst>
                  <a:gd name="adj" fmla="val 25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3" name="Google Shape;333;p14"/>
              <p:cNvSpPr/>
              <p:nvPr/>
            </p:nvSpPr>
            <p:spPr>
              <a:xfrm rot="10800000">
                <a:off x="2799225" y="1528989"/>
                <a:ext cx="4843224" cy="88106"/>
              </a:xfrm>
              <a:prstGeom prst="parallelogram">
                <a:avLst>
                  <a:gd name="adj" fmla="val 4127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334" name="Google Shape;334;p14"/>
            <p:cNvSpPr txBox="1"/>
            <p:nvPr/>
          </p:nvSpPr>
          <p:spPr>
            <a:xfrm>
              <a:off x="5350143" y="4918848"/>
              <a:ext cx="200501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lt1"/>
                  </a:solidFill>
                  <a:latin typeface="Arial"/>
                  <a:ea typeface="Arial"/>
                  <a:cs typeface="Arial"/>
                  <a:sym typeface="Arial"/>
                </a:rPr>
                <a:t>Points forts</a:t>
              </a:r>
              <a:endParaRPr sz="1400" b="1">
                <a:solidFill>
                  <a:schemeClr val="lt1"/>
                </a:solidFill>
                <a:latin typeface="Arial"/>
                <a:ea typeface="Arial"/>
                <a:cs typeface="Arial"/>
                <a:sym typeface="Arial"/>
              </a:endParaRPr>
            </a:p>
          </p:txBody>
        </p:sp>
      </p:grpSp>
      <p:grpSp>
        <p:nvGrpSpPr>
          <p:cNvPr id="335" name="Google Shape;335;p14"/>
          <p:cNvGrpSpPr/>
          <p:nvPr/>
        </p:nvGrpSpPr>
        <p:grpSpPr>
          <a:xfrm>
            <a:off x="8583849" y="4747271"/>
            <a:ext cx="2178464" cy="1001631"/>
            <a:chOff x="8583849" y="4353499"/>
            <a:chExt cx="2934260" cy="1349137"/>
          </a:xfrm>
        </p:grpSpPr>
        <p:grpSp>
          <p:nvGrpSpPr>
            <p:cNvPr id="336" name="Google Shape;336;p14"/>
            <p:cNvGrpSpPr/>
            <p:nvPr/>
          </p:nvGrpSpPr>
          <p:grpSpPr>
            <a:xfrm>
              <a:off x="8583849" y="4353499"/>
              <a:ext cx="2934260" cy="1349137"/>
              <a:chOff x="2799225" y="1528989"/>
              <a:chExt cx="4843224" cy="991572"/>
            </a:xfrm>
          </p:grpSpPr>
          <p:sp>
            <p:nvSpPr>
              <p:cNvPr id="337" name="Google Shape;337;p14"/>
              <p:cNvSpPr/>
              <p:nvPr/>
            </p:nvSpPr>
            <p:spPr>
              <a:xfrm>
                <a:off x="2799233" y="1651593"/>
                <a:ext cx="3981250" cy="86896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338" name="Google Shape;338;p14"/>
              <p:cNvSpPr/>
              <p:nvPr/>
            </p:nvSpPr>
            <p:spPr>
              <a:xfrm rot="-5400000" flipH="1">
                <a:off x="6778251" y="1648160"/>
                <a:ext cx="941305" cy="787089"/>
              </a:xfrm>
              <a:prstGeom prst="parallelogram">
                <a:avLst>
                  <a:gd name="adj" fmla="val 25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9" name="Google Shape;339;p14"/>
              <p:cNvSpPr/>
              <p:nvPr/>
            </p:nvSpPr>
            <p:spPr>
              <a:xfrm rot="10800000">
                <a:off x="2799225" y="1528989"/>
                <a:ext cx="4843224" cy="88106"/>
              </a:xfrm>
              <a:prstGeom prst="parallelogram">
                <a:avLst>
                  <a:gd name="adj" fmla="val 4127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340" name="Google Shape;340;p14"/>
            <p:cNvSpPr txBox="1"/>
            <p:nvPr/>
          </p:nvSpPr>
          <p:spPr>
            <a:xfrm>
              <a:off x="8787366" y="4820828"/>
              <a:ext cx="200501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400" b="1">
                  <a:solidFill>
                    <a:schemeClr val="lt1"/>
                  </a:solidFill>
                  <a:latin typeface="Arial"/>
                  <a:ea typeface="Arial"/>
                  <a:cs typeface="Arial"/>
                  <a:sym typeface="Arial"/>
                </a:rPr>
                <a:t>Soins et assistance</a:t>
              </a:r>
              <a:endParaRPr sz="1400" b="1">
                <a:solidFill>
                  <a:schemeClr val="lt1"/>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Étapes de la résolution de problèmes</a:t>
            </a:r>
            <a:endParaRPr/>
          </a:p>
        </p:txBody>
      </p:sp>
      <p:sp>
        <p:nvSpPr>
          <p:cNvPr id="347" name="Google Shape;347;p15"/>
          <p:cNvSpPr txBox="1"/>
          <p:nvPr/>
        </p:nvSpPr>
        <p:spPr>
          <a:xfrm>
            <a:off x="896944" y="1010067"/>
            <a:ext cx="1405797"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0" b="1">
                <a:solidFill>
                  <a:srgbClr val="CCE9F8"/>
                </a:solidFill>
                <a:latin typeface="Federo"/>
                <a:ea typeface="Federo"/>
                <a:cs typeface="Federo"/>
                <a:sym typeface="Federo"/>
              </a:rPr>
              <a:t>!</a:t>
            </a:r>
            <a:endParaRPr sz="10000">
              <a:solidFill>
                <a:srgbClr val="CCE9F8"/>
              </a:solidFill>
              <a:latin typeface="Calibri"/>
              <a:ea typeface="Calibri"/>
              <a:cs typeface="Calibri"/>
              <a:sym typeface="Calibri"/>
            </a:endParaRPr>
          </a:p>
        </p:txBody>
      </p:sp>
      <p:sp>
        <p:nvSpPr>
          <p:cNvPr id="348" name="Google Shape;348;p15"/>
          <p:cNvSpPr txBox="1"/>
          <p:nvPr/>
        </p:nvSpPr>
        <p:spPr>
          <a:xfrm>
            <a:off x="830539" y="2317090"/>
            <a:ext cx="3105747"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Reconnaître l'</a:t>
            </a:r>
            <a:r>
              <a:rPr lang="en-GB" sz="2000">
                <a:solidFill>
                  <a:schemeClr val="dk1"/>
                </a:solidFill>
                <a:latin typeface="Arial"/>
                <a:ea typeface="Arial"/>
                <a:cs typeface="Arial"/>
                <a:sym typeface="Arial"/>
              </a:rPr>
              <a:t>existence d'un problème ou d'une préoccupation et le définir</a:t>
            </a:r>
            <a:endParaRPr/>
          </a:p>
        </p:txBody>
      </p:sp>
      <p:sp>
        <p:nvSpPr>
          <p:cNvPr id="349" name="Google Shape;349;p15"/>
          <p:cNvSpPr/>
          <p:nvPr/>
        </p:nvSpPr>
        <p:spPr>
          <a:xfrm>
            <a:off x="811968" y="1465797"/>
            <a:ext cx="711112" cy="711112"/>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chemeClr val="lt1"/>
                </a:solidFill>
                <a:latin typeface="Arial"/>
                <a:ea typeface="Arial"/>
                <a:cs typeface="Arial"/>
                <a:sym typeface="Arial"/>
              </a:rPr>
              <a:t>1</a:t>
            </a:r>
            <a:endParaRPr sz="2800" b="1">
              <a:solidFill>
                <a:schemeClr val="lt1"/>
              </a:solidFill>
              <a:latin typeface="Arial"/>
              <a:ea typeface="Arial"/>
              <a:cs typeface="Arial"/>
              <a:sym typeface="Arial"/>
            </a:endParaRPr>
          </a:p>
        </p:txBody>
      </p:sp>
      <p:grpSp>
        <p:nvGrpSpPr>
          <p:cNvPr id="350" name="Google Shape;350;p15"/>
          <p:cNvGrpSpPr/>
          <p:nvPr/>
        </p:nvGrpSpPr>
        <p:grpSpPr>
          <a:xfrm>
            <a:off x="8717367" y="1402893"/>
            <a:ext cx="1257532" cy="868968"/>
            <a:chOff x="852526" y="2104351"/>
            <a:chExt cx="1871670" cy="1293344"/>
          </a:xfrm>
        </p:grpSpPr>
        <p:grpSp>
          <p:nvGrpSpPr>
            <p:cNvPr id="351" name="Google Shape;351;p15"/>
            <p:cNvGrpSpPr/>
            <p:nvPr/>
          </p:nvGrpSpPr>
          <p:grpSpPr>
            <a:xfrm>
              <a:off x="1151503" y="2104351"/>
              <a:ext cx="1572693" cy="1128304"/>
              <a:chOff x="1151503" y="2104351"/>
              <a:chExt cx="1572693" cy="1128304"/>
            </a:xfrm>
          </p:grpSpPr>
          <p:sp>
            <p:nvSpPr>
              <p:cNvPr id="352" name="Google Shape;352;p15"/>
              <p:cNvSpPr/>
              <p:nvPr/>
            </p:nvSpPr>
            <p:spPr>
              <a:xfrm>
                <a:off x="1151503" y="2170542"/>
                <a:ext cx="669253" cy="669253"/>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15"/>
              <p:cNvSpPr/>
              <p:nvPr/>
            </p:nvSpPr>
            <p:spPr>
              <a:xfrm>
                <a:off x="1389169" y="2361842"/>
                <a:ext cx="669253" cy="669253"/>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4" name="Google Shape;354;p15"/>
              <p:cNvSpPr/>
              <p:nvPr/>
            </p:nvSpPr>
            <p:spPr>
              <a:xfrm>
                <a:off x="1597641" y="2104351"/>
                <a:ext cx="669253" cy="669253"/>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5" name="Google Shape;355;p15"/>
              <p:cNvSpPr/>
              <p:nvPr/>
            </p:nvSpPr>
            <p:spPr>
              <a:xfrm>
                <a:off x="1748747" y="2257206"/>
                <a:ext cx="975449" cy="975449"/>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56" name="Google Shape;356;p15"/>
            <p:cNvSpPr/>
            <p:nvPr/>
          </p:nvSpPr>
          <p:spPr>
            <a:xfrm>
              <a:off x="1003687" y="2865927"/>
              <a:ext cx="282018" cy="282018"/>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7" name="Google Shape;357;p15"/>
            <p:cNvSpPr/>
            <p:nvPr/>
          </p:nvSpPr>
          <p:spPr>
            <a:xfrm>
              <a:off x="852526" y="3174078"/>
              <a:ext cx="223617" cy="223617"/>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58" name="Google Shape;358;p15"/>
          <p:cNvSpPr txBox="1"/>
          <p:nvPr/>
        </p:nvSpPr>
        <p:spPr>
          <a:xfrm>
            <a:off x="8221319" y="2317090"/>
            <a:ext cx="3443403"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Remune-méninges </a:t>
            </a:r>
            <a:r>
              <a:rPr lang="en-GB" sz="2000">
                <a:solidFill>
                  <a:schemeClr val="dk1"/>
                </a:solidFill>
                <a:latin typeface="Arial"/>
                <a:ea typeface="Arial"/>
                <a:cs typeface="Arial"/>
                <a:sym typeface="Arial"/>
              </a:rPr>
              <a:t>sur les solutions possibles et les moyens de répondre aux préoccupations.</a:t>
            </a:r>
            <a:endParaRPr/>
          </a:p>
        </p:txBody>
      </p:sp>
      <p:sp>
        <p:nvSpPr>
          <p:cNvPr id="359" name="Google Shape;359;p15"/>
          <p:cNvSpPr/>
          <p:nvPr/>
        </p:nvSpPr>
        <p:spPr>
          <a:xfrm>
            <a:off x="8255405" y="1497896"/>
            <a:ext cx="711112" cy="711112"/>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chemeClr val="lt1"/>
                </a:solidFill>
                <a:latin typeface="Arial"/>
                <a:ea typeface="Arial"/>
                <a:cs typeface="Arial"/>
                <a:sym typeface="Arial"/>
              </a:rPr>
              <a:t>3</a:t>
            </a:r>
            <a:endParaRPr sz="2800" b="1">
              <a:solidFill>
                <a:schemeClr val="lt1"/>
              </a:solidFill>
              <a:latin typeface="Arial"/>
              <a:ea typeface="Arial"/>
              <a:cs typeface="Arial"/>
              <a:sym typeface="Arial"/>
            </a:endParaRPr>
          </a:p>
        </p:txBody>
      </p:sp>
      <p:grpSp>
        <p:nvGrpSpPr>
          <p:cNvPr id="360" name="Google Shape;360;p15"/>
          <p:cNvGrpSpPr/>
          <p:nvPr/>
        </p:nvGrpSpPr>
        <p:grpSpPr>
          <a:xfrm>
            <a:off x="1012952" y="3743874"/>
            <a:ext cx="1143991" cy="1138613"/>
            <a:chOff x="6246819" y="1929878"/>
            <a:chExt cx="1415144" cy="1408490"/>
          </a:xfrm>
        </p:grpSpPr>
        <p:sp>
          <p:nvSpPr>
            <p:cNvPr id="361" name="Google Shape;361;p15"/>
            <p:cNvSpPr/>
            <p:nvPr/>
          </p:nvSpPr>
          <p:spPr>
            <a:xfrm>
              <a:off x="6566236" y="2245161"/>
              <a:ext cx="811065" cy="833320"/>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2" name="Google Shape;362;p15"/>
            <p:cNvSpPr/>
            <p:nvPr/>
          </p:nvSpPr>
          <p:spPr>
            <a:xfrm>
              <a:off x="6803455" y="3019984"/>
              <a:ext cx="320952" cy="189941"/>
            </a:xfrm>
            <a:prstGeom prst="rect">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3" name="Google Shape;363;p15"/>
            <p:cNvSpPr/>
            <p:nvPr/>
          </p:nvSpPr>
          <p:spPr>
            <a:xfrm rot="10800000">
              <a:off x="6876864" y="3252447"/>
              <a:ext cx="189807" cy="85921"/>
            </a:xfrm>
            <a:prstGeom prst="snip2SameRect">
              <a:avLst>
                <a:gd name="adj1" fmla="val 34272"/>
                <a:gd name="adj2" fmla="val 0"/>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4" name="Google Shape;364;p15"/>
            <p:cNvSpPr/>
            <p:nvPr/>
          </p:nvSpPr>
          <p:spPr>
            <a:xfrm rot="-1822145">
              <a:off x="6683953" y="1934818"/>
              <a:ext cx="71120" cy="229989"/>
            </a:xfrm>
            <a:prstGeom prst="flowChartAlternateProcess">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5" name="Google Shape;365;p15"/>
            <p:cNvSpPr/>
            <p:nvPr/>
          </p:nvSpPr>
          <p:spPr>
            <a:xfrm rot="-3918887">
              <a:off x="6330596" y="2271930"/>
              <a:ext cx="71120" cy="229989"/>
            </a:xfrm>
            <a:prstGeom prst="flowChartAlternateProcess">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6" name="Google Shape;366;p15"/>
            <p:cNvSpPr/>
            <p:nvPr/>
          </p:nvSpPr>
          <p:spPr>
            <a:xfrm rot="1626751">
              <a:off x="7185288" y="1933448"/>
              <a:ext cx="71120" cy="229989"/>
            </a:xfrm>
            <a:prstGeom prst="flowChartAlternateProcess">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7" name="Google Shape;367;p15"/>
            <p:cNvSpPr/>
            <p:nvPr/>
          </p:nvSpPr>
          <p:spPr>
            <a:xfrm rot="3733764">
              <a:off x="7508085" y="2271929"/>
              <a:ext cx="71120" cy="229989"/>
            </a:xfrm>
            <a:prstGeom prst="flowChartAlternateProcess">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68" name="Google Shape;368;p15"/>
          <p:cNvSpPr txBox="1"/>
          <p:nvPr/>
        </p:nvSpPr>
        <p:spPr>
          <a:xfrm>
            <a:off x="926326" y="4992635"/>
            <a:ext cx="3039551"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Évaluer les </a:t>
            </a:r>
            <a:r>
              <a:rPr lang="en-GB" sz="2000">
                <a:solidFill>
                  <a:schemeClr val="dk1"/>
                </a:solidFill>
                <a:latin typeface="Arial"/>
                <a:ea typeface="Arial"/>
                <a:cs typeface="Arial"/>
                <a:sym typeface="Arial"/>
              </a:rPr>
              <a:t>options et </a:t>
            </a:r>
            <a:r>
              <a:rPr lang="en-GB" sz="2000" b="1">
                <a:solidFill>
                  <a:schemeClr val="dk1"/>
                </a:solidFill>
                <a:latin typeface="Arial"/>
                <a:ea typeface="Arial"/>
                <a:cs typeface="Arial"/>
                <a:sym typeface="Arial"/>
              </a:rPr>
              <a:t>sélectionner les </a:t>
            </a:r>
            <a:r>
              <a:rPr lang="en-GB" sz="2000">
                <a:solidFill>
                  <a:schemeClr val="dk1"/>
                </a:solidFill>
                <a:latin typeface="Arial"/>
                <a:ea typeface="Arial"/>
                <a:cs typeface="Arial"/>
                <a:sym typeface="Arial"/>
              </a:rPr>
              <a:t>solutions possibles</a:t>
            </a:r>
            <a:endParaRPr/>
          </a:p>
        </p:txBody>
      </p:sp>
      <p:sp>
        <p:nvSpPr>
          <p:cNvPr id="369" name="Google Shape;369;p15"/>
          <p:cNvSpPr/>
          <p:nvPr/>
        </p:nvSpPr>
        <p:spPr>
          <a:xfrm>
            <a:off x="838200" y="4122114"/>
            <a:ext cx="711112" cy="711112"/>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chemeClr val="lt1"/>
                </a:solidFill>
                <a:latin typeface="Arial"/>
                <a:ea typeface="Arial"/>
                <a:cs typeface="Arial"/>
                <a:sym typeface="Arial"/>
              </a:rPr>
              <a:t>4</a:t>
            </a:r>
            <a:endParaRPr sz="2800" b="1">
              <a:solidFill>
                <a:schemeClr val="lt1"/>
              </a:solidFill>
              <a:latin typeface="Arial"/>
              <a:ea typeface="Arial"/>
              <a:cs typeface="Arial"/>
              <a:sym typeface="Arial"/>
            </a:endParaRPr>
          </a:p>
        </p:txBody>
      </p:sp>
      <p:grpSp>
        <p:nvGrpSpPr>
          <p:cNvPr id="370" name="Google Shape;370;p15"/>
          <p:cNvGrpSpPr/>
          <p:nvPr/>
        </p:nvGrpSpPr>
        <p:grpSpPr>
          <a:xfrm>
            <a:off x="5173152" y="4133665"/>
            <a:ext cx="1350195" cy="737039"/>
            <a:chOff x="6518414" y="1492072"/>
            <a:chExt cx="1340915" cy="755005"/>
          </a:xfrm>
        </p:grpSpPr>
        <p:cxnSp>
          <p:nvCxnSpPr>
            <p:cNvPr id="371" name="Google Shape;371;p15"/>
            <p:cNvCxnSpPr>
              <a:stCxn id="372" idx="6"/>
              <a:endCxn id="373" idx="2"/>
            </p:cNvCxnSpPr>
            <p:nvPr/>
          </p:nvCxnSpPr>
          <p:spPr>
            <a:xfrm rot="10800000" flipH="1">
              <a:off x="6888479" y="1680926"/>
              <a:ext cx="600900" cy="377400"/>
            </a:xfrm>
            <a:prstGeom prst="bentConnector3">
              <a:avLst>
                <a:gd name="adj1" fmla="val 50000"/>
              </a:avLst>
            </a:prstGeom>
            <a:noFill/>
            <a:ln w="57150" cap="flat" cmpd="sng">
              <a:solidFill>
                <a:srgbClr val="CCE9F8"/>
              </a:solidFill>
              <a:prstDash val="solid"/>
              <a:miter lim="800000"/>
              <a:headEnd type="none" w="sm" len="sm"/>
              <a:tailEnd type="triangle" w="med" len="med"/>
            </a:ln>
          </p:spPr>
        </p:cxnSp>
        <p:sp>
          <p:nvSpPr>
            <p:cNvPr id="372" name="Google Shape;372;p15"/>
            <p:cNvSpPr/>
            <p:nvPr/>
          </p:nvSpPr>
          <p:spPr>
            <a:xfrm>
              <a:off x="6518414" y="1869574"/>
              <a:ext cx="370065" cy="377503"/>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3" name="Google Shape;373;p15"/>
            <p:cNvSpPr/>
            <p:nvPr/>
          </p:nvSpPr>
          <p:spPr>
            <a:xfrm>
              <a:off x="7489264" y="1492072"/>
              <a:ext cx="370065" cy="377503"/>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74" name="Google Shape;374;p15"/>
          <p:cNvSpPr txBox="1"/>
          <p:nvPr/>
        </p:nvSpPr>
        <p:spPr>
          <a:xfrm>
            <a:off x="4620584" y="4992635"/>
            <a:ext cx="298135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Mettre en œuvre </a:t>
            </a:r>
            <a:r>
              <a:rPr lang="en-GB" sz="2000">
                <a:solidFill>
                  <a:schemeClr val="dk1"/>
                </a:solidFill>
                <a:latin typeface="Arial"/>
                <a:ea typeface="Arial"/>
                <a:cs typeface="Arial"/>
                <a:sym typeface="Arial"/>
              </a:rPr>
              <a:t>le plan de la solution choisie</a:t>
            </a:r>
            <a:endParaRPr/>
          </a:p>
        </p:txBody>
      </p:sp>
      <p:sp>
        <p:nvSpPr>
          <p:cNvPr id="375" name="Google Shape;375;p15"/>
          <p:cNvSpPr/>
          <p:nvPr/>
        </p:nvSpPr>
        <p:spPr>
          <a:xfrm>
            <a:off x="4720884" y="4123880"/>
            <a:ext cx="711112" cy="711112"/>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chemeClr val="lt1"/>
                </a:solidFill>
                <a:latin typeface="Arial"/>
                <a:ea typeface="Arial"/>
                <a:cs typeface="Arial"/>
                <a:sym typeface="Arial"/>
              </a:rPr>
              <a:t>5</a:t>
            </a:r>
            <a:endParaRPr sz="2800" b="1">
              <a:solidFill>
                <a:schemeClr val="lt1"/>
              </a:solidFill>
              <a:latin typeface="Arial"/>
              <a:ea typeface="Arial"/>
              <a:cs typeface="Arial"/>
              <a:sym typeface="Arial"/>
            </a:endParaRPr>
          </a:p>
        </p:txBody>
      </p:sp>
      <p:grpSp>
        <p:nvGrpSpPr>
          <p:cNvPr id="376" name="Google Shape;376;p15"/>
          <p:cNvGrpSpPr/>
          <p:nvPr/>
        </p:nvGrpSpPr>
        <p:grpSpPr>
          <a:xfrm>
            <a:off x="8802851" y="4007546"/>
            <a:ext cx="1429924" cy="859158"/>
            <a:chOff x="4676861" y="5298332"/>
            <a:chExt cx="1572594" cy="944880"/>
          </a:xfrm>
        </p:grpSpPr>
        <p:grpSp>
          <p:nvGrpSpPr>
            <p:cNvPr id="377" name="Google Shape;377;p15"/>
            <p:cNvGrpSpPr/>
            <p:nvPr/>
          </p:nvGrpSpPr>
          <p:grpSpPr>
            <a:xfrm>
              <a:off x="5312142" y="5298332"/>
              <a:ext cx="937312" cy="944880"/>
              <a:chOff x="7082252" y="3731241"/>
              <a:chExt cx="937312" cy="944880"/>
            </a:xfrm>
          </p:grpSpPr>
          <p:sp>
            <p:nvSpPr>
              <p:cNvPr id="378" name="Google Shape;378;p15"/>
              <p:cNvSpPr/>
              <p:nvPr/>
            </p:nvSpPr>
            <p:spPr>
              <a:xfrm>
                <a:off x="7090831" y="3731241"/>
                <a:ext cx="904240" cy="944880"/>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9" name="Google Shape;379;p15"/>
              <p:cNvSpPr/>
              <p:nvPr/>
            </p:nvSpPr>
            <p:spPr>
              <a:xfrm rot="2700000">
                <a:off x="7223315" y="3868494"/>
                <a:ext cx="655187" cy="670373"/>
              </a:xfrm>
              <a:prstGeom prst="mathPlus">
                <a:avLst>
                  <a:gd name="adj1" fmla="val 2040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80" name="Google Shape;380;p15"/>
            <p:cNvGrpSpPr/>
            <p:nvPr/>
          </p:nvGrpSpPr>
          <p:grpSpPr>
            <a:xfrm>
              <a:off x="4676861" y="5298332"/>
              <a:ext cx="904240" cy="944880"/>
              <a:chOff x="7345680" y="2484120"/>
              <a:chExt cx="904240" cy="944880"/>
            </a:xfrm>
          </p:grpSpPr>
          <p:sp>
            <p:nvSpPr>
              <p:cNvPr id="381" name="Google Shape;381;p15"/>
              <p:cNvSpPr/>
              <p:nvPr/>
            </p:nvSpPr>
            <p:spPr>
              <a:xfrm>
                <a:off x="7345680" y="2484120"/>
                <a:ext cx="904240" cy="944880"/>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2" name="Google Shape;382;p15"/>
              <p:cNvSpPr/>
              <p:nvPr/>
            </p:nvSpPr>
            <p:spPr>
              <a:xfrm rot="-3238909">
                <a:off x="7500809" y="2772426"/>
                <a:ext cx="630274" cy="320762"/>
              </a:xfrm>
              <a:prstGeom prst="corner">
                <a:avLst>
                  <a:gd name="adj1" fmla="val 42208"/>
                  <a:gd name="adj2" fmla="val 4335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383" name="Google Shape;383;p15"/>
          <p:cNvSpPr txBox="1"/>
          <p:nvPr/>
        </p:nvSpPr>
        <p:spPr>
          <a:xfrm>
            <a:off x="8289770" y="4992635"/>
            <a:ext cx="311672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Examiner l'</a:t>
            </a:r>
            <a:r>
              <a:rPr lang="en-GB" sz="2000">
                <a:solidFill>
                  <a:schemeClr val="dk1"/>
                </a:solidFill>
                <a:latin typeface="Arial"/>
                <a:ea typeface="Arial"/>
                <a:cs typeface="Arial"/>
                <a:sym typeface="Arial"/>
              </a:rPr>
              <a:t>efficacité et évaluer les résultats</a:t>
            </a:r>
            <a:endParaRPr/>
          </a:p>
        </p:txBody>
      </p:sp>
      <p:sp>
        <p:nvSpPr>
          <p:cNvPr id="384" name="Google Shape;384;p15"/>
          <p:cNvSpPr/>
          <p:nvPr/>
        </p:nvSpPr>
        <p:spPr>
          <a:xfrm>
            <a:off x="8289769" y="4133665"/>
            <a:ext cx="711112" cy="711112"/>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chemeClr val="lt1"/>
                </a:solidFill>
                <a:latin typeface="Arial"/>
                <a:ea typeface="Arial"/>
                <a:cs typeface="Arial"/>
                <a:sym typeface="Arial"/>
              </a:rPr>
              <a:t>6</a:t>
            </a:r>
            <a:endParaRPr sz="2800" b="1">
              <a:solidFill>
                <a:schemeClr val="lt1"/>
              </a:solidFill>
              <a:latin typeface="Arial"/>
              <a:ea typeface="Arial"/>
              <a:cs typeface="Arial"/>
              <a:sym typeface="Arial"/>
            </a:endParaRPr>
          </a:p>
        </p:txBody>
      </p:sp>
      <p:grpSp>
        <p:nvGrpSpPr>
          <p:cNvPr id="385" name="Google Shape;385;p15"/>
          <p:cNvGrpSpPr/>
          <p:nvPr/>
        </p:nvGrpSpPr>
        <p:grpSpPr>
          <a:xfrm>
            <a:off x="5149255" y="1351352"/>
            <a:ext cx="865080" cy="1137964"/>
            <a:chOff x="8563447" y="4758813"/>
            <a:chExt cx="924014" cy="1215487"/>
          </a:xfrm>
        </p:grpSpPr>
        <p:sp>
          <p:nvSpPr>
            <p:cNvPr id="386" name="Google Shape;386;p15"/>
            <p:cNvSpPr/>
            <p:nvPr/>
          </p:nvSpPr>
          <p:spPr>
            <a:xfrm>
              <a:off x="8661923" y="4758813"/>
              <a:ext cx="825538" cy="845574"/>
            </a:xfrm>
            <a:prstGeom prst="donut">
              <a:avLst>
                <a:gd name="adj" fmla="val 25000"/>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87" name="Google Shape;387;p15"/>
            <p:cNvSpPr/>
            <p:nvPr/>
          </p:nvSpPr>
          <p:spPr>
            <a:xfrm rot="1978244">
              <a:off x="8694854" y="5424756"/>
              <a:ext cx="193867" cy="540300"/>
            </a:xfrm>
            <a:prstGeom prst="roundRect">
              <a:avLst>
                <a:gd name="adj" fmla="val 16667"/>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88" name="Google Shape;388;p15"/>
          <p:cNvSpPr/>
          <p:nvPr/>
        </p:nvSpPr>
        <p:spPr>
          <a:xfrm>
            <a:off x="4656545" y="1465797"/>
            <a:ext cx="711112" cy="711112"/>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chemeClr val="lt1"/>
                </a:solidFill>
                <a:latin typeface="Arial"/>
                <a:ea typeface="Arial"/>
                <a:cs typeface="Arial"/>
                <a:sym typeface="Arial"/>
              </a:rPr>
              <a:t>2</a:t>
            </a:r>
            <a:endParaRPr sz="2800" b="1">
              <a:solidFill>
                <a:schemeClr val="lt1"/>
              </a:solidFill>
              <a:latin typeface="Arial"/>
              <a:ea typeface="Arial"/>
              <a:cs typeface="Arial"/>
              <a:sym typeface="Arial"/>
            </a:endParaRPr>
          </a:p>
        </p:txBody>
      </p:sp>
      <p:sp>
        <p:nvSpPr>
          <p:cNvPr id="389" name="Google Shape;389;p15"/>
          <p:cNvSpPr txBox="1"/>
          <p:nvPr/>
        </p:nvSpPr>
        <p:spPr>
          <a:xfrm>
            <a:off x="4586949" y="2317090"/>
            <a:ext cx="2981351"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Analyser les </a:t>
            </a:r>
            <a:r>
              <a:rPr lang="en-GB" sz="2000">
                <a:solidFill>
                  <a:schemeClr val="dk1"/>
                </a:solidFill>
                <a:latin typeface="Arial"/>
                <a:ea typeface="Arial"/>
                <a:cs typeface="Arial"/>
                <a:sym typeface="Arial"/>
              </a:rPr>
              <a:t>causes du problème et définir l'objectif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394"/>
        <p:cNvGrpSpPr/>
        <p:nvPr/>
      </p:nvGrpSpPr>
      <p:grpSpPr>
        <a:xfrm>
          <a:off x="0" y="0"/>
          <a:ext cx="0" cy="0"/>
          <a:chOff x="0" y="0"/>
          <a:chExt cx="0" cy="0"/>
        </a:xfrm>
      </p:grpSpPr>
      <p:sp>
        <p:nvSpPr>
          <p:cNvPr id="395" name="Google Shape;395;p16"/>
          <p:cNvSpPr txBox="1"/>
          <p:nvPr/>
        </p:nvSpPr>
        <p:spPr>
          <a:xfrm>
            <a:off x="796386" y="3099692"/>
            <a:ext cx="5915913"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BFBFBF"/>
              </a:buClr>
              <a:buSzPts val="5400"/>
              <a:buFont typeface="Garamond"/>
              <a:buNone/>
            </a:pPr>
            <a:r>
              <a:rPr lang="en-GB" sz="5400" b="1">
                <a:solidFill>
                  <a:srgbClr val="BFBFBF"/>
                </a:solidFill>
                <a:latin typeface="Garamond"/>
                <a:ea typeface="Garamond"/>
                <a:cs typeface="Garamond"/>
                <a:sym typeface="Garamond"/>
              </a:rPr>
              <a:t>Diapositive supplémentaire pour les notes de l'animateur</a:t>
            </a:r>
            <a:endParaRPr sz="5400" b="1">
              <a:solidFill>
                <a:srgbClr val="BFBFBF"/>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17"/>
          <p:cNvSpPr/>
          <p:nvPr/>
        </p:nvSpPr>
        <p:spPr>
          <a:xfrm>
            <a:off x="708404" y="1685127"/>
            <a:ext cx="3161199" cy="645105"/>
          </a:xfrm>
          <a:prstGeom prst="homePlat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2" name="Google Shape;402;p17"/>
          <p:cNvSpPr/>
          <p:nvPr/>
        </p:nvSpPr>
        <p:spPr>
          <a:xfrm>
            <a:off x="4348891" y="1685127"/>
            <a:ext cx="3161199" cy="645105"/>
          </a:xfrm>
          <a:prstGeom prst="chevron">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03" name="Google Shape;403;p17"/>
          <p:cNvSpPr/>
          <p:nvPr/>
        </p:nvSpPr>
        <p:spPr>
          <a:xfrm>
            <a:off x="7989379" y="1685127"/>
            <a:ext cx="3161199" cy="645105"/>
          </a:xfrm>
          <a:prstGeom prst="chevron">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04" name="Google Shape;404;p1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Réflexion </a:t>
            </a:r>
            <a:endParaRPr/>
          </a:p>
        </p:txBody>
      </p:sp>
      <p:sp>
        <p:nvSpPr>
          <p:cNvPr id="405" name="Google Shape;405;p17"/>
          <p:cNvSpPr txBox="1"/>
          <p:nvPr/>
        </p:nvSpPr>
        <p:spPr>
          <a:xfrm>
            <a:off x="1267241" y="1779372"/>
            <a:ext cx="19431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lt1"/>
                </a:solidFill>
                <a:latin typeface="Arial"/>
                <a:ea typeface="Arial"/>
                <a:cs typeface="Arial"/>
                <a:sym typeface="Arial"/>
              </a:rPr>
              <a:t>QUOI ?</a:t>
            </a:r>
            <a:endParaRPr sz="2400">
              <a:solidFill>
                <a:schemeClr val="lt1"/>
              </a:solidFill>
              <a:latin typeface="Calibri"/>
              <a:ea typeface="Calibri"/>
              <a:cs typeface="Calibri"/>
              <a:sym typeface="Calibri"/>
            </a:endParaRPr>
          </a:p>
        </p:txBody>
      </p:sp>
      <p:sp>
        <p:nvSpPr>
          <p:cNvPr id="406" name="Google Shape;406;p17"/>
          <p:cNvSpPr txBox="1"/>
          <p:nvPr/>
        </p:nvSpPr>
        <p:spPr>
          <a:xfrm>
            <a:off x="5092343" y="1779372"/>
            <a:ext cx="19431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chemeClr val="lt1"/>
                </a:solidFill>
                <a:latin typeface="Arial"/>
                <a:ea typeface="Arial"/>
                <a:cs typeface="Arial"/>
                <a:sym typeface="Arial"/>
              </a:rPr>
              <a:t>ET ALORS ?</a:t>
            </a:r>
            <a:endParaRPr sz="2000">
              <a:solidFill>
                <a:schemeClr val="lt1"/>
              </a:solidFill>
              <a:latin typeface="Calibri"/>
              <a:ea typeface="Calibri"/>
              <a:cs typeface="Calibri"/>
              <a:sym typeface="Calibri"/>
            </a:endParaRPr>
          </a:p>
        </p:txBody>
      </p:sp>
      <p:sp>
        <p:nvSpPr>
          <p:cNvPr id="407" name="Google Shape;407;p17"/>
          <p:cNvSpPr txBox="1"/>
          <p:nvPr/>
        </p:nvSpPr>
        <p:spPr>
          <a:xfrm>
            <a:off x="8420150" y="1682577"/>
            <a:ext cx="259286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chemeClr val="lt1"/>
                </a:solidFill>
                <a:latin typeface="Arial"/>
                <a:ea typeface="Arial"/>
                <a:cs typeface="Arial"/>
                <a:sym typeface="Arial"/>
              </a:rPr>
              <a:t>ET MAINTENANT, QUE FAIRE ?</a:t>
            </a:r>
            <a:endParaRPr sz="2000">
              <a:solidFill>
                <a:schemeClr val="lt1"/>
              </a:solidFill>
              <a:latin typeface="Calibri"/>
              <a:ea typeface="Calibri"/>
              <a:cs typeface="Calibri"/>
              <a:sym typeface="Calibri"/>
            </a:endParaRPr>
          </a:p>
        </p:txBody>
      </p:sp>
      <p:grpSp>
        <p:nvGrpSpPr>
          <p:cNvPr id="408" name="Google Shape;408;p17"/>
          <p:cNvGrpSpPr/>
          <p:nvPr/>
        </p:nvGrpSpPr>
        <p:grpSpPr>
          <a:xfrm>
            <a:off x="762069" y="3007942"/>
            <a:ext cx="3297817" cy="2615050"/>
            <a:chOff x="6355443" y="2768909"/>
            <a:chExt cx="4819103" cy="3821376"/>
          </a:xfrm>
        </p:grpSpPr>
        <p:grpSp>
          <p:nvGrpSpPr>
            <p:cNvPr id="409" name="Google Shape;409;p17"/>
            <p:cNvGrpSpPr/>
            <p:nvPr/>
          </p:nvGrpSpPr>
          <p:grpSpPr>
            <a:xfrm>
              <a:off x="6355443" y="2768909"/>
              <a:ext cx="4415537" cy="3381803"/>
              <a:chOff x="6250241" y="2615892"/>
              <a:chExt cx="4415537" cy="3381803"/>
            </a:xfrm>
          </p:grpSpPr>
          <p:sp>
            <p:nvSpPr>
              <p:cNvPr id="410" name="Google Shape;410;p17"/>
              <p:cNvSpPr/>
              <p:nvPr/>
            </p:nvSpPr>
            <p:spPr>
              <a:xfrm>
                <a:off x="6250241" y="2707524"/>
                <a:ext cx="2362701" cy="2362701"/>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1" name="Google Shape;411;p17"/>
              <p:cNvSpPr/>
              <p:nvPr/>
            </p:nvSpPr>
            <p:spPr>
              <a:xfrm>
                <a:off x="7888912" y="2615892"/>
                <a:ext cx="1938992" cy="1938992"/>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2" name="Google Shape;412;p17"/>
              <p:cNvSpPr/>
              <p:nvPr/>
            </p:nvSpPr>
            <p:spPr>
              <a:xfrm>
                <a:off x="6543290" y="3634995"/>
                <a:ext cx="2362700" cy="2362700"/>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3" name="Google Shape;413;p17"/>
              <p:cNvSpPr/>
              <p:nvPr/>
            </p:nvSpPr>
            <p:spPr>
              <a:xfrm>
                <a:off x="8382566" y="3441827"/>
                <a:ext cx="2283212" cy="2283212"/>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14" name="Google Shape;414;p17"/>
            <p:cNvSpPr/>
            <p:nvPr/>
          </p:nvSpPr>
          <p:spPr>
            <a:xfrm>
              <a:off x="10489490" y="5535526"/>
              <a:ext cx="685056" cy="685057"/>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5" name="Google Shape;415;p17"/>
            <p:cNvSpPr/>
            <p:nvPr/>
          </p:nvSpPr>
          <p:spPr>
            <a:xfrm>
              <a:off x="10150272" y="6247757"/>
              <a:ext cx="342527" cy="342528"/>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16" name="Google Shape;416;p17"/>
          <p:cNvSpPr txBox="1"/>
          <p:nvPr/>
        </p:nvSpPr>
        <p:spPr>
          <a:xfrm>
            <a:off x="1122966" y="3768957"/>
            <a:ext cx="242905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i="1">
                <a:solidFill>
                  <a:schemeClr val="dk1"/>
                </a:solidFill>
                <a:latin typeface="Arial"/>
                <a:ea typeface="Arial"/>
                <a:cs typeface="Arial"/>
                <a:sym typeface="Arial"/>
              </a:rPr>
              <a:t>Que s'est-il passé ? Qu'ai-je fait ? </a:t>
            </a:r>
            <a:endParaRPr sz="2000" i="1">
              <a:solidFill>
                <a:schemeClr val="dk1"/>
              </a:solidFill>
              <a:latin typeface="Arial"/>
              <a:ea typeface="Arial"/>
              <a:cs typeface="Arial"/>
              <a:sym typeface="Arial"/>
            </a:endParaRPr>
          </a:p>
        </p:txBody>
      </p:sp>
      <p:grpSp>
        <p:nvGrpSpPr>
          <p:cNvPr id="417" name="Google Shape;417;p17"/>
          <p:cNvGrpSpPr/>
          <p:nvPr/>
        </p:nvGrpSpPr>
        <p:grpSpPr>
          <a:xfrm>
            <a:off x="4553055" y="2982988"/>
            <a:ext cx="3138847" cy="2473806"/>
            <a:chOff x="6355443" y="2535736"/>
            <a:chExt cx="4586800" cy="3614976"/>
          </a:xfrm>
        </p:grpSpPr>
        <p:grpSp>
          <p:nvGrpSpPr>
            <p:cNvPr id="418" name="Google Shape;418;p17"/>
            <p:cNvGrpSpPr/>
            <p:nvPr/>
          </p:nvGrpSpPr>
          <p:grpSpPr>
            <a:xfrm>
              <a:off x="6355443" y="2768909"/>
              <a:ext cx="4415537" cy="3381803"/>
              <a:chOff x="6250241" y="2615892"/>
              <a:chExt cx="4415537" cy="3381803"/>
            </a:xfrm>
          </p:grpSpPr>
          <p:sp>
            <p:nvSpPr>
              <p:cNvPr id="419" name="Google Shape;419;p17"/>
              <p:cNvSpPr/>
              <p:nvPr/>
            </p:nvSpPr>
            <p:spPr>
              <a:xfrm>
                <a:off x="6250241" y="2707524"/>
                <a:ext cx="2362701" cy="2362701"/>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0" name="Google Shape;420;p17"/>
              <p:cNvSpPr/>
              <p:nvPr/>
            </p:nvSpPr>
            <p:spPr>
              <a:xfrm>
                <a:off x="7888912" y="2615892"/>
                <a:ext cx="1938992" cy="1938992"/>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1" name="Google Shape;421;p17"/>
              <p:cNvSpPr/>
              <p:nvPr/>
            </p:nvSpPr>
            <p:spPr>
              <a:xfrm>
                <a:off x="6543290" y="3634995"/>
                <a:ext cx="2362700" cy="2362700"/>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2" name="Google Shape;422;p17"/>
              <p:cNvSpPr/>
              <p:nvPr/>
            </p:nvSpPr>
            <p:spPr>
              <a:xfrm>
                <a:off x="8382566" y="3441827"/>
                <a:ext cx="2283212" cy="2283212"/>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23" name="Google Shape;423;p17"/>
            <p:cNvSpPr/>
            <p:nvPr/>
          </p:nvSpPr>
          <p:spPr>
            <a:xfrm>
              <a:off x="10053702" y="2979658"/>
              <a:ext cx="685056" cy="685057"/>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4" name="Google Shape;424;p17"/>
            <p:cNvSpPr/>
            <p:nvPr/>
          </p:nvSpPr>
          <p:spPr>
            <a:xfrm>
              <a:off x="10599716" y="2535736"/>
              <a:ext cx="342527" cy="342528"/>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25" name="Google Shape;425;p17"/>
          <p:cNvSpPr txBox="1"/>
          <p:nvPr/>
        </p:nvSpPr>
        <p:spPr>
          <a:xfrm>
            <a:off x="4553054" y="3434755"/>
            <a:ext cx="2715255"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950" i="1">
                <a:solidFill>
                  <a:schemeClr val="dk1"/>
                </a:solidFill>
                <a:latin typeface="Arial"/>
                <a:ea typeface="Arial"/>
                <a:cs typeface="Arial"/>
                <a:sym typeface="Arial"/>
              </a:rPr>
              <a:t>Quel a été le résultat ? Qu'aurais-je pu faire différemment ? Qu'est-ce que cela m'a appris ?</a:t>
            </a:r>
            <a:endParaRPr/>
          </a:p>
        </p:txBody>
      </p:sp>
      <p:grpSp>
        <p:nvGrpSpPr>
          <p:cNvPr id="426" name="Google Shape;426;p17"/>
          <p:cNvGrpSpPr/>
          <p:nvPr/>
        </p:nvGrpSpPr>
        <p:grpSpPr>
          <a:xfrm>
            <a:off x="8099734" y="3096541"/>
            <a:ext cx="3021648" cy="2694443"/>
            <a:chOff x="6355443" y="2768909"/>
            <a:chExt cx="4415537" cy="3937392"/>
          </a:xfrm>
        </p:grpSpPr>
        <p:grpSp>
          <p:nvGrpSpPr>
            <p:cNvPr id="427" name="Google Shape;427;p17"/>
            <p:cNvGrpSpPr/>
            <p:nvPr/>
          </p:nvGrpSpPr>
          <p:grpSpPr>
            <a:xfrm>
              <a:off x="6355443" y="2768909"/>
              <a:ext cx="4415537" cy="3381803"/>
              <a:chOff x="6250241" y="2615892"/>
              <a:chExt cx="4415537" cy="3381803"/>
            </a:xfrm>
          </p:grpSpPr>
          <p:sp>
            <p:nvSpPr>
              <p:cNvPr id="428" name="Google Shape;428;p17"/>
              <p:cNvSpPr/>
              <p:nvPr/>
            </p:nvSpPr>
            <p:spPr>
              <a:xfrm>
                <a:off x="6250241" y="2707524"/>
                <a:ext cx="2362701" cy="2362701"/>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9" name="Google Shape;429;p17"/>
              <p:cNvSpPr/>
              <p:nvPr/>
            </p:nvSpPr>
            <p:spPr>
              <a:xfrm>
                <a:off x="7888912" y="2615892"/>
                <a:ext cx="1938992" cy="1938992"/>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0" name="Google Shape;430;p17"/>
              <p:cNvSpPr/>
              <p:nvPr/>
            </p:nvSpPr>
            <p:spPr>
              <a:xfrm>
                <a:off x="6543290" y="3634995"/>
                <a:ext cx="2362700" cy="2362700"/>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1" name="Google Shape;431;p17"/>
              <p:cNvSpPr/>
              <p:nvPr/>
            </p:nvSpPr>
            <p:spPr>
              <a:xfrm>
                <a:off x="8382566" y="3441827"/>
                <a:ext cx="2283212" cy="2283212"/>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32" name="Google Shape;432;p17"/>
            <p:cNvSpPr/>
            <p:nvPr/>
          </p:nvSpPr>
          <p:spPr>
            <a:xfrm>
              <a:off x="9006719" y="6021244"/>
              <a:ext cx="685056" cy="685057"/>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3" name="Google Shape;433;p17"/>
            <p:cNvSpPr/>
            <p:nvPr/>
          </p:nvSpPr>
          <p:spPr>
            <a:xfrm>
              <a:off x="9922970" y="6289551"/>
              <a:ext cx="342527" cy="342528"/>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34" name="Google Shape;434;p17"/>
          <p:cNvSpPr txBox="1"/>
          <p:nvPr/>
        </p:nvSpPr>
        <p:spPr>
          <a:xfrm>
            <a:off x="8326596" y="3653510"/>
            <a:ext cx="2591564"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i="1">
                <a:solidFill>
                  <a:schemeClr val="dk1"/>
                </a:solidFill>
                <a:latin typeface="Arial"/>
                <a:ea typeface="Arial"/>
                <a:cs typeface="Arial"/>
                <a:sym typeface="Arial"/>
              </a:rPr>
              <a:t>Comment votre apprentissage modifiera-t-il votre pratique future ?</a:t>
            </a:r>
            <a:endParaRPr/>
          </a:p>
        </p:txBody>
      </p:sp>
      <p:grpSp>
        <p:nvGrpSpPr>
          <p:cNvPr id="435" name="Google Shape;435;p17"/>
          <p:cNvGrpSpPr/>
          <p:nvPr/>
        </p:nvGrpSpPr>
        <p:grpSpPr>
          <a:xfrm>
            <a:off x="10053906" y="0"/>
            <a:ext cx="2057602" cy="1975956"/>
            <a:chOff x="10053906" y="0"/>
            <a:chExt cx="2057602" cy="1975956"/>
          </a:xfrm>
        </p:grpSpPr>
        <p:sp>
          <p:nvSpPr>
            <p:cNvPr id="436" name="Google Shape;436;p17"/>
            <p:cNvSpPr/>
            <p:nvPr/>
          </p:nvSpPr>
          <p:spPr>
            <a:xfrm rot="1782986">
              <a:off x="10288771" y="303551"/>
              <a:ext cx="1587872" cy="1368854"/>
            </a:xfrm>
            <a:prstGeom prst="hexagon">
              <a:avLst>
                <a:gd name="adj" fmla="val 28965"/>
                <a:gd name="vf" fmla="val 115470"/>
              </a:avLst>
            </a:prstGeom>
            <a:solidFill>
              <a:schemeClr val="lt1"/>
            </a:solidFill>
            <a:ln w="12700" cap="flat" cmpd="sng">
              <a:solidFill>
                <a:srgbClr val="9BD3F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grpSp>
          <p:nvGrpSpPr>
            <p:cNvPr id="437" name="Google Shape;437;p17"/>
            <p:cNvGrpSpPr/>
            <p:nvPr/>
          </p:nvGrpSpPr>
          <p:grpSpPr>
            <a:xfrm>
              <a:off x="10681558" y="728782"/>
              <a:ext cx="562136" cy="634675"/>
              <a:chOff x="760175" y="830142"/>
              <a:chExt cx="867619" cy="979579"/>
            </a:xfrm>
          </p:grpSpPr>
          <p:sp>
            <p:nvSpPr>
              <p:cNvPr id="438" name="Google Shape;438;p17"/>
              <p:cNvSpPr/>
              <p:nvPr/>
            </p:nvSpPr>
            <p:spPr>
              <a:xfrm>
                <a:off x="864636" y="830142"/>
                <a:ext cx="763158" cy="97957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600"/>
                  <a:buFont typeface="Arial"/>
                  <a:buNone/>
                </a:pPr>
                <a:r>
                  <a:rPr lang="en-GB" sz="1600" b="1">
                    <a:solidFill>
                      <a:schemeClr val="lt1"/>
                    </a:solidFill>
                    <a:latin typeface="Arial"/>
                    <a:ea typeface="Arial"/>
                    <a:cs typeface="Arial"/>
                    <a:sym typeface="Arial"/>
                  </a:rPr>
                  <a:t>40</a:t>
                </a:r>
                <a:endParaRPr sz="1800">
                  <a:solidFill>
                    <a:schemeClr val="dk1"/>
                  </a:solidFill>
                  <a:latin typeface="Arial"/>
                  <a:ea typeface="Arial"/>
                  <a:cs typeface="Arial"/>
                  <a:sym typeface="Arial"/>
                </a:endParaRPr>
              </a:p>
            </p:txBody>
          </p:sp>
          <p:sp>
            <p:nvSpPr>
              <p:cNvPr id="439" name="Google Shape;439;p17"/>
              <p:cNvSpPr/>
              <p:nvPr/>
            </p:nvSpPr>
            <p:spPr>
              <a:xfrm>
                <a:off x="760175" y="830144"/>
                <a:ext cx="149292" cy="979577"/>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grpSp>
        <p:grpSp>
          <p:nvGrpSpPr>
            <p:cNvPr id="440" name="Google Shape;440;p17"/>
            <p:cNvGrpSpPr/>
            <p:nvPr/>
          </p:nvGrpSpPr>
          <p:grpSpPr>
            <a:xfrm>
              <a:off x="11353800" y="728782"/>
              <a:ext cx="182192" cy="634674"/>
              <a:chOff x="2121762" y="2323619"/>
              <a:chExt cx="200378" cy="825210"/>
            </a:xfrm>
          </p:grpSpPr>
          <p:sp>
            <p:nvSpPr>
              <p:cNvPr id="441" name="Google Shape;441;p17"/>
              <p:cNvSpPr/>
              <p:nvPr/>
            </p:nvSpPr>
            <p:spPr>
              <a:xfrm>
                <a:off x="2121763" y="2323619"/>
                <a:ext cx="200377" cy="172739"/>
              </a:xfrm>
              <a:prstGeom prst="triangle">
                <a:avLst>
                  <a:gd name="adj" fmla="val 5000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442" name="Google Shape;442;p17"/>
              <p:cNvSpPr/>
              <p:nvPr/>
            </p:nvSpPr>
            <p:spPr>
              <a:xfrm>
                <a:off x="2121762" y="2496169"/>
                <a:ext cx="200377" cy="65266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1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highlight>
                  <a:srgbClr val="FFFF00"/>
                </a:highlight>
                <a:latin typeface="Arial"/>
                <a:ea typeface="Arial"/>
                <a:cs typeface="Arial"/>
                <a:sym typeface="Arial"/>
              </a:rPr>
              <a:t>Étude de cas</a:t>
            </a:r>
            <a:endParaRPr>
              <a:highlight>
                <a:srgbClr val="FFFF00"/>
              </a:highlight>
              <a:latin typeface="Arial"/>
              <a:ea typeface="Arial"/>
              <a:cs typeface="Arial"/>
              <a:sym typeface="Arial"/>
            </a:endParaRPr>
          </a:p>
        </p:txBody>
      </p:sp>
      <p:sp>
        <p:nvSpPr>
          <p:cNvPr id="449" name="Google Shape;449;p18"/>
          <p:cNvSpPr/>
          <p:nvPr/>
        </p:nvSpPr>
        <p:spPr>
          <a:xfrm>
            <a:off x="2188895" y="3185670"/>
            <a:ext cx="1010515" cy="1334775"/>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0" name="Google Shape;450;p18"/>
          <p:cNvSpPr/>
          <p:nvPr/>
        </p:nvSpPr>
        <p:spPr>
          <a:xfrm>
            <a:off x="2181400" y="1975956"/>
            <a:ext cx="1022002" cy="103240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451" name="Google Shape;451;p18"/>
          <p:cNvSpPr txBox="1"/>
          <p:nvPr/>
        </p:nvSpPr>
        <p:spPr>
          <a:xfrm>
            <a:off x="4274037" y="2204389"/>
            <a:ext cx="6038363"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Arial"/>
                <a:ea typeface="Arial"/>
                <a:cs typeface="Arial"/>
                <a:sym typeface="Arial"/>
              </a:rPr>
              <a:t>Ze Naw est une petite fille de 7 ans qui souffre d'un handicap physique. Son côté droit est plus faible, ce qui l'empêche de faire des activités quotidiennes comme s'habiller ou manger. Pour une fille de son âge, elle est très bavarde et intelligente ! Elle sait lire et écrire, faire des calculs de base et lire l'heure. </a:t>
            </a:r>
            <a:endParaRPr/>
          </a:p>
        </p:txBody>
      </p:sp>
      <p:grpSp>
        <p:nvGrpSpPr>
          <p:cNvPr id="452" name="Google Shape;452;p18"/>
          <p:cNvGrpSpPr/>
          <p:nvPr/>
        </p:nvGrpSpPr>
        <p:grpSpPr>
          <a:xfrm>
            <a:off x="10053906" y="0"/>
            <a:ext cx="2057602" cy="1975956"/>
            <a:chOff x="10053906" y="0"/>
            <a:chExt cx="2057602" cy="1975956"/>
          </a:xfrm>
        </p:grpSpPr>
        <p:sp>
          <p:nvSpPr>
            <p:cNvPr id="453" name="Google Shape;453;p18"/>
            <p:cNvSpPr/>
            <p:nvPr/>
          </p:nvSpPr>
          <p:spPr>
            <a:xfrm rot="1782986">
              <a:off x="10288771" y="303551"/>
              <a:ext cx="1587872" cy="1368854"/>
            </a:xfrm>
            <a:prstGeom prst="hexagon">
              <a:avLst>
                <a:gd name="adj" fmla="val 28965"/>
                <a:gd name="vf" fmla="val 115470"/>
              </a:avLst>
            </a:prstGeom>
            <a:solidFill>
              <a:schemeClr val="lt1"/>
            </a:solidFill>
            <a:ln w="12700" cap="flat" cmpd="sng">
              <a:solidFill>
                <a:srgbClr val="9BD3F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grpSp>
          <p:nvGrpSpPr>
            <p:cNvPr id="454" name="Google Shape;454;p18"/>
            <p:cNvGrpSpPr/>
            <p:nvPr/>
          </p:nvGrpSpPr>
          <p:grpSpPr>
            <a:xfrm>
              <a:off x="10681558" y="728782"/>
              <a:ext cx="562136" cy="634675"/>
              <a:chOff x="760175" y="830142"/>
              <a:chExt cx="867619" cy="979579"/>
            </a:xfrm>
          </p:grpSpPr>
          <p:sp>
            <p:nvSpPr>
              <p:cNvPr id="455" name="Google Shape;455;p18"/>
              <p:cNvSpPr/>
              <p:nvPr/>
            </p:nvSpPr>
            <p:spPr>
              <a:xfrm>
                <a:off x="864636" y="830142"/>
                <a:ext cx="763158" cy="97957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600"/>
                  <a:buFont typeface="Arial"/>
                  <a:buNone/>
                </a:pPr>
                <a:r>
                  <a:rPr lang="en-GB" sz="1600" b="1">
                    <a:solidFill>
                      <a:schemeClr val="lt1"/>
                    </a:solidFill>
                    <a:latin typeface="Arial"/>
                    <a:ea typeface="Arial"/>
                    <a:cs typeface="Arial"/>
                    <a:sym typeface="Arial"/>
                  </a:rPr>
                  <a:t>41-</a:t>
                </a:r>
                <a:br>
                  <a:rPr lang="en-GB" sz="1600" b="1">
                    <a:solidFill>
                      <a:schemeClr val="lt1"/>
                    </a:solidFill>
                    <a:latin typeface="Arial"/>
                    <a:ea typeface="Arial"/>
                    <a:cs typeface="Arial"/>
                    <a:sym typeface="Arial"/>
                  </a:rPr>
                </a:br>
                <a:r>
                  <a:rPr lang="en-GB" sz="1600" b="1">
                    <a:solidFill>
                      <a:schemeClr val="lt1"/>
                    </a:solidFill>
                    <a:latin typeface="Arial"/>
                    <a:ea typeface="Arial"/>
                    <a:cs typeface="Arial"/>
                    <a:sym typeface="Arial"/>
                  </a:rPr>
                  <a:t>42</a:t>
                </a:r>
                <a:endParaRPr sz="1800">
                  <a:solidFill>
                    <a:schemeClr val="dk1"/>
                  </a:solidFill>
                  <a:latin typeface="Arial"/>
                  <a:ea typeface="Arial"/>
                  <a:cs typeface="Arial"/>
                  <a:sym typeface="Arial"/>
                </a:endParaRPr>
              </a:p>
            </p:txBody>
          </p:sp>
          <p:sp>
            <p:nvSpPr>
              <p:cNvPr id="456" name="Google Shape;456;p18"/>
              <p:cNvSpPr/>
              <p:nvPr/>
            </p:nvSpPr>
            <p:spPr>
              <a:xfrm>
                <a:off x="760175" y="830144"/>
                <a:ext cx="149292" cy="979577"/>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grpSp>
        <p:grpSp>
          <p:nvGrpSpPr>
            <p:cNvPr id="457" name="Google Shape;457;p18"/>
            <p:cNvGrpSpPr/>
            <p:nvPr/>
          </p:nvGrpSpPr>
          <p:grpSpPr>
            <a:xfrm>
              <a:off x="11353800" y="728782"/>
              <a:ext cx="182192" cy="634674"/>
              <a:chOff x="2121762" y="2323619"/>
              <a:chExt cx="200378" cy="825210"/>
            </a:xfrm>
          </p:grpSpPr>
          <p:sp>
            <p:nvSpPr>
              <p:cNvPr id="458" name="Google Shape;458;p18"/>
              <p:cNvSpPr/>
              <p:nvPr/>
            </p:nvSpPr>
            <p:spPr>
              <a:xfrm>
                <a:off x="2121763" y="2323619"/>
                <a:ext cx="200377" cy="172739"/>
              </a:xfrm>
              <a:prstGeom prst="triangle">
                <a:avLst>
                  <a:gd name="adj" fmla="val 5000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459" name="Google Shape;459;p18"/>
              <p:cNvSpPr/>
              <p:nvPr/>
            </p:nvSpPr>
            <p:spPr>
              <a:xfrm>
                <a:off x="2121762" y="2496169"/>
                <a:ext cx="200377" cy="65266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grpSp>
      </p:grpSp>
      <p:sp>
        <p:nvSpPr>
          <p:cNvPr id="460" name="Google Shape;460;p18"/>
          <p:cNvSpPr/>
          <p:nvPr/>
        </p:nvSpPr>
        <p:spPr>
          <a:xfrm>
            <a:off x="2054399" y="3651478"/>
            <a:ext cx="1276003" cy="868968"/>
          </a:xfrm>
          <a:prstGeom prst="trapezoid">
            <a:avLst>
              <a:gd name="adj" fmla="val 16681"/>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1" name="Google Shape;461;p18"/>
          <p:cNvSpPr txBox="1"/>
          <p:nvPr/>
        </p:nvSpPr>
        <p:spPr>
          <a:xfrm>
            <a:off x="1879600" y="4763456"/>
            <a:ext cx="16256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accent4"/>
                </a:solidFill>
                <a:latin typeface="Arial"/>
                <a:ea typeface="Arial"/>
                <a:cs typeface="Arial"/>
                <a:sym typeface="Arial"/>
              </a:rPr>
              <a:t>ZE NAW</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466"/>
        <p:cNvGrpSpPr/>
        <p:nvPr/>
      </p:nvGrpSpPr>
      <p:grpSpPr>
        <a:xfrm>
          <a:off x="0" y="0"/>
          <a:ext cx="0" cy="0"/>
          <a:chOff x="0" y="0"/>
          <a:chExt cx="0" cy="0"/>
        </a:xfrm>
      </p:grpSpPr>
      <p:sp>
        <p:nvSpPr>
          <p:cNvPr id="467" name="Google Shape;467;p19"/>
          <p:cNvSpPr txBox="1"/>
          <p:nvPr/>
        </p:nvSpPr>
        <p:spPr>
          <a:xfrm>
            <a:off x="796386" y="3099692"/>
            <a:ext cx="5915913"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BFBFBF"/>
              </a:buClr>
              <a:buSzPts val="5400"/>
              <a:buFont typeface="Garamond"/>
              <a:buNone/>
            </a:pPr>
            <a:r>
              <a:rPr lang="en-GB" sz="5400" b="1">
                <a:solidFill>
                  <a:srgbClr val="BFBFBF"/>
                </a:solidFill>
                <a:latin typeface="Garamond"/>
                <a:ea typeface="Garamond"/>
                <a:cs typeface="Garamond"/>
                <a:sym typeface="Garamond"/>
              </a:rPr>
              <a:t>Diapositive supplémentaire pour les notes de l'animateur</a:t>
            </a:r>
            <a:endParaRPr sz="5400" b="1">
              <a:solidFill>
                <a:srgbClr val="BFBFBF"/>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title"/>
          </p:nvPr>
        </p:nvSpPr>
        <p:spPr>
          <a:xfrm>
            <a:off x="796385" y="3099692"/>
            <a:ext cx="10481215"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n-GB" sz="2400" b="1">
                <a:solidFill>
                  <a:schemeClr val="lt1"/>
                </a:solidFill>
                <a:latin typeface="Garamond"/>
                <a:ea typeface="Garamond"/>
                <a:cs typeface="Garamond"/>
                <a:sym typeface="Garamond"/>
              </a:rPr>
              <a:t>SESSION 1</a:t>
            </a:r>
            <a:br>
              <a:rPr lang="en-GB" sz="2400" b="1">
                <a:solidFill>
                  <a:schemeClr val="lt1"/>
                </a:solidFill>
                <a:latin typeface="Garamond"/>
                <a:ea typeface="Garamond"/>
                <a:cs typeface="Garamond"/>
                <a:sym typeface="Garamond"/>
              </a:rPr>
            </a:br>
            <a:br>
              <a:rPr lang="en-GB" b="1">
                <a:solidFill>
                  <a:schemeClr val="lt1"/>
                </a:solidFill>
                <a:latin typeface="Garamond"/>
                <a:ea typeface="Garamond"/>
                <a:cs typeface="Garamond"/>
                <a:sym typeface="Garamond"/>
              </a:rPr>
            </a:br>
            <a:r>
              <a:rPr lang="en-GB" sz="5400" b="1">
                <a:solidFill>
                  <a:schemeClr val="lt1"/>
                </a:solidFill>
                <a:latin typeface="Garamond"/>
                <a:ea typeface="Garamond"/>
                <a:cs typeface="Garamond"/>
                <a:sym typeface="Garamond"/>
              </a:rPr>
              <a:t>Ouverture du module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2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Points clés de l'apprentissage</a:t>
            </a:r>
            <a:endParaRPr>
              <a:latin typeface="Arial"/>
              <a:ea typeface="Arial"/>
              <a:cs typeface="Arial"/>
              <a:sym typeface="Arial"/>
            </a:endParaRPr>
          </a:p>
        </p:txBody>
      </p:sp>
      <p:sp>
        <p:nvSpPr>
          <p:cNvPr id="474" name="Google Shape;474;p20"/>
          <p:cNvSpPr/>
          <p:nvPr/>
        </p:nvSpPr>
        <p:spPr>
          <a:xfrm>
            <a:off x="5602422" y="1821644"/>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5" name="Google Shape;475;p20"/>
          <p:cNvSpPr/>
          <p:nvPr/>
        </p:nvSpPr>
        <p:spPr>
          <a:xfrm>
            <a:off x="9242272" y="1821644"/>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6" name="Google Shape;476;p20"/>
          <p:cNvSpPr/>
          <p:nvPr/>
        </p:nvSpPr>
        <p:spPr>
          <a:xfrm>
            <a:off x="1962573" y="1821644"/>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7" name="Google Shape;477;p20"/>
          <p:cNvSpPr txBox="1"/>
          <p:nvPr/>
        </p:nvSpPr>
        <p:spPr>
          <a:xfrm>
            <a:off x="838200" y="3268579"/>
            <a:ext cx="3300306" cy="22467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000" b="0" i="0" u="none" strike="noStrike" cap="none" dirty="0">
                <a:solidFill>
                  <a:schemeClr val="dk1"/>
                </a:solidFill>
                <a:latin typeface="Arial"/>
                <a:ea typeface="Arial"/>
                <a:cs typeface="Arial"/>
                <a:sym typeface="Arial"/>
              </a:rPr>
              <a:t>Il </a:t>
            </a:r>
            <a:r>
              <a:rPr lang="en-GB" sz="2000" b="0" i="0" u="none" strike="noStrike" cap="none" dirty="0" err="1">
                <a:solidFill>
                  <a:schemeClr val="dk1"/>
                </a:solidFill>
                <a:latin typeface="Arial"/>
                <a:ea typeface="Arial"/>
                <a:cs typeface="Arial"/>
                <a:sym typeface="Arial"/>
              </a:rPr>
              <a:t>est</a:t>
            </a:r>
            <a:r>
              <a:rPr lang="en-GB" sz="2000" b="0" i="0" u="none" strike="noStrike" cap="none" dirty="0">
                <a:solidFill>
                  <a:schemeClr val="dk1"/>
                </a:solidFill>
                <a:latin typeface="Arial"/>
                <a:ea typeface="Arial"/>
                <a:cs typeface="Arial"/>
                <a:sym typeface="Arial"/>
              </a:rPr>
              <a:t> utile de faire la distinction entre les questions qui </a:t>
            </a:r>
            <a:r>
              <a:rPr lang="en-GB" sz="2000" b="0" i="0" u="none" strike="noStrike" cap="none" dirty="0" err="1">
                <a:solidFill>
                  <a:schemeClr val="dk1"/>
                </a:solidFill>
                <a:latin typeface="Arial"/>
                <a:ea typeface="Arial"/>
                <a:cs typeface="Arial"/>
                <a:sym typeface="Arial"/>
              </a:rPr>
              <a:t>peuvent</a:t>
            </a:r>
            <a:r>
              <a:rPr lang="en-GB" sz="2000" b="0" i="0" u="none" strike="noStrike" cap="none" dirty="0">
                <a:solidFill>
                  <a:schemeClr val="dk1"/>
                </a:solidFill>
                <a:latin typeface="Arial"/>
                <a:ea typeface="Arial"/>
                <a:cs typeface="Arial"/>
                <a:sym typeface="Arial"/>
              </a:rPr>
              <a:t> </a:t>
            </a:r>
            <a:r>
              <a:rPr lang="en-GB" sz="2000" b="0" i="0" u="none" strike="noStrike" cap="none" dirty="0" err="1">
                <a:solidFill>
                  <a:schemeClr val="dk1"/>
                </a:solidFill>
                <a:latin typeface="Arial"/>
                <a:ea typeface="Arial"/>
                <a:cs typeface="Arial"/>
                <a:sym typeface="Arial"/>
              </a:rPr>
              <a:t>être</a:t>
            </a:r>
            <a:r>
              <a:rPr lang="en-GB" sz="2000" b="0" i="0" u="none" strike="noStrike" cap="none" dirty="0">
                <a:solidFill>
                  <a:schemeClr val="dk1"/>
                </a:solidFill>
                <a:latin typeface="Arial"/>
                <a:ea typeface="Arial"/>
                <a:cs typeface="Arial"/>
                <a:sym typeface="Arial"/>
              </a:rPr>
              <a:t> </a:t>
            </a:r>
            <a:r>
              <a:rPr lang="en-GB" sz="2000" b="0" i="0" u="none" strike="noStrike" cap="none" dirty="0" err="1">
                <a:solidFill>
                  <a:schemeClr val="dk1"/>
                </a:solidFill>
                <a:latin typeface="Arial"/>
                <a:ea typeface="Arial"/>
                <a:cs typeface="Arial"/>
                <a:sym typeface="Arial"/>
              </a:rPr>
              <a:t>traitées</a:t>
            </a:r>
            <a:r>
              <a:rPr lang="en-GB" sz="2000" b="0" i="0" u="none" strike="noStrike" cap="none" dirty="0">
                <a:solidFill>
                  <a:schemeClr val="dk1"/>
                </a:solidFill>
                <a:latin typeface="Arial"/>
                <a:ea typeface="Arial"/>
                <a:cs typeface="Arial"/>
                <a:sym typeface="Arial"/>
              </a:rPr>
              <a:t> dans le cadre de la gestion de </a:t>
            </a:r>
            <a:r>
              <a:rPr lang="en-GB" sz="2000" b="0" i="0" u="none" strike="noStrike" cap="none" dirty="0" err="1">
                <a:solidFill>
                  <a:schemeClr val="dk1"/>
                </a:solidFill>
                <a:latin typeface="Arial"/>
                <a:ea typeface="Arial"/>
                <a:cs typeface="Arial"/>
                <a:sym typeface="Arial"/>
              </a:rPr>
              <a:t>cas</a:t>
            </a:r>
            <a:r>
              <a:rPr lang="en-GB" sz="2000" b="0" i="0" u="none" strike="noStrike" cap="none" dirty="0">
                <a:solidFill>
                  <a:schemeClr val="dk1"/>
                </a:solidFill>
                <a:latin typeface="Arial"/>
                <a:ea typeface="Arial"/>
                <a:cs typeface="Arial"/>
                <a:sym typeface="Arial"/>
              </a:rPr>
              <a:t> et </a:t>
            </a:r>
            <a:r>
              <a:rPr lang="en-GB" sz="2000" b="0" i="0" u="none" strike="noStrike" cap="none" dirty="0" err="1">
                <a:solidFill>
                  <a:schemeClr val="dk1"/>
                </a:solidFill>
                <a:latin typeface="Arial"/>
                <a:ea typeface="Arial"/>
                <a:cs typeface="Arial"/>
                <a:sym typeface="Arial"/>
              </a:rPr>
              <a:t>celles</a:t>
            </a:r>
            <a:r>
              <a:rPr lang="en-GB" sz="2000" b="0" i="0" u="none" strike="noStrike" cap="none" dirty="0">
                <a:solidFill>
                  <a:schemeClr val="dk1"/>
                </a:solidFill>
                <a:latin typeface="Arial"/>
                <a:ea typeface="Arial"/>
                <a:cs typeface="Arial"/>
                <a:sym typeface="Arial"/>
              </a:rPr>
              <a:t> qui </a:t>
            </a:r>
            <a:r>
              <a:rPr lang="en-GB" sz="2000" b="0" i="0" u="none" strike="noStrike" cap="none" dirty="0" err="1">
                <a:solidFill>
                  <a:schemeClr val="dk1"/>
                </a:solidFill>
                <a:latin typeface="Arial"/>
                <a:ea typeface="Arial"/>
                <a:cs typeface="Arial"/>
                <a:sym typeface="Arial"/>
              </a:rPr>
              <a:t>doivent</a:t>
            </a:r>
            <a:r>
              <a:rPr lang="en-GB" sz="2000" b="0" i="0" u="none" strike="noStrike" cap="none" dirty="0">
                <a:solidFill>
                  <a:schemeClr val="dk1"/>
                </a:solidFill>
                <a:latin typeface="Arial"/>
                <a:ea typeface="Arial"/>
                <a:cs typeface="Arial"/>
                <a:sym typeface="Arial"/>
              </a:rPr>
              <a:t> </a:t>
            </a:r>
            <a:r>
              <a:rPr lang="en-GB" sz="2000" b="0" i="0" u="none" strike="noStrike" cap="none" dirty="0" err="1">
                <a:solidFill>
                  <a:schemeClr val="dk1"/>
                </a:solidFill>
                <a:latin typeface="Arial"/>
                <a:ea typeface="Arial"/>
                <a:cs typeface="Arial"/>
                <a:sym typeface="Arial"/>
              </a:rPr>
              <a:t>être</a:t>
            </a:r>
            <a:r>
              <a:rPr lang="en-GB" sz="2000" b="0" i="0" u="none" strike="noStrike" cap="none" dirty="0">
                <a:solidFill>
                  <a:schemeClr val="dk1"/>
                </a:solidFill>
                <a:latin typeface="Arial"/>
                <a:ea typeface="Arial"/>
                <a:cs typeface="Arial"/>
                <a:sym typeface="Arial"/>
              </a:rPr>
              <a:t> </a:t>
            </a:r>
            <a:r>
              <a:rPr lang="en-GB" sz="2000" b="0" i="0" u="none" strike="noStrike" cap="none" dirty="0" err="1">
                <a:solidFill>
                  <a:schemeClr val="dk1"/>
                </a:solidFill>
                <a:latin typeface="Arial"/>
                <a:ea typeface="Arial"/>
                <a:cs typeface="Arial"/>
                <a:sym typeface="Arial"/>
              </a:rPr>
              <a:t>abordées</a:t>
            </a:r>
            <a:r>
              <a:rPr lang="en-GB" sz="2000" b="0" i="0" u="none" strike="noStrike" cap="none" dirty="0">
                <a:solidFill>
                  <a:schemeClr val="dk1"/>
                </a:solidFill>
                <a:latin typeface="Arial"/>
                <a:ea typeface="Arial"/>
                <a:cs typeface="Arial"/>
                <a:sym typeface="Arial"/>
              </a:rPr>
              <a:t> dans le cadre </a:t>
            </a:r>
            <a:r>
              <a:rPr lang="en-GB" sz="2000" b="0" i="0" u="none" strike="noStrike" cap="none" dirty="0" err="1">
                <a:solidFill>
                  <a:schemeClr val="dk1"/>
                </a:solidFill>
                <a:latin typeface="Arial"/>
                <a:ea typeface="Arial"/>
                <a:cs typeface="Arial"/>
                <a:sym typeface="Arial"/>
              </a:rPr>
              <a:t>d'actions</a:t>
            </a:r>
            <a:r>
              <a:rPr lang="en-GB" sz="2000" b="0" i="0" u="none" strike="noStrike" cap="none" dirty="0">
                <a:solidFill>
                  <a:schemeClr val="dk1"/>
                </a:solidFill>
                <a:latin typeface="Arial"/>
                <a:ea typeface="Arial"/>
                <a:cs typeface="Arial"/>
                <a:sym typeface="Arial"/>
              </a:rPr>
              <a:t> de sensibilisation </a:t>
            </a:r>
            <a:r>
              <a:rPr lang="en-GB" sz="2000" b="0" i="0" u="none" strike="noStrike" cap="none" dirty="0" err="1">
                <a:solidFill>
                  <a:schemeClr val="dk1"/>
                </a:solidFill>
                <a:latin typeface="Arial"/>
                <a:ea typeface="Arial"/>
                <a:cs typeface="Arial"/>
                <a:sym typeface="Arial"/>
              </a:rPr>
              <a:t>ou</a:t>
            </a:r>
            <a:r>
              <a:rPr lang="en-GB" sz="2000" b="0" i="0" u="none" strike="noStrike" cap="none" dirty="0">
                <a:solidFill>
                  <a:schemeClr val="dk1"/>
                </a:solidFill>
                <a:latin typeface="Arial"/>
                <a:ea typeface="Arial"/>
                <a:cs typeface="Arial"/>
                <a:sym typeface="Arial"/>
              </a:rPr>
              <a:t> </a:t>
            </a:r>
            <a:r>
              <a:rPr lang="en-GB" sz="2000" b="0" i="0" u="none" strike="noStrike" cap="none" dirty="0" err="1">
                <a:solidFill>
                  <a:schemeClr val="dk1"/>
                </a:solidFill>
                <a:latin typeface="Arial"/>
                <a:ea typeface="Arial"/>
                <a:cs typeface="Arial"/>
                <a:sym typeface="Arial"/>
              </a:rPr>
              <a:t>d'autres</a:t>
            </a:r>
            <a:r>
              <a:rPr lang="en-GB" sz="2000" b="0" i="0" u="none" strike="noStrike" cap="none" dirty="0">
                <a:solidFill>
                  <a:schemeClr val="dk1"/>
                </a:solidFill>
                <a:latin typeface="Arial"/>
                <a:ea typeface="Arial"/>
                <a:cs typeface="Arial"/>
                <a:sym typeface="Arial"/>
              </a:rPr>
              <a:t> programmes.</a:t>
            </a:r>
            <a:endParaRPr sz="2000" b="0" i="0" u="none" strike="noStrike" cap="none" dirty="0">
              <a:solidFill>
                <a:schemeClr val="dk1"/>
              </a:solidFill>
              <a:latin typeface="Arial"/>
              <a:ea typeface="Arial"/>
              <a:cs typeface="Arial"/>
              <a:sym typeface="Arial"/>
            </a:endParaRPr>
          </a:p>
        </p:txBody>
      </p:sp>
      <p:sp>
        <p:nvSpPr>
          <p:cNvPr id="478" name="Google Shape;478;p20"/>
          <p:cNvSpPr txBox="1"/>
          <p:nvPr/>
        </p:nvSpPr>
        <p:spPr>
          <a:xfrm>
            <a:off x="8087018" y="3268579"/>
            <a:ext cx="3283543" cy="22467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000" b="0" i="0" u="none" strike="noStrike" cap="none">
                <a:solidFill>
                  <a:schemeClr val="dk1"/>
                </a:solidFill>
                <a:latin typeface="Arial"/>
                <a:ea typeface="Arial"/>
                <a:cs typeface="Arial"/>
                <a:sym typeface="Arial"/>
              </a:rPr>
              <a:t>Les éléments relatifs à l'intérêt supérieur et l'analyse des risques en matière de protection de l'enfance fournissent un cadre important pour identifier les problèmes ou les questions et pour réfléchir à des solutions.</a:t>
            </a:r>
            <a:endParaRPr sz="2000" b="0" i="0" u="none" strike="noStrike" cap="none">
              <a:solidFill>
                <a:schemeClr val="dk1"/>
              </a:solidFill>
              <a:latin typeface="Arial"/>
              <a:ea typeface="Arial"/>
              <a:cs typeface="Arial"/>
              <a:sym typeface="Arial"/>
            </a:endParaRPr>
          </a:p>
        </p:txBody>
      </p:sp>
      <p:sp>
        <p:nvSpPr>
          <p:cNvPr id="479" name="Google Shape;479;p20"/>
          <p:cNvSpPr txBox="1"/>
          <p:nvPr/>
        </p:nvSpPr>
        <p:spPr>
          <a:xfrm>
            <a:off x="4749770" y="3268579"/>
            <a:ext cx="2756864" cy="255450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000" b="0" u="none">
                <a:solidFill>
                  <a:schemeClr val="dk1"/>
                </a:solidFill>
                <a:latin typeface="Arial"/>
                <a:ea typeface="Arial"/>
                <a:cs typeface="Arial"/>
                <a:sym typeface="Arial"/>
              </a:rPr>
              <a:t>Les besoins non satisfaits et les facteurs de risque d'un enfant constituent le problème que le gestionnaire de cas s'efforcera de résoudre.</a:t>
            </a:r>
            <a:endParaRPr sz="2000" b="0" u="none" strike="noStrike" cap="non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21"/>
          <p:cNvSpPr txBox="1">
            <a:spLocks noGrp="1"/>
          </p:cNvSpPr>
          <p:nvPr>
            <p:ph type="title"/>
          </p:nvPr>
        </p:nvSpPr>
        <p:spPr>
          <a:xfrm>
            <a:off x="796385" y="3099692"/>
            <a:ext cx="10481215"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n-GB" sz="2400" b="1">
                <a:solidFill>
                  <a:schemeClr val="lt1"/>
                </a:solidFill>
                <a:latin typeface="Garamond"/>
                <a:ea typeface="Garamond"/>
                <a:cs typeface="Garamond"/>
                <a:sym typeface="Garamond"/>
              </a:rPr>
              <a:t>SESSION 3</a:t>
            </a:r>
            <a:br>
              <a:rPr lang="en-GB" sz="2400" b="1">
                <a:solidFill>
                  <a:schemeClr val="lt1"/>
                </a:solidFill>
                <a:latin typeface="Garamond"/>
                <a:ea typeface="Garamond"/>
                <a:cs typeface="Garamond"/>
                <a:sym typeface="Garamond"/>
              </a:rPr>
            </a:br>
            <a:br>
              <a:rPr lang="en-GB" b="1">
                <a:solidFill>
                  <a:schemeClr val="lt1"/>
                </a:solidFill>
                <a:latin typeface="Garamond"/>
                <a:ea typeface="Garamond"/>
                <a:cs typeface="Garamond"/>
                <a:sym typeface="Garamond"/>
              </a:rPr>
            </a:br>
            <a:r>
              <a:rPr lang="en-GB" sz="5400" b="1">
                <a:solidFill>
                  <a:schemeClr val="lt1"/>
                </a:solidFill>
                <a:latin typeface="Garamond"/>
                <a:ea typeface="Garamond"/>
                <a:cs typeface="Garamond"/>
                <a:sym typeface="Garamond"/>
              </a:rPr>
              <a:t>Comment négocier et gérer les conflits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22"/>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Discussion en plénière</a:t>
            </a:r>
            <a:endParaRPr/>
          </a:p>
        </p:txBody>
      </p:sp>
      <p:grpSp>
        <p:nvGrpSpPr>
          <p:cNvPr id="492" name="Google Shape;492;p22"/>
          <p:cNvGrpSpPr/>
          <p:nvPr/>
        </p:nvGrpSpPr>
        <p:grpSpPr>
          <a:xfrm>
            <a:off x="1877678" y="2322258"/>
            <a:ext cx="3415887" cy="2678824"/>
            <a:chOff x="1117683" y="2194390"/>
            <a:chExt cx="3415887" cy="2678824"/>
          </a:xfrm>
        </p:grpSpPr>
        <p:sp>
          <p:nvSpPr>
            <p:cNvPr id="493" name="Google Shape;493;p22"/>
            <p:cNvSpPr/>
            <p:nvPr/>
          </p:nvSpPr>
          <p:spPr>
            <a:xfrm>
              <a:off x="1117683" y="2194390"/>
              <a:ext cx="1792248" cy="1200806"/>
            </a:xfrm>
            <a:prstGeom prst="wedgeRoundRectCallout">
              <a:avLst>
                <a:gd name="adj1" fmla="val 19938"/>
                <a:gd name="adj2" fmla="val 69216"/>
                <a:gd name="adj3"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4" name="Google Shape;494;p22"/>
            <p:cNvSpPr/>
            <p:nvPr/>
          </p:nvSpPr>
          <p:spPr>
            <a:xfrm>
              <a:off x="3240911" y="3671195"/>
              <a:ext cx="1292659" cy="866081"/>
            </a:xfrm>
            <a:prstGeom prst="wedgeRoundRectCallout">
              <a:avLst>
                <a:gd name="adj1" fmla="val -20501"/>
                <a:gd name="adj2" fmla="val 64241"/>
                <a:gd name="adj3"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5" name="Google Shape;495;p22"/>
            <p:cNvSpPr/>
            <p:nvPr/>
          </p:nvSpPr>
          <p:spPr>
            <a:xfrm>
              <a:off x="1747778" y="4229639"/>
              <a:ext cx="1097717" cy="643575"/>
            </a:xfrm>
            <a:prstGeom prst="wedgeRoundRectCallout">
              <a:avLst>
                <a:gd name="adj1" fmla="val -20501"/>
                <a:gd name="adj2" fmla="val 84025"/>
                <a:gd name="adj3"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496" name="Google Shape;496;p22"/>
          <p:cNvSpPr/>
          <p:nvPr/>
        </p:nvSpPr>
        <p:spPr>
          <a:xfrm>
            <a:off x="6096000" y="1956450"/>
            <a:ext cx="5257800" cy="341044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GB" sz="4400" b="1" i="0" u="none" strike="noStrike" cap="none" dirty="0" err="1">
                <a:solidFill>
                  <a:schemeClr val="dk1"/>
                </a:solidFill>
                <a:latin typeface="Arial"/>
                <a:ea typeface="Arial"/>
                <a:cs typeface="Arial"/>
                <a:sym typeface="Arial"/>
              </a:rPr>
              <a:t>Pouvez-vous</a:t>
            </a:r>
            <a:r>
              <a:rPr lang="en-GB" sz="4400" b="1" i="0" u="none" strike="noStrike" cap="none" dirty="0">
                <a:solidFill>
                  <a:schemeClr val="dk1"/>
                </a:solidFill>
                <a:latin typeface="Arial"/>
                <a:ea typeface="Arial"/>
                <a:cs typeface="Arial"/>
                <a:sym typeface="Arial"/>
              </a:rPr>
              <a:t> donner des </a:t>
            </a:r>
            <a:r>
              <a:rPr lang="en-GB" sz="4400" b="1" i="0" u="none" strike="noStrike" cap="none" dirty="0" err="1">
                <a:solidFill>
                  <a:schemeClr val="dk1"/>
                </a:solidFill>
                <a:latin typeface="Arial"/>
                <a:ea typeface="Arial"/>
                <a:cs typeface="Arial"/>
                <a:sym typeface="Arial"/>
              </a:rPr>
              <a:t>exemples</a:t>
            </a:r>
            <a:r>
              <a:rPr lang="en-GB" sz="4400" b="1" i="0" u="none" strike="noStrike" cap="none" dirty="0">
                <a:solidFill>
                  <a:schemeClr val="dk1"/>
                </a:solidFill>
                <a:latin typeface="Arial"/>
                <a:ea typeface="Arial"/>
                <a:cs typeface="Arial"/>
                <a:sym typeface="Arial"/>
              </a:rPr>
              <a:t> de situations </a:t>
            </a:r>
            <a:r>
              <a:rPr lang="en-GB" sz="4400" b="1" i="0" u="none" strike="noStrike" cap="none" dirty="0" err="1">
                <a:solidFill>
                  <a:schemeClr val="dk1"/>
                </a:solidFill>
                <a:latin typeface="Arial"/>
                <a:ea typeface="Arial"/>
                <a:cs typeface="Arial"/>
                <a:sym typeface="Arial"/>
              </a:rPr>
              <a:t>où</a:t>
            </a:r>
            <a:r>
              <a:rPr lang="en-GB" sz="4400" b="1" i="0" u="none" strike="noStrike" cap="none" dirty="0">
                <a:solidFill>
                  <a:schemeClr val="dk1"/>
                </a:solidFill>
                <a:latin typeface="Arial"/>
                <a:ea typeface="Arial"/>
                <a:cs typeface="Arial"/>
                <a:sym typeface="Arial"/>
              </a:rPr>
              <a:t> </a:t>
            </a:r>
            <a:r>
              <a:rPr lang="en-GB" sz="4400" b="1" i="0" u="none" strike="noStrike" cap="none" dirty="0" err="1">
                <a:solidFill>
                  <a:schemeClr val="dk1"/>
                </a:solidFill>
                <a:latin typeface="Arial"/>
                <a:ea typeface="Arial"/>
                <a:cs typeface="Arial"/>
                <a:sym typeface="Arial"/>
              </a:rPr>
              <a:t>vous</a:t>
            </a:r>
            <a:r>
              <a:rPr lang="en-GB" sz="4400" b="1" i="0" u="none" strike="noStrike" cap="none" dirty="0">
                <a:solidFill>
                  <a:schemeClr val="dk1"/>
                </a:solidFill>
                <a:latin typeface="Arial"/>
                <a:ea typeface="Arial"/>
                <a:cs typeface="Arial"/>
                <a:sym typeface="Arial"/>
              </a:rPr>
              <a:t> </a:t>
            </a:r>
            <a:r>
              <a:rPr lang="en-GB" sz="4400" b="1" i="0" u="none" strike="noStrike" cap="none" dirty="0" err="1">
                <a:solidFill>
                  <a:schemeClr val="dk1"/>
                </a:solidFill>
                <a:latin typeface="Arial"/>
                <a:ea typeface="Arial"/>
                <a:cs typeface="Arial"/>
                <a:sym typeface="Arial"/>
              </a:rPr>
              <a:t>avez</a:t>
            </a:r>
            <a:r>
              <a:rPr lang="en-GB" sz="4400" b="1" i="0" u="none" strike="noStrike" cap="none" dirty="0">
                <a:solidFill>
                  <a:schemeClr val="dk1"/>
                </a:solidFill>
                <a:latin typeface="Arial"/>
                <a:ea typeface="Arial"/>
                <a:cs typeface="Arial"/>
                <a:sym typeface="Arial"/>
              </a:rPr>
              <a:t> </a:t>
            </a:r>
            <a:r>
              <a:rPr lang="en-GB" sz="4400" b="1" i="0" u="none" strike="noStrike" cap="none" dirty="0" err="1">
                <a:solidFill>
                  <a:schemeClr val="dk1"/>
                </a:solidFill>
                <a:latin typeface="Arial"/>
                <a:ea typeface="Arial"/>
                <a:cs typeface="Arial"/>
                <a:sym typeface="Arial"/>
              </a:rPr>
              <a:t>dû</a:t>
            </a:r>
            <a:r>
              <a:rPr lang="en-GB" sz="4400" b="1" i="0" u="none" strike="noStrike" cap="none" dirty="0">
                <a:solidFill>
                  <a:schemeClr val="dk1"/>
                </a:solidFill>
                <a:latin typeface="Arial"/>
                <a:ea typeface="Arial"/>
                <a:cs typeface="Arial"/>
                <a:sym typeface="Arial"/>
              </a:rPr>
              <a:t> </a:t>
            </a:r>
            <a:r>
              <a:rPr lang="en-GB" sz="4400" b="1" i="0" u="none" strike="noStrike" cap="none" dirty="0" err="1">
                <a:solidFill>
                  <a:schemeClr val="dk1"/>
                </a:solidFill>
                <a:latin typeface="Arial"/>
                <a:ea typeface="Arial"/>
                <a:cs typeface="Arial"/>
                <a:sym typeface="Arial"/>
              </a:rPr>
              <a:t>négocier</a:t>
            </a:r>
            <a:r>
              <a:rPr lang="en-GB" sz="4400" b="1" i="0" u="none" strike="noStrike" cap="none" dirty="0">
                <a:solidFill>
                  <a:schemeClr val="dk1"/>
                </a:solidFill>
                <a:latin typeface="Arial"/>
                <a:ea typeface="Arial"/>
                <a:cs typeface="Arial"/>
                <a:sym typeface="Arial"/>
              </a:rPr>
              <a:t> ? </a:t>
            </a:r>
            <a:endParaRPr sz="4400" b="0" i="0" u="none" strike="noStrike" cap="none" dirty="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23"/>
          <p:cNvSpPr/>
          <p:nvPr/>
        </p:nvSpPr>
        <p:spPr>
          <a:xfrm>
            <a:off x="1988457" y="1944914"/>
            <a:ext cx="10203543" cy="1226911"/>
          </a:xfrm>
          <a:custGeom>
            <a:avLst/>
            <a:gdLst/>
            <a:ahLst/>
            <a:cxnLst/>
            <a:rect l="l" t="t" r="r" b="b"/>
            <a:pathLst>
              <a:path w="10755086" h="1226911" extrusionOk="0">
                <a:moveTo>
                  <a:pt x="0" y="14515"/>
                </a:moveTo>
                <a:cubicBezTo>
                  <a:pt x="661609" y="573314"/>
                  <a:pt x="1323219" y="1132114"/>
                  <a:pt x="2278743" y="1219200"/>
                </a:cubicBezTo>
                <a:cubicBezTo>
                  <a:pt x="3234267" y="1306286"/>
                  <a:pt x="4644572" y="628953"/>
                  <a:pt x="5733143" y="537029"/>
                </a:cubicBezTo>
                <a:cubicBezTo>
                  <a:pt x="6821714" y="445105"/>
                  <a:pt x="7973182" y="757162"/>
                  <a:pt x="8810172" y="667657"/>
                </a:cubicBezTo>
                <a:cubicBezTo>
                  <a:pt x="9647163" y="578152"/>
                  <a:pt x="10201124" y="289076"/>
                  <a:pt x="10755086" y="0"/>
                </a:cubicBezTo>
              </a:path>
            </a:pathLst>
          </a:custGeom>
          <a:noFill/>
          <a:ln w="5715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3" name="Google Shape;503;p2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Étapes de la négociation </a:t>
            </a:r>
            <a:endParaRPr>
              <a:latin typeface="Arial"/>
              <a:ea typeface="Arial"/>
              <a:cs typeface="Arial"/>
              <a:sym typeface="Arial"/>
            </a:endParaRPr>
          </a:p>
        </p:txBody>
      </p:sp>
      <p:sp>
        <p:nvSpPr>
          <p:cNvPr id="504" name="Google Shape;504;p23"/>
          <p:cNvSpPr/>
          <p:nvPr/>
        </p:nvSpPr>
        <p:spPr>
          <a:xfrm>
            <a:off x="1230086" y="1501408"/>
            <a:ext cx="769257" cy="769257"/>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200" b="1">
                <a:solidFill>
                  <a:schemeClr val="lt1"/>
                </a:solidFill>
                <a:latin typeface="Arial"/>
                <a:ea typeface="Arial"/>
                <a:cs typeface="Arial"/>
                <a:sym typeface="Arial"/>
              </a:rPr>
              <a:t>1</a:t>
            </a:r>
            <a:endParaRPr sz="3200" b="1">
              <a:solidFill>
                <a:schemeClr val="lt1"/>
              </a:solidFill>
              <a:latin typeface="Arial"/>
              <a:ea typeface="Arial"/>
              <a:cs typeface="Arial"/>
              <a:sym typeface="Arial"/>
            </a:endParaRPr>
          </a:p>
        </p:txBody>
      </p:sp>
      <p:sp>
        <p:nvSpPr>
          <p:cNvPr id="505" name="Google Shape;505;p23"/>
          <p:cNvSpPr txBox="1"/>
          <p:nvPr/>
        </p:nvSpPr>
        <p:spPr>
          <a:xfrm>
            <a:off x="1389743" y="2780797"/>
            <a:ext cx="1745343"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a:solidFill>
                  <a:schemeClr val="dk1"/>
                </a:solidFill>
                <a:latin typeface="Arial"/>
                <a:ea typeface="Arial"/>
                <a:cs typeface="Arial"/>
                <a:sym typeface="Arial"/>
              </a:rPr>
              <a:t>Cartographier</a:t>
            </a:r>
            <a:r>
              <a:rPr lang="en-GB" sz="1600">
                <a:solidFill>
                  <a:schemeClr val="dk1"/>
                </a:solidFill>
                <a:latin typeface="Arial"/>
                <a:ea typeface="Arial"/>
                <a:cs typeface="Arial"/>
                <a:sym typeface="Arial"/>
              </a:rPr>
              <a:t> les personnes</a:t>
            </a:r>
            <a:r>
              <a:rPr lang="en-GB" sz="1600" b="1">
                <a:solidFill>
                  <a:schemeClr val="dk1"/>
                </a:solidFill>
                <a:latin typeface="Arial"/>
                <a:ea typeface="Arial"/>
                <a:cs typeface="Arial"/>
                <a:sym typeface="Arial"/>
              </a:rPr>
              <a:t> </a:t>
            </a:r>
            <a:r>
              <a:rPr lang="en-GB" sz="1600">
                <a:solidFill>
                  <a:schemeClr val="dk1"/>
                </a:solidFill>
                <a:latin typeface="Arial"/>
                <a:ea typeface="Arial"/>
                <a:cs typeface="Arial"/>
                <a:sym typeface="Arial"/>
              </a:rPr>
              <a:t>impliquées et les intérêts de chacune d'entre elles</a:t>
            </a:r>
            <a:endParaRPr/>
          </a:p>
        </p:txBody>
      </p:sp>
      <p:sp>
        <p:nvSpPr>
          <p:cNvPr id="506" name="Google Shape;506;p23"/>
          <p:cNvSpPr/>
          <p:nvPr/>
        </p:nvSpPr>
        <p:spPr>
          <a:xfrm>
            <a:off x="1389743" y="4269623"/>
            <a:ext cx="2532743" cy="923330"/>
          </a:xfrm>
          <a:prstGeom prst="wedgeRoundRectCallout">
            <a:avLst>
              <a:gd name="adj1" fmla="val -20833"/>
              <a:gd name="adj2" fmla="val 62500"/>
              <a:gd name="adj3" fmla="val 0"/>
            </a:avLst>
          </a:prstGeom>
          <a:solidFill>
            <a:srgbClr val="CCE9F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i="1">
                <a:solidFill>
                  <a:schemeClr val="dk1"/>
                </a:solidFill>
                <a:latin typeface="Arial"/>
                <a:ea typeface="Arial"/>
                <a:cs typeface="Arial"/>
                <a:sym typeface="Arial"/>
              </a:rPr>
              <a:t>Que veulent-ils ?</a:t>
            </a:r>
            <a:endParaRPr/>
          </a:p>
        </p:txBody>
      </p:sp>
      <p:sp>
        <p:nvSpPr>
          <p:cNvPr id="507" name="Google Shape;507;p23"/>
          <p:cNvSpPr/>
          <p:nvPr/>
        </p:nvSpPr>
        <p:spPr>
          <a:xfrm>
            <a:off x="4152927" y="2750204"/>
            <a:ext cx="769257" cy="769257"/>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200" b="1">
                <a:solidFill>
                  <a:schemeClr val="lt1"/>
                </a:solidFill>
                <a:latin typeface="Arial"/>
                <a:ea typeface="Arial"/>
                <a:cs typeface="Arial"/>
                <a:sym typeface="Arial"/>
              </a:rPr>
              <a:t>2</a:t>
            </a:r>
            <a:endParaRPr sz="3200" b="1">
              <a:solidFill>
                <a:schemeClr val="lt1"/>
              </a:solidFill>
              <a:latin typeface="Arial"/>
              <a:ea typeface="Arial"/>
              <a:cs typeface="Arial"/>
              <a:sym typeface="Arial"/>
            </a:endParaRPr>
          </a:p>
        </p:txBody>
      </p:sp>
      <p:sp>
        <p:nvSpPr>
          <p:cNvPr id="508" name="Google Shape;508;p23"/>
          <p:cNvSpPr txBox="1"/>
          <p:nvPr/>
        </p:nvSpPr>
        <p:spPr>
          <a:xfrm>
            <a:off x="5221541" y="1688522"/>
            <a:ext cx="253274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Préparer </a:t>
            </a:r>
            <a:r>
              <a:rPr lang="en-GB" sz="1800">
                <a:solidFill>
                  <a:schemeClr val="dk1"/>
                </a:solidFill>
                <a:latin typeface="Arial"/>
                <a:ea typeface="Arial"/>
                <a:cs typeface="Arial"/>
                <a:sym typeface="Arial"/>
              </a:rPr>
              <a:t>ce que vous allez négocier</a:t>
            </a:r>
            <a:endParaRPr/>
          </a:p>
        </p:txBody>
      </p:sp>
      <p:sp>
        <p:nvSpPr>
          <p:cNvPr id="509" name="Google Shape;509;p23"/>
          <p:cNvSpPr/>
          <p:nvPr/>
        </p:nvSpPr>
        <p:spPr>
          <a:xfrm>
            <a:off x="5221541" y="3220068"/>
            <a:ext cx="2532743" cy="1655450"/>
          </a:xfrm>
          <a:prstGeom prst="wedgeRoundRectCallout">
            <a:avLst>
              <a:gd name="adj1" fmla="val -20833"/>
              <a:gd name="adj2" fmla="val 62500"/>
              <a:gd name="adj3" fmla="val 0"/>
            </a:avLst>
          </a:prstGeom>
          <a:solidFill>
            <a:srgbClr val="CCE9F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750" i="1">
                <a:solidFill>
                  <a:schemeClr val="dk1"/>
                </a:solidFill>
                <a:latin typeface="Arial"/>
                <a:ea typeface="Arial"/>
                <a:cs typeface="Arial"/>
                <a:sym typeface="Arial"/>
              </a:rPr>
              <a:t>Quels sont vos objectifs ? Sur quoi pouvez-vous faire des compromis ? Quelle est votre marge de manœuvre ?</a:t>
            </a:r>
            <a:endParaRPr/>
          </a:p>
        </p:txBody>
      </p:sp>
      <p:sp>
        <p:nvSpPr>
          <p:cNvPr id="510" name="Google Shape;510;p23"/>
          <p:cNvSpPr/>
          <p:nvPr/>
        </p:nvSpPr>
        <p:spPr>
          <a:xfrm>
            <a:off x="8209697" y="2067971"/>
            <a:ext cx="769257" cy="769257"/>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200" b="1">
                <a:solidFill>
                  <a:schemeClr val="lt1"/>
                </a:solidFill>
                <a:latin typeface="Arial"/>
                <a:ea typeface="Arial"/>
                <a:cs typeface="Arial"/>
                <a:sym typeface="Arial"/>
              </a:rPr>
              <a:t>3</a:t>
            </a:r>
            <a:endParaRPr sz="3200" b="1">
              <a:solidFill>
                <a:schemeClr val="lt1"/>
              </a:solidFill>
              <a:latin typeface="Arial"/>
              <a:ea typeface="Arial"/>
              <a:cs typeface="Arial"/>
              <a:sym typeface="Arial"/>
            </a:endParaRPr>
          </a:p>
        </p:txBody>
      </p:sp>
      <p:sp>
        <p:nvSpPr>
          <p:cNvPr id="511" name="Google Shape;511;p23"/>
          <p:cNvSpPr txBox="1"/>
          <p:nvPr/>
        </p:nvSpPr>
        <p:spPr>
          <a:xfrm>
            <a:off x="8978954" y="2967335"/>
            <a:ext cx="2532743"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Identifier</a:t>
            </a:r>
            <a:r>
              <a:rPr lang="en-GB" sz="1800">
                <a:solidFill>
                  <a:schemeClr val="dk1"/>
                </a:solidFill>
                <a:latin typeface="Arial"/>
                <a:ea typeface="Arial"/>
                <a:cs typeface="Arial"/>
                <a:sym typeface="Arial"/>
              </a:rPr>
              <a:t> les </a:t>
            </a:r>
            <a:r>
              <a:rPr lang="en-GB" sz="1800" b="1">
                <a:solidFill>
                  <a:schemeClr val="dk1"/>
                </a:solidFill>
                <a:latin typeface="Arial"/>
                <a:ea typeface="Arial"/>
                <a:cs typeface="Arial"/>
                <a:sym typeface="Arial"/>
              </a:rPr>
              <a:t>intérêts communs </a:t>
            </a:r>
            <a:r>
              <a:rPr lang="en-GB" sz="1800">
                <a:solidFill>
                  <a:schemeClr val="dk1"/>
                </a:solidFill>
                <a:latin typeface="Arial"/>
                <a:ea typeface="Arial"/>
                <a:cs typeface="Arial"/>
                <a:sym typeface="Arial"/>
              </a:rPr>
              <a:t>et les </a:t>
            </a:r>
            <a:r>
              <a:rPr lang="en-GB" sz="1800" b="1">
                <a:solidFill>
                  <a:schemeClr val="dk1"/>
                </a:solidFill>
                <a:latin typeface="Arial"/>
                <a:ea typeface="Arial"/>
                <a:cs typeface="Arial"/>
                <a:sym typeface="Arial"/>
              </a:rPr>
              <a:t>intérêts conflictuels</a:t>
            </a:r>
            <a:endParaRPr/>
          </a:p>
        </p:txBody>
      </p:sp>
      <p:sp>
        <p:nvSpPr>
          <p:cNvPr id="512" name="Google Shape;512;p23"/>
          <p:cNvSpPr/>
          <p:nvPr/>
        </p:nvSpPr>
        <p:spPr>
          <a:xfrm>
            <a:off x="8978954" y="4107474"/>
            <a:ext cx="2532743" cy="1857828"/>
          </a:xfrm>
          <a:prstGeom prst="wedgeRoundRectCallout">
            <a:avLst>
              <a:gd name="adj1" fmla="val -20833"/>
              <a:gd name="adj2" fmla="val 62500"/>
              <a:gd name="adj3" fmla="val 0"/>
            </a:avLst>
          </a:prstGeom>
          <a:solidFill>
            <a:srgbClr val="CCE9F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750" i="1">
                <a:solidFill>
                  <a:schemeClr val="dk1"/>
                </a:solidFill>
                <a:latin typeface="Arial"/>
                <a:ea typeface="Arial"/>
                <a:cs typeface="Arial"/>
                <a:sym typeface="Arial"/>
              </a:rPr>
              <a:t>Y a-t-il quelque chose que nous voulons tous les deux atteindre ? Sur quels points précis sommes-nous en désaccord ?</a:t>
            </a:r>
            <a:endParaRPr/>
          </a:p>
        </p:txBody>
      </p:sp>
      <p:grpSp>
        <p:nvGrpSpPr>
          <p:cNvPr id="513" name="Google Shape;513;p23"/>
          <p:cNvGrpSpPr/>
          <p:nvPr/>
        </p:nvGrpSpPr>
        <p:grpSpPr>
          <a:xfrm>
            <a:off x="9780868" y="419709"/>
            <a:ext cx="2003241" cy="868968"/>
            <a:chOff x="-11290" y="2336800"/>
            <a:chExt cx="4742947" cy="2057400"/>
          </a:xfrm>
        </p:grpSpPr>
        <p:sp>
          <p:nvSpPr>
            <p:cNvPr id="514" name="Google Shape;514;p23"/>
            <p:cNvSpPr/>
            <p:nvPr/>
          </p:nvSpPr>
          <p:spPr>
            <a:xfrm>
              <a:off x="2046489" y="2336800"/>
              <a:ext cx="2685168" cy="2057400"/>
            </a:xfrm>
            <a:prstGeom prst="wedgeRoundRectCallout">
              <a:avLst>
                <a:gd name="adj1" fmla="val 22024"/>
                <a:gd name="adj2" fmla="val 63117"/>
                <a:gd name="adj3" fmla="val 16667"/>
              </a:avLst>
            </a:prstGeom>
            <a:solidFill>
              <a:schemeClr val="accent4"/>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5" name="Google Shape;515;p23"/>
            <p:cNvSpPr/>
            <p:nvPr/>
          </p:nvSpPr>
          <p:spPr>
            <a:xfrm>
              <a:off x="2280" y="2336800"/>
              <a:ext cx="2440681" cy="2057400"/>
            </a:xfrm>
            <a:prstGeom prst="wedgeRoundRectCallout">
              <a:avLst>
                <a:gd name="adj1" fmla="val -20833"/>
                <a:gd name="adj2" fmla="val 62500"/>
                <a:gd name="adj3" fmla="val 0"/>
              </a:avLst>
            </a:prstGeom>
            <a:solidFill>
              <a:schemeClr val="accent4"/>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6" name="Google Shape;516;p23"/>
            <p:cNvSpPr/>
            <p:nvPr/>
          </p:nvSpPr>
          <p:spPr>
            <a:xfrm>
              <a:off x="2175769" y="2997200"/>
              <a:ext cx="863600" cy="863600"/>
            </a:xfrm>
            <a:prstGeom prst="ellipse">
              <a:avLst/>
            </a:prstGeom>
            <a:solidFill>
              <a:schemeClr val="accent4"/>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7" name="Google Shape;517;p23"/>
            <p:cNvSpPr/>
            <p:nvPr/>
          </p:nvSpPr>
          <p:spPr>
            <a:xfrm>
              <a:off x="-11290" y="2336800"/>
              <a:ext cx="2440681" cy="2057400"/>
            </a:xfrm>
            <a:prstGeom prst="wedgeRoundRectCallout">
              <a:avLst>
                <a:gd name="adj1" fmla="val -20833"/>
                <a:gd name="adj2" fmla="val 62500"/>
                <a:gd name="adj3"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18" name="Google Shape;518;p23"/>
            <p:cNvCxnSpPr/>
            <p:nvPr/>
          </p:nvCxnSpPr>
          <p:spPr>
            <a:xfrm>
              <a:off x="638629" y="2997200"/>
              <a:ext cx="1161142" cy="0"/>
            </a:xfrm>
            <a:prstGeom prst="straightConnector1">
              <a:avLst/>
            </a:prstGeom>
            <a:noFill/>
            <a:ln w="38100" cap="flat" cmpd="sng">
              <a:solidFill>
                <a:schemeClr val="lt1"/>
              </a:solidFill>
              <a:prstDash val="solid"/>
              <a:miter lim="800000"/>
              <a:headEnd type="none" w="sm" len="sm"/>
              <a:tailEnd type="none" w="sm" len="sm"/>
            </a:ln>
          </p:spPr>
        </p:cxnSp>
        <p:cxnSp>
          <p:nvCxnSpPr>
            <p:cNvPr id="519" name="Google Shape;519;p23"/>
            <p:cNvCxnSpPr/>
            <p:nvPr/>
          </p:nvCxnSpPr>
          <p:spPr>
            <a:xfrm>
              <a:off x="638629" y="3429000"/>
              <a:ext cx="1161142" cy="0"/>
            </a:xfrm>
            <a:prstGeom prst="straightConnector1">
              <a:avLst/>
            </a:prstGeom>
            <a:noFill/>
            <a:ln w="38100" cap="flat" cmpd="sng">
              <a:solidFill>
                <a:schemeClr val="lt1"/>
              </a:solidFill>
              <a:prstDash val="solid"/>
              <a:miter lim="800000"/>
              <a:headEnd type="none" w="sm" len="sm"/>
              <a:tailEnd type="none" w="sm" len="sm"/>
            </a:ln>
          </p:spPr>
        </p:cxnSp>
        <p:cxnSp>
          <p:nvCxnSpPr>
            <p:cNvPr id="520" name="Google Shape;520;p23"/>
            <p:cNvCxnSpPr/>
            <p:nvPr/>
          </p:nvCxnSpPr>
          <p:spPr>
            <a:xfrm>
              <a:off x="638629" y="3860800"/>
              <a:ext cx="1161142" cy="0"/>
            </a:xfrm>
            <a:prstGeom prst="straightConnector1">
              <a:avLst/>
            </a:prstGeom>
            <a:noFill/>
            <a:ln w="38100" cap="flat" cmpd="sng">
              <a:solidFill>
                <a:schemeClr val="lt1"/>
              </a:solidFill>
              <a:prstDash val="solid"/>
              <a:miter lim="800000"/>
              <a:headEnd type="none" w="sm" len="sm"/>
              <a:tailEnd type="none" w="sm" len="sm"/>
            </a:ln>
          </p:spPr>
        </p:cxnSp>
        <p:cxnSp>
          <p:nvCxnSpPr>
            <p:cNvPr id="521" name="Google Shape;521;p23"/>
            <p:cNvCxnSpPr/>
            <p:nvPr/>
          </p:nvCxnSpPr>
          <p:spPr>
            <a:xfrm>
              <a:off x="3039370" y="2997200"/>
              <a:ext cx="1161141" cy="0"/>
            </a:xfrm>
            <a:prstGeom prst="straightConnector1">
              <a:avLst/>
            </a:prstGeom>
            <a:noFill/>
            <a:ln w="38100" cap="flat" cmpd="sng">
              <a:solidFill>
                <a:schemeClr val="lt1"/>
              </a:solidFill>
              <a:prstDash val="solid"/>
              <a:miter lim="800000"/>
              <a:headEnd type="none" w="sm" len="sm"/>
              <a:tailEnd type="none" w="sm" len="sm"/>
            </a:ln>
          </p:spPr>
        </p:cxnSp>
        <p:cxnSp>
          <p:nvCxnSpPr>
            <p:cNvPr id="522" name="Google Shape;522;p23"/>
            <p:cNvCxnSpPr/>
            <p:nvPr/>
          </p:nvCxnSpPr>
          <p:spPr>
            <a:xfrm>
              <a:off x="3381829" y="3429000"/>
              <a:ext cx="818681" cy="0"/>
            </a:xfrm>
            <a:prstGeom prst="straightConnector1">
              <a:avLst/>
            </a:prstGeom>
            <a:noFill/>
            <a:ln w="38100" cap="flat" cmpd="sng">
              <a:solidFill>
                <a:schemeClr val="lt1"/>
              </a:solidFill>
              <a:prstDash val="solid"/>
              <a:miter lim="800000"/>
              <a:headEnd type="none" w="sm" len="sm"/>
              <a:tailEnd type="none" w="sm" len="sm"/>
            </a:ln>
          </p:spPr>
        </p:cxnSp>
        <p:cxnSp>
          <p:nvCxnSpPr>
            <p:cNvPr id="523" name="Google Shape;523;p23"/>
            <p:cNvCxnSpPr/>
            <p:nvPr/>
          </p:nvCxnSpPr>
          <p:spPr>
            <a:xfrm>
              <a:off x="3039370" y="3860800"/>
              <a:ext cx="1161141" cy="0"/>
            </a:xfrm>
            <a:prstGeom prst="straightConnector1">
              <a:avLst/>
            </a:prstGeom>
            <a:noFill/>
            <a:ln w="38100" cap="flat" cmpd="sng">
              <a:solidFill>
                <a:schemeClr val="lt1"/>
              </a:solidFill>
              <a:prstDash val="solid"/>
              <a:miter lim="800000"/>
              <a:headEnd type="none" w="sm" len="sm"/>
              <a:tailEnd type="none" w="sm" len="sm"/>
            </a:ln>
          </p:spPr>
        </p:cxn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24"/>
          <p:cNvSpPr/>
          <p:nvPr/>
        </p:nvSpPr>
        <p:spPr>
          <a:xfrm>
            <a:off x="-14514" y="1669134"/>
            <a:ext cx="10363200" cy="4093037"/>
          </a:xfrm>
          <a:custGeom>
            <a:avLst/>
            <a:gdLst/>
            <a:ahLst/>
            <a:cxnLst/>
            <a:rect l="l" t="t" r="r" b="b"/>
            <a:pathLst>
              <a:path w="10363200" h="4093037" extrusionOk="0">
                <a:moveTo>
                  <a:pt x="0" y="885380"/>
                </a:moveTo>
                <a:cubicBezTo>
                  <a:pt x="840619" y="441485"/>
                  <a:pt x="1681238" y="-2410"/>
                  <a:pt x="2627085" y="9"/>
                </a:cubicBezTo>
                <a:cubicBezTo>
                  <a:pt x="3572932" y="2428"/>
                  <a:pt x="4859866" y="316904"/>
                  <a:pt x="5675085" y="899894"/>
                </a:cubicBezTo>
                <a:cubicBezTo>
                  <a:pt x="6490304" y="1482884"/>
                  <a:pt x="6737048" y="2965761"/>
                  <a:pt x="7518400" y="3497951"/>
                </a:cubicBezTo>
                <a:cubicBezTo>
                  <a:pt x="8299752" y="4030141"/>
                  <a:pt x="9331476" y="4061589"/>
                  <a:pt x="10363200" y="4093037"/>
                </a:cubicBezTo>
              </a:path>
            </a:pathLst>
          </a:custGeom>
          <a:noFill/>
          <a:ln w="762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0" name="Google Shape;530;p2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Étapes de la négociation </a:t>
            </a:r>
            <a:endParaRPr>
              <a:latin typeface="Arial"/>
              <a:ea typeface="Arial"/>
              <a:cs typeface="Arial"/>
              <a:sym typeface="Arial"/>
            </a:endParaRPr>
          </a:p>
        </p:txBody>
      </p:sp>
      <p:sp>
        <p:nvSpPr>
          <p:cNvPr id="531" name="Google Shape;531;p24"/>
          <p:cNvSpPr/>
          <p:nvPr/>
        </p:nvSpPr>
        <p:spPr>
          <a:xfrm>
            <a:off x="678543" y="1671032"/>
            <a:ext cx="769257" cy="769257"/>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200" b="1">
                <a:solidFill>
                  <a:schemeClr val="lt1"/>
                </a:solidFill>
                <a:latin typeface="Arial"/>
                <a:ea typeface="Arial"/>
                <a:cs typeface="Arial"/>
                <a:sym typeface="Arial"/>
              </a:rPr>
              <a:t>4</a:t>
            </a:r>
            <a:endParaRPr sz="3200" b="1">
              <a:solidFill>
                <a:schemeClr val="lt1"/>
              </a:solidFill>
              <a:latin typeface="Arial"/>
              <a:ea typeface="Arial"/>
              <a:cs typeface="Arial"/>
              <a:sym typeface="Arial"/>
            </a:endParaRPr>
          </a:p>
        </p:txBody>
      </p:sp>
      <p:sp>
        <p:nvSpPr>
          <p:cNvPr id="532" name="Google Shape;532;p24"/>
          <p:cNvSpPr/>
          <p:nvPr/>
        </p:nvSpPr>
        <p:spPr>
          <a:xfrm>
            <a:off x="5645469" y="2471057"/>
            <a:ext cx="769257" cy="769257"/>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200" b="1">
                <a:solidFill>
                  <a:schemeClr val="lt1"/>
                </a:solidFill>
                <a:latin typeface="Arial"/>
                <a:ea typeface="Arial"/>
                <a:cs typeface="Arial"/>
                <a:sym typeface="Arial"/>
              </a:rPr>
              <a:t>5</a:t>
            </a:r>
            <a:endParaRPr sz="3200" b="1">
              <a:solidFill>
                <a:schemeClr val="lt1"/>
              </a:solidFill>
              <a:latin typeface="Arial"/>
              <a:ea typeface="Arial"/>
              <a:cs typeface="Arial"/>
              <a:sym typeface="Arial"/>
            </a:endParaRPr>
          </a:p>
        </p:txBody>
      </p:sp>
      <p:sp>
        <p:nvSpPr>
          <p:cNvPr id="533" name="Google Shape;533;p24"/>
          <p:cNvSpPr txBox="1"/>
          <p:nvPr/>
        </p:nvSpPr>
        <p:spPr>
          <a:xfrm>
            <a:off x="838200" y="2765362"/>
            <a:ext cx="4640355"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Arial"/>
                <a:ea typeface="Arial"/>
                <a:cs typeface="Arial"/>
                <a:sym typeface="Arial"/>
              </a:rPr>
              <a:t>Favoriser un </a:t>
            </a:r>
            <a:r>
              <a:rPr lang="en-GB" sz="1800" b="1">
                <a:solidFill>
                  <a:schemeClr val="dk1"/>
                </a:solidFill>
                <a:latin typeface="Arial"/>
                <a:ea typeface="Arial"/>
                <a:cs typeface="Arial"/>
                <a:sym typeface="Arial"/>
              </a:rPr>
              <a:t>dialogue ouvert</a:t>
            </a:r>
            <a:r>
              <a:rPr lang="en-GB" sz="1800">
                <a:solidFill>
                  <a:schemeClr val="dk1"/>
                </a:solidFill>
                <a:latin typeface="Arial"/>
                <a:ea typeface="Arial"/>
                <a:cs typeface="Arial"/>
                <a:sym typeface="Arial"/>
              </a:rPr>
              <a:t>, appliquer les compétences en matière de communication (communication non verbale, écoute active et prise de parole efficace) et les compétences en matière de SMSPS (répondre avec empathie, attitude centrée sur l'enfant et soutien à la prise de décision).</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GB" sz="1800">
                <a:solidFill>
                  <a:schemeClr val="dk1"/>
                </a:solidFill>
                <a:latin typeface="Arial"/>
                <a:ea typeface="Arial"/>
                <a:cs typeface="Arial"/>
                <a:sym typeface="Arial"/>
              </a:rPr>
              <a:t>Conditions d'un dialogue ouvert : </a:t>
            </a:r>
            <a:endParaRPr/>
          </a:p>
          <a:p>
            <a:pPr marL="342900" marR="0" lvl="8" indent="-342900" algn="l" rtl="0">
              <a:spcBef>
                <a:spcPts val="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Respect mutuel</a:t>
            </a:r>
            <a:endParaRPr/>
          </a:p>
          <a:p>
            <a:pPr marL="342900" marR="0" lvl="8" indent="-342900" algn="l" rtl="0">
              <a:spcBef>
                <a:spcPts val="0"/>
              </a:spcBef>
              <a:spcAft>
                <a:spcPts val="0"/>
              </a:spcAft>
              <a:buClr>
                <a:schemeClr val="dk1"/>
              </a:buClr>
              <a:buSzPts val="1800"/>
              <a:buFont typeface="Arial"/>
              <a:buChar char="•"/>
            </a:pPr>
            <a:r>
              <a:rPr lang="en-GB" sz="1800" b="0" i="0" u="none" strike="noStrike" cap="none">
                <a:solidFill>
                  <a:schemeClr val="dk1"/>
                </a:solidFill>
                <a:latin typeface="Arial"/>
                <a:ea typeface="Arial"/>
                <a:cs typeface="Arial"/>
                <a:sym typeface="Arial"/>
              </a:rPr>
              <a:t>Intérêts et objectifs communs</a:t>
            </a:r>
            <a:endParaRPr/>
          </a:p>
        </p:txBody>
      </p:sp>
      <p:sp>
        <p:nvSpPr>
          <p:cNvPr id="534" name="Google Shape;534;p24"/>
          <p:cNvSpPr txBox="1"/>
          <p:nvPr/>
        </p:nvSpPr>
        <p:spPr>
          <a:xfrm>
            <a:off x="6829627" y="2092874"/>
            <a:ext cx="3016115"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Organiser une séance de remue-méninges </a:t>
            </a:r>
            <a:r>
              <a:rPr lang="en-GB" sz="1800">
                <a:solidFill>
                  <a:schemeClr val="dk1"/>
                </a:solidFill>
                <a:latin typeface="Arial"/>
                <a:ea typeface="Arial"/>
                <a:cs typeface="Arial"/>
                <a:sym typeface="Arial"/>
              </a:rPr>
              <a:t>sur les solutions possibles et les moyens d'aller de l'avant ; proposer et échanger des idées.</a:t>
            </a:r>
            <a:endParaRPr/>
          </a:p>
        </p:txBody>
      </p:sp>
      <p:sp>
        <p:nvSpPr>
          <p:cNvPr id="535" name="Google Shape;535;p24"/>
          <p:cNvSpPr/>
          <p:nvPr/>
        </p:nvSpPr>
        <p:spPr>
          <a:xfrm>
            <a:off x="9819686" y="5377542"/>
            <a:ext cx="769257" cy="769257"/>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200" b="1">
                <a:solidFill>
                  <a:schemeClr val="lt1"/>
                </a:solidFill>
                <a:latin typeface="Arial"/>
                <a:ea typeface="Arial"/>
                <a:cs typeface="Arial"/>
                <a:sym typeface="Arial"/>
              </a:rPr>
              <a:t>6</a:t>
            </a:r>
            <a:endParaRPr sz="3200" b="1">
              <a:solidFill>
                <a:schemeClr val="lt1"/>
              </a:solidFill>
              <a:latin typeface="Arial"/>
              <a:ea typeface="Arial"/>
              <a:cs typeface="Arial"/>
              <a:sym typeface="Arial"/>
            </a:endParaRPr>
          </a:p>
        </p:txBody>
      </p:sp>
      <p:sp>
        <p:nvSpPr>
          <p:cNvPr id="536" name="Google Shape;536;p24"/>
          <p:cNvSpPr txBox="1"/>
          <p:nvPr/>
        </p:nvSpPr>
        <p:spPr>
          <a:xfrm>
            <a:off x="8337685" y="4081589"/>
            <a:ext cx="3016115"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Arial"/>
                <a:ea typeface="Arial"/>
                <a:cs typeface="Arial"/>
                <a:sym typeface="Arial"/>
              </a:rPr>
              <a:t>Trouver un équilibre entre l'</a:t>
            </a:r>
            <a:r>
              <a:rPr lang="en-GB" sz="1800">
                <a:solidFill>
                  <a:schemeClr val="dk1"/>
                </a:solidFill>
                <a:latin typeface="Arial"/>
                <a:ea typeface="Arial"/>
                <a:cs typeface="Arial"/>
                <a:sym typeface="Arial"/>
              </a:rPr>
              <a:t>affirmation de soi et la collaboration lors des discussions et des conclusions</a:t>
            </a:r>
            <a:endParaRPr/>
          </a:p>
        </p:txBody>
      </p:sp>
      <p:grpSp>
        <p:nvGrpSpPr>
          <p:cNvPr id="537" name="Google Shape;537;p24"/>
          <p:cNvGrpSpPr/>
          <p:nvPr/>
        </p:nvGrpSpPr>
        <p:grpSpPr>
          <a:xfrm>
            <a:off x="9780868" y="419709"/>
            <a:ext cx="2003241" cy="868968"/>
            <a:chOff x="-11290" y="2336800"/>
            <a:chExt cx="4742947" cy="2057400"/>
          </a:xfrm>
        </p:grpSpPr>
        <p:sp>
          <p:nvSpPr>
            <p:cNvPr id="538" name="Google Shape;538;p24"/>
            <p:cNvSpPr/>
            <p:nvPr/>
          </p:nvSpPr>
          <p:spPr>
            <a:xfrm>
              <a:off x="2046489" y="2336800"/>
              <a:ext cx="2685168" cy="2057400"/>
            </a:xfrm>
            <a:prstGeom prst="wedgeRoundRectCallout">
              <a:avLst>
                <a:gd name="adj1" fmla="val 22024"/>
                <a:gd name="adj2" fmla="val 63117"/>
                <a:gd name="adj3" fmla="val 16667"/>
              </a:avLst>
            </a:prstGeom>
            <a:solidFill>
              <a:schemeClr val="accent4"/>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9" name="Google Shape;539;p24"/>
            <p:cNvSpPr/>
            <p:nvPr/>
          </p:nvSpPr>
          <p:spPr>
            <a:xfrm>
              <a:off x="2280" y="2336800"/>
              <a:ext cx="2440681" cy="2057400"/>
            </a:xfrm>
            <a:prstGeom prst="wedgeRoundRectCallout">
              <a:avLst>
                <a:gd name="adj1" fmla="val -20833"/>
                <a:gd name="adj2" fmla="val 62500"/>
                <a:gd name="adj3" fmla="val 0"/>
              </a:avLst>
            </a:prstGeom>
            <a:solidFill>
              <a:schemeClr val="accent4"/>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0" name="Google Shape;540;p24"/>
            <p:cNvSpPr/>
            <p:nvPr/>
          </p:nvSpPr>
          <p:spPr>
            <a:xfrm>
              <a:off x="2175769" y="2997200"/>
              <a:ext cx="863600" cy="863600"/>
            </a:xfrm>
            <a:prstGeom prst="ellipse">
              <a:avLst/>
            </a:prstGeom>
            <a:solidFill>
              <a:schemeClr val="accent4"/>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1" name="Google Shape;541;p24"/>
            <p:cNvSpPr/>
            <p:nvPr/>
          </p:nvSpPr>
          <p:spPr>
            <a:xfrm>
              <a:off x="-11290" y="2336800"/>
              <a:ext cx="2440681" cy="2057400"/>
            </a:xfrm>
            <a:prstGeom prst="wedgeRoundRectCallout">
              <a:avLst>
                <a:gd name="adj1" fmla="val -20833"/>
                <a:gd name="adj2" fmla="val 62500"/>
                <a:gd name="adj3"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42" name="Google Shape;542;p24"/>
            <p:cNvCxnSpPr/>
            <p:nvPr/>
          </p:nvCxnSpPr>
          <p:spPr>
            <a:xfrm>
              <a:off x="638629" y="2997200"/>
              <a:ext cx="1161142" cy="0"/>
            </a:xfrm>
            <a:prstGeom prst="straightConnector1">
              <a:avLst/>
            </a:prstGeom>
            <a:noFill/>
            <a:ln w="38100" cap="flat" cmpd="sng">
              <a:solidFill>
                <a:schemeClr val="lt1"/>
              </a:solidFill>
              <a:prstDash val="solid"/>
              <a:miter lim="800000"/>
              <a:headEnd type="none" w="sm" len="sm"/>
              <a:tailEnd type="none" w="sm" len="sm"/>
            </a:ln>
          </p:spPr>
        </p:cxnSp>
        <p:cxnSp>
          <p:nvCxnSpPr>
            <p:cNvPr id="543" name="Google Shape;543;p24"/>
            <p:cNvCxnSpPr/>
            <p:nvPr/>
          </p:nvCxnSpPr>
          <p:spPr>
            <a:xfrm>
              <a:off x="638629" y="3429000"/>
              <a:ext cx="1161142" cy="0"/>
            </a:xfrm>
            <a:prstGeom prst="straightConnector1">
              <a:avLst/>
            </a:prstGeom>
            <a:noFill/>
            <a:ln w="38100" cap="flat" cmpd="sng">
              <a:solidFill>
                <a:schemeClr val="lt1"/>
              </a:solidFill>
              <a:prstDash val="solid"/>
              <a:miter lim="800000"/>
              <a:headEnd type="none" w="sm" len="sm"/>
              <a:tailEnd type="none" w="sm" len="sm"/>
            </a:ln>
          </p:spPr>
        </p:cxnSp>
        <p:cxnSp>
          <p:nvCxnSpPr>
            <p:cNvPr id="544" name="Google Shape;544;p24"/>
            <p:cNvCxnSpPr/>
            <p:nvPr/>
          </p:nvCxnSpPr>
          <p:spPr>
            <a:xfrm>
              <a:off x="638629" y="3860800"/>
              <a:ext cx="1161142" cy="0"/>
            </a:xfrm>
            <a:prstGeom prst="straightConnector1">
              <a:avLst/>
            </a:prstGeom>
            <a:noFill/>
            <a:ln w="38100" cap="flat" cmpd="sng">
              <a:solidFill>
                <a:schemeClr val="lt1"/>
              </a:solidFill>
              <a:prstDash val="solid"/>
              <a:miter lim="800000"/>
              <a:headEnd type="none" w="sm" len="sm"/>
              <a:tailEnd type="none" w="sm" len="sm"/>
            </a:ln>
          </p:spPr>
        </p:cxnSp>
        <p:cxnSp>
          <p:nvCxnSpPr>
            <p:cNvPr id="545" name="Google Shape;545;p24"/>
            <p:cNvCxnSpPr/>
            <p:nvPr/>
          </p:nvCxnSpPr>
          <p:spPr>
            <a:xfrm>
              <a:off x="3039370" y="2997200"/>
              <a:ext cx="1161141" cy="0"/>
            </a:xfrm>
            <a:prstGeom prst="straightConnector1">
              <a:avLst/>
            </a:prstGeom>
            <a:noFill/>
            <a:ln w="38100" cap="flat" cmpd="sng">
              <a:solidFill>
                <a:schemeClr val="lt1"/>
              </a:solidFill>
              <a:prstDash val="solid"/>
              <a:miter lim="800000"/>
              <a:headEnd type="none" w="sm" len="sm"/>
              <a:tailEnd type="none" w="sm" len="sm"/>
            </a:ln>
          </p:spPr>
        </p:cxnSp>
        <p:cxnSp>
          <p:nvCxnSpPr>
            <p:cNvPr id="546" name="Google Shape;546;p24"/>
            <p:cNvCxnSpPr/>
            <p:nvPr/>
          </p:nvCxnSpPr>
          <p:spPr>
            <a:xfrm>
              <a:off x="3381829" y="3429000"/>
              <a:ext cx="818681" cy="0"/>
            </a:xfrm>
            <a:prstGeom prst="straightConnector1">
              <a:avLst/>
            </a:prstGeom>
            <a:noFill/>
            <a:ln w="38100" cap="flat" cmpd="sng">
              <a:solidFill>
                <a:schemeClr val="lt1"/>
              </a:solidFill>
              <a:prstDash val="solid"/>
              <a:miter lim="800000"/>
              <a:headEnd type="none" w="sm" len="sm"/>
              <a:tailEnd type="none" w="sm" len="sm"/>
            </a:ln>
          </p:spPr>
        </p:cxnSp>
        <p:cxnSp>
          <p:nvCxnSpPr>
            <p:cNvPr id="547" name="Google Shape;547;p24"/>
            <p:cNvCxnSpPr/>
            <p:nvPr/>
          </p:nvCxnSpPr>
          <p:spPr>
            <a:xfrm>
              <a:off x="3039370" y="3860800"/>
              <a:ext cx="1161141" cy="0"/>
            </a:xfrm>
            <a:prstGeom prst="straightConnector1">
              <a:avLst/>
            </a:prstGeom>
            <a:noFill/>
            <a:ln w="38100" cap="flat" cmpd="sng">
              <a:solidFill>
                <a:schemeClr val="lt1"/>
              </a:solidFill>
              <a:prstDash val="solid"/>
              <a:miter lim="800000"/>
              <a:headEnd type="none" w="sm" len="sm"/>
              <a:tailEnd type="none" w="sm" len="sm"/>
            </a:ln>
          </p:spPr>
        </p:cxn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25"/>
          <p:cNvSpPr/>
          <p:nvPr/>
        </p:nvSpPr>
        <p:spPr>
          <a:xfrm>
            <a:off x="8291858" y="2684321"/>
            <a:ext cx="1150329" cy="1150329"/>
          </a:xfrm>
          <a:prstGeom prst="ellipse">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4" name="Google Shape;554;p25"/>
          <p:cNvSpPr/>
          <p:nvPr/>
        </p:nvSpPr>
        <p:spPr>
          <a:xfrm>
            <a:off x="9616411" y="1590579"/>
            <a:ext cx="1150329" cy="1150329"/>
          </a:xfrm>
          <a:prstGeom prst="ellipse">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5" name="Google Shape;555;p25"/>
          <p:cNvSpPr/>
          <p:nvPr/>
        </p:nvSpPr>
        <p:spPr>
          <a:xfrm>
            <a:off x="6973941" y="1590579"/>
            <a:ext cx="1150329" cy="1150329"/>
          </a:xfrm>
          <a:prstGeom prst="ellipse">
            <a:avLst/>
          </a:prstGeom>
          <a:solidFill>
            <a:srgbClr val="D0D7D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6" name="Google Shape;556;p25"/>
          <p:cNvSpPr/>
          <p:nvPr/>
        </p:nvSpPr>
        <p:spPr>
          <a:xfrm>
            <a:off x="6973941" y="3669680"/>
            <a:ext cx="1150329" cy="1150329"/>
          </a:xfrm>
          <a:prstGeom prst="ellipse">
            <a:avLst/>
          </a:prstGeom>
          <a:solidFill>
            <a:srgbClr val="D0D7D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7" name="Google Shape;557;p25"/>
          <p:cNvSpPr/>
          <p:nvPr/>
        </p:nvSpPr>
        <p:spPr>
          <a:xfrm>
            <a:off x="9616410" y="3669680"/>
            <a:ext cx="1150329" cy="1150329"/>
          </a:xfrm>
          <a:prstGeom prst="ellipse">
            <a:avLst/>
          </a:prstGeom>
          <a:solidFill>
            <a:srgbClr val="D0D7D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8" name="Google Shape;558;p25"/>
          <p:cNvSpPr/>
          <p:nvPr/>
        </p:nvSpPr>
        <p:spPr>
          <a:xfrm>
            <a:off x="495299" y="1435100"/>
            <a:ext cx="5217615" cy="4572000"/>
          </a:xfrm>
          <a:prstGeom prst="roundRect">
            <a:avLst>
              <a:gd name="adj" fmla="val 16667"/>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9" name="Google Shape;559;p2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Stratégies de négociation</a:t>
            </a:r>
            <a:endParaRPr>
              <a:latin typeface="Arial"/>
              <a:ea typeface="Arial"/>
              <a:cs typeface="Arial"/>
              <a:sym typeface="Arial"/>
            </a:endParaRPr>
          </a:p>
        </p:txBody>
      </p:sp>
      <p:sp>
        <p:nvSpPr>
          <p:cNvPr id="560" name="Google Shape;560;p25"/>
          <p:cNvSpPr txBox="1"/>
          <p:nvPr/>
        </p:nvSpPr>
        <p:spPr>
          <a:xfrm>
            <a:off x="950756" y="1866375"/>
            <a:ext cx="4554000" cy="4094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rPr>
              <a:t>La fuite</a:t>
            </a:r>
            <a:br>
              <a:rPr lang="en-GB" sz="2000">
                <a:solidFill>
                  <a:schemeClr val="dk1"/>
                </a:solidFill>
                <a:latin typeface="Arial"/>
                <a:ea typeface="Arial"/>
                <a:cs typeface="Arial"/>
                <a:sym typeface="Arial"/>
              </a:rPr>
            </a:br>
            <a:r>
              <a:rPr lang="en-GB" sz="2000">
                <a:solidFill>
                  <a:schemeClr val="dk1"/>
                </a:solidFill>
                <a:latin typeface="Arial"/>
                <a:ea typeface="Arial"/>
                <a:cs typeface="Arial"/>
                <a:sym typeface="Arial"/>
              </a:rPr>
              <a:t>Je perds - </a:t>
            </a:r>
            <a:r>
              <a:rPr lang="en-GB" sz="2000">
                <a:solidFill>
                  <a:schemeClr val="dk1"/>
                </a:solidFill>
              </a:rPr>
              <a:t>tu </a:t>
            </a:r>
            <a:r>
              <a:rPr lang="en-GB" sz="2000">
                <a:solidFill>
                  <a:schemeClr val="dk1"/>
                </a:solidFill>
                <a:latin typeface="Arial"/>
                <a:ea typeface="Arial"/>
                <a:cs typeface="Arial"/>
                <a:sym typeface="Arial"/>
              </a:rPr>
              <a:t>perd</a:t>
            </a:r>
            <a:r>
              <a:rPr lang="en-GB" sz="2000">
                <a:solidFill>
                  <a:schemeClr val="dk1"/>
                </a:solidFill>
              </a:rPr>
              <a:t>s</a:t>
            </a:r>
            <a:endParaRPr/>
          </a:p>
          <a:p>
            <a:pPr marL="0" marR="0" lvl="0" indent="0" algn="l" rtl="0">
              <a:spcBef>
                <a:spcPts val="1200"/>
              </a:spcBef>
              <a:spcAft>
                <a:spcPts val="0"/>
              </a:spcAft>
              <a:buNone/>
            </a:pPr>
            <a:r>
              <a:rPr lang="en-GB" sz="2000" b="1">
                <a:solidFill>
                  <a:schemeClr val="dk1"/>
                </a:solidFill>
              </a:rPr>
              <a:t>L’abnégation</a:t>
            </a:r>
            <a:br>
              <a:rPr lang="en-GB" sz="2000">
                <a:solidFill>
                  <a:schemeClr val="dk1"/>
                </a:solidFill>
                <a:latin typeface="Arial"/>
                <a:ea typeface="Arial"/>
                <a:cs typeface="Arial"/>
                <a:sym typeface="Arial"/>
              </a:rPr>
            </a:br>
            <a:r>
              <a:rPr lang="en-GB" sz="2000">
                <a:solidFill>
                  <a:schemeClr val="dk1"/>
                </a:solidFill>
                <a:latin typeface="Arial"/>
                <a:ea typeface="Arial"/>
                <a:cs typeface="Arial"/>
                <a:sym typeface="Arial"/>
              </a:rPr>
              <a:t>Je perds - </a:t>
            </a:r>
            <a:r>
              <a:rPr lang="en-GB" sz="2000">
                <a:solidFill>
                  <a:schemeClr val="dk1"/>
                </a:solidFill>
              </a:rPr>
              <a:t>tu gagnes</a:t>
            </a:r>
            <a:endParaRPr/>
          </a:p>
          <a:p>
            <a:pPr marL="0" marR="0" lvl="0" indent="0" algn="l" rtl="0">
              <a:spcBef>
                <a:spcPts val="1200"/>
              </a:spcBef>
              <a:spcAft>
                <a:spcPts val="0"/>
              </a:spcAft>
              <a:buNone/>
            </a:pPr>
            <a:r>
              <a:rPr lang="en-GB" sz="2000" b="1">
                <a:solidFill>
                  <a:schemeClr val="dk1"/>
                </a:solidFill>
              </a:rPr>
              <a:t>La collaboration</a:t>
            </a:r>
            <a:br>
              <a:rPr lang="en-GB" sz="2000">
                <a:solidFill>
                  <a:schemeClr val="dk1"/>
                </a:solidFill>
                <a:latin typeface="Arial"/>
                <a:ea typeface="Arial"/>
                <a:cs typeface="Arial"/>
                <a:sym typeface="Arial"/>
              </a:rPr>
            </a:br>
            <a:r>
              <a:rPr lang="en-GB" sz="2000">
                <a:solidFill>
                  <a:schemeClr val="dk1"/>
                </a:solidFill>
                <a:latin typeface="Arial"/>
                <a:ea typeface="Arial"/>
                <a:cs typeface="Arial"/>
                <a:sym typeface="Arial"/>
              </a:rPr>
              <a:t>Je gagne - </a:t>
            </a:r>
            <a:r>
              <a:rPr lang="en-GB" sz="2000">
                <a:solidFill>
                  <a:schemeClr val="dk1"/>
                </a:solidFill>
              </a:rPr>
              <a:t>tu </a:t>
            </a:r>
            <a:r>
              <a:rPr lang="en-GB" sz="2000">
                <a:solidFill>
                  <a:schemeClr val="dk1"/>
                </a:solidFill>
                <a:latin typeface="Arial"/>
                <a:ea typeface="Arial"/>
                <a:cs typeface="Arial"/>
                <a:sym typeface="Arial"/>
              </a:rPr>
              <a:t>gagne</a:t>
            </a:r>
            <a:r>
              <a:rPr lang="en-GB" sz="2000">
                <a:solidFill>
                  <a:schemeClr val="dk1"/>
                </a:solidFill>
              </a:rPr>
              <a:t>s</a:t>
            </a:r>
            <a:endParaRPr/>
          </a:p>
          <a:p>
            <a:pPr marL="0" marR="0" lvl="0" indent="0" algn="l" rtl="0">
              <a:spcBef>
                <a:spcPts val="1200"/>
              </a:spcBef>
              <a:spcAft>
                <a:spcPts val="0"/>
              </a:spcAft>
              <a:buNone/>
            </a:pPr>
            <a:r>
              <a:rPr lang="en-GB" sz="2000" b="1">
                <a:solidFill>
                  <a:schemeClr val="dk1"/>
                </a:solidFill>
              </a:rPr>
              <a:t>La concurrence</a:t>
            </a:r>
            <a:r>
              <a:rPr lang="en-GB" sz="2000">
                <a:solidFill>
                  <a:schemeClr val="dk1"/>
                </a:solidFill>
                <a:latin typeface="Arial"/>
                <a:ea typeface="Arial"/>
                <a:cs typeface="Arial"/>
                <a:sym typeface="Arial"/>
              </a:rPr>
              <a:t> </a:t>
            </a:r>
            <a:br>
              <a:rPr lang="en-GB" sz="2000">
                <a:solidFill>
                  <a:schemeClr val="dk1"/>
                </a:solidFill>
                <a:latin typeface="Arial"/>
                <a:ea typeface="Arial"/>
                <a:cs typeface="Arial"/>
                <a:sym typeface="Arial"/>
              </a:rPr>
            </a:br>
            <a:r>
              <a:rPr lang="en-GB" sz="2000">
                <a:solidFill>
                  <a:schemeClr val="dk1"/>
                </a:solidFill>
                <a:latin typeface="Arial"/>
                <a:ea typeface="Arial"/>
                <a:cs typeface="Arial"/>
                <a:sym typeface="Arial"/>
              </a:rPr>
              <a:t>Je gagne - tu perds</a:t>
            </a:r>
            <a:endParaRPr/>
          </a:p>
          <a:p>
            <a:pPr marL="0" marR="0" lvl="0" indent="0" algn="l" rtl="0">
              <a:spcBef>
                <a:spcPts val="1200"/>
              </a:spcBef>
              <a:spcAft>
                <a:spcPts val="0"/>
              </a:spcAft>
              <a:buNone/>
            </a:pPr>
            <a:r>
              <a:rPr lang="en-GB" sz="2000" b="1">
                <a:solidFill>
                  <a:schemeClr val="dk1"/>
                </a:solidFill>
              </a:rPr>
              <a:t>Le compromis</a:t>
            </a:r>
            <a:br>
              <a:rPr lang="en-GB" sz="2000">
                <a:solidFill>
                  <a:schemeClr val="dk1"/>
                </a:solidFill>
                <a:latin typeface="Arial"/>
                <a:ea typeface="Arial"/>
                <a:cs typeface="Arial"/>
                <a:sym typeface="Arial"/>
              </a:rPr>
            </a:br>
            <a:r>
              <a:rPr lang="en-GB" sz="2000">
                <a:solidFill>
                  <a:schemeClr val="dk1"/>
                </a:solidFill>
                <a:latin typeface="Arial"/>
                <a:ea typeface="Arial"/>
                <a:cs typeface="Arial"/>
                <a:sym typeface="Arial"/>
              </a:rPr>
              <a:t>Je perds/gagne un peu - </a:t>
            </a:r>
            <a:r>
              <a:rPr lang="en-GB" sz="2000">
                <a:solidFill>
                  <a:schemeClr val="dk1"/>
                </a:solidFill>
              </a:rPr>
              <a:t>tu </a:t>
            </a:r>
            <a:r>
              <a:rPr lang="en-GB" sz="2000">
                <a:solidFill>
                  <a:schemeClr val="dk1"/>
                </a:solidFill>
                <a:latin typeface="Arial"/>
                <a:ea typeface="Arial"/>
                <a:cs typeface="Arial"/>
                <a:sym typeface="Arial"/>
              </a:rPr>
              <a:t>perde</a:t>
            </a:r>
            <a:r>
              <a:rPr lang="en-GB" sz="2000">
                <a:solidFill>
                  <a:schemeClr val="dk1"/>
                </a:solidFill>
              </a:rPr>
              <a:t>s</a:t>
            </a:r>
            <a:r>
              <a:rPr lang="en-GB" sz="2000">
                <a:solidFill>
                  <a:schemeClr val="dk1"/>
                </a:solidFill>
                <a:latin typeface="Arial"/>
                <a:ea typeface="Arial"/>
                <a:cs typeface="Arial"/>
                <a:sym typeface="Arial"/>
              </a:rPr>
              <a:t>/gagne</a:t>
            </a:r>
            <a:r>
              <a:rPr lang="en-GB" sz="2000">
                <a:solidFill>
                  <a:schemeClr val="dk1"/>
                </a:solidFill>
              </a:rPr>
              <a:t>s</a:t>
            </a:r>
            <a:r>
              <a:rPr lang="en-GB" sz="2000">
                <a:solidFill>
                  <a:schemeClr val="dk1"/>
                </a:solidFill>
                <a:latin typeface="Arial"/>
                <a:ea typeface="Arial"/>
                <a:cs typeface="Arial"/>
                <a:sym typeface="Arial"/>
              </a:rPr>
              <a:t> un peu</a:t>
            </a:r>
            <a:endParaRPr sz="2000">
              <a:solidFill>
                <a:schemeClr val="dk1"/>
              </a:solidFill>
              <a:latin typeface="Arial"/>
              <a:ea typeface="Arial"/>
              <a:cs typeface="Arial"/>
              <a:sym typeface="Arial"/>
            </a:endParaRPr>
          </a:p>
        </p:txBody>
      </p:sp>
      <p:sp>
        <p:nvSpPr>
          <p:cNvPr id="561" name="Google Shape;561;p25"/>
          <p:cNvSpPr txBox="1"/>
          <p:nvPr/>
        </p:nvSpPr>
        <p:spPr>
          <a:xfrm>
            <a:off x="6060870" y="5640398"/>
            <a:ext cx="553137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accent4"/>
                </a:solidFill>
                <a:latin typeface="Arial"/>
                <a:ea typeface="Arial"/>
                <a:cs typeface="Arial"/>
                <a:sym typeface="Arial"/>
              </a:rPr>
              <a:t>Source : Quinn et al : Quinn et al, (2014). </a:t>
            </a:r>
            <a:r>
              <a:rPr lang="en-GB" sz="1200" i="1">
                <a:solidFill>
                  <a:schemeClr val="accent4"/>
                </a:solidFill>
                <a:latin typeface="Arial"/>
                <a:ea typeface="Arial"/>
                <a:cs typeface="Arial"/>
                <a:sym typeface="Arial"/>
              </a:rPr>
              <a:t>Devenir un maître manager : A Competing Values Approach. </a:t>
            </a:r>
            <a:r>
              <a:rPr lang="en-GB" sz="1200">
                <a:solidFill>
                  <a:schemeClr val="accent4"/>
                </a:solidFill>
                <a:latin typeface="Arial"/>
                <a:ea typeface="Arial"/>
                <a:cs typeface="Arial"/>
                <a:sym typeface="Arial"/>
              </a:rPr>
              <a:t>(6e édition). L'approche du management par les valeurs concurrentes</a:t>
            </a:r>
            <a:endParaRPr/>
          </a:p>
        </p:txBody>
      </p:sp>
      <p:cxnSp>
        <p:nvCxnSpPr>
          <p:cNvPr id="562" name="Google Shape;562;p25"/>
          <p:cNvCxnSpPr/>
          <p:nvPr/>
        </p:nvCxnSpPr>
        <p:spPr>
          <a:xfrm rot="10800000">
            <a:off x="6753540" y="1748709"/>
            <a:ext cx="0" cy="3238500"/>
          </a:xfrm>
          <a:prstGeom prst="straightConnector1">
            <a:avLst/>
          </a:prstGeom>
          <a:noFill/>
          <a:ln w="28575" cap="flat" cmpd="sng">
            <a:solidFill>
              <a:schemeClr val="accent4"/>
            </a:solidFill>
            <a:prstDash val="solid"/>
            <a:miter lim="800000"/>
            <a:headEnd type="none" w="sm" len="sm"/>
            <a:tailEnd type="none" w="sm" len="sm"/>
          </a:ln>
        </p:spPr>
      </p:cxnSp>
      <p:cxnSp>
        <p:nvCxnSpPr>
          <p:cNvPr id="563" name="Google Shape;563;p25"/>
          <p:cNvCxnSpPr/>
          <p:nvPr/>
        </p:nvCxnSpPr>
        <p:spPr>
          <a:xfrm>
            <a:off x="6753540" y="4987209"/>
            <a:ext cx="4013200" cy="0"/>
          </a:xfrm>
          <a:prstGeom prst="straightConnector1">
            <a:avLst/>
          </a:prstGeom>
          <a:noFill/>
          <a:ln w="28575" cap="flat" cmpd="sng">
            <a:solidFill>
              <a:schemeClr val="accent4"/>
            </a:solidFill>
            <a:prstDash val="solid"/>
            <a:miter lim="800000"/>
            <a:headEnd type="none" w="sm" len="sm"/>
            <a:tailEnd type="none" w="sm" len="sm"/>
          </a:ln>
        </p:spPr>
      </p:cxnSp>
      <p:sp>
        <p:nvSpPr>
          <p:cNvPr id="564" name="Google Shape;564;p25"/>
          <p:cNvSpPr txBox="1"/>
          <p:nvPr/>
        </p:nvSpPr>
        <p:spPr>
          <a:xfrm rot="-5400000">
            <a:off x="5948222" y="2111161"/>
            <a:ext cx="1047750"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dk1"/>
              </a:buClr>
              <a:buSzPts val="1400"/>
              <a:buFont typeface="Arial"/>
              <a:buNone/>
            </a:pPr>
            <a:r>
              <a:rPr lang="en-GB" sz="1400" i="1">
                <a:solidFill>
                  <a:schemeClr val="dk1"/>
                </a:solidFill>
                <a:latin typeface="Arial"/>
                <a:ea typeface="Arial"/>
                <a:cs typeface="Arial"/>
                <a:sym typeface="Arial"/>
              </a:rPr>
              <a:t>Confiant</a:t>
            </a:r>
            <a:endParaRPr sz="1400">
              <a:solidFill>
                <a:schemeClr val="dk1"/>
              </a:solidFill>
              <a:latin typeface="Arial"/>
              <a:ea typeface="Arial"/>
              <a:cs typeface="Arial"/>
              <a:sym typeface="Arial"/>
            </a:endParaRPr>
          </a:p>
        </p:txBody>
      </p:sp>
      <p:sp>
        <p:nvSpPr>
          <p:cNvPr id="565" name="Google Shape;565;p25"/>
          <p:cNvSpPr txBox="1"/>
          <p:nvPr/>
        </p:nvSpPr>
        <p:spPr>
          <a:xfrm rot="-5400000">
            <a:off x="5823806" y="4192564"/>
            <a:ext cx="129658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dk1"/>
              </a:buClr>
              <a:buSzPts val="1400"/>
              <a:buFont typeface="Arial"/>
              <a:buNone/>
            </a:pPr>
            <a:r>
              <a:rPr lang="en-GB" sz="1400" i="1">
                <a:solidFill>
                  <a:schemeClr val="dk1"/>
                </a:solidFill>
                <a:latin typeface="Arial"/>
                <a:ea typeface="Arial"/>
                <a:cs typeface="Arial"/>
                <a:sym typeface="Arial"/>
              </a:rPr>
              <a:t>Pas confiant</a:t>
            </a:r>
            <a:endParaRPr sz="1400">
              <a:solidFill>
                <a:schemeClr val="dk1"/>
              </a:solidFill>
              <a:latin typeface="Arial"/>
              <a:ea typeface="Arial"/>
              <a:cs typeface="Arial"/>
              <a:sym typeface="Arial"/>
            </a:endParaRPr>
          </a:p>
        </p:txBody>
      </p:sp>
      <p:sp>
        <p:nvSpPr>
          <p:cNvPr id="566" name="Google Shape;566;p25"/>
          <p:cNvSpPr txBox="1"/>
          <p:nvPr/>
        </p:nvSpPr>
        <p:spPr>
          <a:xfrm>
            <a:off x="6753540" y="5076315"/>
            <a:ext cx="15875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a:buNone/>
            </a:pPr>
            <a:r>
              <a:rPr lang="en-GB" sz="1400" i="1">
                <a:solidFill>
                  <a:schemeClr val="dk1"/>
                </a:solidFill>
                <a:latin typeface="Arial"/>
                <a:ea typeface="Arial"/>
                <a:cs typeface="Arial"/>
                <a:sym typeface="Arial"/>
              </a:rPr>
              <a:t>Pas coopératif</a:t>
            </a:r>
            <a:endParaRPr sz="1400">
              <a:solidFill>
                <a:schemeClr val="dk1"/>
              </a:solidFill>
              <a:latin typeface="Arial"/>
              <a:ea typeface="Arial"/>
              <a:cs typeface="Arial"/>
              <a:sym typeface="Arial"/>
            </a:endParaRPr>
          </a:p>
        </p:txBody>
      </p:sp>
      <p:sp>
        <p:nvSpPr>
          <p:cNvPr id="567" name="Google Shape;567;p25"/>
          <p:cNvSpPr txBox="1"/>
          <p:nvPr/>
        </p:nvSpPr>
        <p:spPr>
          <a:xfrm>
            <a:off x="9179240" y="5076315"/>
            <a:ext cx="1587500"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dk1"/>
              </a:buClr>
              <a:buSzPts val="1400"/>
              <a:buFont typeface="Arial"/>
              <a:buNone/>
            </a:pPr>
            <a:r>
              <a:rPr lang="en-GB" sz="1400" i="1">
                <a:solidFill>
                  <a:schemeClr val="dk1"/>
                </a:solidFill>
                <a:latin typeface="Arial"/>
                <a:ea typeface="Arial"/>
                <a:cs typeface="Arial"/>
                <a:sym typeface="Arial"/>
              </a:rPr>
              <a:t>Coopératif</a:t>
            </a:r>
            <a:endParaRPr sz="1400">
              <a:solidFill>
                <a:schemeClr val="dk1"/>
              </a:solidFill>
              <a:latin typeface="Arial"/>
              <a:ea typeface="Arial"/>
              <a:cs typeface="Arial"/>
              <a:sym typeface="Arial"/>
            </a:endParaRPr>
          </a:p>
        </p:txBody>
      </p:sp>
      <p:sp>
        <p:nvSpPr>
          <p:cNvPr id="568" name="Google Shape;568;p25"/>
          <p:cNvSpPr txBox="1"/>
          <p:nvPr/>
        </p:nvSpPr>
        <p:spPr>
          <a:xfrm>
            <a:off x="8073272" y="3090330"/>
            <a:ext cx="158750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400"/>
              <a:buFont typeface="Arial"/>
              <a:buNone/>
            </a:pPr>
            <a:r>
              <a:rPr lang="en-GB" sz="1400" b="1">
                <a:solidFill>
                  <a:schemeClr val="dk1"/>
                </a:solidFill>
                <a:latin typeface="Arial"/>
                <a:ea typeface="Arial"/>
                <a:cs typeface="Arial"/>
                <a:sym typeface="Arial"/>
              </a:rPr>
              <a:t>Compromis</a:t>
            </a:r>
            <a:endParaRPr sz="1400" b="1">
              <a:solidFill>
                <a:schemeClr val="dk1"/>
              </a:solidFill>
              <a:latin typeface="Arial"/>
              <a:ea typeface="Arial"/>
              <a:cs typeface="Arial"/>
              <a:sym typeface="Arial"/>
            </a:endParaRPr>
          </a:p>
        </p:txBody>
      </p:sp>
      <p:sp>
        <p:nvSpPr>
          <p:cNvPr id="569" name="Google Shape;569;p25"/>
          <p:cNvSpPr txBox="1"/>
          <p:nvPr/>
        </p:nvSpPr>
        <p:spPr>
          <a:xfrm>
            <a:off x="6753540" y="1984976"/>
            <a:ext cx="158750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400"/>
              <a:buFont typeface="Arial"/>
              <a:buNone/>
            </a:pPr>
            <a:r>
              <a:rPr lang="en-GB" sz="1400" b="1">
                <a:solidFill>
                  <a:schemeClr val="dk1"/>
                </a:solidFill>
                <a:latin typeface="Arial"/>
                <a:ea typeface="Arial"/>
                <a:cs typeface="Arial"/>
                <a:sym typeface="Arial"/>
              </a:rPr>
              <a:t>Concurrence</a:t>
            </a:r>
            <a:endParaRPr sz="1400" b="1">
              <a:solidFill>
                <a:schemeClr val="dk1"/>
              </a:solidFill>
              <a:latin typeface="Arial"/>
              <a:ea typeface="Arial"/>
              <a:cs typeface="Arial"/>
              <a:sym typeface="Arial"/>
            </a:endParaRPr>
          </a:p>
        </p:txBody>
      </p:sp>
      <p:sp>
        <p:nvSpPr>
          <p:cNvPr id="570" name="Google Shape;570;p25"/>
          <p:cNvSpPr txBox="1"/>
          <p:nvPr/>
        </p:nvSpPr>
        <p:spPr>
          <a:xfrm>
            <a:off x="9376854" y="1984976"/>
            <a:ext cx="158750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400"/>
              <a:buFont typeface="Arial"/>
              <a:buNone/>
            </a:pPr>
            <a:r>
              <a:rPr lang="en-GB" sz="1400" b="1">
                <a:solidFill>
                  <a:schemeClr val="dk1"/>
                </a:solidFill>
                <a:latin typeface="Arial"/>
                <a:ea typeface="Arial"/>
                <a:cs typeface="Arial"/>
                <a:sym typeface="Arial"/>
              </a:rPr>
              <a:t>Collaboration</a:t>
            </a:r>
            <a:endParaRPr sz="1400" b="1">
              <a:solidFill>
                <a:schemeClr val="dk1"/>
              </a:solidFill>
              <a:latin typeface="Arial"/>
              <a:ea typeface="Arial"/>
              <a:cs typeface="Arial"/>
              <a:sym typeface="Arial"/>
            </a:endParaRPr>
          </a:p>
        </p:txBody>
      </p:sp>
      <p:sp>
        <p:nvSpPr>
          <p:cNvPr id="571" name="Google Shape;571;p25"/>
          <p:cNvSpPr txBox="1"/>
          <p:nvPr/>
        </p:nvSpPr>
        <p:spPr>
          <a:xfrm>
            <a:off x="6753540" y="4143770"/>
            <a:ext cx="158750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400"/>
              <a:buFont typeface="Arial"/>
              <a:buNone/>
            </a:pPr>
            <a:r>
              <a:rPr lang="en-GB" sz="1400" b="1">
                <a:solidFill>
                  <a:schemeClr val="dk1"/>
                </a:solidFill>
                <a:latin typeface="Arial"/>
                <a:ea typeface="Arial"/>
                <a:cs typeface="Arial"/>
                <a:sym typeface="Arial"/>
              </a:rPr>
              <a:t>Pas coopératif</a:t>
            </a:r>
            <a:endParaRPr sz="1400" b="1">
              <a:solidFill>
                <a:schemeClr val="dk1"/>
              </a:solidFill>
              <a:latin typeface="Arial"/>
              <a:ea typeface="Arial"/>
              <a:cs typeface="Arial"/>
              <a:sym typeface="Arial"/>
            </a:endParaRPr>
          </a:p>
        </p:txBody>
      </p:sp>
      <p:sp>
        <p:nvSpPr>
          <p:cNvPr id="572" name="Google Shape;572;p25"/>
          <p:cNvSpPr txBox="1"/>
          <p:nvPr/>
        </p:nvSpPr>
        <p:spPr>
          <a:xfrm>
            <a:off x="9376854" y="4143770"/>
            <a:ext cx="158750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400"/>
              <a:buFont typeface="Arial"/>
              <a:buNone/>
            </a:pPr>
            <a:r>
              <a:rPr lang="en-GB" b="1">
                <a:solidFill>
                  <a:schemeClr val="dk1"/>
                </a:solidFill>
              </a:rPr>
              <a:t>Abnégation</a:t>
            </a:r>
            <a:endParaRPr sz="1400" b="1">
              <a:solidFill>
                <a:schemeClr val="dk1"/>
              </a:solidFill>
              <a:latin typeface="Arial"/>
              <a:ea typeface="Arial"/>
              <a:cs typeface="Arial"/>
              <a:sym typeface="Arial"/>
            </a:endParaRPr>
          </a:p>
        </p:txBody>
      </p:sp>
      <p:sp>
        <p:nvSpPr>
          <p:cNvPr id="573" name="Google Shape;573;p25"/>
          <p:cNvSpPr/>
          <p:nvPr/>
        </p:nvSpPr>
        <p:spPr>
          <a:xfrm rot="1782986">
            <a:off x="10288771" y="303551"/>
            <a:ext cx="1587872" cy="1368854"/>
          </a:xfrm>
          <a:prstGeom prst="hexagon">
            <a:avLst>
              <a:gd name="adj" fmla="val 28965"/>
              <a:gd name="vf" fmla="val 115470"/>
            </a:avLst>
          </a:prstGeom>
          <a:solidFill>
            <a:schemeClr val="lt1"/>
          </a:solidFill>
          <a:ln w="12700" cap="flat" cmpd="sng">
            <a:solidFill>
              <a:srgbClr val="9BD3F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grpSp>
        <p:nvGrpSpPr>
          <p:cNvPr id="574" name="Google Shape;574;p25"/>
          <p:cNvGrpSpPr/>
          <p:nvPr/>
        </p:nvGrpSpPr>
        <p:grpSpPr>
          <a:xfrm>
            <a:off x="10791664" y="667193"/>
            <a:ext cx="562136" cy="634675"/>
            <a:chOff x="760175" y="830142"/>
            <a:chExt cx="867619" cy="979579"/>
          </a:xfrm>
        </p:grpSpPr>
        <p:sp>
          <p:nvSpPr>
            <p:cNvPr id="575" name="Google Shape;575;p25"/>
            <p:cNvSpPr/>
            <p:nvPr/>
          </p:nvSpPr>
          <p:spPr>
            <a:xfrm>
              <a:off x="864636" y="830142"/>
              <a:ext cx="763158" cy="97957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600"/>
                <a:buFont typeface="Arial"/>
                <a:buNone/>
              </a:pPr>
              <a:r>
                <a:rPr lang="en-GB" sz="1600" b="1">
                  <a:solidFill>
                    <a:schemeClr val="lt1"/>
                  </a:solidFill>
                  <a:latin typeface="Arial"/>
                  <a:ea typeface="Arial"/>
                  <a:cs typeface="Arial"/>
                  <a:sym typeface="Arial"/>
                </a:rPr>
                <a:t>43</a:t>
              </a:r>
              <a:endParaRPr sz="1800">
                <a:solidFill>
                  <a:schemeClr val="dk1"/>
                </a:solidFill>
                <a:latin typeface="Arial"/>
                <a:ea typeface="Arial"/>
                <a:cs typeface="Arial"/>
                <a:sym typeface="Arial"/>
              </a:endParaRPr>
            </a:p>
          </p:txBody>
        </p:sp>
        <p:sp>
          <p:nvSpPr>
            <p:cNvPr id="576" name="Google Shape;576;p25"/>
            <p:cNvSpPr/>
            <p:nvPr/>
          </p:nvSpPr>
          <p:spPr>
            <a:xfrm>
              <a:off x="760175" y="830144"/>
              <a:ext cx="149292" cy="979577"/>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2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highlight>
                  <a:srgbClr val="FFFF00"/>
                </a:highlight>
                <a:latin typeface="Arial"/>
                <a:ea typeface="Arial"/>
                <a:cs typeface="Arial"/>
                <a:sym typeface="Arial"/>
              </a:rPr>
              <a:t>Étude de cas</a:t>
            </a:r>
            <a:endParaRPr>
              <a:highlight>
                <a:srgbClr val="FFFF00"/>
              </a:highlight>
              <a:latin typeface="Arial"/>
              <a:ea typeface="Arial"/>
              <a:cs typeface="Arial"/>
              <a:sym typeface="Arial"/>
            </a:endParaRPr>
          </a:p>
        </p:txBody>
      </p:sp>
      <p:grpSp>
        <p:nvGrpSpPr>
          <p:cNvPr id="583" name="Google Shape;583;p26"/>
          <p:cNvGrpSpPr/>
          <p:nvPr/>
        </p:nvGrpSpPr>
        <p:grpSpPr>
          <a:xfrm>
            <a:off x="1325414" y="3369957"/>
            <a:ext cx="607335" cy="1512088"/>
            <a:chOff x="3524508" y="2679091"/>
            <a:chExt cx="327409" cy="806943"/>
          </a:xfrm>
        </p:grpSpPr>
        <p:sp>
          <p:nvSpPr>
            <p:cNvPr id="584" name="Google Shape;584;p26"/>
            <p:cNvSpPr/>
            <p:nvPr/>
          </p:nvSpPr>
          <p:spPr>
            <a:xfrm>
              <a:off x="3526909" y="3062732"/>
              <a:ext cx="323729" cy="423302"/>
            </a:xfrm>
            <a:prstGeom prst="round2SameRect">
              <a:avLst>
                <a:gd name="adj1" fmla="val 50000"/>
                <a:gd name="adj2" fmla="val 30163"/>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5" name="Google Shape;585;p26"/>
            <p:cNvSpPr/>
            <p:nvPr/>
          </p:nvSpPr>
          <p:spPr>
            <a:xfrm>
              <a:off x="3524508" y="2679091"/>
              <a:ext cx="327409" cy="3274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sp>
        <p:nvSpPr>
          <p:cNvPr id="586" name="Google Shape;586;p26"/>
          <p:cNvSpPr txBox="1"/>
          <p:nvPr/>
        </p:nvSpPr>
        <p:spPr>
          <a:xfrm>
            <a:off x="2329543" y="2337556"/>
            <a:ext cx="2652377"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Arial"/>
                <a:ea typeface="Arial"/>
                <a:cs typeface="Arial"/>
                <a:sym typeface="Arial"/>
              </a:rPr>
              <a:t>ROBERTO</a:t>
            </a:r>
            <a:endParaRPr/>
          </a:p>
          <a:p>
            <a:pPr marL="0" marR="0" lvl="0" indent="0" algn="l" rtl="0">
              <a:spcBef>
                <a:spcPts val="0"/>
              </a:spcBef>
              <a:spcAft>
                <a:spcPts val="0"/>
              </a:spcAft>
              <a:buNone/>
            </a:pPr>
            <a:r>
              <a:rPr lang="en-GB" sz="2400">
                <a:solidFill>
                  <a:schemeClr val="dk1"/>
                </a:solidFill>
                <a:latin typeface="Arial"/>
                <a:ea typeface="Arial"/>
                <a:cs typeface="Arial"/>
                <a:sym typeface="Arial"/>
              </a:rPr>
              <a:t>Bébé d'un an qui vit avec sa mère dans une pièce d'un bâtiment abandonné avec d'autres familles de personnes déplacées.</a:t>
            </a:r>
            <a:endParaRPr/>
          </a:p>
        </p:txBody>
      </p:sp>
      <p:sp>
        <p:nvSpPr>
          <p:cNvPr id="587" name="Google Shape;587;p26"/>
          <p:cNvSpPr txBox="1"/>
          <p:nvPr/>
        </p:nvSpPr>
        <p:spPr>
          <a:xfrm>
            <a:off x="7612689" y="2365674"/>
            <a:ext cx="3334711"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Arial"/>
                <a:ea typeface="Arial"/>
                <a:cs typeface="Arial"/>
                <a:sym typeface="Arial"/>
              </a:rPr>
              <a:t>JOLIE</a:t>
            </a:r>
            <a:endParaRPr/>
          </a:p>
          <a:p>
            <a:pPr marL="0" marR="0" lvl="0" indent="0" algn="l" rtl="0">
              <a:spcBef>
                <a:spcPts val="0"/>
              </a:spcBef>
              <a:spcAft>
                <a:spcPts val="0"/>
              </a:spcAft>
              <a:buNone/>
            </a:pPr>
            <a:r>
              <a:rPr lang="en-GB" sz="2400">
                <a:solidFill>
                  <a:schemeClr val="dk1"/>
                </a:solidFill>
                <a:latin typeface="Arial"/>
                <a:ea typeface="Arial"/>
                <a:cs typeface="Arial"/>
                <a:sym typeface="Arial"/>
              </a:rPr>
              <a:t>Fillette non accompagnée de 13 ans qui s'est enfuie de son foyer d'accueil et a été maltraitée pendant sa fugue </a:t>
            </a:r>
            <a:endParaRPr/>
          </a:p>
        </p:txBody>
      </p:sp>
      <p:grpSp>
        <p:nvGrpSpPr>
          <p:cNvPr id="588" name="Google Shape;588;p26"/>
          <p:cNvGrpSpPr/>
          <p:nvPr/>
        </p:nvGrpSpPr>
        <p:grpSpPr>
          <a:xfrm>
            <a:off x="10053906" y="0"/>
            <a:ext cx="2057602" cy="1975956"/>
            <a:chOff x="10053906" y="0"/>
            <a:chExt cx="2057602" cy="1975956"/>
          </a:xfrm>
        </p:grpSpPr>
        <p:sp>
          <p:nvSpPr>
            <p:cNvPr id="589" name="Google Shape;589;p26"/>
            <p:cNvSpPr/>
            <p:nvPr/>
          </p:nvSpPr>
          <p:spPr>
            <a:xfrm rot="1782986">
              <a:off x="10288771" y="303551"/>
              <a:ext cx="1587872" cy="1368854"/>
            </a:xfrm>
            <a:prstGeom prst="hexagon">
              <a:avLst>
                <a:gd name="adj" fmla="val 28965"/>
                <a:gd name="vf" fmla="val 115470"/>
              </a:avLst>
            </a:prstGeom>
            <a:solidFill>
              <a:schemeClr val="lt1"/>
            </a:solidFill>
            <a:ln w="12700" cap="flat" cmpd="sng">
              <a:solidFill>
                <a:srgbClr val="9BD3F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grpSp>
          <p:nvGrpSpPr>
            <p:cNvPr id="590" name="Google Shape;590;p26"/>
            <p:cNvGrpSpPr/>
            <p:nvPr/>
          </p:nvGrpSpPr>
          <p:grpSpPr>
            <a:xfrm>
              <a:off x="10681558" y="728782"/>
              <a:ext cx="562136" cy="634675"/>
              <a:chOff x="760175" y="830142"/>
              <a:chExt cx="867619" cy="979579"/>
            </a:xfrm>
          </p:grpSpPr>
          <p:sp>
            <p:nvSpPr>
              <p:cNvPr id="591" name="Google Shape;591;p26"/>
              <p:cNvSpPr/>
              <p:nvPr/>
            </p:nvSpPr>
            <p:spPr>
              <a:xfrm>
                <a:off x="864636" y="830142"/>
                <a:ext cx="763158" cy="97957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600"/>
                  <a:buFont typeface="Arial"/>
                  <a:buNone/>
                </a:pPr>
                <a:r>
                  <a:rPr lang="en-GB" sz="1600" b="1">
                    <a:solidFill>
                      <a:schemeClr val="lt1"/>
                    </a:solidFill>
                    <a:latin typeface="Arial"/>
                    <a:ea typeface="Arial"/>
                    <a:cs typeface="Arial"/>
                    <a:sym typeface="Arial"/>
                  </a:rPr>
                  <a:t>44-</a:t>
                </a:r>
                <a:endParaRPr/>
              </a:p>
              <a:p>
                <a:pPr marL="0" marR="0" lvl="0" indent="0" algn="ctr" rtl="0">
                  <a:spcBef>
                    <a:spcPts val="0"/>
                  </a:spcBef>
                  <a:spcAft>
                    <a:spcPts val="0"/>
                  </a:spcAft>
                  <a:buClr>
                    <a:schemeClr val="lt1"/>
                  </a:buClr>
                  <a:buSzPts val="1600"/>
                  <a:buFont typeface="Arial"/>
                  <a:buNone/>
                </a:pPr>
                <a:r>
                  <a:rPr lang="en-GB" sz="1600" b="1">
                    <a:solidFill>
                      <a:schemeClr val="lt1"/>
                    </a:solidFill>
                    <a:latin typeface="Arial"/>
                    <a:ea typeface="Arial"/>
                    <a:cs typeface="Arial"/>
                    <a:sym typeface="Arial"/>
                  </a:rPr>
                  <a:t>45</a:t>
                </a:r>
                <a:endParaRPr sz="1800">
                  <a:solidFill>
                    <a:schemeClr val="dk1"/>
                  </a:solidFill>
                  <a:latin typeface="Arial"/>
                  <a:ea typeface="Arial"/>
                  <a:cs typeface="Arial"/>
                  <a:sym typeface="Arial"/>
                </a:endParaRPr>
              </a:p>
            </p:txBody>
          </p:sp>
          <p:sp>
            <p:nvSpPr>
              <p:cNvPr id="592" name="Google Shape;592;p26"/>
              <p:cNvSpPr/>
              <p:nvPr/>
            </p:nvSpPr>
            <p:spPr>
              <a:xfrm>
                <a:off x="760175" y="830144"/>
                <a:ext cx="149292" cy="979577"/>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grpSp>
        <p:grpSp>
          <p:nvGrpSpPr>
            <p:cNvPr id="593" name="Google Shape;593;p26"/>
            <p:cNvGrpSpPr/>
            <p:nvPr/>
          </p:nvGrpSpPr>
          <p:grpSpPr>
            <a:xfrm>
              <a:off x="11353800" y="728782"/>
              <a:ext cx="182192" cy="634674"/>
              <a:chOff x="2121762" y="2323619"/>
              <a:chExt cx="200378" cy="825210"/>
            </a:xfrm>
          </p:grpSpPr>
          <p:sp>
            <p:nvSpPr>
              <p:cNvPr id="594" name="Google Shape;594;p26"/>
              <p:cNvSpPr/>
              <p:nvPr/>
            </p:nvSpPr>
            <p:spPr>
              <a:xfrm>
                <a:off x="2121763" y="2323619"/>
                <a:ext cx="200377" cy="172739"/>
              </a:xfrm>
              <a:prstGeom prst="triangle">
                <a:avLst>
                  <a:gd name="adj" fmla="val 5000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595" name="Google Shape;595;p26"/>
              <p:cNvSpPr/>
              <p:nvPr/>
            </p:nvSpPr>
            <p:spPr>
              <a:xfrm>
                <a:off x="2121762" y="2496169"/>
                <a:ext cx="200377" cy="65266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grpSp>
      </p:grpSp>
      <p:grpSp>
        <p:nvGrpSpPr>
          <p:cNvPr id="596" name="Google Shape;596;p26"/>
          <p:cNvGrpSpPr/>
          <p:nvPr/>
        </p:nvGrpSpPr>
        <p:grpSpPr>
          <a:xfrm>
            <a:off x="5729323" y="2337556"/>
            <a:ext cx="1346200" cy="2549127"/>
            <a:chOff x="6034123" y="2556104"/>
            <a:chExt cx="1346200" cy="2549127"/>
          </a:xfrm>
        </p:grpSpPr>
        <p:grpSp>
          <p:nvGrpSpPr>
            <p:cNvPr id="597" name="Google Shape;597;p26"/>
            <p:cNvGrpSpPr/>
            <p:nvPr/>
          </p:nvGrpSpPr>
          <p:grpSpPr>
            <a:xfrm>
              <a:off x="6196222" y="2556104"/>
              <a:ext cx="1022002" cy="2544489"/>
              <a:chOff x="3524508" y="2679091"/>
              <a:chExt cx="327409" cy="806943"/>
            </a:xfrm>
          </p:grpSpPr>
          <p:sp>
            <p:nvSpPr>
              <p:cNvPr id="598" name="Google Shape;598;p26"/>
              <p:cNvSpPr/>
              <p:nvPr/>
            </p:nvSpPr>
            <p:spPr>
              <a:xfrm>
                <a:off x="3526909" y="3062732"/>
                <a:ext cx="323729" cy="423302"/>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9" name="Google Shape;599;p26"/>
              <p:cNvSpPr/>
              <p:nvPr/>
            </p:nvSpPr>
            <p:spPr>
              <a:xfrm>
                <a:off x="3524508" y="2679091"/>
                <a:ext cx="327409" cy="3274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sp>
          <p:nvSpPr>
            <p:cNvPr id="600" name="Google Shape;600;p26"/>
            <p:cNvSpPr/>
            <p:nvPr/>
          </p:nvSpPr>
          <p:spPr>
            <a:xfrm>
              <a:off x="6034123" y="4202019"/>
              <a:ext cx="1346200" cy="903212"/>
            </a:xfrm>
            <a:prstGeom prst="trapezoid">
              <a:avLst>
                <a:gd name="adj" fmla="val 21816"/>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605"/>
        <p:cNvGrpSpPr/>
        <p:nvPr/>
      </p:nvGrpSpPr>
      <p:grpSpPr>
        <a:xfrm>
          <a:off x="0" y="0"/>
          <a:ext cx="0" cy="0"/>
          <a:chOff x="0" y="0"/>
          <a:chExt cx="0" cy="0"/>
        </a:xfrm>
      </p:grpSpPr>
      <p:sp>
        <p:nvSpPr>
          <p:cNvPr id="606" name="Google Shape;606;p27"/>
          <p:cNvSpPr txBox="1"/>
          <p:nvPr/>
        </p:nvSpPr>
        <p:spPr>
          <a:xfrm>
            <a:off x="796386" y="3099692"/>
            <a:ext cx="5915913"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BFBFBF"/>
              </a:buClr>
              <a:buSzPts val="5400"/>
              <a:buFont typeface="Garamond"/>
              <a:buNone/>
            </a:pPr>
            <a:r>
              <a:rPr lang="en-GB" sz="5400" b="1">
                <a:solidFill>
                  <a:srgbClr val="BFBFBF"/>
                </a:solidFill>
                <a:latin typeface="Garamond"/>
                <a:ea typeface="Garamond"/>
                <a:cs typeface="Garamond"/>
                <a:sym typeface="Garamond"/>
              </a:rPr>
              <a:t>Diapositive supplémentaire pour les notes de l'animateur</a:t>
            </a:r>
            <a:endParaRPr sz="5400" b="1">
              <a:solidFill>
                <a:srgbClr val="BFBFBF"/>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2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Points clés de l'apprentissage</a:t>
            </a:r>
            <a:endParaRPr>
              <a:latin typeface="Arial"/>
              <a:ea typeface="Arial"/>
              <a:cs typeface="Arial"/>
              <a:sym typeface="Arial"/>
            </a:endParaRPr>
          </a:p>
        </p:txBody>
      </p:sp>
      <p:sp>
        <p:nvSpPr>
          <p:cNvPr id="613" name="Google Shape;613;p28"/>
          <p:cNvSpPr/>
          <p:nvPr/>
        </p:nvSpPr>
        <p:spPr>
          <a:xfrm>
            <a:off x="5819634" y="1982065"/>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4" name="Google Shape;614;p28"/>
          <p:cNvSpPr/>
          <p:nvPr/>
        </p:nvSpPr>
        <p:spPr>
          <a:xfrm>
            <a:off x="9178455" y="1982065"/>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5" name="Google Shape;615;p28"/>
          <p:cNvSpPr/>
          <p:nvPr/>
        </p:nvSpPr>
        <p:spPr>
          <a:xfrm>
            <a:off x="2220001" y="1982065"/>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6" name="Google Shape;616;p28"/>
          <p:cNvSpPr txBox="1"/>
          <p:nvPr/>
        </p:nvSpPr>
        <p:spPr>
          <a:xfrm>
            <a:off x="8143571" y="3429000"/>
            <a:ext cx="3121329" cy="17850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200">
                <a:solidFill>
                  <a:schemeClr val="dk1"/>
                </a:solidFill>
                <a:latin typeface="Arial"/>
                <a:ea typeface="Arial"/>
                <a:cs typeface="Arial"/>
                <a:sym typeface="Arial"/>
              </a:rPr>
              <a:t>Un gestionnaire de cas doit parfois faire preuve d'assurance dans l'intérêt supérieur de l'enfant.</a:t>
            </a:r>
            <a:endParaRPr sz="2200" b="0" i="0" u="none" strike="noStrike" cap="none">
              <a:solidFill>
                <a:schemeClr val="dk1"/>
              </a:solidFill>
              <a:latin typeface="Arial"/>
              <a:ea typeface="Arial"/>
              <a:cs typeface="Arial"/>
              <a:sym typeface="Arial"/>
            </a:endParaRPr>
          </a:p>
        </p:txBody>
      </p:sp>
      <p:sp>
        <p:nvSpPr>
          <p:cNvPr id="617" name="Google Shape;617;p28"/>
          <p:cNvSpPr txBox="1"/>
          <p:nvPr/>
        </p:nvSpPr>
        <p:spPr>
          <a:xfrm>
            <a:off x="4853200" y="3429000"/>
            <a:ext cx="2984429" cy="17850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200" u="none">
                <a:solidFill>
                  <a:schemeClr val="dk1"/>
                </a:solidFill>
                <a:latin typeface="Arial"/>
                <a:ea typeface="Arial"/>
                <a:cs typeface="Arial"/>
                <a:sym typeface="Arial"/>
              </a:rPr>
              <a:t>Il existe différentes stratégies de négociation avec différents niveaux de collaboration et d'affirmation de soi.</a:t>
            </a:r>
            <a:endParaRPr sz="2200" b="0" u="none" strike="noStrike" cap="none">
              <a:solidFill>
                <a:schemeClr val="dk1"/>
              </a:solidFill>
              <a:latin typeface="Arial"/>
              <a:ea typeface="Arial"/>
              <a:cs typeface="Arial"/>
              <a:sym typeface="Arial"/>
            </a:endParaRPr>
          </a:p>
        </p:txBody>
      </p:sp>
      <p:sp>
        <p:nvSpPr>
          <p:cNvPr id="618" name="Google Shape;618;p28"/>
          <p:cNvSpPr txBox="1"/>
          <p:nvPr/>
        </p:nvSpPr>
        <p:spPr>
          <a:xfrm>
            <a:off x="950947" y="3429000"/>
            <a:ext cx="3596311" cy="17850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200" b="0" strike="noStrike" cap="none">
                <a:solidFill>
                  <a:schemeClr val="dk1"/>
                </a:solidFill>
                <a:latin typeface="Arial"/>
                <a:ea typeface="Arial"/>
                <a:cs typeface="Arial"/>
                <a:sym typeface="Arial"/>
              </a:rPr>
              <a:t>Il est important d'identifier les intérêts communs lors des négociations</a:t>
            </a:r>
            <a:r>
              <a:rPr lang="en-GB" sz="2200">
                <a:solidFill>
                  <a:schemeClr val="dk1"/>
                </a:solidFill>
                <a:latin typeface="Arial"/>
                <a:ea typeface="Arial"/>
                <a:cs typeface="Arial"/>
                <a:sym typeface="Arial"/>
              </a:rPr>
              <a:t>, car ils peuvent constituer un point de départ pour trouver une solution.</a:t>
            </a:r>
            <a:endParaRPr sz="2200" b="0" u="none" strike="noStrike" cap="non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29"/>
          <p:cNvSpPr txBox="1">
            <a:spLocks noGrp="1"/>
          </p:cNvSpPr>
          <p:nvPr>
            <p:ph type="title"/>
          </p:nvPr>
        </p:nvSpPr>
        <p:spPr>
          <a:xfrm>
            <a:off x="796385" y="3099692"/>
            <a:ext cx="10686081" cy="7677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n-GB" sz="2400" b="1">
                <a:solidFill>
                  <a:schemeClr val="lt1"/>
                </a:solidFill>
                <a:latin typeface="Garamond"/>
                <a:ea typeface="Garamond"/>
                <a:cs typeface="Garamond"/>
                <a:sym typeface="Garamond"/>
              </a:rPr>
              <a:t>SESSION 4</a:t>
            </a:r>
            <a:br>
              <a:rPr lang="en-GB" sz="2400" b="1">
                <a:solidFill>
                  <a:schemeClr val="lt1"/>
                </a:solidFill>
                <a:latin typeface="Garamond"/>
                <a:ea typeface="Garamond"/>
                <a:cs typeface="Garamond"/>
                <a:sym typeface="Garamond"/>
              </a:rPr>
            </a:br>
            <a:br>
              <a:rPr lang="en-GB" b="1">
                <a:solidFill>
                  <a:schemeClr val="lt1"/>
                </a:solidFill>
                <a:latin typeface="Garamond"/>
                <a:ea typeface="Garamond"/>
                <a:cs typeface="Garamond"/>
                <a:sym typeface="Garamond"/>
              </a:rPr>
            </a:br>
            <a:r>
              <a:rPr lang="en-GB" sz="5400" b="1">
                <a:solidFill>
                  <a:schemeClr val="lt1"/>
                </a:solidFill>
                <a:latin typeface="Garamond"/>
                <a:ea typeface="Garamond"/>
                <a:cs typeface="Garamond"/>
                <a:sym typeface="Garamond"/>
              </a:rPr>
              <a:t>Comment puis-je me coordonner pour améliorer les résultats en matière de protection de l'enfance ?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p:nvPr/>
        </p:nvSpPr>
        <p:spPr>
          <a:xfrm>
            <a:off x="5547361" y="3770930"/>
            <a:ext cx="2826618" cy="446807"/>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3"/>
          <p:cNvSpPr/>
          <p:nvPr/>
        </p:nvSpPr>
        <p:spPr>
          <a:xfrm>
            <a:off x="6423556" y="3290335"/>
            <a:ext cx="3500385" cy="446807"/>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3"/>
          <p:cNvSpPr txBox="1">
            <a:spLocks noGrp="1"/>
          </p:cNvSpPr>
          <p:nvPr>
            <p:ph type="title"/>
          </p:nvPr>
        </p:nvSpPr>
        <p:spPr>
          <a:xfrm>
            <a:off x="1661965" y="3099692"/>
            <a:ext cx="2808067"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Garamond"/>
              <a:buNone/>
            </a:pPr>
            <a:r>
              <a:rPr lang="en-GB"/>
              <a:t>Objectif du module</a:t>
            </a:r>
            <a:endParaRPr/>
          </a:p>
        </p:txBody>
      </p:sp>
      <p:sp>
        <p:nvSpPr>
          <p:cNvPr id="120" name="Google Shape;120;p3"/>
          <p:cNvSpPr/>
          <p:nvPr/>
        </p:nvSpPr>
        <p:spPr>
          <a:xfrm>
            <a:off x="5547352" y="4251500"/>
            <a:ext cx="2808000" cy="446700"/>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3"/>
          <p:cNvSpPr txBox="1"/>
          <p:nvPr/>
        </p:nvSpPr>
        <p:spPr>
          <a:xfrm>
            <a:off x="5547349" y="909451"/>
            <a:ext cx="4577700" cy="4710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000"/>
              <a:buFont typeface="Helvetica Neue"/>
              <a:buNone/>
            </a:pPr>
            <a:r>
              <a:rPr lang="en-GB" sz="3000" b="1" i="0" u="none" strike="noStrike" cap="none">
                <a:solidFill>
                  <a:schemeClr val="lt1"/>
                </a:solidFill>
                <a:latin typeface="Arial"/>
                <a:ea typeface="Arial"/>
                <a:cs typeface="Arial"/>
                <a:sym typeface="Arial"/>
              </a:rPr>
              <a:t>Renforcer la compréhension pratique des participants sur les compétences clés pour une résolution efficace des problèmes et une coordination dans la gestion des cas de protection de l'enfance.</a:t>
            </a:r>
            <a:endParaRPr sz="3000" b="1" i="0" u="none" strike="noStrike" cap="none">
              <a:solidFill>
                <a:schemeClr val="lt1"/>
              </a:solidFill>
              <a:latin typeface="Arial"/>
              <a:ea typeface="Arial"/>
              <a:cs typeface="Arial"/>
              <a:sym typeface="Arial"/>
            </a:endParaRPr>
          </a:p>
        </p:txBody>
      </p:sp>
      <p:grpSp>
        <p:nvGrpSpPr>
          <p:cNvPr id="122" name="Google Shape;122;p3"/>
          <p:cNvGrpSpPr/>
          <p:nvPr/>
        </p:nvGrpSpPr>
        <p:grpSpPr>
          <a:xfrm>
            <a:off x="10964589" y="4961229"/>
            <a:ext cx="524294" cy="1497662"/>
            <a:chOff x="2068313" y="2482622"/>
            <a:chExt cx="376359" cy="1075080"/>
          </a:xfrm>
        </p:grpSpPr>
        <p:sp>
          <p:nvSpPr>
            <p:cNvPr id="123" name="Google Shape;123;p3"/>
            <p:cNvSpPr/>
            <p:nvPr/>
          </p:nvSpPr>
          <p:spPr>
            <a:xfrm>
              <a:off x="2071073" y="2923618"/>
              <a:ext cx="372129" cy="634084"/>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3"/>
            <p:cNvSpPr/>
            <p:nvPr/>
          </p:nvSpPr>
          <p:spPr>
            <a:xfrm>
              <a:off x="2068313" y="2482622"/>
              <a:ext cx="376359" cy="37635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25" name="Google Shape;125;p3"/>
          <p:cNvSpPr/>
          <p:nvPr/>
        </p:nvSpPr>
        <p:spPr>
          <a:xfrm>
            <a:off x="11530903" y="5521514"/>
            <a:ext cx="192938" cy="192938"/>
          </a:xfrm>
          <a:prstGeom prst="star5">
            <a:avLst>
              <a:gd name="adj" fmla="val 28484"/>
              <a:gd name="hf" fmla="val 105146"/>
              <a:gd name="vf" fmla="val 11055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3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highlight>
                  <a:srgbClr val="FFFF00"/>
                </a:highlight>
                <a:latin typeface="Arial"/>
                <a:ea typeface="Arial"/>
                <a:cs typeface="Arial"/>
                <a:sym typeface="Arial"/>
              </a:rPr>
              <a:t>Liste de coordination</a:t>
            </a:r>
            <a:endParaRPr>
              <a:highlight>
                <a:srgbClr val="FFFF00"/>
              </a:highlight>
              <a:latin typeface="Arial"/>
              <a:ea typeface="Arial"/>
              <a:cs typeface="Arial"/>
              <a:sym typeface="Arial"/>
            </a:endParaRPr>
          </a:p>
        </p:txBody>
      </p:sp>
      <p:sp>
        <p:nvSpPr>
          <p:cNvPr id="631" name="Google Shape;631;p30"/>
          <p:cNvSpPr/>
          <p:nvPr/>
        </p:nvSpPr>
        <p:spPr>
          <a:xfrm>
            <a:off x="2077813" y="2669469"/>
            <a:ext cx="1010515" cy="1334775"/>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32" name="Google Shape;632;p30"/>
          <p:cNvSpPr/>
          <p:nvPr/>
        </p:nvSpPr>
        <p:spPr>
          <a:xfrm>
            <a:off x="2070318" y="1459755"/>
            <a:ext cx="1022002" cy="103240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633" name="Google Shape;633;p30"/>
          <p:cNvSpPr txBox="1"/>
          <p:nvPr/>
        </p:nvSpPr>
        <p:spPr>
          <a:xfrm>
            <a:off x="3963877" y="1695920"/>
            <a:ext cx="6562946"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accent4"/>
                </a:solidFill>
                <a:latin typeface="Arial"/>
                <a:ea typeface="Arial"/>
                <a:cs typeface="Arial"/>
                <a:sym typeface="Arial"/>
              </a:rPr>
              <a:t>TEO</a:t>
            </a:r>
            <a:endParaRPr/>
          </a:p>
          <a:p>
            <a:pPr marL="0" marR="0" lvl="0" indent="0" algn="l" rtl="0">
              <a:spcBef>
                <a:spcPts val="0"/>
              </a:spcBef>
              <a:spcAft>
                <a:spcPts val="0"/>
              </a:spcAft>
              <a:buNone/>
            </a:pPr>
            <a:r>
              <a:rPr lang="en-GB" sz="2400">
                <a:solidFill>
                  <a:schemeClr val="dk1"/>
                </a:solidFill>
                <a:latin typeface="Arial"/>
                <a:ea typeface="Arial"/>
                <a:cs typeface="Arial"/>
                <a:sym typeface="Arial"/>
              </a:rPr>
              <a:t>Garçon de 15 ans recruté par un groupe armé et utilisé pour fabriquer des explosifs. Au cours d'un accident qui a provoqué une explosion, il a été gravement brûlé et réside actuellement dans une famille élargie.</a:t>
            </a:r>
            <a:endParaRPr/>
          </a:p>
        </p:txBody>
      </p:sp>
      <p:grpSp>
        <p:nvGrpSpPr>
          <p:cNvPr id="634" name="Google Shape;634;p30"/>
          <p:cNvGrpSpPr/>
          <p:nvPr/>
        </p:nvGrpSpPr>
        <p:grpSpPr>
          <a:xfrm>
            <a:off x="10053906" y="0"/>
            <a:ext cx="2057602" cy="1975956"/>
            <a:chOff x="10053906" y="0"/>
            <a:chExt cx="2057602" cy="1975956"/>
          </a:xfrm>
        </p:grpSpPr>
        <p:sp>
          <p:nvSpPr>
            <p:cNvPr id="635" name="Google Shape;635;p30"/>
            <p:cNvSpPr/>
            <p:nvPr/>
          </p:nvSpPr>
          <p:spPr>
            <a:xfrm rot="1782986">
              <a:off x="10288771" y="303551"/>
              <a:ext cx="1587872" cy="1368854"/>
            </a:xfrm>
            <a:prstGeom prst="hexagon">
              <a:avLst>
                <a:gd name="adj" fmla="val 28965"/>
                <a:gd name="vf" fmla="val 115470"/>
              </a:avLst>
            </a:prstGeom>
            <a:solidFill>
              <a:schemeClr val="lt1"/>
            </a:solidFill>
            <a:ln w="12700" cap="flat" cmpd="sng">
              <a:solidFill>
                <a:srgbClr val="9BD3F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grpSp>
          <p:nvGrpSpPr>
            <p:cNvPr id="636" name="Google Shape;636;p30"/>
            <p:cNvGrpSpPr/>
            <p:nvPr/>
          </p:nvGrpSpPr>
          <p:grpSpPr>
            <a:xfrm>
              <a:off x="10681558" y="728782"/>
              <a:ext cx="562136" cy="634675"/>
              <a:chOff x="760175" y="830142"/>
              <a:chExt cx="867619" cy="979579"/>
            </a:xfrm>
          </p:grpSpPr>
          <p:sp>
            <p:nvSpPr>
              <p:cNvPr id="637" name="Google Shape;637;p30"/>
              <p:cNvSpPr/>
              <p:nvPr/>
            </p:nvSpPr>
            <p:spPr>
              <a:xfrm>
                <a:off x="864636" y="830142"/>
                <a:ext cx="763158" cy="97957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600"/>
                  <a:buFont typeface="Arial"/>
                  <a:buNone/>
                </a:pPr>
                <a:r>
                  <a:rPr lang="en-GB" sz="1600" b="1">
                    <a:solidFill>
                      <a:schemeClr val="lt1"/>
                    </a:solidFill>
                    <a:latin typeface="Arial"/>
                    <a:ea typeface="Arial"/>
                    <a:cs typeface="Arial"/>
                    <a:sym typeface="Arial"/>
                  </a:rPr>
                  <a:t>46-</a:t>
                </a:r>
                <a:endParaRPr/>
              </a:p>
              <a:p>
                <a:pPr marL="0" marR="0" lvl="0" indent="0" algn="ctr" rtl="0">
                  <a:spcBef>
                    <a:spcPts val="0"/>
                  </a:spcBef>
                  <a:spcAft>
                    <a:spcPts val="0"/>
                  </a:spcAft>
                  <a:buClr>
                    <a:schemeClr val="lt1"/>
                  </a:buClr>
                  <a:buSzPts val="1600"/>
                  <a:buFont typeface="Arial"/>
                  <a:buNone/>
                </a:pPr>
                <a:r>
                  <a:rPr lang="en-GB" sz="1600" b="1">
                    <a:solidFill>
                      <a:schemeClr val="lt1"/>
                    </a:solidFill>
                    <a:latin typeface="Arial"/>
                    <a:ea typeface="Arial"/>
                    <a:cs typeface="Arial"/>
                    <a:sym typeface="Arial"/>
                  </a:rPr>
                  <a:t>49</a:t>
                </a:r>
                <a:endParaRPr sz="1800">
                  <a:solidFill>
                    <a:schemeClr val="dk1"/>
                  </a:solidFill>
                  <a:latin typeface="Arial"/>
                  <a:ea typeface="Arial"/>
                  <a:cs typeface="Arial"/>
                  <a:sym typeface="Arial"/>
                </a:endParaRPr>
              </a:p>
            </p:txBody>
          </p:sp>
          <p:sp>
            <p:nvSpPr>
              <p:cNvPr id="638" name="Google Shape;638;p30"/>
              <p:cNvSpPr/>
              <p:nvPr/>
            </p:nvSpPr>
            <p:spPr>
              <a:xfrm>
                <a:off x="760175" y="830144"/>
                <a:ext cx="149292" cy="979577"/>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grpSp>
        <p:grpSp>
          <p:nvGrpSpPr>
            <p:cNvPr id="639" name="Google Shape;639;p30"/>
            <p:cNvGrpSpPr/>
            <p:nvPr/>
          </p:nvGrpSpPr>
          <p:grpSpPr>
            <a:xfrm>
              <a:off x="11353800" y="728782"/>
              <a:ext cx="182192" cy="634674"/>
              <a:chOff x="2121762" y="2323619"/>
              <a:chExt cx="200378" cy="825210"/>
            </a:xfrm>
          </p:grpSpPr>
          <p:sp>
            <p:nvSpPr>
              <p:cNvPr id="640" name="Google Shape;640;p30"/>
              <p:cNvSpPr/>
              <p:nvPr/>
            </p:nvSpPr>
            <p:spPr>
              <a:xfrm>
                <a:off x="2121763" y="2323619"/>
                <a:ext cx="200377" cy="172739"/>
              </a:xfrm>
              <a:prstGeom prst="triangle">
                <a:avLst>
                  <a:gd name="adj" fmla="val 5000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641" name="Google Shape;641;p30"/>
              <p:cNvSpPr/>
              <p:nvPr/>
            </p:nvSpPr>
            <p:spPr>
              <a:xfrm>
                <a:off x="2121762" y="2496169"/>
                <a:ext cx="200377" cy="65266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grpSp>
      </p:grpSp>
      <p:sp>
        <p:nvSpPr>
          <p:cNvPr id="642" name="Google Shape;642;p30"/>
          <p:cNvSpPr/>
          <p:nvPr/>
        </p:nvSpPr>
        <p:spPr>
          <a:xfrm>
            <a:off x="2452577" y="3524556"/>
            <a:ext cx="299637" cy="479688"/>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643" name="Google Shape;643;p30"/>
          <p:cNvCxnSpPr/>
          <p:nvPr/>
        </p:nvCxnSpPr>
        <p:spPr>
          <a:xfrm>
            <a:off x="1603143" y="5226464"/>
            <a:ext cx="9094172" cy="0"/>
          </a:xfrm>
          <a:prstGeom prst="straightConnector1">
            <a:avLst/>
          </a:prstGeom>
          <a:noFill/>
          <a:ln w="57150" cap="flat" cmpd="sng">
            <a:solidFill>
              <a:schemeClr val="accent4"/>
            </a:solidFill>
            <a:prstDash val="solid"/>
            <a:miter lim="800000"/>
            <a:headEnd type="none" w="sm" len="sm"/>
            <a:tailEnd type="stealth" w="med" len="med"/>
          </a:ln>
        </p:spPr>
      </p:cxnSp>
      <p:sp>
        <p:nvSpPr>
          <p:cNvPr id="644" name="Google Shape;644;p30"/>
          <p:cNvSpPr/>
          <p:nvPr/>
        </p:nvSpPr>
        <p:spPr>
          <a:xfrm rot="-1163834">
            <a:off x="2487916" y="4710264"/>
            <a:ext cx="1099225" cy="1032400"/>
          </a:xfrm>
          <a:prstGeom prst="foldedCorner">
            <a:avLst>
              <a:gd name="adj" fmla="val 16667"/>
            </a:avLst>
          </a:prstGeom>
          <a:solidFill>
            <a:schemeClr val="lt1"/>
          </a:solid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i="1">
                <a:solidFill>
                  <a:schemeClr val="accent4"/>
                </a:solidFill>
                <a:latin typeface="Arial"/>
                <a:ea typeface="Arial"/>
                <a:cs typeface="Arial"/>
                <a:sym typeface="Arial"/>
              </a:rPr>
              <a:t>Qui + raison</a:t>
            </a:r>
            <a:endParaRPr sz="2000" i="1">
              <a:solidFill>
                <a:schemeClr val="accent4"/>
              </a:solidFill>
              <a:latin typeface="Arial"/>
              <a:ea typeface="Arial"/>
              <a:cs typeface="Arial"/>
              <a:sym typeface="Arial"/>
            </a:endParaRPr>
          </a:p>
        </p:txBody>
      </p:sp>
      <p:sp>
        <p:nvSpPr>
          <p:cNvPr id="645" name="Google Shape;645;p30"/>
          <p:cNvSpPr/>
          <p:nvPr/>
        </p:nvSpPr>
        <p:spPr>
          <a:xfrm rot="301817">
            <a:off x="4304016" y="4710265"/>
            <a:ext cx="1099225" cy="1032400"/>
          </a:xfrm>
          <a:prstGeom prst="foldedCorner">
            <a:avLst>
              <a:gd name="adj" fmla="val 16667"/>
            </a:avLst>
          </a:prstGeom>
          <a:solidFill>
            <a:schemeClr val="lt1"/>
          </a:solid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i="1">
                <a:solidFill>
                  <a:schemeClr val="accent4"/>
                </a:solidFill>
                <a:latin typeface="Arial"/>
                <a:ea typeface="Arial"/>
                <a:cs typeface="Arial"/>
                <a:sym typeface="Arial"/>
              </a:rPr>
              <a:t>Qui + raison</a:t>
            </a:r>
            <a:endParaRPr sz="2000" i="1">
              <a:solidFill>
                <a:schemeClr val="accent4"/>
              </a:solidFill>
              <a:latin typeface="Arial"/>
              <a:ea typeface="Arial"/>
              <a:cs typeface="Arial"/>
              <a:sym typeface="Arial"/>
            </a:endParaRPr>
          </a:p>
        </p:txBody>
      </p:sp>
      <p:sp>
        <p:nvSpPr>
          <p:cNvPr id="646" name="Google Shape;646;p30"/>
          <p:cNvSpPr/>
          <p:nvPr/>
        </p:nvSpPr>
        <p:spPr>
          <a:xfrm rot="-711917">
            <a:off x="6482044" y="4710264"/>
            <a:ext cx="1099225" cy="1032400"/>
          </a:xfrm>
          <a:prstGeom prst="foldedCorner">
            <a:avLst>
              <a:gd name="adj" fmla="val 16667"/>
            </a:avLst>
          </a:prstGeom>
          <a:solidFill>
            <a:schemeClr val="lt1"/>
          </a:solid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i="1">
                <a:solidFill>
                  <a:schemeClr val="accent4"/>
                </a:solidFill>
                <a:latin typeface="Arial"/>
                <a:ea typeface="Arial"/>
                <a:cs typeface="Arial"/>
                <a:sym typeface="Arial"/>
              </a:rPr>
              <a:t>Qui + raison</a:t>
            </a:r>
            <a:endParaRPr sz="2000" i="1">
              <a:solidFill>
                <a:schemeClr val="accent4"/>
              </a:solidFill>
              <a:latin typeface="Arial"/>
              <a:ea typeface="Arial"/>
              <a:cs typeface="Arial"/>
              <a:sym typeface="Arial"/>
            </a:endParaRPr>
          </a:p>
        </p:txBody>
      </p:sp>
      <p:sp>
        <p:nvSpPr>
          <p:cNvPr id="647" name="Google Shape;647;p30"/>
          <p:cNvSpPr/>
          <p:nvPr/>
        </p:nvSpPr>
        <p:spPr>
          <a:xfrm rot="-284841">
            <a:off x="8425143" y="4703133"/>
            <a:ext cx="1099225" cy="1032400"/>
          </a:xfrm>
          <a:prstGeom prst="foldedCorner">
            <a:avLst>
              <a:gd name="adj" fmla="val 16667"/>
            </a:avLst>
          </a:prstGeom>
          <a:solidFill>
            <a:schemeClr val="lt1"/>
          </a:solid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i="1">
                <a:solidFill>
                  <a:schemeClr val="accent4"/>
                </a:solidFill>
                <a:latin typeface="Arial"/>
                <a:ea typeface="Arial"/>
                <a:cs typeface="Arial"/>
                <a:sym typeface="Arial"/>
              </a:rPr>
              <a:t>Qui + raison</a:t>
            </a:r>
            <a:endParaRPr sz="2000" i="1">
              <a:solidFill>
                <a:schemeClr val="accent4"/>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652"/>
        <p:cNvGrpSpPr/>
        <p:nvPr/>
      </p:nvGrpSpPr>
      <p:grpSpPr>
        <a:xfrm>
          <a:off x="0" y="0"/>
          <a:ext cx="0" cy="0"/>
          <a:chOff x="0" y="0"/>
          <a:chExt cx="0" cy="0"/>
        </a:xfrm>
      </p:grpSpPr>
      <p:sp>
        <p:nvSpPr>
          <p:cNvPr id="653" name="Google Shape;653;p31"/>
          <p:cNvSpPr txBox="1"/>
          <p:nvPr/>
        </p:nvSpPr>
        <p:spPr>
          <a:xfrm>
            <a:off x="796386" y="3099692"/>
            <a:ext cx="5915913"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BFBFBF"/>
              </a:buClr>
              <a:buSzPts val="5400"/>
              <a:buFont typeface="Garamond"/>
              <a:buNone/>
            </a:pPr>
            <a:r>
              <a:rPr lang="en-GB" sz="5400" b="1">
                <a:solidFill>
                  <a:srgbClr val="BFBFBF"/>
                </a:solidFill>
                <a:latin typeface="Garamond"/>
                <a:ea typeface="Garamond"/>
                <a:cs typeface="Garamond"/>
                <a:sym typeface="Garamond"/>
              </a:rPr>
              <a:t>Diapositive supplémentaire pour les notes de l'animateur</a:t>
            </a:r>
            <a:endParaRPr sz="5400" b="1">
              <a:solidFill>
                <a:srgbClr val="BFBFBF"/>
              </a:solidFill>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658"/>
        <p:cNvGrpSpPr/>
        <p:nvPr/>
      </p:nvGrpSpPr>
      <p:grpSpPr>
        <a:xfrm>
          <a:off x="0" y="0"/>
          <a:ext cx="0" cy="0"/>
          <a:chOff x="0" y="0"/>
          <a:chExt cx="0" cy="0"/>
        </a:xfrm>
      </p:grpSpPr>
      <p:sp>
        <p:nvSpPr>
          <p:cNvPr id="659" name="Google Shape;659;p32"/>
          <p:cNvSpPr txBox="1"/>
          <p:nvPr/>
        </p:nvSpPr>
        <p:spPr>
          <a:xfrm>
            <a:off x="796386" y="3099692"/>
            <a:ext cx="5915913"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BFBFBF"/>
              </a:buClr>
              <a:buSzPts val="5400"/>
              <a:buFont typeface="Garamond"/>
              <a:buNone/>
            </a:pPr>
            <a:r>
              <a:rPr lang="en-GB" sz="5400" b="1">
                <a:solidFill>
                  <a:srgbClr val="BFBFBF"/>
                </a:solidFill>
                <a:latin typeface="Garamond"/>
                <a:ea typeface="Garamond"/>
                <a:cs typeface="Garamond"/>
                <a:sym typeface="Garamond"/>
              </a:rPr>
              <a:t>Diapositive supplémentaire pour les notes de l'animateur</a:t>
            </a:r>
            <a:endParaRPr sz="5400" b="1">
              <a:solidFill>
                <a:srgbClr val="BFBFBF"/>
              </a:solidFill>
              <a:latin typeface="Helvetica Neue"/>
              <a:ea typeface="Helvetica Neue"/>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33"/>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Coordination dans la gestion de cas</a:t>
            </a:r>
            <a:endParaRPr>
              <a:latin typeface="Arial"/>
              <a:ea typeface="Arial"/>
              <a:cs typeface="Arial"/>
              <a:sym typeface="Arial"/>
            </a:endParaRPr>
          </a:p>
        </p:txBody>
      </p:sp>
      <p:sp>
        <p:nvSpPr>
          <p:cNvPr id="666" name="Google Shape;666;p33"/>
          <p:cNvSpPr txBox="1"/>
          <p:nvPr/>
        </p:nvSpPr>
        <p:spPr>
          <a:xfrm>
            <a:off x="4550735" y="1746313"/>
            <a:ext cx="6693980"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0" i="0">
                <a:solidFill>
                  <a:schemeClr val="dk1"/>
                </a:solidFill>
                <a:latin typeface="Arial"/>
                <a:ea typeface="Arial"/>
                <a:cs typeface="Arial"/>
                <a:sym typeface="Arial"/>
              </a:rPr>
              <a:t>Une bonne coordination implique une bonne communication, une compréhension des rôles et des responsabilités de chacun et des liens importants entre les services, une résolution collective des problèmes et un partage des informations, qui doivent toujours se faire dans le respect de la sécurité de l'enfant et conformément aux principes et aux protocoles de protection des données personnelles.</a:t>
            </a:r>
            <a:endParaRPr sz="2200">
              <a:solidFill>
                <a:schemeClr val="dk1"/>
              </a:solidFill>
              <a:latin typeface="Arial"/>
              <a:ea typeface="Arial"/>
              <a:cs typeface="Arial"/>
              <a:sym typeface="Arial"/>
            </a:endParaRPr>
          </a:p>
        </p:txBody>
      </p:sp>
      <p:sp>
        <p:nvSpPr>
          <p:cNvPr id="667" name="Google Shape;667;p33"/>
          <p:cNvSpPr txBox="1"/>
          <p:nvPr/>
        </p:nvSpPr>
        <p:spPr>
          <a:xfrm>
            <a:off x="4550735" y="4903799"/>
            <a:ext cx="607129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accent4"/>
                </a:solidFill>
                <a:latin typeface="Arial"/>
                <a:ea typeface="Arial"/>
                <a:cs typeface="Arial"/>
                <a:sym typeface="Arial"/>
              </a:rPr>
              <a:t>Source : Adapté du comité de pilotage de l'GBVIMS : Adapté du comité directeur du GBVIMS. (2017). </a:t>
            </a:r>
            <a:r>
              <a:rPr lang="en-GB" sz="1800" i="1">
                <a:solidFill>
                  <a:schemeClr val="accent4"/>
                </a:solidFill>
                <a:latin typeface="Arial"/>
                <a:ea typeface="Arial"/>
                <a:cs typeface="Arial"/>
                <a:sym typeface="Arial"/>
              </a:rPr>
              <a:t>Lignes directrices interinstitutions pour la prise en charge des cas de VBG.</a:t>
            </a:r>
            <a:r>
              <a:rPr lang="en-GB" sz="1800">
                <a:solidFill>
                  <a:schemeClr val="accent4"/>
                </a:solidFill>
                <a:latin typeface="Arial"/>
                <a:ea typeface="Arial"/>
                <a:cs typeface="Arial"/>
                <a:sym typeface="Arial"/>
              </a:rPr>
              <a:t> (Page 27).</a:t>
            </a:r>
            <a:endParaRPr sz="1800">
              <a:solidFill>
                <a:schemeClr val="accent4"/>
              </a:solidFill>
              <a:latin typeface="Arial"/>
              <a:ea typeface="Arial"/>
              <a:cs typeface="Arial"/>
              <a:sym typeface="Arial"/>
            </a:endParaRPr>
          </a:p>
        </p:txBody>
      </p:sp>
      <p:grpSp>
        <p:nvGrpSpPr>
          <p:cNvPr id="668" name="Google Shape;668;p33"/>
          <p:cNvGrpSpPr/>
          <p:nvPr/>
        </p:nvGrpSpPr>
        <p:grpSpPr>
          <a:xfrm>
            <a:off x="800346" y="1851677"/>
            <a:ext cx="2807774" cy="3040576"/>
            <a:chOff x="7815803" y="1235921"/>
            <a:chExt cx="1138981" cy="1212642"/>
          </a:xfrm>
        </p:grpSpPr>
        <p:sp>
          <p:nvSpPr>
            <p:cNvPr id="669" name="Google Shape;669;p33"/>
            <p:cNvSpPr/>
            <p:nvPr/>
          </p:nvSpPr>
          <p:spPr>
            <a:xfrm rot="5400000">
              <a:off x="8306379" y="1225937"/>
              <a:ext cx="303317" cy="323285"/>
            </a:xfrm>
            <a:prstGeom prst="downArrow">
              <a:avLst>
                <a:gd name="adj1" fmla="val 50000"/>
                <a:gd name="adj2"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0" name="Google Shape;670;p33"/>
            <p:cNvSpPr/>
            <p:nvPr/>
          </p:nvSpPr>
          <p:spPr>
            <a:xfrm rot="10800000" flipH="1">
              <a:off x="7964825" y="1317951"/>
              <a:ext cx="663141" cy="675035"/>
            </a:xfrm>
            <a:prstGeom prst="bentArrow">
              <a:avLst>
                <a:gd name="adj1" fmla="val 25000"/>
                <a:gd name="adj2" fmla="val 25000"/>
                <a:gd name="adj3" fmla="val 25000"/>
                <a:gd name="adj4" fmla="val 4375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671" name="Google Shape;671;p33"/>
            <p:cNvSpPr/>
            <p:nvPr/>
          </p:nvSpPr>
          <p:spPr>
            <a:xfrm rot="10800000">
              <a:off x="8394122" y="1670575"/>
              <a:ext cx="541443" cy="675035"/>
            </a:xfrm>
            <a:prstGeom prst="bentArrow">
              <a:avLst>
                <a:gd name="adj1" fmla="val 31450"/>
                <a:gd name="adj2" fmla="val 28225"/>
                <a:gd name="adj3" fmla="val 25000"/>
                <a:gd name="adj4" fmla="val 4375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672" name="Google Shape;672;p33"/>
            <p:cNvSpPr/>
            <p:nvPr/>
          </p:nvSpPr>
          <p:spPr>
            <a:xfrm rot="2700000">
              <a:off x="7897288" y="1984220"/>
              <a:ext cx="378472" cy="387244"/>
            </a:xfrm>
            <a:prstGeom prst="mathPlus">
              <a:avLst>
                <a:gd name="adj1" fmla="val 20406"/>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73" name="Google Shape;673;p33"/>
            <p:cNvSpPr/>
            <p:nvPr/>
          </p:nvSpPr>
          <p:spPr>
            <a:xfrm>
              <a:off x="8741260" y="1268041"/>
              <a:ext cx="213524" cy="213524"/>
            </a:xfrm>
            <a:prstGeom prst="donut">
              <a:avLst>
                <a:gd name="adj" fmla="val 32185"/>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34"/>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highlight>
                  <a:srgbClr val="FFFF00"/>
                </a:highlight>
                <a:latin typeface="Arial"/>
                <a:ea typeface="Arial"/>
                <a:cs typeface="Arial"/>
                <a:sym typeface="Arial"/>
              </a:rPr>
              <a:t>Avec qui coordonner la gestion de cas</a:t>
            </a:r>
            <a:endParaRPr>
              <a:highlight>
                <a:srgbClr val="FFFF00"/>
              </a:highlight>
              <a:latin typeface="Arial"/>
              <a:ea typeface="Arial"/>
              <a:cs typeface="Arial"/>
              <a:sym typeface="Arial"/>
            </a:endParaRPr>
          </a:p>
        </p:txBody>
      </p:sp>
      <p:grpSp>
        <p:nvGrpSpPr>
          <p:cNvPr id="680" name="Google Shape;680;p34"/>
          <p:cNvGrpSpPr/>
          <p:nvPr/>
        </p:nvGrpSpPr>
        <p:grpSpPr>
          <a:xfrm>
            <a:off x="751944" y="1704277"/>
            <a:ext cx="3995728" cy="3995728"/>
            <a:chOff x="3943574" y="1346805"/>
            <a:chExt cx="7801386" cy="7801386"/>
          </a:xfrm>
        </p:grpSpPr>
        <p:sp>
          <p:nvSpPr>
            <p:cNvPr id="681" name="Google Shape;681;p34"/>
            <p:cNvSpPr/>
            <p:nvPr/>
          </p:nvSpPr>
          <p:spPr>
            <a:xfrm>
              <a:off x="3943574" y="1346805"/>
              <a:ext cx="7801386" cy="78013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2" name="Google Shape;682;p34"/>
            <p:cNvSpPr/>
            <p:nvPr/>
          </p:nvSpPr>
          <p:spPr>
            <a:xfrm>
              <a:off x="4541599" y="1956118"/>
              <a:ext cx="6574444" cy="6574444"/>
            </a:xfrm>
            <a:prstGeom prst="ellipse">
              <a:avLst/>
            </a:prstGeom>
            <a:solidFill>
              <a:srgbClr val="6ABD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3" name="Google Shape;683;p34"/>
            <p:cNvSpPr/>
            <p:nvPr/>
          </p:nvSpPr>
          <p:spPr>
            <a:xfrm>
              <a:off x="5121643" y="2523285"/>
              <a:ext cx="5385038" cy="5385038"/>
            </a:xfrm>
            <a:prstGeom prst="ellipse">
              <a:avLst/>
            </a:prstGeom>
            <a:solidFill>
              <a:srgbClr val="9BD3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4" name="Google Shape;684;p34"/>
            <p:cNvSpPr/>
            <p:nvPr/>
          </p:nvSpPr>
          <p:spPr>
            <a:xfrm>
              <a:off x="5741231" y="3105543"/>
              <a:ext cx="4145862" cy="4145862"/>
            </a:xfrm>
            <a:prstGeom prst="ellipse">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5" name="Google Shape;685;p34"/>
            <p:cNvSpPr/>
            <p:nvPr/>
          </p:nvSpPr>
          <p:spPr>
            <a:xfrm>
              <a:off x="6442797" y="3734452"/>
              <a:ext cx="2802940" cy="280294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86" name="Google Shape;686;p34"/>
            <p:cNvGrpSpPr/>
            <p:nvPr/>
          </p:nvGrpSpPr>
          <p:grpSpPr>
            <a:xfrm>
              <a:off x="7480949" y="4391502"/>
              <a:ext cx="671707" cy="1493118"/>
              <a:chOff x="3524508" y="2679091"/>
              <a:chExt cx="327409" cy="727787"/>
            </a:xfrm>
          </p:grpSpPr>
          <p:sp>
            <p:nvSpPr>
              <p:cNvPr id="687" name="Google Shape;687;p34"/>
              <p:cNvSpPr/>
              <p:nvPr/>
            </p:nvSpPr>
            <p:spPr>
              <a:xfrm>
                <a:off x="3526909" y="3062732"/>
                <a:ext cx="323729" cy="344146"/>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8" name="Google Shape;688;p34"/>
              <p:cNvSpPr/>
              <p:nvPr/>
            </p:nvSpPr>
            <p:spPr>
              <a:xfrm>
                <a:off x="3524508" y="2679091"/>
                <a:ext cx="327409" cy="3274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689" name="Google Shape;689;p34"/>
          <p:cNvSpPr/>
          <p:nvPr/>
        </p:nvSpPr>
        <p:spPr>
          <a:xfrm>
            <a:off x="5191656" y="4865417"/>
            <a:ext cx="6248400" cy="834588"/>
          </a:xfrm>
          <a:prstGeom prst="roundRect">
            <a:avLst>
              <a:gd name="adj" fmla="val 16667"/>
            </a:avLst>
          </a:prstGeom>
          <a:solidFill>
            <a:srgbClr val="CCE9F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Outils : </a:t>
            </a:r>
            <a:r>
              <a:rPr lang="en-GB" sz="2000">
                <a:solidFill>
                  <a:schemeClr val="dk1"/>
                </a:solidFill>
                <a:latin typeface="Arial"/>
                <a:ea typeface="Arial"/>
                <a:cs typeface="Arial"/>
                <a:sym typeface="Arial"/>
              </a:rPr>
              <a:t>Cartographie des services, voies d'orientation, formulaires d'orientation et conférences de cas</a:t>
            </a:r>
            <a:endParaRPr sz="2000">
              <a:solidFill>
                <a:schemeClr val="dk1"/>
              </a:solidFill>
              <a:latin typeface="Arial"/>
              <a:ea typeface="Arial"/>
              <a:cs typeface="Arial"/>
              <a:sym typeface="Arial"/>
            </a:endParaRPr>
          </a:p>
        </p:txBody>
      </p:sp>
      <p:sp>
        <p:nvSpPr>
          <p:cNvPr id="690" name="Google Shape;690;p34"/>
          <p:cNvSpPr txBox="1"/>
          <p:nvPr/>
        </p:nvSpPr>
        <p:spPr>
          <a:xfrm>
            <a:off x="5202399" y="1704277"/>
            <a:ext cx="2772845"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Enfant : </a:t>
            </a:r>
            <a:r>
              <a:rPr lang="en-GB" sz="2000">
                <a:solidFill>
                  <a:schemeClr val="dk1"/>
                </a:solidFill>
                <a:latin typeface="Arial"/>
                <a:ea typeface="Arial"/>
                <a:cs typeface="Arial"/>
                <a:sym typeface="Arial"/>
              </a:rPr>
              <a:t>en fonction de l'âge, du stade de développement et des capacités</a:t>
            </a:r>
            <a:endParaRPr/>
          </a:p>
          <a:p>
            <a:pPr marL="0" marR="0" lvl="0" indent="0" algn="l" rtl="0">
              <a:spcBef>
                <a:spcPts val="0"/>
              </a:spcBef>
              <a:spcAft>
                <a:spcPts val="0"/>
              </a:spcAft>
              <a:buNone/>
            </a:pPr>
            <a:endParaRPr sz="2000" b="1">
              <a:solidFill>
                <a:schemeClr val="dk1"/>
              </a:solidFill>
              <a:latin typeface="Arial"/>
              <a:ea typeface="Arial"/>
              <a:cs typeface="Arial"/>
              <a:sym typeface="Arial"/>
            </a:endParaRPr>
          </a:p>
          <a:p>
            <a:pPr marL="0" marR="0" lvl="0" indent="0" algn="l" rtl="0">
              <a:spcBef>
                <a:spcPts val="0"/>
              </a:spcBef>
              <a:spcAft>
                <a:spcPts val="0"/>
              </a:spcAft>
              <a:buNone/>
            </a:pPr>
            <a:r>
              <a:rPr lang="en-GB" sz="2000" b="1">
                <a:solidFill>
                  <a:schemeClr val="dk1"/>
                </a:solidFill>
                <a:latin typeface="Arial"/>
                <a:ea typeface="Arial"/>
                <a:cs typeface="Arial"/>
                <a:sym typeface="Arial"/>
              </a:rPr>
              <a:t>La famille : </a:t>
            </a:r>
            <a:r>
              <a:rPr lang="en-GB" sz="2000">
                <a:solidFill>
                  <a:schemeClr val="dk1"/>
                </a:solidFill>
                <a:latin typeface="Arial"/>
                <a:ea typeface="Arial"/>
                <a:cs typeface="Arial"/>
                <a:sym typeface="Arial"/>
              </a:rPr>
              <a:t>Parents, soignants, membres de la famille élargie, adultes de confiance</a:t>
            </a:r>
            <a:endParaRPr/>
          </a:p>
        </p:txBody>
      </p:sp>
      <p:sp>
        <p:nvSpPr>
          <p:cNvPr id="691" name="Google Shape;691;p34"/>
          <p:cNvSpPr txBox="1"/>
          <p:nvPr/>
        </p:nvSpPr>
        <p:spPr>
          <a:xfrm>
            <a:off x="8092441" y="1704277"/>
            <a:ext cx="3347616"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Communauté : </a:t>
            </a:r>
            <a:r>
              <a:rPr lang="en-GB" sz="2000">
                <a:solidFill>
                  <a:schemeClr val="dk1"/>
                </a:solidFill>
                <a:latin typeface="Arial"/>
                <a:ea typeface="Arial"/>
                <a:cs typeface="Arial"/>
                <a:sym typeface="Arial"/>
              </a:rPr>
              <a:t>Responsables et bénévoles de la communauté</a:t>
            </a:r>
            <a:endParaRPr/>
          </a:p>
          <a:p>
            <a:pPr marL="0" marR="0" lvl="0" indent="0" algn="l" rtl="0">
              <a:spcBef>
                <a:spcPts val="0"/>
              </a:spcBef>
              <a:spcAft>
                <a:spcPts val="0"/>
              </a:spcAft>
              <a:buNone/>
            </a:pPr>
            <a:endParaRPr sz="2000" b="1">
              <a:solidFill>
                <a:schemeClr val="dk1"/>
              </a:solidFill>
              <a:latin typeface="Arial"/>
              <a:ea typeface="Arial"/>
              <a:cs typeface="Arial"/>
              <a:sym typeface="Arial"/>
            </a:endParaRPr>
          </a:p>
          <a:p>
            <a:pPr marL="0" marR="0" lvl="0" indent="0" algn="l" rtl="0">
              <a:spcBef>
                <a:spcPts val="0"/>
              </a:spcBef>
              <a:spcAft>
                <a:spcPts val="0"/>
              </a:spcAft>
              <a:buNone/>
            </a:pPr>
            <a:r>
              <a:rPr lang="en-GB" sz="2000" b="1">
                <a:solidFill>
                  <a:schemeClr val="dk1"/>
                </a:solidFill>
                <a:latin typeface="Arial"/>
                <a:ea typeface="Arial"/>
                <a:cs typeface="Arial"/>
                <a:sym typeface="Arial"/>
              </a:rPr>
              <a:t>Société : </a:t>
            </a:r>
            <a:r>
              <a:rPr lang="en-GB" sz="2000">
                <a:solidFill>
                  <a:schemeClr val="dk1"/>
                </a:solidFill>
                <a:latin typeface="Arial"/>
                <a:ea typeface="Arial"/>
                <a:cs typeface="Arial"/>
                <a:sym typeface="Arial"/>
              </a:rPr>
              <a:t>Autorités locales, police, services gouvernementaux, autres prestataires de services (par ex. ONGI, ONG locale, OSC)</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3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Étapes de la coordination</a:t>
            </a:r>
            <a:endParaRPr>
              <a:latin typeface="Arial"/>
              <a:ea typeface="Arial"/>
              <a:cs typeface="Arial"/>
              <a:sym typeface="Arial"/>
            </a:endParaRPr>
          </a:p>
        </p:txBody>
      </p:sp>
      <p:sp>
        <p:nvSpPr>
          <p:cNvPr id="698" name="Google Shape;698;p35"/>
          <p:cNvSpPr/>
          <p:nvPr/>
        </p:nvSpPr>
        <p:spPr>
          <a:xfrm>
            <a:off x="38100" y="1143000"/>
            <a:ext cx="11163300" cy="4991100"/>
          </a:xfrm>
          <a:custGeom>
            <a:avLst/>
            <a:gdLst/>
            <a:ahLst/>
            <a:cxnLst/>
            <a:rect l="l" t="t" r="r" b="b"/>
            <a:pathLst>
              <a:path w="11163300" h="4991100" extrusionOk="0">
                <a:moveTo>
                  <a:pt x="0" y="0"/>
                </a:moveTo>
                <a:cubicBezTo>
                  <a:pt x="239712" y="222250"/>
                  <a:pt x="479425" y="444500"/>
                  <a:pt x="1123950" y="781050"/>
                </a:cubicBezTo>
                <a:cubicBezTo>
                  <a:pt x="1768475" y="1117600"/>
                  <a:pt x="2909888" y="1911350"/>
                  <a:pt x="3867150" y="2019300"/>
                </a:cubicBezTo>
                <a:cubicBezTo>
                  <a:pt x="4824412" y="2127250"/>
                  <a:pt x="6002337" y="1336675"/>
                  <a:pt x="6867525" y="1428750"/>
                </a:cubicBezTo>
                <a:cubicBezTo>
                  <a:pt x="7732713" y="1520825"/>
                  <a:pt x="8570913" y="2081213"/>
                  <a:pt x="9058275" y="2571750"/>
                </a:cubicBezTo>
                <a:cubicBezTo>
                  <a:pt x="9545637" y="3062287"/>
                  <a:pt x="9440863" y="3968750"/>
                  <a:pt x="9791700" y="4371975"/>
                </a:cubicBezTo>
                <a:cubicBezTo>
                  <a:pt x="10142537" y="4775200"/>
                  <a:pt x="10652918" y="4883150"/>
                  <a:pt x="11163300" y="4991100"/>
                </a:cubicBezTo>
              </a:path>
            </a:pathLst>
          </a:custGeom>
          <a:noFill/>
          <a:ln w="762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99" name="Google Shape;699;p35"/>
          <p:cNvSpPr txBox="1"/>
          <p:nvPr/>
        </p:nvSpPr>
        <p:spPr>
          <a:xfrm>
            <a:off x="1754317" y="1323784"/>
            <a:ext cx="261514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Obtenir le </a:t>
            </a:r>
            <a:r>
              <a:rPr lang="en-GB" sz="2000">
                <a:solidFill>
                  <a:schemeClr val="dk1"/>
                </a:solidFill>
                <a:latin typeface="Arial"/>
                <a:ea typeface="Arial"/>
                <a:cs typeface="Arial"/>
                <a:sym typeface="Arial"/>
              </a:rPr>
              <a:t>consentement</a:t>
            </a:r>
            <a:endParaRPr sz="2000">
              <a:solidFill>
                <a:schemeClr val="dk1"/>
              </a:solidFill>
              <a:latin typeface="Arial"/>
              <a:ea typeface="Arial"/>
              <a:cs typeface="Arial"/>
              <a:sym typeface="Arial"/>
            </a:endParaRPr>
          </a:p>
        </p:txBody>
      </p:sp>
      <p:sp>
        <p:nvSpPr>
          <p:cNvPr id="700" name="Google Shape;700;p35"/>
          <p:cNvSpPr txBox="1"/>
          <p:nvPr/>
        </p:nvSpPr>
        <p:spPr>
          <a:xfrm>
            <a:off x="7320972" y="1567323"/>
            <a:ext cx="171081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Planifier les </a:t>
            </a:r>
            <a:r>
              <a:rPr lang="en-GB" sz="2000">
                <a:solidFill>
                  <a:schemeClr val="dk1"/>
                </a:solidFill>
                <a:latin typeface="Arial"/>
                <a:ea typeface="Arial"/>
                <a:cs typeface="Arial"/>
                <a:sym typeface="Arial"/>
              </a:rPr>
              <a:t>tâches et les activités</a:t>
            </a:r>
            <a:endParaRPr sz="2000">
              <a:solidFill>
                <a:schemeClr val="dk1"/>
              </a:solidFill>
              <a:latin typeface="Arial"/>
              <a:ea typeface="Arial"/>
              <a:cs typeface="Arial"/>
              <a:sym typeface="Arial"/>
            </a:endParaRPr>
          </a:p>
        </p:txBody>
      </p:sp>
      <p:sp>
        <p:nvSpPr>
          <p:cNvPr id="701" name="Google Shape;701;p35"/>
          <p:cNvSpPr txBox="1"/>
          <p:nvPr/>
        </p:nvSpPr>
        <p:spPr>
          <a:xfrm>
            <a:off x="3732259" y="1644510"/>
            <a:ext cx="261514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Convenir </a:t>
            </a:r>
            <a:r>
              <a:rPr lang="en-GB" sz="2000">
                <a:solidFill>
                  <a:schemeClr val="dk1"/>
                </a:solidFill>
                <a:latin typeface="Arial"/>
                <a:ea typeface="Arial"/>
                <a:cs typeface="Arial"/>
                <a:sym typeface="Arial"/>
              </a:rPr>
              <a:t>des rôles et des responsabilités</a:t>
            </a:r>
            <a:endParaRPr sz="2000">
              <a:solidFill>
                <a:schemeClr val="dk1"/>
              </a:solidFill>
              <a:latin typeface="Arial"/>
              <a:ea typeface="Arial"/>
              <a:cs typeface="Arial"/>
              <a:sym typeface="Arial"/>
            </a:endParaRPr>
          </a:p>
        </p:txBody>
      </p:sp>
      <p:sp>
        <p:nvSpPr>
          <p:cNvPr id="702" name="Google Shape;702;p35"/>
          <p:cNvSpPr txBox="1"/>
          <p:nvPr/>
        </p:nvSpPr>
        <p:spPr>
          <a:xfrm>
            <a:off x="9526929" y="2526875"/>
            <a:ext cx="229688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Communiquer les </a:t>
            </a:r>
            <a:r>
              <a:rPr lang="en-GB" sz="2000">
                <a:solidFill>
                  <a:schemeClr val="dk1"/>
                </a:solidFill>
                <a:latin typeface="Arial"/>
                <a:ea typeface="Arial"/>
                <a:cs typeface="Arial"/>
                <a:sym typeface="Arial"/>
              </a:rPr>
              <a:t>progrès et les changements </a:t>
            </a:r>
            <a:endParaRPr/>
          </a:p>
        </p:txBody>
      </p:sp>
      <p:sp>
        <p:nvSpPr>
          <p:cNvPr id="703" name="Google Shape;703;p35"/>
          <p:cNvSpPr txBox="1"/>
          <p:nvPr/>
        </p:nvSpPr>
        <p:spPr>
          <a:xfrm>
            <a:off x="10033541" y="4115898"/>
            <a:ext cx="1607753"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Arial"/>
                <a:ea typeface="Arial"/>
                <a:cs typeface="Arial"/>
                <a:sym typeface="Arial"/>
              </a:rPr>
              <a:t>Évaluer </a:t>
            </a:r>
            <a:r>
              <a:rPr lang="en-GB" sz="2000">
                <a:solidFill>
                  <a:schemeClr val="dk1"/>
                </a:solidFill>
                <a:latin typeface="Arial"/>
                <a:ea typeface="Arial"/>
                <a:cs typeface="Arial"/>
                <a:sym typeface="Arial"/>
              </a:rPr>
              <a:t>et adapter ensemble</a:t>
            </a:r>
            <a:endParaRPr/>
          </a:p>
        </p:txBody>
      </p:sp>
      <p:sp>
        <p:nvSpPr>
          <p:cNvPr id="704" name="Google Shape;704;p35"/>
          <p:cNvSpPr/>
          <p:nvPr/>
        </p:nvSpPr>
        <p:spPr>
          <a:xfrm>
            <a:off x="1031631" y="1677727"/>
            <a:ext cx="711112" cy="711112"/>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chemeClr val="lt1"/>
                </a:solidFill>
                <a:latin typeface="Arial"/>
                <a:ea typeface="Arial"/>
                <a:cs typeface="Arial"/>
                <a:sym typeface="Arial"/>
              </a:rPr>
              <a:t>1</a:t>
            </a:r>
            <a:endParaRPr sz="2800" b="1">
              <a:solidFill>
                <a:schemeClr val="lt1"/>
              </a:solidFill>
              <a:latin typeface="Arial"/>
              <a:ea typeface="Arial"/>
              <a:cs typeface="Arial"/>
              <a:sym typeface="Arial"/>
            </a:endParaRPr>
          </a:p>
        </p:txBody>
      </p:sp>
      <p:sp>
        <p:nvSpPr>
          <p:cNvPr id="705" name="Google Shape;705;p35"/>
          <p:cNvSpPr/>
          <p:nvPr/>
        </p:nvSpPr>
        <p:spPr>
          <a:xfrm>
            <a:off x="4102432" y="2702108"/>
            <a:ext cx="711112" cy="711112"/>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chemeClr val="lt1"/>
                </a:solidFill>
                <a:latin typeface="Arial"/>
                <a:ea typeface="Arial"/>
                <a:cs typeface="Arial"/>
                <a:sym typeface="Arial"/>
              </a:rPr>
              <a:t>2</a:t>
            </a:r>
            <a:endParaRPr sz="2800" b="1">
              <a:solidFill>
                <a:schemeClr val="lt1"/>
              </a:solidFill>
              <a:latin typeface="Arial"/>
              <a:ea typeface="Arial"/>
              <a:cs typeface="Arial"/>
              <a:sym typeface="Arial"/>
            </a:endParaRPr>
          </a:p>
        </p:txBody>
      </p:sp>
      <p:sp>
        <p:nvSpPr>
          <p:cNvPr id="706" name="Google Shape;706;p35"/>
          <p:cNvSpPr/>
          <p:nvPr/>
        </p:nvSpPr>
        <p:spPr>
          <a:xfrm>
            <a:off x="6534403" y="2211794"/>
            <a:ext cx="711112" cy="711112"/>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chemeClr val="lt1"/>
                </a:solidFill>
                <a:latin typeface="Arial"/>
                <a:ea typeface="Arial"/>
                <a:cs typeface="Arial"/>
                <a:sym typeface="Arial"/>
              </a:rPr>
              <a:t>3</a:t>
            </a:r>
            <a:endParaRPr sz="2800" b="1">
              <a:solidFill>
                <a:schemeClr val="lt1"/>
              </a:solidFill>
              <a:latin typeface="Arial"/>
              <a:ea typeface="Arial"/>
              <a:cs typeface="Arial"/>
              <a:sym typeface="Arial"/>
            </a:endParaRPr>
          </a:p>
        </p:txBody>
      </p:sp>
      <p:sp>
        <p:nvSpPr>
          <p:cNvPr id="707" name="Google Shape;707;p35"/>
          <p:cNvSpPr/>
          <p:nvPr/>
        </p:nvSpPr>
        <p:spPr>
          <a:xfrm>
            <a:off x="8655153" y="3282994"/>
            <a:ext cx="711112" cy="711112"/>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chemeClr val="lt1"/>
                </a:solidFill>
                <a:latin typeface="Arial"/>
                <a:ea typeface="Arial"/>
                <a:cs typeface="Arial"/>
                <a:sym typeface="Arial"/>
              </a:rPr>
              <a:t>4</a:t>
            </a:r>
            <a:endParaRPr sz="2800" b="1">
              <a:solidFill>
                <a:schemeClr val="lt1"/>
              </a:solidFill>
              <a:latin typeface="Arial"/>
              <a:ea typeface="Arial"/>
              <a:cs typeface="Arial"/>
              <a:sym typeface="Arial"/>
            </a:endParaRPr>
          </a:p>
        </p:txBody>
      </p:sp>
      <p:sp>
        <p:nvSpPr>
          <p:cNvPr id="708" name="Google Shape;708;p35"/>
          <p:cNvSpPr/>
          <p:nvPr/>
        </p:nvSpPr>
        <p:spPr>
          <a:xfrm>
            <a:off x="9416720" y="5042801"/>
            <a:ext cx="711112" cy="711112"/>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a:solidFill>
                  <a:schemeClr val="lt1"/>
                </a:solidFill>
                <a:latin typeface="Arial"/>
                <a:ea typeface="Arial"/>
                <a:cs typeface="Arial"/>
                <a:sym typeface="Arial"/>
              </a:rPr>
              <a:t>5</a:t>
            </a:r>
            <a:endParaRPr sz="2800" b="1">
              <a:solidFill>
                <a:schemeClr val="lt1"/>
              </a:solidFill>
              <a:latin typeface="Arial"/>
              <a:ea typeface="Arial"/>
              <a:cs typeface="Arial"/>
              <a:sym typeface="Arial"/>
            </a:endParaRPr>
          </a:p>
        </p:txBody>
      </p:sp>
      <p:sp>
        <p:nvSpPr>
          <p:cNvPr id="709" name="Google Shape;709;p35"/>
          <p:cNvSpPr/>
          <p:nvPr/>
        </p:nvSpPr>
        <p:spPr>
          <a:xfrm>
            <a:off x="1731487" y="3882836"/>
            <a:ext cx="2615140" cy="1177665"/>
          </a:xfrm>
          <a:prstGeom prst="wedgeRoundRectCallout">
            <a:avLst>
              <a:gd name="adj1" fmla="val -27520"/>
              <a:gd name="adj2" fmla="val 61761"/>
              <a:gd name="adj3" fmla="val 16667"/>
            </a:avLst>
          </a:prstGeom>
          <a:solidFill>
            <a:srgbClr val="CCE9F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a:solidFill>
                  <a:schemeClr val="dk1"/>
                </a:solidFill>
                <a:latin typeface="Arial"/>
                <a:ea typeface="Arial"/>
                <a:cs typeface="Arial"/>
                <a:sym typeface="Arial"/>
              </a:rPr>
              <a:t>L'enfant et le parent ou la personne qui s'occupe de lui partagent ce dont ils pensent avoir besoin.</a:t>
            </a:r>
            <a:endParaRPr sz="1600">
              <a:solidFill>
                <a:schemeClr val="dk1"/>
              </a:solidFill>
              <a:latin typeface="Arial"/>
              <a:ea typeface="Arial"/>
              <a:cs typeface="Arial"/>
              <a:sym typeface="Arial"/>
            </a:endParaRPr>
          </a:p>
        </p:txBody>
      </p:sp>
      <p:grpSp>
        <p:nvGrpSpPr>
          <p:cNvPr id="710" name="Google Shape;710;p35"/>
          <p:cNvGrpSpPr/>
          <p:nvPr/>
        </p:nvGrpSpPr>
        <p:grpSpPr>
          <a:xfrm>
            <a:off x="1779231" y="4902211"/>
            <a:ext cx="694684" cy="976316"/>
            <a:chOff x="2013347" y="1776810"/>
            <a:chExt cx="2306524" cy="3241614"/>
          </a:xfrm>
        </p:grpSpPr>
        <p:grpSp>
          <p:nvGrpSpPr>
            <p:cNvPr id="711" name="Google Shape;711;p35"/>
            <p:cNvGrpSpPr/>
            <p:nvPr/>
          </p:nvGrpSpPr>
          <p:grpSpPr>
            <a:xfrm>
              <a:off x="3594022" y="3229471"/>
              <a:ext cx="725849" cy="1788952"/>
              <a:chOff x="1047750" y="1929282"/>
              <a:chExt cx="679484" cy="1674679"/>
            </a:xfrm>
          </p:grpSpPr>
          <p:sp>
            <p:nvSpPr>
              <p:cNvPr id="712" name="Google Shape;712;p35"/>
              <p:cNvSpPr/>
              <p:nvPr/>
            </p:nvSpPr>
            <p:spPr>
              <a:xfrm>
                <a:off x="1052733" y="2725467"/>
                <a:ext cx="671847" cy="87849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13" name="Google Shape;713;p35"/>
              <p:cNvSpPr/>
              <p:nvPr/>
            </p:nvSpPr>
            <p:spPr>
              <a:xfrm>
                <a:off x="1047750" y="1929282"/>
                <a:ext cx="679484" cy="679484"/>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714" name="Google Shape;714;p35"/>
            <p:cNvGrpSpPr/>
            <p:nvPr/>
          </p:nvGrpSpPr>
          <p:grpSpPr>
            <a:xfrm>
              <a:off x="2013347" y="1776810"/>
              <a:ext cx="888336" cy="3241614"/>
              <a:chOff x="1082512" y="1656618"/>
              <a:chExt cx="888336" cy="3241614"/>
            </a:xfrm>
          </p:grpSpPr>
          <p:sp>
            <p:nvSpPr>
              <p:cNvPr id="715" name="Google Shape;715;p35"/>
              <p:cNvSpPr/>
              <p:nvPr/>
            </p:nvSpPr>
            <p:spPr>
              <a:xfrm>
                <a:off x="1082512" y="1656618"/>
                <a:ext cx="888336" cy="888335"/>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716" name="Google Shape;716;p35"/>
              <p:cNvSpPr/>
              <p:nvPr/>
            </p:nvSpPr>
            <p:spPr>
              <a:xfrm>
                <a:off x="1089026" y="2708811"/>
                <a:ext cx="878351" cy="2189421"/>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36"/>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highlight>
                  <a:srgbClr val="FFFF00"/>
                </a:highlight>
                <a:latin typeface="Arial"/>
                <a:ea typeface="Arial"/>
                <a:cs typeface="Arial"/>
                <a:sym typeface="Arial"/>
              </a:rPr>
              <a:t>Conférence de cas</a:t>
            </a:r>
            <a:endParaRPr>
              <a:highlight>
                <a:srgbClr val="FFFF00"/>
              </a:highlight>
              <a:latin typeface="Arial"/>
              <a:ea typeface="Arial"/>
              <a:cs typeface="Arial"/>
              <a:sym typeface="Arial"/>
            </a:endParaRPr>
          </a:p>
        </p:txBody>
      </p:sp>
      <p:sp>
        <p:nvSpPr>
          <p:cNvPr id="723" name="Google Shape;723;p36"/>
          <p:cNvSpPr txBox="1"/>
          <p:nvPr/>
        </p:nvSpPr>
        <p:spPr>
          <a:xfrm>
            <a:off x="4538392" y="1871801"/>
            <a:ext cx="6828451"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a:solidFill>
                  <a:schemeClr val="dk1"/>
                </a:solidFill>
                <a:latin typeface="Arial"/>
                <a:ea typeface="Arial"/>
                <a:cs typeface="Arial"/>
                <a:sym typeface="Arial"/>
              </a:rPr>
              <a:t>Une conférence de cas est une </a:t>
            </a:r>
            <a:r>
              <a:rPr lang="en-GB" sz="2200" b="1">
                <a:solidFill>
                  <a:schemeClr val="dk1"/>
                </a:solidFill>
                <a:latin typeface="Arial"/>
                <a:ea typeface="Arial"/>
                <a:cs typeface="Arial"/>
                <a:sym typeface="Arial"/>
              </a:rPr>
              <a:t>réunion multisectorielle et interagences </a:t>
            </a:r>
            <a:r>
              <a:rPr lang="en-GB" sz="2200">
                <a:solidFill>
                  <a:schemeClr val="dk1"/>
                </a:solidFill>
                <a:latin typeface="Arial"/>
                <a:ea typeface="Arial"/>
                <a:cs typeface="Arial"/>
                <a:sym typeface="Arial"/>
              </a:rPr>
              <a:t>pour discuter de </a:t>
            </a:r>
            <a:r>
              <a:rPr lang="en-GB" sz="2200" b="1">
                <a:solidFill>
                  <a:schemeClr val="dk1"/>
                </a:solidFill>
                <a:latin typeface="Arial"/>
                <a:ea typeface="Arial"/>
                <a:cs typeface="Arial"/>
                <a:sym typeface="Arial"/>
              </a:rPr>
              <a:t>cas complexes</a:t>
            </a:r>
            <a:r>
              <a:rPr lang="en-GB" sz="22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pic>
        <p:nvPicPr>
          <p:cNvPr id="724" name="Google Shape;724;p36" descr="Meeting with solid fill"/>
          <p:cNvPicPr preferRelativeResize="0"/>
          <p:nvPr/>
        </p:nvPicPr>
        <p:blipFill rotWithShape="1">
          <a:blip r:embed="rId3">
            <a:alphaModFix/>
          </a:blip>
          <a:srcRect/>
          <a:stretch/>
        </p:blipFill>
        <p:spPr>
          <a:xfrm>
            <a:off x="648414" y="1307485"/>
            <a:ext cx="3525105" cy="3525105"/>
          </a:xfrm>
          <a:prstGeom prst="rect">
            <a:avLst/>
          </a:prstGeom>
          <a:noFill/>
          <a:ln>
            <a:noFill/>
          </a:ln>
        </p:spPr>
      </p:pic>
      <p:grpSp>
        <p:nvGrpSpPr>
          <p:cNvPr id="725" name="Google Shape;725;p36"/>
          <p:cNvGrpSpPr/>
          <p:nvPr/>
        </p:nvGrpSpPr>
        <p:grpSpPr>
          <a:xfrm>
            <a:off x="1396978" y="3424597"/>
            <a:ext cx="2042687" cy="1826753"/>
            <a:chOff x="1574957" y="2192954"/>
            <a:chExt cx="2894383" cy="2588416"/>
          </a:xfrm>
        </p:grpSpPr>
        <p:grpSp>
          <p:nvGrpSpPr>
            <p:cNvPr id="726" name="Google Shape;726;p36"/>
            <p:cNvGrpSpPr/>
            <p:nvPr/>
          </p:nvGrpSpPr>
          <p:grpSpPr>
            <a:xfrm>
              <a:off x="1574957" y="2192954"/>
              <a:ext cx="2894383" cy="2588416"/>
              <a:chOff x="1330362" y="2812046"/>
              <a:chExt cx="2205152" cy="1972046"/>
            </a:xfrm>
          </p:grpSpPr>
          <p:sp>
            <p:nvSpPr>
              <p:cNvPr id="727" name="Google Shape;727;p36"/>
              <p:cNvSpPr/>
              <p:nvPr/>
            </p:nvSpPr>
            <p:spPr>
              <a:xfrm rot="-621676">
                <a:off x="1459832" y="2999874"/>
                <a:ext cx="1283368" cy="1556084"/>
              </a:xfrm>
              <a:prstGeom prst="snip1Rect">
                <a:avLst>
                  <a:gd name="adj" fmla="val 16667"/>
                </a:avLst>
              </a:prstGeom>
              <a:solidFill>
                <a:schemeClr val="accent4"/>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8" name="Google Shape;728;p36"/>
              <p:cNvSpPr/>
              <p:nvPr/>
            </p:nvSpPr>
            <p:spPr>
              <a:xfrm>
                <a:off x="1871174" y="2812046"/>
                <a:ext cx="1283368" cy="1556084"/>
              </a:xfrm>
              <a:prstGeom prst="snip1Rect">
                <a:avLst>
                  <a:gd name="adj" fmla="val 16667"/>
                </a:avLst>
              </a:prstGeom>
              <a:solidFill>
                <a:schemeClr val="accent4"/>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9" name="Google Shape;729;p36"/>
              <p:cNvSpPr/>
              <p:nvPr/>
            </p:nvSpPr>
            <p:spPr>
              <a:xfrm rot="582585">
                <a:off x="2130116" y="3130929"/>
                <a:ext cx="1283368" cy="1556084"/>
              </a:xfrm>
              <a:prstGeom prst="snip1Rect">
                <a:avLst>
                  <a:gd name="adj" fmla="val 16667"/>
                </a:avLst>
              </a:prstGeom>
              <a:solidFill>
                <a:schemeClr val="accent4"/>
              </a:solidFill>
              <a:ln w="762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30" name="Google Shape;730;p36"/>
            <p:cNvGrpSpPr/>
            <p:nvPr/>
          </p:nvGrpSpPr>
          <p:grpSpPr>
            <a:xfrm rot="619501">
              <a:off x="3224746" y="3087487"/>
              <a:ext cx="506112" cy="1135915"/>
              <a:chOff x="5960196" y="3632825"/>
              <a:chExt cx="324376" cy="728028"/>
            </a:xfrm>
          </p:grpSpPr>
          <p:sp>
            <p:nvSpPr>
              <p:cNvPr id="731" name="Google Shape;731;p36"/>
              <p:cNvSpPr/>
              <p:nvPr/>
            </p:nvSpPr>
            <p:spPr>
              <a:xfrm>
                <a:off x="5962575" y="4012912"/>
                <a:ext cx="320731" cy="347941"/>
              </a:xfrm>
              <a:prstGeom prst="round2SameRect">
                <a:avLst>
                  <a:gd name="adj1" fmla="val 5000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2" name="Google Shape;732;p36"/>
              <p:cNvSpPr/>
              <p:nvPr/>
            </p:nvSpPr>
            <p:spPr>
              <a:xfrm>
                <a:off x="5960196" y="3632825"/>
                <a:ext cx="324376" cy="3243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sp>
        <p:nvSpPr>
          <p:cNvPr id="733" name="Google Shape;733;p36"/>
          <p:cNvSpPr txBox="1"/>
          <p:nvPr/>
        </p:nvSpPr>
        <p:spPr>
          <a:xfrm>
            <a:off x="4551435" y="3028259"/>
            <a:ext cx="3525105" cy="24622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a:solidFill>
                  <a:schemeClr val="dk1"/>
                </a:solidFill>
                <a:latin typeface="Arial"/>
                <a:ea typeface="Arial"/>
                <a:cs typeface="Arial"/>
                <a:sym typeface="Arial"/>
              </a:rPr>
              <a:t>L'objectif d'une conférence de cas est de renforcer la coordination, d'explorer les options entre les secteurs et de soutenir la prise de décision dans l'intérêt supérieur de l'enfant. </a:t>
            </a:r>
            <a:endParaRPr sz="2400">
              <a:solidFill>
                <a:schemeClr val="dk1"/>
              </a:solidFill>
              <a:latin typeface="Arial"/>
              <a:ea typeface="Arial"/>
              <a:cs typeface="Arial"/>
              <a:sym typeface="Arial"/>
            </a:endParaRPr>
          </a:p>
        </p:txBody>
      </p:sp>
      <p:sp>
        <p:nvSpPr>
          <p:cNvPr id="734" name="Google Shape;734;p36"/>
          <p:cNvSpPr/>
          <p:nvPr/>
        </p:nvSpPr>
        <p:spPr>
          <a:xfrm>
            <a:off x="8281813" y="3070038"/>
            <a:ext cx="2868787" cy="2265960"/>
          </a:xfrm>
          <a:prstGeom prst="wedgeRoundRectCallout">
            <a:avLst>
              <a:gd name="adj1" fmla="val 25775"/>
              <a:gd name="adj2" fmla="val 68855"/>
              <a:gd name="adj3" fmla="val 16667"/>
            </a:avLst>
          </a:prstGeom>
          <a:solidFill>
            <a:srgbClr val="CCE9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Qui inviteriez-vous à la conférence de cas de Teo ?</a:t>
            </a:r>
            <a:endParaRPr sz="2400">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3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Conseils pour les conférences de cas</a:t>
            </a:r>
            <a:endParaRPr>
              <a:latin typeface="Arial"/>
              <a:ea typeface="Arial"/>
              <a:cs typeface="Arial"/>
              <a:sym typeface="Arial"/>
            </a:endParaRPr>
          </a:p>
        </p:txBody>
      </p:sp>
      <p:sp>
        <p:nvSpPr>
          <p:cNvPr id="741" name="Google Shape;741;p37"/>
          <p:cNvSpPr txBox="1"/>
          <p:nvPr/>
        </p:nvSpPr>
        <p:spPr>
          <a:xfrm>
            <a:off x="1693112" y="1676126"/>
            <a:ext cx="3869489"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Arial"/>
                <a:ea typeface="Arial"/>
                <a:cs typeface="Arial"/>
                <a:sym typeface="Arial"/>
              </a:rPr>
              <a:t>Planifiez et préparez ! </a:t>
            </a:r>
            <a:endParaRPr/>
          </a:p>
          <a:p>
            <a:pPr marL="285750" marR="0" lvl="0" indent="-13335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r>
              <a:rPr lang="en-GB" sz="2400">
                <a:solidFill>
                  <a:schemeClr val="dk1"/>
                </a:solidFill>
                <a:latin typeface="Arial"/>
                <a:ea typeface="Arial"/>
                <a:cs typeface="Arial"/>
                <a:sym typeface="Arial"/>
              </a:rPr>
              <a:t>Prenez en compte les points de vue et les opinions de l'enfant, des parents ou de la personne qui s'occupe de l'enfant</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r>
              <a:rPr lang="en-GB" sz="2400">
                <a:solidFill>
                  <a:schemeClr val="dk1"/>
                </a:solidFill>
                <a:latin typeface="Arial"/>
                <a:ea typeface="Arial"/>
                <a:cs typeface="Arial"/>
                <a:sym typeface="Arial"/>
              </a:rPr>
              <a:t>Veillez à ce que la présence et la participation se fassent uniquement sur invitation.</a:t>
            </a:r>
            <a:endParaRPr/>
          </a:p>
        </p:txBody>
      </p:sp>
      <p:sp>
        <p:nvSpPr>
          <p:cNvPr id="742" name="Google Shape;742;p37"/>
          <p:cNvSpPr txBox="1"/>
          <p:nvPr/>
        </p:nvSpPr>
        <p:spPr>
          <a:xfrm>
            <a:off x="6629401" y="1536174"/>
            <a:ext cx="4724400"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Arial"/>
                <a:ea typeface="Arial"/>
                <a:cs typeface="Arial"/>
                <a:sym typeface="Arial"/>
              </a:rPr>
              <a:t>Désignez une personne chargée de présider les réunions, de les résumer et d'en tirer les conclusions.</a:t>
            </a:r>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r>
              <a:rPr lang="en-GB" sz="2400">
                <a:solidFill>
                  <a:schemeClr val="dk1"/>
                </a:solidFill>
                <a:latin typeface="Arial"/>
                <a:ea typeface="Arial"/>
                <a:cs typeface="Arial"/>
                <a:sym typeface="Arial"/>
              </a:rPr>
              <a:t>Respectez les principes de protection des données personnelles et les procédures d'échange d'informations</a:t>
            </a:r>
            <a:endParaRPr/>
          </a:p>
          <a:p>
            <a:pPr marL="0" marR="0" lvl="0" indent="0" algn="l" rtl="0">
              <a:spcBef>
                <a:spcPts val="0"/>
              </a:spcBef>
              <a:spcAft>
                <a:spcPts val="0"/>
              </a:spcAft>
              <a:buNone/>
            </a:pPr>
            <a:endParaRPr sz="2400" b="0" i="0" u="none" strike="noStrike">
              <a:solidFill>
                <a:schemeClr val="dk1"/>
              </a:solidFill>
              <a:latin typeface="Arial"/>
              <a:ea typeface="Arial"/>
              <a:cs typeface="Arial"/>
              <a:sym typeface="Arial"/>
            </a:endParaRPr>
          </a:p>
          <a:p>
            <a:pPr marL="0" marR="0" lvl="0" indent="0" algn="l" rtl="0">
              <a:spcBef>
                <a:spcPts val="0"/>
              </a:spcBef>
              <a:spcAft>
                <a:spcPts val="0"/>
              </a:spcAft>
              <a:buNone/>
            </a:pPr>
            <a:r>
              <a:rPr lang="en-GB" sz="2400" b="0" i="0" u="none" strike="noStrike">
                <a:solidFill>
                  <a:schemeClr val="dk1"/>
                </a:solidFill>
                <a:latin typeface="Arial"/>
                <a:ea typeface="Arial"/>
                <a:cs typeface="Arial"/>
                <a:sym typeface="Arial"/>
              </a:rPr>
              <a:t>Documentez les conférences de cas à l'aide d'un rapport</a:t>
            </a:r>
            <a:endParaRPr sz="2400">
              <a:solidFill>
                <a:schemeClr val="dk1"/>
              </a:solidFill>
              <a:latin typeface="Arial"/>
              <a:ea typeface="Arial"/>
              <a:cs typeface="Arial"/>
              <a:sym typeface="Arial"/>
            </a:endParaRPr>
          </a:p>
        </p:txBody>
      </p:sp>
      <p:sp>
        <p:nvSpPr>
          <p:cNvPr id="743" name="Google Shape;743;p37"/>
          <p:cNvSpPr/>
          <p:nvPr/>
        </p:nvSpPr>
        <p:spPr>
          <a:xfrm rot="-3238909">
            <a:off x="986905" y="1830717"/>
            <a:ext cx="439067" cy="223452"/>
          </a:xfrm>
          <a:prstGeom prst="corner">
            <a:avLst>
              <a:gd name="adj1" fmla="val 42208"/>
              <a:gd name="adj2" fmla="val 4335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4" name="Google Shape;744;p37"/>
          <p:cNvSpPr/>
          <p:nvPr/>
        </p:nvSpPr>
        <p:spPr>
          <a:xfrm rot="-3238909">
            <a:off x="986905" y="2565811"/>
            <a:ext cx="439067" cy="223452"/>
          </a:xfrm>
          <a:prstGeom prst="corner">
            <a:avLst>
              <a:gd name="adj1" fmla="val 42208"/>
              <a:gd name="adj2" fmla="val 4335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5" name="Google Shape;745;p37"/>
          <p:cNvSpPr/>
          <p:nvPr/>
        </p:nvSpPr>
        <p:spPr>
          <a:xfrm rot="-3238909">
            <a:off x="986905" y="4753032"/>
            <a:ext cx="439067" cy="223452"/>
          </a:xfrm>
          <a:prstGeom prst="corner">
            <a:avLst>
              <a:gd name="adj1" fmla="val 42208"/>
              <a:gd name="adj2" fmla="val 4335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6" name="Google Shape;746;p37"/>
          <p:cNvSpPr/>
          <p:nvPr/>
        </p:nvSpPr>
        <p:spPr>
          <a:xfrm rot="-3238909">
            <a:off x="6054266" y="1788961"/>
            <a:ext cx="439067" cy="223452"/>
          </a:xfrm>
          <a:prstGeom prst="corner">
            <a:avLst>
              <a:gd name="adj1" fmla="val 42208"/>
              <a:gd name="adj2" fmla="val 4335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7" name="Google Shape;747;p37"/>
          <p:cNvSpPr/>
          <p:nvPr/>
        </p:nvSpPr>
        <p:spPr>
          <a:xfrm rot="-3238909">
            <a:off x="6054265" y="3560540"/>
            <a:ext cx="439067" cy="223452"/>
          </a:xfrm>
          <a:prstGeom prst="corner">
            <a:avLst>
              <a:gd name="adj1" fmla="val 42208"/>
              <a:gd name="adj2" fmla="val 4335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8" name="Google Shape;748;p37"/>
          <p:cNvSpPr/>
          <p:nvPr/>
        </p:nvSpPr>
        <p:spPr>
          <a:xfrm rot="-3238909">
            <a:off x="6054264" y="5332118"/>
            <a:ext cx="439067" cy="223452"/>
          </a:xfrm>
          <a:prstGeom prst="corner">
            <a:avLst>
              <a:gd name="adj1" fmla="val 42208"/>
              <a:gd name="adj2" fmla="val 4335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3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Points clés de l'apprentissage</a:t>
            </a:r>
            <a:endParaRPr>
              <a:latin typeface="Arial"/>
              <a:ea typeface="Arial"/>
              <a:cs typeface="Arial"/>
              <a:sym typeface="Arial"/>
            </a:endParaRPr>
          </a:p>
        </p:txBody>
      </p:sp>
      <p:sp>
        <p:nvSpPr>
          <p:cNvPr id="755" name="Google Shape;755;p38"/>
          <p:cNvSpPr/>
          <p:nvPr/>
        </p:nvSpPr>
        <p:spPr>
          <a:xfrm>
            <a:off x="5563255" y="1799773"/>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6" name="Google Shape;756;p38"/>
          <p:cNvSpPr/>
          <p:nvPr/>
        </p:nvSpPr>
        <p:spPr>
          <a:xfrm>
            <a:off x="9225511" y="1799773"/>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7" name="Google Shape;757;p38"/>
          <p:cNvSpPr/>
          <p:nvPr/>
        </p:nvSpPr>
        <p:spPr>
          <a:xfrm>
            <a:off x="1945812" y="1799773"/>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8" name="Google Shape;758;p38"/>
          <p:cNvSpPr txBox="1"/>
          <p:nvPr/>
        </p:nvSpPr>
        <p:spPr>
          <a:xfrm>
            <a:off x="913896" y="3284621"/>
            <a:ext cx="3115391" cy="23082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a:solidFill>
                  <a:srgbClr val="000000"/>
                </a:solidFill>
                <a:latin typeface="Arial"/>
                <a:ea typeface="Arial"/>
                <a:cs typeface="Arial"/>
                <a:sym typeface="Arial"/>
              </a:rPr>
              <a:t>La coordination permet de s'assurer que les aides et les services autour de l'enfant travaillent ensemble pour améliorer sa sécurité et son bien-être.</a:t>
            </a:r>
            <a:endParaRPr sz="2400" b="0" i="0" u="none" strike="noStrike" cap="none">
              <a:solidFill>
                <a:schemeClr val="dk1"/>
              </a:solidFill>
              <a:latin typeface="Arial"/>
              <a:ea typeface="Arial"/>
              <a:cs typeface="Arial"/>
              <a:sym typeface="Arial"/>
            </a:endParaRPr>
          </a:p>
        </p:txBody>
      </p:sp>
      <p:sp>
        <p:nvSpPr>
          <p:cNvPr id="759" name="Google Shape;759;p38"/>
          <p:cNvSpPr txBox="1"/>
          <p:nvPr/>
        </p:nvSpPr>
        <p:spPr>
          <a:xfrm>
            <a:off x="4430131" y="3284621"/>
            <a:ext cx="3317807" cy="19389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a:solidFill>
                  <a:schemeClr val="dk1"/>
                </a:solidFill>
                <a:latin typeface="Arial"/>
                <a:ea typeface="Arial"/>
                <a:cs typeface="Arial"/>
                <a:sym typeface="Arial"/>
              </a:rPr>
              <a:t>L</a:t>
            </a:r>
            <a:r>
              <a:rPr lang="en-GB" sz="2400" b="0" i="0" u="none" strike="noStrike" cap="none">
                <a:solidFill>
                  <a:schemeClr val="dk1"/>
                </a:solidFill>
                <a:latin typeface="Arial"/>
                <a:ea typeface="Arial"/>
                <a:cs typeface="Arial"/>
                <a:sym typeface="Arial"/>
              </a:rPr>
              <a:t>es gestionnaires de cas doivent respecter les principes de protection des données personnelles</a:t>
            </a:r>
            <a:endParaRPr sz="2400" b="0" i="0" u="none" strike="noStrike" cap="none">
              <a:solidFill>
                <a:schemeClr val="dk1"/>
              </a:solidFill>
              <a:latin typeface="Arial"/>
              <a:ea typeface="Arial"/>
              <a:cs typeface="Arial"/>
              <a:sym typeface="Arial"/>
            </a:endParaRPr>
          </a:p>
        </p:txBody>
      </p:sp>
      <p:sp>
        <p:nvSpPr>
          <p:cNvPr id="760" name="Google Shape;760;p38"/>
          <p:cNvSpPr txBox="1"/>
          <p:nvPr/>
        </p:nvSpPr>
        <p:spPr>
          <a:xfrm>
            <a:off x="8148782" y="3284621"/>
            <a:ext cx="3205018" cy="19389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Arial"/>
                <a:ea typeface="Arial"/>
                <a:cs typeface="Arial"/>
                <a:sym typeface="Arial"/>
              </a:rPr>
              <a:t>Les travailleurs sociaux peuvent utiliser des outils, tels que la cartographie des services, et planifier la coordination, mais la flexibilité doit rester de mise !</a:t>
            </a: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39"/>
          <p:cNvSpPr txBox="1">
            <a:spLocks noGrp="1"/>
          </p:cNvSpPr>
          <p:nvPr>
            <p:ph type="title"/>
          </p:nvPr>
        </p:nvSpPr>
        <p:spPr>
          <a:xfrm>
            <a:off x="796385" y="3099692"/>
            <a:ext cx="10481215"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n-GB" sz="2400" b="1">
                <a:solidFill>
                  <a:schemeClr val="lt1"/>
                </a:solidFill>
                <a:latin typeface="Garamond"/>
                <a:ea typeface="Garamond"/>
                <a:cs typeface="Garamond"/>
                <a:sym typeface="Garamond"/>
              </a:rPr>
              <a:t>SESSION 5</a:t>
            </a:r>
            <a:br>
              <a:rPr lang="en-GB" sz="2400" b="1">
                <a:solidFill>
                  <a:schemeClr val="lt1"/>
                </a:solidFill>
                <a:latin typeface="Garamond"/>
                <a:ea typeface="Garamond"/>
                <a:cs typeface="Garamond"/>
                <a:sym typeface="Garamond"/>
              </a:rPr>
            </a:br>
            <a:br>
              <a:rPr lang="en-GB" b="1">
                <a:solidFill>
                  <a:schemeClr val="lt1"/>
                </a:solidFill>
                <a:latin typeface="Garamond"/>
                <a:ea typeface="Garamond"/>
                <a:cs typeface="Garamond"/>
                <a:sym typeface="Garamond"/>
              </a:rPr>
            </a:br>
            <a:r>
              <a:rPr lang="en-GB" sz="5400" b="1">
                <a:solidFill>
                  <a:schemeClr val="lt1"/>
                </a:solidFill>
                <a:latin typeface="Garamond"/>
                <a:ea typeface="Garamond"/>
                <a:cs typeface="Garamond"/>
                <a:sym typeface="Garamond"/>
              </a:rPr>
              <a:t>Clôture du module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cxnSp>
        <p:nvCxnSpPr>
          <p:cNvPr id="131" name="Google Shape;131;p4"/>
          <p:cNvCxnSpPr>
            <a:endCxn id="132" idx="4"/>
          </p:cNvCxnSpPr>
          <p:nvPr/>
        </p:nvCxnSpPr>
        <p:spPr>
          <a:xfrm flipH="1">
            <a:off x="7910517" y="570278"/>
            <a:ext cx="1200" cy="5214600"/>
          </a:xfrm>
          <a:prstGeom prst="straightConnector1">
            <a:avLst/>
          </a:prstGeom>
          <a:noFill/>
          <a:ln w="28575" cap="flat" cmpd="sng">
            <a:solidFill>
              <a:schemeClr val="lt1"/>
            </a:solidFill>
            <a:prstDash val="solid"/>
            <a:miter lim="800000"/>
            <a:headEnd type="none" w="sm" len="sm"/>
            <a:tailEnd type="none" w="sm" len="sm"/>
          </a:ln>
        </p:spPr>
      </p:cxnSp>
      <p:sp>
        <p:nvSpPr>
          <p:cNvPr id="133" name="Google Shape;133;p4"/>
          <p:cNvSpPr txBox="1"/>
          <p:nvPr/>
        </p:nvSpPr>
        <p:spPr>
          <a:xfrm>
            <a:off x="8144645" y="277885"/>
            <a:ext cx="3284729"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000"/>
              <a:buFont typeface="Helvetica Neue"/>
              <a:buNone/>
            </a:pPr>
            <a:r>
              <a:rPr lang="en-GB" sz="1800" b="1" i="0" u="none" strike="noStrike" cap="none">
                <a:solidFill>
                  <a:schemeClr val="lt1"/>
                </a:solidFill>
                <a:latin typeface="Arial"/>
                <a:ea typeface="Arial"/>
                <a:cs typeface="Arial"/>
                <a:sym typeface="Arial"/>
              </a:rPr>
              <a:t>Ouverture du module</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2000"/>
              <a:buFont typeface="Helvetica Neue"/>
              <a:buNone/>
            </a:pPr>
            <a:r>
              <a:rPr lang="en-GB" sz="1800" b="0" i="1" u="none" strike="noStrike" cap="none">
                <a:solidFill>
                  <a:schemeClr val="lt1"/>
                </a:solidFill>
                <a:latin typeface="Arial"/>
                <a:ea typeface="Arial"/>
                <a:cs typeface="Arial"/>
                <a:sym typeface="Arial"/>
              </a:rPr>
              <a:t>30 minutes</a:t>
            </a:r>
            <a:endParaRPr sz="1800" b="0" i="1" u="none" strike="noStrike" cap="none">
              <a:solidFill>
                <a:schemeClr val="lt1"/>
              </a:solidFill>
              <a:latin typeface="Arial"/>
              <a:ea typeface="Arial"/>
              <a:cs typeface="Arial"/>
              <a:sym typeface="Arial"/>
            </a:endParaRPr>
          </a:p>
        </p:txBody>
      </p:sp>
      <p:sp>
        <p:nvSpPr>
          <p:cNvPr id="134" name="Google Shape;134;p4"/>
          <p:cNvSpPr txBox="1"/>
          <p:nvPr/>
        </p:nvSpPr>
        <p:spPr>
          <a:xfrm>
            <a:off x="8144645" y="1090094"/>
            <a:ext cx="3383603" cy="1477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000"/>
              <a:buFont typeface="Helvetica Neue"/>
              <a:buNone/>
            </a:pPr>
            <a:r>
              <a:rPr lang="en-GB" sz="1800" b="1" u="none" strike="noStrike" cap="none">
                <a:solidFill>
                  <a:schemeClr val="lt1"/>
                </a:solidFill>
                <a:latin typeface="Arial"/>
                <a:ea typeface="Arial"/>
                <a:cs typeface="Arial"/>
                <a:sym typeface="Arial"/>
              </a:rPr>
              <a:t>Comment le gestionnaire de cas peut-il aborder les problèmes ou les préoccupations ? </a:t>
            </a:r>
            <a:endParaRPr/>
          </a:p>
          <a:p>
            <a:pPr marL="0" marR="0" lvl="0" indent="0" algn="l" rtl="0">
              <a:lnSpc>
                <a:spcPct val="100000"/>
              </a:lnSpc>
              <a:spcBef>
                <a:spcPts val="0"/>
              </a:spcBef>
              <a:spcAft>
                <a:spcPts val="0"/>
              </a:spcAft>
              <a:buClr>
                <a:schemeClr val="lt1"/>
              </a:buClr>
              <a:buSzPts val="2000"/>
              <a:buFont typeface="Helvetica Neue"/>
              <a:buNone/>
            </a:pPr>
            <a:r>
              <a:rPr lang="en-GB" sz="1800" b="0" i="1" u="none" strike="noStrike" cap="none">
                <a:solidFill>
                  <a:schemeClr val="lt1"/>
                </a:solidFill>
                <a:latin typeface="Arial"/>
                <a:ea typeface="Arial"/>
                <a:cs typeface="Arial"/>
                <a:sym typeface="Arial"/>
              </a:rPr>
              <a:t>2 heures</a:t>
            </a:r>
            <a:endParaRPr sz="1800" b="0" i="1" u="none" strike="noStrike" cap="none">
              <a:solidFill>
                <a:schemeClr val="lt1"/>
              </a:solidFill>
              <a:latin typeface="Arial"/>
              <a:ea typeface="Arial"/>
              <a:cs typeface="Arial"/>
              <a:sym typeface="Arial"/>
            </a:endParaRPr>
          </a:p>
        </p:txBody>
      </p:sp>
      <p:sp>
        <p:nvSpPr>
          <p:cNvPr id="135" name="Google Shape;135;p4"/>
          <p:cNvSpPr txBox="1"/>
          <p:nvPr/>
        </p:nvSpPr>
        <p:spPr>
          <a:xfrm>
            <a:off x="6220286" y="2216027"/>
            <a:ext cx="1349407" cy="36929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2000"/>
              <a:buFont typeface="Helvetica Neue"/>
              <a:buNone/>
            </a:pPr>
            <a:r>
              <a:rPr lang="en-GB" sz="1800" b="1" i="0" u="none" strike="noStrike" cap="none">
                <a:solidFill>
                  <a:schemeClr val="lt1"/>
                </a:solidFill>
                <a:latin typeface="Arial"/>
                <a:ea typeface="Arial"/>
                <a:cs typeface="Arial"/>
                <a:sym typeface="Arial"/>
              </a:rPr>
              <a:t>Pause</a:t>
            </a:r>
            <a:endParaRPr sz="1800" b="1" i="1" u="none" strike="noStrike" cap="none">
              <a:solidFill>
                <a:schemeClr val="lt1"/>
              </a:solidFill>
              <a:latin typeface="Arial"/>
              <a:ea typeface="Arial"/>
              <a:cs typeface="Arial"/>
              <a:sym typeface="Arial"/>
            </a:endParaRPr>
          </a:p>
        </p:txBody>
      </p:sp>
      <p:sp>
        <p:nvSpPr>
          <p:cNvPr id="136" name="Google Shape;136;p4"/>
          <p:cNvSpPr txBox="1"/>
          <p:nvPr/>
        </p:nvSpPr>
        <p:spPr>
          <a:xfrm>
            <a:off x="8144645" y="2826896"/>
            <a:ext cx="3383603"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000"/>
              <a:buFont typeface="Helvetica Neue"/>
              <a:buNone/>
            </a:pPr>
            <a:r>
              <a:rPr lang="en-GB" sz="1800" b="1" i="0" u="none" strike="noStrike" cap="none">
                <a:solidFill>
                  <a:schemeClr val="lt1"/>
                </a:solidFill>
                <a:latin typeface="Arial"/>
                <a:ea typeface="Arial"/>
                <a:cs typeface="Arial"/>
                <a:sym typeface="Arial"/>
              </a:rPr>
              <a:t>Comment négocier et gérer les conflits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2000"/>
              <a:buFont typeface="Helvetica Neue"/>
              <a:buNone/>
            </a:pPr>
            <a:r>
              <a:rPr lang="en-GB" sz="1800" b="0" i="1" u="none" strike="noStrike" cap="none">
                <a:solidFill>
                  <a:schemeClr val="lt1"/>
                </a:solidFill>
                <a:latin typeface="Arial"/>
                <a:ea typeface="Arial"/>
                <a:cs typeface="Arial"/>
                <a:sym typeface="Arial"/>
              </a:rPr>
              <a:t>1 heure 15 minutes</a:t>
            </a:r>
            <a:endParaRPr sz="1800">
              <a:solidFill>
                <a:schemeClr val="dk1"/>
              </a:solidFill>
              <a:latin typeface="Arial"/>
              <a:ea typeface="Arial"/>
              <a:cs typeface="Arial"/>
              <a:sym typeface="Arial"/>
            </a:endParaRPr>
          </a:p>
        </p:txBody>
      </p:sp>
      <p:sp>
        <p:nvSpPr>
          <p:cNvPr id="137" name="Google Shape;137;p4"/>
          <p:cNvSpPr txBox="1"/>
          <p:nvPr/>
        </p:nvSpPr>
        <p:spPr>
          <a:xfrm>
            <a:off x="6220286" y="3991763"/>
            <a:ext cx="1349407" cy="36929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lt1"/>
              </a:buClr>
              <a:buSzPts val="2000"/>
              <a:buFont typeface="Helvetica Neue"/>
              <a:buNone/>
            </a:pPr>
            <a:r>
              <a:rPr lang="en-GB" sz="1800" b="1" i="0" u="none" strike="noStrike" cap="none">
                <a:solidFill>
                  <a:schemeClr val="lt1"/>
                </a:solidFill>
                <a:latin typeface="Arial"/>
                <a:ea typeface="Arial"/>
                <a:cs typeface="Arial"/>
                <a:sym typeface="Arial"/>
              </a:rPr>
              <a:t>Déjeuner</a:t>
            </a:r>
            <a:endParaRPr sz="1800" b="1" i="1" u="none" strike="noStrike" cap="none">
              <a:solidFill>
                <a:schemeClr val="lt1"/>
              </a:solidFill>
              <a:latin typeface="Arial"/>
              <a:ea typeface="Arial"/>
              <a:cs typeface="Arial"/>
              <a:sym typeface="Arial"/>
            </a:endParaRPr>
          </a:p>
        </p:txBody>
      </p:sp>
      <p:sp>
        <p:nvSpPr>
          <p:cNvPr id="138" name="Google Shape;138;p4"/>
          <p:cNvSpPr txBox="1"/>
          <p:nvPr/>
        </p:nvSpPr>
        <p:spPr>
          <a:xfrm>
            <a:off x="8144645" y="5889401"/>
            <a:ext cx="3383603"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000"/>
              <a:buFont typeface="Helvetica Neue"/>
              <a:buNone/>
            </a:pPr>
            <a:r>
              <a:rPr lang="en-GB" sz="1800" b="1" i="0" u="none" strike="noStrike" cap="none">
                <a:solidFill>
                  <a:schemeClr val="lt1"/>
                </a:solidFill>
                <a:latin typeface="Arial"/>
                <a:ea typeface="Arial"/>
                <a:cs typeface="Arial"/>
                <a:sym typeface="Arial"/>
              </a:rPr>
              <a:t>Clôture du module</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2000"/>
              <a:buFont typeface="Helvetica Neue"/>
              <a:buNone/>
            </a:pPr>
            <a:r>
              <a:rPr lang="en-GB" sz="1800" i="1">
                <a:solidFill>
                  <a:schemeClr val="lt1"/>
                </a:solidFill>
                <a:latin typeface="Arial"/>
                <a:ea typeface="Arial"/>
                <a:cs typeface="Arial"/>
                <a:sym typeface="Arial"/>
              </a:rPr>
              <a:t>30 </a:t>
            </a:r>
            <a:r>
              <a:rPr lang="en-GB" sz="1800" b="0" i="1" u="none" strike="noStrike" cap="none">
                <a:solidFill>
                  <a:schemeClr val="lt1"/>
                </a:solidFill>
                <a:latin typeface="Arial"/>
                <a:ea typeface="Arial"/>
                <a:cs typeface="Arial"/>
                <a:sym typeface="Arial"/>
              </a:rPr>
              <a:t>minutes</a:t>
            </a:r>
            <a:endParaRPr sz="1800" b="0" i="1" u="none" strike="noStrike" cap="none">
              <a:solidFill>
                <a:schemeClr val="lt1"/>
              </a:solidFill>
              <a:latin typeface="Arial"/>
              <a:ea typeface="Arial"/>
              <a:cs typeface="Arial"/>
              <a:sym typeface="Arial"/>
            </a:endParaRPr>
          </a:p>
        </p:txBody>
      </p:sp>
      <p:sp>
        <p:nvSpPr>
          <p:cNvPr id="139" name="Google Shape;139;p4"/>
          <p:cNvSpPr/>
          <p:nvPr/>
        </p:nvSpPr>
        <p:spPr>
          <a:xfrm rot="1782986">
            <a:off x="7743967" y="48028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0" name="Google Shape;140;p4"/>
          <p:cNvSpPr/>
          <p:nvPr/>
        </p:nvSpPr>
        <p:spPr>
          <a:xfrm rot="1782986">
            <a:off x="7739847" y="1368152"/>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1" name="Google Shape;141;p4"/>
          <p:cNvSpPr/>
          <p:nvPr/>
        </p:nvSpPr>
        <p:spPr>
          <a:xfrm rot="1782986">
            <a:off x="7743966" y="2256020"/>
            <a:ext cx="335595" cy="289306"/>
          </a:xfrm>
          <a:prstGeom prst="hexagon">
            <a:avLst>
              <a:gd name="adj" fmla="val 28965"/>
              <a:gd name="vf" fmla="val 115470"/>
            </a:avLst>
          </a:prstGeom>
          <a:solidFill>
            <a:srgbClr val="15699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2" name="Google Shape;142;p4"/>
          <p:cNvSpPr/>
          <p:nvPr/>
        </p:nvSpPr>
        <p:spPr>
          <a:xfrm rot="1782986">
            <a:off x="7743967" y="4031756"/>
            <a:ext cx="335595" cy="289306"/>
          </a:xfrm>
          <a:prstGeom prst="hexagon">
            <a:avLst>
              <a:gd name="adj" fmla="val 28965"/>
              <a:gd name="vf" fmla="val 115470"/>
            </a:avLst>
          </a:prstGeom>
          <a:solidFill>
            <a:srgbClr val="15699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3" name="Google Shape;143;p4"/>
          <p:cNvSpPr/>
          <p:nvPr/>
        </p:nvSpPr>
        <p:spPr>
          <a:xfrm rot="1782986">
            <a:off x="7743967" y="3143888"/>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2" name="Google Shape;132;p4"/>
          <p:cNvSpPr/>
          <p:nvPr/>
        </p:nvSpPr>
        <p:spPr>
          <a:xfrm rot="1782986">
            <a:off x="7743967" y="580749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4" name="Google Shape;144;p4"/>
          <p:cNvSpPr txBox="1">
            <a:spLocks noGrp="1"/>
          </p:cNvSpPr>
          <p:nvPr>
            <p:ph type="title"/>
          </p:nvPr>
        </p:nvSpPr>
        <p:spPr>
          <a:xfrm>
            <a:off x="1028453" y="3198461"/>
            <a:ext cx="4015311" cy="5621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Garamond"/>
              <a:buNone/>
            </a:pPr>
            <a:r>
              <a:rPr lang="en-GB"/>
              <a:t>Ordre du jour</a:t>
            </a:r>
            <a:endParaRPr/>
          </a:p>
        </p:txBody>
      </p:sp>
      <p:sp>
        <p:nvSpPr>
          <p:cNvPr id="145" name="Google Shape;145;p4"/>
          <p:cNvSpPr txBox="1"/>
          <p:nvPr/>
        </p:nvSpPr>
        <p:spPr>
          <a:xfrm>
            <a:off x="8144646" y="4472803"/>
            <a:ext cx="338111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Arial"/>
                <a:ea typeface="Arial"/>
                <a:cs typeface="Arial"/>
                <a:sym typeface="Arial"/>
              </a:rPr>
              <a:t>Comment puis-je me coordonner pour améliorer les résultats en matière de protection de l'enfance ? </a:t>
            </a:r>
            <a:endParaRPr/>
          </a:p>
          <a:p>
            <a:pPr marL="0" marR="0" lvl="0" indent="0" algn="l" rtl="0">
              <a:lnSpc>
                <a:spcPct val="100000"/>
              </a:lnSpc>
              <a:spcBef>
                <a:spcPts val="0"/>
              </a:spcBef>
              <a:spcAft>
                <a:spcPts val="0"/>
              </a:spcAft>
              <a:buClr>
                <a:schemeClr val="lt1"/>
              </a:buClr>
              <a:buSzPts val="2000"/>
              <a:buFont typeface="Helvetica Neue"/>
              <a:buNone/>
            </a:pPr>
            <a:r>
              <a:rPr lang="en-GB" sz="1800" b="0" i="1" u="none" strike="noStrike" cap="none">
                <a:solidFill>
                  <a:schemeClr val="lt1"/>
                </a:solidFill>
                <a:latin typeface="Arial"/>
                <a:ea typeface="Arial"/>
                <a:cs typeface="Arial"/>
                <a:sym typeface="Arial"/>
              </a:rPr>
              <a:t>2 heures</a:t>
            </a:r>
            <a:endParaRPr sz="1800">
              <a:solidFill>
                <a:schemeClr val="dk1"/>
              </a:solidFill>
              <a:latin typeface="Arial"/>
              <a:ea typeface="Arial"/>
              <a:cs typeface="Arial"/>
              <a:sym typeface="Arial"/>
            </a:endParaRPr>
          </a:p>
        </p:txBody>
      </p:sp>
      <p:sp>
        <p:nvSpPr>
          <p:cNvPr id="146" name="Google Shape;146;p4"/>
          <p:cNvSpPr/>
          <p:nvPr/>
        </p:nvSpPr>
        <p:spPr>
          <a:xfrm rot="1782986">
            <a:off x="7743967" y="4919624"/>
            <a:ext cx="335595" cy="289306"/>
          </a:xfrm>
          <a:prstGeom prst="hexagon">
            <a:avLst>
              <a:gd name="adj" fmla="val 28965"/>
              <a:gd name="vf" fmla="val 11547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40"/>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Objectifs d'apprentissage</a:t>
            </a:r>
            <a:endParaRPr>
              <a:latin typeface="Arial"/>
              <a:ea typeface="Arial"/>
              <a:cs typeface="Arial"/>
              <a:sym typeface="Arial"/>
            </a:endParaRPr>
          </a:p>
        </p:txBody>
      </p:sp>
      <p:sp>
        <p:nvSpPr>
          <p:cNvPr id="773" name="Google Shape;773;p40"/>
          <p:cNvSpPr txBox="1"/>
          <p:nvPr/>
        </p:nvSpPr>
        <p:spPr>
          <a:xfrm>
            <a:off x="1057373" y="3583262"/>
            <a:ext cx="2568289"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Arial"/>
                <a:ea typeface="Arial"/>
                <a:cs typeface="Arial"/>
                <a:sym typeface="Arial"/>
              </a:rPr>
              <a:t>Expliquer et démontrer les étapes de la résolution de problèmes</a:t>
            </a:r>
            <a:endParaRPr sz="2400">
              <a:solidFill>
                <a:schemeClr val="dk1"/>
              </a:solidFill>
              <a:latin typeface="Arial"/>
              <a:ea typeface="Arial"/>
              <a:cs typeface="Arial"/>
              <a:sym typeface="Arial"/>
            </a:endParaRPr>
          </a:p>
        </p:txBody>
      </p:sp>
      <p:sp>
        <p:nvSpPr>
          <p:cNvPr id="774" name="Google Shape;774;p40"/>
          <p:cNvSpPr txBox="1"/>
          <p:nvPr/>
        </p:nvSpPr>
        <p:spPr>
          <a:xfrm>
            <a:off x="3625663" y="3583262"/>
            <a:ext cx="3430610" cy="19389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Arial"/>
                <a:ea typeface="Arial"/>
                <a:cs typeface="Arial"/>
                <a:sym typeface="Arial"/>
              </a:rPr>
              <a:t>Identifier les stratégies de négociation appropriées en fonction des intérêts et des besoins de l'enfant</a:t>
            </a:r>
            <a:endParaRPr sz="1400" b="0" i="0" u="none" strike="noStrike" cap="none">
              <a:solidFill>
                <a:srgbClr val="000000"/>
              </a:solidFill>
              <a:latin typeface="Arial"/>
              <a:ea typeface="Arial"/>
              <a:cs typeface="Arial"/>
              <a:sym typeface="Arial"/>
            </a:endParaRPr>
          </a:p>
        </p:txBody>
      </p:sp>
      <p:grpSp>
        <p:nvGrpSpPr>
          <p:cNvPr id="775" name="Google Shape;775;p40"/>
          <p:cNvGrpSpPr/>
          <p:nvPr/>
        </p:nvGrpSpPr>
        <p:grpSpPr>
          <a:xfrm>
            <a:off x="4953430" y="2345865"/>
            <a:ext cx="1196375" cy="868968"/>
            <a:chOff x="6878053" y="1156317"/>
            <a:chExt cx="1431178" cy="1039513"/>
          </a:xfrm>
        </p:grpSpPr>
        <p:grpSp>
          <p:nvGrpSpPr>
            <p:cNvPr id="776" name="Google Shape;776;p40"/>
            <p:cNvGrpSpPr/>
            <p:nvPr/>
          </p:nvGrpSpPr>
          <p:grpSpPr>
            <a:xfrm>
              <a:off x="7672978" y="1156317"/>
              <a:ext cx="412941" cy="436880"/>
              <a:chOff x="243840" y="1676400"/>
              <a:chExt cx="701040" cy="741680"/>
            </a:xfrm>
          </p:grpSpPr>
          <p:sp>
            <p:nvSpPr>
              <p:cNvPr id="777" name="Google Shape;777;p40"/>
              <p:cNvSpPr/>
              <p:nvPr/>
            </p:nvSpPr>
            <p:spPr>
              <a:xfrm>
                <a:off x="243840" y="1676400"/>
                <a:ext cx="116839" cy="74168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8" name="Google Shape;778;p40"/>
              <p:cNvSpPr/>
              <p:nvPr/>
            </p:nvSpPr>
            <p:spPr>
              <a:xfrm>
                <a:off x="314960" y="1676400"/>
                <a:ext cx="629920" cy="43688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779" name="Google Shape;779;p40"/>
            <p:cNvSpPr/>
            <p:nvPr/>
          </p:nvSpPr>
          <p:spPr>
            <a:xfrm>
              <a:off x="7120511" y="1517650"/>
              <a:ext cx="1188720" cy="678180"/>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0" name="Google Shape;780;p40"/>
            <p:cNvSpPr/>
            <p:nvPr/>
          </p:nvSpPr>
          <p:spPr>
            <a:xfrm>
              <a:off x="6878053" y="1727035"/>
              <a:ext cx="821708" cy="468795"/>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781" name="Google Shape;781;p40"/>
          <p:cNvGrpSpPr/>
          <p:nvPr/>
        </p:nvGrpSpPr>
        <p:grpSpPr>
          <a:xfrm>
            <a:off x="1727249" y="2345865"/>
            <a:ext cx="1196375" cy="868968"/>
            <a:chOff x="6878053" y="1156317"/>
            <a:chExt cx="1431178" cy="1039513"/>
          </a:xfrm>
        </p:grpSpPr>
        <p:grpSp>
          <p:nvGrpSpPr>
            <p:cNvPr id="782" name="Google Shape;782;p40"/>
            <p:cNvGrpSpPr/>
            <p:nvPr/>
          </p:nvGrpSpPr>
          <p:grpSpPr>
            <a:xfrm>
              <a:off x="7672978" y="1156317"/>
              <a:ext cx="412941" cy="436880"/>
              <a:chOff x="243840" y="1676400"/>
              <a:chExt cx="701040" cy="741680"/>
            </a:xfrm>
          </p:grpSpPr>
          <p:sp>
            <p:nvSpPr>
              <p:cNvPr id="783" name="Google Shape;783;p40"/>
              <p:cNvSpPr/>
              <p:nvPr/>
            </p:nvSpPr>
            <p:spPr>
              <a:xfrm>
                <a:off x="243840" y="1676400"/>
                <a:ext cx="116839" cy="74168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4" name="Google Shape;784;p40"/>
              <p:cNvSpPr/>
              <p:nvPr/>
            </p:nvSpPr>
            <p:spPr>
              <a:xfrm>
                <a:off x="314960" y="1676400"/>
                <a:ext cx="629920" cy="43688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785" name="Google Shape;785;p40"/>
            <p:cNvSpPr/>
            <p:nvPr/>
          </p:nvSpPr>
          <p:spPr>
            <a:xfrm>
              <a:off x="7120511" y="1517650"/>
              <a:ext cx="1188720" cy="678180"/>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86" name="Google Shape;786;p40"/>
            <p:cNvSpPr/>
            <p:nvPr/>
          </p:nvSpPr>
          <p:spPr>
            <a:xfrm>
              <a:off x="6878053" y="1727035"/>
              <a:ext cx="821708" cy="468795"/>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787" name="Google Shape;787;p40"/>
          <p:cNvGrpSpPr/>
          <p:nvPr/>
        </p:nvGrpSpPr>
        <p:grpSpPr>
          <a:xfrm>
            <a:off x="8883537" y="2303264"/>
            <a:ext cx="1196375" cy="868968"/>
            <a:chOff x="6878053" y="1156317"/>
            <a:chExt cx="1431178" cy="1039513"/>
          </a:xfrm>
        </p:grpSpPr>
        <p:grpSp>
          <p:nvGrpSpPr>
            <p:cNvPr id="788" name="Google Shape;788;p40"/>
            <p:cNvGrpSpPr/>
            <p:nvPr/>
          </p:nvGrpSpPr>
          <p:grpSpPr>
            <a:xfrm>
              <a:off x="7672978" y="1156317"/>
              <a:ext cx="412941" cy="436880"/>
              <a:chOff x="243840" y="1676400"/>
              <a:chExt cx="701040" cy="741680"/>
            </a:xfrm>
          </p:grpSpPr>
          <p:sp>
            <p:nvSpPr>
              <p:cNvPr id="789" name="Google Shape;789;p40"/>
              <p:cNvSpPr/>
              <p:nvPr/>
            </p:nvSpPr>
            <p:spPr>
              <a:xfrm>
                <a:off x="243840" y="1676400"/>
                <a:ext cx="116839" cy="74168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90" name="Google Shape;790;p40"/>
              <p:cNvSpPr/>
              <p:nvPr/>
            </p:nvSpPr>
            <p:spPr>
              <a:xfrm>
                <a:off x="314960" y="1676400"/>
                <a:ext cx="629920" cy="43688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791" name="Google Shape;791;p40"/>
            <p:cNvSpPr/>
            <p:nvPr/>
          </p:nvSpPr>
          <p:spPr>
            <a:xfrm>
              <a:off x="7120511" y="1517650"/>
              <a:ext cx="1188720" cy="678180"/>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92" name="Google Shape;792;p40"/>
            <p:cNvSpPr/>
            <p:nvPr/>
          </p:nvSpPr>
          <p:spPr>
            <a:xfrm>
              <a:off x="6878053" y="1727035"/>
              <a:ext cx="821708" cy="468795"/>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793" name="Google Shape;793;p40"/>
          <p:cNvSpPr txBox="1"/>
          <p:nvPr/>
        </p:nvSpPr>
        <p:spPr>
          <a:xfrm>
            <a:off x="7528493" y="3583262"/>
            <a:ext cx="3999233" cy="15696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Démontrer la coordination entre les acteurs et les agences sur la base d'une hiérarchisation des besoins de l'enfant</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41"/>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Clôture du module</a:t>
            </a:r>
            <a:endParaRPr/>
          </a:p>
        </p:txBody>
      </p:sp>
      <p:grpSp>
        <p:nvGrpSpPr>
          <p:cNvPr id="800" name="Google Shape;800;p41"/>
          <p:cNvGrpSpPr/>
          <p:nvPr/>
        </p:nvGrpSpPr>
        <p:grpSpPr>
          <a:xfrm>
            <a:off x="10053906" y="0"/>
            <a:ext cx="2057602" cy="1975956"/>
            <a:chOff x="10053906" y="0"/>
            <a:chExt cx="2057602" cy="1975956"/>
          </a:xfrm>
        </p:grpSpPr>
        <p:sp>
          <p:nvSpPr>
            <p:cNvPr id="801" name="Google Shape;801;p41"/>
            <p:cNvSpPr/>
            <p:nvPr/>
          </p:nvSpPr>
          <p:spPr>
            <a:xfrm rot="1782986">
              <a:off x="10288771" y="303551"/>
              <a:ext cx="1587872" cy="1368854"/>
            </a:xfrm>
            <a:prstGeom prst="hexagon">
              <a:avLst>
                <a:gd name="adj" fmla="val 28965"/>
                <a:gd name="vf" fmla="val 115470"/>
              </a:avLst>
            </a:prstGeom>
            <a:solidFill>
              <a:schemeClr val="lt1"/>
            </a:solidFill>
            <a:ln w="12700" cap="flat" cmpd="sng">
              <a:solidFill>
                <a:srgbClr val="9BD3F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grpSp>
          <p:nvGrpSpPr>
            <p:cNvPr id="802" name="Google Shape;802;p41"/>
            <p:cNvGrpSpPr/>
            <p:nvPr/>
          </p:nvGrpSpPr>
          <p:grpSpPr>
            <a:xfrm>
              <a:off x="10681558" y="728782"/>
              <a:ext cx="562136" cy="634675"/>
              <a:chOff x="760175" y="830142"/>
              <a:chExt cx="867619" cy="979579"/>
            </a:xfrm>
          </p:grpSpPr>
          <p:sp>
            <p:nvSpPr>
              <p:cNvPr id="803" name="Google Shape;803;p41"/>
              <p:cNvSpPr/>
              <p:nvPr/>
            </p:nvSpPr>
            <p:spPr>
              <a:xfrm>
                <a:off x="864636" y="830142"/>
                <a:ext cx="763158" cy="97957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600"/>
                  <a:buFont typeface="Arial"/>
                  <a:buNone/>
                </a:pPr>
                <a:r>
                  <a:rPr lang="en-GB" sz="1600" b="1">
                    <a:solidFill>
                      <a:schemeClr val="lt1"/>
                    </a:solidFill>
                    <a:latin typeface="Arial"/>
                    <a:ea typeface="Arial"/>
                    <a:cs typeface="Arial"/>
                    <a:sym typeface="Arial"/>
                  </a:rPr>
                  <a:t>50</a:t>
                </a:r>
                <a:endParaRPr sz="1800">
                  <a:solidFill>
                    <a:schemeClr val="dk1"/>
                  </a:solidFill>
                  <a:latin typeface="Arial"/>
                  <a:ea typeface="Arial"/>
                  <a:cs typeface="Arial"/>
                  <a:sym typeface="Arial"/>
                </a:endParaRPr>
              </a:p>
            </p:txBody>
          </p:sp>
          <p:sp>
            <p:nvSpPr>
              <p:cNvPr id="804" name="Google Shape;804;p41"/>
              <p:cNvSpPr/>
              <p:nvPr/>
            </p:nvSpPr>
            <p:spPr>
              <a:xfrm>
                <a:off x="760175" y="830144"/>
                <a:ext cx="149292" cy="979577"/>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grpSp>
        <p:grpSp>
          <p:nvGrpSpPr>
            <p:cNvPr id="805" name="Google Shape;805;p41"/>
            <p:cNvGrpSpPr/>
            <p:nvPr/>
          </p:nvGrpSpPr>
          <p:grpSpPr>
            <a:xfrm>
              <a:off x="11353800" y="728782"/>
              <a:ext cx="182192" cy="634674"/>
              <a:chOff x="2121762" y="2323619"/>
              <a:chExt cx="200378" cy="825210"/>
            </a:xfrm>
          </p:grpSpPr>
          <p:sp>
            <p:nvSpPr>
              <p:cNvPr id="806" name="Google Shape;806;p41"/>
              <p:cNvSpPr/>
              <p:nvPr/>
            </p:nvSpPr>
            <p:spPr>
              <a:xfrm>
                <a:off x="2121763" y="2323619"/>
                <a:ext cx="200377" cy="172739"/>
              </a:xfrm>
              <a:prstGeom prst="triangle">
                <a:avLst>
                  <a:gd name="adj" fmla="val 50000"/>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sp>
            <p:nvSpPr>
              <p:cNvPr id="807" name="Google Shape;807;p41"/>
              <p:cNvSpPr/>
              <p:nvPr/>
            </p:nvSpPr>
            <p:spPr>
              <a:xfrm>
                <a:off x="2121762" y="2496169"/>
                <a:ext cx="200377" cy="65266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Arial"/>
                  <a:ea typeface="Arial"/>
                  <a:cs typeface="Arial"/>
                  <a:sym typeface="Arial"/>
                </a:endParaRPr>
              </a:p>
            </p:txBody>
          </p:sp>
        </p:grpSp>
      </p:grpSp>
      <p:sp>
        <p:nvSpPr>
          <p:cNvPr id="808" name="Google Shape;808;p41"/>
          <p:cNvSpPr/>
          <p:nvPr/>
        </p:nvSpPr>
        <p:spPr>
          <a:xfrm>
            <a:off x="1384531" y="2419405"/>
            <a:ext cx="2821709" cy="2611120"/>
          </a:xfrm>
          <a:prstGeom prst="wedgeRoundRectCallout">
            <a:avLst>
              <a:gd name="adj1" fmla="val -62814"/>
              <a:gd name="adj2" fmla="val -19017"/>
              <a:gd name="adj3" fmla="val 16667"/>
            </a:avLst>
          </a:prstGeom>
          <a:solidFill>
            <a:srgbClr val="CCE9F8"/>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GB" sz="2400">
                <a:solidFill>
                  <a:schemeClr val="dk1"/>
                </a:solidFill>
                <a:latin typeface="Arial"/>
                <a:ea typeface="Arial"/>
                <a:cs typeface="Arial"/>
                <a:sym typeface="Arial"/>
              </a:rPr>
              <a:t>Révision des objectifs d'apprentissage</a:t>
            </a:r>
            <a:endParaRPr sz="2400">
              <a:solidFill>
                <a:schemeClr val="dk1"/>
              </a:solidFill>
              <a:latin typeface="Arial"/>
              <a:ea typeface="Arial"/>
              <a:cs typeface="Arial"/>
              <a:sym typeface="Arial"/>
            </a:endParaRPr>
          </a:p>
        </p:txBody>
      </p:sp>
      <p:sp>
        <p:nvSpPr>
          <p:cNvPr id="809" name="Google Shape;809;p41"/>
          <p:cNvSpPr/>
          <p:nvPr/>
        </p:nvSpPr>
        <p:spPr>
          <a:xfrm>
            <a:off x="4828771" y="2419405"/>
            <a:ext cx="2821709" cy="2611120"/>
          </a:xfrm>
          <a:prstGeom prst="wedgeRoundRectCallout">
            <a:avLst>
              <a:gd name="adj1" fmla="val -19246"/>
              <a:gd name="adj2" fmla="val 59595"/>
              <a:gd name="adj3" fmla="val 16667"/>
            </a:avLst>
          </a:prstGeom>
          <a:solidFill>
            <a:srgbClr val="CCE9F8"/>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GB" sz="2400">
                <a:solidFill>
                  <a:schemeClr val="dk1"/>
                </a:solidFill>
                <a:latin typeface="Arial"/>
                <a:ea typeface="Arial"/>
                <a:cs typeface="Arial"/>
                <a:sym typeface="Arial"/>
              </a:rPr>
              <a:t>Réflexion et retour d'information </a:t>
            </a:r>
            <a:endParaRPr/>
          </a:p>
        </p:txBody>
      </p:sp>
      <p:sp>
        <p:nvSpPr>
          <p:cNvPr id="810" name="Google Shape;810;p41"/>
          <p:cNvSpPr/>
          <p:nvPr/>
        </p:nvSpPr>
        <p:spPr>
          <a:xfrm>
            <a:off x="8273011" y="2419405"/>
            <a:ext cx="2821709" cy="2611120"/>
          </a:xfrm>
          <a:prstGeom prst="wedgeRoundRectCallout">
            <a:avLst>
              <a:gd name="adj1" fmla="val 59608"/>
              <a:gd name="adj2" fmla="val -20186"/>
              <a:gd name="adj3" fmla="val 16667"/>
            </a:avLst>
          </a:prstGeom>
          <a:solidFill>
            <a:srgbClr val="CCE9F8"/>
          </a:solidFill>
          <a:ln>
            <a:noFill/>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GB" sz="2400">
                <a:solidFill>
                  <a:schemeClr val="dk1"/>
                </a:solidFill>
                <a:latin typeface="Arial"/>
                <a:ea typeface="Arial"/>
                <a:cs typeface="Arial"/>
                <a:sym typeface="Arial"/>
              </a:rPr>
              <a:t>Clôture</a:t>
            </a:r>
            <a:endParaRPr sz="24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5"/>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Récapitulation : tirage au sort !</a:t>
            </a:r>
            <a:endParaRPr/>
          </a:p>
        </p:txBody>
      </p:sp>
      <p:pic>
        <p:nvPicPr>
          <p:cNvPr id="153" name="Google Shape;153;p5" descr="Handbag with solid fill"/>
          <p:cNvPicPr preferRelativeResize="0"/>
          <p:nvPr/>
        </p:nvPicPr>
        <p:blipFill rotWithShape="1">
          <a:blip r:embed="rId3">
            <a:alphaModFix/>
          </a:blip>
          <a:srcRect/>
          <a:stretch/>
        </p:blipFill>
        <p:spPr>
          <a:xfrm>
            <a:off x="3031637" y="882797"/>
            <a:ext cx="5641046" cy="5641046"/>
          </a:xfrm>
          <a:prstGeom prst="rect">
            <a:avLst/>
          </a:prstGeom>
          <a:noFill/>
          <a:ln>
            <a:noFill/>
          </a:ln>
        </p:spPr>
      </p:pic>
      <p:sp>
        <p:nvSpPr>
          <p:cNvPr id="154" name="Google Shape;154;p5"/>
          <p:cNvSpPr/>
          <p:nvPr/>
        </p:nvSpPr>
        <p:spPr>
          <a:xfrm rot="-661815">
            <a:off x="4815840" y="3829665"/>
            <a:ext cx="804821" cy="804821"/>
          </a:xfrm>
          <a:prstGeom prst="snip1Rect">
            <a:avLst>
              <a:gd name="adj" fmla="val 16667"/>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600" b="1">
                <a:solidFill>
                  <a:schemeClr val="accent4"/>
                </a:solidFill>
                <a:latin typeface="Arial"/>
                <a:ea typeface="Arial"/>
                <a:cs typeface="Arial"/>
                <a:sym typeface="Arial"/>
              </a:rPr>
              <a:t>?</a:t>
            </a:r>
            <a:endParaRPr sz="3600" b="1">
              <a:solidFill>
                <a:schemeClr val="accent4"/>
              </a:solidFill>
              <a:latin typeface="Arial"/>
              <a:ea typeface="Arial"/>
              <a:cs typeface="Arial"/>
              <a:sym typeface="Arial"/>
            </a:endParaRPr>
          </a:p>
        </p:txBody>
      </p:sp>
      <p:sp>
        <p:nvSpPr>
          <p:cNvPr id="155" name="Google Shape;155;p5"/>
          <p:cNvSpPr/>
          <p:nvPr/>
        </p:nvSpPr>
        <p:spPr>
          <a:xfrm rot="864021">
            <a:off x="5449750" y="4532852"/>
            <a:ext cx="804821" cy="804821"/>
          </a:xfrm>
          <a:prstGeom prst="snip1Rect">
            <a:avLst>
              <a:gd name="adj" fmla="val 16667"/>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600" b="1">
                <a:solidFill>
                  <a:schemeClr val="accent4"/>
                </a:solidFill>
                <a:latin typeface="Arial"/>
                <a:ea typeface="Arial"/>
                <a:cs typeface="Arial"/>
                <a:sym typeface="Arial"/>
              </a:rPr>
              <a:t>?</a:t>
            </a:r>
            <a:endParaRPr sz="3600" b="1">
              <a:solidFill>
                <a:schemeClr val="accent4"/>
              </a:solidFill>
              <a:latin typeface="Arial"/>
              <a:ea typeface="Arial"/>
              <a:cs typeface="Arial"/>
              <a:sym typeface="Arial"/>
            </a:endParaRPr>
          </a:p>
        </p:txBody>
      </p:sp>
      <p:sp>
        <p:nvSpPr>
          <p:cNvPr id="156" name="Google Shape;156;p5"/>
          <p:cNvSpPr/>
          <p:nvPr/>
        </p:nvSpPr>
        <p:spPr>
          <a:xfrm rot="-1751676">
            <a:off x="6231462" y="4043006"/>
            <a:ext cx="804821" cy="804821"/>
          </a:xfrm>
          <a:prstGeom prst="snip1Rect">
            <a:avLst>
              <a:gd name="adj" fmla="val 16667"/>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600" b="1">
                <a:solidFill>
                  <a:schemeClr val="accent4"/>
                </a:solidFill>
                <a:latin typeface="Arial"/>
                <a:ea typeface="Arial"/>
                <a:cs typeface="Arial"/>
                <a:sym typeface="Arial"/>
              </a:rPr>
              <a:t>?</a:t>
            </a:r>
            <a:endParaRPr sz="3600" b="1">
              <a:solidFill>
                <a:schemeClr val="accent4"/>
              </a:solidFill>
              <a:latin typeface="Arial"/>
              <a:ea typeface="Arial"/>
              <a:cs typeface="Arial"/>
              <a:sym typeface="Arial"/>
            </a:endParaRPr>
          </a:p>
        </p:txBody>
      </p:sp>
      <p:sp>
        <p:nvSpPr>
          <p:cNvPr id="157" name="Google Shape;157;p5"/>
          <p:cNvSpPr/>
          <p:nvPr/>
        </p:nvSpPr>
        <p:spPr>
          <a:xfrm rot="1928386">
            <a:off x="7792776" y="1904173"/>
            <a:ext cx="804821" cy="804821"/>
          </a:xfrm>
          <a:prstGeom prst="snip1Rect">
            <a:avLst>
              <a:gd name="adj" fmla="val 16667"/>
            </a:avLst>
          </a:prstGeom>
          <a:solidFill>
            <a:schemeClr val="lt1"/>
          </a:solidFill>
          <a:ln w="5715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600" b="1">
                <a:solidFill>
                  <a:schemeClr val="accent4"/>
                </a:solidFill>
                <a:latin typeface="Arial"/>
                <a:ea typeface="Arial"/>
                <a:cs typeface="Arial"/>
                <a:sym typeface="Arial"/>
              </a:rPr>
              <a:t>?</a:t>
            </a:r>
            <a:endParaRPr sz="3600" b="1">
              <a:solidFill>
                <a:schemeClr val="accent4"/>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62"/>
        <p:cNvGrpSpPr/>
        <p:nvPr/>
      </p:nvGrpSpPr>
      <p:grpSpPr>
        <a:xfrm>
          <a:off x="0" y="0"/>
          <a:ext cx="0" cy="0"/>
          <a:chOff x="0" y="0"/>
          <a:chExt cx="0" cy="0"/>
        </a:xfrm>
      </p:grpSpPr>
      <p:sp>
        <p:nvSpPr>
          <p:cNvPr id="163" name="Google Shape;163;p6"/>
          <p:cNvSpPr txBox="1"/>
          <p:nvPr/>
        </p:nvSpPr>
        <p:spPr>
          <a:xfrm>
            <a:off x="796386" y="3099692"/>
            <a:ext cx="5915913" cy="56216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BFBFBF"/>
              </a:buClr>
              <a:buSzPts val="5400"/>
              <a:buFont typeface="Garamond"/>
              <a:buNone/>
            </a:pPr>
            <a:r>
              <a:rPr lang="en-GB" sz="5400" b="1">
                <a:solidFill>
                  <a:srgbClr val="BFBFBF"/>
                </a:solidFill>
                <a:latin typeface="Garamond"/>
                <a:ea typeface="Garamond"/>
                <a:cs typeface="Garamond"/>
                <a:sym typeface="Garamond"/>
              </a:rPr>
              <a:t>Diapositive supplémentaire pour les notes de l'animateur</a:t>
            </a:r>
            <a:endParaRPr sz="5400" b="1">
              <a:solidFill>
                <a:srgbClr val="BFBFBF"/>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latin typeface="Arial"/>
                <a:ea typeface="Arial"/>
                <a:cs typeface="Arial"/>
                <a:sym typeface="Arial"/>
              </a:rPr>
              <a:t>Objectifs d'apprentissage</a:t>
            </a:r>
            <a:endParaRPr>
              <a:latin typeface="Arial"/>
              <a:ea typeface="Arial"/>
              <a:cs typeface="Arial"/>
              <a:sym typeface="Arial"/>
            </a:endParaRPr>
          </a:p>
        </p:txBody>
      </p:sp>
      <p:sp>
        <p:nvSpPr>
          <p:cNvPr id="170" name="Google Shape;170;p7"/>
          <p:cNvSpPr txBox="1"/>
          <p:nvPr/>
        </p:nvSpPr>
        <p:spPr>
          <a:xfrm>
            <a:off x="1206262" y="3587177"/>
            <a:ext cx="2568289" cy="17850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200" b="0" i="0" u="none" strike="noStrike" cap="none" dirty="0" err="1">
                <a:solidFill>
                  <a:schemeClr val="dk1"/>
                </a:solidFill>
                <a:latin typeface="Arial"/>
                <a:ea typeface="Arial"/>
                <a:cs typeface="Arial"/>
                <a:sym typeface="Arial"/>
              </a:rPr>
              <a:t>Expliquer</a:t>
            </a:r>
            <a:r>
              <a:rPr lang="en-GB" sz="2200" b="0" i="0" u="none" strike="noStrike" cap="none" dirty="0">
                <a:solidFill>
                  <a:schemeClr val="dk1"/>
                </a:solidFill>
                <a:latin typeface="Arial"/>
                <a:ea typeface="Arial"/>
                <a:cs typeface="Arial"/>
                <a:sym typeface="Arial"/>
              </a:rPr>
              <a:t> et </a:t>
            </a:r>
            <a:r>
              <a:rPr lang="en-GB" sz="2200" b="0" i="0" u="none" strike="noStrike" cap="none" dirty="0" err="1">
                <a:solidFill>
                  <a:schemeClr val="dk1"/>
                </a:solidFill>
                <a:latin typeface="Arial"/>
                <a:ea typeface="Arial"/>
                <a:cs typeface="Arial"/>
                <a:sym typeface="Arial"/>
              </a:rPr>
              <a:t>démontrer</a:t>
            </a:r>
            <a:r>
              <a:rPr lang="en-GB" sz="2200" b="0" i="0" u="none" strike="noStrike" cap="none" dirty="0">
                <a:solidFill>
                  <a:schemeClr val="dk1"/>
                </a:solidFill>
                <a:latin typeface="Arial"/>
                <a:ea typeface="Arial"/>
                <a:cs typeface="Arial"/>
                <a:sym typeface="Arial"/>
              </a:rPr>
              <a:t> les étapes de la </a:t>
            </a:r>
            <a:r>
              <a:rPr lang="en-GB" sz="2200" b="0" i="0" u="none" strike="noStrike" cap="none" dirty="0" err="1">
                <a:solidFill>
                  <a:schemeClr val="dk1"/>
                </a:solidFill>
                <a:latin typeface="Arial"/>
                <a:ea typeface="Arial"/>
                <a:cs typeface="Arial"/>
                <a:sym typeface="Arial"/>
              </a:rPr>
              <a:t>résolution</a:t>
            </a:r>
            <a:r>
              <a:rPr lang="en-GB" sz="2200" b="0" i="0" u="none" strike="noStrike" cap="none" dirty="0">
                <a:solidFill>
                  <a:schemeClr val="dk1"/>
                </a:solidFill>
                <a:latin typeface="Arial"/>
                <a:ea typeface="Arial"/>
                <a:cs typeface="Arial"/>
                <a:sym typeface="Arial"/>
              </a:rPr>
              <a:t> de </a:t>
            </a:r>
            <a:r>
              <a:rPr lang="en-GB" sz="2200" b="0" i="0" u="none" strike="noStrike" cap="none" dirty="0" err="1">
                <a:solidFill>
                  <a:schemeClr val="dk1"/>
                </a:solidFill>
                <a:latin typeface="Arial"/>
                <a:ea typeface="Arial"/>
                <a:cs typeface="Arial"/>
                <a:sym typeface="Arial"/>
              </a:rPr>
              <a:t>problèmes</a:t>
            </a:r>
            <a:endParaRPr sz="2200" dirty="0">
              <a:solidFill>
                <a:schemeClr val="dk1"/>
              </a:solidFill>
              <a:latin typeface="Arial"/>
              <a:ea typeface="Arial"/>
              <a:cs typeface="Arial"/>
              <a:sym typeface="Arial"/>
            </a:endParaRPr>
          </a:p>
        </p:txBody>
      </p:sp>
      <p:sp>
        <p:nvSpPr>
          <p:cNvPr id="171" name="Google Shape;171;p7"/>
          <p:cNvSpPr txBox="1"/>
          <p:nvPr/>
        </p:nvSpPr>
        <p:spPr>
          <a:xfrm>
            <a:off x="4394492" y="3509522"/>
            <a:ext cx="3121661" cy="17850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200" b="0" i="0" u="none" strike="noStrike" cap="none" dirty="0">
                <a:solidFill>
                  <a:schemeClr val="dk1"/>
                </a:solidFill>
                <a:latin typeface="Arial"/>
                <a:ea typeface="Arial"/>
                <a:cs typeface="Arial"/>
                <a:sym typeface="Arial"/>
              </a:rPr>
              <a:t>Identifier les </a:t>
            </a:r>
            <a:r>
              <a:rPr lang="en-GB" sz="2200" b="0" i="0" u="none" strike="noStrike" cap="none" dirty="0" err="1">
                <a:solidFill>
                  <a:schemeClr val="dk1"/>
                </a:solidFill>
                <a:latin typeface="Arial"/>
                <a:ea typeface="Arial"/>
                <a:cs typeface="Arial"/>
                <a:sym typeface="Arial"/>
              </a:rPr>
              <a:t>stratégies</a:t>
            </a:r>
            <a:r>
              <a:rPr lang="en-GB" sz="2200" b="0" i="0" u="none" strike="noStrike" cap="none" dirty="0">
                <a:solidFill>
                  <a:schemeClr val="dk1"/>
                </a:solidFill>
                <a:latin typeface="Arial"/>
                <a:ea typeface="Arial"/>
                <a:cs typeface="Arial"/>
                <a:sym typeface="Arial"/>
              </a:rPr>
              <a:t> de </a:t>
            </a:r>
            <a:r>
              <a:rPr lang="en-GB" sz="2200" b="0" i="0" u="none" strike="noStrike" cap="none" dirty="0" err="1">
                <a:solidFill>
                  <a:schemeClr val="dk1"/>
                </a:solidFill>
                <a:latin typeface="Arial"/>
                <a:ea typeface="Arial"/>
                <a:cs typeface="Arial"/>
                <a:sym typeface="Arial"/>
              </a:rPr>
              <a:t>négociation</a:t>
            </a:r>
            <a:r>
              <a:rPr lang="en-GB" sz="2200" b="0" i="0" u="none" strike="noStrike" cap="none" dirty="0">
                <a:solidFill>
                  <a:schemeClr val="dk1"/>
                </a:solidFill>
                <a:latin typeface="Arial"/>
                <a:ea typeface="Arial"/>
                <a:cs typeface="Arial"/>
                <a:sym typeface="Arial"/>
              </a:rPr>
              <a:t> </a:t>
            </a:r>
            <a:r>
              <a:rPr lang="en-GB" sz="2200" b="0" i="0" u="none" strike="noStrike" cap="none" dirty="0" err="1">
                <a:solidFill>
                  <a:schemeClr val="dk1"/>
                </a:solidFill>
                <a:latin typeface="Arial"/>
                <a:ea typeface="Arial"/>
                <a:cs typeface="Arial"/>
                <a:sym typeface="Arial"/>
              </a:rPr>
              <a:t>appropriées</a:t>
            </a:r>
            <a:r>
              <a:rPr lang="en-GB" sz="2200" b="0" i="0" u="none" strike="noStrike" cap="none" dirty="0">
                <a:solidFill>
                  <a:schemeClr val="dk1"/>
                </a:solidFill>
                <a:latin typeface="Arial"/>
                <a:ea typeface="Arial"/>
                <a:cs typeface="Arial"/>
                <a:sym typeface="Arial"/>
              </a:rPr>
              <a:t> </a:t>
            </a:r>
            <a:r>
              <a:rPr lang="en-GB" sz="2200" b="0" i="0" u="none" strike="noStrike" cap="none" dirty="0" err="1">
                <a:solidFill>
                  <a:schemeClr val="dk1"/>
                </a:solidFill>
                <a:latin typeface="Arial"/>
                <a:ea typeface="Arial"/>
                <a:cs typeface="Arial"/>
                <a:sym typeface="Arial"/>
              </a:rPr>
              <a:t>en</a:t>
            </a:r>
            <a:r>
              <a:rPr lang="en-GB" sz="2200" b="0" i="0" u="none" strike="noStrike" cap="none" dirty="0">
                <a:solidFill>
                  <a:schemeClr val="dk1"/>
                </a:solidFill>
                <a:latin typeface="Arial"/>
                <a:ea typeface="Arial"/>
                <a:cs typeface="Arial"/>
                <a:sym typeface="Arial"/>
              </a:rPr>
              <a:t> </a:t>
            </a:r>
            <a:r>
              <a:rPr lang="en-GB" sz="2200" b="0" i="0" u="none" strike="noStrike" cap="none" dirty="0" err="1">
                <a:solidFill>
                  <a:schemeClr val="dk1"/>
                </a:solidFill>
                <a:latin typeface="Arial"/>
                <a:ea typeface="Arial"/>
                <a:cs typeface="Arial"/>
                <a:sym typeface="Arial"/>
              </a:rPr>
              <a:t>fonction</a:t>
            </a:r>
            <a:r>
              <a:rPr lang="en-GB" sz="2200" b="0" i="0" u="none" strike="noStrike" cap="none" dirty="0">
                <a:solidFill>
                  <a:schemeClr val="dk1"/>
                </a:solidFill>
                <a:latin typeface="Arial"/>
                <a:ea typeface="Arial"/>
                <a:cs typeface="Arial"/>
                <a:sym typeface="Arial"/>
              </a:rPr>
              <a:t> des </a:t>
            </a:r>
            <a:r>
              <a:rPr lang="en-GB" sz="2200" b="0" i="0" u="none" strike="noStrike" cap="none" dirty="0" err="1">
                <a:solidFill>
                  <a:schemeClr val="dk1"/>
                </a:solidFill>
                <a:latin typeface="Arial"/>
                <a:ea typeface="Arial"/>
                <a:cs typeface="Arial"/>
                <a:sym typeface="Arial"/>
              </a:rPr>
              <a:t>intérêts</a:t>
            </a:r>
            <a:r>
              <a:rPr lang="en-GB" sz="2200" b="0" i="0" u="none" strike="noStrike" cap="none" dirty="0">
                <a:solidFill>
                  <a:schemeClr val="dk1"/>
                </a:solidFill>
                <a:latin typeface="Arial"/>
                <a:ea typeface="Arial"/>
                <a:cs typeface="Arial"/>
                <a:sym typeface="Arial"/>
              </a:rPr>
              <a:t> et des </a:t>
            </a:r>
            <a:r>
              <a:rPr lang="en-GB" sz="2200" b="0" i="0" u="none" strike="noStrike" cap="none" dirty="0" err="1">
                <a:solidFill>
                  <a:schemeClr val="dk1"/>
                </a:solidFill>
                <a:latin typeface="Arial"/>
                <a:ea typeface="Arial"/>
                <a:cs typeface="Arial"/>
                <a:sym typeface="Arial"/>
              </a:rPr>
              <a:t>besoins</a:t>
            </a:r>
            <a:r>
              <a:rPr lang="en-GB" sz="2200" b="0" i="0" u="none" strike="noStrike" cap="none" dirty="0">
                <a:solidFill>
                  <a:schemeClr val="dk1"/>
                </a:solidFill>
                <a:latin typeface="Arial"/>
                <a:ea typeface="Arial"/>
                <a:cs typeface="Arial"/>
                <a:sym typeface="Arial"/>
              </a:rPr>
              <a:t> de </a:t>
            </a:r>
            <a:r>
              <a:rPr lang="en-GB" sz="2200" b="0" i="0" u="none" strike="noStrike" cap="none" dirty="0" err="1">
                <a:solidFill>
                  <a:schemeClr val="dk1"/>
                </a:solidFill>
                <a:latin typeface="Arial"/>
                <a:ea typeface="Arial"/>
                <a:cs typeface="Arial"/>
                <a:sym typeface="Arial"/>
              </a:rPr>
              <a:t>l'enfant</a:t>
            </a:r>
            <a:endParaRPr sz="2200" b="0" i="0" u="none" strike="noStrike" cap="none" dirty="0">
              <a:solidFill>
                <a:srgbClr val="000000"/>
              </a:solidFill>
              <a:latin typeface="Arial"/>
              <a:ea typeface="Arial"/>
              <a:cs typeface="Arial"/>
              <a:sym typeface="Arial"/>
            </a:endParaRPr>
          </a:p>
        </p:txBody>
      </p:sp>
      <p:grpSp>
        <p:nvGrpSpPr>
          <p:cNvPr id="172" name="Google Shape;172;p7"/>
          <p:cNvGrpSpPr/>
          <p:nvPr/>
        </p:nvGrpSpPr>
        <p:grpSpPr>
          <a:xfrm>
            <a:off x="5528931" y="2139073"/>
            <a:ext cx="1196375" cy="868968"/>
            <a:chOff x="6878053" y="1156317"/>
            <a:chExt cx="1431178" cy="1039513"/>
          </a:xfrm>
        </p:grpSpPr>
        <p:grpSp>
          <p:nvGrpSpPr>
            <p:cNvPr id="173" name="Google Shape;173;p7"/>
            <p:cNvGrpSpPr/>
            <p:nvPr/>
          </p:nvGrpSpPr>
          <p:grpSpPr>
            <a:xfrm>
              <a:off x="7672978" y="1156317"/>
              <a:ext cx="412941" cy="436880"/>
              <a:chOff x="243840" y="1676400"/>
              <a:chExt cx="701040" cy="741680"/>
            </a:xfrm>
          </p:grpSpPr>
          <p:sp>
            <p:nvSpPr>
              <p:cNvPr id="174" name="Google Shape;174;p7"/>
              <p:cNvSpPr/>
              <p:nvPr/>
            </p:nvSpPr>
            <p:spPr>
              <a:xfrm>
                <a:off x="243840" y="1676400"/>
                <a:ext cx="116839" cy="74168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5" name="Google Shape;175;p7"/>
              <p:cNvSpPr/>
              <p:nvPr/>
            </p:nvSpPr>
            <p:spPr>
              <a:xfrm>
                <a:off x="314960" y="1676400"/>
                <a:ext cx="629920" cy="43688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76" name="Google Shape;176;p7"/>
            <p:cNvSpPr/>
            <p:nvPr/>
          </p:nvSpPr>
          <p:spPr>
            <a:xfrm>
              <a:off x="7120511" y="1517650"/>
              <a:ext cx="1188720" cy="678180"/>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7" name="Google Shape;177;p7"/>
            <p:cNvSpPr/>
            <p:nvPr/>
          </p:nvSpPr>
          <p:spPr>
            <a:xfrm>
              <a:off x="6878053" y="1727035"/>
              <a:ext cx="821708" cy="468795"/>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178" name="Google Shape;178;p7"/>
          <p:cNvGrpSpPr/>
          <p:nvPr/>
        </p:nvGrpSpPr>
        <p:grpSpPr>
          <a:xfrm>
            <a:off x="1825900" y="2139073"/>
            <a:ext cx="1196375" cy="868968"/>
            <a:chOff x="6878053" y="1156317"/>
            <a:chExt cx="1431178" cy="1039513"/>
          </a:xfrm>
        </p:grpSpPr>
        <p:grpSp>
          <p:nvGrpSpPr>
            <p:cNvPr id="179" name="Google Shape;179;p7"/>
            <p:cNvGrpSpPr/>
            <p:nvPr/>
          </p:nvGrpSpPr>
          <p:grpSpPr>
            <a:xfrm>
              <a:off x="7672978" y="1156317"/>
              <a:ext cx="412941" cy="436880"/>
              <a:chOff x="243840" y="1676400"/>
              <a:chExt cx="701040" cy="741680"/>
            </a:xfrm>
          </p:grpSpPr>
          <p:sp>
            <p:nvSpPr>
              <p:cNvPr id="180" name="Google Shape;180;p7"/>
              <p:cNvSpPr/>
              <p:nvPr/>
            </p:nvSpPr>
            <p:spPr>
              <a:xfrm>
                <a:off x="243840" y="1676400"/>
                <a:ext cx="116839" cy="74168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1" name="Google Shape;181;p7"/>
              <p:cNvSpPr/>
              <p:nvPr/>
            </p:nvSpPr>
            <p:spPr>
              <a:xfrm>
                <a:off x="314960" y="1676400"/>
                <a:ext cx="629920" cy="43688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82" name="Google Shape;182;p7"/>
            <p:cNvSpPr/>
            <p:nvPr/>
          </p:nvSpPr>
          <p:spPr>
            <a:xfrm>
              <a:off x="7120511" y="1517650"/>
              <a:ext cx="1188720" cy="678180"/>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3" name="Google Shape;183;p7"/>
            <p:cNvSpPr/>
            <p:nvPr/>
          </p:nvSpPr>
          <p:spPr>
            <a:xfrm>
              <a:off x="6878053" y="1727035"/>
              <a:ext cx="821708" cy="468795"/>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184" name="Google Shape;184;p7"/>
          <p:cNvGrpSpPr/>
          <p:nvPr/>
        </p:nvGrpSpPr>
        <p:grpSpPr>
          <a:xfrm>
            <a:off x="8983995" y="2096472"/>
            <a:ext cx="1196375" cy="868968"/>
            <a:chOff x="6878053" y="1156317"/>
            <a:chExt cx="1431178" cy="1039513"/>
          </a:xfrm>
        </p:grpSpPr>
        <p:grpSp>
          <p:nvGrpSpPr>
            <p:cNvPr id="185" name="Google Shape;185;p7"/>
            <p:cNvGrpSpPr/>
            <p:nvPr/>
          </p:nvGrpSpPr>
          <p:grpSpPr>
            <a:xfrm>
              <a:off x="7672978" y="1156317"/>
              <a:ext cx="412941" cy="436880"/>
              <a:chOff x="243840" y="1676400"/>
              <a:chExt cx="701040" cy="741680"/>
            </a:xfrm>
          </p:grpSpPr>
          <p:sp>
            <p:nvSpPr>
              <p:cNvPr id="186" name="Google Shape;186;p7"/>
              <p:cNvSpPr/>
              <p:nvPr/>
            </p:nvSpPr>
            <p:spPr>
              <a:xfrm>
                <a:off x="243840" y="1676400"/>
                <a:ext cx="116839" cy="74168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7" name="Google Shape;187;p7"/>
              <p:cNvSpPr/>
              <p:nvPr/>
            </p:nvSpPr>
            <p:spPr>
              <a:xfrm>
                <a:off x="314960" y="1676400"/>
                <a:ext cx="629920" cy="43688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88" name="Google Shape;188;p7"/>
            <p:cNvSpPr/>
            <p:nvPr/>
          </p:nvSpPr>
          <p:spPr>
            <a:xfrm>
              <a:off x="7120511" y="1517650"/>
              <a:ext cx="1188720" cy="678180"/>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9" name="Google Shape;189;p7"/>
            <p:cNvSpPr/>
            <p:nvPr/>
          </p:nvSpPr>
          <p:spPr>
            <a:xfrm>
              <a:off x="6878053" y="1727035"/>
              <a:ext cx="821708" cy="468795"/>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90" name="Google Shape;190;p7"/>
          <p:cNvSpPr txBox="1"/>
          <p:nvPr/>
        </p:nvSpPr>
        <p:spPr>
          <a:xfrm>
            <a:off x="7977980" y="3412298"/>
            <a:ext cx="3121661" cy="21236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200" dirty="0" err="1">
                <a:solidFill>
                  <a:schemeClr val="dk1"/>
                </a:solidFill>
                <a:latin typeface="Arial"/>
                <a:ea typeface="Arial"/>
                <a:cs typeface="Arial"/>
                <a:sym typeface="Arial"/>
              </a:rPr>
              <a:t>Démontrer</a:t>
            </a:r>
            <a:r>
              <a:rPr lang="en-GB" sz="2200" dirty="0">
                <a:solidFill>
                  <a:schemeClr val="dk1"/>
                </a:solidFill>
                <a:latin typeface="Arial"/>
                <a:ea typeface="Arial"/>
                <a:cs typeface="Arial"/>
                <a:sym typeface="Arial"/>
              </a:rPr>
              <a:t> la coordination entre les </a:t>
            </a:r>
            <a:r>
              <a:rPr lang="en-GB" sz="2200" dirty="0" err="1">
                <a:solidFill>
                  <a:schemeClr val="dk1"/>
                </a:solidFill>
                <a:latin typeface="Arial"/>
                <a:ea typeface="Arial"/>
                <a:cs typeface="Arial"/>
                <a:sym typeface="Arial"/>
              </a:rPr>
              <a:t>acteurs</a:t>
            </a:r>
            <a:r>
              <a:rPr lang="en-GB" sz="2200" dirty="0">
                <a:solidFill>
                  <a:schemeClr val="dk1"/>
                </a:solidFill>
                <a:latin typeface="Arial"/>
                <a:ea typeface="Arial"/>
                <a:cs typeface="Arial"/>
                <a:sym typeface="Arial"/>
              </a:rPr>
              <a:t> et les </a:t>
            </a:r>
            <a:r>
              <a:rPr lang="en-GB" sz="2200" dirty="0" err="1">
                <a:solidFill>
                  <a:schemeClr val="dk1"/>
                </a:solidFill>
                <a:latin typeface="Arial"/>
                <a:ea typeface="Arial"/>
                <a:cs typeface="Arial"/>
                <a:sym typeface="Arial"/>
              </a:rPr>
              <a:t>agences</a:t>
            </a:r>
            <a:r>
              <a:rPr lang="en-GB" sz="2200" dirty="0">
                <a:solidFill>
                  <a:schemeClr val="dk1"/>
                </a:solidFill>
                <a:latin typeface="Arial"/>
                <a:ea typeface="Arial"/>
                <a:cs typeface="Arial"/>
                <a:sym typeface="Arial"/>
              </a:rPr>
              <a:t> sur la base </a:t>
            </a:r>
            <a:r>
              <a:rPr lang="en-GB" sz="2200" dirty="0" err="1">
                <a:solidFill>
                  <a:schemeClr val="dk1"/>
                </a:solidFill>
                <a:latin typeface="Arial"/>
                <a:ea typeface="Arial"/>
                <a:cs typeface="Arial"/>
                <a:sym typeface="Arial"/>
              </a:rPr>
              <a:t>d'une</a:t>
            </a:r>
            <a:r>
              <a:rPr lang="en-GB" sz="2200" dirty="0">
                <a:solidFill>
                  <a:schemeClr val="dk1"/>
                </a:solidFill>
                <a:latin typeface="Arial"/>
                <a:ea typeface="Arial"/>
                <a:cs typeface="Arial"/>
                <a:sym typeface="Arial"/>
              </a:rPr>
              <a:t> </a:t>
            </a:r>
            <a:r>
              <a:rPr lang="en-GB" sz="2200" dirty="0" err="1">
                <a:solidFill>
                  <a:schemeClr val="dk1"/>
                </a:solidFill>
                <a:latin typeface="Arial"/>
                <a:ea typeface="Arial"/>
                <a:cs typeface="Arial"/>
                <a:sym typeface="Arial"/>
              </a:rPr>
              <a:t>hiérarchisation</a:t>
            </a:r>
            <a:r>
              <a:rPr lang="en-GB" sz="2200" dirty="0">
                <a:solidFill>
                  <a:schemeClr val="dk1"/>
                </a:solidFill>
                <a:latin typeface="Arial"/>
                <a:ea typeface="Arial"/>
                <a:cs typeface="Arial"/>
                <a:sym typeface="Arial"/>
              </a:rPr>
              <a:t> des </a:t>
            </a:r>
            <a:r>
              <a:rPr lang="en-GB" sz="2200" dirty="0" err="1">
                <a:solidFill>
                  <a:schemeClr val="dk1"/>
                </a:solidFill>
                <a:latin typeface="Arial"/>
                <a:ea typeface="Arial"/>
                <a:cs typeface="Arial"/>
                <a:sym typeface="Arial"/>
              </a:rPr>
              <a:t>besoins</a:t>
            </a:r>
            <a:r>
              <a:rPr lang="en-GB" sz="2200" dirty="0">
                <a:solidFill>
                  <a:schemeClr val="dk1"/>
                </a:solidFill>
                <a:latin typeface="Arial"/>
                <a:ea typeface="Arial"/>
                <a:cs typeface="Arial"/>
                <a:sym typeface="Arial"/>
              </a:rPr>
              <a:t> de </a:t>
            </a:r>
            <a:r>
              <a:rPr lang="en-GB" sz="2200" dirty="0" err="1">
                <a:solidFill>
                  <a:schemeClr val="dk1"/>
                </a:solidFill>
                <a:latin typeface="Arial"/>
                <a:ea typeface="Arial"/>
                <a:cs typeface="Arial"/>
                <a:sym typeface="Arial"/>
              </a:rPr>
              <a:t>l'enfant</a:t>
            </a:r>
            <a:endParaRPr sz="2200" b="0" i="0" u="none" strike="noStrike" cap="none" dirty="0">
              <a:solidFill>
                <a:srgbClr val="000000"/>
              </a:solidFill>
              <a:latin typeface="Arial"/>
              <a:ea typeface="Arial"/>
              <a:cs typeface="Arial"/>
              <a:sym typeface="Arial"/>
            </a:endParaRPr>
          </a:p>
        </p:txBody>
      </p:sp>
      <p:grpSp>
        <p:nvGrpSpPr>
          <p:cNvPr id="191" name="Google Shape;191;p7"/>
          <p:cNvGrpSpPr/>
          <p:nvPr/>
        </p:nvGrpSpPr>
        <p:grpSpPr>
          <a:xfrm>
            <a:off x="9994118" y="-18837"/>
            <a:ext cx="2057602" cy="1975956"/>
            <a:chOff x="9994118" y="33917"/>
            <a:chExt cx="2057602" cy="1975956"/>
          </a:xfrm>
        </p:grpSpPr>
        <p:sp>
          <p:nvSpPr>
            <p:cNvPr id="192" name="Google Shape;192;p7"/>
            <p:cNvSpPr/>
            <p:nvPr/>
          </p:nvSpPr>
          <p:spPr>
            <a:xfrm rot="1782986">
              <a:off x="10228983" y="337468"/>
              <a:ext cx="1587872" cy="1368854"/>
            </a:xfrm>
            <a:prstGeom prst="hexagon">
              <a:avLst>
                <a:gd name="adj" fmla="val 28965"/>
                <a:gd name="vf" fmla="val 115470"/>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93" name="Google Shape;193;p7"/>
            <p:cNvGrpSpPr/>
            <p:nvPr/>
          </p:nvGrpSpPr>
          <p:grpSpPr>
            <a:xfrm>
              <a:off x="10741851" y="747986"/>
              <a:ext cx="562136" cy="634675"/>
              <a:chOff x="760175" y="830142"/>
              <a:chExt cx="867619" cy="979579"/>
            </a:xfrm>
          </p:grpSpPr>
          <p:sp>
            <p:nvSpPr>
              <p:cNvPr id="194" name="Google Shape;194;p7"/>
              <p:cNvSpPr/>
              <p:nvPr/>
            </p:nvSpPr>
            <p:spPr>
              <a:xfrm>
                <a:off x="864636" y="830142"/>
                <a:ext cx="763158" cy="979577"/>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Arial"/>
                    <a:ea typeface="Arial"/>
                    <a:cs typeface="Arial"/>
                    <a:sym typeface="Arial"/>
                  </a:rPr>
                  <a:t>38</a:t>
                </a:r>
                <a:endParaRPr/>
              </a:p>
            </p:txBody>
          </p:sp>
          <p:sp>
            <p:nvSpPr>
              <p:cNvPr id="195" name="Google Shape;195;p7"/>
              <p:cNvSpPr/>
              <p:nvPr/>
            </p:nvSpPr>
            <p:spPr>
              <a:xfrm>
                <a:off x="760175" y="830144"/>
                <a:ext cx="149292" cy="979577"/>
              </a:xfrm>
              <a:prstGeom prst="rect">
                <a:avLst/>
              </a:prstGeom>
              <a:solidFill>
                <a:srgbClr val="1569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8"/>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C5F7A"/>
              </a:buClr>
              <a:buSzPts val="3200"/>
              <a:buFont typeface="Arial"/>
              <a:buNone/>
            </a:pPr>
            <a:r>
              <a:rPr lang="en-GB"/>
              <a:t>Révision du cadre de compétences</a:t>
            </a:r>
            <a:endParaRPr/>
          </a:p>
        </p:txBody>
      </p:sp>
      <p:sp>
        <p:nvSpPr>
          <p:cNvPr id="202" name="Google Shape;202;p8"/>
          <p:cNvSpPr txBox="1"/>
          <p:nvPr/>
        </p:nvSpPr>
        <p:spPr>
          <a:xfrm>
            <a:off x="1690345" y="4893070"/>
            <a:ext cx="171072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Connaissances</a:t>
            </a:r>
            <a:endParaRPr sz="2400">
              <a:solidFill>
                <a:schemeClr val="dk1"/>
              </a:solidFill>
              <a:latin typeface="Arial"/>
              <a:ea typeface="Arial"/>
              <a:cs typeface="Arial"/>
              <a:sym typeface="Arial"/>
            </a:endParaRPr>
          </a:p>
        </p:txBody>
      </p:sp>
      <p:sp>
        <p:nvSpPr>
          <p:cNvPr id="203" name="Google Shape;203;p8"/>
          <p:cNvSpPr txBox="1"/>
          <p:nvPr/>
        </p:nvSpPr>
        <p:spPr>
          <a:xfrm>
            <a:off x="4617072" y="4893070"/>
            <a:ext cx="295786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Attitudes et valeurs</a:t>
            </a:r>
            <a:endParaRPr sz="2400">
              <a:solidFill>
                <a:schemeClr val="dk1"/>
              </a:solidFill>
              <a:latin typeface="Arial"/>
              <a:ea typeface="Arial"/>
              <a:cs typeface="Arial"/>
              <a:sym typeface="Arial"/>
            </a:endParaRPr>
          </a:p>
        </p:txBody>
      </p:sp>
      <p:sp>
        <p:nvSpPr>
          <p:cNvPr id="204" name="Google Shape;204;p8"/>
          <p:cNvSpPr txBox="1"/>
          <p:nvPr/>
        </p:nvSpPr>
        <p:spPr>
          <a:xfrm>
            <a:off x="8618136" y="4893070"/>
            <a:ext cx="229797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Arial"/>
                <a:ea typeface="Arial"/>
                <a:cs typeface="Arial"/>
                <a:sym typeface="Arial"/>
              </a:rPr>
              <a:t>Compétences</a:t>
            </a:r>
            <a:endParaRPr sz="2400">
              <a:solidFill>
                <a:schemeClr val="dk1"/>
              </a:solidFill>
              <a:latin typeface="Arial"/>
              <a:ea typeface="Arial"/>
              <a:cs typeface="Arial"/>
              <a:sym typeface="Arial"/>
            </a:endParaRPr>
          </a:p>
        </p:txBody>
      </p:sp>
      <p:pic>
        <p:nvPicPr>
          <p:cNvPr id="205" name="Google Shape;205;p8" descr="Left Brain with solid fill"/>
          <p:cNvPicPr preferRelativeResize="0"/>
          <p:nvPr/>
        </p:nvPicPr>
        <p:blipFill rotWithShape="1">
          <a:blip r:embed="rId3">
            <a:alphaModFix/>
          </a:blip>
          <a:srcRect/>
          <a:stretch/>
        </p:blipFill>
        <p:spPr>
          <a:xfrm>
            <a:off x="1190729" y="2009873"/>
            <a:ext cx="2664771" cy="2664771"/>
          </a:xfrm>
          <a:prstGeom prst="rect">
            <a:avLst/>
          </a:prstGeom>
          <a:noFill/>
          <a:ln>
            <a:noFill/>
          </a:ln>
        </p:spPr>
      </p:pic>
      <p:pic>
        <p:nvPicPr>
          <p:cNvPr id="206" name="Google Shape;206;p8" descr="Sign language with solid fill"/>
          <p:cNvPicPr preferRelativeResize="0"/>
          <p:nvPr/>
        </p:nvPicPr>
        <p:blipFill rotWithShape="1">
          <a:blip r:embed="rId4">
            <a:alphaModFix/>
          </a:blip>
          <a:srcRect/>
          <a:stretch/>
        </p:blipFill>
        <p:spPr>
          <a:xfrm>
            <a:off x="8400296" y="2248613"/>
            <a:ext cx="2297978" cy="2297978"/>
          </a:xfrm>
          <a:prstGeom prst="rect">
            <a:avLst/>
          </a:prstGeom>
          <a:noFill/>
          <a:ln>
            <a:noFill/>
          </a:ln>
        </p:spPr>
      </p:pic>
      <p:grpSp>
        <p:nvGrpSpPr>
          <p:cNvPr id="207" name="Google Shape;207;p8"/>
          <p:cNvGrpSpPr/>
          <p:nvPr/>
        </p:nvGrpSpPr>
        <p:grpSpPr>
          <a:xfrm>
            <a:off x="4702156" y="2017093"/>
            <a:ext cx="2787687" cy="2761018"/>
            <a:chOff x="4799269" y="2120257"/>
            <a:chExt cx="2494414" cy="2470551"/>
          </a:xfrm>
        </p:grpSpPr>
        <p:pic>
          <p:nvPicPr>
            <p:cNvPr id="208" name="Google Shape;208;p8" descr="Right Brain with solid fill"/>
            <p:cNvPicPr preferRelativeResize="0"/>
            <p:nvPr/>
          </p:nvPicPr>
          <p:blipFill rotWithShape="1">
            <a:blip r:embed="rId5">
              <a:alphaModFix/>
            </a:blip>
            <a:srcRect r="50597"/>
            <a:stretch/>
          </p:blipFill>
          <p:spPr>
            <a:xfrm>
              <a:off x="4799269" y="2120257"/>
              <a:ext cx="1220531" cy="2470551"/>
            </a:xfrm>
            <a:prstGeom prst="rect">
              <a:avLst/>
            </a:prstGeom>
            <a:noFill/>
            <a:ln>
              <a:noFill/>
            </a:ln>
          </p:spPr>
        </p:pic>
        <p:pic>
          <p:nvPicPr>
            <p:cNvPr id="209" name="Google Shape;209;p8" descr="Left Brain with solid fill"/>
            <p:cNvPicPr preferRelativeResize="0"/>
            <p:nvPr/>
          </p:nvPicPr>
          <p:blipFill rotWithShape="1">
            <a:blip r:embed="rId3">
              <a:alphaModFix/>
            </a:blip>
            <a:srcRect l="51522"/>
            <a:stretch/>
          </p:blipFill>
          <p:spPr>
            <a:xfrm>
              <a:off x="6096000" y="2120257"/>
              <a:ext cx="1197683" cy="2470551"/>
            </a:xfrm>
            <a:prstGeom prst="rect">
              <a:avLst/>
            </a:prstGeom>
            <a:noFill/>
            <a:ln>
              <a:noFill/>
            </a:ln>
          </p:spPr>
        </p:pic>
        <p:sp>
          <p:nvSpPr>
            <p:cNvPr id="210" name="Google Shape;210;p8"/>
            <p:cNvSpPr/>
            <p:nvPr/>
          </p:nvSpPr>
          <p:spPr>
            <a:xfrm>
              <a:off x="5387091" y="3102772"/>
              <a:ext cx="478972" cy="478972"/>
            </a:xfrm>
            <a:prstGeom prst="mathPlus">
              <a:avLst>
                <a:gd name="adj1" fmla="val 2352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8"/>
            <p:cNvSpPr/>
            <p:nvPr/>
          </p:nvSpPr>
          <p:spPr>
            <a:xfrm>
              <a:off x="6233621" y="3118356"/>
              <a:ext cx="440528" cy="440528"/>
            </a:xfrm>
            <a:prstGeom prst="mathMinus">
              <a:avLst>
                <a:gd name="adj1" fmla="val 30439"/>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9"/>
          <p:cNvSpPr txBox="1">
            <a:spLocks noGrp="1"/>
          </p:cNvSpPr>
          <p:nvPr>
            <p:ph type="title"/>
          </p:nvPr>
        </p:nvSpPr>
        <p:spPr>
          <a:xfrm>
            <a:off x="796385" y="3099692"/>
            <a:ext cx="10481215" cy="56216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Garamond"/>
              <a:buNone/>
            </a:pPr>
            <a:r>
              <a:rPr lang="en-GB" sz="2400" b="1">
                <a:solidFill>
                  <a:schemeClr val="lt1"/>
                </a:solidFill>
                <a:latin typeface="Garamond"/>
                <a:ea typeface="Garamond"/>
                <a:cs typeface="Garamond"/>
                <a:sym typeface="Garamond"/>
              </a:rPr>
              <a:t>SESSION 2</a:t>
            </a:r>
            <a:br>
              <a:rPr lang="en-GB" sz="2400" b="1">
                <a:solidFill>
                  <a:schemeClr val="lt1"/>
                </a:solidFill>
                <a:latin typeface="Garamond"/>
                <a:ea typeface="Garamond"/>
                <a:cs typeface="Garamond"/>
                <a:sym typeface="Garamond"/>
              </a:rPr>
            </a:br>
            <a:br>
              <a:rPr lang="en-GB" b="1">
                <a:solidFill>
                  <a:schemeClr val="lt1"/>
                </a:solidFill>
                <a:latin typeface="Garamond"/>
                <a:ea typeface="Garamond"/>
                <a:cs typeface="Garamond"/>
                <a:sym typeface="Garamond"/>
              </a:rPr>
            </a:br>
            <a:r>
              <a:rPr lang="en-GB" sz="5400" b="1">
                <a:solidFill>
                  <a:schemeClr val="lt1"/>
                </a:solidFill>
                <a:latin typeface="Garamond"/>
                <a:ea typeface="Garamond"/>
                <a:cs typeface="Garamond"/>
                <a:sym typeface="Garamond"/>
              </a:rPr>
              <a:t>Comment le gestionnaire de cas peut-il aborder les problèmes ou les préoccupations ?</a:t>
            </a:r>
            <a:endParaRPr/>
          </a:p>
        </p:txBody>
      </p:sp>
    </p:spTree>
  </p:cSld>
  <p:clrMapOvr>
    <a:masterClrMapping/>
  </p:clrMapOvr>
</p:sld>
</file>

<file path=ppt/theme/theme1.xml><?xml version="1.0" encoding="utf-8"?>
<a:theme xmlns:a="http://schemas.openxmlformats.org/drawingml/2006/main" name="Office Theme">
  <a:themeElements>
    <a:clrScheme name="Alliance">
      <a:dk1>
        <a:srgbClr val="000000"/>
      </a:dk1>
      <a:lt1>
        <a:srgbClr val="FFFFFF"/>
      </a:lt1>
      <a:dk2>
        <a:srgbClr val="44546A"/>
      </a:dk2>
      <a:lt2>
        <a:srgbClr val="E7E6E6"/>
      </a:lt2>
      <a:accent1>
        <a:srgbClr val="97467C"/>
      </a:accent1>
      <a:accent2>
        <a:srgbClr val="B78EA3"/>
      </a:accent2>
      <a:accent3>
        <a:srgbClr val="95CC79"/>
      </a:accent3>
      <a:accent4>
        <a:srgbClr val="1D8CC8"/>
      </a:accent4>
      <a:accent5>
        <a:srgbClr val="35B2B4"/>
      </a:accent5>
      <a:accent6>
        <a:srgbClr val="8D9EAE"/>
      </a:accent6>
      <a:hlink>
        <a:srgbClr val="C888B2"/>
      </a:hlink>
      <a:folHlink>
        <a:srgbClr val="7E9CB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7646</Words>
  <Application>Microsoft Office PowerPoint</Application>
  <PresentationFormat>Widescreen</PresentationFormat>
  <Paragraphs>762</Paragraphs>
  <Slides>41</Slides>
  <Notes>41</Notes>
  <HiddenSlides>6</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Calibri</vt:lpstr>
      <vt:lpstr>Garamond</vt:lpstr>
      <vt:lpstr>Arial</vt:lpstr>
      <vt:lpstr>Helvetica Neue</vt:lpstr>
      <vt:lpstr>Federo</vt:lpstr>
      <vt:lpstr>Office Theme</vt:lpstr>
      <vt:lpstr>PowerPoint Presentation</vt:lpstr>
      <vt:lpstr>SESSION 1  Ouverture du module</vt:lpstr>
      <vt:lpstr>Objectif du module</vt:lpstr>
      <vt:lpstr>Ordre du jour</vt:lpstr>
      <vt:lpstr>Récapitulation : tirage au sort !</vt:lpstr>
      <vt:lpstr>PowerPoint Presentation</vt:lpstr>
      <vt:lpstr>Objectifs d'apprentissage</vt:lpstr>
      <vt:lpstr>Révision du cadre de compétences</vt:lpstr>
      <vt:lpstr>SESSION 2  Comment le gestionnaire de cas peut-il aborder les problèmes ou les préoccupations ?</vt:lpstr>
      <vt:lpstr>Discussion en plénière</vt:lpstr>
      <vt:lpstr>Problèmes rencontrés dans la gestion des dossiers</vt:lpstr>
      <vt:lpstr>Appliquer une approche socio-écologique</vt:lpstr>
      <vt:lpstr>Identifier les problèmes et les solutions dans la gestion des cas</vt:lpstr>
      <vt:lpstr>Analyse des risques en matière de protection de l'enfance</vt:lpstr>
      <vt:lpstr>Étapes de la résolution de problèmes</vt:lpstr>
      <vt:lpstr>PowerPoint Presentation</vt:lpstr>
      <vt:lpstr>Réflexion </vt:lpstr>
      <vt:lpstr>Étude de cas</vt:lpstr>
      <vt:lpstr>PowerPoint Presentation</vt:lpstr>
      <vt:lpstr>Points clés de l'apprentissage</vt:lpstr>
      <vt:lpstr>SESSION 3  Comment négocier et gérer les conflits ?</vt:lpstr>
      <vt:lpstr>Discussion en plénière</vt:lpstr>
      <vt:lpstr>Étapes de la négociation </vt:lpstr>
      <vt:lpstr>Étapes de la négociation </vt:lpstr>
      <vt:lpstr>Stratégies de négociation</vt:lpstr>
      <vt:lpstr>Étude de cas</vt:lpstr>
      <vt:lpstr>PowerPoint Presentation</vt:lpstr>
      <vt:lpstr>Points clés de l'apprentissage</vt:lpstr>
      <vt:lpstr>SESSION 4  Comment puis-je me coordonner pour améliorer les résultats en matière de protection de l'enfance ? </vt:lpstr>
      <vt:lpstr>Liste de coordination</vt:lpstr>
      <vt:lpstr>PowerPoint Presentation</vt:lpstr>
      <vt:lpstr>PowerPoint Presentation</vt:lpstr>
      <vt:lpstr>Coordination dans la gestion de cas</vt:lpstr>
      <vt:lpstr>Avec qui coordonner la gestion de cas</vt:lpstr>
      <vt:lpstr>Étapes de la coordination</vt:lpstr>
      <vt:lpstr>Conférence de cas</vt:lpstr>
      <vt:lpstr>Conseils pour les conférences de cas</vt:lpstr>
      <vt:lpstr>Points clés de l'apprentissage</vt:lpstr>
      <vt:lpstr>SESSION 5  Clôture du module</vt:lpstr>
      <vt:lpstr>Objectifs d'apprentissage</vt:lpstr>
      <vt:lpstr>Clôture du module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Ilse Van der Straeten</dc:creator>
  <cp:lastModifiedBy>Ilse Van der Straeten</cp:lastModifiedBy>
  <cp:revision>2</cp:revision>
  <dcterms:created xsi:type="dcterms:W3CDTF">2023-02-08T15:06:31Z</dcterms:created>
  <dcterms:modified xsi:type="dcterms:W3CDTF">2023-04-17T14:31:12Z</dcterms:modified>
</cp:coreProperties>
</file>