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7099300" cy="10234613"/>
  <p:embeddedFontLst>
    <p:embeddedFont>
      <p:font typeface="Calibri" panose="020F0502020204030204" pitchFamily="34" charset="0"/>
      <p:regular r:id="rId52"/>
      <p:bold r:id="rId53"/>
      <p:italic r:id="rId54"/>
      <p:boldItalic r:id="rId55"/>
    </p:embeddedFont>
    <p:embeddedFont>
      <p:font typeface="Garamond" panose="02020404030301010803" pitchFamily="18" charset="0"/>
      <p:regular r:id="rId56"/>
      <p:bold r:id="rId57"/>
      <p:italic r:id="rId58"/>
      <p:boldItalic r:id="rId59"/>
    </p:embeddedFont>
    <p:embeddedFont>
      <p:font typeface="Helvetica Neue"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itjz1E2fFDahnzMYouoqoNF5/G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52" autoAdjust="0"/>
  </p:normalViewPr>
  <p:slideViewPr>
    <p:cSldViewPr snapToGrid="0">
      <p:cViewPr varScale="1">
        <p:scale>
          <a:sx n="58" d="100"/>
          <a:sy n="58" d="100"/>
        </p:scale>
        <p:origin x="963"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BIENVENUE</a:t>
            </a:r>
            <a:endParaRPr/>
          </a:p>
          <a:p>
            <a:pPr marL="171450" lvl="0" indent="-171450" algn="l" rtl="0">
              <a:spcBef>
                <a:spcPts val="0"/>
              </a:spcBef>
              <a:spcAft>
                <a:spcPts val="0"/>
              </a:spcAft>
              <a:buClr>
                <a:schemeClr val="dk1"/>
              </a:buClr>
              <a:buSzPts val="1200"/>
              <a:buChar char="•"/>
            </a:pPr>
            <a:r>
              <a:rPr lang="en-GB"/>
              <a:t>Accueillir les participants </a:t>
            </a:r>
            <a:endParaRPr/>
          </a:p>
          <a:p>
            <a:pPr marL="171450" lvl="0" indent="-171450" algn="l" rtl="0">
              <a:spcBef>
                <a:spcPts val="0"/>
              </a:spcBef>
              <a:spcAft>
                <a:spcPts val="0"/>
              </a:spcAft>
              <a:buClr>
                <a:schemeClr val="dk1"/>
              </a:buClr>
              <a:buSzPts val="1200"/>
              <a:buChar char="•"/>
            </a:pPr>
            <a:r>
              <a:rPr lang="en-GB"/>
              <a:t>S'assurer que tout le monde signe la feuille de présence</a:t>
            </a:r>
            <a:endParaRPr/>
          </a:p>
          <a:p>
            <a:pPr marL="171450" lvl="0" indent="-95250" algn="l" rtl="0">
              <a:spcBef>
                <a:spcPts val="0"/>
              </a:spcBef>
              <a:spcAft>
                <a:spcPts val="0"/>
              </a:spcAft>
              <a:buClr>
                <a:schemeClr val="dk1"/>
              </a:buClr>
              <a:buSzPts val="1200"/>
              <a:buNone/>
            </a:pPr>
            <a:endParaRPr/>
          </a:p>
        </p:txBody>
      </p:sp>
      <p:sp>
        <p:nvSpPr>
          <p:cNvPr id="93" name="Google Shape;93;p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La conscience de soi comprend la conscience de soi interne et externe. Ces deux aspects sont importants pour les gestionnaires de cas.</a:t>
            </a:r>
            <a:endParaRPr/>
          </a:p>
          <a:p>
            <a:pPr marL="628650" lvl="1" indent="-171450" algn="l" rtl="0">
              <a:spcBef>
                <a:spcPts val="0"/>
              </a:spcBef>
              <a:spcAft>
                <a:spcPts val="0"/>
              </a:spcAft>
              <a:buClr>
                <a:schemeClr val="dk1"/>
              </a:buClr>
              <a:buSzPts val="1200"/>
              <a:buChar char="•"/>
            </a:pPr>
            <a:r>
              <a:rPr lang="en-GB" b="1" i="1"/>
              <a:t>Conscience interne de soi : </a:t>
            </a:r>
            <a:r>
              <a:rPr lang="en-GB" i="1"/>
              <a:t>se voir clairement, connaître ses forces et ses faiblesses, reconnaître ses sentiments.</a:t>
            </a:r>
            <a:endParaRPr/>
          </a:p>
          <a:p>
            <a:pPr marL="628650" lvl="1" indent="-171450" algn="l" rtl="0">
              <a:spcBef>
                <a:spcPts val="0"/>
              </a:spcBef>
              <a:spcAft>
                <a:spcPts val="0"/>
              </a:spcAft>
              <a:buClr>
                <a:schemeClr val="dk1"/>
              </a:buClr>
              <a:buSzPts val="1200"/>
              <a:buChar char="•"/>
            </a:pPr>
            <a:r>
              <a:rPr lang="en-GB" b="1" i="1"/>
              <a:t>Conscience de soi externe : </a:t>
            </a:r>
            <a:r>
              <a:rPr lang="en-GB" i="1"/>
              <a:t>comprendre comment les autres vous perçoivent</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Conscience externe de soi:</a:t>
            </a:r>
            <a:endParaRPr/>
          </a:p>
          <a:p>
            <a:pPr marL="628650" lvl="1" indent="-171450" algn="l" rtl="0">
              <a:spcBef>
                <a:spcPts val="0"/>
              </a:spcBef>
              <a:spcAft>
                <a:spcPts val="0"/>
              </a:spcAft>
              <a:buClr>
                <a:schemeClr val="dk1"/>
              </a:buClr>
              <a:buSzPts val="1200"/>
              <a:buChar char="•"/>
            </a:pPr>
            <a:r>
              <a:rPr lang="en-GB" i="1"/>
              <a:t>Comprendre comment un enfant, un parent ou un soignant vous perçoit peut s'avérer très utile pour communiquer avec lui et établir une relation de confiance.</a:t>
            </a:r>
            <a:endParaRPr/>
          </a:p>
          <a:p>
            <a:pPr marL="628650" lvl="1" indent="-171450" algn="l" rtl="0">
              <a:spcBef>
                <a:spcPts val="0"/>
              </a:spcBef>
              <a:spcAft>
                <a:spcPts val="0"/>
              </a:spcAft>
              <a:buClr>
                <a:schemeClr val="dk1"/>
              </a:buClr>
              <a:buSzPts val="1200"/>
              <a:buChar char="•"/>
            </a:pPr>
            <a:r>
              <a:rPr lang="en-GB" i="1"/>
              <a:t>Par exemple, lorsqu'un enfant risque d'être placé à l'extérieur, le parent ou la personne qui s'occupe de lui peut vous percevoir comme une menace.</a:t>
            </a:r>
            <a:endParaRPr/>
          </a:p>
          <a:p>
            <a:pPr marL="171450" lvl="0" indent="-171450" algn="l" rtl="0">
              <a:spcBef>
                <a:spcPts val="0"/>
              </a:spcBef>
              <a:spcAft>
                <a:spcPts val="0"/>
              </a:spcAft>
              <a:buClr>
                <a:schemeClr val="dk1"/>
              </a:buClr>
              <a:buSzPts val="1200"/>
              <a:buChar char="•"/>
            </a:pPr>
            <a:r>
              <a:rPr lang="en-GB" i="1"/>
              <a:t>Conscience interne de soi:</a:t>
            </a:r>
            <a:endParaRPr/>
          </a:p>
          <a:p>
            <a:pPr marL="628650" lvl="1" indent="-171450" algn="l" rtl="0">
              <a:spcBef>
                <a:spcPts val="0"/>
              </a:spcBef>
              <a:spcAft>
                <a:spcPts val="0"/>
              </a:spcAft>
              <a:buClr>
                <a:schemeClr val="dk1"/>
              </a:buClr>
              <a:buSzPts val="1200"/>
              <a:buChar char="•"/>
            </a:pPr>
            <a:r>
              <a:rPr lang="en-GB" i="1"/>
              <a:t>Comprendre ses propres émotions et ce que l'on ressent face à certaines choses peut s'avérer très utile pour comprendre le point de vue des autres et réagir avec empathie.</a:t>
            </a:r>
            <a:endParaRPr/>
          </a:p>
          <a:p>
            <a:pPr marL="628650" lvl="1" indent="-171450" algn="l" rtl="0">
              <a:spcBef>
                <a:spcPts val="0"/>
              </a:spcBef>
              <a:spcAft>
                <a:spcPts val="0"/>
              </a:spcAft>
              <a:buClr>
                <a:schemeClr val="dk1"/>
              </a:buClr>
              <a:buSzPts val="1200"/>
              <a:buChar char="•"/>
            </a:pPr>
            <a:r>
              <a:rPr lang="en-GB" i="1"/>
              <a:t>Par exemple, le fait de réfléchir à un moment où vous vous êtes senti impuissant et à l'impact que cela a eu sur vous peut être utile pour communiquer avec des enfants, des parents ou des personnes qui s'occupent d'enfants qui se sentent impuissants et désespérés. </a:t>
            </a:r>
            <a:endParaRPr/>
          </a:p>
          <a:p>
            <a:pPr marL="1085850" lvl="2"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a:t>Source : Tasha Eurich : Tasha Eurich. (2018). </a:t>
            </a:r>
            <a:r>
              <a:rPr lang="en-GB" i="1"/>
              <a:t>Ce qu'est vraiment la conscience de soi (et comment la cultiver). </a:t>
            </a:r>
            <a:r>
              <a:rPr lang="en-GB"/>
              <a:t>Harvard Business Review.</a:t>
            </a:r>
            <a:endParaRPr/>
          </a:p>
          <a:p>
            <a:pPr marL="171450" lvl="0" indent="-95250" algn="l" rtl="0">
              <a:spcBef>
                <a:spcPts val="0"/>
              </a:spcBef>
              <a:spcAft>
                <a:spcPts val="0"/>
              </a:spcAft>
              <a:buClr>
                <a:schemeClr val="dk1"/>
              </a:buClr>
              <a:buSzPts val="1200"/>
              <a:buNone/>
            </a:pPr>
            <a:endParaRPr/>
          </a:p>
        </p:txBody>
      </p:sp>
      <p:sp>
        <p:nvSpPr>
          <p:cNvPr id="287" name="Google Shape;287;p1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b="1"/>
          </a:p>
          <a:p>
            <a:pPr marL="171450" lvl="0" indent="-171450" algn="l" rtl="0">
              <a:spcBef>
                <a:spcPts val="0"/>
              </a:spcBef>
              <a:spcAft>
                <a:spcPts val="0"/>
              </a:spcAft>
              <a:buClr>
                <a:schemeClr val="dk1"/>
              </a:buClr>
              <a:buSzPts val="1200"/>
              <a:buChar char="•"/>
            </a:pPr>
            <a:r>
              <a:rPr lang="en-GB" i="1"/>
              <a:t>La conscience de soi peut également être conceptualisée à travers la fenêtre de Johari. </a:t>
            </a:r>
            <a:endParaRPr/>
          </a:p>
          <a:p>
            <a:pPr marL="628650" lvl="1" indent="-171450" algn="l" rtl="0">
              <a:spcBef>
                <a:spcPts val="0"/>
              </a:spcBef>
              <a:spcAft>
                <a:spcPts val="0"/>
              </a:spcAft>
              <a:buClr>
                <a:schemeClr val="dk1"/>
              </a:buClr>
              <a:buSzPts val="1200"/>
              <a:buChar char="•"/>
            </a:pPr>
            <a:r>
              <a:rPr lang="en-GB" i="1"/>
              <a:t>Ce qui est connu de nous-mêmes fait partie de notre conscience de soi (partie gauche).</a:t>
            </a:r>
            <a:endParaRPr/>
          </a:p>
          <a:p>
            <a:pPr marL="171450" lvl="0" indent="-171450" algn="l" rtl="0">
              <a:spcBef>
                <a:spcPts val="0"/>
              </a:spcBef>
              <a:spcAft>
                <a:spcPts val="0"/>
              </a:spcAft>
              <a:buClr>
                <a:schemeClr val="dk1"/>
              </a:buClr>
              <a:buSzPts val="1200"/>
              <a:buChar char="•"/>
            </a:pPr>
            <a:r>
              <a:rPr lang="en-GB"/>
              <a:t>Présenter la diapositive</a:t>
            </a:r>
            <a:endParaRPr/>
          </a:p>
          <a:p>
            <a:pPr marL="628650" lvl="1" indent="-171450" algn="l" rtl="0">
              <a:spcBef>
                <a:spcPts val="0"/>
              </a:spcBef>
              <a:spcAft>
                <a:spcPts val="0"/>
              </a:spcAft>
              <a:buClr>
                <a:schemeClr val="dk1"/>
              </a:buClr>
              <a:buSzPts val="1200"/>
              <a:buChar char="•"/>
            </a:pPr>
            <a:r>
              <a:rPr lang="en-GB" i="1"/>
              <a:t>ZONE OUVERTE : Tout le monde le sait. Vous le savez et d'autres le savent aussi. </a:t>
            </a:r>
            <a:endParaRPr/>
          </a:p>
          <a:p>
            <a:pPr marL="628650" lvl="1" indent="-171450" algn="l" rtl="0">
              <a:spcBef>
                <a:spcPts val="0"/>
              </a:spcBef>
              <a:spcAft>
                <a:spcPts val="0"/>
              </a:spcAft>
              <a:buClr>
                <a:schemeClr val="dk1"/>
              </a:buClr>
              <a:buSzPts val="1200"/>
              <a:buChar char="•"/>
            </a:pPr>
            <a:r>
              <a:rPr lang="en-GB" i="1"/>
              <a:t>ZONE AVEUGLE : Les autres le savent, mais vous êtes aveugle. </a:t>
            </a:r>
            <a:endParaRPr/>
          </a:p>
          <a:p>
            <a:pPr marL="628650" lvl="1" indent="-171450" algn="l" rtl="0">
              <a:spcBef>
                <a:spcPts val="0"/>
              </a:spcBef>
              <a:spcAft>
                <a:spcPts val="0"/>
              </a:spcAft>
              <a:buClr>
                <a:schemeClr val="dk1"/>
              </a:buClr>
              <a:buSzPts val="1200"/>
              <a:buChar char="•"/>
            </a:pPr>
            <a:r>
              <a:rPr lang="en-GB" i="1"/>
              <a:t>ZONE CACHÉ : Vous le savez à propos de vous-même, mais les autres ne le savent pas. Nous avons tous des choses cachées pour les autres, des choses que nous voulons garder secrètes et c'est très bien ainsi.</a:t>
            </a:r>
            <a:endParaRPr/>
          </a:p>
          <a:p>
            <a:pPr marL="628650" lvl="1" indent="-171450" algn="l" rtl="0">
              <a:spcBef>
                <a:spcPts val="0"/>
              </a:spcBef>
              <a:spcAft>
                <a:spcPts val="0"/>
              </a:spcAft>
              <a:buClr>
                <a:schemeClr val="dk1"/>
              </a:buClr>
              <a:buSzPts val="1200"/>
              <a:buChar char="•"/>
            </a:pPr>
            <a:r>
              <a:rPr lang="en-GB" i="1"/>
              <a:t>ZONE INCONNUE : Nous ne le savons pas, et d'autres ne le savent pas non plus. Il s'agit donc d'un phénomène inconnu. </a:t>
            </a:r>
            <a:endParaRPr/>
          </a:p>
          <a:p>
            <a:pPr marL="1085850" lvl="2" indent="-171450" algn="l" rtl="0">
              <a:spcBef>
                <a:spcPts val="0"/>
              </a:spcBef>
              <a:spcAft>
                <a:spcPts val="0"/>
              </a:spcAft>
              <a:buClr>
                <a:schemeClr val="dk1"/>
              </a:buClr>
              <a:buSzPts val="1200"/>
              <a:buChar char="•"/>
            </a:pPr>
            <a:r>
              <a:rPr lang="en-GB" i="1"/>
              <a:t>Il s'agit principalement de choses qui ne sont pas directement observables. </a:t>
            </a:r>
            <a:endParaRPr/>
          </a:p>
          <a:p>
            <a:pPr marL="1085850" lvl="2" indent="-171450" algn="l" rtl="0">
              <a:spcBef>
                <a:spcPts val="0"/>
              </a:spcBef>
              <a:spcAft>
                <a:spcPts val="0"/>
              </a:spcAft>
              <a:buClr>
                <a:schemeClr val="dk1"/>
              </a:buClr>
              <a:buSzPts val="1200"/>
              <a:buChar char="•"/>
            </a:pPr>
            <a:r>
              <a:rPr lang="en-GB" i="1"/>
              <a:t>Une fois qu'ils sont connus, souvent par le biais d'une profonde réflexion personnelle, ils peuvent devenir un domaine de croissance personnelle.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CONCLUSION</a:t>
            </a:r>
            <a:endParaRPr/>
          </a:p>
          <a:p>
            <a:pPr marL="171450" lvl="0" indent="-171450" algn="l" rtl="0">
              <a:spcBef>
                <a:spcPts val="0"/>
              </a:spcBef>
              <a:spcAft>
                <a:spcPts val="0"/>
              </a:spcAft>
              <a:buClr>
                <a:schemeClr val="dk1"/>
              </a:buClr>
              <a:buSzPts val="1200"/>
              <a:buChar char="•"/>
            </a:pPr>
            <a:r>
              <a:rPr lang="en-GB" i="1"/>
              <a:t>Notre conscience de soi - ce que nous savons - peut augmenter avec le temps. </a:t>
            </a:r>
            <a:endParaRPr/>
          </a:p>
          <a:p>
            <a:pPr marL="628650" lvl="1" indent="-171450" algn="l" rtl="0">
              <a:spcBef>
                <a:spcPts val="0"/>
              </a:spcBef>
              <a:spcAft>
                <a:spcPts val="0"/>
              </a:spcAft>
              <a:buClr>
                <a:schemeClr val="dk1"/>
              </a:buClr>
              <a:buSzPts val="1200"/>
              <a:buChar char="•"/>
            </a:pPr>
            <a:r>
              <a:rPr lang="en-GB" i="1"/>
              <a:t>Grâce à la communication et à la réflexion, ce qui est aveugle commence à rétrécir et devient ouvert. </a:t>
            </a:r>
            <a:endParaRPr/>
          </a:p>
          <a:p>
            <a:pPr marL="628650" lvl="1" indent="-171450" algn="l" rtl="0">
              <a:spcBef>
                <a:spcPts val="0"/>
              </a:spcBef>
              <a:spcAft>
                <a:spcPts val="0"/>
              </a:spcAft>
              <a:buClr>
                <a:schemeClr val="dk1"/>
              </a:buClr>
              <a:buSzPts val="1200"/>
              <a:buChar char="•"/>
            </a:pPr>
            <a:r>
              <a:rPr lang="en-GB" i="1"/>
              <a:t>Cela prendra du temps, car cela nécessite souvent un retour d'information ouvert et honnête de la part des autres ou des situations dans lesquelles nous sommes confrontés à nous-mêmes. </a:t>
            </a:r>
            <a:endParaRPr/>
          </a:p>
          <a:p>
            <a:pPr marL="171450" lvl="0" indent="-171450" algn="l" rtl="0">
              <a:spcBef>
                <a:spcPts val="0"/>
              </a:spcBef>
              <a:spcAft>
                <a:spcPts val="0"/>
              </a:spcAft>
              <a:buClr>
                <a:schemeClr val="dk1"/>
              </a:buClr>
              <a:buSzPts val="1200"/>
              <a:buChar char="•"/>
            </a:pPr>
            <a:r>
              <a:rPr lang="en-GB" i="1"/>
              <a:t>Votre attitude et votre volonté d'écouter les autres, de réfléchir et d'apprendre sont très importantes.</a:t>
            </a:r>
            <a:endParaRPr/>
          </a:p>
          <a:p>
            <a:pPr marL="628650" lvl="1" indent="-171450" algn="l" rtl="0">
              <a:spcBef>
                <a:spcPts val="0"/>
              </a:spcBef>
              <a:spcAft>
                <a:spcPts val="0"/>
              </a:spcAft>
              <a:buClr>
                <a:schemeClr val="dk1"/>
              </a:buClr>
              <a:buSzPts val="1200"/>
              <a:buChar char="•"/>
            </a:pPr>
            <a:r>
              <a:rPr lang="en-GB" i="1"/>
              <a:t>Lorsque nous ne sommes pas ouverts à un retour d'information honnête et que nous ne sommes pas disposés à réfléchir ou à nous remettre en question, la partie OUVERTE se rétrécit et la zone aveugle s'agrandit. </a:t>
            </a:r>
            <a:endParaRPr/>
          </a:p>
        </p:txBody>
      </p:sp>
      <p:sp>
        <p:nvSpPr>
          <p:cNvPr id="330" name="Google Shape;330;p1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De nombreux obstacles peuvent s'opposer à une meilleure connaissance de soi. </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Absence de retour d'information</a:t>
            </a:r>
            <a:endParaRPr/>
          </a:p>
          <a:p>
            <a:pPr marL="628650" lvl="1" indent="-171450" algn="l" rtl="0">
              <a:spcBef>
                <a:spcPts val="0"/>
              </a:spcBef>
              <a:spcAft>
                <a:spcPts val="0"/>
              </a:spcAft>
              <a:buClr>
                <a:schemeClr val="dk1"/>
              </a:buClr>
              <a:buSzPts val="1200"/>
              <a:buChar char="•"/>
            </a:pPr>
            <a:r>
              <a:rPr lang="en-GB" i="1"/>
              <a:t>Il peut y avoir de multiples raisons pour lesquelles le retour d'information n'est pas fréquemment partagé. </a:t>
            </a:r>
            <a:endParaRPr/>
          </a:p>
          <a:p>
            <a:pPr marL="628650" lvl="1" indent="-171450" algn="l" rtl="0">
              <a:spcBef>
                <a:spcPts val="0"/>
              </a:spcBef>
              <a:spcAft>
                <a:spcPts val="0"/>
              </a:spcAft>
              <a:buClr>
                <a:schemeClr val="dk1"/>
              </a:buClr>
              <a:buSzPts val="1200"/>
              <a:buChar char="•"/>
            </a:pPr>
            <a:r>
              <a:rPr lang="en-GB" i="1"/>
              <a:t>Nous pouvons nous sentir mal à l'aise lorsqu'on nous parle de nos domaines de développement.</a:t>
            </a:r>
            <a:endParaRPr/>
          </a:p>
          <a:p>
            <a:pPr marL="628650" lvl="1" indent="-171450" algn="l" rtl="0">
              <a:spcBef>
                <a:spcPts val="0"/>
              </a:spcBef>
              <a:spcAft>
                <a:spcPts val="0"/>
              </a:spcAft>
              <a:buClr>
                <a:schemeClr val="dk1"/>
              </a:buClr>
              <a:buSzPts val="1200"/>
              <a:buChar char="•"/>
            </a:pPr>
            <a:r>
              <a:rPr lang="en-GB" i="1"/>
              <a:t>Nous pouvons avoir peur d'être jugés négativement </a:t>
            </a:r>
            <a:endParaRPr/>
          </a:p>
          <a:p>
            <a:pPr marL="628650" lvl="1" indent="-171450" algn="l" rtl="0">
              <a:spcBef>
                <a:spcPts val="0"/>
              </a:spcBef>
              <a:spcAft>
                <a:spcPts val="0"/>
              </a:spcAft>
              <a:buClr>
                <a:schemeClr val="dk1"/>
              </a:buClr>
              <a:buSzPts val="1200"/>
              <a:buChar char="•"/>
            </a:pPr>
            <a:r>
              <a:rPr lang="en-GB" i="1"/>
              <a:t>Nous pourrions douter de la compétence de la personne qui nous fait part de son avis et supposer qu'elle n'a rien d'utile à partager</a:t>
            </a:r>
            <a:endParaRPr/>
          </a:p>
          <a:p>
            <a:pPr marL="628650" lvl="1" indent="-171450" algn="l" rtl="0">
              <a:spcBef>
                <a:spcPts val="0"/>
              </a:spcBef>
              <a:spcAft>
                <a:spcPts val="0"/>
              </a:spcAft>
              <a:buClr>
                <a:schemeClr val="dk1"/>
              </a:buClr>
              <a:buSzPts val="1200"/>
              <a:buChar char="•"/>
            </a:pPr>
            <a:r>
              <a:rPr lang="en-GB" i="1"/>
              <a:t>Les organisations ont également une responsabilité et peuvent créer des obstacles au retour d'information</a:t>
            </a:r>
            <a:endParaRPr/>
          </a:p>
          <a:p>
            <a:pPr marL="1085850" lvl="2" indent="-171450" algn="l" rtl="0">
              <a:spcBef>
                <a:spcPts val="0"/>
              </a:spcBef>
              <a:spcAft>
                <a:spcPts val="0"/>
              </a:spcAft>
              <a:buClr>
                <a:schemeClr val="dk1"/>
              </a:buClr>
              <a:buSzPts val="1200"/>
              <a:buChar char="•"/>
            </a:pPr>
            <a:r>
              <a:rPr lang="en-GB" i="1"/>
              <a:t>Par exemple, lorsqu'il n'y a pas de structure de supervision et d'encadrement </a:t>
            </a:r>
            <a:endParaRPr/>
          </a:p>
          <a:p>
            <a:pPr marL="1085850" lvl="2" indent="-171450" algn="l" rtl="0">
              <a:spcBef>
                <a:spcPts val="0"/>
              </a:spcBef>
              <a:spcAft>
                <a:spcPts val="0"/>
              </a:spcAft>
              <a:buClr>
                <a:schemeClr val="dk1"/>
              </a:buClr>
              <a:buSzPts val="1200"/>
              <a:buChar char="•"/>
            </a:pPr>
            <a:r>
              <a:rPr lang="en-GB" i="1"/>
              <a:t>Par exemple, lorsqu'il n'y a pas d'espace sûr pour partager le retour d'information vers le haut ou entre pairs.</a:t>
            </a:r>
            <a:endParaRPr/>
          </a:p>
          <a:p>
            <a:pPr marL="171450" lvl="0" indent="-171450" algn="l" rtl="0">
              <a:spcBef>
                <a:spcPts val="0"/>
              </a:spcBef>
              <a:spcAft>
                <a:spcPts val="0"/>
              </a:spcAft>
              <a:buClr>
                <a:schemeClr val="dk1"/>
              </a:buClr>
              <a:buSzPts val="1200"/>
              <a:buChar char="•"/>
            </a:pPr>
            <a:r>
              <a:rPr lang="en-GB" i="1"/>
              <a:t>Ignorer nos sentiments et nos émotions</a:t>
            </a:r>
            <a:endParaRPr/>
          </a:p>
          <a:p>
            <a:pPr marL="628650" lvl="1" indent="-171450" algn="l" rtl="0">
              <a:spcBef>
                <a:spcPts val="0"/>
              </a:spcBef>
              <a:spcAft>
                <a:spcPts val="0"/>
              </a:spcAft>
              <a:buClr>
                <a:schemeClr val="dk1"/>
              </a:buClr>
              <a:buSzPts val="1200"/>
              <a:buChar char="•"/>
            </a:pPr>
            <a:r>
              <a:rPr lang="en-GB" i="1"/>
              <a:t>Lorsque nous nous concentrons sur le rationnel en rationalisant ou en intellectualisant notre comportement, nous ignorons souvent nos sentiments et nos émotions. </a:t>
            </a:r>
            <a:endParaRPr/>
          </a:p>
          <a:p>
            <a:pPr marL="628650" lvl="1" indent="-171450" algn="l" rtl="0">
              <a:spcBef>
                <a:spcPts val="0"/>
              </a:spcBef>
              <a:spcAft>
                <a:spcPts val="0"/>
              </a:spcAft>
              <a:buClr>
                <a:schemeClr val="dk1"/>
              </a:buClr>
              <a:buSzPts val="1200"/>
              <a:buChar char="•"/>
            </a:pPr>
            <a:r>
              <a:rPr lang="en-GB" i="1"/>
              <a:t>Cependant, nos sentiments et nos émotions déterminent notre pensée et notre comportement, et ce, souvent sans que nous nous en rendions compte. </a:t>
            </a:r>
            <a:endParaRPr/>
          </a:p>
          <a:p>
            <a:pPr marL="171450" lvl="0" indent="-171450" algn="l" rtl="0">
              <a:spcBef>
                <a:spcPts val="0"/>
              </a:spcBef>
              <a:spcAft>
                <a:spcPts val="0"/>
              </a:spcAft>
              <a:buClr>
                <a:schemeClr val="dk1"/>
              </a:buClr>
              <a:buSzPts val="1200"/>
              <a:buChar char="•"/>
            </a:pPr>
            <a:r>
              <a:rPr lang="en-GB" i="1"/>
              <a:t>Préjugés personnels/inconscients</a:t>
            </a:r>
            <a:endParaRPr/>
          </a:p>
          <a:p>
            <a:pPr marL="628650" lvl="1" indent="-171450" algn="l" rtl="0">
              <a:spcBef>
                <a:spcPts val="0"/>
              </a:spcBef>
              <a:spcAft>
                <a:spcPts val="0"/>
              </a:spcAft>
              <a:buClr>
                <a:schemeClr val="dk1"/>
              </a:buClr>
              <a:buSzPts val="1200"/>
              <a:buChar char="•"/>
            </a:pPr>
            <a:r>
              <a:rPr lang="en-GB" i="1"/>
              <a:t>Nous avons tous un certain nombre de préjugés qui nous aident à créer notre réalité subjective</a:t>
            </a:r>
            <a:endParaRPr/>
          </a:p>
          <a:p>
            <a:pPr marL="628650" lvl="1" indent="-171450" algn="l" rtl="0">
              <a:spcBef>
                <a:spcPts val="0"/>
              </a:spcBef>
              <a:spcAft>
                <a:spcPts val="0"/>
              </a:spcAft>
              <a:buClr>
                <a:schemeClr val="dk1"/>
              </a:buClr>
              <a:buSzPts val="1200"/>
              <a:buChar char="•"/>
            </a:pPr>
            <a:r>
              <a:rPr lang="en-GB" i="1"/>
              <a:t>Nous donnons un sens aux choses qui se produisent et, le plus souvent, ce sens n'est pas objectif</a:t>
            </a:r>
            <a:endParaRPr/>
          </a:p>
          <a:p>
            <a:pPr marL="628650" lvl="1" indent="-171450" algn="l" rtl="0">
              <a:spcBef>
                <a:spcPts val="0"/>
              </a:spcBef>
              <a:spcAft>
                <a:spcPts val="0"/>
              </a:spcAft>
              <a:buClr>
                <a:schemeClr val="dk1"/>
              </a:buClr>
              <a:buSzPts val="1200"/>
              <a:buChar char="•"/>
            </a:pPr>
            <a:r>
              <a:rPr lang="en-GB" i="1"/>
              <a:t>Les préjugés personnels influencent la façon dont nous nous percevons ou recevons des informations sur nous-mêmes et la façon dont nous percevons les autres.</a:t>
            </a:r>
            <a:endParaRPr/>
          </a:p>
        </p:txBody>
      </p:sp>
      <p:sp>
        <p:nvSpPr>
          <p:cNvPr id="347" name="Google Shape;347;p1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Il est important de recevoir un retour d'information honnête et constructif de la part de personnes qui vous connaissent et qui ont votre intérêt à cœur.</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p:txBody>
      </p:sp>
      <p:sp>
        <p:nvSpPr>
          <p:cNvPr id="369" name="Google Shape;369;p1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Les émotions dirigent notre pensée et notre comportement, souvent sans que nous nous en rendions compte. </a:t>
            </a:r>
            <a:endParaRPr/>
          </a:p>
          <a:p>
            <a:pPr marL="628650" lvl="1" indent="-171450" algn="l" rtl="0">
              <a:spcBef>
                <a:spcPts val="0"/>
              </a:spcBef>
              <a:spcAft>
                <a:spcPts val="0"/>
              </a:spcAft>
              <a:buClr>
                <a:schemeClr val="dk1"/>
              </a:buClr>
              <a:buSzPts val="1200"/>
              <a:buChar char="•"/>
            </a:pPr>
            <a:r>
              <a:rPr lang="en-GB" i="1"/>
              <a:t>Nous essayons souvent d'expliquer nos actions et nos comportements par des raisons rationnelles. </a:t>
            </a:r>
            <a:endParaRPr/>
          </a:p>
          <a:p>
            <a:pPr marL="628650" lvl="1" indent="-171450" algn="l" rtl="0">
              <a:spcBef>
                <a:spcPts val="0"/>
              </a:spcBef>
              <a:spcAft>
                <a:spcPts val="0"/>
              </a:spcAft>
              <a:buClr>
                <a:schemeClr val="dk1"/>
              </a:buClr>
              <a:buSzPts val="1200"/>
              <a:buChar char="•"/>
            </a:pPr>
            <a:r>
              <a:rPr lang="en-GB" i="1"/>
              <a:t>Cependant, nous devons reconnaître que nos émotions nous dirigent et influencent notre comportement, même inconsciemment.</a:t>
            </a:r>
            <a:endParaRPr/>
          </a:p>
          <a:p>
            <a:pPr marL="171450" lvl="0" indent="-171450" algn="l" rtl="0">
              <a:spcBef>
                <a:spcPts val="0"/>
              </a:spcBef>
              <a:spcAft>
                <a:spcPts val="0"/>
              </a:spcAft>
              <a:buClr>
                <a:schemeClr val="dk1"/>
              </a:buClr>
              <a:buSzPts val="1200"/>
              <a:buChar char="•"/>
            </a:pPr>
            <a:r>
              <a:rPr lang="en-GB" i="1"/>
              <a:t>Ignorer ou refouler nos émotions peut :</a:t>
            </a:r>
            <a:endParaRPr/>
          </a:p>
          <a:p>
            <a:pPr marL="628650" lvl="1" indent="-171450" algn="l" rtl="0">
              <a:spcBef>
                <a:spcPts val="0"/>
              </a:spcBef>
              <a:spcAft>
                <a:spcPts val="0"/>
              </a:spcAft>
              <a:buClr>
                <a:schemeClr val="dk1"/>
              </a:buClr>
              <a:buSzPts val="1200"/>
              <a:buChar char="•"/>
            </a:pPr>
            <a:r>
              <a:rPr lang="en-GB" i="1"/>
              <a:t>Laisser une personne déconnectée sur le plan émotionnel</a:t>
            </a:r>
            <a:endParaRPr/>
          </a:p>
          <a:p>
            <a:pPr marL="628650" lvl="1" indent="-171450" algn="l" rtl="0">
              <a:spcBef>
                <a:spcPts val="0"/>
              </a:spcBef>
              <a:spcAft>
                <a:spcPts val="0"/>
              </a:spcAft>
              <a:buClr>
                <a:schemeClr val="dk1"/>
              </a:buClr>
              <a:buSzPts val="1200"/>
              <a:buChar char="•"/>
            </a:pPr>
            <a:r>
              <a:rPr lang="en-GB" i="1"/>
              <a:t>Empêcher le ressenti et le traitement de ces émotions </a:t>
            </a:r>
            <a:endParaRPr/>
          </a:p>
          <a:p>
            <a:pPr marL="628650" lvl="1" indent="-171450" algn="l" rtl="0">
              <a:spcBef>
                <a:spcPts val="0"/>
              </a:spcBef>
              <a:spcAft>
                <a:spcPts val="0"/>
              </a:spcAft>
              <a:buClr>
                <a:schemeClr val="dk1"/>
              </a:buClr>
              <a:buSzPts val="1200"/>
              <a:buChar char="•"/>
            </a:pPr>
            <a:r>
              <a:rPr lang="en-GB" i="1"/>
              <a:t>Avoir un impact négatif sur la conscience de soi</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380" name="Google Shape;380;p1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Pour améliorer notre conscience de soi, y compris la conscience de nos émotions, nous devons :</a:t>
            </a:r>
            <a:endParaRPr/>
          </a:p>
          <a:p>
            <a:pPr marL="628650" lvl="1" indent="-171450" algn="l" rtl="0">
              <a:spcBef>
                <a:spcPts val="0"/>
              </a:spcBef>
              <a:spcAft>
                <a:spcPts val="0"/>
              </a:spcAft>
              <a:buClr>
                <a:schemeClr val="dk1"/>
              </a:buClr>
              <a:buSzPts val="1200"/>
              <a:buChar char="•"/>
            </a:pPr>
            <a:r>
              <a:rPr lang="en-GB" i="1"/>
              <a:t>Tout d'abord, il faut reconnaître nos émotions et les sentiments qu'elles nous procurent. </a:t>
            </a:r>
            <a:endParaRPr/>
          </a:p>
          <a:p>
            <a:pPr marL="1085850" lvl="2" indent="-171450" algn="l" rtl="0">
              <a:spcBef>
                <a:spcPts val="0"/>
              </a:spcBef>
              <a:spcAft>
                <a:spcPts val="0"/>
              </a:spcAft>
              <a:buClr>
                <a:schemeClr val="dk1"/>
              </a:buClr>
              <a:buSzPts val="1200"/>
              <a:buChar char="•"/>
            </a:pPr>
            <a:r>
              <a:rPr lang="en-GB" i="1"/>
              <a:t>L'un des outils les plus puissants de la régulation des émotions consiste simplement à identifier et à nommer les émotions que nous ressentons. </a:t>
            </a:r>
            <a:endParaRPr/>
          </a:p>
          <a:p>
            <a:pPr marL="1085850" lvl="2" indent="-171450" algn="l" rtl="0">
              <a:spcBef>
                <a:spcPts val="0"/>
              </a:spcBef>
              <a:spcAft>
                <a:spcPts val="0"/>
              </a:spcAft>
              <a:buClr>
                <a:schemeClr val="dk1"/>
              </a:buClr>
              <a:buSzPts val="1200"/>
              <a:buChar char="•"/>
            </a:pPr>
            <a:r>
              <a:rPr lang="en-GB" i="1"/>
              <a:t>L'idée est que, pour gérer une émotion, il faut d'abord savoir de quoi il s'agit.</a:t>
            </a:r>
            <a:endParaRPr/>
          </a:p>
          <a:p>
            <a:pPr marL="1085850" lvl="2" indent="-171450" algn="l" rtl="0">
              <a:spcBef>
                <a:spcPts val="0"/>
              </a:spcBef>
              <a:spcAft>
                <a:spcPts val="0"/>
              </a:spcAft>
              <a:buClr>
                <a:schemeClr val="dk1"/>
              </a:buClr>
              <a:buSzPts val="1200"/>
              <a:buChar char="•"/>
            </a:pPr>
            <a:r>
              <a:rPr lang="en-GB" i="1"/>
              <a:t>Rappelez la roue des émotions - elle a été expliquée au niveau 1 mais se trouve également à la </a:t>
            </a:r>
            <a:r>
              <a:rPr lang="en-GB" b="1" i="1"/>
              <a:t>page 29 du cahier d'exercices : Roue des émotions</a:t>
            </a:r>
            <a:r>
              <a:rPr lang="en-GB" i="1"/>
              <a:t>.</a:t>
            </a:r>
            <a:endParaRPr/>
          </a:p>
          <a:p>
            <a:pPr marL="1085850" lvl="2" indent="-171450" algn="l" rtl="0">
              <a:spcBef>
                <a:spcPts val="0"/>
              </a:spcBef>
              <a:spcAft>
                <a:spcPts val="0"/>
              </a:spcAft>
              <a:buClr>
                <a:schemeClr val="dk1"/>
              </a:buClr>
              <a:buSzPts val="1200"/>
              <a:buChar char="•"/>
            </a:pPr>
            <a:r>
              <a:rPr lang="en-GB" i="1"/>
              <a:t>Il s'agit d'un outil utile pour élargir notre vocabulaire des émotions et nous aider à reconnaître et à nommer nos émotions. </a:t>
            </a:r>
            <a:endParaRPr/>
          </a:p>
          <a:p>
            <a:pPr marL="628650" lvl="1" indent="-171450" algn="l" rtl="0">
              <a:spcBef>
                <a:spcPts val="0"/>
              </a:spcBef>
              <a:spcAft>
                <a:spcPts val="0"/>
              </a:spcAft>
              <a:buClr>
                <a:schemeClr val="dk1"/>
              </a:buClr>
              <a:buSzPts val="1200"/>
              <a:buChar char="•"/>
            </a:pPr>
            <a:r>
              <a:rPr lang="en-GB" i="1"/>
              <a:t>Ensuite, nous nous autorisons à ressentir et à traiter nos émotions. </a:t>
            </a:r>
            <a:endParaRPr/>
          </a:p>
          <a:p>
            <a:pPr marL="1085850" lvl="2" indent="-171450" algn="l" rtl="0">
              <a:spcBef>
                <a:spcPts val="0"/>
              </a:spcBef>
              <a:spcAft>
                <a:spcPts val="0"/>
              </a:spcAft>
              <a:buClr>
                <a:schemeClr val="dk1"/>
              </a:buClr>
              <a:buSzPts val="1200"/>
              <a:buChar char="•"/>
            </a:pPr>
            <a:r>
              <a:rPr lang="en-GB" i="1"/>
              <a:t>Ignorer, refouler ou éviter nos sentiments ne les fera pas disparaître. </a:t>
            </a:r>
            <a:endParaRPr/>
          </a:p>
          <a:p>
            <a:pPr marL="1085850" lvl="2" indent="-171450" algn="l" rtl="0">
              <a:spcBef>
                <a:spcPts val="0"/>
              </a:spcBef>
              <a:spcAft>
                <a:spcPts val="0"/>
              </a:spcAft>
              <a:buClr>
                <a:schemeClr val="dk1"/>
              </a:buClr>
              <a:buSzPts val="1200"/>
              <a:buChar char="•"/>
            </a:pPr>
            <a:r>
              <a:rPr lang="en-GB" i="1"/>
              <a:t>Le fait de s'autoriser à éprouver nos sentiments permet aux émotions de nous traverser.</a:t>
            </a:r>
            <a:endParaRPr/>
          </a:p>
          <a:p>
            <a:pPr marL="171450" lvl="0" indent="-171450" algn="l" rtl="0">
              <a:spcBef>
                <a:spcPts val="0"/>
              </a:spcBef>
              <a:spcAft>
                <a:spcPts val="0"/>
              </a:spcAft>
              <a:buClr>
                <a:schemeClr val="dk1"/>
              </a:buClr>
              <a:buSzPts val="1200"/>
              <a:buChar char="•"/>
            </a:pPr>
            <a:r>
              <a:rPr lang="en-GB" i="1"/>
              <a:t>Plus loin dans cette formation, nous aborderons les moyens de gérer les émotions, de faire face et de demander d’ laide.</a:t>
            </a:r>
            <a:endParaRPr/>
          </a:p>
        </p:txBody>
      </p:sp>
      <p:sp>
        <p:nvSpPr>
          <p:cNvPr id="396" name="Google Shape;396;p1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Les préjugés inconscients sont un obstacle à la conscience de soi</a:t>
            </a:r>
            <a:endParaRPr/>
          </a:p>
          <a:p>
            <a:pPr marL="628650" lvl="1" indent="-171450" algn="l" rtl="0">
              <a:spcBef>
                <a:spcPts val="0"/>
              </a:spcBef>
              <a:spcAft>
                <a:spcPts val="0"/>
              </a:spcAft>
              <a:buClr>
                <a:schemeClr val="dk1"/>
              </a:buClr>
              <a:buSzPts val="1200"/>
              <a:buChar char="•"/>
            </a:pPr>
            <a:r>
              <a:rPr lang="en-GB" b="1" i="1"/>
              <a:t>Les préjugés </a:t>
            </a:r>
            <a:r>
              <a:rPr lang="en-GB" i="1"/>
              <a:t>font référence à un filtre qui modifie les informations que nous recevons. </a:t>
            </a:r>
            <a:endParaRPr/>
          </a:p>
          <a:p>
            <a:pPr marL="1085850" lvl="2" indent="-171450" algn="l" rtl="0">
              <a:spcBef>
                <a:spcPts val="0"/>
              </a:spcBef>
              <a:spcAft>
                <a:spcPts val="0"/>
              </a:spcAft>
              <a:buClr>
                <a:schemeClr val="dk1"/>
              </a:buClr>
              <a:buSzPts val="1200"/>
              <a:buChar char="•"/>
            </a:pPr>
            <a:r>
              <a:rPr lang="en-GB" i="1"/>
              <a:t>Lorsque nous traitons des informations, nous les simplifions ou les adaptons pour créer notre point de vue subjectif et personnel. </a:t>
            </a:r>
            <a:endParaRPr/>
          </a:p>
          <a:p>
            <a:pPr marL="1085850" lvl="2" indent="-171450" algn="l" rtl="0">
              <a:spcBef>
                <a:spcPts val="0"/>
              </a:spcBef>
              <a:spcAft>
                <a:spcPts val="0"/>
              </a:spcAft>
              <a:buClr>
                <a:schemeClr val="dk1"/>
              </a:buClr>
              <a:buSzPts val="1200"/>
              <a:buChar char="•"/>
            </a:pPr>
            <a:r>
              <a:rPr lang="en-GB" i="1"/>
              <a:t>C'est comme un filtre dans votre esprit et sur vos yeux.</a:t>
            </a:r>
            <a:endParaRPr/>
          </a:p>
          <a:p>
            <a:pPr marL="628650" lvl="1" indent="-171450" algn="l" rtl="0">
              <a:spcBef>
                <a:spcPts val="0"/>
              </a:spcBef>
              <a:spcAft>
                <a:spcPts val="0"/>
              </a:spcAft>
              <a:buClr>
                <a:schemeClr val="dk1"/>
              </a:buClr>
              <a:buSzPts val="1200"/>
              <a:buChar char="•"/>
            </a:pPr>
            <a:r>
              <a:rPr lang="en-GB" b="1" i="1"/>
              <a:t>Le terme "inconscient" fait </a:t>
            </a:r>
            <a:r>
              <a:rPr lang="en-GB" i="1"/>
              <a:t>référence au fait que nous ne sommes généralement pas conscients de ce que nous faisons.</a:t>
            </a:r>
            <a:endParaRPr/>
          </a:p>
          <a:p>
            <a:pPr marL="1085850" lvl="2" indent="-171450" algn="l" rtl="0">
              <a:spcBef>
                <a:spcPts val="0"/>
              </a:spcBef>
              <a:spcAft>
                <a:spcPts val="0"/>
              </a:spcAft>
              <a:buClr>
                <a:schemeClr val="dk1"/>
              </a:buClr>
              <a:buSzPts val="1200"/>
              <a:buChar char="•"/>
            </a:pPr>
            <a:r>
              <a:rPr lang="en-GB" i="1"/>
              <a:t>Nous appliquons ces filtres sans nous en rendre compte. </a:t>
            </a:r>
            <a:endParaRPr/>
          </a:p>
          <a:p>
            <a:pPr marL="1085850" lvl="2" indent="-171450" algn="l" rtl="0">
              <a:spcBef>
                <a:spcPts val="0"/>
              </a:spcBef>
              <a:spcAft>
                <a:spcPts val="0"/>
              </a:spcAft>
              <a:buClr>
                <a:schemeClr val="dk1"/>
              </a:buClr>
              <a:buSzPts val="1200"/>
              <a:buChar char="•"/>
            </a:pPr>
            <a:r>
              <a:rPr lang="en-GB" i="1"/>
              <a:t>Nous ne le faisons pas volontairement, mais plutôt de manière inconsciente ou subconsciente.</a:t>
            </a:r>
            <a:endParaRPr/>
          </a:p>
          <a:p>
            <a:pPr marL="171450" lvl="0" indent="-171450" algn="l" rtl="0">
              <a:spcBef>
                <a:spcPts val="0"/>
              </a:spcBef>
              <a:spcAft>
                <a:spcPts val="0"/>
              </a:spcAft>
              <a:buClr>
                <a:schemeClr val="dk1"/>
              </a:buClr>
              <a:buSzPts val="1200"/>
              <a:buChar char="•"/>
            </a:pPr>
            <a:r>
              <a:rPr lang="en-GB" i="1"/>
              <a:t>Personne n'est impartial. Nous avons tous des préjugés inconscients et c'est naturel.</a:t>
            </a:r>
            <a:endParaRPr/>
          </a:p>
          <a:p>
            <a:pPr marL="171450" lvl="0" indent="-171450" algn="l" rtl="0">
              <a:spcBef>
                <a:spcPts val="0"/>
              </a:spcBef>
              <a:spcAft>
                <a:spcPts val="0"/>
              </a:spcAft>
              <a:buClr>
                <a:schemeClr val="dk1"/>
              </a:buClr>
              <a:buSzPts val="1200"/>
              <a:buChar char="•"/>
            </a:pPr>
            <a:r>
              <a:rPr lang="en-GB" i="1"/>
              <a:t>Cependant, ces préjugés inconscients peuvent réduire notre conscience de soi.</a:t>
            </a:r>
            <a:endParaRPr/>
          </a:p>
          <a:p>
            <a:pPr marL="171450" lvl="0" indent="-171450" algn="l" rtl="0">
              <a:spcBef>
                <a:spcPts val="0"/>
              </a:spcBef>
              <a:spcAft>
                <a:spcPts val="0"/>
              </a:spcAft>
              <a:buClr>
                <a:schemeClr val="dk1"/>
              </a:buClr>
              <a:buSzPts val="1200"/>
              <a:buChar char="•"/>
            </a:pPr>
            <a:r>
              <a:rPr lang="en-GB" i="1"/>
              <a:t>Ils peuvent nous amener à prendre des décisions biaisées, sans que nous soyons pleinement conscients de ce que nous faisons.</a:t>
            </a:r>
            <a:endParaRPr/>
          </a:p>
        </p:txBody>
      </p:sp>
      <p:sp>
        <p:nvSpPr>
          <p:cNvPr id="427" name="Google Shape;427;p1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150"/>
              <a:buNone/>
            </a:pPr>
            <a:r>
              <a:rPr lang="en-GB" sz="1150" b="1"/>
              <a:t>EXPLICATION</a:t>
            </a:r>
            <a:endParaRPr/>
          </a:p>
          <a:p>
            <a:pPr marL="171450" lvl="0" indent="-171450" algn="l" rtl="0">
              <a:spcBef>
                <a:spcPts val="0"/>
              </a:spcBef>
              <a:spcAft>
                <a:spcPts val="0"/>
              </a:spcAft>
              <a:buClr>
                <a:schemeClr val="dk1"/>
              </a:buClr>
              <a:buSzPts val="1150"/>
              <a:buChar char="•"/>
            </a:pPr>
            <a:r>
              <a:rPr lang="en-GB" sz="1150" i="1"/>
              <a:t>Il existe différents raccourcis que notre cerveau effectue et qui créent un biais inconscient - un filtre dont nous ne sommes pas conscients lorsque nous l'utilisons.</a:t>
            </a:r>
            <a:endParaRPr/>
          </a:p>
          <a:p>
            <a:pPr marL="171450" lvl="0" indent="-171450" algn="l" rtl="0">
              <a:spcBef>
                <a:spcPts val="0"/>
              </a:spcBef>
              <a:spcAft>
                <a:spcPts val="0"/>
              </a:spcAft>
              <a:buClr>
                <a:schemeClr val="dk1"/>
              </a:buClr>
              <a:buSzPts val="1150"/>
              <a:buChar char="•"/>
            </a:pPr>
            <a:r>
              <a:rPr lang="en-GB" sz="1150" i="1"/>
              <a:t>Nous allons passer en revue 9 exemples de préjugés inconscients, mais des études montrent qu'il existe 188 préjugés inconscients connus.</a:t>
            </a:r>
            <a:endParaRPr/>
          </a:p>
          <a:p>
            <a:pPr marL="628650" lvl="1" indent="-171450" algn="l" rtl="0">
              <a:spcBef>
                <a:spcPts val="0"/>
              </a:spcBef>
              <a:spcAft>
                <a:spcPts val="0"/>
              </a:spcAft>
              <a:buClr>
                <a:schemeClr val="dk1"/>
              </a:buClr>
              <a:buSzPts val="1150"/>
              <a:buChar char="•"/>
            </a:pPr>
            <a:r>
              <a:rPr lang="en-GB" sz="1150" b="1" i="1"/>
              <a:t>Nous modifions et renforçons les souvenirs. </a:t>
            </a:r>
            <a:r>
              <a:rPr lang="en-GB" sz="1150" i="1"/>
              <a:t>Par exemple, les faux souvenirs : Notre mémoire n'est souvent pas tout à fait correcte. Nous nous souvenons souvent d'un événement différemment de ce qu'il s'est réellement passé.</a:t>
            </a:r>
            <a:endParaRPr/>
          </a:p>
          <a:p>
            <a:pPr marL="628650" lvl="1" indent="-171450" algn="l" rtl="0">
              <a:spcBef>
                <a:spcPts val="0"/>
              </a:spcBef>
              <a:spcAft>
                <a:spcPts val="0"/>
              </a:spcAft>
              <a:buClr>
                <a:schemeClr val="dk1"/>
              </a:buClr>
              <a:buSzPts val="1150"/>
              <a:buChar char="•"/>
            </a:pPr>
            <a:r>
              <a:rPr lang="en-GB" sz="1150" b="1" i="1"/>
              <a:t>Nous remarquons que quelque chose a changé. </a:t>
            </a:r>
            <a:r>
              <a:rPr lang="en-GB" sz="1150" i="1"/>
              <a:t>Par exemple, le conservatisme : Nous ne voulons pas changer nos croyances, nos points de vue ou nos perspectives, ou nous ne le faisons pas suffisamment lorsque nous sommes confrontés à de nouvelles preuves. </a:t>
            </a:r>
            <a:endParaRPr/>
          </a:p>
          <a:p>
            <a:pPr marL="628650" lvl="1" indent="-171450" algn="l" rtl="0">
              <a:spcBef>
                <a:spcPts val="0"/>
              </a:spcBef>
              <a:spcAft>
                <a:spcPts val="0"/>
              </a:spcAft>
              <a:buClr>
                <a:schemeClr val="dk1"/>
              </a:buClr>
              <a:buSzPts val="1150"/>
              <a:buChar char="•"/>
            </a:pPr>
            <a:r>
              <a:rPr lang="en-GB" sz="1150" b="1" i="1"/>
              <a:t>Nous remarquons davantage ce qui est bizarre ou inconnu. </a:t>
            </a:r>
            <a:r>
              <a:rPr lang="en-GB" sz="1150" i="1"/>
              <a:t>Par exemple, le biais de négativité : Notre cerveau se concentre davantage sur le négatif que sur le positif.</a:t>
            </a:r>
            <a:endParaRPr/>
          </a:p>
          <a:p>
            <a:pPr marL="628650" lvl="1" indent="-171450" algn="l" rtl="0">
              <a:spcBef>
                <a:spcPts val="0"/>
              </a:spcBef>
              <a:spcAft>
                <a:spcPts val="0"/>
              </a:spcAft>
              <a:buClr>
                <a:schemeClr val="dk1"/>
              </a:buClr>
              <a:buSzPts val="1150"/>
              <a:buChar char="•"/>
            </a:pPr>
            <a:r>
              <a:rPr lang="en-GB" sz="1150" b="1" i="1"/>
              <a:t>Nous remarquons les défauts des autres plus rapidement que nos propres défauts. </a:t>
            </a:r>
            <a:r>
              <a:rPr lang="en-GB" sz="1150" i="1"/>
              <a:t>Par exemple, l'angle mort de la partialité : Nous pensons que nous sommes moins partiaux que les autres.</a:t>
            </a:r>
            <a:endParaRPr/>
          </a:p>
          <a:p>
            <a:pPr marL="628650" lvl="1" indent="-171450" algn="l" rtl="0">
              <a:spcBef>
                <a:spcPts val="0"/>
              </a:spcBef>
              <a:spcAft>
                <a:spcPts val="0"/>
              </a:spcAft>
              <a:buClr>
                <a:schemeClr val="dk1"/>
              </a:buClr>
              <a:buSzPts val="1150"/>
              <a:buChar char="•"/>
            </a:pPr>
            <a:r>
              <a:rPr lang="en-GB" sz="1150" b="1" i="1"/>
              <a:t>Nous imaginons que les choses ou les personnes qui nous sont familières sont meilleures. </a:t>
            </a:r>
            <a:r>
              <a:rPr lang="en-GB" sz="1150" i="1"/>
              <a:t>Par exemple, le biais d'affinité : Nous préférons inconsciemment une personne parce qu'elle a des antécédents ou des expériences similaires aux nôtres.</a:t>
            </a:r>
            <a:endParaRPr/>
          </a:p>
          <a:p>
            <a:pPr marL="628650" lvl="1" indent="-171450" algn="l" rtl="0">
              <a:spcBef>
                <a:spcPts val="0"/>
              </a:spcBef>
              <a:spcAft>
                <a:spcPts val="0"/>
              </a:spcAft>
              <a:buClr>
                <a:schemeClr val="dk1"/>
              </a:buClr>
              <a:buSzPts val="1150"/>
              <a:buChar char="•"/>
            </a:pPr>
            <a:r>
              <a:rPr lang="en-GB" sz="1150" b="1" i="1"/>
              <a:t>Nous comblons les lacunes par des stéréotypes, des généralités et des expériences antérieures. </a:t>
            </a:r>
            <a:r>
              <a:rPr lang="en-GB" sz="1150" i="1"/>
              <a:t>Par exemple, le biais d'autorité : Nous sommes davantage influencés par l'opinion d'une figure d'autorité, sans tenir compte de son contenu réel. Nous avons une confiance déraisonnable dans la croyance que les informations vérifiées par une personne ayant une autorité formelle sont correctes.</a:t>
            </a:r>
            <a:endParaRPr/>
          </a:p>
          <a:p>
            <a:pPr marL="628650" lvl="1" indent="-171450" algn="l" rtl="0">
              <a:spcBef>
                <a:spcPts val="0"/>
              </a:spcBef>
              <a:spcAft>
                <a:spcPts val="0"/>
              </a:spcAft>
              <a:buClr>
                <a:schemeClr val="dk1"/>
              </a:buClr>
              <a:buSzPts val="1150"/>
              <a:buChar char="•"/>
            </a:pPr>
            <a:r>
              <a:rPr lang="en-GB" sz="1150" b="1" i="1"/>
              <a:t>Nous projetons notre état d'esprit actuel sur le passé et l'avenir. </a:t>
            </a:r>
            <a:r>
              <a:rPr lang="en-GB" sz="1150" i="1"/>
              <a:t>Par exemple, le biais de projection : Nous pensons que les autres ont la même priorité, attitude ou croyance que nous avons nous-mêmes, même s'il est peu probable que ce soit le cas.</a:t>
            </a:r>
            <a:endParaRPr/>
          </a:p>
          <a:p>
            <a:pPr marL="628650" lvl="1" indent="-171450" algn="l" rtl="0">
              <a:spcBef>
                <a:spcPts val="0"/>
              </a:spcBef>
              <a:spcAft>
                <a:spcPts val="0"/>
              </a:spcAft>
              <a:buClr>
                <a:schemeClr val="dk1"/>
              </a:buClr>
              <a:buSzPts val="1150"/>
              <a:buChar char="•"/>
            </a:pPr>
            <a:r>
              <a:rPr lang="en-GB" sz="1150" b="1" i="1"/>
              <a:t>Nous pensons savoir ce que les autres pensent. </a:t>
            </a:r>
            <a:r>
              <a:rPr lang="en-GB" sz="1150" i="1"/>
              <a:t>Par exemple, l'effet projecteur : Nous surestimons à quel point les autres remarquent certains aspects de notre apparence ou de notre comportement. </a:t>
            </a:r>
            <a:endParaRPr/>
          </a:p>
          <a:p>
            <a:pPr marL="628650" lvl="1" indent="-171450" algn="l" rtl="0">
              <a:spcBef>
                <a:spcPts val="0"/>
              </a:spcBef>
              <a:spcAft>
                <a:spcPts val="0"/>
              </a:spcAft>
              <a:buClr>
                <a:schemeClr val="dk1"/>
              </a:buClr>
              <a:buSzPts val="1150"/>
              <a:buChar char="•"/>
            </a:pPr>
            <a:r>
              <a:rPr lang="en-GB" sz="1150" b="1" i="1"/>
              <a:t>Nous avons tendance à poursuivre les choses dans lesquelles nous avons investi du temps et de l'énergie. </a:t>
            </a:r>
            <a:r>
              <a:rPr lang="en-GB" sz="1150" i="1"/>
              <a:t>Par exemple, l'aversion pour la perte : Notre cerveau réagit plus fortement à la perte de quelque chose qu'au gain.</a:t>
            </a:r>
            <a:endParaRPr/>
          </a:p>
          <a:p>
            <a:pPr marL="0" lvl="0" indent="0" algn="l" rtl="0">
              <a:spcBef>
                <a:spcPts val="0"/>
              </a:spcBef>
              <a:spcAft>
                <a:spcPts val="0"/>
              </a:spcAft>
              <a:buClr>
                <a:schemeClr val="dk1"/>
              </a:buClr>
              <a:buSzPts val="1150"/>
              <a:buNone/>
            </a:pPr>
            <a:endParaRPr sz="1150" b="1"/>
          </a:p>
          <a:p>
            <a:pPr marL="0" lvl="0" indent="0" algn="l" rtl="0">
              <a:spcBef>
                <a:spcPts val="0"/>
              </a:spcBef>
              <a:spcAft>
                <a:spcPts val="0"/>
              </a:spcAft>
              <a:buClr>
                <a:schemeClr val="dk1"/>
              </a:buClr>
              <a:buSzPts val="1150"/>
              <a:buNone/>
            </a:pPr>
            <a:r>
              <a:rPr lang="en-GB" sz="1150" b="1"/>
              <a:t>SUITE 🡪</a:t>
            </a:r>
            <a:endParaRPr sz="1150" b="1"/>
          </a:p>
        </p:txBody>
      </p:sp>
      <p:sp>
        <p:nvSpPr>
          <p:cNvPr id="437" name="Google Shape;437;p1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1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8: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171450" lvl="0" indent="-171450" algn="l" rtl="0">
              <a:spcBef>
                <a:spcPts val="0"/>
              </a:spcBef>
              <a:spcAft>
                <a:spcPts val="0"/>
              </a:spcAft>
              <a:buClr>
                <a:schemeClr val="dk1"/>
              </a:buClr>
              <a:buSzPts val="1200"/>
              <a:buChar char="•"/>
            </a:pPr>
            <a:r>
              <a:rPr lang="en-GB" i="1"/>
              <a:t>Les préjugés implicites peuvent conduire à des comportements discriminatoires. </a:t>
            </a:r>
            <a:endParaRPr/>
          </a:p>
          <a:p>
            <a:pPr marL="628650" lvl="1" indent="-171450" algn="l" rtl="0">
              <a:spcBef>
                <a:spcPts val="0"/>
              </a:spcBef>
              <a:spcAft>
                <a:spcPts val="0"/>
              </a:spcAft>
              <a:buClr>
                <a:schemeClr val="dk1"/>
              </a:buClr>
              <a:buSzPts val="1200"/>
              <a:buChar char="•"/>
            </a:pPr>
            <a:r>
              <a:rPr lang="en-GB" i="1"/>
              <a:t>Pour y remédier, il ne suffit pas de s'asseoir et de faire une introspection sur ses préjugés, ni de décider de ne pas les laisser influencer ses attitudes et ses actions. </a:t>
            </a:r>
            <a:endParaRPr/>
          </a:p>
          <a:p>
            <a:pPr marL="628650" lvl="1" indent="-171450" algn="l" rtl="0">
              <a:spcBef>
                <a:spcPts val="0"/>
              </a:spcBef>
              <a:spcAft>
                <a:spcPts val="0"/>
              </a:spcAft>
              <a:buClr>
                <a:schemeClr val="dk1"/>
              </a:buClr>
              <a:buSzPts val="1200"/>
              <a:buChar char="•"/>
            </a:pPr>
            <a:r>
              <a:rPr lang="en-GB" i="1"/>
              <a:t>Les préjugés implicites sont profondément ancrés dans votre subconscient et sont largement distincts des préjugés que vous savez avoir.</a:t>
            </a:r>
            <a:endParaRPr/>
          </a:p>
          <a:p>
            <a:pPr marL="628650" lvl="1"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a:t>Source : Buster Benson et John Manoogian avec Design Hacks : Buster Benson et John Manoogian avec Design Hacks. (2021) </a:t>
            </a:r>
            <a:r>
              <a:rPr lang="en-GB" i="1"/>
              <a:t>Codex des préjugés inconscients</a:t>
            </a:r>
            <a:r>
              <a:rPr lang="en-GB"/>
              <a:t>. https://www.visualcapitalist.com/wp-content/uploads/2021/08/all-188-cognitive-biases.html.</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Il existe plus de 180 préjugés inconscients.</a:t>
            </a:r>
            <a:endParaRPr/>
          </a:p>
          <a:p>
            <a:pPr marL="171450" lvl="0" indent="-171450" algn="l" rtl="0">
              <a:spcBef>
                <a:spcPts val="0"/>
              </a:spcBef>
              <a:spcAft>
                <a:spcPts val="0"/>
              </a:spcAft>
              <a:buClr>
                <a:schemeClr val="dk1"/>
              </a:buClr>
              <a:buSzPts val="1200"/>
              <a:buChar char="•"/>
            </a:pPr>
            <a:r>
              <a:rPr lang="en-GB" i="1"/>
              <a:t>Nous avons tous des préjugés et il est pratiquement impossible que nous n'en ayons pas fait l'expérience ou que nous n'en ayons pas été témoins.</a:t>
            </a:r>
            <a:endParaRPr/>
          </a:p>
          <a:p>
            <a:pPr marL="171450" lvl="0" indent="-171450" algn="l" rtl="0">
              <a:spcBef>
                <a:spcPts val="0"/>
              </a:spcBef>
              <a:spcAft>
                <a:spcPts val="0"/>
              </a:spcAft>
              <a:buClr>
                <a:schemeClr val="dk1"/>
              </a:buClr>
              <a:buSzPts val="1200"/>
              <a:buChar char="•"/>
            </a:pPr>
            <a:r>
              <a:rPr lang="en-GB"/>
              <a:t>Guidez les participants vers la </a:t>
            </a:r>
            <a:r>
              <a:rPr lang="en-GB" b="1"/>
              <a:t>page 30 du cahier d'exercices : Les préjugés inconscients - réflexion personnelle</a:t>
            </a:r>
            <a:endParaRPr/>
          </a:p>
          <a:p>
            <a:pPr marL="171450" lvl="0" indent="-171450" algn="l" rtl="0">
              <a:spcBef>
                <a:spcPts val="0"/>
              </a:spcBef>
              <a:spcAft>
                <a:spcPts val="0"/>
              </a:spcAft>
              <a:buClr>
                <a:schemeClr val="dk1"/>
              </a:buClr>
              <a:buSzPts val="1200"/>
              <a:buChar char="•"/>
            </a:pPr>
            <a:r>
              <a:rPr lang="en-GB" i="1"/>
              <a:t>Dans votre cahier d'exercices :</a:t>
            </a:r>
            <a:endParaRPr/>
          </a:p>
          <a:p>
            <a:pPr marL="628650" lvl="1" indent="-171450" algn="l" rtl="0">
              <a:spcBef>
                <a:spcPts val="0"/>
              </a:spcBef>
              <a:spcAft>
                <a:spcPts val="0"/>
              </a:spcAft>
              <a:buClr>
                <a:schemeClr val="dk1"/>
              </a:buClr>
              <a:buSzPts val="1200"/>
              <a:buChar char="•"/>
            </a:pPr>
            <a:r>
              <a:rPr lang="en-GB" i="1"/>
              <a:t>Réfléchissez à un exemple de préjugé inconscient dont vous avez été victime ou témoin.</a:t>
            </a:r>
            <a:endParaRPr/>
          </a:p>
          <a:p>
            <a:pPr marL="628650" lvl="1" indent="-171450" algn="l" rtl="0">
              <a:spcBef>
                <a:spcPts val="0"/>
              </a:spcBef>
              <a:spcAft>
                <a:spcPts val="0"/>
              </a:spcAft>
              <a:buClr>
                <a:schemeClr val="dk1"/>
              </a:buClr>
              <a:buSzPts val="1200"/>
              <a:buChar char="•"/>
            </a:pPr>
            <a:r>
              <a:rPr lang="en-GB" i="1"/>
              <a:t>Décrivez brièvement la situation, le type de préjugé inconscient dont il s'agit et l'impact qu'il a eu sur la situation ou sur la personne.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INDIVIDUEL (15 minutes)</a:t>
            </a:r>
            <a:endParaRPr/>
          </a:p>
          <a:p>
            <a:pPr marL="171450" lvl="0" indent="-171450" algn="l" rtl="0">
              <a:spcBef>
                <a:spcPts val="0"/>
              </a:spcBef>
              <a:spcAft>
                <a:spcPts val="0"/>
              </a:spcAft>
              <a:buClr>
                <a:schemeClr val="dk1"/>
              </a:buClr>
              <a:buSzPts val="1200"/>
              <a:buChar char="•"/>
            </a:pPr>
            <a:r>
              <a:rPr lang="en-GB"/>
              <a:t>Laissez 15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Demandez à des volontaires de partager leurs exemples</a:t>
            </a:r>
            <a:endParaRPr/>
          </a:p>
        </p:txBody>
      </p:sp>
      <p:sp>
        <p:nvSpPr>
          <p:cNvPr id="467" name="Google Shape;467;p1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
        <p:nvSpPr>
          <p:cNvPr id="468" name="Google Shape;468;p1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Une fois que vous êtes en mesure de reconnaître les préjugés inconscients et de comprendre leur influence, vous pouvez prendre des mesures pour limiter leur influence sur vos propres décisions. </a:t>
            </a:r>
            <a:endParaRPr/>
          </a:p>
          <a:p>
            <a:pPr marL="171450" lvl="0" indent="-171450" algn="l" rtl="0">
              <a:spcBef>
                <a:spcPts val="0"/>
              </a:spcBef>
              <a:spcAft>
                <a:spcPts val="0"/>
              </a:spcAft>
              <a:buClr>
                <a:schemeClr val="dk1"/>
              </a:buClr>
              <a:buSzPts val="1200"/>
              <a:buChar char="•"/>
            </a:pPr>
            <a:r>
              <a:rPr lang="en-GB" i="1"/>
              <a:t>Voici quelques mesures simples et pratiques à prendre pour donner la priorité à l'analyse sur l'instinct.</a:t>
            </a:r>
            <a:endParaRPr/>
          </a:p>
          <a:p>
            <a:pPr marL="628650" lvl="1" indent="-171450" algn="l" rtl="0">
              <a:spcBef>
                <a:spcPts val="0"/>
              </a:spcBef>
              <a:spcAft>
                <a:spcPts val="0"/>
              </a:spcAft>
              <a:buClr>
                <a:schemeClr val="dk1"/>
              </a:buClr>
              <a:buSzPts val="1200"/>
              <a:buChar char="•"/>
            </a:pPr>
            <a:r>
              <a:rPr lang="en-GB" b="1" i="1"/>
              <a:t>Justifier les décisions par des éléments probants : </a:t>
            </a:r>
            <a:endParaRPr/>
          </a:p>
          <a:p>
            <a:pPr marL="1085850" lvl="2" indent="-171450" algn="l" rtl="0">
              <a:spcBef>
                <a:spcPts val="0"/>
              </a:spcBef>
              <a:spcAft>
                <a:spcPts val="0"/>
              </a:spcAft>
              <a:buClr>
                <a:schemeClr val="dk1"/>
              </a:buClr>
              <a:buSzPts val="1200"/>
              <a:buChar char="•"/>
            </a:pPr>
            <a:r>
              <a:rPr lang="en-GB" i="1"/>
              <a:t>Justifiez vos décisions par des preuves et enregistrez les raisons de vos décisions. </a:t>
            </a:r>
            <a:endParaRPr/>
          </a:p>
          <a:p>
            <a:pPr marL="1085850" lvl="2" indent="-171450" algn="l" rtl="0">
              <a:spcBef>
                <a:spcPts val="0"/>
              </a:spcBef>
              <a:spcAft>
                <a:spcPts val="0"/>
              </a:spcAft>
              <a:buClr>
                <a:schemeClr val="dk1"/>
              </a:buClr>
              <a:buSzPts val="1200"/>
              <a:buChar char="•"/>
            </a:pPr>
            <a:r>
              <a:rPr lang="en-GB" sz="1200" i="1"/>
              <a:t>Par exemple, </a:t>
            </a:r>
            <a:r>
              <a:rPr lang="en-GB" i="1"/>
              <a:t>utiliser une évaluation détaillée contenant des informations sur les différents éléments de l'intérêt supérieur. </a:t>
            </a:r>
            <a:endParaRPr/>
          </a:p>
          <a:p>
            <a:pPr marL="628650" lvl="1" indent="-171450" algn="l" rtl="0">
              <a:spcBef>
                <a:spcPts val="0"/>
              </a:spcBef>
              <a:spcAft>
                <a:spcPts val="0"/>
              </a:spcAft>
              <a:buClr>
                <a:schemeClr val="dk1"/>
              </a:buClr>
              <a:buSzPts val="1200"/>
              <a:buChar char="•"/>
            </a:pPr>
            <a:r>
              <a:rPr lang="en-GB" b="1" i="1"/>
              <a:t>Entrer en contact avec un plus grand nombre de personnes : </a:t>
            </a:r>
            <a:endParaRPr/>
          </a:p>
          <a:p>
            <a:pPr marL="1085850" lvl="2" indent="-171450" algn="l" rtl="0">
              <a:spcBef>
                <a:spcPts val="0"/>
              </a:spcBef>
              <a:spcAft>
                <a:spcPts val="0"/>
              </a:spcAft>
              <a:buClr>
                <a:schemeClr val="dk1"/>
              </a:buClr>
              <a:buSzPts val="1200"/>
              <a:buChar char="•"/>
            </a:pPr>
            <a:r>
              <a:rPr lang="en-GB" i="1"/>
              <a:t>Comme nous avons tendance à rechercher des personnes partageant les mêmes idées et à préférer ce qui nous est familier, il y a moins de chances que nos idées, nos points de vue ou nos perspectives soient remis en question. </a:t>
            </a:r>
            <a:endParaRPr/>
          </a:p>
          <a:p>
            <a:pPr marL="1085850" lvl="2" indent="-171450" algn="l" rtl="0">
              <a:spcBef>
                <a:spcPts val="0"/>
              </a:spcBef>
              <a:spcAft>
                <a:spcPts val="0"/>
              </a:spcAft>
              <a:buClr>
                <a:schemeClr val="dk1"/>
              </a:buClr>
              <a:buSzPts val="1200"/>
              <a:buChar char="•"/>
            </a:pPr>
            <a:r>
              <a:rPr lang="en-GB" i="1"/>
              <a:t>Il permet d'entrer en contact avec un plus grand nombre de personnes</a:t>
            </a:r>
            <a:endParaRPr/>
          </a:p>
          <a:p>
            <a:pPr marL="1085850" lvl="2" indent="-171450" algn="l" rtl="0">
              <a:spcBef>
                <a:spcPts val="0"/>
              </a:spcBef>
              <a:spcAft>
                <a:spcPts val="0"/>
              </a:spcAft>
              <a:buClr>
                <a:schemeClr val="dk1"/>
              </a:buClr>
              <a:buSzPts val="1200"/>
              <a:buChar char="•"/>
            </a:pPr>
            <a:r>
              <a:rPr lang="en-GB" i="1"/>
              <a:t>Au travail, il est utile d'avoir une équipe diversifiée, car cela augmente la probabilité que nos préjugés personnels soient pris en compte. </a:t>
            </a:r>
            <a:endParaRPr/>
          </a:p>
          <a:p>
            <a:pPr marL="628650" lvl="1" indent="-171450" algn="l" rtl="0">
              <a:spcBef>
                <a:spcPts val="0"/>
              </a:spcBef>
              <a:spcAft>
                <a:spcPts val="0"/>
              </a:spcAft>
              <a:buClr>
                <a:schemeClr val="dk1"/>
              </a:buClr>
              <a:buSzPts val="1200"/>
              <a:buChar char="•"/>
            </a:pPr>
            <a:r>
              <a:rPr lang="en-GB" b="1" i="1"/>
              <a:t>Ne prenez pas de décisions hâtives : </a:t>
            </a:r>
            <a:endParaRPr/>
          </a:p>
          <a:p>
            <a:pPr marL="1085850" lvl="2" indent="-171450" algn="l" rtl="0">
              <a:spcBef>
                <a:spcPts val="0"/>
              </a:spcBef>
              <a:spcAft>
                <a:spcPts val="0"/>
              </a:spcAft>
              <a:buClr>
                <a:schemeClr val="dk1"/>
              </a:buClr>
              <a:buSzPts val="1200"/>
              <a:buChar char="•"/>
            </a:pPr>
            <a:r>
              <a:rPr lang="en-GB" i="1"/>
              <a:t>Il peut être tentant de se fier à son instinct et à ses premières impressions, mais laissez-vous le temps de réfléchir à vos décisions et aux raisons qui vous ont poussé à faire ce choix. </a:t>
            </a:r>
            <a:endParaRPr/>
          </a:p>
          <a:p>
            <a:pPr marL="1085850" lvl="2" indent="-171450" algn="l" rtl="0">
              <a:spcBef>
                <a:spcPts val="0"/>
              </a:spcBef>
              <a:spcAft>
                <a:spcPts val="0"/>
              </a:spcAft>
              <a:buClr>
                <a:schemeClr val="dk1"/>
              </a:buClr>
              <a:buSzPts val="1200"/>
              <a:buChar char="•"/>
            </a:pPr>
            <a:r>
              <a:rPr lang="en-GB" i="1"/>
              <a:t>Envisagez de demander l'avis d'un collègue, en posant la question de la manière la plus objective possible.</a:t>
            </a:r>
            <a:endParaRPr/>
          </a:p>
        </p:txBody>
      </p:sp>
      <p:sp>
        <p:nvSpPr>
          <p:cNvPr id="473" name="Google Shape;473;p1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1 DURÉE : 0h45</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Nous commencerons ce module par un tour d'horizon :</a:t>
            </a:r>
            <a:endParaRPr/>
          </a:p>
          <a:p>
            <a:pPr marL="628650" lvl="1" indent="-171450" algn="l" rtl="0">
              <a:spcBef>
                <a:spcPts val="0"/>
              </a:spcBef>
              <a:spcAft>
                <a:spcPts val="0"/>
              </a:spcAft>
              <a:buClr>
                <a:schemeClr val="dk1"/>
              </a:buClr>
              <a:buSzPts val="1200"/>
              <a:buChar char="•"/>
            </a:pPr>
            <a:r>
              <a:rPr lang="en-GB" i="1"/>
              <a:t>L’ordre du jour</a:t>
            </a:r>
            <a:endParaRPr/>
          </a:p>
          <a:p>
            <a:pPr marL="628650" lvl="1" indent="-171450" algn="l" rtl="0">
              <a:spcBef>
                <a:spcPts val="0"/>
              </a:spcBef>
              <a:spcAft>
                <a:spcPts val="0"/>
              </a:spcAft>
              <a:buClr>
                <a:schemeClr val="dk1"/>
              </a:buClr>
              <a:buSzPts val="1200"/>
              <a:buChar char="•"/>
            </a:pPr>
            <a:r>
              <a:rPr lang="en-GB" i="1"/>
              <a:t>Les objectifs </a:t>
            </a:r>
            <a:endParaRPr/>
          </a:p>
          <a:p>
            <a:pPr marL="628650" lvl="1" indent="-171450" algn="l" rtl="0">
              <a:spcBef>
                <a:spcPts val="0"/>
              </a:spcBef>
              <a:spcAft>
                <a:spcPts val="0"/>
              </a:spcAft>
              <a:buClr>
                <a:schemeClr val="dk1"/>
              </a:buClr>
              <a:buSzPts val="1200"/>
              <a:buChar char="•"/>
            </a:pPr>
            <a:r>
              <a:rPr lang="en-GB" i="1"/>
              <a:t>Une récapitulation du module précédent</a:t>
            </a:r>
            <a:endParaRPr i="1"/>
          </a:p>
          <a:p>
            <a:pPr marL="171450" lvl="0" indent="-95250" algn="l" rtl="0">
              <a:spcBef>
                <a:spcPts val="0"/>
              </a:spcBef>
              <a:spcAft>
                <a:spcPts val="0"/>
              </a:spcAft>
              <a:buClr>
                <a:schemeClr val="dk1"/>
              </a:buClr>
              <a:buSzPts val="1200"/>
              <a:buNone/>
            </a:pPr>
            <a:endParaRPr/>
          </a:p>
        </p:txBody>
      </p:sp>
      <p:sp>
        <p:nvSpPr>
          <p:cNvPr id="107" name="Google Shape;107;p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503" name="Google Shape;503;p2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3 DURÉE : 1h</a:t>
            </a:r>
            <a:endParaRPr/>
          </a:p>
        </p:txBody>
      </p:sp>
      <p:sp>
        <p:nvSpPr>
          <p:cNvPr id="517" name="Google Shape;517;p2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2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PLÉNIÈRE (10 min)</a:t>
            </a:r>
            <a:endParaRPr/>
          </a:p>
          <a:p>
            <a:pPr marL="171450" lvl="0" indent="-171450" algn="l" rtl="0">
              <a:spcBef>
                <a:spcPts val="0"/>
              </a:spcBef>
              <a:spcAft>
                <a:spcPts val="0"/>
              </a:spcAft>
              <a:buClr>
                <a:schemeClr val="dk1"/>
              </a:buClr>
              <a:buSzPts val="1200"/>
              <a:buChar char="•"/>
            </a:pPr>
            <a:r>
              <a:rPr lang="en-GB" i="1"/>
              <a:t>Comment expliquer l'inclusion ?</a:t>
            </a:r>
            <a:endParaRPr/>
          </a:p>
          <a:p>
            <a:pPr marL="628650" lvl="1" indent="-171450" algn="l" rtl="0">
              <a:spcBef>
                <a:spcPts val="0"/>
              </a:spcBef>
              <a:spcAft>
                <a:spcPts val="0"/>
              </a:spcAft>
              <a:buClr>
                <a:schemeClr val="dk1"/>
              </a:buClr>
              <a:buSzPts val="1200"/>
              <a:buChar char="•"/>
            </a:pPr>
            <a:r>
              <a:rPr lang="en-GB"/>
              <a:t>L'inclusion est une approche fondée sur les droits</a:t>
            </a:r>
            <a:endParaRPr/>
          </a:p>
          <a:p>
            <a:pPr marL="628650" lvl="1" indent="-171450" algn="l" rtl="0">
              <a:spcBef>
                <a:spcPts val="0"/>
              </a:spcBef>
              <a:spcAft>
                <a:spcPts val="0"/>
              </a:spcAft>
              <a:buClr>
                <a:schemeClr val="dk1"/>
              </a:buClr>
              <a:buSzPts val="1200"/>
              <a:buChar char="•"/>
            </a:pPr>
            <a:r>
              <a:rPr lang="en-GB"/>
              <a:t>L'inclusion vise à garantir que toutes les personnes susceptibles d'être exclues puissent participer et bénéficier d'un accès égal aux services de base. </a:t>
            </a:r>
            <a:endParaRPr/>
          </a:p>
        </p:txBody>
      </p:sp>
      <p:sp>
        <p:nvSpPr>
          <p:cNvPr id="523" name="Google Shape;523;p2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2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L'inclusion étant une question de participation, la diversité et l'inclusion se réfèrent à l'approche fondée sur le droit qui permet la participation égale de divers groupes de personnes.</a:t>
            </a:r>
            <a:endParaRPr/>
          </a:p>
          <a:p>
            <a:pPr marL="171450" lvl="0" indent="-171450" algn="l" rtl="0">
              <a:spcBef>
                <a:spcPts val="0"/>
              </a:spcBef>
              <a:spcAft>
                <a:spcPts val="0"/>
              </a:spcAft>
              <a:buClr>
                <a:schemeClr val="dk1"/>
              </a:buClr>
              <a:buSzPts val="1200"/>
              <a:buChar char="•"/>
            </a:pPr>
            <a:r>
              <a:rPr lang="en-GB" i="1"/>
              <a:t>Les personnes, y compris les enfants, atteintes de diverses maladies :</a:t>
            </a:r>
            <a:endParaRPr/>
          </a:p>
          <a:p>
            <a:pPr marL="628650" lvl="1" indent="-171450" algn="l" rtl="0">
              <a:spcBef>
                <a:spcPts val="0"/>
              </a:spcBef>
              <a:spcAft>
                <a:spcPts val="0"/>
              </a:spcAft>
              <a:buClr>
                <a:schemeClr val="dk1"/>
              </a:buClr>
              <a:buSzPts val="1200"/>
              <a:buChar char="•"/>
            </a:pPr>
            <a:r>
              <a:rPr lang="en-GB" i="1"/>
              <a:t>Âge</a:t>
            </a:r>
            <a:endParaRPr/>
          </a:p>
          <a:p>
            <a:pPr marL="628650" lvl="1" indent="-171450" algn="l" rtl="0">
              <a:spcBef>
                <a:spcPts val="0"/>
              </a:spcBef>
              <a:spcAft>
                <a:spcPts val="0"/>
              </a:spcAft>
              <a:buClr>
                <a:schemeClr val="dk1"/>
              </a:buClr>
              <a:buSzPts val="1200"/>
              <a:buChar char="•"/>
            </a:pPr>
            <a:r>
              <a:rPr lang="en-GB" i="1"/>
              <a:t>Sexe, orientation sexuelle et genre</a:t>
            </a:r>
            <a:endParaRPr/>
          </a:p>
          <a:p>
            <a:pPr marL="628650" lvl="1" indent="-171450" algn="l" rtl="0">
              <a:spcBef>
                <a:spcPts val="0"/>
              </a:spcBef>
              <a:spcAft>
                <a:spcPts val="0"/>
              </a:spcAft>
              <a:buClr>
                <a:schemeClr val="dk1"/>
              </a:buClr>
              <a:buSzPts val="1200"/>
              <a:buChar char="•"/>
            </a:pPr>
            <a:r>
              <a:rPr lang="en-GB" i="1"/>
              <a:t>Contexte culturel, ethnies, langues, religions</a:t>
            </a:r>
            <a:endParaRPr/>
          </a:p>
          <a:p>
            <a:pPr marL="628650" lvl="1" indent="-171450" algn="l" rtl="0">
              <a:spcBef>
                <a:spcPts val="0"/>
              </a:spcBef>
              <a:spcAft>
                <a:spcPts val="0"/>
              </a:spcAft>
              <a:buClr>
                <a:schemeClr val="dk1"/>
              </a:buClr>
              <a:buSzPts val="1200"/>
              <a:buChar char="•"/>
            </a:pPr>
            <a:r>
              <a:rPr lang="en-GB" i="1"/>
              <a:t>Contexte social</a:t>
            </a:r>
            <a:endParaRPr/>
          </a:p>
          <a:p>
            <a:pPr marL="628650" lvl="1" indent="-171450" algn="l" rtl="0">
              <a:spcBef>
                <a:spcPts val="0"/>
              </a:spcBef>
              <a:spcAft>
                <a:spcPts val="0"/>
              </a:spcAft>
              <a:buClr>
                <a:schemeClr val="dk1"/>
              </a:buClr>
              <a:buSzPts val="1200"/>
              <a:buChar char="•"/>
            </a:pPr>
            <a:r>
              <a:rPr lang="en-GB" i="1"/>
              <a:t>Couleur de la peau</a:t>
            </a:r>
            <a:endParaRPr/>
          </a:p>
          <a:p>
            <a:pPr marL="628650" lvl="1" indent="-171450" algn="l" rtl="0">
              <a:spcBef>
                <a:spcPts val="0"/>
              </a:spcBef>
              <a:spcAft>
                <a:spcPts val="0"/>
              </a:spcAft>
              <a:buClr>
                <a:schemeClr val="dk1"/>
              </a:buClr>
              <a:buSzPts val="1200"/>
              <a:buChar char="•"/>
            </a:pPr>
            <a:r>
              <a:rPr lang="en-GB" i="1"/>
              <a:t>Capacités, difficultés fonctionnelles, déficiences et handicaps</a:t>
            </a:r>
            <a:endParaRPr/>
          </a:p>
          <a:p>
            <a:pPr marL="628650" lvl="1" indent="-171450" algn="l" rtl="0">
              <a:spcBef>
                <a:spcPts val="0"/>
              </a:spcBef>
              <a:spcAft>
                <a:spcPts val="0"/>
              </a:spcAft>
              <a:buClr>
                <a:schemeClr val="dk1"/>
              </a:buClr>
              <a:buSzPts val="1200"/>
              <a:buChar char="•"/>
            </a:pPr>
            <a:r>
              <a:rPr lang="en-GB" i="1"/>
              <a:t>Réfugiés, migrants, déplacés, sans-papiers</a:t>
            </a:r>
            <a:endParaRPr/>
          </a:p>
          <a:p>
            <a:pPr marL="171450" lvl="0" indent="-95250" algn="l" rtl="0">
              <a:spcBef>
                <a:spcPts val="0"/>
              </a:spcBef>
              <a:spcAft>
                <a:spcPts val="0"/>
              </a:spcAft>
              <a:buClr>
                <a:schemeClr val="dk1"/>
              </a:buClr>
              <a:buSzPts val="1200"/>
              <a:buNone/>
            </a:pPr>
            <a:endParaRPr/>
          </a:p>
          <a:p>
            <a:pPr marL="628650" lvl="1"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534" name="Google Shape;534;p2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2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Le contraire de l'inclusion est l'exclusion, c'est-à-dire l'impossibilité pour les personnes de participer ou d'être sur un pied d'égalité.</a:t>
            </a:r>
            <a:endParaRPr/>
          </a:p>
          <a:p>
            <a:pPr marL="171450" lvl="0" indent="-171450" algn="l" rtl="0">
              <a:spcBef>
                <a:spcPts val="0"/>
              </a:spcBef>
              <a:spcAft>
                <a:spcPts val="0"/>
              </a:spcAft>
              <a:buClr>
                <a:schemeClr val="dk1"/>
              </a:buClr>
              <a:buSzPts val="1200"/>
              <a:buChar char="•"/>
            </a:pPr>
            <a:r>
              <a:rPr lang="en-GB"/>
              <a:t>Diviser le groupe en paires </a:t>
            </a:r>
            <a:endParaRPr/>
          </a:p>
          <a:p>
            <a:pPr marL="171450" lvl="0" indent="-171450" algn="l" rtl="0">
              <a:spcBef>
                <a:spcPts val="0"/>
              </a:spcBef>
              <a:spcAft>
                <a:spcPts val="0"/>
              </a:spcAft>
              <a:buClr>
                <a:schemeClr val="dk1"/>
              </a:buClr>
              <a:buSzPts val="1200"/>
              <a:buChar char="•"/>
            </a:pPr>
            <a:r>
              <a:rPr lang="en-GB"/>
              <a:t>Guidez les participants vers la </a:t>
            </a:r>
            <a:r>
              <a:rPr lang="en-GB" b="1"/>
              <a:t>page 31 du cahier de travail : Les obstacles à l'inclusion</a:t>
            </a:r>
            <a:endParaRPr/>
          </a:p>
          <a:p>
            <a:pPr marL="171450" lvl="0" indent="-171450" algn="l" rtl="0">
              <a:spcBef>
                <a:spcPts val="0"/>
              </a:spcBef>
              <a:spcAft>
                <a:spcPts val="0"/>
              </a:spcAft>
              <a:buClr>
                <a:schemeClr val="dk1"/>
              </a:buClr>
              <a:buSzPts val="1200"/>
              <a:buChar char="•"/>
            </a:pPr>
            <a:r>
              <a:rPr lang="en-GB" i="1"/>
              <a:t>Avec votre partenaire :</a:t>
            </a:r>
            <a:endParaRPr/>
          </a:p>
          <a:p>
            <a:pPr marL="628650" lvl="1" indent="-171450" algn="l" rtl="0">
              <a:spcBef>
                <a:spcPts val="0"/>
              </a:spcBef>
              <a:spcAft>
                <a:spcPts val="0"/>
              </a:spcAft>
              <a:buClr>
                <a:schemeClr val="dk1"/>
              </a:buClr>
              <a:buSzPts val="1200"/>
              <a:buChar char="•"/>
            </a:pPr>
            <a:r>
              <a:rPr lang="en-GB" i="1"/>
              <a:t>Discutez des obstacles qui, dans votre contexte, excluent des personnes ou des groupes de personnes spécifiques.</a:t>
            </a:r>
            <a:endParaRPr/>
          </a:p>
          <a:p>
            <a:pPr marL="628650" lvl="1" indent="-171450" algn="l" rtl="0">
              <a:spcBef>
                <a:spcPts val="0"/>
              </a:spcBef>
              <a:spcAft>
                <a:spcPts val="0"/>
              </a:spcAft>
              <a:buClr>
                <a:schemeClr val="dk1"/>
              </a:buClr>
              <a:buSzPts val="1200"/>
              <a:buChar char="•"/>
            </a:pPr>
            <a:r>
              <a:rPr lang="en-GB" i="1"/>
              <a:t>Notez les obstacles et les personnes exclues</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EN PARTENARIAT (15 minutes)</a:t>
            </a:r>
            <a:endParaRPr/>
          </a:p>
          <a:p>
            <a:pPr marL="171450" lvl="0" indent="-171450" algn="l" rtl="0">
              <a:spcBef>
                <a:spcPts val="0"/>
              </a:spcBef>
              <a:spcAft>
                <a:spcPts val="0"/>
              </a:spcAft>
              <a:buClr>
                <a:schemeClr val="dk1"/>
              </a:buClr>
              <a:buSzPts val="1200"/>
              <a:buChar char="•"/>
            </a:pPr>
            <a:r>
              <a:rPr lang="en-GB"/>
              <a:t>Donner aux participants 15 minutes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(15 minutes)</a:t>
            </a:r>
            <a:endParaRPr/>
          </a:p>
          <a:p>
            <a:pPr marL="171450" lvl="0" indent="-171450" algn="l" rtl="0">
              <a:spcBef>
                <a:spcPts val="0"/>
              </a:spcBef>
              <a:spcAft>
                <a:spcPts val="0"/>
              </a:spcAft>
              <a:buClr>
                <a:schemeClr val="dk1"/>
              </a:buClr>
              <a:buSzPts val="1200"/>
              <a:buChar char="•"/>
            </a:pPr>
            <a:r>
              <a:rPr lang="en-GB"/>
              <a:t>Demander à des volontaires de partager leurs idées</a:t>
            </a:r>
            <a:endParaRPr/>
          </a:p>
        </p:txBody>
      </p:sp>
      <p:sp>
        <p:nvSpPr>
          <p:cNvPr id="543" name="Google Shape;543;p2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2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Adaptez les exemples d'obstacles au contexte local. </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Présentez la diapositive et référez-vous aux exemples partagés dans l'exercice précédent.</a:t>
            </a:r>
            <a:endParaRPr/>
          </a:p>
          <a:p>
            <a:pPr marL="171450" lvl="0" indent="-171450" algn="l" rtl="0">
              <a:spcBef>
                <a:spcPts val="0"/>
              </a:spcBef>
              <a:spcAft>
                <a:spcPts val="0"/>
              </a:spcAft>
              <a:buClr>
                <a:schemeClr val="dk1"/>
              </a:buClr>
              <a:buSzPts val="1200"/>
              <a:buChar char="•"/>
            </a:pPr>
            <a:r>
              <a:rPr lang="en-GB"/>
              <a:t>Fournissez un exemple pour chaque barrière</a:t>
            </a:r>
            <a:endParaRPr/>
          </a:p>
          <a:p>
            <a:pPr marL="628650" lvl="1" indent="-171450" algn="l" rtl="0">
              <a:spcBef>
                <a:spcPts val="0"/>
              </a:spcBef>
              <a:spcAft>
                <a:spcPts val="0"/>
              </a:spcAft>
              <a:buClr>
                <a:schemeClr val="dk1"/>
              </a:buClr>
              <a:buSzPts val="1200"/>
              <a:buChar char="•"/>
            </a:pPr>
            <a:r>
              <a:rPr lang="en-GB" b="1" i="1"/>
              <a:t>Préjugés inconscients </a:t>
            </a:r>
            <a:endParaRPr/>
          </a:p>
          <a:p>
            <a:pPr marL="1085850" lvl="2" indent="-171450" algn="l" rtl="0">
              <a:spcBef>
                <a:spcPts val="0"/>
              </a:spcBef>
              <a:spcAft>
                <a:spcPts val="0"/>
              </a:spcAft>
              <a:buClr>
                <a:schemeClr val="dk1"/>
              </a:buClr>
              <a:buSzPts val="1200"/>
              <a:buChar char="•"/>
            </a:pPr>
            <a:r>
              <a:rPr lang="en-GB" i="1"/>
              <a:t>Par exemple, le biais de l'appartenance à un groupe est la tendance à mieux traiter les personnes qui appartiennent au même groupe que nous. </a:t>
            </a:r>
            <a:endParaRPr/>
          </a:p>
          <a:p>
            <a:pPr marL="1085850" lvl="2" indent="-171450" algn="l" rtl="0">
              <a:spcBef>
                <a:spcPts val="0"/>
              </a:spcBef>
              <a:spcAft>
                <a:spcPts val="0"/>
              </a:spcAft>
              <a:buClr>
                <a:schemeClr val="dk1"/>
              </a:buClr>
              <a:buSzPts val="1200"/>
              <a:buChar char="•"/>
            </a:pPr>
            <a:r>
              <a:rPr lang="en-GB" i="1"/>
              <a:t>Nous les percevons comme meilleurs et les traitons mieux. </a:t>
            </a:r>
            <a:endParaRPr/>
          </a:p>
          <a:p>
            <a:pPr marL="1085850" lvl="2" indent="-171450" algn="l" rtl="0">
              <a:spcBef>
                <a:spcPts val="0"/>
              </a:spcBef>
              <a:spcAft>
                <a:spcPts val="0"/>
              </a:spcAft>
              <a:buClr>
                <a:schemeClr val="dk1"/>
              </a:buClr>
              <a:buSzPts val="1200"/>
              <a:buChar char="•"/>
            </a:pPr>
            <a:r>
              <a:rPr lang="en-GB" i="1"/>
              <a:t>Ce biais interne au groupe peut constituer un obstacle à la participation des personnes appartenant à un autre groupe. </a:t>
            </a:r>
            <a:endParaRPr/>
          </a:p>
          <a:p>
            <a:pPr marL="628650" lvl="1" indent="-171450" algn="l" rtl="0">
              <a:spcBef>
                <a:spcPts val="0"/>
              </a:spcBef>
              <a:spcAft>
                <a:spcPts val="0"/>
              </a:spcAft>
              <a:buClr>
                <a:schemeClr val="dk1"/>
              </a:buClr>
              <a:buSzPts val="1200"/>
              <a:buChar char="•"/>
            </a:pPr>
            <a:r>
              <a:rPr lang="en-GB" b="1" i="1"/>
              <a:t>Normes sociales néfastes </a:t>
            </a:r>
            <a:endParaRPr/>
          </a:p>
          <a:p>
            <a:pPr marL="1085850" lvl="2" indent="-171450" algn="l" rtl="0">
              <a:spcBef>
                <a:spcPts val="0"/>
              </a:spcBef>
              <a:spcAft>
                <a:spcPts val="0"/>
              </a:spcAft>
              <a:buClr>
                <a:schemeClr val="dk1"/>
              </a:buClr>
              <a:buSzPts val="1200"/>
              <a:buChar char="•"/>
            </a:pPr>
            <a:r>
              <a:rPr lang="en-GB" i="1"/>
              <a:t>Les normes sociales jouent un rôle dans la dynamique du racisme, du sexisme, de la discrimination fondée sur la capacité physique, etc.</a:t>
            </a:r>
            <a:endParaRPr/>
          </a:p>
          <a:p>
            <a:pPr marL="1085850" lvl="2" indent="-171450" algn="l" rtl="0">
              <a:spcBef>
                <a:spcPts val="0"/>
              </a:spcBef>
              <a:spcAft>
                <a:spcPts val="0"/>
              </a:spcAft>
              <a:buClr>
                <a:schemeClr val="dk1"/>
              </a:buClr>
              <a:buSzPts val="1200"/>
              <a:buChar char="•"/>
            </a:pPr>
            <a:r>
              <a:rPr lang="en-GB" i="1"/>
              <a:t>Par exemple, le fait que les filles soient retirées de l'école plus tôt que les garçons est une forme de sexisme. </a:t>
            </a:r>
            <a:endParaRPr/>
          </a:p>
          <a:p>
            <a:pPr marL="1085850" lvl="2" indent="-171450" algn="l" rtl="0">
              <a:spcBef>
                <a:spcPts val="0"/>
              </a:spcBef>
              <a:spcAft>
                <a:spcPts val="0"/>
              </a:spcAft>
              <a:buClr>
                <a:schemeClr val="dk1"/>
              </a:buClr>
              <a:buSzPts val="1200"/>
              <a:buChar char="•"/>
            </a:pPr>
            <a:r>
              <a:rPr lang="en-GB" i="1"/>
              <a:t>Par exemple, le fait de ne pas permettre aux enfants handicapés de participer à des activités est une forme de capacitisme.</a:t>
            </a:r>
            <a:endParaRPr/>
          </a:p>
          <a:p>
            <a:pPr marL="628650" lvl="1" indent="-171450" algn="l" rtl="0">
              <a:spcBef>
                <a:spcPts val="0"/>
              </a:spcBef>
              <a:spcAft>
                <a:spcPts val="0"/>
              </a:spcAft>
              <a:buClr>
                <a:schemeClr val="dk1"/>
              </a:buClr>
              <a:buSzPts val="1200"/>
              <a:buChar char="•"/>
            </a:pPr>
            <a:r>
              <a:rPr lang="en-GB" b="1" i="1"/>
              <a:t>Obstacles administratifs ou institutionnels </a:t>
            </a:r>
            <a:endParaRPr/>
          </a:p>
          <a:p>
            <a:pPr marL="1085850" lvl="2" indent="-171450" algn="l" rtl="0">
              <a:spcBef>
                <a:spcPts val="0"/>
              </a:spcBef>
              <a:spcAft>
                <a:spcPts val="0"/>
              </a:spcAft>
              <a:buClr>
                <a:schemeClr val="dk1"/>
              </a:buClr>
              <a:buSzPts val="1200"/>
              <a:buChar char="•"/>
            </a:pPr>
            <a:r>
              <a:rPr lang="en-GB" i="1"/>
              <a:t>Par exemple, les sans-papiers sont exclus sur la base de leur statut administratif.</a:t>
            </a:r>
            <a:endParaRPr/>
          </a:p>
          <a:p>
            <a:pPr marL="628650" lvl="1" indent="-171450" algn="l" rtl="0">
              <a:spcBef>
                <a:spcPts val="0"/>
              </a:spcBef>
              <a:spcAft>
                <a:spcPts val="0"/>
              </a:spcAft>
              <a:buClr>
                <a:schemeClr val="dk1"/>
              </a:buClr>
              <a:buSzPts val="1200"/>
              <a:buChar char="•"/>
            </a:pPr>
            <a:r>
              <a:rPr lang="en-GB" b="1" i="1"/>
              <a:t>Obstacles physiques</a:t>
            </a:r>
            <a:endParaRPr/>
          </a:p>
          <a:p>
            <a:pPr marL="1085850" lvl="2" indent="-171450" algn="l" rtl="0">
              <a:spcBef>
                <a:spcPts val="0"/>
              </a:spcBef>
              <a:spcAft>
                <a:spcPts val="0"/>
              </a:spcAft>
              <a:buClr>
                <a:schemeClr val="dk1"/>
              </a:buClr>
              <a:buSzPts val="1200"/>
              <a:buChar char="•"/>
            </a:pPr>
            <a:r>
              <a:rPr lang="en-GB" i="1"/>
              <a:t>Par exemple, les personnes souffrant d'un handicap physique ou sensoriel sont exclues en raison d'obstacles physiques tels que le mauvais état des routes, les escaliers, etc.</a:t>
            </a:r>
            <a:endParaRPr/>
          </a:p>
          <a:p>
            <a:pPr marL="628650" lvl="1" indent="-171450" algn="l" rtl="0">
              <a:spcBef>
                <a:spcPts val="0"/>
              </a:spcBef>
              <a:spcAft>
                <a:spcPts val="0"/>
              </a:spcAft>
              <a:buClr>
                <a:schemeClr val="dk1"/>
              </a:buClr>
              <a:buSzPts val="1200"/>
              <a:buChar char="•"/>
            </a:pPr>
            <a:r>
              <a:rPr lang="en-GB" b="1" i="1"/>
              <a:t>Obstacles à la communication</a:t>
            </a:r>
            <a:endParaRPr/>
          </a:p>
          <a:p>
            <a:pPr marL="1085850" lvl="2" indent="-171450" algn="l" rtl="0">
              <a:spcBef>
                <a:spcPts val="0"/>
              </a:spcBef>
              <a:spcAft>
                <a:spcPts val="0"/>
              </a:spcAft>
              <a:buClr>
                <a:schemeClr val="dk1"/>
              </a:buClr>
              <a:buSzPts val="1200"/>
              <a:buChar char="•"/>
            </a:pPr>
            <a:r>
              <a:rPr lang="en-GB" i="1"/>
              <a:t>Par exemple, les informations sont communiquées dans la langue d'un groupe dominant, mais pas dans la langue des minorités ethniques.</a:t>
            </a:r>
            <a:endParaRPr/>
          </a:p>
        </p:txBody>
      </p:sp>
      <p:sp>
        <p:nvSpPr>
          <p:cNvPr id="570" name="Google Shape;570;p2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2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Le principe humanitaire de non-discrimination a été abordé dans le module 1 </a:t>
            </a:r>
            <a:endParaRPr/>
          </a:p>
          <a:p>
            <a:pPr marL="628650" lvl="1" indent="-171450" algn="l" rtl="0">
              <a:spcBef>
                <a:spcPts val="0"/>
              </a:spcBef>
              <a:spcAft>
                <a:spcPts val="0"/>
              </a:spcAft>
              <a:buClr>
                <a:schemeClr val="dk1"/>
              </a:buClr>
              <a:buSzPts val="1200"/>
              <a:buChar char="•"/>
            </a:pPr>
            <a:r>
              <a:rPr lang="en-GB" i="1"/>
              <a:t>Le soutien à la diversité et à l'inclusion fait partie du rôle du gestionnaire de cas.</a:t>
            </a:r>
            <a:endParaRPr/>
          </a:p>
          <a:p>
            <a:pPr marL="628650" lvl="1" indent="-171450" algn="l" rtl="0">
              <a:spcBef>
                <a:spcPts val="0"/>
              </a:spcBef>
              <a:spcAft>
                <a:spcPts val="0"/>
              </a:spcAft>
              <a:buClr>
                <a:schemeClr val="dk1"/>
              </a:buClr>
              <a:buSzPts val="1200"/>
              <a:buChar char="•"/>
            </a:pPr>
            <a:r>
              <a:rPr lang="en-GB" i="1"/>
              <a:t>En pratique, cela signifie qu'un gestionnaire de cas doit apporter son soutien aux enfants confrontés à des risques de protection et à leur famille, indépendamment de la race, de la couleur, du sexe, de l'orientation sexuelle, de l'origine culturelle, de la langue, de la religion, du handicap ou de tout autre statut. </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Le gestionnaire de cas peut s'attaquer directement à certains obstacles</a:t>
            </a:r>
            <a:endParaRPr/>
          </a:p>
          <a:p>
            <a:pPr marL="628650" lvl="1" indent="-171450" algn="l" rtl="0">
              <a:spcBef>
                <a:spcPts val="0"/>
              </a:spcBef>
              <a:spcAft>
                <a:spcPts val="0"/>
              </a:spcAft>
              <a:buClr>
                <a:schemeClr val="dk1"/>
              </a:buClr>
              <a:buSzPts val="1200"/>
              <a:buChar char="•"/>
            </a:pPr>
            <a:r>
              <a:rPr lang="en-GB" i="1"/>
              <a:t>Par exemple, un gestionnaire de cas peut s'attaquer aux obstacles à la communication en adaptant la communication aux capacités de l'enfant</a:t>
            </a:r>
            <a:endParaRPr/>
          </a:p>
          <a:p>
            <a:pPr marL="628650" lvl="1" indent="-171450" algn="l" rtl="0">
              <a:spcBef>
                <a:spcPts val="0"/>
              </a:spcBef>
              <a:spcAft>
                <a:spcPts val="0"/>
              </a:spcAft>
              <a:buClr>
                <a:schemeClr val="dk1"/>
              </a:buClr>
              <a:buSzPts val="1200"/>
              <a:buChar char="•"/>
            </a:pPr>
            <a:r>
              <a:rPr lang="en-GB" i="1"/>
              <a:t>Se référer aux conseils fournis au niveau 1 sur la communication avec les enfants souffrant de divers handicaps.</a:t>
            </a:r>
            <a:endParaRPr/>
          </a:p>
          <a:p>
            <a:pPr marL="171450" lvl="0" indent="-171450" algn="l" rtl="0">
              <a:spcBef>
                <a:spcPts val="0"/>
              </a:spcBef>
              <a:spcAft>
                <a:spcPts val="0"/>
              </a:spcAft>
              <a:buClr>
                <a:schemeClr val="dk1"/>
              </a:buClr>
              <a:buSzPts val="1200"/>
              <a:buChar char="•"/>
            </a:pPr>
            <a:r>
              <a:rPr lang="en-GB" i="1"/>
              <a:t>D'autres obstacles sont difficiles à surmonter par un gestionnaire de cas</a:t>
            </a:r>
            <a:endParaRPr i="1"/>
          </a:p>
          <a:p>
            <a:pPr marL="628650" lvl="1" indent="-171450" algn="l" rtl="0">
              <a:spcBef>
                <a:spcPts val="0"/>
              </a:spcBef>
              <a:spcAft>
                <a:spcPts val="0"/>
              </a:spcAft>
              <a:buClr>
                <a:schemeClr val="dk1"/>
              </a:buClr>
              <a:buSzPts val="1200"/>
              <a:buChar char="•"/>
            </a:pPr>
            <a:r>
              <a:rPr lang="en-GB" i="1"/>
              <a:t>Cela peut nécessiter un effort de la part d'autres programmes, tels que la communication avec les communautés ou la défense des droits de l'enfant.</a:t>
            </a:r>
            <a:endParaRPr/>
          </a:p>
          <a:p>
            <a:pPr marL="628650" lvl="1" indent="-171450" algn="l" rtl="0">
              <a:spcBef>
                <a:spcPts val="0"/>
              </a:spcBef>
              <a:spcAft>
                <a:spcPts val="0"/>
              </a:spcAft>
              <a:buClr>
                <a:schemeClr val="dk1"/>
              </a:buClr>
              <a:buSzPts val="1200"/>
              <a:buChar char="•"/>
            </a:pPr>
            <a:r>
              <a:rPr lang="en-GB" i="1"/>
              <a:t>Par exemple, si des enfants sans papiers ne sont pas autorisés à s'inscrire à l'école, un gestionnaire de cas peut informer les programmes au sein de son organisation et le problème peut être traité dans le cadre d'un effort coordonné par plusieurs agences de protection de l'enfance.</a:t>
            </a:r>
            <a:endParaRPr/>
          </a:p>
        </p:txBody>
      </p:sp>
      <p:sp>
        <p:nvSpPr>
          <p:cNvPr id="606" name="Google Shape;606;p2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2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2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627" name="Google Shape;627;p2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2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4 DURÉE : 1h15</a:t>
            </a:r>
            <a:endParaRPr/>
          </a:p>
        </p:txBody>
      </p:sp>
      <p:sp>
        <p:nvSpPr>
          <p:cNvPr id="639" name="Google Shape;639;p2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2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Dans le module 1 de cette formation, nous avons fait un récapitulatif rapide des responsabilités d'un gestionnaire de cas telles qu'elles ont été examinées au niveau 1. </a:t>
            </a:r>
            <a:endParaRPr/>
          </a:p>
          <a:p>
            <a:pPr marL="171450" lvl="0" indent="-171450" algn="l" rtl="0">
              <a:spcBef>
                <a:spcPts val="0"/>
              </a:spcBef>
              <a:spcAft>
                <a:spcPts val="0"/>
              </a:spcAft>
              <a:buClr>
                <a:schemeClr val="dk1"/>
              </a:buClr>
              <a:buSzPts val="1200"/>
              <a:buChar char="•"/>
            </a:pPr>
            <a:r>
              <a:rPr lang="en-GB" i="1"/>
              <a:t>Nous avons également discuté des principes de gestion de cas - l'un d'entre eux consiste à garantir la responsabilité.</a:t>
            </a:r>
            <a:endParaRPr/>
          </a:p>
          <a:p>
            <a:pPr marL="171450" lvl="0" indent="-171450" algn="l" rtl="0">
              <a:spcBef>
                <a:spcPts val="0"/>
              </a:spcBef>
              <a:spcAft>
                <a:spcPts val="0"/>
              </a:spcAft>
              <a:buClr>
                <a:schemeClr val="dk1"/>
              </a:buClr>
              <a:buSzPts val="1200"/>
              <a:buChar char="•"/>
            </a:pPr>
            <a:r>
              <a:rPr lang="en-GB" i="1"/>
              <a:t>Les gestionnaires de cas doivent rendre compte:</a:t>
            </a:r>
            <a:endParaRPr/>
          </a:p>
          <a:p>
            <a:pPr marL="628650" lvl="1" indent="-171450" algn="l" rtl="0">
              <a:spcBef>
                <a:spcPts val="0"/>
              </a:spcBef>
              <a:spcAft>
                <a:spcPts val="0"/>
              </a:spcAft>
              <a:buClr>
                <a:schemeClr val="dk1"/>
              </a:buClr>
              <a:buSzPts val="1200"/>
              <a:buChar char="•"/>
            </a:pPr>
            <a:r>
              <a:rPr lang="en-GB" i="1"/>
              <a:t>De leurs charges</a:t>
            </a:r>
            <a:endParaRPr/>
          </a:p>
          <a:p>
            <a:pPr marL="628650" lvl="1" indent="-171450" algn="l" rtl="0">
              <a:spcBef>
                <a:spcPts val="0"/>
              </a:spcBef>
              <a:spcAft>
                <a:spcPts val="0"/>
              </a:spcAft>
              <a:buClr>
                <a:schemeClr val="dk1"/>
              </a:buClr>
              <a:buSzPts val="1200"/>
              <a:buChar char="•"/>
            </a:pPr>
            <a:r>
              <a:rPr lang="en-GB" i="1"/>
              <a:t>Des actions qu'ils entreprennent </a:t>
            </a:r>
            <a:endParaRPr/>
          </a:p>
          <a:p>
            <a:pPr marL="628650" lvl="1" indent="-171450" algn="l" rtl="0">
              <a:spcBef>
                <a:spcPts val="0"/>
              </a:spcBef>
              <a:spcAft>
                <a:spcPts val="0"/>
              </a:spcAft>
              <a:buClr>
                <a:schemeClr val="dk1"/>
              </a:buClr>
              <a:buSzPts val="1200"/>
              <a:buChar char="•"/>
            </a:pPr>
            <a:r>
              <a:rPr lang="en-GB" i="1"/>
              <a:t>De la qualité de l'aide apportée</a:t>
            </a:r>
            <a:endParaRPr/>
          </a:p>
          <a:p>
            <a:pPr marL="628650" lvl="1" indent="-95250" algn="l" rtl="0">
              <a:spcBef>
                <a:spcPts val="0"/>
              </a:spcBef>
              <a:spcAft>
                <a:spcPts val="0"/>
              </a:spcAft>
              <a:buClr>
                <a:schemeClr val="dk1"/>
              </a:buClr>
              <a:buSzPts val="1200"/>
              <a:buNone/>
            </a:pPr>
            <a:endParaRPr/>
          </a:p>
        </p:txBody>
      </p:sp>
      <p:sp>
        <p:nvSpPr>
          <p:cNvPr id="645" name="Google Shape;645;p2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2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En d'autres termes, ce module vise à renforcer et à développer votre expérience, vos connaissances, vos compétences et vos comportements utiles en matière de compétences personnelles et organisationnelles dans votre travail quotidien en tant que gestionnaire de cas.</a:t>
            </a:r>
            <a:endParaRPr/>
          </a:p>
        </p:txBody>
      </p:sp>
      <p:sp>
        <p:nvSpPr>
          <p:cNvPr id="113" name="Google Shape;113;p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3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i="1"/>
              <a:t>Comment expliqueriez-vous l'obligation de rendre compte en vos propres termes ?</a:t>
            </a:r>
            <a:endParaRPr/>
          </a:p>
          <a:p>
            <a:pPr marL="171450" lvl="0" indent="-171450" algn="l" rtl="0">
              <a:spcBef>
                <a:spcPts val="0"/>
              </a:spcBef>
              <a:spcAft>
                <a:spcPts val="0"/>
              </a:spcAft>
              <a:buClr>
                <a:schemeClr val="dk1"/>
              </a:buClr>
              <a:buSzPts val="1200"/>
              <a:buChar char="•"/>
            </a:pPr>
            <a:r>
              <a:rPr lang="en-GB"/>
              <a:t>Encouragez les participants à partager leurs réponses </a:t>
            </a:r>
            <a:endParaRPr/>
          </a:p>
          <a:p>
            <a:pPr marL="171450" lvl="0" indent="-171450" algn="l" rtl="0">
              <a:spcBef>
                <a:spcPts val="0"/>
              </a:spcBef>
              <a:spcAft>
                <a:spcPts val="0"/>
              </a:spcAft>
              <a:buClr>
                <a:schemeClr val="dk1"/>
              </a:buClr>
              <a:buSzPts val="1200"/>
              <a:buChar char="•"/>
            </a:pPr>
            <a:r>
              <a:rPr lang="en-GB"/>
              <a:t>Inscrivez les réponses sur un tableau à feuilles mobiles.</a:t>
            </a:r>
            <a:endParaRPr/>
          </a:p>
        </p:txBody>
      </p:sp>
      <p:sp>
        <p:nvSpPr>
          <p:cNvPr id="674" name="Google Shape;674;p3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3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3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Le gestionnaire de cas doit veiller à ce que la gestion de cas soit mise en œuvre conformément à la législation :</a:t>
            </a:r>
            <a:endParaRPr/>
          </a:p>
          <a:p>
            <a:pPr marL="628650" lvl="1" indent="-171450" algn="l" rtl="0">
              <a:spcBef>
                <a:spcPts val="0"/>
              </a:spcBef>
              <a:spcAft>
                <a:spcPts val="0"/>
              </a:spcAft>
              <a:buClr>
                <a:schemeClr val="dk1"/>
              </a:buClr>
              <a:buSzPts val="1200"/>
              <a:buChar char="•"/>
            </a:pPr>
            <a:r>
              <a:rPr lang="en-GB" i="1"/>
              <a:t>Normes minimales</a:t>
            </a:r>
            <a:endParaRPr i="1"/>
          </a:p>
          <a:p>
            <a:pPr marL="628650" lvl="1" indent="-171450" algn="l" rtl="0">
              <a:spcBef>
                <a:spcPts val="0"/>
              </a:spcBef>
              <a:spcAft>
                <a:spcPts val="0"/>
              </a:spcAft>
              <a:buClr>
                <a:schemeClr val="dk1"/>
              </a:buClr>
              <a:buSzPts val="1200"/>
              <a:buChar char="•"/>
            </a:pPr>
            <a:r>
              <a:rPr lang="en-GB" i="1"/>
              <a:t>Procédures opérationnelles standard (POS) </a:t>
            </a:r>
            <a:endParaRPr/>
          </a:p>
          <a:p>
            <a:pPr marL="628650" lvl="1" indent="-171450" algn="l" rtl="0">
              <a:spcBef>
                <a:spcPts val="0"/>
              </a:spcBef>
              <a:spcAft>
                <a:spcPts val="0"/>
              </a:spcAft>
              <a:buClr>
                <a:schemeClr val="dk1"/>
              </a:buClr>
              <a:buSzPts val="1200"/>
              <a:buChar char="•"/>
            </a:pPr>
            <a:r>
              <a:rPr lang="en-GB" i="1"/>
              <a:t>Lignes directrices interagences</a:t>
            </a:r>
            <a:endParaRPr i="1"/>
          </a:p>
          <a:p>
            <a:pPr marL="171450" lvl="0" indent="-171450" algn="l" rtl="0">
              <a:spcBef>
                <a:spcPts val="0"/>
              </a:spcBef>
              <a:spcAft>
                <a:spcPts val="0"/>
              </a:spcAft>
              <a:buClr>
                <a:schemeClr val="dk1"/>
              </a:buClr>
              <a:buSzPts val="1200"/>
              <a:buChar char="•"/>
            </a:pPr>
            <a:r>
              <a:rPr lang="en-GB" i="1"/>
              <a:t>Voici quelques exemples de ces normes et lignes directrices en matière de qualité :</a:t>
            </a:r>
            <a:endParaRPr/>
          </a:p>
          <a:p>
            <a:pPr marL="628650" lvl="1" indent="-171450" algn="l" rtl="0">
              <a:spcBef>
                <a:spcPts val="0"/>
              </a:spcBef>
              <a:spcAft>
                <a:spcPts val="0"/>
              </a:spcAft>
              <a:buClr>
                <a:schemeClr val="dk1"/>
              </a:buClr>
              <a:buSzPts val="1200"/>
              <a:buChar char="•"/>
            </a:pPr>
            <a:r>
              <a:rPr lang="en-GB" i="1"/>
              <a:t>Convention des Nations unies relative aux droits de l'enfant (CNUDE)</a:t>
            </a:r>
            <a:endParaRPr/>
          </a:p>
          <a:p>
            <a:pPr marL="628650" lvl="1" indent="-171450" algn="l" rtl="0">
              <a:spcBef>
                <a:spcPts val="0"/>
              </a:spcBef>
              <a:spcAft>
                <a:spcPts val="0"/>
              </a:spcAft>
              <a:buClr>
                <a:schemeClr val="dk1"/>
              </a:buClr>
              <a:buSzPts val="1200"/>
              <a:buChar char="•"/>
            </a:pPr>
            <a:r>
              <a:rPr lang="en-GB" i="1"/>
              <a:t>Normes minimales de protection de l'enfance (SGPE)</a:t>
            </a:r>
            <a:endParaRPr/>
          </a:p>
          <a:p>
            <a:pPr marL="628650" lvl="1" indent="-171450" algn="l" rtl="0">
              <a:spcBef>
                <a:spcPts val="0"/>
              </a:spcBef>
              <a:spcAft>
                <a:spcPts val="0"/>
              </a:spcAft>
              <a:buClr>
                <a:schemeClr val="dk1"/>
              </a:buClr>
              <a:buSzPts val="1200"/>
              <a:buChar char="•"/>
            </a:pPr>
            <a:r>
              <a:rPr lang="en-GB" i="1"/>
              <a:t>Lignes directrices interagences pour la gestion des cas</a:t>
            </a:r>
            <a:endParaRPr i="1"/>
          </a:p>
          <a:p>
            <a:pPr marL="628650" lvl="1" indent="-171450" algn="l" rtl="0">
              <a:spcBef>
                <a:spcPts val="0"/>
              </a:spcBef>
              <a:spcAft>
                <a:spcPts val="0"/>
              </a:spcAft>
              <a:buClr>
                <a:schemeClr val="dk1"/>
              </a:buClr>
              <a:buSzPts val="1200"/>
              <a:buChar char="•"/>
            </a:pPr>
            <a:r>
              <a:rPr lang="en-GB" i="1"/>
              <a:t>Procédures opérationnelles standard (POS) locales</a:t>
            </a:r>
            <a:endParaRPr/>
          </a:p>
        </p:txBody>
      </p:sp>
      <p:sp>
        <p:nvSpPr>
          <p:cNvPr id="685" name="Google Shape;685;p3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3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Adaptez les caractéristiques présentées sur la roue mortice à votre contexte</a:t>
            </a:r>
            <a:endParaRPr/>
          </a:p>
          <a:p>
            <a:pPr marL="0" lvl="0" indent="0" algn="l" rtl="0">
              <a:spcBef>
                <a:spcPts val="0"/>
              </a:spcBef>
              <a:spcAft>
                <a:spcPts val="0"/>
              </a:spcAft>
              <a:buClr>
                <a:schemeClr val="dk1"/>
              </a:buClr>
              <a:buSzPts val="1200"/>
              <a:buNone/>
            </a:pPr>
            <a:r>
              <a:rPr lang="en-GB"/>
              <a:t>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La responsabilité fait référence au processus d'utilisation du pouvoir de manière responsable.</a:t>
            </a:r>
            <a:endParaRPr/>
          </a:p>
          <a:p>
            <a:pPr marL="171450" lvl="0" indent="-171450" algn="l" rtl="0">
              <a:spcBef>
                <a:spcPts val="0"/>
              </a:spcBef>
              <a:spcAft>
                <a:spcPts val="0"/>
              </a:spcAft>
              <a:buClr>
                <a:schemeClr val="dk1"/>
              </a:buClr>
              <a:buSzPts val="1200"/>
              <a:buChar char="•"/>
            </a:pPr>
            <a:r>
              <a:rPr lang="en-GB" i="1"/>
              <a:t>Regardons à nouveau la roue mortice que nous avons utilisée au niveau 1.</a:t>
            </a:r>
            <a:endParaRPr/>
          </a:p>
          <a:p>
            <a:pPr marL="628650" lvl="1" indent="-171450" algn="l" rtl="0">
              <a:spcBef>
                <a:spcPts val="0"/>
              </a:spcBef>
              <a:spcAft>
                <a:spcPts val="0"/>
              </a:spcAft>
              <a:buClr>
                <a:schemeClr val="dk1"/>
              </a:buClr>
              <a:buSzPts val="1200"/>
              <a:buChar char="•"/>
            </a:pPr>
            <a:r>
              <a:rPr lang="en-GB" i="1"/>
              <a:t>Toute personne, y compris les enfants, possède certaines caractéristiques et expériences qui lui confèrent des privilèges ou des avantages, ou qui la placent dans une situation d'oppression ou de désavantage.</a:t>
            </a:r>
            <a:endParaRPr/>
          </a:p>
          <a:p>
            <a:pPr marL="628650" lvl="1" indent="-171450" algn="l" rtl="0">
              <a:spcBef>
                <a:spcPts val="0"/>
              </a:spcBef>
              <a:spcAft>
                <a:spcPts val="0"/>
              </a:spcAft>
              <a:buClr>
                <a:schemeClr val="dk1"/>
              </a:buClr>
              <a:buSzPts val="1200"/>
              <a:buChar char="•"/>
            </a:pPr>
            <a:r>
              <a:rPr lang="en-GB" i="1"/>
              <a:t>Le privilège est un avantage ou une autorité qui peut conduire à plus de pouvoir.</a:t>
            </a:r>
            <a:endParaRPr/>
          </a:p>
          <a:p>
            <a:pPr marL="628650" lvl="1" indent="-171450" algn="l" rtl="0">
              <a:spcBef>
                <a:spcPts val="0"/>
              </a:spcBef>
              <a:spcAft>
                <a:spcPts val="0"/>
              </a:spcAft>
              <a:buClr>
                <a:schemeClr val="dk1"/>
              </a:buClr>
              <a:buSzPts val="1200"/>
              <a:buChar char="•"/>
            </a:pPr>
            <a:r>
              <a:rPr lang="en-GB" i="1"/>
              <a:t>On parle d'oppression ou de désavantage lorsque le pouvoir est exercé sur une personne par d'autres ou par des conditions qui réduisent les chances de réussite, de survie, etc. de cette personne.</a:t>
            </a:r>
            <a:endParaRPr/>
          </a:p>
          <a:p>
            <a:pPr marL="171450" lvl="0" indent="-171450" algn="l" rtl="0">
              <a:spcBef>
                <a:spcPts val="0"/>
              </a:spcBef>
              <a:spcAft>
                <a:spcPts val="0"/>
              </a:spcAft>
              <a:buClr>
                <a:schemeClr val="dk1"/>
              </a:buClr>
              <a:buSzPts val="1200"/>
              <a:buChar char="•"/>
            </a:pPr>
            <a:r>
              <a:rPr lang="en-GB"/>
              <a:t>Présenter la diapositive</a:t>
            </a:r>
            <a:endParaRPr/>
          </a:p>
          <a:p>
            <a:pPr marL="628650" lvl="1" indent="-171450" algn="l" rtl="0">
              <a:spcBef>
                <a:spcPts val="0"/>
              </a:spcBef>
              <a:spcAft>
                <a:spcPts val="0"/>
              </a:spcAft>
              <a:buClr>
                <a:schemeClr val="dk1"/>
              </a:buClr>
              <a:buSzPts val="1200"/>
              <a:buChar char="•"/>
            </a:pPr>
            <a:r>
              <a:rPr lang="en-GB" i="1"/>
              <a:t>Les caractéristiques au dessus de la ligne peuvent conférer un pouvoir/privilège dans de nombreux contextes</a:t>
            </a:r>
            <a:endParaRPr/>
          </a:p>
          <a:p>
            <a:pPr marL="628650" lvl="1" indent="-171450" algn="l" rtl="0">
              <a:spcBef>
                <a:spcPts val="0"/>
              </a:spcBef>
              <a:spcAft>
                <a:spcPts val="0"/>
              </a:spcAft>
              <a:buClr>
                <a:schemeClr val="dk1"/>
              </a:buClr>
              <a:buSzPts val="1200"/>
              <a:buChar char="•"/>
            </a:pPr>
            <a:r>
              <a:rPr lang="en-GB" i="1"/>
              <a:t>Les caractéristiques situées en dessous de la ligne créent souvent un manque de pouvoir/un désavantage.</a:t>
            </a:r>
            <a:endParaRPr/>
          </a:p>
          <a:p>
            <a:pPr marL="628650" lvl="1" indent="-171450" algn="l" rtl="0">
              <a:spcBef>
                <a:spcPts val="0"/>
              </a:spcBef>
              <a:spcAft>
                <a:spcPts val="0"/>
              </a:spcAft>
              <a:buClr>
                <a:schemeClr val="dk1"/>
              </a:buClr>
              <a:buSzPts val="1200"/>
              <a:buChar char="•"/>
            </a:pPr>
            <a:r>
              <a:rPr lang="en-GB" i="1"/>
              <a:t>Les éléments énumérés sur la diapositive ne sont que des exemples et peuvent ne pas correspondre à votre identité ou à vos expériences de vie.</a:t>
            </a:r>
            <a:endParaRPr/>
          </a:p>
          <a:p>
            <a:pPr marL="628650" lvl="1" indent="-171450" algn="l" rtl="0">
              <a:spcBef>
                <a:spcPts val="0"/>
              </a:spcBef>
              <a:spcAft>
                <a:spcPts val="0"/>
              </a:spcAft>
              <a:buClr>
                <a:schemeClr val="dk1"/>
              </a:buClr>
              <a:buSzPts val="1200"/>
              <a:buChar char="•"/>
            </a:pPr>
            <a:r>
              <a:rPr lang="en-GB" i="1"/>
              <a:t>Il existe également de nombreux facteurs qui, lorsqu'ils sont combinés, influencent la capacité d'une personne à ressentir du pouvoir/privilège ou à créer un manque de pouvoir/désavantage, et qui ne sont pas clairement exprimés dans ce graphique. </a:t>
            </a:r>
            <a:endParaRPr/>
          </a:p>
          <a:p>
            <a:pPr marL="171450" lvl="0" indent="-171450" algn="l" rtl="0">
              <a:spcBef>
                <a:spcPts val="0"/>
              </a:spcBef>
              <a:spcAft>
                <a:spcPts val="0"/>
              </a:spcAft>
              <a:buClr>
                <a:schemeClr val="dk1"/>
              </a:buClr>
              <a:buSzPts val="1200"/>
              <a:buChar char="•"/>
            </a:pPr>
            <a:r>
              <a:rPr lang="en-GB" i="1"/>
              <a:t>Quelqu'un a-t-il des questions à poser ?</a:t>
            </a:r>
            <a:endParaRPr/>
          </a:p>
          <a:p>
            <a:pPr marL="171450" lvl="0" indent="-171450" algn="l" rtl="0">
              <a:spcBef>
                <a:spcPts val="0"/>
              </a:spcBef>
              <a:spcAft>
                <a:spcPts val="0"/>
              </a:spcAft>
              <a:buClr>
                <a:schemeClr val="dk1"/>
              </a:buClr>
              <a:buSzPts val="1200"/>
              <a:buChar char="•"/>
            </a:pPr>
            <a:r>
              <a:rPr lang="en-GB" i="1"/>
              <a:t>Quelqu'un est-il d'accord ou non ?</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SUITE 🡪</a:t>
            </a:r>
            <a:endParaRPr b="1"/>
          </a:p>
        </p:txBody>
      </p:sp>
      <p:sp>
        <p:nvSpPr>
          <p:cNvPr id="697" name="Google Shape;697;p3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3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33: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À l'instar de la marche rapide que nous avons effectuée précédemment, cet exercice examine la manière dont des personnes présentant des caractéristiques différentes font l'expérience du pouvoir/de l'avantage ou du manque de pouvoir/de l'inconvénient.</a:t>
            </a:r>
            <a:endParaRPr/>
          </a:p>
          <a:p>
            <a:pPr marL="171450" lvl="0" indent="-171450" algn="l" rtl="0">
              <a:spcBef>
                <a:spcPts val="0"/>
              </a:spcBef>
              <a:spcAft>
                <a:spcPts val="0"/>
              </a:spcAft>
              <a:buClr>
                <a:schemeClr val="dk1"/>
              </a:buClr>
              <a:buSzPts val="1200"/>
              <a:buChar char="•"/>
            </a:pPr>
            <a:r>
              <a:rPr lang="en-GB"/>
              <a:t>Guidez les participants vers la </a:t>
            </a:r>
            <a:r>
              <a:rPr lang="en-GB" b="1"/>
              <a:t>page 32 du cahier d'exercices : Roue motrice</a:t>
            </a:r>
            <a:endParaRPr b="1"/>
          </a:p>
          <a:p>
            <a:pPr marL="628650" lvl="1" indent="-171450" algn="l" rtl="0">
              <a:spcBef>
                <a:spcPts val="0"/>
              </a:spcBef>
              <a:spcAft>
                <a:spcPts val="0"/>
              </a:spcAft>
              <a:buClr>
                <a:schemeClr val="dk1"/>
              </a:buClr>
              <a:buSzPts val="1200"/>
              <a:buChar char="•"/>
            </a:pPr>
            <a:r>
              <a:rPr lang="en-GB" i="1"/>
              <a:t>Examinez la roue mortice et réfléchissez à votre propre identité sociale et à la manière dont elle peut influencer la façon dont vous fournissez des services de gestion de cas.</a:t>
            </a:r>
            <a:endParaRPr/>
          </a:p>
          <a:p>
            <a:pPr marL="628650" lvl="1" indent="-171450" algn="l" rtl="0">
              <a:spcBef>
                <a:spcPts val="0"/>
              </a:spcBef>
              <a:spcAft>
                <a:spcPts val="0"/>
              </a:spcAft>
              <a:buClr>
                <a:schemeClr val="dk1"/>
              </a:buClr>
              <a:buSzPts val="1200"/>
              <a:buChar char="•"/>
            </a:pPr>
            <a:r>
              <a:rPr lang="en-GB" i="1"/>
              <a:t>Écrivez au-dessus de la ligne les caractéristiques que vous possédez et qui, selon vous, vous confèrent un privilège/avantage/pouvoir.</a:t>
            </a:r>
            <a:endParaRPr/>
          </a:p>
          <a:p>
            <a:pPr marL="628650" lvl="1" indent="-171450" algn="l" rtl="0">
              <a:spcBef>
                <a:spcPts val="0"/>
              </a:spcBef>
              <a:spcAft>
                <a:spcPts val="0"/>
              </a:spcAft>
              <a:buClr>
                <a:schemeClr val="dk1"/>
              </a:buClr>
              <a:buSzPts val="1200"/>
              <a:buChar char="•"/>
            </a:pPr>
            <a:r>
              <a:rPr lang="en-GB" i="1"/>
              <a:t>Écrivez en dessous de la ligne les caractéristiques qui, selon vous, conduisent à l'oppression, au désavantage ou au manque de pouvoir.</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INDIVIDUEL (10 minutes)</a:t>
            </a:r>
            <a:endParaRPr/>
          </a:p>
          <a:p>
            <a:pPr marL="171450" lvl="0" indent="-171450" algn="l" rtl="0">
              <a:spcBef>
                <a:spcPts val="0"/>
              </a:spcBef>
              <a:spcAft>
                <a:spcPts val="0"/>
              </a:spcAft>
              <a:buClr>
                <a:schemeClr val="dk1"/>
              </a:buClr>
              <a:buSzPts val="1200"/>
              <a:buChar char="•"/>
            </a:pPr>
            <a:r>
              <a:rPr lang="en-GB"/>
              <a:t>Laissez 10 minutes aux participants pour compléter le questionnaire</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CONCLUSION</a:t>
            </a:r>
            <a:endParaRPr/>
          </a:p>
          <a:p>
            <a:pPr marL="171450" lvl="0" indent="-171450" algn="l" rtl="0">
              <a:spcBef>
                <a:spcPts val="0"/>
              </a:spcBef>
              <a:spcAft>
                <a:spcPts val="0"/>
              </a:spcAft>
              <a:buClr>
                <a:schemeClr val="dk1"/>
              </a:buClr>
              <a:buSzPts val="1200"/>
              <a:buChar char="•"/>
            </a:pPr>
            <a:r>
              <a:rPr lang="en-GB" i="1"/>
              <a:t>Notre expérience du pouvoir et des privilèges (ou de leur absence) affecte nos opinions et nos décisions en tant que gestionnaire de cas. </a:t>
            </a:r>
            <a:endParaRPr/>
          </a:p>
          <a:p>
            <a:pPr marL="628650" lvl="1" indent="-171450" algn="l" rtl="0">
              <a:spcBef>
                <a:spcPts val="0"/>
              </a:spcBef>
              <a:spcAft>
                <a:spcPts val="0"/>
              </a:spcAft>
              <a:buClr>
                <a:schemeClr val="dk1"/>
              </a:buClr>
              <a:buSzPts val="1200"/>
              <a:buChar char="•"/>
            </a:pPr>
            <a:r>
              <a:rPr lang="en-GB" i="1"/>
              <a:t>Il est important d'être conscient de nos propres expériences lorsque nous travaillons avec des enfants.</a:t>
            </a:r>
            <a:endParaRPr i="1"/>
          </a:p>
          <a:p>
            <a:pPr marL="171450" lvl="0" indent="-171450" algn="l" rtl="0">
              <a:spcBef>
                <a:spcPts val="0"/>
              </a:spcBef>
              <a:spcAft>
                <a:spcPts val="0"/>
              </a:spcAft>
              <a:buClr>
                <a:schemeClr val="dk1"/>
              </a:buClr>
              <a:buSzPts val="1200"/>
              <a:buChar char="•"/>
            </a:pPr>
            <a:r>
              <a:rPr lang="en-GB" i="1"/>
              <a:t>Les caractéristiques, telles que le sexe, la religion, l'appartenance ethnique, le fait d'être valide ou en situation de handicap, etc. ont également un impact sur le pouvoir et les privilèges des enfants. </a:t>
            </a:r>
            <a:endParaRPr/>
          </a:p>
          <a:p>
            <a:pPr marL="628650" lvl="1" indent="-171450" algn="l" rtl="0">
              <a:spcBef>
                <a:spcPts val="0"/>
              </a:spcBef>
              <a:spcAft>
                <a:spcPts val="0"/>
              </a:spcAft>
              <a:buClr>
                <a:schemeClr val="dk1"/>
              </a:buClr>
              <a:buSzPts val="1200"/>
              <a:buChar char="•"/>
            </a:pPr>
            <a:r>
              <a:rPr lang="en-GB" i="1"/>
              <a:t>C'est ce que nous appelons l'intersectionnalité.</a:t>
            </a:r>
            <a:endParaRPr/>
          </a:p>
          <a:p>
            <a:pPr marL="628650" lvl="1" indent="-171450" algn="l" rtl="0">
              <a:spcBef>
                <a:spcPts val="0"/>
              </a:spcBef>
              <a:spcAft>
                <a:spcPts val="0"/>
              </a:spcAft>
              <a:buClr>
                <a:schemeClr val="dk1"/>
              </a:buClr>
              <a:buSzPts val="1200"/>
              <a:buChar char="•"/>
            </a:pPr>
            <a:r>
              <a:rPr lang="en-GB" i="1"/>
              <a:t>Plusieurs caractéristiques qui se recoupent peuvent accroître la vulnérabilité ou conférer plus de pouvoir ou d'autorité. </a:t>
            </a:r>
            <a:endParaRPr/>
          </a:p>
          <a:p>
            <a:pPr marL="171450" lvl="0" indent="-171450" algn="l" rtl="0">
              <a:spcBef>
                <a:spcPts val="0"/>
              </a:spcBef>
              <a:spcAft>
                <a:spcPts val="0"/>
              </a:spcAft>
              <a:buClr>
                <a:schemeClr val="dk1"/>
              </a:buClr>
              <a:buSzPts val="1200"/>
              <a:buChar char="•"/>
            </a:pPr>
            <a:r>
              <a:rPr lang="en-GB" i="1"/>
              <a:t>Souvent, les personnes qui ont du pouvoir ne sont pas conscientes de leurs privilèges et les personnes qui n'en ont pas sont conscientes de leurs désavantages dans la société.</a:t>
            </a:r>
            <a:endParaRPr/>
          </a:p>
          <a:p>
            <a:pPr marL="0" lvl="0" indent="0" algn="l" rtl="0">
              <a:spcBef>
                <a:spcPts val="0"/>
              </a:spcBef>
              <a:spcAft>
                <a:spcPts val="0"/>
              </a:spcAft>
              <a:buClr>
                <a:schemeClr val="dk1"/>
              </a:buClr>
              <a:buSzPts val="1200"/>
              <a:buNone/>
            </a:pPr>
            <a:endParaRPr/>
          </a:p>
          <a:p>
            <a:pPr marL="0" marR="0" lvl="0" indent="0" algn="l" rtl="0">
              <a:lnSpc>
                <a:spcPct val="100000"/>
              </a:lnSpc>
              <a:spcBef>
                <a:spcPts val="0"/>
              </a:spcBef>
              <a:spcAft>
                <a:spcPts val="0"/>
              </a:spcAft>
              <a:buClr>
                <a:schemeClr val="dk1"/>
              </a:buClr>
              <a:buSzPts val="1200"/>
              <a:buFont typeface="Arial"/>
              <a:buNone/>
            </a:pPr>
            <a:r>
              <a:rPr lang="en-GB"/>
              <a:t>Source : Adapté de Kathryn Pauly Morgan. (1996). </a:t>
            </a:r>
            <a:r>
              <a:rPr lang="en-GB" i="1"/>
              <a:t>Describing the Emperor's New Clothes : Three Myths of Educational (In)Equality (Décrire les nouveaux vêtements de l'empereur : trois mythes de l'(in)égalité en matière d'éducation)</a:t>
            </a:r>
            <a:r>
              <a:rPr lang="en-GB"/>
              <a:t>. La question du genre dans l'éducation : Theory, Pedagogy &amp; Politics.</a:t>
            </a:r>
            <a:endParaRPr/>
          </a:p>
        </p:txBody>
      </p:sp>
      <p:sp>
        <p:nvSpPr>
          <p:cNvPr id="755" name="Google Shape;755;p3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
        <p:nvSpPr>
          <p:cNvPr id="756" name="Google Shape;756;p3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3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Un gestionnaire de cas travaille avec des enfants, des parents et des prestataires de soins qui sont dans une position vulnérable. Par conséquent, dans certaines situations, il peut se trouver en position de force.</a:t>
            </a:r>
            <a:endParaRPr/>
          </a:p>
          <a:p>
            <a:pPr marL="628650" lvl="1" indent="-171450" algn="l" rtl="0">
              <a:spcBef>
                <a:spcPts val="0"/>
              </a:spcBef>
              <a:spcAft>
                <a:spcPts val="0"/>
              </a:spcAft>
              <a:buClr>
                <a:schemeClr val="dk1"/>
              </a:buClr>
              <a:buSzPts val="1200"/>
              <a:buChar char="•"/>
            </a:pPr>
            <a:r>
              <a:rPr lang="en-GB" i="1"/>
              <a:t>Par exemple, les gestionnaires de cas sont en mesure de garantir l'accès aux services ou à certains types d'assistance. </a:t>
            </a:r>
            <a:endParaRPr/>
          </a:p>
          <a:p>
            <a:pPr marL="171450" lvl="0" indent="-171450" algn="l" rtl="0">
              <a:spcBef>
                <a:spcPts val="0"/>
              </a:spcBef>
              <a:spcAft>
                <a:spcPts val="0"/>
              </a:spcAft>
              <a:buClr>
                <a:schemeClr val="dk1"/>
              </a:buClr>
              <a:buSzPts val="1200"/>
              <a:buChar char="•"/>
            </a:pPr>
            <a:r>
              <a:rPr lang="en-GB" i="1"/>
              <a:t>Conformément aux lignes directrices interagences, l'énergie doit être utilisée de manière éthique et responsable. </a:t>
            </a:r>
            <a:endParaRPr/>
          </a:p>
          <a:p>
            <a:pPr marL="628650" lvl="1" indent="-171450" algn="l" rtl="0">
              <a:spcBef>
                <a:spcPts val="0"/>
              </a:spcBef>
              <a:spcAft>
                <a:spcPts val="0"/>
              </a:spcAft>
              <a:buClr>
                <a:schemeClr val="dk1"/>
              </a:buClr>
              <a:buSzPts val="1200"/>
              <a:buChar char="•"/>
            </a:pPr>
            <a:r>
              <a:rPr lang="en-GB" i="1"/>
              <a:t>Le gestionnaire de cas peut encourager la collaboration, mais il ne doit jamais exercer de pression ni exploiter une quelconque position d'autorité. </a:t>
            </a:r>
            <a:endParaRPr/>
          </a:p>
          <a:p>
            <a:pPr marL="628650" lvl="1" indent="-171450" algn="l" rtl="0">
              <a:spcBef>
                <a:spcPts val="0"/>
              </a:spcBef>
              <a:spcAft>
                <a:spcPts val="0"/>
              </a:spcAft>
              <a:buClr>
                <a:schemeClr val="dk1"/>
              </a:buClr>
              <a:buSzPts val="1200"/>
              <a:buChar char="•"/>
            </a:pPr>
            <a:r>
              <a:rPr lang="en-GB" i="1"/>
              <a:t>Cela pourrait compromettre la relation de confiance que le gestionnaire de cas a établie.</a:t>
            </a:r>
            <a:endParaRPr/>
          </a:p>
          <a:p>
            <a:pPr marL="628650" lvl="1" indent="-171450" algn="l" rtl="0">
              <a:spcBef>
                <a:spcPts val="0"/>
              </a:spcBef>
              <a:spcAft>
                <a:spcPts val="0"/>
              </a:spcAft>
              <a:buClr>
                <a:schemeClr val="dk1"/>
              </a:buClr>
              <a:buSzPts val="1200"/>
              <a:buChar char="•"/>
            </a:pPr>
            <a:r>
              <a:rPr lang="en-GB" i="1"/>
              <a:t>Cette confiance est la clé d'une relation positive et fructueuse en matière de gestion de cas.</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761" name="Google Shape;761;p3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3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3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Dans le cadre de la responsabilisation et de l'utilisation responsable du pouvoir, le gestionnaire de cas doit soutenir la prise de décision et ne pas prendre de décision à la place de l'enfant, du parent, de la personne qui s'occupe de lui ou de l'adulte de confiance.</a:t>
            </a:r>
            <a:endParaRPr i="1"/>
          </a:p>
          <a:p>
            <a:pPr marL="171450" lvl="0" indent="-171450" algn="l" rtl="0">
              <a:spcBef>
                <a:spcPts val="0"/>
              </a:spcBef>
              <a:spcAft>
                <a:spcPts val="0"/>
              </a:spcAft>
              <a:buClr>
                <a:schemeClr val="dk1"/>
              </a:buClr>
              <a:buSzPts val="1200"/>
              <a:buChar char="•"/>
            </a:pPr>
            <a:r>
              <a:rPr lang="en-GB"/>
              <a:t>Présenter la diapositive</a:t>
            </a:r>
            <a:endParaRPr/>
          </a:p>
          <a:p>
            <a:pPr marL="628650" lvl="1" indent="-171450" algn="l" rtl="0">
              <a:spcBef>
                <a:spcPts val="0"/>
              </a:spcBef>
              <a:spcAft>
                <a:spcPts val="0"/>
              </a:spcAft>
              <a:buClr>
                <a:schemeClr val="dk1"/>
              </a:buClr>
              <a:buSzPts val="1200"/>
              <a:buChar char="•"/>
            </a:pPr>
            <a:r>
              <a:rPr lang="en-GB" i="1"/>
              <a:t>Les phrases X sont à éviter</a:t>
            </a:r>
            <a:endParaRPr/>
          </a:p>
          <a:p>
            <a:pPr marL="628650" lvl="1" indent="-171450" algn="l" rtl="0">
              <a:spcBef>
                <a:spcPts val="0"/>
              </a:spcBef>
              <a:spcAft>
                <a:spcPts val="0"/>
              </a:spcAft>
              <a:buClr>
                <a:srgbClr val="202124"/>
              </a:buClr>
              <a:buSzPts val="1200"/>
              <a:buChar char="•"/>
            </a:pPr>
            <a:r>
              <a:rPr lang="en-GB" b="0" i="1">
                <a:solidFill>
                  <a:srgbClr val="202124"/>
                </a:solidFill>
              </a:rPr>
              <a:t>Les phrases ✔ montrent que le gestionnaire de cas</a:t>
            </a:r>
            <a:r>
              <a:rPr lang="en-GB" i="1"/>
              <a:t> explore les options avec l'enfant, le parent, la personne qui s'occupe de l'enfant ou l'adulte de confiance</a:t>
            </a:r>
            <a:endParaRPr i="1"/>
          </a:p>
        </p:txBody>
      </p:sp>
      <p:sp>
        <p:nvSpPr>
          <p:cNvPr id="775" name="Google Shape;775;p3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3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3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Lorsque des décisions doivent être prises, il faut être conscient de l'importance de ces questions :</a:t>
            </a:r>
            <a:endParaRPr/>
          </a:p>
          <a:p>
            <a:pPr marL="628650" lvl="1" indent="-171450" algn="l" rtl="0">
              <a:spcBef>
                <a:spcPts val="0"/>
              </a:spcBef>
              <a:spcAft>
                <a:spcPts val="0"/>
              </a:spcAft>
              <a:buClr>
                <a:schemeClr val="dk1"/>
              </a:buClr>
              <a:buSzPts val="1200"/>
              <a:buChar char="•"/>
            </a:pPr>
            <a:r>
              <a:rPr lang="en-GB" i="1"/>
              <a:t>Les préjugés inconscients qui influencent notre prise de décision</a:t>
            </a:r>
            <a:endParaRPr/>
          </a:p>
          <a:p>
            <a:pPr marL="628650" lvl="1" indent="-171450" algn="l" rtl="0">
              <a:spcBef>
                <a:spcPts val="0"/>
              </a:spcBef>
              <a:spcAft>
                <a:spcPts val="0"/>
              </a:spcAft>
              <a:buClr>
                <a:schemeClr val="dk1"/>
              </a:buClr>
              <a:buSzPts val="1200"/>
              <a:buChar char="•"/>
            </a:pPr>
            <a:r>
              <a:rPr lang="en-GB" i="1"/>
              <a:t>L’impact des émotions sur notre pensée et notre comportement</a:t>
            </a:r>
            <a:endParaRPr i="1"/>
          </a:p>
          <a:p>
            <a:pPr marL="171450" lvl="0" indent="-171450" algn="l" rtl="0">
              <a:spcBef>
                <a:spcPts val="0"/>
              </a:spcBef>
              <a:spcAft>
                <a:spcPts val="0"/>
              </a:spcAft>
              <a:buClr>
                <a:schemeClr val="dk1"/>
              </a:buClr>
              <a:buSzPts val="1200"/>
              <a:buChar char="•"/>
            </a:pPr>
            <a:r>
              <a:rPr lang="en-GB" i="1"/>
              <a:t>Le gestionnaire de cas doit agir avec intégrité. Cela signifie qu'il doit:</a:t>
            </a:r>
            <a:endParaRPr/>
          </a:p>
          <a:p>
            <a:pPr marL="628650" lvl="1" indent="-171450" algn="l" rtl="0">
              <a:spcBef>
                <a:spcPts val="0"/>
              </a:spcBef>
              <a:spcAft>
                <a:spcPts val="0"/>
              </a:spcAft>
              <a:buClr>
                <a:schemeClr val="dk1"/>
              </a:buClr>
              <a:buSzPts val="1200"/>
              <a:buChar char="•"/>
            </a:pPr>
            <a:r>
              <a:rPr lang="en-GB" i="1"/>
              <a:t>Décider en fonction de l'intérêt supérieur de l'enfant </a:t>
            </a:r>
            <a:endParaRPr/>
          </a:p>
          <a:p>
            <a:pPr marL="628650" lvl="1" indent="-171450" algn="l" rtl="0">
              <a:spcBef>
                <a:spcPts val="0"/>
              </a:spcBef>
              <a:spcAft>
                <a:spcPts val="0"/>
              </a:spcAft>
              <a:buClr>
                <a:schemeClr val="dk1"/>
              </a:buClr>
              <a:buSzPts val="1200"/>
              <a:buChar char="•"/>
            </a:pPr>
            <a:r>
              <a:rPr lang="en-GB" i="1"/>
              <a:t>Ne pas se laisser influencer par des pressions ou des opinions personnelles </a:t>
            </a:r>
            <a:endParaRPr/>
          </a:p>
          <a:p>
            <a:pPr marL="628650" lvl="1" indent="-171450" algn="l" rtl="0">
              <a:spcBef>
                <a:spcPts val="0"/>
              </a:spcBef>
              <a:spcAft>
                <a:spcPts val="0"/>
              </a:spcAft>
              <a:buClr>
                <a:schemeClr val="dk1"/>
              </a:buClr>
              <a:buSzPts val="1200"/>
              <a:buChar char="•"/>
            </a:pPr>
            <a:r>
              <a:rPr lang="en-GB" i="1"/>
              <a:t>Savoir quand impliquer les autres</a:t>
            </a:r>
            <a:endParaRPr/>
          </a:p>
          <a:p>
            <a:pPr marL="628650" lvl="1" indent="-171450" algn="l" rtl="0">
              <a:spcBef>
                <a:spcPts val="0"/>
              </a:spcBef>
              <a:spcAft>
                <a:spcPts val="0"/>
              </a:spcAft>
              <a:buClr>
                <a:schemeClr val="dk1"/>
              </a:buClr>
              <a:buSzPts val="1200"/>
              <a:buChar char="•"/>
            </a:pPr>
            <a:r>
              <a:rPr lang="en-GB" i="1"/>
              <a:t>Faciliter la prise de décision conjointe en utilisant les informations sur les éléments de l'intérêt supérieur</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a:t>Se référer aux éléments relatifs à l'intérêt supérieur comme indiqué au niveau 1.</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a:p>
            <a:pPr marL="171450" lvl="0" indent="-95250" algn="l" rtl="0">
              <a:spcBef>
                <a:spcPts val="0"/>
              </a:spcBef>
              <a:spcAft>
                <a:spcPts val="0"/>
              </a:spcAft>
              <a:buClr>
                <a:schemeClr val="dk1"/>
              </a:buClr>
              <a:buSzPts val="1200"/>
              <a:buNone/>
            </a:pPr>
            <a:endParaRPr/>
          </a:p>
        </p:txBody>
      </p:sp>
      <p:sp>
        <p:nvSpPr>
          <p:cNvPr id="793" name="Google Shape;793;p3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3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3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i="1"/>
              <a:t>Qu'est-ce que la protection de l'enfance ?</a:t>
            </a:r>
            <a:endParaRPr/>
          </a:p>
          <a:p>
            <a:pPr marL="171450" lvl="0" indent="-171450" algn="l" rtl="0">
              <a:spcBef>
                <a:spcPts val="0"/>
              </a:spcBef>
              <a:spcAft>
                <a:spcPts val="0"/>
              </a:spcAft>
              <a:buClr>
                <a:schemeClr val="dk1"/>
              </a:buClr>
              <a:buSzPts val="1200"/>
              <a:buChar char="•"/>
            </a:pPr>
            <a:r>
              <a:rPr lang="en-GB"/>
              <a:t>Encourager les volontaires à partager leurs idées </a:t>
            </a:r>
            <a:endParaRPr/>
          </a:p>
          <a:p>
            <a:pPr marL="171450" lvl="0" indent="-171450" algn="l" rtl="0">
              <a:spcBef>
                <a:spcPts val="0"/>
              </a:spcBef>
              <a:spcAft>
                <a:spcPts val="0"/>
              </a:spcAft>
              <a:buClr>
                <a:schemeClr val="dk1"/>
              </a:buClr>
              <a:buSzPts val="1200"/>
              <a:buChar char="•"/>
            </a:pPr>
            <a:r>
              <a:rPr lang="en-GB"/>
              <a:t>Réviser et compléter avec la diapositive suivante</a:t>
            </a:r>
            <a:endParaRPr/>
          </a:p>
        </p:txBody>
      </p:sp>
      <p:sp>
        <p:nvSpPr>
          <p:cNvPr id="809" name="Google Shape;809;p3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p3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3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La sauvegarde de l'enfance devrait favoriser la responsabilisation des gestionnaires de cas.</a:t>
            </a:r>
            <a:endParaRPr/>
          </a:p>
          <a:p>
            <a:pPr marL="171450" lvl="0" indent="-171450" algn="l" rtl="0">
              <a:spcBef>
                <a:spcPts val="0"/>
              </a:spcBef>
              <a:spcAft>
                <a:spcPts val="0"/>
              </a:spcAft>
              <a:buClr>
                <a:schemeClr val="dk1"/>
              </a:buClr>
              <a:buSzPts val="1200"/>
              <a:buChar char="•"/>
            </a:pPr>
            <a:r>
              <a:rPr lang="en-GB" i="1"/>
              <a:t>Chaque organisation doit disposer d'un ensemble de politiques, de procédures et de pratiques visant à garantir la sécurité des enfants lorsqu'ils reçoivent l'aide d'une agence ou d'une organisation. </a:t>
            </a:r>
            <a:endParaRPr/>
          </a:p>
        </p:txBody>
      </p:sp>
      <p:sp>
        <p:nvSpPr>
          <p:cNvPr id="820" name="Google Shape;820;p3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3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3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S'adapter aux politiques et protocoles locaux en matière de protection de l'enfance</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L'objectif principal de la sauvegarde de l’enfance  est d'empêcher une organisation ou une agence de nuire aux enfants. </a:t>
            </a:r>
            <a:endParaRPr/>
          </a:p>
          <a:p>
            <a:pPr marL="628650" lvl="1" indent="-171450" algn="l" rtl="0">
              <a:spcBef>
                <a:spcPts val="0"/>
              </a:spcBef>
              <a:spcAft>
                <a:spcPts val="0"/>
              </a:spcAft>
              <a:buClr>
                <a:schemeClr val="dk1"/>
              </a:buClr>
              <a:buSzPts val="1200"/>
              <a:buChar char="•"/>
            </a:pPr>
            <a:r>
              <a:rPr lang="en-GB" i="1"/>
              <a:t>Cela se fait par le biais de politiques, de procédures, d'un code de conduite pour le personnel et d'une sensibilisation à la manière dont tout problème peut être signalé.</a:t>
            </a:r>
            <a:endParaRPr/>
          </a:p>
          <a:p>
            <a:pPr marL="171450" lvl="0" indent="-171450" algn="l" rtl="0">
              <a:spcBef>
                <a:spcPts val="0"/>
              </a:spcBef>
              <a:spcAft>
                <a:spcPts val="0"/>
              </a:spcAft>
              <a:buClr>
                <a:schemeClr val="dk1"/>
              </a:buClr>
              <a:buSzPts val="1200"/>
              <a:buChar char="•"/>
            </a:pPr>
            <a:r>
              <a:rPr lang="en-GB" i="1"/>
              <a:t>Si un préjudice a été causé, il est important que l'enfant reçoive un soutien approprié en temps voulu.</a:t>
            </a:r>
            <a:endParaRPr/>
          </a:p>
          <a:p>
            <a:pPr marL="628650" lvl="1" indent="-171450" algn="l" rtl="0">
              <a:spcBef>
                <a:spcPts val="0"/>
              </a:spcBef>
              <a:spcAft>
                <a:spcPts val="0"/>
              </a:spcAft>
              <a:buClr>
                <a:schemeClr val="dk1"/>
              </a:buClr>
              <a:buSzPts val="1200"/>
              <a:buChar char="•"/>
            </a:pPr>
            <a:r>
              <a:rPr lang="en-GB" i="1"/>
              <a:t>Les agences doivent disposer de procédures de suivi de tout rapport.</a:t>
            </a:r>
            <a:endParaRPr/>
          </a:p>
          <a:p>
            <a:pPr marL="171450" lvl="0" indent="-171450" algn="l" rtl="0">
              <a:spcBef>
                <a:spcPts val="0"/>
              </a:spcBef>
              <a:spcAft>
                <a:spcPts val="0"/>
              </a:spcAft>
              <a:buClr>
                <a:schemeClr val="dk1"/>
              </a:buClr>
              <a:buSzPts val="1200"/>
              <a:buChar char="•"/>
            </a:pPr>
            <a:r>
              <a:rPr lang="en-GB" i="1"/>
              <a:t>Les gestionnaires de cas doivent :</a:t>
            </a:r>
            <a:endParaRPr/>
          </a:p>
          <a:p>
            <a:pPr marL="628650" lvl="1" indent="-171450" algn="l" rtl="0">
              <a:spcBef>
                <a:spcPts val="0"/>
              </a:spcBef>
              <a:spcAft>
                <a:spcPts val="0"/>
              </a:spcAft>
              <a:buClr>
                <a:schemeClr val="dk1"/>
              </a:buClr>
              <a:buSzPts val="1200"/>
              <a:buChar char="•"/>
            </a:pPr>
            <a:r>
              <a:rPr lang="en-GB" i="1"/>
              <a:t>Connaître et suivre les politiques existantes au sein de leur agence en matière de sauvegarde de l’enfance. </a:t>
            </a:r>
            <a:endParaRPr/>
          </a:p>
          <a:p>
            <a:pPr marL="628650" lvl="1" indent="-171450" algn="l" rtl="0">
              <a:spcBef>
                <a:spcPts val="0"/>
              </a:spcBef>
              <a:spcAft>
                <a:spcPts val="0"/>
              </a:spcAft>
              <a:buClr>
                <a:schemeClr val="dk1"/>
              </a:buClr>
              <a:buSzPts val="1200"/>
              <a:buChar char="•"/>
            </a:pPr>
            <a:r>
              <a:rPr lang="en-GB" i="1"/>
              <a:t>Informer l'enfant, le parent et la personne qui s'occupe de lui de la manière dont ils peuvent signaler un problème en toute sécurité et en toute confidentialité.</a:t>
            </a:r>
            <a:endParaRPr/>
          </a:p>
        </p:txBody>
      </p:sp>
      <p:sp>
        <p:nvSpPr>
          <p:cNvPr id="830" name="Google Shape;830;p3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3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l'ordre du jour </a:t>
            </a:r>
            <a:endParaRPr/>
          </a:p>
          <a:p>
            <a:pPr marL="171450" lvl="0" indent="-171450" algn="l" rtl="0">
              <a:spcBef>
                <a:spcPts val="0"/>
              </a:spcBef>
              <a:spcAft>
                <a:spcPts val="0"/>
              </a:spcAft>
              <a:buClr>
                <a:schemeClr val="dk1"/>
              </a:buClr>
              <a:buSzPts val="1200"/>
              <a:buChar char="•"/>
            </a:pPr>
            <a:r>
              <a:rPr lang="en-GB"/>
              <a:t>Rappeler aux participants:</a:t>
            </a:r>
            <a:endParaRPr/>
          </a:p>
          <a:p>
            <a:pPr marL="628650" lvl="1" indent="-171450" algn="l" rtl="0">
              <a:spcBef>
                <a:spcPts val="0"/>
              </a:spcBef>
              <a:spcAft>
                <a:spcPts val="0"/>
              </a:spcAft>
              <a:buClr>
                <a:schemeClr val="dk1"/>
              </a:buClr>
              <a:buSzPts val="1200"/>
              <a:buChar char="•"/>
            </a:pPr>
            <a:r>
              <a:rPr lang="en-GB"/>
              <a:t>Le contrat d'apprentissage</a:t>
            </a:r>
            <a:endParaRPr/>
          </a:p>
          <a:p>
            <a:pPr marL="628650" lvl="1" indent="-171450" algn="l" rtl="0">
              <a:spcBef>
                <a:spcPts val="0"/>
              </a:spcBef>
              <a:spcAft>
                <a:spcPts val="0"/>
              </a:spcAft>
              <a:buClr>
                <a:schemeClr val="dk1"/>
              </a:buClr>
              <a:buSzPts val="1200"/>
              <a:buChar char="•"/>
            </a:pPr>
            <a:r>
              <a:rPr lang="en-GB"/>
              <a:t>Tout “entretien ménager" (par exemple, les pauses, l'emplacement des toilettes, etc.)</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127" name="Google Shape;127;p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4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p4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852" name="Google Shape;852;p4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4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5 DURÉE : 1h</a:t>
            </a:r>
            <a:endParaRPr/>
          </a:p>
        </p:txBody>
      </p:sp>
      <p:sp>
        <p:nvSpPr>
          <p:cNvPr id="863" name="Google Shape;863;p4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4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4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Il nous arrive à tous d'être stressés, et la gestion de cas est une profession très stressante !</a:t>
            </a:r>
            <a:endParaRPr/>
          </a:p>
          <a:p>
            <a:pPr marL="171450" lvl="0" indent="-171450" algn="l" rtl="0">
              <a:spcBef>
                <a:spcPts val="0"/>
              </a:spcBef>
              <a:spcAft>
                <a:spcPts val="0"/>
              </a:spcAft>
              <a:buClr>
                <a:schemeClr val="dk1"/>
              </a:buClr>
              <a:buSzPts val="1200"/>
              <a:buChar char="•"/>
            </a:pPr>
            <a:r>
              <a:rPr lang="en-GB" i="1"/>
              <a:t>Cependant, nous montrons des signes différents lorsque nous nous sentons stressés ; chaque personne est différente.</a:t>
            </a:r>
            <a:endParaRPr/>
          </a:p>
          <a:p>
            <a:pPr marL="171450" lvl="0" indent="-171450" algn="l" rtl="0">
              <a:spcBef>
                <a:spcPts val="0"/>
              </a:spcBef>
              <a:spcAft>
                <a:spcPts val="0"/>
              </a:spcAft>
              <a:buClr>
                <a:schemeClr val="dk1"/>
              </a:buClr>
              <a:buSzPts val="1200"/>
              <a:buChar char="•"/>
            </a:pPr>
            <a:r>
              <a:rPr lang="en-GB"/>
              <a:t>Guidez les participants vers les </a:t>
            </a:r>
            <a:r>
              <a:rPr lang="en-GB" b="1"/>
              <a:t>pages 33 et 34 du cahier d'exercices : Signes de stress</a:t>
            </a:r>
            <a:endParaRPr/>
          </a:p>
          <a:p>
            <a:pPr marL="171450" lvl="0" indent="-171450" algn="l" rtl="0">
              <a:spcBef>
                <a:spcPts val="0"/>
              </a:spcBef>
              <a:spcAft>
                <a:spcPts val="0"/>
              </a:spcAft>
              <a:buClr>
                <a:schemeClr val="dk1"/>
              </a:buClr>
              <a:buSzPts val="1200"/>
              <a:buChar char="•"/>
            </a:pPr>
            <a:r>
              <a:rPr lang="en-GB" i="1"/>
              <a:t>Dans votre cahier d'exercices :</a:t>
            </a:r>
            <a:endParaRPr/>
          </a:p>
          <a:p>
            <a:pPr marL="628650" lvl="1" indent="-171450" algn="l" rtl="0">
              <a:spcBef>
                <a:spcPts val="0"/>
              </a:spcBef>
              <a:spcAft>
                <a:spcPts val="0"/>
              </a:spcAft>
              <a:buClr>
                <a:schemeClr val="dk1"/>
              </a:buClr>
              <a:buSzPts val="1200"/>
              <a:buChar char="•"/>
            </a:pPr>
            <a:r>
              <a:rPr lang="en-GB" i="1"/>
              <a:t>Passer en revue les différents signes </a:t>
            </a:r>
            <a:endParaRPr/>
          </a:p>
          <a:p>
            <a:pPr marL="628650" lvl="1" indent="-171450" algn="l" rtl="0">
              <a:spcBef>
                <a:spcPts val="0"/>
              </a:spcBef>
              <a:spcAft>
                <a:spcPts val="0"/>
              </a:spcAft>
              <a:buClr>
                <a:schemeClr val="dk1"/>
              </a:buClr>
              <a:buSzPts val="1200"/>
              <a:buChar char="•"/>
            </a:pPr>
            <a:r>
              <a:rPr lang="en-GB" i="1"/>
              <a:t>Entourez les signes que vous manifestez parfois ou régulièrement</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INDIVIDUEL (15 minutes)</a:t>
            </a:r>
            <a:endParaRPr/>
          </a:p>
          <a:p>
            <a:pPr marL="171450" lvl="0" indent="-171450" algn="l" rtl="0">
              <a:spcBef>
                <a:spcPts val="0"/>
              </a:spcBef>
              <a:spcAft>
                <a:spcPts val="0"/>
              </a:spcAft>
              <a:buClr>
                <a:schemeClr val="dk1"/>
              </a:buClr>
              <a:buSzPts val="1200"/>
              <a:buChar char="•"/>
            </a:pPr>
            <a:r>
              <a:rPr lang="en-GB"/>
              <a:t>Laisser 15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Demandez à des volontaires de partager leurs réponses</a:t>
            </a:r>
            <a:endParaRPr/>
          </a:p>
        </p:txBody>
      </p:sp>
      <p:sp>
        <p:nvSpPr>
          <p:cNvPr id="869" name="Google Shape;869;p4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4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4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Rappelez-vous que nous avons appris que le stress est une réaction normale à un changement ou à un défi. </a:t>
            </a:r>
            <a:endParaRPr/>
          </a:p>
          <a:p>
            <a:pPr marL="171450" lvl="0" indent="-171450" algn="l" rtl="0">
              <a:spcBef>
                <a:spcPts val="0"/>
              </a:spcBef>
              <a:spcAft>
                <a:spcPts val="0"/>
              </a:spcAft>
              <a:buClr>
                <a:schemeClr val="dk1"/>
              </a:buClr>
              <a:buSzPts val="1200"/>
              <a:buChar char="•"/>
            </a:pPr>
            <a:r>
              <a:rPr lang="en-GB" i="1"/>
              <a:t>Cependant, la détresse survient lorsque</a:t>
            </a:r>
            <a:endParaRPr/>
          </a:p>
          <a:p>
            <a:pPr marL="628650" lvl="1" indent="-171450" algn="l" rtl="0">
              <a:spcBef>
                <a:spcPts val="0"/>
              </a:spcBef>
              <a:spcAft>
                <a:spcPts val="0"/>
              </a:spcAft>
              <a:buClr>
                <a:schemeClr val="dk1"/>
              </a:buClr>
              <a:buSzPts val="1200"/>
              <a:buChar char="•"/>
            </a:pPr>
            <a:r>
              <a:rPr lang="en-GB" i="1"/>
              <a:t>Le stress persiste sur une période plus longue</a:t>
            </a:r>
            <a:endParaRPr/>
          </a:p>
          <a:p>
            <a:pPr marL="628650" lvl="1" indent="-171450" algn="l" rtl="0">
              <a:spcBef>
                <a:spcPts val="0"/>
              </a:spcBef>
              <a:spcAft>
                <a:spcPts val="0"/>
              </a:spcAft>
              <a:buClr>
                <a:schemeClr val="dk1"/>
              </a:buClr>
              <a:buSzPts val="1200"/>
              <a:buChar char="•"/>
            </a:pPr>
            <a:r>
              <a:rPr lang="en-GB" i="1"/>
              <a:t>Le stress est très intense</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En tant que gestionnaire de cas, il est important de reconnaître les signes de stress </a:t>
            </a:r>
            <a:endParaRPr/>
          </a:p>
          <a:p>
            <a:pPr marL="628650" lvl="1" indent="-171450" algn="l" rtl="0">
              <a:spcBef>
                <a:spcPts val="0"/>
              </a:spcBef>
              <a:spcAft>
                <a:spcPts val="0"/>
              </a:spcAft>
              <a:buClr>
                <a:schemeClr val="dk1"/>
              </a:buClr>
              <a:buSzPts val="1200"/>
              <a:buChar char="•"/>
            </a:pPr>
            <a:r>
              <a:rPr lang="en-GB" i="1"/>
              <a:t>Vous devriez vous en apercevoir si vous continuez à ressentir du stress sur une longue période. </a:t>
            </a:r>
            <a:endParaRPr/>
          </a:p>
          <a:p>
            <a:pPr marL="628650" lvl="1" indent="-171450" algn="l" rtl="0">
              <a:spcBef>
                <a:spcPts val="0"/>
              </a:spcBef>
              <a:spcAft>
                <a:spcPts val="0"/>
              </a:spcAft>
              <a:buClr>
                <a:schemeClr val="dk1"/>
              </a:buClr>
              <a:buSzPts val="1200"/>
              <a:buChar char="•"/>
            </a:pPr>
            <a:r>
              <a:rPr lang="en-GB" i="1"/>
              <a:t>Ceci afin de favoriser votre bien-être et de prévenir l'épuisement professionnel.</a:t>
            </a:r>
            <a:endParaRPr/>
          </a:p>
          <a:p>
            <a:pPr marL="628650" lvl="1" indent="-171450" algn="l" rtl="0">
              <a:spcBef>
                <a:spcPts val="0"/>
              </a:spcBef>
              <a:spcAft>
                <a:spcPts val="0"/>
              </a:spcAft>
              <a:buClr>
                <a:schemeClr val="dk1"/>
              </a:buClr>
              <a:buSzPts val="1200"/>
              <a:buChar char="•"/>
            </a:pPr>
            <a:r>
              <a:rPr lang="en-GB" i="1"/>
              <a:t>Il est important de prendre soin de soi lorsqu'on effectue un travail aussi difficile et souvent stressant.</a:t>
            </a:r>
            <a:endParaRPr/>
          </a:p>
          <a:p>
            <a:pPr marL="171450" lvl="0" indent="-171450" algn="l" rtl="0">
              <a:spcBef>
                <a:spcPts val="0"/>
              </a:spcBef>
              <a:spcAft>
                <a:spcPts val="0"/>
              </a:spcAft>
              <a:buClr>
                <a:schemeClr val="dk1"/>
              </a:buClr>
              <a:buSzPts val="1200"/>
              <a:buChar char="•"/>
            </a:pPr>
            <a:r>
              <a:rPr lang="en-GB" i="1"/>
              <a:t>Votre agence, votre supérieur hiérarchique, votre superviseur et vos collègues ont une responsabilité. </a:t>
            </a:r>
            <a:endParaRPr/>
          </a:p>
          <a:p>
            <a:pPr marL="628650" lvl="1" indent="-171450" algn="l" rtl="0">
              <a:spcBef>
                <a:spcPts val="0"/>
              </a:spcBef>
              <a:spcAft>
                <a:spcPts val="0"/>
              </a:spcAft>
              <a:buClr>
                <a:schemeClr val="dk1"/>
              </a:buClr>
              <a:buSzPts val="1200"/>
              <a:buChar char="•"/>
            </a:pPr>
            <a:r>
              <a:rPr lang="en-GB" i="1"/>
              <a:t>Parfois, nous sommes si profondément enfoncés que nous ne sommes plus conscients des symptômes du stress. </a:t>
            </a:r>
            <a:endParaRPr/>
          </a:p>
          <a:p>
            <a:pPr marL="628650" lvl="1" indent="-171450" algn="l" rtl="0">
              <a:spcBef>
                <a:spcPts val="0"/>
              </a:spcBef>
              <a:spcAft>
                <a:spcPts val="0"/>
              </a:spcAft>
              <a:buClr>
                <a:schemeClr val="dk1"/>
              </a:buClr>
              <a:buSzPts val="1200"/>
              <a:buChar char="•"/>
            </a:pPr>
            <a:r>
              <a:rPr lang="en-GB" i="1"/>
              <a:t>Dans ce cas, nous avons besoin que les autres reconnaissent notre stress et nous soutiennent. </a:t>
            </a:r>
            <a:endParaRPr/>
          </a:p>
        </p:txBody>
      </p:sp>
      <p:sp>
        <p:nvSpPr>
          <p:cNvPr id="903" name="Google Shape;903;p4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4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4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Parfois, nous ne ressentons pas seulement du stress, mais aussi des émotions intenses, en particulier lorsque nous réagissons avec empathie et soutenons d'autres personnes qui ont vécu ou ont été témoins d'événements traumatisants, tels que la violence ou les abus. </a:t>
            </a:r>
            <a:endParaRPr/>
          </a:p>
          <a:p>
            <a:pPr marL="171450" lvl="0" indent="-171450" algn="l" rtl="0">
              <a:spcBef>
                <a:spcPts val="0"/>
              </a:spcBef>
              <a:spcAft>
                <a:spcPts val="0"/>
              </a:spcAft>
              <a:buClr>
                <a:schemeClr val="dk1"/>
              </a:buClr>
              <a:buSzPts val="1200"/>
              <a:buChar char="•"/>
            </a:pPr>
            <a:r>
              <a:rPr lang="en-GB" i="1"/>
              <a:t>L'épuisement compassionnel, parfois appelé burn-out émotionnel, se produit souvent chez les personnes qui travaillent dans l'aide ou les soins. </a:t>
            </a:r>
            <a:endParaRPr/>
          </a:p>
          <a:p>
            <a:pPr marL="171450" lvl="0" indent="-171450" algn="l" rtl="0">
              <a:spcBef>
                <a:spcPts val="0"/>
              </a:spcBef>
              <a:spcAft>
                <a:spcPts val="0"/>
              </a:spcAft>
              <a:buClr>
                <a:schemeClr val="dk1"/>
              </a:buClr>
              <a:buSzPts val="1200"/>
              <a:buChar char="•"/>
            </a:pPr>
            <a:r>
              <a:rPr lang="en-GB"/>
              <a:t>Présentez la diapositive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EN PLÉNIÈRE</a:t>
            </a:r>
            <a:endParaRPr/>
          </a:p>
          <a:p>
            <a:pPr marL="171450" lvl="0" indent="-171450" algn="l" rtl="0">
              <a:spcBef>
                <a:spcPts val="0"/>
              </a:spcBef>
              <a:spcAft>
                <a:spcPts val="0"/>
              </a:spcAft>
              <a:buClr>
                <a:schemeClr val="dk1"/>
              </a:buClr>
              <a:buSzPts val="1200"/>
              <a:buChar char="•"/>
            </a:pPr>
            <a:r>
              <a:rPr lang="en-GB" i="1"/>
              <a:t>Avez-vous déjà souffert de fatigue compassionnelle ?</a:t>
            </a:r>
            <a:endParaRPr/>
          </a:p>
          <a:p>
            <a:pPr marL="171450" lvl="0" indent="-171450" algn="l" rtl="0">
              <a:spcBef>
                <a:spcPts val="0"/>
              </a:spcBef>
              <a:spcAft>
                <a:spcPts val="0"/>
              </a:spcAft>
              <a:buClr>
                <a:schemeClr val="dk1"/>
              </a:buClr>
              <a:buSzPts val="1200"/>
              <a:buChar char="•"/>
            </a:pPr>
            <a:r>
              <a:rPr lang="en-GB" i="1"/>
              <a:t>Avez-vous déjà vu un collègue ou un ami travaillant dans le domaine des soins souffrir de fatigue compassionnelle ?</a:t>
            </a:r>
            <a:endParaRPr/>
          </a:p>
          <a:p>
            <a:pPr marL="171450" lvl="0" indent="-95250" algn="l" rtl="0">
              <a:spcBef>
                <a:spcPts val="0"/>
              </a:spcBef>
              <a:spcAft>
                <a:spcPts val="0"/>
              </a:spcAft>
              <a:buClr>
                <a:schemeClr val="dk1"/>
              </a:buClr>
              <a:buSzPts val="1200"/>
              <a:buNone/>
            </a:pPr>
            <a:endParaRPr/>
          </a:p>
        </p:txBody>
      </p:sp>
      <p:sp>
        <p:nvSpPr>
          <p:cNvPr id="922" name="Google Shape;922;p4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Google Shape;923;p4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4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Travailler dans la protection de l'enfance est un beau métier </a:t>
            </a:r>
            <a:endParaRPr/>
          </a:p>
          <a:p>
            <a:pPr marL="628650" lvl="1" indent="-171450" algn="l" rtl="0">
              <a:spcBef>
                <a:spcPts val="0"/>
              </a:spcBef>
              <a:spcAft>
                <a:spcPts val="0"/>
              </a:spcAft>
              <a:buClr>
                <a:schemeClr val="dk1"/>
              </a:buClr>
              <a:buSzPts val="1200"/>
              <a:buChar char="•"/>
            </a:pPr>
            <a:r>
              <a:rPr lang="en-GB" i="1"/>
              <a:t>Vous pouvez vraiment faire la différence pour un enfant, un parent ou un soignant !</a:t>
            </a:r>
            <a:endParaRPr/>
          </a:p>
          <a:p>
            <a:pPr marL="628650" lvl="1" indent="-171450" algn="l" rtl="0">
              <a:spcBef>
                <a:spcPts val="0"/>
              </a:spcBef>
              <a:spcAft>
                <a:spcPts val="0"/>
              </a:spcAft>
              <a:buClr>
                <a:schemeClr val="dk1"/>
              </a:buClr>
              <a:buSzPts val="1200"/>
              <a:buChar char="•"/>
            </a:pPr>
            <a:r>
              <a:rPr lang="en-GB" i="1"/>
              <a:t>J'espère que cela vous rendra fier parfois, comme vous devriez l'être.</a:t>
            </a:r>
            <a:endParaRPr/>
          </a:p>
          <a:p>
            <a:pPr marL="171450" lvl="0" indent="-171450" algn="l" rtl="0">
              <a:spcBef>
                <a:spcPts val="0"/>
              </a:spcBef>
              <a:spcAft>
                <a:spcPts val="0"/>
              </a:spcAft>
              <a:buClr>
                <a:schemeClr val="dk1"/>
              </a:buClr>
              <a:buSzPts val="1200"/>
              <a:buChar char="•"/>
            </a:pPr>
            <a:r>
              <a:rPr lang="en-GB" i="1"/>
              <a:t>Mais la gestion de cas est aussi un travail stressant.</a:t>
            </a:r>
            <a:endParaRPr/>
          </a:p>
          <a:p>
            <a:pPr marL="628650" lvl="1" indent="-171450" algn="l" rtl="0">
              <a:spcBef>
                <a:spcPts val="0"/>
              </a:spcBef>
              <a:spcAft>
                <a:spcPts val="0"/>
              </a:spcAft>
              <a:buClr>
                <a:schemeClr val="dk1"/>
              </a:buClr>
              <a:buSzPts val="1200"/>
              <a:buChar char="•"/>
            </a:pPr>
            <a:r>
              <a:rPr lang="en-GB" i="1"/>
              <a:t>Elle peut parfois vous donner un sentiment de fatigue, d'impuissance, de déception, de tristesse ou de colère. </a:t>
            </a:r>
            <a:endParaRPr/>
          </a:p>
          <a:p>
            <a:pPr marL="628650" lvl="1" indent="-171450" algn="l" rtl="0">
              <a:spcBef>
                <a:spcPts val="0"/>
              </a:spcBef>
              <a:spcAft>
                <a:spcPts val="0"/>
              </a:spcAft>
              <a:buClr>
                <a:schemeClr val="dk1"/>
              </a:buClr>
              <a:buSzPts val="1200"/>
              <a:buChar char="•"/>
            </a:pPr>
            <a:r>
              <a:rPr lang="en-GB" i="1"/>
              <a:t>Il est normal de ressentir parfois ce sentiment. </a:t>
            </a:r>
            <a:endParaRPr/>
          </a:p>
          <a:p>
            <a:pPr marL="171450" lvl="0" indent="-171450" algn="l" rtl="0">
              <a:spcBef>
                <a:spcPts val="0"/>
              </a:spcBef>
              <a:spcAft>
                <a:spcPts val="0"/>
              </a:spcAft>
              <a:buClr>
                <a:schemeClr val="dk1"/>
              </a:buClr>
              <a:buSzPts val="1200"/>
              <a:buChar char="•"/>
            </a:pPr>
            <a:r>
              <a:rPr lang="en-GB" i="1"/>
              <a:t>Nous n'avons aucun contrôle sur nos émotions. </a:t>
            </a:r>
            <a:endParaRPr/>
          </a:p>
          <a:p>
            <a:pPr marL="628650" lvl="1" indent="-171450" algn="l" rtl="0">
              <a:spcBef>
                <a:spcPts val="0"/>
              </a:spcBef>
              <a:spcAft>
                <a:spcPts val="0"/>
              </a:spcAft>
              <a:buClr>
                <a:schemeClr val="dk1"/>
              </a:buClr>
              <a:buSzPts val="1200"/>
              <a:buChar char="•"/>
            </a:pPr>
            <a:r>
              <a:rPr lang="en-GB" i="1"/>
              <a:t>Nous ne pouvons pas contrôler ce que nous ressentons.</a:t>
            </a:r>
            <a:endParaRPr/>
          </a:p>
          <a:p>
            <a:pPr marL="628650" lvl="1" indent="-171450" algn="l" rtl="0">
              <a:spcBef>
                <a:spcPts val="0"/>
              </a:spcBef>
              <a:spcAft>
                <a:spcPts val="0"/>
              </a:spcAft>
              <a:buClr>
                <a:schemeClr val="dk1"/>
              </a:buClr>
              <a:buSzPts val="1200"/>
              <a:buChar char="•"/>
            </a:pPr>
            <a:r>
              <a:rPr lang="en-GB" i="1"/>
              <a:t>Mais nous avons le contrôle sur la manière dont nous réagissons à ces sentiments. </a:t>
            </a:r>
            <a:endParaRPr/>
          </a:p>
          <a:p>
            <a:pPr marL="171450" lvl="0" indent="-171450" algn="l" rtl="0">
              <a:spcBef>
                <a:spcPts val="0"/>
              </a:spcBef>
              <a:spcAft>
                <a:spcPts val="0"/>
              </a:spcAft>
              <a:buClr>
                <a:schemeClr val="dk1"/>
              </a:buClr>
              <a:buSzPts val="1200"/>
              <a:buChar char="•"/>
            </a:pPr>
            <a:r>
              <a:rPr lang="en-GB" i="1"/>
              <a:t>Il n'y a pas de bonnes ou de mauvaises émotions, seulement de bonnes ou de mauvaises réactions.</a:t>
            </a:r>
            <a:endParaRPr/>
          </a:p>
          <a:p>
            <a:pPr marL="628650" lvl="1" indent="-171450" algn="l" rtl="0">
              <a:spcBef>
                <a:spcPts val="0"/>
              </a:spcBef>
              <a:spcAft>
                <a:spcPts val="0"/>
              </a:spcAft>
              <a:buClr>
                <a:schemeClr val="dk1"/>
              </a:buClr>
              <a:buSzPts val="1200"/>
              <a:buChar char="•"/>
            </a:pPr>
            <a:r>
              <a:rPr lang="en-GB" i="1"/>
              <a:t>Il existe de nombreuses façons de gérer des émotions intenses et de faire face au stress. </a:t>
            </a:r>
            <a:endParaRPr/>
          </a:p>
          <a:p>
            <a:pPr marL="628650" lvl="1" indent="-171450" algn="l" rtl="0">
              <a:spcBef>
                <a:spcPts val="0"/>
              </a:spcBef>
              <a:spcAft>
                <a:spcPts val="0"/>
              </a:spcAft>
              <a:buClr>
                <a:schemeClr val="dk1"/>
              </a:buClr>
              <a:buSzPts val="1200"/>
              <a:buChar char="•"/>
            </a:pPr>
            <a:r>
              <a:rPr lang="en-GB" i="1"/>
              <a:t>Certains sont utiles et sains, tandis que d'autres peuvent être nocifs. </a:t>
            </a:r>
            <a:endParaRPr/>
          </a:p>
          <a:p>
            <a:pPr marL="628650" lvl="1"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ACTIVITÉ PLÉNIÈRE (30 minutes)</a:t>
            </a:r>
            <a:endParaRPr/>
          </a:p>
          <a:p>
            <a:pPr marL="171450" lvl="0" indent="-171450" algn="l" rtl="0">
              <a:spcBef>
                <a:spcPts val="0"/>
              </a:spcBef>
              <a:spcAft>
                <a:spcPts val="0"/>
              </a:spcAft>
              <a:buClr>
                <a:schemeClr val="dk1"/>
              </a:buClr>
              <a:buSzPts val="1200"/>
              <a:buChar char="•"/>
            </a:pPr>
            <a:r>
              <a:rPr lang="en-GB"/>
              <a:t>Sur un tableau de conférence, inscrivez dans une colonne "Comment je gère le stress" et dans une autre colonne "Comment je gère les émotions intenses ou négatives".</a:t>
            </a:r>
            <a:endParaRPr/>
          </a:p>
          <a:p>
            <a:pPr marL="171450" lvl="0" indent="-171450" algn="l" rtl="0">
              <a:spcBef>
                <a:spcPts val="0"/>
              </a:spcBef>
              <a:spcAft>
                <a:spcPts val="0"/>
              </a:spcAft>
              <a:buClr>
                <a:schemeClr val="dk1"/>
              </a:buClr>
              <a:buSzPts val="1200"/>
              <a:buChar char="•"/>
            </a:pPr>
            <a:r>
              <a:rPr lang="en-GB"/>
              <a:t>Distribuez des notes autocollantes à chaque participant </a:t>
            </a:r>
            <a:endParaRPr/>
          </a:p>
          <a:p>
            <a:pPr marL="628650" lvl="1" indent="-171450" algn="l" rtl="0">
              <a:spcBef>
                <a:spcPts val="0"/>
              </a:spcBef>
              <a:spcAft>
                <a:spcPts val="0"/>
              </a:spcAft>
              <a:buClr>
                <a:schemeClr val="dk1"/>
              </a:buClr>
              <a:buSzPts val="1200"/>
              <a:buChar char="•"/>
            </a:pPr>
            <a:r>
              <a:rPr lang="en-GB" i="1"/>
              <a:t>Notez vos moyens d'adaptation sur les notes autocollantes.</a:t>
            </a:r>
            <a:endParaRPr/>
          </a:p>
          <a:p>
            <a:pPr marL="628650" lvl="1" indent="-171450" algn="l" rtl="0">
              <a:spcBef>
                <a:spcPts val="0"/>
              </a:spcBef>
              <a:spcAft>
                <a:spcPts val="0"/>
              </a:spcAft>
              <a:buClr>
                <a:schemeClr val="dk1"/>
              </a:buClr>
              <a:buSzPts val="1200"/>
              <a:buChar char="•"/>
            </a:pPr>
            <a:r>
              <a:rPr lang="en-GB" i="1"/>
              <a:t>Ajoutez ces notes autocollantes au tableau de conférence</a:t>
            </a:r>
            <a:endParaRPr/>
          </a:p>
          <a:p>
            <a:pPr marL="171450" lvl="0" indent="-171450" algn="l" rtl="0">
              <a:spcBef>
                <a:spcPts val="0"/>
              </a:spcBef>
              <a:spcAft>
                <a:spcPts val="0"/>
              </a:spcAft>
              <a:buClr>
                <a:schemeClr val="dk1"/>
              </a:buClr>
              <a:buSzPts val="1200"/>
              <a:buChar char="•"/>
            </a:pPr>
            <a:r>
              <a:rPr lang="en-GB"/>
              <a:t>Une fois que la majorité des participants ont terminé, organisez les notes autocollantes.</a:t>
            </a:r>
            <a:endParaRPr/>
          </a:p>
          <a:p>
            <a:pPr marL="628650" lvl="1" indent="-171450" algn="l" rtl="0">
              <a:spcBef>
                <a:spcPts val="0"/>
              </a:spcBef>
              <a:spcAft>
                <a:spcPts val="0"/>
              </a:spcAft>
              <a:buClr>
                <a:schemeClr val="dk1"/>
              </a:buClr>
              <a:buSzPts val="1200"/>
              <a:buChar char="•"/>
            </a:pPr>
            <a:r>
              <a:rPr lang="en-GB"/>
              <a:t>Groupe de moyens similaires pour faire face à la situation </a:t>
            </a:r>
            <a:endParaRPr/>
          </a:p>
          <a:p>
            <a:pPr marL="628650" lvl="1" indent="-171450" algn="l" rtl="0">
              <a:spcBef>
                <a:spcPts val="0"/>
              </a:spcBef>
              <a:spcAft>
                <a:spcPts val="0"/>
              </a:spcAft>
              <a:buClr>
                <a:schemeClr val="dk1"/>
              </a:buClr>
              <a:buSzPts val="1200"/>
              <a:buChar char="•"/>
            </a:pPr>
            <a:r>
              <a:rPr lang="en-GB"/>
              <a:t>Divisez les notes autocollantes en deux catégories : les moyens sains et positifs de faire face à la situation et les moyens négatifs de faire face à la situation.</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SUITE 🡪</a:t>
            </a:r>
            <a:endParaRPr b="1"/>
          </a:p>
        </p:txBody>
      </p:sp>
      <p:sp>
        <p:nvSpPr>
          <p:cNvPr id="940" name="Google Shape;940;p4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4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46: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CONCLUSION</a:t>
            </a:r>
            <a:endParaRPr/>
          </a:p>
          <a:p>
            <a:pPr marL="171450" lvl="0" indent="-171450" algn="l" rtl="0">
              <a:spcBef>
                <a:spcPts val="0"/>
              </a:spcBef>
              <a:spcAft>
                <a:spcPts val="0"/>
              </a:spcAft>
              <a:buClr>
                <a:schemeClr val="dk1"/>
              </a:buClr>
              <a:buSzPts val="1200"/>
              <a:buChar char="•"/>
            </a:pPr>
            <a:r>
              <a:rPr lang="en-GB"/>
              <a:t>Présentez le tableau de conférence</a:t>
            </a:r>
            <a:endParaRPr/>
          </a:p>
          <a:p>
            <a:pPr marL="171450" lvl="0" indent="-171450" algn="l" rtl="0">
              <a:spcBef>
                <a:spcPts val="0"/>
              </a:spcBef>
              <a:spcAft>
                <a:spcPts val="0"/>
              </a:spcAft>
              <a:buClr>
                <a:schemeClr val="dk1"/>
              </a:buClr>
              <a:buSzPts val="1200"/>
              <a:buChar char="•"/>
            </a:pPr>
            <a:r>
              <a:rPr lang="en-GB"/>
              <a:t>Complétez les réactions d'adaptation saines par ces exemples :</a:t>
            </a:r>
            <a:endParaRPr/>
          </a:p>
          <a:p>
            <a:pPr marL="628650" lvl="1" indent="-171450" algn="l" rtl="0">
              <a:spcBef>
                <a:spcPts val="0"/>
              </a:spcBef>
              <a:spcAft>
                <a:spcPts val="0"/>
              </a:spcAft>
              <a:buClr>
                <a:schemeClr val="dk1"/>
              </a:buClr>
              <a:buSzPts val="1200"/>
              <a:buChar char="•"/>
            </a:pPr>
            <a:r>
              <a:rPr lang="en-GB"/>
              <a:t>Parler avec des amis ou des collègues</a:t>
            </a:r>
            <a:endParaRPr/>
          </a:p>
          <a:p>
            <a:pPr marL="628650" lvl="1" indent="-171450" algn="l" rtl="0">
              <a:spcBef>
                <a:spcPts val="0"/>
              </a:spcBef>
              <a:spcAft>
                <a:spcPts val="0"/>
              </a:spcAft>
              <a:buClr>
                <a:schemeClr val="dk1"/>
              </a:buClr>
              <a:buSzPts val="1200"/>
              <a:buChar char="•"/>
            </a:pPr>
            <a:r>
              <a:rPr lang="en-GB"/>
              <a:t>Sport ou exercice</a:t>
            </a:r>
            <a:endParaRPr/>
          </a:p>
          <a:p>
            <a:pPr marL="628650" lvl="1" indent="-171450" algn="l" rtl="0">
              <a:spcBef>
                <a:spcPts val="0"/>
              </a:spcBef>
              <a:spcAft>
                <a:spcPts val="0"/>
              </a:spcAft>
              <a:buClr>
                <a:schemeClr val="dk1"/>
              </a:buClr>
              <a:buSzPts val="1200"/>
              <a:buChar char="•"/>
            </a:pPr>
            <a:r>
              <a:rPr lang="en-GB"/>
              <a:t>Journal</a:t>
            </a:r>
            <a:endParaRPr/>
          </a:p>
          <a:p>
            <a:pPr marL="628650" lvl="1" indent="-171450" algn="l" rtl="0">
              <a:spcBef>
                <a:spcPts val="0"/>
              </a:spcBef>
              <a:spcAft>
                <a:spcPts val="0"/>
              </a:spcAft>
              <a:buClr>
                <a:schemeClr val="dk1"/>
              </a:buClr>
              <a:buSzPts val="1200"/>
              <a:buChar char="•"/>
            </a:pPr>
            <a:r>
              <a:rPr lang="en-GB"/>
              <a:t>Exercices de respiration</a:t>
            </a:r>
            <a:endParaRPr/>
          </a:p>
          <a:p>
            <a:pPr marL="628650" lvl="1" indent="-171450" algn="l" rtl="0">
              <a:spcBef>
                <a:spcPts val="0"/>
              </a:spcBef>
              <a:spcAft>
                <a:spcPts val="0"/>
              </a:spcAft>
              <a:buClr>
                <a:schemeClr val="dk1"/>
              </a:buClr>
              <a:buSzPts val="1200"/>
              <a:buChar char="•"/>
            </a:pPr>
            <a:r>
              <a:rPr lang="en-GB"/>
              <a:t>Faire une pause</a:t>
            </a:r>
            <a:endParaRPr/>
          </a:p>
          <a:p>
            <a:pPr marL="628650" lvl="1" indent="-171450" algn="l" rtl="0">
              <a:spcBef>
                <a:spcPts val="0"/>
              </a:spcBef>
              <a:spcAft>
                <a:spcPts val="0"/>
              </a:spcAft>
              <a:buClr>
                <a:schemeClr val="dk1"/>
              </a:buClr>
              <a:buSzPts val="1200"/>
              <a:buChar char="•"/>
            </a:pPr>
            <a:r>
              <a:rPr lang="en-GB"/>
              <a:t>Écouter de la musique</a:t>
            </a:r>
            <a:endParaRPr i="1"/>
          </a:p>
          <a:p>
            <a:pPr marL="171450" lvl="0" indent="-171450" algn="l" rtl="0">
              <a:spcBef>
                <a:spcPts val="0"/>
              </a:spcBef>
              <a:spcAft>
                <a:spcPts val="0"/>
              </a:spcAft>
              <a:buClr>
                <a:schemeClr val="dk1"/>
              </a:buClr>
              <a:buSzPts val="1200"/>
              <a:buChar char="•"/>
            </a:pPr>
            <a:r>
              <a:rPr lang="en-GB" i="1"/>
              <a:t>Chaque personne est différente. Ce qui fonctionne pour une personne peut ne pas fonctionner pour une autre. </a:t>
            </a:r>
            <a:endParaRPr/>
          </a:p>
        </p:txBody>
      </p:sp>
      <p:sp>
        <p:nvSpPr>
          <p:cNvPr id="961" name="Google Shape;961;p4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
        <p:nvSpPr>
          <p:cNvPr id="962" name="Google Shape;962;p4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4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6 DURÉE : 0h30</a:t>
            </a:r>
            <a:endParaRPr/>
          </a:p>
        </p:txBody>
      </p:sp>
      <p:sp>
        <p:nvSpPr>
          <p:cNvPr id="967" name="Google Shape;967;p4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4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4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a:t>Réflexion sur la formation d'aujourd'hui</a:t>
            </a:r>
            <a:endParaRPr/>
          </a:p>
          <a:p>
            <a:pPr marL="171450" lvl="0" indent="-95250" algn="l" rtl="0">
              <a:spcBef>
                <a:spcPts val="0"/>
              </a:spcBef>
              <a:spcAft>
                <a:spcPts val="0"/>
              </a:spcAft>
              <a:buClr>
                <a:schemeClr val="dk1"/>
              </a:buClr>
              <a:buSzPts val="1200"/>
              <a:buNone/>
            </a:pPr>
            <a:endParaRPr/>
          </a:p>
        </p:txBody>
      </p:sp>
      <p:sp>
        <p:nvSpPr>
          <p:cNvPr id="973" name="Google Shape;973;p4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4" name="Google Shape;974;p4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4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Guider les participants vers la </a:t>
            </a:r>
            <a:r>
              <a:rPr lang="en-GB" b="1"/>
              <a:t>page 35 du cahier d’exercices : Objectifs d'apprentissage</a:t>
            </a:r>
            <a:endParaRPr/>
          </a:p>
          <a:p>
            <a:pPr marL="171450" lvl="0" indent="-171450" algn="l" rtl="0">
              <a:spcBef>
                <a:spcPts val="0"/>
              </a:spcBef>
              <a:spcAft>
                <a:spcPts val="0"/>
              </a:spcAft>
              <a:buClr>
                <a:schemeClr val="dk1"/>
              </a:buClr>
              <a:buSzPts val="1200"/>
              <a:buChar char="•"/>
            </a:pPr>
            <a:r>
              <a:rPr lang="en-GB" i="1"/>
              <a:t>Il est important de prendre le temps de revoir les objectifs d'apprentissage (</a:t>
            </a:r>
            <a:r>
              <a:rPr lang="en-GB" b="1" i="1"/>
              <a:t>cahier d'exercices, page 27</a:t>
            </a:r>
            <a:r>
              <a:rPr lang="en-GB" i="1"/>
              <a:t>) et de réfléchir à vos réalisations à la fin de cette formation. </a:t>
            </a:r>
            <a:endParaRPr/>
          </a:p>
          <a:p>
            <a:pPr marL="171450" lvl="0" indent="-171450" algn="l" rtl="0">
              <a:spcBef>
                <a:spcPts val="0"/>
              </a:spcBef>
              <a:spcAft>
                <a:spcPts val="0"/>
              </a:spcAft>
              <a:buClr>
                <a:schemeClr val="dk1"/>
              </a:buClr>
              <a:buSzPts val="1200"/>
              <a:buChar char="•"/>
            </a:pPr>
            <a:r>
              <a:rPr lang="en-GB" i="1"/>
              <a:t>Certains objectifs d'apprentissage peuvent nécessiter davantage d'informations, de pratique ou de soutien de la part du superviseur pour être pleinement atteints.</a:t>
            </a:r>
            <a:endParaRPr/>
          </a:p>
          <a:p>
            <a:pPr marL="171450" lvl="0" indent="-171450" algn="l" rtl="0">
              <a:spcBef>
                <a:spcPts val="0"/>
              </a:spcBef>
              <a:spcAft>
                <a:spcPts val="0"/>
              </a:spcAft>
              <a:buClr>
                <a:schemeClr val="dk1"/>
              </a:buClr>
              <a:buSzPts val="1200"/>
              <a:buChar char="•"/>
            </a:pPr>
            <a:r>
              <a:rPr lang="en-GB" i="1"/>
              <a:t>Revenez sur la formation d'aujourd'hui et répondez aux questions sur les objectifs d'apprentissage dans votre cahier d'exercices. </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TRAVAIL INDIVIDUEL (5 minutes)</a:t>
            </a:r>
            <a:endParaRPr i="1"/>
          </a:p>
          <a:p>
            <a:pPr marL="171450" lvl="0" indent="-171450" algn="l" rtl="0">
              <a:spcBef>
                <a:spcPts val="0"/>
              </a:spcBef>
              <a:spcAft>
                <a:spcPts val="0"/>
              </a:spcAft>
              <a:buClr>
                <a:schemeClr val="dk1"/>
              </a:buClr>
              <a:buSzPts val="1200"/>
              <a:buChar char="•"/>
            </a:pPr>
            <a:r>
              <a:rPr lang="en-GB"/>
              <a:t>Laissez 5 minutes aux participants pour compléter le questionnaire</a:t>
            </a:r>
            <a:endParaRPr/>
          </a:p>
          <a:p>
            <a:pPr marL="0" marR="0" lvl="0" indent="0" algn="l" rtl="0">
              <a:lnSpc>
                <a:spcPct val="100000"/>
              </a:lnSpc>
              <a:spcBef>
                <a:spcPts val="0"/>
              </a:spcBef>
              <a:spcAft>
                <a:spcPts val="0"/>
              </a:spcAft>
              <a:buClr>
                <a:schemeClr val="dk1"/>
              </a:buClr>
              <a:buSzPts val="1200"/>
              <a:buNone/>
            </a:pPr>
            <a:endParaRPr/>
          </a:p>
          <a:p>
            <a:pPr marL="0" marR="0" lvl="0" indent="0" algn="l" rtl="0">
              <a:lnSpc>
                <a:spcPct val="100000"/>
              </a:lnSpc>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Invitez les volontaires à partager leur réflexion</a:t>
            </a:r>
            <a:endParaRPr/>
          </a:p>
          <a:p>
            <a:pPr marL="171450" lvl="0"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Poursuivre à la </a:t>
            </a:r>
            <a:r>
              <a:rPr lang="en-GB" b="1"/>
              <a:t>page 35 du cahier d’exercices: Réflexion</a:t>
            </a:r>
            <a:endParaRPr/>
          </a:p>
          <a:p>
            <a:pPr marL="171450" lvl="0" indent="-171450" algn="l" rtl="0">
              <a:spcBef>
                <a:spcPts val="0"/>
              </a:spcBef>
              <a:spcAft>
                <a:spcPts val="0"/>
              </a:spcAft>
              <a:buClr>
                <a:schemeClr val="dk1"/>
              </a:buClr>
              <a:buSzPts val="1200"/>
              <a:buChar char="•"/>
            </a:pPr>
            <a:r>
              <a:rPr lang="en-GB" i="1"/>
              <a:t>Qu'est-ce qui vous a surpris ? Qu'est-ce qui vous a posé problème ? Qu'aimeriez-vous apprendre davantage ?</a:t>
            </a:r>
            <a:endParaRPr/>
          </a:p>
          <a:p>
            <a:pPr marL="171450" lvl="0" indent="-171450" algn="l" rtl="0">
              <a:spcBef>
                <a:spcPts val="0"/>
              </a:spcBef>
              <a:spcAft>
                <a:spcPts val="0"/>
              </a:spcAft>
              <a:buClr>
                <a:schemeClr val="dk1"/>
              </a:buClr>
              <a:buSzPts val="1200"/>
              <a:buChar char="•"/>
            </a:pPr>
            <a:r>
              <a:rPr lang="en-GB" i="1"/>
              <a:t>Notez vos réflexions.</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INDIVIDUEL (5 minutes)</a:t>
            </a:r>
            <a:endParaRPr/>
          </a:p>
          <a:p>
            <a:pPr marL="171450" lvl="0" indent="-171450" algn="l" rtl="0">
              <a:spcBef>
                <a:spcPts val="0"/>
              </a:spcBef>
              <a:spcAft>
                <a:spcPts val="0"/>
              </a:spcAft>
              <a:buClr>
                <a:schemeClr val="dk1"/>
              </a:buClr>
              <a:buSzPts val="1200"/>
              <a:buChar char="•"/>
            </a:pPr>
            <a:r>
              <a:rPr lang="en-GB"/>
              <a:t>Laissez 5 minutes aux participants pour compléter le questionnaire</a:t>
            </a:r>
            <a:endParaRPr b="1"/>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Invitez les volontaires à partager leur réflexion</a:t>
            </a:r>
            <a:endParaRPr/>
          </a:p>
          <a:p>
            <a:pPr marL="171450" lvl="0" indent="-171450" algn="l" rtl="0">
              <a:spcBef>
                <a:spcPts val="0"/>
              </a:spcBef>
              <a:spcAft>
                <a:spcPts val="0"/>
              </a:spcAft>
              <a:buClr>
                <a:schemeClr val="dk1"/>
              </a:buClr>
              <a:buSzPts val="1200"/>
              <a:buChar char="•"/>
            </a:pPr>
            <a:r>
              <a:rPr lang="en-GB" i="0"/>
              <a:t>Expliquez quand commencera la formation sur module suivant</a:t>
            </a:r>
            <a:endParaRPr/>
          </a:p>
          <a:p>
            <a:pPr marL="171450" lvl="0" indent="-171450" algn="l" rtl="0">
              <a:spcBef>
                <a:spcPts val="0"/>
              </a:spcBef>
              <a:spcAft>
                <a:spcPts val="0"/>
              </a:spcAft>
              <a:buClr>
                <a:schemeClr val="dk1"/>
              </a:buClr>
              <a:buSzPts val="1200"/>
              <a:buChar char="•"/>
            </a:pPr>
            <a:r>
              <a:rPr lang="en-GB" i="0"/>
              <a:t>Remerciez les participants pour leur participation</a:t>
            </a:r>
            <a:endParaRPr/>
          </a:p>
        </p:txBody>
      </p:sp>
      <p:sp>
        <p:nvSpPr>
          <p:cNvPr id="1007" name="Google Shape;1007;p4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8" name="Google Shape;1008;p4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Nous commencerons par une récapitulation rapide de la session précédente sur les compétences essentielles pour un gestionnaire de cas.</a:t>
            </a:r>
            <a:endParaRPr i="1"/>
          </a:p>
          <a:p>
            <a:pPr marL="171450" lvl="0" indent="-171450" algn="l" rtl="0">
              <a:spcBef>
                <a:spcPts val="0"/>
              </a:spcBef>
              <a:spcAft>
                <a:spcPts val="0"/>
              </a:spcAft>
              <a:buClr>
                <a:schemeClr val="dk1"/>
              </a:buClr>
              <a:buSzPts val="1200"/>
              <a:buChar char="•"/>
            </a:pPr>
            <a:r>
              <a:rPr lang="en-GB"/>
              <a:t>Répartissez les participants en trois groupes</a:t>
            </a:r>
            <a:endParaRPr/>
          </a:p>
          <a:p>
            <a:pPr marL="628650" lvl="1" indent="-171450" algn="l" rtl="0">
              <a:spcBef>
                <a:spcPts val="0"/>
              </a:spcBef>
              <a:spcAft>
                <a:spcPts val="0"/>
              </a:spcAft>
              <a:buClr>
                <a:schemeClr val="dk1"/>
              </a:buClr>
              <a:buSzPts val="1200"/>
              <a:buChar char="•"/>
            </a:pPr>
            <a:r>
              <a:rPr lang="en-GB"/>
              <a:t>Attribuer un thème à chaque groupe</a:t>
            </a:r>
            <a:endParaRPr/>
          </a:p>
          <a:p>
            <a:pPr marL="171450" lvl="0" indent="-171450" algn="l" rtl="0">
              <a:spcBef>
                <a:spcPts val="0"/>
              </a:spcBef>
              <a:spcAft>
                <a:spcPts val="0"/>
              </a:spcAft>
              <a:buClr>
                <a:schemeClr val="dk1"/>
              </a:buClr>
              <a:buSzPts val="1200"/>
              <a:buChar char="•"/>
            </a:pPr>
            <a:r>
              <a:rPr lang="en-GB" i="1"/>
              <a:t>Avec vos groupes :</a:t>
            </a:r>
            <a:endParaRPr i="1"/>
          </a:p>
          <a:p>
            <a:pPr marL="628650" lvl="1" indent="-171450" algn="l" rtl="0">
              <a:spcBef>
                <a:spcPts val="0"/>
              </a:spcBef>
              <a:spcAft>
                <a:spcPts val="0"/>
              </a:spcAft>
              <a:buClr>
                <a:schemeClr val="dk1"/>
              </a:buClr>
              <a:buSzPts val="1200"/>
              <a:buChar char="•"/>
            </a:pPr>
            <a:r>
              <a:rPr lang="en-GB" i="1"/>
              <a:t>Préparez une courte présentation sur ce que vous avez appris en rapport avec votre sujet. </a:t>
            </a:r>
            <a:endParaRPr/>
          </a:p>
          <a:p>
            <a:pPr marL="628650" lvl="1" indent="-171450" algn="l" rtl="0">
              <a:spcBef>
                <a:spcPts val="0"/>
              </a:spcBef>
              <a:spcAft>
                <a:spcPts val="0"/>
              </a:spcAft>
              <a:buClr>
                <a:schemeClr val="dk1"/>
              </a:buClr>
              <a:buSzPts val="1200"/>
              <a:buChar char="•"/>
            </a:pPr>
            <a:r>
              <a:rPr lang="en-GB" i="1"/>
              <a:t>Vous aurez 3 minutes pour faire votre présentation au reste du groupe. </a:t>
            </a:r>
            <a:endParaRPr/>
          </a:p>
          <a:p>
            <a:pPr marL="628650" lvl="1" indent="-171450" algn="l" rtl="0">
              <a:spcBef>
                <a:spcPts val="0"/>
              </a:spcBef>
              <a:spcAft>
                <a:spcPts val="0"/>
              </a:spcAft>
              <a:buClr>
                <a:schemeClr val="dk1"/>
              </a:buClr>
              <a:buSzPts val="1200"/>
              <a:buChar char="•"/>
            </a:pPr>
            <a:r>
              <a:rPr lang="en-GB" i="1"/>
              <a:t>Vous pouvez utiliser les notes que vous avez prises dans votre cahier d'exercices pour vous aider.</a:t>
            </a:r>
            <a:endParaRPr i="1"/>
          </a:p>
          <a:p>
            <a:pPr marL="628650" lvl="1" indent="-171450" algn="l" rtl="0">
              <a:spcBef>
                <a:spcPts val="0"/>
              </a:spcBef>
              <a:spcAft>
                <a:spcPts val="0"/>
              </a:spcAft>
              <a:buClr>
                <a:schemeClr val="dk1"/>
              </a:buClr>
              <a:buSzPts val="1200"/>
              <a:buChar char="•"/>
            </a:pPr>
            <a:r>
              <a:rPr lang="en-GB" i="1"/>
              <a:t>Ne vous contentez pas de décrire la session, mais mettez l'accent sur les points suivants : </a:t>
            </a:r>
            <a:endParaRPr i="1"/>
          </a:p>
          <a:p>
            <a:pPr marL="1085850" lvl="2" indent="-171450" algn="l" rtl="0">
              <a:spcBef>
                <a:spcPts val="0"/>
              </a:spcBef>
              <a:spcAft>
                <a:spcPts val="0"/>
              </a:spcAft>
              <a:buClr>
                <a:schemeClr val="dk1"/>
              </a:buClr>
              <a:buSzPts val="1200"/>
              <a:buChar char="•"/>
            </a:pPr>
            <a:r>
              <a:rPr lang="en-GB" i="1"/>
              <a:t>Les points d'apprentissage les plus importants liés à ce sujet</a:t>
            </a:r>
            <a:endParaRPr/>
          </a:p>
          <a:p>
            <a:pPr marL="1085850" lvl="2" indent="-171450" algn="l" rtl="0">
              <a:spcBef>
                <a:spcPts val="0"/>
              </a:spcBef>
              <a:spcAft>
                <a:spcPts val="0"/>
              </a:spcAft>
              <a:buClr>
                <a:schemeClr val="dk1"/>
              </a:buClr>
              <a:buSzPts val="1200"/>
              <a:buChar char="•"/>
            </a:pPr>
            <a:r>
              <a:rPr lang="en-GB" i="1"/>
              <a:t>Pourquoi est-il important pour un gestionnaire de cas de connaître ce sujet ?</a:t>
            </a:r>
            <a:endParaRPr i="1"/>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DE GROUPE (10 minutes)</a:t>
            </a:r>
            <a:endParaRPr/>
          </a:p>
          <a:p>
            <a:pPr marL="171450" lvl="0" indent="-171450" algn="l" rtl="0">
              <a:spcBef>
                <a:spcPts val="0"/>
              </a:spcBef>
              <a:spcAft>
                <a:spcPts val="0"/>
              </a:spcAft>
              <a:buClr>
                <a:schemeClr val="dk1"/>
              </a:buClr>
              <a:buSzPts val="1200"/>
              <a:buChar char="•"/>
            </a:pPr>
            <a:r>
              <a:rPr lang="en-GB"/>
              <a:t>Laissez 5 à 10 minutes aux participants pour compléter le questionnaire</a:t>
            </a:r>
            <a:endParaRPr/>
          </a:p>
          <a:p>
            <a:pPr marL="171450" lvl="0" indent="-171450" algn="l" rtl="0">
              <a:spcBef>
                <a:spcPts val="0"/>
              </a:spcBef>
              <a:spcAft>
                <a:spcPts val="0"/>
              </a:spcAft>
              <a:buClr>
                <a:schemeClr val="dk1"/>
              </a:buClr>
              <a:buSzPts val="1200"/>
              <a:buChar char="•"/>
            </a:pPr>
            <a:r>
              <a:rPr lang="en-GB"/>
              <a:t>Assurez-vous que les groupes sont prêts à faire leur présentation (par exemple, identifiez qui va parler).</a:t>
            </a:r>
            <a:endParaRPr/>
          </a:p>
          <a:p>
            <a:pPr marL="171450" lvl="0" indent="-171450" algn="l" rtl="0">
              <a:spcBef>
                <a:spcPts val="0"/>
              </a:spcBef>
              <a:spcAft>
                <a:spcPts val="0"/>
              </a:spcAft>
              <a:buClr>
                <a:schemeClr val="dk1"/>
              </a:buClr>
              <a:buSzPts val="1200"/>
              <a:buChar char="•"/>
            </a:pPr>
            <a:r>
              <a:rPr lang="en-GB"/>
              <a:t>Rappelez aux groupes de faire une présentation courte et précise.</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EN PLÉNIÈRE</a:t>
            </a:r>
            <a:endParaRPr/>
          </a:p>
          <a:p>
            <a:pPr marL="171450" lvl="0" indent="-171450" algn="l" rtl="0">
              <a:spcBef>
                <a:spcPts val="0"/>
              </a:spcBef>
              <a:spcAft>
                <a:spcPts val="0"/>
              </a:spcAft>
              <a:buClr>
                <a:schemeClr val="dk1"/>
              </a:buClr>
              <a:buSzPts val="1200"/>
              <a:buChar char="•"/>
            </a:pPr>
            <a:r>
              <a:rPr lang="en-GB"/>
              <a:t>Pour chaque groupe :</a:t>
            </a:r>
            <a:endParaRPr/>
          </a:p>
          <a:p>
            <a:pPr marL="628650" lvl="1" indent="-171450" algn="l" rtl="0">
              <a:spcBef>
                <a:spcPts val="0"/>
              </a:spcBef>
              <a:spcAft>
                <a:spcPts val="0"/>
              </a:spcAft>
              <a:buClr>
                <a:schemeClr val="dk1"/>
              </a:buClr>
              <a:buSzPts val="1200"/>
              <a:buChar char="•"/>
            </a:pPr>
            <a:r>
              <a:rPr lang="en-GB"/>
              <a:t>Invitez le groupe à faire une présentation de 2 à 3 minutes</a:t>
            </a:r>
            <a:endParaRPr/>
          </a:p>
          <a:p>
            <a:pPr marL="628650" lvl="1" indent="-171450" algn="l" rtl="0">
              <a:spcBef>
                <a:spcPts val="0"/>
              </a:spcBef>
              <a:spcAft>
                <a:spcPts val="0"/>
              </a:spcAft>
              <a:buClr>
                <a:schemeClr val="dk1"/>
              </a:buClr>
              <a:buSzPts val="1200"/>
              <a:buChar char="•"/>
            </a:pPr>
            <a:r>
              <a:rPr lang="en-GB"/>
              <a:t>Corrigez toute information incorrecte ou manquante</a:t>
            </a:r>
            <a:endParaRPr/>
          </a:p>
          <a:p>
            <a:pPr marL="628650" lvl="1" indent="-171450" algn="l" rtl="0">
              <a:spcBef>
                <a:spcPts val="0"/>
              </a:spcBef>
              <a:spcAft>
                <a:spcPts val="0"/>
              </a:spcAft>
              <a:buClr>
                <a:schemeClr val="dk1"/>
              </a:buClr>
              <a:buSzPts val="1200"/>
              <a:buChar char="•"/>
            </a:pPr>
            <a:r>
              <a:rPr lang="en-GB"/>
              <a:t>Demander aux autres participants s'ils ont des questions ou des ajouts</a:t>
            </a:r>
            <a:endParaRPr/>
          </a:p>
          <a:p>
            <a:pPr marL="171450" lvl="0" indent="-171450" algn="l" rtl="0">
              <a:spcBef>
                <a:spcPts val="0"/>
              </a:spcBef>
              <a:spcAft>
                <a:spcPts val="0"/>
              </a:spcAft>
              <a:buClr>
                <a:schemeClr val="dk1"/>
              </a:buClr>
              <a:buSzPts val="1200"/>
              <a:buChar char="•"/>
            </a:pPr>
            <a:r>
              <a:rPr lang="en-GB" i="1"/>
              <a:t>Maintenant que nous avons fait une récapitulation rapide du module précédent, nous allons discuter de ce que l'on peut attendre du module d'aujourd'hui.</a:t>
            </a:r>
            <a:endParaRPr i="1"/>
          </a:p>
        </p:txBody>
      </p:sp>
      <p:sp>
        <p:nvSpPr>
          <p:cNvPr id="152" name="Google Shape;152;p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Dans ce module, nous explorerons les compétences personnelles et les compétences de gestion nécessaires à la gestion des cas de protection de l'enfance.</a:t>
            </a:r>
            <a:endParaRPr i="1"/>
          </a:p>
          <a:p>
            <a:pPr marL="171450" lvl="0" indent="-171450" algn="l" rtl="0">
              <a:spcBef>
                <a:spcPts val="0"/>
              </a:spcBef>
              <a:spcAft>
                <a:spcPts val="0"/>
              </a:spcAft>
              <a:buClr>
                <a:schemeClr val="dk1"/>
              </a:buClr>
              <a:buSzPts val="1200"/>
              <a:buChar char="•"/>
            </a:pPr>
            <a:r>
              <a:rPr lang="en-GB" i="1"/>
              <a:t>A la fin de ce module, vous devriez être capable de :</a:t>
            </a:r>
            <a:endParaRPr/>
          </a:p>
          <a:p>
            <a:pPr marL="628650" lvl="1"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Vous les trouverez également à la </a:t>
            </a:r>
            <a:r>
              <a:rPr lang="en-GB" b="1" i="1"/>
              <a:t>page 27 du cahier d'exercices : Objectifs d'apprentissage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a:p>
            <a:pPr marL="171450" lvl="0" indent="-95250" algn="l" rtl="0">
              <a:spcBef>
                <a:spcPts val="0"/>
              </a:spcBef>
              <a:spcAft>
                <a:spcPts val="0"/>
              </a:spcAft>
              <a:buClr>
                <a:schemeClr val="dk1"/>
              </a:buClr>
              <a:buSzPts val="1200"/>
              <a:buNone/>
            </a:pPr>
            <a:endParaRPr/>
          </a:p>
        </p:txBody>
      </p:sp>
      <p:sp>
        <p:nvSpPr>
          <p:cNvPr id="174" name="Google Shape;174;p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Se référer au cadre de compétences tel qu'il a été discuté au cours du module 1.</a:t>
            </a:r>
            <a:endParaRPr/>
          </a:p>
          <a:p>
            <a:pPr marL="171450" lvl="0" indent="-171450" algn="l" rtl="0">
              <a:spcBef>
                <a:spcPts val="0"/>
              </a:spcBef>
              <a:spcAft>
                <a:spcPts val="0"/>
              </a:spcAft>
              <a:buClr>
                <a:schemeClr val="dk1"/>
              </a:buClr>
              <a:buSzPts val="1200"/>
              <a:buChar char="•"/>
            </a:pPr>
            <a:r>
              <a:rPr lang="en-GB"/>
              <a:t>Examinez ensemble les indicateurs de comportement :</a:t>
            </a:r>
            <a:endParaRPr/>
          </a:p>
          <a:p>
            <a:pPr marL="628650" lvl="1" indent="-171450" algn="l" rtl="0">
              <a:spcBef>
                <a:spcPts val="0"/>
              </a:spcBef>
              <a:spcAft>
                <a:spcPts val="0"/>
              </a:spcAft>
              <a:buClr>
                <a:schemeClr val="dk1"/>
              </a:buClr>
              <a:buSzPts val="1200"/>
              <a:buChar char="•"/>
            </a:pPr>
            <a:r>
              <a:rPr lang="en-GB"/>
              <a:t>Conscience de soi et autogestion</a:t>
            </a:r>
            <a:endParaRPr/>
          </a:p>
          <a:p>
            <a:pPr marL="628650" lvl="1" indent="-171450" algn="l" rtl="0">
              <a:spcBef>
                <a:spcPts val="0"/>
              </a:spcBef>
              <a:spcAft>
                <a:spcPts val="0"/>
              </a:spcAft>
              <a:buClr>
                <a:schemeClr val="dk1"/>
              </a:buClr>
              <a:buSzPts val="1200"/>
              <a:buChar char="•"/>
            </a:pPr>
            <a:r>
              <a:rPr lang="en-GB"/>
              <a:t>Diversité et inclusion </a:t>
            </a:r>
            <a:endParaRPr/>
          </a:p>
          <a:p>
            <a:pPr marL="628650" lvl="1" indent="-171450" algn="l" rtl="0">
              <a:spcBef>
                <a:spcPts val="0"/>
              </a:spcBef>
              <a:spcAft>
                <a:spcPts val="0"/>
              </a:spcAft>
              <a:buClr>
                <a:schemeClr val="dk1"/>
              </a:buClr>
              <a:buSzPts val="1200"/>
              <a:buChar char="•"/>
            </a:pPr>
            <a:r>
              <a:rPr lang="en-GB"/>
              <a:t>Responsabilité et intégrité réunies</a:t>
            </a:r>
            <a:endParaRPr/>
          </a:p>
        </p:txBody>
      </p:sp>
      <p:sp>
        <p:nvSpPr>
          <p:cNvPr id="213" name="Google Shape;213;p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2 DURÉE : 2h</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La conscience de soi est au cœur de nos compétences personnelles. </a:t>
            </a:r>
            <a:endParaRPr/>
          </a:p>
          <a:p>
            <a:pPr marL="171450" lvl="0" indent="-171450" algn="l" rtl="0">
              <a:spcBef>
                <a:spcPts val="0"/>
              </a:spcBef>
              <a:spcAft>
                <a:spcPts val="0"/>
              </a:spcAft>
              <a:buClr>
                <a:schemeClr val="dk1"/>
              </a:buClr>
              <a:buSzPts val="1200"/>
              <a:buChar char="•"/>
            </a:pPr>
            <a:r>
              <a:rPr lang="en-GB" i="1"/>
              <a:t>Par conscience de soi, nous entendons la conscience et la connaissance de soi :</a:t>
            </a:r>
            <a:endParaRPr/>
          </a:p>
          <a:p>
            <a:pPr marL="628650" lvl="1" indent="-171450" algn="l" rtl="0">
              <a:spcBef>
                <a:spcPts val="0"/>
              </a:spcBef>
              <a:spcAft>
                <a:spcPts val="0"/>
              </a:spcAft>
              <a:buClr>
                <a:schemeClr val="dk1"/>
              </a:buClr>
              <a:buSzPts val="1200"/>
              <a:buChar char="•"/>
            </a:pPr>
            <a:r>
              <a:rPr lang="en-GB" i="1"/>
              <a:t>Notre personnalité</a:t>
            </a:r>
            <a:endParaRPr/>
          </a:p>
          <a:p>
            <a:pPr marL="628650" lvl="1" indent="-171450" algn="l" rtl="0">
              <a:spcBef>
                <a:spcPts val="0"/>
              </a:spcBef>
              <a:spcAft>
                <a:spcPts val="0"/>
              </a:spcAft>
              <a:buClr>
                <a:schemeClr val="dk1"/>
              </a:buClr>
              <a:buSzPts val="1200"/>
              <a:buChar char="•"/>
            </a:pPr>
            <a:r>
              <a:rPr lang="en-GB" i="1"/>
              <a:t>Nos atouts </a:t>
            </a:r>
            <a:endParaRPr/>
          </a:p>
          <a:p>
            <a:pPr marL="628650" lvl="1" indent="-171450" algn="l" rtl="0">
              <a:spcBef>
                <a:spcPts val="0"/>
              </a:spcBef>
              <a:spcAft>
                <a:spcPts val="0"/>
              </a:spcAft>
              <a:buClr>
                <a:schemeClr val="dk1"/>
              </a:buClr>
              <a:buSzPts val="1200"/>
              <a:buChar char="•"/>
            </a:pPr>
            <a:r>
              <a:rPr lang="en-GB" i="1"/>
              <a:t>Nos faiblesses </a:t>
            </a:r>
            <a:endParaRPr/>
          </a:p>
          <a:p>
            <a:pPr marL="628650" lvl="1" indent="-171450" algn="l" rtl="0">
              <a:spcBef>
                <a:spcPts val="0"/>
              </a:spcBef>
              <a:spcAft>
                <a:spcPts val="0"/>
              </a:spcAft>
              <a:buClr>
                <a:schemeClr val="dk1"/>
              </a:buClr>
              <a:buSzPts val="1200"/>
              <a:buChar char="•"/>
            </a:pPr>
            <a:r>
              <a:rPr lang="en-GB" i="1"/>
              <a:t>Nos sentiments</a:t>
            </a:r>
            <a:endParaRPr/>
          </a:p>
          <a:p>
            <a:pPr marL="171450" lvl="0" indent="-171450" algn="l" rtl="0">
              <a:spcBef>
                <a:spcPts val="0"/>
              </a:spcBef>
              <a:spcAft>
                <a:spcPts val="0"/>
              </a:spcAft>
              <a:buClr>
                <a:schemeClr val="dk1"/>
              </a:buClr>
              <a:buSzPts val="1200"/>
              <a:buChar char="•"/>
            </a:pPr>
            <a:r>
              <a:rPr lang="en-GB" i="1"/>
              <a:t>Ces connaissances sont nécessaires pour :</a:t>
            </a:r>
            <a:endParaRPr/>
          </a:p>
          <a:p>
            <a:pPr marL="628650" lvl="1" indent="-171450" algn="l" rtl="0">
              <a:spcBef>
                <a:spcPts val="0"/>
              </a:spcBef>
              <a:spcAft>
                <a:spcPts val="0"/>
              </a:spcAft>
              <a:buClr>
                <a:schemeClr val="dk1"/>
              </a:buClr>
              <a:buSzPts val="1200"/>
              <a:buChar char="•"/>
            </a:pPr>
            <a:r>
              <a:rPr lang="en-GB" i="1"/>
              <a:t>Se développer personnellement</a:t>
            </a:r>
            <a:endParaRPr/>
          </a:p>
          <a:p>
            <a:pPr marL="628650" lvl="1" indent="-171450" algn="l" rtl="0">
              <a:spcBef>
                <a:spcPts val="0"/>
              </a:spcBef>
              <a:spcAft>
                <a:spcPts val="0"/>
              </a:spcAft>
              <a:buClr>
                <a:schemeClr val="dk1"/>
              </a:buClr>
              <a:buSzPts val="1200"/>
              <a:buChar char="•"/>
            </a:pPr>
            <a:r>
              <a:rPr lang="en-GB" i="1"/>
              <a:t>Gérer nos comportements et nos pensées </a:t>
            </a:r>
            <a:endParaRPr/>
          </a:p>
          <a:p>
            <a:pPr marL="628650" lvl="1" indent="-171450" algn="l" rtl="0">
              <a:spcBef>
                <a:spcPts val="0"/>
              </a:spcBef>
              <a:spcAft>
                <a:spcPts val="0"/>
              </a:spcAft>
              <a:buClr>
                <a:schemeClr val="dk1"/>
              </a:buClr>
              <a:buSzPts val="1200"/>
              <a:buChar char="•"/>
            </a:pPr>
            <a:r>
              <a:rPr lang="en-GB" i="1"/>
              <a:t>Nous aider à faire face aux situations difficiles</a:t>
            </a:r>
            <a:endParaRPr/>
          </a:p>
        </p:txBody>
      </p:sp>
      <p:sp>
        <p:nvSpPr>
          <p:cNvPr id="235" name="Google Shape;235;p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Faisons un petit test de connaissance de soi</a:t>
            </a:r>
            <a:endParaRPr/>
          </a:p>
          <a:p>
            <a:pPr marL="171450" lvl="0" indent="-171450" algn="l" rtl="0">
              <a:spcBef>
                <a:spcPts val="0"/>
              </a:spcBef>
              <a:spcAft>
                <a:spcPts val="0"/>
              </a:spcAft>
              <a:buClr>
                <a:schemeClr val="dk1"/>
              </a:buClr>
              <a:buSzPts val="1200"/>
              <a:buChar char="•"/>
            </a:pPr>
            <a:r>
              <a:rPr lang="en-GB"/>
              <a:t>Guidez les participants vers la </a:t>
            </a:r>
            <a:r>
              <a:rPr lang="en-GB" b="1"/>
              <a:t>page 28 du cahier d'exercices : Ancres</a:t>
            </a:r>
            <a:endParaRPr/>
          </a:p>
          <a:p>
            <a:pPr marL="171450" lvl="0" indent="-171450" algn="l" rtl="0">
              <a:spcBef>
                <a:spcPts val="0"/>
              </a:spcBef>
              <a:spcAft>
                <a:spcPts val="0"/>
              </a:spcAft>
              <a:buClr>
                <a:schemeClr val="dk1"/>
              </a:buClr>
              <a:buSzPts val="1200"/>
              <a:buChar char="•"/>
            </a:pPr>
            <a:r>
              <a:rPr lang="en-GB" i="1"/>
              <a:t>Dans votre cahier d'exercices :</a:t>
            </a:r>
            <a:endParaRPr/>
          </a:p>
          <a:p>
            <a:pPr marL="628650" lvl="1" indent="-171450" algn="l" rtl="0">
              <a:spcBef>
                <a:spcPts val="0"/>
              </a:spcBef>
              <a:spcAft>
                <a:spcPts val="0"/>
              </a:spcAft>
              <a:buClr>
                <a:schemeClr val="dk1"/>
              </a:buClr>
              <a:buSzPts val="1200"/>
              <a:buChar char="•"/>
            </a:pPr>
            <a:r>
              <a:rPr lang="en-GB" i="1"/>
              <a:t>Décrivez-vous en 5 mots</a:t>
            </a:r>
            <a:endParaRPr/>
          </a:p>
          <a:p>
            <a:pPr marL="628650" lvl="1" indent="-171450" algn="l" rtl="0">
              <a:spcBef>
                <a:spcPts val="0"/>
              </a:spcBef>
              <a:spcAft>
                <a:spcPts val="0"/>
              </a:spcAft>
              <a:buClr>
                <a:schemeClr val="dk1"/>
              </a:buClr>
              <a:buSzPts val="1200"/>
              <a:buChar char="•"/>
            </a:pPr>
            <a:r>
              <a:rPr lang="en-GB" i="1"/>
              <a:t>Ces mots peuvent être des adjectifs (par exemple, intelligent, gentil, nerveux) ou des mots (par exemple, mère, ami, tribu).</a:t>
            </a:r>
            <a:endParaRPr/>
          </a:p>
          <a:p>
            <a:pPr marL="628650" lvl="1" indent="-171450" algn="l" rtl="0">
              <a:spcBef>
                <a:spcPts val="0"/>
              </a:spcBef>
              <a:spcAft>
                <a:spcPts val="0"/>
              </a:spcAft>
              <a:buClr>
                <a:schemeClr val="dk1"/>
              </a:buClr>
              <a:buSzPts val="1200"/>
              <a:buChar char="•"/>
            </a:pPr>
            <a:r>
              <a:rPr lang="en-GB" i="1"/>
              <a:t>Ensuite, décrivez qui vous étiez enfant (passé) et qui vous pensez être dans 10 ans (futur), en énumérant 5 mots chacun qui décrivent votre personnalité et votre identité.</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INDIVIDUEL (15 minutes)</a:t>
            </a:r>
            <a:endParaRPr/>
          </a:p>
          <a:p>
            <a:pPr marL="171450" lvl="0" indent="-171450" algn="l" rtl="0">
              <a:spcBef>
                <a:spcPts val="0"/>
              </a:spcBef>
              <a:spcAft>
                <a:spcPts val="0"/>
              </a:spcAft>
              <a:buClr>
                <a:schemeClr val="dk1"/>
              </a:buClr>
              <a:buSzPts val="1200"/>
              <a:buChar char="•"/>
            </a:pPr>
            <a:r>
              <a:rPr lang="en-GB"/>
              <a:t>Laissez 15 minutes aux participants pour compléter le questionnaire</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i="1"/>
              <a:t>Y a-t-il des mots qui reviennent dans les trois descriptions de vous-mêmes ? Le passé, le présent et le futur ?</a:t>
            </a:r>
            <a:endParaRPr/>
          </a:p>
          <a:p>
            <a:pPr marL="628650" lvl="1" indent="-171450" algn="l" rtl="0">
              <a:spcBef>
                <a:spcPts val="0"/>
              </a:spcBef>
              <a:spcAft>
                <a:spcPts val="0"/>
              </a:spcAft>
              <a:buClr>
                <a:schemeClr val="dk1"/>
              </a:buClr>
              <a:buSzPts val="1200"/>
              <a:buChar char="•"/>
            </a:pPr>
            <a:r>
              <a:rPr lang="en-GB" i="1"/>
              <a:t>Mettez en évidence les mots qui reviennent dans les trois descriptions</a:t>
            </a:r>
            <a:endParaRPr/>
          </a:p>
          <a:p>
            <a:pPr marL="171450" lvl="0" indent="-171450" algn="l" rtl="0">
              <a:spcBef>
                <a:spcPts val="0"/>
              </a:spcBef>
              <a:spcAft>
                <a:spcPts val="0"/>
              </a:spcAft>
              <a:buClr>
                <a:schemeClr val="dk1"/>
              </a:buClr>
              <a:buSzPts val="1200"/>
              <a:buChar char="•"/>
            </a:pPr>
            <a:r>
              <a:rPr lang="en-GB" i="1"/>
              <a:t>C'est ce que nous appelons les ancres</a:t>
            </a:r>
            <a:endParaRPr/>
          </a:p>
          <a:p>
            <a:pPr marL="628650" lvl="1" indent="-171450" algn="l" rtl="0">
              <a:spcBef>
                <a:spcPts val="0"/>
              </a:spcBef>
              <a:spcAft>
                <a:spcPts val="0"/>
              </a:spcAft>
              <a:buClr>
                <a:schemeClr val="dk1"/>
              </a:buClr>
              <a:buSzPts val="1200"/>
              <a:buChar char="•"/>
            </a:pPr>
            <a:r>
              <a:rPr lang="en-GB" i="1"/>
              <a:t>Les ancres sont les mots que nous utilisons pour nous décrire dans le passé, le présent et l'avenir. </a:t>
            </a:r>
            <a:endParaRPr/>
          </a:p>
          <a:p>
            <a:pPr marL="628650" lvl="1" indent="-171450" algn="l" rtl="0">
              <a:spcBef>
                <a:spcPts val="0"/>
              </a:spcBef>
              <a:spcAft>
                <a:spcPts val="0"/>
              </a:spcAft>
              <a:buClr>
                <a:schemeClr val="dk1"/>
              </a:buClr>
              <a:buSzPts val="1200"/>
              <a:buChar char="•"/>
            </a:pPr>
            <a:r>
              <a:rPr lang="en-GB" i="1"/>
              <a:t>Ce sont des caractéristiques personnelles qui restent constantes et nous aident à être stables. </a:t>
            </a:r>
            <a:endParaRPr/>
          </a:p>
          <a:p>
            <a:pPr marL="171450" lvl="0" indent="-171450" algn="l" rtl="0">
              <a:spcBef>
                <a:spcPts val="0"/>
              </a:spcBef>
              <a:spcAft>
                <a:spcPts val="0"/>
              </a:spcAft>
              <a:buClr>
                <a:schemeClr val="dk1"/>
              </a:buClr>
              <a:buSzPts val="1200"/>
              <a:buChar char="•"/>
            </a:pPr>
            <a:r>
              <a:rPr lang="en-GB" i="1"/>
              <a:t>Pour les gestionnaires de cas, il est important de se connaître, de savoir qui l'on est, ce que l'on ressent, ses forces et ses faiblesses. </a:t>
            </a:r>
            <a:endParaRPr/>
          </a:p>
        </p:txBody>
      </p:sp>
      <p:sp>
        <p:nvSpPr>
          <p:cNvPr id="241" name="Google Shape;241;p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6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2"/>
          <p:cNvSpPr>
            <a:spLocks noGrp="1"/>
          </p:cNvSpPr>
          <p:nvPr>
            <p:ph type="pic" idx="2"/>
          </p:nvPr>
        </p:nvSpPr>
        <p:spPr>
          <a:xfrm>
            <a:off x="5183188" y="987425"/>
            <a:ext cx="6172200" cy="4873625"/>
          </a:xfrm>
          <a:prstGeom prst="rect">
            <a:avLst/>
          </a:prstGeom>
          <a:noFill/>
          <a:ln>
            <a:noFill/>
          </a:ln>
        </p:spPr>
      </p:sp>
      <p:sp>
        <p:nvSpPr>
          <p:cNvPr id="75" name="Google Shape;75;p6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6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6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6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945E7A"/>
        </a:solidFill>
        <a:effectLst/>
      </p:bgPr>
    </p:bg>
    <p:spTree>
      <p:nvGrpSpPr>
        <p:cNvPr id="1" name="Shape 15"/>
        <p:cNvGrpSpPr/>
        <p:nvPr/>
      </p:nvGrpSpPr>
      <p:grpSpPr>
        <a:xfrm>
          <a:off x="0" y="0"/>
          <a:ext cx="0" cy="0"/>
          <a:chOff x="0" y="0"/>
          <a:chExt cx="0" cy="0"/>
        </a:xfrm>
      </p:grpSpPr>
      <p:sp>
        <p:nvSpPr>
          <p:cNvPr id="16" name="Google Shape;16;p52"/>
          <p:cNvSpPr txBox="1">
            <a:spLocks noGrp="1"/>
          </p:cNvSpPr>
          <p:nvPr>
            <p:ph type="title"/>
          </p:nvPr>
        </p:nvSpPr>
        <p:spPr>
          <a:xfrm>
            <a:off x="796385" y="3099692"/>
            <a:ext cx="10255073"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54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rgbClr val="945E7A"/>
        </a:solidFill>
        <a:effectLst/>
      </p:bgPr>
    </p:bg>
    <p:spTree>
      <p:nvGrpSpPr>
        <p:cNvPr id="1" name="Shape 17"/>
        <p:cNvGrpSpPr/>
        <p:nvPr/>
      </p:nvGrpSpPr>
      <p:grpSpPr>
        <a:xfrm>
          <a:off x="0" y="0"/>
          <a:ext cx="0" cy="0"/>
          <a:chOff x="0" y="0"/>
          <a:chExt cx="0" cy="0"/>
        </a:xfrm>
      </p:grpSpPr>
      <p:sp>
        <p:nvSpPr>
          <p:cNvPr id="18" name="Google Shape;18;p53"/>
          <p:cNvSpPr/>
          <p:nvPr/>
        </p:nvSpPr>
        <p:spPr>
          <a:xfrm rot="1782986">
            <a:off x="657418" y="1353464"/>
            <a:ext cx="4749573" cy="4094457"/>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53"/>
          <p:cNvSpPr txBox="1">
            <a:spLocks noGrp="1"/>
          </p:cNvSpPr>
          <p:nvPr>
            <p:ph type="title"/>
          </p:nvPr>
        </p:nvSpPr>
        <p:spPr>
          <a:xfrm>
            <a:off x="1243425"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
        <p:cNvGrpSpPr/>
        <p:nvPr/>
      </p:nvGrpSpPr>
      <p:grpSpPr>
        <a:xfrm>
          <a:off x="0" y="0"/>
          <a:ext cx="0" cy="0"/>
          <a:chOff x="0" y="0"/>
          <a:chExt cx="0" cy="0"/>
        </a:xfrm>
      </p:grpSpPr>
      <p:sp>
        <p:nvSpPr>
          <p:cNvPr id="21" name="Google Shape;21;p54"/>
          <p:cNvSpPr/>
          <p:nvPr/>
        </p:nvSpPr>
        <p:spPr>
          <a:xfrm>
            <a:off x="0" y="-1"/>
            <a:ext cx="12192000" cy="985520"/>
          </a:xfrm>
          <a:prstGeom prst="rect">
            <a:avLst/>
          </a:prstGeom>
          <a:solidFill>
            <a:srgbClr val="F0E7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54"/>
          <p:cNvSpPr/>
          <p:nvPr/>
        </p:nvSpPr>
        <p:spPr>
          <a:xfrm>
            <a:off x="335817" y="6230028"/>
            <a:ext cx="349714" cy="402608"/>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23;p5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8C5F7A"/>
              </a:buClr>
              <a:buSzPts val="3200"/>
              <a:buFont typeface="Arial"/>
              <a:buNone/>
              <a:defRPr sz="3200" b="1">
                <a:solidFill>
                  <a:srgbClr val="945E7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54"/>
          <p:cNvPicPr preferRelativeResize="0"/>
          <p:nvPr/>
        </p:nvPicPr>
        <p:blipFill rotWithShape="1">
          <a:blip r:embed="rId2">
            <a:alphaModFix/>
          </a:blip>
          <a:srcRect/>
          <a:stretch/>
        </p:blipFill>
        <p:spPr>
          <a:xfrm>
            <a:off x="335817" y="6230028"/>
            <a:ext cx="349715" cy="402608"/>
          </a:xfrm>
          <a:prstGeom prst="rect">
            <a:avLst/>
          </a:prstGeom>
          <a:noFill/>
          <a:ln>
            <a:noFill/>
          </a:ln>
        </p:spPr>
      </p:pic>
      <p:sp>
        <p:nvSpPr>
          <p:cNvPr id="25" name="Google Shape;25;p54"/>
          <p:cNvSpPr/>
          <p:nvPr/>
        </p:nvSpPr>
        <p:spPr>
          <a:xfrm>
            <a:off x="766810" y="6277445"/>
            <a:ext cx="1037466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AEABAB"/>
              </a:buClr>
              <a:buSzPts val="1400"/>
              <a:buFont typeface="Arial"/>
              <a:buNone/>
            </a:pPr>
            <a:r>
              <a:rPr lang="en-GB" sz="1400" b="0" i="0" u="none" strike="noStrike" cap="none">
                <a:solidFill>
                  <a:srgbClr val="AEABAB"/>
                </a:solidFill>
                <a:latin typeface="Arial"/>
                <a:ea typeface="Arial"/>
                <a:cs typeface="Arial"/>
                <a:sym typeface="Arial"/>
              </a:rPr>
              <a:t>Niveau 2 Module 2: </a:t>
            </a:r>
            <a:r>
              <a:rPr lang="en-GB" sz="1400" b="1" i="0" u="none" strike="noStrike" cap="none">
                <a:solidFill>
                  <a:srgbClr val="AEABAB"/>
                </a:solidFill>
                <a:latin typeface="Arial"/>
                <a:ea typeface="Arial"/>
                <a:cs typeface="Arial"/>
                <a:sym typeface="Arial"/>
              </a:rPr>
              <a:t>Compétences personnelles (partie 1)</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5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5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5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5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p:nvPr/>
        </p:nvSpPr>
        <p:spPr>
          <a:xfrm>
            <a:off x="1052196" y="1210278"/>
            <a:ext cx="4910068"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i="0" u="none" strike="noStrike" cap="none" dirty="0" err="1">
                <a:solidFill>
                  <a:srgbClr val="945E7A"/>
                </a:solidFill>
                <a:latin typeface="Garamond"/>
                <a:ea typeface="Garamond"/>
                <a:cs typeface="Garamond"/>
                <a:sym typeface="Garamond"/>
              </a:rPr>
              <a:t>Compétences</a:t>
            </a:r>
            <a:r>
              <a:rPr lang="en-GB" sz="5400" b="1" i="0" u="none" strike="noStrike" cap="none" dirty="0">
                <a:solidFill>
                  <a:srgbClr val="945E7A"/>
                </a:solidFill>
                <a:latin typeface="Garamond"/>
                <a:ea typeface="Garamond"/>
                <a:cs typeface="Garamond"/>
                <a:sym typeface="Garamond"/>
              </a:rPr>
              <a:t> </a:t>
            </a:r>
            <a:r>
              <a:rPr lang="en-GB" sz="5400" b="1" i="0" u="none" strike="noStrike" cap="none" dirty="0" err="1">
                <a:solidFill>
                  <a:srgbClr val="945E7A"/>
                </a:solidFill>
                <a:latin typeface="Garamond"/>
                <a:ea typeface="Garamond"/>
                <a:cs typeface="Garamond"/>
                <a:sym typeface="Garamond"/>
              </a:rPr>
              <a:t>personnelles</a:t>
            </a:r>
            <a:endParaRPr dirty="0"/>
          </a:p>
          <a:p>
            <a:pPr marL="0" marR="0" lvl="0" indent="0" algn="l" rtl="0">
              <a:spcBef>
                <a:spcPts val="0"/>
              </a:spcBef>
              <a:spcAft>
                <a:spcPts val="0"/>
              </a:spcAft>
              <a:buNone/>
            </a:pPr>
            <a:r>
              <a:rPr lang="en-GB" sz="2800" b="1" dirty="0" err="1">
                <a:solidFill>
                  <a:srgbClr val="945E7A"/>
                </a:solidFill>
                <a:latin typeface="Garamond"/>
                <a:ea typeface="Garamond"/>
                <a:cs typeface="Garamond"/>
                <a:sym typeface="Garamond"/>
              </a:rPr>
              <a:t>Partie</a:t>
            </a:r>
            <a:r>
              <a:rPr lang="en-GB" sz="2800" b="1" dirty="0">
                <a:solidFill>
                  <a:srgbClr val="945E7A"/>
                </a:solidFill>
                <a:latin typeface="Garamond"/>
                <a:ea typeface="Garamond"/>
                <a:cs typeface="Garamond"/>
                <a:sym typeface="Garamond"/>
              </a:rPr>
              <a:t> 1 : Conscience de soi, </a:t>
            </a:r>
            <a:r>
              <a:rPr lang="en-GB" sz="2800" b="1" dirty="0" err="1">
                <a:solidFill>
                  <a:srgbClr val="945E7A"/>
                </a:solidFill>
                <a:latin typeface="Garamond"/>
                <a:ea typeface="Garamond"/>
                <a:cs typeface="Garamond"/>
                <a:sym typeface="Garamond"/>
              </a:rPr>
              <a:t>diversité</a:t>
            </a:r>
            <a:r>
              <a:rPr lang="en-GB" sz="2800" b="1" dirty="0">
                <a:solidFill>
                  <a:srgbClr val="945E7A"/>
                </a:solidFill>
                <a:latin typeface="Garamond"/>
                <a:ea typeface="Garamond"/>
                <a:cs typeface="Garamond"/>
                <a:sym typeface="Garamond"/>
              </a:rPr>
              <a:t> et inclusion, </a:t>
            </a:r>
            <a:r>
              <a:rPr lang="en-GB" sz="2800" b="1" dirty="0" err="1">
                <a:solidFill>
                  <a:srgbClr val="945E7A"/>
                </a:solidFill>
                <a:latin typeface="Garamond"/>
                <a:ea typeface="Garamond"/>
                <a:cs typeface="Garamond"/>
                <a:sym typeface="Garamond"/>
              </a:rPr>
              <a:t>responsabilité</a:t>
            </a:r>
            <a:endParaRPr dirty="0"/>
          </a:p>
          <a:p>
            <a:pPr marL="0" marR="0" lvl="0" indent="0" algn="l" rtl="0">
              <a:spcBef>
                <a:spcPts val="0"/>
              </a:spcBef>
              <a:spcAft>
                <a:spcPts val="0"/>
              </a:spcAft>
              <a:buNone/>
            </a:pPr>
            <a:endParaRPr sz="2800" b="1" dirty="0">
              <a:solidFill>
                <a:srgbClr val="945E7A"/>
              </a:solidFill>
              <a:latin typeface="Garamond"/>
              <a:ea typeface="Garamond"/>
              <a:cs typeface="Garamond"/>
              <a:sym typeface="Garamond"/>
            </a:endParaRPr>
          </a:p>
          <a:p>
            <a:pPr marL="0" marR="0" lvl="0" indent="0" algn="l" rtl="0">
              <a:spcBef>
                <a:spcPts val="0"/>
              </a:spcBef>
              <a:spcAft>
                <a:spcPts val="0"/>
              </a:spcAft>
              <a:buNone/>
            </a:pPr>
            <a:r>
              <a:rPr lang="en-GB" sz="2800" b="1" dirty="0">
                <a:solidFill>
                  <a:srgbClr val="945E7A"/>
                </a:solidFill>
                <a:latin typeface="Garamond"/>
                <a:ea typeface="Garamond"/>
                <a:cs typeface="Garamond"/>
                <a:sym typeface="Garamond"/>
              </a:rPr>
              <a:t>NIVEAU 2 MODULE 2</a:t>
            </a:r>
            <a:endParaRPr dirty="0"/>
          </a:p>
        </p:txBody>
      </p:sp>
      <p:pic>
        <p:nvPicPr>
          <p:cNvPr id="97" name="Google Shape;97;p1" descr="Logo&#10;&#10;Description automatically generated"/>
          <p:cNvPicPr preferRelativeResize="0"/>
          <p:nvPr/>
        </p:nvPicPr>
        <p:blipFill rotWithShape="1">
          <a:blip r:embed="rId3">
            <a:alphaModFix/>
          </a:blip>
          <a:srcRect/>
          <a:stretch/>
        </p:blipFill>
        <p:spPr>
          <a:xfrm>
            <a:off x="3157593" y="5213247"/>
            <a:ext cx="2405008" cy="923462"/>
          </a:xfrm>
          <a:prstGeom prst="rect">
            <a:avLst/>
          </a:prstGeom>
          <a:noFill/>
          <a:ln>
            <a:noFill/>
          </a:ln>
        </p:spPr>
      </p:pic>
      <p:pic>
        <p:nvPicPr>
          <p:cNvPr id="98" name="Google Shape;98;p1" descr="Text&#10;&#10;Description automatically generated"/>
          <p:cNvPicPr preferRelativeResize="0"/>
          <p:nvPr/>
        </p:nvPicPr>
        <p:blipFill rotWithShape="1">
          <a:blip r:embed="rId4">
            <a:alphaModFix/>
          </a:blip>
          <a:srcRect/>
          <a:stretch/>
        </p:blipFill>
        <p:spPr>
          <a:xfrm>
            <a:off x="939406" y="5314888"/>
            <a:ext cx="2405009" cy="685884"/>
          </a:xfrm>
          <a:prstGeom prst="rect">
            <a:avLst/>
          </a:prstGeom>
          <a:noFill/>
          <a:ln>
            <a:noFill/>
          </a:ln>
        </p:spPr>
      </p:pic>
      <p:grpSp>
        <p:nvGrpSpPr>
          <p:cNvPr id="99" name="Google Shape;99;p1"/>
          <p:cNvGrpSpPr/>
          <p:nvPr/>
        </p:nvGrpSpPr>
        <p:grpSpPr>
          <a:xfrm>
            <a:off x="5902740" y="256760"/>
            <a:ext cx="6066360" cy="5909188"/>
            <a:chOff x="6063071" y="1302165"/>
            <a:chExt cx="1430436" cy="1393376"/>
          </a:xfrm>
        </p:grpSpPr>
        <p:sp>
          <p:nvSpPr>
            <p:cNvPr id="100" name="Google Shape;100;p1"/>
            <p:cNvSpPr/>
            <p:nvPr/>
          </p:nvSpPr>
          <p:spPr>
            <a:xfrm rot="1782986">
              <a:off x="6235949" y="1506221"/>
              <a:ext cx="1084680" cy="985264"/>
            </a:xfrm>
            <a:prstGeom prst="hexagon">
              <a:avLst>
                <a:gd name="adj" fmla="val 28965"/>
                <a:gd name="vf" fmla="val 11547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1" name="Google Shape;101;p1"/>
            <p:cNvGrpSpPr/>
            <p:nvPr/>
          </p:nvGrpSpPr>
          <p:grpSpPr>
            <a:xfrm>
              <a:off x="6537176" y="1699791"/>
              <a:ext cx="359797" cy="853698"/>
              <a:chOff x="2068313" y="2482622"/>
              <a:chExt cx="376359" cy="892995"/>
            </a:xfrm>
          </p:grpSpPr>
          <p:sp>
            <p:nvSpPr>
              <p:cNvPr id="102" name="Google Shape;102;p1"/>
              <p:cNvSpPr/>
              <p:nvPr/>
            </p:nvSpPr>
            <p:spPr>
              <a:xfrm>
                <a:off x="2071073" y="2923619"/>
                <a:ext cx="372129" cy="451998"/>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1"/>
              <p:cNvSpPr/>
              <p:nvPr/>
            </p:nvSpPr>
            <p:spPr>
              <a:xfrm>
                <a:off x="2068313" y="2482622"/>
                <a:ext cx="376359" cy="37635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04" name="Google Shape;104;p1"/>
          <p:cNvSpPr/>
          <p:nvPr/>
        </p:nvSpPr>
        <p:spPr>
          <a:xfrm>
            <a:off x="9533147" y="3468922"/>
            <a:ext cx="675566" cy="675566"/>
          </a:xfrm>
          <a:prstGeom prst="star5">
            <a:avLst>
              <a:gd name="adj" fmla="val 28484"/>
              <a:gd name="hf" fmla="val 105146"/>
              <a:gd name="vf" fmla="val 11055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0"/>
          <p:cNvSpPr/>
          <p:nvPr/>
        </p:nvSpPr>
        <p:spPr>
          <a:xfrm>
            <a:off x="7033716" y="1715305"/>
            <a:ext cx="4560914" cy="3856060"/>
          </a:xfrm>
          <a:prstGeom prst="roundRect">
            <a:avLst>
              <a:gd name="adj" fmla="val 11861"/>
            </a:avLst>
          </a:prstGeom>
          <a:solidFill>
            <a:srgbClr val="F0E7EC"/>
          </a:solidFill>
          <a:ln w="12700" cap="flat" cmpd="sng">
            <a:solidFill>
              <a:srgbClr val="F0E7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 name="Google Shape;291;p1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Conscience de soi</a:t>
            </a:r>
            <a:endParaRPr>
              <a:latin typeface="Arial"/>
              <a:ea typeface="Arial"/>
              <a:cs typeface="Arial"/>
              <a:sym typeface="Arial"/>
            </a:endParaRPr>
          </a:p>
        </p:txBody>
      </p:sp>
      <p:sp>
        <p:nvSpPr>
          <p:cNvPr id="292" name="Google Shape;292;p10"/>
          <p:cNvSpPr txBox="1"/>
          <p:nvPr/>
        </p:nvSpPr>
        <p:spPr>
          <a:xfrm>
            <a:off x="7304670" y="2061759"/>
            <a:ext cx="4186819"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La conscience de soi est importante pour :</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La croissance personnelle</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La confiance</a:t>
            </a:r>
            <a:endParaRPr sz="20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La perception exacte de vos capacités </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La communication et l’établissement de relations</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Répondre avec empathie</a:t>
            </a:r>
            <a:endParaRPr/>
          </a:p>
          <a:p>
            <a:pPr marL="342900" marR="0" lvl="0" indent="-342900" algn="l" rtl="0">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La prise de décision</a:t>
            </a:r>
            <a:endParaRPr sz="2000">
              <a:solidFill>
                <a:schemeClr val="dk1"/>
              </a:solidFill>
              <a:latin typeface="Arial"/>
              <a:ea typeface="Arial"/>
              <a:cs typeface="Arial"/>
              <a:sym typeface="Arial"/>
            </a:endParaRPr>
          </a:p>
        </p:txBody>
      </p:sp>
      <p:sp>
        <p:nvSpPr>
          <p:cNvPr id="293" name="Google Shape;293;p10"/>
          <p:cNvSpPr txBox="1"/>
          <p:nvPr/>
        </p:nvSpPr>
        <p:spPr>
          <a:xfrm>
            <a:off x="622327" y="1881551"/>
            <a:ext cx="286381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dk1"/>
                </a:solidFill>
                <a:latin typeface="Arial"/>
                <a:ea typeface="Arial"/>
                <a:cs typeface="Arial"/>
                <a:sym typeface="Arial"/>
              </a:rPr>
              <a:t>Conscience de soi interne</a:t>
            </a:r>
            <a:endParaRPr sz="2000" b="1">
              <a:solidFill>
                <a:schemeClr val="dk1"/>
              </a:solidFill>
              <a:latin typeface="Arial"/>
              <a:ea typeface="Arial"/>
              <a:cs typeface="Arial"/>
              <a:sym typeface="Arial"/>
            </a:endParaRPr>
          </a:p>
        </p:txBody>
      </p:sp>
      <p:sp>
        <p:nvSpPr>
          <p:cNvPr id="294" name="Google Shape;294;p10"/>
          <p:cNvSpPr txBox="1"/>
          <p:nvPr/>
        </p:nvSpPr>
        <p:spPr>
          <a:xfrm>
            <a:off x="4229099" y="1881551"/>
            <a:ext cx="270147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dk1"/>
                </a:solidFill>
                <a:latin typeface="Arial"/>
                <a:ea typeface="Arial"/>
                <a:cs typeface="Arial"/>
                <a:sym typeface="Arial"/>
              </a:rPr>
              <a:t>Conscience de soi externe</a:t>
            </a:r>
            <a:endParaRPr sz="2000" b="1">
              <a:solidFill>
                <a:schemeClr val="dk1"/>
              </a:solidFill>
              <a:latin typeface="Arial"/>
              <a:ea typeface="Arial"/>
              <a:cs typeface="Arial"/>
              <a:sym typeface="Arial"/>
            </a:endParaRPr>
          </a:p>
        </p:txBody>
      </p:sp>
      <p:grpSp>
        <p:nvGrpSpPr>
          <p:cNvPr id="295" name="Google Shape;295;p10"/>
          <p:cNvGrpSpPr/>
          <p:nvPr/>
        </p:nvGrpSpPr>
        <p:grpSpPr>
          <a:xfrm>
            <a:off x="3125104" y="3639898"/>
            <a:ext cx="3414043" cy="1974087"/>
            <a:chOff x="5736551" y="4800026"/>
            <a:chExt cx="2341172" cy="1365282"/>
          </a:xfrm>
        </p:grpSpPr>
        <p:grpSp>
          <p:nvGrpSpPr>
            <p:cNvPr id="296" name="Google Shape;296;p10"/>
            <p:cNvGrpSpPr/>
            <p:nvPr/>
          </p:nvGrpSpPr>
          <p:grpSpPr>
            <a:xfrm>
              <a:off x="5736551" y="5425827"/>
              <a:ext cx="393082" cy="731012"/>
              <a:chOff x="2435824" y="2679091"/>
              <a:chExt cx="327409" cy="608880"/>
            </a:xfrm>
          </p:grpSpPr>
          <p:sp>
            <p:nvSpPr>
              <p:cNvPr id="297" name="Google Shape;297;p10"/>
              <p:cNvSpPr/>
              <p:nvPr/>
            </p:nvSpPr>
            <p:spPr>
              <a:xfrm>
                <a:off x="2438223" y="3062732"/>
                <a:ext cx="323729" cy="225239"/>
              </a:xfrm>
              <a:prstGeom prst="round2SameRect">
                <a:avLst>
                  <a:gd name="adj1" fmla="val 50000"/>
                  <a:gd name="adj2" fmla="val 0"/>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 name="Google Shape;298;p10"/>
              <p:cNvSpPr/>
              <p:nvPr/>
            </p:nvSpPr>
            <p:spPr>
              <a:xfrm>
                <a:off x="2435824" y="2679091"/>
                <a:ext cx="327409" cy="327409"/>
              </a:xfrm>
              <a:prstGeom prst="ellipse">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299" name="Google Shape;299;p10"/>
            <p:cNvGrpSpPr/>
            <p:nvPr/>
          </p:nvGrpSpPr>
          <p:grpSpPr>
            <a:xfrm>
              <a:off x="7152013" y="5193108"/>
              <a:ext cx="393082" cy="968804"/>
              <a:chOff x="3150503" y="2679091"/>
              <a:chExt cx="327409" cy="806943"/>
            </a:xfrm>
          </p:grpSpPr>
          <p:sp>
            <p:nvSpPr>
              <p:cNvPr id="300" name="Google Shape;300;p10"/>
              <p:cNvSpPr/>
              <p:nvPr/>
            </p:nvSpPr>
            <p:spPr>
              <a:xfrm>
                <a:off x="3152904" y="3062732"/>
                <a:ext cx="323729" cy="423302"/>
              </a:xfrm>
              <a:prstGeom prst="round2SameRect">
                <a:avLst>
                  <a:gd name="adj1" fmla="val 50000"/>
                  <a:gd name="adj2" fmla="val 0"/>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 name="Google Shape;301;p10"/>
              <p:cNvSpPr/>
              <p:nvPr/>
            </p:nvSpPr>
            <p:spPr>
              <a:xfrm>
                <a:off x="3150503" y="2679091"/>
                <a:ext cx="327409" cy="327409"/>
              </a:xfrm>
              <a:prstGeom prst="ellipse">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302" name="Google Shape;302;p10"/>
            <p:cNvGrpSpPr/>
            <p:nvPr/>
          </p:nvGrpSpPr>
          <p:grpSpPr>
            <a:xfrm>
              <a:off x="7684641" y="4800026"/>
              <a:ext cx="393082" cy="1365282"/>
              <a:chOff x="2675601" y="2682426"/>
              <a:chExt cx="327409" cy="1137181"/>
            </a:xfrm>
          </p:grpSpPr>
          <p:sp>
            <p:nvSpPr>
              <p:cNvPr id="303" name="Google Shape;303;p10"/>
              <p:cNvSpPr/>
              <p:nvPr/>
            </p:nvSpPr>
            <p:spPr>
              <a:xfrm>
                <a:off x="2677439" y="3069783"/>
                <a:ext cx="323729" cy="749824"/>
              </a:xfrm>
              <a:prstGeom prst="round2SameRect">
                <a:avLst>
                  <a:gd name="adj1" fmla="val 50000"/>
                  <a:gd name="adj2" fmla="val 0"/>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 name="Google Shape;304;p10"/>
              <p:cNvSpPr/>
              <p:nvPr/>
            </p:nvSpPr>
            <p:spPr>
              <a:xfrm>
                <a:off x="2675601" y="2682426"/>
                <a:ext cx="327409" cy="327409"/>
              </a:xfrm>
              <a:prstGeom prst="ellipse">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sp>
        <p:nvSpPr>
          <p:cNvPr id="305" name="Google Shape;305;p10"/>
          <p:cNvSpPr/>
          <p:nvPr/>
        </p:nvSpPr>
        <p:spPr>
          <a:xfrm>
            <a:off x="1710462" y="3247284"/>
            <a:ext cx="708160" cy="685523"/>
          </a:xfrm>
          <a:prstGeom prst="ellipse">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 name="Google Shape;306;p10"/>
          <p:cNvSpPr/>
          <p:nvPr/>
        </p:nvSpPr>
        <p:spPr>
          <a:xfrm>
            <a:off x="1453934" y="2987330"/>
            <a:ext cx="1176602" cy="1176602"/>
          </a:xfrm>
          <a:prstGeom prst="rect">
            <a:avLst/>
          </a:prstGeom>
          <a:noFill/>
          <a:ln w="57150" cap="flat" cmpd="sng">
            <a:solidFill>
              <a:srgbClr val="E1D1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07" name="Google Shape;307;p10"/>
          <p:cNvGrpSpPr/>
          <p:nvPr/>
        </p:nvGrpSpPr>
        <p:grpSpPr>
          <a:xfrm>
            <a:off x="775736" y="3549369"/>
            <a:ext cx="1249443" cy="2064616"/>
            <a:chOff x="7729092" y="2226754"/>
            <a:chExt cx="2185223" cy="3730164"/>
          </a:xfrm>
        </p:grpSpPr>
        <p:sp>
          <p:nvSpPr>
            <p:cNvPr id="308" name="Google Shape;308;p10"/>
            <p:cNvSpPr/>
            <p:nvPr/>
          </p:nvSpPr>
          <p:spPr>
            <a:xfrm>
              <a:off x="8212525" y="3545356"/>
              <a:ext cx="1224623" cy="2411562"/>
            </a:xfrm>
            <a:prstGeom prst="round2SameRect">
              <a:avLst>
                <a:gd name="adj1" fmla="val 41871"/>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 name="Google Shape;309;p10"/>
            <p:cNvSpPr/>
            <p:nvPr/>
          </p:nvSpPr>
          <p:spPr>
            <a:xfrm>
              <a:off x="8212539" y="2226754"/>
              <a:ext cx="1238543" cy="1238543"/>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0" name="Google Shape;310;p10"/>
            <p:cNvGrpSpPr/>
            <p:nvPr/>
          </p:nvGrpSpPr>
          <p:grpSpPr>
            <a:xfrm rot="507905">
              <a:off x="7839580" y="3799168"/>
              <a:ext cx="669658" cy="1550686"/>
              <a:chOff x="7916671" y="3912471"/>
              <a:chExt cx="669658" cy="1550686"/>
            </a:xfrm>
          </p:grpSpPr>
          <p:sp>
            <p:nvSpPr>
              <p:cNvPr id="311" name="Google Shape;311;p10"/>
              <p:cNvSpPr/>
              <p:nvPr/>
            </p:nvSpPr>
            <p:spPr>
              <a:xfrm rot="-10029813">
                <a:off x="8118418" y="3937945"/>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 name="Google Shape;312;p10"/>
              <p:cNvSpPr/>
              <p:nvPr/>
            </p:nvSpPr>
            <p:spPr>
              <a:xfrm>
                <a:off x="7916671" y="5050247"/>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 name="Google Shape;313;p10"/>
            <p:cNvGrpSpPr/>
            <p:nvPr/>
          </p:nvGrpSpPr>
          <p:grpSpPr>
            <a:xfrm rot="-494171" flipH="1">
              <a:off x="9124058" y="3789398"/>
              <a:ext cx="682707" cy="1550686"/>
              <a:chOff x="7916671" y="3912471"/>
              <a:chExt cx="669658" cy="1550686"/>
            </a:xfrm>
          </p:grpSpPr>
          <p:sp>
            <p:nvSpPr>
              <p:cNvPr id="314" name="Google Shape;314;p10"/>
              <p:cNvSpPr/>
              <p:nvPr/>
            </p:nvSpPr>
            <p:spPr>
              <a:xfrm rot="-10029813">
                <a:off x="8118418" y="3937945"/>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 name="Google Shape;315;p10"/>
              <p:cNvSpPr/>
              <p:nvPr/>
            </p:nvSpPr>
            <p:spPr>
              <a:xfrm>
                <a:off x="7916671" y="5050247"/>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316" name="Google Shape;316;p10"/>
          <p:cNvSpPr/>
          <p:nvPr/>
        </p:nvSpPr>
        <p:spPr>
          <a:xfrm>
            <a:off x="1783507" y="3983353"/>
            <a:ext cx="573216" cy="342755"/>
          </a:xfrm>
          <a:prstGeom prst="chord">
            <a:avLst>
              <a:gd name="adj1" fmla="val 10865745"/>
              <a:gd name="adj2" fmla="val 21476538"/>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17" name="Google Shape;317;p10"/>
          <p:cNvCxnSpPr/>
          <p:nvPr/>
        </p:nvCxnSpPr>
        <p:spPr>
          <a:xfrm>
            <a:off x="2197423" y="3113206"/>
            <a:ext cx="379769" cy="434651"/>
          </a:xfrm>
          <a:prstGeom prst="straightConnector1">
            <a:avLst/>
          </a:prstGeom>
          <a:noFill/>
          <a:ln w="57150" cap="flat" cmpd="sng">
            <a:solidFill>
              <a:srgbClr val="E1D1D9"/>
            </a:solidFill>
            <a:prstDash val="solid"/>
            <a:miter lim="800000"/>
            <a:headEnd type="none" w="sm" len="sm"/>
            <a:tailEnd type="none" w="sm" len="sm"/>
          </a:ln>
        </p:spPr>
      </p:cxnSp>
      <p:cxnSp>
        <p:nvCxnSpPr>
          <p:cNvPr id="318" name="Google Shape;318;p10"/>
          <p:cNvCxnSpPr/>
          <p:nvPr/>
        </p:nvCxnSpPr>
        <p:spPr>
          <a:xfrm>
            <a:off x="2209667" y="2994666"/>
            <a:ext cx="210061" cy="233126"/>
          </a:xfrm>
          <a:prstGeom prst="straightConnector1">
            <a:avLst/>
          </a:prstGeom>
          <a:noFill/>
          <a:ln w="57150" cap="flat" cmpd="sng">
            <a:solidFill>
              <a:srgbClr val="E1D1D9"/>
            </a:solidFill>
            <a:prstDash val="solid"/>
            <a:miter lim="800000"/>
            <a:headEnd type="none" w="sm" len="sm"/>
            <a:tailEnd type="none" w="sm" len="sm"/>
          </a:ln>
        </p:spPr>
      </p:cxnSp>
      <p:grpSp>
        <p:nvGrpSpPr>
          <p:cNvPr id="319" name="Google Shape;319;p10"/>
          <p:cNvGrpSpPr/>
          <p:nvPr/>
        </p:nvGrpSpPr>
        <p:grpSpPr>
          <a:xfrm>
            <a:off x="3855243" y="3549369"/>
            <a:ext cx="1249443" cy="2064616"/>
            <a:chOff x="7729092" y="2226754"/>
            <a:chExt cx="2185223" cy="3730164"/>
          </a:xfrm>
        </p:grpSpPr>
        <p:sp>
          <p:nvSpPr>
            <p:cNvPr id="320" name="Google Shape;320;p10"/>
            <p:cNvSpPr/>
            <p:nvPr/>
          </p:nvSpPr>
          <p:spPr>
            <a:xfrm>
              <a:off x="8212525" y="3545356"/>
              <a:ext cx="1224623" cy="2411562"/>
            </a:xfrm>
            <a:prstGeom prst="round2SameRect">
              <a:avLst>
                <a:gd name="adj1" fmla="val 41871"/>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 name="Google Shape;321;p10"/>
            <p:cNvSpPr/>
            <p:nvPr/>
          </p:nvSpPr>
          <p:spPr>
            <a:xfrm>
              <a:off x="8212539" y="2226754"/>
              <a:ext cx="1238543" cy="1238543"/>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2" name="Google Shape;322;p10"/>
            <p:cNvGrpSpPr/>
            <p:nvPr/>
          </p:nvGrpSpPr>
          <p:grpSpPr>
            <a:xfrm rot="507905">
              <a:off x="7839580" y="3799168"/>
              <a:ext cx="669658" cy="1550686"/>
              <a:chOff x="7916671" y="3912471"/>
              <a:chExt cx="669658" cy="1550686"/>
            </a:xfrm>
          </p:grpSpPr>
          <p:sp>
            <p:nvSpPr>
              <p:cNvPr id="323" name="Google Shape;323;p10"/>
              <p:cNvSpPr/>
              <p:nvPr/>
            </p:nvSpPr>
            <p:spPr>
              <a:xfrm rot="-10029813">
                <a:off x="8118418" y="3937945"/>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 name="Google Shape;324;p10"/>
              <p:cNvSpPr/>
              <p:nvPr/>
            </p:nvSpPr>
            <p:spPr>
              <a:xfrm>
                <a:off x="7916671" y="5050247"/>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5" name="Google Shape;325;p10"/>
            <p:cNvGrpSpPr/>
            <p:nvPr/>
          </p:nvGrpSpPr>
          <p:grpSpPr>
            <a:xfrm rot="-494171" flipH="1">
              <a:off x="9124058" y="3789398"/>
              <a:ext cx="682707" cy="1550686"/>
              <a:chOff x="7916671" y="3912471"/>
              <a:chExt cx="669658" cy="1550686"/>
            </a:xfrm>
          </p:grpSpPr>
          <p:sp>
            <p:nvSpPr>
              <p:cNvPr id="326" name="Google Shape;326;p10"/>
              <p:cNvSpPr/>
              <p:nvPr/>
            </p:nvSpPr>
            <p:spPr>
              <a:xfrm rot="-10029813">
                <a:off x="8118418" y="3937945"/>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 name="Google Shape;327;p10"/>
              <p:cNvSpPr/>
              <p:nvPr/>
            </p:nvSpPr>
            <p:spPr>
              <a:xfrm>
                <a:off x="7916671" y="5050247"/>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Conscience de soi</a:t>
            </a:r>
            <a:endParaRPr>
              <a:latin typeface="Arial"/>
              <a:ea typeface="Arial"/>
              <a:cs typeface="Arial"/>
              <a:sym typeface="Arial"/>
            </a:endParaRPr>
          </a:p>
        </p:txBody>
      </p:sp>
      <p:grpSp>
        <p:nvGrpSpPr>
          <p:cNvPr id="334" name="Google Shape;334;p11"/>
          <p:cNvGrpSpPr/>
          <p:nvPr/>
        </p:nvGrpSpPr>
        <p:grpSpPr>
          <a:xfrm>
            <a:off x="6975629" y="2206626"/>
            <a:ext cx="4378171" cy="3705535"/>
            <a:chOff x="6975629" y="2111623"/>
            <a:chExt cx="4378171" cy="4042216"/>
          </a:xfrm>
        </p:grpSpPr>
        <p:sp>
          <p:nvSpPr>
            <p:cNvPr id="335" name="Google Shape;335;p11"/>
            <p:cNvSpPr/>
            <p:nvPr/>
          </p:nvSpPr>
          <p:spPr>
            <a:xfrm>
              <a:off x="6975629" y="2111623"/>
              <a:ext cx="2139518" cy="1953087"/>
            </a:xfrm>
            <a:prstGeom prst="roundRect">
              <a:avLst>
                <a:gd name="adj" fmla="val 1666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ZONE OUVERTE</a:t>
              </a:r>
              <a:endParaRPr sz="1800" b="1">
                <a:solidFill>
                  <a:schemeClr val="lt1"/>
                </a:solidFill>
                <a:latin typeface="Arial"/>
                <a:ea typeface="Arial"/>
                <a:cs typeface="Arial"/>
                <a:sym typeface="Arial"/>
              </a:endParaRPr>
            </a:p>
          </p:txBody>
        </p:sp>
        <p:sp>
          <p:nvSpPr>
            <p:cNvPr id="336" name="Google Shape;336;p11"/>
            <p:cNvSpPr/>
            <p:nvPr/>
          </p:nvSpPr>
          <p:spPr>
            <a:xfrm>
              <a:off x="9214282" y="2111623"/>
              <a:ext cx="2139518" cy="1953087"/>
            </a:xfrm>
            <a:prstGeom prst="roundRect">
              <a:avLst>
                <a:gd name="adj" fmla="val 16667"/>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rgbClr val="945E7A"/>
                  </a:solidFill>
                  <a:latin typeface="Arial"/>
                  <a:ea typeface="Arial"/>
                  <a:cs typeface="Arial"/>
                  <a:sym typeface="Arial"/>
                </a:rPr>
                <a:t>ZONE AVEUGLE</a:t>
              </a:r>
              <a:endParaRPr sz="1800" b="1">
                <a:solidFill>
                  <a:srgbClr val="945E7A"/>
                </a:solidFill>
                <a:latin typeface="Arial"/>
                <a:ea typeface="Arial"/>
                <a:cs typeface="Arial"/>
                <a:sym typeface="Arial"/>
              </a:endParaRPr>
            </a:p>
          </p:txBody>
        </p:sp>
        <p:sp>
          <p:nvSpPr>
            <p:cNvPr id="337" name="Google Shape;337;p11"/>
            <p:cNvSpPr/>
            <p:nvPr/>
          </p:nvSpPr>
          <p:spPr>
            <a:xfrm>
              <a:off x="6975629" y="4200752"/>
              <a:ext cx="2139518" cy="1953087"/>
            </a:xfrm>
            <a:prstGeom prst="roundRect">
              <a:avLst>
                <a:gd name="adj" fmla="val 16667"/>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rgbClr val="945E7A"/>
                  </a:solidFill>
                  <a:latin typeface="Arial"/>
                  <a:ea typeface="Arial"/>
                  <a:cs typeface="Arial"/>
                  <a:sym typeface="Arial"/>
                </a:rPr>
                <a:t>ZONE CACHÉE</a:t>
              </a:r>
              <a:endParaRPr sz="1800" b="1">
                <a:solidFill>
                  <a:srgbClr val="945E7A"/>
                </a:solidFill>
                <a:latin typeface="Arial"/>
                <a:ea typeface="Arial"/>
                <a:cs typeface="Arial"/>
                <a:sym typeface="Arial"/>
              </a:endParaRPr>
            </a:p>
          </p:txBody>
        </p:sp>
        <p:sp>
          <p:nvSpPr>
            <p:cNvPr id="338" name="Google Shape;338;p11"/>
            <p:cNvSpPr/>
            <p:nvPr/>
          </p:nvSpPr>
          <p:spPr>
            <a:xfrm>
              <a:off x="9214282" y="4181997"/>
              <a:ext cx="2139518" cy="1953087"/>
            </a:xfrm>
            <a:prstGeom prst="roundRect">
              <a:avLst>
                <a:gd name="adj" fmla="val 1666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ZONE INCONNUE</a:t>
              </a:r>
              <a:endParaRPr sz="1800" b="1">
                <a:solidFill>
                  <a:schemeClr val="lt1"/>
                </a:solidFill>
                <a:latin typeface="Arial"/>
                <a:ea typeface="Arial"/>
                <a:cs typeface="Arial"/>
                <a:sym typeface="Arial"/>
              </a:endParaRPr>
            </a:p>
          </p:txBody>
        </p:sp>
      </p:grpSp>
      <p:sp>
        <p:nvSpPr>
          <p:cNvPr id="339" name="Google Shape;339;p11"/>
          <p:cNvSpPr txBox="1"/>
          <p:nvPr/>
        </p:nvSpPr>
        <p:spPr>
          <a:xfrm>
            <a:off x="6975629" y="1619291"/>
            <a:ext cx="213951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1">
                <a:solidFill>
                  <a:schemeClr val="dk1"/>
                </a:solidFill>
                <a:latin typeface="Arial"/>
                <a:ea typeface="Arial"/>
                <a:cs typeface="Arial"/>
                <a:sym typeface="Arial"/>
              </a:rPr>
              <a:t>Connu de soi</a:t>
            </a:r>
            <a:endParaRPr sz="1800" b="1" i="1">
              <a:solidFill>
                <a:schemeClr val="dk1"/>
              </a:solidFill>
              <a:latin typeface="Arial"/>
              <a:ea typeface="Arial"/>
              <a:cs typeface="Arial"/>
              <a:sym typeface="Arial"/>
            </a:endParaRPr>
          </a:p>
        </p:txBody>
      </p:sp>
      <p:sp>
        <p:nvSpPr>
          <p:cNvPr id="340" name="Google Shape;340;p11"/>
          <p:cNvSpPr txBox="1"/>
          <p:nvPr/>
        </p:nvSpPr>
        <p:spPr>
          <a:xfrm>
            <a:off x="9214282" y="1619291"/>
            <a:ext cx="213951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1">
                <a:solidFill>
                  <a:schemeClr val="dk1"/>
                </a:solidFill>
                <a:latin typeface="Arial"/>
                <a:ea typeface="Arial"/>
                <a:cs typeface="Arial"/>
                <a:sym typeface="Arial"/>
              </a:rPr>
              <a:t>Inconnu de soi</a:t>
            </a:r>
            <a:endParaRPr sz="1800" b="1" i="1">
              <a:solidFill>
                <a:schemeClr val="dk1"/>
              </a:solidFill>
              <a:latin typeface="Arial"/>
              <a:ea typeface="Arial"/>
              <a:cs typeface="Arial"/>
              <a:sym typeface="Arial"/>
            </a:endParaRPr>
          </a:p>
        </p:txBody>
      </p:sp>
      <p:sp>
        <p:nvSpPr>
          <p:cNvPr id="341" name="Google Shape;341;p11"/>
          <p:cNvSpPr txBox="1"/>
          <p:nvPr/>
        </p:nvSpPr>
        <p:spPr>
          <a:xfrm>
            <a:off x="5420556" y="2848677"/>
            <a:ext cx="145593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1">
                <a:solidFill>
                  <a:schemeClr val="dk1"/>
                </a:solidFill>
                <a:latin typeface="Arial"/>
                <a:ea typeface="Arial"/>
                <a:cs typeface="Arial"/>
                <a:sym typeface="Arial"/>
              </a:rPr>
              <a:t>Connu des autres</a:t>
            </a:r>
            <a:endParaRPr sz="1800" b="1" i="1">
              <a:solidFill>
                <a:schemeClr val="dk1"/>
              </a:solidFill>
              <a:latin typeface="Arial"/>
              <a:ea typeface="Arial"/>
              <a:cs typeface="Arial"/>
              <a:sym typeface="Arial"/>
            </a:endParaRPr>
          </a:p>
        </p:txBody>
      </p:sp>
      <p:sp>
        <p:nvSpPr>
          <p:cNvPr id="342" name="Google Shape;342;p11"/>
          <p:cNvSpPr txBox="1"/>
          <p:nvPr/>
        </p:nvSpPr>
        <p:spPr>
          <a:xfrm>
            <a:off x="5420556" y="4631998"/>
            <a:ext cx="145593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i="1">
                <a:solidFill>
                  <a:schemeClr val="dk1"/>
                </a:solidFill>
                <a:latin typeface="Arial"/>
                <a:ea typeface="Arial"/>
                <a:cs typeface="Arial"/>
                <a:sym typeface="Arial"/>
              </a:rPr>
              <a:t>Inconnu des autres</a:t>
            </a:r>
            <a:endParaRPr sz="1800" b="1" i="1">
              <a:solidFill>
                <a:schemeClr val="dk1"/>
              </a:solidFill>
              <a:latin typeface="Arial"/>
              <a:ea typeface="Arial"/>
              <a:cs typeface="Arial"/>
              <a:sym typeface="Arial"/>
            </a:endParaRPr>
          </a:p>
        </p:txBody>
      </p:sp>
      <p:sp>
        <p:nvSpPr>
          <p:cNvPr id="343" name="Google Shape;343;p11"/>
          <p:cNvSpPr txBox="1"/>
          <p:nvPr/>
        </p:nvSpPr>
        <p:spPr>
          <a:xfrm>
            <a:off x="838200" y="1720840"/>
            <a:ext cx="3983855"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a:buNone/>
            </a:pPr>
            <a:r>
              <a:rPr lang="en-GB" sz="2000" b="1">
                <a:solidFill>
                  <a:schemeClr val="dk1"/>
                </a:solidFill>
                <a:latin typeface="Arial"/>
                <a:ea typeface="Arial"/>
                <a:cs typeface="Arial"/>
                <a:sym typeface="Arial"/>
              </a:rPr>
              <a:t>FENÊTRE DE JOHARI</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a:solidFill>
                  <a:schemeClr val="dk1"/>
                </a:solidFill>
                <a:latin typeface="Arial"/>
                <a:ea typeface="Arial"/>
                <a:cs typeface="Arial"/>
                <a:sym typeface="Arial"/>
              </a:rPr>
              <a:t>Chacun des quatre quadrants contient des informations sur vous-même.</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a:solidFill>
                  <a:schemeClr val="dk1"/>
                </a:solidFill>
                <a:latin typeface="Arial"/>
                <a:ea typeface="Arial"/>
                <a:cs typeface="Arial"/>
                <a:sym typeface="Arial"/>
              </a:rPr>
              <a:t>L'utilisation de la fenêtre de Johari peut vous aider à améliorer votre connaissance de vous-même.</a:t>
            </a:r>
            <a:endParaRPr/>
          </a:p>
        </p:txBody>
      </p:sp>
      <p:sp>
        <p:nvSpPr>
          <p:cNvPr id="344" name="Google Shape;344;p11"/>
          <p:cNvSpPr txBox="1"/>
          <p:nvPr/>
        </p:nvSpPr>
        <p:spPr>
          <a:xfrm>
            <a:off x="838200" y="5012108"/>
            <a:ext cx="3983856"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945E7A"/>
                </a:solidFill>
                <a:latin typeface="Arial"/>
                <a:ea typeface="Arial"/>
                <a:cs typeface="Arial"/>
                <a:sym typeface="Arial"/>
              </a:rPr>
              <a:t>Source : Luft, J. et Ingham, H. (1955) </a:t>
            </a:r>
            <a:r>
              <a:rPr lang="en-GB" sz="1400" i="1">
                <a:solidFill>
                  <a:srgbClr val="945E7A"/>
                </a:solidFill>
                <a:latin typeface="Arial"/>
                <a:ea typeface="Arial"/>
                <a:cs typeface="Arial"/>
                <a:sym typeface="Arial"/>
              </a:rPr>
              <a:t>The Johari window, a graphic model of interpersonal awareness.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Obstacles à la connaissance de soi</a:t>
            </a:r>
            <a:endParaRPr/>
          </a:p>
        </p:txBody>
      </p:sp>
      <p:sp>
        <p:nvSpPr>
          <p:cNvPr id="351" name="Google Shape;351;p12"/>
          <p:cNvSpPr txBox="1"/>
          <p:nvPr/>
        </p:nvSpPr>
        <p:spPr>
          <a:xfrm>
            <a:off x="8046446" y="4489985"/>
            <a:ext cx="256648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Préjugés inconscients</a:t>
            </a:r>
            <a:endParaRPr sz="2400">
              <a:solidFill>
                <a:schemeClr val="dk1"/>
              </a:solidFill>
              <a:latin typeface="Arial"/>
              <a:ea typeface="Arial"/>
              <a:cs typeface="Arial"/>
              <a:sym typeface="Arial"/>
            </a:endParaRPr>
          </a:p>
        </p:txBody>
      </p:sp>
      <p:sp>
        <p:nvSpPr>
          <p:cNvPr id="352" name="Google Shape;352;p12"/>
          <p:cNvSpPr txBox="1"/>
          <p:nvPr/>
        </p:nvSpPr>
        <p:spPr>
          <a:xfrm>
            <a:off x="4750796" y="4415765"/>
            <a:ext cx="256648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Ignorer nos sentiments et nos émotions</a:t>
            </a:r>
            <a:endParaRPr sz="2400">
              <a:solidFill>
                <a:schemeClr val="dk1"/>
              </a:solidFill>
              <a:latin typeface="Arial"/>
              <a:ea typeface="Arial"/>
              <a:cs typeface="Arial"/>
              <a:sym typeface="Arial"/>
            </a:endParaRPr>
          </a:p>
        </p:txBody>
      </p:sp>
      <p:sp>
        <p:nvSpPr>
          <p:cNvPr id="353" name="Google Shape;353;p12"/>
          <p:cNvSpPr txBox="1"/>
          <p:nvPr/>
        </p:nvSpPr>
        <p:spPr>
          <a:xfrm>
            <a:off x="1262642" y="4446403"/>
            <a:ext cx="256648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Absence de retour d'information</a:t>
            </a:r>
            <a:endParaRPr sz="2400">
              <a:solidFill>
                <a:schemeClr val="dk1"/>
              </a:solidFill>
              <a:latin typeface="Arial"/>
              <a:ea typeface="Arial"/>
              <a:cs typeface="Arial"/>
              <a:sym typeface="Arial"/>
            </a:endParaRPr>
          </a:p>
        </p:txBody>
      </p:sp>
      <p:grpSp>
        <p:nvGrpSpPr>
          <p:cNvPr id="354" name="Google Shape;354;p12"/>
          <p:cNvGrpSpPr/>
          <p:nvPr/>
        </p:nvGrpSpPr>
        <p:grpSpPr>
          <a:xfrm>
            <a:off x="1800703" y="2411597"/>
            <a:ext cx="1496887" cy="1522646"/>
            <a:chOff x="1143655" y="2517569"/>
            <a:chExt cx="1049034" cy="1067086"/>
          </a:xfrm>
        </p:grpSpPr>
        <p:sp>
          <p:nvSpPr>
            <p:cNvPr id="355" name="Google Shape;355;p12"/>
            <p:cNvSpPr/>
            <p:nvPr/>
          </p:nvSpPr>
          <p:spPr>
            <a:xfrm>
              <a:off x="1143655" y="2517569"/>
              <a:ext cx="673525" cy="451262"/>
            </a:xfrm>
            <a:prstGeom prst="wedgeRoundRectCallout">
              <a:avLst>
                <a:gd name="adj1" fmla="val -36701"/>
                <a:gd name="adj2" fmla="val 80922"/>
                <a:gd name="adj3" fmla="val 1666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12"/>
            <p:cNvSpPr/>
            <p:nvPr/>
          </p:nvSpPr>
          <p:spPr>
            <a:xfrm>
              <a:off x="1519164" y="3133393"/>
              <a:ext cx="673525" cy="451262"/>
            </a:xfrm>
            <a:prstGeom prst="wedgeRoundRectCallout">
              <a:avLst>
                <a:gd name="adj1" fmla="val -36701"/>
                <a:gd name="adj2" fmla="val 80922"/>
                <a:gd name="adj3" fmla="val 1666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57" name="Google Shape;357;p12" descr="Walk with solid fill"/>
          <p:cNvPicPr preferRelativeResize="0"/>
          <p:nvPr/>
        </p:nvPicPr>
        <p:blipFill rotWithShape="1">
          <a:blip r:embed="rId3">
            <a:alphaModFix/>
          </a:blip>
          <a:srcRect/>
          <a:stretch/>
        </p:blipFill>
        <p:spPr>
          <a:xfrm>
            <a:off x="5277537" y="2196935"/>
            <a:ext cx="2084120" cy="2084120"/>
          </a:xfrm>
          <a:prstGeom prst="rect">
            <a:avLst/>
          </a:prstGeom>
          <a:noFill/>
          <a:ln>
            <a:noFill/>
          </a:ln>
        </p:spPr>
      </p:pic>
      <p:sp>
        <p:nvSpPr>
          <p:cNvPr id="358" name="Google Shape;358;p12"/>
          <p:cNvSpPr/>
          <p:nvPr/>
        </p:nvSpPr>
        <p:spPr>
          <a:xfrm>
            <a:off x="4898990" y="2803397"/>
            <a:ext cx="700235" cy="625603"/>
          </a:xfrm>
          <a:prstGeom prst="hear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59" name="Google Shape;359;p12"/>
          <p:cNvGrpSpPr/>
          <p:nvPr/>
        </p:nvGrpSpPr>
        <p:grpSpPr>
          <a:xfrm>
            <a:off x="8900186" y="1906362"/>
            <a:ext cx="1086478" cy="2324021"/>
            <a:chOff x="8900186" y="1906362"/>
            <a:chExt cx="1086478" cy="2324021"/>
          </a:xfrm>
        </p:grpSpPr>
        <p:sp>
          <p:nvSpPr>
            <p:cNvPr id="360" name="Google Shape;360;p12"/>
            <p:cNvSpPr/>
            <p:nvPr/>
          </p:nvSpPr>
          <p:spPr>
            <a:xfrm rot="-1019411">
              <a:off x="9074610" y="2194577"/>
              <a:ext cx="505427" cy="505427"/>
            </a:xfrm>
            <a:prstGeom prst="roundRect">
              <a:avLst>
                <a:gd name="adj" fmla="val 16667"/>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12"/>
            <p:cNvSpPr/>
            <p:nvPr/>
          </p:nvSpPr>
          <p:spPr>
            <a:xfrm>
              <a:off x="8900186" y="3494231"/>
              <a:ext cx="1086478" cy="736152"/>
            </a:xfrm>
            <a:prstGeom prst="round2SameRect">
              <a:avLst>
                <a:gd name="adj1" fmla="val 500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 name="Google Shape;362;p12"/>
            <p:cNvSpPr/>
            <p:nvPr/>
          </p:nvSpPr>
          <p:spPr>
            <a:xfrm>
              <a:off x="8914563" y="2274535"/>
              <a:ext cx="1057724" cy="1057724"/>
            </a:xfrm>
            <a:prstGeom prst="chord">
              <a:avLst>
                <a:gd name="adj1" fmla="val 20128551"/>
                <a:gd name="adj2" fmla="val 1225971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12"/>
            <p:cNvSpPr/>
            <p:nvPr/>
          </p:nvSpPr>
          <p:spPr>
            <a:xfrm rot="10800000">
              <a:off x="9504960" y="2803396"/>
              <a:ext cx="261120" cy="225631"/>
            </a:xfrm>
            <a:prstGeom prst="blockArc">
              <a:avLst>
                <a:gd name="adj1" fmla="val 10800000"/>
                <a:gd name="adj2" fmla="val 21416426"/>
                <a:gd name="adj3" fmla="val 1583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12"/>
            <p:cNvSpPr/>
            <p:nvPr/>
          </p:nvSpPr>
          <p:spPr>
            <a:xfrm rot="724728">
              <a:off x="9397092" y="1953649"/>
              <a:ext cx="505427" cy="505427"/>
            </a:xfrm>
            <a:prstGeom prst="roundRect">
              <a:avLst>
                <a:gd name="adj" fmla="val 16667"/>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12"/>
            <p:cNvSpPr/>
            <p:nvPr/>
          </p:nvSpPr>
          <p:spPr>
            <a:xfrm rot="10800000">
              <a:off x="9126784" y="2803396"/>
              <a:ext cx="261120" cy="225631"/>
            </a:xfrm>
            <a:prstGeom prst="blockArc">
              <a:avLst>
                <a:gd name="adj1" fmla="val 10800000"/>
                <a:gd name="adj2" fmla="val 21416426"/>
                <a:gd name="adj3" fmla="val 1583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366" name="Google Shape;366;p12"/>
          <p:cNvSpPr/>
          <p:nvPr/>
        </p:nvSpPr>
        <p:spPr>
          <a:xfrm rot="-2251581">
            <a:off x="2485093" y="2421859"/>
            <a:ext cx="121581" cy="1502121"/>
          </a:xfrm>
          <a:prstGeom prst="rect">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11111"/>
              <a:buFont typeface="Arial"/>
              <a:buNone/>
            </a:pPr>
            <a:r>
              <a:rPr lang="en-GB">
                <a:latin typeface="Arial"/>
                <a:ea typeface="Arial"/>
                <a:cs typeface="Arial"/>
                <a:sym typeface="Arial"/>
              </a:rPr>
              <a:t>Recevoir un retour d'information pour améliorer la connaissance de soi</a:t>
            </a:r>
            <a:endParaRPr>
              <a:latin typeface="Arial"/>
              <a:ea typeface="Arial"/>
              <a:cs typeface="Arial"/>
              <a:sym typeface="Arial"/>
            </a:endParaRPr>
          </a:p>
        </p:txBody>
      </p:sp>
      <p:grpSp>
        <p:nvGrpSpPr>
          <p:cNvPr id="373" name="Google Shape;373;p13"/>
          <p:cNvGrpSpPr/>
          <p:nvPr/>
        </p:nvGrpSpPr>
        <p:grpSpPr>
          <a:xfrm>
            <a:off x="1071365" y="2114493"/>
            <a:ext cx="2356853" cy="2397411"/>
            <a:chOff x="1143655" y="2517569"/>
            <a:chExt cx="1049034" cy="1067086"/>
          </a:xfrm>
        </p:grpSpPr>
        <p:sp>
          <p:nvSpPr>
            <p:cNvPr id="374" name="Google Shape;374;p13"/>
            <p:cNvSpPr/>
            <p:nvPr/>
          </p:nvSpPr>
          <p:spPr>
            <a:xfrm>
              <a:off x="1143655" y="2517569"/>
              <a:ext cx="673525" cy="451262"/>
            </a:xfrm>
            <a:prstGeom prst="wedgeRoundRectCallout">
              <a:avLst>
                <a:gd name="adj1" fmla="val -36701"/>
                <a:gd name="adj2" fmla="val 80922"/>
                <a:gd name="adj3" fmla="val 1666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13"/>
            <p:cNvSpPr/>
            <p:nvPr/>
          </p:nvSpPr>
          <p:spPr>
            <a:xfrm>
              <a:off x="1519164" y="3133393"/>
              <a:ext cx="673525" cy="451262"/>
            </a:xfrm>
            <a:prstGeom prst="wedgeRoundRectCallout">
              <a:avLst>
                <a:gd name="adj1" fmla="val -36701"/>
                <a:gd name="adj2" fmla="val 80922"/>
                <a:gd name="adj3" fmla="val 1666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76" name="Google Shape;376;p13"/>
          <p:cNvSpPr txBox="1"/>
          <p:nvPr/>
        </p:nvSpPr>
        <p:spPr>
          <a:xfrm>
            <a:off x="4064000" y="1812106"/>
            <a:ext cx="3396343" cy="369094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000">
                <a:solidFill>
                  <a:srgbClr val="000000"/>
                </a:solidFill>
                <a:latin typeface="Arial"/>
                <a:ea typeface="Arial"/>
                <a:cs typeface="Arial"/>
                <a:sym typeface="Arial"/>
              </a:rPr>
              <a:t>Utilisation de l'</a:t>
            </a:r>
            <a:r>
              <a:rPr lang="en-GB" sz="2000" b="0" u="none" strike="noStrike" cap="none">
                <a:solidFill>
                  <a:srgbClr val="000000"/>
                </a:solidFill>
                <a:latin typeface="Arial"/>
                <a:ea typeface="Arial"/>
                <a:cs typeface="Arial"/>
                <a:sym typeface="Arial"/>
              </a:rPr>
              <a:t>outil de réflexion (quoi, alors quoi, maintenant quoi)</a:t>
            </a:r>
            <a:endParaRPr/>
          </a:p>
          <a:p>
            <a:pPr marL="0" marR="0" lvl="0" indent="0" algn="l" rtl="0">
              <a:lnSpc>
                <a:spcPct val="107000"/>
              </a:lnSpc>
              <a:spcBef>
                <a:spcPts val="0"/>
              </a:spcBef>
              <a:spcAft>
                <a:spcPts val="0"/>
              </a:spcAft>
              <a:buNone/>
            </a:pPr>
            <a:endParaRPr sz="2000">
              <a:solidFill>
                <a:srgbClr val="000000"/>
              </a:solidFill>
              <a:latin typeface="Arial"/>
              <a:ea typeface="Arial"/>
              <a:cs typeface="Arial"/>
              <a:sym typeface="Arial"/>
            </a:endParaRPr>
          </a:p>
          <a:p>
            <a:pPr marL="0" marR="0" lvl="0" indent="0" algn="l" rtl="0">
              <a:lnSpc>
                <a:spcPct val="107000"/>
              </a:lnSpc>
              <a:spcBef>
                <a:spcPts val="0"/>
              </a:spcBef>
              <a:spcAft>
                <a:spcPts val="0"/>
              </a:spcAft>
              <a:buNone/>
            </a:pPr>
            <a:r>
              <a:rPr lang="en-GB" sz="2000" b="0" u="none" strike="noStrike" cap="none">
                <a:solidFill>
                  <a:srgbClr val="000000"/>
                </a:solidFill>
                <a:latin typeface="Arial"/>
                <a:ea typeface="Arial"/>
                <a:cs typeface="Arial"/>
                <a:sym typeface="Arial"/>
              </a:rPr>
              <a:t>Partager des préoccupations, des expériences ou des sentiments</a:t>
            </a:r>
            <a:endParaRPr/>
          </a:p>
          <a:p>
            <a:pPr marL="0" marR="0" lvl="0" indent="0" algn="l" rtl="0">
              <a:lnSpc>
                <a:spcPct val="107000"/>
              </a:lnSpc>
              <a:spcBef>
                <a:spcPts val="0"/>
              </a:spcBef>
              <a:spcAft>
                <a:spcPts val="0"/>
              </a:spcAft>
              <a:buNone/>
            </a:pPr>
            <a:endParaRPr sz="2000">
              <a:solidFill>
                <a:srgbClr val="000000"/>
              </a:solidFill>
              <a:latin typeface="Arial"/>
              <a:ea typeface="Arial"/>
              <a:cs typeface="Arial"/>
              <a:sym typeface="Arial"/>
            </a:endParaRPr>
          </a:p>
          <a:p>
            <a:pPr marL="0" marR="0" lvl="0" indent="0" algn="l" rtl="0">
              <a:lnSpc>
                <a:spcPct val="107000"/>
              </a:lnSpc>
              <a:spcBef>
                <a:spcPts val="0"/>
              </a:spcBef>
              <a:spcAft>
                <a:spcPts val="0"/>
              </a:spcAft>
              <a:buNone/>
            </a:pPr>
            <a:r>
              <a:rPr lang="en-GB" sz="2000" b="0" u="none" strike="noStrike" cap="none">
                <a:solidFill>
                  <a:srgbClr val="000000"/>
                </a:solidFill>
                <a:latin typeface="Arial"/>
                <a:ea typeface="Arial"/>
                <a:cs typeface="Arial"/>
                <a:sym typeface="Arial"/>
              </a:rPr>
              <a:t>Avoir une attitude ouverte et la volonté d'apprendre </a:t>
            </a:r>
            <a:endParaRPr/>
          </a:p>
        </p:txBody>
      </p:sp>
      <p:sp>
        <p:nvSpPr>
          <p:cNvPr id="377" name="Google Shape;377;p13"/>
          <p:cNvSpPr txBox="1"/>
          <p:nvPr/>
        </p:nvSpPr>
        <p:spPr>
          <a:xfrm>
            <a:off x="7855857" y="1812106"/>
            <a:ext cx="3396343" cy="270298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000" b="0" u="none" strike="noStrike" cap="none">
                <a:solidFill>
                  <a:srgbClr val="000000"/>
                </a:solidFill>
                <a:latin typeface="Arial"/>
                <a:ea typeface="Arial"/>
                <a:cs typeface="Arial"/>
                <a:sym typeface="Arial"/>
              </a:rPr>
              <a:t>Demander un retour d'information aux autres :</a:t>
            </a:r>
            <a:endParaRPr/>
          </a:p>
          <a:p>
            <a:pPr marL="457200" marR="0" lvl="1" indent="-457200" algn="l" rtl="0">
              <a:lnSpc>
                <a:spcPct val="107000"/>
              </a:lnSpc>
              <a:spcBef>
                <a:spcPts val="0"/>
              </a:spcBef>
              <a:spcAft>
                <a:spcPts val="0"/>
              </a:spcAft>
              <a:buClr>
                <a:srgbClr val="000000"/>
              </a:buClr>
              <a:buSzPts val="3600"/>
              <a:buFont typeface="Arial"/>
              <a:buChar char="•"/>
            </a:pPr>
            <a:r>
              <a:rPr lang="en-GB" sz="2000" b="0" i="0" u="none" strike="noStrike" cap="none">
                <a:solidFill>
                  <a:srgbClr val="000000"/>
                </a:solidFill>
                <a:latin typeface="Arial"/>
                <a:ea typeface="Arial"/>
                <a:cs typeface="Arial"/>
                <a:sym typeface="Arial"/>
              </a:rPr>
              <a:t>Superviseur, membres de l'équipe, supérieur hiérarchique</a:t>
            </a:r>
            <a:endParaRPr/>
          </a:p>
          <a:p>
            <a:pPr marL="457200" marR="0" lvl="1" indent="-457200" algn="l" rtl="0">
              <a:lnSpc>
                <a:spcPct val="107000"/>
              </a:lnSpc>
              <a:spcBef>
                <a:spcPts val="0"/>
              </a:spcBef>
              <a:spcAft>
                <a:spcPts val="0"/>
              </a:spcAft>
              <a:buClr>
                <a:srgbClr val="000000"/>
              </a:buClr>
              <a:buSzPts val="3600"/>
              <a:buFont typeface="Arial"/>
              <a:buChar char="•"/>
            </a:pPr>
            <a:r>
              <a:rPr lang="en-GB" sz="2000" b="0" i="0" u="none" strike="noStrike" cap="none">
                <a:solidFill>
                  <a:schemeClr val="dk1"/>
                </a:solidFill>
                <a:latin typeface="Arial"/>
                <a:ea typeface="Arial"/>
                <a:cs typeface="Arial"/>
                <a:sym typeface="Arial"/>
              </a:rPr>
              <a:t>Enfants, parents, soignants ou adultes de confiance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4"/>
          <p:cNvSpPr/>
          <p:nvPr/>
        </p:nvSpPr>
        <p:spPr>
          <a:xfrm>
            <a:off x="1060532" y="1698171"/>
            <a:ext cx="5499925" cy="3381829"/>
          </a:xfrm>
          <a:prstGeom prst="roundRect">
            <a:avLst>
              <a:gd name="adj" fmla="val 16667"/>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1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Impact sur les émotions</a:t>
            </a:r>
            <a:endParaRPr>
              <a:latin typeface="Arial"/>
              <a:ea typeface="Arial"/>
              <a:cs typeface="Arial"/>
              <a:sym typeface="Arial"/>
            </a:endParaRPr>
          </a:p>
        </p:txBody>
      </p:sp>
      <p:sp>
        <p:nvSpPr>
          <p:cNvPr id="385" name="Google Shape;385;p14"/>
          <p:cNvSpPr txBox="1"/>
          <p:nvPr/>
        </p:nvSpPr>
        <p:spPr>
          <a:xfrm>
            <a:off x="1531539" y="2312527"/>
            <a:ext cx="252104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Arial"/>
                <a:ea typeface="Arial"/>
                <a:cs typeface="Arial"/>
                <a:sym typeface="Arial"/>
              </a:rPr>
              <a:t>Les émotions et le stress influencent notre pensée et notre comportement !</a:t>
            </a:r>
            <a:endParaRPr/>
          </a:p>
        </p:txBody>
      </p:sp>
      <p:sp>
        <p:nvSpPr>
          <p:cNvPr id="386" name="Google Shape;386;p14"/>
          <p:cNvSpPr txBox="1"/>
          <p:nvPr/>
        </p:nvSpPr>
        <p:spPr>
          <a:xfrm>
            <a:off x="741218" y="5560739"/>
            <a:ext cx="107095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945E7A"/>
                </a:solidFill>
                <a:latin typeface="Arial"/>
                <a:ea typeface="Arial"/>
                <a:cs typeface="Arial"/>
                <a:sym typeface="Arial"/>
              </a:rPr>
              <a:t>Source : Tyng CM, Amin HU, Saad MNM, Malik AS. (2017 Août 24).</a:t>
            </a:r>
            <a:r>
              <a:rPr lang="en-GB" sz="1400" i="1">
                <a:solidFill>
                  <a:srgbClr val="945E7A"/>
                </a:solidFill>
                <a:latin typeface="Arial"/>
                <a:ea typeface="Arial"/>
                <a:cs typeface="Arial"/>
                <a:sym typeface="Arial"/>
              </a:rPr>
              <a:t>L’influence des émotions sur l’apprentissage et la mémoire. </a:t>
            </a:r>
            <a:r>
              <a:rPr lang="en-GB" sz="1400">
                <a:solidFill>
                  <a:srgbClr val="945E7A"/>
                </a:solidFill>
                <a:latin typeface="Arial"/>
                <a:ea typeface="Arial"/>
                <a:cs typeface="Arial"/>
                <a:sym typeface="Arial"/>
              </a:rPr>
              <a:t>Front Psychol. </a:t>
            </a:r>
            <a:endParaRPr/>
          </a:p>
        </p:txBody>
      </p:sp>
      <p:sp>
        <p:nvSpPr>
          <p:cNvPr id="387" name="Google Shape;387;p14"/>
          <p:cNvSpPr txBox="1"/>
          <p:nvPr/>
        </p:nvSpPr>
        <p:spPr>
          <a:xfrm>
            <a:off x="7773435" y="1987514"/>
            <a:ext cx="3887763"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Ils ont un impact sur notre :</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Attention</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Perception</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Apprentissage et mémoire</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Prise de décision</a:t>
            </a:r>
            <a:endParaRPr/>
          </a:p>
          <a:p>
            <a:pPr marL="342900" marR="0" lvl="0" indent="-342900" algn="l" rtl="0">
              <a:spcBef>
                <a:spcPts val="0"/>
              </a:spcBef>
              <a:spcAft>
                <a:spcPts val="0"/>
              </a:spcAft>
              <a:buClr>
                <a:schemeClr val="dk1"/>
              </a:buClr>
              <a:buSzPts val="2400"/>
              <a:buFont typeface="Arial"/>
              <a:buChar char="•"/>
            </a:pPr>
            <a:r>
              <a:rPr lang="en-GB" sz="2400">
                <a:solidFill>
                  <a:schemeClr val="dk1"/>
                </a:solidFill>
                <a:latin typeface="Arial"/>
                <a:ea typeface="Arial"/>
                <a:cs typeface="Arial"/>
                <a:sym typeface="Arial"/>
              </a:rPr>
              <a:t>Résolution de problèmes</a:t>
            </a:r>
            <a:endParaRPr/>
          </a:p>
        </p:txBody>
      </p:sp>
      <p:grpSp>
        <p:nvGrpSpPr>
          <p:cNvPr id="388" name="Google Shape;388;p14"/>
          <p:cNvGrpSpPr/>
          <p:nvPr/>
        </p:nvGrpSpPr>
        <p:grpSpPr>
          <a:xfrm>
            <a:off x="4318208" y="2094712"/>
            <a:ext cx="3190754" cy="2526139"/>
            <a:chOff x="8886140" y="2128856"/>
            <a:chExt cx="2458554" cy="1946452"/>
          </a:xfrm>
        </p:grpSpPr>
        <p:grpSp>
          <p:nvGrpSpPr>
            <p:cNvPr id="389" name="Google Shape;389;p14"/>
            <p:cNvGrpSpPr/>
            <p:nvPr/>
          </p:nvGrpSpPr>
          <p:grpSpPr>
            <a:xfrm>
              <a:off x="9892149" y="2128856"/>
              <a:ext cx="1452545" cy="1452545"/>
              <a:chOff x="9854276" y="2446764"/>
              <a:chExt cx="1691138" cy="1691138"/>
            </a:xfrm>
          </p:grpSpPr>
          <p:pic>
            <p:nvPicPr>
              <p:cNvPr id="390" name="Google Shape;390;p14" descr="Head with gears with solid fill"/>
              <p:cNvPicPr preferRelativeResize="0"/>
              <p:nvPr/>
            </p:nvPicPr>
            <p:blipFill rotWithShape="1">
              <a:blip r:embed="rId3">
                <a:alphaModFix/>
              </a:blip>
              <a:srcRect/>
              <a:stretch/>
            </p:blipFill>
            <p:spPr>
              <a:xfrm>
                <a:off x="9854276" y="2446764"/>
                <a:ext cx="1691138" cy="1691138"/>
              </a:xfrm>
              <a:prstGeom prst="rect">
                <a:avLst/>
              </a:prstGeom>
              <a:noFill/>
              <a:ln>
                <a:noFill/>
              </a:ln>
            </p:spPr>
          </p:pic>
          <p:sp>
            <p:nvSpPr>
              <p:cNvPr id="391" name="Google Shape;391;p14"/>
              <p:cNvSpPr/>
              <p:nvPr/>
            </p:nvSpPr>
            <p:spPr>
              <a:xfrm>
                <a:off x="10149995" y="2618375"/>
                <a:ext cx="927324" cy="927324"/>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92" name="Google Shape;392;p14"/>
            <p:cNvSpPr/>
            <p:nvPr/>
          </p:nvSpPr>
          <p:spPr>
            <a:xfrm>
              <a:off x="8886140" y="3141728"/>
              <a:ext cx="1044952" cy="933580"/>
            </a:xfrm>
            <a:prstGeom prst="hear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14"/>
            <p:cNvSpPr/>
            <p:nvPr/>
          </p:nvSpPr>
          <p:spPr>
            <a:xfrm>
              <a:off x="9552620" y="2721660"/>
              <a:ext cx="785179" cy="498487"/>
            </a:xfrm>
            <a:custGeom>
              <a:avLst/>
              <a:gdLst/>
              <a:ahLst/>
              <a:cxnLst/>
              <a:rect l="l" t="t" r="r" b="b"/>
              <a:pathLst>
                <a:path w="914400" h="977900" extrusionOk="0">
                  <a:moveTo>
                    <a:pt x="0" y="977900"/>
                  </a:moveTo>
                  <a:cubicBezTo>
                    <a:pt x="82550" y="716491"/>
                    <a:pt x="165100" y="455083"/>
                    <a:pt x="317500" y="292100"/>
                  </a:cubicBezTo>
                  <a:cubicBezTo>
                    <a:pt x="469900" y="129117"/>
                    <a:pt x="692150" y="64558"/>
                    <a:pt x="914400" y="0"/>
                  </a:cubicBezTo>
                </a:path>
              </a:pathLst>
            </a:custGeom>
            <a:noFill/>
            <a:ln w="38100" cap="flat" cmpd="sng">
              <a:solidFill>
                <a:srgbClr val="945E7A"/>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424" name="Google Shape;424;p15" descr="Chart, sunburst chart&#10;&#10;Description automatically generated"/>
          <p:cNvPicPr preferRelativeResize="0"/>
          <p:nvPr/>
        </p:nvPicPr>
        <p:blipFill rotWithShape="1">
          <a:blip r:embed="rId3">
            <a:alphaModFix/>
          </a:blip>
          <a:srcRect/>
          <a:stretch/>
        </p:blipFill>
        <p:spPr>
          <a:xfrm>
            <a:off x="6167961" y="3804452"/>
            <a:ext cx="1605788" cy="1579025"/>
          </a:xfrm>
          <a:prstGeom prst="rect">
            <a:avLst/>
          </a:prstGeom>
          <a:noFill/>
          <a:ln>
            <a:noFill/>
          </a:ln>
        </p:spPr>
      </p:pic>
      <p:sp>
        <p:nvSpPr>
          <p:cNvPr id="399" name="Google Shape;399;p15"/>
          <p:cNvSpPr/>
          <p:nvPr/>
        </p:nvSpPr>
        <p:spPr>
          <a:xfrm>
            <a:off x="4391567" y="3926223"/>
            <a:ext cx="1711708" cy="1445623"/>
          </a:xfrm>
          <a:prstGeom prst="wedgeRoundRectCallout">
            <a:avLst>
              <a:gd name="adj1" fmla="val -61221"/>
              <a:gd name="adj2" fmla="val -26292"/>
              <a:gd name="adj3" fmla="val 16667"/>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15"/>
          <p:cNvSpPr/>
          <p:nvPr/>
        </p:nvSpPr>
        <p:spPr>
          <a:xfrm>
            <a:off x="1510801" y="1788925"/>
            <a:ext cx="2816080" cy="2752436"/>
          </a:xfrm>
          <a:prstGeom prst="ellipse">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1" name="Google Shape;401;p1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Conscience émotionnelle</a:t>
            </a:r>
            <a:endParaRPr>
              <a:latin typeface="Arial"/>
              <a:ea typeface="Arial"/>
              <a:cs typeface="Arial"/>
              <a:sym typeface="Arial"/>
            </a:endParaRPr>
          </a:p>
        </p:txBody>
      </p:sp>
      <p:sp>
        <p:nvSpPr>
          <p:cNvPr id="402" name="Google Shape;402;p15"/>
          <p:cNvSpPr txBox="1"/>
          <p:nvPr/>
        </p:nvSpPr>
        <p:spPr>
          <a:xfrm>
            <a:off x="1792466" y="4772087"/>
            <a:ext cx="2252749"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Reconnaître ses émotions</a:t>
            </a:r>
            <a:endParaRPr sz="2200">
              <a:solidFill>
                <a:schemeClr val="dk1"/>
              </a:solidFill>
              <a:latin typeface="Arial"/>
              <a:ea typeface="Arial"/>
              <a:cs typeface="Arial"/>
              <a:sym typeface="Arial"/>
            </a:endParaRPr>
          </a:p>
        </p:txBody>
      </p:sp>
      <p:sp>
        <p:nvSpPr>
          <p:cNvPr id="403" name="Google Shape;403;p15"/>
          <p:cNvSpPr txBox="1"/>
          <p:nvPr/>
        </p:nvSpPr>
        <p:spPr>
          <a:xfrm>
            <a:off x="4564389" y="4205183"/>
            <a:ext cx="136075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L'étiquetage des émotions peut aider !</a:t>
            </a:r>
            <a:endParaRPr sz="1600">
              <a:solidFill>
                <a:schemeClr val="dk1"/>
              </a:solidFill>
              <a:latin typeface="Arial"/>
              <a:ea typeface="Arial"/>
              <a:cs typeface="Arial"/>
              <a:sym typeface="Arial"/>
            </a:endParaRPr>
          </a:p>
        </p:txBody>
      </p:sp>
      <p:sp>
        <p:nvSpPr>
          <p:cNvPr id="404" name="Google Shape;404;p15"/>
          <p:cNvSpPr/>
          <p:nvPr/>
        </p:nvSpPr>
        <p:spPr>
          <a:xfrm>
            <a:off x="7873372" y="1775839"/>
            <a:ext cx="2816080" cy="2752436"/>
          </a:xfrm>
          <a:prstGeom prst="ellipse">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5" name="Google Shape;405;p15"/>
          <p:cNvSpPr txBox="1"/>
          <p:nvPr/>
        </p:nvSpPr>
        <p:spPr>
          <a:xfrm>
            <a:off x="7576220" y="4772087"/>
            <a:ext cx="3590167"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a:solidFill>
                  <a:schemeClr val="dk1"/>
                </a:solidFill>
                <a:latin typeface="Arial"/>
                <a:ea typeface="Arial"/>
                <a:cs typeface="Arial"/>
                <a:sym typeface="Arial"/>
              </a:rPr>
              <a:t>S'autoriser à ressentir et à traiter les émotions</a:t>
            </a:r>
            <a:endParaRPr sz="2200">
              <a:solidFill>
                <a:schemeClr val="dk1"/>
              </a:solidFill>
              <a:latin typeface="Arial"/>
              <a:ea typeface="Arial"/>
              <a:cs typeface="Arial"/>
              <a:sym typeface="Arial"/>
            </a:endParaRPr>
          </a:p>
        </p:txBody>
      </p:sp>
      <p:grpSp>
        <p:nvGrpSpPr>
          <p:cNvPr id="406" name="Google Shape;406;p15"/>
          <p:cNvGrpSpPr/>
          <p:nvPr/>
        </p:nvGrpSpPr>
        <p:grpSpPr>
          <a:xfrm>
            <a:off x="9994118" y="-18837"/>
            <a:ext cx="2057602" cy="1975956"/>
            <a:chOff x="9994118" y="33917"/>
            <a:chExt cx="2057602" cy="1975956"/>
          </a:xfrm>
        </p:grpSpPr>
        <p:sp>
          <p:nvSpPr>
            <p:cNvPr id="407" name="Google Shape;407;p15"/>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08" name="Google Shape;408;p15"/>
            <p:cNvGrpSpPr/>
            <p:nvPr/>
          </p:nvGrpSpPr>
          <p:grpSpPr>
            <a:xfrm>
              <a:off x="10741851" y="747986"/>
              <a:ext cx="562136" cy="634675"/>
              <a:chOff x="760175" y="830142"/>
              <a:chExt cx="867619" cy="979579"/>
            </a:xfrm>
          </p:grpSpPr>
          <p:sp>
            <p:nvSpPr>
              <p:cNvPr id="409" name="Google Shape;409;p15"/>
              <p:cNvSpPr/>
              <p:nvPr/>
            </p:nvSpPr>
            <p:spPr>
              <a:xfrm>
                <a:off x="864636" y="830142"/>
                <a:ext cx="763158" cy="9795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29</a:t>
                </a:r>
                <a:endParaRPr/>
              </a:p>
            </p:txBody>
          </p:sp>
          <p:sp>
            <p:nvSpPr>
              <p:cNvPr id="410" name="Google Shape;410;p15"/>
              <p:cNvSpPr/>
              <p:nvPr/>
            </p:nvSpPr>
            <p:spPr>
              <a:xfrm>
                <a:off x="760175" y="830144"/>
                <a:ext cx="149292" cy="979577"/>
              </a:xfrm>
              <a:prstGeom prst="rec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pic>
        <p:nvPicPr>
          <p:cNvPr id="411" name="Google Shape;411;p15" descr="Walk with solid fill"/>
          <p:cNvPicPr preferRelativeResize="0"/>
          <p:nvPr/>
        </p:nvPicPr>
        <p:blipFill rotWithShape="1">
          <a:blip r:embed="rId4">
            <a:alphaModFix/>
          </a:blip>
          <a:srcRect/>
          <a:stretch/>
        </p:blipFill>
        <p:spPr>
          <a:xfrm>
            <a:off x="7954769" y="2125060"/>
            <a:ext cx="2084120" cy="2084120"/>
          </a:xfrm>
          <a:prstGeom prst="rect">
            <a:avLst/>
          </a:prstGeom>
          <a:noFill/>
          <a:ln>
            <a:noFill/>
          </a:ln>
        </p:spPr>
      </p:pic>
      <p:sp>
        <p:nvSpPr>
          <p:cNvPr id="412" name="Google Shape;412;p15"/>
          <p:cNvSpPr/>
          <p:nvPr/>
        </p:nvSpPr>
        <p:spPr>
          <a:xfrm>
            <a:off x="9607374" y="2623576"/>
            <a:ext cx="700235" cy="625603"/>
          </a:xfrm>
          <a:prstGeom prst="hear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3" name="Google Shape;413;p15"/>
          <p:cNvGrpSpPr/>
          <p:nvPr/>
        </p:nvGrpSpPr>
        <p:grpSpPr>
          <a:xfrm>
            <a:off x="1896012" y="2075898"/>
            <a:ext cx="922241" cy="1878827"/>
            <a:chOff x="1651000" y="2396531"/>
            <a:chExt cx="922241" cy="1878827"/>
          </a:xfrm>
        </p:grpSpPr>
        <p:sp>
          <p:nvSpPr>
            <p:cNvPr id="414" name="Google Shape;414;p15"/>
            <p:cNvSpPr/>
            <p:nvPr/>
          </p:nvSpPr>
          <p:spPr>
            <a:xfrm rot="-4153175">
              <a:off x="2191666" y="2358014"/>
              <a:ext cx="187869" cy="544017"/>
            </a:xfrm>
            <a:prstGeom prst="trapezoid">
              <a:avLst>
                <a:gd name="adj" fmla="val 25000"/>
              </a:avLst>
            </a:prstGeom>
            <a:solidFill>
              <a:srgbClr val="63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15"/>
            <p:cNvSpPr/>
            <p:nvPr/>
          </p:nvSpPr>
          <p:spPr>
            <a:xfrm>
              <a:off x="1651000" y="2396531"/>
              <a:ext cx="334158" cy="334158"/>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15"/>
            <p:cNvSpPr/>
            <p:nvPr/>
          </p:nvSpPr>
          <p:spPr>
            <a:xfrm>
              <a:off x="1651000" y="2844157"/>
              <a:ext cx="334158" cy="701659"/>
            </a:xfrm>
            <a:prstGeom prst="round2SameRect">
              <a:avLst>
                <a:gd name="adj1" fmla="val 500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15"/>
            <p:cNvSpPr/>
            <p:nvPr/>
          </p:nvSpPr>
          <p:spPr>
            <a:xfrm rot="10800000">
              <a:off x="1651000" y="3545198"/>
              <a:ext cx="167079" cy="701659"/>
            </a:xfrm>
            <a:prstGeom prst="round2SameRect">
              <a:avLst>
                <a:gd name="adj1" fmla="val 500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15"/>
            <p:cNvSpPr/>
            <p:nvPr/>
          </p:nvSpPr>
          <p:spPr>
            <a:xfrm rot="9828739">
              <a:off x="1911896" y="3479989"/>
              <a:ext cx="164434" cy="788070"/>
            </a:xfrm>
            <a:prstGeom prst="round2SameRect">
              <a:avLst>
                <a:gd name="adj1" fmla="val 500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19" name="Google Shape;419;p15"/>
            <p:cNvGrpSpPr/>
            <p:nvPr/>
          </p:nvGrpSpPr>
          <p:grpSpPr>
            <a:xfrm rot="-1762372">
              <a:off x="1798197" y="2626325"/>
              <a:ext cx="637079" cy="381631"/>
              <a:chOff x="1817132" y="2296599"/>
              <a:chExt cx="637079" cy="381631"/>
            </a:xfrm>
          </p:grpSpPr>
          <p:sp>
            <p:nvSpPr>
              <p:cNvPr id="420" name="Google Shape;420;p15"/>
              <p:cNvSpPr/>
              <p:nvPr/>
            </p:nvSpPr>
            <p:spPr>
              <a:xfrm rot="6507855">
                <a:off x="1961008" y="2338087"/>
                <a:ext cx="148039" cy="410012"/>
              </a:xfrm>
              <a:prstGeom prst="round2SameRect">
                <a:avLst>
                  <a:gd name="adj1" fmla="val 500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15"/>
              <p:cNvSpPr/>
              <p:nvPr/>
            </p:nvSpPr>
            <p:spPr>
              <a:xfrm rot="2708039">
                <a:off x="2199220" y="2289953"/>
                <a:ext cx="140139" cy="382334"/>
              </a:xfrm>
              <a:prstGeom prst="round2SameRect">
                <a:avLst>
                  <a:gd name="adj1" fmla="val 50000"/>
                  <a:gd name="adj2" fmla="val 23772"/>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422" name="Google Shape;422;p15"/>
          <p:cNvSpPr/>
          <p:nvPr/>
        </p:nvSpPr>
        <p:spPr>
          <a:xfrm>
            <a:off x="3288268" y="2627225"/>
            <a:ext cx="700235" cy="625603"/>
          </a:xfrm>
          <a:prstGeom prst="hear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15"/>
          <p:cNvSpPr/>
          <p:nvPr/>
        </p:nvSpPr>
        <p:spPr>
          <a:xfrm>
            <a:off x="5153335" y="2758019"/>
            <a:ext cx="1899879" cy="701350"/>
          </a:xfrm>
          <a:prstGeom prst="rightArrow">
            <a:avLst>
              <a:gd name="adj1" fmla="val 50000"/>
              <a:gd name="adj2" fmla="val 50000"/>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Préjugés inconscients</a:t>
            </a:r>
            <a:endParaRPr>
              <a:latin typeface="Arial"/>
              <a:ea typeface="Arial"/>
              <a:cs typeface="Arial"/>
              <a:sym typeface="Arial"/>
            </a:endParaRPr>
          </a:p>
        </p:txBody>
      </p:sp>
      <p:sp>
        <p:nvSpPr>
          <p:cNvPr id="431" name="Google Shape;431;p16"/>
          <p:cNvSpPr txBox="1"/>
          <p:nvPr/>
        </p:nvSpPr>
        <p:spPr>
          <a:xfrm>
            <a:off x="5354721" y="1901285"/>
            <a:ext cx="5747629" cy="40318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Arial"/>
                <a:ea typeface="Arial"/>
                <a:cs typeface="Arial"/>
                <a:sym typeface="Arial"/>
              </a:rPr>
              <a:t>Nous filtrons subjectivement les informations que nous recevons. </a:t>
            </a:r>
            <a:endParaRPr/>
          </a:p>
          <a:p>
            <a:pPr marL="0" marR="0" lvl="0" indent="0" algn="l" rtl="0">
              <a:spcBef>
                <a:spcPts val="0"/>
              </a:spcBef>
              <a:spcAft>
                <a:spcPts val="0"/>
              </a:spcAft>
              <a:buNone/>
            </a:pPr>
            <a:endParaRPr sz="3200">
              <a:solidFill>
                <a:schemeClr val="dk1"/>
              </a:solidFill>
              <a:latin typeface="Arial"/>
              <a:ea typeface="Arial"/>
              <a:cs typeface="Arial"/>
              <a:sym typeface="Arial"/>
            </a:endParaRPr>
          </a:p>
          <a:p>
            <a:pPr marL="0" marR="0" lvl="0" indent="0" algn="l" rtl="0">
              <a:spcBef>
                <a:spcPts val="0"/>
              </a:spcBef>
              <a:spcAft>
                <a:spcPts val="0"/>
              </a:spcAft>
              <a:buNone/>
            </a:pPr>
            <a:r>
              <a:rPr lang="en-GB" sz="3200">
                <a:solidFill>
                  <a:schemeClr val="dk1"/>
                </a:solidFill>
                <a:latin typeface="Arial"/>
                <a:ea typeface="Arial"/>
                <a:cs typeface="Arial"/>
                <a:sym typeface="Arial"/>
              </a:rPr>
              <a:t>Nous simplifions les informations et créons notre propre vision subjective de la réalité. </a:t>
            </a:r>
            <a:endParaRPr sz="3200">
              <a:solidFill>
                <a:schemeClr val="dk1"/>
              </a:solidFill>
              <a:latin typeface="Arial"/>
              <a:ea typeface="Arial"/>
              <a:cs typeface="Arial"/>
              <a:sym typeface="Arial"/>
            </a:endParaRPr>
          </a:p>
        </p:txBody>
      </p:sp>
      <p:grpSp>
        <p:nvGrpSpPr>
          <p:cNvPr id="432" name="Google Shape;432;p16"/>
          <p:cNvGrpSpPr/>
          <p:nvPr/>
        </p:nvGrpSpPr>
        <p:grpSpPr>
          <a:xfrm>
            <a:off x="838200" y="1437213"/>
            <a:ext cx="3914683" cy="4223357"/>
            <a:chOff x="1218381" y="1930700"/>
            <a:chExt cx="3416320" cy="3685698"/>
          </a:xfrm>
        </p:grpSpPr>
        <p:pic>
          <p:nvPicPr>
            <p:cNvPr id="433" name="Google Shape;433;p16" descr="Eyes with solid fill"/>
            <p:cNvPicPr preferRelativeResize="0"/>
            <p:nvPr/>
          </p:nvPicPr>
          <p:blipFill rotWithShape="1">
            <a:blip r:embed="rId3">
              <a:alphaModFix/>
            </a:blip>
            <a:srcRect/>
            <a:stretch/>
          </p:blipFill>
          <p:spPr>
            <a:xfrm>
              <a:off x="1302309" y="1930700"/>
              <a:ext cx="3276573" cy="3276573"/>
            </a:xfrm>
            <a:prstGeom prst="rect">
              <a:avLst/>
            </a:prstGeom>
            <a:noFill/>
            <a:ln>
              <a:noFill/>
            </a:ln>
          </p:spPr>
        </p:pic>
        <p:pic>
          <p:nvPicPr>
            <p:cNvPr id="434" name="Google Shape;434;p16" descr="Sunglasses outline"/>
            <p:cNvPicPr preferRelativeResize="0"/>
            <p:nvPr/>
          </p:nvPicPr>
          <p:blipFill rotWithShape="1">
            <a:blip r:embed="rId4">
              <a:alphaModFix/>
            </a:blip>
            <a:srcRect/>
            <a:stretch/>
          </p:blipFill>
          <p:spPr>
            <a:xfrm>
              <a:off x="1218381" y="2200078"/>
              <a:ext cx="3416320" cy="341632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7"/>
          <p:cNvSpPr/>
          <p:nvPr/>
        </p:nvSpPr>
        <p:spPr>
          <a:xfrm>
            <a:off x="4826102" y="2610310"/>
            <a:ext cx="2804462" cy="2838956"/>
          </a:xfrm>
          <a:prstGeom prst="ellipse">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1" name="Google Shape;441;p1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Préjugés inconscients</a:t>
            </a:r>
            <a:endParaRPr>
              <a:latin typeface="Arial"/>
              <a:ea typeface="Arial"/>
              <a:cs typeface="Arial"/>
              <a:sym typeface="Arial"/>
            </a:endParaRPr>
          </a:p>
        </p:txBody>
      </p:sp>
      <p:sp>
        <p:nvSpPr>
          <p:cNvPr id="442" name="Google Shape;442;p17"/>
          <p:cNvSpPr txBox="1"/>
          <p:nvPr/>
        </p:nvSpPr>
        <p:spPr>
          <a:xfrm>
            <a:off x="7406364" y="2225588"/>
            <a:ext cx="290114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Nous remarquons que quelque chose a changé</a:t>
            </a:r>
            <a:endParaRPr sz="1800">
              <a:solidFill>
                <a:schemeClr val="dk1"/>
              </a:solidFill>
              <a:latin typeface="Arial"/>
              <a:ea typeface="Arial"/>
              <a:cs typeface="Arial"/>
              <a:sym typeface="Arial"/>
            </a:endParaRPr>
          </a:p>
        </p:txBody>
      </p:sp>
      <p:sp>
        <p:nvSpPr>
          <p:cNvPr id="443" name="Google Shape;443;p17"/>
          <p:cNvSpPr txBox="1"/>
          <p:nvPr/>
        </p:nvSpPr>
        <p:spPr>
          <a:xfrm>
            <a:off x="4785637" y="1619797"/>
            <a:ext cx="282542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Nous modifions et renforçons les souvenirs</a:t>
            </a:r>
            <a:endParaRPr sz="1800">
              <a:solidFill>
                <a:schemeClr val="dk1"/>
              </a:solidFill>
              <a:latin typeface="Arial"/>
              <a:ea typeface="Arial"/>
              <a:cs typeface="Arial"/>
              <a:sym typeface="Arial"/>
            </a:endParaRPr>
          </a:p>
        </p:txBody>
      </p:sp>
      <p:sp>
        <p:nvSpPr>
          <p:cNvPr id="444" name="Google Shape;444;p17"/>
          <p:cNvSpPr txBox="1"/>
          <p:nvPr/>
        </p:nvSpPr>
        <p:spPr>
          <a:xfrm>
            <a:off x="7900437" y="4229153"/>
            <a:ext cx="36172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Nous remarquons les défauts des autres plus rapidement que nos propres défauts.</a:t>
            </a:r>
            <a:endParaRPr sz="1800">
              <a:solidFill>
                <a:schemeClr val="dk1"/>
              </a:solidFill>
              <a:latin typeface="Arial"/>
              <a:ea typeface="Arial"/>
              <a:cs typeface="Arial"/>
              <a:sym typeface="Arial"/>
            </a:endParaRPr>
          </a:p>
        </p:txBody>
      </p:sp>
      <p:sp>
        <p:nvSpPr>
          <p:cNvPr id="445" name="Google Shape;445;p17"/>
          <p:cNvSpPr txBox="1"/>
          <p:nvPr/>
        </p:nvSpPr>
        <p:spPr>
          <a:xfrm>
            <a:off x="1247839" y="3237138"/>
            <a:ext cx="3312661"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chemeClr val="dk1"/>
                </a:solidFill>
                <a:latin typeface="Arial"/>
                <a:ea typeface="Arial"/>
                <a:cs typeface="Arial"/>
                <a:sym typeface="Arial"/>
              </a:rPr>
              <a:t>Nous pensons savoir ce que pensent les autres</a:t>
            </a:r>
            <a:endParaRPr sz="1800">
              <a:solidFill>
                <a:schemeClr val="dk1"/>
              </a:solidFill>
              <a:latin typeface="Arial"/>
              <a:ea typeface="Arial"/>
              <a:cs typeface="Arial"/>
              <a:sym typeface="Arial"/>
            </a:endParaRPr>
          </a:p>
        </p:txBody>
      </p:sp>
      <p:sp>
        <p:nvSpPr>
          <p:cNvPr id="446" name="Google Shape;446;p17"/>
          <p:cNvSpPr txBox="1"/>
          <p:nvPr/>
        </p:nvSpPr>
        <p:spPr>
          <a:xfrm>
            <a:off x="1186158" y="4229153"/>
            <a:ext cx="3295461"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chemeClr val="dk1"/>
                </a:solidFill>
                <a:latin typeface="Arial"/>
                <a:ea typeface="Arial"/>
                <a:cs typeface="Arial"/>
                <a:sym typeface="Arial"/>
              </a:rPr>
              <a:t>Nous projetons notre état d'esprit actuel sur le passé et l'avenir</a:t>
            </a:r>
            <a:endParaRPr sz="1800">
              <a:solidFill>
                <a:schemeClr val="dk1"/>
              </a:solidFill>
              <a:latin typeface="Arial"/>
              <a:ea typeface="Arial"/>
              <a:cs typeface="Arial"/>
              <a:sym typeface="Arial"/>
            </a:endParaRPr>
          </a:p>
        </p:txBody>
      </p:sp>
      <p:sp>
        <p:nvSpPr>
          <p:cNvPr id="447" name="Google Shape;447;p17"/>
          <p:cNvSpPr txBox="1"/>
          <p:nvPr/>
        </p:nvSpPr>
        <p:spPr>
          <a:xfrm>
            <a:off x="1365476" y="2247613"/>
            <a:ext cx="3563298"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chemeClr val="dk1"/>
                </a:solidFill>
                <a:latin typeface="Arial"/>
                <a:ea typeface="Arial"/>
                <a:cs typeface="Arial"/>
                <a:sym typeface="Arial"/>
              </a:rPr>
              <a:t>Nous avons tendance à poursuivre les choses dans lesquelles nous avons investi du temps et de l'énergie</a:t>
            </a:r>
            <a:endParaRPr sz="1800">
              <a:solidFill>
                <a:schemeClr val="dk1"/>
              </a:solidFill>
              <a:latin typeface="Arial"/>
              <a:ea typeface="Arial"/>
              <a:cs typeface="Arial"/>
              <a:sym typeface="Arial"/>
            </a:endParaRPr>
          </a:p>
        </p:txBody>
      </p:sp>
      <p:sp>
        <p:nvSpPr>
          <p:cNvPr id="448" name="Google Shape;448;p17"/>
          <p:cNvSpPr txBox="1"/>
          <p:nvPr/>
        </p:nvSpPr>
        <p:spPr>
          <a:xfrm>
            <a:off x="7896166" y="3217944"/>
            <a:ext cx="37630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Nous remarquons davantage l'étrange et l'inconnu</a:t>
            </a:r>
            <a:endParaRPr sz="1800">
              <a:solidFill>
                <a:schemeClr val="dk1"/>
              </a:solidFill>
              <a:latin typeface="Arial"/>
              <a:ea typeface="Arial"/>
              <a:cs typeface="Arial"/>
              <a:sym typeface="Arial"/>
            </a:endParaRPr>
          </a:p>
        </p:txBody>
      </p:sp>
      <p:sp>
        <p:nvSpPr>
          <p:cNvPr id="449" name="Google Shape;449;p17"/>
          <p:cNvSpPr txBox="1"/>
          <p:nvPr/>
        </p:nvSpPr>
        <p:spPr>
          <a:xfrm>
            <a:off x="813391" y="5221168"/>
            <a:ext cx="4196521"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chemeClr val="dk1"/>
                </a:solidFill>
                <a:latin typeface="Arial"/>
                <a:ea typeface="Arial"/>
                <a:cs typeface="Arial"/>
                <a:sym typeface="Arial"/>
              </a:rPr>
              <a:t>Nous comblons les lacunes par des stéréotypes, des généralités et des expériences antérieures.</a:t>
            </a:r>
            <a:endParaRPr sz="1800">
              <a:solidFill>
                <a:schemeClr val="dk1"/>
              </a:solidFill>
              <a:latin typeface="Arial"/>
              <a:ea typeface="Arial"/>
              <a:cs typeface="Arial"/>
              <a:sym typeface="Arial"/>
            </a:endParaRPr>
          </a:p>
        </p:txBody>
      </p:sp>
      <p:sp>
        <p:nvSpPr>
          <p:cNvPr id="450" name="Google Shape;450;p17"/>
          <p:cNvSpPr txBox="1"/>
          <p:nvPr/>
        </p:nvSpPr>
        <p:spPr>
          <a:xfrm>
            <a:off x="7423832" y="5222463"/>
            <a:ext cx="384667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Nous imaginons que les choses ou les personnes qui nous sont familières sont meilleures</a:t>
            </a:r>
            <a:endParaRPr sz="1800">
              <a:solidFill>
                <a:schemeClr val="dk1"/>
              </a:solidFill>
              <a:latin typeface="Arial"/>
              <a:ea typeface="Arial"/>
              <a:cs typeface="Arial"/>
              <a:sym typeface="Arial"/>
            </a:endParaRPr>
          </a:p>
        </p:txBody>
      </p:sp>
      <p:grpSp>
        <p:nvGrpSpPr>
          <p:cNvPr id="451" name="Google Shape;451;p17"/>
          <p:cNvGrpSpPr/>
          <p:nvPr/>
        </p:nvGrpSpPr>
        <p:grpSpPr>
          <a:xfrm>
            <a:off x="9994118" y="-18836"/>
            <a:ext cx="2057602" cy="1975956"/>
            <a:chOff x="9994118" y="33917"/>
            <a:chExt cx="2057602" cy="1975956"/>
          </a:xfrm>
        </p:grpSpPr>
        <p:sp>
          <p:nvSpPr>
            <p:cNvPr id="452" name="Google Shape;452;p17"/>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53" name="Google Shape;453;p17"/>
            <p:cNvGrpSpPr/>
            <p:nvPr/>
          </p:nvGrpSpPr>
          <p:grpSpPr>
            <a:xfrm>
              <a:off x="10621771" y="762700"/>
              <a:ext cx="562136" cy="634675"/>
              <a:chOff x="760175" y="830142"/>
              <a:chExt cx="867619" cy="979579"/>
            </a:xfrm>
          </p:grpSpPr>
          <p:sp>
            <p:nvSpPr>
              <p:cNvPr id="454" name="Google Shape;454;p17"/>
              <p:cNvSpPr/>
              <p:nvPr/>
            </p:nvSpPr>
            <p:spPr>
              <a:xfrm>
                <a:off x="864636" y="830142"/>
                <a:ext cx="763158" cy="9795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30</a:t>
                </a:r>
                <a:endParaRPr/>
              </a:p>
            </p:txBody>
          </p:sp>
          <p:sp>
            <p:nvSpPr>
              <p:cNvPr id="455" name="Google Shape;455;p17"/>
              <p:cNvSpPr/>
              <p:nvPr/>
            </p:nvSpPr>
            <p:spPr>
              <a:xfrm>
                <a:off x="760175" y="830144"/>
                <a:ext cx="149292" cy="979577"/>
              </a:xfrm>
              <a:prstGeom prst="rec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56" name="Google Shape;456;p17"/>
            <p:cNvGrpSpPr/>
            <p:nvPr/>
          </p:nvGrpSpPr>
          <p:grpSpPr>
            <a:xfrm>
              <a:off x="11325415" y="762701"/>
              <a:ext cx="182192" cy="634674"/>
              <a:chOff x="2121762" y="2323619"/>
              <a:chExt cx="200378" cy="825210"/>
            </a:xfrm>
          </p:grpSpPr>
          <p:sp>
            <p:nvSpPr>
              <p:cNvPr id="457" name="Google Shape;457;p17"/>
              <p:cNvSpPr/>
              <p:nvPr/>
            </p:nvSpPr>
            <p:spPr>
              <a:xfrm>
                <a:off x="2121763" y="2323619"/>
                <a:ext cx="200377" cy="172739"/>
              </a:xfrm>
              <a:prstGeom prst="triangle">
                <a:avLst>
                  <a:gd name="adj"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8" name="Google Shape;458;p17"/>
              <p:cNvSpPr/>
              <p:nvPr/>
            </p:nvSpPr>
            <p:spPr>
              <a:xfrm>
                <a:off x="2121762" y="2496169"/>
                <a:ext cx="200377" cy="6526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459" name="Google Shape;459;p17"/>
          <p:cNvGrpSpPr/>
          <p:nvPr/>
        </p:nvGrpSpPr>
        <p:grpSpPr>
          <a:xfrm>
            <a:off x="5448528" y="2963378"/>
            <a:ext cx="1593856" cy="2148647"/>
            <a:chOff x="8914563" y="1906362"/>
            <a:chExt cx="1057724" cy="1425897"/>
          </a:xfrm>
        </p:grpSpPr>
        <p:sp>
          <p:nvSpPr>
            <p:cNvPr id="460" name="Google Shape;460;p17"/>
            <p:cNvSpPr/>
            <p:nvPr/>
          </p:nvSpPr>
          <p:spPr>
            <a:xfrm rot="-1019411">
              <a:off x="9074610" y="2194577"/>
              <a:ext cx="505427" cy="505427"/>
            </a:xfrm>
            <a:prstGeom prst="roundRect">
              <a:avLst>
                <a:gd name="adj" fmla="val 16667"/>
              </a:avLst>
            </a:prstGeom>
            <a:solidFill>
              <a:srgbClr val="63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17"/>
            <p:cNvSpPr/>
            <p:nvPr/>
          </p:nvSpPr>
          <p:spPr>
            <a:xfrm>
              <a:off x="8914563" y="2274535"/>
              <a:ext cx="1057724" cy="1057724"/>
            </a:xfrm>
            <a:prstGeom prst="chord">
              <a:avLst>
                <a:gd name="adj1" fmla="val 20128551"/>
                <a:gd name="adj2" fmla="val 1225971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17"/>
            <p:cNvSpPr/>
            <p:nvPr/>
          </p:nvSpPr>
          <p:spPr>
            <a:xfrm rot="10800000">
              <a:off x="9504960" y="2803396"/>
              <a:ext cx="261120" cy="225631"/>
            </a:xfrm>
            <a:prstGeom prst="blockArc">
              <a:avLst>
                <a:gd name="adj1" fmla="val 10800000"/>
                <a:gd name="adj2" fmla="val 21416426"/>
                <a:gd name="adj3" fmla="val 1583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17"/>
            <p:cNvSpPr/>
            <p:nvPr/>
          </p:nvSpPr>
          <p:spPr>
            <a:xfrm rot="724728">
              <a:off x="9397092" y="1953649"/>
              <a:ext cx="505427" cy="505427"/>
            </a:xfrm>
            <a:prstGeom prst="roundRect">
              <a:avLst>
                <a:gd name="adj" fmla="val 16667"/>
              </a:avLst>
            </a:prstGeom>
            <a:solidFill>
              <a:srgbClr val="63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17"/>
            <p:cNvSpPr/>
            <p:nvPr/>
          </p:nvSpPr>
          <p:spPr>
            <a:xfrm rot="10800000">
              <a:off x="9126784" y="2803396"/>
              <a:ext cx="261120" cy="225631"/>
            </a:xfrm>
            <a:prstGeom prst="blockArc">
              <a:avLst>
                <a:gd name="adj1" fmla="val 10800000"/>
                <a:gd name="adj2" fmla="val 21416426"/>
                <a:gd name="adj3" fmla="val 1583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469"/>
        <p:cNvGrpSpPr/>
        <p:nvPr/>
      </p:nvGrpSpPr>
      <p:grpSpPr>
        <a:xfrm>
          <a:off x="0" y="0"/>
          <a:ext cx="0" cy="0"/>
          <a:chOff x="0" y="0"/>
          <a:chExt cx="0" cy="0"/>
        </a:xfrm>
      </p:grpSpPr>
      <p:sp>
        <p:nvSpPr>
          <p:cNvPr id="470" name="Google Shape;470;p18"/>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9"/>
          <p:cNvSpPr/>
          <p:nvPr/>
        </p:nvSpPr>
        <p:spPr>
          <a:xfrm>
            <a:off x="9726421" y="2121782"/>
            <a:ext cx="1868866" cy="1864159"/>
          </a:xfrm>
          <a:prstGeom prst="ellipse">
            <a:avLst/>
          </a:prstGeom>
          <a:solidFill>
            <a:srgbClr val="E1D1D9"/>
          </a:solidFill>
          <a:ln w="12700" cap="flat" cmpd="sng">
            <a:solidFill>
              <a:srgbClr val="E1D1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7" name="Google Shape;477;p19"/>
          <p:cNvSpPr/>
          <p:nvPr/>
        </p:nvSpPr>
        <p:spPr>
          <a:xfrm>
            <a:off x="810964" y="2121782"/>
            <a:ext cx="1868866" cy="1864159"/>
          </a:xfrm>
          <a:prstGeom prst="ellipse">
            <a:avLst/>
          </a:prstGeom>
          <a:solidFill>
            <a:srgbClr val="E1D1D9"/>
          </a:solidFill>
          <a:ln w="12700" cap="flat" cmpd="sng">
            <a:solidFill>
              <a:srgbClr val="E1D1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8" name="Google Shape;478;p19"/>
          <p:cNvSpPr txBox="1">
            <a:spLocks noGrp="1"/>
          </p:cNvSpPr>
          <p:nvPr>
            <p:ph type="title"/>
          </p:nvPr>
        </p:nvSpPr>
        <p:spPr>
          <a:xfrm>
            <a:off x="596000" y="120516"/>
            <a:ext cx="113538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11111"/>
              <a:buFont typeface="Arial"/>
              <a:buNone/>
            </a:pPr>
            <a:r>
              <a:rPr lang="en-GB">
                <a:latin typeface="Arial"/>
                <a:ea typeface="Arial"/>
                <a:cs typeface="Arial"/>
                <a:sym typeface="Arial"/>
              </a:rPr>
              <a:t>Limiter l'influence des préjugés inconscients sur nos décisions</a:t>
            </a:r>
            <a:endParaRPr>
              <a:latin typeface="Arial"/>
              <a:ea typeface="Arial"/>
              <a:cs typeface="Arial"/>
              <a:sym typeface="Arial"/>
            </a:endParaRPr>
          </a:p>
        </p:txBody>
      </p:sp>
      <p:sp>
        <p:nvSpPr>
          <p:cNvPr id="479" name="Google Shape;479;p19"/>
          <p:cNvSpPr txBox="1"/>
          <p:nvPr/>
        </p:nvSpPr>
        <p:spPr>
          <a:xfrm>
            <a:off x="8344423" y="4229750"/>
            <a:ext cx="2101174"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Ne pas prendre de décisions hâtives ! Demander l'avis d'autres personnes.</a:t>
            </a:r>
            <a:endParaRPr sz="1800">
              <a:solidFill>
                <a:schemeClr val="dk1"/>
              </a:solidFill>
              <a:latin typeface="Arial"/>
              <a:ea typeface="Arial"/>
              <a:cs typeface="Arial"/>
              <a:sym typeface="Arial"/>
            </a:endParaRPr>
          </a:p>
        </p:txBody>
      </p:sp>
      <p:sp>
        <p:nvSpPr>
          <p:cNvPr id="480" name="Google Shape;480;p19"/>
          <p:cNvSpPr txBox="1"/>
          <p:nvPr/>
        </p:nvSpPr>
        <p:spPr>
          <a:xfrm>
            <a:off x="6085987" y="4229750"/>
            <a:ext cx="2101174"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Entrer en contact avec des personnes diverses (sexe, origine culturelle, capacités,...)</a:t>
            </a:r>
            <a:endParaRPr sz="1800">
              <a:solidFill>
                <a:schemeClr val="dk1"/>
              </a:solidFill>
              <a:latin typeface="Arial"/>
              <a:ea typeface="Arial"/>
              <a:cs typeface="Arial"/>
              <a:sym typeface="Arial"/>
            </a:endParaRPr>
          </a:p>
        </p:txBody>
      </p:sp>
      <p:sp>
        <p:nvSpPr>
          <p:cNvPr id="481" name="Google Shape;481;p19"/>
          <p:cNvSpPr txBox="1"/>
          <p:nvPr/>
        </p:nvSpPr>
        <p:spPr>
          <a:xfrm>
            <a:off x="3835829" y="4229750"/>
            <a:ext cx="187330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Dresser la liste des "faits" et des informations partagés et s'en servir comme base. </a:t>
            </a:r>
            <a:endParaRPr sz="1800">
              <a:solidFill>
                <a:schemeClr val="dk1"/>
              </a:solidFill>
              <a:latin typeface="Arial"/>
              <a:ea typeface="Arial"/>
              <a:cs typeface="Arial"/>
              <a:sym typeface="Arial"/>
            </a:endParaRPr>
          </a:p>
        </p:txBody>
      </p:sp>
      <p:sp>
        <p:nvSpPr>
          <p:cNvPr id="482" name="Google Shape;482;p19"/>
          <p:cNvSpPr txBox="1"/>
          <p:nvPr/>
        </p:nvSpPr>
        <p:spPr>
          <a:xfrm>
            <a:off x="1754789" y="4229750"/>
            <a:ext cx="170418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Reconnaître que nous sommes tous biaisés !</a:t>
            </a:r>
            <a:endParaRPr sz="1800">
              <a:solidFill>
                <a:schemeClr val="dk1"/>
              </a:solidFill>
              <a:latin typeface="Arial"/>
              <a:ea typeface="Arial"/>
              <a:cs typeface="Arial"/>
              <a:sym typeface="Arial"/>
            </a:endParaRPr>
          </a:p>
        </p:txBody>
      </p:sp>
      <p:grpSp>
        <p:nvGrpSpPr>
          <p:cNvPr id="483" name="Google Shape;483;p19"/>
          <p:cNvGrpSpPr/>
          <p:nvPr/>
        </p:nvGrpSpPr>
        <p:grpSpPr>
          <a:xfrm>
            <a:off x="1193201" y="2254054"/>
            <a:ext cx="1122868" cy="1513718"/>
            <a:chOff x="8914563" y="1906362"/>
            <a:chExt cx="1057724" cy="1425897"/>
          </a:xfrm>
        </p:grpSpPr>
        <p:sp>
          <p:nvSpPr>
            <p:cNvPr id="484" name="Google Shape;484;p19"/>
            <p:cNvSpPr/>
            <p:nvPr/>
          </p:nvSpPr>
          <p:spPr>
            <a:xfrm rot="-1019411">
              <a:off x="9074610" y="2194577"/>
              <a:ext cx="505427" cy="505427"/>
            </a:xfrm>
            <a:prstGeom prst="roundRect">
              <a:avLst>
                <a:gd name="adj" fmla="val 16667"/>
              </a:avLst>
            </a:prstGeom>
            <a:solidFill>
              <a:srgbClr val="63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19"/>
            <p:cNvSpPr/>
            <p:nvPr/>
          </p:nvSpPr>
          <p:spPr>
            <a:xfrm>
              <a:off x="8914563" y="2274535"/>
              <a:ext cx="1057724" cy="1057724"/>
            </a:xfrm>
            <a:prstGeom prst="chord">
              <a:avLst>
                <a:gd name="adj1" fmla="val 20128551"/>
                <a:gd name="adj2" fmla="val 1225971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19"/>
            <p:cNvSpPr/>
            <p:nvPr/>
          </p:nvSpPr>
          <p:spPr>
            <a:xfrm rot="10800000">
              <a:off x="9504960" y="2803396"/>
              <a:ext cx="261120" cy="225631"/>
            </a:xfrm>
            <a:prstGeom prst="blockArc">
              <a:avLst>
                <a:gd name="adj1" fmla="val 10800000"/>
                <a:gd name="adj2" fmla="val 21416426"/>
                <a:gd name="adj3" fmla="val 1583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19"/>
            <p:cNvSpPr/>
            <p:nvPr/>
          </p:nvSpPr>
          <p:spPr>
            <a:xfrm rot="724728">
              <a:off x="9397092" y="1953649"/>
              <a:ext cx="505427" cy="505427"/>
            </a:xfrm>
            <a:prstGeom prst="roundRect">
              <a:avLst>
                <a:gd name="adj" fmla="val 16667"/>
              </a:avLst>
            </a:prstGeom>
            <a:solidFill>
              <a:srgbClr val="63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8" name="Google Shape;488;p19"/>
            <p:cNvSpPr/>
            <p:nvPr/>
          </p:nvSpPr>
          <p:spPr>
            <a:xfrm rot="10800000">
              <a:off x="9126784" y="2803396"/>
              <a:ext cx="261120" cy="225631"/>
            </a:xfrm>
            <a:prstGeom prst="blockArc">
              <a:avLst>
                <a:gd name="adj1" fmla="val 10800000"/>
                <a:gd name="adj2" fmla="val 21416426"/>
                <a:gd name="adj3" fmla="val 1583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89" name="Google Shape;489;p19" descr="Shoe footprints with solid fill"/>
          <p:cNvPicPr preferRelativeResize="0"/>
          <p:nvPr/>
        </p:nvPicPr>
        <p:blipFill rotWithShape="1">
          <a:blip r:embed="rId3">
            <a:alphaModFix/>
          </a:blip>
          <a:srcRect l="47386"/>
          <a:stretch/>
        </p:blipFill>
        <p:spPr>
          <a:xfrm rot="5400000">
            <a:off x="4326438" y="3102684"/>
            <a:ext cx="481090" cy="914400"/>
          </a:xfrm>
          <a:prstGeom prst="rect">
            <a:avLst/>
          </a:prstGeom>
          <a:noFill/>
          <a:ln>
            <a:noFill/>
          </a:ln>
        </p:spPr>
      </p:pic>
      <p:pic>
        <p:nvPicPr>
          <p:cNvPr id="490" name="Google Shape;490;p19" descr="Shoe footprints with solid fill"/>
          <p:cNvPicPr preferRelativeResize="0"/>
          <p:nvPr/>
        </p:nvPicPr>
        <p:blipFill rotWithShape="1">
          <a:blip r:embed="rId3">
            <a:alphaModFix/>
          </a:blip>
          <a:srcRect r="47387"/>
          <a:stretch/>
        </p:blipFill>
        <p:spPr>
          <a:xfrm rot="5400000">
            <a:off x="3246209" y="2509414"/>
            <a:ext cx="481090" cy="914400"/>
          </a:xfrm>
          <a:prstGeom prst="rect">
            <a:avLst/>
          </a:prstGeom>
          <a:noFill/>
          <a:ln>
            <a:noFill/>
          </a:ln>
        </p:spPr>
      </p:pic>
      <p:pic>
        <p:nvPicPr>
          <p:cNvPr id="491" name="Google Shape;491;p19" descr="Shoe footprints with solid fill"/>
          <p:cNvPicPr preferRelativeResize="0"/>
          <p:nvPr/>
        </p:nvPicPr>
        <p:blipFill rotWithShape="1">
          <a:blip r:embed="rId3">
            <a:alphaModFix/>
          </a:blip>
          <a:srcRect l="47386"/>
          <a:stretch/>
        </p:blipFill>
        <p:spPr>
          <a:xfrm rot="5400000">
            <a:off x="6222357" y="3102684"/>
            <a:ext cx="481090" cy="914400"/>
          </a:xfrm>
          <a:prstGeom prst="rect">
            <a:avLst/>
          </a:prstGeom>
          <a:noFill/>
          <a:ln>
            <a:noFill/>
          </a:ln>
        </p:spPr>
      </p:pic>
      <p:pic>
        <p:nvPicPr>
          <p:cNvPr id="492" name="Google Shape;492;p19" descr="Shoe footprints with solid fill"/>
          <p:cNvPicPr preferRelativeResize="0"/>
          <p:nvPr/>
        </p:nvPicPr>
        <p:blipFill rotWithShape="1">
          <a:blip r:embed="rId3">
            <a:alphaModFix/>
          </a:blip>
          <a:srcRect r="47387"/>
          <a:stretch/>
        </p:blipFill>
        <p:spPr>
          <a:xfrm rot="5400000">
            <a:off x="5142128" y="2509414"/>
            <a:ext cx="481090" cy="914400"/>
          </a:xfrm>
          <a:prstGeom prst="rect">
            <a:avLst/>
          </a:prstGeom>
          <a:noFill/>
          <a:ln>
            <a:noFill/>
          </a:ln>
        </p:spPr>
      </p:pic>
      <p:pic>
        <p:nvPicPr>
          <p:cNvPr id="493" name="Google Shape;493;p19" descr="Shoe footprints with solid fill"/>
          <p:cNvPicPr preferRelativeResize="0"/>
          <p:nvPr/>
        </p:nvPicPr>
        <p:blipFill rotWithShape="1">
          <a:blip r:embed="rId3">
            <a:alphaModFix/>
          </a:blip>
          <a:srcRect l="47386"/>
          <a:stretch/>
        </p:blipFill>
        <p:spPr>
          <a:xfrm rot="5400000">
            <a:off x="8271469" y="3102684"/>
            <a:ext cx="481090" cy="914400"/>
          </a:xfrm>
          <a:prstGeom prst="rect">
            <a:avLst/>
          </a:prstGeom>
          <a:noFill/>
          <a:ln>
            <a:noFill/>
          </a:ln>
        </p:spPr>
      </p:pic>
      <p:pic>
        <p:nvPicPr>
          <p:cNvPr id="494" name="Google Shape;494;p19" descr="Shoe footprints with solid fill"/>
          <p:cNvPicPr preferRelativeResize="0"/>
          <p:nvPr/>
        </p:nvPicPr>
        <p:blipFill rotWithShape="1">
          <a:blip r:embed="rId3">
            <a:alphaModFix/>
          </a:blip>
          <a:srcRect r="47387"/>
          <a:stretch/>
        </p:blipFill>
        <p:spPr>
          <a:xfrm rot="5400000">
            <a:off x="7191240" y="2509414"/>
            <a:ext cx="481090" cy="914400"/>
          </a:xfrm>
          <a:prstGeom prst="rect">
            <a:avLst/>
          </a:prstGeom>
          <a:noFill/>
          <a:ln>
            <a:noFill/>
          </a:ln>
        </p:spPr>
      </p:pic>
      <p:sp>
        <p:nvSpPr>
          <p:cNvPr id="495" name="Google Shape;495;p19"/>
          <p:cNvSpPr/>
          <p:nvPr/>
        </p:nvSpPr>
        <p:spPr>
          <a:xfrm rot="-1019411">
            <a:off x="10273830" y="2560021"/>
            <a:ext cx="536556" cy="536556"/>
          </a:xfrm>
          <a:prstGeom prst="roundRect">
            <a:avLst>
              <a:gd name="adj" fmla="val 16667"/>
            </a:avLst>
          </a:prstGeom>
          <a:solidFill>
            <a:srgbClr val="63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6" name="Google Shape;496;p19"/>
          <p:cNvSpPr/>
          <p:nvPr/>
        </p:nvSpPr>
        <p:spPr>
          <a:xfrm>
            <a:off x="10103926" y="2644903"/>
            <a:ext cx="1122868" cy="1122869"/>
          </a:xfrm>
          <a:prstGeom prst="chord">
            <a:avLst>
              <a:gd name="adj1" fmla="val 20128551"/>
              <a:gd name="adj2" fmla="val 1225971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19"/>
          <p:cNvSpPr/>
          <p:nvPr/>
        </p:nvSpPr>
        <p:spPr>
          <a:xfrm rot="724728">
            <a:off x="10616173" y="2304254"/>
            <a:ext cx="536556" cy="536556"/>
          </a:xfrm>
          <a:prstGeom prst="roundRect">
            <a:avLst>
              <a:gd name="adj" fmla="val 16667"/>
            </a:avLst>
          </a:prstGeom>
          <a:solidFill>
            <a:srgbClr val="63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19"/>
          <p:cNvSpPr/>
          <p:nvPr/>
        </p:nvSpPr>
        <p:spPr>
          <a:xfrm>
            <a:off x="10425673" y="3250434"/>
            <a:ext cx="184609" cy="215082"/>
          </a:xfrm>
          <a:prstGeom prst="donut">
            <a:avLst>
              <a:gd name="adj" fmla="val 2466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19"/>
          <p:cNvSpPr/>
          <p:nvPr/>
        </p:nvSpPr>
        <p:spPr>
          <a:xfrm>
            <a:off x="10751736" y="3250434"/>
            <a:ext cx="184609" cy="215082"/>
          </a:xfrm>
          <a:prstGeom prst="donut">
            <a:avLst>
              <a:gd name="adj" fmla="val 2466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19"/>
          <p:cNvSpPr txBox="1"/>
          <p:nvPr/>
        </p:nvSpPr>
        <p:spPr>
          <a:xfrm>
            <a:off x="917621" y="1164369"/>
            <a:ext cx="600248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945E7A"/>
                </a:solidFill>
                <a:latin typeface="Arial"/>
                <a:ea typeface="Arial"/>
                <a:cs typeface="Arial"/>
                <a:sym typeface="Arial"/>
              </a:rPr>
              <a:t>Source : Pool d'apprentissage. (août 2020). </a:t>
            </a:r>
            <a:r>
              <a:rPr lang="en-GB" sz="1400" i="1">
                <a:solidFill>
                  <a:srgbClr val="945E7A"/>
                </a:solidFill>
                <a:latin typeface="Arial"/>
                <a:ea typeface="Arial"/>
                <a:cs typeface="Arial"/>
                <a:sym typeface="Arial"/>
              </a:rPr>
              <a:t>Cours en ligne sur les préjugés inconscients. </a:t>
            </a:r>
            <a:endParaRPr sz="1400" i="1">
              <a:solidFill>
                <a:srgbClr val="945E7A"/>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796385" y="3099692"/>
            <a:ext cx="10255073"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1</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Ouverture du module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Points clés de l'apprentissage</a:t>
            </a:r>
            <a:endParaRPr>
              <a:latin typeface="Arial"/>
              <a:ea typeface="Arial"/>
              <a:cs typeface="Arial"/>
              <a:sym typeface="Arial"/>
            </a:endParaRPr>
          </a:p>
        </p:txBody>
      </p:sp>
      <p:sp>
        <p:nvSpPr>
          <p:cNvPr id="507" name="Google Shape;507;p20"/>
          <p:cNvSpPr/>
          <p:nvPr/>
        </p:nvSpPr>
        <p:spPr>
          <a:xfrm>
            <a:off x="3988532" y="1991816"/>
            <a:ext cx="1051560" cy="1051560"/>
          </a:xfrm>
          <a:prstGeom prst="star5">
            <a:avLst>
              <a:gd name="adj" fmla="val 28143"/>
              <a:gd name="hf" fmla="val 105146"/>
              <a:gd name="vf" fmla="val 11055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508" name="Google Shape;508;p20"/>
          <p:cNvSpPr/>
          <p:nvPr/>
        </p:nvSpPr>
        <p:spPr>
          <a:xfrm>
            <a:off x="9584196" y="1987648"/>
            <a:ext cx="1051560" cy="1051560"/>
          </a:xfrm>
          <a:prstGeom prst="star5">
            <a:avLst>
              <a:gd name="adj" fmla="val 28143"/>
              <a:gd name="hf" fmla="val 105146"/>
              <a:gd name="vf" fmla="val 11055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509" name="Google Shape;509;p20"/>
          <p:cNvSpPr/>
          <p:nvPr/>
        </p:nvSpPr>
        <p:spPr>
          <a:xfrm>
            <a:off x="1402104" y="1988869"/>
            <a:ext cx="1051560" cy="1051560"/>
          </a:xfrm>
          <a:prstGeom prst="star5">
            <a:avLst>
              <a:gd name="adj" fmla="val 28143"/>
              <a:gd name="hf" fmla="val 105146"/>
              <a:gd name="vf" fmla="val 11055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510" name="Google Shape;510;p20"/>
          <p:cNvSpPr txBox="1"/>
          <p:nvPr/>
        </p:nvSpPr>
        <p:spPr>
          <a:xfrm>
            <a:off x="680754" y="3461971"/>
            <a:ext cx="2472021"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GB" sz="2000">
                <a:solidFill>
                  <a:schemeClr val="dk1"/>
                </a:solidFill>
                <a:latin typeface="Arial"/>
                <a:ea typeface="Arial"/>
                <a:cs typeface="Arial"/>
                <a:sym typeface="Arial"/>
              </a:rPr>
              <a:t>La conscience de soi, à la fois interne et externe, est importante pour un gestionnaire de cas  </a:t>
            </a:r>
            <a:endParaRPr/>
          </a:p>
        </p:txBody>
      </p:sp>
      <p:sp>
        <p:nvSpPr>
          <p:cNvPr id="511" name="Google Shape;511;p20"/>
          <p:cNvSpPr txBox="1"/>
          <p:nvPr/>
        </p:nvSpPr>
        <p:spPr>
          <a:xfrm>
            <a:off x="3405860" y="3461971"/>
            <a:ext cx="2216904"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GB" sz="2000">
                <a:solidFill>
                  <a:schemeClr val="dk1"/>
                </a:solidFill>
                <a:latin typeface="Arial"/>
                <a:ea typeface="Arial"/>
                <a:cs typeface="Arial"/>
                <a:sym typeface="Arial"/>
              </a:rPr>
              <a:t>Le retour d'information des autres peut améliorer notre conscience de soi</a:t>
            </a:r>
            <a:endParaRPr/>
          </a:p>
        </p:txBody>
      </p:sp>
      <p:sp>
        <p:nvSpPr>
          <p:cNvPr id="512" name="Google Shape;512;p20"/>
          <p:cNvSpPr/>
          <p:nvPr/>
        </p:nvSpPr>
        <p:spPr>
          <a:xfrm>
            <a:off x="6692266" y="1987648"/>
            <a:ext cx="1051560" cy="1051560"/>
          </a:xfrm>
          <a:prstGeom prst="star5">
            <a:avLst>
              <a:gd name="adj" fmla="val 28143"/>
              <a:gd name="hf" fmla="val 105146"/>
              <a:gd name="vf" fmla="val 11055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513" name="Google Shape;513;p20"/>
          <p:cNvSpPr txBox="1"/>
          <p:nvPr/>
        </p:nvSpPr>
        <p:spPr>
          <a:xfrm>
            <a:off x="5875849" y="3461971"/>
            <a:ext cx="268439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GB" sz="2000" b="0" i="0">
                <a:solidFill>
                  <a:schemeClr val="dk1"/>
                </a:solidFill>
                <a:latin typeface="Arial"/>
                <a:ea typeface="Arial"/>
                <a:cs typeface="Arial"/>
                <a:sym typeface="Arial"/>
              </a:rPr>
              <a:t>L'un des outils les plus puissants pour réguler les émotions consiste simplement à identifier et à nommer l'émotion que vous ressentez</a:t>
            </a:r>
            <a:endParaRPr sz="2000">
              <a:solidFill>
                <a:schemeClr val="dk1"/>
              </a:solidFill>
              <a:latin typeface="Arial"/>
              <a:ea typeface="Arial"/>
              <a:cs typeface="Arial"/>
              <a:sym typeface="Arial"/>
            </a:endParaRPr>
          </a:p>
        </p:txBody>
      </p:sp>
      <p:sp>
        <p:nvSpPr>
          <p:cNvPr id="514" name="Google Shape;514;p20"/>
          <p:cNvSpPr txBox="1"/>
          <p:nvPr/>
        </p:nvSpPr>
        <p:spPr>
          <a:xfrm>
            <a:off x="8767779" y="3461971"/>
            <a:ext cx="2864778"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GB" sz="2000">
                <a:solidFill>
                  <a:schemeClr val="dk1"/>
                </a:solidFill>
                <a:latin typeface="Arial"/>
                <a:ea typeface="Arial"/>
                <a:cs typeface="Arial"/>
                <a:sym typeface="Arial"/>
              </a:rPr>
              <a:t>Tout le monde a des préjugés inconscients ! Mais vous pouvez prendre des mesures pour limiter leur influence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21"/>
          <p:cNvSpPr txBox="1">
            <a:spLocks noGrp="1"/>
          </p:cNvSpPr>
          <p:nvPr>
            <p:ph type="title"/>
          </p:nvPr>
        </p:nvSpPr>
        <p:spPr>
          <a:xfrm>
            <a:off x="796925" y="3100388"/>
            <a:ext cx="10255250" cy="5619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3</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Comment puis-je soutenir la diversité et l'inclusion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Discussion en plénière</a:t>
            </a:r>
            <a:endParaRPr>
              <a:latin typeface="Arial"/>
              <a:ea typeface="Arial"/>
              <a:cs typeface="Arial"/>
              <a:sym typeface="Arial"/>
            </a:endParaRPr>
          </a:p>
        </p:txBody>
      </p:sp>
      <p:sp>
        <p:nvSpPr>
          <p:cNvPr id="527" name="Google Shape;527;p22"/>
          <p:cNvSpPr txBox="1"/>
          <p:nvPr/>
        </p:nvSpPr>
        <p:spPr>
          <a:xfrm>
            <a:off x="5585254" y="3265226"/>
            <a:ext cx="61722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dirty="0">
                <a:solidFill>
                  <a:schemeClr val="dk1"/>
                </a:solidFill>
                <a:latin typeface="Arial"/>
                <a:ea typeface="Arial"/>
                <a:cs typeface="Arial"/>
                <a:sym typeface="Arial"/>
              </a:rPr>
              <a:t>Que </a:t>
            </a:r>
            <a:r>
              <a:rPr lang="en-GB" sz="3600" b="1" dirty="0" err="1">
                <a:solidFill>
                  <a:schemeClr val="dk1"/>
                </a:solidFill>
                <a:latin typeface="Arial"/>
                <a:ea typeface="Arial"/>
                <a:cs typeface="Arial"/>
                <a:sym typeface="Arial"/>
              </a:rPr>
              <a:t>signifie</a:t>
            </a:r>
            <a:r>
              <a:rPr lang="en-GB" sz="3600" b="1" dirty="0">
                <a:solidFill>
                  <a:schemeClr val="dk1"/>
                </a:solidFill>
                <a:latin typeface="Arial"/>
                <a:ea typeface="Arial"/>
                <a:cs typeface="Arial"/>
                <a:sym typeface="Arial"/>
              </a:rPr>
              <a:t> </a:t>
            </a:r>
            <a:r>
              <a:rPr lang="en-GB" sz="3600" b="1" dirty="0" err="1">
                <a:solidFill>
                  <a:schemeClr val="dk1"/>
                </a:solidFill>
                <a:latin typeface="Arial"/>
                <a:ea typeface="Arial"/>
                <a:cs typeface="Arial"/>
                <a:sym typeface="Arial"/>
              </a:rPr>
              <a:t>l'inclusion</a:t>
            </a:r>
            <a:r>
              <a:rPr lang="en-GB" sz="3600" b="1" dirty="0">
                <a:solidFill>
                  <a:schemeClr val="dk1"/>
                </a:solidFill>
                <a:latin typeface="Arial"/>
                <a:ea typeface="Arial"/>
                <a:cs typeface="Arial"/>
                <a:sym typeface="Arial"/>
              </a:rPr>
              <a:t>?</a:t>
            </a:r>
            <a:endParaRPr sz="3600" b="1" dirty="0">
              <a:solidFill>
                <a:schemeClr val="dk1"/>
              </a:solidFill>
              <a:latin typeface="Arial"/>
              <a:ea typeface="Arial"/>
              <a:cs typeface="Arial"/>
              <a:sym typeface="Arial"/>
            </a:endParaRPr>
          </a:p>
        </p:txBody>
      </p:sp>
      <p:grpSp>
        <p:nvGrpSpPr>
          <p:cNvPr id="528" name="Google Shape;528;p22"/>
          <p:cNvGrpSpPr/>
          <p:nvPr/>
        </p:nvGrpSpPr>
        <p:grpSpPr>
          <a:xfrm>
            <a:off x="1939106" y="2434711"/>
            <a:ext cx="3415887" cy="2678824"/>
            <a:chOff x="1117683" y="2194390"/>
            <a:chExt cx="3415887" cy="2678824"/>
          </a:xfrm>
        </p:grpSpPr>
        <p:sp>
          <p:nvSpPr>
            <p:cNvPr id="529" name="Google Shape;529;p22"/>
            <p:cNvSpPr/>
            <p:nvPr/>
          </p:nvSpPr>
          <p:spPr>
            <a:xfrm>
              <a:off x="1117683" y="2194390"/>
              <a:ext cx="1792248" cy="1200806"/>
            </a:xfrm>
            <a:prstGeom prst="wedgeRoundRectCallout">
              <a:avLst>
                <a:gd name="adj1" fmla="val 19938"/>
                <a:gd name="adj2" fmla="val 69216"/>
                <a:gd name="adj3" fmla="val 1666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0" name="Google Shape;530;p22"/>
            <p:cNvSpPr/>
            <p:nvPr/>
          </p:nvSpPr>
          <p:spPr>
            <a:xfrm>
              <a:off x="3240911" y="3671195"/>
              <a:ext cx="1292659" cy="866081"/>
            </a:xfrm>
            <a:prstGeom prst="wedgeRoundRectCallout">
              <a:avLst>
                <a:gd name="adj1" fmla="val -20501"/>
                <a:gd name="adj2" fmla="val 64241"/>
                <a:gd name="adj3" fmla="val 1666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1" name="Google Shape;531;p22"/>
            <p:cNvSpPr/>
            <p:nvPr/>
          </p:nvSpPr>
          <p:spPr>
            <a:xfrm>
              <a:off x="1747778" y="4229639"/>
              <a:ext cx="1097717" cy="643575"/>
            </a:xfrm>
            <a:prstGeom prst="wedgeRoundRectCallout">
              <a:avLst>
                <a:gd name="adj1" fmla="val -20501"/>
                <a:gd name="adj2" fmla="val 84025"/>
                <a:gd name="adj3" fmla="val 1666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2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Diversité et inclusion</a:t>
            </a:r>
            <a:endParaRPr>
              <a:latin typeface="Arial"/>
              <a:ea typeface="Arial"/>
              <a:cs typeface="Arial"/>
              <a:sym typeface="Arial"/>
            </a:endParaRPr>
          </a:p>
        </p:txBody>
      </p:sp>
      <p:pic>
        <p:nvPicPr>
          <p:cNvPr id="538" name="Google Shape;538;p23"/>
          <p:cNvPicPr preferRelativeResize="0"/>
          <p:nvPr/>
        </p:nvPicPr>
        <p:blipFill rotWithShape="1">
          <a:blip r:embed="rId3">
            <a:alphaModFix/>
          </a:blip>
          <a:srcRect/>
          <a:stretch/>
        </p:blipFill>
        <p:spPr>
          <a:xfrm>
            <a:off x="649476" y="1131987"/>
            <a:ext cx="6143625" cy="4924425"/>
          </a:xfrm>
          <a:prstGeom prst="rect">
            <a:avLst/>
          </a:prstGeom>
          <a:noFill/>
          <a:ln>
            <a:noFill/>
          </a:ln>
        </p:spPr>
      </p:pic>
      <p:sp>
        <p:nvSpPr>
          <p:cNvPr id="539" name="Google Shape;539;p23"/>
          <p:cNvSpPr txBox="1"/>
          <p:nvPr/>
        </p:nvSpPr>
        <p:spPr>
          <a:xfrm>
            <a:off x="6674347" y="2024707"/>
            <a:ext cx="4468441"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La diversité et l'inclusion désignent l'approche fondée sur le droit qui permet la participation égale de divers groupes de personnes</a:t>
            </a:r>
            <a:endParaRPr/>
          </a:p>
        </p:txBody>
      </p:sp>
      <p:sp>
        <p:nvSpPr>
          <p:cNvPr id="540" name="Google Shape;540;p23"/>
          <p:cNvSpPr txBox="1"/>
          <p:nvPr/>
        </p:nvSpPr>
        <p:spPr>
          <a:xfrm>
            <a:off x="6738244" y="4592139"/>
            <a:ext cx="4340646"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rgbClr val="945E7A"/>
                </a:solidFill>
                <a:latin typeface="Arial"/>
                <a:ea typeface="Arial"/>
                <a:cs typeface="Arial"/>
                <a:sym typeface="Arial"/>
              </a:rPr>
              <a:t>Source : Alliance pour la protection de l'enfance dans l'action humanitaire (2019). </a:t>
            </a:r>
            <a:r>
              <a:rPr lang="en-GB" sz="1400" i="1">
                <a:solidFill>
                  <a:srgbClr val="945E7A"/>
                </a:solidFill>
                <a:latin typeface="Arial"/>
                <a:ea typeface="Arial"/>
                <a:cs typeface="Arial"/>
                <a:sym typeface="Arial"/>
              </a:rPr>
              <a:t>Normes minimales pour la protection de l’enfance dans l'action humanitaire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Exclusion</a:t>
            </a:r>
            <a:endParaRPr>
              <a:latin typeface="Arial"/>
              <a:ea typeface="Arial"/>
              <a:cs typeface="Arial"/>
              <a:sym typeface="Arial"/>
            </a:endParaRPr>
          </a:p>
        </p:txBody>
      </p:sp>
      <p:sp>
        <p:nvSpPr>
          <p:cNvPr id="547" name="Google Shape;547;p24"/>
          <p:cNvSpPr txBox="1"/>
          <p:nvPr/>
        </p:nvSpPr>
        <p:spPr>
          <a:xfrm>
            <a:off x="2488386" y="1879245"/>
            <a:ext cx="710116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a:solidFill>
                  <a:schemeClr val="dk1"/>
                </a:solidFill>
                <a:latin typeface="Arial"/>
                <a:ea typeface="Arial"/>
                <a:cs typeface="Arial"/>
                <a:sym typeface="Arial"/>
              </a:rPr>
              <a:t>Quels obstacles à l'inclusion pouvez-vous identifier dans votre contexte ?</a:t>
            </a:r>
            <a:endParaRPr sz="3600">
              <a:solidFill>
                <a:schemeClr val="dk1"/>
              </a:solidFill>
              <a:latin typeface="Arial"/>
              <a:ea typeface="Arial"/>
              <a:cs typeface="Arial"/>
              <a:sym typeface="Arial"/>
            </a:endParaRPr>
          </a:p>
        </p:txBody>
      </p:sp>
      <p:grpSp>
        <p:nvGrpSpPr>
          <p:cNvPr id="548" name="Google Shape;548;p24"/>
          <p:cNvGrpSpPr/>
          <p:nvPr/>
        </p:nvGrpSpPr>
        <p:grpSpPr>
          <a:xfrm>
            <a:off x="9994118" y="33917"/>
            <a:ext cx="2057602" cy="1975956"/>
            <a:chOff x="9994118" y="33917"/>
            <a:chExt cx="2057602" cy="1975956"/>
          </a:xfrm>
        </p:grpSpPr>
        <p:sp>
          <p:nvSpPr>
            <p:cNvPr id="549" name="Google Shape;549;p24"/>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50" name="Google Shape;550;p24"/>
            <p:cNvGrpSpPr/>
            <p:nvPr/>
          </p:nvGrpSpPr>
          <p:grpSpPr>
            <a:xfrm>
              <a:off x="10621771" y="762700"/>
              <a:ext cx="562136" cy="634675"/>
              <a:chOff x="760175" y="830142"/>
              <a:chExt cx="867619" cy="979579"/>
            </a:xfrm>
          </p:grpSpPr>
          <p:sp>
            <p:nvSpPr>
              <p:cNvPr id="551" name="Google Shape;551;p24"/>
              <p:cNvSpPr/>
              <p:nvPr/>
            </p:nvSpPr>
            <p:spPr>
              <a:xfrm>
                <a:off x="864636" y="830142"/>
                <a:ext cx="763158" cy="9795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31</a:t>
                </a:r>
                <a:endParaRPr/>
              </a:p>
            </p:txBody>
          </p:sp>
          <p:sp>
            <p:nvSpPr>
              <p:cNvPr id="552" name="Google Shape;552;p24"/>
              <p:cNvSpPr/>
              <p:nvPr/>
            </p:nvSpPr>
            <p:spPr>
              <a:xfrm>
                <a:off x="760175" y="830144"/>
                <a:ext cx="149292" cy="979577"/>
              </a:xfrm>
              <a:prstGeom prst="rec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553" name="Google Shape;553;p24"/>
            <p:cNvGrpSpPr/>
            <p:nvPr/>
          </p:nvGrpSpPr>
          <p:grpSpPr>
            <a:xfrm>
              <a:off x="11325415" y="762701"/>
              <a:ext cx="182192" cy="634674"/>
              <a:chOff x="2121762" y="2323619"/>
              <a:chExt cx="200378" cy="825210"/>
            </a:xfrm>
          </p:grpSpPr>
          <p:sp>
            <p:nvSpPr>
              <p:cNvPr id="554" name="Google Shape;554;p24"/>
              <p:cNvSpPr/>
              <p:nvPr/>
            </p:nvSpPr>
            <p:spPr>
              <a:xfrm>
                <a:off x="2121763" y="2323619"/>
                <a:ext cx="200377" cy="172739"/>
              </a:xfrm>
              <a:prstGeom prst="triangle">
                <a:avLst>
                  <a:gd name="adj"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5" name="Google Shape;555;p24"/>
              <p:cNvSpPr/>
              <p:nvPr/>
            </p:nvSpPr>
            <p:spPr>
              <a:xfrm>
                <a:off x="2121762" y="2496169"/>
                <a:ext cx="200377" cy="6526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556" name="Google Shape;556;p24"/>
          <p:cNvSpPr/>
          <p:nvPr/>
        </p:nvSpPr>
        <p:spPr>
          <a:xfrm>
            <a:off x="6567941" y="4377257"/>
            <a:ext cx="985645" cy="985645"/>
          </a:xfrm>
          <a:prstGeom prst="ellipse">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24"/>
          <p:cNvSpPr/>
          <p:nvPr/>
        </p:nvSpPr>
        <p:spPr>
          <a:xfrm>
            <a:off x="8433227" y="3640228"/>
            <a:ext cx="1320800" cy="1320800"/>
          </a:xfrm>
          <a:prstGeom prst="ellipse">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24"/>
          <p:cNvSpPr/>
          <p:nvPr/>
        </p:nvSpPr>
        <p:spPr>
          <a:xfrm>
            <a:off x="4521627" y="4100055"/>
            <a:ext cx="1320800" cy="1320800"/>
          </a:xfrm>
          <a:prstGeom prst="ellipse">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24"/>
          <p:cNvSpPr/>
          <p:nvPr/>
        </p:nvSpPr>
        <p:spPr>
          <a:xfrm>
            <a:off x="752520" y="4268545"/>
            <a:ext cx="10755086" cy="1152310"/>
          </a:xfrm>
          <a:custGeom>
            <a:avLst/>
            <a:gdLst/>
            <a:ahLst/>
            <a:cxnLst/>
            <a:rect l="l" t="t" r="r" b="b"/>
            <a:pathLst>
              <a:path w="10755086" h="1152310" extrusionOk="0">
                <a:moveTo>
                  <a:pt x="0" y="929892"/>
                </a:moveTo>
                <a:lnTo>
                  <a:pt x="1088572" y="900864"/>
                </a:lnTo>
                <a:cubicBezTo>
                  <a:pt x="1405467" y="852483"/>
                  <a:pt x="1608667" y="629931"/>
                  <a:pt x="1901372" y="639607"/>
                </a:cubicBezTo>
                <a:cubicBezTo>
                  <a:pt x="2194077" y="649283"/>
                  <a:pt x="2540000" y="903283"/>
                  <a:pt x="2844800" y="958921"/>
                </a:cubicBezTo>
                <a:cubicBezTo>
                  <a:pt x="3149600" y="1014559"/>
                  <a:pt x="3464077" y="1099226"/>
                  <a:pt x="3730172" y="973435"/>
                </a:cubicBezTo>
                <a:cubicBezTo>
                  <a:pt x="3996267" y="847644"/>
                  <a:pt x="4192210" y="194502"/>
                  <a:pt x="4441372" y="204178"/>
                </a:cubicBezTo>
                <a:cubicBezTo>
                  <a:pt x="4690534" y="213854"/>
                  <a:pt x="4910667" y="973435"/>
                  <a:pt x="5225143" y="1031492"/>
                </a:cubicBezTo>
                <a:cubicBezTo>
                  <a:pt x="5539619" y="1089549"/>
                  <a:pt x="5919410" y="571873"/>
                  <a:pt x="6328229" y="552521"/>
                </a:cubicBezTo>
                <a:cubicBezTo>
                  <a:pt x="6737048" y="533169"/>
                  <a:pt x="7334553" y="1007302"/>
                  <a:pt x="7678058" y="915378"/>
                </a:cubicBezTo>
                <a:cubicBezTo>
                  <a:pt x="8021563" y="823454"/>
                  <a:pt x="8147353" y="-32889"/>
                  <a:pt x="8389258" y="978"/>
                </a:cubicBezTo>
                <a:cubicBezTo>
                  <a:pt x="8631163" y="34845"/>
                  <a:pt x="8831943" y="975854"/>
                  <a:pt x="9129486" y="1118578"/>
                </a:cubicBezTo>
                <a:cubicBezTo>
                  <a:pt x="9427029" y="1261302"/>
                  <a:pt x="9903582" y="908121"/>
                  <a:pt x="10174515" y="857321"/>
                </a:cubicBezTo>
                <a:cubicBezTo>
                  <a:pt x="10445448" y="806521"/>
                  <a:pt x="10600267" y="810149"/>
                  <a:pt x="10755086" y="813778"/>
                </a:cubicBezTo>
              </a:path>
            </a:pathLst>
          </a:custGeom>
          <a:noFill/>
          <a:ln w="762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60" name="Google Shape;560;p24"/>
          <p:cNvGrpSpPr/>
          <p:nvPr/>
        </p:nvGrpSpPr>
        <p:grpSpPr>
          <a:xfrm>
            <a:off x="3153364" y="4114430"/>
            <a:ext cx="897104" cy="1306425"/>
            <a:chOff x="2486024" y="3959213"/>
            <a:chExt cx="1004424" cy="1462713"/>
          </a:xfrm>
        </p:grpSpPr>
        <p:sp>
          <p:nvSpPr>
            <p:cNvPr id="561" name="Google Shape;561;p24"/>
            <p:cNvSpPr/>
            <p:nvPr/>
          </p:nvSpPr>
          <p:spPr>
            <a:xfrm>
              <a:off x="2670921" y="3959213"/>
              <a:ext cx="457269" cy="457269"/>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24"/>
            <p:cNvSpPr/>
            <p:nvPr/>
          </p:nvSpPr>
          <p:spPr>
            <a:xfrm rot="-613502">
              <a:off x="2807357" y="4472729"/>
              <a:ext cx="335259" cy="593586"/>
            </a:xfrm>
            <a:prstGeom prst="round2SameRect">
              <a:avLst>
                <a:gd name="adj1" fmla="val 50000"/>
                <a:gd name="adj2"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24"/>
            <p:cNvSpPr/>
            <p:nvPr/>
          </p:nvSpPr>
          <p:spPr>
            <a:xfrm rot="-5400000">
              <a:off x="3026048" y="4728249"/>
              <a:ext cx="184528" cy="479285"/>
            </a:xfrm>
            <a:prstGeom prst="round2SameRect">
              <a:avLst>
                <a:gd name="adj1" fmla="val 50000"/>
                <a:gd name="adj2" fmla="val 48712"/>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24"/>
            <p:cNvSpPr/>
            <p:nvPr/>
          </p:nvSpPr>
          <p:spPr>
            <a:xfrm rot="-1318515">
              <a:off x="3254845" y="4891241"/>
              <a:ext cx="163965" cy="414714"/>
            </a:xfrm>
            <a:prstGeom prst="round2SameRect">
              <a:avLst>
                <a:gd name="adj1" fmla="val 50000"/>
                <a:gd name="adj2"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24"/>
            <p:cNvSpPr/>
            <p:nvPr/>
          </p:nvSpPr>
          <p:spPr>
            <a:xfrm rot="-8003380">
              <a:off x="2711019" y="4441273"/>
              <a:ext cx="134495" cy="458897"/>
            </a:xfrm>
            <a:prstGeom prst="round2SameRect">
              <a:avLst>
                <a:gd name="adj1" fmla="val 50000"/>
                <a:gd name="adj2"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24"/>
            <p:cNvSpPr/>
            <p:nvPr/>
          </p:nvSpPr>
          <p:spPr>
            <a:xfrm rot="152323">
              <a:off x="2595518" y="4703728"/>
              <a:ext cx="120626" cy="295955"/>
            </a:xfrm>
            <a:prstGeom prst="round2SameRect">
              <a:avLst>
                <a:gd name="adj1" fmla="val 50000"/>
                <a:gd name="adj2"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24"/>
            <p:cNvSpPr/>
            <p:nvPr/>
          </p:nvSpPr>
          <p:spPr>
            <a:xfrm rot="10800000">
              <a:off x="2486024" y="4597009"/>
              <a:ext cx="824917" cy="824917"/>
            </a:xfrm>
            <a:prstGeom prst="arc">
              <a:avLst>
                <a:gd name="adj1" fmla="val 12696409"/>
                <a:gd name="adj2" fmla="val 1294114"/>
              </a:avLst>
            </a:prstGeom>
            <a:noFill/>
            <a:ln w="762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5"/>
          <p:cNvSpPr/>
          <p:nvPr/>
        </p:nvSpPr>
        <p:spPr>
          <a:xfrm>
            <a:off x="2903585" y="4265332"/>
            <a:ext cx="1600495" cy="1600495"/>
          </a:xfrm>
          <a:prstGeom prst="ellipse">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25"/>
          <p:cNvSpPr/>
          <p:nvPr/>
        </p:nvSpPr>
        <p:spPr>
          <a:xfrm>
            <a:off x="5123366" y="2425537"/>
            <a:ext cx="1600495" cy="1600495"/>
          </a:xfrm>
          <a:prstGeom prst="ellipse">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 name="Google Shape;575;p25"/>
          <p:cNvSpPr/>
          <p:nvPr/>
        </p:nvSpPr>
        <p:spPr>
          <a:xfrm>
            <a:off x="9683089" y="2425537"/>
            <a:ext cx="1600495" cy="1600495"/>
          </a:xfrm>
          <a:prstGeom prst="ellipse">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6" name="Google Shape;576;p25"/>
          <p:cNvSpPr/>
          <p:nvPr/>
        </p:nvSpPr>
        <p:spPr>
          <a:xfrm>
            <a:off x="7226477" y="4265332"/>
            <a:ext cx="1600495" cy="1600495"/>
          </a:xfrm>
          <a:prstGeom prst="ellipse">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7" name="Google Shape;577;p25"/>
          <p:cNvSpPr/>
          <p:nvPr/>
        </p:nvSpPr>
        <p:spPr>
          <a:xfrm>
            <a:off x="838200" y="2425538"/>
            <a:ext cx="1600495" cy="1600495"/>
          </a:xfrm>
          <a:prstGeom prst="ellipse">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8" name="Google Shape;578;p2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highlight>
                  <a:srgbClr val="FFFF00"/>
                </a:highlight>
                <a:latin typeface="Arial"/>
                <a:ea typeface="Arial"/>
                <a:cs typeface="Arial"/>
                <a:sym typeface="Arial"/>
              </a:rPr>
              <a:t>Obstacles à l'inclusion</a:t>
            </a:r>
            <a:endParaRPr>
              <a:highlight>
                <a:srgbClr val="FFFF00"/>
              </a:highlight>
              <a:latin typeface="Arial"/>
              <a:ea typeface="Arial"/>
              <a:cs typeface="Arial"/>
              <a:sym typeface="Arial"/>
            </a:endParaRPr>
          </a:p>
        </p:txBody>
      </p:sp>
      <p:sp>
        <p:nvSpPr>
          <p:cNvPr id="579" name="Google Shape;579;p25"/>
          <p:cNvSpPr txBox="1"/>
          <p:nvPr/>
        </p:nvSpPr>
        <p:spPr>
          <a:xfrm>
            <a:off x="789816" y="1610321"/>
            <a:ext cx="16537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Préjugés inconscients</a:t>
            </a:r>
            <a:endParaRPr sz="2000">
              <a:solidFill>
                <a:schemeClr val="dk1"/>
              </a:solidFill>
              <a:latin typeface="Arial"/>
              <a:ea typeface="Arial"/>
              <a:cs typeface="Arial"/>
              <a:sym typeface="Arial"/>
            </a:endParaRPr>
          </a:p>
        </p:txBody>
      </p:sp>
      <p:sp>
        <p:nvSpPr>
          <p:cNvPr id="580" name="Google Shape;580;p25"/>
          <p:cNvSpPr txBox="1"/>
          <p:nvPr/>
        </p:nvSpPr>
        <p:spPr>
          <a:xfrm>
            <a:off x="2747343" y="3222036"/>
            <a:ext cx="197331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Normes sociales néfastes</a:t>
            </a:r>
            <a:endParaRPr sz="2000">
              <a:solidFill>
                <a:schemeClr val="dk1"/>
              </a:solidFill>
              <a:latin typeface="Arial"/>
              <a:ea typeface="Arial"/>
              <a:cs typeface="Arial"/>
              <a:sym typeface="Arial"/>
            </a:endParaRPr>
          </a:p>
        </p:txBody>
      </p:sp>
      <p:sp>
        <p:nvSpPr>
          <p:cNvPr id="581" name="Google Shape;581;p25"/>
          <p:cNvSpPr txBox="1"/>
          <p:nvPr/>
        </p:nvSpPr>
        <p:spPr>
          <a:xfrm>
            <a:off x="4529760" y="1383738"/>
            <a:ext cx="28001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Obstacles administratifs et institutionnels </a:t>
            </a:r>
            <a:endParaRPr sz="2000">
              <a:solidFill>
                <a:schemeClr val="dk1"/>
              </a:solidFill>
              <a:latin typeface="Arial"/>
              <a:ea typeface="Arial"/>
              <a:cs typeface="Arial"/>
              <a:sym typeface="Arial"/>
            </a:endParaRPr>
          </a:p>
        </p:txBody>
      </p:sp>
      <p:sp>
        <p:nvSpPr>
          <p:cNvPr id="582" name="Google Shape;582;p25"/>
          <p:cNvSpPr txBox="1"/>
          <p:nvPr/>
        </p:nvSpPr>
        <p:spPr>
          <a:xfrm>
            <a:off x="9675737" y="1588670"/>
            <a:ext cx="149133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Barrières physiques</a:t>
            </a:r>
            <a:endParaRPr sz="2000">
              <a:solidFill>
                <a:schemeClr val="dk1"/>
              </a:solidFill>
              <a:latin typeface="Arial"/>
              <a:ea typeface="Arial"/>
              <a:cs typeface="Arial"/>
              <a:sym typeface="Arial"/>
            </a:endParaRPr>
          </a:p>
        </p:txBody>
      </p:sp>
      <p:sp>
        <p:nvSpPr>
          <p:cNvPr id="583" name="Google Shape;583;p25"/>
          <p:cNvSpPr txBox="1"/>
          <p:nvPr/>
        </p:nvSpPr>
        <p:spPr>
          <a:xfrm>
            <a:off x="7071441" y="3473026"/>
            <a:ext cx="1910569"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Obstacles à la communication</a:t>
            </a:r>
            <a:endParaRPr sz="2000">
              <a:solidFill>
                <a:schemeClr val="dk1"/>
              </a:solidFill>
              <a:latin typeface="Arial"/>
              <a:ea typeface="Arial"/>
              <a:cs typeface="Arial"/>
              <a:sym typeface="Arial"/>
            </a:endParaRPr>
          </a:p>
        </p:txBody>
      </p:sp>
      <p:grpSp>
        <p:nvGrpSpPr>
          <p:cNvPr id="584" name="Google Shape;584;p25"/>
          <p:cNvGrpSpPr/>
          <p:nvPr/>
        </p:nvGrpSpPr>
        <p:grpSpPr>
          <a:xfrm>
            <a:off x="1181960" y="2417922"/>
            <a:ext cx="869423" cy="1608111"/>
            <a:chOff x="8900186" y="2220802"/>
            <a:chExt cx="1086478" cy="2009581"/>
          </a:xfrm>
        </p:grpSpPr>
        <p:sp>
          <p:nvSpPr>
            <p:cNvPr id="585" name="Google Shape;585;p25"/>
            <p:cNvSpPr/>
            <p:nvPr/>
          </p:nvSpPr>
          <p:spPr>
            <a:xfrm rot="-1019411">
              <a:off x="9148808" y="2283617"/>
              <a:ext cx="505428" cy="505426"/>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6" name="Google Shape;586;p25"/>
            <p:cNvSpPr/>
            <p:nvPr/>
          </p:nvSpPr>
          <p:spPr>
            <a:xfrm>
              <a:off x="8900186" y="3494231"/>
              <a:ext cx="1086478" cy="736152"/>
            </a:xfrm>
            <a:prstGeom prst="round2SameRect">
              <a:avLst>
                <a:gd name="adj1" fmla="val 500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7" name="Google Shape;587;p25"/>
            <p:cNvSpPr/>
            <p:nvPr/>
          </p:nvSpPr>
          <p:spPr>
            <a:xfrm>
              <a:off x="8914563" y="2274535"/>
              <a:ext cx="1057724" cy="1057724"/>
            </a:xfrm>
            <a:prstGeom prst="chord">
              <a:avLst>
                <a:gd name="adj1" fmla="val 20128551"/>
                <a:gd name="adj2" fmla="val 1225971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8" name="Google Shape;588;p25"/>
            <p:cNvSpPr/>
            <p:nvPr/>
          </p:nvSpPr>
          <p:spPr>
            <a:xfrm rot="10800000">
              <a:off x="9504960" y="2803396"/>
              <a:ext cx="261120" cy="225631"/>
            </a:xfrm>
            <a:prstGeom prst="blockArc">
              <a:avLst>
                <a:gd name="adj1" fmla="val 10800000"/>
                <a:gd name="adj2" fmla="val 21416426"/>
                <a:gd name="adj3" fmla="val 1583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25"/>
            <p:cNvSpPr/>
            <p:nvPr/>
          </p:nvSpPr>
          <p:spPr>
            <a:xfrm rot="10800000">
              <a:off x="9126784" y="2803396"/>
              <a:ext cx="261120" cy="225631"/>
            </a:xfrm>
            <a:prstGeom prst="blockArc">
              <a:avLst>
                <a:gd name="adj1" fmla="val 10800000"/>
                <a:gd name="adj2" fmla="val 21416426"/>
                <a:gd name="adj3" fmla="val 1583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590" name="Google Shape;590;p25" descr="Lightning with solid fill"/>
          <p:cNvPicPr preferRelativeResize="0"/>
          <p:nvPr/>
        </p:nvPicPr>
        <p:blipFill rotWithShape="1">
          <a:blip r:embed="rId3">
            <a:alphaModFix/>
          </a:blip>
          <a:srcRect/>
          <a:stretch/>
        </p:blipFill>
        <p:spPr>
          <a:xfrm>
            <a:off x="2618185" y="4004777"/>
            <a:ext cx="2171296" cy="2171296"/>
          </a:xfrm>
          <a:prstGeom prst="rect">
            <a:avLst/>
          </a:prstGeom>
          <a:noFill/>
          <a:ln>
            <a:noFill/>
          </a:ln>
        </p:spPr>
      </p:pic>
      <p:grpSp>
        <p:nvGrpSpPr>
          <p:cNvPr id="591" name="Google Shape;591;p25"/>
          <p:cNvGrpSpPr/>
          <p:nvPr/>
        </p:nvGrpSpPr>
        <p:grpSpPr>
          <a:xfrm>
            <a:off x="9450594" y="2513048"/>
            <a:ext cx="897104" cy="1306425"/>
            <a:chOff x="2486024" y="3959213"/>
            <a:chExt cx="1004424" cy="1462713"/>
          </a:xfrm>
        </p:grpSpPr>
        <p:sp>
          <p:nvSpPr>
            <p:cNvPr id="592" name="Google Shape;592;p25"/>
            <p:cNvSpPr/>
            <p:nvPr/>
          </p:nvSpPr>
          <p:spPr>
            <a:xfrm>
              <a:off x="2670921" y="3959213"/>
              <a:ext cx="457269" cy="457269"/>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3" name="Google Shape;593;p25"/>
            <p:cNvSpPr/>
            <p:nvPr/>
          </p:nvSpPr>
          <p:spPr>
            <a:xfrm rot="-613502">
              <a:off x="2807357" y="4472729"/>
              <a:ext cx="335259" cy="593586"/>
            </a:xfrm>
            <a:prstGeom prst="round2SameRect">
              <a:avLst>
                <a:gd name="adj1" fmla="val 50000"/>
                <a:gd name="adj2"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4" name="Google Shape;594;p25"/>
            <p:cNvSpPr/>
            <p:nvPr/>
          </p:nvSpPr>
          <p:spPr>
            <a:xfrm rot="-5400000">
              <a:off x="3026048" y="4728249"/>
              <a:ext cx="184528" cy="479285"/>
            </a:xfrm>
            <a:prstGeom prst="round2SameRect">
              <a:avLst>
                <a:gd name="adj1" fmla="val 50000"/>
                <a:gd name="adj2" fmla="val 48712"/>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5" name="Google Shape;595;p25"/>
            <p:cNvSpPr/>
            <p:nvPr/>
          </p:nvSpPr>
          <p:spPr>
            <a:xfrm rot="-1318515">
              <a:off x="3254845" y="4891241"/>
              <a:ext cx="163965" cy="414714"/>
            </a:xfrm>
            <a:prstGeom prst="round2SameRect">
              <a:avLst>
                <a:gd name="adj1" fmla="val 50000"/>
                <a:gd name="adj2"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6" name="Google Shape;596;p25"/>
            <p:cNvSpPr/>
            <p:nvPr/>
          </p:nvSpPr>
          <p:spPr>
            <a:xfrm rot="-8003380">
              <a:off x="2711019" y="4441273"/>
              <a:ext cx="134495" cy="458897"/>
            </a:xfrm>
            <a:prstGeom prst="round2SameRect">
              <a:avLst>
                <a:gd name="adj1" fmla="val 50000"/>
                <a:gd name="adj2"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7" name="Google Shape;597;p25"/>
            <p:cNvSpPr/>
            <p:nvPr/>
          </p:nvSpPr>
          <p:spPr>
            <a:xfrm rot="152323">
              <a:off x="2595518" y="4703728"/>
              <a:ext cx="120626" cy="295955"/>
            </a:xfrm>
            <a:prstGeom prst="round2SameRect">
              <a:avLst>
                <a:gd name="adj1" fmla="val 50000"/>
                <a:gd name="adj2"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8" name="Google Shape;598;p25"/>
            <p:cNvSpPr/>
            <p:nvPr/>
          </p:nvSpPr>
          <p:spPr>
            <a:xfrm rot="10800000">
              <a:off x="2486024" y="4597009"/>
              <a:ext cx="824917" cy="824917"/>
            </a:xfrm>
            <a:prstGeom prst="arc">
              <a:avLst>
                <a:gd name="adj1" fmla="val 12696409"/>
                <a:gd name="adj2" fmla="val 1294114"/>
              </a:avLst>
            </a:prstGeom>
            <a:noFill/>
            <a:ln w="762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599" name="Google Shape;599;p25" descr="Court with solid fill"/>
          <p:cNvPicPr preferRelativeResize="0"/>
          <p:nvPr/>
        </p:nvPicPr>
        <p:blipFill rotWithShape="1">
          <a:blip r:embed="rId4">
            <a:alphaModFix/>
          </a:blip>
          <a:srcRect/>
          <a:stretch/>
        </p:blipFill>
        <p:spPr>
          <a:xfrm>
            <a:off x="5123366" y="2460631"/>
            <a:ext cx="1681741" cy="1681741"/>
          </a:xfrm>
          <a:prstGeom prst="rect">
            <a:avLst/>
          </a:prstGeom>
          <a:noFill/>
          <a:ln>
            <a:noFill/>
          </a:ln>
        </p:spPr>
      </p:pic>
      <p:sp>
        <p:nvSpPr>
          <p:cNvPr id="600" name="Google Shape;600;p25"/>
          <p:cNvSpPr/>
          <p:nvPr/>
        </p:nvSpPr>
        <p:spPr>
          <a:xfrm>
            <a:off x="7329938" y="5261343"/>
            <a:ext cx="614702" cy="495295"/>
          </a:xfrm>
          <a:prstGeom prst="wedgeRoundRectCallout">
            <a:avLst>
              <a:gd name="adj1" fmla="val -20833"/>
              <a:gd name="adj2" fmla="val 62500"/>
              <a:gd name="adj3"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1" name="Google Shape;601;p25"/>
          <p:cNvSpPr/>
          <p:nvPr/>
        </p:nvSpPr>
        <p:spPr>
          <a:xfrm>
            <a:off x="8091211" y="4383480"/>
            <a:ext cx="614702" cy="495295"/>
          </a:xfrm>
          <a:prstGeom prst="wedgeRoundRectCallout">
            <a:avLst>
              <a:gd name="adj1" fmla="val 62284"/>
              <a:gd name="adj2" fmla="val 18981"/>
              <a:gd name="adj3" fmla="val 1666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2" name="Google Shape;602;p25"/>
          <p:cNvSpPr/>
          <p:nvPr/>
        </p:nvSpPr>
        <p:spPr>
          <a:xfrm>
            <a:off x="7360726" y="4390976"/>
            <a:ext cx="1270660" cy="1365662"/>
          </a:xfrm>
          <a:custGeom>
            <a:avLst/>
            <a:gdLst/>
            <a:ahLst/>
            <a:cxnLst/>
            <a:rect l="l" t="t" r="r" b="b"/>
            <a:pathLst>
              <a:path w="1270660" h="1365662" extrusionOk="0">
                <a:moveTo>
                  <a:pt x="0" y="0"/>
                </a:moveTo>
                <a:lnTo>
                  <a:pt x="403761" y="190005"/>
                </a:lnTo>
                <a:lnTo>
                  <a:pt x="427512" y="593766"/>
                </a:lnTo>
                <a:lnTo>
                  <a:pt x="878774" y="771896"/>
                </a:lnTo>
                <a:lnTo>
                  <a:pt x="914400" y="1223158"/>
                </a:lnTo>
                <a:lnTo>
                  <a:pt x="1270660" y="1365662"/>
                </a:lnTo>
              </a:path>
            </a:pathLst>
          </a:custGeom>
          <a:noFill/>
          <a:ln w="5715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3" name="Google Shape;603;p25"/>
          <p:cNvSpPr/>
          <p:nvPr/>
        </p:nvSpPr>
        <p:spPr>
          <a:xfrm>
            <a:off x="10519186" y="2968539"/>
            <a:ext cx="975014" cy="851854"/>
          </a:xfrm>
          <a:custGeom>
            <a:avLst/>
            <a:gdLst/>
            <a:ahLst/>
            <a:cxnLst/>
            <a:rect l="l" t="t" r="r" b="b"/>
            <a:pathLst>
              <a:path w="1128156" h="985652" extrusionOk="0">
                <a:moveTo>
                  <a:pt x="0" y="985652"/>
                </a:moveTo>
                <a:lnTo>
                  <a:pt x="0" y="665018"/>
                </a:lnTo>
                <a:lnTo>
                  <a:pt x="380011" y="665018"/>
                </a:lnTo>
                <a:lnTo>
                  <a:pt x="380011" y="320634"/>
                </a:lnTo>
                <a:lnTo>
                  <a:pt x="760021" y="320634"/>
                </a:lnTo>
                <a:lnTo>
                  <a:pt x="760021" y="0"/>
                </a:lnTo>
                <a:lnTo>
                  <a:pt x="1128156" y="0"/>
                </a:lnTo>
              </a:path>
            </a:pathLst>
          </a:custGeom>
          <a:noFill/>
          <a:ln w="762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6"/>
          <p:cNvSpPr txBox="1">
            <a:spLocks noGrp="1"/>
          </p:cNvSpPr>
          <p:nvPr>
            <p:ph type="title"/>
          </p:nvPr>
        </p:nvSpPr>
        <p:spPr>
          <a:xfrm>
            <a:off x="543791" y="120516"/>
            <a:ext cx="11104418"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11111"/>
              <a:buFont typeface="Arial"/>
              <a:buNone/>
            </a:pPr>
            <a:r>
              <a:rPr lang="en-GB"/>
              <a:t>Conseils pour soutenir la diversité et l'inclusion dans la gestion des cas</a:t>
            </a:r>
            <a:endParaRPr/>
          </a:p>
        </p:txBody>
      </p:sp>
      <p:sp>
        <p:nvSpPr>
          <p:cNvPr id="610" name="Google Shape;610;p26"/>
          <p:cNvSpPr txBox="1"/>
          <p:nvPr/>
        </p:nvSpPr>
        <p:spPr>
          <a:xfrm>
            <a:off x="1218212" y="3837432"/>
            <a:ext cx="2451264"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Remettre en question les normes sociales néfastes et reconnaître l'impact des préjugés inconscients. </a:t>
            </a:r>
            <a:endParaRPr/>
          </a:p>
        </p:txBody>
      </p:sp>
      <p:sp>
        <p:nvSpPr>
          <p:cNvPr id="611" name="Google Shape;611;p26"/>
          <p:cNvSpPr txBox="1"/>
          <p:nvPr/>
        </p:nvSpPr>
        <p:spPr>
          <a:xfrm>
            <a:off x="4254831" y="3837432"/>
            <a:ext cx="245126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Identifier les obstacles et les personnes exclues d'une participation égale. </a:t>
            </a:r>
            <a:endParaRPr/>
          </a:p>
        </p:txBody>
      </p:sp>
      <p:sp>
        <p:nvSpPr>
          <p:cNvPr id="612" name="Google Shape;612;p26"/>
          <p:cNvSpPr txBox="1"/>
          <p:nvPr/>
        </p:nvSpPr>
        <p:spPr>
          <a:xfrm>
            <a:off x="7291450" y="3837432"/>
            <a:ext cx="3966358"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Abordez les obstacles conformément à votre rôle et adaptez l'aide à la gestion de cas aux besoins individuels de l'enfant, en fonction de son âge, de son stade de développement, de ses capacités et de ses considérations culturelles. </a:t>
            </a:r>
            <a:endParaRPr/>
          </a:p>
        </p:txBody>
      </p:sp>
      <p:grpSp>
        <p:nvGrpSpPr>
          <p:cNvPr id="613" name="Google Shape;613;p26"/>
          <p:cNvGrpSpPr/>
          <p:nvPr/>
        </p:nvGrpSpPr>
        <p:grpSpPr>
          <a:xfrm>
            <a:off x="1173927" y="1507634"/>
            <a:ext cx="2272259" cy="2246612"/>
            <a:chOff x="4597915" y="2230925"/>
            <a:chExt cx="2553947" cy="2525120"/>
          </a:xfrm>
        </p:grpSpPr>
        <p:pic>
          <p:nvPicPr>
            <p:cNvPr id="614" name="Google Shape;614;p26" descr="Hand with solid fill"/>
            <p:cNvPicPr preferRelativeResize="0"/>
            <p:nvPr/>
          </p:nvPicPr>
          <p:blipFill rotWithShape="1">
            <a:blip r:embed="rId3">
              <a:alphaModFix/>
            </a:blip>
            <a:srcRect/>
            <a:stretch/>
          </p:blipFill>
          <p:spPr>
            <a:xfrm rot="2862647">
              <a:off x="4830007" y="3399016"/>
              <a:ext cx="1124937" cy="1124937"/>
            </a:xfrm>
            <a:prstGeom prst="rect">
              <a:avLst/>
            </a:prstGeom>
            <a:noFill/>
            <a:ln>
              <a:noFill/>
            </a:ln>
          </p:spPr>
        </p:pic>
        <p:pic>
          <p:nvPicPr>
            <p:cNvPr id="615" name="Google Shape;615;p26" descr="Hand with solid fill"/>
            <p:cNvPicPr preferRelativeResize="0"/>
            <p:nvPr/>
          </p:nvPicPr>
          <p:blipFill rotWithShape="1">
            <a:blip r:embed="rId3">
              <a:alphaModFix/>
            </a:blip>
            <a:srcRect/>
            <a:stretch/>
          </p:blipFill>
          <p:spPr>
            <a:xfrm rot="9504736">
              <a:off x="5222174" y="2398417"/>
              <a:ext cx="1124937" cy="1124937"/>
            </a:xfrm>
            <a:prstGeom prst="rect">
              <a:avLst/>
            </a:prstGeom>
            <a:noFill/>
            <a:ln>
              <a:noFill/>
            </a:ln>
          </p:spPr>
        </p:pic>
        <p:pic>
          <p:nvPicPr>
            <p:cNvPr id="616" name="Google Shape;616;p26" descr="Hand with solid fill"/>
            <p:cNvPicPr preferRelativeResize="0"/>
            <p:nvPr/>
          </p:nvPicPr>
          <p:blipFill rotWithShape="1">
            <a:blip r:embed="rId3">
              <a:alphaModFix/>
            </a:blip>
            <a:srcRect/>
            <a:stretch/>
          </p:blipFill>
          <p:spPr>
            <a:xfrm rot="-5117598">
              <a:off x="5982668" y="3211181"/>
              <a:ext cx="1124937" cy="1124937"/>
            </a:xfrm>
            <a:prstGeom prst="rect">
              <a:avLst/>
            </a:prstGeom>
            <a:noFill/>
            <a:ln>
              <a:noFill/>
            </a:ln>
          </p:spPr>
        </p:pic>
      </p:grpSp>
      <p:grpSp>
        <p:nvGrpSpPr>
          <p:cNvPr id="617" name="Google Shape;617;p26"/>
          <p:cNvGrpSpPr/>
          <p:nvPr/>
        </p:nvGrpSpPr>
        <p:grpSpPr>
          <a:xfrm>
            <a:off x="4260775" y="1507634"/>
            <a:ext cx="2272259" cy="2246612"/>
            <a:chOff x="4597915" y="2230925"/>
            <a:chExt cx="2553947" cy="2525120"/>
          </a:xfrm>
        </p:grpSpPr>
        <p:pic>
          <p:nvPicPr>
            <p:cNvPr id="618" name="Google Shape;618;p26" descr="Hand with solid fill"/>
            <p:cNvPicPr preferRelativeResize="0"/>
            <p:nvPr/>
          </p:nvPicPr>
          <p:blipFill rotWithShape="1">
            <a:blip r:embed="rId3">
              <a:alphaModFix/>
            </a:blip>
            <a:srcRect/>
            <a:stretch/>
          </p:blipFill>
          <p:spPr>
            <a:xfrm rot="2862647">
              <a:off x="4830007" y="3399016"/>
              <a:ext cx="1124937" cy="1124937"/>
            </a:xfrm>
            <a:prstGeom prst="rect">
              <a:avLst/>
            </a:prstGeom>
            <a:noFill/>
            <a:ln>
              <a:noFill/>
            </a:ln>
          </p:spPr>
        </p:pic>
        <p:pic>
          <p:nvPicPr>
            <p:cNvPr id="619" name="Google Shape;619;p26" descr="Hand with solid fill"/>
            <p:cNvPicPr preferRelativeResize="0"/>
            <p:nvPr/>
          </p:nvPicPr>
          <p:blipFill rotWithShape="1">
            <a:blip r:embed="rId3">
              <a:alphaModFix/>
            </a:blip>
            <a:srcRect/>
            <a:stretch/>
          </p:blipFill>
          <p:spPr>
            <a:xfrm rot="9504736">
              <a:off x="5222174" y="2398417"/>
              <a:ext cx="1124937" cy="1124937"/>
            </a:xfrm>
            <a:prstGeom prst="rect">
              <a:avLst/>
            </a:prstGeom>
            <a:noFill/>
            <a:ln>
              <a:noFill/>
            </a:ln>
          </p:spPr>
        </p:pic>
        <p:pic>
          <p:nvPicPr>
            <p:cNvPr id="620" name="Google Shape;620;p26" descr="Hand with solid fill"/>
            <p:cNvPicPr preferRelativeResize="0"/>
            <p:nvPr/>
          </p:nvPicPr>
          <p:blipFill rotWithShape="1">
            <a:blip r:embed="rId3">
              <a:alphaModFix/>
            </a:blip>
            <a:srcRect/>
            <a:stretch/>
          </p:blipFill>
          <p:spPr>
            <a:xfrm rot="-5117598">
              <a:off x="5982668" y="3211181"/>
              <a:ext cx="1124937" cy="1124937"/>
            </a:xfrm>
            <a:prstGeom prst="rect">
              <a:avLst/>
            </a:prstGeom>
            <a:noFill/>
            <a:ln>
              <a:noFill/>
            </a:ln>
          </p:spPr>
        </p:pic>
      </p:grpSp>
      <p:grpSp>
        <p:nvGrpSpPr>
          <p:cNvPr id="621" name="Google Shape;621;p26"/>
          <p:cNvGrpSpPr/>
          <p:nvPr/>
        </p:nvGrpSpPr>
        <p:grpSpPr>
          <a:xfrm>
            <a:off x="7276763" y="1507634"/>
            <a:ext cx="2272259" cy="2246612"/>
            <a:chOff x="4597915" y="2230925"/>
            <a:chExt cx="2553947" cy="2525120"/>
          </a:xfrm>
        </p:grpSpPr>
        <p:pic>
          <p:nvPicPr>
            <p:cNvPr id="622" name="Google Shape;622;p26" descr="Hand with solid fill"/>
            <p:cNvPicPr preferRelativeResize="0"/>
            <p:nvPr/>
          </p:nvPicPr>
          <p:blipFill rotWithShape="1">
            <a:blip r:embed="rId3">
              <a:alphaModFix/>
            </a:blip>
            <a:srcRect/>
            <a:stretch/>
          </p:blipFill>
          <p:spPr>
            <a:xfrm rot="2862647">
              <a:off x="4830007" y="3399016"/>
              <a:ext cx="1124937" cy="1124937"/>
            </a:xfrm>
            <a:prstGeom prst="rect">
              <a:avLst/>
            </a:prstGeom>
            <a:noFill/>
            <a:ln>
              <a:noFill/>
            </a:ln>
          </p:spPr>
        </p:pic>
        <p:pic>
          <p:nvPicPr>
            <p:cNvPr id="623" name="Google Shape;623;p26" descr="Hand with solid fill"/>
            <p:cNvPicPr preferRelativeResize="0"/>
            <p:nvPr/>
          </p:nvPicPr>
          <p:blipFill rotWithShape="1">
            <a:blip r:embed="rId3">
              <a:alphaModFix/>
            </a:blip>
            <a:srcRect/>
            <a:stretch/>
          </p:blipFill>
          <p:spPr>
            <a:xfrm rot="9504736">
              <a:off x="5222174" y="2398417"/>
              <a:ext cx="1124937" cy="1124937"/>
            </a:xfrm>
            <a:prstGeom prst="rect">
              <a:avLst/>
            </a:prstGeom>
            <a:noFill/>
            <a:ln>
              <a:noFill/>
            </a:ln>
          </p:spPr>
        </p:pic>
        <p:pic>
          <p:nvPicPr>
            <p:cNvPr id="624" name="Google Shape;624;p26" descr="Hand with solid fill"/>
            <p:cNvPicPr preferRelativeResize="0"/>
            <p:nvPr/>
          </p:nvPicPr>
          <p:blipFill rotWithShape="1">
            <a:blip r:embed="rId3">
              <a:alphaModFix/>
            </a:blip>
            <a:srcRect/>
            <a:stretch/>
          </p:blipFill>
          <p:spPr>
            <a:xfrm rot="-5117598">
              <a:off x="5982668" y="3211181"/>
              <a:ext cx="1124937" cy="1124937"/>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2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Points clés de l'apprentissage</a:t>
            </a:r>
            <a:endParaRPr>
              <a:latin typeface="Arial"/>
              <a:ea typeface="Arial"/>
              <a:cs typeface="Arial"/>
              <a:sym typeface="Arial"/>
            </a:endParaRPr>
          </a:p>
        </p:txBody>
      </p:sp>
      <p:sp>
        <p:nvSpPr>
          <p:cNvPr id="631" name="Google Shape;631;p27"/>
          <p:cNvSpPr/>
          <p:nvPr/>
        </p:nvSpPr>
        <p:spPr>
          <a:xfrm>
            <a:off x="5665207" y="2041442"/>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632" name="Google Shape;632;p27"/>
          <p:cNvSpPr/>
          <p:nvPr/>
        </p:nvSpPr>
        <p:spPr>
          <a:xfrm>
            <a:off x="2128644" y="1996092"/>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633" name="Google Shape;633;p27"/>
          <p:cNvSpPr/>
          <p:nvPr/>
        </p:nvSpPr>
        <p:spPr>
          <a:xfrm>
            <a:off x="9097523" y="1985701"/>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634" name="Google Shape;634;p27"/>
          <p:cNvSpPr txBox="1"/>
          <p:nvPr/>
        </p:nvSpPr>
        <p:spPr>
          <a:xfrm>
            <a:off x="1063547" y="3646246"/>
            <a:ext cx="3181753"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L'inclusion </a:t>
            </a:r>
            <a:r>
              <a:rPr lang="en-GB" sz="2000" b="0" i="0" u="none" strike="noStrike">
                <a:solidFill>
                  <a:schemeClr val="dk1"/>
                </a:solidFill>
                <a:latin typeface="Arial"/>
                <a:ea typeface="Arial"/>
                <a:cs typeface="Arial"/>
                <a:sym typeface="Arial"/>
              </a:rPr>
              <a:t>est une approche fondée sur les droits, qui vise à garantir la participation de tous et l'égalité d'accès aux services de base.</a:t>
            </a:r>
            <a:endParaRPr sz="2000">
              <a:solidFill>
                <a:schemeClr val="dk1"/>
              </a:solidFill>
              <a:latin typeface="Arial"/>
              <a:ea typeface="Arial"/>
              <a:cs typeface="Arial"/>
              <a:sym typeface="Arial"/>
            </a:endParaRPr>
          </a:p>
        </p:txBody>
      </p:sp>
      <p:sp>
        <p:nvSpPr>
          <p:cNvPr id="635" name="Google Shape;635;p27"/>
          <p:cNvSpPr txBox="1"/>
          <p:nvPr/>
        </p:nvSpPr>
        <p:spPr>
          <a:xfrm>
            <a:off x="8032427" y="3646245"/>
            <a:ext cx="3181753"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Le gestionnaire de cas doit adhérer au principe de non-discrimination et soutenir la diversité et l'inclusion dans le cadre de la gestion de cas.</a:t>
            </a:r>
            <a:endParaRPr sz="2000">
              <a:solidFill>
                <a:schemeClr val="dk1"/>
              </a:solidFill>
              <a:latin typeface="Arial"/>
              <a:ea typeface="Arial"/>
              <a:cs typeface="Arial"/>
              <a:sym typeface="Arial"/>
            </a:endParaRPr>
          </a:p>
        </p:txBody>
      </p:sp>
      <p:sp>
        <p:nvSpPr>
          <p:cNvPr id="636" name="Google Shape;636;p27"/>
          <p:cNvSpPr txBox="1"/>
          <p:nvPr/>
        </p:nvSpPr>
        <p:spPr>
          <a:xfrm>
            <a:off x="4600111" y="3646245"/>
            <a:ext cx="3181753"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Il est important de reconnaître et de comprendre les obstacles à la participation et à l'inclusion.</a:t>
            </a:r>
            <a:endParaRPr sz="20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8"/>
          <p:cNvSpPr txBox="1">
            <a:spLocks noGrp="1"/>
          </p:cNvSpPr>
          <p:nvPr>
            <p:ph type="title"/>
          </p:nvPr>
        </p:nvSpPr>
        <p:spPr>
          <a:xfrm>
            <a:off x="796385" y="3099692"/>
            <a:ext cx="10255073"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4</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Comment puis-je rendre des comptes et utiliser le pouvoir de manière responsable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Responsabilité et qualité</a:t>
            </a:r>
            <a:endParaRPr>
              <a:latin typeface="Arial"/>
              <a:ea typeface="Arial"/>
              <a:cs typeface="Arial"/>
              <a:sym typeface="Arial"/>
            </a:endParaRPr>
          </a:p>
        </p:txBody>
      </p:sp>
      <p:sp>
        <p:nvSpPr>
          <p:cNvPr id="649" name="Google Shape;649;p29"/>
          <p:cNvSpPr txBox="1"/>
          <p:nvPr/>
        </p:nvSpPr>
        <p:spPr>
          <a:xfrm>
            <a:off x="1934847" y="4269118"/>
            <a:ext cx="8562975"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Les gestionnaires de cas doivent </a:t>
            </a:r>
            <a:r>
              <a:rPr lang="en-GB" sz="2400" b="1">
                <a:solidFill>
                  <a:schemeClr val="dk1"/>
                </a:solidFill>
                <a:latin typeface="Arial"/>
                <a:ea typeface="Arial"/>
                <a:cs typeface="Arial"/>
                <a:sym typeface="Arial"/>
              </a:rPr>
              <a:t>render compte </a:t>
            </a:r>
            <a:r>
              <a:rPr lang="en-GB" sz="2400">
                <a:solidFill>
                  <a:schemeClr val="dk1"/>
                </a:solidFill>
                <a:latin typeface="Arial"/>
                <a:ea typeface="Arial"/>
                <a:cs typeface="Arial"/>
                <a:sym typeface="Arial"/>
              </a:rPr>
              <a:t>de leurs responsabilités et des mesures qu'ils prennent. Ils doivent s'assurer que le soutien apporté à la gestion de cas est de </a:t>
            </a:r>
            <a:r>
              <a:rPr lang="en-GB" sz="2400" b="1">
                <a:solidFill>
                  <a:schemeClr val="dk1"/>
                </a:solidFill>
                <a:latin typeface="Arial"/>
                <a:ea typeface="Arial"/>
                <a:cs typeface="Arial"/>
                <a:sym typeface="Arial"/>
              </a:rPr>
              <a:t>qualité.</a:t>
            </a:r>
            <a:endParaRPr sz="2400">
              <a:solidFill>
                <a:schemeClr val="dk1"/>
              </a:solidFill>
              <a:latin typeface="Arial"/>
              <a:ea typeface="Arial"/>
              <a:cs typeface="Arial"/>
              <a:sym typeface="Arial"/>
            </a:endParaRPr>
          </a:p>
        </p:txBody>
      </p:sp>
      <p:sp>
        <p:nvSpPr>
          <p:cNvPr id="650" name="Google Shape;650;p29"/>
          <p:cNvSpPr/>
          <p:nvPr/>
        </p:nvSpPr>
        <p:spPr>
          <a:xfrm>
            <a:off x="2566072" y="1850365"/>
            <a:ext cx="1899051" cy="1833078"/>
          </a:xfrm>
          <a:prstGeom prst="ellipse">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51" name="Google Shape;651;p29"/>
          <p:cNvGrpSpPr/>
          <p:nvPr/>
        </p:nvGrpSpPr>
        <p:grpSpPr>
          <a:xfrm>
            <a:off x="2903320" y="2231563"/>
            <a:ext cx="1091310" cy="1009263"/>
            <a:chOff x="6770748" y="1158240"/>
            <a:chExt cx="1290433" cy="1176112"/>
          </a:xfrm>
        </p:grpSpPr>
        <p:grpSp>
          <p:nvGrpSpPr>
            <p:cNvPr id="652" name="Google Shape;652;p29"/>
            <p:cNvGrpSpPr/>
            <p:nvPr/>
          </p:nvGrpSpPr>
          <p:grpSpPr>
            <a:xfrm rot="5400000">
              <a:off x="7093709" y="1366880"/>
              <a:ext cx="644510" cy="1290433"/>
              <a:chOff x="8596263" y="1354913"/>
              <a:chExt cx="480062" cy="961175"/>
            </a:xfrm>
          </p:grpSpPr>
          <p:sp>
            <p:nvSpPr>
              <p:cNvPr id="653" name="Google Shape;653;p29"/>
              <p:cNvSpPr/>
              <p:nvPr/>
            </p:nvSpPr>
            <p:spPr>
              <a:xfrm rot="1076057" flipH="1">
                <a:off x="8840670" y="1614649"/>
                <a:ext cx="161053" cy="509954"/>
              </a:xfrm>
              <a:prstGeom prst="roundRect">
                <a:avLst>
                  <a:gd name="adj"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4" name="Google Shape;654;p29"/>
              <p:cNvSpPr/>
              <p:nvPr/>
            </p:nvSpPr>
            <p:spPr>
              <a:xfrm rot="-688756" flipH="1">
                <a:off x="8877905" y="1366612"/>
                <a:ext cx="157606" cy="398280"/>
              </a:xfrm>
              <a:prstGeom prst="roundRect">
                <a:avLst>
                  <a:gd name="adj"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5" name="Google Shape;655;p29"/>
              <p:cNvSpPr/>
              <p:nvPr/>
            </p:nvSpPr>
            <p:spPr>
              <a:xfrm rot="613090" flipH="1">
                <a:off x="8673953" y="1668726"/>
                <a:ext cx="154779" cy="358638"/>
              </a:xfrm>
              <a:prstGeom prst="roundRect">
                <a:avLst>
                  <a:gd name="adj"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6" name="Google Shape;656;p29"/>
              <p:cNvSpPr/>
              <p:nvPr/>
            </p:nvSpPr>
            <p:spPr>
              <a:xfrm rot="-4323943">
                <a:off x="8678142" y="1906154"/>
                <a:ext cx="197560" cy="315831"/>
              </a:xfrm>
              <a:prstGeom prst="flowChartManualInpu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7" name="Google Shape;657;p29"/>
              <p:cNvSpPr/>
              <p:nvPr/>
            </p:nvSpPr>
            <p:spPr>
              <a:xfrm>
                <a:off x="8657142" y="2030875"/>
                <a:ext cx="241922" cy="285213"/>
              </a:xfrm>
              <a:prstGeom prst="rec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58" name="Google Shape;658;p29"/>
            <p:cNvSpPr/>
            <p:nvPr/>
          </p:nvSpPr>
          <p:spPr>
            <a:xfrm>
              <a:off x="7271980" y="1158240"/>
              <a:ext cx="566129" cy="566129"/>
            </a:xfrm>
            <a:prstGeom prst="donut">
              <a:avLst>
                <a:gd name="adj" fmla="val 3173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659" name="Google Shape;659;p29"/>
          <p:cNvSpPr/>
          <p:nvPr/>
        </p:nvSpPr>
        <p:spPr>
          <a:xfrm>
            <a:off x="5109018" y="1850365"/>
            <a:ext cx="1899051" cy="1833078"/>
          </a:xfrm>
          <a:prstGeom prst="ellipse">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60" name="Google Shape;660;p29"/>
          <p:cNvGrpSpPr/>
          <p:nvPr/>
        </p:nvGrpSpPr>
        <p:grpSpPr>
          <a:xfrm>
            <a:off x="5486878" y="2290512"/>
            <a:ext cx="1070844" cy="1112725"/>
            <a:chOff x="7815803" y="1235921"/>
            <a:chExt cx="1138981" cy="1212642"/>
          </a:xfrm>
        </p:grpSpPr>
        <p:sp>
          <p:nvSpPr>
            <p:cNvPr id="661" name="Google Shape;661;p29"/>
            <p:cNvSpPr/>
            <p:nvPr/>
          </p:nvSpPr>
          <p:spPr>
            <a:xfrm rot="5400000">
              <a:off x="8306379" y="1225937"/>
              <a:ext cx="303317" cy="323285"/>
            </a:xfrm>
            <a:prstGeom prst="downArrow">
              <a:avLst>
                <a:gd name="adj1" fmla="val 50000"/>
                <a:gd name="adj2"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2" name="Google Shape;662;p29"/>
            <p:cNvSpPr/>
            <p:nvPr/>
          </p:nvSpPr>
          <p:spPr>
            <a:xfrm rot="10800000" flipH="1">
              <a:off x="7964825" y="1317951"/>
              <a:ext cx="663141" cy="675035"/>
            </a:xfrm>
            <a:prstGeom prst="bentArrow">
              <a:avLst>
                <a:gd name="adj1" fmla="val 25000"/>
                <a:gd name="adj2" fmla="val 25000"/>
                <a:gd name="adj3" fmla="val 25000"/>
                <a:gd name="adj4" fmla="val 4375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63" name="Google Shape;663;p29"/>
            <p:cNvSpPr/>
            <p:nvPr/>
          </p:nvSpPr>
          <p:spPr>
            <a:xfrm rot="10800000">
              <a:off x="8394122" y="1670575"/>
              <a:ext cx="541443" cy="675035"/>
            </a:xfrm>
            <a:prstGeom prst="bentArrow">
              <a:avLst>
                <a:gd name="adj1" fmla="val 31450"/>
                <a:gd name="adj2" fmla="val 28225"/>
                <a:gd name="adj3" fmla="val 25000"/>
                <a:gd name="adj4" fmla="val 4375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29"/>
            <p:cNvSpPr/>
            <p:nvPr/>
          </p:nvSpPr>
          <p:spPr>
            <a:xfrm rot="2700000">
              <a:off x="7897288" y="1984220"/>
              <a:ext cx="378472" cy="387244"/>
            </a:xfrm>
            <a:prstGeom prst="mathPlus">
              <a:avLst>
                <a:gd name="adj1" fmla="val 20406"/>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5" name="Google Shape;665;p29"/>
            <p:cNvSpPr/>
            <p:nvPr/>
          </p:nvSpPr>
          <p:spPr>
            <a:xfrm>
              <a:off x="8741260" y="1268041"/>
              <a:ext cx="213524" cy="213524"/>
            </a:xfrm>
            <a:prstGeom prst="donut">
              <a:avLst>
                <a:gd name="adj" fmla="val 32185"/>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666" name="Google Shape;666;p29"/>
          <p:cNvSpPr/>
          <p:nvPr/>
        </p:nvSpPr>
        <p:spPr>
          <a:xfrm>
            <a:off x="7651964" y="1850365"/>
            <a:ext cx="1899051" cy="1833078"/>
          </a:xfrm>
          <a:prstGeom prst="ellipse">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67" name="Google Shape;667;p29"/>
          <p:cNvGrpSpPr/>
          <p:nvPr/>
        </p:nvGrpSpPr>
        <p:grpSpPr>
          <a:xfrm>
            <a:off x="8165491" y="2290512"/>
            <a:ext cx="837326" cy="967421"/>
            <a:chOff x="8021849" y="3622964"/>
            <a:chExt cx="932930" cy="1088645"/>
          </a:xfrm>
        </p:grpSpPr>
        <p:sp>
          <p:nvSpPr>
            <p:cNvPr id="668" name="Google Shape;668;p29"/>
            <p:cNvSpPr/>
            <p:nvPr/>
          </p:nvSpPr>
          <p:spPr>
            <a:xfrm>
              <a:off x="8192676" y="3819749"/>
              <a:ext cx="762103" cy="891860"/>
            </a:xfrm>
            <a:prstGeom prst="flowChartPunchedCard">
              <a:avLst/>
            </a:prstGeom>
            <a:solidFill>
              <a:srgbClr val="945E7A"/>
            </a:solidFill>
            <a:ln w="38100" cap="flat" cmpd="sng">
              <a:solidFill>
                <a:srgbClr val="F0E7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9" name="Google Shape;669;p29"/>
            <p:cNvSpPr/>
            <p:nvPr/>
          </p:nvSpPr>
          <p:spPr>
            <a:xfrm>
              <a:off x="8109763" y="3716795"/>
              <a:ext cx="762103" cy="891860"/>
            </a:xfrm>
            <a:prstGeom prst="flowChartPunchedCard">
              <a:avLst/>
            </a:prstGeom>
            <a:solidFill>
              <a:srgbClr val="945E7A"/>
            </a:solidFill>
            <a:ln w="38100" cap="flat" cmpd="sng">
              <a:solidFill>
                <a:srgbClr val="F0E7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0" name="Google Shape;670;p29"/>
            <p:cNvSpPr/>
            <p:nvPr/>
          </p:nvSpPr>
          <p:spPr>
            <a:xfrm>
              <a:off x="8021849" y="3622964"/>
              <a:ext cx="762103" cy="891860"/>
            </a:xfrm>
            <a:prstGeom prst="flowChartPunchedCard">
              <a:avLst/>
            </a:prstGeom>
            <a:solidFill>
              <a:srgbClr val="945E7A"/>
            </a:solidFill>
            <a:ln w="38100" cap="flat" cmpd="sng">
              <a:solidFill>
                <a:srgbClr val="F0E7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1" name="Google Shape;671;p29"/>
            <p:cNvSpPr/>
            <p:nvPr/>
          </p:nvSpPr>
          <p:spPr>
            <a:xfrm>
              <a:off x="8158745" y="3843931"/>
              <a:ext cx="469221" cy="469221"/>
            </a:xfrm>
            <a:prstGeom prst="donut">
              <a:avLst>
                <a:gd name="adj" fmla="val 32185"/>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p:nvPr/>
        </p:nvSpPr>
        <p:spPr>
          <a:xfrm>
            <a:off x="6437045" y="3019819"/>
            <a:ext cx="2590842" cy="40918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3"/>
          <p:cNvSpPr/>
          <p:nvPr/>
        </p:nvSpPr>
        <p:spPr>
          <a:xfrm>
            <a:off x="6437045" y="3483000"/>
            <a:ext cx="2590842" cy="40918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3"/>
          <p:cNvSpPr/>
          <p:nvPr/>
        </p:nvSpPr>
        <p:spPr>
          <a:xfrm>
            <a:off x="6437045" y="3946182"/>
            <a:ext cx="2706956" cy="40918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Objectif du module</a:t>
            </a:r>
            <a:endParaRPr/>
          </a:p>
        </p:txBody>
      </p:sp>
      <p:sp>
        <p:nvSpPr>
          <p:cNvPr id="120" name="Google Shape;120;p3"/>
          <p:cNvSpPr txBox="1"/>
          <p:nvPr/>
        </p:nvSpPr>
        <p:spPr>
          <a:xfrm>
            <a:off x="6437045" y="1594695"/>
            <a:ext cx="4767632"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000"/>
              <a:buFont typeface="Helvetica Neue"/>
              <a:buNone/>
            </a:pPr>
            <a:r>
              <a:rPr lang="en-GB" sz="3000" b="1" i="0" u="none" strike="noStrike" cap="none">
                <a:solidFill>
                  <a:schemeClr val="lt1"/>
                </a:solidFill>
                <a:latin typeface="Arial"/>
                <a:ea typeface="Arial"/>
                <a:cs typeface="Arial"/>
                <a:sym typeface="Arial"/>
              </a:rPr>
              <a:t>Renforcer la compréhension pratique des participants sur les compétences personnelles et interpersonnelles clés pour la gestion des cas de protection de l'enfance.</a:t>
            </a:r>
            <a:endParaRPr sz="3000" b="1" i="0" u="none" strike="noStrike" cap="none">
              <a:solidFill>
                <a:schemeClr val="lt1"/>
              </a:solidFill>
              <a:latin typeface="Arial"/>
              <a:ea typeface="Arial"/>
              <a:cs typeface="Arial"/>
              <a:sym typeface="Arial"/>
            </a:endParaRPr>
          </a:p>
        </p:txBody>
      </p:sp>
      <p:grpSp>
        <p:nvGrpSpPr>
          <p:cNvPr id="121" name="Google Shape;121;p3"/>
          <p:cNvGrpSpPr/>
          <p:nvPr/>
        </p:nvGrpSpPr>
        <p:grpSpPr>
          <a:xfrm>
            <a:off x="10964589" y="4961229"/>
            <a:ext cx="524294" cy="1497662"/>
            <a:chOff x="2068313" y="2482622"/>
            <a:chExt cx="376359" cy="1075080"/>
          </a:xfrm>
        </p:grpSpPr>
        <p:sp>
          <p:nvSpPr>
            <p:cNvPr id="122" name="Google Shape;122;p3"/>
            <p:cNvSpPr/>
            <p:nvPr/>
          </p:nvSpPr>
          <p:spPr>
            <a:xfrm>
              <a:off x="2071073" y="2923618"/>
              <a:ext cx="372129" cy="63408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3"/>
            <p:cNvSpPr/>
            <p:nvPr/>
          </p:nvSpPr>
          <p:spPr>
            <a:xfrm>
              <a:off x="2068313" y="2482622"/>
              <a:ext cx="376359" cy="37635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4" name="Google Shape;124;p3"/>
          <p:cNvSpPr/>
          <p:nvPr/>
        </p:nvSpPr>
        <p:spPr>
          <a:xfrm>
            <a:off x="11530903" y="5521514"/>
            <a:ext cx="192938" cy="192938"/>
          </a:xfrm>
          <a:prstGeom prst="star5">
            <a:avLst>
              <a:gd name="adj" fmla="val 28484"/>
              <a:gd name="hf" fmla="val 105146"/>
              <a:gd name="vf" fmla="val 11055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3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Discussion en plénière</a:t>
            </a:r>
            <a:endParaRPr/>
          </a:p>
        </p:txBody>
      </p:sp>
      <p:sp>
        <p:nvSpPr>
          <p:cNvPr id="678" name="Google Shape;678;p30"/>
          <p:cNvSpPr/>
          <p:nvPr/>
        </p:nvSpPr>
        <p:spPr>
          <a:xfrm>
            <a:off x="5455742" y="1224528"/>
            <a:ext cx="5754114" cy="456329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800" b="1">
                <a:solidFill>
                  <a:schemeClr val="dk1"/>
                </a:solidFill>
                <a:latin typeface="Arial"/>
                <a:ea typeface="Arial"/>
                <a:cs typeface="Arial"/>
                <a:sym typeface="Arial"/>
              </a:rPr>
              <a:t>Comment expliquer l'obligation de rendre compte ?</a:t>
            </a:r>
            <a:endParaRPr sz="4800" b="1">
              <a:solidFill>
                <a:schemeClr val="dk1"/>
              </a:solidFill>
              <a:latin typeface="Arial"/>
              <a:ea typeface="Arial"/>
              <a:cs typeface="Arial"/>
              <a:sym typeface="Arial"/>
            </a:endParaRPr>
          </a:p>
        </p:txBody>
      </p:sp>
      <p:grpSp>
        <p:nvGrpSpPr>
          <p:cNvPr id="679" name="Google Shape;679;p30"/>
          <p:cNvGrpSpPr/>
          <p:nvPr/>
        </p:nvGrpSpPr>
        <p:grpSpPr>
          <a:xfrm>
            <a:off x="982144" y="1984593"/>
            <a:ext cx="4328383" cy="3394426"/>
            <a:chOff x="1117683" y="2194390"/>
            <a:chExt cx="3415887" cy="2678824"/>
          </a:xfrm>
        </p:grpSpPr>
        <p:sp>
          <p:nvSpPr>
            <p:cNvPr id="680" name="Google Shape;680;p30"/>
            <p:cNvSpPr/>
            <p:nvPr/>
          </p:nvSpPr>
          <p:spPr>
            <a:xfrm>
              <a:off x="1117683" y="2194390"/>
              <a:ext cx="1792248" cy="1200806"/>
            </a:xfrm>
            <a:prstGeom prst="wedgeRoundRectCallout">
              <a:avLst>
                <a:gd name="adj1" fmla="val 19938"/>
                <a:gd name="adj2" fmla="val 69216"/>
                <a:gd name="adj3" fmla="val 16667"/>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1" name="Google Shape;681;p30"/>
            <p:cNvSpPr/>
            <p:nvPr/>
          </p:nvSpPr>
          <p:spPr>
            <a:xfrm>
              <a:off x="3240911" y="3671195"/>
              <a:ext cx="1292659" cy="866081"/>
            </a:xfrm>
            <a:prstGeom prst="wedgeRoundRectCallout">
              <a:avLst>
                <a:gd name="adj1" fmla="val -20501"/>
                <a:gd name="adj2" fmla="val 64241"/>
                <a:gd name="adj3" fmla="val 16667"/>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30"/>
            <p:cNvSpPr/>
            <p:nvPr/>
          </p:nvSpPr>
          <p:spPr>
            <a:xfrm>
              <a:off x="1747778" y="4229639"/>
              <a:ext cx="1097717" cy="643575"/>
            </a:xfrm>
            <a:prstGeom prst="wedgeRoundRectCallout">
              <a:avLst>
                <a:gd name="adj1" fmla="val -20501"/>
                <a:gd name="adj2" fmla="val 84025"/>
                <a:gd name="adj3" fmla="val 16667"/>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3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Responsabilité et qualité</a:t>
            </a:r>
            <a:endParaRPr>
              <a:latin typeface="Arial"/>
              <a:ea typeface="Arial"/>
              <a:cs typeface="Arial"/>
              <a:sym typeface="Arial"/>
            </a:endParaRPr>
          </a:p>
        </p:txBody>
      </p:sp>
      <p:sp>
        <p:nvSpPr>
          <p:cNvPr id="689" name="Google Shape;689;p31"/>
          <p:cNvSpPr/>
          <p:nvPr/>
        </p:nvSpPr>
        <p:spPr>
          <a:xfrm>
            <a:off x="2801257" y="1625733"/>
            <a:ext cx="4659086" cy="470280"/>
          </a:xfrm>
          <a:prstGeom prst="roundRect">
            <a:avLst>
              <a:gd name="adj" fmla="val 16667"/>
            </a:avLst>
          </a:prstGeom>
          <a:solidFill>
            <a:srgbClr val="F0E7EC"/>
          </a:solidFill>
          <a:ln>
            <a:noFill/>
          </a:ln>
        </p:spPr>
        <p:txBody>
          <a:bodyPr spcFirstLastPara="1" wrap="square" lIns="91425" tIns="45700" rIns="91425" bIns="45700" anchor="ctr" anchorCtr="0">
            <a:noAutofit/>
          </a:bodyPr>
          <a:lstStyle/>
          <a:p>
            <a:pPr marL="900113" marR="0" lvl="0" indent="0" algn="l" rtl="0">
              <a:spcBef>
                <a:spcPts val="0"/>
              </a:spcBef>
              <a:spcAft>
                <a:spcPts val="0"/>
              </a:spcAft>
              <a:buNone/>
            </a:pPr>
            <a:r>
              <a:rPr lang="en-GB" sz="2000" b="1">
                <a:solidFill>
                  <a:schemeClr val="dk1"/>
                </a:solidFill>
                <a:latin typeface="Arial"/>
                <a:ea typeface="Arial"/>
                <a:cs typeface="Arial"/>
                <a:sym typeface="Arial"/>
              </a:rPr>
              <a:t>RESPONSABILITÉ</a:t>
            </a:r>
            <a:endParaRPr/>
          </a:p>
        </p:txBody>
      </p:sp>
      <p:sp>
        <p:nvSpPr>
          <p:cNvPr id="690" name="Google Shape;690;p31"/>
          <p:cNvSpPr txBox="1"/>
          <p:nvPr/>
        </p:nvSpPr>
        <p:spPr>
          <a:xfrm>
            <a:off x="3730171" y="2256029"/>
            <a:ext cx="3544687"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Le processus d'utilisation du pouvoir de manière responsable, en prenant en compte et en étant tenu pour responsable (capable de justifier des actions ou des décisions) par les différentes parties prenantes, et principalement par ceux qui sont affectés par l'exercice de ce pouvoir.</a:t>
            </a:r>
            <a:endParaRPr sz="1800">
              <a:solidFill>
                <a:schemeClr val="dk1"/>
              </a:solidFill>
              <a:latin typeface="Calibri"/>
              <a:ea typeface="Calibri"/>
              <a:cs typeface="Calibri"/>
              <a:sym typeface="Calibri"/>
            </a:endParaRPr>
          </a:p>
        </p:txBody>
      </p:sp>
      <p:sp>
        <p:nvSpPr>
          <p:cNvPr id="691" name="Google Shape;691;p31"/>
          <p:cNvSpPr/>
          <p:nvPr/>
        </p:nvSpPr>
        <p:spPr>
          <a:xfrm>
            <a:off x="7736546" y="1625733"/>
            <a:ext cx="3826148" cy="470280"/>
          </a:xfrm>
          <a:prstGeom prst="roundRect">
            <a:avLst>
              <a:gd name="adj" fmla="val 16667"/>
            </a:avLst>
          </a:prstGeom>
          <a:solidFill>
            <a:srgbClr val="F0E7E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QUALITÉ</a:t>
            </a:r>
            <a:endParaRPr/>
          </a:p>
        </p:txBody>
      </p:sp>
      <p:sp>
        <p:nvSpPr>
          <p:cNvPr id="692" name="Google Shape;692;p31"/>
          <p:cNvSpPr txBox="1"/>
          <p:nvPr/>
        </p:nvSpPr>
        <p:spPr>
          <a:xfrm>
            <a:off x="7837714" y="2291406"/>
            <a:ext cx="3724979"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Efficacité (impact), efficience (rapidité et coûts), adéquation (prise en compte des droits, des besoins, de la culture, de l'âge, du sexe, des handicaps et du contexte) et équité (non-discrimination et égalité d'accès) des éléments d'une réponse humanitaire.</a:t>
            </a:r>
            <a:endParaRPr sz="2000">
              <a:solidFill>
                <a:schemeClr val="dk1"/>
              </a:solidFill>
              <a:latin typeface="Calibri"/>
              <a:ea typeface="Calibri"/>
              <a:cs typeface="Calibri"/>
              <a:sym typeface="Calibri"/>
            </a:endParaRPr>
          </a:p>
        </p:txBody>
      </p:sp>
      <p:pic>
        <p:nvPicPr>
          <p:cNvPr id="693" name="Google Shape;693;p31"/>
          <p:cNvPicPr preferRelativeResize="0"/>
          <p:nvPr/>
        </p:nvPicPr>
        <p:blipFill rotWithShape="1">
          <a:blip r:embed="rId3">
            <a:alphaModFix/>
          </a:blip>
          <a:srcRect/>
          <a:stretch/>
        </p:blipFill>
        <p:spPr>
          <a:xfrm>
            <a:off x="838200" y="1625733"/>
            <a:ext cx="2515344" cy="3470474"/>
          </a:xfrm>
          <a:prstGeom prst="rect">
            <a:avLst/>
          </a:prstGeom>
          <a:noFill/>
          <a:ln w="9525" cap="flat" cmpd="sng">
            <a:solidFill>
              <a:srgbClr val="945E7A"/>
            </a:solidFill>
            <a:prstDash val="solid"/>
            <a:round/>
            <a:headEnd type="none" w="sm" len="sm"/>
            <a:tailEnd type="none" w="sm" len="sm"/>
          </a:ln>
        </p:spPr>
      </p:pic>
      <p:sp>
        <p:nvSpPr>
          <p:cNvPr id="694" name="Google Shape;694;p31"/>
          <p:cNvSpPr txBox="1"/>
          <p:nvPr/>
        </p:nvSpPr>
        <p:spPr>
          <a:xfrm>
            <a:off x="838199" y="5425030"/>
            <a:ext cx="1072449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945E7A"/>
                </a:solidFill>
                <a:latin typeface="Arial"/>
                <a:ea typeface="Arial"/>
                <a:cs typeface="Arial"/>
                <a:sym typeface="Arial"/>
              </a:rPr>
              <a:t>Source : Alliance pour la protection de l'enfance dans l'action humanitaire : Alliance pour la protection des enfants dans l'action humanitaire. (2019). </a:t>
            </a:r>
            <a:r>
              <a:rPr lang="en-GB" sz="1400" i="1">
                <a:solidFill>
                  <a:srgbClr val="945E7A"/>
                </a:solidFill>
                <a:latin typeface="Arial"/>
                <a:ea typeface="Arial"/>
                <a:cs typeface="Arial"/>
                <a:sym typeface="Arial"/>
              </a:rPr>
              <a:t>Normes minimales pour la protection des enfants dans l'action humanitaire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32"/>
          <p:cNvSpPr txBox="1"/>
          <p:nvPr/>
        </p:nvSpPr>
        <p:spPr>
          <a:xfrm>
            <a:off x="772732" y="2955820"/>
            <a:ext cx="2355300" cy="673368"/>
          </a:xfrm>
          <a:prstGeom prst="rect">
            <a:avLst/>
          </a:prstGeom>
          <a:noFill/>
          <a:ln>
            <a:noFill/>
          </a:ln>
        </p:spPr>
        <p:txBody>
          <a:bodyPr spcFirstLastPara="1" wrap="square" lIns="90000" tIns="90000" rIns="90000" bIns="90000" anchor="ctr" anchorCtr="0">
            <a:noAutofit/>
          </a:bodyPr>
          <a:lstStyle/>
          <a:p>
            <a:pPr marL="0" marR="0" lvl="0" indent="0" algn="ctr" rtl="0">
              <a:spcBef>
                <a:spcPts val="0"/>
              </a:spcBef>
              <a:spcAft>
                <a:spcPts val="0"/>
              </a:spcAft>
              <a:buNone/>
            </a:pPr>
            <a:r>
              <a:rPr lang="en-GB" sz="2000" b="1">
                <a:solidFill>
                  <a:schemeClr val="accent2"/>
                </a:solidFill>
                <a:latin typeface="Arial"/>
                <a:ea typeface="Arial"/>
                <a:cs typeface="Arial"/>
                <a:sym typeface="Arial"/>
              </a:rPr>
              <a:t>Privilège/Pouvoir/Advantage</a:t>
            </a:r>
            <a:endParaRPr sz="2000" b="1">
              <a:solidFill>
                <a:schemeClr val="accent2"/>
              </a:solidFill>
              <a:latin typeface="Arial"/>
              <a:ea typeface="Arial"/>
              <a:cs typeface="Arial"/>
              <a:sym typeface="Arial"/>
            </a:endParaRPr>
          </a:p>
        </p:txBody>
      </p:sp>
      <p:sp>
        <p:nvSpPr>
          <p:cNvPr id="701" name="Google Shape;701;p32"/>
          <p:cNvSpPr txBox="1"/>
          <p:nvPr/>
        </p:nvSpPr>
        <p:spPr>
          <a:xfrm>
            <a:off x="542699" y="4018823"/>
            <a:ext cx="2656051" cy="738953"/>
          </a:xfrm>
          <a:prstGeom prst="rect">
            <a:avLst/>
          </a:prstGeom>
          <a:noFill/>
          <a:ln>
            <a:noFill/>
          </a:ln>
        </p:spPr>
        <p:txBody>
          <a:bodyPr spcFirstLastPara="1" wrap="square" lIns="90000" tIns="90000" rIns="90000" bIns="90000" anchor="ctr" anchorCtr="0">
            <a:noAutofit/>
          </a:bodyPr>
          <a:lstStyle/>
          <a:p>
            <a:pPr marL="0" marR="0" lvl="0" indent="0" algn="ctr" rtl="0">
              <a:spcBef>
                <a:spcPts val="0"/>
              </a:spcBef>
              <a:spcAft>
                <a:spcPts val="0"/>
              </a:spcAft>
              <a:buNone/>
            </a:pPr>
            <a:r>
              <a:rPr lang="en-GB" sz="2000" b="1">
                <a:solidFill>
                  <a:schemeClr val="accent5"/>
                </a:solidFill>
                <a:latin typeface="Arial"/>
                <a:ea typeface="Arial"/>
                <a:cs typeface="Arial"/>
                <a:sym typeface="Arial"/>
              </a:rPr>
              <a:t>Oppression/</a:t>
            </a:r>
            <a:br>
              <a:rPr lang="en-GB" sz="2000" b="1">
                <a:solidFill>
                  <a:schemeClr val="accent5"/>
                </a:solidFill>
                <a:latin typeface="Arial"/>
                <a:ea typeface="Arial"/>
                <a:cs typeface="Arial"/>
                <a:sym typeface="Arial"/>
              </a:rPr>
            </a:br>
            <a:r>
              <a:rPr lang="en-GB" sz="2000" b="1">
                <a:solidFill>
                  <a:schemeClr val="accent5"/>
                </a:solidFill>
                <a:latin typeface="Arial"/>
                <a:ea typeface="Arial"/>
                <a:cs typeface="Arial"/>
                <a:sym typeface="Arial"/>
              </a:rPr>
              <a:t>Manque de pouvoir/ désavantage</a:t>
            </a:r>
            <a:endParaRPr sz="2000" b="1">
              <a:solidFill>
                <a:schemeClr val="accent5"/>
              </a:solidFill>
              <a:latin typeface="Arial"/>
              <a:ea typeface="Arial"/>
              <a:cs typeface="Arial"/>
              <a:sym typeface="Arial"/>
            </a:endParaRPr>
          </a:p>
        </p:txBody>
      </p:sp>
      <p:sp>
        <p:nvSpPr>
          <p:cNvPr id="702" name="Google Shape;702;p32"/>
          <p:cNvSpPr txBox="1"/>
          <p:nvPr/>
        </p:nvSpPr>
        <p:spPr>
          <a:xfrm>
            <a:off x="2755622" y="3045558"/>
            <a:ext cx="2158027" cy="409826"/>
          </a:xfrm>
          <a:prstGeom prst="rect">
            <a:avLst/>
          </a:prstGeom>
          <a:noFill/>
          <a:ln>
            <a:noFill/>
          </a:ln>
        </p:spPr>
        <p:txBody>
          <a:bodyPr spcFirstLastPara="1" wrap="square" lIns="90000" tIns="90000" rIns="90000" bIns="90000" anchor="ctr" anchorCtr="0">
            <a:noAutofit/>
          </a:bodyPr>
          <a:lstStyle/>
          <a:p>
            <a:pPr marL="0" marR="0" lvl="0" indent="0" algn="r" rtl="0">
              <a:spcBef>
                <a:spcPts val="0"/>
              </a:spcBef>
              <a:spcAft>
                <a:spcPts val="0"/>
              </a:spcAft>
              <a:buNone/>
            </a:pPr>
            <a:r>
              <a:rPr lang="en-GB" sz="1400">
                <a:solidFill>
                  <a:schemeClr val="dk1"/>
                </a:solidFill>
                <a:latin typeface="Arial"/>
                <a:ea typeface="Arial"/>
                <a:cs typeface="Arial"/>
                <a:sym typeface="Arial"/>
              </a:rPr>
              <a:t>Homme et masculin</a:t>
            </a:r>
            <a:endParaRPr sz="1400">
              <a:solidFill>
                <a:schemeClr val="dk1"/>
              </a:solidFill>
              <a:latin typeface="Arial"/>
              <a:ea typeface="Arial"/>
              <a:cs typeface="Arial"/>
              <a:sym typeface="Arial"/>
            </a:endParaRPr>
          </a:p>
          <a:p>
            <a:pPr marL="0" marR="0" lvl="0" indent="0" algn="r" rtl="0">
              <a:spcBef>
                <a:spcPts val="0"/>
              </a:spcBef>
              <a:spcAft>
                <a:spcPts val="0"/>
              </a:spcAft>
              <a:buNone/>
            </a:pPr>
            <a:r>
              <a:rPr lang="en-GB" sz="1400">
                <a:solidFill>
                  <a:schemeClr val="dk1"/>
                </a:solidFill>
                <a:latin typeface="Arial"/>
                <a:ea typeface="Arial"/>
                <a:cs typeface="Arial"/>
                <a:sym typeface="Arial"/>
              </a:rPr>
              <a:t>Femme et féminine</a:t>
            </a:r>
            <a:endParaRPr sz="1400">
              <a:solidFill>
                <a:schemeClr val="dk1"/>
              </a:solidFill>
              <a:latin typeface="Arial"/>
              <a:ea typeface="Arial"/>
              <a:cs typeface="Arial"/>
              <a:sym typeface="Arial"/>
            </a:endParaRPr>
          </a:p>
        </p:txBody>
      </p:sp>
      <p:sp>
        <p:nvSpPr>
          <p:cNvPr id="703" name="Google Shape;703;p32"/>
          <p:cNvSpPr txBox="1"/>
          <p:nvPr/>
        </p:nvSpPr>
        <p:spPr>
          <a:xfrm>
            <a:off x="3444112" y="2612805"/>
            <a:ext cx="1525329" cy="374914"/>
          </a:xfrm>
          <a:prstGeom prst="rect">
            <a:avLst/>
          </a:prstGeom>
          <a:noFill/>
          <a:ln>
            <a:noFill/>
          </a:ln>
        </p:spPr>
        <p:txBody>
          <a:bodyPr spcFirstLastPara="1" wrap="square" lIns="90000" tIns="90000" rIns="90000" bIns="90000" anchor="ctr" anchorCtr="0">
            <a:noAutofit/>
          </a:bodyPr>
          <a:lstStyle/>
          <a:p>
            <a:pPr marL="0" marR="0" lvl="0" indent="0" algn="r" rtl="0">
              <a:spcBef>
                <a:spcPts val="0"/>
              </a:spcBef>
              <a:spcAft>
                <a:spcPts val="0"/>
              </a:spcAft>
              <a:buNone/>
            </a:pPr>
            <a:r>
              <a:rPr lang="en-GB" sz="1400">
                <a:solidFill>
                  <a:schemeClr val="dk1"/>
                </a:solidFill>
                <a:latin typeface="Arial"/>
                <a:ea typeface="Arial"/>
                <a:cs typeface="Arial"/>
                <a:sym typeface="Arial"/>
              </a:rPr>
              <a:t>Homme</a:t>
            </a:r>
            <a:endParaRPr sz="1400">
              <a:solidFill>
                <a:schemeClr val="dk1"/>
              </a:solidFill>
              <a:latin typeface="Arial"/>
              <a:ea typeface="Arial"/>
              <a:cs typeface="Arial"/>
              <a:sym typeface="Arial"/>
            </a:endParaRPr>
          </a:p>
        </p:txBody>
      </p:sp>
      <p:sp>
        <p:nvSpPr>
          <p:cNvPr id="704" name="Google Shape;704;p32"/>
          <p:cNvSpPr txBox="1"/>
          <p:nvPr/>
        </p:nvSpPr>
        <p:spPr>
          <a:xfrm>
            <a:off x="3935565" y="2102816"/>
            <a:ext cx="1525329" cy="374914"/>
          </a:xfrm>
          <a:prstGeom prst="rect">
            <a:avLst/>
          </a:prstGeom>
          <a:noFill/>
          <a:ln>
            <a:noFill/>
          </a:ln>
        </p:spPr>
        <p:txBody>
          <a:bodyPr spcFirstLastPara="1" wrap="square" lIns="90000" tIns="90000" rIns="90000" bIns="90000" anchor="ctr" anchorCtr="0">
            <a:noAutofit/>
          </a:bodyPr>
          <a:lstStyle/>
          <a:p>
            <a:pPr marL="0" marR="0" lvl="0" indent="0" algn="r" rtl="0">
              <a:spcBef>
                <a:spcPts val="0"/>
              </a:spcBef>
              <a:spcAft>
                <a:spcPts val="0"/>
              </a:spcAft>
              <a:buNone/>
            </a:pPr>
            <a:r>
              <a:rPr lang="en-GB" sz="1400">
                <a:solidFill>
                  <a:schemeClr val="dk1"/>
                </a:solidFill>
                <a:latin typeface="Arial"/>
                <a:ea typeface="Arial"/>
                <a:cs typeface="Arial"/>
                <a:sym typeface="Arial"/>
              </a:rPr>
              <a:t>Personne à la peau blanche</a:t>
            </a:r>
            <a:endParaRPr sz="1400">
              <a:solidFill>
                <a:schemeClr val="dk1"/>
              </a:solidFill>
              <a:latin typeface="Arial"/>
              <a:ea typeface="Arial"/>
              <a:cs typeface="Arial"/>
              <a:sym typeface="Arial"/>
            </a:endParaRPr>
          </a:p>
        </p:txBody>
      </p:sp>
      <p:sp>
        <p:nvSpPr>
          <p:cNvPr id="705" name="Google Shape;705;p32"/>
          <p:cNvSpPr txBox="1"/>
          <p:nvPr/>
        </p:nvSpPr>
        <p:spPr>
          <a:xfrm>
            <a:off x="4561020" y="1570095"/>
            <a:ext cx="1525329" cy="374914"/>
          </a:xfrm>
          <a:prstGeom prst="rect">
            <a:avLst/>
          </a:prstGeom>
          <a:noFill/>
          <a:ln>
            <a:noFill/>
          </a:ln>
        </p:spPr>
        <p:txBody>
          <a:bodyPr spcFirstLastPara="1" wrap="square" lIns="90000" tIns="90000" rIns="90000" bIns="90000" anchor="ctr" anchorCtr="0">
            <a:noAutofit/>
          </a:bodyPr>
          <a:lstStyle/>
          <a:p>
            <a:pPr marL="0" marR="0" lvl="0" indent="0" algn="r" rtl="0">
              <a:spcBef>
                <a:spcPts val="0"/>
              </a:spcBef>
              <a:spcAft>
                <a:spcPts val="0"/>
              </a:spcAft>
              <a:buNone/>
            </a:pPr>
            <a:r>
              <a:rPr lang="en-GB" sz="1400">
                <a:solidFill>
                  <a:schemeClr val="dk1"/>
                </a:solidFill>
                <a:latin typeface="Arial"/>
                <a:ea typeface="Arial"/>
                <a:cs typeface="Arial"/>
                <a:sym typeface="Arial"/>
              </a:rPr>
              <a:t>Hétérosexuel</a:t>
            </a:r>
            <a:endParaRPr sz="1400">
              <a:solidFill>
                <a:schemeClr val="dk1"/>
              </a:solidFill>
              <a:latin typeface="Arial"/>
              <a:ea typeface="Arial"/>
              <a:cs typeface="Arial"/>
              <a:sym typeface="Arial"/>
            </a:endParaRPr>
          </a:p>
        </p:txBody>
      </p:sp>
      <p:sp>
        <p:nvSpPr>
          <p:cNvPr id="706" name="Google Shape;706;p32"/>
          <p:cNvSpPr txBox="1"/>
          <p:nvPr/>
        </p:nvSpPr>
        <p:spPr>
          <a:xfrm>
            <a:off x="5193044" y="1321683"/>
            <a:ext cx="1525329" cy="374914"/>
          </a:xfrm>
          <a:prstGeom prst="rect">
            <a:avLst/>
          </a:prstGeom>
          <a:noFill/>
          <a:ln>
            <a:noFill/>
          </a:ln>
        </p:spPr>
        <p:txBody>
          <a:bodyPr spcFirstLastPara="1" wrap="square" lIns="90000" tIns="90000" rIns="90000" bIns="90000" anchor="ctr" anchorCtr="0">
            <a:noAutofit/>
          </a:bodyPr>
          <a:lstStyle/>
          <a:p>
            <a:pPr marL="0" marR="0" lvl="0" indent="0" algn="r" rtl="0">
              <a:spcBef>
                <a:spcPts val="0"/>
              </a:spcBef>
              <a:spcAft>
                <a:spcPts val="0"/>
              </a:spcAft>
              <a:buNone/>
            </a:pPr>
            <a:r>
              <a:rPr lang="en-GB" sz="1400">
                <a:solidFill>
                  <a:schemeClr val="dk1"/>
                </a:solidFill>
                <a:latin typeface="Arial"/>
                <a:ea typeface="Arial"/>
                <a:cs typeface="Arial"/>
                <a:sym typeface="Arial"/>
              </a:rPr>
              <a:t>Personne valide</a:t>
            </a:r>
            <a:endParaRPr sz="1400">
              <a:solidFill>
                <a:schemeClr val="dk1"/>
              </a:solidFill>
              <a:latin typeface="Arial"/>
              <a:ea typeface="Arial"/>
              <a:cs typeface="Arial"/>
              <a:sym typeface="Arial"/>
            </a:endParaRPr>
          </a:p>
        </p:txBody>
      </p:sp>
      <p:sp>
        <p:nvSpPr>
          <p:cNvPr id="707" name="Google Shape;707;p32"/>
          <p:cNvSpPr txBox="1"/>
          <p:nvPr/>
        </p:nvSpPr>
        <p:spPr>
          <a:xfrm>
            <a:off x="6467406" y="1168741"/>
            <a:ext cx="1860172" cy="454407"/>
          </a:xfrm>
          <a:prstGeom prst="rect">
            <a:avLst/>
          </a:prstGeom>
          <a:noFill/>
          <a:ln>
            <a:noFill/>
          </a:ln>
        </p:spPr>
        <p:txBody>
          <a:bodyPr spcFirstLastPara="1" wrap="square" lIns="90000" tIns="90000" rIns="90000" bIns="90000" anchor="ctr" anchorCtr="0">
            <a:noAutofit/>
          </a:bodyPr>
          <a:lstStyle/>
          <a:p>
            <a:pPr marL="0" marR="0" lvl="0" indent="0" algn="ctr" rtl="0">
              <a:spcBef>
                <a:spcPts val="0"/>
              </a:spcBef>
              <a:spcAft>
                <a:spcPts val="0"/>
              </a:spcAft>
              <a:buNone/>
            </a:pPr>
            <a:r>
              <a:rPr lang="en-GB" sz="1400">
                <a:solidFill>
                  <a:schemeClr val="dk1"/>
                </a:solidFill>
                <a:latin typeface="Arial"/>
                <a:ea typeface="Arial"/>
                <a:cs typeface="Arial"/>
                <a:sym typeface="Arial"/>
              </a:rPr>
              <a:t>Instruit / très alphabétisé</a:t>
            </a:r>
            <a:endParaRPr sz="1400">
              <a:solidFill>
                <a:schemeClr val="dk1"/>
              </a:solidFill>
              <a:latin typeface="Arial"/>
              <a:ea typeface="Arial"/>
              <a:cs typeface="Arial"/>
              <a:sym typeface="Arial"/>
            </a:endParaRPr>
          </a:p>
        </p:txBody>
      </p:sp>
      <p:sp>
        <p:nvSpPr>
          <p:cNvPr id="708" name="Google Shape;708;p32"/>
          <p:cNvSpPr txBox="1"/>
          <p:nvPr/>
        </p:nvSpPr>
        <p:spPr>
          <a:xfrm>
            <a:off x="7887649" y="1531543"/>
            <a:ext cx="1525329" cy="374914"/>
          </a:xfrm>
          <a:prstGeom prst="rect">
            <a:avLst/>
          </a:prstGeom>
          <a:noFill/>
          <a:ln>
            <a:noFill/>
          </a:ln>
        </p:spPr>
        <p:txBody>
          <a:bodyPr spcFirstLastPara="1" wrap="square" lIns="90000" tIns="90000" rIns="90000" bIns="90000" anchor="ctr"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Non déplacé</a:t>
            </a:r>
            <a:endParaRPr sz="1400">
              <a:solidFill>
                <a:schemeClr val="dk1"/>
              </a:solidFill>
              <a:latin typeface="Arial"/>
              <a:ea typeface="Arial"/>
              <a:cs typeface="Arial"/>
              <a:sym typeface="Arial"/>
            </a:endParaRPr>
          </a:p>
        </p:txBody>
      </p:sp>
      <p:sp>
        <p:nvSpPr>
          <p:cNvPr id="709" name="Google Shape;709;p32"/>
          <p:cNvSpPr txBox="1"/>
          <p:nvPr/>
        </p:nvSpPr>
        <p:spPr>
          <a:xfrm>
            <a:off x="8489768" y="1907005"/>
            <a:ext cx="1734219" cy="323830"/>
          </a:xfrm>
          <a:prstGeom prst="rect">
            <a:avLst/>
          </a:prstGeom>
          <a:noFill/>
          <a:ln>
            <a:noFill/>
          </a:ln>
        </p:spPr>
        <p:txBody>
          <a:bodyPr spcFirstLastPara="1" wrap="square" lIns="90000" tIns="90000" rIns="90000" bIns="90000" anchor="ctr"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Riche, riche </a:t>
            </a:r>
            <a:endParaRPr sz="1400">
              <a:solidFill>
                <a:schemeClr val="dk1"/>
              </a:solidFill>
              <a:latin typeface="Arial"/>
              <a:ea typeface="Arial"/>
              <a:cs typeface="Arial"/>
              <a:sym typeface="Arial"/>
            </a:endParaRPr>
          </a:p>
        </p:txBody>
      </p:sp>
      <p:sp>
        <p:nvSpPr>
          <p:cNvPr id="710" name="Google Shape;710;p32"/>
          <p:cNvSpPr txBox="1"/>
          <p:nvPr/>
        </p:nvSpPr>
        <p:spPr>
          <a:xfrm>
            <a:off x="8809837" y="2303658"/>
            <a:ext cx="3332799" cy="232890"/>
          </a:xfrm>
          <a:prstGeom prst="rect">
            <a:avLst/>
          </a:prstGeom>
          <a:noFill/>
          <a:ln>
            <a:noFill/>
          </a:ln>
        </p:spPr>
        <p:txBody>
          <a:bodyPr spcFirstLastPara="1" wrap="square" lIns="90000" tIns="90000" rIns="90000" bIns="90000" anchor="ctr" anchorCtr="0">
            <a:noAutofit/>
          </a:bodyPr>
          <a:lstStyle/>
          <a:p>
            <a:pPr marL="0" marR="0" lvl="0" indent="0" algn="l" rtl="0">
              <a:spcBef>
                <a:spcPts val="0"/>
              </a:spcBef>
              <a:spcAft>
                <a:spcPts val="0"/>
              </a:spcAft>
              <a:buNone/>
            </a:pPr>
            <a:r>
              <a:rPr lang="en-GB" sz="1300">
                <a:solidFill>
                  <a:schemeClr val="dk1"/>
                </a:solidFill>
                <a:latin typeface="Arial"/>
                <a:ea typeface="Arial"/>
                <a:cs typeface="Arial"/>
                <a:sym typeface="Arial"/>
              </a:rPr>
              <a:t>Documenté, disposant d'une pièce d'identité</a:t>
            </a:r>
            <a:endParaRPr sz="1300">
              <a:solidFill>
                <a:schemeClr val="dk1"/>
              </a:solidFill>
              <a:latin typeface="Arial"/>
              <a:ea typeface="Arial"/>
              <a:cs typeface="Arial"/>
              <a:sym typeface="Arial"/>
            </a:endParaRPr>
          </a:p>
        </p:txBody>
      </p:sp>
      <p:sp>
        <p:nvSpPr>
          <p:cNvPr id="711" name="Google Shape;711;p32"/>
          <p:cNvSpPr txBox="1"/>
          <p:nvPr/>
        </p:nvSpPr>
        <p:spPr>
          <a:xfrm>
            <a:off x="9129492" y="3033573"/>
            <a:ext cx="1667698" cy="264666"/>
          </a:xfrm>
          <a:prstGeom prst="rect">
            <a:avLst/>
          </a:prstGeom>
          <a:noFill/>
          <a:ln>
            <a:noFill/>
          </a:ln>
        </p:spPr>
        <p:txBody>
          <a:bodyPr spcFirstLastPara="1" wrap="square" lIns="90000" tIns="90000" rIns="90000" bIns="90000" anchor="ctr"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Majorité ethnique</a:t>
            </a:r>
            <a:endParaRPr sz="1400">
              <a:solidFill>
                <a:schemeClr val="dk1"/>
              </a:solidFill>
              <a:latin typeface="Arial"/>
              <a:ea typeface="Arial"/>
              <a:cs typeface="Arial"/>
              <a:sym typeface="Arial"/>
            </a:endParaRPr>
          </a:p>
        </p:txBody>
      </p:sp>
      <p:grpSp>
        <p:nvGrpSpPr>
          <p:cNvPr id="712" name="Google Shape;712;p32"/>
          <p:cNvGrpSpPr/>
          <p:nvPr/>
        </p:nvGrpSpPr>
        <p:grpSpPr>
          <a:xfrm>
            <a:off x="967551" y="850379"/>
            <a:ext cx="10883492" cy="5860934"/>
            <a:chOff x="-501261" y="607347"/>
            <a:chExt cx="12148877" cy="6542364"/>
          </a:xfrm>
        </p:grpSpPr>
        <p:sp>
          <p:nvSpPr>
            <p:cNvPr id="713" name="Google Shape;713;p32"/>
            <p:cNvSpPr/>
            <p:nvPr/>
          </p:nvSpPr>
          <p:spPr>
            <a:xfrm>
              <a:off x="4486739" y="2111381"/>
              <a:ext cx="3707766" cy="3707764"/>
            </a:xfrm>
            <a:prstGeom prst="pie">
              <a:avLst>
                <a:gd name="adj1" fmla="val 0"/>
                <a:gd name="adj2" fmla="val 10796775"/>
              </a:avLst>
            </a:prstGeom>
            <a:solidFill>
              <a:srgbClr val="D3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714" name="Google Shape;714;p32"/>
            <p:cNvSpPr/>
            <p:nvPr/>
          </p:nvSpPr>
          <p:spPr>
            <a:xfrm rot="10800000">
              <a:off x="4486740" y="1925314"/>
              <a:ext cx="3707764" cy="3707766"/>
            </a:xfrm>
            <a:prstGeom prst="pie">
              <a:avLst>
                <a:gd name="adj1" fmla="val 0"/>
                <a:gd name="adj2" fmla="val 10796775"/>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grpSp>
          <p:nvGrpSpPr>
            <p:cNvPr id="715" name="Google Shape;715;p32"/>
            <p:cNvGrpSpPr/>
            <p:nvPr/>
          </p:nvGrpSpPr>
          <p:grpSpPr>
            <a:xfrm>
              <a:off x="-501261" y="607347"/>
              <a:ext cx="12148877" cy="6542364"/>
              <a:chOff x="-2232493" y="2103515"/>
              <a:chExt cx="10534705" cy="5673107"/>
            </a:xfrm>
          </p:grpSpPr>
          <p:cxnSp>
            <p:nvCxnSpPr>
              <p:cNvPr id="716" name="Google Shape;716;p32"/>
              <p:cNvCxnSpPr/>
              <p:nvPr/>
            </p:nvCxnSpPr>
            <p:spPr>
              <a:xfrm>
                <a:off x="-2232493" y="4940068"/>
                <a:ext cx="10534705" cy="0"/>
              </a:xfrm>
              <a:prstGeom prst="straightConnector1">
                <a:avLst/>
              </a:prstGeom>
              <a:noFill/>
              <a:ln w="28575" cap="flat" cmpd="sng">
                <a:solidFill>
                  <a:schemeClr val="dk2"/>
                </a:solidFill>
                <a:prstDash val="solid"/>
                <a:miter lim="800000"/>
                <a:headEnd type="none" w="sm" len="sm"/>
                <a:tailEnd type="none" w="sm" len="sm"/>
              </a:ln>
            </p:spPr>
          </p:cxnSp>
          <p:grpSp>
            <p:nvGrpSpPr>
              <p:cNvPr id="717" name="Google Shape;717;p32"/>
              <p:cNvGrpSpPr/>
              <p:nvPr/>
            </p:nvGrpSpPr>
            <p:grpSpPr>
              <a:xfrm rot="777619">
                <a:off x="1687508" y="2970933"/>
                <a:ext cx="4039282" cy="3879079"/>
                <a:chOff x="1583337" y="2756285"/>
                <a:chExt cx="4484299" cy="4306445"/>
              </a:xfrm>
            </p:grpSpPr>
            <p:cxnSp>
              <p:nvCxnSpPr>
                <p:cNvPr id="718" name="Google Shape;718;p32"/>
                <p:cNvCxnSpPr/>
                <p:nvPr/>
              </p:nvCxnSpPr>
              <p:spPr>
                <a:xfrm>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cxnSp>
              <p:nvCxnSpPr>
                <p:cNvPr id="719" name="Google Shape;719;p32"/>
                <p:cNvCxnSpPr/>
                <p:nvPr/>
              </p:nvCxnSpPr>
              <p:spPr>
                <a:xfrm rot="-777619" flipH="1">
                  <a:off x="3510925" y="2770606"/>
                  <a:ext cx="613602" cy="4277803"/>
                </a:xfrm>
                <a:prstGeom prst="straightConnector1">
                  <a:avLst/>
                </a:prstGeom>
                <a:noFill/>
                <a:ln w="9525" cap="flat" cmpd="sng">
                  <a:solidFill>
                    <a:schemeClr val="dk2"/>
                  </a:solidFill>
                  <a:prstDash val="solid"/>
                  <a:miter lim="800000"/>
                  <a:headEnd type="none" w="sm" len="sm"/>
                  <a:tailEnd type="none" w="sm" len="sm"/>
                </a:ln>
              </p:spPr>
            </p:cxnSp>
          </p:grpSp>
          <p:grpSp>
            <p:nvGrpSpPr>
              <p:cNvPr id="720" name="Google Shape;720;p32"/>
              <p:cNvGrpSpPr/>
              <p:nvPr/>
            </p:nvGrpSpPr>
            <p:grpSpPr>
              <a:xfrm rot="1536995">
                <a:off x="1680696" y="2920427"/>
                <a:ext cx="4039282" cy="4039282"/>
                <a:chOff x="1583337" y="2701075"/>
                <a:chExt cx="4484299" cy="4484299"/>
              </a:xfrm>
            </p:grpSpPr>
            <p:cxnSp>
              <p:nvCxnSpPr>
                <p:cNvPr id="721" name="Google Shape;721;p32"/>
                <p:cNvCxnSpPr/>
                <p:nvPr/>
              </p:nvCxnSpPr>
              <p:spPr>
                <a:xfrm>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cxnSp>
              <p:nvCxnSpPr>
                <p:cNvPr id="722" name="Google Shape;722;p32"/>
                <p:cNvCxnSpPr/>
                <p:nvPr/>
              </p:nvCxnSpPr>
              <p:spPr>
                <a:xfrm rot="5400000">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grpSp>
          <p:grpSp>
            <p:nvGrpSpPr>
              <p:cNvPr id="723" name="Google Shape;723;p32"/>
              <p:cNvGrpSpPr/>
              <p:nvPr/>
            </p:nvGrpSpPr>
            <p:grpSpPr>
              <a:xfrm rot="2296514">
                <a:off x="1680696" y="2920427"/>
                <a:ext cx="4039282" cy="4039282"/>
                <a:chOff x="1583337" y="2701075"/>
                <a:chExt cx="4484299" cy="4484299"/>
              </a:xfrm>
            </p:grpSpPr>
            <p:cxnSp>
              <p:nvCxnSpPr>
                <p:cNvPr id="724" name="Google Shape;724;p32"/>
                <p:cNvCxnSpPr/>
                <p:nvPr/>
              </p:nvCxnSpPr>
              <p:spPr>
                <a:xfrm>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cxnSp>
              <p:nvCxnSpPr>
                <p:cNvPr id="725" name="Google Shape;725;p32"/>
                <p:cNvCxnSpPr/>
                <p:nvPr/>
              </p:nvCxnSpPr>
              <p:spPr>
                <a:xfrm rot="5400000">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grpSp>
          <p:cxnSp>
            <p:nvCxnSpPr>
              <p:cNvPr id="726" name="Google Shape;726;p32"/>
              <p:cNvCxnSpPr/>
              <p:nvPr/>
            </p:nvCxnSpPr>
            <p:spPr>
              <a:xfrm rot="8426233">
                <a:off x="1680696" y="4940068"/>
                <a:ext cx="4039282" cy="0"/>
              </a:xfrm>
              <a:prstGeom prst="straightConnector1">
                <a:avLst/>
              </a:prstGeom>
              <a:noFill/>
              <a:ln w="9525" cap="flat" cmpd="sng">
                <a:solidFill>
                  <a:schemeClr val="dk2"/>
                </a:solidFill>
                <a:prstDash val="solid"/>
                <a:miter lim="800000"/>
                <a:headEnd type="none" w="sm" len="sm"/>
                <a:tailEnd type="none" w="sm" len="sm"/>
              </a:ln>
            </p:spPr>
          </p:cxnSp>
          <p:grpSp>
            <p:nvGrpSpPr>
              <p:cNvPr id="727" name="Google Shape;727;p32"/>
              <p:cNvGrpSpPr/>
              <p:nvPr/>
            </p:nvGrpSpPr>
            <p:grpSpPr>
              <a:xfrm rot="3756700">
                <a:off x="1665891" y="2918453"/>
                <a:ext cx="4066848" cy="4039282"/>
                <a:chOff x="1565568" y="2701075"/>
                <a:chExt cx="4514902" cy="4484299"/>
              </a:xfrm>
            </p:grpSpPr>
            <p:cxnSp>
              <p:nvCxnSpPr>
                <p:cNvPr id="728" name="Google Shape;728;p32"/>
                <p:cNvCxnSpPr/>
                <p:nvPr/>
              </p:nvCxnSpPr>
              <p:spPr>
                <a:xfrm rot="-3756700">
                  <a:off x="2635892" y="3008058"/>
                  <a:ext cx="2374253" cy="3854787"/>
                </a:xfrm>
                <a:prstGeom prst="straightConnector1">
                  <a:avLst/>
                </a:prstGeom>
                <a:noFill/>
                <a:ln w="9525" cap="flat" cmpd="sng">
                  <a:solidFill>
                    <a:schemeClr val="dk2"/>
                  </a:solidFill>
                  <a:prstDash val="solid"/>
                  <a:miter lim="800000"/>
                  <a:headEnd type="none" w="sm" len="sm"/>
                  <a:tailEnd type="none" w="sm" len="sm"/>
                </a:ln>
              </p:spPr>
            </p:cxnSp>
            <p:cxnSp>
              <p:nvCxnSpPr>
                <p:cNvPr id="729" name="Google Shape;729;p32"/>
                <p:cNvCxnSpPr/>
                <p:nvPr/>
              </p:nvCxnSpPr>
              <p:spPr>
                <a:xfrm rot="5400000">
                  <a:off x="1583337" y="4943224"/>
                  <a:ext cx="4484299" cy="0"/>
                </a:xfrm>
                <a:prstGeom prst="straightConnector1">
                  <a:avLst/>
                </a:prstGeom>
                <a:noFill/>
                <a:ln w="9525" cap="flat" cmpd="sng">
                  <a:solidFill>
                    <a:schemeClr val="dk2"/>
                  </a:solidFill>
                  <a:prstDash val="solid"/>
                  <a:miter lim="800000"/>
                  <a:headEnd type="none" w="sm" len="sm"/>
                  <a:tailEnd type="none" w="sm" len="sm"/>
                </a:ln>
              </p:spPr>
            </p:cxnSp>
          </p:grpSp>
          <p:cxnSp>
            <p:nvCxnSpPr>
              <p:cNvPr id="730" name="Google Shape;730;p32"/>
              <p:cNvCxnSpPr/>
              <p:nvPr/>
            </p:nvCxnSpPr>
            <p:spPr>
              <a:xfrm rot="4555042">
                <a:off x="1680696" y="4940068"/>
                <a:ext cx="4039282" cy="0"/>
              </a:xfrm>
              <a:prstGeom prst="straightConnector1">
                <a:avLst/>
              </a:prstGeom>
              <a:noFill/>
              <a:ln w="9525" cap="flat" cmpd="sng">
                <a:solidFill>
                  <a:schemeClr val="dk2"/>
                </a:solidFill>
                <a:prstDash val="solid"/>
                <a:miter lim="800000"/>
                <a:headEnd type="none" w="sm" len="sm"/>
                <a:tailEnd type="none" w="sm" len="sm"/>
              </a:ln>
            </p:spPr>
          </p:cxnSp>
          <p:cxnSp>
            <p:nvCxnSpPr>
              <p:cNvPr id="731" name="Google Shape;731;p32"/>
              <p:cNvCxnSpPr/>
              <p:nvPr/>
            </p:nvCxnSpPr>
            <p:spPr>
              <a:xfrm flipH="1">
                <a:off x="1771786" y="4365280"/>
                <a:ext cx="3857101" cy="1149575"/>
              </a:xfrm>
              <a:prstGeom prst="straightConnector1">
                <a:avLst/>
              </a:prstGeom>
              <a:noFill/>
              <a:ln w="9525" cap="flat" cmpd="sng">
                <a:solidFill>
                  <a:schemeClr val="dk2"/>
                </a:solidFill>
                <a:prstDash val="solid"/>
                <a:miter lim="800000"/>
                <a:headEnd type="none" w="sm" len="sm"/>
                <a:tailEnd type="none" w="sm" len="sm"/>
              </a:ln>
            </p:spPr>
          </p:cxnSp>
        </p:grpSp>
      </p:grpSp>
      <p:sp>
        <p:nvSpPr>
          <p:cNvPr id="732" name="Google Shape;732;p32"/>
          <p:cNvSpPr txBox="1"/>
          <p:nvPr/>
        </p:nvSpPr>
        <p:spPr>
          <a:xfrm>
            <a:off x="3239107" y="4196851"/>
            <a:ext cx="1784138" cy="264276"/>
          </a:xfrm>
          <a:prstGeom prst="rect">
            <a:avLst/>
          </a:prstGeom>
          <a:noFill/>
          <a:ln>
            <a:noFill/>
          </a:ln>
        </p:spPr>
        <p:txBody>
          <a:bodyPr spcFirstLastPara="1" wrap="square" lIns="90000" tIns="90000" rIns="90000" bIns="90000" anchor="ctr" anchorCtr="0">
            <a:noAutofit/>
          </a:bodyPr>
          <a:lstStyle/>
          <a:p>
            <a:pPr marL="0" marR="0" lvl="0" indent="0" algn="r" rtl="0">
              <a:spcBef>
                <a:spcPts val="0"/>
              </a:spcBef>
              <a:spcAft>
                <a:spcPts val="0"/>
              </a:spcAft>
              <a:buNone/>
            </a:pPr>
            <a:r>
              <a:rPr lang="en-GB" sz="1400">
                <a:solidFill>
                  <a:schemeClr val="dk1"/>
                </a:solidFill>
                <a:latin typeface="Arial"/>
                <a:ea typeface="Arial"/>
                <a:cs typeface="Arial"/>
                <a:sym typeface="Arial"/>
              </a:rPr>
              <a:t>Minorité ethnique</a:t>
            </a:r>
            <a:endParaRPr sz="1400">
              <a:solidFill>
                <a:schemeClr val="dk1"/>
              </a:solidFill>
              <a:latin typeface="Arial"/>
              <a:ea typeface="Arial"/>
              <a:cs typeface="Arial"/>
              <a:sym typeface="Arial"/>
            </a:endParaRPr>
          </a:p>
        </p:txBody>
      </p:sp>
      <p:sp>
        <p:nvSpPr>
          <p:cNvPr id="733" name="Google Shape;733;p32"/>
          <p:cNvSpPr txBox="1"/>
          <p:nvPr/>
        </p:nvSpPr>
        <p:spPr>
          <a:xfrm>
            <a:off x="3408464" y="4543521"/>
            <a:ext cx="1784137" cy="310271"/>
          </a:xfrm>
          <a:prstGeom prst="rect">
            <a:avLst/>
          </a:prstGeom>
          <a:noFill/>
          <a:ln>
            <a:noFill/>
          </a:ln>
        </p:spPr>
        <p:txBody>
          <a:bodyPr spcFirstLastPara="1" wrap="square" lIns="90000" tIns="90000" rIns="90000" bIns="90000" anchor="ctr" anchorCtr="0">
            <a:noAutofit/>
          </a:bodyPr>
          <a:lstStyle/>
          <a:p>
            <a:pPr marL="0" marR="0" lvl="0" indent="0" algn="r" rtl="0">
              <a:spcBef>
                <a:spcPts val="0"/>
              </a:spcBef>
              <a:spcAft>
                <a:spcPts val="0"/>
              </a:spcAft>
              <a:buNone/>
            </a:pPr>
            <a:r>
              <a:rPr lang="en-GB" sz="1400">
                <a:solidFill>
                  <a:schemeClr val="dk1"/>
                </a:solidFill>
                <a:latin typeface="Arial"/>
                <a:ea typeface="Arial"/>
                <a:cs typeface="Arial"/>
                <a:sym typeface="Arial"/>
              </a:rPr>
              <a:t>Malade, problèmes de santé</a:t>
            </a:r>
            <a:endParaRPr sz="1400">
              <a:solidFill>
                <a:schemeClr val="dk1"/>
              </a:solidFill>
              <a:latin typeface="Arial"/>
              <a:ea typeface="Arial"/>
              <a:cs typeface="Arial"/>
              <a:sym typeface="Arial"/>
            </a:endParaRPr>
          </a:p>
        </p:txBody>
      </p:sp>
      <p:sp>
        <p:nvSpPr>
          <p:cNvPr id="734" name="Google Shape;734;p32"/>
          <p:cNvSpPr txBox="1"/>
          <p:nvPr/>
        </p:nvSpPr>
        <p:spPr>
          <a:xfrm>
            <a:off x="2753476" y="4939188"/>
            <a:ext cx="2547678" cy="374914"/>
          </a:xfrm>
          <a:prstGeom prst="rect">
            <a:avLst/>
          </a:prstGeom>
          <a:noFill/>
          <a:ln>
            <a:noFill/>
          </a:ln>
        </p:spPr>
        <p:txBody>
          <a:bodyPr spcFirstLastPara="1" wrap="square" lIns="90000" tIns="90000" rIns="90000" bIns="90000" anchor="ctr" anchorCtr="0">
            <a:noAutofit/>
          </a:bodyPr>
          <a:lstStyle/>
          <a:p>
            <a:pPr marL="0" marR="0" lvl="0" indent="0" algn="r" rtl="0">
              <a:spcBef>
                <a:spcPts val="0"/>
              </a:spcBef>
              <a:spcAft>
                <a:spcPts val="0"/>
              </a:spcAft>
              <a:buNone/>
            </a:pPr>
            <a:r>
              <a:rPr lang="en-GB" sz="1400">
                <a:solidFill>
                  <a:schemeClr val="dk1"/>
                </a:solidFill>
                <a:latin typeface="Arial"/>
                <a:ea typeface="Arial"/>
                <a:cs typeface="Arial"/>
                <a:sym typeface="Arial"/>
              </a:rPr>
              <a:t>Sans papiers</a:t>
            </a:r>
            <a:endParaRPr sz="1400">
              <a:solidFill>
                <a:schemeClr val="dk1"/>
              </a:solidFill>
              <a:latin typeface="Arial"/>
              <a:ea typeface="Arial"/>
              <a:cs typeface="Arial"/>
              <a:sym typeface="Arial"/>
            </a:endParaRPr>
          </a:p>
        </p:txBody>
      </p:sp>
      <p:sp>
        <p:nvSpPr>
          <p:cNvPr id="735" name="Google Shape;735;p32"/>
          <p:cNvSpPr txBox="1"/>
          <p:nvPr/>
        </p:nvSpPr>
        <p:spPr>
          <a:xfrm>
            <a:off x="4315826" y="5313533"/>
            <a:ext cx="1397323" cy="291550"/>
          </a:xfrm>
          <a:prstGeom prst="rect">
            <a:avLst/>
          </a:prstGeom>
          <a:noFill/>
          <a:ln>
            <a:noFill/>
          </a:ln>
        </p:spPr>
        <p:txBody>
          <a:bodyPr spcFirstLastPara="1" wrap="square" lIns="90000" tIns="90000" rIns="90000" bIns="90000" anchor="ctr" anchorCtr="0">
            <a:noAutofit/>
          </a:bodyPr>
          <a:lstStyle/>
          <a:p>
            <a:pPr marL="0" marR="0" lvl="0" indent="0" algn="r" rtl="0">
              <a:spcBef>
                <a:spcPts val="0"/>
              </a:spcBef>
              <a:spcAft>
                <a:spcPts val="0"/>
              </a:spcAft>
              <a:buNone/>
            </a:pPr>
            <a:r>
              <a:rPr lang="en-GB" sz="1400">
                <a:solidFill>
                  <a:schemeClr val="dk1"/>
                </a:solidFill>
                <a:latin typeface="Arial"/>
                <a:ea typeface="Arial"/>
                <a:cs typeface="Arial"/>
                <a:sym typeface="Arial"/>
              </a:rPr>
              <a:t>Pauvre</a:t>
            </a:r>
            <a:endParaRPr sz="1400">
              <a:solidFill>
                <a:schemeClr val="dk1"/>
              </a:solidFill>
              <a:latin typeface="Arial"/>
              <a:ea typeface="Arial"/>
              <a:cs typeface="Arial"/>
              <a:sym typeface="Arial"/>
            </a:endParaRPr>
          </a:p>
        </p:txBody>
      </p:sp>
      <p:sp>
        <p:nvSpPr>
          <p:cNvPr id="736" name="Google Shape;736;p32"/>
          <p:cNvSpPr txBox="1"/>
          <p:nvPr/>
        </p:nvSpPr>
        <p:spPr>
          <a:xfrm>
            <a:off x="5215166" y="5738123"/>
            <a:ext cx="1191318" cy="280241"/>
          </a:xfrm>
          <a:prstGeom prst="rect">
            <a:avLst/>
          </a:prstGeom>
          <a:noFill/>
          <a:ln>
            <a:noFill/>
          </a:ln>
        </p:spPr>
        <p:txBody>
          <a:bodyPr spcFirstLastPara="1" wrap="square" lIns="90000" tIns="90000" rIns="90000" bIns="90000" anchor="ctr" anchorCtr="0">
            <a:noAutofit/>
          </a:bodyPr>
          <a:lstStyle/>
          <a:p>
            <a:pPr marL="0" marR="0" lvl="0" indent="0" algn="r" rtl="0">
              <a:spcBef>
                <a:spcPts val="0"/>
              </a:spcBef>
              <a:spcAft>
                <a:spcPts val="0"/>
              </a:spcAft>
              <a:buNone/>
            </a:pPr>
            <a:r>
              <a:rPr lang="en-GB" sz="1400">
                <a:solidFill>
                  <a:schemeClr val="dk1"/>
                </a:solidFill>
                <a:latin typeface="Arial"/>
                <a:ea typeface="Arial"/>
                <a:cs typeface="Arial"/>
                <a:sym typeface="Arial"/>
              </a:rPr>
              <a:t>Déplacé</a:t>
            </a:r>
            <a:endParaRPr sz="1400">
              <a:solidFill>
                <a:schemeClr val="dk1"/>
              </a:solidFill>
              <a:latin typeface="Arial"/>
              <a:ea typeface="Arial"/>
              <a:cs typeface="Arial"/>
              <a:sym typeface="Arial"/>
            </a:endParaRPr>
          </a:p>
        </p:txBody>
      </p:sp>
      <p:sp>
        <p:nvSpPr>
          <p:cNvPr id="737" name="Google Shape;737;p32"/>
          <p:cNvSpPr txBox="1"/>
          <p:nvPr/>
        </p:nvSpPr>
        <p:spPr>
          <a:xfrm>
            <a:off x="5821869" y="5882932"/>
            <a:ext cx="2056184" cy="374914"/>
          </a:xfrm>
          <a:prstGeom prst="rect">
            <a:avLst/>
          </a:prstGeom>
          <a:noFill/>
          <a:ln>
            <a:noFill/>
          </a:ln>
        </p:spPr>
        <p:txBody>
          <a:bodyPr spcFirstLastPara="1" wrap="square" lIns="90000" tIns="90000" rIns="90000" bIns="90000" anchor="ctr" anchorCtr="0">
            <a:noAutofit/>
          </a:bodyPr>
          <a:lstStyle/>
          <a:p>
            <a:pPr marL="0" marR="0" lvl="0" indent="0" algn="ctr" rtl="0">
              <a:spcBef>
                <a:spcPts val="0"/>
              </a:spcBef>
              <a:spcAft>
                <a:spcPts val="0"/>
              </a:spcAft>
              <a:buNone/>
            </a:pPr>
            <a:r>
              <a:rPr lang="en-GB" sz="1400">
                <a:solidFill>
                  <a:schemeClr val="dk1"/>
                </a:solidFill>
                <a:latin typeface="Arial"/>
                <a:ea typeface="Arial"/>
                <a:cs typeface="Arial"/>
                <a:sym typeface="Arial"/>
              </a:rPr>
              <a:t>Pas </a:t>
            </a:r>
            <a:br>
              <a:rPr lang="en-GB" sz="1400">
                <a:solidFill>
                  <a:schemeClr val="dk1"/>
                </a:solidFill>
                <a:latin typeface="Arial"/>
                <a:ea typeface="Arial"/>
                <a:cs typeface="Arial"/>
                <a:sym typeface="Arial"/>
              </a:rPr>
            </a:br>
            <a:r>
              <a:rPr lang="en-GB" sz="1400">
                <a:solidFill>
                  <a:schemeClr val="dk1"/>
                </a:solidFill>
                <a:latin typeface="Arial"/>
                <a:ea typeface="Arial"/>
                <a:cs typeface="Arial"/>
                <a:sym typeface="Arial"/>
              </a:rPr>
              <a:t>éduqué / analphabète </a:t>
            </a:r>
            <a:endParaRPr/>
          </a:p>
        </p:txBody>
      </p:sp>
      <p:sp>
        <p:nvSpPr>
          <p:cNvPr id="738" name="Google Shape;738;p32"/>
          <p:cNvSpPr txBox="1"/>
          <p:nvPr/>
        </p:nvSpPr>
        <p:spPr>
          <a:xfrm>
            <a:off x="7625495" y="5825662"/>
            <a:ext cx="2832551" cy="370478"/>
          </a:xfrm>
          <a:prstGeom prst="rect">
            <a:avLst/>
          </a:prstGeom>
          <a:noFill/>
          <a:ln>
            <a:noFill/>
          </a:ln>
        </p:spPr>
        <p:txBody>
          <a:bodyPr spcFirstLastPara="1" wrap="square" lIns="90000" tIns="90000" rIns="90000" bIns="90000" anchor="ctr"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Personne en situation de handicap</a:t>
            </a:r>
            <a:endParaRPr/>
          </a:p>
        </p:txBody>
      </p:sp>
      <p:sp>
        <p:nvSpPr>
          <p:cNvPr id="739" name="Google Shape;739;p32"/>
          <p:cNvSpPr txBox="1"/>
          <p:nvPr/>
        </p:nvSpPr>
        <p:spPr>
          <a:xfrm>
            <a:off x="8331272" y="5489624"/>
            <a:ext cx="2832552" cy="380388"/>
          </a:xfrm>
          <a:prstGeom prst="rect">
            <a:avLst/>
          </a:prstGeom>
          <a:noFill/>
          <a:ln>
            <a:noFill/>
          </a:ln>
        </p:spPr>
        <p:txBody>
          <a:bodyPr spcFirstLastPara="1" wrap="square" lIns="90000" tIns="90000" rIns="90000" bIns="90000" anchor="ctr"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Lesbiennes, gays, bisexuels</a:t>
            </a:r>
            <a:endParaRPr/>
          </a:p>
        </p:txBody>
      </p:sp>
      <p:sp>
        <p:nvSpPr>
          <p:cNvPr id="740" name="Google Shape;740;p32"/>
          <p:cNvSpPr txBox="1"/>
          <p:nvPr/>
        </p:nvSpPr>
        <p:spPr>
          <a:xfrm>
            <a:off x="8832259" y="4887046"/>
            <a:ext cx="1786865" cy="384714"/>
          </a:xfrm>
          <a:prstGeom prst="rect">
            <a:avLst/>
          </a:prstGeom>
          <a:noFill/>
          <a:ln>
            <a:noFill/>
          </a:ln>
        </p:spPr>
        <p:txBody>
          <a:bodyPr spcFirstLastPara="1" wrap="square" lIns="90000" tIns="90000" rIns="90000" bIns="90000" anchor="ctr"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Personne de couleur</a:t>
            </a:r>
            <a:endParaRPr/>
          </a:p>
        </p:txBody>
      </p:sp>
      <p:sp>
        <p:nvSpPr>
          <p:cNvPr id="741" name="Google Shape;741;p32"/>
          <p:cNvSpPr txBox="1"/>
          <p:nvPr/>
        </p:nvSpPr>
        <p:spPr>
          <a:xfrm>
            <a:off x="9026466" y="4482237"/>
            <a:ext cx="1592658" cy="284671"/>
          </a:xfrm>
          <a:prstGeom prst="rect">
            <a:avLst/>
          </a:prstGeom>
          <a:noFill/>
          <a:ln>
            <a:noFill/>
          </a:ln>
        </p:spPr>
        <p:txBody>
          <a:bodyPr spcFirstLastPara="1" wrap="square" lIns="90000" tIns="90000" rIns="90000" bIns="90000" anchor="ctr"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Femme</a:t>
            </a:r>
            <a:endParaRPr/>
          </a:p>
        </p:txBody>
      </p:sp>
      <p:sp>
        <p:nvSpPr>
          <p:cNvPr id="742" name="Google Shape;742;p32"/>
          <p:cNvSpPr txBox="1"/>
          <p:nvPr/>
        </p:nvSpPr>
        <p:spPr>
          <a:xfrm>
            <a:off x="9158953" y="4012964"/>
            <a:ext cx="1603954" cy="291668"/>
          </a:xfrm>
          <a:prstGeom prst="rect">
            <a:avLst/>
          </a:prstGeom>
          <a:noFill/>
          <a:ln>
            <a:noFill/>
          </a:ln>
        </p:spPr>
        <p:txBody>
          <a:bodyPr spcFirstLastPara="1" wrap="square" lIns="90000" tIns="90000" rIns="90000" bIns="90000" anchor="ctr"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Genre "deviant”</a:t>
            </a:r>
            <a:endParaRPr/>
          </a:p>
        </p:txBody>
      </p:sp>
      <p:sp>
        <p:nvSpPr>
          <p:cNvPr id="743" name="Google Shape;743;p32"/>
          <p:cNvSpPr txBox="1"/>
          <p:nvPr/>
        </p:nvSpPr>
        <p:spPr>
          <a:xfrm>
            <a:off x="9025162" y="2641673"/>
            <a:ext cx="1593962" cy="346046"/>
          </a:xfrm>
          <a:prstGeom prst="rect">
            <a:avLst/>
          </a:prstGeom>
          <a:noFill/>
          <a:ln>
            <a:noFill/>
          </a:ln>
        </p:spPr>
        <p:txBody>
          <a:bodyPr spcFirstLastPara="1" wrap="square" lIns="90000" tIns="90000" rIns="90000" bIns="90000" anchor="ctr" anchorCtr="0">
            <a:no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En bonne santé</a:t>
            </a:r>
            <a:endParaRPr sz="1400">
              <a:solidFill>
                <a:schemeClr val="dk1"/>
              </a:solidFill>
              <a:latin typeface="Arial"/>
              <a:ea typeface="Arial"/>
              <a:cs typeface="Arial"/>
              <a:sym typeface="Arial"/>
            </a:endParaRPr>
          </a:p>
        </p:txBody>
      </p:sp>
      <p:sp>
        <p:nvSpPr>
          <p:cNvPr id="744" name="Google Shape;744;p3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highlight>
                  <a:srgbClr val="FFFF00"/>
                </a:highlight>
                <a:latin typeface="Arial"/>
                <a:ea typeface="Arial"/>
                <a:cs typeface="Arial"/>
                <a:sym typeface="Arial"/>
              </a:rPr>
              <a:t>Roue motrice</a:t>
            </a:r>
            <a:endParaRPr>
              <a:highlight>
                <a:srgbClr val="FFFF00"/>
              </a:highlight>
              <a:latin typeface="Arial"/>
              <a:ea typeface="Arial"/>
              <a:cs typeface="Arial"/>
              <a:sym typeface="Arial"/>
            </a:endParaRPr>
          </a:p>
        </p:txBody>
      </p:sp>
      <p:grpSp>
        <p:nvGrpSpPr>
          <p:cNvPr id="745" name="Google Shape;745;p32"/>
          <p:cNvGrpSpPr/>
          <p:nvPr/>
        </p:nvGrpSpPr>
        <p:grpSpPr>
          <a:xfrm>
            <a:off x="9994118" y="33917"/>
            <a:ext cx="2057602" cy="1975956"/>
            <a:chOff x="9994118" y="33917"/>
            <a:chExt cx="2057602" cy="1975956"/>
          </a:xfrm>
        </p:grpSpPr>
        <p:sp>
          <p:nvSpPr>
            <p:cNvPr id="746" name="Google Shape;746;p32"/>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747" name="Google Shape;747;p32"/>
            <p:cNvGrpSpPr/>
            <p:nvPr/>
          </p:nvGrpSpPr>
          <p:grpSpPr>
            <a:xfrm>
              <a:off x="10621771" y="762700"/>
              <a:ext cx="562136" cy="634675"/>
              <a:chOff x="760175" y="830142"/>
              <a:chExt cx="867619" cy="979579"/>
            </a:xfrm>
          </p:grpSpPr>
          <p:sp>
            <p:nvSpPr>
              <p:cNvPr id="748" name="Google Shape;748;p32"/>
              <p:cNvSpPr/>
              <p:nvPr/>
            </p:nvSpPr>
            <p:spPr>
              <a:xfrm>
                <a:off x="864636" y="830142"/>
                <a:ext cx="763158" cy="9795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32</a:t>
                </a:r>
                <a:endParaRPr/>
              </a:p>
            </p:txBody>
          </p:sp>
          <p:sp>
            <p:nvSpPr>
              <p:cNvPr id="749" name="Google Shape;749;p32"/>
              <p:cNvSpPr/>
              <p:nvPr/>
            </p:nvSpPr>
            <p:spPr>
              <a:xfrm>
                <a:off x="760175" y="830144"/>
                <a:ext cx="149292" cy="979577"/>
              </a:xfrm>
              <a:prstGeom prst="rec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750" name="Google Shape;750;p32"/>
            <p:cNvGrpSpPr/>
            <p:nvPr/>
          </p:nvGrpSpPr>
          <p:grpSpPr>
            <a:xfrm>
              <a:off x="11325415" y="762701"/>
              <a:ext cx="182192" cy="634674"/>
              <a:chOff x="2121762" y="2323619"/>
              <a:chExt cx="200378" cy="825210"/>
            </a:xfrm>
          </p:grpSpPr>
          <p:sp>
            <p:nvSpPr>
              <p:cNvPr id="751" name="Google Shape;751;p32"/>
              <p:cNvSpPr/>
              <p:nvPr/>
            </p:nvSpPr>
            <p:spPr>
              <a:xfrm>
                <a:off x="2121763" y="2323619"/>
                <a:ext cx="200377" cy="172739"/>
              </a:xfrm>
              <a:prstGeom prst="triangle">
                <a:avLst>
                  <a:gd name="adj"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52" name="Google Shape;752;p32"/>
              <p:cNvSpPr/>
              <p:nvPr/>
            </p:nvSpPr>
            <p:spPr>
              <a:xfrm>
                <a:off x="2121762" y="2496169"/>
                <a:ext cx="200377" cy="6526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757"/>
        <p:cNvGrpSpPr/>
        <p:nvPr/>
      </p:nvGrpSpPr>
      <p:grpSpPr>
        <a:xfrm>
          <a:off x="0" y="0"/>
          <a:ext cx="0" cy="0"/>
          <a:chOff x="0" y="0"/>
          <a:chExt cx="0" cy="0"/>
        </a:xfrm>
      </p:grpSpPr>
      <p:sp>
        <p:nvSpPr>
          <p:cNvPr id="758" name="Google Shape;758;p33"/>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4"/>
          <p:cNvSpPr/>
          <p:nvPr/>
        </p:nvSpPr>
        <p:spPr>
          <a:xfrm>
            <a:off x="1160928" y="2649922"/>
            <a:ext cx="268941" cy="3185326"/>
          </a:xfrm>
          <a:prstGeom prst="rec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5" name="Google Shape;765;p34"/>
          <p:cNvSpPr/>
          <p:nvPr/>
        </p:nvSpPr>
        <p:spPr>
          <a:xfrm>
            <a:off x="6683800" y="2649922"/>
            <a:ext cx="268941" cy="3185326"/>
          </a:xfrm>
          <a:prstGeom prst="rec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6" name="Google Shape;766;p34"/>
          <p:cNvSpPr/>
          <p:nvPr/>
        </p:nvSpPr>
        <p:spPr>
          <a:xfrm>
            <a:off x="671512" y="1557916"/>
            <a:ext cx="1247775" cy="1282209"/>
          </a:xfrm>
          <a:prstGeom prst="ellipse">
            <a:avLst/>
          </a:prstGeom>
          <a:solidFill>
            <a:srgbClr val="E1D1D9"/>
          </a:solidFill>
          <a:ln w="12700" cap="flat" cmpd="sng">
            <a:solidFill>
              <a:srgbClr val="E1D1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67" name="Google Shape;767;p3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Utiliser l'énergie de manière éthique et responsable</a:t>
            </a:r>
            <a:endParaRPr>
              <a:latin typeface="Arial"/>
              <a:ea typeface="Arial"/>
              <a:cs typeface="Arial"/>
              <a:sym typeface="Arial"/>
            </a:endParaRPr>
          </a:p>
        </p:txBody>
      </p:sp>
      <p:sp>
        <p:nvSpPr>
          <p:cNvPr id="768" name="Google Shape;768;p34"/>
          <p:cNvSpPr txBox="1"/>
          <p:nvPr/>
        </p:nvSpPr>
        <p:spPr>
          <a:xfrm>
            <a:off x="2204170" y="1741820"/>
            <a:ext cx="3457042"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Autorité légitime : </a:t>
            </a:r>
            <a:r>
              <a:rPr lang="en-GB" sz="1800">
                <a:solidFill>
                  <a:schemeClr val="dk1"/>
                </a:solidFill>
                <a:latin typeface="Arial"/>
                <a:ea typeface="Arial"/>
                <a:cs typeface="Arial"/>
                <a:sym typeface="Arial"/>
              </a:rPr>
              <a:t>donner des instructions en s'attendant à ce qu'elles soient exécutées.</a:t>
            </a:r>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en-GB" sz="1800" b="1">
                <a:solidFill>
                  <a:schemeClr val="dk1"/>
                </a:solidFill>
                <a:latin typeface="Arial"/>
                <a:ea typeface="Arial"/>
                <a:cs typeface="Arial"/>
                <a:sym typeface="Arial"/>
              </a:rPr>
              <a:t>Appel vers le haut : </a:t>
            </a:r>
            <a:r>
              <a:rPr lang="en-GB" sz="1800">
                <a:solidFill>
                  <a:schemeClr val="dk1"/>
                </a:solidFill>
                <a:latin typeface="Arial"/>
                <a:ea typeface="Arial"/>
                <a:cs typeface="Arial"/>
                <a:sym typeface="Arial"/>
              </a:rPr>
              <a:t>donner des instructions et expliquer que c'est ce que les personnes plus haut placées veulent ou attendent.</a:t>
            </a:r>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en-GB" sz="1800" b="1">
                <a:solidFill>
                  <a:schemeClr val="dk1"/>
                </a:solidFill>
                <a:latin typeface="Arial"/>
                <a:ea typeface="Arial"/>
                <a:cs typeface="Arial"/>
                <a:sym typeface="Arial"/>
              </a:rPr>
              <a:t>Pression / coercition : </a:t>
            </a:r>
            <a:r>
              <a:rPr lang="en-GB" sz="1800">
                <a:solidFill>
                  <a:schemeClr val="dk1"/>
                </a:solidFill>
                <a:latin typeface="Arial"/>
                <a:ea typeface="Arial"/>
                <a:cs typeface="Arial"/>
                <a:sym typeface="Arial"/>
              </a:rPr>
              <a:t>menace de punir si une instruction n'est pas suivie</a:t>
            </a:r>
            <a:endParaRPr sz="1400">
              <a:solidFill>
                <a:schemeClr val="dk1"/>
              </a:solidFill>
              <a:latin typeface="Arial"/>
              <a:ea typeface="Arial"/>
              <a:cs typeface="Arial"/>
              <a:sym typeface="Arial"/>
            </a:endParaRPr>
          </a:p>
        </p:txBody>
      </p:sp>
      <p:pic>
        <p:nvPicPr>
          <p:cNvPr id="769" name="Google Shape;769;p34" descr="Close with solid fill"/>
          <p:cNvPicPr preferRelativeResize="0"/>
          <p:nvPr/>
        </p:nvPicPr>
        <p:blipFill rotWithShape="1">
          <a:blip r:embed="rId3">
            <a:alphaModFix/>
          </a:blip>
          <a:srcRect/>
          <a:stretch/>
        </p:blipFill>
        <p:spPr>
          <a:xfrm>
            <a:off x="838200" y="1741820"/>
            <a:ext cx="914400" cy="914400"/>
          </a:xfrm>
          <a:prstGeom prst="rect">
            <a:avLst/>
          </a:prstGeom>
          <a:noFill/>
          <a:ln>
            <a:noFill/>
          </a:ln>
        </p:spPr>
      </p:pic>
      <p:sp>
        <p:nvSpPr>
          <p:cNvPr id="770" name="Google Shape;770;p34"/>
          <p:cNvSpPr/>
          <p:nvPr/>
        </p:nvSpPr>
        <p:spPr>
          <a:xfrm>
            <a:off x="6194384" y="1524724"/>
            <a:ext cx="1247775" cy="1282209"/>
          </a:xfrm>
          <a:prstGeom prst="ellipse">
            <a:avLst/>
          </a:prstGeom>
          <a:solidFill>
            <a:srgbClr val="E1D1D9"/>
          </a:solidFill>
          <a:ln w="12700" cap="flat" cmpd="sng">
            <a:solidFill>
              <a:srgbClr val="E1D1D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1" name="Google Shape;771;p34"/>
          <p:cNvSpPr txBox="1"/>
          <p:nvPr/>
        </p:nvSpPr>
        <p:spPr>
          <a:xfrm>
            <a:off x="7727040" y="1741821"/>
            <a:ext cx="3793448"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Appel personnel : </a:t>
            </a:r>
            <a:r>
              <a:rPr lang="en-GB" sz="1800">
                <a:solidFill>
                  <a:schemeClr val="dk1"/>
                </a:solidFill>
                <a:latin typeface="Arial"/>
                <a:ea typeface="Arial"/>
                <a:cs typeface="Arial"/>
                <a:sym typeface="Arial"/>
              </a:rPr>
              <a:t>utiliser la relation personnelle positive existante pour encourager la collaboration</a:t>
            </a:r>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en-GB" sz="1800" b="1">
                <a:solidFill>
                  <a:schemeClr val="dk1"/>
                </a:solidFill>
                <a:latin typeface="Arial"/>
                <a:ea typeface="Arial"/>
                <a:cs typeface="Arial"/>
                <a:sym typeface="Arial"/>
              </a:rPr>
              <a:t>L'appel à l'inspiration </a:t>
            </a:r>
            <a:r>
              <a:rPr lang="en-GB" sz="1800">
                <a:solidFill>
                  <a:schemeClr val="dk1"/>
                </a:solidFill>
                <a:latin typeface="Arial"/>
                <a:ea typeface="Arial"/>
                <a:cs typeface="Arial"/>
                <a:sym typeface="Arial"/>
              </a:rPr>
              <a:t>: utiliser et faire reference à des valeurs ou à des intérêts communs pour encourager la collaboration</a:t>
            </a:r>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en-GB" sz="1800" b="1">
                <a:solidFill>
                  <a:schemeClr val="dk1"/>
                </a:solidFill>
                <a:latin typeface="Arial"/>
                <a:ea typeface="Arial"/>
                <a:cs typeface="Arial"/>
                <a:sym typeface="Arial"/>
              </a:rPr>
              <a:t>La persuasion rationnelle : </a:t>
            </a:r>
            <a:r>
              <a:rPr lang="en-GB" sz="1800">
                <a:solidFill>
                  <a:schemeClr val="dk1"/>
                </a:solidFill>
                <a:latin typeface="Arial"/>
                <a:ea typeface="Arial"/>
                <a:cs typeface="Arial"/>
                <a:sym typeface="Arial"/>
              </a:rPr>
              <a:t>utiliser des arguments logiques pour encourager la collaboration</a:t>
            </a:r>
            <a:endParaRPr sz="1400">
              <a:solidFill>
                <a:schemeClr val="dk1"/>
              </a:solidFill>
              <a:latin typeface="Arial"/>
              <a:ea typeface="Arial"/>
              <a:cs typeface="Arial"/>
              <a:sym typeface="Arial"/>
            </a:endParaRPr>
          </a:p>
        </p:txBody>
      </p:sp>
      <p:pic>
        <p:nvPicPr>
          <p:cNvPr id="772" name="Google Shape;772;p34" descr="Checkmark with solid fill"/>
          <p:cNvPicPr preferRelativeResize="0"/>
          <p:nvPr/>
        </p:nvPicPr>
        <p:blipFill rotWithShape="1">
          <a:blip r:embed="rId4">
            <a:alphaModFix/>
          </a:blip>
          <a:srcRect/>
          <a:stretch/>
        </p:blipFill>
        <p:spPr>
          <a:xfrm>
            <a:off x="6361071" y="1735522"/>
            <a:ext cx="914400" cy="914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3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Soutenir la prise de décision</a:t>
            </a:r>
            <a:endParaRPr>
              <a:latin typeface="Arial"/>
              <a:ea typeface="Arial"/>
              <a:cs typeface="Arial"/>
              <a:sym typeface="Arial"/>
            </a:endParaRPr>
          </a:p>
        </p:txBody>
      </p:sp>
      <p:sp>
        <p:nvSpPr>
          <p:cNvPr id="779" name="Google Shape;779;p35"/>
          <p:cNvSpPr/>
          <p:nvPr/>
        </p:nvSpPr>
        <p:spPr>
          <a:xfrm>
            <a:off x="1956881" y="1695122"/>
            <a:ext cx="3718205" cy="868968"/>
          </a:xfrm>
          <a:prstGeom prst="wedgeRoundRectCallout">
            <a:avLst>
              <a:gd name="adj1" fmla="val -20064"/>
              <a:gd name="adj2" fmla="val 70301"/>
              <a:gd name="adj3" fmla="val 16667"/>
            </a:avLst>
          </a:prstGeom>
          <a:solidFill>
            <a:srgbClr val="F0E7E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50">
                <a:solidFill>
                  <a:schemeClr val="dk1"/>
                </a:solidFill>
                <a:latin typeface="Arial"/>
                <a:ea typeface="Arial"/>
                <a:cs typeface="Arial"/>
                <a:sym typeface="Arial"/>
              </a:rPr>
              <a:t>Qu'est-ce qui pourrait vous aider ?</a:t>
            </a:r>
            <a:endParaRPr/>
          </a:p>
        </p:txBody>
      </p:sp>
      <p:sp>
        <p:nvSpPr>
          <p:cNvPr id="780" name="Google Shape;780;p35"/>
          <p:cNvSpPr/>
          <p:nvPr/>
        </p:nvSpPr>
        <p:spPr>
          <a:xfrm>
            <a:off x="1956881" y="3176504"/>
            <a:ext cx="3718205" cy="868968"/>
          </a:xfrm>
          <a:prstGeom prst="wedgeRoundRectCallout">
            <a:avLst>
              <a:gd name="adj1" fmla="val -20064"/>
              <a:gd name="adj2" fmla="val 70301"/>
              <a:gd name="adj3" fmla="val 16667"/>
            </a:avLst>
          </a:prstGeom>
          <a:solidFill>
            <a:srgbClr val="F0E7E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Que voulez-vous faire ?</a:t>
            </a:r>
            <a:endParaRPr sz="1800">
              <a:solidFill>
                <a:schemeClr val="dk1"/>
              </a:solidFill>
              <a:latin typeface="Arial"/>
              <a:ea typeface="Arial"/>
              <a:cs typeface="Arial"/>
              <a:sym typeface="Arial"/>
            </a:endParaRPr>
          </a:p>
        </p:txBody>
      </p:sp>
      <p:sp>
        <p:nvSpPr>
          <p:cNvPr id="781" name="Google Shape;781;p35"/>
          <p:cNvSpPr/>
          <p:nvPr/>
        </p:nvSpPr>
        <p:spPr>
          <a:xfrm>
            <a:off x="7705928" y="3176504"/>
            <a:ext cx="3718205" cy="868968"/>
          </a:xfrm>
          <a:prstGeom prst="wedgeRoundRectCallout">
            <a:avLst>
              <a:gd name="adj1" fmla="val -20064"/>
              <a:gd name="adj2" fmla="val 70301"/>
              <a:gd name="adj3" fmla="val 16667"/>
            </a:avLst>
          </a:prstGeom>
          <a:solidFill>
            <a:srgbClr val="E1D1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Laissez-moi vous dire ce que vous devez faire...</a:t>
            </a:r>
            <a:endParaRPr sz="1800">
              <a:solidFill>
                <a:schemeClr val="dk1"/>
              </a:solidFill>
              <a:latin typeface="Arial"/>
              <a:ea typeface="Arial"/>
              <a:cs typeface="Arial"/>
              <a:sym typeface="Arial"/>
            </a:endParaRPr>
          </a:p>
        </p:txBody>
      </p:sp>
      <p:sp>
        <p:nvSpPr>
          <p:cNvPr id="782" name="Google Shape;782;p35"/>
          <p:cNvSpPr/>
          <p:nvPr/>
        </p:nvSpPr>
        <p:spPr>
          <a:xfrm>
            <a:off x="7705928" y="1695122"/>
            <a:ext cx="3718205" cy="868968"/>
          </a:xfrm>
          <a:prstGeom prst="wedgeRoundRectCallout">
            <a:avLst>
              <a:gd name="adj1" fmla="val -20064"/>
              <a:gd name="adj2" fmla="val 70301"/>
              <a:gd name="adj3" fmla="val 16667"/>
            </a:avLst>
          </a:prstGeom>
          <a:solidFill>
            <a:srgbClr val="E1D1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Je sais ce qui vous aidera...</a:t>
            </a:r>
            <a:endParaRPr sz="1800">
              <a:solidFill>
                <a:schemeClr val="dk1"/>
              </a:solidFill>
              <a:latin typeface="Arial"/>
              <a:ea typeface="Arial"/>
              <a:cs typeface="Arial"/>
              <a:sym typeface="Arial"/>
            </a:endParaRPr>
          </a:p>
        </p:txBody>
      </p:sp>
      <p:sp>
        <p:nvSpPr>
          <p:cNvPr id="783" name="Google Shape;783;p35"/>
          <p:cNvSpPr/>
          <p:nvPr/>
        </p:nvSpPr>
        <p:spPr>
          <a:xfrm>
            <a:off x="1956881" y="4751110"/>
            <a:ext cx="3718205" cy="868968"/>
          </a:xfrm>
          <a:prstGeom prst="wedgeRoundRectCallout">
            <a:avLst>
              <a:gd name="adj1" fmla="val -20064"/>
              <a:gd name="adj2" fmla="val 70301"/>
              <a:gd name="adj3" fmla="val 16667"/>
            </a:avLst>
          </a:prstGeom>
          <a:solidFill>
            <a:srgbClr val="F0E7E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Que pensez-vous de cette option et de l'autre ?</a:t>
            </a:r>
            <a:endParaRPr sz="1800">
              <a:solidFill>
                <a:schemeClr val="dk1"/>
              </a:solidFill>
              <a:latin typeface="Arial"/>
              <a:ea typeface="Arial"/>
              <a:cs typeface="Arial"/>
              <a:sym typeface="Arial"/>
            </a:endParaRPr>
          </a:p>
        </p:txBody>
      </p:sp>
      <p:sp>
        <p:nvSpPr>
          <p:cNvPr id="784" name="Google Shape;784;p35"/>
          <p:cNvSpPr/>
          <p:nvPr/>
        </p:nvSpPr>
        <p:spPr>
          <a:xfrm>
            <a:off x="7705927" y="4751110"/>
            <a:ext cx="3718205" cy="868968"/>
          </a:xfrm>
          <a:prstGeom prst="wedgeRoundRectCallout">
            <a:avLst>
              <a:gd name="adj1" fmla="val -20064"/>
              <a:gd name="adj2" fmla="val 70301"/>
              <a:gd name="adj3" fmla="val 16667"/>
            </a:avLst>
          </a:prstGeom>
          <a:solidFill>
            <a:srgbClr val="E1D1D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C'est l'option que vous devez choisir</a:t>
            </a:r>
            <a:endParaRPr sz="1800">
              <a:solidFill>
                <a:schemeClr val="dk1"/>
              </a:solidFill>
              <a:latin typeface="Arial"/>
              <a:ea typeface="Arial"/>
              <a:cs typeface="Arial"/>
              <a:sym typeface="Arial"/>
            </a:endParaRPr>
          </a:p>
        </p:txBody>
      </p:sp>
      <p:pic>
        <p:nvPicPr>
          <p:cNvPr id="785" name="Google Shape;785;p35" descr="Checkmark with solid fill"/>
          <p:cNvPicPr preferRelativeResize="0"/>
          <p:nvPr/>
        </p:nvPicPr>
        <p:blipFill rotWithShape="1">
          <a:blip r:embed="rId3">
            <a:alphaModFix/>
          </a:blip>
          <a:srcRect/>
          <a:stretch/>
        </p:blipFill>
        <p:spPr>
          <a:xfrm>
            <a:off x="766786" y="1672406"/>
            <a:ext cx="914400" cy="914400"/>
          </a:xfrm>
          <a:prstGeom prst="rect">
            <a:avLst/>
          </a:prstGeom>
          <a:noFill/>
          <a:ln>
            <a:noFill/>
          </a:ln>
        </p:spPr>
      </p:pic>
      <p:pic>
        <p:nvPicPr>
          <p:cNvPr id="786" name="Google Shape;786;p35" descr="Checkmark with solid fill"/>
          <p:cNvPicPr preferRelativeResize="0"/>
          <p:nvPr/>
        </p:nvPicPr>
        <p:blipFill rotWithShape="1">
          <a:blip r:embed="rId3">
            <a:alphaModFix/>
          </a:blip>
          <a:srcRect/>
          <a:stretch/>
        </p:blipFill>
        <p:spPr>
          <a:xfrm>
            <a:off x="766786" y="3153788"/>
            <a:ext cx="914400" cy="914400"/>
          </a:xfrm>
          <a:prstGeom prst="rect">
            <a:avLst/>
          </a:prstGeom>
          <a:noFill/>
          <a:ln>
            <a:noFill/>
          </a:ln>
        </p:spPr>
      </p:pic>
      <p:pic>
        <p:nvPicPr>
          <p:cNvPr id="787" name="Google Shape;787;p35" descr="Checkmark with solid fill"/>
          <p:cNvPicPr preferRelativeResize="0"/>
          <p:nvPr/>
        </p:nvPicPr>
        <p:blipFill rotWithShape="1">
          <a:blip r:embed="rId3">
            <a:alphaModFix/>
          </a:blip>
          <a:srcRect/>
          <a:stretch/>
        </p:blipFill>
        <p:spPr>
          <a:xfrm>
            <a:off x="766786" y="4728394"/>
            <a:ext cx="914400" cy="914400"/>
          </a:xfrm>
          <a:prstGeom prst="rect">
            <a:avLst/>
          </a:prstGeom>
          <a:noFill/>
          <a:ln>
            <a:noFill/>
          </a:ln>
        </p:spPr>
      </p:pic>
      <p:pic>
        <p:nvPicPr>
          <p:cNvPr id="788" name="Google Shape;788;p35" descr="Close with solid fill"/>
          <p:cNvPicPr preferRelativeResize="0"/>
          <p:nvPr/>
        </p:nvPicPr>
        <p:blipFill rotWithShape="1">
          <a:blip r:embed="rId4">
            <a:alphaModFix/>
          </a:blip>
          <a:srcRect/>
          <a:stretch/>
        </p:blipFill>
        <p:spPr>
          <a:xfrm>
            <a:off x="6334328" y="1672406"/>
            <a:ext cx="914400" cy="914400"/>
          </a:xfrm>
          <a:prstGeom prst="rect">
            <a:avLst/>
          </a:prstGeom>
          <a:noFill/>
          <a:ln>
            <a:noFill/>
          </a:ln>
        </p:spPr>
      </p:pic>
      <p:pic>
        <p:nvPicPr>
          <p:cNvPr id="789" name="Google Shape;789;p35" descr="Close with solid fill"/>
          <p:cNvPicPr preferRelativeResize="0"/>
          <p:nvPr/>
        </p:nvPicPr>
        <p:blipFill rotWithShape="1">
          <a:blip r:embed="rId4">
            <a:alphaModFix/>
          </a:blip>
          <a:srcRect/>
          <a:stretch/>
        </p:blipFill>
        <p:spPr>
          <a:xfrm>
            <a:off x="6334328" y="3153788"/>
            <a:ext cx="914400" cy="914400"/>
          </a:xfrm>
          <a:prstGeom prst="rect">
            <a:avLst/>
          </a:prstGeom>
          <a:noFill/>
          <a:ln>
            <a:noFill/>
          </a:ln>
        </p:spPr>
      </p:pic>
      <p:pic>
        <p:nvPicPr>
          <p:cNvPr id="790" name="Google Shape;790;p35" descr="Close with solid fill"/>
          <p:cNvPicPr preferRelativeResize="0"/>
          <p:nvPr/>
        </p:nvPicPr>
        <p:blipFill rotWithShape="1">
          <a:blip r:embed="rId4">
            <a:alphaModFix/>
          </a:blip>
          <a:srcRect/>
          <a:stretch/>
        </p:blipFill>
        <p:spPr>
          <a:xfrm>
            <a:off x="6334328" y="4728394"/>
            <a:ext cx="914400" cy="914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3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Prendre des décisions avec intégrité</a:t>
            </a:r>
            <a:endParaRPr>
              <a:latin typeface="Arial"/>
              <a:ea typeface="Arial"/>
              <a:cs typeface="Arial"/>
              <a:sym typeface="Arial"/>
            </a:endParaRPr>
          </a:p>
        </p:txBody>
      </p:sp>
      <p:sp>
        <p:nvSpPr>
          <p:cNvPr id="797" name="Google Shape;797;p36"/>
          <p:cNvSpPr/>
          <p:nvPr/>
        </p:nvSpPr>
        <p:spPr>
          <a:xfrm>
            <a:off x="0" y="2257215"/>
            <a:ext cx="5753100" cy="3477575"/>
          </a:xfrm>
          <a:prstGeom prst="homePlate">
            <a:avLst>
              <a:gd name="adj" fmla="val 26627"/>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8" name="Google Shape;798;p36"/>
          <p:cNvSpPr txBox="1"/>
          <p:nvPr/>
        </p:nvSpPr>
        <p:spPr>
          <a:xfrm>
            <a:off x="713190" y="1629373"/>
            <a:ext cx="44995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ÉLÉMENTS DE L'INTÉRÊT SUPÉRIEUR</a:t>
            </a:r>
            <a:endParaRPr sz="1800" b="1">
              <a:solidFill>
                <a:schemeClr val="dk1"/>
              </a:solidFill>
              <a:latin typeface="Arial"/>
              <a:ea typeface="Arial"/>
              <a:cs typeface="Arial"/>
              <a:sym typeface="Arial"/>
            </a:endParaRPr>
          </a:p>
        </p:txBody>
      </p:sp>
      <p:sp>
        <p:nvSpPr>
          <p:cNvPr id="799" name="Google Shape;799;p36"/>
          <p:cNvSpPr txBox="1"/>
          <p:nvPr/>
        </p:nvSpPr>
        <p:spPr>
          <a:xfrm>
            <a:off x="5312105" y="1637449"/>
            <a:ext cx="268889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FACTEURS</a:t>
            </a:r>
            <a:endParaRPr sz="1800" b="1">
              <a:solidFill>
                <a:schemeClr val="dk1"/>
              </a:solidFill>
              <a:latin typeface="Arial"/>
              <a:ea typeface="Arial"/>
              <a:cs typeface="Arial"/>
              <a:sym typeface="Arial"/>
            </a:endParaRPr>
          </a:p>
        </p:txBody>
      </p:sp>
      <p:sp>
        <p:nvSpPr>
          <p:cNvPr id="800" name="Google Shape;800;p36"/>
          <p:cNvSpPr txBox="1"/>
          <p:nvPr/>
        </p:nvSpPr>
        <p:spPr>
          <a:xfrm>
            <a:off x="713190" y="2797679"/>
            <a:ext cx="2014265"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Bien-être physique et santé</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Bien-être émotionnel</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Relations sociales</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Éducation, travail, temps libre</a:t>
            </a:r>
            <a:endParaRPr sz="1600">
              <a:solidFill>
                <a:schemeClr val="dk1"/>
              </a:solidFill>
              <a:latin typeface="Arial"/>
              <a:ea typeface="Arial"/>
              <a:cs typeface="Arial"/>
              <a:sym typeface="Arial"/>
            </a:endParaRPr>
          </a:p>
        </p:txBody>
      </p:sp>
      <p:sp>
        <p:nvSpPr>
          <p:cNvPr id="801" name="Google Shape;801;p36"/>
          <p:cNvSpPr txBox="1"/>
          <p:nvPr/>
        </p:nvSpPr>
        <p:spPr>
          <a:xfrm>
            <a:off x="2796184" y="2797679"/>
            <a:ext cx="2014265"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Documents</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Communauté</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Soins, cadre de vie, famille</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Opinions et souhaits de l'enfant</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802" name="Google Shape;802;p36"/>
          <p:cNvSpPr/>
          <p:nvPr/>
        </p:nvSpPr>
        <p:spPr>
          <a:xfrm>
            <a:off x="5348448" y="3989170"/>
            <a:ext cx="3583102" cy="1745620"/>
          </a:xfrm>
          <a:prstGeom prst="parallelogram">
            <a:avLst>
              <a:gd name="adj" fmla="val 52646"/>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Arial"/>
                <a:ea typeface="Arial"/>
                <a:cs typeface="Arial"/>
                <a:sym typeface="Arial"/>
              </a:rPr>
              <a:t>Facteurs de protection</a:t>
            </a:r>
            <a:endParaRPr sz="1600">
              <a:solidFill>
                <a:schemeClr val="lt1"/>
              </a:solidFill>
              <a:latin typeface="Arial"/>
              <a:ea typeface="Arial"/>
              <a:cs typeface="Arial"/>
              <a:sym typeface="Arial"/>
            </a:endParaRPr>
          </a:p>
        </p:txBody>
      </p:sp>
      <p:sp>
        <p:nvSpPr>
          <p:cNvPr id="803" name="Google Shape;803;p36"/>
          <p:cNvSpPr/>
          <p:nvPr/>
        </p:nvSpPr>
        <p:spPr>
          <a:xfrm rot="10800000" flipH="1">
            <a:off x="5361234" y="2260011"/>
            <a:ext cx="3583102" cy="1745620"/>
          </a:xfrm>
          <a:prstGeom prst="parallelogram">
            <a:avLst>
              <a:gd name="adj" fmla="val 52646"/>
            </a:avLst>
          </a:prstGeom>
          <a:solidFill>
            <a:srgbClr val="E057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4" name="Google Shape;804;p36"/>
          <p:cNvSpPr txBox="1"/>
          <p:nvPr/>
        </p:nvSpPr>
        <p:spPr>
          <a:xfrm>
            <a:off x="6381454" y="2948155"/>
            <a:ext cx="175074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chemeClr val="lt1"/>
                </a:solidFill>
                <a:latin typeface="Arial"/>
                <a:ea typeface="Arial"/>
                <a:cs typeface="Arial"/>
                <a:sym typeface="Arial"/>
              </a:rPr>
              <a:t>Facteurs de risque</a:t>
            </a:r>
            <a:endParaRPr sz="1600">
              <a:solidFill>
                <a:schemeClr val="lt1"/>
              </a:solidFill>
              <a:latin typeface="Arial"/>
              <a:ea typeface="Arial"/>
              <a:cs typeface="Arial"/>
              <a:sym typeface="Arial"/>
            </a:endParaRPr>
          </a:p>
        </p:txBody>
      </p:sp>
      <p:sp>
        <p:nvSpPr>
          <p:cNvPr id="805" name="Google Shape;805;p36"/>
          <p:cNvSpPr/>
          <p:nvPr/>
        </p:nvSpPr>
        <p:spPr>
          <a:xfrm>
            <a:off x="8524535" y="2257215"/>
            <a:ext cx="3311865" cy="3477575"/>
          </a:xfrm>
          <a:prstGeom prst="chevron">
            <a:avLst>
              <a:gd name="adj" fmla="val 27589"/>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06" name="Google Shape;806;p36"/>
          <p:cNvSpPr txBox="1"/>
          <p:nvPr/>
        </p:nvSpPr>
        <p:spPr>
          <a:xfrm>
            <a:off x="9665769" y="3534337"/>
            <a:ext cx="175074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BESOINS EN MATIÈRE DE PROTECTION DE L'ENFANCE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3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Protection de l’enfance</a:t>
            </a:r>
            <a:endParaRPr>
              <a:latin typeface="Arial"/>
              <a:ea typeface="Arial"/>
              <a:cs typeface="Arial"/>
              <a:sym typeface="Arial"/>
            </a:endParaRPr>
          </a:p>
        </p:txBody>
      </p:sp>
      <p:sp>
        <p:nvSpPr>
          <p:cNvPr id="813" name="Google Shape;813;p37"/>
          <p:cNvSpPr txBox="1"/>
          <p:nvPr/>
        </p:nvSpPr>
        <p:spPr>
          <a:xfrm>
            <a:off x="5625970" y="2904951"/>
            <a:ext cx="572783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a:solidFill>
                  <a:schemeClr val="dk1"/>
                </a:solidFill>
                <a:latin typeface="Arial"/>
                <a:ea typeface="Arial"/>
                <a:cs typeface="Arial"/>
                <a:sym typeface="Arial"/>
              </a:rPr>
              <a:t>Qu'est-ce que la protection de l'enfance ?</a:t>
            </a:r>
            <a:endParaRPr sz="3600" b="1">
              <a:solidFill>
                <a:schemeClr val="dk1"/>
              </a:solidFill>
              <a:latin typeface="Arial"/>
              <a:ea typeface="Arial"/>
              <a:cs typeface="Arial"/>
              <a:sym typeface="Arial"/>
            </a:endParaRPr>
          </a:p>
        </p:txBody>
      </p:sp>
      <p:grpSp>
        <p:nvGrpSpPr>
          <p:cNvPr id="814" name="Google Shape;814;p37"/>
          <p:cNvGrpSpPr/>
          <p:nvPr/>
        </p:nvGrpSpPr>
        <p:grpSpPr>
          <a:xfrm>
            <a:off x="1779448" y="2275053"/>
            <a:ext cx="3415887" cy="2678824"/>
            <a:chOff x="1117683" y="2194390"/>
            <a:chExt cx="3415887" cy="2678824"/>
          </a:xfrm>
        </p:grpSpPr>
        <p:sp>
          <p:nvSpPr>
            <p:cNvPr id="815" name="Google Shape;815;p37"/>
            <p:cNvSpPr/>
            <p:nvPr/>
          </p:nvSpPr>
          <p:spPr>
            <a:xfrm>
              <a:off x="1117683" y="2194390"/>
              <a:ext cx="1792248" cy="1200806"/>
            </a:xfrm>
            <a:prstGeom prst="wedgeRoundRectCallout">
              <a:avLst>
                <a:gd name="adj1" fmla="val 19938"/>
                <a:gd name="adj2" fmla="val 69216"/>
                <a:gd name="adj3" fmla="val 1666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6" name="Google Shape;816;p37"/>
            <p:cNvSpPr/>
            <p:nvPr/>
          </p:nvSpPr>
          <p:spPr>
            <a:xfrm>
              <a:off x="3240911" y="3671195"/>
              <a:ext cx="1292659" cy="866081"/>
            </a:xfrm>
            <a:prstGeom prst="wedgeRoundRectCallout">
              <a:avLst>
                <a:gd name="adj1" fmla="val -20501"/>
                <a:gd name="adj2" fmla="val 64241"/>
                <a:gd name="adj3" fmla="val 1666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7" name="Google Shape;817;p37"/>
            <p:cNvSpPr/>
            <p:nvPr/>
          </p:nvSpPr>
          <p:spPr>
            <a:xfrm>
              <a:off x="1747778" y="4229639"/>
              <a:ext cx="1097717" cy="643575"/>
            </a:xfrm>
            <a:prstGeom prst="wedgeRoundRectCallout">
              <a:avLst>
                <a:gd name="adj1" fmla="val -20501"/>
                <a:gd name="adj2" fmla="val 84025"/>
                <a:gd name="adj3" fmla="val 16667"/>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3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Sauvegarde de</a:t>
            </a:r>
            <a:r>
              <a:rPr lang="en-GB"/>
              <a:t> l’enfance</a:t>
            </a:r>
            <a:endParaRPr>
              <a:latin typeface="Arial"/>
              <a:ea typeface="Arial"/>
              <a:cs typeface="Arial"/>
              <a:sym typeface="Arial"/>
            </a:endParaRPr>
          </a:p>
        </p:txBody>
      </p:sp>
      <p:sp>
        <p:nvSpPr>
          <p:cNvPr id="824" name="Google Shape;824;p38"/>
          <p:cNvSpPr txBox="1"/>
          <p:nvPr/>
        </p:nvSpPr>
        <p:spPr>
          <a:xfrm>
            <a:off x="4450599" y="5244217"/>
            <a:ext cx="658245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945E7A"/>
                </a:solidFill>
                <a:latin typeface="Arial"/>
                <a:ea typeface="Arial"/>
                <a:cs typeface="Arial"/>
                <a:sym typeface="Arial"/>
              </a:rPr>
              <a:t>Source : Alliance pour la protection de l'enfance dans l'action humanitaire : Alliance pour la protection des enfants dans l'action humanitaire. (2019). </a:t>
            </a:r>
            <a:r>
              <a:rPr lang="en-GB" sz="1400" i="1">
                <a:solidFill>
                  <a:srgbClr val="945E7A"/>
                </a:solidFill>
                <a:latin typeface="Arial"/>
                <a:ea typeface="Arial"/>
                <a:cs typeface="Arial"/>
                <a:sym typeface="Arial"/>
              </a:rPr>
              <a:t>Normes minimales pour la protection des enfants dans l'action humanitaire</a:t>
            </a:r>
            <a:endParaRPr/>
          </a:p>
        </p:txBody>
      </p:sp>
      <p:sp>
        <p:nvSpPr>
          <p:cNvPr id="825" name="Google Shape;825;p38"/>
          <p:cNvSpPr/>
          <p:nvPr/>
        </p:nvSpPr>
        <p:spPr>
          <a:xfrm>
            <a:off x="3796835" y="1910063"/>
            <a:ext cx="7236215" cy="622069"/>
          </a:xfrm>
          <a:prstGeom prst="roundRect">
            <a:avLst>
              <a:gd name="adj" fmla="val 16667"/>
            </a:avLst>
          </a:prstGeom>
          <a:solidFill>
            <a:srgbClr val="F0E7EC"/>
          </a:solidFill>
          <a:ln>
            <a:noFill/>
          </a:ln>
        </p:spPr>
        <p:txBody>
          <a:bodyPr spcFirstLastPara="1" wrap="square" lIns="91425" tIns="45700" rIns="91425" bIns="45700" anchor="ctr" anchorCtr="0">
            <a:noAutofit/>
          </a:bodyPr>
          <a:lstStyle/>
          <a:p>
            <a:pPr marL="631825" marR="0" lvl="0" indent="0" algn="l" rtl="0">
              <a:spcBef>
                <a:spcPts val="0"/>
              </a:spcBef>
              <a:spcAft>
                <a:spcPts val="0"/>
              </a:spcAft>
              <a:buNone/>
            </a:pPr>
            <a:r>
              <a:rPr lang="en-GB" sz="2800" b="1">
                <a:solidFill>
                  <a:schemeClr val="dk1"/>
                </a:solidFill>
              </a:rPr>
              <a:t>SAUVEGARDE </a:t>
            </a:r>
            <a:r>
              <a:rPr lang="en-GB" sz="2800" b="1">
                <a:solidFill>
                  <a:schemeClr val="dk1"/>
                </a:solidFill>
                <a:latin typeface="Arial"/>
                <a:ea typeface="Arial"/>
                <a:cs typeface="Arial"/>
                <a:sym typeface="Arial"/>
              </a:rPr>
              <a:t>DE</a:t>
            </a:r>
            <a:r>
              <a:rPr lang="en-GB" sz="2800" b="1">
                <a:solidFill>
                  <a:schemeClr val="dk1"/>
                </a:solidFill>
              </a:rPr>
              <a:t> L’ENFANCE</a:t>
            </a:r>
            <a:endParaRPr/>
          </a:p>
        </p:txBody>
      </p:sp>
      <p:pic>
        <p:nvPicPr>
          <p:cNvPr id="826" name="Google Shape;826;p38"/>
          <p:cNvPicPr preferRelativeResize="0"/>
          <p:nvPr/>
        </p:nvPicPr>
        <p:blipFill rotWithShape="1">
          <a:blip r:embed="rId3">
            <a:alphaModFix/>
          </a:blip>
          <a:srcRect/>
          <a:stretch/>
        </p:blipFill>
        <p:spPr>
          <a:xfrm>
            <a:off x="1285963" y="1700488"/>
            <a:ext cx="2772129" cy="3824766"/>
          </a:xfrm>
          <a:prstGeom prst="rect">
            <a:avLst/>
          </a:prstGeom>
          <a:noFill/>
          <a:ln w="9525" cap="flat" cmpd="sng">
            <a:solidFill>
              <a:srgbClr val="945E7A"/>
            </a:solidFill>
            <a:prstDash val="solid"/>
            <a:round/>
            <a:headEnd type="none" w="sm" len="sm"/>
            <a:tailEnd type="none" w="sm" len="sm"/>
          </a:ln>
        </p:spPr>
      </p:pic>
      <p:sp>
        <p:nvSpPr>
          <p:cNvPr id="827" name="Google Shape;827;p38"/>
          <p:cNvSpPr txBox="1"/>
          <p:nvPr/>
        </p:nvSpPr>
        <p:spPr>
          <a:xfrm>
            <a:off x="4464200" y="2741707"/>
            <a:ext cx="656885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La responsabilité qu'ont les organisations de s'assurer que leur personnel, leurs opérations et leurs programmes ne portent pas préjudice aux enfants. Elle comprend des politiques, des procédures et des pratiques visant à empêcher les enfants de subir des préjudices de la part des organisations humanitaires, ainsi que des mesures pour réagir et enquêter lorsque des préjudices se produisent.</a:t>
            </a:r>
            <a:endParaRPr sz="20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39"/>
          <p:cNvSpPr/>
          <p:nvPr/>
        </p:nvSpPr>
        <p:spPr>
          <a:xfrm>
            <a:off x="5092302" y="2202945"/>
            <a:ext cx="403761" cy="2719836"/>
          </a:xfrm>
          <a:prstGeom prst="downArrow">
            <a:avLst>
              <a:gd name="adj1" fmla="val 50000"/>
              <a:gd name="adj2" fmla="val 50000"/>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4" name="Google Shape;834;p39"/>
          <p:cNvSpPr/>
          <p:nvPr/>
        </p:nvSpPr>
        <p:spPr>
          <a:xfrm>
            <a:off x="9513313" y="2202945"/>
            <a:ext cx="403761" cy="2719836"/>
          </a:xfrm>
          <a:prstGeom prst="downArrow">
            <a:avLst>
              <a:gd name="adj1" fmla="val 50000"/>
              <a:gd name="adj2" fmla="val 50000"/>
            </a:avLst>
          </a:prstGeom>
          <a:solidFill>
            <a:srgbClr val="E1D1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5" name="Google Shape;835;p3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highlight>
                  <a:srgbClr val="FFFF00"/>
                </a:highlight>
                <a:latin typeface="Arial"/>
                <a:ea typeface="Arial"/>
                <a:cs typeface="Arial"/>
                <a:sym typeface="Arial"/>
              </a:rPr>
              <a:t>Sauvegarde de</a:t>
            </a:r>
            <a:r>
              <a:rPr lang="en-GB">
                <a:highlight>
                  <a:srgbClr val="FFFF00"/>
                </a:highlight>
              </a:rPr>
              <a:t> l’enfance</a:t>
            </a:r>
            <a:endParaRPr>
              <a:highlight>
                <a:srgbClr val="FFFF00"/>
              </a:highlight>
              <a:latin typeface="Arial"/>
              <a:ea typeface="Arial"/>
              <a:cs typeface="Arial"/>
              <a:sym typeface="Arial"/>
            </a:endParaRPr>
          </a:p>
        </p:txBody>
      </p:sp>
      <p:sp>
        <p:nvSpPr>
          <p:cNvPr id="836" name="Google Shape;836;p39"/>
          <p:cNvSpPr txBox="1"/>
          <p:nvPr/>
        </p:nvSpPr>
        <p:spPr>
          <a:xfrm>
            <a:off x="3205604" y="5037667"/>
            <a:ext cx="417715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Le personnel, les opérations et les programmes ne nuisent pas aux enfants !</a:t>
            </a:r>
            <a:endParaRPr sz="1800">
              <a:solidFill>
                <a:schemeClr val="dk1"/>
              </a:solidFill>
              <a:latin typeface="Arial"/>
              <a:ea typeface="Arial"/>
              <a:cs typeface="Arial"/>
              <a:sym typeface="Arial"/>
            </a:endParaRPr>
          </a:p>
        </p:txBody>
      </p:sp>
      <p:sp>
        <p:nvSpPr>
          <p:cNvPr id="837" name="Google Shape;837;p39"/>
          <p:cNvSpPr txBox="1"/>
          <p:nvPr/>
        </p:nvSpPr>
        <p:spPr>
          <a:xfrm>
            <a:off x="3635504" y="1543198"/>
            <a:ext cx="325876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PRÉVENTION</a:t>
            </a:r>
            <a:endParaRPr sz="2400" b="1">
              <a:solidFill>
                <a:schemeClr val="dk1"/>
              </a:solidFill>
              <a:latin typeface="Arial"/>
              <a:ea typeface="Arial"/>
              <a:cs typeface="Arial"/>
              <a:sym typeface="Arial"/>
            </a:endParaRPr>
          </a:p>
        </p:txBody>
      </p:sp>
      <p:sp>
        <p:nvSpPr>
          <p:cNvPr id="838" name="Google Shape;838;p39"/>
          <p:cNvSpPr txBox="1"/>
          <p:nvPr/>
        </p:nvSpPr>
        <p:spPr>
          <a:xfrm>
            <a:off x="7835966" y="5037667"/>
            <a:ext cx="375845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Arial"/>
                <a:ea typeface="Arial"/>
                <a:cs typeface="Arial"/>
                <a:sym typeface="Arial"/>
              </a:rPr>
              <a:t>Réagir et enquêter en cas de préjudice causé à des enfants</a:t>
            </a:r>
            <a:endParaRPr sz="1800">
              <a:solidFill>
                <a:schemeClr val="dk1"/>
              </a:solidFill>
              <a:latin typeface="Arial"/>
              <a:ea typeface="Arial"/>
              <a:cs typeface="Arial"/>
              <a:sym typeface="Arial"/>
            </a:endParaRPr>
          </a:p>
        </p:txBody>
      </p:sp>
      <p:sp>
        <p:nvSpPr>
          <p:cNvPr id="839" name="Google Shape;839;p39"/>
          <p:cNvSpPr txBox="1"/>
          <p:nvPr/>
        </p:nvSpPr>
        <p:spPr>
          <a:xfrm>
            <a:off x="8085811" y="1543198"/>
            <a:ext cx="325876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RÉPONSE</a:t>
            </a:r>
            <a:endParaRPr sz="2400" b="1">
              <a:solidFill>
                <a:schemeClr val="dk1"/>
              </a:solidFill>
              <a:latin typeface="Arial"/>
              <a:ea typeface="Arial"/>
              <a:cs typeface="Arial"/>
              <a:sym typeface="Arial"/>
            </a:endParaRPr>
          </a:p>
        </p:txBody>
      </p:sp>
      <p:sp>
        <p:nvSpPr>
          <p:cNvPr id="840" name="Google Shape;840;p39"/>
          <p:cNvSpPr/>
          <p:nvPr/>
        </p:nvSpPr>
        <p:spPr>
          <a:xfrm>
            <a:off x="3052650" y="2512350"/>
            <a:ext cx="4330200" cy="1833300"/>
          </a:xfrm>
          <a:prstGeom prst="roundRect">
            <a:avLst>
              <a:gd name="adj" fmla="val 16667"/>
            </a:avLst>
          </a:prstGeom>
          <a:solidFill>
            <a:schemeClr val="lt1"/>
          </a:solidFill>
          <a:ln w="57150" cap="flat" cmpd="sng">
            <a:solidFill>
              <a:srgbClr val="E1D1D9"/>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794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Politique de sauvegarde de l'enfance</a:t>
            </a:r>
            <a:endParaRPr sz="1300"/>
          </a:p>
          <a:p>
            <a:pPr marL="285750" marR="0" lvl="0" indent="-2794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Politique de la</a:t>
            </a:r>
            <a:r>
              <a:rPr lang="en-GB" sz="1700">
                <a:solidFill>
                  <a:schemeClr val="dk1"/>
                </a:solidFill>
              </a:rPr>
              <a:t> Protection Contre l’Exploitation et l’Abus Sexuel</a:t>
            </a:r>
            <a:endParaRPr sz="1300"/>
          </a:p>
          <a:p>
            <a:pPr marL="285750" marR="0" lvl="0" indent="-2794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Procédures opérationnelles standard</a:t>
            </a:r>
            <a:endParaRPr sz="1300"/>
          </a:p>
          <a:p>
            <a:pPr marL="285750" marR="0" lvl="0" indent="-2794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Code de conduite</a:t>
            </a:r>
            <a:endParaRPr sz="1300"/>
          </a:p>
          <a:p>
            <a:pPr marL="285750" marR="0" lvl="0" indent="-279400" algn="l" rtl="0">
              <a:spcBef>
                <a:spcPts val="0"/>
              </a:spcBef>
              <a:spcAft>
                <a:spcPts val="0"/>
              </a:spcAft>
              <a:buClr>
                <a:schemeClr val="dk1"/>
              </a:buClr>
              <a:buSzPts val="1700"/>
              <a:buFont typeface="Arial"/>
              <a:buChar char="•"/>
            </a:pPr>
            <a:r>
              <a:rPr lang="en-GB" sz="1700">
                <a:solidFill>
                  <a:schemeClr val="dk1"/>
                </a:solidFill>
                <a:latin typeface="Arial"/>
                <a:ea typeface="Arial"/>
                <a:cs typeface="Arial"/>
                <a:sym typeface="Arial"/>
              </a:rPr>
              <a:t>Sensibilisation aux modalités de signalement</a:t>
            </a:r>
            <a:endParaRPr sz="1700">
              <a:solidFill>
                <a:schemeClr val="dk1"/>
              </a:solidFill>
              <a:latin typeface="Arial"/>
              <a:ea typeface="Arial"/>
              <a:cs typeface="Arial"/>
              <a:sym typeface="Arial"/>
            </a:endParaRPr>
          </a:p>
        </p:txBody>
      </p:sp>
      <p:sp>
        <p:nvSpPr>
          <p:cNvPr id="841" name="Google Shape;841;p39"/>
          <p:cNvSpPr/>
          <p:nvPr/>
        </p:nvSpPr>
        <p:spPr>
          <a:xfrm>
            <a:off x="7985354" y="2512339"/>
            <a:ext cx="3459676" cy="1833321"/>
          </a:xfrm>
          <a:prstGeom prst="roundRect">
            <a:avLst>
              <a:gd name="adj" fmla="val 16667"/>
            </a:avLst>
          </a:prstGeom>
          <a:solidFill>
            <a:schemeClr val="lt1"/>
          </a:solidFill>
          <a:ln w="57150" cap="flat" cmpd="sng">
            <a:solidFill>
              <a:srgbClr val="E1D1D9"/>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Mécanisme de réponse aux plaintes (MRP)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Rapport confidentiel</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Enquête interne</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Réponse à la protection de l'enfance   </a:t>
            </a:r>
            <a:endParaRPr sz="1800">
              <a:solidFill>
                <a:schemeClr val="dk1"/>
              </a:solidFill>
              <a:latin typeface="Arial"/>
              <a:ea typeface="Arial"/>
              <a:cs typeface="Arial"/>
              <a:sym typeface="Arial"/>
            </a:endParaRPr>
          </a:p>
        </p:txBody>
      </p:sp>
      <p:grpSp>
        <p:nvGrpSpPr>
          <p:cNvPr id="842" name="Google Shape;842;p39"/>
          <p:cNvGrpSpPr/>
          <p:nvPr/>
        </p:nvGrpSpPr>
        <p:grpSpPr>
          <a:xfrm>
            <a:off x="746970" y="2342101"/>
            <a:ext cx="1619625" cy="2173795"/>
            <a:chOff x="5438539" y="7646118"/>
            <a:chExt cx="814830" cy="1093633"/>
          </a:xfrm>
        </p:grpSpPr>
        <p:sp>
          <p:nvSpPr>
            <p:cNvPr id="843" name="Google Shape;843;p39"/>
            <p:cNvSpPr/>
            <p:nvPr/>
          </p:nvSpPr>
          <p:spPr>
            <a:xfrm>
              <a:off x="5440940" y="8395605"/>
              <a:ext cx="323729" cy="344146"/>
            </a:xfrm>
            <a:prstGeom prst="round2SameRect">
              <a:avLst>
                <a:gd name="adj1" fmla="val 500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4" name="Google Shape;844;p39"/>
            <p:cNvSpPr/>
            <p:nvPr/>
          </p:nvSpPr>
          <p:spPr>
            <a:xfrm>
              <a:off x="5438539" y="8011964"/>
              <a:ext cx="327409" cy="327409"/>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5" name="Google Shape;845;p39"/>
            <p:cNvSpPr/>
            <p:nvPr/>
          </p:nvSpPr>
          <p:spPr>
            <a:xfrm>
              <a:off x="5928360" y="8029758"/>
              <a:ext cx="323730" cy="709993"/>
            </a:xfrm>
            <a:prstGeom prst="round2SameRect">
              <a:avLst>
                <a:gd name="adj1" fmla="val 500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6" name="Google Shape;846;p39"/>
            <p:cNvSpPr/>
            <p:nvPr/>
          </p:nvSpPr>
          <p:spPr>
            <a:xfrm>
              <a:off x="5925959" y="7646118"/>
              <a:ext cx="327410" cy="327409"/>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7" name="Google Shape;847;p39"/>
            <p:cNvSpPr/>
            <p:nvPr/>
          </p:nvSpPr>
          <p:spPr>
            <a:xfrm rot="-8740439">
              <a:off x="5864557" y="8125814"/>
              <a:ext cx="101108" cy="244001"/>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8" name="Google Shape;848;p39"/>
            <p:cNvSpPr/>
            <p:nvPr/>
          </p:nvSpPr>
          <p:spPr>
            <a:xfrm rot="-7498798">
              <a:off x="5757134" y="8268990"/>
              <a:ext cx="101108" cy="165176"/>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cxnSp>
        <p:nvCxnSpPr>
          <p:cNvPr id="130" name="Google Shape;130;p4"/>
          <p:cNvCxnSpPr/>
          <p:nvPr/>
        </p:nvCxnSpPr>
        <p:spPr>
          <a:xfrm>
            <a:off x="7911764" y="599300"/>
            <a:ext cx="0" cy="5685241"/>
          </a:xfrm>
          <a:prstGeom prst="straightConnector1">
            <a:avLst/>
          </a:prstGeom>
          <a:noFill/>
          <a:ln w="28575" cap="flat" cmpd="sng">
            <a:solidFill>
              <a:schemeClr val="lt1"/>
            </a:solidFill>
            <a:prstDash val="solid"/>
            <a:miter lim="800000"/>
            <a:headEnd type="none" w="sm" len="sm"/>
            <a:tailEnd type="none" w="sm" len="sm"/>
          </a:ln>
        </p:spPr>
      </p:cxnSp>
      <p:sp>
        <p:nvSpPr>
          <p:cNvPr id="131" name="Google Shape;131;p4"/>
          <p:cNvSpPr txBox="1"/>
          <p:nvPr/>
        </p:nvSpPr>
        <p:spPr>
          <a:xfrm>
            <a:off x="8194089" y="306913"/>
            <a:ext cx="343184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GB" sz="1800" b="1">
                <a:solidFill>
                  <a:schemeClr val="lt1"/>
                </a:solidFill>
                <a:latin typeface="Arial"/>
                <a:ea typeface="Arial"/>
                <a:cs typeface="Arial"/>
                <a:sym typeface="Arial"/>
              </a:rPr>
              <a:t>Ouverture du module</a:t>
            </a:r>
            <a:endParaRPr sz="1800" b="1">
              <a:solidFill>
                <a:schemeClr val="dk1"/>
              </a:solidFill>
              <a:latin typeface="Arial"/>
              <a:ea typeface="Arial"/>
              <a:cs typeface="Arial"/>
              <a:sym typeface="Arial"/>
            </a:endParaRPr>
          </a:p>
          <a:p>
            <a:pPr marL="0" marR="0" lvl="0" indent="0" algn="l" rtl="0">
              <a:spcBef>
                <a:spcPts val="0"/>
              </a:spcBef>
              <a:spcAft>
                <a:spcPts val="0"/>
              </a:spcAft>
              <a:buClr>
                <a:schemeClr val="lt1"/>
              </a:buClr>
              <a:buSzPts val="1800"/>
              <a:buFont typeface="Helvetica Neue"/>
              <a:buNone/>
            </a:pPr>
            <a:r>
              <a:rPr lang="en-GB" sz="1800" i="1">
                <a:solidFill>
                  <a:schemeClr val="lt1"/>
                </a:solidFill>
                <a:latin typeface="Arial"/>
                <a:ea typeface="Arial"/>
                <a:cs typeface="Arial"/>
                <a:sym typeface="Arial"/>
              </a:rPr>
              <a:t>45 minutes</a:t>
            </a:r>
            <a:endParaRPr sz="1800" i="1">
              <a:solidFill>
                <a:schemeClr val="lt1"/>
              </a:solidFill>
              <a:latin typeface="Arial"/>
              <a:ea typeface="Arial"/>
              <a:cs typeface="Arial"/>
              <a:sym typeface="Arial"/>
            </a:endParaRPr>
          </a:p>
        </p:txBody>
      </p:sp>
      <p:sp>
        <p:nvSpPr>
          <p:cNvPr id="132" name="Google Shape;132;p4"/>
          <p:cNvSpPr txBox="1"/>
          <p:nvPr/>
        </p:nvSpPr>
        <p:spPr>
          <a:xfrm>
            <a:off x="6220286" y="1872568"/>
            <a:ext cx="1349407"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2000"/>
              <a:buFont typeface="Helvetica Neue"/>
              <a:buNone/>
            </a:pPr>
            <a:r>
              <a:rPr lang="en-GB" sz="1800" b="1">
                <a:solidFill>
                  <a:schemeClr val="lt1"/>
                </a:solidFill>
                <a:latin typeface="Arial"/>
                <a:ea typeface="Arial"/>
                <a:cs typeface="Arial"/>
                <a:sym typeface="Arial"/>
              </a:rPr>
              <a:t>Pause</a:t>
            </a:r>
            <a:endParaRPr sz="1800" b="1" i="1">
              <a:solidFill>
                <a:schemeClr val="lt1"/>
              </a:solidFill>
              <a:latin typeface="Arial"/>
              <a:ea typeface="Arial"/>
              <a:cs typeface="Arial"/>
              <a:sym typeface="Arial"/>
            </a:endParaRPr>
          </a:p>
        </p:txBody>
      </p:sp>
      <p:sp>
        <p:nvSpPr>
          <p:cNvPr id="133" name="Google Shape;133;p4"/>
          <p:cNvSpPr txBox="1"/>
          <p:nvPr/>
        </p:nvSpPr>
        <p:spPr>
          <a:xfrm>
            <a:off x="8194088" y="1133924"/>
            <a:ext cx="343185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GB" sz="1800" b="1">
                <a:solidFill>
                  <a:schemeClr val="lt1"/>
                </a:solidFill>
                <a:latin typeface="Arial"/>
                <a:ea typeface="Arial"/>
                <a:cs typeface="Arial"/>
                <a:sym typeface="Arial"/>
              </a:rPr>
              <a:t>Qu'est-ce que la conscience de soi et comment puis-je l'améliorer ?</a:t>
            </a:r>
            <a:endParaRPr/>
          </a:p>
          <a:p>
            <a:pPr marL="0" marR="0" lvl="0" indent="0" algn="l" rtl="0">
              <a:spcBef>
                <a:spcPts val="0"/>
              </a:spcBef>
              <a:spcAft>
                <a:spcPts val="0"/>
              </a:spcAft>
              <a:buClr>
                <a:schemeClr val="lt1"/>
              </a:buClr>
              <a:buSzPts val="1800"/>
              <a:buFont typeface="Helvetica Neue"/>
              <a:buNone/>
            </a:pPr>
            <a:r>
              <a:rPr lang="en-GB" sz="1800" i="1">
                <a:solidFill>
                  <a:schemeClr val="lt1"/>
                </a:solidFill>
                <a:latin typeface="Arial"/>
                <a:ea typeface="Arial"/>
                <a:cs typeface="Arial"/>
                <a:sym typeface="Arial"/>
              </a:rPr>
              <a:t>2 heures</a:t>
            </a:r>
            <a:endParaRPr sz="1800">
              <a:solidFill>
                <a:schemeClr val="dk1"/>
              </a:solidFill>
              <a:latin typeface="Arial"/>
              <a:ea typeface="Arial"/>
              <a:cs typeface="Arial"/>
              <a:sym typeface="Arial"/>
            </a:endParaRPr>
          </a:p>
        </p:txBody>
      </p:sp>
      <p:sp>
        <p:nvSpPr>
          <p:cNvPr id="134" name="Google Shape;134;p4"/>
          <p:cNvSpPr txBox="1"/>
          <p:nvPr/>
        </p:nvSpPr>
        <p:spPr>
          <a:xfrm>
            <a:off x="6255494" y="3273382"/>
            <a:ext cx="1349407"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2000"/>
              <a:buFont typeface="Helvetica Neue"/>
              <a:buNone/>
            </a:pPr>
            <a:r>
              <a:rPr lang="en-GB" sz="1800" b="1">
                <a:solidFill>
                  <a:schemeClr val="lt1"/>
                </a:solidFill>
                <a:latin typeface="Arial"/>
                <a:ea typeface="Arial"/>
                <a:cs typeface="Arial"/>
                <a:sym typeface="Arial"/>
              </a:rPr>
              <a:t>Déjeuner</a:t>
            </a:r>
            <a:endParaRPr sz="1800" b="1" i="1">
              <a:solidFill>
                <a:schemeClr val="lt1"/>
              </a:solidFill>
              <a:latin typeface="Arial"/>
              <a:ea typeface="Arial"/>
              <a:cs typeface="Arial"/>
              <a:sym typeface="Arial"/>
            </a:endParaRPr>
          </a:p>
        </p:txBody>
      </p:sp>
      <p:sp>
        <p:nvSpPr>
          <p:cNvPr id="135" name="Google Shape;135;p4"/>
          <p:cNvSpPr txBox="1"/>
          <p:nvPr/>
        </p:nvSpPr>
        <p:spPr>
          <a:xfrm>
            <a:off x="6246968" y="4689932"/>
            <a:ext cx="1349407"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lt1"/>
              </a:buClr>
              <a:buSzPts val="2000"/>
              <a:buFont typeface="Helvetica Neue"/>
              <a:buNone/>
            </a:pPr>
            <a:r>
              <a:rPr lang="en-GB" sz="1800" b="1">
                <a:solidFill>
                  <a:schemeClr val="lt1"/>
                </a:solidFill>
                <a:latin typeface="Arial"/>
                <a:ea typeface="Arial"/>
                <a:cs typeface="Arial"/>
                <a:sym typeface="Arial"/>
              </a:rPr>
              <a:t>Pause</a:t>
            </a:r>
            <a:endParaRPr sz="1800" b="1" i="1">
              <a:solidFill>
                <a:schemeClr val="lt1"/>
              </a:solidFill>
              <a:latin typeface="Arial"/>
              <a:ea typeface="Arial"/>
              <a:cs typeface="Arial"/>
              <a:sym typeface="Arial"/>
            </a:endParaRPr>
          </a:p>
        </p:txBody>
      </p:sp>
      <p:sp>
        <p:nvSpPr>
          <p:cNvPr id="136" name="Google Shape;136;p4"/>
          <p:cNvSpPr txBox="1"/>
          <p:nvPr/>
        </p:nvSpPr>
        <p:spPr>
          <a:xfrm>
            <a:off x="8194090" y="2286374"/>
            <a:ext cx="3431854"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Helvetica Neue"/>
              <a:buNone/>
            </a:pPr>
            <a:r>
              <a:rPr lang="en-GB" sz="1800" b="1">
                <a:solidFill>
                  <a:schemeClr val="lt1"/>
                </a:solidFill>
                <a:latin typeface="Arial"/>
                <a:ea typeface="Arial"/>
                <a:cs typeface="Arial"/>
                <a:sym typeface="Arial"/>
              </a:rPr>
              <a:t>Comment puis-je soutenir la diversité et l'inclusion ?</a:t>
            </a:r>
            <a:endParaRPr/>
          </a:p>
          <a:p>
            <a:pPr marL="0" marR="0" lvl="0" indent="0" algn="l" rtl="0">
              <a:spcBef>
                <a:spcPts val="0"/>
              </a:spcBef>
              <a:spcAft>
                <a:spcPts val="0"/>
              </a:spcAft>
              <a:buClr>
                <a:schemeClr val="lt1"/>
              </a:buClr>
              <a:buSzPts val="1800"/>
              <a:buFont typeface="Helvetica Neue"/>
              <a:buNone/>
            </a:pPr>
            <a:r>
              <a:rPr lang="en-GB" sz="1800" i="1">
                <a:solidFill>
                  <a:schemeClr val="lt1"/>
                </a:solidFill>
                <a:latin typeface="Arial"/>
                <a:ea typeface="Arial"/>
                <a:cs typeface="Arial"/>
                <a:sym typeface="Arial"/>
              </a:rPr>
              <a:t>1 heure</a:t>
            </a:r>
            <a:endParaRPr sz="1800" i="1">
              <a:solidFill>
                <a:schemeClr val="lt1"/>
              </a:solidFill>
              <a:latin typeface="Arial"/>
              <a:ea typeface="Arial"/>
              <a:cs typeface="Arial"/>
              <a:sym typeface="Arial"/>
            </a:endParaRPr>
          </a:p>
        </p:txBody>
      </p:sp>
      <p:sp>
        <p:nvSpPr>
          <p:cNvPr id="137" name="Google Shape;137;p4"/>
          <p:cNvSpPr txBox="1"/>
          <p:nvPr/>
        </p:nvSpPr>
        <p:spPr>
          <a:xfrm>
            <a:off x="8234118" y="5946007"/>
            <a:ext cx="339181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Helvetica Neue"/>
              <a:buNone/>
            </a:pPr>
            <a:r>
              <a:rPr lang="en-GB" sz="1800" b="1">
                <a:solidFill>
                  <a:schemeClr val="lt1"/>
                </a:solidFill>
                <a:latin typeface="Arial"/>
                <a:ea typeface="Arial"/>
                <a:cs typeface="Arial"/>
                <a:sym typeface="Arial"/>
              </a:rPr>
              <a:t>Clôture du module</a:t>
            </a:r>
            <a:endParaRPr sz="1800" b="1">
              <a:solidFill>
                <a:schemeClr val="dk1"/>
              </a:solidFill>
              <a:latin typeface="Arial"/>
              <a:ea typeface="Arial"/>
              <a:cs typeface="Arial"/>
              <a:sym typeface="Arial"/>
            </a:endParaRPr>
          </a:p>
          <a:p>
            <a:pPr marL="0" marR="0" lvl="0" indent="0" algn="l" rtl="0">
              <a:spcBef>
                <a:spcPts val="0"/>
              </a:spcBef>
              <a:spcAft>
                <a:spcPts val="0"/>
              </a:spcAft>
              <a:buClr>
                <a:schemeClr val="lt1"/>
              </a:buClr>
              <a:buSzPts val="2000"/>
              <a:buFont typeface="Helvetica Neue"/>
              <a:buNone/>
            </a:pPr>
            <a:r>
              <a:rPr lang="en-GB" sz="1800" i="1">
                <a:solidFill>
                  <a:schemeClr val="lt1"/>
                </a:solidFill>
                <a:latin typeface="Arial"/>
                <a:ea typeface="Arial"/>
                <a:cs typeface="Arial"/>
                <a:sym typeface="Arial"/>
              </a:rPr>
              <a:t>30 minutes</a:t>
            </a:r>
            <a:endParaRPr sz="1800" i="1">
              <a:solidFill>
                <a:schemeClr val="lt1"/>
              </a:solidFill>
              <a:latin typeface="Arial"/>
              <a:ea typeface="Arial"/>
              <a:cs typeface="Arial"/>
              <a:sym typeface="Arial"/>
            </a:endParaRPr>
          </a:p>
        </p:txBody>
      </p:sp>
      <p:sp>
        <p:nvSpPr>
          <p:cNvPr id="138" name="Google Shape;138;p4"/>
          <p:cNvSpPr/>
          <p:nvPr/>
        </p:nvSpPr>
        <p:spPr>
          <a:xfrm rot="1782986">
            <a:off x="7747450" y="50931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39" name="Google Shape;139;p4"/>
          <p:cNvSpPr/>
          <p:nvPr/>
        </p:nvSpPr>
        <p:spPr>
          <a:xfrm rot="1782986">
            <a:off x="7747450" y="121313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40" name="Google Shape;140;p4"/>
          <p:cNvSpPr/>
          <p:nvPr/>
        </p:nvSpPr>
        <p:spPr>
          <a:xfrm rot="1782986">
            <a:off x="7747450" y="1916956"/>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41" name="Google Shape;141;p4"/>
          <p:cNvSpPr/>
          <p:nvPr/>
        </p:nvSpPr>
        <p:spPr>
          <a:xfrm rot="1782986">
            <a:off x="7747450" y="262077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42" name="Google Shape;142;p4"/>
          <p:cNvSpPr/>
          <p:nvPr/>
        </p:nvSpPr>
        <p:spPr>
          <a:xfrm rot="1782986">
            <a:off x="7747450" y="3324600"/>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43" name="Google Shape;143;p4"/>
          <p:cNvSpPr/>
          <p:nvPr/>
        </p:nvSpPr>
        <p:spPr>
          <a:xfrm rot="1782986">
            <a:off x="7747450" y="402842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44" name="Google Shape;144;p4"/>
          <p:cNvSpPr/>
          <p:nvPr/>
        </p:nvSpPr>
        <p:spPr>
          <a:xfrm rot="1782986">
            <a:off x="7747450" y="4732244"/>
            <a:ext cx="335595" cy="289306"/>
          </a:xfrm>
          <a:prstGeom prst="hexagon">
            <a:avLst>
              <a:gd name="adj" fmla="val 28965"/>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45" name="Google Shape;145;p4"/>
          <p:cNvSpPr/>
          <p:nvPr/>
        </p:nvSpPr>
        <p:spPr>
          <a:xfrm rot="1782986">
            <a:off x="7747450" y="613988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146" name="Google Shape;146;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Ordre du jour</a:t>
            </a:r>
            <a:endParaRPr/>
          </a:p>
        </p:txBody>
      </p:sp>
      <p:sp>
        <p:nvSpPr>
          <p:cNvPr id="147" name="Google Shape;147;p4"/>
          <p:cNvSpPr txBox="1"/>
          <p:nvPr/>
        </p:nvSpPr>
        <p:spPr>
          <a:xfrm>
            <a:off x="8194089" y="3654546"/>
            <a:ext cx="3431848"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Comment puis-je être responsable et utiliser le pouvoir de manière responsable ?</a:t>
            </a:r>
            <a:endParaRPr/>
          </a:p>
          <a:p>
            <a:pPr marL="0" marR="0" lvl="0" indent="0" algn="l" rtl="0">
              <a:spcBef>
                <a:spcPts val="0"/>
              </a:spcBef>
              <a:spcAft>
                <a:spcPts val="0"/>
              </a:spcAft>
              <a:buClr>
                <a:schemeClr val="lt1"/>
              </a:buClr>
              <a:buSzPts val="1600"/>
              <a:buFont typeface="Arial"/>
              <a:buNone/>
            </a:pPr>
            <a:r>
              <a:rPr lang="en-GB" sz="1600" i="1">
                <a:solidFill>
                  <a:schemeClr val="lt1"/>
                </a:solidFill>
                <a:latin typeface="Arial"/>
                <a:ea typeface="Arial"/>
                <a:cs typeface="Arial"/>
                <a:sym typeface="Arial"/>
              </a:rPr>
              <a:t>1 heure 15 minutes</a:t>
            </a:r>
            <a:endParaRPr sz="1600" i="1">
              <a:solidFill>
                <a:schemeClr val="lt1"/>
              </a:solidFill>
              <a:latin typeface="Arial"/>
              <a:ea typeface="Arial"/>
              <a:cs typeface="Arial"/>
              <a:sym typeface="Arial"/>
            </a:endParaRPr>
          </a:p>
        </p:txBody>
      </p:sp>
      <p:sp>
        <p:nvSpPr>
          <p:cNvPr id="148" name="Google Shape;148;p4"/>
          <p:cNvSpPr txBox="1"/>
          <p:nvPr/>
        </p:nvSpPr>
        <p:spPr>
          <a:xfrm>
            <a:off x="8234118" y="4874577"/>
            <a:ext cx="3391819"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Comment puis-je gérer mes émotions et mon stress au travail ?</a:t>
            </a:r>
            <a:endParaRPr/>
          </a:p>
          <a:p>
            <a:pPr marL="0" marR="0" lvl="0" indent="0" algn="l" rtl="0">
              <a:spcBef>
                <a:spcPts val="0"/>
              </a:spcBef>
              <a:spcAft>
                <a:spcPts val="0"/>
              </a:spcAft>
              <a:buClr>
                <a:schemeClr val="lt1"/>
              </a:buClr>
              <a:buSzPts val="1600"/>
              <a:buFont typeface="Arial"/>
              <a:buNone/>
            </a:pPr>
            <a:r>
              <a:rPr lang="en-GB" sz="1600" i="1">
                <a:solidFill>
                  <a:schemeClr val="lt1"/>
                </a:solidFill>
                <a:latin typeface="Arial"/>
                <a:ea typeface="Arial"/>
                <a:cs typeface="Arial"/>
                <a:sym typeface="Arial"/>
              </a:rPr>
              <a:t>1 heure</a:t>
            </a:r>
            <a:endParaRPr sz="1600" i="1">
              <a:solidFill>
                <a:schemeClr val="lt1"/>
              </a:solidFill>
              <a:latin typeface="Arial"/>
              <a:ea typeface="Arial"/>
              <a:cs typeface="Arial"/>
              <a:sym typeface="Arial"/>
            </a:endParaRPr>
          </a:p>
        </p:txBody>
      </p:sp>
      <p:sp>
        <p:nvSpPr>
          <p:cNvPr id="149" name="Google Shape;149;p4"/>
          <p:cNvSpPr/>
          <p:nvPr/>
        </p:nvSpPr>
        <p:spPr>
          <a:xfrm rot="1782986">
            <a:off x="7747450" y="5436066"/>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4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Points clés de l'apprentissage</a:t>
            </a:r>
            <a:endParaRPr>
              <a:latin typeface="Arial"/>
              <a:ea typeface="Arial"/>
              <a:cs typeface="Arial"/>
              <a:sym typeface="Arial"/>
            </a:endParaRPr>
          </a:p>
        </p:txBody>
      </p:sp>
      <p:sp>
        <p:nvSpPr>
          <p:cNvPr id="855" name="Google Shape;855;p40"/>
          <p:cNvSpPr/>
          <p:nvPr/>
        </p:nvSpPr>
        <p:spPr>
          <a:xfrm>
            <a:off x="2328669" y="2077315"/>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856" name="Google Shape;856;p40"/>
          <p:cNvSpPr/>
          <p:nvPr/>
        </p:nvSpPr>
        <p:spPr>
          <a:xfrm>
            <a:off x="5570220" y="2077315"/>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857" name="Google Shape;857;p40"/>
          <p:cNvSpPr txBox="1"/>
          <p:nvPr/>
        </p:nvSpPr>
        <p:spPr>
          <a:xfrm>
            <a:off x="1406510" y="3729125"/>
            <a:ext cx="2895878"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Les gestionnaires de cas doivent utiliser leur pouvoir de manière responsable et éthique. Les tactiques qui sapent la confiance doivent être évitées !</a:t>
            </a:r>
            <a:endParaRPr sz="2000">
              <a:solidFill>
                <a:schemeClr val="dk1"/>
              </a:solidFill>
              <a:latin typeface="Arial"/>
              <a:ea typeface="Arial"/>
              <a:cs typeface="Arial"/>
              <a:sym typeface="Arial"/>
            </a:endParaRPr>
          </a:p>
        </p:txBody>
      </p:sp>
      <p:sp>
        <p:nvSpPr>
          <p:cNvPr id="858" name="Google Shape;858;p40"/>
          <p:cNvSpPr txBox="1"/>
          <p:nvPr/>
        </p:nvSpPr>
        <p:spPr>
          <a:xfrm>
            <a:off x="4648061" y="3729125"/>
            <a:ext cx="2895878"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Les décisions sont fondées sur l'intérêt supérieur de l'enfant et ne sont pas influencées par des pressions ou des opinions personnelles.</a:t>
            </a:r>
            <a:endParaRPr sz="2000">
              <a:solidFill>
                <a:schemeClr val="dk1"/>
              </a:solidFill>
              <a:latin typeface="Arial"/>
              <a:ea typeface="Arial"/>
              <a:cs typeface="Arial"/>
              <a:sym typeface="Arial"/>
            </a:endParaRPr>
          </a:p>
        </p:txBody>
      </p:sp>
      <p:sp>
        <p:nvSpPr>
          <p:cNvPr id="859" name="Google Shape;859;p40"/>
          <p:cNvSpPr txBox="1"/>
          <p:nvPr/>
        </p:nvSpPr>
        <p:spPr>
          <a:xfrm>
            <a:off x="7889612" y="3729125"/>
            <a:ext cx="2895878"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Un gestionnaire de cas doit </a:t>
            </a:r>
            <a:r>
              <a:rPr lang="en-GB" sz="2000" b="0">
                <a:solidFill>
                  <a:schemeClr val="dk1"/>
                </a:solidFill>
                <a:latin typeface="Arial"/>
                <a:ea typeface="Arial"/>
                <a:cs typeface="Arial"/>
                <a:sym typeface="Arial"/>
              </a:rPr>
              <a:t>connaître et suivre les politiques existantes au sein de son agence en matière de protection de l'enfance.</a:t>
            </a:r>
            <a:endParaRPr sz="2000">
              <a:solidFill>
                <a:schemeClr val="dk1"/>
              </a:solidFill>
              <a:latin typeface="Arial"/>
              <a:ea typeface="Arial"/>
              <a:cs typeface="Arial"/>
              <a:sym typeface="Arial"/>
            </a:endParaRPr>
          </a:p>
        </p:txBody>
      </p:sp>
      <p:sp>
        <p:nvSpPr>
          <p:cNvPr id="860" name="Google Shape;860;p40"/>
          <p:cNvSpPr/>
          <p:nvPr/>
        </p:nvSpPr>
        <p:spPr>
          <a:xfrm>
            <a:off x="8811771" y="2077315"/>
            <a:ext cx="1051560" cy="1051560"/>
          </a:xfrm>
          <a:prstGeom prst="star5">
            <a:avLst>
              <a:gd name="adj" fmla="val 28143"/>
              <a:gd name="hf" fmla="val 105146"/>
              <a:gd name="vf" fmla="val 110557"/>
            </a:avLst>
          </a:prstGeom>
          <a:solidFill>
            <a:srgbClr val="8C5F7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41"/>
          <p:cNvSpPr txBox="1">
            <a:spLocks noGrp="1"/>
          </p:cNvSpPr>
          <p:nvPr>
            <p:ph type="title"/>
          </p:nvPr>
        </p:nvSpPr>
        <p:spPr>
          <a:xfrm>
            <a:off x="796385" y="3099692"/>
            <a:ext cx="10255073"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5</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Comment puis-je gérer mes émotions et mon stress au travail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4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Reconnaître les signes de stress</a:t>
            </a:r>
            <a:endParaRPr>
              <a:latin typeface="Arial"/>
              <a:ea typeface="Arial"/>
              <a:cs typeface="Arial"/>
              <a:sym typeface="Arial"/>
            </a:endParaRPr>
          </a:p>
        </p:txBody>
      </p:sp>
      <p:sp>
        <p:nvSpPr>
          <p:cNvPr id="873" name="Google Shape;873;p42"/>
          <p:cNvSpPr/>
          <p:nvPr/>
        </p:nvSpPr>
        <p:spPr>
          <a:xfrm>
            <a:off x="3552825" y="5886450"/>
            <a:ext cx="1352550" cy="323850"/>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74" name="Google Shape;874;p42"/>
          <p:cNvGrpSpPr/>
          <p:nvPr/>
        </p:nvGrpSpPr>
        <p:grpSpPr>
          <a:xfrm>
            <a:off x="9994118" y="33917"/>
            <a:ext cx="2057602" cy="1975956"/>
            <a:chOff x="9994118" y="33917"/>
            <a:chExt cx="2057602" cy="1975956"/>
          </a:xfrm>
        </p:grpSpPr>
        <p:sp>
          <p:nvSpPr>
            <p:cNvPr id="875" name="Google Shape;875;p42"/>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76" name="Google Shape;876;p42"/>
            <p:cNvGrpSpPr/>
            <p:nvPr/>
          </p:nvGrpSpPr>
          <p:grpSpPr>
            <a:xfrm>
              <a:off x="10621771" y="762700"/>
              <a:ext cx="562136" cy="634675"/>
              <a:chOff x="760175" y="830142"/>
              <a:chExt cx="867619" cy="979579"/>
            </a:xfrm>
          </p:grpSpPr>
          <p:sp>
            <p:nvSpPr>
              <p:cNvPr id="877" name="Google Shape;877;p42"/>
              <p:cNvSpPr/>
              <p:nvPr/>
            </p:nvSpPr>
            <p:spPr>
              <a:xfrm>
                <a:off x="864636" y="830142"/>
                <a:ext cx="763158" cy="9795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33-34</a:t>
                </a:r>
                <a:endParaRPr/>
              </a:p>
            </p:txBody>
          </p:sp>
          <p:sp>
            <p:nvSpPr>
              <p:cNvPr id="878" name="Google Shape;878;p42"/>
              <p:cNvSpPr/>
              <p:nvPr/>
            </p:nvSpPr>
            <p:spPr>
              <a:xfrm>
                <a:off x="760175" y="830144"/>
                <a:ext cx="149292" cy="979577"/>
              </a:xfrm>
              <a:prstGeom prst="rec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79" name="Google Shape;879;p42"/>
            <p:cNvGrpSpPr/>
            <p:nvPr/>
          </p:nvGrpSpPr>
          <p:grpSpPr>
            <a:xfrm>
              <a:off x="11325415" y="762701"/>
              <a:ext cx="182192" cy="634674"/>
              <a:chOff x="2121762" y="2323619"/>
              <a:chExt cx="200378" cy="825210"/>
            </a:xfrm>
          </p:grpSpPr>
          <p:sp>
            <p:nvSpPr>
              <p:cNvPr id="880" name="Google Shape;880;p42"/>
              <p:cNvSpPr/>
              <p:nvPr/>
            </p:nvSpPr>
            <p:spPr>
              <a:xfrm>
                <a:off x="2121763" y="2323619"/>
                <a:ext cx="200377" cy="172739"/>
              </a:xfrm>
              <a:prstGeom prst="triangle">
                <a:avLst>
                  <a:gd name="adj"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1" name="Google Shape;881;p42"/>
              <p:cNvSpPr/>
              <p:nvPr/>
            </p:nvSpPr>
            <p:spPr>
              <a:xfrm>
                <a:off x="2121762" y="2496169"/>
                <a:ext cx="200377" cy="6526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882" name="Google Shape;882;p42"/>
          <p:cNvGrpSpPr/>
          <p:nvPr/>
        </p:nvGrpSpPr>
        <p:grpSpPr>
          <a:xfrm>
            <a:off x="4605272" y="1876300"/>
            <a:ext cx="3137556" cy="3684431"/>
            <a:chOff x="4688823" y="2358410"/>
            <a:chExt cx="2559599" cy="3005737"/>
          </a:xfrm>
        </p:grpSpPr>
        <p:grpSp>
          <p:nvGrpSpPr>
            <p:cNvPr id="883" name="Google Shape;883;p42"/>
            <p:cNvGrpSpPr/>
            <p:nvPr/>
          </p:nvGrpSpPr>
          <p:grpSpPr>
            <a:xfrm>
              <a:off x="4933401" y="2358410"/>
              <a:ext cx="1700842" cy="3005737"/>
              <a:chOff x="7729092" y="2226754"/>
              <a:chExt cx="2185223" cy="3730164"/>
            </a:xfrm>
          </p:grpSpPr>
          <p:sp>
            <p:nvSpPr>
              <p:cNvPr id="884" name="Google Shape;884;p42"/>
              <p:cNvSpPr/>
              <p:nvPr/>
            </p:nvSpPr>
            <p:spPr>
              <a:xfrm>
                <a:off x="8212525" y="3545356"/>
                <a:ext cx="1224623" cy="2411562"/>
              </a:xfrm>
              <a:prstGeom prst="round2SameRect">
                <a:avLst>
                  <a:gd name="adj1" fmla="val 41871"/>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5" name="Google Shape;885;p42"/>
              <p:cNvSpPr/>
              <p:nvPr/>
            </p:nvSpPr>
            <p:spPr>
              <a:xfrm>
                <a:off x="8212539" y="2226754"/>
                <a:ext cx="1238543" cy="1238543"/>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86" name="Google Shape;886;p42"/>
              <p:cNvGrpSpPr/>
              <p:nvPr/>
            </p:nvGrpSpPr>
            <p:grpSpPr>
              <a:xfrm rot="507905">
                <a:off x="7839580" y="3799168"/>
                <a:ext cx="669658" cy="1550686"/>
                <a:chOff x="7916671" y="3912471"/>
                <a:chExt cx="669658" cy="1550686"/>
              </a:xfrm>
            </p:grpSpPr>
            <p:sp>
              <p:nvSpPr>
                <p:cNvPr id="887" name="Google Shape;887;p42"/>
                <p:cNvSpPr/>
                <p:nvPr/>
              </p:nvSpPr>
              <p:spPr>
                <a:xfrm rot="-10029813">
                  <a:off x="8118418" y="3937945"/>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8" name="Google Shape;888;p42"/>
                <p:cNvSpPr/>
                <p:nvPr/>
              </p:nvSpPr>
              <p:spPr>
                <a:xfrm>
                  <a:off x="7916671" y="5050247"/>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89" name="Google Shape;889;p42"/>
              <p:cNvGrpSpPr/>
              <p:nvPr/>
            </p:nvGrpSpPr>
            <p:grpSpPr>
              <a:xfrm rot="-494171" flipH="1">
                <a:off x="9124058" y="3789398"/>
                <a:ext cx="682707" cy="1550686"/>
                <a:chOff x="7916671" y="3912471"/>
                <a:chExt cx="669658" cy="1550686"/>
              </a:xfrm>
            </p:grpSpPr>
            <p:sp>
              <p:nvSpPr>
                <p:cNvPr id="890" name="Google Shape;890;p42"/>
                <p:cNvSpPr/>
                <p:nvPr/>
              </p:nvSpPr>
              <p:spPr>
                <a:xfrm rot="-10029813">
                  <a:off x="8118418" y="3937945"/>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91" name="Google Shape;891;p42"/>
                <p:cNvSpPr/>
                <p:nvPr/>
              </p:nvSpPr>
              <p:spPr>
                <a:xfrm>
                  <a:off x="7916671" y="5050247"/>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892" name="Google Shape;892;p42"/>
            <p:cNvSpPr/>
            <p:nvPr/>
          </p:nvSpPr>
          <p:spPr>
            <a:xfrm rot="-5097412">
              <a:off x="4617086" y="3713912"/>
              <a:ext cx="685771" cy="100168"/>
            </a:xfrm>
            <a:custGeom>
              <a:avLst/>
              <a:gdLst/>
              <a:ahLst/>
              <a:cxnLst/>
              <a:rect l="l" t="t" r="r" b="b"/>
              <a:pathLst>
                <a:path w="3550722" h="380255" extrusionOk="0">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3" name="Google Shape;893;p42"/>
            <p:cNvSpPr/>
            <p:nvPr/>
          </p:nvSpPr>
          <p:spPr>
            <a:xfrm rot="-5097412">
              <a:off x="4425969" y="3713913"/>
              <a:ext cx="685771" cy="100168"/>
            </a:xfrm>
            <a:custGeom>
              <a:avLst/>
              <a:gdLst/>
              <a:ahLst/>
              <a:cxnLst/>
              <a:rect l="l" t="t" r="r" b="b"/>
              <a:pathLst>
                <a:path w="3550722" h="380255" extrusionOk="0">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4" name="Google Shape;894;p42"/>
            <p:cNvSpPr/>
            <p:nvPr/>
          </p:nvSpPr>
          <p:spPr>
            <a:xfrm rot="-3693077">
              <a:off x="6698159" y="4704499"/>
              <a:ext cx="685771" cy="100168"/>
            </a:xfrm>
            <a:custGeom>
              <a:avLst/>
              <a:gdLst/>
              <a:ahLst/>
              <a:cxnLst/>
              <a:rect l="l" t="t" r="r" b="b"/>
              <a:pathLst>
                <a:path w="3550722" h="380255" extrusionOk="0">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5" name="Google Shape;895;p42"/>
            <p:cNvSpPr/>
            <p:nvPr/>
          </p:nvSpPr>
          <p:spPr>
            <a:xfrm rot="-3693077">
              <a:off x="6531140" y="4641502"/>
              <a:ext cx="685771" cy="100168"/>
            </a:xfrm>
            <a:custGeom>
              <a:avLst/>
              <a:gdLst/>
              <a:ahLst/>
              <a:cxnLst/>
              <a:rect l="l" t="t" r="r" b="b"/>
              <a:pathLst>
                <a:path w="3550722" h="380255" extrusionOk="0">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96" name="Google Shape;896;p42"/>
          <p:cNvGrpSpPr/>
          <p:nvPr/>
        </p:nvGrpSpPr>
        <p:grpSpPr>
          <a:xfrm>
            <a:off x="1640374" y="4419799"/>
            <a:ext cx="8781423" cy="1322374"/>
            <a:chOff x="8137790" y="1537622"/>
            <a:chExt cx="10739986" cy="1617309"/>
          </a:xfrm>
        </p:grpSpPr>
        <p:sp>
          <p:nvSpPr>
            <p:cNvPr id="897" name="Google Shape;897;p42"/>
            <p:cNvSpPr/>
            <p:nvPr/>
          </p:nvSpPr>
          <p:spPr>
            <a:xfrm>
              <a:off x="8469774" y="1537622"/>
              <a:ext cx="1177901" cy="914540"/>
            </a:xfrm>
            <a:prstGeom prst="cloud">
              <a:avLst/>
            </a:prstGeom>
            <a:solidFill>
              <a:srgbClr val="63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8" name="Google Shape;898;p42"/>
            <p:cNvSpPr/>
            <p:nvPr/>
          </p:nvSpPr>
          <p:spPr>
            <a:xfrm>
              <a:off x="9543151" y="1720755"/>
              <a:ext cx="104524" cy="1357726"/>
            </a:xfrm>
            <a:prstGeom prst="ellipse">
              <a:avLst/>
            </a:prstGeom>
            <a:solidFill>
              <a:srgbClr val="63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9" name="Google Shape;899;p42"/>
            <p:cNvSpPr/>
            <p:nvPr/>
          </p:nvSpPr>
          <p:spPr>
            <a:xfrm>
              <a:off x="9156845" y="2933022"/>
              <a:ext cx="9720931" cy="221909"/>
            </a:xfrm>
            <a:prstGeom prst="ellipse">
              <a:avLst/>
            </a:prstGeom>
            <a:solidFill>
              <a:srgbClr val="633F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0" name="Google Shape;900;p42"/>
            <p:cNvSpPr/>
            <p:nvPr/>
          </p:nvSpPr>
          <p:spPr>
            <a:xfrm rot="10800000">
              <a:off x="8137790" y="1885950"/>
              <a:ext cx="1457623" cy="1268981"/>
            </a:xfrm>
            <a:prstGeom prst="trapezoid">
              <a:avLst>
                <a:gd name="adj" fmla="val 17494"/>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43"/>
          <p:cNvSpPr/>
          <p:nvPr/>
        </p:nvSpPr>
        <p:spPr>
          <a:xfrm>
            <a:off x="617517" y="1857317"/>
            <a:ext cx="5949538" cy="3454639"/>
          </a:xfrm>
          <a:prstGeom prst="roundRect">
            <a:avLst>
              <a:gd name="adj" fmla="val 16667"/>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4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Prendre soin de son bien-être et prévenir le burn-out</a:t>
            </a:r>
            <a:endParaRPr>
              <a:latin typeface="Arial"/>
              <a:ea typeface="Arial"/>
              <a:cs typeface="Arial"/>
              <a:sym typeface="Arial"/>
            </a:endParaRPr>
          </a:p>
        </p:txBody>
      </p:sp>
      <p:sp>
        <p:nvSpPr>
          <p:cNvPr id="908" name="Google Shape;908;p43"/>
          <p:cNvSpPr txBox="1"/>
          <p:nvPr/>
        </p:nvSpPr>
        <p:spPr>
          <a:xfrm>
            <a:off x="7141514" y="1918040"/>
            <a:ext cx="4212286" cy="32391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200">
                <a:solidFill>
                  <a:schemeClr val="dk1"/>
                </a:solidFill>
                <a:latin typeface="Arial"/>
                <a:ea typeface="Arial"/>
                <a:cs typeface="Arial"/>
                <a:sym typeface="Arial"/>
              </a:rPr>
              <a:t>Il se caractérise par trois dimensions :</a:t>
            </a:r>
            <a:endParaRPr/>
          </a:p>
          <a:p>
            <a:pPr marL="342900" marR="0" lvl="0" indent="-342900" algn="l" rtl="0">
              <a:spcBef>
                <a:spcPts val="900"/>
              </a:spcBef>
              <a:spcAft>
                <a:spcPts val="0"/>
              </a:spcAft>
              <a:buClr>
                <a:schemeClr val="dk1"/>
              </a:buClr>
              <a:buSzPts val="2200"/>
              <a:buFont typeface="Arial"/>
              <a:buChar char="•"/>
            </a:pPr>
            <a:r>
              <a:rPr lang="en-GB" sz="2200">
                <a:solidFill>
                  <a:schemeClr val="dk1"/>
                </a:solidFill>
                <a:latin typeface="Arial"/>
                <a:ea typeface="Arial"/>
                <a:cs typeface="Arial"/>
                <a:sym typeface="Arial"/>
              </a:rPr>
              <a:t>Sentiment de perte d'énergie ou d'épuisement</a:t>
            </a:r>
            <a:endParaRPr/>
          </a:p>
          <a:p>
            <a:pPr marL="342900" marR="0" lvl="0" indent="-342900" algn="l" rtl="0">
              <a:spcBef>
                <a:spcPts val="900"/>
              </a:spcBef>
              <a:spcAft>
                <a:spcPts val="0"/>
              </a:spcAft>
              <a:buClr>
                <a:schemeClr val="dk1"/>
              </a:buClr>
              <a:buSzPts val="2200"/>
              <a:buFont typeface="Arial"/>
              <a:buChar char="•"/>
            </a:pPr>
            <a:r>
              <a:rPr lang="en-GB" sz="2200">
                <a:solidFill>
                  <a:schemeClr val="dk1"/>
                </a:solidFill>
                <a:latin typeface="Arial"/>
                <a:ea typeface="Arial"/>
                <a:cs typeface="Arial"/>
                <a:sym typeface="Arial"/>
              </a:rPr>
              <a:t>Augmentation de la distance mentale par rapport à l'emploi, ou sentiments de négativisme ou de cynisme liés à l'emploi</a:t>
            </a:r>
            <a:endParaRPr/>
          </a:p>
          <a:p>
            <a:pPr marL="342900" marR="0" lvl="0" indent="-342900" algn="l" rtl="0">
              <a:spcBef>
                <a:spcPts val="900"/>
              </a:spcBef>
              <a:spcAft>
                <a:spcPts val="0"/>
              </a:spcAft>
              <a:buClr>
                <a:schemeClr val="dk1"/>
              </a:buClr>
              <a:buSzPts val="2200"/>
              <a:buFont typeface="Arial"/>
              <a:buChar char="•"/>
            </a:pPr>
            <a:r>
              <a:rPr lang="en-GB" sz="2200">
                <a:solidFill>
                  <a:schemeClr val="dk1"/>
                </a:solidFill>
                <a:latin typeface="Arial"/>
                <a:ea typeface="Arial"/>
                <a:cs typeface="Arial"/>
                <a:sym typeface="Arial"/>
              </a:rPr>
              <a:t>Efficacité professionnelle réduite</a:t>
            </a:r>
            <a:endParaRPr/>
          </a:p>
        </p:txBody>
      </p:sp>
      <p:grpSp>
        <p:nvGrpSpPr>
          <p:cNvPr id="909" name="Google Shape;909;p43"/>
          <p:cNvGrpSpPr/>
          <p:nvPr/>
        </p:nvGrpSpPr>
        <p:grpSpPr>
          <a:xfrm>
            <a:off x="4005710" y="2274893"/>
            <a:ext cx="2400307" cy="3336078"/>
            <a:chOff x="8092501" y="2516621"/>
            <a:chExt cx="2515813" cy="3377486"/>
          </a:xfrm>
        </p:grpSpPr>
        <p:sp>
          <p:nvSpPr>
            <p:cNvPr id="910" name="Google Shape;910;p43"/>
            <p:cNvSpPr/>
            <p:nvPr/>
          </p:nvSpPr>
          <p:spPr>
            <a:xfrm rot="955199">
              <a:off x="8299138" y="3557055"/>
              <a:ext cx="1251680" cy="1614631"/>
            </a:xfrm>
            <a:prstGeom prst="round2SameRect">
              <a:avLst>
                <a:gd name="adj1" fmla="val 41871"/>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1" name="Google Shape;911;p43"/>
            <p:cNvSpPr/>
            <p:nvPr/>
          </p:nvSpPr>
          <p:spPr>
            <a:xfrm>
              <a:off x="9369771" y="2516621"/>
              <a:ext cx="1238543" cy="1238543"/>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912" name="Google Shape;912;p43"/>
            <p:cNvGrpSpPr/>
            <p:nvPr/>
          </p:nvGrpSpPr>
          <p:grpSpPr>
            <a:xfrm rot="-494171" flipH="1">
              <a:off x="9304141" y="3880947"/>
              <a:ext cx="682948" cy="1551072"/>
              <a:chOff x="7754502" y="4028888"/>
              <a:chExt cx="669894" cy="1551072"/>
            </a:xfrm>
          </p:grpSpPr>
          <p:sp>
            <p:nvSpPr>
              <p:cNvPr id="913" name="Google Shape;913;p43"/>
              <p:cNvSpPr/>
              <p:nvPr/>
            </p:nvSpPr>
            <p:spPr>
              <a:xfrm rot="-10029813">
                <a:off x="7956485" y="4054362"/>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4" name="Google Shape;914;p43"/>
              <p:cNvSpPr/>
              <p:nvPr/>
            </p:nvSpPr>
            <p:spPr>
              <a:xfrm>
                <a:off x="7754502" y="5167050"/>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915" name="Google Shape;915;p43"/>
            <p:cNvSpPr/>
            <p:nvPr/>
          </p:nvSpPr>
          <p:spPr>
            <a:xfrm>
              <a:off x="8092501" y="4509382"/>
              <a:ext cx="1224623" cy="1384725"/>
            </a:xfrm>
            <a:prstGeom prst="round2SameRect">
              <a:avLst>
                <a:gd name="adj1" fmla="val 41871"/>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916" name="Google Shape;916;p43"/>
          <p:cNvSpPr/>
          <p:nvPr/>
        </p:nvSpPr>
        <p:spPr>
          <a:xfrm rot="-5097412">
            <a:off x="4203901" y="2220003"/>
            <a:ext cx="840618" cy="122786"/>
          </a:xfrm>
          <a:custGeom>
            <a:avLst/>
            <a:gdLst/>
            <a:ahLst/>
            <a:cxnLst/>
            <a:rect l="l" t="t" r="r" b="b"/>
            <a:pathLst>
              <a:path w="3550722" h="380255" extrusionOk="0">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7" name="Google Shape;917;p43"/>
          <p:cNvSpPr/>
          <p:nvPr/>
        </p:nvSpPr>
        <p:spPr>
          <a:xfrm rot="-5097412">
            <a:off x="4520642" y="1908730"/>
            <a:ext cx="840618" cy="122786"/>
          </a:xfrm>
          <a:custGeom>
            <a:avLst/>
            <a:gdLst/>
            <a:ahLst/>
            <a:cxnLst/>
            <a:rect l="l" t="t" r="r" b="b"/>
            <a:pathLst>
              <a:path w="3550722" h="380255" extrusionOk="0">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8" name="Google Shape;918;p43"/>
          <p:cNvSpPr/>
          <p:nvPr/>
        </p:nvSpPr>
        <p:spPr>
          <a:xfrm rot="-5097412">
            <a:off x="3839492" y="2524646"/>
            <a:ext cx="840618" cy="122786"/>
          </a:xfrm>
          <a:custGeom>
            <a:avLst/>
            <a:gdLst/>
            <a:ahLst/>
            <a:cxnLst/>
            <a:rect l="l" t="t" r="r" b="b"/>
            <a:pathLst>
              <a:path w="3550722" h="380255" extrusionOk="0">
                <a:moveTo>
                  <a:pt x="0" y="380255"/>
                </a:moveTo>
                <a:cubicBezTo>
                  <a:pt x="198911" y="216969"/>
                  <a:pt x="397823" y="53684"/>
                  <a:pt x="629392" y="47746"/>
                </a:cubicBezTo>
                <a:cubicBezTo>
                  <a:pt x="860961" y="41808"/>
                  <a:pt x="1138052" y="352546"/>
                  <a:pt x="1389413" y="344629"/>
                </a:cubicBezTo>
                <a:cubicBezTo>
                  <a:pt x="1640774" y="336712"/>
                  <a:pt x="1874322" y="10141"/>
                  <a:pt x="2137558" y="245"/>
                </a:cubicBezTo>
                <a:cubicBezTo>
                  <a:pt x="2400794" y="-9651"/>
                  <a:pt x="2733304" y="283274"/>
                  <a:pt x="2968831" y="285253"/>
                </a:cubicBezTo>
                <a:cubicBezTo>
                  <a:pt x="3204358" y="287232"/>
                  <a:pt x="3377540" y="149676"/>
                  <a:pt x="3550722" y="12120"/>
                </a:cubicBezTo>
              </a:path>
            </a:pathLst>
          </a:custGeom>
          <a:noFill/>
          <a:ln w="762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43"/>
          <p:cNvSpPr txBox="1"/>
          <p:nvPr/>
        </p:nvSpPr>
        <p:spPr>
          <a:xfrm>
            <a:off x="1126426" y="2337692"/>
            <a:ext cx="2547164" cy="32391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200" b="1">
                <a:solidFill>
                  <a:schemeClr val="dk1"/>
                </a:solidFill>
                <a:latin typeface="Arial"/>
                <a:ea typeface="Arial"/>
                <a:cs typeface="Arial"/>
                <a:sym typeface="Arial"/>
              </a:rPr>
              <a:t>Le burn-out </a:t>
            </a:r>
            <a:r>
              <a:rPr lang="en-GB" sz="2200">
                <a:solidFill>
                  <a:schemeClr val="dk1"/>
                </a:solidFill>
                <a:latin typeface="Arial"/>
                <a:ea typeface="Arial"/>
                <a:cs typeface="Arial"/>
                <a:sym typeface="Arial"/>
              </a:rPr>
              <a:t>est un syndrome résultant d'un </a:t>
            </a:r>
            <a:r>
              <a:rPr lang="en-GB" sz="2200" b="1">
                <a:solidFill>
                  <a:schemeClr val="dk1"/>
                </a:solidFill>
                <a:latin typeface="Arial"/>
                <a:ea typeface="Arial"/>
                <a:cs typeface="Arial"/>
                <a:sym typeface="Arial"/>
              </a:rPr>
              <a:t>stress chronique sur le lieu de travail </a:t>
            </a:r>
            <a:r>
              <a:rPr lang="en-GB" sz="2200">
                <a:solidFill>
                  <a:schemeClr val="dk1"/>
                </a:solidFill>
                <a:latin typeface="Arial"/>
                <a:ea typeface="Arial"/>
                <a:cs typeface="Arial"/>
                <a:sym typeface="Arial"/>
              </a:rPr>
              <a:t>qui n'a pas été géré avec succès.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4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L'usure de la compassion</a:t>
            </a:r>
            <a:endParaRPr>
              <a:latin typeface="Arial"/>
              <a:ea typeface="Arial"/>
              <a:cs typeface="Arial"/>
              <a:sym typeface="Arial"/>
            </a:endParaRPr>
          </a:p>
        </p:txBody>
      </p:sp>
      <p:sp>
        <p:nvSpPr>
          <p:cNvPr id="926" name="Google Shape;926;p44"/>
          <p:cNvSpPr/>
          <p:nvPr/>
        </p:nvSpPr>
        <p:spPr>
          <a:xfrm>
            <a:off x="1714500" y="5915025"/>
            <a:ext cx="1876425" cy="381000"/>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7" name="Google Shape;927;p44"/>
          <p:cNvSpPr txBox="1"/>
          <p:nvPr/>
        </p:nvSpPr>
        <p:spPr>
          <a:xfrm>
            <a:off x="1714500" y="2246198"/>
            <a:ext cx="5708322"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Arial"/>
                <a:ea typeface="Arial"/>
                <a:cs typeface="Arial"/>
                <a:sym typeface="Arial"/>
              </a:rPr>
              <a:t>La fatigue compassionnelle </a:t>
            </a:r>
            <a:r>
              <a:rPr lang="en-GB" sz="2800">
                <a:solidFill>
                  <a:schemeClr val="dk1"/>
                </a:solidFill>
                <a:latin typeface="Arial"/>
                <a:ea typeface="Arial"/>
                <a:cs typeface="Arial"/>
                <a:sym typeface="Arial"/>
              </a:rPr>
              <a:t>est un état caractérisé par un épuisement émotionnel et physique entraînant une réduction de la capacité d'empathie ou de compassion envers les autres, souvent décrite comme le coût négatif de la compassion.</a:t>
            </a:r>
            <a:endParaRPr/>
          </a:p>
        </p:txBody>
      </p:sp>
      <p:grpSp>
        <p:nvGrpSpPr>
          <p:cNvPr id="928" name="Google Shape;928;p44"/>
          <p:cNvGrpSpPr/>
          <p:nvPr/>
        </p:nvGrpSpPr>
        <p:grpSpPr>
          <a:xfrm>
            <a:off x="7851669" y="1661665"/>
            <a:ext cx="2286984" cy="4041570"/>
            <a:chOff x="7729092" y="2226754"/>
            <a:chExt cx="2185223" cy="3730164"/>
          </a:xfrm>
        </p:grpSpPr>
        <p:sp>
          <p:nvSpPr>
            <p:cNvPr id="929" name="Google Shape;929;p44"/>
            <p:cNvSpPr/>
            <p:nvPr/>
          </p:nvSpPr>
          <p:spPr>
            <a:xfrm>
              <a:off x="8212525" y="3545356"/>
              <a:ext cx="1224623" cy="2411562"/>
            </a:xfrm>
            <a:prstGeom prst="round2SameRect">
              <a:avLst>
                <a:gd name="adj1" fmla="val 41871"/>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30" name="Google Shape;930;p44"/>
            <p:cNvSpPr/>
            <p:nvPr/>
          </p:nvSpPr>
          <p:spPr>
            <a:xfrm>
              <a:off x="8212539" y="2226754"/>
              <a:ext cx="1238543" cy="1238543"/>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931" name="Google Shape;931;p44"/>
            <p:cNvGrpSpPr/>
            <p:nvPr/>
          </p:nvGrpSpPr>
          <p:grpSpPr>
            <a:xfrm rot="507905">
              <a:off x="7839580" y="3799168"/>
              <a:ext cx="669658" cy="1550686"/>
              <a:chOff x="7916671" y="3912471"/>
              <a:chExt cx="669658" cy="1550686"/>
            </a:xfrm>
          </p:grpSpPr>
          <p:sp>
            <p:nvSpPr>
              <p:cNvPr id="932" name="Google Shape;932;p44"/>
              <p:cNvSpPr/>
              <p:nvPr/>
            </p:nvSpPr>
            <p:spPr>
              <a:xfrm rot="-10029813">
                <a:off x="8118418" y="3937945"/>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33" name="Google Shape;933;p44"/>
              <p:cNvSpPr/>
              <p:nvPr/>
            </p:nvSpPr>
            <p:spPr>
              <a:xfrm>
                <a:off x="7916671" y="5050247"/>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934" name="Google Shape;934;p44"/>
            <p:cNvGrpSpPr/>
            <p:nvPr/>
          </p:nvGrpSpPr>
          <p:grpSpPr>
            <a:xfrm rot="-494171" flipH="1">
              <a:off x="9124058" y="3789398"/>
              <a:ext cx="682707" cy="1550686"/>
              <a:chOff x="7916671" y="3912471"/>
              <a:chExt cx="669658" cy="1550686"/>
            </a:xfrm>
          </p:grpSpPr>
          <p:sp>
            <p:nvSpPr>
              <p:cNvPr id="935" name="Google Shape;935;p44"/>
              <p:cNvSpPr/>
              <p:nvPr/>
            </p:nvSpPr>
            <p:spPr>
              <a:xfrm rot="-10029813">
                <a:off x="8118418" y="3937945"/>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36" name="Google Shape;936;p44"/>
              <p:cNvSpPr/>
              <p:nvPr/>
            </p:nvSpPr>
            <p:spPr>
              <a:xfrm>
                <a:off x="7916671" y="5050247"/>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pic>
        <p:nvPicPr>
          <p:cNvPr id="937" name="Google Shape;937;p44" descr="Stone Icon - Download in Flat Style"/>
          <p:cNvPicPr preferRelativeResize="0"/>
          <p:nvPr/>
        </p:nvPicPr>
        <p:blipFill rotWithShape="1">
          <a:blip r:embed="rId3">
            <a:alphaModFix/>
          </a:blip>
          <a:srcRect/>
          <a:stretch/>
        </p:blipFill>
        <p:spPr>
          <a:xfrm>
            <a:off x="8763968" y="3362822"/>
            <a:ext cx="875297" cy="87529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4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11111"/>
              <a:buFont typeface="Arial"/>
              <a:buNone/>
            </a:pPr>
            <a:r>
              <a:rPr lang="en-GB">
                <a:latin typeface="Arial"/>
                <a:ea typeface="Arial"/>
                <a:cs typeface="Arial"/>
                <a:sym typeface="Arial"/>
              </a:rPr>
              <a:t>Les moyens de gérer les émotions ou de faire face au stress</a:t>
            </a:r>
            <a:endParaRPr>
              <a:latin typeface="Arial"/>
              <a:ea typeface="Arial"/>
              <a:cs typeface="Arial"/>
              <a:sym typeface="Arial"/>
            </a:endParaRPr>
          </a:p>
        </p:txBody>
      </p:sp>
      <p:sp>
        <p:nvSpPr>
          <p:cNvPr id="944" name="Google Shape;944;p45"/>
          <p:cNvSpPr/>
          <p:nvPr/>
        </p:nvSpPr>
        <p:spPr>
          <a:xfrm>
            <a:off x="7333185" y="5812692"/>
            <a:ext cx="2370417" cy="53794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5" name="Google Shape;945;p45"/>
          <p:cNvSpPr/>
          <p:nvPr/>
        </p:nvSpPr>
        <p:spPr>
          <a:xfrm>
            <a:off x="5442543" y="4052520"/>
            <a:ext cx="2330665" cy="36422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6" name="Google Shape;946;p45"/>
          <p:cNvSpPr/>
          <p:nvPr/>
        </p:nvSpPr>
        <p:spPr>
          <a:xfrm>
            <a:off x="8750111" y="6430414"/>
            <a:ext cx="2330665" cy="36422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7" name="Google Shape;947;p45"/>
          <p:cNvSpPr/>
          <p:nvPr/>
        </p:nvSpPr>
        <p:spPr>
          <a:xfrm>
            <a:off x="8983383" y="3773246"/>
            <a:ext cx="2370417" cy="53794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8" name="Google Shape;948;p45"/>
          <p:cNvSpPr/>
          <p:nvPr/>
        </p:nvSpPr>
        <p:spPr>
          <a:xfrm>
            <a:off x="7333185" y="5759294"/>
            <a:ext cx="2370417" cy="53794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9" name="Google Shape;949;p45"/>
          <p:cNvSpPr txBox="1"/>
          <p:nvPr/>
        </p:nvSpPr>
        <p:spPr>
          <a:xfrm>
            <a:off x="5809681" y="1685569"/>
            <a:ext cx="5398003" cy="4793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350" b="1">
                <a:solidFill>
                  <a:schemeClr val="dk1"/>
                </a:solidFill>
                <a:latin typeface="Arial"/>
                <a:ea typeface="Arial"/>
                <a:cs typeface="Arial"/>
                <a:sym typeface="Arial"/>
              </a:rPr>
              <a:t>Nous devrions disposer de moyens sains et positifs pour faire face au stress et traiter les émotions intenses ou négatives. </a:t>
            </a:r>
            <a:endParaRPr/>
          </a:p>
          <a:p>
            <a:pPr marL="0" marR="0" lvl="0" indent="0" algn="l" rtl="0">
              <a:spcBef>
                <a:spcPts val="0"/>
              </a:spcBef>
              <a:spcAft>
                <a:spcPts val="0"/>
              </a:spcAft>
              <a:buNone/>
            </a:pPr>
            <a:endParaRPr sz="2350" b="1">
              <a:solidFill>
                <a:schemeClr val="dk1"/>
              </a:solidFill>
              <a:latin typeface="Arial"/>
              <a:ea typeface="Arial"/>
              <a:cs typeface="Arial"/>
              <a:sym typeface="Arial"/>
            </a:endParaRPr>
          </a:p>
          <a:p>
            <a:pPr marL="0" marR="0" lvl="0" indent="0" algn="l" rtl="0">
              <a:spcBef>
                <a:spcPts val="0"/>
              </a:spcBef>
              <a:spcAft>
                <a:spcPts val="0"/>
              </a:spcAft>
              <a:buNone/>
            </a:pPr>
            <a:r>
              <a:rPr lang="en-GB" sz="2350">
                <a:solidFill>
                  <a:schemeClr val="dk1"/>
                </a:solidFill>
                <a:latin typeface="Arial"/>
                <a:ea typeface="Arial"/>
                <a:cs typeface="Arial"/>
                <a:sym typeface="Arial"/>
              </a:rPr>
              <a:t>MAIS chaque personne est différente ! Ce qui fonctionne bien pour une personne peut ne pas faire l'affaire pour une autre.</a:t>
            </a:r>
            <a:endParaRPr/>
          </a:p>
          <a:p>
            <a:pPr marL="0" marR="0" lvl="0" indent="0" algn="l" rtl="0">
              <a:spcBef>
                <a:spcPts val="0"/>
              </a:spcBef>
              <a:spcAft>
                <a:spcPts val="0"/>
              </a:spcAft>
              <a:buNone/>
            </a:pPr>
            <a:endParaRPr sz="2350">
              <a:solidFill>
                <a:schemeClr val="dk1"/>
              </a:solidFill>
              <a:latin typeface="Arial"/>
              <a:ea typeface="Arial"/>
              <a:cs typeface="Arial"/>
              <a:sym typeface="Arial"/>
            </a:endParaRPr>
          </a:p>
          <a:p>
            <a:pPr marL="0" marR="0" lvl="0" indent="0" algn="l" rtl="0">
              <a:spcBef>
                <a:spcPts val="0"/>
              </a:spcBef>
              <a:spcAft>
                <a:spcPts val="0"/>
              </a:spcAft>
              <a:buNone/>
            </a:pPr>
            <a:r>
              <a:rPr lang="en-GB" sz="2350">
                <a:solidFill>
                  <a:schemeClr val="dk1"/>
                </a:solidFill>
                <a:latin typeface="Arial"/>
                <a:ea typeface="Arial"/>
                <a:cs typeface="Arial"/>
                <a:sym typeface="Arial"/>
              </a:rPr>
              <a:t>Faire régulièrement une pause pour se déconnecter et recharger ses batteries est un bon début.</a:t>
            </a:r>
            <a:endParaRPr sz="2350">
              <a:solidFill>
                <a:schemeClr val="dk1"/>
              </a:solidFill>
              <a:latin typeface="Arial"/>
              <a:ea typeface="Arial"/>
              <a:cs typeface="Arial"/>
              <a:sym typeface="Arial"/>
            </a:endParaRPr>
          </a:p>
        </p:txBody>
      </p:sp>
      <p:sp>
        <p:nvSpPr>
          <p:cNvPr id="950" name="Google Shape;950;p45"/>
          <p:cNvSpPr/>
          <p:nvPr/>
        </p:nvSpPr>
        <p:spPr>
          <a:xfrm>
            <a:off x="1014091" y="1690158"/>
            <a:ext cx="1016518" cy="1016518"/>
          </a:xfrm>
          <a:prstGeom prst="mathPlus">
            <a:avLst>
              <a:gd name="adj1" fmla="val 23520"/>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1" name="Google Shape;951;p45"/>
          <p:cNvSpPr/>
          <p:nvPr/>
        </p:nvSpPr>
        <p:spPr>
          <a:xfrm>
            <a:off x="2380269" y="3450435"/>
            <a:ext cx="1016518" cy="1016518"/>
          </a:xfrm>
          <a:prstGeom prst="mathPlus">
            <a:avLst>
              <a:gd name="adj1" fmla="val 23520"/>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2" name="Google Shape;952;p45"/>
          <p:cNvSpPr/>
          <p:nvPr/>
        </p:nvSpPr>
        <p:spPr>
          <a:xfrm>
            <a:off x="3985498" y="2157335"/>
            <a:ext cx="1016518" cy="1016518"/>
          </a:xfrm>
          <a:prstGeom prst="mathPlus">
            <a:avLst>
              <a:gd name="adj1" fmla="val 23520"/>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3" name="Google Shape;953;p45" descr="Yoga with solid fill"/>
          <p:cNvPicPr preferRelativeResize="0"/>
          <p:nvPr/>
        </p:nvPicPr>
        <p:blipFill rotWithShape="1">
          <a:blip r:embed="rId3">
            <a:alphaModFix/>
          </a:blip>
          <a:srcRect/>
          <a:stretch/>
        </p:blipFill>
        <p:spPr>
          <a:xfrm>
            <a:off x="935987" y="2593994"/>
            <a:ext cx="1362503" cy="1362503"/>
          </a:xfrm>
          <a:prstGeom prst="rect">
            <a:avLst/>
          </a:prstGeom>
          <a:noFill/>
          <a:ln>
            <a:noFill/>
          </a:ln>
        </p:spPr>
      </p:pic>
      <p:pic>
        <p:nvPicPr>
          <p:cNvPr id="954" name="Google Shape;954;p45" descr="Soccer with solid fill"/>
          <p:cNvPicPr preferRelativeResize="0"/>
          <p:nvPr/>
        </p:nvPicPr>
        <p:blipFill rotWithShape="1">
          <a:blip r:embed="rId4">
            <a:alphaModFix/>
          </a:blip>
          <a:srcRect/>
          <a:stretch/>
        </p:blipFill>
        <p:spPr>
          <a:xfrm>
            <a:off x="2881045" y="4160120"/>
            <a:ext cx="1351323" cy="1351323"/>
          </a:xfrm>
          <a:prstGeom prst="rect">
            <a:avLst/>
          </a:prstGeom>
          <a:noFill/>
          <a:ln>
            <a:noFill/>
          </a:ln>
        </p:spPr>
      </p:pic>
      <p:pic>
        <p:nvPicPr>
          <p:cNvPr id="955" name="Google Shape;955;p45" descr="Chat with solid fill"/>
          <p:cNvPicPr preferRelativeResize="0"/>
          <p:nvPr/>
        </p:nvPicPr>
        <p:blipFill rotWithShape="1">
          <a:blip r:embed="rId5">
            <a:alphaModFix/>
          </a:blip>
          <a:srcRect/>
          <a:stretch/>
        </p:blipFill>
        <p:spPr>
          <a:xfrm>
            <a:off x="1237748" y="4311186"/>
            <a:ext cx="1121319" cy="1121319"/>
          </a:xfrm>
          <a:prstGeom prst="rect">
            <a:avLst/>
          </a:prstGeom>
          <a:noFill/>
          <a:ln>
            <a:noFill/>
          </a:ln>
        </p:spPr>
      </p:pic>
      <p:pic>
        <p:nvPicPr>
          <p:cNvPr id="956" name="Google Shape;956;p45" descr="Pencil with solid fill"/>
          <p:cNvPicPr preferRelativeResize="0"/>
          <p:nvPr/>
        </p:nvPicPr>
        <p:blipFill rotWithShape="1">
          <a:blip r:embed="rId6">
            <a:alphaModFix/>
          </a:blip>
          <a:srcRect/>
          <a:stretch/>
        </p:blipFill>
        <p:spPr>
          <a:xfrm rot="-1525556">
            <a:off x="4175359" y="3173636"/>
            <a:ext cx="510727" cy="510727"/>
          </a:xfrm>
          <a:prstGeom prst="rect">
            <a:avLst/>
          </a:prstGeom>
          <a:noFill/>
          <a:ln>
            <a:noFill/>
          </a:ln>
        </p:spPr>
      </p:pic>
      <p:pic>
        <p:nvPicPr>
          <p:cNvPr id="957" name="Google Shape;957;p45" descr="Coffee with solid fill"/>
          <p:cNvPicPr preferRelativeResize="0"/>
          <p:nvPr/>
        </p:nvPicPr>
        <p:blipFill rotWithShape="1">
          <a:blip r:embed="rId7">
            <a:alphaModFix/>
          </a:blip>
          <a:srcRect/>
          <a:stretch/>
        </p:blipFill>
        <p:spPr>
          <a:xfrm>
            <a:off x="2372786" y="1964111"/>
            <a:ext cx="1016518" cy="1016518"/>
          </a:xfrm>
          <a:prstGeom prst="rect">
            <a:avLst/>
          </a:prstGeom>
          <a:noFill/>
          <a:ln>
            <a:noFill/>
          </a:ln>
        </p:spPr>
      </p:pic>
      <p:pic>
        <p:nvPicPr>
          <p:cNvPr id="958" name="Google Shape;958;p45" descr="Closed book with solid fill"/>
          <p:cNvPicPr preferRelativeResize="0"/>
          <p:nvPr/>
        </p:nvPicPr>
        <p:blipFill rotWithShape="1">
          <a:blip r:embed="rId8">
            <a:alphaModFix/>
          </a:blip>
          <a:srcRect/>
          <a:stretch/>
        </p:blipFill>
        <p:spPr>
          <a:xfrm>
            <a:off x="3555240" y="2991259"/>
            <a:ext cx="875481" cy="87548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963"/>
        <p:cNvGrpSpPr/>
        <p:nvPr/>
      </p:nvGrpSpPr>
      <p:grpSpPr>
        <a:xfrm>
          <a:off x="0" y="0"/>
          <a:ext cx="0" cy="0"/>
          <a:chOff x="0" y="0"/>
          <a:chExt cx="0" cy="0"/>
        </a:xfrm>
      </p:grpSpPr>
      <p:sp>
        <p:nvSpPr>
          <p:cNvPr id="964" name="Google Shape;964;p46"/>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47"/>
          <p:cNvSpPr txBox="1">
            <a:spLocks noGrp="1"/>
          </p:cNvSpPr>
          <p:nvPr>
            <p:ph type="title"/>
          </p:nvPr>
        </p:nvSpPr>
        <p:spPr>
          <a:xfrm>
            <a:off x="796385" y="3099692"/>
            <a:ext cx="10255073"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6</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Clôture du module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4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Objectifs d'apprentissage</a:t>
            </a:r>
            <a:endParaRPr>
              <a:latin typeface="Arial"/>
              <a:ea typeface="Arial"/>
              <a:cs typeface="Arial"/>
              <a:sym typeface="Arial"/>
            </a:endParaRPr>
          </a:p>
        </p:txBody>
      </p:sp>
      <p:grpSp>
        <p:nvGrpSpPr>
          <p:cNvPr id="977" name="Google Shape;977;p48"/>
          <p:cNvGrpSpPr/>
          <p:nvPr/>
        </p:nvGrpSpPr>
        <p:grpSpPr>
          <a:xfrm>
            <a:off x="6551749" y="2231651"/>
            <a:ext cx="1196375" cy="868968"/>
            <a:chOff x="6878053" y="1156317"/>
            <a:chExt cx="1431178" cy="1039513"/>
          </a:xfrm>
        </p:grpSpPr>
        <p:grpSp>
          <p:nvGrpSpPr>
            <p:cNvPr id="978" name="Google Shape;978;p48"/>
            <p:cNvGrpSpPr/>
            <p:nvPr/>
          </p:nvGrpSpPr>
          <p:grpSpPr>
            <a:xfrm>
              <a:off x="7672978" y="1156317"/>
              <a:ext cx="412941" cy="436880"/>
              <a:chOff x="243840" y="1676400"/>
              <a:chExt cx="701040" cy="741680"/>
            </a:xfrm>
          </p:grpSpPr>
          <p:sp>
            <p:nvSpPr>
              <p:cNvPr id="979" name="Google Shape;979;p48"/>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0" name="Google Shape;980;p48"/>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81" name="Google Shape;981;p48"/>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2" name="Google Shape;982;p48"/>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983" name="Google Shape;983;p48"/>
          <p:cNvGrpSpPr/>
          <p:nvPr/>
        </p:nvGrpSpPr>
        <p:grpSpPr>
          <a:xfrm>
            <a:off x="1389835" y="2231651"/>
            <a:ext cx="1196375" cy="868968"/>
            <a:chOff x="6878053" y="1156317"/>
            <a:chExt cx="1431178" cy="1039513"/>
          </a:xfrm>
        </p:grpSpPr>
        <p:grpSp>
          <p:nvGrpSpPr>
            <p:cNvPr id="984" name="Google Shape;984;p48"/>
            <p:cNvGrpSpPr/>
            <p:nvPr/>
          </p:nvGrpSpPr>
          <p:grpSpPr>
            <a:xfrm>
              <a:off x="7672978" y="1156317"/>
              <a:ext cx="412941" cy="436880"/>
              <a:chOff x="243840" y="1676400"/>
              <a:chExt cx="701040" cy="741680"/>
            </a:xfrm>
          </p:grpSpPr>
          <p:sp>
            <p:nvSpPr>
              <p:cNvPr id="985" name="Google Shape;985;p48"/>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6" name="Google Shape;986;p48"/>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87" name="Google Shape;987;p48"/>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8" name="Google Shape;988;p48"/>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989" name="Google Shape;989;p48"/>
          <p:cNvGrpSpPr/>
          <p:nvPr/>
        </p:nvGrpSpPr>
        <p:grpSpPr>
          <a:xfrm>
            <a:off x="3897030" y="2231651"/>
            <a:ext cx="1196375" cy="868968"/>
            <a:chOff x="6878053" y="1156317"/>
            <a:chExt cx="1431178" cy="1039513"/>
          </a:xfrm>
        </p:grpSpPr>
        <p:grpSp>
          <p:nvGrpSpPr>
            <p:cNvPr id="990" name="Google Shape;990;p48"/>
            <p:cNvGrpSpPr/>
            <p:nvPr/>
          </p:nvGrpSpPr>
          <p:grpSpPr>
            <a:xfrm>
              <a:off x="7672978" y="1156317"/>
              <a:ext cx="412941" cy="436880"/>
              <a:chOff x="243840" y="1676400"/>
              <a:chExt cx="701040" cy="741680"/>
            </a:xfrm>
          </p:grpSpPr>
          <p:sp>
            <p:nvSpPr>
              <p:cNvPr id="991" name="Google Shape;991;p48"/>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2" name="Google Shape;992;p48"/>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93" name="Google Shape;993;p48"/>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4" name="Google Shape;994;p48"/>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95" name="Google Shape;995;p48"/>
          <p:cNvSpPr txBox="1"/>
          <p:nvPr/>
        </p:nvSpPr>
        <p:spPr>
          <a:xfrm>
            <a:off x="838200" y="3620668"/>
            <a:ext cx="238125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Énumérer et expliquer les obstacles à la connaissance de soi</a:t>
            </a:r>
            <a:endParaRPr sz="2000">
              <a:solidFill>
                <a:schemeClr val="dk1"/>
              </a:solidFill>
              <a:latin typeface="Arial"/>
              <a:ea typeface="Arial"/>
              <a:cs typeface="Arial"/>
              <a:sym typeface="Arial"/>
            </a:endParaRPr>
          </a:p>
        </p:txBody>
      </p:sp>
      <p:sp>
        <p:nvSpPr>
          <p:cNvPr id="996" name="Google Shape;996;p48"/>
          <p:cNvSpPr txBox="1"/>
          <p:nvPr/>
        </p:nvSpPr>
        <p:spPr>
          <a:xfrm>
            <a:off x="3311323" y="3620668"/>
            <a:ext cx="238125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Identifier les obstacles à l'inclusion de personnes ou de groupes divers</a:t>
            </a:r>
            <a:endParaRPr sz="2000">
              <a:solidFill>
                <a:schemeClr val="dk1"/>
              </a:solidFill>
              <a:latin typeface="Arial"/>
              <a:ea typeface="Arial"/>
              <a:cs typeface="Arial"/>
              <a:sym typeface="Arial"/>
            </a:endParaRPr>
          </a:p>
        </p:txBody>
      </p:sp>
      <p:sp>
        <p:nvSpPr>
          <p:cNvPr id="997" name="Google Shape;997;p48"/>
          <p:cNvSpPr txBox="1"/>
          <p:nvPr/>
        </p:nvSpPr>
        <p:spPr>
          <a:xfrm>
            <a:off x="5873231" y="3620668"/>
            <a:ext cx="2686050"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Décrire comment un gestionnaire de cas peut utiliser le pouvoir de manière éthique et responsable</a:t>
            </a:r>
            <a:endParaRPr sz="2000">
              <a:solidFill>
                <a:schemeClr val="dk1"/>
              </a:solidFill>
              <a:latin typeface="Arial"/>
              <a:ea typeface="Arial"/>
              <a:cs typeface="Arial"/>
              <a:sym typeface="Arial"/>
            </a:endParaRPr>
          </a:p>
        </p:txBody>
      </p:sp>
      <p:grpSp>
        <p:nvGrpSpPr>
          <p:cNvPr id="998" name="Google Shape;998;p48"/>
          <p:cNvGrpSpPr/>
          <p:nvPr/>
        </p:nvGrpSpPr>
        <p:grpSpPr>
          <a:xfrm>
            <a:off x="9416983" y="2231651"/>
            <a:ext cx="1196375" cy="868968"/>
            <a:chOff x="6878053" y="1156317"/>
            <a:chExt cx="1431178" cy="1039513"/>
          </a:xfrm>
        </p:grpSpPr>
        <p:grpSp>
          <p:nvGrpSpPr>
            <p:cNvPr id="999" name="Google Shape;999;p48"/>
            <p:cNvGrpSpPr/>
            <p:nvPr/>
          </p:nvGrpSpPr>
          <p:grpSpPr>
            <a:xfrm>
              <a:off x="7672978" y="1156317"/>
              <a:ext cx="412941" cy="436880"/>
              <a:chOff x="243840" y="1676400"/>
              <a:chExt cx="701040" cy="741680"/>
            </a:xfrm>
          </p:grpSpPr>
          <p:sp>
            <p:nvSpPr>
              <p:cNvPr id="1000" name="Google Shape;1000;p48"/>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1" name="Google Shape;1001;p48"/>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002" name="Google Shape;1002;p48"/>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03" name="Google Shape;1003;p48"/>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004" name="Google Shape;1004;p48"/>
          <p:cNvSpPr txBox="1"/>
          <p:nvPr/>
        </p:nvSpPr>
        <p:spPr>
          <a:xfrm>
            <a:off x="8651154" y="3620668"/>
            <a:ext cx="2918204"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Reconnaître les signes de stress et expliquer comment faire face au stress ou gérer des émotions intenses ou négatives. </a:t>
            </a:r>
            <a:endParaRPr sz="2000">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4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Fin du module </a:t>
            </a:r>
            <a:endParaRPr/>
          </a:p>
        </p:txBody>
      </p:sp>
      <p:sp>
        <p:nvSpPr>
          <p:cNvPr id="1011" name="Google Shape;1011;p49"/>
          <p:cNvSpPr/>
          <p:nvPr/>
        </p:nvSpPr>
        <p:spPr>
          <a:xfrm>
            <a:off x="1384531" y="2413726"/>
            <a:ext cx="2821709" cy="2611120"/>
          </a:xfrm>
          <a:prstGeom prst="wedgeRoundRectCallout">
            <a:avLst>
              <a:gd name="adj1" fmla="val -62814"/>
              <a:gd name="adj2" fmla="val -19017"/>
              <a:gd name="adj3" fmla="val 16667"/>
            </a:avLst>
          </a:prstGeom>
          <a:solidFill>
            <a:srgbClr val="F0E7E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Révision des objectifs d'apprentissage</a:t>
            </a:r>
            <a:endParaRPr sz="2400">
              <a:solidFill>
                <a:schemeClr val="dk1"/>
              </a:solidFill>
              <a:latin typeface="Arial"/>
              <a:ea typeface="Arial"/>
              <a:cs typeface="Arial"/>
              <a:sym typeface="Arial"/>
            </a:endParaRPr>
          </a:p>
        </p:txBody>
      </p:sp>
      <p:sp>
        <p:nvSpPr>
          <p:cNvPr id="1012" name="Google Shape;1012;p49"/>
          <p:cNvSpPr/>
          <p:nvPr/>
        </p:nvSpPr>
        <p:spPr>
          <a:xfrm>
            <a:off x="4828771" y="2413726"/>
            <a:ext cx="2821709" cy="2611120"/>
          </a:xfrm>
          <a:prstGeom prst="wedgeRoundRectCallout">
            <a:avLst>
              <a:gd name="adj1" fmla="val -19246"/>
              <a:gd name="adj2" fmla="val 59595"/>
              <a:gd name="adj3" fmla="val 16667"/>
            </a:avLst>
          </a:prstGeom>
          <a:solidFill>
            <a:srgbClr val="F0E7E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Réflexion et retour d'information </a:t>
            </a:r>
            <a:endParaRPr/>
          </a:p>
        </p:txBody>
      </p:sp>
      <p:sp>
        <p:nvSpPr>
          <p:cNvPr id="1013" name="Google Shape;1013;p49"/>
          <p:cNvSpPr/>
          <p:nvPr/>
        </p:nvSpPr>
        <p:spPr>
          <a:xfrm>
            <a:off x="8273011" y="2413726"/>
            <a:ext cx="2821709" cy="2611120"/>
          </a:xfrm>
          <a:prstGeom prst="wedgeRoundRectCallout">
            <a:avLst>
              <a:gd name="adj1" fmla="val 59608"/>
              <a:gd name="adj2" fmla="val -20186"/>
              <a:gd name="adj3" fmla="val 16667"/>
            </a:avLst>
          </a:prstGeom>
          <a:solidFill>
            <a:srgbClr val="F0E7EC"/>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Fermeture</a:t>
            </a:r>
            <a:endParaRPr/>
          </a:p>
        </p:txBody>
      </p:sp>
      <p:grpSp>
        <p:nvGrpSpPr>
          <p:cNvPr id="1014" name="Google Shape;1014;p49"/>
          <p:cNvGrpSpPr/>
          <p:nvPr/>
        </p:nvGrpSpPr>
        <p:grpSpPr>
          <a:xfrm>
            <a:off x="9994118" y="33917"/>
            <a:ext cx="2057602" cy="1975956"/>
            <a:chOff x="9994118" y="33917"/>
            <a:chExt cx="2057602" cy="1975956"/>
          </a:xfrm>
        </p:grpSpPr>
        <p:sp>
          <p:nvSpPr>
            <p:cNvPr id="1015" name="Google Shape;1015;p49"/>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016" name="Google Shape;1016;p49"/>
            <p:cNvGrpSpPr/>
            <p:nvPr/>
          </p:nvGrpSpPr>
          <p:grpSpPr>
            <a:xfrm>
              <a:off x="10621771" y="762700"/>
              <a:ext cx="562136" cy="634675"/>
              <a:chOff x="760175" y="830142"/>
              <a:chExt cx="867619" cy="979579"/>
            </a:xfrm>
          </p:grpSpPr>
          <p:sp>
            <p:nvSpPr>
              <p:cNvPr id="1017" name="Google Shape;1017;p49"/>
              <p:cNvSpPr/>
              <p:nvPr/>
            </p:nvSpPr>
            <p:spPr>
              <a:xfrm>
                <a:off x="864636" y="830142"/>
                <a:ext cx="763158" cy="9795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35</a:t>
                </a:r>
                <a:endParaRPr/>
              </a:p>
            </p:txBody>
          </p:sp>
          <p:sp>
            <p:nvSpPr>
              <p:cNvPr id="1018" name="Google Shape;1018;p49"/>
              <p:cNvSpPr/>
              <p:nvPr/>
            </p:nvSpPr>
            <p:spPr>
              <a:xfrm>
                <a:off x="760175" y="830144"/>
                <a:ext cx="149292" cy="979577"/>
              </a:xfrm>
              <a:prstGeom prst="rec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019" name="Google Shape;1019;p49"/>
            <p:cNvGrpSpPr/>
            <p:nvPr/>
          </p:nvGrpSpPr>
          <p:grpSpPr>
            <a:xfrm>
              <a:off x="11325415" y="762701"/>
              <a:ext cx="182192" cy="634674"/>
              <a:chOff x="2121762" y="2323619"/>
              <a:chExt cx="200378" cy="825210"/>
            </a:xfrm>
          </p:grpSpPr>
          <p:sp>
            <p:nvSpPr>
              <p:cNvPr id="1020" name="Google Shape;1020;p49"/>
              <p:cNvSpPr/>
              <p:nvPr/>
            </p:nvSpPr>
            <p:spPr>
              <a:xfrm>
                <a:off x="2121763" y="2323619"/>
                <a:ext cx="200377" cy="172739"/>
              </a:xfrm>
              <a:prstGeom prst="triangle">
                <a:avLst>
                  <a:gd name="adj"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1" name="Google Shape;1021;p49"/>
              <p:cNvSpPr/>
              <p:nvPr/>
            </p:nvSpPr>
            <p:spPr>
              <a:xfrm>
                <a:off x="2121762" y="2496169"/>
                <a:ext cx="200377" cy="6526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p:nvPr/>
        </p:nvSpPr>
        <p:spPr>
          <a:xfrm>
            <a:off x="0" y="4218834"/>
            <a:ext cx="12192000" cy="1698581"/>
          </a:xfrm>
          <a:prstGeom prst="rect">
            <a:avLst/>
          </a:prstGeom>
          <a:solidFill>
            <a:srgbClr val="F0E7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Récapitulation de l'activité</a:t>
            </a:r>
            <a:endParaRPr>
              <a:latin typeface="Arial"/>
              <a:ea typeface="Arial"/>
              <a:cs typeface="Arial"/>
              <a:sym typeface="Arial"/>
            </a:endParaRPr>
          </a:p>
        </p:txBody>
      </p:sp>
      <p:sp>
        <p:nvSpPr>
          <p:cNvPr id="157" name="Google Shape;157;p5"/>
          <p:cNvSpPr txBox="1"/>
          <p:nvPr/>
        </p:nvSpPr>
        <p:spPr>
          <a:xfrm>
            <a:off x="1971162" y="1291401"/>
            <a:ext cx="8249676" cy="540121"/>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ctr" rtl="0">
              <a:lnSpc>
                <a:spcPct val="100000"/>
              </a:lnSpc>
              <a:spcBef>
                <a:spcPts val="0"/>
              </a:spcBef>
              <a:spcAft>
                <a:spcPts val="0"/>
              </a:spcAft>
              <a:buClr>
                <a:schemeClr val="dk1"/>
              </a:buClr>
              <a:buSzPct val="100000"/>
              <a:buFont typeface="Arial"/>
              <a:buNone/>
            </a:pPr>
            <a:r>
              <a:rPr lang="en-GB" sz="2400" b="1" i="0" u="none" strike="noStrike" cap="none">
                <a:solidFill>
                  <a:schemeClr val="dk1"/>
                </a:solidFill>
                <a:latin typeface="Arial"/>
                <a:ea typeface="Arial"/>
                <a:cs typeface="Arial"/>
                <a:sym typeface="Arial"/>
              </a:rPr>
              <a:t>Présentation de 3 à 4 minutes des principaux enseignements sur...</a:t>
            </a:r>
            <a:endParaRPr sz="1800">
              <a:solidFill>
                <a:schemeClr val="dk1"/>
              </a:solidFill>
              <a:latin typeface="Arial"/>
              <a:ea typeface="Arial"/>
              <a:cs typeface="Arial"/>
              <a:sym typeface="Arial"/>
            </a:endParaRPr>
          </a:p>
        </p:txBody>
      </p:sp>
      <p:sp>
        <p:nvSpPr>
          <p:cNvPr id="158" name="Google Shape;158;p5"/>
          <p:cNvSpPr txBox="1"/>
          <p:nvPr/>
        </p:nvSpPr>
        <p:spPr>
          <a:xfrm>
            <a:off x="832797" y="4292366"/>
            <a:ext cx="2474328"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2000" b="1" i="0" u="none" strike="noStrike" cap="none">
                <a:solidFill>
                  <a:schemeClr val="dk1"/>
                </a:solidFill>
                <a:latin typeface="Arial"/>
                <a:ea typeface="Arial"/>
                <a:cs typeface="Arial"/>
                <a:sym typeface="Arial"/>
              </a:rPr>
              <a:t>GROUPE 1</a:t>
            </a:r>
            <a:endParaRPr sz="200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2000" b="0" i="0" u="none" strike="noStrike" cap="none">
                <a:solidFill>
                  <a:schemeClr val="dk1"/>
                </a:solidFill>
                <a:latin typeface="Arial"/>
                <a:ea typeface="Arial"/>
                <a:cs typeface="Arial"/>
                <a:sym typeface="Arial"/>
              </a:rPr>
              <a:t>Les connaissances essentielles pour les gestionnaires de cas </a:t>
            </a:r>
            <a:endParaRPr sz="2000" b="0" i="0" u="none" strike="noStrike" cap="none">
              <a:solidFill>
                <a:schemeClr val="dk1"/>
              </a:solidFill>
              <a:latin typeface="Arial"/>
              <a:ea typeface="Arial"/>
              <a:cs typeface="Arial"/>
              <a:sym typeface="Arial"/>
            </a:endParaRPr>
          </a:p>
        </p:txBody>
      </p:sp>
      <p:sp>
        <p:nvSpPr>
          <p:cNvPr id="159" name="Google Shape;159;p5"/>
          <p:cNvSpPr txBox="1"/>
          <p:nvPr/>
        </p:nvSpPr>
        <p:spPr>
          <a:xfrm>
            <a:off x="3431760" y="4421766"/>
            <a:ext cx="2183109"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2000" b="1" i="0" u="none" strike="noStrike" cap="none">
                <a:solidFill>
                  <a:schemeClr val="dk1"/>
                </a:solidFill>
                <a:latin typeface="Arial"/>
                <a:ea typeface="Arial"/>
                <a:cs typeface="Arial"/>
                <a:sym typeface="Arial"/>
              </a:rPr>
              <a:t>GROUPE 2</a:t>
            </a:r>
            <a:endParaRPr sz="200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2000">
                <a:solidFill>
                  <a:schemeClr val="dk1"/>
                </a:solidFill>
                <a:latin typeface="Arial"/>
                <a:ea typeface="Arial"/>
                <a:cs typeface="Arial"/>
                <a:sym typeface="Arial"/>
              </a:rPr>
              <a:t>L’a</a:t>
            </a:r>
            <a:r>
              <a:rPr lang="en-GB" sz="2000" b="0" i="0" u="none" strike="noStrike" cap="none">
                <a:solidFill>
                  <a:schemeClr val="dk1"/>
                </a:solidFill>
                <a:latin typeface="Arial"/>
                <a:ea typeface="Arial"/>
                <a:cs typeface="Arial"/>
                <a:sym typeface="Arial"/>
              </a:rPr>
              <a:t>ttitude et l’approche centrées sur l'enfant</a:t>
            </a:r>
            <a:endParaRPr sz="2000" b="0" i="0" u="none" strike="noStrike" cap="none">
              <a:solidFill>
                <a:schemeClr val="dk1"/>
              </a:solidFill>
              <a:latin typeface="Arial"/>
              <a:ea typeface="Arial"/>
              <a:cs typeface="Arial"/>
              <a:sym typeface="Arial"/>
            </a:endParaRPr>
          </a:p>
        </p:txBody>
      </p:sp>
      <p:sp>
        <p:nvSpPr>
          <p:cNvPr id="160" name="Google Shape;160;p5"/>
          <p:cNvSpPr txBox="1"/>
          <p:nvPr/>
        </p:nvSpPr>
        <p:spPr>
          <a:xfrm>
            <a:off x="8552075" y="4421766"/>
            <a:ext cx="2801725"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2000" b="1" i="0" u="none" strike="noStrike" cap="none">
                <a:solidFill>
                  <a:schemeClr val="dk1"/>
                </a:solidFill>
                <a:latin typeface="Arial"/>
                <a:ea typeface="Arial"/>
                <a:cs typeface="Arial"/>
                <a:sym typeface="Arial"/>
              </a:rPr>
              <a:t>GROUPE 4</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2000">
                <a:solidFill>
                  <a:schemeClr val="dk1"/>
                </a:solidFill>
                <a:latin typeface="Arial"/>
                <a:ea typeface="Arial"/>
                <a:cs typeface="Arial"/>
                <a:sym typeface="Arial"/>
              </a:rPr>
              <a:t>Les p</a:t>
            </a:r>
            <a:r>
              <a:rPr lang="en-GB" sz="2000" b="0" i="0" u="none" strike="noStrike" cap="none">
                <a:solidFill>
                  <a:schemeClr val="dk1"/>
                </a:solidFill>
                <a:latin typeface="Arial"/>
                <a:ea typeface="Arial"/>
                <a:cs typeface="Arial"/>
                <a:sym typeface="Arial"/>
              </a:rPr>
              <a:t>rincipes directeurs de la gestion des cas</a:t>
            </a:r>
            <a:endParaRPr sz="2000" b="0" i="0" u="none" strike="noStrike" cap="none">
              <a:solidFill>
                <a:schemeClr val="dk1"/>
              </a:solidFill>
              <a:latin typeface="Arial"/>
              <a:ea typeface="Arial"/>
              <a:cs typeface="Arial"/>
              <a:sym typeface="Arial"/>
            </a:endParaRPr>
          </a:p>
        </p:txBody>
      </p:sp>
      <p:sp>
        <p:nvSpPr>
          <p:cNvPr id="161" name="Google Shape;161;p5"/>
          <p:cNvSpPr txBox="1"/>
          <p:nvPr/>
        </p:nvSpPr>
        <p:spPr>
          <a:xfrm>
            <a:off x="6007788" y="4421766"/>
            <a:ext cx="2474328"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2000" b="1" i="0" u="none" strike="noStrike" cap="none">
                <a:solidFill>
                  <a:schemeClr val="dk1"/>
                </a:solidFill>
                <a:latin typeface="Arial"/>
                <a:ea typeface="Arial"/>
                <a:cs typeface="Arial"/>
                <a:sym typeface="Arial"/>
              </a:rPr>
              <a:t>GROUPE 3</a:t>
            </a:r>
            <a:endParaRPr sz="200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2000">
                <a:solidFill>
                  <a:schemeClr val="dk1"/>
                </a:solidFill>
                <a:latin typeface="Arial"/>
                <a:ea typeface="Arial"/>
                <a:cs typeface="Arial"/>
                <a:sym typeface="Arial"/>
              </a:rPr>
              <a:t>Les c</a:t>
            </a:r>
            <a:r>
              <a:rPr lang="en-GB" sz="2000" b="0" i="0" u="none" strike="noStrike" cap="none">
                <a:solidFill>
                  <a:schemeClr val="dk1"/>
                </a:solidFill>
                <a:latin typeface="Arial"/>
                <a:ea typeface="Arial"/>
                <a:cs typeface="Arial"/>
                <a:sym typeface="Arial"/>
              </a:rPr>
              <a:t>ompétences essentielles</a:t>
            </a:r>
            <a:endParaRPr sz="2000" b="0" i="0" u="none" strike="noStrike" cap="none">
              <a:solidFill>
                <a:schemeClr val="dk1"/>
              </a:solidFill>
              <a:latin typeface="Arial"/>
              <a:ea typeface="Arial"/>
              <a:cs typeface="Arial"/>
              <a:sym typeface="Arial"/>
            </a:endParaRPr>
          </a:p>
        </p:txBody>
      </p:sp>
      <p:grpSp>
        <p:nvGrpSpPr>
          <p:cNvPr id="162" name="Google Shape;162;p5"/>
          <p:cNvGrpSpPr/>
          <p:nvPr/>
        </p:nvGrpSpPr>
        <p:grpSpPr>
          <a:xfrm>
            <a:off x="9327325" y="2647920"/>
            <a:ext cx="1204304" cy="1258432"/>
            <a:chOff x="7345680" y="2484120"/>
            <a:chExt cx="904240" cy="944880"/>
          </a:xfrm>
        </p:grpSpPr>
        <p:sp>
          <p:nvSpPr>
            <p:cNvPr id="163" name="Google Shape;163;p5"/>
            <p:cNvSpPr/>
            <p:nvPr/>
          </p:nvSpPr>
          <p:spPr>
            <a:xfrm>
              <a:off x="7345680" y="2484120"/>
              <a:ext cx="904240" cy="94488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5"/>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65" name="Google Shape;165;p5" descr="Left Brain with solid fill"/>
          <p:cNvPicPr preferRelativeResize="0"/>
          <p:nvPr/>
        </p:nvPicPr>
        <p:blipFill rotWithShape="1">
          <a:blip r:embed="rId3">
            <a:alphaModFix/>
          </a:blip>
          <a:srcRect/>
          <a:stretch/>
        </p:blipFill>
        <p:spPr>
          <a:xfrm>
            <a:off x="1209528" y="2294811"/>
            <a:ext cx="1964909" cy="1964909"/>
          </a:xfrm>
          <a:prstGeom prst="rect">
            <a:avLst/>
          </a:prstGeom>
          <a:noFill/>
          <a:ln>
            <a:noFill/>
          </a:ln>
        </p:spPr>
      </p:pic>
      <p:pic>
        <p:nvPicPr>
          <p:cNvPr id="166" name="Google Shape;166;p5" descr="Sign language with solid fill"/>
          <p:cNvPicPr preferRelativeResize="0"/>
          <p:nvPr/>
        </p:nvPicPr>
        <p:blipFill rotWithShape="1">
          <a:blip r:embed="rId4">
            <a:alphaModFix/>
          </a:blip>
          <a:srcRect/>
          <a:stretch/>
        </p:blipFill>
        <p:spPr>
          <a:xfrm>
            <a:off x="6288408" y="2305729"/>
            <a:ext cx="1694449" cy="1694449"/>
          </a:xfrm>
          <a:prstGeom prst="rect">
            <a:avLst/>
          </a:prstGeom>
          <a:noFill/>
          <a:ln>
            <a:noFill/>
          </a:ln>
        </p:spPr>
      </p:pic>
      <p:grpSp>
        <p:nvGrpSpPr>
          <p:cNvPr id="167" name="Google Shape;167;p5"/>
          <p:cNvGrpSpPr/>
          <p:nvPr/>
        </p:nvGrpSpPr>
        <p:grpSpPr>
          <a:xfrm>
            <a:off x="3624385" y="2272968"/>
            <a:ext cx="2055544" cy="2035879"/>
            <a:chOff x="4799269" y="2120257"/>
            <a:chExt cx="2494414" cy="2470551"/>
          </a:xfrm>
        </p:grpSpPr>
        <p:pic>
          <p:nvPicPr>
            <p:cNvPr id="168" name="Google Shape;168;p5" descr="Right Brain with solid fill"/>
            <p:cNvPicPr preferRelativeResize="0"/>
            <p:nvPr/>
          </p:nvPicPr>
          <p:blipFill rotWithShape="1">
            <a:blip r:embed="rId5">
              <a:alphaModFix/>
            </a:blip>
            <a:srcRect r="50597"/>
            <a:stretch/>
          </p:blipFill>
          <p:spPr>
            <a:xfrm>
              <a:off x="4799269" y="2120257"/>
              <a:ext cx="1220531" cy="2470551"/>
            </a:xfrm>
            <a:prstGeom prst="rect">
              <a:avLst/>
            </a:prstGeom>
            <a:noFill/>
            <a:ln>
              <a:noFill/>
            </a:ln>
          </p:spPr>
        </p:pic>
        <p:pic>
          <p:nvPicPr>
            <p:cNvPr id="169" name="Google Shape;169;p5" descr="Left Brain with solid fill"/>
            <p:cNvPicPr preferRelativeResize="0"/>
            <p:nvPr/>
          </p:nvPicPr>
          <p:blipFill rotWithShape="1">
            <a:blip r:embed="rId3">
              <a:alphaModFix/>
            </a:blip>
            <a:srcRect l="51522"/>
            <a:stretch/>
          </p:blipFill>
          <p:spPr>
            <a:xfrm>
              <a:off x="6096000" y="2120257"/>
              <a:ext cx="1197683" cy="2470551"/>
            </a:xfrm>
            <a:prstGeom prst="rect">
              <a:avLst/>
            </a:prstGeom>
            <a:noFill/>
            <a:ln>
              <a:noFill/>
            </a:ln>
          </p:spPr>
        </p:pic>
        <p:sp>
          <p:nvSpPr>
            <p:cNvPr id="170" name="Google Shape;170;p5"/>
            <p:cNvSpPr/>
            <p:nvPr/>
          </p:nvSpPr>
          <p:spPr>
            <a:xfrm>
              <a:off x="5387091" y="3102772"/>
              <a:ext cx="478972" cy="478972"/>
            </a:xfrm>
            <a:prstGeom prst="mathPlus">
              <a:avLst>
                <a:gd name="adj1" fmla="val 2352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5"/>
            <p:cNvSpPr/>
            <p:nvPr/>
          </p:nvSpPr>
          <p:spPr>
            <a:xfrm>
              <a:off x="6233621" y="3118356"/>
              <a:ext cx="440528" cy="440528"/>
            </a:xfrm>
            <a:prstGeom prst="mathMinus">
              <a:avLst>
                <a:gd name="adj1" fmla="val 3043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Objectifs d'apprentissage</a:t>
            </a:r>
            <a:endParaRPr>
              <a:latin typeface="Arial"/>
              <a:ea typeface="Arial"/>
              <a:cs typeface="Arial"/>
              <a:sym typeface="Arial"/>
            </a:endParaRPr>
          </a:p>
        </p:txBody>
      </p:sp>
      <p:grpSp>
        <p:nvGrpSpPr>
          <p:cNvPr id="178" name="Google Shape;178;p6"/>
          <p:cNvGrpSpPr/>
          <p:nvPr/>
        </p:nvGrpSpPr>
        <p:grpSpPr>
          <a:xfrm>
            <a:off x="6580282" y="2337824"/>
            <a:ext cx="1196375" cy="868968"/>
            <a:chOff x="6878053" y="1156317"/>
            <a:chExt cx="1431178" cy="1039513"/>
          </a:xfrm>
        </p:grpSpPr>
        <p:grpSp>
          <p:nvGrpSpPr>
            <p:cNvPr id="179" name="Google Shape;179;p6"/>
            <p:cNvGrpSpPr/>
            <p:nvPr/>
          </p:nvGrpSpPr>
          <p:grpSpPr>
            <a:xfrm>
              <a:off x="7672978" y="1156317"/>
              <a:ext cx="412941" cy="436880"/>
              <a:chOff x="243840" y="1676400"/>
              <a:chExt cx="701040" cy="741680"/>
            </a:xfrm>
          </p:grpSpPr>
          <p:sp>
            <p:nvSpPr>
              <p:cNvPr id="180" name="Google Shape;180;p6"/>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p6"/>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2" name="Google Shape;182;p6"/>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3" name="Google Shape;183;p6"/>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84" name="Google Shape;184;p6"/>
          <p:cNvGrpSpPr/>
          <p:nvPr/>
        </p:nvGrpSpPr>
        <p:grpSpPr>
          <a:xfrm>
            <a:off x="1257519" y="2337824"/>
            <a:ext cx="1196375" cy="868968"/>
            <a:chOff x="6878053" y="1156317"/>
            <a:chExt cx="1431178" cy="1039513"/>
          </a:xfrm>
        </p:grpSpPr>
        <p:grpSp>
          <p:nvGrpSpPr>
            <p:cNvPr id="185" name="Google Shape;185;p6"/>
            <p:cNvGrpSpPr/>
            <p:nvPr/>
          </p:nvGrpSpPr>
          <p:grpSpPr>
            <a:xfrm>
              <a:off x="7672978" y="1156317"/>
              <a:ext cx="412941" cy="436880"/>
              <a:chOff x="243840" y="1676400"/>
              <a:chExt cx="701040" cy="741680"/>
            </a:xfrm>
          </p:grpSpPr>
          <p:sp>
            <p:nvSpPr>
              <p:cNvPr id="186" name="Google Shape;186;p6"/>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7" name="Google Shape;187;p6"/>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8" name="Google Shape;188;p6"/>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9" name="Google Shape;189;p6"/>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90" name="Google Shape;190;p6"/>
          <p:cNvGrpSpPr/>
          <p:nvPr/>
        </p:nvGrpSpPr>
        <p:grpSpPr>
          <a:xfrm>
            <a:off x="3921995" y="2337824"/>
            <a:ext cx="1196375" cy="868968"/>
            <a:chOff x="6878053" y="1156317"/>
            <a:chExt cx="1431178" cy="1039513"/>
          </a:xfrm>
        </p:grpSpPr>
        <p:grpSp>
          <p:nvGrpSpPr>
            <p:cNvPr id="191" name="Google Shape;191;p6"/>
            <p:cNvGrpSpPr/>
            <p:nvPr/>
          </p:nvGrpSpPr>
          <p:grpSpPr>
            <a:xfrm>
              <a:off x="7672978" y="1156317"/>
              <a:ext cx="412941" cy="436880"/>
              <a:chOff x="243840" y="1676400"/>
              <a:chExt cx="701040" cy="741680"/>
            </a:xfrm>
          </p:grpSpPr>
          <p:sp>
            <p:nvSpPr>
              <p:cNvPr id="192" name="Google Shape;192;p6"/>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3" name="Google Shape;193;p6"/>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94" name="Google Shape;194;p6"/>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6"/>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96" name="Google Shape;196;p6"/>
          <p:cNvSpPr txBox="1"/>
          <p:nvPr/>
        </p:nvSpPr>
        <p:spPr>
          <a:xfrm>
            <a:off x="649514" y="3585598"/>
            <a:ext cx="238125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Énumérer et expliquer les obstacles à la connaissance de soi</a:t>
            </a:r>
            <a:endParaRPr sz="2000">
              <a:solidFill>
                <a:schemeClr val="dk1"/>
              </a:solidFill>
              <a:latin typeface="Arial"/>
              <a:ea typeface="Arial"/>
              <a:cs typeface="Arial"/>
              <a:sym typeface="Arial"/>
            </a:endParaRPr>
          </a:p>
        </p:txBody>
      </p:sp>
      <p:sp>
        <p:nvSpPr>
          <p:cNvPr id="197" name="Google Shape;197;p6"/>
          <p:cNvSpPr txBox="1"/>
          <p:nvPr/>
        </p:nvSpPr>
        <p:spPr>
          <a:xfrm>
            <a:off x="3510924" y="3585598"/>
            <a:ext cx="203290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Identifier les obstacles à l'inclusion de personnes ou de groupes divers</a:t>
            </a:r>
            <a:endParaRPr sz="2000">
              <a:solidFill>
                <a:schemeClr val="dk1"/>
              </a:solidFill>
              <a:latin typeface="Arial"/>
              <a:ea typeface="Arial"/>
              <a:cs typeface="Arial"/>
              <a:sym typeface="Arial"/>
            </a:endParaRPr>
          </a:p>
        </p:txBody>
      </p:sp>
      <p:sp>
        <p:nvSpPr>
          <p:cNvPr id="198" name="Google Shape;198;p6"/>
          <p:cNvSpPr txBox="1"/>
          <p:nvPr/>
        </p:nvSpPr>
        <p:spPr>
          <a:xfrm>
            <a:off x="6062156" y="3585598"/>
            <a:ext cx="2365265"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Décrire comment un gestionnaire de cas peut utiliser le pouvoir de manière éthique et responsable</a:t>
            </a:r>
            <a:endParaRPr sz="2000">
              <a:solidFill>
                <a:schemeClr val="dk1"/>
              </a:solidFill>
              <a:latin typeface="Arial"/>
              <a:ea typeface="Arial"/>
              <a:cs typeface="Arial"/>
              <a:sym typeface="Arial"/>
            </a:endParaRPr>
          </a:p>
        </p:txBody>
      </p:sp>
      <p:grpSp>
        <p:nvGrpSpPr>
          <p:cNvPr id="199" name="Google Shape;199;p6"/>
          <p:cNvGrpSpPr/>
          <p:nvPr/>
        </p:nvGrpSpPr>
        <p:grpSpPr>
          <a:xfrm>
            <a:off x="9580568" y="2337824"/>
            <a:ext cx="1196375" cy="868968"/>
            <a:chOff x="6878053" y="1156317"/>
            <a:chExt cx="1431178" cy="1039513"/>
          </a:xfrm>
        </p:grpSpPr>
        <p:grpSp>
          <p:nvGrpSpPr>
            <p:cNvPr id="200" name="Google Shape;200;p6"/>
            <p:cNvGrpSpPr/>
            <p:nvPr/>
          </p:nvGrpSpPr>
          <p:grpSpPr>
            <a:xfrm>
              <a:off x="7672978" y="1156317"/>
              <a:ext cx="412941" cy="436880"/>
              <a:chOff x="243840" y="1676400"/>
              <a:chExt cx="701040" cy="741680"/>
            </a:xfrm>
          </p:grpSpPr>
          <p:sp>
            <p:nvSpPr>
              <p:cNvPr id="201" name="Google Shape;201;p6"/>
              <p:cNvSpPr/>
              <p:nvPr/>
            </p:nvSpPr>
            <p:spPr>
              <a:xfrm>
                <a:off x="243840" y="1676400"/>
                <a:ext cx="116839" cy="7416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 name="Google Shape;202;p6"/>
              <p:cNvSpPr/>
              <p:nvPr/>
            </p:nvSpPr>
            <p:spPr>
              <a:xfrm>
                <a:off x="314960" y="1676400"/>
                <a:ext cx="629920" cy="436880"/>
              </a:xfrm>
              <a:prstGeom prst="rect">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03" name="Google Shape;203;p6"/>
            <p:cNvSpPr/>
            <p:nvPr/>
          </p:nvSpPr>
          <p:spPr>
            <a:xfrm>
              <a:off x="7120511" y="1517650"/>
              <a:ext cx="1188720" cy="678180"/>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4" name="Google Shape;204;p6"/>
            <p:cNvSpPr/>
            <p:nvPr/>
          </p:nvSpPr>
          <p:spPr>
            <a:xfrm>
              <a:off x="6878053" y="1727035"/>
              <a:ext cx="821708" cy="468795"/>
            </a:xfrm>
            <a:prstGeom prst="triangle">
              <a:avLst>
                <a:gd name="adj" fmla="val 50000"/>
              </a:avLst>
            </a:prstGeom>
            <a:solidFill>
              <a:srgbClr val="8C5F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05" name="Google Shape;205;p6"/>
          <p:cNvSpPr txBox="1"/>
          <p:nvPr/>
        </p:nvSpPr>
        <p:spPr>
          <a:xfrm>
            <a:off x="8731569" y="3585598"/>
            <a:ext cx="2894374"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Reconnaître les signes de stress et expliquer comment faire face au stress ou gérer des émotions intenses ou négatives. </a:t>
            </a:r>
            <a:endParaRPr sz="2000">
              <a:solidFill>
                <a:schemeClr val="dk1"/>
              </a:solidFill>
              <a:latin typeface="Arial"/>
              <a:ea typeface="Arial"/>
              <a:cs typeface="Arial"/>
              <a:sym typeface="Arial"/>
            </a:endParaRPr>
          </a:p>
        </p:txBody>
      </p:sp>
      <p:grpSp>
        <p:nvGrpSpPr>
          <p:cNvPr id="206" name="Google Shape;206;p6"/>
          <p:cNvGrpSpPr/>
          <p:nvPr/>
        </p:nvGrpSpPr>
        <p:grpSpPr>
          <a:xfrm>
            <a:off x="9994118" y="-18837"/>
            <a:ext cx="2057602" cy="1975956"/>
            <a:chOff x="9994118" y="33917"/>
            <a:chExt cx="2057602" cy="1975956"/>
          </a:xfrm>
        </p:grpSpPr>
        <p:sp>
          <p:nvSpPr>
            <p:cNvPr id="207" name="Google Shape;207;p6"/>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08" name="Google Shape;208;p6"/>
            <p:cNvGrpSpPr/>
            <p:nvPr/>
          </p:nvGrpSpPr>
          <p:grpSpPr>
            <a:xfrm>
              <a:off x="10741851" y="747986"/>
              <a:ext cx="562136" cy="634675"/>
              <a:chOff x="760175" y="830142"/>
              <a:chExt cx="867619" cy="979579"/>
            </a:xfrm>
          </p:grpSpPr>
          <p:sp>
            <p:nvSpPr>
              <p:cNvPr id="209" name="Google Shape;209;p6"/>
              <p:cNvSpPr/>
              <p:nvPr/>
            </p:nvSpPr>
            <p:spPr>
              <a:xfrm>
                <a:off x="864636" y="830142"/>
                <a:ext cx="763158" cy="9795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27</a:t>
                </a:r>
                <a:endParaRPr/>
              </a:p>
            </p:txBody>
          </p:sp>
          <p:sp>
            <p:nvSpPr>
              <p:cNvPr id="210" name="Google Shape;210;p6"/>
              <p:cNvSpPr/>
              <p:nvPr/>
            </p:nvSpPr>
            <p:spPr>
              <a:xfrm>
                <a:off x="760175" y="830144"/>
                <a:ext cx="149292" cy="979577"/>
              </a:xfrm>
              <a:prstGeom prst="rec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Révision du cadre de compétences</a:t>
            </a:r>
            <a:endParaRPr>
              <a:latin typeface="Arial"/>
              <a:ea typeface="Arial"/>
              <a:cs typeface="Arial"/>
              <a:sym typeface="Arial"/>
            </a:endParaRPr>
          </a:p>
        </p:txBody>
      </p:sp>
      <p:sp>
        <p:nvSpPr>
          <p:cNvPr id="217" name="Google Shape;217;p7"/>
          <p:cNvSpPr txBox="1"/>
          <p:nvPr/>
        </p:nvSpPr>
        <p:spPr>
          <a:xfrm>
            <a:off x="1261075" y="4543540"/>
            <a:ext cx="29802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Conscience de soi et autogestion</a:t>
            </a:r>
            <a:endParaRPr sz="2400">
              <a:solidFill>
                <a:schemeClr val="dk1"/>
              </a:solidFill>
              <a:latin typeface="Arial"/>
              <a:ea typeface="Arial"/>
              <a:cs typeface="Arial"/>
              <a:sym typeface="Arial"/>
            </a:endParaRPr>
          </a:p>
        </p:txBody>
      </p:sp>
      <p:sp>
        <p:nvSpPr>
          <p:cNvPr id="218" name="Google Shape;218;p7"/>
          <p:cNvSpPr txBox="1"/>
          <p:nvPr/>
        </p:nvSpPr>
        <p:spPr>
          <a:xfrm>
            <a:off x="4736416" y="4543540"/>
            <a:ext cx="256147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Diversité et inclusion</a:t>
            </a:r>
            <a:endParaRPr sz="2400">
              <a:solidFill>
                <a:schemeClr val="dk1"/>
              </a:solidFill>
              <a:latin typeface="Arial"/>
              <a:ea typeface="Arial"/>
              <a:cs typeface="Arial"/>
              <a:sym typeface="Arial"/>
            </a:endParaRPr>
          </a:p>
        </p:txBody>
      </p:sp>
      <p:sp>
        <p:nvSpPr>
          <p:cNvPr id="219" name="Google Shape;219;p7"/>
          <p:cNvSpPr txBox="1"/>
          <p:nvPr/>
        </p:nvSpPr>
        <p:spPr>
          <a:xfrm>
            <a:off x="7858602" y="4543540"/>
            <a:ext cx="298024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Responsabilité et intégrité</a:t>
            </a:r>
            <a:endParaRPr sz="2400">
              <a:solidFill>
                <a:schemeClr val="dk1"/>
              </a:solidFill>
              <a:latin typeface="Arial"/>
              <a:ea typeface="Arial"/>
              <a:cs typeface="Arial"/>
              <a:sym typeface="Arial"/>
            </a:endParaRPr>
          </a:p>
        </p:txBody>
      </p:sp>
      <p:grpSp>
        <p:nvGrpSpPr>
          <p:cNvPr id="220" name="Google Shape;220;p7"/>
          <p:cNvGrpSpPr/>
          <p:nvPr/>
        </p:nvGrpSpPr>
        <p:grpSpPr>
          <a:xfrm>
            <a:off x="1777697" y="2307118"/>
            <a:ext cx="2187451" cy="1731818"/>
            <a:chOff x="8886140" y="2128856"/>
            <a:chExt cx="2458554" cy="1946452"/>
          </a:xfrm>
        </p:grpSpPr>
        <p:grpSp>
          <p:nvGrpSpPr>
            <p:cNvPr id="221" name="Google Shape;221;p7"/>
            <p:cNvGrpSpPr/>
            <p:nvPr/>
          </p:nvGrpSpPr>
          <p:grpSpPr>
            <a:xfrm>
              <a:off x="9892149" y="2128856"/>
              <a:ext cx="1452545" cy="1452545"/>
              <a:chOff x="9854276" y="2446764"/>
              <a:chExt cx="1691138" cy="1691138"/>
            </a:xfrm>
          </p:grpSpPr>
          <p:pic>
            <p:nvPicPr>
              <p:cNvPr id="222" name="Google Shape;222;p7" descr="Head with gears with solid fill"/>
              <p:cNvPicPr preferRelativeResize="0"/>
              <p:nvPr/>
            </p:nvPicPr>
            <p:blipFill rotWithShape="1">
              <a:blip r:embed="rId3">
                <a:alphaModFix/>
              </a:blip>
              <a:srcRect/>
              <a:stretch/>
            </p:blipFill>
            <p:spPr>
              <a:xfrm>
                <a:off x="9854276" y="2446764"/>
                <a:ext cx="1691138" cy="1691138"/>
              </a:xfrm>
              <a:prstGeom prst="rect">
                <a:avLst/>
              </a:prstGeom>
              <a:noFill/>
              <a:ln>
                <a:noFill/>
              </a:ln>
            </p:spPr>
          </p:pic>
          <p:sp>
            <p:nvSpPr>
              <p:cNvPr id="223" name="Google Shape;223;p7"/>
              <p:cNvSpPr/>
              <p:nvPr/>
            </p:nvSpPr>
            <p:spPr>
              <a:xfrm>
                <a:off x="10149995" y="2618375"/>
                <a:ext cx="927324" cy="927324"/>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4" name="Google Shape;224;p7"/>
            <p:cNvSpPr/>
            <p:nvPr/>
          </p:nvSpPr>
          <p:spPr>
            <a:xfrm>
              <a:off x="8886140" y="3141728"/>
              <a:ext cx="1044952" cy="933580"/>
            </a:xfrm>
            <a:prstGeom prst="hear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7"/>
            <p:cNvSpPr/>
            <p:nvPr/>
          </p:nvSpPr>
          <p:spPr>
            <a:xfrm>
              <a:off x="9552620" y="2721660"/>
              <a:ext cx="785179" cy="498487"/>
            </a:xfrm>
            <a:custGeom>
              <a:avLst/>
              <a:gdLst/>
              <a:ahLst/>
              <a:cxnLst/>
              <a:rect l="l" t="t" r="r" b="b"/>
              <a:pathLst>
                <a:path w="914400" h="977900" extrusionOk="0">
                  <a:moveTo>
                    <a:pt x="0" y="977900"/>
                  </a:moveTo>
                  <a:cubicBezTo>
                    <a:pt x="82550" y="716491"/>
                    <a:pt x="165100" y="455083"/>
                    <a:pt x="317500" y="292100"/>
                  </a:cubicBezTo>
                  <a:cubicBezTo>
                    <a:pt x="469900" y="129117"/>
                    <a:pt x="692150" y="64558"/>
                    <a:pt x="914400" y="0"/>
                  </a:cubicBezTo>
                </a:path>
              </a:pathLst>
            </a:custGeom>
            <a:noFill/>
            <a:ln w="38100" cap="flat" cmpd="sng">
              <a:solidFill>
                <a:srgbClr val="945E7A"/>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26" name="Google Shape;226;p7"/>
          <p:cNvGrpSpPr/>
          <p:nvPr/>
        </p:nvGrpSpPr>
        <p:grpSpPr>
          <a:xfrm>
            <a:off x="8329034" y="2492364"/>
            <a:ext cx="1843584" cy="1663966"/>
            <a:chOff x="8265519" y="2510267"/>
            <a:chExt cx="1843584" cy="1663966"/>
          </a:xfrm>
        </p:grpSpPr>
        <p:sp>
          <p:nvSpPr>
            <p:cNvPr id="227" name="Google Shape;227;p7"/>
            <p:cNvSpPr/>
            <p:nvPr/>
          </p:nvSpPr>
          <p:spPr>
            <a:xfrm>
              <a:off x="8520199" y="2510267"/>
              <a:ext cx="1588904" cy="1419557"/>
            </a:xfrm>
            <a:prstGeom prst="hear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8" name="Google Shape;228;p7" descr="Hand with solid fill"/>
            <p:cNvPicPr preferRelativeResize="0"/>
            <p:nvPr/>
          </p:nvPicPr>
          <p:blipFill rotWithShape="1">
            <a:blip r:embed="rId4">
              <a:alphaModFix/>
            </a:blip>
            <a:srcRect/>
            <a:stretch/>
          </p:blipFill>
          <p:spPr>
            <a:xfrm rot="2862647">
              <a:off x="8497611" y="2817204"/>
              <a:ext cx="1124937" cy="1124937"/>
            </a:xfrm>
            <a:prstGeom prst="rect">
              <a:avLst/>
            </a:prstGeom>
            <a:noFill/>
            <a:ln>
              <a:noFill/>
            </a:ln>
          </p:spPr>
        </p:pic>
      </p:grpSp>
      <p:grpSp>
        <p:nvGrpSpPr>
          <p:cNvPr id="229" name="Google Shape;229;p7"/>
          <p:cNvGrpSpPr/>
          <p:nvPr/>
        </p:nvGrpSpPr>
        <p:grpSpPr>
          <a:xfrm>
            <a:off x="4839714" y="1943768"/>
            <a:ext cx="2553947" cy="2525120"/>
            <a:chOff x="4597915" y="2230925"/>
            <a:chExt cx="2553947" cy="2525120"/>
          </a:xfrm>
        </p:grpSpPr>
        <p:pic>
          <p:nvPicPr>
            <p:cNvPr id="230" name="Google Shape;230;p7" descr="Hand with solid fill"/>
            <p:cNvPicPr preferRelativeResize="0"/>
            <p:nvPr/>
          </p:nvPicPr>
          <p:blipFill rotWithShape="1">
            <a:blip r:embed="rId5">
              <a:alphaModFix/>
            </a:blip>
            <a:srcRect/>
            <a:stretch/>
          </p:blipFill>
          <p:spPr>
            <a:xfrm rot="2862647">
              <a:off x="4830007" y="3399016"/>
              <a:ext cx="1124937" cy="1124937"/>
            </a:xfrm>
            <a:prstGeom prst="rect">
              <a:avLst/>
            </a:prstGeom>
            <a:noFill/>
            <a:ln>
              <a:noFill/>
            </a:ln>
          </p:spPr>
        </p:pic>
        <p:pic>
          <p:nvPicPr>
            <p:cNvPr id="231" name="Google Shape;231;p7" descr="Hand with solid fill"/>
            <p:cNvPicPr preferRelativeResize="0"/>
            <p:nvPr/>
          </p:nvPicPr>
          <p:blipFill rotWithShape="1">
            <a:blip r:embed="rId5">
              <a:alphaModFix/>
            </a:blip>
            <a:srcRect/>
            <a:stretch/>
          </p:blipFill>
          <p:spPr>
            <a:xfrm rot="9504736">
              <a:off x="5222174" y="2398417"/>
              <a:ext cx="1124937" cy="1124937"/>
            </a:xfrm>
            <a:prstGeom prst="rect">
              <a:avLst/>
            </a:prstGeom>
            <a:noFill/>
            <a:ln>
              <a:noFill/>
            </a:ln>
          </p:spPr>
        </p:pic>
        <p:pic>
          <p:nvPicPr>
            <p:cNvPr id="232" name="Google Shape;232;p7" descr="Hand with solid fill"/>
            <p:cNvPicPr preferRelativeResize="0"/>
            <p:nvPr/>
          </p:nvPicPr>
          <p:blipFill rotWithShape="1">
            <a:blip r:embed="rId5">
              <a:alphaModFix/>
            </a:blip>
            <a:srcRect/>
            <a:stretch/>
          </p:blipFill>
          <p:spPr>
            <a:xfrm rot="-5117598">
              <a:off x="5982668" y="3211181"/>
              <a:ext cx="1124937" cy="1124937"/>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txBox="1">
            <a:spLocks noGrp="1"/>
          </p:cNvSpPr>
          <p:nvPr>
            <p:ph type="title"/>
          </p:nvPr>
        </p:nvSpPr>
        <p:spPr>
          <a:xfrm>
            <a:off x="796385" y="3099692"/>
            <a:ext cx="10255073"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2</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Qu'est-ce que la conscience de soi et comment puis-je l'améliorer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9" descr="Anchor with solid fill"/>
          <p:cNvPicPr preferRelativeResize="0"/>
          <p:nvPr/>
        </p:nvPicPr>
        <p:blipFill rotWithShape="1">
          <a:blip r:embed="rId3">
            <a:alphaModFix/>
          </a:blip>
          <a:srcRect/>
          <a:stretch/>
        </p:blipFill>
        <p:spPr>
          <a:xfrm>
            <a:off x="0" y="1256242"/>
            <a:ext cx="4345516" cy="4345516"/>
          </a:xfrm>
          <a:prstGeom prst="rect">
            <a:avLst/>
          </a:prstGeom>
          <a:noFill/>
          <a:ln>
            <a:noFill/>
          </a:ln>
        </p:spPr>
      </p:pic>
      <p:sp>
        <p:nvSpPr>
          <p:cNvPr id="245" name="Google Shape;245;p9"/>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Introduction à la conscience de soi</a:t>
            </a:r>
            <a:endParaRPr>
              <a:latin typeface="Arial"/>
              <a:ea typeface="Arial"/>
              <a:cs typeface="Arial"/>
              <a:sym typeface="Arial"/>
            </a:endParaRPr>
          </a:p>
        </p:txBody>
      </p:sp>
      <p:grpSp>
        <p:nvGrpSpPr>
          <p:cNvPr id="246" name="Google Shape;246;p9"/>
          <p:cNvGrpSpPr/>
          <p:nvPr/>
        </p:nvGrpSpPr>
        <p:grpSpPr>
          <a:xfrm>
            <a:off x="4543008" y="2859272"/>
            <a:ext cx="1047752" cy="1731336"/>
            <a:chOff x="7729092" y="2226754"/>
            <a:chExt cx="2185223" cy="3730164"/>
          </a:xfrm>
        </p:grpSpPr>
        <p:sp>
          <p:nvSpPr>
            <p:cNvPr id="247" name="Google Shape;247;p9"/>
            <p:cNvSpPr/>
            <p:nvPr/>
          </p:nvSpPr>
          <p:spPr>
            <a:xfrm>
              <a:off x="8212525" y="3545356"/>
              <a:ext cx="1224623" cy="2411562"/>
            </a:xfrm>
            <a:prstGeom prst="round2SameRect">
              <a:avLst>
                <a:gd name="adj1" fmla="val 41871"/>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 name="Google Shape;248;p9"/>
            <p:cNvSpPr/>
            <p:nvPr/>
          </p:nvSpPr>
          <p:spPr>
            <a:xfrm>
              <a:off x="8212539" y="2226754"/>
              <a:ext cx="1238543" cy="1238543"/>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49" name="Google Shape;249;p9"/>
            <p:cNvGrpSpPr/>
            <p:nvPr/>
          </p:nvGrpSpPr>
          <p:grpSpPr>
            <a:xfrm rot="507905">
              <a:off x="7839580" y="3799168"/>
              <a:ext cx="669658" cy="1550686"/>
              <a:chOff x="7916671" y="3912471"/>
              <a:chExt cx="669658" cy="1550686"/>
            </a:xfrm>
          </p:grpSpPr>
          <p:sp>
            <p:nvSpPr>
              <p:cNvPr id="250" name="Google Shape;250;p9"/>
              <p:cNvSpPr/>
              <p:nvPr/>
            </p:nvSpPr>
            <p:spPr>
              <a:xfrm rot="-10029813">
                <a:off x="8118418" y="3937945"/>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1" name="Google Shape;251;p9"/>
              <p:cNvSpPr/>
              <p:nvPr/>
            </p:nvSpPr>
            <p:spPr>
              <a:xfrm>
                <a:off x="7916671" y="5050247"/>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52" name="Google Shape;252;p9"/>
            <p:cNvGrpSpPr/>
            <p:nvPr/>
          </p:nvGrpSpPr>
          <p:grpSpPr>
            <a:xfrm rot="-494171" flipH="1">
              <a:off x="9124058" y="3789398"/>
              <a:ext cx="682707" cy="1550686"/>
              <a:chOff x="7916671" y="3912471"/>
              <a:chExt cx="669658" cy="1550686"/>
            </a:xfrm>
          </p:grpSpPr>
          <p:sp>
            <p:nvSpPr>
              <p:cNvPr id="253" name="Google Shape;253;p9"/>
              <p:cNvSpPr/>
              <p:nvPr/>
            </p:nvSpPr>
            <p:spPr>
              <a:xfrm rot="-10029813">
                <a:off x="8118418" y="3937945"/>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4" name="Google Shape;254;p9"/>
              <p:cNvSpPr/>
              <p:nvPr/>
            </p:nvSpPr>
            <p:spPr>
              <a:xfrm>
                <a:off x="7916671" y="5050247"/>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255" name="Google Shape;255;p9"/>
          <p:cNvSpPr txBox="1"/>
          <p:nvPr/>
        </p:nvSpPr>
        <p:spPr>
          <a:xfrm>
            <a:off x="6329395" y="5131618"/>
            <a:ext cx="212407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Présent</a:t>
            </a:r>
            <a:endParaRPr sz="2400">
              <a:solidFill>
                <a:schemeClr val="dk1"/>
              </a:solidFill>
              <a:latin typeface="Arial"/>
              <a:ea typeface="Arial"/>
              <a:cs typeface="Arial"/>
              <a:sym typeface="Arial"/>
            </a:endParaRPr>
          </a:p>
        </p:txBody>
      </p:sp>
      <p:sp>
        <p:nvSpPr>
          <p:cNvPr id="256" name="Google Shape;256;p9"/>
          <p:cNvSpPr txBox="1"/>
          <p:nvPr/>
        </p:nvSpPr>
        <p:spPr>
          <a:xfrm>
            <a:off x="8607369" y="5134900"/>
            <a:ext cx="212407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Future</a:t>
            </a:r>
            <a:endParaRPr sz="2400">
              <a:solidFill>
                <a:schemeClr val="dk1"/>
              </a:solidFill>
              <a:latin typeface="Arial"/>
              <a:ea typeface="Arial"/>
              <a:cs typeface="Arial"/>
              <a:sym typeface="Arial"/>
            </a:endParaRPr>
          </a:p>
        </p:txBody>
      </p:sp>
      <p:sp>
        <p:nvSpPr>
          <p:cNvPr id="257" name="Google Shape;257;p9"/>
          <p:cNvSpPr txBox="1"/>
          <p:nvPr/>
        </p:nvSpPr>
        <p:spPr>
          <a:xfrm>
            <a:off x="4056170" y="5140093"/>
            <a:ext cx="212407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Passé</a:t>
            </a:r>
            <a:endParaRPr sz="2400">
              <a:solidFill>
                <a:schemeClr val="dk1"/>
              </a:solidFill>
              <a:latin typeface="Arial"/>
              <a:ea typeface="Arial"/>
              <a:cs typeface="Arial"/>
              <a:sym typeface="Arial"/>
            </a:endParaRPr>
          </a:p>
        </p:txBody>
      </p:sp>
      <p:grpSp>
        <p:nvGrpSpPr>
          <p:cNvPr id="258" name="Google Shape;258;p9"/>
          <p:cNvGrpSpPr/>
          <p:nvPr/>
        </p:nvGrpSpPr>
        <p:grpSpPr>
          <a:xfrm>
            <a:off x="9994118" y="15256"/>
            <a:ext cx="2057602" cy="1975956"/>
            <a:chOff x="9994118" y="33917"/>
            <a:chExt cx="2057602" cy="1975956"/>
          </a:xfrm>
        </p:grpSpPr>
        <p:sp>
          <p:nvSpPr>
            <p:cNvPr id="259" name="Google Shape;259;p9"/>
            <p:cNvSpPr/>
            <p:nvPr/>
          </p:nvSpPr>
          <p:spPr>
            <a:xfrm rot="1782986">
              <a:off x="10228983" y="337468"/>
              <a:ext cx="1587872" cy="1368854"/>
            </a:xfrm>
            <a:prstGeom prst="hexagon">
              <a:avLst>
                <a:gd name="adj" fmla="val 28965"/>
                <a:gd name="vf" fmla="val 115470"/>
              </a:avLst>
            </a:prstGeom>
            <a:solidFill>
              <a:schemeClr val="lt1"/>
            </a:solidFill>
            <a:ln w="12700" cap="flat" cmpd="sng">
              <a:solidFill>
                <a:srgbClr val="945E7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60" name="Google Shape;260;p9"/>
            <p:cNvGrpSpPr/>
            <p:nvPr/>
          </p:nvGrpSpPr>
          <p:grpSpPr>
            <a:xfrm>
              <a:off x="10621771" y="762700"/>
              <a:ext cx="562136" cy="634675"/>
              <a:chOff x="760175" y="830142"/>
              <a:chExt cx="867619" cy="979579"/>
            </a:xfrm>
          </p:grpSpPr>
          <p:sp>
            <p:nvSpPr>
              <p:cNvPr id="261" name="Google Shape;261;p9"/>
              <p:cNvSpPr/>
              <p:nvPr/>
            </p:nvSpPr>
            <p:spPr>
              <a:xfrm>
                <a:off x="864636" y="830142"/>
                <a:ext cx="763158" cy="97957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28</a:t>
                </a:r>
                <a:endParaRPr/>
              </a:p>
            </p:txBody>
          </p:sp>
          <p:sp>
            <p:nvSpPr>
              <p:cNvPr id="262" name="Google Shape;262;p9"/>
              <p:cNvSpPr/>
              <p:nvPr/>
            </p:nvSpPr>
            <p:spPr>
              <a:xfrm>
                <a:off x="760175" y="830144"/>
                <a:ext cx="149292" cy="979577"/>
              </a:xfrm>
              <a:prstGeom prst="rect">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63" name="Google Shape;263;p9"/>
            <p:cNvGrpSpPr/>
            <p:nvPr/>
          </p:nvGrpSpPr>
          <p:grpSpPr>
            <a:xfrm>
              <a:off x="11325415" y="762701"/>
              <a:ext cx="182192" cy="634674"/>
              <a:chOff x="2121762" y="2323619"/>
              <a:chExt cx="200378" cy="825210"/>
            </a:xfrm>
          </p:grpSpPr>
          <p:sp>
            <p:nvSpPr>
              <p:cNvPr id="264" name="Google Shape;264;p9"/>
              <p:cNvSpPr/>
              <p:nvPr/>
            </p:nvSpPr>
            <p:spPr>
              <a:xfrm>
                <a:off x="2121763" y="2323619"/>
                <a:ext cx="200377" cy="172739"/>
              </a:xfrm>
              <a:prstGeom prst="triangle">
                <a:avLst>
                  <a:gd name="adj"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 name="Google Shape;265;p9"/>
              <p:cNvSpPr/>
              <p:nvPr/>
            </p:nvSpPr>
            <p:spPr>
              <a:xfrm>
                <a:off x="2121762" y="2496169"/>
                <a:ext cx="200377" cy="6526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66" name="Google Shape;266;p9"/>
          <p:cNvGrpSpPr/>
          <p:nvPr/>
        </p:nvGrpSpPr>
        <p:grpSpPr>
          <a:xfrm>
            <a:off x="6893010" y="2859272"/>
            <a:ext cx="1047752" cy="1731336"/>
            <a:chOff x="7729092" y="2226754"/>
            <a:chExt cx="2185223" cy="3730164"/>
          </a:xfrm>
        </p:grpSpPr>
        <p:sp>
          <p:nvSpPr>
            <p:cNvPr id="267" name="Google Shape;267;p9"/>
            <p:cNvSpPr/>
            <p:nvPr/>
          </p:nvSpPr>
          <p:spPr>
            <a:xfrm>
              <a:off x="8212525" y="3545356"/>
              <a:ext cx="1224623" cy="2411562"/>
            </a:xfrm>
            <a:prstGeom prst="round2SameRect">
              <a:avLst>
                <a:gd name="adj1" fmla="val 41871"/>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 name="Google Shape;268;p9"/>
            <p:cNvSpPr/>
            <p:nvPr/>
          </p:nvSpPr>
          <p:spPr>
            <a:xfrm>
              <a:off x="8212539" y="2226754"/>
              <a:ext cx="1238543" cy="1238543"/>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69" name="Google Shape;269;p9"/>
            <p:cNvGrpSpPr/>
            <p:nvPr/>
          </p:nvGrpSpPr>
          <p:grpSpPr>
            <a:xfrm rot="507905">
              <a:off x="7839580" y="3799168"/>
              <a:ext cx="669658" cy="1550686"/>
              <a:chOff x="7916671" y="3912471"/>
              <a:chExt cx="669658" cy="1550686"/>
            </a:xfrm>
          </p:grpSpPr>
          <p:sp>
            <p:nvSpPr>
              <p:cNvPr id="270" name="Google Shape;270;p9"/>
              <p:cNvSpPr/>
              <p:nvPr/>
            </p:nvSpPr>
            <p:spPr>
              <a:xfrm rot="-10029813">
                <a:off x="8118418" y="3937945"/>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 name="Google Shape;271;p9"/>
              <p:cNvSpPr/>
              <p:nvPr/>
            </p:nvSpPr>
            <p:spPr>
              <a:xfrm>
                <a:off x="7916671" y="5050247"/>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 name="Google Shape;272;p9"/>
            <p:cNvGrpSpPr/>
            <p:nvPr/>
          </p:nvGrpSpPr>
          <p:grpSpPr>
            <a:xfrm rot="-494171" flipH="1">
              <a:off x="9124058" y="3789398"/>
              <a:ext cx="682707" cy="1550686"/>
              <a:chOff x="7916671" y="3912471"/>
              <a:chExt cx="669658" cy="1550686"/>
            </a:xfrm>
          </p:grpSpPr>
          <p:sp>
            <p:nvSpPr>
              <p:cNvPr id="273" name="Google Shape;273;p9"/>
              <p:cNvSpPr/>
              <p:nvPr/>
            </p:nvSpPr>
            <p:spPr>
              <a:xfrm rot="-10029813">
                <a:off x="8118418" y="3937945"/>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 name="Google Shape;274;p9"/>
              <p:cNvSpPr/>
              <p:nvPr/>
            </p:nvSpPr>
            <p:spPr>
              <a:xfrm>
                <a:off x="7916671" y="5050247"/>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275" name="Google Shape;275;p9"/>
          <p:cNvGrpSpPr/>
          <p:nvPr/>
        </p:nvGrpSpPr>
        <p:grpSpPr>
          <a:xfrm>
            <a:off x="9155280" y="2859272"/>
            <a:ext cx="1047752" cy="1731336"/>
            <a:chOff x="7729092" y="2226754"/>
            <a:chExt cx="2185223" cy="3730164"/>
          </a:xfrm>
        </p:grpSpPr>
        <p:sp>
          <p:nvSpPr>
            <p:cNvPr id="276" name="Google Shape;276;p9"/>
            <p:cNvSpPr/>
            <p:nvPr/>
          </p:nvSpPr>
          <p:spPr>
            <a:xfrm>
              <a:off x="8212525" y="3545356"/>
              <a:ext cx="1224623" cy="2411562"/>
            </a:xfrm>
            <a:prstGeom prst="round2SameRect">
              <a:avLst>
                <a:gd name="adj1" fmla="val 41871"/>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 name="Google Shape;277;p9"/>
            <p:cNvSpPr/>
            <p:nvPr/>
          </p:nvSpPr>
          <p:spPr>
            <a:xfrm>
              <a:off x="8212539" y="2226754"/>
              <a:ext cx="1238543" cy="1238543"/>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78" name="Google Shape;278;p9"/>
            <p:cNvGrpSpPr/>
            <p:nvPr/>
          </p:nvGrpSpPr>
          <p:grpSpPr>
            <a:xfrm rot="507905">
              <a:off x="7839580" y="3799168"/>
              <a:ext cx="669658" cy="1550686"/>
              <a:chOff x="7916671" y="3912471"/>
              <a:chExt cx="669658" cy="1550686"/>
            </a:xfrm>
          </p:grpSpPr>
          <p:sp>
            <p:nvSpPr>
              <p:cNvPr id="279" name="Google Shape;279;p9"/>
              <p:cNvSpPr/>
              <p:nvPr/>
            </p:nvSpPr>
            <p:spPr>
              <a:xfrm rot="-10029813">
                <a:off x="8118418" y="3937945"/>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 name="Google Shape;280;p9"/>
              <p:cNvSpPr/>
              <p:nvPr/>
            </p:nvSpPr>
            <p:spPr>
              <a:xfrm>
                <a:off x="7916671" y="5050247"/>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1" name="Google Shape;281;p9"/>
            <p:cNvGrpSpPr/>
            <p:nvPr/>
          </p:nvGrpSpPr>
          <p:grpSpPr>
            <a:xfrm rot="-494171" flipH="1">
              <a:off x="9124058" y="3789398"/>
              <a:ext cx="682707" cy="1550686"/>
              <a:chOff x="7916671" y="3912471"/>
              <a:chExt cx="669658" cy="1550686"/>
            </a:xfrm>
          </p:grpSpPr>
          <p:sp>
            <p:nvSpPr>
              <p:cNvPr id="282" name="Google Shape;282;p9"/>
              <p:cNvSpPr/>
              <p:nvPr/>
            </p:nvSpPr>
            <p:spPr>
              <a:xfrm rot="-10029813">
                <a:off x="8118418" y="3937945"/>
                <a:ext cx="351575" cy="1086828"/>
              </a:xfrm>
              <a:prstGeom prst="round2SameRect">
                <a:avLst>
                  <a:gd name="adj1" fmla="val 49300"/>
                  <a:gd name="adj2" fmla="val 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 name="Google Shape;283;p9"/>
              <p:cNvSpPr/>
              <p:nvPr/>
            </p:nvSpPr>
            <p:spPr>
              <a:xfrm>
                <a:off x="7916671" y="5050247"/>
                <a:ext cx="412910" cy="412910"/>
              </a:xfrm>
              <a:prstGeom prst="ellipse">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
        <p:nvSpPr>
          <p:cNvPr id="284" name="Google Shape;284;p9"/>
          <p:cNvSpPr/>
          <p:nvPr/>
        </p:nvSpPr>
        <p:spPr>
          <a:xfrm>
            <a:off x="2598057" y="4330348"/>
            <a:ext cx="8922478" cy="673938"/>
          </a:xfrm>
          <a:prstGeom prst="rightArrow">
            <a:avLst>
              <a:gd name="adj1" fmla="val 50000"/>
              <a:gd name="adj2" fmla="val 50000"/>
            </a:avLst>
          </a:prstGeom>
          <a:solidFill>
            <a:srgbClr val="945E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Alliance">
      <a:dk1>
        <a:srgbClr val="000000"/>
      </a:dk1>
      <a:lt1>
        <a:srgbClr val="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8050</Words>
  <Application>Microsoft Office PowerPoint</Application>
  <PresentationFormat>Widescreen</PresentationFormat>
  <Paragraphs>818</Paragraphs>
  <Slides>49</Slides>
  <Notes>49</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Calibri</vt:lpstr>
      <vt:lpstr>Garamond</vt:lpstr>
      <vt:lpstr>Arial</vt:lpstr>
      <vt:lpstr>Helvetica Neue</vt:lpstr>
      <vt:lpstr>Office Theme</vt:lpstr>
      <vt:lpstr>PowerPoint Presentation</vt:lpstr>
      <vt:lpstr>SESSION 1  Ouverture du module</vt:lpstr>
      <vt:lpstr>Objectif du module</vt:lpstr>
      <vt:lpstr>Ordre du jour</vt:lpstr>
      <vt:lpstr>Récapitulation de l'activité</vt:lpstr>
      <vt:lpstr>Objectifs d'apprentissage</vt:lpstr>
      <vt:lpstr>Révision du cadre de compétences</vt:lpstr>
      <vt:lpstr>SESSION 2  Qu'est-ce que la conscience de soi et comment puis-je l'améliorer ?</vt:lpstr>
      <vt:lpstr>Introduction à la conscience de soi</vt:lpstr>
      <vt:lpstr>Conscience de soi</vt:lpstr>
      <vt:lpstr>Conscience de soi</vt:lpstr>
      <vt:lpstr>Obstacles à la connaissance de soi</vt:lpstr>
      <vt:lpstr>Recevoir un retour d'information pour améliorer la connaissance de soi</vt:lpstr>
      <vt:lpstr>Impact sur les émotions</vt:lpstr>
      <vt:lpstr>Conscience émotionnelle</vt:lpstr>
      <vt:lpstr>Préjugés inconscients</vt:lpstr>
      <vt:lpstr>Préjugés inconscients</vt:lpstr>
      <vt:lpstr>PowerPoint Presentation</vt:lpstr>
      <vt:lpstr>Limiter l'influence des préjugés inconscients sur nos décisions</vt:lpstr>
      <vt:lpstr>Points clés de l'apprentissage</vt:lpstr>
      <vt:lpstr>SESSION 3  Comment puis-je soutenir la diversité et l'inclusion ?</vt:lpstr>
      <vt:lpstr>Discussion en plénière</vt:lpstr>
      <vt:lpstr>Diversité et inclusion</vt:lpstr>
      <vt:lpstr>Exclusion</vt:lpstr>
      <vt:lpstr>Obstacles à l'inclusion</vt:lpstr>
      <vt:lpstr>Conseils pour soutenir la diversité et l'inclusion dans la gestion des cas</vt:lpstr>
      <vt:lpstr>Points clés de l'apprentissage</vt:lpstr>
      <vt:lpstr>SESSION 4  Comment puis-je rendre des comptes et utiliser le pouvoir de manière responsable ?</vt:lpstr>
      <vt:lpstr>Responsabilité et qualité</vt:lpstr>
      <vt:lpstr>Discussion en plénière</vt:lpstr>
      <vt:lpstr>Responsabilité et qualité</vt:lpstr>
      <vt:lpstr>Roue motrice</vt:lpstr>
      <vt:lpstr>PowerPoint Presentation</vt:lpstr>
      <vt:lpstr>Utiliser l'énergie de manière éthique et responsable</vt:lpstr>
      <vt:lpstr>Soutenir la prise de décision</vt:lpstr>
      <vt:lpstr>Prendre des décisions avec intégrité</vt:lpstr>
      <vt:lpstr>Protection de l’enfance</vt:lpstr>
      <vt:lpstr>Sauvegarde de l’enfance</vt:lpstr>
      <vt:lpstr>Sauvegarde de l’enfance</vt:lpstr>
      <vt:lpstr>Points clés de l'apprentissage</vt:lpstr>
      <vt:lpstr>SESSION 5  Comment puis-je gérer mes émotions et mon stress au travail ?</vt:lpstr>
      <vt:lpstr>Reconnaître les signes de stress</vt:lpstr>
      <vt:lpstr>Prendre soin de son bien-être et prévenir le burn-out</vt:lpstr>
      <vt:lpstr>L'usure de la compassion</vt:lpstr>
      <vt:lpstr>Les moyens de gérer les émotions ou de faire face au stress</vt:lpstr>
      <vt:lpstr>PowerPoint Presentation</vt:lpstr>
      <vt:lpstr>SESSION 6  Clôture du module</vt:lpstr>
      <vt:lpstr>Objectifs d'apprentissage</vt:lpstr>
      <vt:lpstr>Fin du module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1</cp:revision>
  <dcterms:created xsi:type="dcterms:W3CDTF">2023-02-10T13:24:22Z</dcterms:created>
  <dcterms:modified xsi:type="dcterms:W3CDTF">2023-04-17T14:28:08Z</dcterms:modified>
</cp:coreProperties>
</file>