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6" r:id="rId2"/>
    <p:sldId id="260" r:id="rId3"/>
    <p:sldId id="337" r:id="rId4"/>
    <p:sldId id="339" r:id="rId5"/>
    <p:sldId id="261" r:id="rId6"/>
    <p:sldId id="2913" r:id="rId7"/>
    <p:sldId id="266" r:id="rId8"/>
    <p:sldId id="262" r:id="rId9"/>
    <p:sldId id="345" r:id="rId10"/>
    <p:sldId id="375" r:id="rId11"/>
    <p:sldId id="2881" r:id="rId12"/>
    <p:sldId id="2911" r:id="rId13"/>
    <p:sldId id="2910" r:id="rId14"/>
    <p:sldId id="341" r:id="rId15"/>
    <p:sldId id="374" r:id="rId16"/>
    <p:sldId id="2914" r:id="rId17"/>
    <p:sldId id="377" r:id="rId18"/>
    <p:sldId id="376" r:id="rId19"/>
    <p:sldId id="378" r:id="rId20"/>
    <p:sldId id="379" r:id="rId21"/>
    <p:sldId id="380" r:id="rId22"/>
    <p:sldId id="329" r:id="rId23"/>
    <p:sldId id="2878" r:id="rId24"/>
    <p:sldId id="736" r:id="rId25"/>
    <p:sldId id="2882" r:id="rId26"/>
    <p:sldId id="350" r:id="rId27"/>
    <p:sldId id="384" r:id="rId28"/>
    <p:sldId id="348" r:id="rId29"/>
    <p:sldId id="357" r:id="rId30"/>
    <p:sldId id="2917" r:id="rId31"/>
    <p:sldId id="2859" r:id="rId32"/>
    <p:sldId id="2883" r:id="rId33"/>
    <p:sldId id="2873" r:id="rId34"/>
    <p:sldId id="2884" r:id="rId35"/>
    <p:sldId id="2885" r:id="rId36"/>
    <p:sldId id="2886" r:id="rId37"/>
    <p:sldId id="2903" r:id="rId38"/>
    <p:sldId id="2904" r:id="rId39"/>
    <p:sldId id="333" r:id="rId40"/>
    <p:sldId id="2862" r:id="rId41"/>
    <p:sldId id="2912" r:id="rId42"/>
    <p:sldId id="2860" r:id="rId43"/>
    <p:sldId id="2916" r:id="rId44"/>
    <p:sldId id="2907" r:id="rId45"/>
    <p:sldId id="2905" r:id="rId46"/>
    <p:sldId id="2915" r:id="rId47"/>
    <p:sldId id="2906" r:id="rId48"/>
    <p:sldId id="2869" r:id="rId49"/>
    <p:sldId id="2909" r:id="rId50"/>
    <p:sldId id="2865" r:id="rId51"/>
    <p:sldId id="284" r:id="rId52"/>
    <p:sldId id="387" r:id="rId53"/>
    <p:sldId id="725" r:id="rId54"/>
  </p:sldIdLst>
  <p:sldSz cx="12192000" cy="6858000"/>
  <p:notesSz cx="7099300" cy="10234613"/>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9DB6F53-FE09-4B28-B79C-83B7B6CE4FCC}">
          <p14:sldIdLst>
            <p14:sldId id="326"/>
          </p14:sldIdLst>
        </p14:section>
        <p14:section name="Session 1" id="{42CCB4B9-A027-41FC-895E-4378A4D9D00B}">
          <p14:sldIdLst>
            <p14:sldId id="260"/>
            <p14:sldId id="337"/>
            <p14:sldId id="339"/>
            <p14:sldId id="261"/>
            <p14:sldId id="2913"/>
            <p14:sldId id="266"/>
            <p14:sldId id="262"/>
          </p14:sldIdLst>
        </p14:section>
        <p14:section name="Session 2" id="{CF16C576-E916-4318-B10A-D05F6E3AE84A}">
          <p14:sldIdLst>
            <p14:sldId id="345"/>
            <p14:sldId id="375"/>
            <p14:sldId id="2881"/>
            <p14:sldId id="2911"/>
          </p14:sldIdLst>
        </p14:section>
        <p14:section name="Session 3" id="{6E94C5FF-8A13-4258-B49E-55A2974DDDCD}">
          <p14:sldIdLst>
            <p14:sldId id="2910"/>
            <p14:sldId id="341"/>
            <p14:sldId id="374"/>
            <p14:sldId id="2914"/>
            <p14:sldId id="377"/>
            <p14:sldId id="376"/>
            <p14:sldId id="378"/>
            <p14:sldId id="379"/>
            <p14:sldId id="380"/>
          </p14:sldIdLst>
        </p14:section>
        <p14:section name="Session 4" id="{1CE9A9F5-922D-41AA-BCC6-3D96E3A6AAC5}">
          <p14:sldIdLst>
            <p14:sldId id="329"/>
            <p14:sldId id="2878"/>
            <p14:sldId id="736"/>
            <p14:sldId id="2882"/>
            <p14:sldId id="350"/>
            <p14:sldId id="384"/>
            <p14:sldId id="348"/>
            <p14:sldId id="357"/>
            <p14:sldId id="2917"/>
            <p14:sldId id="2859"/>
            <p14:sldId id="2883"/>
            <p14:sldId id="2873"/>
            <p14:sldId id="2884"/>
            <p14:sldId id="2885"/>
            <p14:sldId id="2886"/>
            <p14:sldId id="2903"/>
            <p14:sldId id="2904"/>
            <p14:sldId id="333"/>
          </p14:sldIdLst>
        </p14:section>
        <p14:section name="Session 5" id="{88A11C94-EFA9-49A7-9E96-19221BC4450D}">
          <p14:sldIdLst>
            <p14:sldId id="2862"/>
            <p14:sldId id="2912"/>
            <p14:sldId id="2860"/>
            <p14:sldId id="2916"/>
            <p14:sldId id="2907"/>
            <p14:sldId id="2905"/>
            <p14:sldId id="2915"/>
            <p14:sldId id="2906"/>
            <p14:sldId id="2869"/>
            <p14:sldId id="2909"/>
            <p14:sldId id="2865"/>
          </p14:sldIdLst>
        </p14:section>
        <p14:section name="Session 6" id="{E3134558-04E9-496C-AF24-3180AD13F4E6}">
          <p14:sldIdLst>
            <p14:sldId id="284"/>
            <p14:sldId id="387"/>
            <p14:sldId id="7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6EC714-8382-DEDA-363D-064BEB13D0B0}" name="Crystal Stewart" initials="CS" userId="GKZZVnRSUXtTMPrb39Zri5wg64SiJQpaNi8UeT9rgak=" providerId="None"/>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5CE"/>
    <a:srgbClr val="E0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6440A-06E9-4682-9B8A-D8E9BA5AC9FC}" v="347" dt="2023-03-10T01:38:33.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5974" autoAdjust="0"/>
  </p:normalViewPr>
  <p:slideViewPr>
    <p:cSldViewPr snapToGrid="0">
      <p:cViewPr varScale="1">
        <p:scale>
          <a:sx n="64" d="100"/>
          <a:sy n="64" d="100"/>
        </p:scale>
        <p:origin x="765" y="45"/>
      </p:cViewPr>
      <p:guideLst/>
    </p:cSldViewPr>
  </p:slideViewPr>
  <p:notesTextViewPr>
    <p:cViewPr>
      <p:scale>
        <a:sx n="100" d="100"/>
        <a:sy n="100" d="100"/>
      </p:scale>
      <p:origin x="0" y="0"/>
    </p:cViewPr>
  </p:notesTextViewPr>
  <p:sorterViewPr>
    <p:cViewPr>
      <p:scale>
        <a:sx n="50" d="100"/>
        <a:sy n="50" d="100"/>
      </p:scale>
      <p:origin x="0" y="-10146"/>
    </p:cViewPr>
  </p:sorterViewPr>
  <p:notesViewPr>
    <p:cSldViewPr snapToGrid="0">
      <p:cViewPr varScale="1">
        <p:scale>
          <a:sx n="73" d="100"/>
          <a:sy n="73" d="100"/>
        </p:scale>
        <p:origin x="111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7838" y="4229101"/>
            <a:ext cx="6143624" cy="5442608"/>
          </a:xfrm>
          <a:prstGeom prst="rect">
            <a:avLst/>
          </a:prstGeom>
        </p:spPr>
        <p:txBody>
          <a:bodyPr vert="horz" lIns="99048" tIns="49524" rIns="99048" bIns="49524"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BE"/>
          </a:p>
        </p:txBody>
      </p:sp>
      <p:sp>
        <p:nvSpPr>
          <p:cNvPr id="9" name="Slide Image Placeholder 4">
            <a:extLst>
              <a:ext uri="{FF2B5EF4-FFF2-40B4-BE49-F238E27FC236}">
                <a16:creationId xmlns:a16="http://schemas.microsoft.com/office/drawing/2014/main" id="{0FD2B434-45FC-6669-50A4-FD549CB222AF}"/>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Tree>
    <p:extLst>
      <p:ext uri="{BB962C8B-B14F-4D97-AF65-F5344CB8AC3E}">
        <p14:creationId xmlns:p14="http://schemas.microsoft.com/office/powerpoint/2010/main" val="360755987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BIENVENUE</a:t>
            </a:r>
          </a:p>
          <a:p>
            <a:r>
              <a:rPr lang="en-GB" dirty="0"/>
              <a:t>Accueillir les participants</a:t>
            </a:r>
            <a:endParaRPr lang="en-BE" dirty="0"/>
          </a:p>
          <a:p>
            <a:endParaRPr lang="en-BE" dirty="0"/>
          </a:p>
        </p:txBody>
      </p:sp>
      <p:sp>
        <p:nvSpPr>
          <p:cNvPr id="6" name="Slide Image Placeholder 5">
            <a:extLst>
              <a:ext uri="{FF2B5EF4-FFF2-40B4-BE49-F238E27FC236}">
                <a16:creationId xmlns:a16="http://schemas.microsoft.com/office/drawing/2014/main" id="{1BA6F6C4-5C31-CEF0-7BC1-3C930B379D6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935295E-64FA-8E14-F795-BA8758B6E8F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a:t>
            </a:fld>
            <a:endParaRPr lang="en-US" sz="1200" dirty="0">
              <a:latin typeface="+mn-lt"/>
            </a:endParaRPr>
          </a:p>
        </p:txBody>
      </p:sp>
    </p:spTree>
    <p:extLst>
      <p:ext uri="{BB962C8B-B14F-4D97-AF65-F5344CB8AC3E}">
        <p14:creationId xmlns:p14="http://schemas.microsoft.com/office/powerpoint/2010/main" val="30263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S'ADAPTER AU CONTEXTE</a:t>
            </a:r>
          </a:p>
          <a:p>
            <a:pPr marL="171450" marR="0" lvl="0" indent="-171450" algn="l" defTabSz="914400" rtl="0" eaLnBrk="1" fontAlgn="auto" latinLnBrk="0" hangingPunct="1">
              <a:lnSpc>
                <a:spcPct val="100000"/>
              </a:lnSpc>
              <a:spcBef>
                <a:spcPts val="0"/>
              </a:spcBef>
              <a:spcAft>
                <a:spcPts val="0"/>
              </a:spcAft>
              <a:buClrTx/>
              <a:buSzTx/>
              <a:tabLst/>
              <a:defRPr/>
            </a:pPr>
            <a:r>
              <a:rPr lang="en-GB" i="0" dirty="0"/>
              <a:t>Lorsque vous expliquez la fonction d'assistance, veillez à ce qu'elle corresponde à ce que prévoient les procédures d'exploitation locales :</a:t>
            </a:r>
          </a:p>
          <a:p>
            <a:pPr marL="628650" marR="0" lvl="1" indent="-171450" algn="l" defTabSz="914400" rtl="0" eaLnBrk="1" fontAlgn="auto" latinLnBrk="0" hangingPunct="1">
              <a:lnSpc>
                <a:spcPct val="100000"/>
              </a:lnSpc>
              <a:spcBef>
                <a:spcPts val="0"/>
              </a:spcBef>
              <a:spcAft>
                <a:spcPts val="0"/>
              </a:spcAft>
              <a:buClrTx/>
              <a:buSzTx/>
              <a:tabLst/>
              <a:defRPr/>
            </a:pPr>
            <a:r>
              <a:rPr lang="en-GB" i="0" dirty="0"/>
              <a:t>Rôles et responsabilités des assistants sociaux</a:t>
            </a:r>
          </a:p>
          <a:p>
            <a:pPr marL="628650" marR="0" lvl="1" indent="-171450" algn="l" defTabSz="914400" rtl="0" eaLnBrk="1" fontAlgn="auto" latinLnBrk="0" hangingPunct="1">
              <a:lnSpc>
                <a:spcPct val="100000"/>
              </a:lnSpc>
              <a:spcBef>
                <a:spcPts val="0"/>
              </a:spcBef>
              <a:spcAft>
                <a:spcPts val="0"/>
              </a:spcAft>
              <a:buClrTx/>
              <a:buSzTx/>
              <a:tabLst/>
              <a:defRPr/>
            </a:pPr>
            <a:r>
              <a:rPr lang="en-GB" i="0" dirty="0"/>
              <a:t>Les services spécifiques que les </a:t>
            </a:r>
            <a:r>
              <a:rPr lang="en-GB" i="0" dirty="0" err="1"/>
              <a:t>gestionnaires</a:t>
            </a:r>
            <a:r>
              <a:rPr lang="en-GB" i="0" dirty="0"/>
              <a:t> de </a:t>
            </a:r>
            <a:r>
              <a:rPr lang="en-GB" i="0" dirty="0" err="1"/>
              <a:t>cas</a:t>
            </a:r>
            <a:r>
              <a:rPr lang="en-GB" i="0" dirty="0"/>
              <a:t> doivent (ou ne doivent pas) fournir dans le contexte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US" b="1" dirty="0">
              <a:sym typeface="Arial"/>
            </a:endParaRPr>
          </a:p>
          <a:p>
            <a:pPr marL="0" indent="0">
              <a:buNone/>
            </a:pPr>
            <a:r>
              <a:rPr lang="en-US" b="1" dirty="0">
                <a:sym typeface="Arial"/>
              </a:rPr>
              <a:t>EXPLICATION</a:t>
            </a:r>
          </a:p>
          <a:p>
            <a:r>
              <a:rPr lang="en-US" i="1" dirty="0"/>
              <a:t>Rappeler la fonction de soutien</a:t>
            </a:r>
          </a:p>
          <a:p>
            <a:pPr lvl="1"/>
            <a:r>
              <a:rPr lang="en-US" i="1" dirty="0"/>
              <a:t>Nous en avons discuté au cours du module 2 "Fondements de la gestion des cas". </a:t>
            </a:r>
          </a:p>
          <a:p>
            <a:pPr lvl="1"/>
            <a:r>
              <a:rPr lang="en-US" i="1" dirty="0"/>
              <a:t>Nous l'avons examiné dans le module 8 Planification des cas</a:t>
            </a:r>
          </a:p>
          <a:p>
            <a:r>
              <a:rPr lang="en-GB" dirty="0"/>
              <a:t>Présenter la diapositive</a:t>
            </a:r>
          </a:p>
          <a:p>
            <a:pPr lvl="1"/>
            <a:r>
              <a:rPr lang="en-GB" i="1" dirty="0"/>
              <a:t>La fourniture d'un soutien émotionnel de base, qui fait référence à l'application des compétences de base en matière de SPS, a été abordée dans le module 4 (soutien psychosocial).</a:t>
            </a:r>
          </a:p>
          <a:p>
            <a:pPr lvl="1"/>
            <a:r>
              <a:rPr lang="en-GB" i="1" dirty="0"/>
              <a:t>Nous avons également appris ce qu'est le soutien non spécialisé dans le module 4 et nous avons pratiqué quelques activités dans le module 7 (évaluation).</a:t>
            </a:r>
          </a:p>
          <a:p>
            <a:pPr lvl="1"/>
            <a:r>
              <a:rPr lang="en-GB" i="1" dirty="0"/>
              <a:t>La fourniture d'informations et la défense des intérêts de l'enfant n'ont pas encore été abordées. Nous commencerons donc à nous familiariser avec ces deux responsabilités lors de la prochaine session.</a:t>
            </a:r>
          </a:p>
          <a:p>
            <a:pPr lvl="1"/>
            <a:r>
              <a:rPr lang="en-GB" i="1" dirty="0"/>
              <a:t>La sécurité de l'enfant a été abordée dans le module 5 (soutien immédiat), ce qui inclut par exemple la planification de la sécurité. </a:t>
            </a:r>
          </a:p>
          <a:p>
            <a:pPr lvl="1"/>
            <a:r>
              <a:rPr lang="en-GB" i="1" dirty="0"/>
              <a:t>Enfin, le module 5 (soutien immédiat) aborde également la question de la sécurité des placements et de la recherche des familles. </a:t>
            </a:r>
          </a:p>
        </p:txBody>
      </p:sp>
      <p:sp>
        <p:nvSpPr>
          <p:cNvPr id="6" name="Slide Image Placeholder 5">
            <a:extLst>
              <a:ext uri="{FF2B5EF4-FFF2-40B4-BE49-F238E27FC236}">
                <a16:creationId xmlns:a16="http://schemas.microsoft.com/office/drawing/2014/main" id="{6E9FA4B6-B420-DD68-14E3-EA47E1C4484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7A1A75B-7D11-AAA7-7976-3630E5F985E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a:t>
            </a:fld>
            <a:endParaRPr lang="en-US" sz="1200" dirty="0">
              <a:latin typeface="+mn-lt"/>
            </a:endParaRPr>
          </a:p>
        </p:txBody>
      </p:sp>
    </p:spTree>
    <p:extLst>
      <p:ext uri="{BB962C8B-B14F-4D97-AF65-F5344CB8AC3E}">
        <p14:creationId xmlns:p14="http://schemas.microsoft.com/office/powerpoint/2010/main" val="59837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S'ADAPTER AU CONTEXTE</a:t>
            </a:r>
          </a:p>
          <a:p>
            <a:pPr marL="171450" marR="0" lvl="0" indent="-171450" algn="l" defTabSz="914400" rtl="0" eaLnBrk="1" fontAlgn="auto" latinLnBrk="0" hangingPunct="1">
              <a:lnSpc>
                <a:spcPct val="100000"/>
              </a:lnSpc>
              <a:spcBef>
                <a:spcPts val="0"/>
              </a:spcBef>
              <a:spcAft>
                <a:spcPts val="0"/>
              </a:spcAft>
              <a:buClrTx/>
              <a:buSzTx/>
              <a:tabLst/>
              <a:defRPr/>
            </a:pPr>
            <a:r>
              <a:rPr lang="en-GB" i="0" dirty="0"/>
              <a:t>Lorsque vous expliquez la fonction de coordination, veillez à ce qu'elle corresponde à ce que prévoient les </a:t>
            </a:r>
            <a:r>
              <a:rPr lang="en-GB" i="0" dirty="0" err="1"/>
              <a:t>procédures</a:t>
            </a:r>
            <a:r>
              <a:rPr lang="en-GB" i="0" dirty="0"/>
              <a:t> </a:t>
            </a:r>
            <a:r>
              <a:rPr lang="en-GB" i="0" dirty="0" err="1"/>
              <a:t>opératoires</a:t>
            </a:r>
            <a:r>
              <a:rPr lang="en-GB" i="0" dirty="0"/>
              <a:t> standard locaux :</a:t>
            </a:r>
          </a:p>
          <a:p>
            <a:pPr marL="628650" marR="0" lvl="1" indent="-171450" algn="l" defTabSz="914400" rtl="0" eaLnBrk="1" fontAlgn="auto" latinLnBrk="0" hangingPunct="1">
              <a:lnSpc>
                <a:spcPct val="100000"/>
              </a:lnSpc>
              <a:spcBef>
                <a:spcPts val="0"/>
              </a:spcBef>
              <a:spcAft>
                <a:spcPts val="0"/>
              </a:spcAft>
              <a:buClrTx/>
              <a:buSzTx/>
              <a:tabLst/>
              <a:defRPr/>
            </a:pPr>
            <a:r>
              <a:rPr lang="en-GB" i="0" dirty="0"/>
              <a:t>Rôles et responsabilités des assistants sociaux</a:t>
            </a:r>
          </a:p>
          <a:p>
            <a:pPr marL="628650" marR="0" lvl="1" indent="-171450" algn="l" defTabSz="914400" rtl="0" eaLnBrk="1" fontAlgn="auto" latinLnBrk="0" hangingPunct="1">
              <a:lnSpc>
                <a:spcPct val="100000"/>
              </a:lnSpc>
              <a:spcBef>
                <a:spcPts val="0"/>
              </a:spcBef>
              <a:spcAft>
                <a:spcPts val="0"/>
              </a:spcAft>
              <a:buClrTx/>
              <a:buSzTx/>
              <a:tabLst/>
              <a:defRPr/>
            </a:pPr>
            <a:r>
              <a:rPr lang="en-GB" i="0" dirty="0"/>
              <a:t>Les services spécifiques que les </a:t>
            </a:r>
            <a:r>
              <a:rPr lang="en-GB" i="0" dirty="0" err="1"/>
              <a:t>gestionnaires</a:t>
            </a:r>
            <a:r>
              <a:rPr lang="en-GB" i="0" dirty="0"/>
              <a:t> de </a:t>
            </a:r>
            <a:r>
              <a:rPr lang="en-GB" i="0" dirty="0" err="1"/>
              <a:t>cas</a:t>
            </a:r>
            <a:r>
              <a:rPr lang="en-GB" i="0" dirty="0"/>
              <a:t> doivent (ou ne doivent pas) fournir dans le contexte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US" b="1" dirty="0">
              <a:sym typeface="Arial"/>
            </a:endParaRPr>
          </a:p>
          <a:p>
            <a:pPr marL="0" indent="0">
              <a:buNone/>
            </a:pPr>
            <a:r>
              <a:rPr lang="en-US" b="1" dirty="0">
                <a:sym typeface="Arial"/>
              </a:rPr>
              <a:t>EXPLICATION</a:t>
            </a:r>
          </a:p>
          <a:p>
            <a:r>
              <a:rPr lang="en-US" i="1" dirty="0"/>
              <a:t>Rappelons la fonction de coordination</a:t>
            </a:r>
          </a:p>
          <a:p>
            <a:pPr lvl="1"/>
            <a:r>
              <a:rPr lang="en-US" i="1" dirty="0"/>
              <a:t>Nous en avons discuté au cours du module 2 "Fondements de la gestion des cas". </a:t>
            </a:r>
          </a:p>
          <a:p>
            <a:pPr lvl="1"/>
            <a:r>
              <a:rPr lang="en-US" i="1" dirty="0"/>
              <a:t>Nous l'avons examiné dans le module 8 Planification des cas</a:t>
            </a:r>
          </a:p>
          <a:p>
            <a:r>
              <a:rPr lang="en-GB" dirty="0"/>
              <a:t>Présenter la diapositive</a:t>
            </a:r>
            <a:endParaRPr lang="en-GB" dirty="0">
              <a:sym typeface="Arial"/>
            </a:endParaRPr>
          </a:p>
          <a:p>
            <a:pPr lvl="1"/>
            <a:r>
              <a:rPr lang="en-GB" i="1" dirty="0"/>
              <a:t>La cartographie et la localisation des services ont été abordées dans le module 8 sur la planification des cas, lors de l'examen des différents types d'aide.</a:t>
            </a:r>
          </a:p>
          <a:p>
            <a:pPr lvl="1"/>
            <a:r>
              <a:rPr lang="en-GB" i="1" dirty="0"/>
              <a:t>Nous en apprendrons davantage sur la manière de renforcer les références au cours du module d'aujourd'hui. </a:t>
            </a:r>
          </a:p>
          <a:p>
            <a:pPr lvl="1"/>
            <a:r>
              <a:rPr lang="en-GB" i="1" dirty="0"/>
              <a:t>Nous avons également appris à plaider en faveur de services accessibles, adaptés aux enfants et inclusifs aujourd'hui. </a:t>
            </a:r>
          </a:p>
          <a:p>
            <a:endParaRPr lang="en-GB" dirty="0"/>
          </a:p>
        </p:txBody>
      </p:sp>
      <p:sp>
        <p:nvSpPr>
          <p:cNvPr id="6" name="Slide Image Placeholder 5">
            <a:extLst>
              <a:ext uri="{FF2B5EF4-FFF2-40B4-BE49-F238E27FC236}">
                <a16:creationId xmlns:a16="http://schemas.microsoft.com/office/drawing/2014/main" id="{ED54FB99-C099-8DA4-5268-7924D481E08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AEB54E3-CBB4-C0D8-8B96-942B4B60C68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a:t>
            </a:fld>
            <a:endParaRPr lang="en-US" sz="1200" dirty="0">
              <a:latin typeface="+mn-lt"/>
            </a:endParaRPr>
          </a:p>
        </p:txBody>
      </p:sp>
    </p:spTree>
    <p:extLst>
      <p:ext uri="{BB962C8B-B14F-4D97-AF65-F5344CB8AC3E}">
        <p14:creationId xmlns:p14="http://schemas.microsoft.com/office/powerpoint/2010/main" val="2713864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S'ADAPTER AU CONTEXTE</a:t>
            </a:r>
          </a:p>
          <a:p>
            <a:pPr marL="171450" marR="0" lvl="0" indent="-171450" algn="l" defTabSz="914400" rtl="0" eaLnBrk="1" fontAlgn="auto" latinLnBrk="0" hangingPunct="1">
              <a:lnSpc>
                <a:spcPct val="100000"/>
              </a:lnSpc>
              <a:spcBef>
                <a:spcPts val="0"/>
              </a:spcBef>
              <a:spcAft>
                <a:spcPts val="0"/>
              </a:spcAft>
              <a:buClrTx/>
              <a:buSzTx/>
              <a:tabLst/>
              <a:defRPr/>
            </a:pPr>
            <a:r>
              <a:rPr lang="en-GB" i="0" dirty="0"/>
              <a:t>Lorsque vous expliquez la fonction de gestion de l'information, assurez-vous qu'elle s'aligne sur le </a:t>
            </a:r>
            <a:r>
              <a:rPr lang="en-GB" dirty="0"/>
              <a:t>protocole de protection des données et de partage de l'information.</a:t>
            </a:r>
            <a:endParaRPr lang="en-GB"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US" b="1" dirty="0">
              <a:sym typeface="Arial"/>
            </a:endParaRPr>
          </a:p>
          <a:p>
            <a:pPr marL="0" indent="0">
              <a:buNone/>
            </a:pPr>
            <a:r>
              <a:rPr lang="en-US" b="1" dirty="0">
                <a:sym typeface="Arial"/>
              </a:rPr>
              <a:t>EXPLICATION</a:t>
            </a:r>
          </a:p>
          <a:p>
            <a:r>
              <a:rPr lang="en-US" i="1" dirty="0"/>
              <a:t>Rappelons la fonction de coordination</a:t>
            </a:r>
          </a:p>
          <a:p>
            <a:pPr lvl="1"/>
            <a:r>
              <a:rPr lang="en-US" i="1" dirty="0"/>
              <a:t>Nous en avons discuté au cours du module 2 "Fondements de la gestion des cas". </a:t>
            </a:r>
          </a:p>
          <a:p>
            <a:pPr lvl="1"/>
            <a:r>
              <a:rPr lang="en-US" i="1" dirty="0"/>
              <a:t>Nous l'avons examiné dans le module 8 Planification des cas</a:t>
            </a:r>
          </a:p>
          <a:p>
            <a:r>
              <a:rPr lang="en-GB" dirty="0"/>
              <a:t>Présenter la diapositive</a:t>
            </a:r>
            <a:endParaRPr lang="en-GB" dirty="0">
              <a:sym typeface="Arial"/>
            </a:endParaRPr>
          </a:p>
          <a:p>
            <a:r>
              <a:rPr lang="en-GB" i="1" dirty="0"/>
              <a:t>Au cours des prochaines sessions, nous nous concentrerons sur</a:t>
            </a:r>
          </a:p>
          <a:p>
            <a:pPr lvl="1"/>
            <a:r>
              <a:rPr lang="en-GB" i="1" dirty="0"/>
              <a:t>Partager des informations et défendre les intérêts de l'enfant (fonction de soutien)</a:t>
            </a:r>
          </a:p>
          <a:p>
            <a:pPr lvl="1"/>
            <a:r>
              <a:rPr lang="en-GB" i="1" dirty="0" err="1"/>
              <a:t>Fourniture</a:t>
            </a:r>
            <a:r>
              <a:rPr lang="en-GB" i="1" dirty="0"/>
              <a:t> de la SMSPS (fonction de soutien)</a:t>
            </a:r>
          </a:p>
          <a:p>
            <a:pPr lvl="1"/>
            <a:r>
              <a:rPr lang="en-GB" i="1" dirty="0"/>
              <a:t>Orienter les patients (fonction de coordination + fonction de gestion de l'information)</a:t>
            </a:r>
          </a:p>
        </p:txBody>
      </p:sp>
      <p:sp>
        <p:nvSpPr>
          <p:cNvPr id="6" name="Slide Image Placeholder 5">
            <a:extLst>
              <a:ext uri="{FF2B5EF4-FFF2-40B4-BE49-F238E27FC236}">
                <a16:creationId xmlns:a16="http://schemas.microsoft.com/office/drawing/2014/main" id="{0B3EEF59-17DB-996D-6FBD-8E98522D8D8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DC7CBA5-C8A8-2D27-BD08-AAEE9D40798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a:t>
            </a:fld>
            <a:endParaRPr lang="en-US" sz="1200" dirty="0">
              <a:latin typeface="+mn-lt"/>
            </a:endParaRPr>
          </a:p>
        </p:txBody>
      </p:sp>
    </p:spTree>
    <p:extLst>
      <p:ext uri="{BB962C8B-B14F-4D97-AF65-F5344CB8AC3E}">
        <p14:creationId xmlns:p14="http://schemas.microsoft.com/office/powerpoint/2010/main" val="3811937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SESSION 3 DURÉE : 1h</a:t>
            </a:r>
          </a:p>
          <a:p>
            <a:pPr marL="0" indent="0">
              <a:buNone/>
            </a:pPr>
            <a:r>
              <a:rPr lang="en-US" dirty="0">
                <a:sym typeface="Arial"/>
              </a:rPr>
              <a:t>______________________________________________________________________________</a:t>
            </a:r>
          </a:p>
          <a:p>
            <a:pPr marL="0" indent="0">
              <a:buNone/>
            </a:pPr>
            <a:endParaRPr lang="en-US" dirty="0">
              <a:sym typeface="Arial"/>
            </a:endParaRPr>
          </a:p>
          <a:p>
            <a:pPr marL="0" indent="0">
              <a:buNone/>
            </a:pPr>
            <a:r>
              <a:rPr lang="en-US" b="1" dirty="0">
                <a:sym typeface="Arial"/>
              </a:rPr>
              <a:t>EXPLICATION</a:t>
            </a:r>
            <a:endParaRPr lang="en-GB" dirty="0"/>
          </a:p>
          <a:p>
            <a:r>
              <a:rPr lang="en-GB" i="1" dirty="0"/>
              <a:t>N'oubliez pas que le </a:t>
            </a:r>
            <a:r>
              <a:rPr lang="en-GB" i="1" dirty="0" err="1"/>
              <a:t>rôle</a:t>
            </a:r>
            <a:r>
              <a:rPr lang="en-GB" i="1" dirty="0"/>
              <a:t> du </a:t>
            </a:r>
            <a:r>
              <a:rPr lang="en-GB" i="1" dirty="0" err="1"/>
              <a:t>gestionnaire</a:t>
            </a:r>
            <a:r>
              <a:rPr lang="en-GB" i="1" dirty="0"/>
              <a:t> de </a:t>
            </a:r>
            <a:r>
              <a:rPr lang="en-GB" i="1" dirty="0" err="1"/>
              <a:t>cas</a:t>
            </a:r>
            <a:r>
              <a:rPr lang="en-GB" i="1" dirty="0"/>
              <a:t> est de fournir des informations et de défendre les intérêts de l'enfant. </a:t>
            </a:r>
          </a:p>
          <a:p>
            <a:endParaRPr lang="en-GB" dirty="0"/>
          </a:p>
          <a:p>
            <a:endParaRPr lang="en-GB" dirty="0"/>
          </a:p>
        </p:txBody>
      </p:sp>
      <p:sp>
        <p:nvSpPr>
          <p:cNvPr id="6" name="Slide Image Placeholder 5">
            <a:extLst>
              <a:ext uri="{FF2B5EF4-FFF2-40B4-BE49-F238E27FC236}">
                <a16:creationId xmlns:a16="http://schemas.microsoft.com/office/drawing/2014/main" id="{3E01AFD9-CB86-8151-6120-67F2B8F5AB3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9F9F7F4-B8A0-2918-EB5F-817EBF3192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a:t>
            </a:fld>
            <a:endParaRPr lang="en-US" sz="1200" dirty="0">
              <a:latin typeface="+mn-lt"/>
            </a:endParaRPr>
          </a:p>
        </p:txBody>
      </p:sp>
    </p:spTree>
    <p:extLst>
      <p:ext uri="{BB962C8B-B14F-4D97-AF65-F5344CB8AC3E}">
        <p14:creationId xmlns:p14="http://schemas.microsoft.com/office/powerpoint/2010/main" val="11005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endParaRPr lang="en-GB" dirty="0"/>
          </a:p>
          <a:p>
            <a:r>
              <a:rPr lang="en-GB" dirty="0"/>
              <a:t>Présenter la diapositive</a:t>
            </a:r>
            <a:endParaRPr lang="en-GB" dirty="0">
              <a:sym typeface="Arial"/>
            </a:endParaRPr>
          </a:p>
          <a:p>
            <a:pPr lvl="0"/>
            <a:r>
              <a:rPr lang="en-GB" i="1" dirty="0"/>
              <a:t>"Soutenir les efforts visant à renforcer le respect des droits de l'enfant" fait référence au </a:t>
            </a:r>
            <a:r>
              <a:rPr lang="en-GB" b="0" i="1" dirty="0"/>
              <a:t>plaidoyer.</a:t>
            </a:r>
          </a:p>
          <a:p>
            <a:endParaRPr lang="en-GB" dirty="0"/>
          </a:p>
        </p:txBody>
      </p:sp>
      <p:sp>
        <p:nvSpPr>
          <p:cNvPr id="6" name="Slide Image Placeholder 5">
            <a:extLst>
              <a:ext uri="{FF2B5EF4-FFF2-40B4-BE49-F238E27FC236}">
                <a16:creationId xmlns:a16="http://schemas.microsoft.com/office/drawing/2014/main" id="{CFB726BF-CD70-5B74-E203-2E100EFF09C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1695D58-F414-85C4-8C24-908D03005AD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14</a:t>
            </a:fld>
            <a:endParaRPr lang="en-US" sz="1200" dirty="0">
              <a:latin typeface="+mn-lt"/>
            </a:endParaRPr>
          </a:p>
        </p:txBody>
      </p:sp>
    </p:spTree>
    <p:extLst>
      <p:ext uri="{BB962C8B-B14F-4D97-AF65-F5344CB8AC3E}">
        <p14:creationId xmlns:p14="http://schemas.microsoft.com/office/powerpoint/2010/main" val="339535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endParaRPr lang="en-GB" dirty="0"/>
          </a:p>
          <a:p>
            <a:r>
              <a:rPr lang="en-GB" i="1" dirty="0"/>
              <a:t>Il est possible que l'enfant, le parent, la personne qui s'occupe de lui ou l'adulte de confiance ait besoin de certaines informations </a:t>
            </a:r>
            <a:r>
              <a:rPr lang="en-GB" i="1" dirty="0" err="1"/>
              <a:t>qu'un</a:t>
            </a:r>
            <a:r>
              <a:rPr lang="en-GB" i="1" dirty="0"/>
              <a:t> </a:t>
            </a:r>
            <a:r>
              <a:rPr lang="en-GB" i="1" dirty="0" err="1"/>
              <a:t>gestionnaire</a:t>
            </a:r>
            <a:r>
              <a:rPr lang="en-GB" i="1" dirty="0"/>
              <a:t> de </a:t>
            </a:r>
            <a:r>
              <a:rPr lang="en-GB" i="1" dirty="0" err="1"/>
              <a:t>cas</a:t>
            </a:r>
            <a:r>
              <a:rPr lang="en-GB" i="1" dirty="0"/>
              <a:t> peut lui fournir directement, sans avoir à s'adresser à un autre acteur.  </a:t>
            </a:r>
          </a:p>
          <a:p>
            <a:pPr lvl="0"/>
            <a:r>
              <a:rPr lang="en-GB" i="1" dirty="0"/>
              <a:t>Les informations doivent être partagées en fonction des besoins de l'enfant, du parent, de la personne qui s'occupe de l'enfant ou de l'adulte de confiance. </a:t>
            </a:r>
          </a:p>
          <a:p>
            <a:pPr lvl="1"/>
            <a:r>
              <a:rPr lang="en-GB" i="1" dirty="0"/>
              <a:t>C'est à eux de décider ce qu'ils font de ces informations. </a:t>
            </a:r>
          </a:p>
          <a:p>
            <a:pPr lvl="1"/>
            <a:r>
              <a:rPr lang="en-GB" i="1" dirty="0"/>
              <a:t>Aucune pression ne doit être exercée, sauf si l'enfant court un risque élevé de danger ou de maltraitance grave et continue et que des décisions doivent être prises pour assurer sa sécurité.  </a:t>
            </a:r>
          </a:p>
          <a:p>
            <a:pPr marL="0" indent="0">
              <a:buNone/>
            </a:pPr>
            <a:endParaRPr lang="en-GB" dirty="0"/>
          </a:p>
          <a:p>
            <a:pPr marL="0" indent="0">
              <a:buNone/>
            </a:pPr>
            <a:r>
              <a:rPr lang="en-US" b="1" dirty="0"/>
              <a:t>DISCUSSION PLÉNIÈRE </a:t>
            </a:r>
            <a:r>
              <a:rPr lang="en-GB" b="1" dirty="0"/>
              <a:t>(10 minutes)</a:t>
            </a:r>
            <a:endParaRPr lang="en-GB" dirty="0"/>
          </a:p>
          <a:p>
            <a:r>
              <a:rPr lang="en-GB" i="1" dirty="0"/>
              <a:t>Quelles informations le </a:t>
            </a:r>
            <a:r>
              <a:rPr lang="en-GB" i="1" dirty="0" err="1"/>
              <a:t>gestionnaire</a:t>
            </a:r>
            <a:r>
              <a:rPr lang="en-GB" i="1" dirty="0"/>
              <a:t> de </a:t>
            </a:r>
            <a:r>
              <a:rPr lang="en-GB" i="1" dirty="0" err="1"/>
              <a:t>cas</a:t>
            </a:r>
            <a:r>
              <a:rPr lang="en-GB" i="1" dirty="0"/>
              <a:t> pourrait-il fournir pour soutenir l'enfant et/ou la famille ? </a:t>
            </a:r>
          </a:p>
          <a:p>
            <a:r>
              <a:rPr lang="en-GB" dirty="0"/>
              <a:t>Demandez à des volontaires de partager leurs réponses</a:t>
            </a:r>
          </a:p>
          <a:p>
            <a:r>
              <a:rPr lang="en-GB" dirty="0"/>
              <a:t>Inscrivez les réponses sur un tableau à feuilles mobiles</a:t>
            </a:r>
          </a:p>
          <a:p>
            <a:r>
              <a:rPr lang="en-GB" dirty="0"/>
              <a:t>Examinez et complétez les réponses possibles ci-dessous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GB" dirty="0"/>
          </a:p>
          <a:p>
            <a:pPr marL="0" indent="0">
              <a:buNone/>
            </a:pPr>
            <a:r>
              <a:rPr lang="en-GB" b="1" dirty="0"/>
              <a:t>RÉPONSES POSSIBLES</a:t>
            </a:r>
          </a:p>
          <a:p>
            <a:pPr lvl="0"/>
            <a:r>
              <a:rPr lang="en-GB" dirty="0"/>
              <a:t>Autres options de </a:t>
            </a:r>
            <a:r>
              <a:rPr lang="en-GB" dirty="0" err="1"/>
              <a:t>soins</a:t>
            </a:r>
            <a:r>
              <a:rPr lang="en-GB" dirty="0"/>
              <a:t>:</a:t>
            </a:r>
          </a:p>
          <a:p>
            <a:pPr lvl="1"/>
            <a:r>
              <a:rPr lang="en-GB" dirty="0"/>
              <a:t>Abri </a:t>
            </a:r>
          </a:p>
          <a:p>
            <a:pPr lvl="1"/>
            <a:r>
              <a:rPr lang="en-GB" dirty="0"/>
              <a:t>Accueil familial</a:t>
            </a:r>
          </a:p>
          <a:p>
            <a:pPr lvl="1"/>
            <a:r>
              <a:rPr lang="en-GB" dirty="0"/>
              <a:t>Etc</a:t>
            </a:r>
          </a:p>
          <a:p>
            <a:pPr lvl="0"/>
            <a:r>
              <a:rPr lang="en-GB" dirty="0"/>
              <a:t>Sensibilisation à la santé et à l'hygiène (en fonction de la formation reçue ou du niveau d'éducation)</a:t>
            </a:r>
          </a:p>
          <a:p>
            <a:pPr lvl="1"/>
            <a:r>
              <a:rPr lang="en-GB" dirty="0"/>
              <a:t>Hygiène (mesures préventives Covid, comment utiliser une serviette hygiénique,...)</a:t>
            </a:r>
          </a:p>
          <a:p>
            <a:pPr lvl="1"/>
            <a:r>
              <a:rPr lang="en-GB" dirty="0"/>
              <a:t>Santé (santé sexuelle et reproductive...)</a:t>
            </a:r>
          </a:p>
          <a:p>
            <a:pPr marL="0" indent="0">
              <a:buNone/>
            </a:pPr>
            <a:endParaRPr lang="en-GB" dirty="0"/>
          </a:p>
          <a:p>
            <a:pPr marL="0" indent="0">
              <a:buNone/>
            </a:pPr>
            <a:r>
              <a:rPr lang="en-GB" b="1" dirty="0"/>
              <a:t>SUITE </a:t>
            </a:r>
            <a:r>
              <a:rPr lang="en-GB" b="1" dirty="0">
                <a:sym typeface="Wingdings" panose="05000000000000000000" pitchFamily="2" charset="2"/>
              </a:rPr>
              <a:t></a:t>
            </a:r>
            <a:endParaRPr lang="en-GB" dirty="0"/>
          </a:p>
        </p:txBody>
      </p:sp>
      <p:sp>
        <p:nvSpPr>
          <p:cNvPr id="6" name="Slide Image Placeholder 5">
            <a:extLst>
              <a:ext uri="{FF2B5EF4-FFF2-40B4-BE49-F238E27FC236}">
                <a16:creationId xmlns:a16="http://schemas.microsoft.com/office/drawing/2014/main" id="{7CE2F518-B58C-FBD9-B14E-2CC6C7AA7B4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00D8462-5F65-8FBD-401E-4A612980064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15</a:t>
            </a:fld>
            <a:endParaRPr lang="en-US" sz="1200" dirty="0">
              <a:latin typeface="+mn-lt"/>
            </a:endParaRPr>
          </a:p>
        </p:txBody>
      </p:sp>
    </p:spTree>
    <p:extLst>
      <p:ext uri="{BB962C8B-B14F-4D97-AF65-F5344CB8AC3E}">
        <p14:creationId xmlns:p14="http://schemas.microsoft.com/office/powerpoint/2010/main" val="4257713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60375"/>
            <a:ext cx="6143624" cy="9211334"/>
          </a:xfrm>
        </p:spPr>
        <p:txBody>
          <a:bodyPr/>
          <a:lstStyle/>
          <a:p>
            <a:pPr lvl="0"/>
            <a:r>
              <a:rPr lang="en-GB" dirty="0"/>
              <a:t>Accès aux services</a:t>
            </a:r>
          </a:p>
          <a:p>
            <a:pPr lvl="1"/>
            <a:r>
              <a:rPr lang="en-GB" dirty="0"/>
              <a:t>Informations pratiques sur le fonctionnement des procédures (inscription à l'école, demande d'aide sociale, enregistrement d'un enfant après sa naissance)</a:t>
            </a:r>
          </a:p>
          <a:p>
            <a:pPr lvl="1"/>
            <a:r>
              <a:rPr lang="en-GB" dirty="0"/>
              <a:t>Services d'intervention d'urgence ou de crise </a:t>
            </a:r>
          </a:p>
          <a:p>
            <a:pPr lvl="1"/>
            <a:r>
              <a:rPr lang="en-GB" dirty="0"/>
              <a:t>Garde d'enfants</a:t>
            </a:r>
          </a:p>
          <a:p>
            <a:pPr lvl="1"/>
            <a:r>
              <a:rPr lang="en-GB" dirty="0"/>
              <a:t>Lignes d'assistance téléphonique</a:t>
            </a:r>
          </a:p>
          <a:p>
            <a:pPr lvl="1"/>
            <a:r>
              <a:rPr lang="en-GB" dirty="0"/>
              <a:t>Documentation </a:t>
            </a:r>
          </a:p>
          <a:p>
            <a:pPr lvl="1"/>
            <a:r>
              <a:rPr lang="en-GB" dirty="0"/>
              <a:t>Compétences en matière d'emploi et de formation professionnelle </a:t>
            </a:r>
          </a:p>
          <a:p>
            <a:pPr lvl="1"/>
            <a:r>
              <a:rPr lang="en-GB" dirty="0"/>
              <a:t>Programmes d'aide financière ou de protection sociale</a:t>
            </a:r>
          </a:p>
          <a:p>
            <a:pPr lvl="1"/>
            <a:r>
              <a:rPr lang="en-GB" dirty="0"/>
              <a:t>Soutien juridique</a:t>
            </a:r>
          </a:p>
          <a:p>
            <a:pPr lvl="0"/>
            <a:r>
              <a:rPr lang="en-GB" dirty="0"/>
              <a:t>Renforcer les relations communautaires et familiales </a:t>
            </a:r>
          </a:p>
          <a:p>
            <a:pPr lvl="1"/>
            <a:r>
              <a:rPr lang="en-GB" dirty="0"/>
              <a:t>Informations sur les groupes communautaires, les clubs de jeunes, les espaces sécurisés, etc. </a:t>
            </a:r>
          </a:p>
          <a:p>
            <a:pPr lvl="1"/>
            <a:r>
              <a:rPr lang="en-GB" dirty="0"/>
              <a:t>Renforcement de la famille et de la parentalité (développement de l'enfant, régulation émotionnelle, discipline positive,...)</a:t>
            </a:r>
          </a:p>
          <a:p>
            <a:pPr lvl="0"/>
            <a:r>
              <a:rPr lang="en-GB" dirty="0"/>
              <a:t>Mise à jour de la situation</a:t>
            </a:r>
          </a:p>
          <a:p>
            <a:pPr lvl="1"/>
            <a:r>
              <a:rPr lang="en-GB" dirty="0"/>
              <a:t>Mises à jour de la situation sur les conflits en cours ou les incidents passés, mises à jour sur les zones d'accès au retour ou à la réinstallation,...</a:t>
            </a:r>
          </a:p>
        </p:txBody>
      </p:sp>
      <p:sp>
        <p:nvSpPr>
          <p:cNvPr id="2" name="Google Shape;725;p48:notes">
            <a:extLst>
              <a:ext uri="{FF2B5EF4-FFF2-40B4-BE49-F238E27FC236}">
                <a16:creationId xmlns:a16="http://schemas.microsoft.com/office/drawing/2014/main" id="{3DD1CF16-249C-285C-129C-0280C726DE1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16</a:t>
            </a:fld>
            <a:endParaRPr lang="en-US" sz="1200" dirty="0">
              <a:latin typeface="+mn-lt"/>
            </a:endParaRPr>
          </a:p>
        </p:txBody>
      </p:sp>
    </p:spTree>
    <p:extLst>
      <p:ext uri="{BB962C8B-B14F-4D97-AF65-F5344CB8AC3E}">
        <p14:creationId xmlns:p14="http://schemas.microsoft.com/office/powerpoint/2010/main" val="245573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endParaRPr lang="en-GB" dirty="0"/>
          </a:p>
          <a:p>
            <a:r>
              <a:rPr lang="en-GB" dirty="0"/>
              <a:t>Présenter la diapositive</a:t>
            </a:r>
            <a:endParaRPr lang="en-GB" dirty="0">
              <a:sym typeface="Arial"/>
            </a:endParaRPr>
          </a:p>
        </p:txBody>
      </p:sp>
      <p:sp>
        <p:nvSpPr>
          <p:cNvPr id="6" name="Slide Image Placeholder 5">
            <a:extLst>
              <a:ext uri="{FF2B5EF4-FFF2-40B4-BE49-F238E27FC236}">
                <a16:creationId xmlns:a16="http://schemas.microsoft.com/office/drawing/2014/main" id="{51482C0E-EBD1-B243-BC87-363E01798AB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843041B-6C2D-8F81-3596-2B825BC4459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17</a:t>
            </a:fld>
            <a:endParaRPr lang="en-US" sz="1200" dirty="0">
              <a:latin typeface="+mn-lt"/>
            </a:endParaRPr>
          </a:p>
        </p:txBody>
      </p:sp>
    </p:spTree>
    <p:extLst>
      <p:ext uri="{BB962C8B-B14F-4D97-AF65-F5344CB8AC3E}">
        <p14:creationId xmlns:p14="http://schemas.microsoft.com/office/powerpoint/2010/main" val="3578029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Présenter la diapositive</a:t>
            </a:r>
            <a:endParaRPr lang="en-GB" dirty="0">
              <a:sym typeface="Arial"/>
            </a:endParaRPr>
          </a:p>
          <a:p>
            <a:r>
              <a:rPr lang="en-GB" dirty="0"/>
              <a:t>Veillez à faire la </a:t>
            </a:r>
            <a:r>
              <a:rPr lang="en-GB" dirty="0" err="1"/>
              <a:t>différence</a:t>
            </a:r>
            <a:r>
              <a:rPr lang="en-GB" dirty="0"/>
              <a:t> entre:</a:t>
            </a:r>
          </a:p>
          <a:p>
            <a:pPr lvl="1"/>
            <a:r>
              <a:rPr lang="en-GB" dirty="0"/>
              <a:t>Défendre les intérêts de l'enfant </a:t>
            </a:r>
          </a:p>
          <a:p>
            <a:pPr lvl="1"/>
            <a:r>
              <a:rPr lang="en-GB" dirty="0"/>
              <a:t>Par opposition au travail de plaidoyer plus général effectué par les autorités et les agences (par exemple, plaidoyer auprès des donateurs) et à des éléments tels que les avocats, les auxiliaires juridiques. </a:t>
            </a:r>
          </a:p>
          <a:p>
            <a:r>
              <a:rPr lang="en-GB" i="1" dirty="0"/>
              <a:t>Comme toute action, elle ne peut être mise en œuvre qu'avec le consentement de l'enfant, du parent ou de la personne qui s'occupe de lui. </a:t>
            </a:r>
          </a:p>
          <a:p>
            <a:pPr lvl="1"/>
            <a:r>
              <a:rPr lang="en-GB" i="1" dirty="0"/>
              <a:t>Si l'âge, le stade de développement et les capacités de l'enfant le permettent, l'enfant devrait avoir la possibilité de participer aux efforts de défense de ses intérêts. </a:t>
            </a:r>
          </a:p>
          <a:p>
            <a:pPr lvl="1"/>
            <a:r>
              <a:rPr lang="en-GB" i="1" dirty="0"/>
              <a:t>Cela peut avoir un effet valorisant, voire les inciter à se défendre eux-mêmes à l'avenir. </a:t>
            </a:r>
          </a:p>
          <a:p>
            <a:endParaRPr lang="en-GB" dirty="0"/>
          </a:p>
        </p:txBody>
      </p:sp>
      <p:sp>
        <p:nvSpPr>
          <p:cNvPr id="6" name="Slide Image Placeholder 5">
            <a:extLst>
              <a:ext uri="{FF2B5EF4-FFF2-40B4-BE49-F238E27FC236}">
                <a16:creationId xmlns:a16="http://schemas.microsoft.com/office/drawing/2014/main" id="{FB1CD954-2EE9-D45B-8048-DCDBE4B874B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AA2CCA1-6CAB-2CD9-ACC5-17E9F85A5FD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18</a:t>
            </a:fld>
            <a:endParaRPr lang="en-US" sz="1200" dirty="0">
              <a:latin typeface="+mn-lt"/>
            </a:endParaRPr>
          </a:p>
        </p:txBody>
      </p:sp>
    </p:spTree>
    <p:extLst>
      <p:ext uri="{BB962C8B-B14F-4D97-AF65-F5344CB8AC3E}">
        <p14:creationId xmlns:p14="http://schemas.microsoft.com/office/powerpoint/2010/main" val="26727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PLÉNIÈRE (10 minutes)</a:t>
            </a:r>
          </a:p>
          <a:p>
            <a:r>
              <a:rPr lang="en-GB" i="1" dirty="0"/>
              <a:t>Que peut faire le </a:t>
            </a:r>
            <a:r>
              <a:rPr lang="en-GB" i="1" dirty="0" err="1"/>
              <a:t>gestionnaire</a:t>
            </a:r>
            <a:r>
              <a:rPr lang="en-GB" i="1" dirty="0"/>
              <a:t> de </a:t>
            </a:r>
            <a:r>
              <a:rPr lang="en-GB" i="1" dirty="0" err="1"/>
              <a:t>cas</a:t>
            </a:r>
            <a:r>
              <a:rPr lang="en-GB" i="1" dirty="0"/>
              <a:t> pour défendre l'enfant, le parent ou la personne qui s'occupe de lui ?</a:t>
            </a:r>
          </a:p>
          <a:p>
            <a:r>
              <a:rPr lang="en-GB" dirty="0"/>
              <a:t>Demandez à des volontaires de partager leurs réponses</a:t>
            </a:r>
          </a:p>
          <a:p>
            <a:r>
              <a:rPr lang="en-GB" dirty="0"/>
              <a:t>Inscrivez les réponses sur un tableau à feuilles mobiles</a:t>
            </a:r>
          </a:p>
          <a:p>
            <a:r>
              <a:rPr lang="en-GB" dirty="0"/>
              <a:t>Examinez et complétez les réponses possibles ci-dessous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GB" dirty="0"/>
          </a:p>
          <a:p>
            <a:pPr marL="0" indent="0">
              <a:buNone/>
            </a:pPr>
            <a:r>
              <a:rPr lang="en-GB" b="1" dirty="0"/>
              <a:t>RÉPONSES POSSIBLES</a:t>
            </a:r>
          </a:p>
          <a:p>
            <a:pPr lvl="0"/>
            <a:r>
              <a:rPr lang="en-GB" dirty="0"/>
              <a:t>Plaidoyer en faveur d'un enfant qui n'a pas reçu de soins appropriés pour qu'il puisse à nouveau vivre dans un environnement familial. </a:t>
            </a:r>
          </a:p>
          <a:p>
            <a:pPr lvl="0"/>
            <a:r>
              <a:rPr lang="en-GB" dirty="0"/>
              <a:t>Plaidoyer </a:t>
            </a:r>
            <a:r>
              <a:rPr lang="en-GB" dirty="0" err="1"/>
              <a:t>en</a:t>
            </a:r>
            <a:r>
              <a:rPr lang="en-GB" dirty="0"/>
              <a:t> </a:t>
            </a:r>
            <a:r>
              <a:rPr lang="en-GB" dirty="0" err="1"/>
              <a:t>faveur</a:t>
            </a:r>
            <a:r>
              <a:rPr lang="en-GB" dirty="0"/>
              <a:t> d'un enfant pour qu'il ne retourne pas dans une zone de guerre pour combattre. </a:t>
            </a:r>
          </a:p>
          <a:p>
            <a:pPr lvl="0"/>
            <a:r>
              <a:rPr lang="en-GB" dirty="0"/>
              <a:t>Plaidoyer </a:t>
            </a:r>
            <a:r>
              <a:rPr lang="en-GB" dirty="0" err="1"/>
              <a:t>en</a:t>
            </a:r>
            <a:r>
              <a:rPr lang="en-GB" dirty="0"/>
              <a:t> </a:t>
            </a:r>
            <a:r>
              <a:rPr lang="en-GB" dirty="0" err="1"/>
              <a:t>faveur</a:t>
            </a:r>
            <a:r>
              <a:rPr lang="en-GB" dirty="0"/>
              <a:t> d'une adolescente pour qu'elle termine ses études avant de se marier. </a:t>
            </a:r>
          </a:p>
          <a:p>
            <a:pPr lvl="0"/>
            <a:r>
              <a:rPr lang="en-GB" dirty="0"/>
              <a:t>Plaidoyer en faveur d'une famille déplacée nouvellement arrivée pour qu'elle accède au système scolaire national (lorsque la politique en la matière n'est pas encore claire). </a:t>
            </a:r>
          </a:p>
          <a:p>
            <a:pPr lvl="0"/>
            <a:r>
              <a:rPr lang="en-GB" dirty="0"/>
              <a:t>Plaidoyer en faveur d'une famille issue d'un groupe ethnique minoritaire pour obtenir un accès équitable aux services en défendant ses intérêts auprès des dirigeants locaux du groupe majoritaire. </a:t>
            </a:r>
          </a:p>
          <a:p>
            <a:pPr lvl="0"/>
            <a:r>
              <a:rPr lang="en-GB" dirty="0"/>
              <a:t>Plaidoyer en faveur d'une famille nombreuse, dont le chef de famille souffre d'un problème de santé mentale entraînant des crises de violence, afin d'accéder à un deuxième centre d'hébergement pour permettre à la famille de s'éloigner les uns des autres en cas de besoin.</a:t>
            </a:r>
          </a:p>
          <a:p>
            <a:endParaRPr lang="en-GB" dirty="0"/>
          </a:p>
          <a:p>
            <a:endParaRPr lang="en-BE" dirty="0"/>
          </a:p>
          <a:p>
            <a:endParaRPr lang="en-BE" dirty="0"/>
          </a:p>
        </p:txBody>
      </p:sp>
      <p:sp>
        <p:nvSpPr>
          <p:cNvPr id="6" name="Slide Image Placeholder 5">
            <a:extLst>
              <a:ext uri="{FF2B5EF4-FFF2-40B4-BE49-F238E27FC236}">
                <a16:creationId xmlns:a16="http://schemas.microsoft.com/office/drawing/2014/main" id="{FDFA8ED4-257E-8619-CA81-677236D0782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5D0173E-4877-9C78-2365-2E95D60625D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19</a:t>
            </a:fld>
            <a:endParaRPr lang="en-US" sz="1200" dirty="0">
              <a:latin typeface="+mn-lt"/>
            </a:endParaRPr>
          </a:p>
        </p:txBody>
      </p:sp>
    </p:spTree>
    <p:extLst>
      <p:ext uri="{BB962C8B-B14F-4D97-AF65-F5344CB8AC3E}">
        <p14:creationId xmlns:p14="http://schemas.microsoft.com/office/powerpoint/2010/main" val="9413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8" name="Google Shape;288;p5:notes"/>
          <p:cNvSpPr txBox="1">
            <a:spLocks noGrp="1"/>
          </p:cNvSpPr>
          <p:nvPr>
            <p:ph type="body" idx="1"/>
          </p:nvPr>
        </p:nvSpPr>
        <p:spPr/>
        <p:txBody>
          <a:bodyPr/>
          <a:lstStyle/>
          <a:p>
            <a:pPr marL="0" indent="0">
              <a:buNone/>
            </a:pPr>
            <a:r>
              <a:rPr lang="en-US" b="1" dirty="0">
                <a:sym typeface="Arial"/>
              </a:rPr>
              <a:t>SESSION 1 DURÉE : 0h30</a:t>
            </a:r>
          </a:p>
          <a:p>
            <a:pPr marL="0" indent="0">
              <a:buNone/>
            </a:pPr>
            <a:r>
              <a:rPr lang="en-US" dirty="0">
                <a:sym typeface="Arial"/>
              </a:rPr>
              <a:t>______________________________________________________________________________</a:t>
            </a:r>
          </a:p>
          <a:p>
            <a:pPr marL="0" indent="0">
              <a:buNone/>
            </a:pPr>
            <a:endParaRPr lang="en-US" dirty="0">
              <a:sym typeface="Arial"/>
            </a:endParaRPr>
          </a:p>
          <a:p>
            <a:pPr marL="0" indent="0">
              <a:buNone/>
            </a:pPr>
            <a:r>
              <a:rPr lang="en-US" b="1" dirty="0">
                <a:sym typeface="Arial"/>
              </a:rPr>
              <a:t>EXPLICATION</a:t>
            </a:r>
            <a:endParaRPr lang="en-US" dirty="0"/>
          </a:p>
          <a:p>
            <a:r>
              <a:rPr lang="en-US" dirty="0"/>
              <a:t>Nous ouvrirons ce module avec :</a:t>
            </a:r>
          </a:p>
          <a:p>
            <a:pPr lvl="1"/>
            <a:r>
              <a:rPr lang="en-US" dirty="0"/>
              <a:t>Une consultation de </a:t>
            </a:r>
            <a:r>
              <a:rPr lang="en-US" dirty="0" err="1"/>
              <a:t>l'ordre</a:t>
            </a:r>
            <a:r>
              <a:rPr lang="en-US" dirty="0"/>
              <a:t> du jour et les objectifs </a:t>
            </a:r>
          </a:p>
          <a:p>
            <a:pPr lvl="1"/>
            <a:r>
              <a:rPr lang="en-US" dirty="0"/>
              <a:t>Un </a:t>
            </a:r>
            <a:r>
              <a:rPr lang="en-US" dirty="0" err="1"/>
              <a:t>récapitulatif</a:t>
            </a:r>
            <a:r>
              <a:rPr lang="en-US" dirty="0"/>
              <a:t> du module précédent</a:t>
            </a:r>
          </a:p>
        </p:txBody>
      </p:sp>
      <p:sp>
        <p:nvSpPr>
          <p:cNvPr id="3" name="Slide Image Placeholder 2">
            <a:extLst>
              <a:ext uri="{FF2B5EF4-FFF2-40B4-BE49-F238E27FC236}">
                <a16:creationId xmlns:a16="http://schemas.microsoft.com/office/drawing/2014/main" id="{40544416-A76C-6343-36C8-8EF5534A9A2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3784DC8-E7E2-FEE3-8200-37C1C675782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p>
          <a:p>
            <a:r>
              <a:rPr lang="en-GB" i="1" dirty="0"/>
              <a:t>Nous allons maintenant rendre cela plus pratique en examinant les efforts de plaidoyer possibles dans le cas d'Amina. </a:t>
            </a:r>
          </a:p>
          <a:p>
            <a:r>
              <a:rPr lang="en-GB" dirty="0"/>
              <a:t>Répartissez les participants en 4 groupes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Guidez les participants jusqu'à la </a:t>
            </a:r>
            <a:r>
              <a:rPr lang="en-GB" b="1" dirty="0"/>
              <a:t>page 144-145 du cahier d'exercices : le plan d'action d'Amina.</a:t>
            </a:r>
            <a:endParaRPr lang="en-GB" dirty="0"/>
          </a:p>
          <a:p>
            <a:r>
              <a:rPr lang="en-GB" i="1" dirty="0"/>
              <a:t>Dans vos groupes :</a:t>
            </a:r>
          </a:p>
          <a:p>
            <a:pPr lvl="1"/>
            <a:r>
              <a:rPr lang="en-GB" i="1" dirty="0"/>
              <a:t>Vérifier - des initiatives de plaidoyer ont-elles déjà été incluses dans le plan d'action ?</a:t>
            </a:r>
          </a:p>
          <a:p>
            <a:pPr lvl="1"/>
            <a:r>
              <a:rPr lang="en-GB" i="1" dirty="0"/>
              <a:t>Si oui, notez-les sur la </a:t>
            </a:r>
            <a:r>
              <a:rPr lang="en-GB" b="1" i="1" dirty="0"/>
              <a:t>page 149 du cahier de travail : Etude de cas - exemples d'actions de plaidoyer</a:t>
            </a:r>
          </a:p>
          <a:p>
            <a:pPr lvl="1"/>
            <a:r>
              <a:rPr lang="en-GB" i="1" dirty="0"/>
              <a:t>Réfléchissez aux actions de plaidoyer </a:t>
            </a:r>
            <a:r>
              <a:rPr lang="en-GB" i="1" dirty="0" err="1"/>
              <a:t>qu'un</a:t>
            </a:r>
            <a:r>
              <a:rPr lang="en-GB" i="1" dirty="0"/>
              <a:t> </a:t>
            </a:r>
            <a:r>
              <a:rPr lang="en-GB" i="1" dirty="0" err="1"/>
              <a:t>gestionnaire</a:t>
            </a:r>
            <a:r>
              <a:rPr lang="en-GB" i="1" dirty="0"/>
              <a:t> de </a:t>
            </a:r>
            <a:r>
              <a:rPr lang="en-GB" i="1" dirty="0" err="1"/>
              <a:t>cas</a:t>
            </a:r>
            <a:r>
              <a:rPr lang="en-GB" i="1" dirty="0"/>
              <a:t> pourrait entreprendre et proposez-les à Amina et à sa mère avant de le faire. </a:t>
            </a:r>
          </a:p>
          <a:p>
            <a:endParaRPr lang="en-GB" dirty="0"/>
          </a:p>
          <a:p>
            <a:pPr marL="0" indent="0">
              <a:buNone/>
            </a:pPr>
            <a:r>
              <a:rPr lang="en-US" b="1" dirty="0"/>
              <a:t>TRAVAIL DE GROUPE</a:t>
            </a:r>
          </a:p>
          <a:p>
            <a:r>
              <a:rPr lang="en-US" dirty="0"/>
              <a:t>Laisser 15 minutes aux participants pour compléter le questionnaire</a:t>
            </a:r>
          </a:p>
          <a:p>
            <a:endParaRPr lang="en-GB" dirty="0"/>
          </a:p>
          <a:p>
            <a:pPr marL="0" indent="0">
              <a:buNone/>
            </a:pPr>
            <a:r>
              <a:rPr lang="en-US" b="1" dirty="0"/>
              <a:t>DISCUSSION PLÉNIÈRE (5 minutes)</a:t>
            </a:r>
            <a:endParaRPr lang="en-GB" dirty="0"/>
          </a:p>
          <a:p>
            <a:r>
              <a:rPr lang="en-GB" dirty="0"/>
              <a:t>Demandez à un volontaire de chaque groupe de présenter ses réponses.</a:t>
            </a:r>
          </a:p>
          <a:p>
            <a:r>
              <a:rPr lang="en-GB" dirty="0"/>
              <a:t>Examiner et compléter les réponses ci-dessous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GB" dirty="0"/>
          </a:p>
          <a:p>
            <a:pPr marL="0" indent="0">
              <a:buNone/>
            </a:pPr>
            <a:r>
              <a:rPr lang="en-GB" b="1" dirty="0"/>
              <a:t>RÉPONSES POSSIBLES</a:t>
            </a:r>
          </a:p>
          <a:p>
            <a:pPr lvl="0"/>
            <a:r>
              <a:rPr lang="en-GB" dirty="0"/>
              <a:t>Plaidoyer auprès des enseignants et des écoles pour relancer l'éducation</a:t>
            </a:r>
          </a:p>
          <a:p>
            <a:pPr lvl="0"/>
            <a:r>
              <a:rPr lang="en-GB" dirty="0"/>
              <a:t>Si cela est considéré comme sûr et dans l'intérêt supérieur d'Amina, intervenir auprès des autorités locales concernant les contacts sexuels non désirés et les </a:t>
            </a:r>
            <a:r>
              <a:rPr lang="en-GB" dirty="0" err="1"/>
              <a:t>amadouements</a:t>
            </a:r>
            <a:r>
              <a:rPr lang="en-GB" dirty="0"/>
              <a:t> par l'homme qui possède la maison où travaille Amina.</a:t>
            </a:r>
          </a:p>
          <a:p>
            <a:pPr lvl="0"/>
            <a:r>
              <a:rPr lang="en-GB" dirty="0"/>
              <a:t>Plaider auprès des prestataires de services de subsistance pour obtenir d'autres sources de revenus.</a:t>
            </a:r>
          </a:p>
          <a:p>
            <a:pPr marL="0" indent="0">
              <a:buNone/>
            </a:pPr>
            <a:endParaRPr lang="en-GB" dirty="0"/>
          </a:p>
        </p:txBody>
      </p:sp>
      <p:sp>
        <p:nvSpPr>
          <p:cNvPr id="6" name="Slide Image Placeholder 5">
            <a:extLst>
              <a:ext uri="{FF2B5EF4-FFF2-40B4-BE49-F238E27FC236}">
                <a16:creationId xmlns:a16="http://schemas.microsoft.com/office/drawing/2014/main" id="{C07B5061-22AD-1885-2BA6-A0C4413EF9B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E056DE8-2D35-CC3E-279C-C42925BE29B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20</a:t>
            </a:fld>
            <a:endParaRPr lang="en-US" sz="1200" dirty="0">
              <a:latin typeface="+mn-lt"/>
            </a:endParaRPr>
          </a:p>
        </p:txBody>
      </p:sp>
    </p:spTree>
    <p:extLst>
      <p:ext uri="{BB962C8B-B14F-4D97-AF65-F5344CB8AC3E}">
        <p14:creationId xmlns:p14="http://schemas.microsoft.com/office/powerpoint/2010/main" val="13096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p>
          <a:p>
            <a:r>
              <a:rPr lang="en-GB" dirty="0"/>
              <a:t>Présenter la diapositive</a:t>
            </a:r>
            <a:endParaRPr lang="en-GB" dirty="0">
              <a:sym typeface="Arial"/>
            </a:endParaRPr>
          </a:p>
          <a:p>
            <a:r>
              <a:rPr lang="en-CA" i="1" dirty="0"/>
              <a:t>Quelqu'un a-t-il des questions à poser ou des précisions à demander </a:t>
            </a:r>
            <a:r>
              <a:rPr lang="en-US" dirty="0"/>
              <a:t>? </a:t>
            </a:r>
            <a:endParaRPr lang="en-BE" dirty="0"/>
          </a:p>
        </p:txBody>
      </p:sp>
      <p:sp>
        <p:nvSpPr>
          <p:cNvPr id="6" name="Slide Image Placeholder 5">
            <a:extLst>
              <a:ext uri="{FF2B5EF4-FFF2-40B4-BE49-F238E27FC236}">
                <a16:creationId xmlns:a16="http://schemas.microsoft.com/office/drawing/2014/main" id="{ECBF6B2A-AF2A-DDC6-EF3D-843F4D434FE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7DD3C69-1403-4D89-9EDA-7CD4B12BAE9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21</a:t>
            </a:fld>
            <a:endParaRPr lang="en-US" sz="1200" dirty="0">
              <a:latin typeface="+mn-lt"/>
            </a:endParaRPr>
          </a:p>
        </p:txBody>
      </p:sp>
    </p:spTree>
    <p:extLst>
      <p:ext uri="{BB962C8B-B14F-4D97-AF65-F5344CB8AC3E}">
        <p14:creationId xmlns:p14="http://schemas.microsoft.com/office/powerpoint/2010/main" val="2614496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SESSION 4 DURÉE : 2h40</a:t>
            </a:r>
          </a:p>
          <a:p>
            <a:pPr marL="0" indent="0">
              <a:buNone/>
            </a:pPr>
            <a:r>
              <a:rPr lang="en-US" dirty="0">
                <a:sym typeface="Arial"/>
              </a:rPr>
              <a:t>______________________________________________________________________________</a:t>
            </a:r>
          </a:p>
          <a:p>
            <a:pPr marL="0" indent="0">
              <a:buNone/>
            </a:pPr>
            <a:endParaRPr lang="en-US" dirty="0">
              <a:sym typeface="Arial"/>
            </a:endParaRPr>
          </a:p>
          <a:p>
            <a:pPr marL="0" indent="0">
              <a:buNone/>
            </a:pPr>
            <a:r>
              <a:rPr lang="en-US" b="1" dirty="0">
                <a:sym typeface="Arial"/>
              </a:rPr>
              <a:t>EXPLICATION</a:t>
            </a:r>
          </a:p>
          <a:p>
            <a:r>
              <a:rPr lang="en-GB" i="1" dirty="0"/>
              <a:t>Nous avons déjà appris quelques activités de SMSPS ciblées et non spécialisées au cours de l'évaluation du module 7.</a:t>
            </a:r>
          </a:p>
          <a:p>
            <a:pPr lvl="0"/>
            <a:r>
              <a:rPr lang="en-GB" i="1" dirty="0"/>
              <a:t>Au cours de cette session, nous passerons en revue et pratiquerons quelques activités supplémentaires. </a:t>
            </a:r>
            <a:endParaRPr lang="en-BE" i="1" dirty="0"/>
          </a:p>
        </p:txBody>
      </p:sp>
      <p:sp>
        <p:nvSpPr>
          <p:cNvPr id="6" name="Slide Image Placeholder 5">
            <a:extLst>
              <a:ext uri="{FF2B5EF4-FFF2-40B4-BE49-F238E27FC236}">
                <a16:creationId xmlns:a16="http://schemas.microsoft.com/office/drawing/2014/main" id="{4B9E78A0-CA3D-691D-8A7D-7BE89A80FC4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49054F1-83FF-D36C-4FBF-28E09E868E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22</a:t>
            </a:fld>
            <a:endParaRPr lang="en-US" sz="1200" dirty="0">
              <a:latin typeface="+mn-lt"/>
            </a:endParaRPr>
          </a:p>
        </p:txBody>
      </p:sp>
    </p:spTree>
    <p:extLst>
      <p:ext uri="{BB962C8B-B14F-4D97-AF65-F5344CB8AC3E}">
        <p14:creationId xmlns:p14="http://schemas.microsoft.com/office/powerpoint/2010/main" val="1390239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DISCUSSION PLÉNIÈRE (10 minutes)</a:t>
            </a:r>
          </a:p>
          <a:p>
            <a:r>
              <a:rPr lang="en-GB" i="1" dirty="0"/>
              <a:t>Pouvez-vous énumérer les compétences de base en matière de soutien psychosocial mises en pratique au cours du module 4 sur le soutien psychosocial ?</a:t>
            </a:r>
          </a:p>
          <a:p>
            <a:r>
              <a:rPr lang="en-GB" dirty="0"/>
              <a:t>Demandez à des volontaires de partager leurs réponses</a:t>
            </a:r>
          </a:p>
          <a:p>
            <a:r>
              <a:rPr lang="en-GB" dirty="0"/>
              <a:t>Inscrivez les réponses sur un tableau à feuilles mobiles</a:t>
            </a:r>
          </a:p>
          <a:p>
            <a:r>
              <a:rPr lang="en-GB" dirty="0"/>
              <a:t>Examinez et complétez les réponses possibles ci-dessous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GB" dirty="0"/>
          </a:p>
          <a:p>
            <a:pPr marL="0" indent="0">
              <a:buNone/>
            </a:pPr>
            <a:r>
              <a:rPr lang="en-GB" b="1" dirty="0"/>
              <a:t>RÉPONSES POSSIBLES</a:t>
            </a:r>
          </a:p>
          <a:p>
            <a:pPr lvl="0"/>
            <a:r>
              <a:rPr lang="en-GB" dirty="0"/>
              <a:t>Compétences en matière de communication et d'écoute (communication non verbale, écoute active, prise de parole efficace)</a:t>
            </a:r>
          </a:p>
          <a:p>
            <a:pPr lvl="0"/>
            <a:r>
              <a:rPr lang="en-GB" dirty="0"/>
              <a:t>Réagir avec empathie (prendre du recul, ne pas juger, reconnaître les émotions et les communiquer en retour)</a:t>
            </a:r>
          </a:p>
          <a:p>
            <a:pPr lvl="0"/>
            <a:r>
              <a:rPr lang="en-GB" dirty="0"/>
              <a:t>Attitude centrée sur l'enfant (respect, présence, honnêteté)</a:t>
            </a:r>
          </a:p>
          <a:p>
            <a:pPr lvl="0"/>
            <a:r>
              <a:rPr lang="en-GB" dirty="0"/>
              <a:t>Soutenir la prise de décision (partager l'information, ne pas conseiller, ne pas pousser et ne pas prendre de décision à leur place)</a:t>
            </a:r>
          </a:p>
          <a:p>
            <a:pPr lvl="1"/>
            <a:endParaRPr lang="en-GB" dirty="0"/>
          </a:p>
          <a:p>
            <a:pPr lvl="1"/>
            <a:endParaRPr lang="en-GB" dirty="0"/>
          </a:p>
          <a:p>
            <a:endParaRPr lang="en-GB" dirty="0"/>
          </a:p>
          <a:p>
            <a:endParaRPr lang="en-BE" dirty="0"/>
          </a:p>
        </p:txBody>
      </p:sp>
      <p:sp>
        <p:nvSpPr>
          <p:cNvPr id="6" name="Slide Image Placeholder 5">
            <a:extLst>
              <a:ext uri="{FF2B5EF4-FFF2-40B4-BE49-F238E27FC236}">
                <a16:creationId xmlns:a16="http://schemas.microsoft.com/office/drawing/2014/main" id="{E1EA6203-CC68-72B8-EA8A-6EE528F767D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6369B06-968E-C771-0BF2-E39614AF150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23</a:t>
            </a:fld>
            <a:endParaRPr lang="en-US" sz="1200" dirty="0">
              <a:latin typeface="+mn-lt"/>
            </a:endParaRPr>
          </a:p>
        </p:txBody>
      </p:sp>
    </p:spTree>
    <p:extLst>
      <p:ext uri="{BB962C8B-B14F-4D97-AF65-F5344CB8AC3E}">
        <p14:creationId xmlns:p14="http://schemas.microsoft.com/office/powerpoint/2010/main" val="3149430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 (10 minutes)</a:t>
            </a:r>
            <a:endParaRPr lang="en-GB" dirty="0"/>
          </a:p>
          <a:p>
            <a:r>
              <a:rPr lang="en-GB" i="1" dirty="0"/>
              <a:t>Nous avons appris la différence entre les activités de SMSPS directives et non directives dans l'évaluation du module 7.</a:t>
            </a:r>
          </a:p>
          <a:p>
            <a:r>
              <a:rPr lang="en-GB" dirty="0"/>
              <a:t>Présenter la diapositive</a:t>
            </a:r>
            <a:endParaRPr lang="en-GB" dirty="0">
              <a:sym typeface="Arial"/>
            </a:endParaRPr>
          </a:p>
          <a:p>
            <a:r>
              <a:rPr lang="en-GB" dirty="0"/>
              <a:t>Guidez les participants vers la </a:t>
            </a:r>
            <a:r>
              <a:rPr lang="en-GB" b="1" dirty="0"/>
              <a:t>page 153 du manuel : Conseils pour les activités non-directives avec les enfants</a:t>
            </a:r>
          </a:p>
          <a:p>
            <a:r>
              <a:rPr lang="en-GB" dirty="0"/>
              <a:t>Demandez à un volontaire de lire les conseils énumérés dans le cahier d'exercices.</a:t>
            </a:r>
          </a:p>
          <a:p>
            <a:r>
              <a:rPr lang="en-CA" i="1" dirty="0"/>
              <a:t>Quelqu'un a-t-il des questions à poser ou des précisions à demander ?</a:t>
            </a:r>
            <a:endParaRPr lang="en-GB" dirty="0"/>
          </a:p>
          <a:p>
            <a:r>
              <a:rPr lang="en-GB" i="1" dirty="0"/>
              <a:t>Lors de la préparation et de la mise en œuvre des activités de la SMSPS au cours de la mise en œuvre, le </a:t>
            </a:r>
            <a:r>
              <a:rPr lang="en-GB" i="1" dirty="0" err="1"/>
              <a:t>gestionnaire</a:t>
            </a:r>
            <a:r>
              <a:rPr lang="en-GB" i="1" dirty="0"/>
              <a:t> de </a:t>
            </a:r>
            <a:r>
              <a:rPr lang="en-GB" i="1" dirty="0" err="1"/>
              <a:t>cas</a:t>
            </a:r>
            <a:r>
              <a:rPr lang="en-GB" i="1" dirty="0"/>
              <a:t> doit :</a:t>
            </a:r>
          </a:p>
          <a:p>
            <a:pPr lvl="1"/>
            <a:r>
              <a:rPr lang="en-GB" i="1" dirty="0"/>
              <a:t>Tenir compte de la culture, de l'âge, du stade de développement et des capacités de l'enfant. </a:t>
            </a:r>
          </a:p>
          <a:p>
            <a:pPr lvl="1"/>
            <a:r>
              <a:rPr lang="en-GB" i="1" dirty="0"/>
              <a:t>Adapter l'activité si nécessaire</a:t>
            </a:r>
            <a:endParaRPr lang="en-BE" i="1" dirty="0"/>
          </a:p>
        </p:txBody>
      </p:sp>
      <p:sp>
        <p:nvSpPr>
          <p:cNvPr id="6" name="Slide Image Placeholder 5">
            <a:extLst>
              <a:ext uri="{FF2B5EF4-FFF2-40B4-BE49-F238E27FC236}">
                <a16:creationId xmlns:a16="http://schemas.microsoft.com/office/drawing/2014/main" id="{5336BF15-3AD2-3693-C971-5DC74A3DC7E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C5AA327-093C-98DA-7E54-217CFB3AB2C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24</a:t>
            </a:fld>
            <a:endParaRPr lang="en-US" sz="1200" dirty="0">
              <a:latin typeface="+mn-lt"/>
            </a:endParaRPr>
          </a:p>
        </p:txBody>
      </p:sp>
    </p:spTree>
    <p:extLst>
      <p:ext uri="{BB962C8B-B14F-4D97-AF65-F5344CB8AC3E}">
        <p14:creationId xmlns:p14="http://schemas.microsoft.com/office/powerpoint/2010/main" val="3092068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endParaRPr lang="en-GB" dirty="0"/>
          </a:p>
          <a:p>
            <a:r>
              <a:rPr lang="en-GB" i="1" dirty="0"/>
              <a:t>Au cours de cette session, nous discuterons de trois types d'activités de SMSPS : </a:t>
            </a:r>
          </a:p>
          <a:p>
            <a:pPr lvl="1"/>
            <a:r>
              <a:rPr lang="en-GB" i="1" dirty="0"/>
              <a:t>Psychoéducation</a:t>
            </a:r>
          </a:p>
          <a:p>
            <a:pPr lvl="1"/>
            <a:r>
              <a:rPr lang="en-GB" i="1" dirty="0"/>
              <a:t>Activités d'expression </a:t>
            </a:r>
          </a:p>
          <a:p>
            <a:pPr lvl="1"/>
            <a:r>
              <a:rPr lang="en-GB" i="1" dirty="0"/>
              <a:t>Régulation émotionnelle</a:t>
            </a:r>
          </a:p>
          <a:p>
            <a:endParaRPr lang="en-GB" dirty="0"/>
          </a:p>
        </p:txBody>
      </p:sp>
      <p:sp>
        <p:nvSpPr>
          <p:cNvPr id="6" name="Slide Image Placeholder 5">
            <a:extLst>
              <a:ext uri="{FF2B5EF4-FFF2-40B4-BE49-F238E27FC236}">
                <a16:creationId xmlns:a16="http://schemas.microsoft.com/office/drawing/2014/main" id="{F175BAF8-CEAB-87E7-4171-8D31683DD36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0AE9F32-97D4-7CCC-1520-7F9FE2D2A55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25</a:t>
            </a:fld>
            <a:endParaRPr lang="en-US" sz="1200" dirty="0">
              <a:latin typeface="+mn-lt"/>
            </a:endParaRPr>
          </a:p>
        </p:txBody>
      </p:sp>
    </p:spTree>
    <p:extLst>
      <p:ext uri="{BB962C8B-B14F-4D97-AF65-F5344CB8AC3E}">
        <p14:creationId xmlns:p14="http://schemas.microsoft.com/office/powerpoint/2010/main" val="2810296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endParaRPr lang="en-GB" dirty="0"/>
          </a:p>
          <a:p>
            <a:r>
              <a:rPr lang="en-GB" dirty="0"/>
              <a:t>Présenter la diapositive</a:t>
            </a:r>
            <a:endParaRPr lang="en-GB" dirty="0">
              <a:sym typeface="Arial"/>
            </a:endParaRPr>
          </a:p>
          <a:p>
            <a:pPr lvl="0"/>
            <a:r>
              <a:rPr lang="en-GB" i="1" dirty="0"/>
              <a:t>La psychoéducation peut être dispensée à tous les parents ou soignants.</a:t>
            </a:r>
          </a:p>
          <a:p>
            <a:pPr lvl="0"/>
            <a:r>
              <a:rPr lang="en-GB" i="1" dirty="0"/>
              <a:t>Il s'agit également d'une intervention de renforcement de la famille, car elle peut renforcer la capacité des soignants à.. :</a:t>
            </a:r>
          </a:p>
          <a:p>
            <a:pPr lvl="1"/>
            <a:r>
              <a:rPr lang="en-GB" i="1" dirty="0"/>
              <a:t>Aider l'enfant à s'exprimer</a:t>
            </a:r>
          </a:p>
          <a:p>
            <a:pPr lvl="1"/>
            <a:r>
              <a:rPr lang="en-GB" i="1" dirty="0"/>
              <a:t>Mieux comprendre leurs sentiments </a:t>
            </a:r>
          </a:p>
          <a:p>
            <a:pPr lvl="1"/>
            <a:r>
              <a:rPr lang="en-GB" i="1" dirty="0"/>
              <a:t>Réguler ses émotions </a:t>
            </a:r>
          </a:p>
          <a:p>
            <a:pPr lvl="1"/>
            <a:r>
              <a:rPr lang="en-GB" i="1" dirty="0"/>
              <a:t>Faire face aux changements ou aux événements indésirables</a:t>
            </a:r>
          </a:p>
          <a:p>
            <a:pPr lvl="0"/>
            <a:r>
              <a:rPr lang="en-GB" i="1" dirty="0"/>
              <a:t>Il est important que le </a:t>
            </a:r>
            <a:r>
              <a:rPr lang="en-GB" i="1" dirty="0" err="1"/>
              <a:t>gestionnaire</a:t>
            </a:r>
            <a:r>
              <a:rPr lang="en-GB" i="1" dirty="0"/>
              <a:t> de </a:t>
            </a:r>
            <a:r>
              <a:rPr lang="en-GB" i="1" dirty="0" err="1"/>
              <a:t>cas</a:t>
            </a:r>
            <a:r>
              <a:rPr lang="en-GB" i="1" dirty="0"/>
              <a:t> se souvienne de son rôle et du fait que, dans le cadre de la gestion de </a:t>
            </a:r>
            <a:r>
              <a:rPr lang="en-GB" i="1" dirty="0" err="1"/>
              <a:t>cas</a:t>
            </a:r>
            <a:r>
              <a:rPr lang="en-GB" i="1" dirty="0"/>
              <a:t>, il ne fournira pas de SPS spécialisé.</a:t>
            </a:r>
          </a:p>
          <a:p>
            <a:pPr lvl="1"/>
            <a:r>
              <a:rPr lang="en-GB" i="1" dirty="0"/>
              <a:t>Cela signifie que la psychoéducation sur des sujets nécessitant une spécialisation (par exemple les maladies ou les troubles mentaux) ne doit pas être incluse.</a:t>
            </a:r>
          </a:p>
          <a:p>
            <a:r>
              <a:rPr lang="en-GB" i="1" dirty="0"/>
              <a:t>Dans cette session, nous nous concentrerons sur la psychoéducation qui aide les enfants, les parents ou les soignants à reconnaître les émotions et l'impact du stress. </a:t>
            </a:r>
            <a:endParaRPr lang="en-BE" i="1" dirty="0"/>
          </a:p>
        </p:txBody>
      </p:sp>
      <p:sp>
        <p:nvSpPr>
          <p:cNvPr id="6" name="Slide Image Placeholder 5">
            <a:extLst>
              <a:ext uri="{FF2B5EF4-FFF2-40B4-BE49-F238E27FC236}">
                <a16:creationId xmlns:a16="http://schemas.microsoft.com/office/drawing/2014/main" id="{85D8FE40-1456-70F9-32BB-BFF2A532F57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635D371-5C01-8F39-854B-8539E569830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26</a:t>
            </a:fld>
            <a:endParaRPr lang="en-US" sz="1200" dirty="0">
              <a:latin typeface="+mn-lt"/>
            </a:endParaRPr>
          </a:p>
        </p:txBody>
      </p:sp>
    </p:spTree>
    <p:extLst>
      <p:ext uri="{BB962C8B-B14F-4D97-AF65-F5344CB8AC3E}">
        <p14:creationId xmlns:p14="http://schemas.microsoft.com/office/powerpoint/2010/main" val="3757493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endParaRPr lang="en-GB" dirty="0"/>
          </a:p>
          <a:p>
            <a:r>
              <a:rPr lang="en-GB" dirty="0"/>
              <a:t>Présenter la diapositive</a:t>
            </a:r>
            <a:endParaRPr lang="en-GB" dirty="0">
              <a:sym typeface="Arial"/>
            </a:endParaRPr>
          </a:p>
          <a:p>
            <a:r>
              <a:rPr lang="en-CA" i="1" dirty="0"/>
              <a:t>Quelqu'un a-t-il des questions à poser ou des précisions à demander ?</a:t>
            </a:r>
            <a:endParaRPr lang="en-BE" dirty="0"/>
          </a:p>
        </p:txBody>
      </p:sp>
      <p:sp>
        <p:nvSpPr>
          <p:cNvPr id="6" name="Slide Image Placeholder 5">
            <a:extLst>
              <a:ext uri="{FF2B5EF4-FFF2-40B4-BE49-F238E27FC236}">
                <a16:creationId xmlns:a16="http://schemas.microsoft.com/office/drawing/2014/main" id="{3E1BFE6C-E359-A213-E8D9-314A33FABB1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157B6C6-472E-0941-0F3B-C4488021E7C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27</a:t>
            </a:fld>
            <a:endParaRPr lang="en-US" sz="1200" dirty="0">
              <a:latin typeface="+mn-lt"/>
            </a:endParaRPr>
          </a:p>
        </p:txBody>
      </p:sp>
    </p:spTree>
    <p:extLst>
      <p:ext uri="{BB962C8B-B14F-4D97-AF65-F5344CB8AC3E}">
        <p14:creationId xmlns:p14="http://schemas.microsoft.com/office/powerpoint/2010/main" val="824037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AB3CBD66-A8B8-ABDA-00E7-647A34D07A51}"/>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059387D1-B10A-813B-9CA1-E60C658E5C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Présenter la diapositive</a:t>
            </a:r>
            <a:endParaRPr lang="en-GB" dirty="0">
              <a:sym typeface="Arial"/>
            </a:endParaRPr>
          </a:p>
          <a:p>
            <a:pPr marL="0" indent="0">
              <a:buNone/>
            </a:pPr>
            <a:endParaRPr lang="en-US" dirty="0"/>
          </a:p>
        </p:txBody>
      </p:sp>
      <p:sp>
        <p:nvSpPr>
          <p:cNvPr id="2" name="Google Shape;725;p48:notes">
            <a:extLst>
              <a:ext uri="{FF2B5EF4-FFF2-40B4-BE49-F238E27FC236}">
                <a16:creationId xmlns:a16="http://schemas.microsoft.com/office/drawing/2014/main" id="{D2CB31A1-C896-C588-261C-2CE55E77895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28</a:t>
            </a:fld>
            <a:endParaRPr lang="en-US" sz="1200" dirty="0">
              <a:latin typeface="+mn-lt"/>
            </a:endParaRPr>
          </a:p>
        </p:txBody>
      </p:sp>
    </p:spTree>
    <p:extLst>
      <p:ext uri="{BB962C8B-B14F-4D97-AF65-F5344CB8AC3E}">
        <p14:creationId xmlns:p14="http://schemas.microsoft.com/office/powerpoint/2010/main" val="3573333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971032F1-F924-8111-99E3-146A68346D12}"/>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EA1B4EA9-F7DB-9538-4CF2-572FAD5642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Présenter la diapositive</a:t>
            </a:r>
            <a:endParaRPr lang="en-GB" dirty="0">
              <a:sym typeface="Arial"/>
            </a:endParaRPr>
          </a:p>
          <a:p>
            <a:pPr marL="0" indent="0">
              <a:buNone/>
            </a:pPr>
            <a:endParaRPr lang="en-US" dirty="0"/>
          </a:p>
        </p:txBody>
      </p:sp>
      <p:sp>
        <p:nvSpPr>
          <p:cNvPr id="2" name="Google Shape;725;p48:notes">
            <a:extLst>
              <a:ext uri="{FF2B5EF4-FFF2-40B4-BE49-F238E27FC236}">
                <a16:creationId xmlns:a16="http://schemas.microsoft.com/office/drawing/2014/main" id="{DBA612D1-73F9-48FB-2747-B849A1B2370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29</a:t>
            </a:fld>
            <a:endParaRPr lang="en-US" sz="1200" dirty="0">
              <a:latin typeface="+mn-lt"/>
            </a:endParaRPr>
          </a:p>
        </p:txBody>
      </p:sp>
    </p:spTree>
    <p:extLst>
      <p:ext uri="{BB962C8B-B14F-4D97-AF65-F5344CB8AC3E}">
        <p14:creationId xmlns:p14="http://schemas.microsoft.com/office/powerpoint/2010/main" val="268994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EXPLICATION (5 minutes)</a:t>
            </a:r>
            <a:endParaRPr lang="en-GB" dirty="0"/>
          </a:p>
          <a:p>
            <a:r>
              <a:rPr lang="en-GB" dirty="0"/>
              <a:t>Présenter la diapositive</a:t>
            </a:r>
            <a:endParaRPr lang="en-GB" dirty="0">
              <a:sym typeface="Arial"/>
            </a:endParaRPr>
          </a:p>
          <a:p>
            <a:r>
              <a:rPr lang="en-GB" i="1" dirty="0">
                <a:sym typeface="Arial"/>
              </a:rPr>
              <a:t>Vous souvenez-vous des trois fonctions essentielles d'un </a:t>
            </a:r>
            <a:r>
              <a:rPr lang="en-GB" i="1" dirty="0" err="1">
                <a:sym typeface="Arial"/>
              </a:rPr>
              <a:t>gestionnaire</a:t>
            </a:r>
            <a:r>
              <a:rPr lang="en-GB" i="1" dirty="0">
                <a:sym typeface="Arial"/>
              </a:rPr>
              <a:t> de </a:t>
            </a:r>
            <a:r>
              <a:rPr lang="en-GB" i="1" dirty="0" err="1">
                <a:sym typeface="Arial"/>
              </a:rPr>
              <a:t>cas</a:t>
            </a:r>
            <a:r>
              <a:rPr lang="en-GB" i="1" dirty="0">
                <a:sym typeface="Arial"/>
              </a:rPr>
              <a:t> ?</a:t>
            </a:r>
          </a:p>
          <a:p>
            <a:pPr lvl="1"/>
            <a:r>
              <a:rPr lang="en-GB" dirty="0">
                <a:sym typeface="Arial"/>
              </a:rPr>
              <a:t>Soutien</a:t>
            </a:r>
          </a:p>
          <a:p>
            <a:pPr lvl="1"/>
            <a:r>
              <a:rPr lang="en-GB" dirty="0">
                <a:sym typeface="Arial"/>
              </a:rPr>
              <a:t>Coordination</a:t>
            </a:r>
          </a:p>
          <a:p>
            <a:pPr lvl="1"/>
            <a:r>
              <a:rPr lang="en-GB" dirty="0">
                <a:sym typeface="Arial"/>
              </a:rPr>
              <a:t>Gestion de l'information</a:t>
            </a:r>
          </a:p>
          <a:p>
            <a:r>
              <a:rPr lang="en-GB" i="1" dirty="0">
                <a:sym typeface="Arial"/>
              </a:rPr>
              <a:t>Aujourd'hui, nous allons voir comment remplir ces trois fonctions pour mettre en œuvre un plan d'action. </a:t>
            </a:r>
          </a:p>
          <a:p>
            <a:pPr lvl="1"/>
            <a:r>
              <a:rPr lang="en-GB" i="1" dirty="0">
                <a:sym typeface="Arial"/>
              </a:rPr>
              <a:t>La mise en œuvre comprend la fourniture de services de soutien, la coordination de l'orientation et la gestion de l'information. </a:t>
            </a:r>
          </a:p>
          <a:p>
            <a:pPr lvl="1"/>
            <a:r>
              <a:rPr lang="en-GB" i="1" dirty="0">
                <a:sym typeface="Arial"/>
              </a:rPr>
              <a:t>L'objectif des activités de mise en œuvre est de répondre aux besoins de l'enfant et de la famille identifiés lors de l'évaluation complète et de mener à bien les actions décrites dans le plan d'action.</a:t>
            </a:r>
          </a:p>
        </p:txBody>
      </p:sp>
      <p:sp>
        <p:nvSpPr>
          <p:cNvPr id="6" name="Slide Image Placeholder 5">
            <a:extLst>
              <a:ext uri="{FF2B5EF4-FFF2-40B4-BE49-F238E27FC236}">
                <a16:creationId xmlns:a16="http://schemas.microsoft.com/office/drawing/2014/main" id="{71A87CAE-A17B-FC27-242A-081A1222110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8C031BB-A4A5-924B-AD1B-017DCA7971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a:t>
            </a:fld>
            <a:endParaRPr lang="en-US" sz="1200" dirty="0">
              <a:latin typeface="+mn-lt"/>
            </a:endParaRPr>
          </a:p>
        </p:txBody>
      </p:sp>
    </p:spTree>
    <p:extLst>
      <p:ext uri="{BB962C8B-B14F-4D97-AF65-F5344CB8AC3E}">
        <p14:creationId xmlns:p14="http://schemas.microsoft.com/office/powerpoint/2010/main" val="4111967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endParaRPr lang="en-GB" dirty="0"/>
          </a:p>
          <a:p>
            <a:r>
              <a:rPr lang="en-GB" i="1" dirty="0"/>
              <a:t>N'oubliez pas que la confiance se construit souvent par l'action.</a:t>
            </a:r>
          </a:p>
          <a:p>
            <a:pPr lvl="1"/>
            <a:r>
              <a:rPr lang="en-GB" i="1" dirty="0"/>
              <a:t>Nous proposons quelques activités </a:t>
            </a:r>
            <a:r>
              <a:rPr lang="en-GB" i="1" dirty="0" err="1"/>
              <a:t>qu'un</a:t>
            </a:r>
            <a:r>
              <a:rPr lang="en-GB" i="1" dirty="0"/>
              <a:t> </a:t>
            </a:r>
            <a:r>
              <a:rPr lang="en-GB" i="1" dirty="0" err="1"/>
              <a:t>gestionnaire</a:t>
            </a:r>
            <a:r>
              <a:rPr lang="en-GB" i="1" dirty="0"/>
              <a:t> de </a:t>
            </a:r>
            <a:r>
              <a:rPr lang="en-GB" i="1" dirty="0" err="1"/>
              <a:t>cas</a:t>
            </a:r>
            <a:r>
              <a:rPr lang="en-GB" i="1" dirty="0"/>
              <a:t> peut mettre en œuvre avec des enfants d'âges différents.</a:t>
            </a:r>
          </a:p>
          <a:p>
            <a:pPr lvl="1"/>
            <a:r>
              <a:rPr lang="en-GB" i="1" dirty="0"/>
              <a:t>Le </a:t>
            </a:r>
            <a:r>
              <a:rPr lang="en-GB" i="1" dirty="0" err="1"/>
              <a:t>gestionnaire</a:t>
            </a:r>
            <a:r>
              <a:rPr lang="en-GB" i="1" dirty="0"/>
              <a:t> de </a:t>
            </a:r>
            <a:r>
              <a:rPr lang="en-GB" i="1" dirty="0" err="1"/>
              <a:t>cas</a:t>
            </a:r>
            <a:r>
              <a:rPr lang="en-GB" i="1" dirty="0"/>
              <a:t> peut mettre en œuvre des activités directives et non directives.</a:t>
            </a:r>
          </a:p>
          <a:p>
            <a:pPr lvl="0"/>
            <a:r>
              <a:rPr lang="en-GB" dirty="0"/>
              <a:t>Présenter les différences entre les activités directives et les activités non directives. </a:t>
            </a:r>
          </a:p>
          <a:p>
            <a:r>
              <a:rPr lang="en-GB" i="1" dirty="0"/>
              <a:t>Lors de la préparation et de la mise en œuvre d'une activité de SMSPS visant à favoriser l'instauration de la confiance et l'évaluation, le </a:t>
            </a:r>
            <a:r>
              <a:rPr lang="en-GB" i="1" dirty="0" err="1"/>
              <a:t>gestionnaire</a:t>
            </a:r>
            <a:r>
              <a:rPr lang="en-GB" i="1" dirty="0"/>
              <a:t> de </a:t>
            </a:r>
            <a:r>
              <a:rPr lang="en-GB" i="1" dirty="0" err="1"/>
              <a:t>cas</a:t>
            </a:r>
            <a:r>
              <a:rPr lang="en-GB" i="1" dirty="0"/>
              <a:t> doit</a:t>
            </a:r>
          </a:p>
          <a:p>
            <a:pPr lvl="1"/>
            <a:r>
              <a:rPr lang="en-GB" i="1" dirty="0"/>
              <a:t>Tenir compte de la culture, de l'âge, du stade de développement et des capacités de l'enfant. </a:t>
            </a:r>
          </a:p>
          <a:p>
            <a:pPr lvl="1"/>
            <a:r>
              <a:rPr lang="en-GB" i="1" dirty="0"/>
              <a:t>Adapter l'activité si nécessaire</a:t>
            </a:r>
            <a:endParaRPr lang="en-BE" i="1" dirty="0"/>
          </a:p>
        </p:txBody>
      </p:sp>
      <p:sp>
        <p:nvSpPr>
          <p:cNvPr id="6" name="Slide Image Placeholder 5">
            <a:extLst>
              <a:ext uri="{FF2B5EF4-FFF2-40B4-BE49-F238E27FC236}">
                <a16:creationId xmlns:a16="http://schemas.microsoft.com/office/drawing/2014/main" id="{E1588ED2-A12D-E287-19F7-083103CB91B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DA49D27-AEBE-393F-2007-D1A6357DF23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30</a:t>
            </a:fld>
            <a:endParaRPr lang="en-US" sz="1200" dirty="0">
              <a:latin typeface="+mn-lt"/>
            </a:endParaRPr>
          </a:p>
        </p:txBody>
      </p:sp>
    </p:spTree>
    <p:extLst>
      <p:ext uri="{BB962C8B-B14F-4D97-AF65-F5344CB8AC3E}">
        <p14:creationId xmlns:p14="http://schemas.microsoft.com/office/powerpoint/2010/main" val="2867592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ACTIVITÉ PLÉNIÈRE (15 minutes)</a:t>
            </a:r>
          </a:p>
          <a:p>
            <a:r>
              <a:rPr lang="en-GB" i="1" dirty="0"/>
              <a:t>Nous ferons une activité ensemble</a:t>
            </a:r>
          </a:p>
          <a:p>
            <a:r>
              <a:rPr lang="en-GB" dirty="0"/>
              <a:t>Répartissez les participants en 4 groupes </a:t>
            </a:r>
          </a:p>
          <a:p>
            <a:r>
              <a:rPr lang="en-GB" i="1" dirty="0"/>
              <a:t>Veuillez fermer vos classeurs</a:t>
            </a:r>
          </a:p>
          <a:p>
            <a:r>
              <a:rPr lang="en-GB" i="1" dirty="0"/>
              <a:t>Dans vos groupes :</a:t>
            </a:r>
          </a:p>
          <a:p>
            <a:pPr lvl="1"/>
            <a:r>
              <a:rPr lang="en-GB" i="1" dirty="0"/>
              <a:t>Créez une liste de sentiments ou d'émotions que vous connaissez</a:t>
            </a:r>
          </a:p>
          <a:p>
            <a:pPr lvl="1"/>
            <a:r>
              <a:rPr lang="en-GB" i="1" dirty="0"/>
              <a:t>Vous aurez 5 minutes pour dresser la liste de tous les sentiments et émotions qu'ils connaissent sur une feuille de papier.</a:t>
            </a:r>
          </a:p>
          <a:p>
            <a:pPr lvl="1"/>
            <a:r>
              <a:rPr lang="en-GB" i="1" dirty="0"/>
              <a:t>Après 5 minutes, chaque groupe devra soumettre sa liste à l'animateur, qui l'examinera et comptera le nombre d'émotions énumérées.</a:t>
            </a:r>
          </a:p>
          <a:p>
            <a:pPr lvl="1"/>
            <a:r>
              <a:rPr lang="en-GB" i="1" dirty="0"/>
              <a:t>Le groupe qui a énuméré le plus grand nombre de sentiments et d'émotions gagne ce jeu.</a:t>
            </a:r>
          </a:p>
          <a:p>
            <a:r>
              <a:rPr lang="en-GB" dirty="0"/>
              <a:t>Vérifier que tous les groupes sont prêts avec un stylo et du papier.</a:t>
            </a:r>
          </a:p>
          <a:p>
            <a:r>
              <a:rPr lang="en-GB" dirty="0"/>
              <a:t>Commencer l'activité</a:t>
            </a:r>
          </a:p>
          <a:p>
            <a:r>
              <a:rPr lang="en-GB" dirty="0"/>
              <a:t>Une fois les 5 minutes écoulées, demandez aux groupes de présenter leur liste</a:t>
            </a:r>
          </a:p>
          <a:p>
            <a:r>
              <a:rPr lang="en-GB" dirty="0"/>
              <a:t>Passez en revue les émotions énumérées et comptez le nombre d'émotions et de sentiments énumérés.</a:t>
            </a:r>
          </a:p>
          <a:p>
            <a:r>
              <a:rPr lang="en-GB" dirty="0"/>
              <a:t>Annoncez le nom du groupe gagnant et remerciez chaque groupe pour sa participation active.</a:t>
            </a:r>
          </a:p>
          <a:p>
            <a:endParaRPr lang="en-GB" dirty="0"/>
          </a:p>
          <a:p>
            <a:endParaRPr lang="en-GB" dirty="0"/>
          </a:p>
        </p:txBody>
      </p:sp>
      <p:sp>
        <p:nvSpPr>
          <p:cNvPr id="6" name="Slide Image Placeholder 5">
            <a:extLst>
              <a:ext uri="{FF2B5EF4-FFF2-40B4-BE49-F238E27FC236}">
                <a16:creationId xmlns:a16="http://schemas.microsoft.com/office/drawing/2014/main" id="{BE16BFE7-0B2C-7390-E673-33A878A3DC5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EC4F9B1-9A43-15D7-318C-3FD14F9C425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31</a:t>
            </a:fld>
            <a:endParaRPr lang="en-US" sz="1200" dirty="0">
              <a:latin typeface="+mn-lt"/>
            </a:endParaRPr>
          </a:p>
        </p:txBody>
      </p:sp>
    </p:spTree>
    <p:extLst>
      <p:ext uri="{BB962C8B-B14F-4D97-AF65-F5344CB8AC3E}">
        <p14:creationId xmlns:p14="http://schemas.microsoft.com/office/powerpoint/2010/main" val="3868924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endParaRPr lang="en-GB" dirty="0"/>
          </a:p>
          <a:p>
            <a:r>
              <a:rPr lang="en-GB" i="1" dirty="0"/>
              <a:t>Nous venons de terminer la première étape de l'activité de la roue des émotions</a:t>
            </a:r>
          </a:p>
          <a:p>
            <a:r>
              <a:rPr lang="en-GB" dirty="0"/>
              <a:t>Guidez les participants vers les </a:t>
            </a:r>
            <a:r>
              <a:rPr lang="en-GB" b="1" dirty="0"/>
              <a:t>pages 154-155 du cahier d'exercices : Roue des émotions</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Présenter l'activité</a:t>
            </a:r>
            <a:endParaRPr lang="en-GB" dirty="0">
              <a:sym typeface="Arial"/>
            </a:endParaRPr>
          </a:p>
          <a:p>
            <a:r>
              <a:rPr lang="en-GB" dirty="0"/>
              <a:t>Demandez à un volontaire de lire les conseils</a:t>
            </a:r>
          </a:p>
          <a:p>
            <a:endParaRPr lang="en-BE" dirty="0"/>
          </a:p>
        </p:txBody>
      </p:sp>
      <p:sp>
        <p:nvSpPr>
          <p:cNvPr id="6" name="Slide Image Placeholder 5">
            <a:extLst>
              <a:ext uri="{FF2B5EF4-FFF2-40B4-BE49-F238E27FC236}">
                <a16:creationId xmlns:a16="http://schemas.microsoft.com/office/drawing/2014/main" id="{32AA7226-E944-F638-190F-DBCF94851F2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B895EAA-E4ED-CE83-E01E-51F9888B6FA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32</a:t>
            </a:fld>
            <a:endParaRPr lang="en-US" sz="1200" dirty="0">
              <a:latin typeface="+mn-lt"/>
            </a:endParaRPr>
          </a:p>
        </p:txBody>
      </p:sp>
    </p:spTree>
    <p:extLst>
      <p:ext uri="{BB962C8B-B14F-4D97-AF65-F5344CB8AC3E}">
        <p14:creationId xmlns:p14="http://schemas.microsoft.com/office/powerpoint/2010/main" val="2105407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39524B57-B496-A33B-DD47-99AAC6E0E784}"/>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98980004-85F8-2357-4BC3-B0BFDB27069E}"/>
              </a:ext>
            </a:extLst>
          </p:cNvPr>
          <p:cNvSpPr>
            <a:spLocks noGrp="1"/>
          </p:cNvSpPr>
          <p:nvPr>
            <p:ph type="body" idx="1"/>
          </p:nvPr>
        </p:nvSpPr>
        <p:spPr/>
        <p:txBody>
          <a:bodyPr/>
          <a:lstStyle/>
          <a:p>
            <a:pPr marL="0" indent="0">
              <a:buNone/>
            </a:pPr>
            <a:r>
              <a:rPr lang="en-CA" b="1" dirty="0"/>
              <a:t>EXPLICATION</a:t>
            </a:r>
          </a:p>
          <a:p>
            <a:pPr marL="171450" indent="-171450"/>
            <a:r>
              <a:rPr lang="en-CA" b="0" dirty="0"/>
              <a:t>Présenter la diapositive</a:t>
            </a:r>
            <a:endParaRPr lang="en-US" b="0" dirty="0"/>
          </a:p>
        </p:txBody>
      </p:sp>
      <p:sp>
        <p:nvSpPr>
          <p:cNvPr id="2" name="Google Shape;725;p48:notes">
            <a:extLst>
              <a:ext uri="{FF2B5EF4-FFF2-40B4-BE49-F238E27FC236}">
                <a16:creationId xmlns:a16="http://schemas.microsoft.com/office/drawing/2014/main" id="{F5D1B561-F2AC-8458-F4C8-CF8DDBAD88D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33</a:t>
            </a:fld>
            <a:endParaRPr lang="en-US" sz="1200" dirty="0">
              <a:latin typeface="+mn-lt"/>
            </a:endParaRPr>
          </a:p>
        </p:txBody>
      </p:sp>
    </p:spTree>
    <p:extLst>
      <p:ext uri="{BB962C8B-B14F-4D97-AF65-F5344CB8AC3E}">
        <p14:creationId xmlns:p14="http://schemas.microsoft.com/office/powerpoint/2010/main" val="3241634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Guidez les participants vers la </a:t>
            </a:r>
            <a:r>
              <a:rPr lang="en-GB" b="1" dirty="0"/>
              <a:t>page 156 du cahier d'exercices : Quand je me sens... je fais...</a:t>
            </a:r>
          </a:p>
          <a:p>
            <a:r>
              <a:rPr lang="en-GB" dirty="0"/>
              <a:t>Présenter l'activité</a:t>
            </a:r>
          </a:p>
          <a:p>
            <a:r>
              <a:rPr lang="en-GB" dirty="0"/>
              <a:t>Demandez à un volontaire de lire les conseils</a:t>
            </a:r>
          </a:p>
        </p:txBody>
      </p:sp>
      <p:sp>
        <p:nvSpPr>
          <p:cNvPr id="6" name="Slide Image Placeholder 5">
            <a:extLst>
              <a:ext uri="{FF2B5EF4-FFF2-40B4-BE49-F238E27FC236}">
                <a16:creationId xmlns:a16="http://schemas.microsoft.com/office/drawing/2014/main" id="{FE6295FA-9736-0F2E-8E6D-EE4D9570C4F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E894AEB-3550-837B-5159-FC91F5361E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34</a:t>
            </a:fld>
            <a:endParaRPr lang="en-US" sz="1200" dirty="0">
              <a:latin typeface="+mn-lt"/>
            </a:endParaRPr>
          </a:p>
        </p:txBody>
      </p:sp>
    </p:spTree>
    <p:extLst>
      <p:ext uri="{BB962C8B-B14F-4D97-AF65-F5344CB8AC3E}">
        <p14:creationId xmlns:p14="http://schemas.microsoft.com/office/powerpoint/2010/main" val="1900555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ACTIVITÉ PLÉNIÈRE (10 minutes)</a:t>
            </a:r>
          </a:p>
          <a:p>
            <a:r>
              <a:rPr lang="en-GB" i="1" dirty="0"/>
              <a:t>Nous ferons cet exercice en groupe</a:t>
            </a:r>
          </a:p>
          <a:p>
            <a:r>
              <a:rPr lang="en-GB" dirty="0"/>
              <a:t>Demandez au groupe de participants de se mettre d'accord sur une émotion négative. Ils peuvent utiliser la roue des émotions pour les aider à en identifier une.</a:t>
            </a:r>
          </a:p>
          <a:p>
            <a:r>
              <a:rPr lang="en-GB" dirty="0"/>
              <a:t>Guidez l'activité telle qu'elle est présentée dans le </a:t>
            </a:r>
            <a:r>
              <a:rPr lang="en-GB" b="1" dirty="0"/>
              <a:t>cahier d'exercices, pages 156-158 : Quand je me sens... je fais...</a:t>
            </a:r>
          </a:p>
          <a:p>
            <a:endParaRPr lang="en-GB" dirty="0"/>
          </a:p>
          <a:p>
            <a:pPr marL="0" indent="0">
              <a:buNone/>
            </a:pPr>
            <a:r>
              <a:rPr lang="en-GB" b="1" dirty="0"/>
              <a:t>DISCUSSION PLÉNIÈRE (5 minutes)</a:t>
            </a:r>
          </a:p>
          <a:p>
            <a:pPr lvl="0"/>
            <a:r>
              <a:rPr lang="en-GB" i="1" dirty="0"/>
              <a:t>Contrôlez-vous beaucoup votre comportement lorsque vous ressentez cette émotion ?</a:t>
            </a:r>
          </a:p>
          <a:p>
            <a:pPr lvl="0"/>
            <a:r>
              <a:rPr lang="en-GB" i="1" dirty="0"/>
              <a:t>Pensez-vous qu'il est facile de changer les mécanismes d'adaptation négatifs ?</a:t>
            </a:r>
          </a:p>
          <a:p>
            <a:endParaRPr lang="en-GB" dirty="0"/>
          </a:p>
          <a:p>
            <a:endParaRPr lang="en-GB" dirty="0"/>
          </a:p>
          <a:p>
            <a:pPr lvl="1"/>
            <a:endParaRPr lang="en-GB" dirty="0"/>
          </a:p>
        </p:txBody>
      </p:sp>
      <p:sp>
        <p:nvSpPr>
          <p:cNvPr id="6" name="Slide Image Placeholder 5">
            <a:extLst>
              <a:ext uri="{FF2B5EF4-FFF2-40B4-BE49-F238E27FC236}">
                <a16:creationId xmlns:a16="http://schemas.microsoft.com/office/drawing/2014/main" id="{8978127B-241C-0EE0-66DD-DC82E94C173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16E6042-4231-2F86-8462-46456B38420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35</a:t>
            </a:fld>
            <a:endParaRPr lang="en-US" sz="1200" dirty="0">
              <a:latin typeface="+mn-lt"/>
            </a:endParaRPr>
          </a:p>
        </p:txBody>
      </p:sp>
    </p:spTree>
    <p:extLst>
      <p:ext uri="{BB962C8B-B14F-4D97-AF65-F5344CB8AC3E}">
        <p14:creationId xmlns:p14="http://schemas.microsoft.com/office/powerpoint/2010/main" val="52182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p>
          <a:p>
            <a:r>
              <a:rPr lang="en-GB" dirty="0"/>
              <a:t>Guidez les participants vers la </a:t>
            </a:r>
            <a:r>
              <a:rPr lang="en-GB" b="1" dirty="0"/>
              <a:t>page 159 du cahier d'exercices : Les différentes formes de stress</a:t>
            </a:r>
          </a:p>
          <a:p>
            <a:r>
              <a:rPr lang="en-GB" dirty="0"/>
              <a:t>Présenter l'activité </a:t>
            </a:r>
          </a:p>
          <a:p>
            <a:r>
              <a:rPr lang="en-GB" dirty="0"/>
              <a:t>Demandez à un volontaire de lire les conseils</a:t>
            </a:r>
          </a:p>
          <a:p>
            <a:r>
              <a:rPr lang="en-GB" i="1" dirty="0"/>
              <a:t>Cette activité peut également être réalisée avec les parents ou les personnes qui s'occupent des enfants.</a:t>
            </a:r>
            <a:endParaRPr lang="en-BE" i="1" dirty="0"/>
          </a:p>
        </p:txBody>
      </p:sp>
      <p:sp>
        <p:nvSpPr>
          <p:cNvPr id="6" name="Slide Image Placeholder 5">
            <a:extLst>
              <a:ext uri="{FF2B5EF4-FFF2-40B4-BE49-F238E27FC236}">
                <a16:creationId xmlns:a16="http://schemas.microsoft.com/office/drawing/2014/main" id="{1904DB7B-C93D-02FA-8ABB-3777F90AE93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91E97C3-208D-94B0-172A-AF62F769672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36</a:t>
            </a:fld>
            <a:endParaRPr lang="en-US" sz="1200" dirty="0">
              <a:latin typeface="+mn-lt"/>
            </a:endParaRPr>
          </a:p>
        </p:txBody>
      </p:sp>
    </p:spTree>
    <p:extLst>
      <p:ext uri="{BB962C8B-B14F-4D97-AF65-F5344CB8AC3E}">
        <p14:creationId xmlns:p14="http://schemas.microsoft.com/office/powerpoint/2010/main" val="2554042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endParaRPr lang="en-GB" dirty="0"/>
          </a:p>
          <a:p>
            <a:r>
              <a:rPr lang="en-GB" i="1" dirty="0"/>
              <a:t>Nous allons pratiquer une partie de cet exercice</a:t>
            </a:r>
          </a:p>
          <a:p>
            <a:r>
              <a:rPr lang="en-GB" dirty="0"/>
              <a:t>Dessinez deux colonnes sur une feuille de papier (en tête-à-tête) ou sur un tableau de papier (en petit groupe). </a:t>
            </a:r>
          </a:p>
          <a:p>
            <a:r>
              <a:rPr lang="en-GB" dirty="0"/>
              <a:t>Distribuer des notes autocollantes</a:t>
            </a:r>
          </a:p>
          <a:p>
            <a:pPr lvl="0"/>
            <a:r>
              <a:rPr lang="en-GB" i="1" dirty="0"/>
              <a:t>Pensez à trois exemples de ce qui vous stresse et à trois exemples de ce qui </a:t>
            </a:r>
            <a:r>
              <a:rPr lang="en-GB" i="1" dirty="0" err="1"/>
              <a:t>vous</a:t>
            </a:r>
            <a:r>
              <a:rPr lang="en-GB" i="1" dirty="0"/>
              <a:t> </a:t>
            </a:r>
            <a:r>
              <a:rPr lang="en-GB" i="1" dirty="0" err="1"/>
              <a:t>causent</a:t>
            </a:r>
            <a:r>
              <a:rPr lang="en-GB" i="1" dirty="0"/>
              <a:t> </a:t>
            </a:r>
            <a:r>
              <a:rPr lang="en-GB" i="1" dirty="0" err="1"/>
              <a:t>une</a:t>
            </a:r>
            <a:r>
              <a:rPr lang="en-GB" i="1" dirty="0"/>
              <a:t> </a:t>
            </a:r>
            <a:r>
              <a:rPr lang="en-GB" i="1" dirty="0" err="1"/>
              <a:t>détresse</a:t>
            </a:r>
            <a:r>
              <a:rPr lang="en-GB" i="1" dirty="0"/>
              <a:t>. </a:t>
            </a:r>
          </a:p>
          <a:p>
            <a:pPr lvl="0"/>
            <a:r>
              <a:rPr lang="en-GB" i="1" dirty="0"/>
              <a:t>Notez-les sur une feuille adhésive (1 facteur de stress par feuille). </a:t>
            </a:r>
          </a:p>
          <a:p>
            <a:endParaRPr lang="en-GB" dirty="0"/>
          </a:p>
          <a:p>
            <a:pPr marL="0" indent="0">
              <a:buNone/>
            </a:pPr>
            <a:r>
              <a:rPr lang="en-US" b="1" dirty="0"/>
              <a:t>TRAVAIL INDIVIDUEL/GROUPE (15 minutes)</a:t>
            </a:r>
          </a:p>
          <a:p>
            <a:r>
              <a:rPr lang="en-US" dirty="0"/>
              <a:t>Laisser 15 minutes aux participants pour compléter le questionnaire</a:t>
            </a:r>
          </a:p>
          <a:p>
            <a:pPr marL="0" indent="0">
              <a:buNone/>
            </a:pPr>
            <a:endParaRPr lang="en-GB" dirty="0"/>
          </a:p>
          <a:p>
            <a:pPr marL="0" indent="0">
              <a:buNone/>
            </a:pPr>
            <a:r>
              <a:rPr lang="en-US" b="1" dirty="0"/>
              <a:t>DISCUSSION PLÉNIÈRE (5 minutes)</a:t>
            </a:r>
            <a:endParaRPr lang="en-GB" dirty="0"/>
          </a:p>
          <a:p>
            <a:pPr lvl="0"/>
            <a:r>
              <a:rPr lang="en-GB" i="1" dirty="0"/>
              <a:t>Comment faire la différence entre un bon stress et un mauvais stress ou une détresse ? </a:t>
            </a:r>
          </a:p>
          <a:p>
            <a:pPr lvl="0"/>
            <a:r>
              <a:rPr lang="en-GB" i="1" dirty="0"/>
              <a:t>Quelles sont les causes communes de stress (facteurs de stress) que vous avez remarquées au cours de cette activité ? </a:t>
            </a:r>
          </a:p>
          <a:p>
            <a:endParaRPr lang="en-BE" dirty="0"/>
          </a:p>
        </p:txBody>
      </p:sp>
      <p:sp>
        <p:nvSpPr>
          <p:cNvPr id="6" name="Slide Image Placeholder 5">
            <a:extLst>
              <a:ext uri="{FF2B5EF4-FFF2-40B4-BE49-F238E27FC236}">
                <a16:creationId xmlns:a16="http://schemas.microsoft.com/office/drawing/2014/main" id="{23EFB68C-106A-0086-D15F-1F43E0ADC4F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46B674A-A86B-37F6-E694-575327352CD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37</a:t>
            </a:fld>
            <a:endParaRPr lang="en-US" sz="1200" dirty="0">
              <a:latin typeface="+mn-lt"/>
            </a:endParaRPr>
          </a:p>
        </p:txBody>
      </p:sp>
    </p:spTree>
    <p:extLst>
      <p:ext uri="{BB962C8B-B14F-4D97-AF65-F5344CB8AC3E}">
        <p14:creationId xmlns:p14="http://schemas.microsoft.com/office/powerpoint/2010/main" val="2795901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endParaRPr lang="en-GB" dirty="0"/>
          </a:p>
          <a:p>
            <a:r>
              <a:rPr lang="en-GB" dirty="0"/>
              <a:t>Guidez les participants vers la </a:t>
            </a:r>
            <a:r>
              <a:rPr lang="en-GB" b="1" dirty="0"/>
              <a:t>page 160 du cahier d'exercices : respiration avec la main sur le </a:t>
            </a:r>
            <a:r>
              <a:rPr lang="en-GB" b="1" dirty="0" err="1"/>
              <a:t>ventre</a:t>
            </a:r>
            <a:r>
              <a:rPr lang="en-GB" b="1" dirty="0"/>
              <a:t>.</a:t>
            </a:r>
          </a:p>
          <a:p>
            <a:r>
              <a:rPr lang="en-GB" dirty="0" err="1"/>
              <a:t>Présentez</a:t>
            </a:r>
            <a:r>
              <a:rPr lang="en-GB" dirty="0"/>
              <a:t> l'activité </a:t>
            </a:r>
          </a:p>
          <a:p>
            <a:r>
              <a:rPr lang="en-GB" dirty="0"/>
              <a:t>Demandez à un volontaire de lire les conseils </a:t>
            </a:r>
          </a:p>
          <a:p>
            <a:r>
              <a:rPr lang="en-GB" dirty="0"/>
              <a:t>Répartissez les participants en paires </a:t>
            </a:r>
          </a:p>
          <a:p>
            <a:r>
              <a:rPr lang="en-GB" i="1" dirty="0"/>
              <a:t>Avec votre partenaire :</a:t>
            </a:r>
          </a:p>
          <a:p>
            <a:pPr lvl="1"/>
            <a:r>
              <a:rPr lang="en-GB" i="1" dirty="0"/>
              <a:t>L'un d'entre vous jouera le rôle de l'enfant et l'autre </a:t>
            </a:r>
            <a:r>
              <a:rPr lang="en-GB" i="1" dirty="0" err="1"/>
              <a:t>celui</a:t>
            </a:r>
            <a:r>
              <a:rPr lang="en-GB" i="1" dirty="0"/>
              <a:t> du </a:t>
            </a:r>
            <a:r>
              <a:rPr lang="en-GB" i="1" dirty="0" err="1"/>
              <a:t>gestionnaire</a:t>
            </a:r>
            <a:r>
              <a:rPr lang="en-GB" i="1" dirty="0"/>
              <a:t> de </a:t>
            </a:r>
            <a:r>
              <a:rPr lang="en-GB" i="1" dirty="0" err="1"/>
              <a:t>cas</a:t>
            </a:r>
            <a:r>
              <a:rPr lang="en-GB" i="1"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Pratiquez cet exercice dans vos rôles</a:t>
            </a:r>
          </a:p>
          <a:p>
            <a:endParaRPr lang="en-GB" dirty="0"/>
          </a:p>
          <a:p>
            <a:pPr marL="0" indent="0">
              <a:buNone/>
            </a:pPr>
            <a:r>
              <a:rPr lang="en-US" b="1" dirty="0"/>
              <a:t>TRAVAIL EN PARTENARIAT (10 minutes)</a:t>
            </a:r>
          </a:p>
          <a:p>
            <a:r>
              <a:rPr lang="en-US" dirty="0"/>
              <a:t>Laisser 10 minutes aux participants pour compléter le questionnaire</a:t>
            </a:r>
          </a:p>
          <a:p>
            <a:endParaRPr lang="en-GB" dirty="0"/>
          </a:p>
          <a:p>
            <a:pPr marL="0" indent="0">
              <a:buNone/>
            </a:pPr>
            <a:r>
              <a:rPr lang="en-US" b="1" dirty="0"/>
              <a:t>DISCUSSION PLÉNIÈRE (10 minutes)</a:t>
            </a:r>
            <a:endParaRPr lang="en-GB" dirty="0"/>
          </a:p>
          <a:p>
            <a:pPr lvl="0"/>
            <a:r>
              <a:rPr lang="en-GB" i="1" dirty="0"/>
              <a:t>Qu'avez-vous ressenti en tant qu'enfant ?</a:t>
            </a:r>
          </a:p>
          <a:p>
            <a:pPr lvl="0"/>
            <a:r>
              <a:rPr lang="en-GB" i="1" dirty="0"/>
              <a:t>Comment vous êtes-vous senti en tant que </a:t>
            </a:r>
            <a:r>
              <a:rPr lang="en-GB" i="1" dirty="0" err="1"/>
              <a:t>gestionnaire</a:t>
            </a:r>
            <a:r>
              <a:rPr lang="en-GB" i="1" dirty="0"/>
              <a:t> de </a:t>
            </a:r>
            <a:r>
              <a:rPr lang="en-GB" i="1" dirty="0" err="1"/>
              <a:t>cas</a:t>
            </a:r>
            <a:r>
              <a:rPr lang="en-GB" i="1" dirty="0"/>
              <a:t> ? </a:t>
            </a:r>
          </a:p>
          <a:p>
            <a:pPr lvl="0"/>
            <a:r>
              <a:rPr lang="en-GB" i="1" dirty="0"/>
              <a:t>Comment adapteriez-vous cette activité à des enfants d'âges différents ? </a:t>
            </a:r>
          </a:p>
          <a:p>
            <a:endParaRPr lang="en-GB" dirty="0"/>
          </a:p>
          <a:p>
            <a:endParaRPr lang="en-GB" dirty="0"/>
          </a:p>
          <a:p>
            <a:endParaRPr lang="en-GB" dirty="0"/>
          </a:p>
        </p:txBody>
      </p:sp>
      <p:sp>
        <p:nvSpPr>
          <p:cNvPr id="6" name="Slide Image Placeholder 5">
            <a:extLst>
              <a:ext uri="{FF2B5EF4-FFF2-40B4-BE49-F238E27FC236}">
                <a16:creationId xmlns:a16="http://schemas.microsoft.com/office/drawing/2014/main" id="{73DF57C5-545D-8197-145B-2244C5DDC1A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850618A-2555-05FE-B561-27AB2CE1BB4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38</a:t>
            </a:fld>
            <a:endParaRPr lang="en-US" sz="1200" dirty="0">
              <a:latin typeface="+mn-lt"/>
            </a:endParaRPr>
          </a:p>
        </p:txBody>
      </p:sp>
    </p:spTree>
    <p:extLst>
      <p:ext uri="{BB962C8B-B14F-4D97-AF65-F5344CB8AC3E}">
        <p14:creationId xmlns:p14="http://schemas.microsoft.com/office/powerpoint/2010/main" val="4110362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endParaRPr lang="en-GB" dirty="0"/>
          </a:p>
          <a:p>
            <a:r>
              <a:rPr lang="en-GB" i="1" dirty="0"/>
              <a:t>Nous sommes arrivés à la fin de cette session sur la fourniture de SPS aux enfants par le biais d'activités ciblées et non spécialisées. </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Présenter la diapositive</a:t>
            </a:r>
            <a:endParaRPr lang="en-GB" dirty="0">
              <a:sym typeface="Arial"/>
            </a:endParaRPr>
          </a:p>
          <a:p>
            <a:r>
              <a:rPr lang="en-CA" i="1" dirty="0"/>
              <a:t>Quelqu'un a-t-il des questions à poser ou des précisions à demander ?</a:t>
            </a:r>
            <a:endParaRPr lang="en-BE" dirty="0"/>
          </a:p>
        </p:txBody>
      </p:sp>
      <p:sp>
        <p:nvSpPr>
          <p:cNvPr id="6" name="Slide Image Placeholder 5">
            <a:extLst>
              <a:ext uri="{FF2B5EF4-FFF2-40B4-BE49-F238E27FC236}">
                <a16:creationId xmlns:a16="http://schemas.microsoft.com/office/drawing/2014/main" id="{1A38C021-CE20-D999-630F-94F4CEDEB15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0F3C293-59AA-8916-5A82-943F37A56B4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39</a:t>
            </a:fld>
            <a:endParaRPr lang="en-US" sz="1200" dirty="0">
              <a:latin typeface="+mn-lt"/>
            </a:endParaRPr>
          </a:p>
        </p:txBody>
      </p:sp>
    </p:spTree>
    <p:extLst>
      <p:ext uri="{BB962C8B-B14F-4D97-AF65-F5344CB8AC3E}">
        <p14:creationId xmlns:p14="http://schemas.microsoft.com/office/powerpoint/2010/main" val="253447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EXPLICATION</a:t>
            </a:r>
          </a:p>
          <a:p>
            <a:r>
              <a:rPr lang="en-GB" dirty="0"/>
              <a:t>Présenter la diapositive</a:t>
            </a:r>
            <a:endParaRPr lang="en-GB" dirty="0">
              <a:sym typeface="Arial"/>
            </a:endParaRPr>
          </a:p>
          <a:p>
            <a:endParaRPr lang="en-BE" dirty="0"/>
          </a:p>
        </p:txBody>
      </p:sp>
      <p:sp>
        <p:nvSpPr>
          <p:cNvPr id="6" name="Slide Image Placeholder 5">
            <a:extLst>
              <a:ext uri="{FF2B5EF4-FFF2-40B4-BE49-F238E27FC236}">
                <a16:creationId xmlns:a16="http://schemas.microsoft.com/office/drawing/2014/main" id="{F38DE6CE-FAEA-8693-DD22-3E0BFA59E70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DC4400C-1DB7-E431-2030-6B053511ADB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a:t>
            </a:fld>
            <a:endParaRPr lang="en-US" sz="1200" dirty="0">
              <a:latin typeface="+mn-lt"/>
            </a:endParaRPr>
          </a:p>
        </p:txBody>
      </p:sp>
    </p:spTree>
    <p:extLst>
      <p:ext uri="{BB962C8B-B14F-4D97-AF65-F5344CB8AC3E}">
        <p14:creationId xmlns:p14="http://schemas.microsoft.com/office/powerpoint/2010/main" val="3254892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SESSION 5 DURÉE : 1h45</a:t>
            </a:r>
          </a:p>
          <a:p>
            <a:pPr marL="0" indent="0">
              <a:buNone/>
            </a:pPr>
            <a:r>
              <a:rPr lang="en-US" dirty="0">
                <a:sym typeface="Arial"/>
              </a:rPr>
              <a:t>______________________________________________________________________________</a:t>
            </a:r>
          </a:p>
          <a:p>
            <a:pPr marL="0" indent="0">
              <a:buNone/>
            </a:pPr>
            <a:endParaRPr lang="en-US" dirty="0">
              <a:sym typeface="Arial"/>
            </a:endParaRPr>
          </a:p>
          <a:p>
            <a:pPr marL="0" indent="0">
              <a:buNone/>
            </a:pPr>
            <a:r>
              <a:rPr lang="en-US" b="1" dirty="0">
                <a:sym typeface="Arial"/>
              </a:rPr>
              <a:t>EXPLICATION</a:t>
            </a:r>
          </a:p>
          <a:p>
            <a:r>
              <a:rPr lang="en-GB" i="1" dirty="0"/>
              <a:t>Jusqu'à présent, nous avons parlé des services fournis directement par les </a:t>
            </a:r>
            <a:r>
              <a:rPr lang="en-GB" i="1" dirty="0" err="1"/>
              <a:t>gestionnaires</a:t>
            </a:r>
            <a:r>
              <a:rPr lang="en-GB" i="1" dirty="0"/>
              <a:t> de </a:t>
            </a:r>
            <a:r>
              <a:rPr lang="en-GB" i="1" dirty="0" err="1"/>
              <a:t>cas</a:t>
            </a:r>
            <a:r>
              <a:rPr lang="en-GB" i="1" dirty="0"/>
              <a:t>. </a:t>
            </a:r>
          </a:p>
          <a:p>
            <a:r>
              <a:rPr lang="en-GB" i="1" dirty="0"/>
              <a:t>Cette session porte sur les références, c'est-à-dire la fourniture indirecte de services par un autre acteur.</a:t>
            </a:r>
          </a:p>
          <a:p>
            <a:endParaRPr lang="en-BE" dirty="0"/>
          </a:p>
        </p:txBody>
      </p:sp>
      <p:sp>
        <p:nvSpPr>
          <p:cNvPr id="6" name="Slide Image Placeholder 5">
            <a:extLst>
              <a:ext uri="{FF2B5EF4-FFF2-40B4-BE49-F238E27FC236}">
                <a16:creationId xmlns:a16="http://schemas.microsoft.com/office/drawing/2014/main" id="{D1DA4C26-651E-3BD0-4660-422CAE65585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8524DCB-0EC4-8180-381E-36B225F3908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40</a:t>
            </a:fld>
            <a:endParaRPr lang="en-US" sz="1200" dirty="0">
              <a:latin typeface="+mn-lt"/>
            </a:endParaRPr>
          </a:p>
        </p:txBody>
      </p:sp>
    </p:spTree>
    <p:extLst>
      <p:ext uri="{BB962C8B-B14F-4D97-AF65-F5344CB8AC3E}">
        <p14:creationId xmlns:p14="http://schemas.microsoft.com/office/powerpoint/2010/main" val="3776512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p>
          <a:p>
            <a:r>
              <a:rPr lang="en-GB" i="1" dirty="0"/>
              <a:t>La première étape consiste à savoir à qui vous pouvez vous adresser</a:t>
            </a:r>
          </a:p>
          <a:p>
            <a:r>
              <a:rPr lang="en-GB" i="1" dirty="0"/>
              <a:t>Pour ce faire, nous avons besoin d'une cartographie actualisée des services et d'une voie d'orientation.</a:t>
            </a:r>
          </a:p>
          <a:p>
            <a:r>
              <a:rPr lang="en-GB" i="0" dirty="0"/>
              <a:t>Récapituler la vue d'ensemble de la cartographie des services telle que discutée dans le module 8 Planification des cas </a:t>
            </a:r>
          </a:p>
          <a:p>
            <a:endParaRPr lang="en-GB" dirty="0">
              <a:sym typeface="Helvetica Neue"/>
            </a:endParaRPr>
          </a:p>
          <a:p>
            <a:endParaRPr lang="en-GB" dirty="0"/>
          </a:p>
        </p:txBody>
      </p:sp>
      <p:sp>
        <p:nvSpPr>
          <p:cNvPr id="6" name="Slide Image Placeholder 5">
            <a:extLst>
              <a:ext uri="{FF2B5EF4-FFF2-40B4-BE49-F238E27FC236}">
                <a16:creationId xmlns:a16="http://schemas.microsoft.com/office/drawing/2014/main" id="{D6C352B4-F66B-AC87-2979-D13A9DF0B66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1DEA6C6-EB5F-0363-0DCC-E4273ECC13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41</a:t>
            </a:fld>
            <a:endParaRPr lang="en-US" sz="1200" dirty="0">
              <a:latin typeface="+mn-lt"/>
            </a:endParaRPr>
          </a:p>
        </p:txBody>
      </p:sp>
    </p:spTree>
    <p:extLst>
      <p:ext uri="{BB962C8B-B14F-4D97-AF65-F5344CB8AC3E}">
        <p14:creationId xmlns:p14="http://schemas.microsoft.com/office/powerpoint/2010/main" val="2704596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EXPLICATION</a:t>
            </a:r>
            <a:endParaRPr lang="en-GB" dirty="0"/>
          </a:p>
          <a:p>
            <a:r>
              <a:rPr lang="en-GB" i="1" dirty="0"/>
              <a:t>Après avoir identifié l'agence adéquate à laquelle vous pouvez vous adresser, vous devrez procéder à l'orientation elle-même. </a:t>
            </a:r>
          </a:p>
          <a:p>
            <a:r>
              <a:rPr lang="en-GB" i="1" dirty="0"/>
              <a:t>Examinons les meilleures pratiques en matière d'orientation.</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Présenter la diapositive</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Donner des exemples de ce </a:t>
            </a:r>
            <a:r>
              <a:rPr lang="en-GB" dirty="0" err="1"/>
              <a:t>qu'un</a:t>
            </a:r>
            <a:r>
              <a:rPr lang="en-GB" dirty="0"/>
              <a:t> </a:t>
            </a:r>
            <a:r>
              <a:rPr lang="en-GB" dirty="0" err="1"/>
              <a:t>gestionnaire</a:t>
            </a:r>
            <a:r>
              <a:rPr lang="en-GB" dirty="0"/>
              <a:t> de </a:t>
            </a:r>
            <a:r>
              <a:rPr lang="en-GB" dirty="0" err="1"/>
              <a:t>cas</a:t>
            </a:r>
            <a:r>
              <a:rPr lang="en-GB" dirty="0"/>
              <a:t> peut faire</a:t>
            </a:r>
          </a:p>
          <a:p>
            <a:pPr lvl="1"/>
            <a:r>
              <a:rPr lang="en-GB" b="1" dirty="0"/>
              <a:t>Connaître les services offerts par les autres acteurs</a:t>
            </a:r>
          </a:p>
          <a:p>
            <a:pPr lvl="2"/>
            <a:r>
              <a:rPr lang="en-GB" dirty="0" err="1"/>
              <a:t>Demandez</a:t>
            </a:r>
            <a:r>
              <a:rPr lang="en-GB" dirty="0"/>
              <a:t> au superviseur une mise à jour de la cartographie des services et des voies d'orientation.</a:t>
            </a:r>
          </a:p>
          <a:p>
            <a:pPr lvl="2"/>
            <a:r>
              <a:rPr lang="en-GB" dirty="0"/>
              <a:t>Allez vous présenter aux points focaux d'autres organisations.</a:t>
            </a:r>
          </a:p>
          <a:p>
            <a:pPr lvl="2"/>
            <a:r>
              <a:rPr lang="en-GB" dirty="0"/>
              <a:t>Construisez et entretenez ces relations par des visites régulières et en posant des questions pour mieux connaître les services qu'ils fournissent.</a:t>
            </a:r>
          </a:p>
          <a:p>
            <a:pPr lvl="1"/>
            <a:r>
              <a:rPr lang="en-GB" b="1" dirty="0"/>
              <a:t>Accompagner l'enfant/la famille au service.</a:t>
            </a:r>
          </a:p>
          <a:p>
            <a:pPr lvl="2"/>
            <a:r>
              <a:rPr lang="en-GB" dirty="0"/>
              <a:t>Demandez à l'enfant/à la famille s'ils pourraient avoir des difficultés à se rendre à l'autre service et à le traverser, et s'ils souhaitent être accompagnés. </a:t>
            </a:r>
          </a:p>
          <a:p>
            <a:pPr lvl="2"/>
            <a:r>
              <a:rPr lang="en-GB" dirty="0"/>
              <a:t>Accompagnez-les au moins lors de leur première visite pour les présenter à l'agence/autorité d'accueil.</a:t>
            </a:r>
          </a:p>
          <a:p>
            <a:pPr lvl="2"/>
            <a:r>
              <a:rPr lang="en-GB" dirty="0" err="1"/>
              <a:t>Accompagnez</a:t>
            </a:r>
            <a:r>
              <a:rPr lang="en-GB" dirty="0"/>
              <a:t> l'enfant et </a:t>
            </a:r>
            <a:r>
              <a:rPr lang="en-GB" dirty="0" err="1"/>
              <a:t>aidez</a:t>
            </a:r>
            <a:r>
              <a:rPr lang="en-GB" dirty="0"/>
              <a:t>-le à expliquer la situation pour s'assurer que l'agence/autorité destinataire comprend la demande.</a:t>
            </a:r>
          </a:p>
          <a:p>
            <a:pPr lvl="1"/>
            <a:r>
              <a:rPr lang="en-GB" b="1" dirty="0"/>
              <a:t>Assumer la responsabilité générale du suivi du plan d'action. </a:t>
            </a:r>
          </a:p>
          <a:p>
            <a:pPr lvl="2"/>
            <a:r>
              <a:rPr lang="en-GB" dirty="0"/>
              <a:t>Se conformer aux procédures opérationnelles standard et aux explications sur la manière de traiter les renvois.</a:t>
            </a:r>
          </a:p>
          <a:p>
            <a:pPr lvl="2"/>
            <a:r>
              <a:rPr lang="en-GB" dirty="0"/>
              <a:t>Discuter des rôles, des responsabilités et des attentes avec l'agence/autorité destinataire. </a:t>
            </a:r>
          </a:p>
          <a:p>
            <a:pPr lvl="2"/>
            <a:r>
              <a:rPr lang="en-GB" dirty="0"/>
              <a:t>Assurer un suivi avec l'enfant/la famille et le prestataire de services pour s'assurer que les orientations sont mises en œuvre de manière significative et qu'elles répondent aux besoins identifiés et à tout besoin émergent.</a:t>
            </a:r>
          </a:p>
          <a:p>
            <a:pPr lvl="2"/>
            <a:endParaRPr lang="en-GB" dirty="0"/>
          </a:p>
          <a:p>
            <a:pPr marL="0" indent="0">
              <a:buNone/>
            </a:pPr>
            <a:r>
              <a:rPr lang="en-GB" b="1" dirty="0"/>
              <a:t>SUITE </a:t>
            </a:r>
            <a:r>
              <a:rPr lang="en-GB" b="1" dirty="0">
                <a:sym typeface="Wingdings" panose="05000000000000000000" pitchFamily="2" charset="2"/>
              </a:rPr>
              <a:t></a:t>
            </a:r>
            <a:endParaRPr lang="en-GB" dirty="0"/>
          </a:p>
        </p:txBody>
      </p:sp>
      <p:sp>
        <p:nvSpPr>
          <p:cNvPr id="6" name="Slide Image Placeholder 5">
            <a:extLst>
              <a:ext uri="{FF2B5EF4-FFF2-40B4-BE49-F238E27FC236}">
                <a16:creationId xmlns:a16="http://schemas.microsoft.com/office/drawing/2014/main" id="{2C2EFEA7-DCF9-BA6B-071F-B8D590473AE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66272E6-1853-24FD-C82A-A753E0E6796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42</a:t>
            </a:fld>
            <a:endParaRPr lang="en-US" sz="1200" dirty="0">
              <a:latin typeface="+mn-lt"/>
            </a:endParaRPr>
          </a:p>
        </p:txBody>
      </p:sp>
    </p:spTree>
    <p:extLst>
      <p:ext uri="{BB962C8B-B14F-4D97-AF65-F5344CB8AC3E}">
        <p14:creationId xmlns:p14="http://schemas.microsoft.com/office/powerpoint/2010/main" val="23987435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60375"/>
            <a:ext cx="6143624" cy="9211334"/>
          </a:xfrm>
        </p:spPr>
        <p:txBody>
          <a:bodyPr/>
          <a:lstStyle/>
          <a:p>
            <a:pPr lvl="1"/>
            <a:r>
              <a:rPr lang="en-GB" b="1" dirty="0"/>
              <a:t>Promouvoir les droits de l'enfant et les principes de gestion de </a:t>
            </a:r>
            <a:r>
              <a:rPr lang="en-GB" b="1" dirty="0" err="1"/>
              <a:t>cas</a:t>
            </a:r>
            <a:r>
              <a:rPr lang="en-GB" b="1" dirty="0"/>
              <a:t>, en particulier la participation, la non-discrimination, l'intérêt supérieur, la survie et le développement.</a:t>
            </a:r>
          </a:p>
          <a:p>
            <a:pPr lvl="2"/>
            <a:r>
              <a:rPr lang="en-GB" dirty="0"/>
              <a:t>Travailler avec les prestataires de services pour les aider à fournir des services plus adaptés aux besoins des enfants victimes de violence, d'abus, d'exploitation et de négligence.</a:t>
            </a:r>
          </a:p>
          <a:p>
            <a:pPr lvl="2"/>
            <a:r>
              <a:rPr lang="en-GB" dirty="0"/>
              <a:t>Plaider pour que l'enfant participe aux décisions et aux services qui le concernent.</a:t>
            </a:r>
          </a:p>
          <a:p>
            <a:pPr lvl="2"/>
            <a:r>
              <a:rPr lang="en-GB" dirty="0"/>
              <a:t>Si possible, préparez l'organisation d'accueil à recevoir les cas délicats et à s'adapter aux besoins spécifiques de chaque enfant.</a:t>
            </a:r>
          </a:p>
          <a:p>
            <a:pPr marL="0" marR="0" lvl="0" indent="0" algn="l" defTabSz="914400" rtl="0" eaLnBrk="1" fontAlgn="auto" latinLnBrk="0" hangingPunct="1">
              <a:lnSpc>
                <a:spcPct val="100000"/>
              </a:lnSpc>
              <a:spcBef>
                <a:spcPts val="0"/>
              </a:spcBef>
              <a:spcAft>
                <a:spcPts val="0"/>
              </a:spcAft>
              <a:buClrTx/>
              <a:buSzTx/>
              <a:buNone/>
              <a:tabLst/>
              <a:defRPr/>
            </a:pPr>
            <a:endParaRPr lang="en-GB"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b="1" dirty="0">
                <a:sym typeface="Arial"/>
              </a:rPr>
              <a:t>INTRODUCTION</a:t>
            </a:r>
          </a:p>
          <a:p>
            <a:r>
              <a:rPr lang="en-GB" dirty="0"/>
              <a:t>Répartissez les participants en paires</a:t>
            </a:r>
          </a:p>
          <a:p>
            <a:r>
              <a:rPr lang="en-GB" dirty="0"/>
              <a:t>Guidez les participants vers la </a:t>
            </a:r>
            <a:r>
              <a:rPr lang="en-GB" b="1" dirty="0"/>
              <a:t>page 161 du Cahier d'exercices : Étude de cas - Renvois</a:t>
            </a:r>
          </a:p>
          <a:p>
            <a:r>
              <a:rPr lang="en-GB" i="1" dirty="0"/>
              <a:t>Avec votre partenaire :</a:t>
            </a:r>
          </a:p>
          <a:p>
            <a:pPr lvl="1"/>
            <a:r>
              <a:rPr lang="en-GB" i="1" dirty="0"/>
              <a:t>Lire l'étude de cas </a:t>
            </a:r>
          </a:p>
          <a:p>
            <a:pPr lvl="1"/>
            <a:r>
              <a:rPr lang="en-GB" i="1" dirty="0"/>
              <a:t>Discuter des erreurs commises</a:t>
            </a:r>
          </a:p>
          <a:p>
            <a:pPr lvl="1"/>
            <a:r>
              <a:rPr lang="en-GB" i="1" dirty="0"/>
              <a:t>Discuter des meilleures pratiques en matière d'orientation qui n'ont pas été mises en œuvre</a:t>
            </a:r>
          </a:p>
          <a:p>
            <a:endParaRPr lang="en-GB" dirty="0"/>
          </a:p>
          <a:p>
            <a:pPr marL="0" indent="0">
              <a:buNone/>
            </a:pPr>
            <a:r>
              <a:rPr lang="en-US" b="1" dirty="0"/>
              <a:t>TRAVAIL EN PARTENARIAT (15 minutes)</a:t>
            </a:r>
          </a:p>
          <a:p>
            <a:r>
              <a:rPr lang="en-US" dirty="0"/>
              <a:t>Laisser 15 minutes aux participants pour compléter le questionnaire</a:t>
            </a:r>
          </a:p>
          <a:p>
            <a:endParaRPr lang="en-GB" dirty="0"/>
          </a:p>
          <a:p>
            <a:pPr marL="0" indent="0">
              <a:buNone/>
            </a:pPr>
            <a:r>
              <a:rPr lang="en-US" b="1" dirty="0"/>
              <a:t>DISCUSSION PLÉNIÈRE (5 minutes)</a:t>
            </a:r>
            <a:endParaRPr lang="en-GB" dirty="0"/>
          </a:p>
          <a:p>
            <a:r>
              <a:rPr lang="en-GB" dirty="0"/>
              <a:t>Demandez à des volontaires de partager leurs réponses</a:t>
            </a:r>
          </a:p>
          <a:p>
            <a:r>
              <a:rPr lang="en-GB" dirty="0"/>
              <a:t>Examinez et complétez les réponses possibles ci-dessous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indent="0">
              <a:buNone/>
            </a:pPr>
            <a:endParaRPr lang="en-GB" dirty="0"/>
          </a:p>
          <a:p>
            <a:pPr marL="0" indent="0">
              <a:buNone/>
            </a:pPr>
            <a:r>
              <a:rPr lang="en-GB" b="1" dirty="0"/>
              <a:t>RÉPONSES POSSIBLES</a:t>
            </a:r>
          </a:p>
          <a:p>
            <a:r>
              <a:rPr lang="en-GB" dirty="0"/>
              <a:t>Clément n'a pas promu le droit de Selim à participer à la prise de décision, il l'a orienté sans lui demander son consentement.</a:t>
            </a:r>
          </a:p>
          <a:p>
            <a:pPr lvl="0"/>
            <a:r>
              <a:rPr lang="en-GB" dirty="0"/>
              <a:t>Clément n'a pas non plus respecté les droits des parents de Selim dans la prise de décision, il ne leur a pas demandé leur consentement. </a:t>
            </a:r>
          </a:p>
          <a:p>
            <a:pPr lvl="0"/>
            <a:r>
              <a:rPr lang="en-GB" dirty="0"/>
              <a:t>Pour autant que nous le sachions, il n'a même pas informé Selim ni les parents de cette option disponible</a:t>
            </a:r>
          </a:p>
          <a:p>
            <a:pPr lvl="0"/>
            <a:r>
              <a:rPr lang="en-GB" dirty="0"/>
              <a:t>Clement ne connaissait pas les services offerts par "Give the world a Home" (Donner au monde </a:t>
            </a:r>
            <a:r>
              <a:rPr lang="en-GB" dirty="0" err="1"/>
              <a:t>une</a:t>
            </a:r>
            <a:r>
              <a:rPr lang="en-GB" dirty="0"/>
              <a:t> </a:t>
            </a:r>
            <a:r>
              <a:rPr lang="en-GB" dirty="0" err="1"/>
              <a:t>maison</a:t>
            </a:r>
            <a:r>
              <a:rPr lang="en-GB" dirty="0"/>
              <a:t>) </a:t>
            </a:r>
            <a:r>
              <a:rPr lang="en-GB" dirty="0" err="1"/>
              <a:t>avant</a:t>
            </a:r>
            <a:r>
              <a:rPr lang="en-GB" dirty="0"/>
              <a:t> d'en informer Selim et de lui demander son accord. </a:t>
            </a:r>
          </a:p>
          <a:p>
            <a:pPr lvl="0"/>
            <a:r>
              <a:rPr lang="en-GB" dirty="0"/>
              <a:t>Clément doit assumer la responsabilité globale et informer lui-même les parents de Selim, en les appelant avec un traducteur par exemple. Il ne doit pas demander à Selim de le faire. </a:t>
            </a:r>
          </a:p>
        </p:txBody>
      </p:sp>
      <p:sp>
        <p:nvSpPr>
          <p:cNvPr id="2" name="Google Shape;725;p48:notes">
            <a:extLst>
              <a:ext uri="{FF2B5EF4-FFF2-40B4-BE49-F238E27FC236}">
                <a16:creationId xmlns:a16="http://schemas.microsoft.com/office/drawing/2014/main" id="{D868B79D-5022-C654-76E2-7952AF76AD1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43</a:t>
            </a:fld>
            <a:endParaRPr lang="en-US" sz="1200" dirty="0">
              <a:latin typeface="+mn-lt"/>
            </a:endParaRPr>
          </a:p>
        </p:txBody>
      </p:sp>
    </p:spTree>
    <p:extLst>
      <p:ext uri="{BB962C8B-B14F-4D97-AF65-F5344CB8AC3E}">
        <p14:creationId xmlns:p14="http://schemas.microsoft.com/office/powerpoint/2010/main" val="3611829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DISCUSSION PLÉNIÈRE (15 minutes)</a:t>
            </a:r>
          </a:p>
          <a:p>
            <a:r>
              <a:rPr lang="en-GB" dirty="0"/>
              <a:t>Guidez les participants vers les </a:t>
            </a:r>
            <a:r>
              <a:rPr lang="en-GB" b="1" dirty="0"/>
              <a:t>pages 162-163 du manuel : Formulaire sur les services fournis</a:t>
            </a:r>
          </a:p>
          <a:p>
            <a:r>
              <a:rPr lang="en-GB" dirty="0"/>
              <a:t>Examiner la section 1. Détails sur les services fournis et les participants</a:t>
            </a:r>
          </a:p>
          <a:p>
            <a:pPr lvl="1"/>
            <a:r>
              <a:rPr lang="en-GB" i="1" dirty="0"/>
              <a:t>Quels types de services sont suffisamment disponibles dans votre domaine d'intervention ? Pour quels types de services existe-t-il une lacune ?</a:t>
            </a:r>
          </a:p>
          <a:p>
            <a:pPr lvl="1"/>
            <a:r>
              <a:rPr lang="en-GB" dirty="0"/>
              <a:t>Aidez les participants à identifier au moins deux services suffisamment disponibles et deux types de services pour lesquels il existe une lacune. </a:t>
            </a:r>
          </a:p>
          <a:p>
            <a:r>
              <a:rPr lang="en-GB" dirty="0"/>
              <a:t>Examiner les autres sections du formulaire de prestation de services </a:t>
            </a:r>
          </a:p>
          <a:p>
            <a:r>
              <a:rPr lang="en-GB" i="1" dirty="0"/>
              <a:t>Ce formulaire doit être rempli et mis à jour par le </a:t>
            </a:r>
            <a:r>
              <a:rPr lang="en-GB" i="1" dirty="0" err="1"/>
              <a:t>gestionnaire</a:t>
            </a:r>
            <a:r>
              <a:rPr lang="en-GB" i="1" dirty="0"/>
              <a:t> de </a:t>
            </a:r>
            <a:r>
              <a:rPr lang="en-GB" i="1" dirty="0" err="1"/>
              <a:t>cas</a:t>
            </a:r>
            <a:r>
              <a:rPr lang="en-GB" i="1" dirty="0"/>
              <a:t> chaque fois qu'un service a été fourni à l'enfant et/ou à la famille.</a:t>
            </a:r>
          </a:p>
          <a:p>
            <a:r>
              <a:rPr lang="en-CA" i="1" dirty="0"/>
              <a:t>Quelqu'un a-t-il des questions à poser ou des précisions à demander ?</a:t>
            </a:r>
            <a:endParaRPr lang="en-BE" dirty="0"/>
          </a:p>
        </p:txBody>
      </p:sp>
      <p:sp>
        <p:nvSpPr>
          <p:cNvPr id="6" name="Slide Image Placeholder 5">
            <a:extLst>
              <a:ext uri="{FF2B5EF4-FFF2-40B4-BE49-F238E27FC236}">
                <a16:creationId xmlns:a16="http://schemas.microsoft.com/office/drawing/2014/main" id="{F59A0D48-CA73-E6A3-7043-81EBD510DC6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ABCAC63-421E-EE11-9819-1A7E521CDEC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44</a:t>
            </a:fld>
            <a:endParaRPr lang="en-US" sz="1200" dirty="0">
              <a:latin typeface="+mn-lt"/>
            </a:endParaRPr>
          </a:p>
        </p:txBody>
      </p:sp>
    </p:spTree>
    <p:extLst>
      <p:ext uri="{BB962C8B-B14F-4D97-AF65-F5344CB8AC3E}">
        <p14:creationId xmlns:p14="http://schemas.microsoft.com/office/powerpoint/2010/main" val="2351006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endParaRPr lang="en-GB" dirty="0"/>
          </a:p>
          <a:p>
            <a:r>
              <a:rPr lang="en-GB" i="1" dirty="0"/>
              <a:t>L'orientation des patients peut s'avérer difficile </a:t>
            </a:r>
          </a:p>
          <a:p>
            <a:r>
              <a:rPr lang="en-GB" i="1" dirty="0"/>
              <a:t>Nous tenterons d'identifier certains de ces défis dans notre contexte, ainsi que des solutions possibles.</a:t>
            </a:r>
          </a:p>
          <a:p>
            <a:endParaRPr lang="en-GB" dirty="0"/>
          </a:p>
          <a:p>
            <a:pPr marL="0" indent="0">
              <a:buNone/>
            </a:pPr>
            <a:r>
              <a:rPr lang="en-US" b="1" dirty="0"/>
              <a:t>DISCUSSION PLÉNIÈRE (30 minutes)</a:t>
            </a:r>
          </a:p>
          <a:p>
            <a:r>
              <a:rPr lang="en-US" i="1" dirty="0"/>
              <a:t>Quels sont les défis les plus courants </a:t>
            </a:r>
            <a:r>
              <a:rPr lang="en-US" i="1" dirty="0" err="1"/>
              <a:t>auxquels</a:t>
            </a:r>
            <a:r>
              <a:rPr lang="en-US" i="1" dirty="0"/>
              <a:t> les </a:t>
            </a:r>
            <a:r>
              <a:rPr lang="en-US" i="1" dirty="0" err="1"/>
              <a:t>gestionnaires</a:t>
            </a:r>
            <a:r>
              <a:rPr lang="en-US" i="1" dirty="0"/>
              <a:t> de </a:t>
            </a:r>
            <a:r>
              <a:rPr lang="en-US" i="1" dirty="0" err="1"/>
              <a:t>cas</a:t>
            </a:r>
            <a:r>
              <a:rPr lang="en-US" i="1" dirty="0"/>
              <a:t> sont confrontés lorsqu'ils orientent des enfants, des parents, des prestataires de soins et/ou des adultes de confiance ?</a:t>
            </a:r>
          </a:p>
          <a:p>
            <a:pPr lvl="1"/>
            <a:r>
              <a:rPr lang="en-GB" dirty="0"/>
              <a:t>Demandez à des volontaires de partager leurs réponses</a:t>
            </a:r>
          </a:p>
          <a:p>
            <a:pPr lvl="1"/>
            <a:r>
              <a:rPr lang="en-GB" dirty="0"/>
              <a:t>Inscrivez les réponses sur un tableau à feuilles mobiles</a:t>
            </a:r>
          </a:p>
          <a:p>
            <a:pPr lvl="1"/>
            <a:r>
              <a:rPr lang="en-GB" dirty="0"/>
              <a:t>Vérifier avec les participants si d'autres défis doivent être ajoutés.</a:t>
            </a:r>
          </a:p>
          <a:p>
            <a:r>
              <a:rPr lang="en-GB" i="1" dirty="0"/>
              <a:t>Lesquels de ces défis sont prioritaires ? Quels sont ceux qui ont le plus d'impact ou qui causent le plus de frustration ? </a:t>
            </a:r>
          </a:p>
          <a:p>
            <a:pPr lvl="1"/>
            <a:r>
              <a:rPr lang="en-GB" dirty="0"/>
              <a:t>Demandez aux participants de sélectionner 3 défis comme étant leurs principales priorités</a:t>
            </a:r>
          </a:p>
          <a:p>
            <a:pPr lvl="1"/>
            <a:r>
              <a:rPr lang="en-GB" dirty="0"/>
              <a:t>Si le groupe ne parvient pas à un consensus, vous pouvez faciliter le vote en levant les bras.</a:t>
            </a:r>
          </a:p>
          <a:p>
            <a:r>
              <a:rPr lang="en-GB" i="1" dirty="0"/>
              <a:t>Existe-t-il des moyens de surmonter ces trois défis ? Qu'est-ce qui pourrait ou devrait être fait ? </a:t>
            </a:r>
          </a:p>
          <a:p>
            <a:pPr lvl="1"/>
            <a:r>
              <a:rPr lang="en-GB" dirty="0"/>
              <a:t>Guidez une brève discussion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Inscrivez les points clés de leurs réponses sur la partie droite du tableau.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Examinez et complétez les réponses possibles ci-dessous</a:t>
            </a:r>
          </a:p>
          <a:p>
            <a:pPr lvl="1"/>
            <a:r>
              <a:rPr lang="en-GB" dirty="0"/>
              <a:t>Mettez en évidence les points qui feront l'objet d'une discussion plus approfondie au cours du reste du module.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endParaRPr lang="en-GB" dirty="0"/>
          </a:p>
          <a:p>
            <a:pPr marL="0" indent="0">
              <a:buNone/>
            </a:pPr>
            <a:r>
              <a:rPr lang="en-GB" b="1" dirty="0"/>
              <a:t>SUITE </a:t>
            </a:r>
            <a:r>
              <a:rPr lang="en-GB" b="1" dirty="0">
                <a:sym typeface="Wingdings" panose="05000000000000000000" pitchFamily="2" charset="2"/>
              </a:rPr>
              <a:t></a:t>
            </a:r>
            <a:endParaRPr lang="en-GB" dirty="0"/>
          </a:p>
        </p:txBody>
      </p:sp>
      <p:sp>
        <p:nvSpPr>
          <p:cNvPr id="6" name="Slide Image Placeholder 5">
            <a:extLst>
              <a:ext uri="{FF2B5EF4-FFF2-40B4-BE49-F238E27FC236}">
                <a16:creationId xmlns:a16="http://schemas.microsoft.com/office/drawing/2014/main" id="{00383370-F8EF-7C1D-1A9C-012B34BE291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7DCA277-5C25-81F4-A3B6-E1A73AC3A49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45</a:t>
            </a:fld>
            <a:endParaRPr lang="en-US" sz="1200" dirty="0">
              <a:latin typeface="+mn-lt"/>
            </a:endParaRPr>
          </a:p>
        </p:txBody>
      </p:sp>
    </p:spTree>
    <p:extLst>
      <p:ext uri="{BB962C8B-B14F-4D97-AF65-F5344CB8AC3E}">
        <p14:creationId xmlns:p14="http://schemas.microsoft.com/office/powerpoint/2010/main" val="52864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8" y="460375"/>
            <a:ext cx="6143624" cy="9211334"/>
          </a:xfrm>
        </p:spPr>
        <p:txBody>
          <a:bodyPr/>
          <a:lstStyle/>
          <a:p>
            <a:pPr marL="0" indent="0">
              <a:buNone/>
            </a:pPr>
            <a:r>
              <a:rPr lang="en-GB" b="1" dirty="0"/>
              <a:t>RÉPONSES POSSIBLES</a:t>
            </a:r>
          </a:p>
          <a:p>
            <a:pPr lvl="0"/>
            <a:r>
              <a:rPr lang="en-GB" dirty="0"/>
              <a:t>Veiller à ce que les fonds soient alloués. Collaborer avec d'autres agences pour partager les ressources, le cas échéant.</a:t>
            </a:r>
          </a:p>
          <a:p>
            <a:pPr lvl="0"/>
            <a:r>
              <a:rPr lang="en-GB" dirty="0"/>
              <a:t>Élaborer des procédures opérationnelles normalisées afin de pouvoir travailler ensemble ou d'avoir des services complémentaires qui n'affectent pas l'autre.</a:t>
            </a:r>
          </a:p>
          <a:p>
            <a:pPr lvl="0"/>
            <a:r>
              <a:rPr lang="en-GB" dirty="0"/>
              <a:t>Utiliser des mécanismes de coordination pour développer des procédures utilisables / des contrats de service qui aident à résoudre ces problèmes.</a:t>
            </a:r>
          </a:p>
          <a:p>
            <a:pPr lvl="0"/>
            <a:r>
              <a:rPr lang="en-GB" dirty="0"/>
              <a:t>Si plus d'une agence / d'un </a:t>
            </a:r>
            <a:r>
              <a:rPr lang="en-GB" dirty="0" err="1"/>
              <a:t>gestionnaire</a:t>
            </a:r>
            <a:r>
              <a:rPr lang="en-GB" dirty="0"/>
              <a:t> de </a:t>
            </a:r>
            <a:r>
              <a:rPr lang="en-GB" dirty="0" err="1"/>
              <a:t>cas</a:t>
            </a:r>
            <a:r>
              <a:rPr lang="en-GB" dirty="0"/>
              <a:t> est impliqué dans une affaire, désigner un "</a:t>
            </a:r>
            <a:r>
              <a:rPr lang="en-GB" dirty="0" err="1"/>
              <a:t>gestionnaire</a:t>
            </a:r>
            <a:r>
              <a:rPr lang="en-GB" dirty="0"/>
              <a:t> de </a:t>
            </a:r>
            <a:r>
              <a:rPr lang="en-GB" dirty="0" err="1"/>
              <a:t>cas</a:t>
            </a:r>
            <a:r>
              <a:rPr lang="en-GB" dirty="0"/>
              <a:t> principal / </a:t>
            </a:r>
            <a:r>
              <a:rPr lang="en-GB" dirty="0" err="1"/>
              <a:t>gestionnaire</a:t>
            </a:r>
            <a:r>
              <a:rPr lang="en-GB" dirty="0"/>
              <a:t> de </a:t>
            </a:r>
            <a:r>
              <a:rPr lang="en-GB" dirty="0" err="1"/>
              <a:t>cas</a:t>
            </a:r>
            <a:r>
              <a:rPr lang="en-GB" dirty="0"/>
              <a:t> clé" afin qu'une seule évaluation et un seul plan d'action soient élaborés et que tous les autres contacts avec l'enfant et la famille soient bien coordonnés.</a:t>
            </a:r>
          </a:p>
          <a:p>
            <a:pPr lvl="0"/>
            <a:r>
              <a:rPr lang="en-GB" dirty="0"/>
              <a:t>Élaborer un mécanisme de renvoi qui présente ce niveau de détail et qui est régulièrement mis à jour.</a:t>
            </a:r>
          </a:p>
          <a:p>
            <a:pPr lvl="0"/>
            <a:r>
              <a:rPr lang="en-GB" dirty="0"/>
              <a:t>Combler les lacunes en matière de prestation de services avec le gouvernement, les donateurs et d'autres agences</a:t>
            </a:r>
          </a:p>
          <a:p>
            <a:pPr lvl="0"/>
            <a:r>
              <a:rPr lang="en-GB" dirty="0"/>
              <a:t>N'orientez pas les gens vers un service si vous n'êtes pas sûr que le prestataire de services est en mesure de le faire. Décrochez le téléphone et parlez au prestataire de services pour vérifier ce qui est possible avant de partager des informations sur un cas. </a:t>
            </a:r>
          </a:p>
          <a:p>
            <a:pPr lvl="0"/>
            <a:r>
              <a:rPr lang="en-GB"/>
              <a:t>e </a:t>
            </a:r>
            <a:r>
              <a:rPr lang="en-GB" dirty="0" err="1"/>
              <a:t>gestionnaire</a:t>
            </a:r>
            <a:r>
              <a:rPr lang="en-GB" dirty="0"/>
              <a:t> de </a:t>
            </a:r>
            <a:r>
              <a:rPr lang="en-GB" dirty="0" err="1"/>
              <a:t>cas</a:t>
            </a:r>
            <a:r>
              <a:rPr lang="en-GB" dirty="0"/>
              <a:t> conserve la responsabilité générale du suivi pour s'assurer que les services sont fournis. Enregistrez toutes les références faites. Ajoutez des rappels de suivi dans votre agenda/base de données.</a:t>
            </a:r>
          </a:p>
          <a:p>
            <a:pPr lvl="0"/>
            <a:r>
              <a:rPr lang="en-GB" dirty="0"/>
              <a:t>Convenir de délais pour le retour d'information sur les renvois dans les procédures opérationnelles standard. </a:t>
            </a:r>
          </a:p>
          <a:p>
            <a:pPr lvl="0"/>
            <a:r>
              <a:rPr lang="en-GB" dirty="0"/>
              <a:t>Accompagner l'enfant ou la famille sur le lieu où le service est fourni. Prenez rendez-vous pour l'enfant et sa famille et accompagnez-les au premier rendez-vous. S'ils préfèrent s'y rendre seuls, appelez-les ensuite pour savoir comment cela s'est passé et rappelez-leur de continuer à aller de l'avant.</a:t>
            </a:r>
          </a:p>
          <a:p>
            <a:endParaRPr lang="en-GB" dirty="0"/>
          </a:p>
        </p:txBody>
      </p:sp>
      <p:sp>
        <p:nvSpPr>
          <p:cNvPr id="2" name="Google Shape;725;p48:notes">
            <a:extLst>
              <a:ext uri="{FF2B5EF4-FFF2-40B4-BE49-F238E27FC236}">
                <a16:creationId xmlns:a16="http://schemas.microsoft.com/office/drawing/2014/main" id="{9839B94A-4C8E-DEB7-3EF1-2A2C9752CC7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46</a:t>
            </a:fld>
            <a:endParaRPr lang="en-US" sz="1200" dirty="0">
              <a:latin typeface="+mn-lt"/>
            </a:endParaRPr>
          </a:p>
        </p:txBody>
      </p:sp>
    </p:spTree>
    <p:extLst>
      <p:ext uri="{BB962C8B-B14F-4D97-AF65-F5344CB8AC3E}">
        <p14:creationId xmlns:p14="http://schemas.microsoft.com/office/powerpoint/2010/main" val="8318021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p>
          <a:p>
            <a:r>
              <a:rPr lang="en-GB" i="1" dirty="0"/>
              <a:t>Pour effectuer des renvois, certaines informations personnelles doivent être partagées avec l'autre acteur ou prestataire de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Récapitulatif de la norme 5 </a:t>
            </a:r>
            <a:r>
              <a:rPr lang="en-GB" i="0" dirty="0" err="1"/>
              <a:t>Norme</a:t>
            </a:r>
            <a:r>
              <a:rPr lang="en-GB" i="0" dirty="0"/>
              <a:t> </a:t>
            </a:r>
            <a:r>
              <a:rPr lang="en-US" i="0" noProof="0" dirty="0"/>
              <a:t>CPMS (</a:t>
            </a:r>
            <a:r>
              <a:rPr lang="en-US" i="0" noProof="0" dirty="0" err="1"/>
              <a:t>Système</a:t>
            </a:r>
            <a:r>
              <a:rPr lang="en-US" i="0" noProof="0" dirty="0"/>
              <a:t> de Gestion de Protection de </a:t>
            </a:r>
            <a:r>
              <a:rPr lang="en-US" i="0" noProof="0" dirty="0" err="1"/>
              <a:t>l’Enfance</a:t>
            </a:r>
            <a:r>
              <a:rPr lang="en-US" i="0" noProof="0" dirty="0"/>
              <a:t>) </a:t>
            </a:r>
            <a:r>
              <a:rPr lang="en-GB" i="0" dirty="0"/>
              <a:t>sur le partage de l'information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Les informations actualisées nécessaires à une programmation efficace de la protection de l'enfance sont collectées, utilisées, stockées et partagées, dans le respect total de la confidentialité et conformément au principe "ne pas nuire" et à l'intérêt supérieur de l'enfant". </a:t>
            </a:r>
            <a:endParaRPr lang="en-GB"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Guidez les participants vers la </a:t>
            </a:r>
            <a:r>
              <a:rPr lang="en-GB" b="1" dirty="0"/>
              <a:t>page 37 du cahier d'exercices : Principes de protection des données personnelles</a:t>
            </a:r>
            <a:endParaRPr lang="en-GB" dirty="0"/>
          </a:p>
          <a:p>
            <a:pPr lvl="1"/>
            <a:r>
              <a:rPr lang="en-GB" dirty="0"/>
              <a:t>Rappeler les principes de protection des données personnelles</a:t>
            </a:r>
          </a:p>
        </p:txBody>
      </p:sp>
      <p:sp>
        <p:nvSpPr>
          <p:cNvPr id="6" name="Slide Image Placeholder 5">
            <a:extLst>
              <a:ext uri="{FF2B5EF4-FFF2-40B4-BE49-F238E27FC236}">
                <a16:creationId xmlns:a16="http://schemas.microsoft.com/office/drawing/2014/main" id="{E525D52F-A25F-06B5-1ED1-18CD747C332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73F81F2-EAA9-2664-6E26-A6DA260B73A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47</a:t>
            </a:fld>
            <a:endParaRPr lang="en-US" sz="1200" dirty="0">
              <a:latin typeface="+mn-lt"/>
            </a:endParaRPr>
          </a:p>
        </p:txBody>
      </p:sp>
    </p:spTree>
    <p:extLst>
      <p:ext uri="{BB962C8B-B14F-4D97-AF65-F5344CB8AC3E}">
        <p14:creationId xmlns:p14="http://schemas.microsoft.com/office/powerpoint/2010/main" val="1857371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INTRODUCTION</a:t>
            </a:r>
          </a:p>
          <a:p>
            <a:r>
              <a:rPr lang="en-US" i="1" dirty="0"/>
              <a:t>Maintenant, </a:t>
            </a:r>
            <a:r>
              <a:rPr lang="en-US" i="1" dirty="0" err="1"/>
              <a:t>pratiquons</a:t>
            </a:r>
            <a:r>
              <a:rPr lang="en-US" i="1" dirty="0"/>
              <a:t> </a:t>
            </a:r>
            <a:r>
              <a:rPr lang="en-US" i="1" dirty="0" err="1"/>
              <a:t>ce</a:t>
            </a:r>
            <a:r>
              <a:rPr lang="en-US" i="1" dirty="0"/>
              <a:t> </a:t>
            </a:r>
            <a:r>
              <a:rPr lang="en-US" i="1" dirty="0" err="1"/>
              <a:t>qu’est</a:t>
            </a:r>
            <a:r>
              <a:rPr lang="en-US" i="1" dirty="0"/>
              <a:t> le </a:t>
            </a:r>
            <a:r>
              <a:rPr lang="en-US" i="1" dirty="0" err="1"/>
              <a:t>besoin</a:t>
            </a:r>
            <a:r>
              <a:rPr lang="en-US" i="1" dirty="0"/>
              <a:t> de savoir</a:t>
            </a:r>
          </a:p>
          <a:p>
            <a:r>
              <a:rPr lang="en-US" i="1" dirty="0"/>
              <a:t>Imaginez que nous dirigions Amina vers un club de jeunes où des cours de préparation à la vie active sont dispensés l'après-midi. Elle pourrait participer à ces sessions tout en continuant à subvenir aux besoins de sa famille. </a:t>
            </a:r>
          </a:p>
          <a:p>
            <a:r>
              <a:rPr lang="en-US" i="1" dirty="0"/>
              <a:t>Lors de la saisine, quelles sont les informations qui doivent figurer sur le formulaire de saisine ? Quelles informations doivent être partagées ? </a:t>
            </a:r>
          </a:p>
          <a:p>
            <a:endParaRPr lang="en-GB" dirty="0"/>
          </a:p>
          <a:p>
            <a:pPr marL="0" indent="0">
              <a:buNone/>
            </a:pPr>
            <a:r>
              <a:rPr lang="en-US" b="1" dirty="0"/>
              <a:t>DISCUSSION PLÉNIÈRE (20 minutes)</a:t>
            </a:r>
            <a:endParaRPr lang="en-GB" dirty="0"/>
          </a:p>
          <a:p>
            <a:r>
              <a:rPr lang="en-GB" dirty="0"/>
              <a:t>Dessinez un formulaire sur un tableau de papier et intitulez-le "Formulaire de référence d'Amina".</a:t>
            </a:r>
          </a:p>
          <a:p>
            <a:r>
              <a:rPr lang="en-GB" i="1" dirty="0"/>
              <a:t>Dressez la liste des informations qui doivent être incluses dans le formulaire d'orientation d'Amina. Vous pouvez le faire avec un partenaire.</a:t>
            </a:r>
          </a:p>
          <a:p>
            <a:r>
              <a:rPr lang="en-GB" dirty="0"/>
              <a:t>Demandez à des volontaires de partager leurs réponses</a:t>
            </a:r>
          </a:p>
          <a:p>
            <a:r>
              <a:rPr lang="en-GB" dirty="0"/>
              <a:t>Inscrivez les réponses sur un tableau à feuilles mobiles</a:t>
            </a:r>
          </a:p>
          <a:p>
            <a:r>
              <a:rPr lang="en-GB" dirty="0"/>
              <a:t>Vérifier avec les participants si d'autres informations doivent être ajoutées.</a:t>
            </a:r>
          </a:p>
          <a:p>
            <a:r>
              <a:rPr lang="en-GB" dirty="0"/>
              <a:t>Examinez et complétez les réponses possibles ci-dessous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Arial"/>
              </a:rPr>
              <a:t>______________________________________________________________________________</a:t>
            </a:r>
          </a:p>
          <a:p>
            <a:pPr marL="0" lvl="0" indent="0">
              <a:buNone/>
            </a:pPr>
            <a:endParaRPr lang="en-US" dirty="0"/>
          </a:p>
          <a:p>
            <a:pPr marL="0" lvl="0" indent="0">
              <a:buNone/>
            </a:pPr>
            <a:r>
              <a:rPr lang="en-US" b="1" dirty="0"/>
              <a:t>RÉPONSES POSSIBLES</a:t>
            </a:r>
          </a:p>
          <a:p>
            <a:pPr lvl="0"/>
            <a:r>
              <a:rPr lang="en-US" dirty="0"/>
              <a:t>Date de la saisine</a:t>
            </a:r>
          </a:p>
          <a:p>
            <a:pPr lvl="0"/>
            <a:r>
              <a:rPr lang="en-US" dirty="0"/>
              <a:t>Niveau de priorité</a:t>
            </a:r>
          </a:p>
          <a:p>
            <a:pPr lvl="0"/>
            <a:r>
              <a:rPr lang="en-US" dirty="0"/>
              <a:t>Comment l'affaire est renvoyée </a:t>
            </a:r>
          </a:p>
          <a:p>
            <a:pPr lvl="0"/>
            <a:r>
              <a:rPr lang="en-US" dirty="0"/>
              <a:t>Renvoyée par et à</a:t>
            </a:r>
          </a:p>
          <a:p>
            <a:pPr lvl="0"/>
            <a:r>
              <a:rPr lang="en-US" dirty="0"/>
              <a:t>Informations clés sur l'enfant (nom, âge, sexe, langues, besoins particuliers en matière de communication, adresse, numéro de téléphone)</a:t>
            </a:r>
          </a:p>
          <a:p>
            <a:pPr lvl="0"/>
            <a:r>
              <a:rPr lang="en-US" dirty="0"/>
              <a:t>Informations clés sur la personne qui s'occupe de l'enfant</a:t>
            </a:r>
          </a:p>
          <a:p>
            <a:pPr lvl="0"/>
            <a:r>
              <a:rPr lang="en-US" dirty="0"/>
              <a:t>Raison de la saisine (pas besoin d'expliquer toute la situation !)</a:t>
            </a:r>
          </a:p>
          <a:p>
            <a:pPr lvl="0"/>
            <a:r>
              <a:rPr lang="en-US" dirty="0"/>
              <a:t>Type de services demandés </a:t>
            </a:r>
          </a:p>
          <a:p>
            <a:pPr lvl="0"/>
            <a:r>
              <a:rPr lang="en-US" dirty="0"/>
              <a:t>Résultats attendus</a:t>
            </a:r>
          </a:p>
          <a:p>
            <a:endParaRPr lang="en-GB" dirty="0"/>
          </a:p>
          <a:p>
            <a:endParaRPr lang="en-BE" dirty="0"/>
          </a:p>
        </p:txBody>
      </p:sp>
      <p:sp>
        <p:nvSpPr>
          <p:cNvPr id="6" name="Slide Image Placeholder 5">
            <a:extLst>
              <a:ext uri="{FF2B5EF4-FFF2-40B4-BE49-F238E27FC236}">
                <a16:creationId xmlns:a16="http://schemas.microsoft.com/office/drawing/2014/main" id="{739079BC-6FE6-6CC2-4674-1EB62DC08AF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CCE6661-75D1-79EE-2146-BE2F0E1FD67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48</a:t>
            </a:fld>
            <a:endParaRPr lang="en-US" sz="1200" dirty="0">
              <a:latin typeface="+mn-lt"/>
            </a:endParaRPr>
          </a:p>
        </p:txBody>
      </p:sp>
    </p:spTree>
    <p:extLst>
      <p:ext uri="{BB962C8B-B14F-4D97-AF65-F5344CB8AC3E}">
        <p14:creationId xmlns:p14="http://schemas.microsoft.com/office/powerpoint/2010/main" val="1103667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TRAVAUX PLÉNIÈRES (10 minutes)</a:t>
            </a:r>
          </a:p>
          <a:p>
            <a:r>
              <a:rPr lang="en-GB" dirty="0"/>
              <a:t>Guidez les participants vers les </a:t>
            </a:r>
            <a:r>
              <a:rPr lang="en-GB" b="1" dirty="0"/>
              <a:t>pages 164-166 du manuel : </a:t>
            </a:r>
            <a:r>
              <a:rPr lang="en-GB" b="1" dirty="0" err="1"/>
              <a:t>Formulaire</a:t>
            </a:r>
            <a:r>
              <a:rPr lang="en-GB" b="1" dirty="0"/>
              <a:t> de renvoi</a:t>
            </a:r>
          </a:p>
          <a:p>
            <a:r>
              <a:rPr lang="en-GB" dirty="0"/>
              <a:t>Examiner le formulaire ensemble </a:t>
            </a:r>
          </a:p>
          <a:p>
            <a:r>
              <a:rPr lang="en-GB" dirty="0"/>
              <a:t>Faire le lien avec l'exercice précédent</a:t>
            </a:r>
          </a:p>
          <a:p>
            <a:r>
              <a:rPr lang="en-CA" i="1" dirty="0"/>
              <a:t>Quelqu'un a-t-il des questions à poser ou des précisions à demander ?</a:t>
            </a:r>
            <a:endParaRPr lang="en-BE" dirty="0"/>
          </a:p>
        </p:txBody>
      </p:sp>
      <p:sp>
        <p:nvSpPr>
          <p:cNvPr id="6" name="Slide Image Placeholder 5">
            <a:extLst>
              <a:ext uri="{FF2B5EF4-FFF2-40B4-BE49-F238E27FC236}">
                <a16:creationId xmlns:a16="http://schemas.microsoft.com/office/drawing/2014/main" id="{6A05086B-B5F8-52FA-98D8-A2B47B93979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2422B8D-90BC-7B1F-90DF-0B4A3E6326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49</a:t>
            </a:fld>
            <a:endParaRPr lang="en-US" sz="1200" dirty="0">
              <a:latin typeface="+mn-lt"/>
            </a:endParaRPr>
          </a:p>
        </p:txBody>
      </p:sp>
    </p:spTree>
    <p:extLst>
      <p:ext uri="{BB962C8B-B14F-4D97-AF65-F5344CB8AC3E}">
        <p14:creationId xmlns:p14="http://schemas.microsoft.com/office/powerpoint/2010/main" val="78152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4" name="Google Shape;304;p6:notes"/>
          <p:cNvSpPr txBox="1">
            <a:spLocks noGrp="1"/>
          </p:cNvSpPr>
          <p:nvPr>
            <p:ph type="body" idx="1"/>
          </p:nvPr>
        </p:nvSpPr>
        <p:spPr/>
        <p:txBody>
          <a:bodyPr/>
          <a:lstStyle/>
          <a:p>
            <a:pPr marL="0" indent="0">
              <a:buNone/>
            </a:pPr>
            <a:r>
              <a:rPr lang="en-GB" b="1" dirty="0"/>
              <a:t>INTRODUCTION</a:t>
            </a:r>
          </a:p>
          <a:p>
            <a:r>
              <a:rPr lang="en-GB" dirty="0"/>
              <a:t>Guidez les participants vers la </a:t>
            </a:r>
            <a:r>
              <a:rPr lang="en-GB" b="1" dirty="0"/>
              <a:t>page 149 du Cahier d'exercices : Récapitulation du module 8 Planification des cas</a:t>
            </a:r>
          </a:p>
          <a:p>
            <a:r>
              <a:rPr lang="en-GB" dirty="0"/>
              <a:t>Répartissez les participants en paires </a:t>
            </a:r>
          </a:p>
          <a:p>
            <a:r>
              <a:rPr lang="en-GB" i="1" dirty="0"/>
              <a:t>Avec votre partenaire :</a:t>
            </a:r>
          </a:p>
          <a:p>
            <a:pPr lvl="1"/>
            <a:r>
              <a:rPr lang="en-GB" i="1" dirty="0" err="1"/>
              <a:t>Discutez</a:t>
            </a:r>
            <a:r>
              <a:rPr lang="en-GB" i="1" dirty="0"/>
              <a:t> des questions</a:t>
            </a:r>
          </a:p>
          <a:p>
            <a:pPr lvl="1"/>
            <a:r>
              <a:rPr lang="en-GB" i="1" dirty="0"/>
              <a:t>Notez vos réponses</a:t>
            </a:r>
          </a:p>
          <a:p>
            <a:pPr lvl="1"/>
            <a:r>
              <a:rPr lang="en-GB" i="1" dirty="0"/>
              <a:t>Cet exercice est une récapitulation et non une évaluation.</a:t>
            </a:r>
          </a:p>
          <a:p>
            <a:pPr marL="0" indent="0">
              <a:buNone/>
            </a:pPr>
            <a:endParaRPr lang="en-US" dirty="0"/>
          </a:p>
          <a:p>
            <a:pPr marL="0" indent="0">
              <a:buNone/>
            </a:pPr>
            <a:r>
              <a:rPr lang="en-US" b="1" dirty="0"/>
              <a:t>TRAVAIL EN PARTENARIAT (10 minutes)</a:t>
            </a:r>
          </a:p>
          <a:p>
            <a:r>
              <a:rPr lang="en-US" dirty="0"/>
              <a:t>Laisser 10 minutes aux participants pour compléter le questionnaire</a:t>
            </a:r>
          </a:p>
          <a:p>
            <a:pPr marL="0" indent="0">
              <a:buNone/>
            </a:pPr>
            <a:endParaRPr lang="en-US" dirty="0"/>
          </a:p>
          <a:p>
            <a:pPr marL="0" indent="0">
              <a:buNone/>
            </a:pPr>
            <a:r>
              <a:rPr lang="en-US" b="1" dirty="0"/>
              <a:t>DISCUSSION PLÉNIÈRE (5 minutes)</a:t>
            </a:r>
            <a:endParaRPr lang="en-US" dirty="0"/>
          </a:p>
          <a:p>
            <a:r>
              <a:rPr lang="en-GB" dirty="0"/>
              <a:t>Demander à des volontaires de partager leurs idées</a:t>
            </a:r>
          </a:p>
          <a:p>
            <a:r>
              <a:rPr lang="en-GB" dirty="0"/>
              <a:t>Examiner et compléter les réponses ci-dessous</a:t>
            </a:r>
          </a:p>
          <a:p>
            <a:pPr marL="0" indent="0">
              <a:buNone/>
            </a:pPr>
            <a:r>
              <a:rPr lang="en-US" dirty="0">
                <a:sym typeface="Arial"/>
              </a:rPr>
              <a:t>______________________________________________________________________________</a:t>
            </a:r>
          </a:p>
          <a:p>
            <a:pPr marL="0" indent="0">
              <a:buNone/>
            </a:pPr>
            <a:endParaRPr lang="en-GB" dirty="0"/>
          </a:p>
          <a:p>
            <a:pPr marL="0" indent="0">
              <a:buNone/>
            </a:pPr>
            <a:r>
              <a:rPr lang="en-GB" b="1" dirty="0"/>
              <a:t>RÉPONSES</a:t>
            </a:r>
          </a:p>
          <a:p>
            <a:pPr lvl="0"/>
            <a:r>
              <a:rPr lang="en-GB" b="1" dirty="0"/>
              <a:t>Question 1 : </a:t>
            </a:r>
            <a:r>
              <a:rPr lang="en-GB" b="0" dirty="0"/>
              <a:t>Comment la planification des dossiers doit-elle être abordée ? Quelles </a:t>
            </a:r>
            <a:r>
              <a:rPr lang="en-GB" b="0" dirty="0" err="1"/>
              <a:t>approches</a:t>
            </a:r>
            <a:r>
              <a:rPr lang="en-GB" b="0" dirty="0"/>
              <a:t> le </a:t>
            </a:r>
            <a:r>
              <a:rPr lang="en-GB" b="0" dirty="0" err="1"/>
              <a:t>gestionnaire</a:t>
            </a:r>
            <a:r>
              <a:rPr lang="en-GB" b="0" dirty="0"/>
              <a:t> de </a:t>
            </a:r>
            <a:r>
              <a:rPr lang="en-GB" b="0" dirty="0" err="1"/>
              <a:t>cas</a:t>
            </a:r>
            <a:r>
              <a:rPr lang="en-GB" b="0" dirty="0"/>
              <a:t> utilisera-t-il lors de la rédaction du plan </a:t>
            </a:r>
            <a:r>
              <a:rPr lang="en-GB" b="0" dirty="0" err="1"/>
              <a:t>d'action</a:t>
            </a:r>
            <a:r>
              <a:rPr lang="en-GB" b="0" dirty="0"/>
              <a:t> ?</a:t>
            </a:r>
          </a:p>
          <a:p>
            <a:pPr lvl="1"/>
            <a:r>
              <a:rPr lang="en-GB" dirty="0"/>
              <a:t>Approches fondées sur la force, la participation et l'autonomisation</a:t>
            </a:r>
          </a:p>
          <a:p>
            <a:pPr lvl="1"/>
            <a:r>
              <a:rPr lang="en-GB" dirty="0"/>
              <a:t>Demandez aux volontaires s'ils peuvent expliquer en quelques mots ce qu'implique chacune de ces approches clés.</a:t>
            </a:r>
          </a:p>
          <a:p>
            <a:pPr marL="0" indent="0">
              <a:buNone/>
            </a:pPr>
            <a:endParaRPr lang="en-GB" b="1" dirty="0"/>
          </a:p>
          <a:p>
            <a:pPr marL="0" indent="0">
              <a:buNone/>
            </a:pPr>
            <a:r>
              <a:rPr lang="en-GB" b="1" dirty="0"/>
              <a:t>SUITE </a:t>
            </a:r>
            <a:r>
              <a:rPr lang="en-GB" b="1" dirty="0">
                <a:sym typeface="Wingdings" panose="05000000000000000000" pitchFamily="2" charset="2"/>
              </a:rPr>
              <a:t></a:t>
            </a:r>
            <a:endParaRPr lang="en-GB" dirty="0"/>
          </a:p>
        </p:txBody>
      </p:sp>
      <p:sp>
        <p:nvSpPr>
          <p:cNvPr id="3" name="Slide Image Placeholder 2">
            <a:extLst>
              <a:ext uri="{FF2B5EF4-FFF2-40B4-BE49-F238E27FC236}">
                <a16:creationId xmlns:a16="http://schemas.microsoft.com/office/drawing/2014/main" id="{F5340D7A-410B-373D-87B8-85C9B66612D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431755A-244E-DAC4-2664-D8BFC462C2A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a:t>
            </a:fld>
            <a:endParaRPr lang="en-US" sz="1200" dirty="0">
              <a:latin typeface="+mn-lt"/>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ym typeface="Arial"/>
              </a:rPr>
              <a:t>EXPLICATION</a:t>
            </a:r>
          </a:p>
          <a:p>
            <a:pPr marL="171450" marR="0" lvl="0" indent="-171450" algn="l" defTabSz="914400" rtl="0" eaLnBrk="1" fontAlgn="auto" latinLnBrk="0" hangingPunct="1">
              <a:lnSpc>
                <a:spcPct val="100000"/>
              </a:lnSpc>
              <a:spcBef>
                <a:spcPts val="0"/>
              </a:spcBef>
              <a:spcAft>
                <a:spcPts val="0"/>
              </a:spcAft>
              <a:buClrTx/>
              <a:buSzTx/>
              <a:tabLst/>
              <a:defRPr/>
            </a:pPr>
            <a:r>
              <a:rPr lang="en-GB" dirty="0"/>
              <a:t>Présenter la diapositive</a:t>
            </a:r>
            <a:endParaRPr lang="en-GB" dirty="0">
              <a:sym typeface="Arial"/>
            </a:endParaRPr>
          </a:p>
          <a:p>
            <a:r>
              <a:rPr lang="en-CA" i="1" dirty="0"/>
              <a:t>Quelqu'un a-t-il des questions à poser ou des précisions à demander ?</a:t>
            </a:r>
            <a:endParaRPr lang="en-GB" i="1" dirty="0"/>
          </a:p>
          <a:p>
            <a:r>
              <a:rPr lang="en-GB" i="1" dirty="0"/>
              <a:t>Lors de la prochaine session, nous clôturerons le module d'aujourd'hui.</a:t>
            </a:r>
          </a:p>
          <a:p>
            <a:endParaRPr lang="en-BE" dirty="0"/>
          </a:p>
        </p:txBody>
      </p:sp>
      <p:sp>
        <p:nvSpPr>
          <p:cNvPr id="6" name="Slide Image Placeholder 5">
            <a:extLst>
              <a:ext uri="{FF2B5EF4-FFF2-40B4-BE49-F238E27FC236}">
                <a16:creationId xmlns:a16="http://schemas.microsoft.com/office/drawing/2014/main" id="{C41D6CF7-649D-0146-FA68-CCC76384382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C23AE01-E6C2-1261-067C-C121547F01F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50</a:t>
            </a:fld>
            <a:endParaRPr lang="en-US" sz="1200" dirty="0">
              <a:latin typeface="+mn-lt"/>
            </a:endParaRPr>
          </a:p>
        </p:txBody>
      </p:sp>
    </p:spTree>
    <p:extLst>
      <p:ext uri="{BB962C8B-B14F-4D97-AF65-F5344CB8AC3E}">
        <p14:creationId xmlns:p14="http://schemas.microsoft.com/office/powerpoint/2010/main" val="1617337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6" name="Google Shape;676;p29:notes"/>
          <p:cNvSpPr txBox="1">
            <a:spLocks noGrp="1"/>
          </p:cNvSpPr>
          <p:nvPr>
            <p:ph type="body" idx="1"/>
          </p:nvPr>
        </p:nvSpPr>
        <p:spPr/>
        <p:txBody>
          <a:bodyPr/>
          <a:lstStyle/>
          <a:p>
            <a:pPr marL="0" indent="0">
              <a:buNone/>
            </a:pPr>
            <a:r>
              <a:rPr lang="en-US" b="1" dirty="0">
                <a:sym typeface="Arial"/>
              </a:rPr>
              <a:t>SESSION 6 DURÉE : 0h30</a:t>
            </a:r>
            <a:endParaRPr lang="en-US" dirty="0">
              <a:sym typeface="Arial"/>
            </a:endParaRPr>
          </a:p>
          <a:p>
            <a:endParaRPr lang="en-US" dirty="0">
              <a:sym typeface="Arial"/>
            </a:endParaRPr>
          </a:p>
        </p:txBody>
      </p:sp>
      <p:sp>
        <p:nvSpPr>
          <p:cNvPr id="3" name="Slide Image Placeholder 2">
            <a:extLst>
              <a:ext uri="{FF2B5EF4-FFF2-40B4-BE49-F238E27FC236}">
                <a16:creationId xmlns:a16="http://schemas.microsoft.com/office/drawing/2014/main" id="{2C000708-D90F-A130-D5AF-3E2B2163DDE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994934C-AE2B-AB3D-6BC2-431E1808592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51</a:t>
            </a:fld>
            <a:endParaRPr lang="en-US" sz="1200" dirty="0">
              <a:latin typeface="+mn-l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sz="1100" b="1" dirty="0">
                <a:sym typeface="Arial"/>
              </a:rPr>
              <a:t>INTRODUCTION</a:t>
            </a:r>
          </a:p>
          <a:p>
            <a:r>
              <a:rPr lang="en-GB" sz="1100" dirty="0">
                <a:sym typeface="Arial"/>
              </a:rPr>
              <a:t>Guidez les participants jusqu'à la </a:t>
            </a:r>
            <a:r>
              <a:rPr lang="en-GB" sz="1100" b="1" dirty="0">
                <a:sym typeface="Arial"/>
              </a:rPr>
              <a:t>page 167 du manuel : Objectifs d'apprentissage</a:t>
            </a:r>
          </a:p>
          <a:p>
            <a:r>
              <a:rPr lang="en-GB" sz="1100" i="1" dirty="0">
                <a:sym typeface="Arial"/>
              </a:rPr>
              <a:t>Il est important de prendre le temps de revoir les objectifs d'apprentissage (</a:t>
            </a:r>
            <a:r>
              <a:rPr lang="en-GB" sz="1100" b="1" i="1" dirty="0">
                <a:sym typeface="Arial"/>
              </a:rPr>
              <a:t>page 150 du manuel</a:t>
            </a:r>
            <a:r>
              <a:rPr lang="en-GB" sz="1100" i="1" dirty="0">
                <a:sym typeface="Arial"/>
              </a:rPr>
              <a:t>) et de réfléchir à vos réalisations à la fin de cette formation. </a:t>
            </a:r>
          </a:p>
          <a:p>
            <a:r>
              <a:rPr lang="en-GB" sz="1100" i="1" dirty="0">
                <a:sym typeface="Arial"/>
              </a:rPr>
              <a:t>Certains objectifs d'apprentissage peuvent nécessiter davantage d'informations, de pratique ou de soutien de la part du superviseur pour être pleinement atteints.</a:t>
            </a:r>
          </a:p>
          <a:p>
            <a:r>
              <a:rPr lang="en-GB" sz="1100" i="1" dirty="0">
                <a:sym typeface="Arial"/>
              </a:rPr>
              <a:t>Revenez sur la formation d'aujourd'hui et répondez aux questions sur les objectifs d'apprentissage dans leur cahier d'exercices. </a:t>
            </a:r>
          </a:p>
          <a:p>
            <a:pPr marL="0" indent="0">
              <a:buNone/>
            </a:pPr>
            <a:endParaRPr lang="en-GB" sz="1100" b="1" dirty="0">
              <a:sym typeface="Arial"/>
            </a:endParaRPr>
          </a:p>
          <a:p>
            <a:pPr marL="0" indent="0">
              <a:buNone/>
            </a:pPr>
            <a:r>
              <a:rPr lang="en-GB" sz="1100" b="1" dirty="0">
                <a:sym typeface="Arial"/>
              </a:rPr>
              <a:t>TRAVAIL INDIVIDUEL (5 minutes)</a:t>
            </a:r>
            <a:endParaRPr lang="en-GB" sz="1100" i="1"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100"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sz="1100" b="1" dirty="0">
                <a:sym typeface="Arial"/>
              </a:rPr>
              <a:t>DISCUSSION PLÉNIÈRE (5 minutes)</a:t>
            </a:r>
          </a:p>
          <a:p>
            <a:r>
              <a:rPr lang="en-GB" sz="1100" i="1" dirty="0">
                <a:sym typeface="Arial"/>
              </a:rPr>
              <a:t>Quelqu'un aimerait-il partager son expérience ?</a:t>
            </a:r>
          </a:p>
          <a:p>
            <a:pPr lvl="1"/>
            <a:r>
              <a:rPr lang="en-GB" sz="1100" i="1" dirty="0">
                <a:sym typeface="Arial"/>
              </a:rPr>
              <a:t>Quels sont les objectifs d'apprentissage pour lesquels vous avez besoin de plus d'informations, de pratique ou de soutien pour les atteindre pleinement ?</a:t>
            </a:r>
          </a:p>
          <a:p>
            <a:pPr lvl="1"/>
            <a:r>
              <a:rPr lang="en-GB" sz="1100" i="1" dirty="0">
                <a:sym typeface="Arial"/>
              </a:rPr>
              <a:t>Quels sont les objectifs d'apprentissage pour lesquels vous êtes confiant ?</a:t>
            </a:r>
          </a:p>
          <a:p>
            <a:endParaRPr lang="en-GB" sz="1100" i="1" dirty="0">
              <a:sym typeface="Arial"/>
            </a:endParaRPr>
          </a:p>
          <a:p>
            <a:pPr marL="0" indent="0">
              <a:buNone/>
            </a:pPr>
            <a:r>
              <a:rPr lang="en-GB" sz="1100" b="1" dirty="0">
                <a:sym typeface="Arial"/>
              </a:rPr>
              <a:t>INTRODUCTION</a:t>
            </a:r>
          </a:p>
          <a:p>
            <a:r>
              <a:rPr lang="en-GB" sz="1100" dirty="0">
                <a:sym typeface="Arial"/>
              </a:rPr>
              <a:t>Poursuivre à la </a:t>
            </a:r>
            <a:r>
              <a:rPr lang="en-GB" sz="1100" b="1" dirty="0">
                <a:sym typeface="Arial"/>
              </a:rPr>
              <a:t>page 167 du cahier de travail : Réflexion</a:t>
            </a:r>
          </a:p>
          <a:p>
            <a:r>
              <a:rPr lang="en-GB" sz="1100" i="1" dirty="0">
                <a:sym typeface="Arial"/>
              </a:rPr>
              <a:t>Qu'est-ce qui vous a surpris ?</a:t>
            </a:r>
          </a:p>
          <a:p>
            <a:r>
              <a:rPr lang="en-GB" sz="1100" i="1" dirty="0">
                <a:sym typeface="Arial"/>
              </a:rPr>
              <a:t>Quels étaient les défis à relever ?</a:t>
            </a:r>
          </a:p>
          <a:p>
            <a:r>
              <a:rPr lang="en-GB" sz="1100" i="1" dirty="0">
                <a:sym typeface="Arial"/>
              </a:rPr>
              <a:t>Sur quoi aimeriez-vous en savoir plus ?</a:t>
            </a:r>
          </a:p>
          <a:p>
            <a:pPr marL="0" indent="0">
              <a:buNone/>
            </a:pPr>
            <a:endParaRPr lang="en-GB" sz="1100" dirty="0">
              <a:sym typeface="Arial"/>
            </a:endParaRPr>
          </a:p>
          <a:p>
            <a:pPr marL="0" indent="0">
              <a:buNone/>
            </a:pPr>
            <a:r>
              <a:rPr lang="en-GB" sz="1100" b="1" dirty="0">
                <a:sym typeface="Arial"/>
              </a:rPr>
              <a:t>TRAVAIL INDIVIDUEL (5 minutes)</a:t>
            </a:r>
          </a:p>
          <a:p>
            <a:pPr marL="0" indent="0">
              <a:buNone/>
            </a:pPr>
            <a:endParaRPr lang="en-GB" sz="1100" dirty="0">
              <a:sym typeface="Arial"/>
            </a:endParaRPr>
          </a:p>
          <a:p>
            <a:pPr marL="0" indent="0">
              <a:buNone/>
            </a:pPr>
            <a:r>
              <a:rPr lang="en-GB" sz="1100" b="1" dirty="0">
                <a:sym typeface="Arial"/>
              </a:rPr>
              <a:t>DISCUSSION PLÉNIÈRE (5 minutes)</a:t>
            </a:r>
          </a:p>
          <a:p>
            <a:r>
              <a:rPr lang="en-GB" sz="1100" i="1" dirty="0">
                <a:sym typeface="Arial"/>
              </a:rPr>
              <a:t>Quelqu'un aimerait-il partager son expérience ?</a:t>
            </a:r>
          </a:p>
          <a:p>
            <a:pPr lvl="1"/>
            <a:r>
              <a:rPr lang="en-GB" sz="1100" i="1" dirty="0">
                <a:sym typeface="Arial"/>
              </a:rPr>
              <a:t>Quelque chose que vous avez appris aujourd'hui ?</a:t>
            </a:r>
          </a:p>
          <a:p>
            <a:pPr lvl="1"/>
            <a:r>
              <a:rPr lang="en-GB" sz="1100" i="1" dirty="0">
                <a:sym typeface="Arial"/>
              </a:rPr>
              <a:t>Vous voulez en savoir plus ?</a:t>
            </a:r>
          </a:p>
          <a:p>
            <a:r>
              <a:rPr lang="en-GB" sz="1100" i="0" dirty="0">
                <a:sym typeface="Arial"/>
              </a:rPr>
              <a:t>Expliquer quand commencera la formation au module suivant</a:t>
            </a:r>
          </a:p>
          <a:p>
            <a:r>
              <a:rPr lang="en-GB" sz="1100" i="0" dirty="0">
                <a:sym typeface="Arial"/>
              </a:rPr>
              <a:t>Remercier les participants pour leur participation</a:t>
            </a:r>
            <a:endParaRPr lang="en-GB" sz="1100" dirty="0">
              <a:sym typeface="Arial"/>
            </a:endParaRPr>
          </a:p>
        </p:txBody>
      </p:sp>
      <p:sp>
        <p:nvSpPr>
          <p:cNvPr id="6" name="Slide Image Placeholder 5">
            <a:extLst>
              <a:ext uri="{FF2B5EF4-FFF2-40B4-BE49-F238E27FC236}">
                <a16:creationId xmlns:a16="http://schemas.microsoft.com/office/drawing/2014/main" id="{6BBF40BE-5C4B-1FF0-7818-05340FF23C5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A6FB822-A465-BC23-81B7-A7611E0A66C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52</a:t>
            </a:fld>
            <a:endParaRPr lang="en-US" sz="1200" dirty="0">
              <a:latin typeface="+mn-lt"/>
            </a:endParaRPr>
          </a:p>
        </p:txBody>
      </p:sp>
    </p:spTree>
    <p:extLst>
      <p:ext uri="{BB962C8B-B14F-4D97-AF65-F5344CB8AC3E}">
        <p14:creationId xmlns:p14="http://schemas.microsoft.com/office/powerpoint/2010/main" val="21080230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EXERCICE D'AUTO-SURVEILLANCE (refroidissement, 10 minutes)</a:t>
            </a:r>
          </a:p>
          <a:p>
            <a:r>
              <a:rPr lang="en-GB" i="1" dirty="0">
                <a:sym typeface="Arial"/>
              </a:rPr>
              <a:t>Nous allons maintenant pratiquer une technique simple pour réduire le stress et nous aider à nous calmer. Cet exercice permet de calmer notre esprit et d'arrêter le flot de pensées négatives. Commençons.</a:t>
            </a:r>
          </a:p>
          <a:p>
            <a:pPr lvl="1"/>
            <a:r>
              <a:rPr lang="en-GB" i="1" dirty="0">
                <a:sym typeface="Arial"/>
              </a:rPr>
              <a:t>Fixez vos yeux sur un point éloigné de vous (n'importe quoi)</a:t>
            </a:r>
          </a:p>
          <a:p>
            <a:pPr lvl="1"/>
            <a:r>
              <a:rPr lang="en-GB" i="1" dirty="0">
                <a:sym typeface="Arial"/>
              </a:rPr>
              <a:t>Remarquez que vous pouvez voir autour de ce point sans avoir à bouger les yeux. Gardez la tête et les yeux immobiles.</a:t>
            </a:r>
          </a:p>
          <a:p>
            <a:pPr lvl="1"/>
            <a:r>
              <a:rPr lang="en-GB" i="1" dirty="0">
                <a:sym typeface="Arial"/>
              </a:rPr>
              <a:t>Remarquez que vous pouvez voir ce point et tout ce qui l'entoure sans avoir à bouger la tête ou les yeux.</a:t>
            </a:r>
          </a:p>
          <a:p>
            <a:pPr lvl="1"/>
            <a:r>
              <a:rPr lang="en-GB" i="1" dirty="0">
                <a:sym typeface="Arial"/>
              </a:rPr>
              <a:t>Remarquez la zone située au-dessus de ce point, puis en dessous. Et tout l'espace situé de part et d'autre de ce point.</a:t>
            </a:r>
          </a:p>
          <a:p>
            <a:pPr lvl="1"/>
            <a:r>
              <a:rPr lang="en-GB" i="1" dirty="0">
                <a:sym typeface="Arial"/>
              </a:rPr>
              <a:t>Étendez votre conscience à partir de ce point jusqu'au côté de votre tête, jusqu'au sommet de votre tête et jusqu'au bas de votre menton. Et jusqu'au sommet de votre tête, puis jusqu'à la base de votre menton.</a:t>
            </a:r>
          </a:p>
          <a:p>
            <a:pPr lvl="1"/>
            <a:r>
              <a:rPr lang="en-GB" i="1" dirty="0">
                <a:sym typeface="Arial"/>
              </a:rPr>
              <a:t>Remarquez que vous pouvez vous concentrer sur ce point et être conscient de tout cela en même temps.</a:t>
            </a:r>
          </a:p>
          <a:p>
            <a:pPr lvl="1"/>
            <a:r>
              <a:rPr lang="en-GB" i="1" dirty="0">
                <a:sym typeface="Arial"/>
              </a:rPr>
              <a:t>Imaginez que vous puissiez voir derrière vous et tout autour de vous à 360 degrés et prenez conscience de tout ce qui se trouve dans cet espace en même temps. Restez assis ainsi pendant quelques secondes.</a:t>
            </a:r>
          </a:p>
          <a:p>
            <a:pPr lvl="1"/>
            <a:r>
              <a:rPr lang="en-GB" i="1" dirty="0">
                <a:sym typeface="Arial"/>
              </a:rPr>
              <a:t>Laissez votre attention revenir sur ce point au loin, laissez votre attention se concentrer uniquement sur ce point, laissez vos clignotements revenir à la normale. Ramenez votre attention sur le moment présent.</a:t>
            </a:r>
          </a:p>
          <a:p>
            <a:pPr lvl="1"/>
            <a:r>
              <a:rPr lang="en-GB" i="1" dirty="0">
                <a:sym typeface="Arial"/>
              </a:rPr>
              <a:t>Maintenant, fermez les yeux et écoutez ce qu'il y a à l'intérieur. Vous devriez remarquer que c'est beaucoup plus silencieux</a:t>
            </a:r>
          </a:p>
          <a:p>
            <a:pPr lvl="1"/>
            <a:r>
              <a:rPr lang="en-GB" i="1" dirty="0">
                <a:sym typeface="Arial"/>
              </a:rPr>
              <a:t>Plus vous le faites ET plus vous le faites longtemps, plus cela devient silencieux.</a:t>
            </a:r>
          </a:p>
          <a:p>
            <a:pPr marL="0" indent="0">
              <a:buNone/>
            </a:pPr>
            <a:endParaRPr lang="en-GB" dirty="0">
              <a:sym typeface="Arial"/>
            </a:endParaRPr>
          </a:p>
          <a:p>
            <a:pPr marL="0" indent="0">
              <a:buNone/>
            </a:pPr>
            <a:r>
              <a:rPr lang="en-GB" b="1" dirty="0">
                <a:sym typeface="Arial"/>
              </a:rPr>
              <a:t>CONCLUSION</a:t>
            </a:r>
          </a:p>
          <a:p>
            <a:r>
              <a:rPr lang="en-GB" i="1" dirty="0">
                <a:sym typeface="Arial"/>
              </a:rPr>
              <a:t>Comment vous sentez-vous ? Que pensez-vous de l'exercice ?</a:t>
            </a:r>
          </a:p>
          <a:p>
            <a:r>
              <a:rPr lang="en-GB" dirty="0">
                <a:sym typeface="Arial"/>
              </a:rPr>
              <a:t>Remerciez-les de leur participation.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dirty="0">
                <a:sym typeface="Arial"/>
              </a:rPr>
              <a:t>Source : Oliver Armstrong, expert en rétablissement de l'anxiété</a:t>
            </a:r>
          </a:p>
          <a:p>
            <a:pPr marL="0" indent="0">
              <a:buNone/>
            </a:pPr>
            <a:endParaRPr lang="en-GB" dirty="0">
              <a:sym typeface="Arial"/>
            </a:endParaRPr>
          </a:p>
        </p:txBody>
      </p:sp>
      <p:sp>
        <p:nvSpPr>
          <p:cNvPr id="6" name="Slide Image Placeholder 5">
            <a:extLst>
              <a:ext uri="{FF2B5EF4-FFF2-40B4-BE49-F238E27FC236}">
                <a16:creationId xmlns:a16="http://schemas.microsoft.com/office/drawing/2014/main" id="{6076A45B-8D8B-7DCA-C62F-C84B6D719D3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A6033F4-B852-C74B-4532-76FA4C599B1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53</a:t>
            </a:fld>
            <a:endParaRPr lang="en-US" sz="1200" dirty="0">
              <a:latin typeface="+mn-lt"/>
            </a:endParaRPr>
          </a:p>
        </p:txBody>
      </p:sp>
    </p:spTree>
    <p:extLst>
      <p:ext uri="{BB962C8B-B14F-4D97-AF65-F5344CB8AC3E}">
        <p14:creationId xmlns:p14="http://schemas.microsoft.com/office/powerpoint/2010/main" val="59101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4" name="Google Shape;304;p6:notes"/>
          <p:cNvSpPr txBox="1">
            <a:spLocks noGrp="1"/>
          </p:cNvSpPr>
          <p:nvPr>
            <p:ph type="body" idx="1"/>
          </p:nvPr>
        </p:nvSpPr>
        <p:spPr>
          <a:xfrm>
            <a:off x="477838" y="460375"/>
            <a:ext cx="6143624" cy="9211334"/>
          </a:xfrm>
        </p:spPr>
        <p:txBody>
          <a:bodyPr/>
          <a:lstStyle/>
          <a:p>
            <a:pPr lvl="0"/>
            <a:r>
              <a:rPr lang="en-GB" b="1" dirty="0"/>
              <a:t>Question 2 : </a:t>
            </a:r>
            <a:r>
              <a:rPr lang="en-GB" dirty="0"/>
              <a:t>Pouvez-vous dessiner le déroulement de la réunion de planification de cas ? </a:t>
            </a:r>
          </a:p>
          <a:p>
            <a:pPr lvl="1"/>
            <a:r>
              <a:rPr lang="en-GB" dirty="0"/>
              <a:t>1 Explorer le problème</a:t>
            </a:r>
          </a:p>
          <a:p>
            <a:pPr lvl="1"/>
            <a:r>
              <a:rPr lang="en-GB" dirty="0"/>
              <a:t>2 Convenir d'un objectif global et d'un calendrier</a:t>
            </a:r>
          </a:p>
          <a:p>
            <a:pPr lvl="1"/>
            <a:r>
              <a:rPr lang="en-GB" dirty="0"/>
              <a:t>3 Envisager différentes actions et options</a:t>
            </a:r>
          </a:p>
          <a:p>
            <a:pPr lvl="1"/>
            <a:r>
              <a:rPr lang="en-GB" dirty="0"/>
              <a:t>4 Convenir d'un plan de suivi et d'examen</a:t>
            </a:r>
          </a:p>
          <a:p>
            <a:pPr lvl="1"/>
            <a:r>
              <a:rPr lang="en-GB" dirty="0"/>
              <a:t>5 Document et </a:t>
            </a:r>
            <a:r>
              <a:rPr lang="en-GB" dirty="0" err="1"/>
              <a:t>suivi</a:t>
            </a:r>
            <a:endParaRPr lang="en-GB" dirty="0"/>
          </a:p>
          <a:p>
            <a:pPr lvl="0"/>
            <a:r>
              <a:rPr lang="en-GB" b="1" dirty="0"/>
              <a:t>Question 3 : </a:t>
            </a:r>
            <a:r>
              <a:rPr lang="en-GB" dirty="0"/>
              <a:t>Que signifie SMART ? </a:t>
            </a:r>
          </a:p>
          <a:p>
            <a:pPr lvl="1"/>
            <a:r>
              <a:rPr lang="en-GB" dirty="0"/>
              <a:t>Spécifique = une focalisation claire et étroite sur "qui" fait "quoi". </a:t>
            </a:r>
          </a:p>
          <a:p>
            <a:pPr lvl="1"/>
            <a:r>
              <a:rPr lang="en-GB" dirty="0"/>
              <a:t>Mesurable = possibilité de mesurer ou d'identifier si l'objectif est atteint</a:t>
            </a:r>
          </a:p>
          <a:p>
            <a:pPr lvl="1"/>
            <a:r>
              <a:rPr lang="en-GB" dirty="0"/>
              <a:t>Réalisable avec les ressources et les services disponibles</a:t>
            </a:r>
          </a:p>
          <a:p>
            <a:pPr lvl="1"/>
            <a:r>
              <a:rPr lang="en-GB" dirty="0"/>
              <a:t>Pertinent/ </a:t>
            </a:r>
            <a:r>
              <a:rPr lang="en-GB" dirty="0" err="1"/>
              <a:t>Réaliste</a:t>
            </a:r>
            <a:r>
              <a:rPr lang="en-GB" dirty="0"/>
              <a:t> = correspondre aux besoins</a:t>
            </a:r>
          </a:p>
          <a:p>
            <a:pPr lvl="1"/>
            <a:r>
              <a:rPr lang="en-GB" dirty="0"/>
              <a:t>Limité dans le temps = avoir un </a:t>
            </a:r>
            <a:r>
              <a:rPr lang="en-GB" dirty="0" err="1"/>
              <a:t>calendrier</a:t>
            </a:r>
            <a:r>
              <a:rPr lang="en-GB" dirty="0"/>
              <a:t> </a:t>
            </a:r>
            <a:r>
              <a:rPr lang="en-GB" dirty="0" err="1"/>
              <a:t>clair</a:t>
            </a:r>
            <a:endParaRPr lang="en-BE" dirty="0"/>
          </a:p>
          <a:p>
            <a:endParaRPr lang="en-GB" dirty="0"/>
          </a:p>
        </p:txBody>
      </p:sp>
      <p:sp>
        <p:nvSpPr>
          <p:cNvPr id="2" name="Google Shape;725;p48:notes">
            <a:extLst>
              <a:ext uri="{FF2B5EF4-FFF2-40B4-BE49-F238E27FC236}">
                <a16:creationId xmlns:a16="http://schemas.microsoft.com/office/drawing/2014/main" id="{5D3744E2-8195-E3CC-1093-4E8B51EB02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a:t>
            </a:fld>
            <a:endParaRPr lang="en-US" sz="1200" dirty="0">
              <a:latin typeface="+mn-lt"/>
            </a:endParaRPr>
          </a:p>
        </p:txBody>
      </p:sp>
    </p:spTree>
    <p:extLst>
      <p:ext uri="{BB962C8B-B14F-4D97-AF65-F5344CB8AC3E}">
        <p14:creationId xmlns:p14="http://schemas.microsoft.com/office/powerpoint/2010/main" val="2041392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2" name="Google Shape;452;p11:notes"/>
          <p:cNvSpPr txBox="1">
            <a:spLocks noGrp="1"/>
          </p:cNvSpPr>
          <p:nvPr>
            <p:ph type="body" idx="1"/>
          </p:nvPr>
        </p:nvSpPr>
        <p:spPr/>
        <p:txBody>
          <a:bodyPr/>
          <a:lstStyle/>
          <a:p>
            <a:pPr marL="0" indent="0">
              <a:buNone/>
            </a:pPr>
            <a:r>
              <a:rPr lang="en-US" b="1" dirty="0">
                <a:sym typeface="Arial"/>
              </a:rPr>
              <a:t>EXPLICATION</a:t>
            </a:r>
          </a:p>
          <a:p>
            <a:r>
              <a:rPr lang="en-US" dirty="0"/>
              <a:t>Récapituler le processus de gestion de </a:t>
            </a:r>
            <a:r>
              <a:rPr lang="en-US" dirty="0" err="1"/>
              <a:t>cas</a:t>
            </a:r>
            <a:r>
              <a:rPr lang="en-US" dirty="0"/>
              <a:t> </a:t>
            </a:r>
          </a:p>
          <a:p>
            <a:pPr lvl="0"/>
            <a:r>
              <a:rPr lang="en-US" dirty="0"/>
              <a:t>Expliquer la position de l'étape de mise en œuvre</a:t>
            </a:r>
          </a:p>
          <a:p>
            <a:endParaRPr lang="en-US" dirty="0"/>
          </a:p>
          <a:p>
            <a:endParaRPr lang="en-US" dirty="0"/>
          </a:p>
        </p:txBody>
      </p:sp>
      <p:sp>
        <p:nvSpPr>
          <p:cNvPr id="3" name="Slide Image Placeholder 2">
            <a:extLst>
              <a:ext uri="{FF2B5EF4-FFF2-40B4-BE49-F238E27FC236}">
                <a16:creationId xmlns:a16="http://schemas.microsoft.com/office/drawing/2014/main" id="{410520ED-21AA-AD9C-E6E7-6740DB96E5C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3773984-D496-F77A-CCBA-B317FF903C8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a:t>
            </a:fld>
            <a:endParaRPr lang="en-US" sz="12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2" name="Google Shape;332;p7:notes"/>
          <p:cNvSpPr txBox="1">
            <a:spLocks noGrp="1"/>
          </p:cNvSpPr>
          <p:nvPr>
            <p:ph type="body" idx="1"/>
          </p:nvPr>
        </p:nvSpPr>
        <p:spPr/>
        <p:txBody>
          <a:bodyPr/>
          <a:lstStyle/>
          <a:p>
            <a:pPr marL="0" indent="0">
              <a:buNone/>
            </a:pPr>
            <a:r>
              <a:rPr lang="en-US" b="1" dirty="0">
                <a:sym typeface="Arial"/>
              </a:rPr>
              <a:t>EXPLICATION</a:t>
            </a:r>
          </a:p>
          <a:p>
            <a:r>
              <a:rPr lang="en-GB" dirty="0"/>
              <a:t>Présenter la diapositive</a:t>
            </a:r>
            <a:endParaRPr lang="en-GB" dirty="0">
              <a:sym typeface="Arial"/>
            </a:endParaRPr>
          </a:p>
          <a:p>
            <a:r>
              <a:rPr lang="en-US" i="1" dirty="0"/>
              <a:t>Ce module porte sur la quatrième étape de la gestion de </a:t>
            </a:r>
            <a:r>
              <a:rPr lang="en-US" i="1" dirty="0" err="1"/>
              <a:t>cas</a:t>
            </a:r>
            <a:r>
              <a:rPr lang="en-US" i="1" dirty="0"/>
              <a:t>, à savoir la mise en œuvre. </a:t>
            </a:r>
          </a:p>
          <a:p>
            <a:r>
              <a:rPr lang="en-US" i="1" dirty="0">
                <a:sym typeface="Helvetica Neue"/>
              </a:rPr>
              <a:t>Dans ce module, nous aborderons quelques-unes des nombreuses façons dont vous pouvez apporter votre soutien, coordonner les services pour les enfants et gérer l'information. </a:t>
            </a:r>
          </a:p>
          <a:p>
            <a:r>
              <a:rPr lang="en-CA" i="1" dirty="0"/>
              <a:t>Quelqu'un a-t-il des questions à poser ou des précisions à demander ?</a:t>
            </a:r>
            <a:endParaRPr lang="en-GB" i="1" dirty="0"/>
          </a:p>
          <a:p>
            <a:r>
              <a:rPr lang="en-US" i="1" dirty="0"/>
              <a:t>Vous trouverez les objectifs d'apprentissage du </a:t>
            </a:r>
            <a:r>
              <a:rPr lang="en-US" b="1" i="1" dirty="0"/>
              <a:t>cahier d'exercices à la page 150 : Objectifs d'apprentissage</a:t>
            </a:r>
          </a:p>
        </p:txBody>
      </p:sp>
      <p:sp>
        <p:nvSpPr>
          <p:cNvPr id="3" name="Slide Image Placeholder 2">
            <a:extLst>
              <a:ext uri="{FF2B5EF4-FFF2-40B4-BE49-F238E27FC236}">
                <a16:creationId xmlns:a16="http://schemas.microsoft.com/office/drawing/2014/main" id="{A8B38B2C-DEE3-F7D2-ACF1-25B3B568420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D9363A3-F2A6-9FB2-0AD2-4A942B991E8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a:t>
            </a:fld>
            <a:endParaRPr 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SESSION 2 DURÉE : 0h15</a:t>
            </a:r>
          </a:p>
          <a:p>
            <a:pPr marL="0" indent="0">
              <a:buNone/>
            </a:pPr>
            <a:r>
              <a:rPr lang="en-US" dirty="0">
                <a:sym typeface="Arial"/>
              </a:rPr>
              <a:t>______________________________________________________________________________</a:t>
            </a:r>
          </a:p>
          <a:p>
            <a:pPr marL="0" indent="0">
              <a:buNone/>
            </a:pPr>
            <a:endParaRPr lang="en-US" dirty="0">
              <a:sym typeface="Arial"/>
            </a:endParaRPr>
          </a:p>
          <a:p>
            <a:pPr marL="0" indent="0">
              <a:buNone/>
            </a:pPr>
            <a:r>
              <a:rPr lang="en-US" b="1" dirty="0">
                <a:sym typeface="Arial"/>
              </a:rPr>
              <a:t>EXPLICATION</a:t>
            </a:r>
          </a:p>
          <a:p>
            <a:r>
              <a:rPr lang="en-GB" i="1" dirty="0" err="1"/>
              <a:t>Ceci</a:t>
            </a:r>
            <a:r>
              <a:rPr lang="en-GB" i="1" dirty="0"/>
              <a:t> fait partie du </a:t>
            </a:r>
            <a:r>
              <a:rPr lang="en-GB" i="1" dirty="0" err="1"/>
              <a:t>rôle</a:t>
            </a:r>
            <a:r>
              <a:rPr lang="en-GB" i="1" dirty="0"/>
              <a:t> du </a:t>
            </a:r>
            <a:r>
              <a:rPr lang="en-GB" i="1" dirty="0" err="1"/>
              <a:t>gestionnaire</a:t>
            </a:r>
            <a:r>
              <a:rPr lang="en-GB" i="1" dirty="0"/>
              <a:t> de </a:t>
            </a:r>
            <a:r>
              <a:rPr lang="en-GB" i="1" dirty="0" err="1"/>
              <a:t>cas</a:t>
            </a:r>
            <a:r>
              <a:rPr lang="en-GB" i="1" dirty="0"/>
              <a:t> :</a:t>
            </a:r>
          </a:p>
          <a:p>
            <a:pPr lvl="1"/>
            <a:r>
              <a:rPr lang="en-GB" i="1" dirty="0"/>
              <a:t>Fournir des informations </a:t>
            </a:r>
          </a:p>
          <a:p>
            <a:pPr lvl="1"/>
            <a:r>
              <a:rPr lang="en-GB" i="1" dirty="0"/>
              <a:t>Défendre les intérêts de l'enfant</a:t>
            </a:r>
          </a:p>
          <a:p>
            <a:endParaRPr lang="en-GB" dirty="0"/>
          </a:p>
          <a:p>
            <a:endParaRPr lang="en-GB" dirty="0"/>
          </a:p>
        </p:txBody>
      </p:sp>
      <p:sp>
        <p:nvSpPr>
          <p:cNvPr id="6" name="Slide Image Placeholder 5">
            <a:extLst>
              <a:ext uri="{FF2B5EF4-FFF2-40B4-BE49-F238E27FC236}">
                <a16:creationId xmlns:a16="http://schemas.microsoft.com/office/drawing/2014/main" id="{B9043307-5D5D-A82A-799B-848556CF83E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BCE8903-CB22-8E4D-3062-FE70614EE39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a:t>
            </a:fld>
            <a:endParaRPr lang="en-US" sz="1200" dirty="0">
              <a:latin typeface="+mn-lt"/>
            </a:endParaRPr>
          </a:p>
        </p:txBody>
      </p:sp>
    </p:spTree>
    <p:extLst>
      <p:ext uri="{BB962C8B-B14F-4D97-AF65-F5344CB8AC3E}">
        <p14:creationId xmlns:p14="http://schemas.microsoft.com/office/powerpoint/2010/main" val="429022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37A7-AB2D-D093-B442-F832AA76C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7409E3A4-5E5B-C116-CF10-433F3847C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F30ACA3D-568A-40CD-8DC7-573B659C4717}"/>
              </a:ext>
            </a:extLst>
          </p:cNvPr>
          <p:cNvSpPr>
            <a:spLocks noGrp="1"/>
          </p:cNvSpPr>
          <p:nvPr>
            <p:ph type="dt" sz="half" idx="10"/>
          </p:nvPr>
        </p:nvSpPr>
        <p:spPr/>
        <p:txBody>
          <a:bodyPr/>
          <a:lstStyle/>
          <a:p>
            <a:fld id="{56DFFDF7-9267-4C8D-8F11-C1A9B84650EF}" type="datetimeFigureOut">
              <a:rPr lang="en-BE" smtClean="0"/>
              <a:t>05/04/2023</a:t>
            </a:fld>
            <a:endParaRPr lang="en-BE"/>
          </a:p>
        </p:txBody>
      </p:sp>
      <p:sp>
        <p:nvSpPr>
          <p:cNvPr id="5" name="Footer Placeholder 4">
            <a:extLst>
              <a:ext uri="{FF2B5EF4-FFF2-40B4-BE49-F238E27FC236}">
                <a16:creationId xmlns:a16="http://schemas.microsoft.com/office/drawing/2014/main" id="{663E6D15-7066-56ED-33F2-6BD785833EC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DE4CC59-E5CA-44AE-C982-F263E010F90B}"/>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48614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0DEE-AB57-48E0-37F7-3E4E89D3E7C9}"/>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3C692FE-B4DB-567D-ACBD-A4AF98370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420F6C8-AD7C-E31D-D6B9-9AC0F1BE48A8}"/>
              </a:ext>
            </a:extLst>
          </p:cNvPr>
          <p:cNvSpPr>
            <a:spLocks noGrp="1"/>
          </p:cNvSpPr>
          <p:nvPr>
            <p:ph type="dt" sz="half" idx="10"/>
          </p:nvPr>
        </p:nvSpPr>
        <p:spPr/>
        <p:txBody>
          <a:bodyPr/>
          <a:lstStyle/>
          <a:p>
            <a:fld id="{56DFFDF7-9267-4C8D-8F11-C1A9B84650EF}" type="datetimeFigureOut">
              <a:rPr lang="en-BE" smtClean="0"/>
              <a:t>05/04/2023</a:t>
            </a:fld>
            <a:endParaRPr lang="en-BE"/>
          </a:p>
        </p:txBody>
      </p:sp>
      <p:sp>
        <p:nvSpPr>
          <p:cNvPr id="5" name="Footer Placeholder 4">
            <a:extLst>
              <a:ext uri="{FF2B5EF4-FFF2-40B4-BE49-F238E27FC236}">
                <a16:creationId xmlns:a16="http://schemas.microsoft.com/office/drawing/2014/main" id="{05E3253A-921F-A0CC-2714-B947982AA96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868DECD-9409-C046-E0B9-A813A2991E2A}"/>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305809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25B70-2AFB-0F28-E7C6-D9B02156B0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A3A87E79-4D14-3990-CDEA-BD5B77C03B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C2F5284-0DCC-7A1B-2AAA-93D1CAA71A25}"/>
              </a:ext>
            </a:extLst>
          </p:cNvPr>
          <p:cNvSpPr>
            <a:spLocks noGrp="1"/>
          </p:cNvSpPr>
          <p:nvPr>
            <p:ph type="dt" sz="half" idx="10"/>
          </p:nvPr>
        </p:nvSpPr>
        <p:spPr/>
        <p:txBody>
          <a:bodyPr/>
          <a:lstStyle/>
          <a:p>
            <a:fld id="{56DFFDF7-9267-4C8D-8F11-C1A9B84650EF}" type="datetimeFigureOut">
              <a:rPr lang="en-BE" smtClean="0"/>
              <a:t>05/04/2023</a:t>
            </a:fld>
            <a:endParaRPr lang="en-BE"/>
          </a:p>
        </p:txBody>
      </p:sp>
      <p:sp>
        <p:nvSpPr>
          <p:cNvPr id="5" name="Footer Placeholder 4">
            <a:extLst>
              <a:ext uri="{FF2B5EF4-FFF2-40B4-BE49-F238E27FC236}">
                <a16:creationId xmlns:a16="http://schemas.microsoft.com/office/drawing/2014/main" id="{0D97D5FB-8617-9E88-19DA-78765DBF093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D14F673-7B44-3232-70F5-36D5428053C0}"/>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383456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A8BE9D00-E3B6-4C8A-9850-E680BFE2727A}"/>
              </a:ext>
            </a:extLst>
          </p:cNvPr>
          <p:cNvSpPr/>
          <p:nvPr userDrawn="1"/>
        </p:nvSpPr>
        <p:spPr>
          <a:xfrm>
            <a:off x="0" y="0"/>
            <a:ext cx="5811000" cy="6858000"/>
          </a:xfrm>
          <a:prstGeom prst="homePlate">
            <a:avLst>
              <a:gd name="adj" fmla="val 252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Title 1">
            <a:extLst>
              <a:ext uri="{FF2B5EF4-FFF2-40B4-BE49-F238E27FC236}">
                <a16:creationId xmlns:a16="http://schemas.microsoft.com/office/drawing/2014/main" id="{D0172625-8E54-4F58-8621-F7FE15D63AD5}"/>
              </a:ext>
            </a:extLst>
          </p:cNvPr>
          <p:cNvSpPr>
            <a:spLocks noGrp="1"/>
          </p:cNvSpPr>
          <p:nvPr>
            <p:ph type="title" hasCustomPrompt="1"/>
          </p:nvPr>
        </p:nvSpPr>
        <p:spPr>
          <a:xfrm>
            <a:off x="796385" y="3099692"/>
            <a:ext cx="4015311" cy="562168"/>
          </a:xfrm>
        </p:spPr>
        <p:txBody>
          <a:bodyPr>
            <a:noAutofit/>
          </a:bodyPr>
          <a:lstStyle>
            <a:lvl1pPr algn="l">
              <a:defRPr sz="4800" b="1">
                <a:solidFill>
                  <a:schemeClr val="accent2">
                    <a:lumMod val="50000"/>
                  </a:schemeClr>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33589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B44FDF81-8ADA-496B-B92F-CF22EC5DCC7F}"/>
              </a:ext>
            </a:extLst>
          </p:cNvPr>
          <p:cNvSpPr/>
          <p:nvPr userDrawn="1"/>
        </p:nvSpPr>
        <p:spPr>
          <a:xfrm rot="1782986">
            <a:off x="657418" y="1353464"/>
            <a:ext cx="4749573" cy="4094457"/>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917F4B93-D5FC-4BC1-ACC8-42A00E6E8C14}"/>
              </a:ext>
            </a:extLst>
          </p:cNvPr>
          <p:cNvSpPr>
            <a:spLocks noGrp="1"/>
          </p:cNvSpPr>
          <p:nvPr>
            <p:ph type="title" hasCustomPrompt="1"/>
          </p:nvPr>
        </p:nvSpPr>
        <p:spPr>
          <a:xfrm>
            <a:off x="1024548" y="3099692"/>
            <a:ext cx="4015311" cy="562168"/>
          </a:xfrm>
        </p:spPr>
        <p:txBody>
          <a:bodyPr>
            <a:noAutofit/>
          </a:bodyPr>
          <a:lstStyle>
            <a:lvl1pPr algn="ctr">
              <a:defRPr sz="4800" b="1">
                <a:solidFill>
                  <a:schemeClr val="accent2">
                    <a:lumMod val="50000"/>
                  </a:schemeClr>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1894723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BEFEC-EC87-4309-BFFA-7F010E02C918}"/>
              </a:ext>
            </a:extLst>
          </p:cNvPr>
          <p:cNvSpPr/>
          <p:nvPr userDrawn="1"/>
        </p:nvSpPr>
        <p:spPr>
          <a:xfrm>
            <a:off x="0" y="-1"/>
            <a:ext cx="12192000" cy="9855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FF5FD31-A1B4-42BF-B5CB-087E7BAA2337}"/>
              </a:ext>
            </a:extLst>
          </p:cNvPr>
          <p:cNvSpPr>
            <a:spLocks noGrp="1"/>
          </p:cNvSpPr>
          <p:nvPr>
            <p:ph type="title"/>
          </p:nvPr>
        </p:nvSpPr>
        <p:spPr>
          <a:xfrm>
            <a:off x="838200" y="120516"/>
            <a:ext cx="10515600" cy="868968"/>
          </a:xfrm>
        </p:spPr>
        <p:txBody>
          <a:bodyPr>
            <a:normAutofit/>
          </a:bodyPr>
          <a:lstStyle>
            <a:lvl1pPr algn="ct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6" name="Picture 5">
            <a:extLst>
              <a:ext uri="{FF2B5EF4-FFF2-40B4-BE49-F238E27FC236}">
                <a16:creationId xmlns:a16="http://schemas.microsoft.com/office/drawing/2014/main" id="{80AF5C67-A94F-756F-4408-55753555B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4" cy="402608"/>
          </a:xfrm>
          <a:prstGeom prst="rect">
            <a:avLst/>
          </a:prstGeom>
        </p:spPr>
      </p:pic>
      <p:sp>
        <p:nvSpPr>
          <p:cNvPr id="7" name="Rectangle 6">
            <a:extLst>
              <a:ext uri="{FF2B5EF4-FFF2-40B4-BE49-F238E27FC236}">
                <a16:creationId xmlns:a16="http://schemas.microsoft.com/office/drawing/2014/main" id="{0837F990-E49E-A402-90F2-D349DCA46159}"/>
              </a:ext>
            </a:extLst>
          </p:cNvPr>
          <p:cNvSpPr/>
          <p:nvPr userDrawn="1"/>
        </p:nvSpPr>
        <p:spPr>
          <a:xfrm>
            <a:off x="766810" y="6277443"/>
            <a:ext cx="4160790" cy="307777"/>
          </a:xfrm>
          <a:prstGeom prst="rect">
            <a:avLst/>
          </a:prstGeom>
        </p:spPr>
        <p:txBody>
          <a:bodyPr wrap="square">
            <a:spAutoFit/>
          </a:bodyPr>
          <a:lstStyle/>
          <a:p>
            <a:pPr marL="0" marR="0" lvl="0" indent="0" algn="l" rtl="0">
              <a:spcBef>
                <a:spcPts val="0"/>
              </a:spcBef>
              <a:spcAft>
                <a:spcPts val="0"/>
              </a:spcAft>
              <a:buNone/>
            </a:pPr>
            <a:r>
              <a:rPr lang="en-US" sz="1400" b="0" i="0" u="none" strike="noStrike" cap="none" dirty="0" err="1">
                <a:solidFill>
                  <a:schemeClr val="bg2">
                    <a:lumMod val="75000"/>
                  </a:schemeClr>
                </a:solidFill>
                <a:latin typeface="Arial" panose="020B0604020202020204" pitchFamily="34" charset="0"/>
                <a:ea typeface="Calibri"/>
                <a:cs typeface="Arial" panose="020B0604020202020204" pitchFamily="34" charset="0"/>
                <a:sym typeface="Calibri"/>
              </a:rPr>
              <a:t>Niveau</a:t>
            </a:r>
            <a:r>
              <a:rPr lang="en-US" sz="1400" b="0" i="0" u="none" strike="noStrike" cap="none" dirty="0">
                <a:solidFill>
                  <a:schemeClr val="bg2">
                    <a:lumMod val="75000"/>
                  </a:schemeClr>
                </a:solidFill>
                <a:latin typeface="Arial" panose="020B0604020202020204" pitchFamily="34" charset="0"/>
                <a:ea typeface="Calibri"/>
                <a:cs typeface="Arial" panose="020B0604020202020204" pitchFamily="34" charset="0"/>
                <a:sym typeface="Calibri"/>
              </a:rPr>
              <a:t> 1 Module 9: </a:t>
            </a:r>
            <a:r>
              <a:rPr lang="en-US" sz="1400" b="1" i="0" u="none" strike="noStrike" cap="none" dirty="0">
                <a:solidFill>
                  <a:schemeClr val="bg2">
                    <a:lumMod val="75000"/>
                  </a:schemeClr>
                </a:solidFill>
                <a:latin typeface="Arial" panose="020B0604020202020204" pitchFamily="34" charset="0"/>
                <a:ea typeface="Calibri"/>
                <a:cs typeface="Arial" panose="020B0604020202020204" pitchFamily="34" charset="0"/>
                <a:sym typeface="Calibri"/>
              </a:rPr>
              <a:t>Mise </a:t>
            </a:r>
            <a:r>
              <a:rPr lang="en-US" sz="1400" b="1" i="0" u="none" strike="noStrike" cap="none" dirty="0" err="1">
                <a:solidFill>
                  <a:schemeClr val="bg2">
                    <a:lumMod val="75000"/>
                  </a:schemeClr>
                </a:solidFill>
                <a:latin typeface="Arial" panose="020B0604020202020204" pitchFamily="34" charset="0"/>
                <a:ea typeface="Calibri"/>
                <a:cs typeface="Arial" panose="020B0604020202020204" pitchFamily="34" charset="0"/>
                <a:sym typeface="Calibri"/>
              </a:rPr>
              <a:t>en</a:t>
            </a:r>
            <a:r>
              <a:rPr lang="en-US" sz="1400" b="1" i="0" u="none" strike="noStrike" cap="none" dirty="0">
                <a:solidFill>
                  <a:schemeClr val="bg2">
                    <a:lumMod val="75000"/>
                  </a:schemeClr>
                </a:solidFill>
                <a:latin typeface="Arial" panose="020B0604020202020204" pitchFamily="34" charset="0"/>
                <a:ea typeface="Calibri"/>
                <a:cs typeface="Arial" panose="020B0604020202020204" pitchFamily="34" charset="0"/>
                <a:sym typeface="Calibri"/>
              </a:rPr>
              <a:t> oeuvre</a:t>
            </a:r>
          </a:p>
        </p:txBody>
      </p:sp>
    </p:spTree>
    <p:extLst>
      <p:ext uri="{BB962C8B-B14F-4D97-AF65-F5344CB8AC3E}">
        <p14:creationId xmlns:p14="http://schemas.microsoft.com/office/powerpoint/2010/main" val="97219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EDD0-0194-6677-579E-C660F2CA5A1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D58F7692-8AF0-0D2B-B099-91490EA3F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1D24B1D-4029-1EF6-2179-3E2D588C1ADE}"/>
              </a:ext>
            </a:extLst>
          </p:cNvPr>
          <p:cNvSpPr>
            <a:spLocks noGrp="1"/>
          </p:cNvSpPr>
          <p:nvPr>
            <p:ph type="dt" sz="half" idx="10"/>
          </p:nvPr>
        </p:nvSpPr>
        <p:spPr/>
        <p:txBody>
          <a:bodyPr/>
          <a:lstStyle/>
          <a:p>
            <a:fld id="{56DFFDF7-9267-4C8D-8F11-C1A9B84650EF}" type="datetimeFigureOut">
              <a:rPr lang="en-BE" smtClean="0"/>
              <a:t>05/04/2023</a:t>
            </a:fld>
            <a:endParaRPr lang="en-BE"/>
          </a:p>
        </p:txBody>
      </p:sp>
      <p:sp>
        <p:nvSpPr>
          <p:cNvPr id="5" name="Footer Placeholder 4">
            <a:extLst>
              <a:ext uri="{FF2B5EF4-FFF2-40B4-BE49-F238E27FC236}">
                <a16:creationId xmlns:a16="http://schemas.microsoft.com/office/drawing/2014/main" id="{E720DEC0-4295-79E5-773B-3882D0185B0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C61DC5A-077F-BCE0-63D7-E966E94DF3AE}"/>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151167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FC23-E740-0320-E0FB-DCB64AE1EC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85F650F8-7738-78AD-6A65-E63A47C143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C5EEE7-84D1-46DC-22F5-80EBAE89A13F}"/>
              </a:ext>
            </a:extLst>
          </p:cNvPr>
          <p:cNvSpPr>
            <a:spLocks noGrp="1"/>
          </p:cNvSpPr>
          <p:nvPr>
            <p:ph type="dt" sz="half" idx="10"/>
          </p:nvPr>
        </p:nvSpPr>
        <p:spPr/>
        <p:txBody>
          <a:bodyPr/>
          <a:lstStyle/>
          <a:p>
            <a:fld id="{56DFFDF7-9267-4C8D-8F11-C1A9B84650EF}" type="datetimeFigureOut">
              <a:rPr lang="en-BE" smtClean="0"/>
              <a:t>05/04/2023</a:t>
            </a:fld>
            <a:endParaRPr lang="en-BE"/>
          </a:p>
        </p:txBody>
      </p:sp>
      <p:sp>
        <p:nvSpPr>
          <p:cNvPr id="5" name="Footer Placeholder 4">
            <a:extLst>
              <a:ext uri="{FF2B5EF4-FFF2-40B4-BE49-F238E27FC236}">
                <a16:creationId xmlns:a16="http://schemas.microsoft.com/office/drawing/2014/main" id="{0DB8C467-F626-9650-4F88-3B662A54946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CC43252-44D2-E4B2-7C1A-A2A29AB7F29F}"/>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318254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BD5C-A29E-14FD-5148-BBB5A5AABF07}"/>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3D0D742C-90B4-CFFD-2A33-A5AC4BFAC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BD18B1A4-7817-C730-BFEC-C2AD7D206F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2DFBC16E-8EB7-FD52-030B-E854DBCB4AA8}"/>
              </a:ext>
            </a:extLst>
          </p:cNvPr>
          <p:cNvSpPr>
            <a:spLocks noGrp="1"/>
          </p:cNvSpPr>
          <p:nvPr>
            <p:ph type="dt" sz="half" idx="10"/>
          </p:nvPr>
        </p:nvSpPr>
        <p:spPr/>
        <p:txBody>
          <a:bodyPr/>
          <a:lstStyle/>
          <a:p>
            <a:fld id="{56DFFDF7-9267-4C8D-8F11-C1A9B84650EF}" type="datetimeFigureOut">
              <a:rPr lang="en-BE" smtClean="0"/>
              <a:t>05/04/2023</a:t>
            </a:fld>
            <a:endParaRPr lang="en-BE"/>
          </a:p>
        </p:txBody>
      </p:sp>
      <p:sp>
        <p:nvSpPr>
          <p:cNvPr id="6" name="Footer Placeholder 5">
            <a:extLst>
              <a:ext uri="{FF2B5EF4-FFF2-40B4-BE49-F238E27FC236}">
                <a16:creationId xmlns:a16="http://schemas.microsoft.com/office/drawing/2014/main" id="{53AC48FC-75AC-2B83-E963-86FE9BEF357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1D08068-1456-C571-9F3C-4F4F365C37DC}"/>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92380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0F2D-D062-4202-7508-14E344D9DE08}"/>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73662C97-45CC-2A2D-C9F4-8290E32CD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6BDDE-9FC6-E42E-6823-709444B008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1D4B97A9-3D4F-4231-36FB-CCD80A811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E7141-0B3D-2C07-8394-BFA12A7DFB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05221466-2BF7-41D0-D970-838CFEA7982C}"/>
              </a:ext>
            </a:extLst>
          </p:cNvPr>
          <p:cNvSpPr>
            <a:spLocks noGrp="1"/>
          </p:cNvSpPr>
          <p:nvPr>
            <p:ph type="dt" sz="half" idx="10"/>
          </p:nvPr>
        </p:nvSpPr>
        <p:spPr/>
        <p:txBody>
          <a:bodyPr/>
          <a:lstStyle/>
          <a:p>
            <a:fld id="{56DFFDF7-9267-4C8D-8F11-C1A9B84650EF}" type="datetimeFigureOut">
              <a:rPr lang="en-BE" smtClean="0"/>
              <a:t>05/04/2023</a:t>
            </a:fld>
            <a:endParaRPr lang="en-BE"/>
          </a:p>
        </p:txBody>
      </p:sp>
      <p:sp>
        <p:nvSpPr>
          <p:cNvPr id="8" name="Footer Placeholder 7">
            <a:extLst>
              <a:ext uri="{FF2B5EF4-FFF2-40B4-BE49-F238E27FC236}">
                <a16:creationId xmlns:a16="http://schemas.microsoft.com/office/drawing/2014/main" id="{0A5B7956-F532-741A-9FEB-DF1C9F49782E}"/>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EE108EE3-30B0-5411-7858-55EA6DD142F1}"/>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243396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4D05-A3A2-3A0A-F95C-AAD3B20662C7}"/>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5F06791C-0AD0-224D-86D9-717EDD7DADBD}"/>
              </a:ext>
            </a:extLst>
          </p:cNvPr>
          <p:cNvSpPr>
            <a:spLocks noGrp="1"/>
          </p:cNvSpPr>
          <p:nvPr>
            <p:ph type="dt" sz="half" idx="10"/>
          </p:nvPr>
        </p:nvSpPr>
        <p:spPr/>
        <p:txBody>
          <a:bodyPr/>
          <a:lstStyle/>
          <a:p>
            <a:fld id="{56DFFDF7-9267-4C8D-8F11-C1A9B84650EF}" type="datetimeFigureOut">
              <a:rPr lang="en-BE" smtClean="0"/>
              <a:t>05/04/2023</a:t>
            </a:fld>
            <a:endParaRPr lang="en-BE"/>
          </a:p>
        </p:txBody>
      </p:sp>
      <p:sp>
        <p:nvSpPr>
          <p:cNvPr id="4" name="Footer Placeholder 3">
            <a:extLst>
              <a:ext uri="{FF2B5EF4-FFF2-40B4-BE49-F238E27FC236}">
                <a16:creationId xmlns:a16="http://schemas.microsoft.com/office/drawing/2014/main" id="{43CBB083-1EE1-EB65-933E-B8617441C8C9}"/>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C818D3EC-05B3-A9B0-DD64-B9623DA1B5D9}"/>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24852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51E8B9-5BD1-70F1-09A4-CF4080E626B8}"/>
              </a:ext>
            </a:extLst>
          </p:cNvPr>
          <p:cNvSpPr>
            <a:spLocks noGrp="1"/>
          </p:cNvSpPr>
          <p:nvPr>
            <p:ph type="dt" sz="half" idx="10"/>
          </p:nvPr>
        </p:nvSpPr>
        <p:spPr/>
        <p:txBody>
          <a:bodyPr/>
          <a:lstStyle/>
          <a:p>
            <a:fld id="{56DFFDF7-9267-4C8D-8F11-C1A9B84650EF}" type="datetimeFigureOut">
              <a:rPr lang="en-BE" smtClean="0"/>
              <a:t>05/04/2023</a:t>
            </a:fld>
            <a:endParaRPr lang="en-BE"/>
          </a:p>
        </p:txBody>
      </p:sp>
      <p:sp>
        <p:nvSpPr>
          <p:cNvPr id="3" name="Footer Placeholder 2">
            <a:extLst>
              <a:ext uri="{FF2B5EF4-FFF2-40B4-BE49-F238E27FC236}">
                <a16:creationId xmlns:a16="http://schemas.microsoft.com/office/drawing/2014/main" id="{B5D2529A-B5C0-FCF9-DA79-AD583B0B11A6}"/>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873FC699-4C48-7B45-FEC4-6B21AEA05693}"/>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108580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22FF-4860-B094-D020-A59D70AAA3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F49D874A-BAB3-337E-F0D5-DDBC24636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500118AA-B880-200F-DE53-3B44F7833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52CCE-E70C-29A2-21A3-E70CA248508C}"/>
              </a:ext>
            </a:extLst>
          </p:cNvPr>
          <p:cNvSpPr>
            <a:spLocks noGrp="1"/>
          </p:cNvSpPr>
          <p:nvPr>
            <p:ph type="dt" sz="half" idx="10"/>
          </p:nvPr>
        </p:nvSpPr>
        <p:spPr/>
        <p:txBody>
          <a:bodyPr/>
          <a:lstStyle/>
          <a:p>
            <a:fld id="{56DFFDF7-9267-4C8D-8F11-C1A9B84650EF}" type="datetimeFigureOut">
              <a:rPr lang="en-BE" smtClean="0"/>
              <a:t>05/04/2023</a:t>
            </a:fld>
            <a:endParaRPr lang="en-BE"/>
          </a:p>
        </p:txBody>
      </p:sp>
      <p:sp>
        <p:nvSpPr>
          <p:cNvPr id="6" name="Footer Placeholder 5">
            <a:extLst>
              <a:ext uri="{FF2B5EF4-FFF2-40B4-BE49-F238E27FC236}">
                <a16:creationId xmlns:a16="http://schemas.microsoft.com/office/drawing/2014/main" id="{C4F95D63-402B-6CCF-4278-3583CC3A043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EDBA5DA-BA54-21AA-5C78-7D4CE2284AB8}"/>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183228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D6BC-88B9-CB26-C239-6B2B58FE8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01C42230-7593-ED5D-EFE9-10D35447B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F29C9090-F018-410D-7E47-D3A5F35A1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E91891-88FD-B177-661A-939E2D929505}"/>
              </a:ext>
            </a:extLst>
          </p:cNvPr>
          <p:cNvSpPr>
            <a:spLocks noGrp="1"/>
          </p:cNvSpPr>
          <p:nvPr>
            <p:ph type="dt" sz="half" idx="10"/>
          </p:nvPr>
        </p:nvSpPr>
        <p:spPr/>
        <p:txBody>
          <a:bodyPr/>
          <a:lstStyle/>
          <a:p>
            <a:fld id="{56DFFDF7-9267-4C8D-8F11-C1A9B84650EF}" type="datetimeFigureOut">
              <a:rPr lang="en-BE" smtClean="0"/>
              <a:t>05/04/2023</a:t>
            </a:fld>
            <a:endParaRPr lang="en-BE"/>
          </a:p>
        </p:txBody>
      </p:sp>
      <p:sp>
        <p:nvSpPr>
          <p:cNvPr id="6" name="Footer Placeholder 5">
            <a:extLst>
              <a:ext uri="{FF2B5EF4-FFF2-40B4-BE49-F238E27FC236}">
                <a16:creationId xmlns:a16="http://schemas.microsoft.com/office/drawing/2014/main" id="{7AFD6846-B8B3-AD2D-4B2C-340F13C0FCA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F01F62A-7F78-1807-B51D-859F1404EAEB}"/>
              </a:ext>
            </a:extLst>
          </p:cNvPr>
          <p:cNvSpPr>
            <a:spLocks noGrp="1"/>
          </p:cNvSpPr>
          <p:nvPr>
            <p:ph type="sldNum" sz="quarter" idx="12"/>
          </p:nvPr>
        </p:nvSpPr>
        <p:spPr/>
        <p:txBody>
          <a:bodyPr/>
          <a:lstStyle/>
          <a:p>
            <a:fld id="{8857EFE7-C8D8-45BF-9383-BEF241C1E260}" type="slidenum">
              <a:rPr lang="en-BE" smtClean="0"/>
              <a:t>‹#›</a:t>
            </a:fld>
            <a:endParaRPr lang="en-BE"/>
          </a:p>
        </p:txBody>
      </p:sp>
    </p:spTree>
    <p:extLst>
      <p:ext uri="{BB962C8B-B14F-4D97-AF65-F5344CB8AC3E}">
        <p14:creationId xmlns:p14="http://schemas.microsoft.com/office/powerpoint/2010/main" val="171067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20457-C4CF-3D29-0CD6-FAF1D96F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en-BE"/>
          </a:p>
        </p:txBody>
      </p:sp>
      <p:sp>
        <p:nvSpPr>
          <p:cNvPr id="3" name="Text Placeholder 2">
            <a:extLst>
              <a:ext uri="{FF2B5EF4-FFF2-40B4-BE49-F238E27FC236}">
                <a16:creationId xmlns:a16="http://schemas.microsoft.com/office/drawing/2014/main" id="{E96A34C9-78A8-D83D-61BD-874BCB926C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BE"/>
          </a:p>
        </p:txBody>
      </p:sp>
      <p:sp>
        <p:nvSpPr>
          <p:cNvPr id="4" name="Date Placeholder 3">
            <a:extLst>
              <a:ext uri="{FF2B5EF4-FFF2-40B4-BE49-F238E27FC236}">
                <a16:creationId xmlns:a16="http://schemas.microsoft.com/office/drawing/2014/main" id="{A5F46700-FBE3-8D47-F79C-AE070BCFE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FFDF7-9267-4C8D-8F11-C1A9B84650EF}" type="datetimeFigureOut">
              <a:rPr lang="en-BE" smtClean="0"/>
              <a:t>05/04/2023</a:t>
            </a:fld>
            <a:endParaRPr lang="en-BE"/>
          </a:p>
        </p:txBody>
      </p:sp>
      <p:sp>
        <p:nvSpPr>
          <p:cNvPr id="5" name="Footer Placeholder 4">
            <a:extLst>
              <a:ext uri="{FF2B5EF4-FFF2-40B4-BE49-F238E27FC236}">
                <a16:creationId xmlns:a16="http://schemas.microsoft.com/office/drawing/2014/main" id="{AFEB8407-CBB4-DF38-15F3-80182C053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5A0B0DEA-D040-BB23-E61F-DC3432FA7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7EFE7-C8D8-45BF-9383-BEF241C1E260}" type="slidenum">
              <a:rPr lang="en-BE" smtClean="0"/>
              <a:t>‹#›</a:t>
            </a:fld>
            <a:endParaRPr lang="en-BE"/>
          </a:p>
        </p:txBody>
      </p:sp>
    </p:spTree>
    <p:extLst>
      <p:ext uri="{BB962C8B-B14F-4D97-AF65-F5344CB8AC3E}">
        <p14:creationId xmlns:p14="http://schemas.microsoft.com/office/powerpoint/2010/main" val="3234044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A90F689-2A9F-0055-0F48-E2BE681E1B39}"/>
              </a:ext>
            </a:extLst>
          </p:cNvPr>
          <p:cNvSpPr txBox="1"/>
          <p:nvPr/>
        </p:nvSpPr>
        <p:spPr>
          <a:xfrm>
            <a:off x="851850" y="1922480"/>
            <a:ext cx="5140411" cy="1785104"/>
          </a:xfrm>
          <a:prstGeom prst="rect">
            <a:avLst/>
          </a:prstGeom>
          <a:noFill/>
        </p:spPr>
        <p:txBody>
          <a:bodyPr wrap="square" rtlCol="0">
            <a:spAutoFit/>
          </a:bodyPr>
          <a:lstStyle/>
          <a:p>
            <a:r>
              <a:rPr lang="en-CA" sz="5400" b="1" dirty="0">
                <a:solidFill>
                  <a:schemeClr val="accent2">
                    <a:lumMod val="50000"/>
                  </a:schemeClr>
                </a:solidFill>
                <a:latin typeface="Garamond" panose="02020404030301010803" pitchFamily="18" charset="0"/>
              </a:rPr>
              <a:t>Mise en œuvre</a:t>
            </a:r>
          </a:p>
          <a:p>
            <a:endParaRPr lang="en-CA" sz="2800" b="1" spc="300" dirty="0">
              <a:solidFill>
                <a:schemeClr val="accent2">
                  <a:lumMod val="50000"/>
                </a:schemeClr>
              </a:solidFill>
              <a:latin typeface="Garamond" panose="02020404030301010803" pitchFamily="18" charset="0"/>
            </a:endParaRPr>
          </a:p>
          <a:p>
            <a:r>
              <a:rPr lang="en-CA" sz="2800" b="1" spc="300" dirty="0">
                <a:solidFill>
                  <a:schemeClr val="accent2">
                    <a:lumMod val="50000"/>
                  </a:schemeClr>
                </a:solidFill>
                <a:latin typeface="Garamond" panose="02020404030301010803" pitchFamily="18" charset="0"/>
              </a:rPr>
              <a:t>NIVEAU 1 MODULE 9</a:t>
            </a:r>
          </a:p>
        </p:txBody>
      </p:sp>
      <p:pic>
        <p:nvPicPr>
          <p:cNvPr id="16" name="Picture 15" descr="Logo&#10;&#10;Description automatically generated">
            <a:extLst>
              <a:ext uri="{FF2B5EF4-FFF2-40B4-BE49-F238E27FC236}">
                <a16:creationId xmlns:a16="http://schemas.microsoft.com/office/drawing/2014/main" id="{77E471B3-DB7B-93C2-DF95-59CE08E78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79" y="4258960"/>
            <a:ext cx="2405008" cy="923462"/>
          </a:xfrm>
          <a:prstGeom prst="rect">
            <a:avLst/>
          </a:prstGeom>
        </p:spPr>
      </p:pic>
      <p:pic>
        <p:nvPicPr>
          <p:cNvPr id="17" name="Picture 16" descr="Text&#10;&#10;Description automatically generated">
            <a:extLst>
              <a:ext uri="{FF2B5EF4-FFF2-40B4-BE49-F238E27FC236}">
                <a16:creationId xmlns:a16="http://schemas.microsoft.com/office/drawing/2014/main" id="{E729CDBF-8F4A-7C8B-1C84-B7E500B35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92" y="4360601"/>
            <a:ext cx="2405009" cy="685884"/>
          </a:xfrm>
          <a:prstGeom prst="rect">
            <a:avLst/>
          </a:prstGeom>
        </p:spPr>
      </p:pic>
      <p:sp>
        <p:nvSpPr>
          <p:cNvPr id="18" name="Hexagon 17">
            <a:extLst>
              <a:ext uri="{FF2B5EF4-FFF2-40B4-BE49-F238E27FC236}">
                <a16:creationId xmlns:a16="http://schemas.microsoft.com/office/drawing/2014/main" id="{F7AB8900-2423-9B56-663A-87FCB55E340C}"/>
              </a:ext>
            </a:extLst>
          </p:cNvPr>
          <p:cNvSpPr/>
          <p:nvPr/>
        </p:nvSpPr>
        <p:spPr>
          <a:xfrm rot="1782986">
            <a:off x="6596435" y="1550461"/>
            <a:ext cx="4536237" cy="3910539"/>
          </a:xfrm>
          <a:prstGeom prst="hexagon">
            <a:avLst>
              <a:gd name="adj" fmla="val 28965"/>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5" name="Group 4">
            <a:extLst>
              <a:ext uri="{FF2B5EF4-FFF2-40B4-BE49-F238E27FC236}">
                <a16:creationId xmlns:a16="http://schemas.microsoft.com/office/drawing/2014/main" id="{1EEF6D0C-A769-1155-0DD5-EC435C4EA9F0}"/>
              </a:ext>
            </a:extLst>
          </p:cNvPr>
          <p:cNvGrpSpPr/>
          <p:nvPr/>
        </p:nvGrpSpPr>
        <p:grpSpPr>
          <a:xfrm>
            <a:off x="7606274" y="2211672"/>
            <a:ext cx="2442924" cy="2148929"/>
            <a:chOff x="6770748" y="1158240"/>
            <a:chExt cx="1274726" cy="1121318"/>
          </a:xfrm>
          <a:solidFill>
            <a:schemeClr val="bg1"/>
          </a:solidFill>
        </p:grpSpPr>
        <p:grpSp>
          <p:nvGrpSpPr>
            <p:cNvPr id="8" name="Group 7">
              <a:extLst>
                <a:ext uri="{FF2B5EF4-FFF2-40B4-BE49-F238E27FC236}">
                  <a16:creationId xmlns:a16="http://schemas.microsoft.com/office/drawing/2014/main" id="{776A3EAA-124F-E27D-19B0-526A4B3AC2B5}"/>
                </a:ext>
              </a:extLst>
            </p:cNvPr>
            <p:cNvGrpSpPr/>
            <p:nvPr/>
          </p:nvGrpSpPr>
          <p:grpSpPr>
            <a:xfrm rot="5400000">
              <a:off x="7128520" y="1362604"/>
              <a:ext cx="559182" cy="1274726"/>
              <a:chOff x="8619006" y="1366612"/>
              <a:chExt cx="416505" cy="949476"/>
            </a:xfrm>
            <a:grpFill/>
          </p:grpSpPr>
          <p:sp>
            <p:nvSpPr>
              <p:cNvPr id="10" name="Rectangle: Rounded Corners 9">
                <a:extLst>
                  <a:ext uri="{FF2B5EF4-FFF2-40B4-BE49-F238E27FC236}">
                    <a16:creationId xmlns:a16="http://schemas.microsoft.com/office/drawing/2014/main" id="{000DB8E5-8CDE-1B88-3AA2-4A1131D60A6F}"/>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1" name="Rectangle: Rounded Corners 10">
                <a:extLst>
                  <a:ext uri="{FF2B5EF4-FFF2-40B4-BE49-F238E27FC236}">
                    <a16:creationId xmlns:a16="http://schemas.microsoft.com/office/drawing/2014/main" id="{177F300E-FF5A-CD0F-E2A0-F0F8241B43BE}"/>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2" name="Rectangle: Rounded Corners 11">
                <a:extLst>
                  <a:ext uri="{FF2B5EF4-FFF2-40B4-BE49-F238E27FC236}">
                    <a16:creationId xmlns:a16="http://schemas.microsoft.com/office/drawing/2014/main" id="{8F104A74-C493-EC5B-4E39-3918F27D74F1}"/>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3" name="Flowchart: Manual Input 12">
                <a:extLst>
                  <a:ext uri="{FF2B5EF4-FFF2-40B4-BE49-F238E27FC236}">
                    <a16:creationId xmlns:a16="http://schemas.microsoft.com/office/drawing/2014/main" id="{C7571BF6-7D23-A383-969A-3C40CFA50EDD}"/>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4" name="Rectangle 13">
                <a:extLst>
                  <a:ext uri="{FF2B5EF4-FFF2-40B4-BE49-F238E27FC236}">
                    <a16:creationId xmlns:a16="http://schemas.microsoft.com/office/drawing/2014/main" id="{DC75B0FE-E9BC-C315-5FFE-7A1A779F8B27}"/>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9" name="Circle: Hollow 8">
              <a:extLst>
                <a:ext uri="{FF2B5EF4-FFF2-40B4-BE49-F238E27FC236}">
                  <a16:creationId xmlns:a16="http://schemas.microsoft.com/office/drawing/2014/main" id="{DB92AC61-AF86-39C7-FDF6-50E6BB1037F7}"/>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Tree>
    <p:extLst>
      <p:ext uri="{BB962C8B-B14F-4D97-AF65-F5344CB8AC3E}">
        <p14:creationId xmlns:p14="http://schemas.microsoft.com/office/powerpoint/2010/main" val="7799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401F-3D37-49FB-A426-4EBE8127118E}"/>
              </a:ext>
            </a:extLst>
          </p:cNvPr>
          <p:cNvSpPr>
            <a:spLocks noGrp="1"/>
          </p:cNvSpPr>
          <p:nvPr>
            <p:ph type="title"/>
          </p:nvPr>
        </p:nvSpPr>
        <p:spPr>
          <a:xfrm>
            <a:off x="1210992" y="196371"/>
            <a:ext cx="10515600" cy="868968"/>
          </a:xfrm>
        </p:spPr>
        <p:txBody>
          <a:bodyPr>
            <a:normAutofit/>
          </a:bodyPr>
          <a:lstStyle/>
          <a:p>
            <a:r>
              <a:rPr lang="en-CA" dirty="0" err="1"/>
              <a:t>Fonction</a:t>
            </a:r>
            <a:r>
              <a:rPr lang="en-CA" dirty="0"/>
              <a:t> de </a:t>
            </a:r>
            <a:r>
              <a:rPr lang="en-CA" dirty="0" err="1"/>
              <a:t>soutien</a:t>
            </a:r>
            <a:r>
              <a:rPr lang="en-CA" dirty="0"/>
              <a:t> des </a:t>
            </a:r>
            <a:r>
              <a:rPr lang="en-CA" dirty="0" err="1"/>
              <a:t>responsabilités</a:t>
            </a:r>
            <a:endParaRPr lang="en-CA" dirty="0"/>
          </a:p>
        </p:txBody>
      </p:sp>
      <p:sp>
        <p:nvSpPr>
          <p:cNvPr id="6" name="Rectangle: Rounded Corners 5">
            <a:extLst>
              <a:ext uri="{FF2B5EF4-FFF2-40B4-BE49-F238E27FC236}">
                <a16:creationId xmlns:a16="http://schemas.microsoft.com/office/drawing/2014/main" id="{CC4F16F9-58C2-9310-72FE-63029D7F8EEB}"/>
              </a:ext>
            </a:extLst>
          </p:cNvPr>
          <p:cNvSpPr/>
          <p:nvPr/>
        </p:nvSpPr>
        <p:spPr>
          <a:xfrm>
            <a:off x="723407" y="2197027"/>
            <a:ext cx="1953491" cy="1776846"/>
          </a:xfrm>
          <a:prstGeom prst="roundRect">
            <a:avLst/>
          </a:prstGeom>
          <a:solidFill>
            <a:schemeClr val="accent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Apporter un soutien émotionnel de base </a:t>
            </a:r>
            <a:endParaRPr lang="en-BE"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4E7830DF-A062-980D-B059-ACA50C9782A1}"/>
              </a:ext>
            </a:extLst>
          </p:cNvPr>
          <p:cNvSpPr/>
          <p:nvPr/>
        </p:nvSpPr>
        <p:spPr>
          <a:xfrm>
            <a:off x="1832556" y="4339263"/>
            <a:ext cx="2126565" cy="1602127"/>
          </a:xfrm>
          <a:prstGeom prst="roundRect">
            <a:avLst/>
          </a:prstGeom>
          <a:solidFill>
            <a:schemeClr val="accent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Fournir des services de soutien à la recherche et au développement non spécialisés </a:t>
            </a:r>
            <a:endParaRPr lang="en-BE" sz="1600" dirty="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88A1F47-9593-DB74-CAF8-2EDDB08D04ED}"/>
              </a:ext>
            </a:extLst>
          </p:cNvPr>
          <p:cNvSpPr/>
          <p:nvPr/>
        </p:nvSpPr>
        <p:spPr>
          <a:xfrm>
            <a:off x="4101144" y="4375326"/>
            <a:ext cx="1953491" cy="1602127"/>
          </a:xfrm>
          <a:prstGeom prst="roundRect">
            <a:avLst/>
          </a:prstGeom>
          <a:solidFill>
            <a:schemeClr val="accent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Fournir des informations</a:t>
            </a:r>
            <a:endParaRPr lang="en-BE"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A4D15803-B447-C65F-4784-F261A57A7BB1}"/>
              </a:ext>
            </a:extLst>
          </p:cNvPr>
          <p:cNvSpPr/>
          <p:nvPr/>
        </p:nvSpPr>
        <p:spPr>
          <a:xfrm>
            <a:off x="6366768" y="4375326"/>
            <a:ext cx="1953491" cy="1602127"/>
          </a:xfrm>
          <a:prstGeom prst="roundRect">
            <a:avLst/>
          </a:prstGeom>
          <a:solidFill>
            <a:schemeClr val="accent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Défendre les intérêts de l'enfant</a:t>
            </a:r>
            <a:endParaRPr lang="en-BE" dirty="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DC6609E9-C9A9-A12B-8C34-0F90B0A43D76}"/>
              </a:ext>
            </a:extLst>
          </p:cNvPr>
          <p:cNvSpPr/>
          <p:nvPr/>
        </p:nvSpPr>
        <p:spPr>
          <a:xfrm>
            <a:off x="8632392" y="4375326"/>
            <a:ext cx="1953491" cy="160212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panose="020B0604020202020204" pitchFamily="34" charset="0"/>
                <a:cs typeface="Arial" panose="020B0604020202020204" pitchFamily="34" charset="0"/>
              </a:rPr>
              <a:t>Élaborer et mettre en œuvre des plans de sécurité</a:t>
            </a:r>
            <a:endParaRPr lang="en-BE" dirty="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F0725DE7-6C81-617A-B7CE-10A4B776D154}"/>
              </a:ext>
            </a:extLst>
          </p:cNvPr>
          <p:cNvSpPr/>
          <p:nvPr/>
        </p:nvSpPr>
        <p:spPr>
          <a:xfrm>
            <a:off x="9169548" y="2197026"/>
            <a:ext cx="2527704" cy="1766799"/>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panose="020B0604020202020204" pitchFamily="34" charset="0"/>
                <a:cs typeface="Arial" panose="020B0604020202020204" pitchFamily="34" charset="0"/>
              </a:rPr>
              <a:t>Prendre des dispositions pour des placements sûrs et soutenir la recherche de la famille</a:t>
            </a:r>
            <a:endParaRPr lang="en-BE" dirty="0">
              <a:solidFill>
                <a:schemeClr val="tx1"/>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289F89E-AE91-1019-51C9-6E29636EB358}"/>
              </a:ext>
            </a:extLst>
          </p:cNvPr>
          <p:cNvCxnSpPr>
            <a:cxnSpLocks/>
            <a:stCxn id="6" idx="3"/>
            <a:endCxn id="34" idx="1"/>
          </p:cNvCxnSpPr>
          <p:nvPr/>
        </p:nvCxnSpPr>
        <p:spPr>
          <a:xfrm flipV="1">
            <a:off x="2676898" y="2521205"/>
            <a:ext cx="3215830" cy="564245"/>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57B3CB-6114-A056-7BBA-F96CC10B275A}"/>
              </a:ext>
            </a:extLst>
          </p:cNvPr>
          <p:cNvCxnSpPr>
            <a:cxnSpLocks/>
            <a:stCxn id="34" idx="1"/>
            <a:endCxn id="19" idx="1"/>
          </p:cNvCxnSpPr>
          <p:nvPr/>
        </p:nvCxnSpPr>
        <p:spPr>
          <a:xfrm>
            <a:off x="5892728" y="2521205"/>
            <a:ext cx="3276820" cy="55922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81C46F-73AF-39A3-AEA7-1C89FB5E15B9}"/>
              </a:ext>
            </a:extLst>
          </p:cNvPr>
          <p:cNvCxnSpPr>
            <a:cxnSpLocks/>
            <a:stCxn id="10" idx="0"/>
            <a:endCxn id="31" idx="3"/>
          </p:cNvCxnSpPr>
          <p:nvPr/>
        </p:nvCxnSpPr>
        <p:spPr>
          <a:xfrm flipV="1">
            <a:off x="2895839" y="2540884"/>
            <a:ext cx="3016773" cy="1798379"/>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1E81B17-5D35-A621-4C85-29C4A4C062EC}"/>
              </a:ext>
            </a:extLst>
          </p:cNvPr>
          <p:cNvCxnSpPr>
            <a:cxnSpLocks/>
            <a:stCxn id="34" idx="1"/>
            <a:endCxn id="18" idx="0"/>
          </p:cNvCxnSpPr>
          <p:nvPr/>
        </p:nvCxnSpPr>
        <p:spPr>
          <a:xfrm>
            <a:off x="5892728" y="2521205"/>
            <a:ext cx="3716410" cy="185412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B53FF0-9486-7E30-A4CA-5303D3AC73CE}"/>
              </a:ext>
            </a:extLst>
          </p:cNvPr>
          <p:cNvCxnSpPr>
            <a:cxnSpLocks/>
            <a:stCxn id="15" idx="0"/>
            <a:endCxn id="31" idx="3"/>
          </p:cNvCxnSpPr>
          <p:nvPr/>
        </p:nvCxnSpPr>
        <p:spPr>
          <a:xfrm flipV="1">
            <a:off x="5077890" y="2540884"/>
            <a:ext cx="834722" cy="1834442"/>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A0A4E3-C7F7-6FB1-6A25-13B9611CC035}"/>
              </a:ext>
            </a:extLst>
          </p:cNvPr>
          <p:cNvCxnSpPr>
            <a:cxnSpLocks/>
            <a:stCxn id="17" idx="0"/>
            <a:endCxn id="31" idx="3"/>
          </p:cNvCxnSpPr>
          <p:nvPr/>
        </p:nvCxnSpPr>
        <p:spPr>
          <a:xfrm flipH="1" flipV="1">
            <a:off x="5912612" y="2540884"/>
            <a:ext cx="1430902" cy="1834442"/>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9A6FC48-3CE1-52FF-D0EB-6B56EA2C5709}"/>
              </a:ext>
            </a:extLst>
          </p:cNvPr>
          <p:cNvGrpSpPr/>
          <p:nvPr/>
        </p:nvGrpSpPr>
        <p:grpSpPr>
          <a:xfrm>
            <a:off x="5039757" y="1417243"/>
            <a:ext cx="1899336" cy="1833352"/>
            <a:chOff x="1288125" y="2096472"/>
            <a:chExt cx="1245924" cy="1202640"/>
          </a:xfrm>
        </p:grpSpPr>
        <p:sp>
          <p:nvSpPr>
            <p:cNvPr id="25" name="Oval 24">
              <a:extLst>
                <a:ext uri="{FF2B5EF4-FFF2-40B4-BE49-F238E27FC236}">
                  <a16:creationId xmlns:a16="http://schemas.microsoft.com/office/drawing/2014/main" id="{D4919E12-FCD9-AD35-DD59-A1B5512DCC52}"/>
                </a:ext>
              </a:extLst>
            </p:cNvPr>
            <p:cNvSpPr/>
            <p:nvPr/>
          </p:nvSpPr>
          <p:spPr>
            <a:xfrm>
              <a:off x="1288125" y="2096472"/>
              <a:ext cx="1245924" cy="120264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27" name="Group 26">
              <a:extLst>
                <a:ext uri="{FF2B5EF4-FFF2-40B4-BE49-F238E27FC236}">
                  <a16:creationId xmlns:a16="http://schemas.microsoft.com/office/drawing/2014/main" id="{0416C830-18C2-8350-F6A5-8523D28E34A7}"/>
                </a:ext>
              </a:extLst>
            </p:cNvPr>
            <p:cNvGrpSpPr/>
            <p:nvPr/>
          </p:nvGrpSpPr>
          <p:grpSpPr>
            <a:xfrm>
              <a:off x="1509385" y="2346567"/>
              <a:ext cx="707269" cy="631305"/>
              <a:chOff x="6770748" y="1158240"/>
              <a:chExt cx="1274726" cy="1121318"/>
            </a:xfrm>
            <a:solidFill>
              <a:schemeClr val="bg1"/>
            </a:solidFill>
          </p:grpSpPr>
          <p:grpSp>
            <p:nvGrpSpPr>
              <p:cNvPr id="28" name="Group 27">
                <a:extLst>
                  <a:ext uri="{FF2B5EF4-FFF2-40B4-BE49-F238E27FC236}">
                    <a16:creationId xmlns:a16="http://schemas.microsoft.com/office/drawing/2014/main" id="{42030B5B-A7D9-712A-886C-F2BD5D8A89A1}"/>
                  </a:ext>
                </a:extLst>
              </p:cNvPr>
              <p:cNvGrpSpPr/>
              <p:nvPr/>
            </p:nvGrpSpPr>
            <p:grpSpPr>
              <a:xfrm rot="5400000">
                <a:off x="7128520" y="1362604"/>
                <a:ext cx="559182" cy="1274726"/>
                <a:chOff x="8619006" y="1366612"/>
                <a:chExt cx="416505" cy="949476"/>
              </a:xfrm>
              <a:grpFill/>
            </p:grpSpPr>
            <p:sp>
              <p:nvSpPr>
                <p:cNvPr id="31" name="Rectangle: Rounded Corners 30">
                  <a:extLst>
                    <a:ext uri="{FF2B5EF4-FFF2-40B4-BE49-F238E27FC236}">
                      <a16:creationId xmlns:a16="http://schemas.microsoft.com/office/drawing/2014/main" id="{56AD9DEA-2314-3B90-0AFE-D71EA0150AB6}"/>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Rounded Corners 32">
                  <a:extLst>
                    <a:ext uri="{FF2B5EF4-FFF2-40B4-BE49-F238E27FC236}">
                      <a16:creationId xmlns:a16="http://schemas.microsoft.com/office/drawing/2014/main" id="{78D3CF41-C863-24C7-BC70-92719FAD88E4}"/>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Rounded Corners 33">
                  <a:extLst>
                    <a:ext uri="{FF2B5EF4-FFF2-40B4-BE49-F238E27FC236}">
                      <a16:creationId xmlns:a16="http://schemas.microsoft.com/office/drawing/2014/main" id="{D16A1938-C633-45C2-FBC5-89D8718CFAC6}"/>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Flowchart: Manual Input 35">
                  <a:extLst>
                    <a:ext uri="{FF2B5EF4-FFF2-40B4-BE49-F238E27FC236}">
                      <a16:creationId xmlns:a16="http://schemas.microsoft.com/office/drawing/2014/main" id="{7A1389A5-2D44-2616-2C8D-A08E49B1B4A1}"/>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5E104AA5-F89D-E429-93F8-78F154A5A9A3}"/>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0" name="Circle: Hollow 29">
                <a:extLst>
                  <a:ext uri="{FF2B5EF4-FFF2-40B4-BE49-F238E27FC236}">
                    <a16:creationId xmlns:a16="http://schemas.microsoft.com/office/drawing/2014/main" id="{5B988D1E-F73E-E9FF-81A4-274A421E0D0E}"/>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3" name="Title 1">
            <a:extLst>
              <a:ext uri="{FF2B5EF4-FFF2-40B4-BE49-F238E27FC236}">
                <a16:creationId xmlns:a16="http://schemas.microsoft.com/office/drawing/2014/main" id="{F0D21B63-C2DC-D374-BFFC-857D279CEB48}"/>
              </a:ext>
            </a:extLst>
          </p:cNvPr>
          <p:cNvSpPr txBox="1">
            <a:spLocks/>
          </p:cNvSpPr>
          <p:nvPr/>
        </p:nvSpPr>
        <p:spPr>
          <a:xfrm>
            <a:off x="99952" y="117871"/>
            <a:ext cx="189933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CA" sz="2400" dirty="0">
                <a:solidFill>
                  <a:schemeClr val="tx1"/>
                </a:solidFill>
                <a:highlight>
                  <a:srgbClr val="FFFF00"/>
                </a:highlight>
              </a:rPr>
              <a:t>ADAPTER</a:t>
            </a:r>
          </a:p>
        </p:txBody>
      </p:sp>
    </p:spTree>
    <p:extLst>
      <p:ext uri="{BB962C8B-B14F-4D97-AF65-F5344CB8AC3E}">
        <p14:creationId xmlns:p14="http://schemas.microsoft.com/office/powerpoint/2010/main" val="175146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401F-3D37-49FB-A426-4EBE8127118E}"/>
              </a:ext>
            </a:extLst>
          </p:cNvPr>
          <p:cNvSpPr>
            <a:spLocks noGrp="1"/>
          </p:cNvSpPr>
          <p:nvPr>
            <p:ph type="title"/>
          </p:nvPr>
        </p:nvSpPr>
        <p:spPr/>
        <p:txBody>
          <a:bodyPr>
            <a:normAutofit/>
          </a:bodyPr>
          <a:lstStyle/>
          <a:p>
            <a:r>
              <a:rPr lang="en-CA" dirty="0"/>
              <a:t>Fonction de coordination </a:t>
            </a:r>
          </a:p>
        </p:txBody>
      </p:sp>
      <p:sp>
        <p:nvSpPr>
          <p:cNvPr id="6" name="Rectangle: Rounded Corners 5">
            <a:extLst>
              <a:ext uri="{FF2B5EF4-FFF2-40B4-BE49-F238E27FC236}">
                <a16:creationId xmlns:a16="http://schemas.microsoft.com/office/drawing/2014/main" id="{CC4F16F9-58C2-9310-72FE-63029D7F8EEB}"/>
              </a:ext>
            </a:extLst>
          </p:cNvPr>
          <p:cNvSpPr/>
          <p:nvPr/>
        </p:nvSpPr>
        <p:spPr>
          <a:xfrm>
            <a:off x="1842160" y="4295306"/>
            <a:ext cx="2390339" cy="1597493"/>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Carte et localisation des services</a:t>
            </a:r>
            <a:endParaRPr lang="en-BE"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4E7830DF-A062-980D-B059-ACA50C9782A1}"/>
              </a:ext>
            </a:extLst>
          </p:cNvPr>
          <p:cNvSpPr/>
          <p:nvPr/>
        </p:nvSpPr>
        <p:spPr>
          <a:xfrm>
            <a:off x="4580034" y="4295307"/>
            <a:ext cx="3095044" cy="1597493"/>
          </a:xfrm>
          <a:prstGeom prst="round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panose="020B0604020202020204" pitchFamily="34" charset="0"/>
                <a:cs typeface="Arial" panose="020B0604020202020204" pitchFamily="34" charset="0"/>
              </a:rPr>
              <a:t>Orienter les enfants, les parents, les personnes qui s'occupent d'eux et/ou les adultes de confiance vers des services et les aider à y accéder.</a:t>
            </a:r>
            <a:endParaRPr lang="en-BE" dirty="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88A1F47-9593-DB74-CAF8-2EDDB08D04ED}"/>
              </a:ext>
            </a:extLst>
          </p:cNvPr>
          <p:cNvSpPr/>
          <p:nvPr/>
        </p:nvSpPr>
        <p:spPr>
          <a:xfrm>
            <a:off x="8057156" y="4295306"/>
            <a:ext cx="2435777" cy="1597493"/>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Plaider en faveur de services accessibles, adaptés aux enfants et inclusifs</a:t>
            </a:r>
            <a:endParaRPr lang="en-BE" dirty="0">
              <a:solidFill>
                <a:schemeClr val="tx1"/>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289F89E-AE91-1019-51C9-6E29636EB358}"/>
              </a:ext>
            </a:extLst>
          </p:cNvPr>
          <p:cNvCxnSpPr>
            <a:cxnSpLocks/>
            <a:stCxn id="6" idx="0"/>
            <a:endCxn id="12" idx="0"/>
          </p:cNvCxnSpPr>
          <p:nvPr/>
        </p:nvCxnSpPr>
        <p:spPr>
          <a:xfrm flipV="1">
            <a:off x="3037330" y="2838001"/>
            <a:ext cx="3095044" cy="1457305"/>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81C46F-73AF-39A3-AEA7-1C89FB5E15B9}"/>
              </a:ext>
            </a:extLst>
          </p:cNvPr>
          <p:cNvCxnSpPr>
            <a:cxnSpLocks/>
            <a:stCxn id="10" idx="0"/>
            <a:endCxn id="12" idx="0"/>
          </p:cNvCxnSpPr>
          <p:nvPr/>
        </p:nvCxnSpPr>
        <p:spPr>
          <a:xfrm flipV="1">
            <a:off x="6127556" y="2838001"/>
            <a:ext cx="4818" cy="145730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B53FF0-9486-7E30-A4CA-5303D3AC73CE}"/>
              </a:ext>
            </a:extLst>
          </p:cNvPr>
          <p:cNvCxnSpPr>
            <a:cxnSpLocks/>
            <a:stCxn id="15" idx="0"/>
            <a:endCxn id="12" idx="0"/>
          </p:cNvCxnSpPr>
          <p:nvPr/>
        </p:nvCxnSpPr>
        <p:spPr>
          <a:xfrm flipH="1" flipV="1">
            <a:off x="6132374" y="2838001"/>
            <a:ext cx="3142671" cy="1457305"/>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AF0D250-7646-4276-5586-F3235280FFD8}"/>
              </a:ext>
            </a:extLst>
          </p:cNvPr>
          <p:cNvGrpSpPr/>
          <p:nvPr/>
        </p:nvGrpSpPr>
        <p:grpSpPr>
          <a:xfrm>
            <a:off x="5163985" y="1724098"/>
            <a:ext cx="1864030" cy="1799274"/>
            <a:chOff x="4791666" y="2107056"/>
            <a:chExt cx="1222764" cy="1180285"/>
          </a:xfrm>
        </p:grpSpPr>
        <p:sp>
          <p:nvSpPr>
            <p:cNvPr id="8" name="Oval 7">
              <a:extLst>
                <a:ext uri="{FF2B5EF4-FFF2-40B4-BE49-F238E27FC236}">
                  <a16:creationId xmlns:a16="http://schemas.microsoft.com/office/drawing/2014/main" id="{F9B7ACCB-AD80-48FC-394D-1C4528766F15}"/>
                </a:ext>
              </a:extLst>
            </p:cNvPr>
            <p:cNvSpPr/>
            <p:nvPr/>
          </p:nvSpPr>
          <p:spPr>
            <a:xfrm>
              <a:off x="4791666" y="2107056"/>
              <a:ext cx="1222764" cy="118028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9" name="Group 8">
              <a:extLst>
                <a:ext uri="{FF2B5EF4-FFF2-40B4-BE49-F238E27FC236}">
                  <a16:creationId xmlns:a16="http://schemas.microsoft.com/office/drawing/2014/main" id="{ED85C0BA-31A6-396D-1236-442E93D9DEAD}"/>
                </a:ext>
              </a:extLst>
            </p:cNvPr>
            <p:cNvGrpSpPr/>
            <p:nvPr/>
          </p:nvGrpSpPr>
          <p:grpSpPr>
            <a:xfrm>
              <a:off x="5081636" y="2390458"/>
              <a:ext cx="642823" cy="668319"/>
              <a:chOff x="7892902" y="1235921"/>
              <a:chExt cx="1061882" cy="1131157"/>
            </a:xfrm>
            <a:solidFill>
              <a:schemeClr val="bg1"/>
            </a:solidFill>
          </p:grpSpPr>
          <p:sp>
            <p:nvSpPr>
              <p:cNvPr id="11" name="Arrow: Down 10">
                <a:extLst>
                  <a:ext uri="{FF2B5EF4-FFF2-40B4-BE49-F238E27FC236}">
                    <a16:creationId xmlns:a16="http://schemas.microsoft.com/office/drawing/2014/main" id="{3C714BD9-B277-0BB0-7243-E0703ED2353A}"/>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Arrow: Bent 11">
                <a:extLst>
                  <a:ext uri="{FF2B5EF4-FFF2-40B4-BE49-F238E27FC236}">
                    <a16:creationId xmlns:a16="http://schemas.microsoft.com/office/drawing/2014/main" id="{625BA98B-E198-959B-BAA1-ABDEC6A4A4A6}"/>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Arrow: Bent 12">
                <a:extLst>
                  <a:ext uri="{FF2B5EF4-FFF2-40B4-BE49-F238E27FC236}">
                    <a16:creationId xmlns:a16="http://schemas.microsoft.com/office/drawing/2014/main" id="{997AF130-3068-E172-72DA-1DBAFBD6BBB3}"/>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Plus Sign 13">
                <a:extLst>
                  <a:ext uri="{FF2B5EF4-FFF2-40B4-BE49-F238E27FC236}">
                    <a16:creationId xmlns:a16="http://schemas.microsoft.com/office/drawing/2014/main" id="{52D10143-5BB2-DDF4-F465-BF822CD301C9}"/>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Circle: Hollow 16">
                <a:extLst>
                  <a:ext uri="{FF2B5EF4-FFF2-40B4-BE49-F238E27FC236}">
                    <a16:creationId xmlns:a16="http://schemas.microsoft.com/office/drawing/2014/main" id="{19B8C759-DAA9-15C1-D737-7F08053906B9}"/>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3" name="Title 1">
            <a:extLst>
              <a:ext uri="{FF2B5EF4-FFF2-40B4-BE49-F238E27FC236}">
                <a16:creationId xmlns:a16="http://schemas.microsoft.com/office/drawing/2014/main" id="{64A6C28A-1F7E-E619-78C7-F85036A11BB0}"/>
              </a:ext>
            </a:extLst>
          </p:cNvPr>
          <p:cNvSpPr txBox="1">
            <a:spLocks/>
          </p:cNvSpPr>
          <p:nvPr/>
        </p:nvSpPr>
        <p:spPr>
          <a:xfrm>
            <a:off x="99952" y="117871"/>
            <a:ext cx="189933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CA" sz="2400" dirty="0">
                <a:solidFill>
                  <a:schemeClr val="tx1"/>
                </a:solidFill>
                <a:highlight>
                  <a:srgbClr val="FFFF00"/>
                </a:highlight>
              </a:rPr>
              <a:t>ADAPTER</a:t>
            </a:r>
          </a:p>
        </p:txBody>
      </p:sp>
    </p:spTree>
    <p:extLst>
      <p:ext uri="{BB962C8B-B14F-4D97-AF65-F5344CB8AC3E}">
        <p14:creationId xmlns:p14="http://schemas.microsoft.com/office/powerpoint/2010/main" val="305965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401F-3D37-49FB-A426-4EBE8127118E}"/>
              </a:ext>
            </a:extLst>
          </p:cNvPr>
          <p:cNvSpPr>
            <a:spLocks noGrp="1"/>
          </p:cNvSpPr>
          <p:nvPr>
            <p:ph type="title"/>
          </p:nvPr>
        </p:nvSpPr>
        <p:spPr/>
        <p:txBody>
          <a:bodyPr>
            <a:normAutofit/>
          </a:bodyPr>
          <a:lstStyle/>
          <a:p>
            <a:r>
              <a:rPr lang="en-CA" dirty="0"/>
              <a:t>Fonction de coordination </a:t>
            </a:r>
          </a:p>
        </p:txBody>
      </p:sp>
      <p:sp>
        <p:nvSpPr>
          <p:cNvPr id="6" name="Rectangle: Rounded Corners 5">
            <a:extLst>
              <a:ext uri="{FF2B5EF4-FFF2-40B4-BE49-F238E27FC236}">
                <a16:creationId xmlns:a16="http://schemas.microsoft.com/office/drawing/2014/main" id="{CC4F16F9-58C2-9310-72FE-63029D7F8EEB}"/>
              </a:ext>
            </a:extLst>
          </p:cNvPr>
          <p:cNvSpPr/>
          <p:nvPr/>
        </p:nvSpPr>
        <p:spPr>
          <a:xfrm>
            <a:off x="1381371" y="4100681"/>
            <a:ext cx="1953491" cy="15658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Documentation des cas </a:t>
            </a:r>
            <a:endParaRPr lang="en-BE"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4E7830DF-A062-980D-B059-ACA50C9782A1}"/>
              </a:ext>
            </a:extLst>
          </p:cNvPr>
          <p:cNvSpPr/>
          <p:nvPr/>
        </p:nvSpPr>
        <p:spPr>
          <a:xfrm>
            <a:off x="3926860" y="4109261"/>
            <a:ext cx="2169140" cy="1565826"/>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chemeClr val="tx1"/>
                </a:solidFill>
                <a:latin typeface="Arial" panose="020B0604020202020204" pitchFamily="34" charset="0"/>
                <a:cs typeface="Arial" panose="020B0604020202020204" pitchFamily="34" charset="0"/>
              </a:rPr>
              <a:t>Stockage des informations et des dossiers relatifs à la gestion des </a:t>
            </a:r>
            <a:r>
              <a:rPr lang="en-GB" sz="1600" dirty="0" err="1">
                <a:solidFill>
                  <a:schemeClr val="tx1"/>
                </a:solidFill>
                <a:latin typeface="Arial" panose="020B0604020202020204" pitchFamily="34" charset="0"/>
                <a:cs typeface="Arial" panose="020B0604020202020204" pitchFamily="34" charset="0"/>
              </a:rPr>
              <a:t>cas</a:t>
            </a:r>
            <a:r>
              <a:rPr lang="en-GB" sz="1600" dirty="0">
                <a:solidFill>
                  <a:schemeClr val="tx1"/>
                </a:solidFill>
                <a:latin typeface="Arial" panose="020B0604020202020204" pitchFamily="34" charset="0"/>
                <a:cs typeface="Arial" panose="020B0604020202020204" pitchFamily="34" charset="0"/>
              </a:rPr>
              <a:t> </a:t>
            </a:r>
            <a:endParaRPr lang="en-BE" sz="1600" dirty="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88A1F47-9593-DB74-CAF8-2EDDB08D04ED}"/>
              </a:ext>
            </a:extLst>
          </p:cNvPr>
          <p:cNvSpPr/>
          <p:nvPr/>
        </p:nvSpPr>
        <p:spPr>
          <a:xfrm>
            <a:off x="6529858" y="4100681"/>
            <a:ext cx="1953491" cy="15658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Mise à jour de la base de données de gestion de </a:t>
            </a:r>
            <a:r>
              <a:rPr lang="en-GB" dirty="0" err="1">
                <a:solidFill>
                  <a:schemeClr val="tx1"/>
                </a:solidFill>
                <a:latin typeface="Arial" panose="020B0604020202020204" pitchFamily="34" charset="0"/>
                <a:cs typeface="Arial" panose="020B0604020202020204" pitchFamily="34" charset="0"/>
              </a:rPr>
              <a:t>cas</a:t>
            </a:r>
            <a:endParaRPr lang="en-BE" dirty="0">
              <a:solidFill>
                <a:schemeClr val="tx1"/>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289F89E-AE91-1019-51C9-6E29636EB358}"/>
              </a:ext>
            </a:extLst>
          </p:cNvPr>
          <p:cNvCxnSpPr>
            <a:cxnSpLocks/>
            <a:stCxn id="6" idx="0"/>
            <a:endCxn id="20" idx="5"/>
          </p:cNvCxnSpPr>
          <p:nvPr/>
        </p:nvCxnSpPr>
        <p:spPr>
          <a:xfrm flipV="1">
            <a:off x="2358117" y="2609171"/>
            <a:ext cx="3908857" cy="149151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81C46F-73AF-39A3-AEA7-1C89FB5E15B9}"/>
              </a:ext>
            </a:extLst>
          </p:cNvPr>
          <p:cNvCxnSpPr>
            <a:cxnSpLocks/>
            <a:stCxn id="10" idx="0"/>
            <a:endCxn id="20" idx="5"/>
          </p:cNvCxnSpPr>
          <p:nvPr/>
        </p:nvCxnSpPr>
        <p:spPr>
          <a:xfrm flipV="1">
            <a:off x="5011430" y="2609171"/>
            <a:ext cx="1255544" cy="150009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B53FF0-9486-7E30-A4CA-5303D3AC73CE}"/>
              </a:ext>
            </a:extLst>
          </p:cNvPr>
          <p:cNvCxnSpPr>
            <a:cxnSpLocks/>
            <a:stCxn id="15" idx="0"/>
            <a:endCxn id="20" idx="5"/>
          </p:cNvCxnSpPr>
          <p:nvPr/>
        </p:nvCxnSpPr>
        <p:spPr>
          <a:xfrm flipH="1" flipV="1">
            <a:off x="6266974" y="2609171"/>
            <a:ext cx="1239630" cy="149151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E80E586-3341-C3F6-3157-ACD04F4B05DC}"/>
              </a:ext>
            </a:extLst>
          </p:cNvPr>
          <p:cNvSpPr/>
          <p:nvPr/>
        </p:nvSpPr>
        <p:spPr>
          <a:xfrm>
            <a:off x="9075346" y="4100681"/>
            <a:ext cx="1953491" cy="1565825"/>
          </a:xfrm>
          <a:prstGeom prst="round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Respecter les protocoles de protection des données</a:t>
            </a:r>
            <a:endParaRPr lang="en-BE" dirty="0">
              <a:solidFill>
                <a:schemeClr val="tx1"/>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CFBD34AA-C642-02D0-9EE3-82D2592CDF8F}"/>
              </a:ext>
            </a:extLst>
          </p:cNvPr>
          <p:cNvCxnSpPr>
            <a:cxnSpLocks/>
            <a:stCxn id="20" idx="5"/>
            <a:endCxn id="13" idx="0"/>
          </p:cNvCxnSpPr>
          <p:nvPr/>
        </p:nvCxnSpPr>
        <p:spPr>
          <a:xfrm>
            <a:off x="6266974" y="2609171"/>
            <a:ext cx="3785118" cy="149151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121DF6F-7C6A-C9BD-B4F9-41B27BC14CC2}"/>
              </a:ext>
            </a:extLst>
          </p:cNvPr>
          <p:cNvGrpSpPr/>
          <p:nvPr/>
        </p:nvGrpSpPr>
        <p:grpSpPr>
          <a:xfrm>
            <a:off x="5264398" y="1645445"/>
            <a:ext cx="1864030" cy="1799274"/>
            <a:chOff x="-3049383" y="2539989"/>
            <a:chExt cx="1864030" cy="1799274"/>
          </a:xfrm>
        </p:grpSpPr>
        <p:sp>
          <p:nvSpPr>
            <p:cNvPr id="14" name="Oval 13">
              <a:extLst>
                <a:ext uri="{FF2B5EF4-FFF2-40B4-BE49-F238E27FC236}">
                  <a16:creationId xmlns:a16="http://schemas.microsoft.com/office/drawing/2014/main" id="{1DB9B133-7777-E1CD-8E69-B9593EC589AE}"/>
                </a:ext>
              </a:extLst>
            </p:cNvPr>
            <p:cNvSpPr/>
            <p:nvPr/>
          </p:nvSpPr>
          <p:spPr>
            <a:xfrm>
              <a:off x="-3049383" y="2539989"/>
              <a:ext cx="1864030" cy="179927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16" name="Group 15">
              <a:extLst>
                <a:ext uri="{FF2B5EF4-FFF2-40B4-BE49-F238E27FC236}">
                  <a16:creationId xmlns:a16="http://schemas.microsoft.com/office/drawing/2014/main" id="{E34037B9-396A-57D1-4B16-DFA880883DA0}"/>
                </a:ext>
              </a:extLst>
            </p:cNvPr>
            <p:cNvGrpSpPr/>
            <p:nvPr/>
          </p:nvGrpSpPr>
          <p:grpSpPr>
            <a:xfrm>
              <a:off x="-2581370" y="2891639"/>
              <a:ext cx="928004" cy="1072186"/>
              <a:chOff x="8021849" y="3622964"/>
              <a:chExt cx="932930" cy="1088645"/>
            </a:xfrm>
          </p:grpSpPr>
          <p:sp>
            <p:nvSpPr>
              <p:cNvPr id="17" name="Flowchart: Card 16">
                <a:extLst>
                  <a:ext uri="{FF2B5EF4-FFF2-40B4-BE49-F238E27FC236}">
                    <a16:creationId xmlns:a16="http://schemas.microsoft.com/office/drawing/2014/main" id="{28301C01-2E67-3F0B-577E-3AB0DECDD7C9}"/>
                  </a:ext>
                </a:extLst>
              </p:cNvPr>
              <p:cNvSpPr/>
              <p:nvPr/>
            </p:nvSpPr>
            <p:spPr>
              <a:xfrm>
                <a:off x="8192676" y="3819749"/>
                <a:ext cx="762103" cy="891860"/>
              </a:xfrm>
              <a:prstGeom prst="flowChartPunchedCard">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Flowchart: Card 17">
                <a:extLst>
                  <a:ext uri="{FF2B5EF4-FFF2-40B4-BE49-F238E27FC236}">
                    <a16:creationId xmlns:a16="http://schemas.microsoft.com/office/drawing/2014/main" id="{F5FDBEF0-7396-2A6D-1F14-89D2CBE07C4C}"/>
                  </a:ext>
                </a:extLst>
              </p:cNvPr>
              <p:cNvSpPr/>
              <p:nvPr/>
            </p:nvSpPr>
            <p:spPr>
              <a:xfrm>
                <a:off x="8109763" y="3716795"/>
                <a:ext cx="762103" cy="891860"/>
              </a:xfrm>
              <a:prstGeom prst="flowChartPunchedCard">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Flowchart: Card 18">
                <a:extLst>
                  <a:ext uri="{FF2B5EF4-FFF2-40B4-BE49-F238E27FC236}">
                    <a16:creationId xmlns:a16="http://schemas.microsoft.com/office/drawing/2014/main" id="{C1157915-970E-F045-14A5-9D2B1DD9C9A2}"/>
                  </a:ext>
                </a:extLst>
              </p:cNvPr>
              <p:cNvSpPr/>
              <p:nvPr/>
            </p:nvSpPr>
            <p:spPr>
              <a:xfrm>
                <a:off x="8021849" y="3622964"/>
                <a:ext cx="762103" cy="891860"/>
              </a:xfrm>
              <a:prstGeom prst="flowChartPunchedCard">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Circle: Hollow 19">
                <a:extLst>
                  <a:ext uri="{FF2B5EF4-FFF2-40B4-BE49-F238E27FC236}">
                    <a16:creationId xmlns:a16="http://schemas.microsoft.com/office/drawing/2014/main" id="{C8921AE3-C764-342B-7B37-85BD08EC4EE4}"/>
                  </a:ext>
                </a:extLst>
              </p:cNvPr>
              <p:cNvSpPr/>
              <p:nvPr/>
            </p:nvSpPr>
            <p:spPr>
              <a:xfrm>
                <a:off x="8158745" y="3843931"/>
                <a:ext cx="469221" cy="469221"/>
              </a:xfrm>
              <a:prstGeom prst="donut">
                <a:avLst>
                  <a:gd name="adj" fmla="val 3218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3" name="Title 1">
            <a:extLst>
              <a:ext uri="{FF2B5EF4-FFF2-40B4-BE49-F238E27FC236}">
                <a16:creationId xmlns:a16="http://schemas.microsoft.com/office/drawing/2014/main" id="{9B08ADE8-EC9C-B81F-6ABA-DE6ECA8D2558}"/>
              </a:ext>
            </a:extLst>
          </p:cNvPr>
          <p:cNvSpPr txBox="1">
            <a:spLocks/>
          </p:cNvSpPr>
          <p:nvPr/>
        </p:nvSpPr>
        <p:spPr>
          <a:xfrm>
            <a:off x="99952" y="117871"/>
            <a:ext cx="189933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CA" sz="2400" dirty="0">
                <a:solidFill>
                  <a:schemeClr val="tx1"/>
                </a:solidFill>
                <a:highlight>
                  <a:srgbClr val="FFFF00"/>
                </a:highlight>
              </a:rPr>
              <a:t>ADAPTER</a:t>
            </a:r>
          </a:p>
        </p:txBody>
      </p:sp>
    </p:spTree>
    <p:extLst>
      <p:ext uri="{BB962C8B-B14F-4D97-AF65-F5344CB8AC3E}">
        <p14:creationId xmlns:p14="http://schemas.microsoft.com/office/powerpoint/2010/main" val="16141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AACF2A1E-27AF-2E3E-BA9F-22121249464E}"/>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3</a:t>
            </a:r>
          </a:p>
          <a:p>
            <a:br>
              <a:rPr lang="en-CA" b="1" dirty="0">
                <a:solidFill>
                  <a:schemeClr val="accent2">
                    <a:lumMod val="50000"/>
                  </a:schemeClr>
                </a:solidFill>
                <a:latin typeface="Garamond"/>
              </a:rPr>
            </a:br>
            <a:r>
              <a:rPr lang="en-US" sz="5400" b="1" dirty="0">
                <a:solidFill>
                  <a:schemeClr val="accent2">
                    <a:lumMod val="50000"/>
                  </a:schemeClr>
                </a:solidFill>
                <a:latin typeface="Garamond"/>
              </a:rPr>
              <a:t>Comment puis-je fournir des informations et défendre les intérêts d'un enfant ?</a:t>
            </a:r>
          </a:p>
        </p:txBody>
      </p:sp>
    </p:spTree>
    <p:extLst>
      <p:ext uri="{BB962C8B-B14F-4D97-AF65-F5344CB8AC3E}">
        <p14:creationId xmlns:p14="http://schemas.microsoft.com/office/powerpoint/2010/main" val="204580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lstStyle/>
          <a:p>
            <a:r>
              <a:rPr lang="en-CA" dirty="0"/>
              <a:t>Norme 18</a:t>
            </a:r>
          </a:p>
        </p:txBody>
      </p:sp>
      <p:sp>
        <p:nvSpPr>
          <p:cNvPr id="4" name="TextBox 3">
            <a:extLst>
              <a:ext uri="{FF2B5EF4-FFF2-40B4-BE49-F238E27FC236}">
                <a16:creationId xmlns:a16="http://schemas.microsoft.com/office/drawing/2014/main" id="{CCDE8F52-8FF9-15F7-8838-D716808D486D}"/>
              </a:ext>
            </a:extLst>
          </p:cNvPr>
          <p:cNvSpPr txBox="1"/>
          <p:nvPr/>
        </p:nvSpPr>
        <p:spPr>
          <a:xfrm>
            <a:off x="4159400" y="4848128"/>
            <a:ext cx="6582451" cy="523220"/>
          </a:xfrm>
          <a:prstGeom prst="rect">
            <a:avLst/>
          </a:prstGeom>
          <a:noFill/>
        </p:spPr>
        <p:txBody>
          <a:bodyPr wrap="square">
            <a:spAutoFit/>
          </a:bodyPr>
          <a:lstStyle/>
          <a:p>
            <a:r>
              <a:rPr lang="en-US" sz="1400" i="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Source : Alliance pour la protection de l'enfance dans l'action humanitaire : Alliance pour la protection des enfants dans l'action humanitaire. (2019). Normes minimales pour la protection des enfants dans l'action humanitaire</a:t>
            </a:r>
          </a:p>
        </p:txBody>
      </p:sp>
      <p:sp>
        <p:nvSpPr>
          <p:cNvPr id="5" name="Rectangle: Rounded Corners 4">
            <a:extLst>
              <a:ext uri="{FF2B5EF4-FFF2-40B4-BE49-F238E27FC236}">
                <a16:creationId xmlns:a16="http://schemas.microsoft.com/office/drawing/2014/main" id="{C2DE43CD-140E-90AA-82FA-7584B7BE0ADA}"/>
              </a:ext>
            </a:extLst>
          </p:cNvPr>
          <p:cNvSpPr/>
          <p:nvPr/>
        </p:nvSpPr>
        <p:spPr>
          <a:xfrm>
            <a:off x="3492035" y="2138663"/>
            <a:ext cx="7236215" cy="253493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22300">
              <a:lnSpc>
                <a:spcPct val="107000"/>
              </a:lnSpc>
              <a:spcAft>
                <a:spcPts val="800"/>
              </a:spcAft>
            </a:pPr>
            <a:r>
              <a:rPr lang="en-US" sz="2600" dirty="0">
                <a:solidFill>
                  <a:schemeClr val="tx1"/>
                </a:solidFill>
                <a:effectLst/>
                <a:latin typeface="Arial" panose="020B0604020202020204" pitchFamily="34" charset="0"/>
                <a:ea typeface="Helvetica Neue" panose="020B0604020202020204"/>
                <a:cs typeface="Arial" panose="020B0604020202020204" pitchFamily="34" charset="0"/>
              </a:rPr>
              <a:t>"Les acteurs humanitaires aident les communautés touchées à faire valoir leurs droits en les informant et en les documentant, et soutiennent les efforts visant à renforcer le respect des </a:t>
            </a:r>
            <a:r>
              <a:rPr lang="en-US" sz="2600" dirty="0">
                <a:solidFill>
                  <a:schemeClr val="tx1"/>
                </a:solidFill>
                <a:latin typeface="Arial" panose="020B0604020202020204" pitchFamily="34" charset="0"/>
                <a:ea typeface="Helvetica Neue" panose="020B0604020202020204"/>
                <a:cs typeface="Arial" panose="020B0604020202020204" pitchFamily="34" charset="0"/>
              </a:rPr>
              <a:t>droits</a:t>
            </a:r>
            <a:r>
              <a:rPr lang="en-US" sz="2600" dirty="0">
                <a:solidFill>
                  <a:schemeClr val="tx1"/>
                </a:solidFill>
                <a:effectLst/>
                <a:latin typeface="Arial" panose="020B0604020202020204" pitchFamily="34" charset="0"/>
                <a:ea typeface="Helvetica Neue" panose="020B0604020202020204"/>
                <a:cs typeface="Arial" panose="020B0604020202020204" pitchFamily="34" charset="0"/>
              </a:rPr>
              <a:t>.</a:t>
            </a:r>
            <a:endParaRPr lang="en-US" sz="2600" dirty="0">
              <a:solidFill>
                <a:schemeClr val="tx1"/>
              </a:solidFill>
              <a:latin typeface="Arial" panose="020B0604020202020204" pitchFamily="34" charset="0"/>
              <a:cs typeface="Arial" panose="020B0604020202020204" pitchFamily="34" charset="0"/>
            </a:endParaRPr>
          </a:p>
        </p:txBody>
      </p:sp>
      <p:pic>
        <p:nvPicPr>
          <p:cNvPr id="8" name="Google Shape;98;p8">
            <a:extLst>
              <a:ext uri="{FF2B5EF4-FFF2-40B4-BE49-F238E27FC236}">
                <a16:creationId xmlns:a16="http://schemas.microsoft.com/office/drawing/2014/main" id="{26F66468-2975-F120-941F-B1163BCF8E88}"/>
              </a:ext>
            </a:extLst>
          </p:cNvPr>
          <p:cNvPicPr preferRelativeResize="0"/>
          <p:nvPr/>
        </p:nvPicPr>
        <p:blipFill rotWithShape="1">
          <a:blip r:embed="rId3">
            <a:alphaModFix/>
          </a:blip>
          <a:srcRect/>
          <a:stretch/>
        </p:blipFill>
        <p:spPr>
          <a:xfrm>
            <a:off x="1254642" y="1929088"/>
            <a:ext cx="2498650" cy="3447441"/>
          </a:xfrm>
          <a:prstGeom prst="rect">
            <a:avLst/>
          </a:prstGeom>
          <a:noFill/>
          <a:ln w="9525" cap="flat" cmpd="sng">
            <a:solidFill>
              <a:schemeClr val="accent2">
                <a:lumMod val="50000"/>
              </a:schemeClr>
            </a:solidFill>
            <a:prstDash val="solid"/>
            <a:round/>
            <a:headEnd type="none" w="sm" len="sm"/>
            <a:tailEnd type="none" w="sm" len="sm"/>
          </a:ln>
        </p:spPr>
      </p:pic>
    </p:spTree>
    <p:extLst>
      <p:ext uri="{BB962C8B-B14F-4D97-AF65-F5344CB8AC3E}">
        <p14:creationId xmlns:p14="http://schemas.microsoft.com/office/powerpoint/2010/main" val="207700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1BF8-0E28-455A-7B36-F5A99AEA3AC9}"/>
              </a:ext>
            </a:extLst>
          </p:cNvPr>
          <p:cNvSpPr>
            <a:spLocks noGrp="1"/>
          </p:cNvSpPr>
          <p:nvPr>
            <p:ph type="title"/>
          </p:nvPr>
        </p:nvSpPr>
        <p:spPr/>
        <p:txBody>
          <a:bodyPr>
            <a:normAutofit/>
          </a:bodyPr>
          <a:lstStyle/>
          <a:p>
            <a:r>
              <a:rPr lang="en-US" sz="3200" b="1" dirty="0"/>
              <a:t>Fournir des informations à l'enfant et à sa famille</a:t>
            </a:r>
            <a:endParaRPr lang="en-BE" dirty="0"/>
          </a:p>
        </p:txBody>
      </p:sp>
      <p:grpSp>
        <p:nvGrpSpPr>
          <p:cNvPr id="3" name="Group 2">
            <a:extLst>
              <a:ext uri="{FF2B5EF4-FFF2-40B4-BE49-F238E27FC236}">
                <a16:creationId xmlns:a16="http://schemas.microsoft.com/office/drawing/2014/main" id="{5A0C9019-1779-6AE4-AA18-BCC9D99E6A9C}"/>
              </a:ext>
            </a:extLst>
          </p:cNvPr>
          <p:cNvGrpSpPr/>
          <p:nvPr/>
        </p:nvGrpSpPr>
        <p:grpSpPr>
          <a:xfrm>
            <a:off x="1535816" y="2331782"/>
            <a:ext cx="3415887" cy="2678824"/>
            <a:chOff x="1117683" y="2194390"/>
            <a:chExt cx="3415887" cy="2678824"/>
          </a:xfrm>
          <a:solidFill>
            <a:schemeClr val="accent2">
              <a:lumMod val="50000"/>
            </a:schemeClr>
          </a:solidFill>
        </p:grpSpPr>
        <p:sp>
          <p:nvSpPr>
            <p:cNvPr id="4" name="Speech Bubble: Rectangle with Corners Rounded 3">
              <a:extLst>
                <a:ext uri="{FF2B5EF4-FFF2-40B4-BE49-F238E27FC236}">
                  <a16:creationId xmlns:a16="http://schemas.microsoft.com/office/drawing/2014/main" id="{AEF73E6E-F2A4-7AAB-5562-6BD6D72CFBC6}"/>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C8FBC22E-62FF-F73C-3F7C-1225363D3536}"/>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0FC86BE0-9C79-AD89-2778-15BEEF39B1EB}"/>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9C3195B9-67CF-7302-C263-FC18610EDB59}"/>
              </a:ext>
            </a:extLst>
          </p:cNvPr>
          <p:cNvSpPr/>
          <p:nvPr/>
        </p:nvSpPr>
        <p:spPr>
          <a:xfrm>
            <a:off x="5352333" y="2156707"/>
            <a:ext cx="5754114" cy="3028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solidFill>
                  <a:schemeClr val="tx1"/>
                </a:solidFill>
                <a:latin typeface="Arial" panose="020B0604020202020204" pitchFamily="34" charset="0"/>
                <a:cs typeface="Arial" panose="020B0604020202020204" pitchFamily="34" charset="0"/>
              </a:rPr>
              <a:t>Quel type </a:t>
            </a:r>
            <a:r>
              <a:rPr lang="en-GB" sz="3200" b="1" dirty="0" err="1">
                <a:solidFill>
                  <a:schemeClr val="tx1"/>
                </a:solidFill>
                <a:latin typeface="Arial" panose="020B0604020202020204" pitchFamily="34" charset="0"/>
                <a:cs typeface="Arial" panose="020B0604020202020204" pitchFamily="34" charset="0"/>
              </a:rPr>
              <a:t>d'information</a:t>
            </a:r>
            <a:r>
              <a:rPr lang="en-GB" sz="3200" b="1" dirty="0">
                <a:solidFill>
                  <a:schemeClr val="tx1"/>
                </a:solidFill>
                <a:latin typeface="Arial" panose="020B0604020202020204" pitchFamily="34" charset="0"/>
                <a:cs typeface="Arial" panose="020B0604020202020204" pitchFamily="34" charset="0"/>
              </a:rPr>
              <a:t> le </a:t>
            </a:r>
            <a:r>
              <a:rPr lang="en-GB" sz="3200" b="1" dirty="0" err="1">
                <a:solidFill>
                  <a:schemeClr val="tx1"/>
                </a:solidFill>
                <a:latin typeface="Arial" panose="020B0604020202020204" pitchFamily="34" charset="0"/>
                <a:cs typeface="Arial" panose="020B0604020202020204" pitchFamily="34" charset="0"/>
              </a:rPr>
              <a:t>gestionnaire</a:t>
            </a:r>
            <a:r>
              <a:rPr lang="en-GB" sz="3200" b="1" dirty="0">
                <a:solidFill>
                  <a:schemeClr val="tx1"/>
                </a:solidFill>
                <a:latin typeface="Arial" panose="020B0604020202020204" pitchFamily="34" charset="0"/>
                <a:cs typeface="Arial" panose="020B0604020202020204" pitchFamily="34" charset="0"/>
              </a:rPr>
              <a:t> de </a:t>
            </a:r>
            <a:r>
              <a:rPr lang="en-GB" sz="3200" b="1" dirty="0" err="1">
                <a:solidFill>
                  <a:schemeClr val="tx1"/>
                </a:solidFill>
                <a:latin typeface="Arial" panose="020B0604020202020204" pitchFamily="34" charset="0"/>
                <a:cs typeface="Arial" panose="020B0604020202020204" pitchFamily="34" charset="0"/>
              </a:rPr>
              <a:t>cas</a:t>
            </a:r>
            <a:r>
              <a:rPr lang="en-GB" sz="3200" b="1" dirty="0">
                <a:solidFill>
                  <a:schemeClr val="tx1"/>
                </a:solidFill>
                <a:latin typeface="Arial" panose="020B0604020202020204" pitchFamily="34" charset="0"/>
                <a:cs typeface="Arial" panose="020B0604020202020204" pitchFamily="34" charset="0"/>
              </a:rPr>
              <a:t> peut-il fournir pour </a:t>
            </a:r>
            <a:r>
              <a:rPr lang="en-GB" sz="3200" b="1" i="0" u="none" strike="noStrike" baseline="0" dirty="0">
                <a:solidFill>
                  <a:schemeClr val="tx1"/>
                </a:solidFill>
                <a:latin typeface="Arial" panose="020B0604020202020204" pitchFamily="34" charset="0"/>
                <a:cs typeface="Arial" panose="020B0604020202020204" pitchFamily="34" charset="0"/>
              </a:rPr>
              <a:t>soutenir l'enfant, le parent</a:t>
            </a:r>
            <a:r>
              <a:rPr lang="en-GB" sz="3200" b="1" dirty="0">
                <a:solidFill>
                  <a:schemeClr val="tx1"/>
                </a:solidFill>
                <a:latin typeface="Arial" panose="020B0604020202020204" pitchFamily="34" charset="0"/>
                <a:cs typeface="Arial" panose="020B0604020202020204" pitchFamily="34" charset="0"/>
              </a:rPr>
              <a:t>, la </a:t>
            </a:r>
            <a:r>
              <a:rPr lang="en-GB" sz="3200" b="1" i="0" u="none" strike="noStrike" baseline="0" dirty="0">
                <a:solidFill>
                  <a:schemeClr val="tx1"/>
                </a:solidFill>
                <a:latin typeface="Arial" panose="020B0604020202020204" pitchFamily="34" charset="0"/>
                <a:cs typeface="Arial" panose="020B0604020202020204" pitchFamily="34" charset="0"/>
              </a:rPr>
              <a:t>personne qui s'occupe de lui </a:t>
            </a:r>
            <a:r>
              <a:rPr lang="en-GB" sz="3200" b="1" dirty="0">
                <a:solidFill>
                  <a:schemeClr val="tx1"/>
                </a:solidFill>
                <a:latin typeface="Arial" panose="020B0604020202020204" pitchFamily="34" charset="0"/>
                <a:cs typeface="Arial" panose="020B0604020202020204" pitchFamily="34" charset="0"/>
              </a:rPr>
              <a:t>et/ou l'adulte de confiance ?</a:t>
            </a:r>
            <a:endParaRPr lang="en-GB" sz="3200" b="1" i="0" u="none" strike="noStrike"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93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C324F24B-1AA3-F0EE-0436-094E29712764}"/>
              </a:ext>
            </a:extLst>
          </p:cNvPr>
          <p:cNvSpPr txBox="1">
            <a:spLocks/>
          </p:cNvSpPr>
          <p:nvPr/>
        </p:nvSpPr>
        <p:spPr>
          <a:xfrm>
            <a:off x="796386" y="3117980"/>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3757096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B2BA712A-4821-84CC-A4A1-27BF16599FD3}"/>
              </a:ext>
            </a:extLst>
          </p:cNvPr>
          <p:cNvCxnSpPr>
            <a:cxnSpLocks/>
            <a:stCxn id="11" idx="6"/>
          </p:cNvCxnSpPr>
          <p:nvPr/>
        </p:nvCxnSpPr>
        <p:spPr>
          <a:xfrm>
            <a:off x="4039244" y="2415655"/>
            <a:ext cx="6948070"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Speech Bubble: Rectangle with Corners Rounded 13">
            <a:extLst>
              <a:ext uri="{FF2B5EF4-FFF2-40B4-BE49-F238E27FC236}">
                <a16:creationId xmlns:a16="http://schemas.microsoft.com/office/drawing/2014/main" id="{7DE3B8D4-9447-3251-B072-1DAEBBF83352}"/>
              </a:ext>
            </a:extLst>
          </p:cNvPr>
          <p:cNvSpPr/>
          <p:nvPr/>
        </p:nvSpPr>
        <p:spPr>
          <a:xfrm>
            <a:off x="743823" y="1553662"/>
            <a:ext cx="3004579" cy="2690946"/>
          </a:xfrm>
          <a:prstGeom prst="wedgeRoundRectCallout">
            <a:avLst>
              <a:gd name="adj1" fmla="val -58995"/>
              <a:gd name="adj2" fmla="val -20024"/>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Information with solid fill">
            <a:extLst>
              <a:ext uri="{FF2B5EF4-FFF2-40B4-BE49-F238E27FC236}">
                <a16:creationId xmlns:a16="http://schemas.microsoft.com/office/drawing/2014/main" id="{8154DAF1-5495-26C0-808A-C54841852C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6933" y="1838407"/>
            <a:ext cx="2164692" cy="2164692"/>
          </a:xfrm>
          <a:prstGeom prst="rect">
            <a:avLst/>
          </a:prstGeom>
        </p:spPr>
      </p:pic>
      <p:sp>
        <p:nvSpPr>
          <p:cNvPr id="2" name="Title 1">
            <a:extLst>
              <a:ext uri="{FF2B5EF4-FFF2-40B4-BE49-F238E27FC236}">
                <a16:creationId xmlns:a16="http://schemas.microsoft.com/office/drawing/2014/main" id="{9B4D2FB4-18D8-042E-5B8E-70DD5C0C9D9E}"/>
              </a:ext>
            </a:extLst>
          </p:cNvPr>
          <p:cNvSpPr>
            <a:spLocks noGrp="1"/>
          </p:cNvSpPr>
          <p:nvPr>
            <p:ph type="title"/>
          </p:nvPr>
        </p:nvSpPr>
        <p:spPr/>
        <p:txBody>
          <a:bodyPr/>
          <a:lstStyle/>
          <a:p>
            <a:r>
              <a:rPr lang="en-US" sz="3200" b="1" dirty="0"/>
              <a:t>Fournir des informations à l'enfant et à sa famille</a:t>
            </a:r>
            <a:endParaRPr lang="en-BE" dirty="0"/>
          </a:p>
        </p:txBody>
      </p:sp>
      <p:sp>
        <p:nvSpPr>
          <p:cNvPr id="8" name="TextBox 7">
            <a:extLst>
              <a:ext uri="{FF2B5EF4-FFF2-40B4-BE49-F238E27FC236}">
                <a16:creationId xmlns:a16="http://schemas.microsoft.com/office/drawing/2014/main" id="{225D45F2-EBFF-8572-AF03-032201EE835A}"/>
              </a:ext>
            </a:extLst>
          </p:cNvPr>
          <p:cNvSpPr txBox="1"/>
          <p:nvPr/>
        </p:nvSpPr>
        <p:spPr>
          <a:xfrm>
            <a:off x="3234454" y="3092023"/>
            <a:ext cx="2064657" cy="2723823"/>
          </a:xfrm>
          <a:prstGeom prst="rect">
            <a:avLst/>
          </a:prstGeom>
          <a:noFill/>
        </p:spPr>
        <p:txBody>
          <a:bodyPr wrap="square">
            <a:spAutoFit/>
          </a:bodyPr>
          <a:lstStyle/>
          <a:p>
            <a:r>
              <a:rPr lang="en-GB" sz="1900" dirty="0">
                <a:latin typeface="Arial" panose="020B0604020202020204" pitchFamily="34" charset="0"/>
                <a:cs typeface="Arial" panose="020B0604020202020204" pitchFamily="34" charset="0"/>
              </a:rPr>
              <a:t>Comprendre le niveau des connaissances existantes, les informations dont l'enfant, le parent ou la personne qui s'occupe de lui a besoin</a:t>
            </a:r>
            <a:endParaRPr lang="en-US" sz="1900" dirty="0"/>
          </a:p>
        </p:txBody>
      </p:sp>
      <p:sp>
        <p:nvSpPr>
          <p:cNvPr id="9" name="TextBox 8">
            <a:extLst>
              <a:ext uri="{FF2B5EF4-FFF2-40B4-BE49-F238E27FC236}">
                <a16:creationId xmlns:a16="http://schemas.microsoft.com/office/drawing/2014/main" id="{B165F4B9-F2FC-0F3C-24CA-0A5D9AF28A7C}"/>
              </a:ext>
            </a:extLst>
          </p:cNvPr>
          <p:cNvSpPr txBox="1"/>
          <p:nvPr/>
        </p:nvSpPr>
        <p:spPr>
          <a:xfrm>
            <a:off x="5745995" y="3092023"/>
            <a:ext cx="3099129" cy="3016210"/>
          </a:xfrm>
          <a:prstGeom prst="rect">
            <a:avLst/>
          </a:prstGeom>
          <a:noFill/>
        </p:spPr>
        <p:txBody>
          <a:bodyPr wrap="square">
            <a:spAutoFit/>
          </a:bodyPr>
          <a:lstStyle/>
          <a:p>
            <a:r>
              <a:rPr lang="en-GB" sz="1900" dirty="0">
                <a:latin typeface="Arial" panose="020B0604020202020204" pitchFamily="34" charset="0"/>
                <a:cs typeface="Arial" panose="020B0604020202020204" pitchFamily="34" charset="0"/>
              </a:rPr>
              <a:t>Partager des informations actualisées avec l'enfant, le parent ou la personne qui s'occupe de lui. Adapter l'information et la communication à chaque enfant (âge, stade de développement, capacités et considérations culturelles).</a:t>
            </a:r>
          </a:p>
        </p:txBody>
      </p:sp>
      <p:sp>
        <p:nvSpPr>
          <p:cNvPr id="10" name="TextBox 9">
            <a:extLst>
              <a:ext uri="{FF2B5EF4-FFF2-40B4-BE49-F238E27FC236}">
                <a16:creationId xmlns:a16="http://schemas.microsoft.com/office/drawing/2014/main" id="{A818F613-2573-288E-3E31-15D669BCDDC7}"/>
              </a:ext>
            </a:extLst>
          </p:cNvPr>
          <p:cNvSpPr txBox="1"/>
          <p:nvPr/>
        </p:nvSpPr>
        <p:spPr>
          <a:xfrm>
            <a:off x="9265206" y="3092023"/>
            <a:ext cx="2277603" cy="163121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Vérifier si les informations sont claires et s'ils ont besoin d'informations supplémentaires ou d'un soutien.</a:t>
            </a:r>
            <a:endParaRPr lang="en-GB" sz="20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6BF4EE8-8198-B939-45ED-C4EA867EA379}"/>
              </a:ext>
            </a:extLst>
          </p:cNvPr>
          <p:cNvSpPr/>
          <p:nvPr/>
        </p:nvSpPr>
        <p:spPr>
          <a:xfrm>
            <a:off x="3371587" y="2081826"/>
            <a:ext cx="667657" cy="66765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Arial" panose="020B0604020202020204" pitchFamily="34" charset="0"/>
                <a:cs typeface="Arial" panose="020B0604020202020204" pitchFamily="34" charset="0"/>
              </a:rPr>
              <a:t>1</a:t>
            </a:r>
            <a:endParaRPr lang="en-US" sz="2000" b="1" dirty="0">
              <a:solidFill>
                <a:schemeClr val="bg1"/>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11128F0E-BFB8-9923-308C-7614FB736974}"/>
              </a:ext>
            </a:extLst>
          </p:cNvPr>
          <p:cNvSpPr/>
          <p:nvPr/>
        </p:nvSpPr>
        <p:spPr>
          <a:xfrm>
            <a:off x="5745995" y="2081826"/>
            <a:ext cx="667657" cy="66765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Arial" panose="020B0604020202020204" pitchFamily="34" charset="0"/>
                <a:cs typeface="Arial" panose="020B0604020202020204" pitchFamily="34" charset="0"/>
              </a:rPr>
              <a:t>2</a:t>
            </a:r>
            <a:endParaRPr lang="en-US" sz="2000" b="1" dirty="0">
              <a:solidFill>
                <a:schemeClr val="bg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707419F1-2FE7-9556-2A80-828D2C2EE1BE}"/>
              </a:ext>
            </a:extLst>
          </p:cNvPr>
          <p:cNvSpPr/>
          <p:nvPr/>
        </p:nvSpPr>
        <p:spPr>
          <a:xfrm>
            <a:off x="9235064" y="2081826"/>
            <a:ext cx="667657" cy="66765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Arial" panose="020B0604020202020204" pitchFamily="34" charset="0"/>
                <a:cs typeface="Arial" panose="020B0604020202020204" pitchFamily="34" charset="0"/>
              </a:rPr>
              <a:t>3</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55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tar: 7 Points 21">
            <a:extLst>
              <a:ext uri="{FF2B5EF4-FFF2-40B4-BE49-F238E27FC236}">
                <a16:creationId xmlns:a16="http://schemas.microsoft.com/office/drawing/2014/main" id="{2955A3A0-9919-5CDE-76B8-9CC2C98B5AF4}"/>
              </a:ext>
            </a:extLst>
          </p:cNvPr>
          <p:cNvSpPr/>
          <p:nvPr/>
        </p:nvSpPr>
        <p:spPr>
          <a:xfrm>
            <a:off x="6418944" y="4659226"/>
            <a:ext cx="1262743" cy="1262743"/>
          </a:xfrm>
          <a:prstGeom prst="star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D7C20E72-5E90-CBE3-A337-D2B00A7F1E40}"/>
              </a:ext>
            </a:extLst>
          </p:cNvPr>
          <p:cNvSpPr/>
          <p:nvPr/>
        </p:nvSpPr>
        <p:spPr>
          <a:xfrm>
            <a:off x="1128486" y="2136317"/>
            <a:ext cx="4537373" cy="374621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E289A1-E023-D9D2-A562-3ED792241763}"/>
              </a:ext>
            </a:extLst>
          </p:cNvPr>
          <p:cNvSpPr>
            <a:spLocks noGrp="1"/>
          </p:cNvSpPr>
          <p:nvPr>
            <p:ph type="title"/>
          </p:nvPr>
        </p:nvSpPr>
        <p:spPr/>
        <p:txBody>
          <a:bodyPr/>
          <a:lstStyle/>
          <a:p>
            <a:r>
              <a:rPr lang="en-GB" dirty="0"/>
              <a:t>Défendre les intérêts de l'enfant</a:t>
            </a:r>
            <a:endParaRPr lang="en-BE" dirty="0"/>
          </a:p>
        </p:txBody>
      </p:sp>
      <p:sp>
        <p:nvSpPr>
          <p:cNvPr id="4" name="TextBox 3">
            <a:extLst>
              <a:ext uri="{FF2B5EF4-FFF2-40B4-BE49-F238E27FC236}">
                <a16:creationId xmlns:a16="http://schemas.microsoft.com/office/drawing/2014/main" id="{407B360D-9683-A039-3919-11A1C27528F6}"/>
              </a:ext>
            </a:extLst>
          </p:cNvPr>
          <p:cNvSpPr txBox="1"/>
          <p:nvPr/>
        </p:nvSpPr>
        <p:spPr>
          <a:xfrm>
            <a:off x="6418944" y="2136317"/>
            <a:ext cx="4934856" cy="3785652"/>
          </a:xfrm>
          <a:prstGeom prst="rect">
            <a:avLst/>
          </a:prstGeom>
          <a:noFill/>
        </p:spPr>
        <p:txBody>
          <a:bodyPr wrap="square" lIns="91440" tIns="45720" rIns="91440" bIns="45720" rtlCol="0" anchor="t">
            <a:spAutoFit/>
          </a:bodyPr>
          <a:lstStyle/>
          <a:p>
            <a:r>
              <a:rPr lang="en-GB" sz="2200" dirty="0">
                <a:latin typeface="Arial" panose="020B0604020202020204" pitchFamily="34" charset="0"/>
                <a:cs typeface="Arial" panose="020B0604020202020204" pitchFamily="34" charset="0"/>
              </a:rPr>
              <a:t>Obtenir le </a:t>
            </a:r>
            <a:r>
              <a:rPr lang="en-GB" sz="2200" b="1" dirty="0">
                <a:latin typeface="Arial" panose="020B0604020202020204" pitchFamily="34" charset="0"/>
                <a:cs typeface="Arial" panose="020B0604020202020204" pitchFamily="34" charset="0"/>
              </a:rPr>
              <a:t>consentement de </a:t>
            </a:r>
            <a:r>
              <a:rPr lang="en-GB" sz="2200" dirty="0">
                <a:latin typeface="Arial" panose="020B0604020202020204" pitchFamily="34" charset="0"/>
                <a:cs typeface="Arial" panose="020B0604020202020204" pitchFamily="34" charset="0"/>
              </a:rPr>
              <a:t>l'enfant, du parent, de la personne qui s'occupe de lui ou de l'adulte de confiance et les impliquer dans les efforts de sensibilisation. </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Donnez-leur l'occasion de participer en toute sécurité et...</a:t>
            </a:r>
          </a:p>
          <a:p>
            <a:endParaRPr lang="en-GB" sz="2200" dirty="0">
              <a:latin typeface="Arial" panose="020B0604020202020204" pitchFamily="34" charset="0"/>
              <a:cs typeface="Arial" panose="020B0604020202020204" pitchFamily="34" charset="0"/>
            </a:endParaRPr>
          </a:p>
          <a:p>
            <a:pPr marL="623888"/>
            <a:r>
              <a:rPr lang="en-GB" sz="3200" b="1" i="1" dirty="0">
                <a:solidFill>
                  <a:schemeClr val="accent2">
                    <a:lumMod val="50000"/>
                  </a:schemeClr>
                </a:solidFill>
                <a:latin typeface="Arial" panose="020B0604020202020204" pitchFamily="34" charset="0"/>
                <a:cs typeface="Arial" panose="020B0604020202020204" pitchFamily="34" charset="0"/>
              </a:rPr>
              <a:t>dans l'intérêt supérieur </a:t>
            </a:r>
            <a:br>
              <a:rPr lang="en-GB" sz="3200" b="1" i="1" dirty="0">
                <a:solidFill>
                  <a:schemeClr val="accent2">
                    <a:lumMod val="50000"/>
                  </a:schemeClr>
                </a:solidFill>
                <a:latin typeface="Arial" panose="020B0604020202020204" pitchFamily="34" charset="0"/>
                <a:cs typeface="Arial" panose="020B0604020202020204" pitchFamily="34" charset="0"/>
              </a:rPr>
            </a:br>
            <a:r>
              <a:rPr lang="en-GB" sz="3200" b="1" i="1" dirty="0">
                <a:solidFill>
                  <a:schemeClr val="accent2">
                    <a:lumMod val="50000"/>
                  </a:schemeClr>
                </a:solidFill>
                <a:latin typeface="Arial" panose="020B0604020202020204" pitchFamily="34" charset="0"/>
                <a:cs typeface="Arial" panose="020B0604020202020204" pitchFamily="34" charset="0"/>
              </a:rPr>
              <a:t>de l'enfant</a:t>
            </a:r>
            <a:endParaRPr lang="en-BE" sz="3200" b="1" i="1" dirty="0">
              <a:solidFill>
                <a:schemeClr val="accent2">
                  <a:lumMod val="50000"/>
                </a:schemeClr>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0B8C148-C187-7C07-7EE5-44AB947428BD}"/>
              </a:ext>
            </a:extLst>
          </p:cNvPr>
          <p:cNvGrpSpPr/>
          <p:nvPr/>
        </p:nvGrpSpPr>
        <p:grpSpPr>
          <a:xfrm>
            <a:off x="2603736" y="862925"/>
            <a:ext cx="2335433" cy="1988896"/>
            <a:chOff x="7371080" y="4395215"/>
            <a:chExt cx="1917615" cy="1416305"/>
          </a:xfrm>
          <a:solidFill>
            <a:schemeClr val="accent2">
              <a:lumMod val="50000"/>
            </a:schemeClr>
          </a:solidFill>
        </p:grpSpPr>
        <p:sp>
          <p:nvSpPr>
            <p:cNvPr id="6" name="Trapezoid 5">
              <a:extLst>
                <a:ext uri="{FF2B5EF4-FFF2-40B4-BE49-F238E27FC236}">
                  <a16:creationId xmlns:a16="http://schemas.microsoft.com/office/drawing/2014/main" id="{9E52317C-2DE1-F0B9-EA64-89289DCA468A}"/>
                </a:ext>
              </a:extLst>
            </p:cNvPr>
            <p:cNvSpPr/>
            <p:nvPr/>
          </p:nvSpPr>
          <p:spPr>
            <a:xfrm rot="16200000">
              <a:off x="7467600" y="4704080"/>
              <a:ext cx="822960" cy="101600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509E6C3-05AF-E0E9-2ACC-7A14CCA322B5}"/>
                </a:ext>
              </a:extLst>
            </p:cNvPr>
            <p:cNvSpPr/>
            <p:nvPr/>
          </p:nvSpPr>
          <p:spPr>
            <a:xfrm rot="1578344">
              <a:off x="7538720" y="5313680"/>
              <a:ext cx="194894" cy="497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Arc 7">
              <a:extLst>
                <a:ext uri="{FF2B5EF4-FFF2-40B4-BE49-F238E27FC236}">
                  <a16:creationId xmlns:a16="http://schemas.microsoft.com/office/drawing/2014/main" id="{D88BF9BF-1891-00B9-9225-A12D78C03A1E}"/>
                </a:ext>
              </a:extLst>
            </p:cNvPr>
            <p:cNvSpPr/>
            <p:nvPr/>
          </p:nvSpPr>
          <p:spPr>
            <a:xfrm>
              <a:off x="8307172" y="4395215"/>
              <a:ext cx="810768" cy="810768"/>
            </a:xfrm>
            <a:prstGeom prst="arc">
              <a:avLst>
                <a:gd name="adj1" fmla="val 2568393"/>
                <a:gd name="adj2" fmla="val 6686864"/>
              </a:avLst>
            </a:prstGeom>
            <a:noFill/>
            <a:ln w="38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Arc 8">
              <a:extLst>
                <a:ext uri="{FF2B5EF4-FFF2-40B4-BE49-F238E27FC236}">
                  <a16:creationId xmlns:a16="http://schemas.microsoft.com/office/drawing/2014/main" id="{D5FDDC47-0D69-D8F0-F61A-1FFFD577E961}"/>
                </a:ext>
              </a:extLst>
            </p:cNvPr>
            <p:cNvSpPr/>
            <p:nvPr/>
          </p:nvSpPr>
          <p:spPr>
            <a:xfrm>
              <a:off x="8477927" y="4651085"/>
              <a:ext cx="810768" cy="810768"/>
            </a:xfrm>
            <a:prstGeom prst="arc">
              <a:avLst>
                <a:gd name="adj1" fmla="val 3433714"/>
                <a:gd name="adj2" fmla="val 8630925"/>
              </a:avLst>
            </a:prstGeom>
            <a:noFill/>
            <a:ln w="38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E4D6C885-A0B1-F865-5D65-38F6D7D0DECF}"/>
              </a:ext>
            </a:extLst>
          </p:cNvPr>
          <p:cNvSpPr txBox="1"/>
          <p:nvPr/>
        </p:nvSpPr>
        <p:spPr>
          <a:xfrm>
            <a:off x="1592944" y="3144265"/>
            <a:ext cx="3759114" cy="2462213"/>
          </a:xfrm>
          <a:prstGeom prst="rect">
            <a:avLst/>
          </a:prstGeom>
          <a:noFill/>
        </p:spPr>
        <p:txBody>
          <a:bodyPr wrap="square">
            <a:spAutoFit/>
          </a:bodyPr>
          <a:lstStyle/>
          <a:p>
            <a:r>
              <a:rPr lang="en-GB" sz="2200" b="1" dirty="0">
                <a:latin typeface="Arial" panose="020B0604020202020204" pitchFamily="34" charset="0"/>
                <a:cs typeface="Arial" panose="020B0604020202020204" pitchFamily="34" charset="0"/>
              </a:rPr>
              <a:t>Défendre les intérêts des enfants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Les aider à participer et à exprimer leurs points de vue et leurs besoins </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Les aider à défendre leurs droits</a:t>
            </a:r>
          </a:p>
        </p:txBody>
      </p:sp>
    </p:spTree>
    <p:extLst>
      <p:ext uri="{BB962C8B-B14F-4D97-AF65-F5344CB8AC3E}">
        <p14:creationId xmlns:p14="http://schemas.microsoft.com/office/powerpoint/2010/main" val="265932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4B56-5A28-36B6-D2CB-288A4FC931F3}"/>
              </a:ext>
            </a:extLst>
          </p:cNvPr>
          <p:cNvSpPr>
            <a:spLocks noGrp="1"/>
          </p:cNvSpPr>
          <p:nvPr>
            <p:ph type="title"/>
          </p:nvPr>
        </p:nvSpPr>
        <p:spPr/>
        <p:txBody>
          <a:bodyPr/>
          <a:lstStyle/>
          <a:p>
            <a:r>
              <a:rPr lang="en-GB" dirty="0"/>
              <a:t>Défendre les intérêts de l'enfant</a:t>
            </a:r>
            <a:endParaRPr lang="en-BE" dirty="0"/>
          </a:p>
        </p:txBody>
      </p:sp>
      <p:grpSp>
        <p:nvGrpSpPr>
          <p:cNvPr id="3" name="Group 2">
            <a:extLst>
              <a:ext uri="{FF2B5EF4-FFF2-40B4-BE49-F238E27FC236}">
                <a16:creationId xmlns:a16="http://schemas.microsoft.com/office/drawing/2014/main" id="{72B89AE1-19F1-2707-D1A8-1A2742F65270}"/>
              </a:ext>
            </a:extLst>
          </p:cNvPr>
          <p:cNvGrpSpPr/>
          <p:nvPr/>
        </p:nvGrpSpPr>
        <p:grpSpPr>
          <a:xfrm>
            <a:off x="1201987" y="2191188"/>
            <a:ext cx="3415887" cy="2678824"/>
            <a:chOff x="1117683" y="2194390"/>
            <a:chExt cx="3415887" cy="2678824"/>
          </a:xfrm>
          <a:solidFill>
            <a:schemeClr val="accent2">
              <a:lumMod val="50000"/>
            </a:schemeClr>
          </a:solidFill>
        </p:grpSpPr>
        <p:sp>
          <p:nvSpPr>
            <p:cNvPr id="4" name="Speech Bubble: Rectangle with Corners Rounded 3">
              <a:extLst>
                <a:ext uri="{FF2B5EF4-FFF2-40B4-BE49-F238E27FC236}">
                  <a16:creationId xmlns:a16="http://schemas.microsoft.com/office/drawing/2014/main" id="{F22CBA98-B770-89B8-2903-5A0BFE005A6B}"/>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3D477C2B-8F98-A171-B0C0-4C08220277D3}"/>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393CE2DF-53F8-7A6D-653B-7E773C884562}"/>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EAEBBAAB-A4DE-36FF-0797-C6F4119D56F9}"/>
              </a:ext>
            </a:extLst>
          </p:cNvPr>
          <p:cNvSpPr/>
          <p:nvPr/>
        </p:nvSpPr>
        <p:spPr>
          <a:xfrm>
            <a:off x="5424905" y="1974768"/>
            <a:ext cx="5446295" cy="3386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dirty="0">
                <a:solidFill>
                  <a:schemeClr val="tx1"/>
                </a:solidFill>
                <a:latin typeface="Arial" panose="020B0604020202020204" pitchFamily="34" charset="0"/>
                <a:cs typeface="Arial" panose="020B0604020202020204" pitchFamily="34" charset="0"/>
              </a:rPr>
              <a:t>Que doit </a:t>
            </a:r>
            <a:r>
              <a:rPr lang="en-GB" sz="3600" b="1" i="0" u="none" strike="noStrike" baseline="0" dirty="0" err="1">
                <a:solidFill>
                  <a:schemeClr val="tx1"/>
                </a:solidFill>
                <a:latin typeface="Arial" panose="020B0604020202020204" pitchFamily="34" charset="0"/>
                <a:cs typeface="Arial" panose="020B0604020202020204" pitchFamily="34" charset="0"/>
              </a:rPr>
              <a:t>défendre</a:t>
            </a:r>
            <a:r>
              <a:rPr lang="en-GB" sz="3600" b="1" i="0" u="none" strike="noStrike" baseline="0" dirty="0">
                <a:solidFill>
                  <a:schemeClr val="tx1"/>
                </a:solidFill>
                <a:latin typeface="Arial" panose="020B0604020202020204" pitchFamily="34" charset="0"/>
                <a:cs typeface="Arial" panose="020B0604020202020204" pitchFamily="34" charset="0"/>
              </a:rPr>
              <a:t> </a:t>
            </a:r>
            <a:r>
              <a:rPr lang="en-GB" sz="3600" b="1" dirty="0">
                <a:solidFill>
                  <a:schemeClr val="tx1"/>
                </a:solidFill>
                <a:latin typeface="Arial" panose="020B0604020202020204" pitchFamily="34" charset="0"/>
                <a:cs typeface="Arial" panose="020B0604020202020204" pitchFamily="34" charset="0"/>
              </a:rPr>
              <a:t>le </a:t>
            </a:r>
            <a:r>
              <a:rPr lang="en-GB" sz="3600" b="1" dirty="0" err="1">
                <a:solidFill>
                  <a:schemeClr val="tx1"/>
                </a:solidFill>
                <a:latin typeface="Arial" panose="020B0604020202020204" pitchFamily="34" charset="0"/>
                <a:cs typeface="Arial" panose="020B0604020202020204" pitchFamily="34" charset="0"/>
              </a:rPr>
              <a:t>gestionnaire</a:t>
            </a:r>
            <a:r>
              <a:rPr lang="en-GB" sz="3600" b="1" dirty="0">
                <a:solidFill>
                  <a:schemeClr val="tx1"/>
                </a:solidFill>
                <a:latin typeface="Arial" panose="020B0604020202020204" pitchFamily="34" charset="0"/>
                <a:cs typeface="Arial" panose="020B0604020202020204" pitchFamily="34" charset="0"/>
              </a:rPr>
              <a:t> de </a:t>
            </a:r>
            <a:r>
              <a:rPr lang="en-GB" sz="3600" b="1" dirty="0" err="1">
                <a:solidFill>
                  <a:schemeClr val="tx1"/>
                </a:solidFill>
                <a:latin typeface="Arial" panose="020B0604020202020204" pitchFamily="34" charset="0"/>
                <a:cs typeface="Arial" panose="020B0604020202020204" pitchFamily="34" charset="0"/>
              </a:rPr>
              <a:t>cas</a:t>
            </a:r>
            <a:r>
              <a:rPr lang="en-GB" sz="3600" b="1" dirty="0">
                <a:solidFill>
                  <a:schemeClr val="tx1"/>
                </a:solidFill>
                <a:latin typeface="Arial" panose="020B0604020202020204" pitchFamily="34" charset="0"/>
                <a:cs typeface="Arial" panose="020B0604020202020204" pitchFamily="34" charset="0"/>
              </a:rPr>
              <a:t> au </a:t>
            </a:r>
            <a:r>
              <a:rPr lang="en-GB" sz="3600" b="1" i="0" u="none" strike="noStrike" baseline="0" dirty="0">
                <a:solidFill>
                  <a:schemeClr val="tx1"/>
                </a:solidFill>
                <a:latin typeface="Arial" panose="020B0604020202020204" pitchFamily="34" charset="0"/>
                <a:cs typeface="Arial" panose="020B0604020202020204" pitchFamily="34" charset="0"/>
              </a:rPr>
              <a:t>nom de l'enfant, du parent</a:t>
            </a:r>
            <a:r>
              <a:rPr lang="en-GB" sz="3600" b="1" dirty="0">
                <a:solidFill>
                  <a:schemeClr val="tx1"/>
                </a:solidFill>
                <a:latin typeface="Arial" panose="020B0604020202020204" pitchFamily="34" charset="0"/>
                <a:cs typeface="Arial" panose="020B0604020202020204" pitchFamily="34" charset="0"/>
              </a:rPr>
              <a:t>, de la </a:t>
            </a:r>
            <a:r>
              <a:rPr lang="en-GB" sz="3600" b="1" i="0" u="none" strike="noStrike" baseline="0" dirty="0">
                <a:solidFill>
                  <a:schemeClr val="tx1"/>
                </a:solidFill>
                <a:latin typeface="Arial" panose="020B0604020202020204" pitchFamily="34" charset="0"/>
                <a:cs typeface="Arial" panose="020B0604020202020204" pitchFamily="34" charset="0"/>
              </a:rPr>
              <a:t>personne qui s'occupe de lui </a:t>
            </a:r>
            <a:r>
              <a:rPr lang="en-GB" sz="3600" b="1" dirty="0">
                <a:solidFill>
                  <a:schemeClr val="tx1"/>
                </a:solidFill>
                <a:latin typeface="Arial" panose="020B0604020202020204" pitchFamily="34" charset="0"/>
                <a:cs typeface="Arial" panose="020B0604020202020204" pitchFamily="34" charset="0"/>
              </a:rPr>
              <a:t>et/ou de l'adulte de confiance ?</a:t>
            </a:r>
            <a:endParaRPr lang="en-GB" sz="3600" b="1" i="0" u="none" strike="noStrike"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97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290"/>
        <p:cNvGrpSpPr/>
        <p:nvPr/>
      </p:nvGrpSpPr>
      <p:grpSpPr>
        <a:xfrm>
          <a:off x="0" y="0"/>
          <a:ext cx="0" cy="0"/>
          <a:chOff x="0" y="0"/>
          <a:chExt cx="0" cy="0"/>
        </a:xfrm>
      </p:grpSpPr>
      <p:sp>
        <p:nvSpPr>
          <p:cNvPr id="2" name="Title 72">
            <a:extLst>
              <a:ext uri="{FF2B5EF4-FFF2-40B4-BE49-F238E27FC236}">
                <a16:creationId xmlns:a16="http://schemas.microsoft.com/office/drawing/2014/main" id="{05220485-12E6-F987-0E06-7004289B536B}"/>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1</a:t>
            </a:r>
          </a:p>
          <a:p>
            <a:br>
              <a:rPr lang="en-CA" b="1" dirty="0">
                <a:solidFill>
                  <a:schemeClr val="accent2">
                    <a:lumMod val="50000"/>
                  </a:schemeClr>
                </a:solidFill>
                <a:latin typeface="Garamond"/>
              </a:rPr>
            </a:br>
            <a:r>
              <a:rPr lang="en-US" sz="5400" b="1" dirty="0">
                <a:solidFill>
                  <a:schemeClr val="accent2">
                    <a:lumMod val="50000"/>
                  </a:schemeClr>
                </a:solidFill>
                <a:latin typeface="Garamond"/>
              </a:rPr>
              <a:t>Ouverture du module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8029F-102B-ADAD-3568-D6952C464FEB}"/>
              </a:ext>
            </a:extLst>
          </p:cNvPr>
          <p:cNvSpPr>
            <a:spLocks noGrp="1"/>
          </p:cNvSpPr>
          <p:nvPr>
            <p:ph type="title"/>
          </p:nvPr>
        </p:nvSpPr>
        <p:spPr/>
        <p:txBody>
          <a:bodyPr/>
          <a:lstStyle/>
          <a:p>
            <a:r>
              <a:rPr lang="en-GB" dirty="0"/>
              <a:t>Défense des intérêts d'Amina</a:t>
            </a:r>
            <a:endParaRPr lang="en-BE" dirty="0"/>
          </a:p>
        </p:txBody>
      </p:sp>
      <p:sp>
        <p:nvSpPr>
          <p:cNvPr id="3" name="Rectangle 2">
            <a:extLst>
              <a:ext uri="{FF2B5EF4-FFF2-40B4-BE49-F238E27FC236}">
                <a16:creationId xmlns:a16="http://schemas.microsoft.com/office/drawing/2014/main" id="{3C004C39-C328-C752-3BA5-3BBDCE592EB4}"/>
              </a:ext>
            </a:extLst>
          </p:cNvPr>
          <p:cNvSpPr/>
          <p:nvPr/>
        </p:nvSpPr>
        <p:spPr>
          <a:xfrm>
            <a:off x="1821997" y="3031388"/>
            <a:ext cx="3071233" cy="233561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 name="Google Shape;315;p4">
            <a:extLst>
              <a:ext uri="{FF2B5EF4-FFF2-40B4-BE49-F238E27FC236}">
                <a16:creationId xmlns:a16="http://schemas.microsoft.com/office/drawing/2014/main" id="{188E3F69-9A1E-A3EB-627D-2425E8ADC61A}"/>
              </a:ext>
            </a:extLst>
          </p:cNvPr>
          <p:cNvSpPr/>
          <p:nvPr/>
        </p:nvSpPr>
        <p:spPr>
          <a:xfrm>
            <a:off x="782831" y="3429000"/>
            <a:ext cx="1529940" cy="1540389"/>
          </a:xfrm>
          <a:prstGeom prst="ellipse">
            <a:avLst/>
          </a:prstGeom>
          <a:solidFill>
            <a:schemeClr val="accent2">
              <a:lumMod val="50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5" name="Google Shape;315;p4">
            <a:extLst>
              <a:ext uri="{FF2B5EF4-FFF2-40B4-BE49-F238E27FC236}">
                <a16:creationId xmlns:a16="http://schemas.microsoft.com/office/drawing/2014/main" id="{B0FB5107-6380-3ED4-6135-8ADB8356F67D}"/>
              </a:ext>
            </a:extLst>
          </p:cNvPr>
          <p:cNvSpPr/>
          <p:nvPr/>
        </p:nvSpPr>
        <p:spPr>
          <a:xfrm>
            <a:off x="2598977" y="1888611"/>
            <a:ext cx="1529940" cy="1540389"/>
          </a:xfrm>
          <a:prstGeom prst="ellipse">
            <a:avLst/>
          </a:prstGeom>
          <a:solidFill>
            <a:schemeClr val="accent2">
              <a:lumMod val="50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6" name="Google Shape;315;p4">
            <a:extLst>
              <a:ext uri="{FF2B5EF4-FFF2-40B4-BE49-F238E27FC236}">
                <a16:creationId xmlns:a16="http://schemas.microsoft.com/office/drawing/2014/main" id="{22BF9324-B538-23C1-8E87-4B07BD79314C}"/>
              </a:ext>
            </a:extLst>
          </p:cNvPr>
          <p:cNvSpPr/>
          <p:nvPr/>
        </p:nvSpPr>
        <p:spPr>
          <a:xfrm>
            <a:off x="4415124" y="3428998"/>
            <a:ext cx="1529940" cy="1540389"/>
          </a:xfrm>
          <a:prstGeom prst="ellipse">
            <a:avLst/>
          </a:prstGeom>
          <a:solidFill>
            <a:schemeClr val="accent2">
              <a:lumMod val="50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7" name="Rectangle: Single Corner Snipped 6">
            <a:extLst>
              <a:ext uri="{FF2B5EF4-FFF2-40B4-BE49-F238E27FC236}">
                <a16:creationId xmlns:a16="http://schemas.microsoft.com/office/drawing/2014/main" id="{F7D7EB15-D3F9-2B4D-540C-3E93E66B8D2E}"/>
              </a:ext>
            </a:extLst>
          </p:cNvPr>
          <p:cNvSpPr/>
          <p:nvPr/>
        </p:nvSpPr>
        <p:spPr>
          <a:xfrm rot="3546506">
            <a:off x="2636998" y="3747388"/>
            <a:ext cx="590150" cy="903610"/>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1802D779-B6B7-22E2-617F-8460330DD8AD}"/>
              </a:ext>
            </a:extLst>
          </p:cNvPr>
          <p:cNvSpPr/>
          <p:nvPr/>
        </p:nvSpPr>
        <p:spPr>
          <a:xfrm rot="17435470">
            <a:off x="3517424" y="3979563"/>
            <a:ext cx="512243" cy="708312"/>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9C82B9-DA51-E23D-C150-7364FF518705}"/>
              </a:ext>
            </a:extLst>
          </p:cNvPr>
          <p:cNvSpPr txBox="1"/>
          <p:nvPr/>
        </p:nvSpPr>
        <p:spPr>
          <a:xfrm>
            <a:off x="6678702" y="2652057"/>
            <a:ext cx="4675097" cy="2554545"/>
          </a:xfrm>
          <a:prstGeom prst="rect">
            <a:avLst/>
          </a:prstGeom>
          <a:noFill/>
        </p:spPr>
        <p:txBody>
          <a:bodyPr wrap="square" lIns="91440" tIns="45720" rIns="91440" bIns="45720" rtlCol="0" anchor="t">
            <a:spAutoFit/>
          </a:bodyPr>
          <a:lstStyle/>
          <a:p>
            <a:pPr algn="ctr"/>
            <a:r>
              <a:rPr lang="en-GB" sz="3200" b="1" dirty="0">
                <a:latin typeface="Arial" panose="020B0604020202020204" pitchFamily="34" charset="0"/>
                <a:cs typeface="Arial" panose="020B0604020202020204" pitchFamily="34" charset="0"/>
              </a:rPr>
              <a:t>Quel type </a:t>
            </a:r>
            <a:r>
              <a:rPr lang="en-GB" sz="3200" b="1" dirty="0" err="1">
                <a:latin typeface="Arial" panose="020B0604020202020204" pitchFamily="34" charset="0"/>
                <a:cs typeface="Arial" panose="020B0604020202020204" pitchFamily="34" charset="0"/>
              </a:rPr>
              <a:t>d'intervention</a:t>
            </a:r>
            <a:r>
              <a:rPr lang="en-GB" sz="3200" b="1" dirty="0">
                <a:latin typeface="Arial" panose="020B0604020202020204" pitchFamily="34" charset="0"/>
                <a:cs typeface="Arial" panose="020B0604020202020204" pitchFamily="34" charset="0"/>
              </a:rPr>
              <a:t> le </a:t>
            </a:r>
            <a:r>
              <a:rPr lang="en-GB" sz="3200" b="1" dirty="0" err="1">
                <a:latin typeface="Arial" panose="020B0604020202020204" pitchFamily="34" charset="0"/>
                <a:cs typeface="Arial" panose="020B0604020202020204" pitchFamily="34" charset="0"/>
              </a:rPr>
              <a:t>gestionnaire</a:t>
            </a:r>
            <a:r>
              <a:rPr lang="en-GB" sz="3200" b="1" dirty="0">
                <a:latin typeface="Arial" panose="020B0604020202020204" pitchFamily="34" charset="0"/>
                <a:cs typeface="Arial" panose="020B0604020202020204" pitchFamily="34" charset="0"/>
              </a:rPr>
              <a:t> de </a:t>
            </a:r>
            <a:r>
              <a:rPr lang="en-GB" sz="3200" b="1" dirty="0" err="1">
                <a:latin typeface="Arial" panose="020B0604020202020204" pitchFamily="34" charset="0"/>
                <a:cs typeface="Arial" panose="020B0604020202020204" pitchFamily="34" charset="0"/>
              </a:rPr>
              <a:t>cas</a:t>
            </a:r>
            <a:r>
              <a:rPr lang="en-GB" sz="3200" b="1" dirty="0">
                <a:latin typeface="Arial" panose="020B0604020202020204" pitchFamily="34" charset="0"/>
                <a:cs typeface="Arial" panose="020B0604020202020204" pitchFamily="34" charset="0"/>
              </a:rPr>
              <a:t> d'Amina peut-elle effectuer en son nom ? </a:t>
            </a:r>
            <a:endParaRPr lang="en-BE" sz="3200"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28E897C-638F-958F-D42E-EEAC014C5B35}"/>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CB411169-A33C-FE82-E309-A8B33EB0F23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5F171DA0-791A-A9DE-E863-3089453E940A}"/>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32365393-401C-02D0-C089-0E24EE444284}"/>
                  </a:ext>
                </a:extLst>
              </p:cNvPr>
              <p:cNvSpPr/>
              <p:nvPr/>
            </p:nvSpPr>
            <p:spPr>
              <a:xfrm>
                <a:off x="864636" y="830142"/>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149</a:t>
                </a:r>
              </a:p>
            </p:txBody>
          </p:sp>
          <p:sp>
            <p:nvSpPr>
              <p:cNvPr id="25" name="Rectangle 24">
                <a:extLst>
                  <a:ext uri="{FF2B5EF4-FFF2-40B4-BE49-F238E27FC236}">
                    <a16:creationId xmlns:a16="http://schemas.microsoft.com/office/drawing/2014/main" id="{E8486AD7-584E-5511-1565-5CAC18C3A220}"/>
                  </a:ext>
                </a:extLst>
              </p:cNvPr>
              <p:cNvSpPr/>
              <p:nvPr/>
            </p:nvSpPr>
            <p:spPr>
              <a:xfrm>
                <a:off x="760175" y="830144"/>
                <a:ext cx="149292" cy="97957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8384EEC6-B055-2E5E-FE2A-777BD8E55C33}"/>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666F2927-155F-8DAF-4627-76400874DD38}"/>
                  </a:ext>
                </a:extLst>
              </p:cNvPr>
              <p:cNvSpPr/>
              <p:nvPr/>
            </p:nvSpPr>
            <p:spPr>
              <a:xfrm>
                <a:off x="2121763" y="2323619"/>
                <a:ext cx="200377" cy="17273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4DF646C-45D4-058E-C075-0117D3DF6509}"/>
                  </a:ext>
                </a:extLst>
              </p:cNvPr>
              <p:cNvSpPr/>
              <p:nvPr/>
            </p:nvSpPr>
            <p:spPr>
              <a:xfrm>
                <a:off x="2121762" y="2496169"/>
                <a:ext cx="200377" cy="6526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84353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CA" dirty="0"/>
              <a:t>Points clés de l'apprentissage</a:t>
            </a:r>
          </a:p>
        </p:txBody>
      </p:sp>
      <p:sp>
        <p:nvSpPr>
          <p:cNvPr id="60" name="5-Point Star 5">
            <a:extLst>
              <a:ext uri="{FF2B5EF4-FFF2-40B4-BE49-F238E27FC236}">
                <a16:creationId xmlns:a16="http://schemas.microsoft.com/office/drawing/2014/main" id="{CA51DE7D-C4EB-4482-B9BD-8251CB38B67D}"/>
              </a:ext>
            </a:extLst>
          </p:cNvPr>
          <p:cNvSpPr/>
          <p:nvPr/>
        </p:nvSpPr>
        <p:spPr>
          <a:xfrm>
            <a:off x="2086980" y="1947570"/>
            <a:ext cx="1051560" cy="1051560"/>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5401129" y="1947570"/>
            <a:ext cx="1051560" cy="1051560"/>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2" name="5-Point Star 5">
            <a:extLst>
              <a:ext uri="{FF2B5EF4-FFF2-40B4-BE49-F238E27FC236}">
                <a16:creationId xmlns:a16="http://schemas.microsoft.com/office/drawing/2014/main" id="{F0DA2569-FB86-4902-B70A-F4F49A979B6B}"/>
              </a:ext>
            </a:extLst>
          </p:cNvPr>
          <p:cNvSpPr/>
          <p:nvPr/>
        </p:nvSpPr>
        <p:spPr>
          <a:xfrm>
            <a:off x="8952950" y="1947570"/>
            <a:ext cx="1051560" cy="1051560"/>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831DDCE-945F-53D8-3A59-FF5EC4173E17}"/>
              </a:ext>
            </a:extLst>
          </p:cNvPr>
          <p:cNvSpPr txBox="1"/>
          <p:nvPr/>
        </p:nvSpPr>
        <p:spPr>
          <a:xfrm>
            <a:off x="1075872" y="3472543"/>
            <a:ext cx="3073775" cy="2123658"/>
          </a:xfrm>
          <a:prstGeom prst="rect">
            <a:avLst/>
          </a:prstGeom>
          <a:noFill/>
        </p:spPr>
        <p:txBody>
          <a:bodyPr wrap="square">
            <a:spAutoFit/>
          </a:bodyPr>
          <a:lstStyle/>
          <a:p>
            <a:pPr algn="ctr"/>
            <a:r>
              <a:rPr lang="en-GB" sz="2200" dirty="0">
                <a:latin typeface="Arial" panose="020B0604020202020204" pitchFamily="34" charset="0"/>
                <a:ea typeface="Helvetica Neue" panose="020B0604020202020204"/>
                <a:cs typeface="Arial" panose="020B0604020202020204" pitchFamily="34" charset="0"/>
              </a:rPr>
              <a:t>Les </a:t>
            </a:r>
            <a:r>
              <a:rPr lang="en-GB" sz="2200" dirty="0" err="1">
                <a:latin typeface="Arial" panose="020B0604020202020204" pitchFamily="34" charset="0"/>
                <a:ea typeface="Helvetica Neue" panose="020B0604020202020204"/>
                <a:cs typeface="Arial" panose="020B0604020202020204" pitchFamily="34" charset="0"/>
              </a:rPr>
              <a:t>gestionnaires</a:t>
            </a:r>
            <a:r>
              <a:rPr lang="en-GB" sz="2200" dirty="0">
                <a:latin typeface="Arial" panose="020B0604020202020204" pitchFamily="34" charset="0"/>
                <a:ea typeface="Helvetica Neue" panose="020B0604020202020204"/>
                <a:cs typeface="Arial" panose="020B0604020202020204" pitchFamily="34" charset="0"/>
              </a:rPr>
              <a:t> de </a:t>
            </a:r>
            <a:r>
              <a:rPr lang="en-GB" sz="2200" dirty="0" err="1">
                <a:latin typeface="Arial" panose="020B0604020202020204" pitchFamily="34" charset="0"/>
                <a:ea typeface="Helvetica Neue" panose="020B0604020202020204"/>
                <a:cs typeface="Arial" panose="020B0604020202020204" pitchFamily="34" charset="0"/>
              </a:rPr>
              <a:t>cas</a:t>
            </a:r>
            <a:r>
              <a:rPr lang="en-GB" sz="2200" dirty="0">
                <a:latin typeface="Arial" panose="020B0604020202020204" pitchFamily="34" charset="0"/>
                <a:ea typeface="Helvetica Neue" panose="020B0604020202020204"/>
                <a:cs typeface="Arial" panose="020B0604020202020204" pitchFamily="34" charset="0"/>
              </a:rPr>
              <a:t> ont un rôle important à jouer en fournissant des informations mises à jour </a:t>
            </a:r>
            <a:endParaRPr lang="en-BE" sz="2200" dirty="0">
              <a:effectLst/>
              <a:latin typeface="Arial" panose="020B0604020202020204" pitchFamily="34" charset="0"/>
              <a:ea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F6D4578-2F46-879A-1848-AD4405979F73}"/>
              </a:ext>
            </a:extLst>
          </p:cNvPr>
          <p:cNvSpPr txBox="1"/>
          <p:nvPr/>
        </p:nvSpPr>
        <p:spPr>
          <a:xfrm>
            <a:off x="7704171" y="3472543"/>
            <a:ext cx="3549118" cy="2123658"/>
          </a:xfrm>
          <a:prstGeom prst="rect">
            <a:avLst/>
          </a:prstGeom>
          <a:noFill/>
        </p:spPr>
        <p:txBody>
          <a:bodyPr wrap="square" lIns="91440" tIns="45720" rIns="91440" bIns="45720" anchor="t">
            <a:spAutoFit/>
          </a:bodyPr>
          <a:lstStyle/>
          <a:p>
            <a:pPr algn="ctr"/>
            <a:r>
              <a:rPr lang="en-US" sz="2200" dirty="0">
                <a:latin typeface="Arial" panose="020B0604020202020204" pitchFamily="34" charset="0"/>
                <a:ea typeface="Helvetica Neue" panose="020B0604020202020204"/>
                <a:cs typeface="Arial" panose="020B0604020202020204" pitchFamily="34" charset="0"/>
              </a:rPr>
              <a:t>L'enfant, les parents, les prestataires de soins et/ou les adultes de confiance doivent avoir la possibilité de participer et de s'impliquer dans les efforts de défense des droits.</a:t>
            </a:r>
            <a:endParaRPr lang="en-BE" sz="22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025199E-5AFF-7169-3988-F0E11682057C}"/>
              </a:ext>
            </a:extLst>
          </p:cNvPr>
          <p:cNvSpPr txBox="1"/>
          <p:nvPr/>
        </p:nvSpPr>
        <p:spPr>
          <a:xfrm>
            <a:off x="4644890" y="3472543"/>
            <a:ext cx="2564038" cy="1785104"/>
          </a:xfrm>
          <a:prstGeom prst="rect">
            <a:avLst/>
          </a:prstGeom>
          <a:noFill/>
        </p:spPr>
        <p:txBody>
          <a:bodyPr wrap="square">
            <a:spAutoFit/>
          </a:bodyPr>
          <a:lstStyle/>
          <a:p>
            <a:pPr algn="ctr"/>
            <a:r>
              <a:rPr lang="en-GB" sz="2200" dirty="0">
                <a:latin typeface="Arial" panose="020B0604020202020204" pitchFamily="34" charset="0"/>
                <a:ea typeface="Helvetica Neue" panose="020B0604020202020204"/>
                <a:cs typeface="Arial" panose="020B0604020202020204" pitchFamily="34" charset="0"/>
              </a:rPr>
              <a:t>Les informations communiquées doivent être adaptées à l'âge, au stade de développement et aux capacités de l'enfant.</a:t>
            </a:r>
            <a:endParaRPr lang="en-BE" sz="2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08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E2923B6A-6BD3-C2D1-7152-35DDFDD87BB2}"/>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4</a:t>
            </a:r>
          </a:p>
          <a:p>
            <a:br>
              <a:rPr lang="en-CA" b="1" dirty="0">
                <a:solidFill>
                  <a:schemeClr val="accent2">
                    <a:lumMod val="50000"/>
                  </a:schemeClr>
                </a:solidFill>
                <a:latin typeface="Garamond"/>
              </a:rPr>
            </a:br>
            <a:r>
              <a:rPr lang="en-US" sz="5400" b="1" dirty="0">
                <a:solidFill>
                  <a:schemeClr val="accent2">
                    <a:lumMod val="50000"/>
                  </a:schemeClr>
                </a:solidFill>
                <a:latin typeface="Garamond"/>
              </a:rPr>
              <a:t>Comment mettre en œuvre des activités de SMSPS ciblées et non spécialisées ?</a:t>
            </a:r>
          </a:p>
        </p:txBody>
      </p:sp>
    </p:spTree>
    <p:extLst>
      <p:ext uri="{BB962C8B-B14F-4D97-AF65-F5344CB8AC3E}">
        <p14:creationId xmlns:p14="http://schemas.microsoft.com/office/powerpoint/2010/main" val="201876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6150-D58C-CFFC-10C7-860F4AD6B0E7}"/>
              </a:ext>
            </a:extLst>
          </p:cNvPr>
          <p:cNvSpPr>
            <a:spLocks noGrp="1"/>
          </p:cNvSpPr>
          <p:nvPr>
            <p:ph type="title"/>
          </p:nvPr>
        </p:nvSpPr>
        <p:spPr/>
        <p:txBody>
          <a:bodyPr/>
          <a:lstStyle/>
          <a:p>
            <a:r>
              <a:rPr lang="en-GB" dirty="0"/>
              <a:t>Meilleures pratiques en matière d'orientation</a:t>
            </a:r>
            <a:endParaRPr lang="en-BE" dirty="0"/>
          </a:p>
        </p:txBody>
      </p:sp>
      <p:grpSp>
        <p:nvGrpSpPr>
          <p:cNvPr id="3" name="Group 2">
            <a:extLst>
              <a:ext uri="{FF2B5EF4-FFF2-40B4-BE49-F238E27FC236}">
                <a16:creationId xmlns:a16="http://schemas.microsoft.com/office/drawing/2014/main" id="{92DF5130-12FC-8C52-59F3-EE9AC6D7743F}"/>
              </a:ext>
            </a:extLst>
          </p:cNvPr>
          <p:cNvGrpSpPr/>
          <p:nvPr/>
        </p:nvGrpSpPr>
        <p:grpSpPr>
          <a:xfrm>
            <a:off x="1524083" y="2426619"/>
            <a:ext cx="3415887" cy="2678824"/>
            <a:chOff x="1117683" y="2194390"/>
            <a:chExt cx="3415887" cy="2678824"/>
          </a:xfrm>
          <a:solidFill>
            <a:schemeClr val="accent2">
              <a:lumMod val="50000"/>
            </a:schemeClr>
          </a:solidFill>
        </p:grpSpPr>
        <p:sp>
          <p:nvSpPr>
            <p:cNvPr id="4" name="Speech Bubble: Rectangle with Corners Rounded 3">
              <a:extLst>
                <a:ext uri="{FF2B5EF4-FFF2-40B4-BE49-F238E27FC236}">
                  <a16:creationId xmlns:a16="http://schemas.microsoft.com/office/drawing/2014/main" id="{23A08616-D233-95FA-DF68-D784AD09BE06}"/>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9A90F7C8-0938-A6DA-89E9-375E5D4AE6BC}"/>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284F6697-49BE-FF57-665B-D5B1D682B6C6}"/>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CBB33B4D-E5F0-FFD3-33DD-E89255F3D748}"/>
              </a:ext>
            </a:extLst>
          </p:cNvPr>
          <p:cNvSpPr txBox="1"/>
          <p:nvPr/>
        </p:nvSpPr>
        <p:spPr>
          <a:xfrm>
            <a:off x="5620657" y="2305138"/>
            <a:ext cx="5733143" cy="1938992"/>
          </a:xfrm>
          <a:prstGeom prst="rect">
            <a:avLst/>
          </a:prstGeom>
          <a:noFill/>
        </p:spPr>
        <p:txBody>
          <a:bodyPr wrap="square" rtlCol="0">
            <a:spAutoFit/>
          </a:bodyPr>
          <a:lstStyle/>
          <a:p>
            <a:pPr algn="ctr"/>
            <a:r>
              <a:rPr lang="en-GB" sz="4000" b="1" dirty="0">
                <a:latin typeface="Arial" panose="020B0604020202020204" pitchFamily="34" charset="0"/>
                <a:cs typeface="Arial" panose="020B0604020202020204" pitchFamily="34" charset="0"/>
              </a:rPr>
              <a:t>Pouvez-vous récapituler les compétences de base en matière de soutien psychosocial ?</a:t>
            </a:r>
            <a:endParaRPr lang="en-BE"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14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D67D-F56A-B6A9-CD33-A302C73F6585}"/>
              </a:ext>
            </a:extLst>
          </p:cNvPr>
          <p:cNvSpPr>
            <a:spLocks noGrp="1"/>
          </p:cNvSpPr>
          <p:nvPr>
            <p:ph type="title"/>
          </p:nvPr>
        </p:nvSpPr>
        <p:spPr/>
        <p:txBody>
          <a:bodyPr>
            <a:normAutofit/>
          </a:bodyPr>
          <a:lstStyle/>
          <a:p>
            <a:pPr algn="l"/>
            <a:r>
              <a:rPr lang="en-GB" dirty="0"/>
              <a:t>Activités directives et non directives de la SMSPS</a:t>
            </a:r>
            <a:endParaRPr lang="en-BE" dirty="0"/>
          </a:p>
        </p:txBody>
      </p:sp>
      <p:sp>
        <p:nvSpPr>
          <p:cNvPr id="21" name="TextBox 20">
            <a:extLst>
              <a:ext uri="{FF2B5EF4-FFF2-40B4-BE49-F238E27FC236}">
                <a16:creationId xmlns:a16="http://schemas.microsoft.com/office/drawing/2014/main" id="{296728C2-4B05-F01A-596B-B55C4287E3A5}"/>
              </a:ext>
            </a:extLst>
          </p:cNvPr>
          <p:cNvSpPr txBox="1"/>
          <p:nvPr/>
        </p:nvSpPr>
        <p:spPr>
          <a:xfrm>
            <a:off x="1265129" y="3452161"/>
            <a:ext cx="4565072" cy="2554545"/>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ACTIVITÉS NON-DIRECTIVES</a:t>
            </a:r>
          </a:p>
          <a:p>
            <a:endParaRPr lang="en-GB"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L'enfant choisit l'activité</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L'enfant peut prendre l'initiative et le </a:t>
            </a:r>
            <a:r>
              <a:rPr lang="en-GB" sz="2000" dirty="0" err="1">
                <a:latin typeface="Arial" panose="020B0604020202020204" pitchFamily="34" charset="0"/>
                <a:cs typeface="Arial" panose="020B0604020202020204" pitchFamily="34" charset="0"/>
              </a:rPr>
              <a:t>gestionnaire</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cas</a:t>
            </a:r>
            <a:r>
              <a:rPr lang="en-GB" sz="2000" dirty="0">
                <a:latin typeface="Arial" panose="020B0604020202020204" pitchFamily="34" charset="0"/>
                <a:cs typeface="Arial" panose="020B0604020202020204" pitchFamily="34" charset="0"/>
              </a:rPr>
              <a:t> la suivre.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le </a:t>
            </a:r>
            <a:r>
              <a:rPr lang="en-GB" sz="2000" dirty="0" err="1">
                <a:latin typeface="Arial" panose="020B0604020202020204" pitchFamily="34" charset="0"/>
                <a:cs typeface="Arial" panose="020B0604020202020204" pitchFamily="34" charset="0"/>
              </a:rPr>
              <a:t>gestionnaire</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cas</a:t>
            </a:r>
            <a:r>
              <a:rPr lang="en-GB" sz="2000" dirty="0">
                <a:latin typeface="Arial" panose="020B0604020202020204" pitchFamily="34" charset="0"/>
                <a:cs typeface="Arial" panose="020B0604020202020204" pitchFamily="34" charset="0"/>
              </a:rPr>
              <a:t> ne dispose pas d'un ordre du jour avec des sujets préparés.</a:t>
            </a:r>
          </a:p>
        </p:txBody>
      </p:sp>
      <p:sp>
        <p:nvSpPr>
          <p:cNvPr id="22" name="TextBox 21">
            <a:extLst>
              <a:ext uri="{FF2B5EF4-FFF2-40B4-BE49-F238E27FC236}">
                <a16:creationId xmlns:a16="http://schemas.microsoft.com/office/drawing/2014/main" id="{0803DC5F-1417-0949-46B5-82DCBC7D297F}"/>
              </a:ext>
            </a:extLst>
          </p:cNvPr>
          <p:cNvSpPr txBox="1"/>
          <p:nvPr/>
        </p:nvSpPr>
        <p:spPr>
          <a:xfrm>
            <a:off x="6934086" y="3452161"/>
            <a:ext cx="4565072" cy="2554545"/>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ACTIVITÉS DIRECTIVES</a:t>
            </a:r>
          </a:p>
          <a:p>
            <a:endParaRPr lang="en-GB"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le </a:t>
            </a:r>
            <a:r>
              <a:rPr lang="en-GB" sz="2000" dirty="0" err="1">
                <a:latin typeface="Arial" panose="020B0604020202020204" pitchFamily="34" charset="0"/>
                <a:cs typeface="Arial" panose="020B0604020202020204" pitchFamily="34" charset="0"/>
              </a:rPr>
              <a:t>gestionnaire</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cas</a:t>
            </a:r>
            <a:r>
              <a:rPr lang="en-GB" sz="2000" dirty="0">
                <a:latin typeface="Arial" panose="020B0604020202020204" pitchFamily="34" charset="0"/>
                <a:cs typeface="Arial" panose="020B0604020202020204" pitchFamily="34" charset="0"/>
              </a:rPr>
              <a:t> sélectionne et prépare l'activité</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le </a:t>
            </a:r>
            <a:r>
              <a:rPr lang="en-GB" sz="2000" dirty="0" err="1">
                <a:latin typeface="Arial" panose="020B0604020202020204" pitchFamily="34" charset="0"/>
                <a:cs typeface="Arial" panose="020B0604020202020204" pitchFamily="34" charset="0"/>
              </a:rPr>
              <a:t>gestionnaire</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cas</a:t>
            </a:r>
            <a:r>
              <a:rPr lang="en-GB" sz="2000" dirty="0">
                <a:latin typeface="Arial" panose="020B0604020202020204" pitchFamily="34" charset="0"/>
                <a:cs typeface="Arial" panose="020B0604020202020204" pitchFamily="34" charset="0"/>
              </a:rPr>
              <a:t> guide l'enfant tout au long de l'activité.</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le </a:t>
            </a:r>
            <a:r>
              <a:rPr lang="en-GB" sz="2000" dirty="0" err="1">
                <a:latin typeface="Arial" panose="020B0604020202020204" pitchFamily="34" charset="0"/>
                <a:cs typeface="Arial" panose="020B0604020202020204" pitchFamily="34" charset="0"/>
              </a:rPr>
              <a:t>gestionnaire</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cas</a:t>
            </a:r>
            <a:r>
              <a:rPr lang="en-GB" sz="2000" dirty="0">
                <a:latin typeface="Arial" panose="020B0604020202020204" pitchFamily="34" charset="0"/>
                <a:cs typeface="Arial" panose="020B0604020202020204" pitchFamily="34" charset="0"/>
              </a:rPr>
              <a:t> aborde certains sujets avec l'enfant.</a:t>
            </a:r>
            <a:endParaRPr lang="en-BE" sz="2000" dirty="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C987875-16C5-AF46-78C1-FFB2F5F429F8}"/>
              </a:ext>
            </a:extLst>
          </p:cNvPr>
          <p:cNvGrpSpPr/>
          <p:nvPr/>
        </p:nvGrpSpPr>
        <p:grpSpPr>
          <a:xfrm>
            <a:off x="3938725" y="2132449"/>
            <a:ext cx="609437" cy="969029"/>
            <a:chOff x="860877" y="1929282"/>
            <a:chExt cx="1053230" cy="1674679"/>
          </a:xfrm>
          <a:solidFill>
            <a:schemeClr val="accent2">
              <a:lumMod val="50000"/>
            </a:schemeClr>
          </a:solidFill>
        </p:grpSpPr>
        <p:sp>
          <p:nvSpPr>
            <p:cNvPr id="24" name="Round Same Side Corner Rectangle 46">
              <a:extLst>
                <a:ext uri="{FF2B5EF4-FFF2-40B4-BE49-F238E27FC236}">
                  <a16:creationId xmlns:a16="http://schemas.microsoft.com/office/drawing/2014/main" id="{19347EA0-E8C7-4469-58DB-1C9C2A066565}"/>
                </a:ext>
              </a:extLst>
            </p:cNvPr>
            <p:cNvSpPr/>
            <p:nvPr/>
          </p:nvSpPr>
          <p:spPr>
            <a:xfrm>
              <a:off x="1052733" y="2725467"/>
              <a:ext cx="671847" cy="8784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D624F65E-DE79-DA32-AE63-637427B38174}"/>
                </a:ext>
              </a:extLst>
            </p:cNvPr>
            <p:cNvSpPr/>
            <p:nvPr/>
          </p:nvSpPr>
          <p:spPr>
            <a:xfrm>
              <a:off x="1047750" y="1929282"/>
              <a:ext cx="679484" cy="679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26" name="Trapezoid 25">
              <a:extLst>
                <a:ext uri="{FF2B5EF4-FFF2-40B4-BE49-F238E27FC236}">
                  <a16:creationId xmlns:a16="http://schemas.microsoft.com/office/drawing/2014/main" id="{F774BB53-5856-F0D1-B712-8EEC0FC23B43}"/>
                </a:ext>
              </a:extLst>
            </p:cNvPr>
            <p:cNvSpPr/>
            <p:nvPr/>
          </p:nvSpPr>
          <p:spPr>
            <a:xfrm>
              <a:off x="860877" y="2993721"/>
              <a:ext cx="1053230" cy="610240"/>
            </a:xfrm>
            <a:prstGeom prst="trapezoid">
              <a:avLst>
                <a:gd name="adj" fmla="val 330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9DD1DEF-D129-5784-74C6-7607E8092AC1}"/>
              </a:ext>
            </a:extLst>
          </p:cNvPr>
          <p:cNvGrpSpPr/>
          <p:nvPr/>
        </p:nvGrpSpPr>
        <p:grpSpPr>
          <a:xfrm>
            <a:off x="2296319" y="1575992"/>
            <a:ext cx="521410" cy="1525486"/>
            <a:chOff x="1022970" y="2227840"/>
            <a:chExt cx="1141610" cy="3340002"/>
          </a:xfrm>
          <a:solidFill>
            <a:schemeClr val="accent2">
              <a:lumMod val="50000"/>
            </a:schemeClr>
          </a:solidFill>
        </p:grpSpPr>
        <p:sp>
          <p:nvSpPr>
            <p:cNvPr id="28" name="Oval 27">
              <a:extLst>
                <a:ext uri="{FF2B5EF4-FFF2-40B4-BE49-F238E27FC236}">
                  <a16:creationId xmlns:a16="http://schemas.microsoft.com/office/drawing/2014/main" id="{FC0106AA-B223-BB8B-3E08-C1436C37440B}"/>
                </a:ext>
              </a:extLst>
            </p:cNvPr>
            <p:cNvSpPr/>
            <p:nvPr/>
          </p:nvSpPr>
          <p:spPr>
            <a:xfrm>
              <a:off x="1022970" y="2227840"/>
              <a:ext cx="1141610" cy="11416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Top Corners Rounded 28">
              <a:extLst>
                <a:ext uri="{FF2B5EF4-FFF2-40B4-BE49-F238E27FC236}">
                  <a16:creationId xmlns:a16="http://schemas.microsoft.com/office/drawing/2014/main" id="{084A02CE-80DA-CFDA-5FD2-D5DD8BD1838A}"/>
                </a:ext>
              </a:extLst>
            </p:cNvPr>
            <p:cNvSpPr/>
            <p:nvPr/>
          </p:nvSpPr>
          <p:spPr>
            <a:xfrm>
              <a:off x="1022970" y="3582437"/>
              <a:ext cx="1141610" cy="198540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0" name="Straight Connector 29">
            <a:extLst>
              <a:ext uri="{FF2B5EF4-FFF2-40B4-BE49-F238E27FC236}">
                <a16:creationId xmlns:a16="http://schemas.microsoft.com/office/drawing/2014/main" id="{49938C62-F78F-B9DD-1A68-F27460A772D3}"/>
              </a:ext>
            </a:extLst>
          </p:cNvPr>
          <p:cNvCxnSpPr/>
          <p:nvPr/>
        </p:nvCxnSpPr>
        <p:spPr>
          <a:xfrm>
            <a:off x="1265129" y="3051374"/>
            <a:ext cx="2548335" cy="0"/>
          </a:xfrm>
          <a:prstGeom prst="line">
            <a:avLst/>
          </a:prstGeom>
          <a:ln w="38100">
            <a:solidFill>
              <a:schemeClr val="accent2">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B88AD86-7858-0003-C83C-B8553A57CCE7}"/>
              </a:ext>
            </a:extLst>
          </p:cNvPr>
          <p:cNvGrpSpPr/>
          <p:nvPr/>
        </p:nvGrpSpPr>
        <p:grpSpPr>
          <a:xfrm>
            <a:off x="7958971" y="2132449"/>
            <a:ext cx="609437" cy="969029"/>
            <a:chOff x="860877" y="1929282"/>
            <a:chExt cx="1053230" cy="1674679"/>
          </a:xfrm>
          <a:solidFill>
            <a:schemeClr val="accent2">
              <a:lumMod val="50000"/>
            </a:schemeClr>
          </a:solidFill>
        </p:grpSpPr>
        <p:sp>
          <p:nvSpPr>
            <p:cNvPr id="32" name="Round Same Side Corner Rectangle 46">
              <a:extLst>
                <a:ext uri="{FF2B5EF4-FFF2-40B4-BE49-F238E27FC236}">
                  <a16:creationId xmlns:a16="http://schemas.microsoft.com/office/drawing/2014/main" id="{F2A2EDC1-D4DA-F8EA-167B-CF9EBD4B336C}"/>
                </a:ext>
              </a:extLst>
            </p:cNvPr>
            <p:cNvSpPr/>
            <p:nvPr/>
          </p:nvSpPr>
          <p:spPr>
            <a:xfrm>
              <a:off x="1052733" y="2725467"/>
              <a:ext cx="671847" cy="8784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FA631365-5483-CF4E-76BC-0E56A1269190}"/>
                </a:ext>
              </a:extLst>
            </p:cNvPr>
            <p:cNvSpPr/>
            <p:nvPr/>
          </p:nvSpPr>
          <p:spPr>
            <a:xfrm>
              <a:off x="1047750" y="1929282"/>
              <a:ext cx="679484" cy="679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34" name="Trapezoid 33">
              <a:extLst>
                <a:ext uri="{FF2B5EF4-FFF2-40B4-BE49-F238E27FC236}">
                  <a16:creationId xmlns:a16="http://schemas.microsoft.com/office/drawing/2014/main" id="{A5DB9EA3-A1BF-D767-1CAA-1A25DBBC8E27}"/>
                </a:ext>
              </a:extLst>
            </p:cNvPr>
            <p:cNvSpPr/>
            <p:nvPr/>
          </p:nvSpPr>
          <p:spPr>
            <a:xfrm>
              <a:off x="860877" y="2993721"/>
              <a:ext cx="1053230" cy="610240"/>
            </a:xfrm>
            <a:prstGeom prst="trapezoid">
              <a:avLst>
                <a:gd name="adj" fmla="val 330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EA409AF7-C4C1-DF74-D677-44B827F63CED}"/>
              </a:ext>
            </a:extLst>
          </p:cNvPr>
          <p:cNvGrpSpPr/>
          <p:nvPr/>
        </p:nvGrpSpPr>
        <p:grpSpPr>
          <a:xfrm>
            <a:off x="9624910" y="1575992"/>
            <a:ext cx="521410" cy="1525486"/>
            <a:chOff x="1022970" y="2227840"/>
            <a:chExt cx="1141610" cy="3340002"/>
          </a:xfrm>
          <a:solidFill>
            <a:schemeClr val="accent2">
              <a:lumMod val="50000"/>
            </a:schemeClr>
          </a:solidFill>
        </p:grpSpPr>
        <p:sp>
          <p:nvSpPr>
            <p:cNvPr id="36" name="Oval 35">
              <a:extLst>
                <a:ext uri="{FF2B5EF4-FFF2-40B4-BE49-F238E27FC236}">
                  <a16:creationId xmlns:a16="http://schemas.microsoft.com/office/drawing/2014/main" id="{27DF163C-8749-1A43-6530-304C03BA3C51}"/>
                </a:ext>
              </a:extLst>
            </p:cNvPr>
            <p:cNvSpPr/>
            <p:nvPr/>
          </p:nvSpPr>
          <p:spPr>
            <a:xfrm>
              <a:off x="1022970" y="2227840"/>
              <a:ext cx="1141610" cy="11416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Top Corners Rounded 36">
              <a:extLst>
                <a:ext uri="{FF2B5EF4-FFF2-40B4-BE49-F238E27FC236}">
                  <a16:creationId xmlns:a16="http://schemas.microsoft.com/office/drawing/2014/main" id="{00FEE5A3-0C9D-A3B4-19D5-27A32814CFEA}"/>
                </a:ext>
              </a:extLst>
            </p:cNvPr>
            <p:cNvSpPr/>
            <p:nvPr/>
          </p:nvSpPr>
          <p:spPr>
            <a:xfrm>
              <a:off x="1022970" y="3582437"/>
              <a:ext cx="1141610" cy="198540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8" name="Straight Connector 37">
            <a:extLst>
              <a:ext uri="{FF2B5EF4-FFF2-40B4-BE49-F238E27FC236}">
                <a16:creationId xmlns:a16="http://schemas.microsoft.com/office/drawing/2014/main" id="{3892D52E-E983-0C9B-5AEB-947BEF28B7F2}"/>
              </a:ext>
            </a:extLst>
          </p:cNvPr>
          <p:cNvCxnSpPr/>
          <p:nvPr/>
        </p:nvCxnSpPr>
        <p:spPr>
          <a:xfrm>
            <a:off x="6989523" y="3051374"/>
            <a:ext cx="2548335" cy="0"/>
          </a:xfrm>
          <a:prstGeom prst="line">
            <a:avLst/>
          </a:prstGeom>
          <a:ln w="38100">
            <a:solidFill>
              <a:schemeClr val="accent2">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751292C-6E02-9EB0-126B-23E82D252B68}"/>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462E363C-AE16-27E5-D866-CB993DB6DA4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D194C46-B9E0-5ED0-398E-65AE9E793C3A}"/>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DF39C479-BC59-3D52-9DE1-AF272853CFBA}"/>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153</a:t>
                </a:r>
              </a:p>
            </p:txBody>
          </p:sp>
          <p:sp>
            <p:nvSpPr>
              <p:cNvPr id="7" name="Rectangle 6">
                <a:extLst>
                  <a:ext uri="{FF2B5EF4-FFF2-40B4-BE49-F238E27FC236}">
                    <a16:creationId xmlns:a16="http://schemas.microsoft.com/office/drawing/2014/main" id="{DC24AAF5-9BF3-1915-F5DC-A8715C677BE3}"/>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051665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EE53-D7A1-8820-570B-69AAAF148BD7}"/>
              </a:ext>
            </a:extLst>
          </p:cNvPr>
          <p:cNvSpPr>
            <a:spLocks noGrp="1"/>
          </p:cNvSpPr>
          <p:nvPr>
            <p:ph type="title"/>
          </p:nvPr>
        </p:nvSpPr>
        <p:spPr/>
        <p:txBody>
          <a:bodyPr>
            <a:normAutofit fontScale="90000"/>
          </a:bodyPr>
          <a:lstStyle/>
          <a:p>
            <a:r>
              <a:rPr lang="en-GB" dirty="0"/>
              <a:t>Types d'activités de SMSPS ciblées et non spécialisées</a:t>
            </a:r>
            <a:endParaRPr lang="en-BE" dirty="0"/>
          </a:p>
        </p:txBody>
      </p:sp>
      <p:sp>
        <p:nvSpPr>
          <p:cNvPr id="13" name="TextBox 12">
            <a:extLst>
              <a:ext uri="{FF2B5EF4-FFF2-40B4-BE49-F238E27FC236}">
                <a16:creationId xmlns:a16="http://schemas.microsoft.com/office/drawing/2014/main" id="{A080C2F4-2935-C6BF-4340-5C316A23D34D}"/>
              </a:ext>
            </a:extLst>
          </p:cNvPr>
          <p:cNvSpPr txBox="1"/>
          <p:nvPr/>
        </p:nvSpPr>
        <p:spPr>
          <a:xfrm>
            <a:off x="1311075" y="4662939"/>
            <a:ext cx="2668772"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Psychoéducation </a:t>
            </a:r>
            <a:endParaRPr lang="en-BE" sz="240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EFEAB67A-9310-ED0D-13DE-AF57F5F4CA89}"/>
              </a:ext>
            </a:extLst>
          </p:cNvPr>
          <p:cNvGrpSpPr/>
          <p:nvPr/>
        </p:nvGrpSpPr>
        <p:grpSpPr>
          <a:xfrm>
            <a:off x="5157242" y="2128856"/>
            <a:ext cx="2495965" cy="1999347"/>
            <a:chOff x="6991951" y="4889541"/>
            <a:chExt cx="1095111" cy="881468"/>
          </a:xfrm>
          <a:solidFill>
            <a:schemeClr val="accent2">
              <a:lumMod val="75000"/>
            </a:schemeClr>
          </a:solidFill>
        </p:grpSpPr>
        <p:grpSp>
          <p:nvGrpSpPr>
            <p:cNvPr id="15" name="Group 14">
              <a:extLst>
                <a:ext uri="{FF2B5EF4-FFF2-40B4-BE49-F238E27FC236}">
                  <a16:creationId xmlns:a16="http://schemas.microsoft.com/office/drawing/2014/main" id="{30B5F895-04B3-74AF-0747-E652553FF176}"/>
                </a:ext>
              </a:extLst>
            </p:cNvPr>
            <p:cNvGrpSpPr/>
            <p:nvPr/>
          </p:nvGrpSpPr>
          <p:grpSpPr>
            <a:xfrm>
              <a:off x="6991951" y="4889541"/>
              <a:ext cx="527956" cy="538568"/>
              <a:chOff x="6673904" y="4927635"/>
              <a:chExt cx="864452" cy="881827"/>
            </a:xfrm>
            <a:grpFill/>
          </p:grpSpPr>
          <p:sp>
            <p:nvSpPr>
              <p:cNvPr id="19" name="Oval 18">
                <a:extLst>
                  <a:ext uri="{FF2B5EF4-FFF2-40B4-BE49-F238E27FC236}">
                    <a16:creationId xmlns:a16="http://schemas.microsoft.com/office/drawing/2014/main" id="{BF7DDCF2-87FA-4432-332C-9B2771557FB8}"/>
                  </a:ext>
                </a:extLst>
              </p:cNvPr>
              <p:cNvSpPr/>
              <p:nvPr/>
            </p:nvSpPr>
            <p:spPr>
              <a:xfrm>
                <a:off x="6673904" y="4927635"/>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0" name="Block Arc 19">
                <a:extLst>
                  <a:ext uri="{FF2B5EF4-FFF2-40B4-BE49-F238E27FC236}">
                    <a16:creationId xmlns:a16="http://schemas.microsoft.com/office/drawing/2014/main" id="{CE2C9944-9A75-750D-9A18-90296825E4C4}"/>
                  </a:ext>
                </a:extLst>
              </p:cNvPr>
              <p:cNvSpPr/>
              <p:nvPr/>
            </p:nvSpPr>
            <p:spPr>
              <a:xfrm rot="10800000">
                <a:off x="6917818" y="5355565"/>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2DFE811C-584C-9883-5628-9099358B1FCD}"/>
                </a:ext>
              </a:extLst>
            </p:cNvPr>
            <p:cNvGrpSpPr/>
            <p:nvPr/>
          </p:nvGrpSpPr>
          <p:grpSpPr>
            <a:xfrm>
              <a:off x="7559106" y="5232441"/>
              <a:ext cx="527956" cy="538568"/>
              <a:chOff x="7662737" y="4933947"/>
              <a:chExt cx="864452" cy="881827"/>
            </a:xfrm>
            <a:grpFill/>
          </p:grpSpPr>
          <p:sp>
            <p:nvSpPr>
              <p:cNvPr id="17" name="Oval 16">
                <a:extLst>
                  <a:ext uri="{FF2B5EF4-FFF2-40B4-BE49-F238E27FC236}">
                    <a16:creationId xmlns:a16="http://schemas.microsoft.com/office/drawing/2014/main" id="{D9E94D18-B95A-2038-52D5-E6CF6F58F2D8}"/>
                  </a:ext>
                </a:extLst>
              </p:cNvPr>
              <p:cNvSpPr/>
              <p:nvPr/>
            </p:nvSpPr>
            <p:spPr>
              <a:xfrm>
                <a:off x="7662737" y="4933947"/>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8" name="Block Arc 17">
                <a:extLst>
                  <a:ext uri="{FF2B5EF4-FFF2-40B4-BE49-F238E27FC236}">
                    <a16:creationId xmlns:a16="http://schemas.microsoft.com/office/drawing/2014/main" id="{7813D937-BF60-CDCD-2684-A74525E85638}"/>
                  </a:ext>
                </a:extLst>
              </p:cNvPr>
              <p:cNvSpPr/>
              <p:nvPr/>
            </p:nvSpPr>
            <p:spPr>
              <a:xfrm>
                <a:off x="7923857" y="5512539"/>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sp>
        <p:nvSpPr>
          <p:cNvPr id="21" name="TextBox 20">
            <a:extLst>
              <a:ext uri="{FF2B5EF4-FFF2-40B4-BE49-F238E27FC236}">
                <a16:creationId xmlns:a16="http://schemas.microsoft.com/office/drawing/2014/main" id="{1966737A-7A40-6361-7592-99C8F88991A6}"/>
              </a:ext>
            </a:extLst>
          </p:cNvPr>
          <p:cNvSpPr txBox="1"/>
          <p:nvPr/>
        </p:nvSpPr>
        <p:spPr>
          <a:xfrm>
            <a:off x="4984435" y="4662938"/>
            <a:ext cx="2668772"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Activités d'expression</a:t>
            </a:r>
            <a:endParaRPr lang="en-BE" sz="2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4937B7B-458C-CC9C-2371-56B0F0193315}"/>
              </a:ext>
            </a:extLst>
          </p:cNvPr>
          <p:cNvSpPr txBox="1"/>
          <p:nvPr/>
        </p:nvSpPr>
        <p:spPr>
          <a:xfrm>
            <a:off x="8508384" y="4689829"/>
            <a:ext cx="2845416" cy="830997"/>
          </a:xfrm>
          <a:prstGeom prst="rect">
            <a:avLst/>
          </a:prstGeom>
          <a:noFill/>
        </p:spPr>
        <p:txBody>
          <a:bodyPr wrap="square" lIns="91440" tIns="45720" rIns="91440" bIns="45720" rtlCol="0" anchor="t">
            <a:spAutoFit/>
          </a:bodyPr>
          <a:lstStyle/>
          <a:p>
            <a:pPr algn="ctr"/>
            <a:r>
              <a:rPr lang="en-GB" sz="2400" dirty="0">
                <a:latin typeface="Arial" panose="020B0604020202020204" pitchFamily="34" charset="0"/>
                <a:cs typeface="Arial" panose="020B0604020202020204" pitchFamily="34" charset="0"/>
              </a:rPr>
              <a:t>Activités de régulation émotionnelle</a:t>
            </a:r>
            <a:endParaRPr lang="en-BE" sz="2400" dirty="0">
              <a:latin typeface="Arial" panose="020B0604020202020204" pitchFamily="34" charset="0"/>
              <a:cs typeface="Arial" panose="020B0604020202020204" pitchFamily="34" charset="0"/>
            </a:endParaRPr>
          </a:p>
        </p:txBody>
      </p:sp>
      <p:pic>
        <p:nvPicPr>
          <p:cNvPr id="23" name="Graphic 22" descr="Scientific Thought with solid fill">
            <a:extLst>
              <a:ext uri="{FF2B5EF4-FFF2-40B4-BE49-F238E27FC236}">
                <a16:creationId xmlns:a16="http://schemas.microsoft.com/office/drawing/2014/main" id="{72A9C049-C520-446C-9710-70C77D014C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3578" y="1917002"/>
            <a:ext cx="2406269" cy="2406269"/>
          </a:xfrm>
          <a:prstGeom prst="rect">
            <a:avLst/>
          </a:prstGeom>
        </p:spPr>
      </p:pic>
      <p:grpSp>
        <p:nvGrpSpPr>
          <p:cNvPr id="41" name="Group 40">
            <a:extLst>
              <a:ext uri="{FF2B5EF4-FFF2-40B4-BE49-F238E27FC236}">
                <a16:creationId xmlns:a16="http://schemas.microsoft.com/office/drawing/2014/main" id="{012990F0-E6DF-C8DD-3D0C-A16A71A3AD6B}"/>
              </a:ext>
            </a:extLst>
          </p:cNvPr>
          <p:cNvGrpSpPr/>
          <p:nvPr/>
        </p:nvGrpSpPr>
        <p:grpSpPr>
          <a:xfrm>
            <a:off x="8886140" y="2128856"/>
            <a:ext cx="2458554" cy="1946452"/>
            <a:chOff x="8886140" y="2128856"/>
            <a:chExt cx="2458554" cy="1946452"/>
          </a:xfrm>
        </p:grpSpPr>
        <p:grpSp>
          <p:nvGrpSpPr>
            <p:cNvPr id="36" name="Group 35">
              <a:extLst>
                <a:ext uri="{FF2B5EF4-FFF2-40B4-BE49-F238E27FC236}">
                  <a16:creationId xmlns:a16="http://schemas.microsoft.com/office/drawing/2014/main" id="{2C65BC90-AAA8-D879-03DB-D80F3E39C3C2}"/>
                </a:ext>
              </a:extLst>
            </p:cNvPr>
            <p:cNvGrpSpPr/>
            <p:nvPr/>
          </p:nvGrpSpPr>
          <p:grpSpPr>
            <a:xfrm>
              <a:off x="9892149" y="2128856"/>
              <a:ext cx="1452545" cy="1452545"/>
              <a:chOff x="9854276" y="2446764"/>
              <a:chExt cx="1691138" cy="1691138"/>
            </a:xfrm>
          </p:grpSpPr>
          <p:pic>
            <p:nvPicPr>
              <p:cNvPr id="31" name="Graphic 30" descr="Head with gears with solid fill">
                <a:extLst>
                  <a:ext uri="{FF2B5EF4-FFF2-40B4-BE49-F238E27FC236}">
                    <a16:creationId xmlns:a16="http://schemas.microsoft.com/office/drawing/2014/main" id="{EAFAE725-D5F1-25B9-A003-AED3E780BB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4276" y="2446764"/>
                <a:ext cx="1691138" cy="1691138"/>
              </a:xfrm>
              <a:prstGeom prst="rect">
                <a:avLst/>
              </a:prstGeom>
            </p:spPr>
          </p:pic>
          <p:sp>
            <p:nvSpPr>
              <p:cNvPr id="33" name="Oval 32">
                <a:extLst>
                  <a:ext uri="{FF2B5EF4-FFF2-40B4-BE49-F238E27FC236}">
                    <a16:creationId xmlns:a16="http://schemas.microsoft.com/office/drawing/2014/main" id="{9458EBC6-891E-1BA3-373E-CD5E0CD70B04}"/>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Heart 36">
              <a:extLst>
                <a:ext uri="{FF2B5EF4-FFF2-40B4-BE49-F238E27FC236}">
                  <a16:creationId xmlns:a16="http://schemas.microsoft.com/office/drawing/2014/main" id="{3D017AB1-30D2-CC45-4DE3-62B6FC98AAD4}"/>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Freeform: Shape 39">
              <a:extLst>
                <a:ext uri="{FF2B5EF4-FFF2-40B4-BE49-F238E27FC236}">
                  <a16:creationId xmlns:a16="http://schemas.microsoft.com/office/drawing/2014/main" id="{E9324C49-EA88-CE80-409D-BB4CFB59A4D0}"/>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11960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9930312-8F4B-698F-0EB2-4BCC9C411657}"/>
              </a:ext>
            </a:extLst>
          </p:cNvPr>
          <p:cNvSpPr/>
          <p:nvPr/>
        </p:nvSpPr>
        <p:spPr>
          <a:xfrm>
            <a:off x="6629400" y="2476500"/>
            <a:ext cx="4876800" cy="33507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dirty="0"/>
              <a:t>Psychoéducation </a:t>
            </a:r>
          </a:p>
        </p:txBody>
      </p:sp>
      <p:sp>
        <p:nvSpPr>
          <p:cNvPr id="2" name="TextBox 1">
            <a:extLst>
              <a:ext uri="{FF2B5EF4-FFF2-40B4-BE49-F238E27FC236}">
                <a16:creationId xmlns:a16="http://schemas.microsoft.com/office/drawing/2014/main" id="{A731C90E-5FE8-0535-5B52-CF4BAA4766B1}"/>
              </a:ext>
            </a:extLst>
          </p:cNvPr>
          <p:cNvSpPr txBox="1"/>
          <p:nvPr/>
        </p:nvSpPr>
        <p:spPr>
          <a:xfrm>
            <a:off x="861944" y="1901872"/>
            <a:ext cx="536857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panose="020B0604020202020204" pitchFamily="34" charset="0"/>
                <a:ea typeface="+mn-lt"/>
                <a:cs typeface="Arial" panose="020B0604020202020204" pitchFamily="34" charset="0"/>
              </a:rPr>
              <a:t>La psychoéducation est une intervention de la SMSPS qui consiste à partager des informations sur la santé mentale et les techniques d'adaptation.</a:t>
            </a:r>
          </a:p>
          <a:p>
            <a:endParaRPr lang="en-GB" dirty="0">
              <a:latin typeface="Arial" panose="020B0604020202020204" pitchFamily="34" charset="0"/>
              <a:ea typeface="+mn-lt"/>
              <a:cs typeface="Arial" panose="020B0604020202020204" pitchFamily="34" charset="0"/>
            </a:endParaRPr>
          </a:p>
          <a:p>
            <a:r>
              <a:rPr lang="en-GB" dirty="0">
                <a:latin typeface="Arial" panose="020B0604020202020204" pitchFamily="34" charset="0"/>
                <a:ea typeface="+mn-lt"/>
                <a:cs typeface="Arial" panose="020B0604020202020204" pitchFamily="34" charset="0"/>
              </a:rPr>
              <a:t>Une psychoéducation de base peut être dispensée directement à l'enfant, à ses parents, aux personnes qui s'occupent de lui et/ou à un adulte de confiance.</a:t>
            </a:r>
          </a:p>
          <a:p>
            <a:endParaRPr lang="en-GB" dirty="0">
              <a:latin typeface="Arial" panose="020B0604020202020204" pitchFamily="34" charset="0"/>
              <a:ea typeface="+mn-lt"/>
              <a:cs typeface="Arial" panose="020B0604020202020204" pitchFamily="34" charset="0"/>
            </a:endParaRPr>
          </a:p>
          <a:p>
            <a:r>
              <a:rPr lang="en-GB" dirty="0">
                <a:latin typeface="Arial" panose="020B0604020202020204" pitchFamily="34" charset="0"/>
                <a:ea typeface="+mn-lt"/>
                <a:cs typeface="Arial" panose="020B0604020202020204" pitchFamily="34" charset="0"/>
              </a:rPr>
              <a:t>Un </a:t>
            </a:r>
            <a:r>
              <a:rPr lang="en-GB" dirty="0" err="1">
                <a:latin typeface="Arial" panose="020B0604020202020204" pitchFamily="34" charset="0"/>
                <a:ea typeface="+mn-lt"/>
                <a:cs typeface="Arial" panose="020B0604020202020204" pitchFamily="34" charset="0"/>
              </a:rPr>
              <a:t>gestionnaire</a:t>
            </a:r>
            <a:r>
              <a:rPr lang="en-GB" dirty="0">
                <a:latin typeface="Arial" panose="020B0604020202020204" pitchFamily="34" charset="0"/>
                <a:ea typeface="+mn-lt"/>
                <a:cs typeface="Arial" panose="020B0604020202020204" pitchFamily="34" charset="0"/>
              </a:rPr>
              <a:t> de </a:t>
            </a:r>
            <a:r>
              <a:rPr lang="en-GB" dirty="0" err="1">
                <a:latin typeface="Arial" panose="020B0604020202020204" pitchFamily="34" charset="0"/>
                <a:ea typeface="+mn-lt"/>
                <a:cs typeface="Arial" panose="020B0604020202020204" pitchFamily="34" charset="0"/>
              </a:rPr>
              <a:t>cas</a:t>
            </a:r>
            <a:r>
              <a:rPr lang="en-GB" dirty="0">
                <a:latin typeface="Arial" panose="020B0604020202020204" pitchFamily="34" charset="0"/>
                <a:ea typeface="+mn-lt"/>
                <a:cs typeface="Arial" panose="020B0604020202020204" pitchFamily="34" charset="0"/>
              </a:rPr>
              <a:t> ne devrait pas fournir de psychoéducation au-delà du niveau de base car il n'est pas spécialisé dans la SMSPS et la SMSPS spécialisée ne fait pas partie de son rôle.</a:t>
            </a:r>
          </a:p>
        </p:txBody>
      </p:sp>
      <p:sp>
        <p:nvSpPr>
          <p:cNvPr id="3" name="TextBox 2">
            <a:extLst>
              <a:ext uri="{FF2B5EF4-FFF2-40B4-BE49-F238E27FC236}">
                <a16:creationId xmlns:a16="http://schemas.microsoft.com/office/drawing/2014/main" id="{422F3FC3-5275-76CA-728E-2C8E3663A8D4}"/>
              </a:ext>
            </a:extLst>
          </p:cNvPr>
          <p:cNvSpPr txBox="1"/>
          <p:nvPr/>
        </p:nvSpPr>
        <p:spPr>
          <a:xfrm>
            <a:off x="7748323" y="3136445"/>
            <a:ext cx="2801323"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Reconnaître les émotions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Impact du stress et de la détresse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Problèmes de santé mentale, troubles ou maladies</a:t>
            </a:r>
            <a:endParaRPr lang="en-BE" dirty="0">
              <a:latin typeface="Arial" panose="020B0604020202020204" pitchFamily="34" charset="0"/>
              <a:cs typeface="Arial" panose="020B0604020202020204" pitchFamily="34" charset="0"/>
            </a:endParaRPr>
          </a:p>
        </p:txBody>
      </p:sp>
      <p:pic>
        <p:nvPicPr>
          <p:cNvPr id="4" name="Graphic 3" descr="Scientific Thought with solid fill">
            <a:extLst>
              <a:ext uri="{FF2B5EF4-FFF2-40B4-BE49-F238E27FC236}">
                <a16:creationId xmlns:a16="http://schemas.microsoft.com/office/drawing/2014/main" id="{214C7260-BE8C-D885-6BA0-2EA755F605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49895" y="1451468"/>
            <a:ext cx="1684977" cy="1684977"/>
          </a:xfrm>
          <a:prstGeom prst="rect">
            <a:avLst/>
          </a:prstGeom>
        </p:spPr>
      </p:pic>
      <p:sp>
        <p:nvSpPr>
          <p:cNvPr id="9" name="L-Shape 8">
            <a:extLst>
              <a:ext uri="{FF2B5EF4-FFF2-40B4-BE49-F238E27FC236}">
                <a16:creationId xmlns:a16="http://schemas.microsoft.com/office/drawing/2014/main" id="{6CEC9A6D-EA82-84C1-E648-3BD884CD5942}"/>
              </a:ext>
            </a:extLst>
          </p:cNvPr>
          <p:cNvSpPr/>
          <p:nvPr/>
        </p:nvSpPr>
        <p:spPr>
          <a:xfrm rot="18361091">
            <a:off x="7137731" y="3145397"/>
            <a:ext cx="481998" cy="245301"/>
          </a:xfrm>
          <a:prstGeom prst="corner">
            <a:avLst>
              <a:gd name="adj1" fmla="val 42208"/>
              <a:gd name="adj2" fmla="val 4335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L-Shape 9">
            <a:extLst>
              <a:ext uri="{FF2B5EF4-FFF2-40B4-BE49-F238E27FC236}">
                <a16:creationId xmlns:a16="http://schemas.microsoft.com/office/drawing/2014/main" id="{BD6CBD1E-1DCC-D7C0-7BD5-DA51F4E4F3EB}"/>
              </a:ext>
            </a:extLst>
          </p:cNvPr>
          <p:cNvSpPr/>
          <p:nvPr/>
        </p:nvSpPr>
        <p:spPr>
          <a:xfrm rot="18361091">
            <a:off x="7150055" y="3933544"/>
            <a:ext cx="481998" cy="245301"/>
          </a:xfrm>
          <a:prstGeom prst="corner">
            <a:avLst>
              <a:gd name="adj1" fmla="val 42208"/>
              <a:gd name="adj2" fmla="val 4335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Plus Sign 10">
            <a:extLst>
              <a:ext uri="{FF2B5EF4-FFF2-40B4-BE49-F238E27FC236}">
                <a16:creationId xmlns:a16="http://schemas.microsoft.com/office/drawing/2014/main" id="{A7432AFB-9A0A-E9F6-B952-A448F6858961}"/>
              </a:ext>
            </a:extLst>
          </p:cNvPr>
          <p:cNvSpPr/>
          <p:nvPr/>
        </p:nvSpPr>
        <p:spPr>
          <a:xfrm rot="2700000">
            <a:off x="7051137" y="4681747"/>
            <a:ext cx="655187" cy="670373"/>
          </a:xfrm>
          <a:prstGeom prst="mathPlus">
            <a:avLst>
              <a:gd name="adj1" fmla="val 1492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46967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dirty="0"/>
              <a:t>Psychoéducation </a:t>
            </a:r>
          </a:p>
        </p:txBody>
      </p:sp>
      <p:sp>
        <p:nvSpPr>
          <p:cNvPr id="2" name="TextBox 1">
            <a:extLst>
              <a:ext uri="{FF2B5EF4-FFF2-40B4-BE49-F238E27FC236}">
                <a16:creationId xmlns:a16="http://schemas.microsoft.com/office/drawing/2014/main" id="{A731C90E-5FE8-0535-5B52-CF4BAA4766B1}"/>
              </a:ext>
            </a:extLst>
          </p:cNvPr>
          <p:cNvSpPr txBox="1"/>
          <p:nvPr/>
        </p:nvSpPr>
        <p:spPr>
          <a:xfrm>
            <a:off x="7575456" y="2274734"/>
            <a:ext cx="4022985" cy="2891883"/>
          </a:xfrm>
          <a:prstGeom prst="wedgeRoundRectCallou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atin typeface="Arial" panose="020B0604020202020204" pitchFamily="34" charset="0"/>
                <a:ea typeface="+mn-lt"/>
                <a:cs typeface="Arial" panose="020B0604020202020204" pitchFamily="34" charset="0"/>
              </a:rPr>
              <a:t>En quoi la psychoéducation peut-elle être utile ?</a:t>
            </a:r>
          </a:p>
        </p:txBody>
      </p:sp>
      <p:sp>
        <p:nvSpPr>
          <p:cNvPr id="4" name="TextBox 3">
            <a:extLst>
              <a:ext uri="{FF2B5EF4-FFF2-40B4-BE49-F238E27FC236}">
                <a16:creationId xmlns:a16="http://schemas.microsoft.com/office/drawing/2014/main" id="{0106B1AB-DFD1-7A7C-CD07-6FF7E3DC321C}"/>
              </a:ext>
            </a:extLst>
          </p:cNvPr>
          <p:cNvSpPr txBox="1"/>
          <p:nvPr/>
        </p:nvSpPr>
        <p:spPr>
          <a:xfrm>
            <a:off x="1168401" y="2035850"/>
            <a:ext cx="5530976" cy="3600986"/>
          </a:xfrm>
          <a:prstGeom prst="rect">
            <a:avLst/>
          </a:prstGeom>
          <a:noFill/>
        </p:spPr>
        <p:txBody>
          <a:bodyPr wrap="square" lIns="91440" tIns="45720" rIns="91440" bIns="45720" rtlCol="0" anchor="t">
            <a:spAutoFit/>
          </a:bodyPr>
          <a:lstStyle/>
          <a:p>
            <a:pPr marL="1435100"/>
            <a:r>
              <a:rPr lang="en-GB" sz="2400" b="1" dirty="0">
                <a:latin typeface="Arial" panose="020B0604020202020204" pitchFamily="34" charset="0"/>
                <a:cs typeface="Arial" panose="020B0604020202020204" pitchFamily="34" charset="0"/>
              </a:rPr>
              <a:t>LES OBJECTIFS DE LA PSYCHOÉDUCATION</a:t>
            </a:r>
          </a:p>
          <a:p>
            <a:endParaRPr lang="en-GB" sz="2400" b="1" dirty="0">
              <a:latin typeface="Arial" panose="020B0604020202020204" pitchFamily="34" charset="0"/>
              <a:cs typeface="Arial" panose="020B0604020202020204" pitchFamily="34" charset="0"/>
            </a:endParaRPr>
          </a:p>
          <a:p>
            <a:pPr>
              <a:spcAft>
                <a:spcPts val="1200"/>
              </a:spcAft>
            </a:pPr>
            <a:r>
              <a:rPr lang="en-GB" sz="2400" dirty="0">
                <a:latin typeface="Arial" panose="020B0604020202020204" pitchFamily="34" charset="0"/>
                <a:cs typeface="Arial" panose="020B0604020202020204" pitchFamily="34" charset="0"/>
              </a:rPr>
              <a:t>Pour </a:t>
            </a:r>
            <a:r>
              <a:rPr lang="en-GB" sz="2400" dirty="0" err="1">
                <a:latin typeface="Arial" panose="020B0604020202020204" pitchFamily="34" charset="0"/>
                <a:cs typeface="Arial" panose="020B0604020202020204" pitchFamily="34" charset="0"/>
              </a:rPr>
              <a:t>mieux</a:t>
            </a:r>
            <a:r>
              <a:rPr lang="en-GB" sz="2400" dirty="0">
                <a:latin typeface="Arial" panose="020B0604020202020204" pitchFamily="34" charset="0"/>
                <a:cs typeface="Arial" panose="020B0604020202020204" pitchFamily="34" charset="0"/>
              </a:rPr>
              <a:t> comprendre la santé émotionnelle et le bien-être</a:t>
            </a:r>
          </a:p>
          <a:p>
            <a:pPr>
              <a:spcAft>
                <a:spcPts val="1200"/>
              </a:spcAft>
            </a:pPr>
            <a:r>
              <a:rPr lang="en-GB" sz="2400" dirty="0">
                <a:latin typeface="Arial" panose="020B0604020202020204" pitchFamily="34" charset="0"/>
                <a:cs typeface="Arial" panose="020B0604020202020204" pitchFamily="34" charset="0"/>
              </a:rPr>
              <a:t>Pour se </a:t>
            </a:r>
            <a:r>
              <a:rPr lang="en-GB" sz="2400" dirty="0" err="1">
                <a:latin typeface="Arial" panose="020B0604020202020204" pitchFamily="34" charset="0"/>
                <a:cs typeface="Arial" panose="020B0604020202020204" pitchFamily="34" charset="0"/>
              </a:rPr>
              <a:t>sentir</a:t>
            </a:r>
            <a:r>
              <a:rPr lang="en-GB" sz="2400" dirty="0">
                <a:latin typeface="Arial" panose="020B0604020202020204" pitchFamily="34" charset="0"/>
                <a:cs typeface="Arial" panose="020B0604020202020204" pitchFamily="34" charset="0"/>
              </a:rPr>
              <a:t> plus confiant et maître de la situation (responsabilisation)</a:t>
            </a:r>
          </a:p>
          <a:p>
            <a:r>
              <a:rPr lang="en-GB" sz="2400" dirty="0">
                <a:latin typeface="Arial" panose="020B0604020202020204" pitchFamily="34" charset="0"/>
                <a:cs typeface="Arial" panose="020B0604020202020204" pitchFamily="34" charset="0"/>
              </a:rPr>
              <a:t>Pour aider à faire face</a:t>
            </a:r>
          </a:p>
          <a:p>
            <a:endParaRPr lang="en-BE" sz="1600" dirty="0">
              <a:latin typeface="Arial" panose="020B0604020202020204" pitchFamily="34" charset="0"/>
              <a:cs typeface="Arial" panose="020B0604020202020204" pitchFamily="34" charset="0"/>
            </a:endParaRPr>
          </a:p>
        </p:txBody>
      </p:sp>
      <p:grpSp>
        <p:nvGrpSpPr>
          <p:cNvPr id="16" name="Google Shape;357;p7">
            <a:extLst>
              <a:ext uri="{FF2B5EF4-FFF2-40B4-BE49-F238E27FC236}">
                <a16:creationId xmlns:a16="http://schemas.microsoft.com/office/drawing/2014/main" id="{EB218263-E5B0-8B2D-DCF1-A15B1459B74B}"/>
              </a:ext>
            </a:extLst>
          </p:cNvPr>
          <p:cNvGrpSpPr/>
          <p:nvPr/>
        </p:nvGrpSpPr>
        <p:grpSpPr>
          <a:xfrm>
            <a:off x="1257300" y="1962062"/>
            <a:ext cx="965200" cy="1021153"/>
            <a:chOff x="243840" y="1676400"/>
            <a:chExt cx="701040" cy="741680"/>
          </a:xfrm>
          <a:solidFill>
            <a:schemeClr val="accent2">
              <a:lumMod val="50000"/>
            </a:schemeClr>
          </a:solidFill>
        </p:grpSpPr>
        <p:sp>
          <p:nvSpPr>
            <p:cNvPr id="19" name="Google Shape;358;p7">
              <a:extLst>
                <a:ext uri="{FF2B5EF4-FFF2-40B4-BE49-F238E27FC236}">
                  <a16:creationId xmlns:a16="http://schemas.microsoft.com/office/drawing/2014/main" id="{45EB456C-818D-0166-7F64-3EA670AE8EA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0" name="Google Shape;359;p7">
              <a:extLst>
                <a:ext uri="{FF2B5EF4-FFF2-40B4-BE49-F238E27FC236}">
                  <a16:creationId xmlns:a16="http://schemas.microsoft.com/office/drawing/2014/main" id="{6DE19C3A-FAF0-44D7-F681-33094739F56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1315107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A8DA357-9FDB-D9AC-5214-A6D26C9FA89A}"/>
              </a:ext>
            </a:extLst>
          </p:cNvPr>
          <p:cNvGrpSpPr/>
          <p:nvPr/>
        </p:nvGrpSpPr>
        <p:grpSpPr>
          <a:xfrm>
            <a:off x="8472195" y="4573450"/>
            <a:ext cx="1359998" cy="1380647"/>
            <a:chOff x="6673904" y="4927635"/>
            <a:chExt cx="864452" cy="881827"/>
          </a:xfrm>
          <a:solidFill>
            <a:schemeClr val="accent2">
              <a:lumMod val="75000"/>
            </a:schemeClr>
          </a:solidFill>
        </p:grpSpPr>
        <p:sp>
          <p:nvSpPr>
            <p:cNvPr id="15" name="Oval 14">
              <a:extLst>
                <a:ext uri="{FF2B5EF4-FFF2-40B4-BE49-F238E27FC236}">
                  <a16:creationId xmlns:a16="http://schemas.microsoft.com/office/drawing/2014/main" id="{DE78DFAE-494F-05B9-8FFE-7E5716C99A12}"/>
                </a:ext>
              </a:extLst>
            </p:cNvPr>
            <p:cNvSpPr/>
            <p:nvPr/>
          </p:nvSpPr>
          <p:spPr>
            <a:xfrm>
              <a:off x="6673904" y="4927635"/>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Block Arc 15">
              <a:extLst>
                <a:ext uri="{FF2B5EF4-FFF2-40B4-BE49-F238E27FC236}">
                  <a16:creationId xmlns:a16="http://schemas.microsoft.com/office/drawing/2014/main" id="{A3BE57EC-2BD0-9507-DC22-1CAFC9646644}"/>
                </a:ext>
              </a:extLst>
            </p:cNvPr>
            <p:cNvSpPr/>
            <p:nvPr/>
          </p:nvSpPr>
          <p:spPr>
            <a:xfrm rot="10800000">
              <a:off x="6917818" y="5355565"/>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AE93AD24-43F2-AC65-8CA8-D1613D1BED67}"/>
              </a:ext>
            </a:extLst>
          </p:cNvPr>
          <p:cNvGrpSpPr/>
          <p:nvPr/>
        </p:nvGrpSpPr>
        <p:grpSpPr>
          <a:xfrm>
            <a:off x="9911639" y="3883127"/>
            <a:ext cx="1359998" cy="1380647"/>
            <a:chOff x="7662737" y="4933947"/>
            <a:chExt cx="864452" cy="881827"/>
          </a:xfrm>
          <a:solidFill>
            <a:schemeClr val="accent2">
              <a:lumMod val="75000"/>
            </a:schemeClr>
          </a:solidFill>
        </p:grpSpPr>
        <p:sp>
          <p:nvSpPr>
            <p:cNvPr id="13" name="Oval 12">
              <a:extLst>
                <a:ext uri="{FF2B5EF4-FFF2-40B4-BE49-F238E27FC236}">
                  <a16:creationId xmlns:a16="http://schemas.microsoft.com/office/drawing/2014/main" id="{FE4693CB-452B-0BC7-F7A6-33D13138E371}"/>
                </a:ext>
              </a:extLst>
            </p:cNvPr>
            <p:cNvSpPr/>
            <p:nvPr/>
          </p:nvSpPr>
          <p:spPr>
            <a:xfrm>
              <a:off x="7662737" y="4933947"/>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4" name="Block Arc 13">
              <a:extLst>
                <a:ext uri="{FF2B5EF4-FFF2-40B4-BE49-F238E27FC236}">
                  <a16:creationId xmlns:a16="http://schemas.microsoft.com/office/drawing/2014/main" id="{DB46DD97-6E61-5CE1-3D2A-889BC5A6CF9D}"/>
                </a:ext>
              </a:extLst>
            </p:cNvPr>
            <p:cNvSpPr/>
            <p:nvPr/>
          </p:nvSpPr>
          <p:spPr>
            <a:xfrm>
              <a:off x="7923857" y="5512539"/>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dirty="0"/>
              <a:t>Interventions expressives</a:t>
            </a:r>
            <a:endParaRPr lang="en-US" dirty="0"/>
          </a:p>
        </p:txBody>
      </p:sp>
      <p:sp>
        <p:nvSpPr>
          <p:cNvPr id="2" name="TextBox 1">
            <a:extLst>
              <a:ext uri="{FF2B5EF4-FFF2-40B4-BE49-F238E27FC236}">
                <a16:creationId xmlns:a16="http://schemas.microsoft.com/office/drawing/2014/main" id="{A731C90E-5FE8-0535-5B52-CF4BAA4766B1}"/>
              </a:ext>
            </a:extLst>
          </p:cNvPr>
          <p:cNvSpPr txBox="1"/>
          <p:nvPr/>
        </p:nvSpPr>
        <p:spPr>
          <a:xfrm>
            <a:off x="981697" y="2111238"/>
            <a:ext cx="3100953"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rial" panose="020B0604020202020204" pitchFamily="34" charset="0"/>
                <a:ea typeface="+mn-lt"/>
                <a:cs typeface="Arial" panose="020B0604020202020204" pitchFamily="34" charset="0"/>
              </a:rPr>
              <a:t>Les interventions expressives utilisent des formes d'expression créative telles que l'art, la musique, le mouvement et la danse pour aider les enfants à exprimer leurs émotions.</a:t>
            </a:r>
          </a:p>
        </p:txBody>
      </p:sp>
      <p:sp>
        <p:nvSpPr>
          <p:cNvPr id="17" name="TextBox 16">
            <a:extLst>
              <a:ext uri="{FF2B5EF4-FFF2-40B4-BE49-F238E27FC236}">
                <a16:creationId xmlns:a16="http://schemas.microsoft.com/office/drawing/2014/main" id="{C58D370D-3BAB-4546-1604-0A2EF19AC3E9}"/>
              </a:ext>
            </a:extLst>
          </p:cNvPr>
          <p:cNvSpPr txBox="1"/>
          <p:nvPr/>
        </p:nvSpPr>
        <p:spPr>
          <a:xfrm>
            <a:off x="4545523" y="2111238"/>
            <a:ext cx="310095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rial" panose="020B0604020202020204" pitchFamily="34" charset="0"/>
                <a:ea typeface="+mn-lt"/>
                <a:cs typeface="Arial" panose="020B0604020202020204" pitchFamily="34" charset="0"/>
              </a:rPr>
              <a:t>Cette forme d'intervention thérapeutique fait appel à des activités créatives pour aider les enfants à partager et à traiter des sentiments et des souvenirs qui peuvent être difficiles à exprimer. </a:t>
            </a:r>
            <a:endParaRPr lang="en-US" sz="2200" dirty="0">
              <a:latin typeface="Arial" panose="020B0604020202020204" pitchFamily="34" charset="0"/>
              <a:ea typeface="+mn-lt"/>
              <a:cs typeface="Arial" panose="020B0604020202020204" pitchFamily="34" charset="0"/>
            </a:endParaRPr>
          </a:p>
        </p:txBody>
      </p:sp>
      <p:sp>
        <p:nvSpPr>
          <p:cNvPr id="18" name="TextBox 17">
            <a:extLst>
              <a:ext uri="{FF2B5EF4-FFF2-40B4-BE49-F238E27FC236}">
                <a16:creationId xmlns:a16="http://schemas.microsoft.com/office/drawing/2014/main" id="{BE6BF0AA-C9B3-ED65-CC9C-AE493008D048}"/>
              </a:ext>
            </a:extLst>
          </p:cNvPr>
          <p:cNvSpPr txBox="1"/>
          <p:nvPr/>
        </p:nvSpPr>
        <p:spPr>
          <a:xfrm>
            <a:off x="8252847" y="2111238"/>
            <a:ext cx="310095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rial" panose="020B0604020202020204" pitchFamily="34" charset="0"/>
                <a:ea typeface="+mn-lt"/>
                <a:cs typeface="Arial" panose="020B0604020202020204" pitchFamily="34" charset="0"/>
              </a:rPr>
              <a:t>Les activités peuvent comprendre des activités dirigées et non dirigées.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754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dirty="0"/>
              <a:t>Interventions de régulation émotionnelle</a:t>
            </a:r>
            <a:endParaRPr lang="en-US" dirty="0"/>
          </a:p>
        </p:txBody>
      </p:sp>
      <p:sp>
        <p:nvSpPr>
          <p:cNvPr id="2" name="TextBox 1">
            <a:extLst>
              <a:ext uri="{FF2B5EF4-FFF2-40B4-BE49-F238E27FC236}">
                <a16:creationId xmlns:a16="http://schemas.microsoft.com/office/drawing/2014/main" id="{A731C90E-5FE8-0535-5B52-CF4BAA4766B1}"/>
              </a:ext>
            </a:extLst>
          </p:cNvPr>
          <p:cNvSpPr txBox="1"/>
          <p:nvPr/>
        </p:nvSpPr>
        <p:spPr>
          <a:xfrm>
            <a:off x="5247987" y="2152635"/>
            <a:ext cx="338355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rial" panose="020B0604020202020204" pitchFamily="34" charset="0"/>
                <a:ea typeface="+mn-lt"/>
                <a:cs typeface="Arial" panose="020B0604020202020204" pitchFamily="34" charset="0"/>
              </a:rPr>
              <a:t>Cette intervention fournit aux enfants les outils nécessaires pour reconnaître et contrôler leur propre état émotionnel.</a:t>
            </a:r>
            <a:endParaRPr lang="en-US" sz="2200" dirty="0">
              <a:latin typeface="Arial" panose="020B0604020202020204" pitchFamily="34" charset="0"/>
              <a:ea typeface="+mn-lt"/>
              <a:cs typeface="Arial" panose="020B0604020202020204" pitchFamily="34" charset="0"/>
            </a:endParaRPr>
          </a:p>
        </p:txBody>
      </p:sp>
      <p:grpSp>
        <p:nvGrpSpPr>
          <p:cNvPr id="8" name="Group 7">
            <a:extLst>
              <a:ext uri="{FF2B5EF4-FFF2-40B4-BE49-F238E27FC236}">
                <a16:creationId xmlns:a16="http://schemas.microsoft.com/office/drawing/2014/main" id="{C57A2B37-1B98-25AC-55F5-703C93AC4500}"/>
              </a:ext>
            </a:extLst>
          </p:cNvPr>
          <p:cNvGrpSpPr/>
          <p:nvPr/>
        </p:nvGrpSpPr>
        <p:grpSpPr>
          <a:xfrm>
            <a:off x="8682344" y="3581400"/>
            <a:ext cx="2962246" cy="2345228"/>
            <a:chOff x="8886140" y="2128856"/>
            <a:chExt cx="2458554" cy="1946452"/>
          </a:xfrm>
        </p:grpSpPr>
        <p:grpSp>
          <p:nvGrpSpPr>
            <p:cNvPr id="9" name="Group 8">
              <a:extLst>
                <a:ext uri="{FF2B5EF4-FFF2-40B4-BE49-F238E27FC236}">
                  <a16:creationId xmlns:a16="http://schemas.microsoft.com/office/drawing/2014/main" id="{854E2B55-C899-7809-0B34-6E79177DE949}"/>
                </a:ext>
              </a:extLst>
            </p:cNvPr>
            <p:cNvGrpSpPr/>
            <p:nvPr/>
          </p:nvGrpSpPr>
          <p:grpSpPr>
            <a:xfrm>
              <a:off x="9892149" y="2128856"/>
              <a:ext cx="1452545" cy="1452545"/>
              <a:chOff x="9854276" y="2446764"/>
              <a:chExt cx="1691138" cy="1691138"/>
            </a:xfrm>
          </p:grpSpPr>
          <p:pic>
            <p:nvPicPr>
              <p:cNvPr id="12" name="Graphic 11" descr="Head with gears with solid fill">
                <a:extLst>
                  <a:ext uri="{FF2B5EF4-FFF2-40B4-BE49-F238E27FC236}">
                    <a16:creationId xmlns:a16="http://schemas.microsoft.com/office/drawing/2014/main" id="{4CF12880-7B70-AAC8-CE37-A08DA0C42F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276" y="2446764"/>
                <a:ext cx="1691138" cy="1691138"/>
              </a:xfrm>
              <a:prstGeom prst="rect">
                <a:avLst/>
              </a:prstGeom>
            </p:spPr>
          </p:pic>
          <p:sp>
            <p:nvSpPr>
              <p:cNvPr id="13" name="Oval 12">
                <a:extLst>
                  <a:ext uri="{FF2B5EF4-FFF2-40B4-BE49-F238E27FC236}">
                    <a16:creationId xmlns:a16="http://schemas.microsoft.com/office/drawing/2014/main" id="{744C558F-4292-A319-91DF-85AE01B84FCE}"/>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Heart 9">
              <a:extLst>
                <a:ext uri="{FF2B5EF4-FFF2-40B4-BE49-F238E27FC236}">
                  <a16:creationId xmlns:a16="http://schemas.microsoft.com/office/drawing/2014/main" id="{B0EE8C58-E5DC-397B-6A2B-E2B0680B20DC}"/>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Shape 10">
              <a:extLst>
                <a:ext uri="{FF2B5EF4-FFF2-40B4-BE49-F238E27FC236}">
                  <a16:creationId xmlns:a16="http://schemas.microsoft.com/office/drawing/2014/main" id="{F3937AEF-3260-9288-90B1-F3CD0CDD1E0B}"/>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571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03BA219F-DB94-0491-97F2-9F7CA2DD0F09}"/>
              </a:ext>
            </a:extLst>
          </p:cNvPr>
          <p:cNvSpPr txBox="1"/>
          <p:nvPr/>
        </p:nvSpPr>
        <p:spPr>
          <a:xfrm>
            <a:off x="1292720" y="2152635"/>
            <a:ext cx="3383557"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rial" panose="020B0604020202020204" pitchFamily="34" charset="0"/>
                <a:ea typeface="+mn-lt"/>
                <a:cs typeface="Arial" panose="020B0604020202020204" pitchFamily="34" charset="0"/>
              </a:rPr>
              <a:t>La régulation émotionnelle est le processus par lequel les enfants influencent les émotions qu'ils ressentent, le moment où ils les ressentent et la manière dont ils éprouvent et expriment leurs sentiments.</a:t>
            </a:r>
            <a:endParaRPr lang="en-US" sz="22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54714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7CA80B1-8ED0-DDA0-27BE-1584C7069F51}"/>
              </a:ext>
            </a:extLst>
          </p:cNvPr>
          <p:cNvSpPr/>
          <p:nvPr/>
        </p:nvSpPr>
        <p:spPr>
          <a:xfrm>
            <a:off x="6040366" y="3880862"/>
            <a:ext cx="3077497" cy="401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a:extLst>
              <a:ext uri="{FF2B5EF4-FFF2-40B4-BE49-F238E27FC236}">
                <a16:creationId xmlns:a16="http://schemas.microsoft.com/office/drawing/2014/main" id="{B768B6C9-EC97-8B7C-0301-6CE6340BDCD6}"/>
              </a:ext>
            </a:extLst>
          </p:cNvPr>
          <p:cNvSpPr/>
          <p:nvPr/>
        </p:nvSpPr>
        <p:spPr>
          <a:xfrm>
            <a:off x="6050894" y="3429995"/>
            <a:ext cx="3077497" cy="401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a:extLst>
              <a:ext uri="{FF2B5EF4-FFF2-40B4-BE49-F238E27FC236}">
                <a16:creationId xmlns:a16="http://schemas.microsoft.com/office/drawing/2014/main" id="{72304A98-1D02-C136-625A-757CEE03A2B1}"/>
              </a:ext>
            </a:extLst>
          </p:cNvPr>
          <p:cNvSpPr/>
          <p:nvPr/>
        </p:nvSpPr>
        <p:spPr>
          <a:xfrm>
            <a:off x="8125336" y="2979128"/>
            <a:ext cx="2235200" cy="401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E24EEE1C-BE7F-4B6C-BA92-E8B3F36132B2}"/>
              </a:ext>
            </a:extLst>
          </p:cNvPr>
          <p:cNvSpPr txBox="1"/>
          <p:nvPr/>
        </p:nvSpPr>
        <p:spPr>
          <a:xfrm>
            <a:off x="6050894" y="1604854"/>
            <a:ext cx="4364132" cy="3970318"/>
          </a:xfrm>
          <a:prstGeom prst="rect">
            <a:avLst/>
          </a:prstGeom>
          <a:noFill/>
        </p:spPr>
        <p:txBody>
          <a:bodyPr wrap="square" lIns="91440" tIns="45720" rIns="91440" bIns="45720" anchor="t">
            <a:spAutoFit/>
          </a:bodyPr>
          <a:lstStyle/>
          <a:p>
            <a:r>
              <a:rPr lang="en-GB" sz="2800" b="1" dirty="0">
                <a:latin typeface="Arial" panose="020B0604020202020204" pitchFamily="34" charset="0"/>
                <a:ea typeface="Arial"/>
                <a:cs typeface="Arial" panose="020B0604020202020204" pitchFamily="34" charset="0"/>
                <a:sym typeface="Arial"/>
              </a:rPr>
              <a:t>Fournir aux participants les connaissances et les compétences nécessaires à la mise en œuvre d'un plan </a:t>
            </a:r>
            <a:r>
              <a:rPr lang="en-GB" sz="2800" b="1" dirty="0" err="1">
                <a:latin typeface="Arial" panose="020B0604020202020204" pitchFamily="34" charset="0"/>
                <a:ea typeface="Arial"/>
                <a:cs typeface="Arial" panose="020B0604020202020204" pitchFamily="34" charset="0"/>
                <a:sym typeface="Arial"/>
              </a:rPr>
              <a:t>d'action</a:t>
            </a:r>
            <a:r>
              <a:rPr lang="en-GB" sz="2800" b="1" dirty="0">
                <a:latin typeface="Arial" panose="020B0604020202020204" pitchFamily="34" charset="0"/>
                <a:ea typeface="Arial"/>
                <a:cs typeface="Arial" panose="020B0604020202020204" pitchFamily="34" charset="0"/>
                <a:sym typeface="Arial"/>
              </a:rPr>
              <a:t>, conformément aux lignes directrices et aux normes inter-agences.</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id="{BA17EAA9-0757-4E70-857A-CCB621E253F9}"/>
              </a:ext>
            </a:extLst>
          </p:cNvPr>
          <p:cNvSpPr>
            <a:spLocks noGrp="1"/>
          </p:cNvSpPr>
          <p:nvPr>
            <p:ph type="title"/>
          </p:nvPr>
        </p:nvSpPr>
        <p:spPr>
          <a:xfrm>
            <a:off x="1661965" y="3099692"/>
            <a:ext cx="2808067" cy="562168"/>
          </a:xfrm>
        </p:spPr>
        <p:txBody>
          <a:bodyPr/>
          <a:lstStyle/>
          <a:p>
            <a:r>
              <a:rPr lang="en-CA" dirty="0"/>
              <a:t>Objectif du module</a:t>
            </a:r>
          </a:p>
        </p:txBody>
      </p:sp>
      <p:grpSp>
        <p:nvGrpSpPr>
          <p:cNvPr id="5" name="Group 4">
            <a:extLst>
              <a:ext uri="{FF2B5EF4-FFF2-40B4-BE49-F238E27FC236}">
                <a16:creationId xmlns:a16="http://schemas.microsoft.com/office/drawing/2014/main" id="{9F2B1F52-A651-99A9-D20F-542EB3DF9E8B}"/>
              </a:ext>
            </a:extLst>
          </p:cNvPr>
          <p:cNvGrpSpPr/>
          <p:nvPr/>
        </p:nvGrpSpPr>
        <p:grpSpPr>
          <a:xfrm>
            <a:off x="10262214" y="4992895"/>
            <a:ext cx="1326112" cy="1166520"/>
            <a:chOff x="6770748" y="1158240"/>
            <a:chExt cx="1274726" cy="1121318"/>
          </a:xfrm>
          <a:solidFill>
            <a:schemeClr val="bg1"/>
          </a:solidFill>
        </p:grpSpPr>
        <p:grpSp>
          <p:nvGrpSpPr>
            <p:cNvPr id="6" name="Group 5">
              <a:extLst>
                <a:ext uri="{FF2B5EF4-FFF2-40B4-BE49-F238E27FC236}">
                  <a16:creationId xmlns:a16="http://schemas.microsoft.com/office/drawing/2014/main" id="{E58FA794-7D60-BCE0-A54C-446FB5B22CFF}"/>
                </a:ext>
              </a:extLst>
            </p:cNvPr>
            <p:cNvGrpSpPr/>
            <p:nvPr/>
          </p:nvGrpSpPr>
          <p:grpSpPr>
            <a:xfrm rot="5400000">
              <a:off x="7128520" y="1362604"/>
              <a:ext cx="559182" cy="1274726"/>
              <a:chOff x="8619006" y="1366612"/>
              <a:chExt cx="416505" cy="949476"/>
            </a:xfrm>
            <a:grpFill/>
          </p:grpSpPr>
          <p:sp>
            <p:nvSpPr>
              <p:cNvPr id="8" name="Rectangle: Rounded Corners 7">
                <a:extLst>
                  <a:ext uri="{FF2B5EF4-FFF2-40B4-BE49-F238E27FC236}">
                    <a16:creationId xmlns:a16="http://schemas.microsoft.com/office/drawing/2014/main" id="{708A1EBF-767A-5940-30D6-662D91937D7B}"/>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9" name="Rectangle: Rounded Corners 8">
                <a:extLst>
                  <a:ext uri="{FF2B5EF4-FFF2-40B4-BE49-F238E27FC236}">
                    <a16:creationId xmlns:a16="http://schemas.microsoft.com/office/drawing/2014/main" id="{BCD882D4-FE0F-6B8F-0280-C331333F840D}"/>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0" name="Rectangle: Rounded Corners 9">
                <a:extLst>
                  <a:ext uri="{FF2B5EF4-FFF2-40B4-BE49-F238E27FC236}">
                    <a16:creationId xmlns:a16="http://schemas.microsoft.com/office/drawing/2014/main" id="{A6A6D97A-9DCD-A032-84A6-79E64A0D963B}"/>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2" name="Flowchart: Manual Input 11">
                <a:extLst>
                  <a:ext uri="{FF2B5EF4-FFF2-40B4-BE49-F238E27FC236}">
                    <a16:creationId xmlns:a16="http://schemas.microsoft.com/office/drawing/2014/main" id="{8A20A502-F061-F8CE-6522-4190D7903911}"/>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3" name="Rectangle 12">
                <a:extLst>
                  <a:ext uri="{FF2B5EF4-FFF2-40B4-BE49-F238E27FC236}">
                    <a16:creationId xmlns:a16="http://schemas.microsoft.com/office/drawing/2014/main" id="{56759924-2787-FF99-474D-143CE255BC0C}"/>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7" name="Circle: Hollow 6">
              <a:extLst>
                <a:ext uri="{FF2B5EF4-FFF2-40B4-BE49-F238E27FC236}">
                  <a16:creationId xmlns:a16="http://schemas.microsoft.com/office/drawing/2014/main" id="{2EF511DA-F6D2-E626-3A8A-ACAB1C9806A2}"/>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Tree>
    <p:extLst>
      <p:ext uri="{BB962C8B-B14F-4D97-AF65-F5344CB8AC3E}">
        <p14:creationId xmlns:p14="http://schemas.microsoft.com/office/powerpoint/2010/main" val="3991118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A773D344-767A-82F1-5C84-D943BBC29E72}"/>
              </a:ext>
            </a:extLst>
          </p:cNvPr>
          <p:cNvSpPr/>
          <p:nvPr/>
        </p:nvSpPr>
        <p:spPr>
          <a:xfrm>
            <a:off x="5939027" y="2501900"/>
            <a:ext cx="5789492" cy="3479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620CBC48-4409-20B3-C451-D3C290FDD50E}"/>
              </a:ext>
            </a:extLst>
          </p:cNvPr>
          <p:cNvSpPr/>
          <p:nvPr/>
        </p:nvSpPr>
        <p:spPr>
          <a:xfrm>
            <a:off x="684974" y="2501900"/>
            <a:ext cx="4668443" cy="3479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19D67D-F56A-B6A9-CD33-A302C73F6585}"/>
              </a:ext>
            </a:extLst>
          </p:cNvPr>
          <p:cNvSpPr>
            <a:spLocks noGrp="1"/>
          </p:cNvSpPr>
          <p:nvPr>
            <p:ph type="title"/>
          </p:nvPr>
        </p:nvSpPr>
        <p:spPr/>
        <p:txBody>
          <a:bodyPr>
            <a:normAutofit/>
          </a:bodyPr>
          <a:lstStyle/>
          <a:p>
            <a:r>
              <a:rPr lang="en-GB" dirty="0"/>
              <a:t>Directive sur les activités de la SMSPS</a:t>
            </a:r>
            <a:endParaRPr lang="en-BE" dirty="0"/>
          </a:p>
        </p:txBody>
      </p:sp>
      <p:sp>
        <p:nvSpPr>
          <p:cNvPr id="3" name="TextBox 2">
            <a:extLst>
              <a:ext uri="{FF2B5EF4-FFF2-40B4-BE49-F238E27FC236}">
                <a16:creationId xmlns:a16="http://schemas.microsoft.com/office/drawing/2014/main" id="{AEB6FA1B-A100-2FE3-8C61-CB5FC48EA17B}"/>
              </a:ext>
            </a:extLst>
          </p:cNvPr>
          <p:cNvSpPr txBox="1"/>
          <p:nvPr/>
        </p:nvSpPr>
        <p:spPr>
          <a:xfrm>
            <a:off x="715998" y="1536174"/>
            <a:ext cx="4726127" cy="70788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Activités de la SMSPS visant à instaurer la confiance et à évaluer les besoins </a:t>
            </a:r>
            <a:endParaRPr lang="en-GB" sz="2000" dirty="0">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53C49E9E-AB2C-1EE6-C2A2-39EE4463D700}"/>
              </a:ext>
            </a:extLst>
          </p:cNvPr>
          <p:cNvGrpSpPr/>
          <p:nvPr/>
        </p:nvGrpSpPr>
        <p:grpSpPr>
          <a:xfrm>
            <a:off x="1028806" y="2635956"/>
            <a:ext cx="1172537" cy="867419"/>
            <a:chOff x="8472195" y="3883127"/>
            <a:chExt cx="2799442" cy="2070970"/>
          </a:xfrm>
        </p:grpSpPr>
        <p:grpSp>
          <p:nvGrpSpPr>
            <p:cNvPr id="38" name="Group 37">
              <a:extLst>
                <a:ext uri="{FF2B5EF4-FFF2-40B4-BE49-F238E27FC236}">
                  <a16:creationId xmlns:a16="http://schemas.microsoft.com/office/drawing/2014/main" id="{8FC22A45-E734-9BE4-88FD-CEE367113ECD}"/>
                </a:ext>
              </a:extLst>
            </p:cNvPr>
            <p:cNvGrpSpPr/>
            <p:nvPr/>
          </p:nvGrpSpPr>
          <p:grpSpPr>
            <a:xfrm>
              <a:off x="8472195" y="4573450"/>
              <a:ext cx="1359998" cy="1380647"/>
              <a:chOff x="6673904" y="4927635"/>
              <a:chExt cx="864452" cy="881827"/>
            </a:xfrm>
            <a:solidFill>
              <a:schemeClr val="accent2">
                <a:lumMod val="75000"/>
              </a:schemeClr>
            </a:solidFill>
          </p:grpSpPr>
          <p:sp>
            <p:nvSpPr>
              <p:cNvPr id="39" name="Oval 38">
                <a:extLst>
                  <a:ext uri="{FF2B5EF4-FFF2-40B4-BE49-F238E27FC236}">
                    <a16:creationId xmlns:a16="http://schemas.microsoft.com/office/drawing/2014/main" id="{9769BCC0-1CAA-0CB1-0D27-C37FFDFDDD42}"/>
                  </a:ext>
                </a:extLst>
              </p:cNvPr>
              <p:cNvSpPr/>
              <p:nvPr/>
            </p:nvSpPr>
            <p:spPr>
              <a:xfrm>
                <a:off x="6673904" y="4927635"/>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0" name="Block Arc 39">
                <a:extLst>
                  <a:ext uri="{FF2B5EF4-FFF2-40B4-BE49-F238E27FC236}">
                    <a16:creationId xmlns:a16="http://schemas.microsoft.com/office/drawing/2014/main" id="{2CA72533-E93C-27AA-CED9-213401C7791C}"/>
                  </a:ext>
                </a:extLst>
              </p:cNvPr>
              <p:cNvSpPr/>
              <p:nvPr/>
            </p:nvSpPr>
            <p:spPr>
              <a:xfrm rot="10800000">
                <a:off x="6917818" y="5355565"/>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A1D72DA0-7955-6FE1-E27F-C6619D0A0D17}"/>
                </a:ext>
              </a:extLst>
            </p:cNvPr>
            <p:cNvGrpSpPr/>
            <p:nvPr/>
          </p:nvGrpSpPr>
          <p:grpSpPr>
            <a:xfrm>
              <a:off x="9911639" y="3883127"/>
              <a:ext cx="1359998" cy="1380647"/>
              <a:chOff x="7662737" y="4933947"/>
              <a:chExt cx="864452" cy="881827"/>
            </a:xfrm>
            <a:solidFill>
              <a:schemeClr val="accent2">
                <a:lumMod val="75000"/>
              </a:schemeClr>
            </a:solidFill>
          </p:grpSpPr>
          <p:sp>
            <p:nvSpPr>
              <p:cNvPr id="42" name="Oval 41">
                <a:extLst>
                  <a:ext uri="{FF2B5EF4-FFF2-40B4-BE49-F238E27FC236}">
                    <a16:creationId xmlns:a16="http://schemas.microsoft.com/office/drawing/2014/main" id="{F022ACB9-CB1F-F1D5-64F5-849659642711}"/>
                  </a:ext>
                </a:extLst>
              </p:cNvPr>
              <p:cNvSpPr/>
              <p:nvPr/>
            </p:nvSpPr>
            <p:spPr>
              <a:xfrm>
                <a:off x="7662737" y="4933947"/>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3" name="Block Arc 42">
                <a:extLst>
                  <a:ext uri="{FF2B5EF4-FFF2-40B4-BE49-F238E27FC236}">
                    <a16:creationId xmlns:a16="http://schemas.microsoft.com/office/drawing/2014/main" id="{5FADA611-9034-D74B-5761-B82795E13492}"/>
                  </a:ext>
                </a:extLst>
              </p:cNvPr>
              <p:cNvSpPr/>
              <p:nvPr/>
            </p:nvSpPr>
            <p:spPr>
              <a:xfrm>
                <a:off x="7923857" y="5512539"/>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sp>
        <p:nvSpPr>
          <p:cNvPr id="59" name="TextBox 58">
            <a:extLst>
              <a:ext uri="{FF2B5EF4-FFF2-40B4-BE49-F238E27FC236}">
                <a16:creationId xmlns:a16="http://schemas.microsoft.com/office/drawing/2014/main" id="{365E28F8-55FA-E4B2-2A60-E06E5C766FDD}"/>
              </a:ext>
            </a:extLst>
          </p:cNvPr>
          <p:cNvSpPr txBox="1"/>
          <p:nvPr/>
        </p:nvSpPr>
        <p:spPr>
          <a:xfrm>
            <a:off x="5939027" y="1536174"/>
            <a:ext cx="5789492" cy="70788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Activités de la SMSPS pour les aider à comprendre ce qui leur est arrivé et à y faire face</a:t>
            </a:r>
            <a:endParaRPr lang="en-US" sz="2000" dirty="0">
              <a:latin typeface="Arial" panose="020B0604020202020204" pitchFamily="34" charset="0"/>
              <a:cs typeface="Arial" panose="020B0604020202020204" pitchFamily="34" charset="0"/>
            </a:endParaRPr>
          </a:p>
        </p:txBody>
      </p:sp>
      <p:pic>
        <p:nvPicPr>
          <p:cNvPr id="81" name="Graphic 80" descr="Scientific Thought with solid fill">
            <a:extLst>
              <a:ext uri="{FF2B5EF4-FFF2-40B4-BE49-F238E27FC236}">
                <a16:creationId xmlns:a16="http://schemas.microsoft.com/office/drawing/2014/main" id="{DADEF45C-9B0A-C9F8-C9E2-1CA4B48BA2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7475" y="2788463"/>
            <a:ext cx="1025204" cy="1025204"/>
          </a:xfrm>
          <a:prstGeom prst="rect">
            <a:avLst/>
          </a:prstGeom>
        </p:spPr>
      </p:pic>
      <p:pic>
        <p:nvPicPr>
          <p:cNvPr id="82" name="Graphic 81" descr="Scientific Thought with solid fill">
            <a:extLst>
              <a:ext uri="{FF2B5EF4-FFF2-40B4-BE49-F238E27FC236}">
                <a16:creationId xmlns:a16="http://schemas.microsoft.com/office/drawing/2014/main" id="{B1006A8D-81CB-D777-E467-3B33F21715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8180" y="4392613"/>
            <a:ext cx="1025204" cy="1025204"/>
          </a:xfrm>
          <a:prstGeom prst="rect">
            <a:avLst/>
          </a:prstGeom>
        </p:spPr>
      </p:pic>
      <p:grpSp>
        <p:nvGrpSpPr>
          <p:cNvPr id="83" name="Group 82">
            <a:extLst>
              <a:ext uri="{FF2B5EF4-FFF2-40B4-BE49-F238E27FC236}">
                <a16:creationId xmlns:a16="http://schemas.microsoft.com/office/drawing/2014/main" id="{3D712119-1845-D45E-A408-FDEB1114A8BA}"/>
              </a:ext>
            </a:extLst>
          </p:cNvPr>
          <p:cNvGrpSpPr/>
          <p:nvPr/>
        </p:nvGrpSpPr>
        <p:grpSpPr>
          <a:xfrm>
            <a:off x="8658154" y="2861594"/>
            <a:ext cx="1254569" cy="993251"/>
            <a:chOff x="8886140" y="2128856"/>
            <a:chExt cx="2458554" cy="1946452"/>
          </a:xfrm>
        </p:grpSpPr>
        <p:grpSp>
          <p:nvGrpSpPr>
            <p:cNvPr id="84" name="Group 83">
              <a:extLst>
                <a:ext uri="{FF2B5EF4-FFF2-40B4-BE49-F238E27FC236}">
                  <a16:creationId xmlns:a16="http://schemas.microsoft.com/office/drawing/2014/main" id="{43A6A480-1B2E-AE81-C55A-8476165551A1}"/>
                </a:ext>
              </a:extLst>
            </p:cNvPr>
            <p:cNvGrpSpPr/>
            <p:nvPr/>
          </p:nvGrpSpPr>
          <p:grpSpPr>
            <a:xfrm>
              <a:off x="9892149" y="2128856"/>
              <a:ext cx="1452545" cy="1452545"/>
              <a:chOff x="9854276" y="2446764"/>
              <a:chExt cx="1691138" cy="1691138"/>
            </a:xfrm>
          </p:grpSpPr>
          <p:pic>
            <p:nvPicPr>
              <p:cNvPr id="87" name="Graphic 86" descr="Head with gears with solid fill">
                <a:extLst>
                  <a:ext uri="{FF2B5EF4-FFF2-40B4-BE49-F238E27FC236}">
                    <a16:creationId xmlns:a16="http://schemas.microsoft.com/office/drawing/2014/main" id="{DA636D59-6D0C-4B10-3AA1-4A09F97293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4276" y="2446764"/>
                <a:ext cx="1691138" cy="1691138"/>
              </a:xfrm>
              <a:prstGeom prst="rect">
                <a:avLst/>
              </a:prstGeom>
            </p:spPr>
          </p:pic>
          <p:sp>
            <p:nvSpPr>
              <p:cNvPr id="88" name="Oval 87">
                <a:extLst>
                  <a:ext uri="{FF2B5EF4-FFF2-40B4-BE49-F238E27FC236}">
                    <a16:creationId xmlns:a16="http://schemas.microsoft.com/office/drawing/2014/main" id="{880B1346-ECF8-0B1B-18EC-EB54F485735A}"/>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Heart 84">
              <a:extLst>
                <a:ext uri="{FF2B5EF4-FFF2-40B4-BE49-F238E27FC236}">
                  <a16:creationId xmlns:a16="http://schemas.microsoft.com/office/drawing/2014/main" id="{547DA336-9869-EEB8-4AE8-A75318294543}"/>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6" name="Freeform: Shape 85">
              <a:extLst>
                <a:ext uri="{FF2B5EF4-FFF2-40B4-BE49-F238E27FC236}">
                  <a16:creationId xmlns:a16="http://schemas.microsoft.com/office/drawing/2014/main" id="{92D19855-5731-722E-006D-8692E053EAA8}"/>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a:extLst>
              <a:ext uri="{FF2B5EF4-FFF2-40B4-BE49-F238E27FC236}">
                <a16:creationId xmlns:a16="http://schemas.microsoft.com/office/drawing/2014/main" id="{8BAB7A0D-8024-4AD5-9F06-DC0E8EE445F6}"/>
              </a:ext>
            </a:extLst>
          </p:cNvPr>
          <p:cNvGrpSpPr/>
          <p:nvPr/>
        </p:nvGrpSpPr>
        <p:grpSpPr>
          <a:xfrm>
            <a:off x="8698477" y="4476780"/>
            <a:ext cx="1254569" cy="993251"/>
            <a:chOff x="8886140" y="2128856"/>
            <a:chExt cx="2458554" cy="1946452"/>
          </a:xfrm>
        </p:grpSpPr>
        <p:grpSp>
          <p:nvGrpSpPr>
            <p:cNvPr id="90" name="Group 89">
              <a:extLst>
                <a:ext uri="{FF2B5EF4-FFF2-40B4-BE49-F238E27FC236}">
                  <a16:creationId xmlns:a16="http://schemas.microsoft.com/office/drawing/2014/main" id="{A5BA7B55-A3ED-CD5D-5DA5-6351E2B99ED5}"/>
                </a:ext>
              </a:extLst>
            </p:cNvPr>
            <p:cNvGrpSpPr/>
            <p:nvPr/>
          </p:nvGrpSpPr>
          <p:grpSpPr>
            <a:xfrm>
              <a:off x="9892149" y="2128856"/>
              <a:ext cx="1452545" cy="1452545"/>
              <a:chOff x="9854276" y="2446764"/>
              <a:chExt cx="1691138" cy="1691138"/>
            </a:xfrm>
          </p:grpSpPr>
          <p:pic>
            <p:nvPicPr>
              <p:cNvPr id="93" name="Graphic 92" descr="Head with gears with solid fill">
                <a:extLst>
                  <a:ext uri="{FF2B5EF4-FFF2-40B4-BE49-F238E27FC236}">
                    <a16:creationId xmlns:a16="http://schemas.microsoft.com/office/drawing/2014/main" id="{8E51858A-262B-955B-FFDF-B61A8C007C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4276" y="2446764"/>
                <a:ext cx="1691138" cy="1691138"/>
              </a:xfrm>
              <a:prstGeom prst="rect">
                <a:avLst/>
              </a:prstGeom>
            </p:spPr>
          </p:pic>
          <p:sp>
            <p:nvSpPr>
              <p:cNvPr id="94" name="Oval 93">
                <a:extLst>
                  <a:ext uri="{FF2B5EF4-FFF2-40B4-BE49-F238E27FC236}">
                    <a16:creationId xmlns:a16="http://schemas.microsoft.com/office/drawing/2014/main" id="{CEFC5F97-4EC8-6E5D-FCDC-039908502B13}"/>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Heart 90">
              <a:extLst>
                <a:ext uri="{FF2B5EF4-FFF2-40B4-BE49-F238E27FC236}">
                  <a16:creationId xmlns:a16="http://schemas.microsoft.com/office/drawing/2014/main" id="{EE5C4523-D054-0D56-E629-ED4EADB8C7C7}"/>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 name="Freeform: Shape 91">
              <a:extLst>
                <a:ext uri="{FF2B5EF4-FFF2-40B4-BE49-F238E27FC236}">
                  <a16:creationId xmlns:a16="http://schemas.microsoft.com/office/drawing/2014/main" id="{08D23937-0912-4DB8-91C5-70F8F9BD37FA}"/>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A4AC589E-8BA8-4129-75DC-535511D47000}"/>
              </a:ext>
            </a:extLst>
          </p:cNvPr>
          <p:cNvSpPr txBox="1"/>
          <p:nvPr/>
        </p:nvSpPr>
        <p:spPr>
          <a:xfrm>
            <a:off x="7034406" y="2992819"/>
            <a:ext cx="1283747"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Roue des émotions </a:t>
            </a:r>
          </a:p>
        </p:txBody>
      </p:sp>
      <p:sp>
        <p:nvSpPr>
          <p:cNvPr id="6" name="TextBox 5">
            <a:extLst>
              <a:ext uri="{FF2B5EF4-FFF2-40B4-BE49-F238E27FC236}">
                <a16:creationId xmlns:a16="http://schemas.microsoft.com/office/drawing/2014/main" id="{4C531D00-99F2-4BB2-DA86-BC063E7C420A}"/>
              </a:ext>
            </a:extLst>
          </p:cNvPr>
          <p:cNvSpPr txBox="1"/>
          <p:nvPr/>
        </p:nvSpPr>
        <p:spPr>
          <a:xfrm>
            <a:off x="10020355" y="2900593"/>
            <a:ext cx="1486671"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Quand je me sens... je fais... </a:t>
            </a:r>
          </a:p>
        </p:txBody>
      </p:sp>
      <p:sp>
        <p:nvSpPr>
          <p:cNvPr id="7" name="TextBox 6">
            <a:extLst>
              <a:ext uri="{FF2B5EF4-FFF2-40B4-BE49-F238E27FC236}">
                <a16:creationId xmlns:a16="http://schemas.microsoft.com/office/drawing/2014/main" id="{C30A7FED-07A9-2C2E-A208-E514551D48A7}"/>
              </a:ext>
            </a:extLst>
          </p:cNvPr>
          <p:cNvSpPr txBox="1"/>
          <p:nvPr/>
        </p:nvSpPr>
        <p:spPr>
          <a:xfrm>
            <a:off x="7023293" y="4480467"/>
            <a:ext cx="1486671"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Le bon et le mauvais stress </a:t>
            </a:r>
          </a:p>
        </p:txBody>
      </p:sp>
      <p:sp>
        <p:nvSpPr>
          <p:cNvPr id="8" name="TextBox 7">
            <a:extLst>
              <a:ext uri="{FF2B5EF4-FFF2-40B4-BE49-F238E27FC236}">
                <a16:creationId xmlns:a16="http://schemas.microsoft.com/office/drawing/2014/main" id="{1F6956CF-DF5E-16A7-525F-5589F89C020C}"/>
              </a:ext>
            </a:extLst>
          </p:cNvPr>
          <p:cNvSpPr txBox="1"/>
          <p:nvPr/>
        </p:nvSpPr>
        <p:spPr>
          <a:xfrm>
            <a:off x="10011732" y="4360621"/>
            <a:ext cx="1486671"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Respiration ventrale avec les mains</a:t>
            </a:r>
          </a:p>
        </p:txBody>
      </p:sp>
      <p:sp>
        <p:nvSpPr>
          <p:cNvPr id="9" name="TextBox 8">
            <a:extLst>
              <a:ext uri="{FF2B5EF4-FFF2-40B4-BE49-F238E27FC236}">
                <a16:creationId xmlns:a16="http://schemas.microsoft.com/office/drawing/2014/main" id="{0382C171-68B7-0BC7-C80E-BAA308EEDD0B}"/>
              </a:ext>
            </a:extLst>
          </p:cNvPr>
          <p:cNvSpPr txBox="1"/>
          <p:nvPr/>
        </p:nvSpPr>
        <p:spPr>
          <a:xfrm>
            <a:off x="2514151" y="2760865"/>
            <a:ext cx="2087339"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Dessin de famille</a:t>
            </a:r>
          </a:p>
        </p:txBody>
      </p:sp>
      <p:sp>
        <p:nvSpPr>
          <p:cNvPr id="10" name="TextBox 9">
            <a:extLst>
              <a:ext uri="{FF2B5EF4-FFF2-40B4-BE49-F238E27FC236}">
                <a16:creationId xmlns:a16="http://schemas.microsoft.com/office/drawing/2014/main" id="{90C1383E-A4A9-7790-F948-476EA34D0D7B}"/>
              </a:ext>
            </a:extLst>
          </p:cNvPr>
          <p:cNvSpPr txBox="1"/>
          <p:nvPr/>
        </p:nvSpPr>
        <p:spPr>
          <a:xfrm>
            <a:off x="2514151" y="3671832"/>
            <a:ext cx="2087339"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Dessiner les activités quotidiennes</a:t>
            </a:r>
          </a:p>
        </p:txBody>
      </p:sp>
      <p:sp>
        <p:nvSpPr>
          <p:cNvPr id="11" name="TextBox 10">
            <a:extLst>
              <a:ext uri="{FF2B5EF4-FFF2-40B4-BE49-F238E27FC236}">
                <a16:creationId xmlns:a16="http://schemas.microsoft.com/office/drawing/2014/main" id="{D626117C-139D-D04F-1E80-DC9537A18CF6}"/>
              </a:ext>
            </a:extLst>
          </p:cNvPr>
          <p:cNvSpPr txBox="1"/>
          <p:nvPr/>
        </p:nvSpPr>
        <p:spPr>
          <a:xfrm>
            <a:off x="2514151" y="4903614"/>
            <a:ext cx="2087339"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Thermomètre des émotions</a:t>
            </a:r>
          </a:p>
        </p:txBody>
      </p:sp>
      <p:grpSp>
        <p:nvGrpSpPr>
          <p:cNvPr id="12" name="Group 11">
            <a:extLst>
              <a:ext uri="{FF2B5EF4-FFF2-40B4-BE49-F238E27FC236}">
                <a16:creationId xmlns:a16="http://schemas.microsoft.com/office/drawing/2014/main" id="{5B4472C5-1EB2-EDDC-73C3-828A9C7334BF}"/>
              </a:ext>
            </a:extLst>
          </p:cNvPr>
          <p:cNvGrpSpPr/>
          <p:nvPr/>
        </p:nvGrpSpPr>
        <p:grpSpPr>
          <a:xfrm>
            <a:off x="1028806" y="3614868"/>
            <a:ext cx="1172537" cy="867419"/>
            <a:chOff x="8472195" y="3883127"/>
            <a:chExt cx="2799442" cy="2070970"/>
          </a:xfrm>
        </p:grpSpPr>
        <p:grpSp>
          <p:nvGrpSpPr>
            <p:cNvPr id="13" name="Group 12">
              <a:extLst>
                <a:ext uri="{FF2B5EF4-FFF2-40B4-BE49-F238E27FC236}">
                  <a16:creationId xmlns:a16="http://schemas.microsoft.com/office/drawing/2014/main" id="{B7BE8DEF-A870-363F-E7B8-CE9C982C3921}"/>
                </a:ext>
              </a:extLst>
            </p:cNvPr>
            <p:cNvGrpSpPr/>
            <p:nvPr/>
          </p:nvGrpSpPr>
          <p:grpSpPr>
            <a:xfrm>
              <a:off x="8472195" y="4573450"/>
              <a:ext cx="1359998" cy="1380647"/>
              <a:chOff x="6673904" y="4927635"/>
              <a:chExt cx="864452" cy="881827"/>
            </a:xfrm>
            <a:solidFill>
              <a:schemeClr val="accent2">
                <a:lumMod val="75000"/>
              </a:schemeClr>
            </a:solidFill>
          </p:grpSpPr>
          <p:sp>
            <p:nvSpPr>
              <p:cNvPr id="17" name="Oval 16">
                <a:extLst>
                  <a:ext uri="{FF2B5EF4-FFF2-40B4-BE49-F238E27FC236}">
                    <a16:creationId xmlns:a16="http://schemas.microsoft.com/office/drawing/2014/main" id="{ADAEB005-A143-A565-BC1F-1FAE2AD38295}"/>
                  </a:ext>
                </a:extLst>
              </p:cNvPr>
              <p:cNvSpPr/>
              <p:nvPr/>
            </p:nvSpPr>
            <p:spPr>
              <a:xfrm>
                <a:off x="6673904" y="4927635"/>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8" name="Block Arc 17">
                <a:extLst>
                  <a:ext uri="{FF2B5EF4-FFF2-40B4-BE49-F238E27FC236}">
                    <a16:creationId xmlns:a16="http://schemas.microsoft.com/office/drawing/2014/main" id="{70F4A311-3692-EF79-5819-1DD48896A95E}"/>
                  </a:ext>
                </a:extLst>
              </p:cNvPr>
              <p:cNvSpPr/>
              <p:nvPr/>
            </p:nvSpPr>
            <p:spPr>
              <a:xfrm rot="10800000">
                <a:off x="6917818" y="5355565"/>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DFC07E0-CE79-9AA4-FD82-8291D00894F4}"/>
                </a:ext>
              </a:extLst>
            </p:cNvPr>
            <p:cNvGrpSpPr/>
            <p:nvPr/>
          </p:nvGrpSpPr>
          <p:grpSpPr>
            <a:xfrm>
              <a:off x="9911639" y="3883127"/>
              <a:ext cx="1359998" cy="1380647"/>
              <a:chOff x="7662737" y="4933947"/>
              <a:chExt cx="864452" cy="881827"/>
            </a:xfrm>
            <a:solidFill>
              <a:schemeClr val="accent2">
                <a:lumMod val="75000"/>
              </a:schemeClr>
            </a:solidFill>
          </p:grpSpPr>
          <p:sp>
            <p:nvSpPr>
              <p:cNvPr id="15" name="Oval 14">
                <a:extLst>
                  <a:ext uri="{FF2B5EF4-FFF2-40B4-BE49-F238E27FC236}">
                    <a16:creationId xmlns:a16="http://schemas.microsoft.com/office/drawing/2014/main" id="{95E6109A-7D76-9EC3-7331-D58F07BA2ADA}"/>
                  </a:ext>
                </a:extLst>
              </p:cNvPr>
              <p:cNvSpPr/>
              <p:nvPr/>
            </p:nvSpPr>
            <p:spPr>
              <a:xfrm>
                <a:off x="7662737" y="4933947"/>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Block Arc 15">
                <a:extLst>
                  <a:ext uri="{FF2B5EF4-FFF2-40B4-BE49-F238E27FC236}">
                    <a16:creationId xmlns:a16="http://schemas.microsoft.com/office/drawing/2014/main" id="{35C90E74-02AE-23F6-CB74-078E1FB5D321}"/>
                  </a:ext>
                </a:extLst>
              </p:cNvPr>
              <p:cNvSpPr/>
              <p:nvPr/>
            </p:nvSpPr>
            <p:spPr>
              <a:xfrm>
                <a:off x="7923857" y="5512539"/>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grpSp>
        <p:nvGrpSpPr>
          <p:cNvPr id="19" name="Group 18">
            <a:extLst>
              <a:ext uri="{FF2B5EF4-FFF2-40B4-BE49-F238E27FC236}">
                <a16:creationId xmlns:a16="http://schemas.microsoft.com/office/drawing/2014/main" id="{729BDAE0-0F71-84B6-7D3D-86403592F683}"/>
              </a:ext>
            </a:extLst>
          </p:cNvPr>
          <p:cNvGrpSpPr/>
          <p:nvPr/>
        </p:nvGrpSpPr>
        <p:grpSpPr>
          <a:xfrm>
            <a:off x="1028806" y="4739591"/>
            <a:ext cx="1172537" cy="867419"/>
            <a:chOff x="8472195" y="3883127"/>
            <a:chExt cx="2799442" cy="2070970"/>
          </a:xfrm>
        </p:grpSpPr>
        <p:grpSp>
          <p:nvGrpSpPr>
            <p:cNvPr id="20" name="Group 19">
              <a:extLst>
                <a:ext uri="{FF2B5EF4-FFF2-40B4-BE49-F238E27FC236}">
                  <a16:creationId xmlns:a16="http://schemas.microsoft.com/office/drawing/2014/main" id="{F54A76E8-3587-B161-5554-7F73CA80D054}"/>
                </a:ext>
              </a:extLst>
            </p:cNvPr>
            <p:cNvGrpSpPr/>
            <p:nvPr/>
          </p:nvGrpSpPr>
          <p:grpSpPr>
            <a:xfrm>
              <a:off x="8472195" y="4573450"/>
              <a:ext cx="1359998" cy="1380647"/>
              <a:chOff x="6673904" y="4927635"/>
              <a:chExt cx="864452" cy="881827"/>
            </a:xfrm>
            <a:solidFill>
              <a:schemeClr val="accent2">
                <a:lumMod val="75000"/>
              </a:schemeClr>
            </a:solidFill>
          </p:grpSpPr>
          <p:sp>
            <p:nvSpPr>
              <p:cNvPr id="24" name="Oval 23">
                <a:extLst>
                  <a:ext uri="{FF2B5EF4-FFF2-40B4-BE49-F238E27FC236}">
                    <a16:creationId xmlns:a16="http://schemas.microsoft.com/office/drawing/2014/main" id="{3C25553D-5D4E-0BFB-3F26-2AAC87E2D28E}"/>
                  </a:ext>
                </a:extLst>
              </p:cNvPr>
              <p:cNvSpPr/>
              <p:nvPr/>
            </p:nvSpPr>
            <p:spPr>
              <a:xfrm>
                <a:off x="6673904" y="4927635"/>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5" name="Block Arc 24">
                <a:extLst>
                  <a:ext uri="{FF2B5EF4-FFF2-40B4-BE49-F238E27FC236}">
                    <a16:creationId xmlns:a16="http://schemas.microsoft.com/office/drawing/2014/main" id="{04D5B084-97D3-B479-D9EE-C1083E36F642}"/>
                  </a:ext>
                </a:extLst>
              </p:cNvPr>
              <p:cNvSpPr/>
              <p:nvPr/>
            </p:nvSpPr>
            <p:spPr>
              <a:xfrm rot="10800000">
                <a:off x="6917818" y="5355565"/>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54ABF71A-86DD-A397-BE47-4861FE4F36A6}"/>
                </a:ext>
              </a:extLst>
            </p:cNvPr>
            <p:cNvGrpSpPr/>
            <p:nvPr/>
          </p:nvGrpSpPr>
          <p:grpSpPr>
            <a:xfrm>
              <a:off x="9911639" y="3883127"/>
              <a:ext cx="1359998" cy="1380647"/>
              <a:chOff x="7662737" y="4933947"/>
              <a:chExt cx="864452" cy="881827"/>
            </a:xfrm>
            <a:solidFill>
              <a:schemeClr val="accent2">
                <a:lumMod val="75000"/>
              </a:schemeClr>
            </a:solidFill>
          </p:grpSpPr>
          <p:sp>
            <p:nvSpPr>
              <p:cNvPr id="22" name="Oval 21">
                <a:extLst>
                  <a:ext uri="{FF2B5EF4-FFF2-40B4-BE49-F238E27FC236}">
                    <a16:creationId xmlns:a16="http://schemas.microsoft.com/office/drawing/2014/main" id="{2B362EA4-3049-6B0E-8917-A979542A5495}"/>
                  </a:ext>
                </a:extLst>
              </p:cNvPr>
              <p:cNvSpPr/>
              <p:nvPr/>
            </p:nvSpPr>
            <p:spPr>
              <a:xfrm>
                <a:off x="7662737" y="4933947"/>
                <a:ext cx="864452" cy="88182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3" name="Block Arc 22">
                <a:extLst>
                  <a:ext uri="{FF2B5EF4-FFF2-40B4-BE49-F238E27FC236}">
                    <a16:creationId xmlns:a16="http://schemas.microsoft.com/office/drawing/2014/main" id="{71F56239-2189-F16D-52D3-67E13731CA3A}"/>
                  </a:ext>
                </a:extLst>
              </p:cNvPr>
              <p:cNvSpPr/>
              <p:nvPr/>
            </p:nvSpPr>
            <p:spPr>
              <a:xfrm>
                <a:off x="7923857" y="5512539"/>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755242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2DF5130-12FC-8C52-59F3-EE9AC6D7743F}"/>
              </a:ext>
            </a:extLst>
          </p:cNvPr>
          <p:cNvGrpSpPr/>
          <p:nvPr/>
        </p:nvGrpSpPr>
        <p:grpSpPr>
          <a:xfrm>
            <a:off x="1117683" y="2194390"/>
            <a:ext cx="3415887" cy="2678824"/>
            <a:chOff x="1117683" y="2194390"/>
            <a:chExt cx="3415887" cy="2678824"/>
          </a:xfrm>
          <a:solidFill>
            <a:schemeClr val="accent2">
              <a:lumMod val="50000"/>
            </a:schemeClr>
          </a:solidFill>
        </p:grpSpPr>
        <p:sp>
          <p:nvSpPr>
            <p:cNvPr id="4" name="Speech Bubble: Rectangle with Corners Rounded 3">
              <a:extLst>
                <a:ext uri="{FF2B5EF4-FFF2-40B4-BE49-F238E27FC236}">
                  <a16:creationId xmlns:a16="http://schemas.microsoft.com/office/drawing/2014/main" id="{23A08616-D233-95FA-DF68-D784AD09BE06}"/>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9A90F7C8-0938-A6DA-89E9-375E5D4AE6BC}"/>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284F6697-49BE-FF57-665B-D5B1D682B6C6}"/>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CBB33B4D-E5F0-FFD3-33DD-E89255F3D748}"/>
              </a:ext>
            </a:extLst>
          </p:cNvPr>
          <p:cNvSpPr txBox="1"/>
          <p:nvPr/>
        </p:nvSpPr>
        <p:spPr>
          <a:xfrm>
            <a:off x="5341174" y="2701699"/>
            <a:ext cx="5733143" cy="1938992"/>
          </a:xfrm>
          <a:prstGeom prst="rect">
            <a:avLst/>
          </a:prstGeom>
          <a:noFill/>
        </p:spPr>
        <p:txBody>
          <a:bodyPr wrap="square" lIns="91440" tIns="45720" rIns="91440" bIns="45720" rtlCol="0" anchor="t">
            <a:spAutoFit/>
          </a:bodyPr>
          <a:lstStyle/>
          <a:p>
            <a:pPr algn="ctr"/>
            <a:r>
              <a:rPr lang="en-GB" sz="4000" b="1" dirty="0">
                <a:latin typeface="Arial" panose="020B0604020202020204" pitchFamily="34" charset="0"/>
                <a:cs typeface="Arial" panose="020B0604020202020204" pitchFamily="34" charset="0"/>
              </a:rPr>
              <a:t>Combien de sentiments ou d'émotions différents connaissez-vous ?</a:t>
            </a:r>
            <a:endParaRPr lang="en-BE" sz="4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708FDE7-ADA7-3D85-8B03-6AD240E111EA}"/>
              </a:ext>
            </a:extLst>
          </p:cNvPr>
          <p:cNvSpPr txBox="1"/>
          <p:nvPr/>
        </p:nvSpPr>
        <p:spPr>
          <a:xfrm>
            <a:off x="381000" y="211693"/>
            <a:ext cx="11610975" cy="584775"/>
          </a:xfrm>
          <a:prstGeom prst="rect">
            <a:avLst/>
          </a:prstGeom>
          <a:noFill/>
        </p:spPr>
        <p:txBody>
          <a:bodyPr wrap="square">
            <a:spAutoFit/>
          </a:bodyPr>
          <a:lstStyle/>
          <a:p>
            <a:pPr algn="ctr"/>
            <a:r>
              <a:rPr lang="en-CA" sz="3200" b="1" dirty="0">
                <a:solidFill>
                  <a:schemeClr val="bg1"/>
                </a:solidFill>
                <a:latin typeface="Arial" panose="020B0604020202020204" pitchFamily="34" charset="0"/>
                <a:cs typeface="Arial" panose="020B0604020202020204" pitchFamily="34" charset="0"/>
              </a:rPr>
              <a:t>Activité 4 : Roue des émotions</a:t>
            </a:r>
            <a:endParaRPr lang="en-BE"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639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53ED19F3-6563-1D67-7873-65B9F32E5CCD}"/>
              </a:ext>
            </a:extLst>
          </p:cNvPr>
          <p:cNvSpPr/>
          <p:nvPr/>
        </p:nvSpPr>
        <p:spPr>
          <a:xfrm>
            <a:off x="994661" y="3460499"/>
            <a:ext cx="3094844" cy="5263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D51579-5FEB-DB6A-6A05-DEA89293B76B}"/>
              </a:ext>
            </a:extLst>
          </p:cNvPr>
          <p:cNvSpPr>
            <a:spLocks noGrp="1"/>
          </p:cNvSpPr>
          <p:nvPr>
            <p:ph type="title"/>
          </p:nvPr>
        </p:nvSpPr>
        <p:spPr/>
        <p:txBody>
          <a:bodyPr/>
          <a:lstStyle/>
          <a:p>
            <a:r>
              <a:rPr lang="en-GB" dirty="0"/>
              <a:t>Activité 4 : Roue des émotions</a:t>
            </a:r>
            <a:endParaRPr lang="en-BE" dirty="0"/>
          </a:p>
        </p:txBody>
      </p:sp>
      <p:sp>
        <p:nvSpPr>
          <p:cNvPr id="12" name="TextBox 11">
            <a:extLst>
              <a:ext uri="{FF2B5EF4-FFF2-40B4-BE49-F238E27FC236}">
                <a16:creationId xmlns:a16="http://schemas.microsoft.com/office/drawing/2014/main" id="{B5F01426-3AE9-D14C-48F6-B1EBB51F8121}"/>
              </a:ext>
            </a:extLst>
          </p:cNvPr>
          <p:cNvSpPr txBox="1"/>
          <p:nvPr/>
        </p:nvSpPr>
        <p:spPr>
          <a:xfrm>
            <a:off x="1332408" y="3621051"/>
            <a:ext cx="2419350" cy="338554"/>
          </a:xfrm>
          <a:prstGeom prst="rect">
            <a:avLst/>
          </a:prstGeom>
          <a:noFill/>
        </p:spPr>
        <p:txBody>
          <a:bodyPr wrap="square" rtlCol="0">
            <a:spAutoFit/>
          </a:bodyPr>
          <a:lstStyle/>
          <a:p>
            <a:pPr algn="ctr"/>
            <a:r>
              <a:rPr lang="en-GB" sz="1600" b="1" i="1" dirty="0">
                <a:solidFill>
                  <a:schemeClr val="accent2">
                    <a:lumMod val="50000"/>
                  </a:schemeClr>
                </a:solidFill>
                <a:latin typeface="Arial" panose="020B0604020202020204" pitchFamily="34" charset="0"/>
                <a:cs typeface="Arial" panose="020B0604020202020204" pitchFamily="34" charset="0"/>
              </a:rPr>
              <a:t>Psychoéducation</a:t>
            </a:r>
            <a:endParaRPr lang="en-BE" sz="1600" b="1" i="1" dirty="0">
              <a:solidFill>
                <a:schemeClr val="accent2">
                  <a:lumMod val="50000"/>
                </a:schemeClr>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8C5FDA2E-A99D-772E-98AA-052CFF5B6B65}"/>
              </a:ext>
            </a:extLst>
          </p:cNvPr>
          <p:cNvSpPr/>
          <p:nvPr/>
        </p:nvSpPr>
        <p:spPr>
          <a:xfrm>
            <a:off x="4902200" y="1762493"/>
            <a:ext cx="6591300" cy="43884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77FA4CF-DCF2-7106-2FEA-E725BD69F5D9}"/>
              </a:ext>
            </a:extLst>
          </p:cNvPr>
          <p:cNvSpPr txBox="1"/>
          <p:nvPr/>
        </p:nvSpPr>
        <p:spPr>
          <a:xfrm>
            <a:off x="5279822" y="2118466"/>
            <a:ext cx="6059720" cy="4016484"/>
          </a:xfrm>
          <a:prstGeom prst="rect">
            <a:avLst/>
          </a:prstGeom>
          <a:noFill/>
        </p:spPr>
        <p:txBody>
          <a:bodyPr wrap="square" rtlCol="0">
            <a:spAutoFit/>
          </a:bodyPr>
          <a:lstStyle/>
          <a:p>
            <a:r>
              <a:rPr lang="en-GB" sz="1700" b="1" dirty="0">
                <a:latin typeface="Arial" panose="020B0604020202020204" pitchFamily="34" charset="0"/>
                <a:cs typeface="Arial" panose="020B0604020202020204" pitchFamily="34" charset="0"/>
              </a:rPr>
              <a:t>ORIENTATION</a:t>
            </a:r>
          </a:p>
          <a:p>
            <a:endParaRPr lang="en-GB" sz="1700" b="1" dirty="0">
              <a:latin typeface="Arial" panose="020B0604020202020204" pitchFamily="34" charset="0"/>
              <a:cs typeface="Arial" panose="020B0604020202020204" pitchFamily="34" charset="0"/>
            </a:endParaRPr>
          </a:p>
          <a:p>
            <a:pPr marL="457200" indent="-457200">
              <a:buAutoNum type="arabicPeriod"/>
            </a:pPr>
            <a:r>
              <a:rPr lang="en-GB" sz="1700" dirty="0">
                <a:latin typeface="Arial" panose="020B0604020202020204" pitchFamily="34" charset="0"/>
                <a:cs typeface="Arial" panose="020B0604020202020204" pitchFamily="34" charset="0"/>
              </a:rPr>
              <a:t>Demandez à l'enfant quels sont les sentiments ou les émotions qu'il connaît et s'il peut énumérer tous ceux qu'il connaît. Cela vous donnera une idée de ses connaissances actuelles en matière de sentiments ou d'émotions. </a:t>
            </a:r>
          </a:p>
          <a:p>
            <a:pPr marL="457200" indent="-457200">
              <a:buAutoNum type="arabicPeriod"/>
            </a:pPr>
            <a:r>
              <a:rPr lang="en-GB" sz="1700" dirty="0">
                <a:latin typeface="Arial" panose="020B0604020202020204" pitchFamily="34" charset="0"/>
                <a:cs typeface="Arial" panose="020B0604020202020204" pitchFamily="34" charset="0"/>
              </a:rPr>
              <a:t>Après avoir terminé la liste des émotions, prenez une copie de la roue des émotions, qui est un graphique contenant une gamme d'émotions humaines organisées autour d'émotions principales.</a:t>
            </a:r>
          </a:p>
          <a:p>
            <a:pPr marL="457200" indent="-457200">
              <a:buAutoNum type="arabicPeriod"/>
            </a:pPr>
            <a:r>
              <a:rPr lang="en-GB" sz="1700" dirty="0">
                <a:latin typeface="Arial" panose="020B0604020202020204" pitchFamily="34" charset="0"/>
                <a:cs typeface="Arial" panose="020B0604020202020204" pitchFamily="34" charset="0"/>
              </a:rPr>
              <a:t>Passez ensemble en revue la roue des émotions, en commençant par l'émotion que l'enfant connaît déjà et qu'il a énumérée, avant de passer en revue toute la gamme. </a:t>
            </a:r>
          </a:p>
        </p:txBody>
      </p:sp>
      <p:sp>
        <p:nvSpPr>
          <p:cNvPr id="26" name="TextBox 25">
            <a:extLst>
              <a:ext uri="{FF2B5EF4-FFF2-40B4-BE49-F238E27FC236}">
                <a16:creationId xmlns:a16="http://schemas.microsoft.com/office/drawing/2014/main" id="{37B3E359-7EB8-A0C3-736F-3368764D1643}"/>
              </a:ext>
            </a:extLst>
          </p:cNvPr>
          <p:cNvSpPr txBox="1"/>
          <p:nvPr/>
        </p:nvSpPr>
        <p:spPr>
          <a:xfrm>
            <a:off x="852458" y="4380624"/>
            <a:ext cx="3396217" cy="1431161"/>
          </a:xfrm>
          <a:prstGeom prst="rect">
            <a:avLst/>
          </a:prstGeom>
          <a:noFill/>
        </p:spPr>
        <p:txBody>
          <a:bodyPr wrap="square">
            <a:spAutoFit/>
          </a:bodyPr>
          <a:lstStyle/>
          <a:p>
            <a:pPr algn="ctr">
              <a:spcAft>
                <a:spcPts val="600"/>
              </a:spcAft>
            </a:pPr>
            <a:r>
              <a:rPr lang="en-GB" b="1" dirty="0">
                <a:latin typeface="Arial" panose="020B0604020202020204" pitchFamily="34" charset="0"/>
                <a:cs typeface="Arial" panose="020B0604020202020204" pitchFamily="34" charset="0"/>
              </a:rPr>
              <a:t>ROUE DES ÉMOTIONS</a:t>
            </a:r>
          </a:p>
          <a:p>
            <a:pPr algn="ctr"/>
            <a:r>
              <a:rPr lang="en-US" sz="1600" dirty="0">
                <a:latin typeface="Arial" panose="020B0604020202020204" pitchFamily="34" charset="0"/>
                <a:cs typeface="Arial" panose="020B0604020202020204" pitchFamily="34" charset="0"/>
              </a:rPr>
              <a:t>Groupe d'âge : 3 ans - 18 ans</a:t>
            </a:r>
          </a:p>
          <a:p>
            <a:pPr algn="ctr"/>
            <a:r>
              <a:rPr lang="en-US" sz="1600" dirty="0">
                <a:latin typeface="Arial" panose="020B0604020202020204" pitchFamily="34" charset="0"/>
                <a:cs typeface="Arial" panose="020B0604020202020204" pitchFamily="34" charset="0"/>
              </a:rPr>
              <a:t>Durée : 5 à 15 minutes</a:t>
            </a:r>
          </a:p>
          <a:p>
            <a:pPr algn="ctr"/>
            <a:r>
              <a:rPr lang="en-US" sz="1600" dirty="0">
                <a:latin typeface="Arial" panose="020B0604020202020204" pitchFamily="34" charset="0"/>
                <a:cs typeface="Arial" panose="020B0604020202020204" pitchFamily="34" charset="0"/>
              </a:rPr>
              <a:t>Matériel : copie de la roue des émotions, stylo ou marqueur</a:t>
            </a:r>
          </a:p>
        </p:txBody>
      </p:sp>
      <p:pic>
        <p:nvPicPr>
          <p:cNvPr id="27" name="Graphic 26" descr="Scientific Thought with solid fill">
            <a:extLst>
              <a:ext uri="{FF2B5EF4-FFF2-40B4-BE49-F238E27FC236}">
                <a16:creationId xmlns:a16="http://schemas.microsoft.com/office/drawing/2014/main" id="{CC53F40E-4332-96BE-1F9D-1255A464DD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188" y="1628892"/>
            <a:ext cx="2120479" cy="2120479"/>
          </a:xfrm>
          <a:prstGeom prst="rect">
            <a:avLst/>
          </a:prstGeom>
        </p:spPr>
      </p:pic>
      <p:grpSp>
        <p:nvGrpSpPr>
          <p:cNvPr id="3" name="Group 2">
            <a:extLst>
              <a:ext uri="{FF2B5EF4-FFF2-40B4-BE49-F238E27FC236}">
                <a16:creationId xmlns:a16="http://schemas.microsoft.com/office/drawing/2014/main" id="{7C4F9F02-CC10-4252-7D81-D04C3DE18196}"/>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6C83391D-B37C-4CC5-1C76-4A9B619789C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3ECAE5A-3DF7-F198-A4A0-0234E5F66256}"/>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2975259B-B089-C339-904C-8E574DC826C0}"/>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154-</a:t>
                </a:r>
              </a:p>
              <a:p>
                <a:pPr algn="ctr"/>
                <a:r>
                  <a:rPr lang="en-CA" sz="1600" b="1" dirty="0">
                    <a:solidFill>
                      <a:schemeClr val="accent2">
                        <a:lumMod val="50000"/>
                      </a:schemeClr>
                    </a:solidFill>
                    <a:latin typeface="Arial" panose="020B0604020202020204" pitchFamily="34" charset="0"/>
                    <a:cs typeface="Arial" panose="020B0604020202020204" pitchFamily="34" charset="0"/>
                  </a:rPr>
                  <a:t>155</a:t>
                </a:r>
              </a:p>
            </p:txBody>
          </p:sp>
          <p:sp>
            <p:nvSpPr>
              <p:cNvPr id="7" name="Rectangle 6">
                <a:extLst>
                  <a:ext uri="{FF2B5EF4-FFF2-40B4-BE49-F238E27FC236}">
                    <a16:creationId xmlns:a16="http://schemas.microsoft.com/office/drawing/2014/main" id="{FAEB885B-85E1-2E7F-25C5-26AF57263AA2}"/>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670540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3A1D-D215-892F-37A5-CCD0743B6298}"/>
              </a:ext>
            </a:extLst>
          </p:cNvPr>
          <p:cNvSpPr>
            <a:spLocks noGrp="1"/>
          </p:cNvSpPr>
          <p:nvPr>
            <p:ph type="title"/>
          </p:nvPr>
        </p:nvSpPr>
        <p:spPr/>
        <p:txBody>
          <a:bodyPr/>
          <a:lstStyle/>
          <a:p>
            <a:r>
              <a:rPr lang="en-GB" dirty="0"/>
              <a:t>Activité 4 : Roue des émotions</a:t>
            </a:r>
            <a:endParaRPr lang="en-BE" dirty="0"/>
          </a:p>
        </p:txBody>
      </p:sp>
      <p:sp>
        <p:nvSpPr>
          <p:cNvPr id="16" name="TextBox 15">
            <a:extLst>
              <a:ext uri="{FF2B5EF4-FFF2-40B4-BE49-F238E27FC236}">
                <a16:creationId xmlns:a16="http://schemas.microsoft.com/office/drawing/2014/main" id="{7B52C166-BAD9-8932-06AD-41505797B19D}"/>
              </a:ext>
            </a:extLst>
          </p:cNvPr>
          <p:cNvSpPr txBox="1"/>
          <p:nvPr/>
        </p:nvSpPr>
        <p:spPr>
          <a:xfrm>
            <a:off x="8451850" y="1689100"/>
            <a:ext cx="3448050" cy="307777"/>
          </a:xfrm>
          <a:prstGeom prst="rect">
            <a:avLst/>
          </a:prstGeom>
          <a:noFill/>
        </p:spPr>
        <p:txBody>
          <a:bodyPr wrap="square" rtlCol="0">
            <a:spAutoFit/>
          </a:bodyPr>
          <a:lstStyle/>
          <a:p>
            <a:r>
              <a:rPr lang="en-GB" sz="1400" i="1" dirty="0">
                <a:solidFill>
                  <a:schemeClr val="accent2">
                    <a:lumMod val="50000"/>
                  </a:schemeClr>
                </a:solidFill>
                <a:latin typeface="Arial" panose="020B0604020202020204" pitchFamily="34" charset="0"/>
                <a:cs typeface="Arial" panose="020B0604020202020204" pitchFamily="34" charset="0"/>
              </a:rPr>
              <a:t>Source : Calm.com</a:t>
            </a:r>
            <a:endParaRPr lang="en-BE" sz="1400" i="1" dirty="0">
              <a:solidFill>
                <a:schemeClr val="accent2">
                  <a:lumMod val="50000"/>
                </a:schemeClr>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D4FD41F6-41E2-E10C-F0F5-69DE6A3950B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4213" y="727911"/>
            <a:ext cx="6567261" cy="645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155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7847B6EA-F788-C82B-CCAD-EA5078BC7E50}"/>
              </a:ext>
            </a:extLst>
          </p:cNvPr>
          <p:cNvSpPr/>
          <p:nvPr/>
        </p:nvSpPr>
        <p:spPr>
          <a:xfrm>
            <a:off x="994661" y="3460499"/>
            <a:ext cx="3094844" cy="5263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720A816-2300-B3E1-7E98-463E510F84BF}"/>
              </a:ext>
            </a:extLst>
          </p:cNvPr>
          <p:cNvSpPr txBox="1"/>
          <p:nvPr/>
        </p:nvSpPr>
        <p:spPr>
          <a:xfrm>
            <a:off x="1332408" y="3621051"/>
            <a:ext cx="2419350" cy="338554"/>
          </a:xfrm>
          <a:prstGeom prst="rect">
            <a:avLst/>
          </a:prstGeom>
          <a:noFill/>
        </p:spPr>
        <p:txBody>
          <a:bodyPr wrap="square" rtlCol="0">
            <a:spAutoFit/>
          </a:bodyPr>
          <a:lstStyle/>
          <a:p>
            <a:pPr algn="ctr"/>
            <a:r>
              <a:rPr lang="en-GB" sz="1600" b="1" i="1" dirty="0">
                <a:solidFill>
                  <a:schemeClr val="accent2">
                    <a:lumMod val="50000"/>
                  </a:schemeClr>
                </a:solidFill>
                <a:latin typeface="Arial" panose="020B0604020202020204" pitchFamily="34" charset="0"/>
                <a:cs typeface="Arial" panose="020B0604020202020204" pitchFamily="34" charset="0"/>
              </a:rPr>
              <a:t>Régulation émotionnelle</a:t>
            </a:r>
            <a:endParaRPr lang="en-BE" sz="1600" b="1" i="1" dirty="0">
              <a:solidFill>
                <a:schemeClr val="accent2">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261AABB-A50E-92DF-C2A5-A93571881635}"/>
              </a:ext>
            </a:extLst>
          </p:cNvPr>
          <p:cNvSpPr>
            <a:spLocks noGrp="1"/>
          </p:cNvSpPr>
          <p:nvPr>
            <p:ph type="title"/>
          </p:nvPr>
        </p:nvSpPr>
        <p:spPr/>
        <p:txBody>
          <a:bodyPr/>
          <a:lstStyle/>
          <a:p>
            <a:r>
              <a:rPr lang="en-GB" dirty="0"/>
              <a:t>Activité 5 : Quand je me sens..., je fais...</a:t>
            </a:r>
            <a:endParaRPr lang="en-BE" dirty="0"/>
          </a:p>
        </p:txBody>
      </p:sp>
      <p:sp>
        <p:nvSpPr>
          <p:cNvPr id="33" name="Rectangle: Rounded Corners 32">
            <a:extLst>
              <a:ext uri="{FF2B5EF4-FFF2-40B4-BE49-F238E27FC236}">
                <a16:creationId xmlns:a16="http://schemas.microsoft.com/office/drawing/2014/main" id="{531EF23F-5E0A-CC36-B9CD-178D91016EF5}"/>
              </a:ext>
            </a:extLst>
          </p:cNvPr>
          <p:cNvSpPr/>
          <p:nvPr/>
        </p:nvSpPr>
        <p:spPr>
          <a:xfrm>
            <a:off x="4902200" y="1762492"/>
            <a:ext cx="6591300" cy="460020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691E2A1A-7C9E-B43E-332D-53F1369247F1}"/>
              </a:ext>
            </a:extLst>
          </p:cNvPr>
          <p:cNvSpPr txBox="1"/>
          <p:nvPr/>
        </p:nvSpPr>
        <p:spPr>
          <a:xfrm>
            <a:off x="5279822" y="2118466"/>
            <a:ext cx="6213678" cy="4031873"/>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ORIENTATION</a:t>
            </a:r>
          </a:p>
          <a:p>
            <a:endParaRPr lang="en-GB" sz="1600" b="1" dirty="0">
              <a:latin typeface="Arial" panose="020B0604020202020204" pitchFamily="34" charset="0"/>
              <a:cs typeface="Arial" panose="020B0604020202020204" pitchFamily="34" charset="0"/>
            </a:endParaRPr>
          </a:p>
          <a:p>
            <a:pPr marL="457200" indent="-457200">
              <a:buAutoNum type="arabicPeriod"/>
            </a:pPr>
            <a:r>
              <a:rPr lang="en-GB" sz="1600" dirty="0">
                <a:latin typeface="Arial" panose="020B0604020202020204" pitchFamily="34" charset="0"/>
                <a:cs typeface="Arial" panose="020B0604020202020204" pitchFamily="34" charset="0"/>
              </a:rPr>
              <a:t>Demandez à l'enfant de choisir une émotion négative, de préférence une émotion qu'il ressent parfois ou souvent.</a:t>
            </a:r>
          </a:p>
          <a:p>
            <a:pPr marL="457200" indent="-457200">
              <a:buAutoNum type="arabicPeriod"/>
            </a:pPr>
            <a:r>
              <a:rPr lang="en-GB" sz="1600" dirty="0">
                <a:latin typeface="Arial" panose="020B0604020202020204" pitchFamily="34" charset="0"/>
                <a:cs typeface="Arial" panose="020B0604020202020204" pitchFamily="34" charset="0"/>
              </a:rPr>
              <a:t>Avec l'enfant, dressez la liste des choses qu'il fait lorsqu'il ressent cette émotion négative. </a:t>
            </a:r>
          </a:p>
          <a:p>
            <a:pPr marL="457200" indent="-457200">
              <a:buAutoNum type="arabicPeriod"/>
            </a:pPr>
            <a:r>
              <a:rPr lang="en-GB" sz="1600" dirty="0">
                <a:latin typeface="Arial" panose="020B0604020202020204" pitchFamily="34" charset="0"/>
                <a:cs typeface="Arial" panose="020B0604020202020204" pitchFamily="34" charset="0"/>
              </a:rPr>
              <a:t>Une fois cette vue d'ensemble rédigée, discutez avec </a:t>
            </a:r>
            <a:r>
              <a:rPr lang="en-GB" sz="1600" dirty="0" err="1">
                <a:latin typeface="Arial" panose="020B0604020202020204" pitchFamily="34" charset="0"/>
                <a:cs typeface="Arial" panose="020B0604020202020204" pitchFamily="34" charset="0"/>
              </a:rPr>
              <a:t>l'enfant</a:t>
            </a:r>
            <a:r>
              <a:rPr lang="en-GB" sz="1600" dirty="0">
                <a:latin typeface="Arial" panose="020B0604020202020204" pitchFamily="34" charset="0"/>
                <a:cs typeface="Arial" panose="020B0604020202020204" pitchFamily="34" charset="0"/>
              </a:rPr>
              <a:t>:</a:t>
            </a:r>
          </a:p>
          <a:p>
            <a:pPr marL="914400" lvl="1" indent="-457200">
              <a:buFont typeface="+mj-lt"/>
              <a:buAutoNum type="alphaLcPeriod"/>
            </a:pPr>
            <a:r>
              <a:rPr lang="en-GB" sz="1600" dirty="0">
                <a:latin typeface="Arial" panose="020B0604020202020204" pitchFamily="34" charset="0"/>
                <a:cs typeface="Arial" panose="020B0604020202020204" pitchFamily="34" charset="0"/>
              </a:rPr>
              <a:t>La chose </a:t>
            </a:r>
            <a:r>
              <a:rPr lang="en-GB" sz="1600" dirty="0" err="1">
                <a:latin typeface="Arial" panose="020B0604020202020204" pitchFamily="34" charset="0"/>
                <a:cs typeface="Arial" panose="020B0604020202020204" pitchFamily="34" charset="0"/>
              </a:rPr>
              <a:t>qu’il</a:t>
            </a:r>
            <a:r>
              <a:rPr lang="en-GB" sz="1600" dirty="0">
                <a:latin typeface="Arial" panose="020B0604020202020204" pitchFamily="34" charset="0"/>
                <a:cs typeface="Arial" panose="020B0604020202020204" pitchFamily="34" charset="0"/>
              </a:rPr>
              <a:t> fait qui </a:t>
            </a:r>
            <a:r>
              <a:rPr lang="en-GB" sz="1600" dirty="0" err="1">
                <a:latin typeface="Arial" panose="020B0604020202020204" pitchFamily="34" charset="0"/>
                <a:cs typeface="Arial" panose="020B0604020202020204" pitchFamily="34" charset="0"/>
              </a:rPr>
              <a:t>lui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permet</a:t>
            </a:r>
            <a:r>
              <a:rPr lang="en-GB" sz="1600" dirty="0">
                <a:latin typeface="Arial" panose="020B0604020202020204" pitchFamily="34" charset="0"/>
                <a:cs typeface="Arial" panose="020B0604020202020204" pitchFamily="34" charset="0"/>
              </a:rPr>
              <a:t> de se sentir mieux par la suite. </a:t>
            </a:r>
          </a:p>
          <a:p>
            <a:pPr marL="914400" lvl="1" indent="-457200">
              <a:buFont typeface="+mj-lt"/>
              <a:buAutoNum type="alphaLcPeriod"/>
            </a:pPr>
            <a:r>
              <a:rPr lang="en-GB" sz="1600" dirty="0">
                <a:latin typeface="Arial" panose="020B0604020202020204" pitchFamily="34" charset="0"/>
                <a:cs typeface="Arial" panose="020B0604020202020204" pitchFamily="34" charset="0"/>
              </a:rPr>
              <a:t>La chose </a:t>
            </a:r>
            <a:r>
              <a:rPr lang="en-GB" sz="1600" dirty="0" err="1">
                <a:latin typeface="Arial" panose="020B0604020202020204" pitchFamily="34" charset="0"/>
                <a:cs typeface="Arial" panose="020B0604020202020204" pitchFamily="34" charset="0"/>
              </a:rPr>
              <a:t>qu’il</a:t>
            </a:r>
            <a:r>
              <a:rPr lang="en-GB" sz="1600" dirty="0">
                <a:latin typeface="Arial" panose="020B0604020202020204" pitchFamily="34" charset="0"/>
                <a:cs typeface="Arial" panose="020B0604020202020204" pitchFamily="34" charset="0"/>
              </a:rPr>
              <a:t> fait qui ne </a:t>
            </a:r>
            <a:r>
              <a:rPr lang="en-GB" sz="1600" dirty="0" err="1">
                <a:latin typeface="Arial" panose="020B0604020202020204" pitchFamily="34" charset="0"/>
                <a:cs typeface="Arial" panose="020B0604020202020204" pitchFamily="34" charset="0"/>
              </a:rPr>
              <a:t>lui</a:t>
            </a:r>
            <a:r>
              <a:rPr lang="en-GB" sz="1600" dirty="0">
                <a:latin typeface="Arial" panose="020B0604020202020204" pitchFamily="34" charset="0"/>
                <a:cs typeface="Arial" panose="020B0604020202020204" pitchFamily="34" charset="0"/>
              </a:rPr>
              <a:t> cause pas plus de problèmes. </a:t>
            </a:r>
          </a:p>
          <a:p>
            <a:pPr marL="457200" indent="-457200">
              <a:buAutoNum type="arabicPeriod"/>
            </a:pPr>
            <a:r>
              <a:rPr lang="en-GB" sz="1600" dirty="0">
                <a:latin typeface="Arial" panose="020B0604020202020204" pitchFamily="34" charset="0"/>
                <a:cs typeface="Arial" panose="020B0604020202020204" pitchFamily="34" charset="0"/>
              </a:rPr>
              <a:t>Identifiez ensemble les comportements qui sont utiles et </a:t>
            </a:r>
            <a:r>
              <a:rPr lang="en-GB" sz="1600" dirty="0" err="1">
                <a:latin typeface="Arial" panose="020B0604020202020204" pitchFamily="34" charset="0"/>
                <a:cs typeface="Arial" panose="020B0604020202020204" pitchFamily="34" charset="0"/>
              </a:rPr>
              <a:t>celles</a:t>
            </a:r>
            <a:r>
              <a:rPr lang="en-GB" sz="1600" dirty="0">
                <a:latin typeface="Arial" panose="020B0604020202020204" pitchFamily="34" charset="0"/>
                <a:cs typeface="Arial" panose="020B0604020202020204" pitchFamily="34" charset="0"/>
              </a:rPr>
              <a:t> qui ne le sont pas.</a:t>
            </a:r>
          </a:p>
          <a:p>
            <a:pPr marL="457200" indent="-457200">
              <a:buAutoNum type="arabicPeriod"/>
            </a:pPr>
            <a:r>
              <a:rPr lang="en-GB" sz="1600" dirty="0">
                <a:latin typeface="Arial" panose="020B0604020202020204" pitchFamily="34" charset="0"/>
                <a:cs typeface="Arial" panose="020B0604020202020204" pitchFamily="34" charset="0"/>
              </a:rPr>
              <a:t>Discutez de la possibilité d'essayer de recourir à des comportements utiles lorsqu'ils ressentent cette émotion négative spécifique.</a:t>
            </a:r>
          </a:p>
        </p:txBody>
      </p:sp>
      <p:sp>
        <p:nvSpPr>
          <p:cNvPr id="35" name="TextBox 34">
            <a:extLst>
              <a:ext uri="{FF2B5EF4-FFF2-40B4-BE49-F238E27FC236}">
                <a16:creationId xmlns:a16="http://schemas.microsoft.com/office/drawing/2014/main" id="{94C56995-5E62-8E54-D316-DA6A98954D78}"/>
              </a:ext>
            </a:extLst>
          </p:cNvPr>
          <p:cNvSpPr txBox="1"/>
          <p:nvPr/>
        </p:nvSpPr>
        <p:spPr>
          <a:xfrm>
            <a:off x="852458" y="4514225"/>
            <a:ext cx="3396217" cy="1184940"/>
          </a:xfrm>
          <a:prstGeom prst="rect">
            <a:avLst/>
          </a:prstGeom>
          <a:noFill/>
        </p:spPr>
        <p:txBody>
          <a:bodyPr wrap="square">
            <a:spAutoFit/>
          </a:bodyPr>
          <a:lstStyle/>
          <a:p>
            <a:pPr algn="ctr">
              <a:spcAft>
                <a:spcPts val="600"/>
              </a:spcAft>
            </a:pPr>
            <a:r>
              <a:rPr lang="en-GB" b="1" dirty="0">
                <a:latin typeface="Arial" panose="020B0604020202020204" pitchFamily="34" charset="0"/>
                <a:cs typeface="Arial" panose="020B0604020202020204" pitchFamily="34" charset="0"/>
              </a:rPr>
              <a:t>QUAND JE ME SENS... JE FAIS...</a:t>
            </a:r>
          </a:p>
          <a:p>
            <a:pPr algn="ctr"/>
            <a:r>
              <a:rPr lang="en-US" sz="1600" dirty="0">
                <a:latin typeface="Arial" panose="020B0604020202020204" pitchFamily="34" charset="0"/>
                <a:cs typeface="Arial" panose="020B0604020202020204" pitchFamily="34" charset="0"/>
              </a:rPr>
              <a:t>Groupe d'âge : 10 ans - 18 ans</a:t>
            </a:r>
          </a:p>
          <a:p>
            <a:pPr algn="ctr"/>
            <a:r>
              <a:rPr lang="en-US" sz="1600" dirty="0">
                <a:latin typeface="Arial" panose="020B0604020202020204" pitchFamily="34" charset="0"/>
                <a:cs typeface="Arial" panose="020B0604020202020204" pitchFamily="34" charset="0"/>
              </a:rPr>
              <a:t>Durée : 15 à 25 minutes</a:t>
            </a:r>
          </a:p>
          <a:p>
            <a:pPr algn="ctr"/>
            <a:r>
              <a:rPr lang="en-US" sz="1600" dirty="0">
                <a:latin typeface="Arial" panose="020B0604020202020204" pitchFamily="34" charset="0"/>
                <a:cs typeface="Arial" panose="020B0604020202020204" pitchFamily="34" charset="0"/>
              </a:rPr>
              <a:t>Matériel : stylo et papier (facultatif) </a:t>
            </a:r>
          </a:p>
        </p:txBody>
      </p:sp>
      <p:grpSp>
        <p:nvGrpSpPr>
          <p:cNvPr id="36" name="Group 35">
            <a:extLst>
              <a:ext uri="{FF2B5EF4-FFF2-40B4-BE49-F238E27FC236}">
                <a16:creationId xmlns:a16="http://schemas.microsoft.com/office/drawing/2014/main" id="{B549895C-327A-0A35-F719-70C4E225224E}"/>
              </a:ext>
            </a:extLst>
          </p:cNvPr>
          <p:cNvGrpSpPr/>
          <p:nvPr/>
        </p:nvGrpSpPr>
        <p:grpSpPr>
          <a:xfrm>
            <a:off x="1450547" y="1858006"/>
            <a:ext cx="2222604" cy="1759651"/>
            <a:chOff x="8886140" y="2128856"/>
            <a:chExt cx="2458554" cy="1946452"/>
          </a:xfrm>
        </p:grpSpPr>
        <p:grpSp>
          <p:nvGrpSpPr>
            <p:cNvPr id="37" name="Group 36">
              <a:extLst>
                <a:ext uri="{FF2B5EF4-FFF2-40B4-BE49-F238E27FC236}">
                  <a16:creationId xmlns:a16="http://schemas.microsoft.com/office/drawing/2014/main" id="{21CE0BC5-FC4A-2455-1F20-048797F06FF1}"/>
                </a:ext>
              </a:extLst>
            </p:cNvPr>
            <p:cNvGrpSpPr/>
            <p:nvPr/>
          </p:nvGrpSpPr>
          <p:grpSpPr>
            <a:xfrm>
              <a:off x="9892149" y="2128856"/>
              <a:ext cx="1452545" cy="1452545"/>
              <a:chOff x="9854276" y="2446764"/>
              <a:chExt cx="1691138" cy="1691138"/>
            </a:xfrm>
          </p:grpSpPr>
          <p:pic>
            <p:nvPicPr>
              <p:cNvPr id="40" name="Graphic 39" descr="Head with gears with solid fill">
                <a:extLst>
                  <a:ext uri="{FF2B5EF4-FFF2-40B4-BE49-F238E27FC236}">
                    <a16:creationId xmlns:a16="http://schemas.microsoft.com/office/drawing/2014/main" id="{02113FFC-B537-D879-428C-2EB65EE234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276" y="2446764"/>
                <a:ext cx="1691138" cy="1691138"/>
              </a:xfrm>
              <a:prstGeom prst="rect">
                <a:avLst/>
              </a:prstGeom>
            </p:spPr>
          </p:pic>
          <p:sp>
            <p:nvSpPr>
              <p:cNvPr id="41" name="Oval 40">
                <a:extLst>
                  <a:ext uri="{FF2B5EF4-FFF2-40B4-BE49-F238E27FC236}">
                    <a16:creationId xmlns:a16="http://schemas.microsoft.com/office/drawing/2014/main" id="{A454F407-1CC5-9B51-09DE-AA8C69D3E9AB}"/>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Heart 37">
              <a:extLst>
                <a:ext uri="{FF2B5EF4-FFF2-40B4-BE49-F238E27FC236}">
                  <a16:creationId xmlns:a16="http://schemas.microsoft.com/office/drawing/2014/main" id="{264ADFD3-D175-DBC2-62D5-AFD3917EAF21}"/>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Freeform: Shape 38">
              <a:extLst>
                <a:ext uri="{FF2B5EF4-FFF2-40B4-BE49-F238E27FC236}">
                  <a16:creationId xmlns:a16="http://schemas.microsoft.com/office/drawing/2014/main" id="{C851A8C1-FEA4-A436-7790-F13D0ADB06FB}"/>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8EF34BF7-80F3-A4FE-B405-E6B8D5998EC5}"/>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2C1F3DA8-AEBC-AFC3-8244-8146B52A6BE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A761DE52-5A96-ED13-7F59-664D3DC909E0}"/>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33A43CAA-8244-942F-EB86-61D2CE4950B3}"/>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156</a:t>
                </a:r>
              </a:p>
            </p:txBody>
          </p:sp>
          <p:sp>
            <p:nvSpPr>
              <p:cNvPr id="7" name="Rectangle 6">
                <a:extLst>
                  <a:ext uri="{FF2B5EF4-FFF2-40B4-BE49-F238E27FC236}">
                    <a16:creationId xmlns:a16="http://schemas.microsoft.com/office/drawing/2014/main" id="{ADA84148-CE5B-EFC3-ACFC-8329E22A933B}"/>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168789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54B6-7DDB-C0A9-C09A-16B3D07AC8C8}"/>
              </a:ext>
            </a:extLst>
          </p:cNvPr>
          <p:cNvSpPr>
            <a:spLocks noGrp="1"/>
          </p:cNvSpPr>
          <p:nvPr>
            <p:ph type="title"/>
          </p:nvPr>
        </p:nvSpPr>
        <p:spPr/>
        <p:txBody>
          <a:bodyPr/>
          <a:lstStyle/>
          <a:p>
            <a:r>
              <a:rPr lang="en-GB" dirty="0"/>
              <a:t>Activité 5 : Quand je me sens..., je fais...</a:t>
            </a:r>
            <a:endParaRPr lang="en-BE" dirty="0"/>
          </a:p>
        </p:txBody>
      </p:sp>
      <p:sp>
        <p:nvSpPr>
          <p:cNvPr id="8" name="TextBox 7">
            <a:extLst>
              <a:ext uri="{FF2B5EF4-FFF2-40B4-BE49-F238E27FC236}">
                <a16:creationId xmlns:a16="http://schemas.microsoft.com/office/drawing/2014/main" id="{2CB00382-038D-EAE0-7CF8-A6E7AC7D1BA0}"/>
              </a:ext>
            </a:extLst>
          </p:cNvPr>
          <p:cNvSpPr txBox="1"/>
          <p:nvPr/>
        </p:nvSpPr>
        <p:spPr>
          <a:xfrm>
            <a:off x="8199138" y="4677327"/>
            <a:ext cx="1458725"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Je le fais...</a:t>
            </a:r>
            <a:endParaRPr lang="en-BE" sz="22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E2D27C-CE41-CE88-6D92-BCE10A7DC227}"/>
              </a:ext>
            </a:extLst>
          </p:cNvPr>
          <p:cNvSpPr txBox="1"/>
          <p:nvPr/>
        </p:nvSpPr>
        <p:spPr>
          <a:xfrm>
            <a:off x="8447477" y="2311979"/>
            <a:ext cx="1458725"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Je le fais...</a:t>
            </a:r>
            <a:endParaRPr lang="en-BE" sz="22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8604DE-73A5-2600-FD22-D81164E01EF1}"/>
              </a:ext>
            </a:extLst>
          </p:cNvPr>
          <p:cNvSpPr txBox="1"/>
          <p:nvPr/>
        </p:nvSpPr>
        <p:spPr>
          <a:xfrm>
            <a:off x="1573072" y="3213556"/>
            <a:ext cx="2415707"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Je n'ai pas...</a:t>
            </a:r>
            <a:endParaRPr lang="en-BE" sz="2200" b="1" dirty="0">
              <a:latin typeface="Arial" panose="020B0604020202020204" pitchFamily="34" charset="0"/>
              <a:cs typeface="Arial" panose="020B0604020202020204" pitchFamily="34" charset="0"/>
            </a:endParaRPr>
          </a:p>
        </p:txBody>
      </p:sp>
      <p:sp>
        <p:nvSpPr>
          <p:cNvPr id="27" name="Heart 26">
            <a:extLst>
              <a:ext uri="{FF2B5EF4-FFF2-40B4-BE49-F238E27FC236}">
                <a16:creationId xmlns:a16="http://schemas.microsoft.com/office/drawing/2014/main" id="{68E89C91-ACF3-F432-7674-70C050D864F1}"/>
              </a:ext>
            </a:extLst>
          </p:cNvPr>
          <p:cNvSpPr/>
          <p:nvPr/>
        </p:nvSpPr>
        <p:spPr>
          <a:xfrm>
            <a:off x="4131762" y="2243134"/>
            <a:ext cx="3516452" cy="3141666"/>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18A1F2C0-31E7-7B66-2830-5FF3D67ACB7A}"/>
              </a:ext>
            </a:extLst>
          </p:cNvPr>
          <p:cNvSpPr txBox="1"/>
          <p:nvPr/>
        </p:nvSpPr>
        <p:spPr>
          <a:xfrm>
            <a:off x="4682133" y="3428999"/>
            <a:ext cx="2415707" cy="799615"/>
          </a:xfrm>
          <a:prstGeom prst="rect">
            <a:avLst/>
          </a:prstGeom>
          <a:noFill/>
        </p:spPr>
        <p:txBody>
          <a:bodyPr wrap="square" rtlCol="0">
            <a:spAutoFit/>
          </a:bodyPr>
          <a:lstStyle/>
          <a:p>
            <a:pPr algn="ctr"/>
            <a:r>
              <a:rPr lang="en-GB" sz="2200" b="1" dirty="0">
                <a:solidFill>
                  <a:schemeClr val="bg1"/>
                </a:solidFill>
                <a:latin typeface="Arial" panose="020B0604020202020204" pitchFamily="34" charset="0"/>
                <a:cs typeface="Arial" panose="020B0604020202020204" pitchFamily="34" charset="0"/>
              </a:rPr>
              <a:t>Quand je me sens...</a:t>
            </a:r>
          </a:p>
          <a:p>
            <a:pPr algn="ctr"/>
            <a:r>
              <a:rPr lang="en-GB" sz="1400" i="1" dirty="0">
                <a:solidFill>
                  <a:schemeClr val="bg1"/>
                </a:solidFill>
                <a:latin typeface="Arial" panose="020B0604020202020204" pitchFamily="34" charset="0"/>
                <a:cs typeface="Arial" panose="020B0604020202020204" pitchFamily="34" charset="0"/>
              </a:rPr>
              <a:t>(Sentiment négatif)</a:t>
            </a:r>
            <a:endParaRPr lang="en-BE" sz="2200" i="1" dirty="0">
              <a:solidFill>
                <a:schemeClr val="bg1"/>
              </a:solidFill>
              <a:latin typeface="Arial" panose="020B0604020202020204" pitchFamily="34" charset="0"/>
              <a:cs typeface="Arial" panose="020B0604020202020204" pitchFamily="34" charset="0"/>
            </a:endParaRPr>
          </a:p>
        </p:txBody>
      </p:sp>
      <p:sp>
        <p:nvSpPr>
          <p:cNvPr id="31" name="Plus Sign 30">
            <a:extLst>
              <a:ext uri="{FF2B5EF4-FFF2-40B4-BE49-F238E27FC236}">
                <a16:creationId xmlns:a16="http://schemas.microsoft.com/office/drawing/2014/main" id="{DC073A2E-4DDE-53CD-0EBF-C5D320E7D8CF}"/>
              </a:ext>
            </a:extLst>
          </p:cNvPr>
          <p:cNvSpPr/>
          <p:nvPr/>
        </p:nvSpPr>
        <p:spPr>
          <a:xfrm rot="2700000">
            <a:off x="9592227" y="2113226"/>
            <a:ext cx="795251" cy="813683"/>
          </a:xfrm>
          <a:prstGeom prst="mathPlus">
            <a:avLst>
              <a:gd name="adj1" fmla="val 14924"/>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L-Shape 34">
            <a:extLst>
              <a:ext uri="{FF2B5EF4-FFF2-40B4-BE49-F238E27FC236}">
                <a16:creationId xmlns:a16="http://schemas.microsoft.com/office/drawing/2014/main" id="{C0B7D4BC-84A7-2AB5-97A4-EABE72D7975D}"/>
              </a:ext>
            </a:extLst>
          </p:cNvPr>
          <p:cNvSpPr/>
          <p:nvPr/>
        </p:nvSpPr>
        <p:spPr>
          <a:xfrm rot="18361091">
            <a:off x="9322831" y="4653313"/>
            <a:ext cx="459488" cy="233845"/>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 name="Straight Arrow Connector 3">
            <a:extLst>
              <a:ext uri="{FF2B5EF4-FFF2-40B4-BE49-F238E27FC236}">
                <a16:creationId xmlns:a16="http://schemas.microsoft.com/office/drawing/2014/main" id="{00DF11A2-DDF4-B64D-D959-6732711B5E19}"/>
              </a:ext>
            </a:extLst>
          </p:cNvPr>
          <p:cNvCxnSpPr>
            <a:cxnSpLocks/>
          </p:cNvCxnSpPr>
          <p:nvPr/>
        </p:nvCxnSpPr>
        <p:spPr>
          <a:xfrm flipV="1">
            <a:off x="7731865" y="2460567"/>
            <a:ext cx="631961" cy="207269"/>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BE74776-04BF-E930-B2E1-4C416EF16802}"/>
              </a:ext>
            </a:extLst>
          </p:cNvPr>
          <p:cNvCxnSpPr>
            <a:cxnSpLocks/>
          </p:cNvCxnSpPr>
          <p:nvPr/>
        </p:nvCxnSpPr>
        <p:spPr>
          <a:xfrm>
            <a:off x="7297226" y="4532468"/>
            <a:ext cx="829419" cy="36030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E349080-C276-DC36-81FF-4D4A25E9BCD5}"/>
              </a:ext>
            </a:extLst>
          </p:cNvPr>
          <p:cNvCxnSpPr>
            <a:cxnSpLocks/>
          </p:cNvCxnSpPr>
          <p:nvPr/>
        </p:nvCxnSpPr>
        <p:spPr>
          <a:xfrm flipH="1">
            <a:off x="3187432" y="3489232"/>
            <a:ext cx="607834" cy="0"/>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D9C893F-2EEF-065D-B03B-47381DB56F78}"/>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20D70072-D6A1-63EB-39C8-443B7D770AF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383CF34-29B1-A501-A9E9-B8D8E4FE7685}"/>
                </a:ext>
              </a:extLst>
            </p:cNvPr>
            <p:cNvGrpSpPr/>
            <p:nvPr/>
          </p:nvGrpSpPr>
          <p:grpSpPr>
            <a:xfrm>
              <a:off x="10741851" y="707024"/>
              <a:ext cx="562136" cy="634675"/>
              <a:chOff x="760175" y="830141"/>
              <a:chExt cx="867619" cy="979580"/>
            </a:xfrm>
          </p:grpSpPr>
          <p:sp>
            <p:nvSpPr>
              <p:cNvPr id="14" name="Rectangle 13">
                <a:extLst>
                  <a:ext uri="{FF2B5EF4-FFF2-40B4-BE49-F238E27FC236}">
                    <a16:creationId xmlns:a16="http://schemas.microsoft.com/office/drawing/2014/main" id="{6A8F7025-0792-DC52-91C2-78162940EEA8}"/>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156-</a:t>
                </a:r>
              </a:p>
              <a:p>
                <a:pPr algn="ctr"/>
                <a:r>
                  <a:rPr lang="en-CA" sz="1600" b="1" dirty="0">
                    <a:solidFill>
                      <a:schemeClr val="accent2">
                        <a:lumMod val="50000"/>
                      </a:schemeClr>
                    </a:solidFill>
                    <a:latin typeface="Arial" panose="020B0604020202020204" pitchFamily="34" charset="0"/>
                    <a:cs typeface="Arial" panose="020B0604020202020204" pitchFamily="34" charset="0"/>
                  </a:rPr>
                  <a:t>158</a:t>
                </a:r>
              </a:p>
            </p:txBody>
          </p:sp>
          <p:sp>
            <p:nvSpPr>
              <p:cNvPr id="15" name="Rectangle 14">
                <a:extLst>
                  <a:ext uri="{FF2B5EF4-FFF2-40B4-BE49-F238E27FC236}">
                    <a16:creationId xmlns:a16="http://schemas.microsoft.com/office/drawing/2014/main" id="{0329E082-FE8A-22C2-67A6-3F12855F3C83}"/>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840727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1579-5FEB-DB6A-6A05-DEA89293B76B}"/>
              </a:ext>
            </a:extLst>
          </p:cNvPr>
          <p:cNvSpPr>
            <a:spLocks noGrp="1"/>
          </p:cNvSpPr>
          <p:nvPr>
            <p:ph type="title"/>
          </p:nvPr>
        </p:nvSpPr>
        <p:spPr/>
        <p:txBody>
          <a:bodyPr/>
          <a:lstStyle/>
          <a:p>
            <a:r>
              <a:rPr lang="en-GB" dirty="0"/>
              <a:t>Activité 6 : Les différentes formes de stress</a:t>
            </a:r>
            <a:endParaRPr lang="en-BE" dirty="0"/>
          </a:p>
        </p:txBody>
      </p:sp>
      <p:sp>
        <p:nvSpPr>
          <p:cNvPr id="35" name="Rectangle: Rounded Corners 34">
            <a:extLst>
              <a:ext uri="{FF2B5EF4-FFF2-40B4-BE49-F238E27FC236}">
                <a16:creationId xmlns:a16="http://schemas.microsoft.com/office/drawing/2014/main" id="{98261FD1-618A-9690-E7DB-130A99F490E4}"/>
              </a:ext>
            </a:extLst>
          </p:cNvPr>
          <p:cNvSpPr/>
          <p:nvPr/>
        </p:nvSpPr>
        <p:spPr>
          <a:xfrm>
            <a:off x="5741200" y="1762493"/>
            <a:ext cx="5752299" cy="43884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7021FBF-3198-E2ED-530D-CF838AB76E72}"/>
              </a:ext>
            </a:extLst>
          </p:cNvPr>
          <p:cNvSpPr txBox="1"/>
          <p:nvPr/>
        </p:nvSpPr>
        <p:spPr>
          <a:xfrm>
            <a:off x="6019026" y="2118466"/>
            <a:ext cx="5068074" cy="36933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ORIENTATION</a:t>
            </a:r>
          </a:p>
          <a:p>
            <a:endParaRPr lang="en-GB" b="1" dirty="0">
              <a:latin typeface="Arial" panose="020B0604020202020204" pitchFamily="34" charset="0"/>
              <a:cs typeface="Arial" panose="020B0604020202020204" pitchFamily="34" charset="0"/>
            </a:endParaRPr>
          </a:p>
          <a:p>
            <a:pPr marL="457200" indent="-457200">
              <a:buAutoNum type="arabicPeriod"/>
            </a:pPr>
            <a:r>
              <a:rPr lang="en-GB" sz="1800" dirty="0">
                <a:latin typeface="Arial" panose="020B0604020202020204" pitchFamily="34" charset="0"/>
                <a:cs typeface="Arial" panose="020B0604020202020204" pitchFamily="34" charset="0"/>
              </a:rPr>
              <a:t>Demandez à l'enfant d'expliquer ce qu'est le stress et s'il lui arrive d'en souffrir. </a:t>
            </a:r>
          </a:p>
          <a:p>
            <a:pPr marL="457200" indent="-457200">
              <a:buAutoNum type="arabicPeriod"/>
            </a:pPr>
            <a:r>
              <a:rPr lang="en-GB" sz="1800" dirty="0">
                <a:latin typeface="Arial" panose="020B0604020202020204" pitchFamily="34" charset="0"/>
                <a:cs typeface="Arial" panose="020B0604020202020204" pitchFamily="34" charset="0"/>
              </a:rPr>
              <a:t>Donnez-leur quelques minutes pour réfléchir, décrire le stress et les moments où ils en font l'expérience. </a:t>
            </a:r>
          </a:p>
          <a:p>
            <a:pPr marL="457200" indent="-457200">
              <a:buAutoNum type="arabicPeriod"/>
            </a:pPr>
            <a:r>
              <a:rPr lang="en-GB" dirty="0">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l existe différents types de stress (différencier le stress et la détresse). </a:t>
            </a:r>
          </a:p>
          <a:p>
            <a:pPr marL="457200" indent="-457200">
              <a:buAutoNum type="arabicPeriod"/>
            </a:pPr>
            <a:r>
              <a:rPr lang="en-GB" sz="1800" dirty="0">
                <a:latin typeface="Arial" panose="020B0604020202020204" pitchFamily="34" charset="0"/>
                <a:cs typeface="Arial" panose="020B0604020202020204" pitchFamily="34" charset="0"/>
              </a:rPr>
              <a:t>Demandez à l'enfant de citer trois exemples de stress et trois exemples de détresse. </a:t>
            </a:r>
          </a:p>
          <a:p>
            <a:pPr marL="457200" indent="-457200">
              <a:buAutoNum type="arabicPeriod"/>
            </a:pPr>
            <a:r>
              <a:rPr lang="en-GB" sz="1800" dirty="0">
                <a:latin typeface="Arial" panose="020B0604020202020204" pitchFamily="34" charset="0"/>
                <a:cs typeface="Arial" panose="020B0604020202020204" pitchFamily="34" charset="0"/>
              </a:rPr>
              <a:t>Discutez de ces exemples avec l'enfant</a:t>
            </a:r>
          </a:p>
        </p:txBody>
      </p:sp>
      <p:sp>
        <p:nvSpPr>
          <p:cNvPr id="37" name="TextBox 36">
            <a:extLst>
              <a:ext uri="{FF2B5EF4-FFF2-40B4-BE49-F238E27FC236}">
                <a16:creationId xmlns:a16="http://schemas.microsoft.com/office/drawing/2014/main" id="{F7F5BEB8-901A-62AF-FCE2-2A7D4934A01C}"/>
              </a:ext>
            </a:extLst>
          </p:cNvPr>
          <p:cNvSpPr txBox="1"/>
          <p:nvPr/>
        </p:nvSpPr>
        <p:spPr>
          <a:xfrm>
            <a:off x="941799" y="4120157"/>
            <a:ext cx="4020964" cy="1431161"/>
          </a:xfrm>
          <a:prstGeom prst="rect">
            <a:avLst/>
          </a:prstGeom>
          <a:noFill/>
        </p:spPr>
        <p:txBody>
          <a:bodyPr wrap="square">
            <a:spAutoFit/>
          </a:bodyPr>
          <a:lstStyle/>
          <a:p>
            <a:pPr algn="ctr">
              <a:spcAft>
                <a:spcPts val="600"/>
              </a:spcAft>
            </a:pPr>
            <a:r>
              <a:rPr lang="en-GB" b="1" dirty="0">
                <a:latin typeface="Arial" panose="020B0604020202020204" pitchFamily="34" charset="0"/>
                <a:cs typeface="Arial" panose="020B0604020202020204" pitchFamily="34" charset="0"/>
              </a:rPr>
              <a:t>LES DIFFÉRENTES FORMES DE STRESS</a:t>
            </a:r>
          </a:p>
          <a:p>
            <a:pPr algn="ctr"/>
            <a:r>
              <a:rPr lang="en-US" sz="1600" dirty="0">
                <a:latin typeface="Arial" panose="020B0604020202020204" pitchFamily="34" charset="0"/>
                <a:cs typeface="Arial" panose="020B0604020202020204" pitchFamily="34" charset="0"/>
              </a:rPr>
              <a:t>Groupe d'âge : 10 ans - jusqu'à l'âge adulte</a:t>
            </a:r>
          </a:p>
          <a:p>
            <a:pPr algn="ctr"/>
            <a:r>
              <a:rPr lang="en-US" sz="1600" dirty="0">
                <a:latin typeface="Arial" panose="020B0604020202020204" pitchFamily="34" charset="0"/>
                <a:cs typeface="Arial" panose="020B0604020202020204" pitchFamily="34" charset="0"/>
              </a:rPr>
              <a:t>Durée : 15 à 20 minutes</a:t>
            </a:r>
          </a:p>
          <a:p>
            <a:pPr algn="ctr"/>
            <a:r>
              <a:rPr lang="en-US" sz="1600" dirty="0">
                <a:latin typeface="Arial" panose="020B0604020202020204" pitchFamily="34" charset="0"/>
                <a:cs typeface="Arial" panose="020B0604020202020204" pitchFamily="34" charset="0"/>
              </a:rPr>
              <a:t>Matériel : papier, stylos/crayons, tableau de conférence ou tableau effaçable à sec.</a:t>
            </a:r>
          </a:p>
        </p:txBody>
      </p:sp>
      <p:sp>
        <p:nvSpPr>
          <p:cNvPr id="38" name="Rectangle: Rounded Corners 37">
            <a:extLst>
              <a:ext uri="{FF2B5EF4-FFF2-40B4-BE49-F238E27FC236}">
                <a16:creationId xmlns:a16="http://schemas.microsoft.com/office/drawing/2014/main" id="{E9D0804C-5F2B-EDE8-14FC-82DD238E2516}"/>
              </a:ext>
            </a:extLst>
          </p:cNvPr>
          <p:cNvSpPr/>
          <p:nvPr/>
        </p:nvSpPr>
        <p:spPr>
          <a:xfrm>
            <a:off x="1404859" y="3460499"/>
            <a:ext cx="3094844" cy="5263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C6CB970-358F-5C1C-F6C1-D6C69114058F}"/>
              </a:ext>
            </a:extLst>
          </p:cNvPr>
          <p:cNvSpPr txBox="1"/>
          <p:nvPr/>
        </p:nvSpPr>
        <p:spPr>
          <a:xfrm>
            <a:off x="1742606" y="3621051"/>
            <a:ext cx="2419350" cy="338554"/>
          </a:xfrm>
          <a:prstGeom prst="rect">
            <a:avLst/>
          </a:prstGeom>
          <a:noFill/>
        </p:spPr>
        <p:txBody>
          <a:bodyPr wrap="square" rtlCol="0">
            <a:spAutoFit/>
          </a:bodyPr>
          <a:lstStyle/>
          <a:p>
            <a:pPr algn="ctr"/>
            <a:r>
              <a:rPr lang="en-GB" sz="1600" b="1" i="1" dirty="0">
                <a:solidFill>
                  <a:schemeClr val="accent2">
                    <a:lumMod val="50000"/>
                  </a:schemeClr>
                </a:solidFill>
                <a:latin typeface="Arial" panose="020B0604020202020204" pitchFamily="34" charset="0"/>
                <a:cs typeface="Arial" panose="020B0604020202020204" pitchFamily="34" charset="0"/>
              </a:rPr>
              <a:t>Psychoéducation</a:t>
            </a:r>
            <a:endParaRPr lang="en-BE" sz="1600" b="1" i="1" dirty="0">
              <a:solidFill>
                <a:schemeClr val="accent2">
                  <a:lumMod val="50000"/>
                </a:schemeClr>
              </a:solidFill>
              <a:latin typeface="Arial" panose="020B0604020202020204" pitchFamily="34" charset="0"/>
              <a:cs typeface="Arial" panose="020B0604020202020204" pitchFamily="34" charset="0"/>
            </a:endParaRPr>
          </a:p>
        </p:txBody>
      </p:sp>
      <p:pic>
        <p:nvPicPr>
          <p:cNvPr id="40" name="Graphic 39" descr="Scientific Thought with solid fill">
            <a:extLst>
              <a:ext uri="{FF2B5EF4-FFF2-40B4-BE49-F238E27FC236}">
                <a16:creationId xmlns:a16="http://schemas.microsoft.com/office/drawing/2014/main" id="{6BA75D22-700D-43EF-0C18-3715312221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4386" y="1628892"/>
            <a:ext cx="2120479" cy="2120479"/>
          </a:xfrm>
          <a:prstGeom prst="rect">
            <a:avLst/>
          </a:prstGeom>
        </p:spPr>
      </p:pic>
      <p:grpSp>
        <p:nvGrpSpPr>
          <p:cNvPr id="3" name="Group 2">
            <a:extLst>
              <a:ext uri="{FF2B5EF4-FFF2-40B4-BE49-F238E27FC236}">
                <a16:creationId xmlns:a16="http://schemas.microsoft.com/office/drawing/2014/main" id="{3C486084-2F09-D5BD-40E5-B41234C3B1AC}"/>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077C4297-EB5C-71C7-62AD-CC9C2069C4D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20645EE-6D40-D39C-6CF3-2CD21AA8D3D8}"/>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E6DE5170-46E3-EDAF-BDC2-88B02B0282DB}"/>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159</a:t>
                </a:r>
              </a:p>
            </p:txBody>
          </p:sp>
          <p:sp>
            <p:nvSpPr>
              <p:cNvPr id="7" name="Rectangle 6">
                <a:extLst>
                  <a:ext uri="{FF2B5EF4-FFF2-40B4-BE49-F238E27FC236}">
                    <a16:creationId xmlns:a16="http://schemas.microsoft.com/office/drawing/2014/main" id="{7791E767-65CC-D2B1-C2E6-47D73403E24D}"/>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945174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5245-AB95-58D6-E129-A5498D49EFCC}"/>
              </a:ext>
            </a:extLst>
          </p:cNvPr>
          <p:cNvSpPr>
            <a:spLocks noGrp="1"/>
          </p:cNvSpPr>
          <p:nvPr>
            <p:ph type="title"/>
          </p:nvPr>
        </p:nvSpPr>
        <p:spPr/>
        <p:txBody>
          <a:bodyPr/>
          <a:lstStyle/>
          <a:p>
            <a:r>
              <a:rPr lang="en-GB" dirty="0"/>
              <a:t>Activité 6 : Les différentes formes de stress</a:t>
            </a:r>
            <a:endParaRPr lang="en-BE" dirty="0"/>
          </a:p>
        </p:txBody>
      </p:sp>
      <p:sp>
        <p:nvSpPr>
          <p:cNvPr id="9" name="TextBox 8">
            <a:extLst>
              <a:ext uri="{FF2B5EF4-FFF2-40B4-BE49-F238E27FC236}">
                <a16:creationId xmlns:a16="http://schemas.microsoft.com/office/drawing/2014/main" id="{9EFCD9B7-BED8-114B-32E2-8DE3ED85EC89}"/>
              </a:ext>
            </a:extLst>
          </p:cNvPr>
          <p:cNvSpPr txBox="1"/>
          <p:nvPr/>
        </p:nvSpPr>
        <p:spPr>
          <a:xfrm>
            <a:off x="6096000" y="3591128"/>
            <a:ext cx="5645728" cy="2677656"/>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DETRESSE</a:t>
            </a:r>
          </a:p>
          <a:p>
            <a:endParaRPr lang="en-GB"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Stress intense </a:t>
            </a:r>
            <a:r>
              <a:rPr lang="en-GB" sz="2400" i="1" dirty="0">
                <a:latin typeface="Arial" panose="020B0604020202020204" pitchFamily="34" charset="0"/>
                <a:cs typeface="Arial" panose="020B0604020202020204" pitchFamily="34" charset="0"/>
              </a:rPr>
              <a:t>(par exemple lors d'une crise violente)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L'expérience du stress sur une longue période </a:t>
            </a:r>
            <a:r>
              <a:rPr lang="en-GB" sz="2400" i="1" dirty="0">
                <a:latin typeface="Arial" panose="020B0604020202020204" pitchFamily="34" charset="0"/>
                <a:cs typeface="Arial" panose="020B0604020202020204" pitchFamily="34" charset="0"/>
              </a:rPr>
              <a:t>(par exemple, des années de déplacement et de pauvreté)</a:t>
            </a:r>
          </a:p>
        </p:txBody>
      </p:sp>
      <p:sp>
        <p:nvSpPr>
          <p:cNvPr id="10" name="TextBox 9">
            <a:extLst>
              <a:ext uri="{FF2B5EF4-FFF2-40B4-BE49-F238E27FC236}">
                <a16:creationId xmlns:a16="http://schemas.microsoft.com/office/drawing/2014/main" id="{6F1D5988-6F40-14A3-6907-3CDDACA35379}"/>
              </a:ext>
            </a:extLst>
          </p:cNvPr>
          <p:cNvSpPr txBox="1"/>
          <p:nvPr/>
        </p:nvSpPr>
        <p:spPr>
          <a:xfrm>
            <a:off x="1228427" y="3591128"/>
            <a:ext cx="4229100" cy="1938992"/>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STRESS</a:t>
            </a:r>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Réaction normale à un changement ou à un défi </a:t>
            </a:r>
            <a:r>
              <a:rPr lang="en-GB" sz="2400" i="1" dirty="0">
                <a:latin typeface="Arial" panose="020B0604020202020204" pitchFamily="34" charset="0"/>
                <a:cs typeface="Arial" panose="020B0604020202020204" pitchFamily="34" charset="0"/>
              </a:rPr>
              <a:t>(par exemple, le premier jour d'école)</a:t>
            </a:r>
          </a:p>
        </p:txBody>
      </p:sp>
      <p:sp>
        <p:nvSpPr>
          <p:cNvPr id="11" name="Trapezoid 10">
            <a:extLst>
              <a:ext uri="{FF2B5EF4-FFF2-40B4-BE49-F238E27FC236}">
                <a16:creationId xmlns:a16="http://schemas.microsoft.com/office/drawing/2014/main" id="{14EB4B35-F438-BA17-E8AF-0511BB091C4A}"/>
              </a:ext>
            </a:extLst>
          </p:cNvPr>
          <p:cNvSpPr/>
          <p:nvPr/>
        </p:nvSpPr>
        <p:spPr>
          <a:xfrm rot="10800000">
            <a:off x="1228427" y="1885950"/>
            <a:ext cx="1457623" cy="1268981"/>
          </a:xfrm>
          <a:prstGeom prst="trapezoid">
            <a:avLst>
              <a:gd name="adj" fmla="val 1749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0007AB4A-CC07-6DE1-D8C6-8702F8D63B39}"/>
              </a:ext>
            </a:extLst>
          </p:cNvPr>
          <p:cNvGrpSpPr/>
          <p:nvPr/>
        </p:nvGrpSpPr>
        <p:grpSpPr>
          <a:xfrm>
            <a:off x="6096000" y="1537622"/>
            <a:ext cx="2308537" cy="1617309"/>
            <a:chOff x="8137790" y="1537622"/>
            <a:chExt cx="2308537" cy="1617309"/>
          </a:xfrm>
        </p:grpSpPr>
        <p:sp>
          <p:nvSpPr>
            <p:cNvPr id="13" name="Cloud 12">
              <a:extLst>
                <a:ext uri="{FF2B5EF4-FFF2-40B4-BE49-F238E27FC236}">
                  <a16:creationId xmlns:a16="http://schemas.microsoft.com/office/drawing/2014/main" id="{5A4B0BF2-058D-98EF-24EE-370569A2AA7C}"/>
                </a:ext>
              </a:extLst>
            </p:cNvPr>
            <p:cNvSpPr/>
            <p:nvPr/>
          </p:nvSpPr>
          <p:spPr>
            <a:xfrm>
              <a:off x="8469774" y="1537622"/>
              <a:ext cx="1177901" cy="914540"/>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3A81C3E-C9AE-646A-6AC8-BEB57B46945C}"/>
                </a:ext>
              </a:extLst>
            </p:cNvPr>
            <p:cNvSpPr/>
            <p:nvPr/>
          </p:nvSpPr>
          <p:spPr>
            <a:xfrm>
              <a:off x="9543151" y="1720755"/>
              <a:ext cx="104524" cy="135772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5BC826C-908B-9FBB-2AEC-F07A3E28AB56}"/>
                </a:ext>
              </a:extLst>
            </p:cNvPr>
            <p:cNvSpPr/>
            <p:nvPr/>
          </p:nvSpPr>
          <p:spPr>
            <a:xfrm>
              <a:off x="9156845" y="2986050"/>
              <a:ext cx="1289482" cy="16888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apezoid 15">
              <a:extLst>
                <a:ext uri="{FF2B5EF4-FFF2-40B4-BE49-F238E27FC236}">
                  <a16:creationId xmlns:a16="http://schemas.microsoft.com/office/drawing/2014/main" id="{7DE99006-6824-116C-74B9-B0DD699F15FE}"/>
                </a:ext>
              </a:extLst>
            </p:cNvPr>
            <p:cNvSpPr/>
            <p:nvPr/>
          </p:nvSpPr>
          <p:spPr>
            <a:xfrm rot="10800000">
              <a:off x="8137790" y="1885950"/>
              <a:ext cx="1457623" cy="1268981"/>
            </a:xfrm>
            <a:prstGeom prst="trapezoid">
              <a:avLst>
                <a:gd name="adj" fmla="val 1749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13230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AABB-A50E-92DF-C2A5-A93571881635}"/>
              </a:ext>
            </a:extLst>
          </p:cNvPr>
          <p:cNvSpPr>
            <a:spLocks noGrp="1"/>
          </p:cNvSpPr>
          <p:nvPr>
            <p:ph type="title"/>
          </p:nvPr>
        </p:nvSpPr>
        <p:spPr>
          <a:xfrm>
            <a:off x="322978" y="51881"/>
            <a:ext cx="10515600" cy="868968"/>
          </a:xfrm>
        </p:spPr>
        <p:txBody>
          <a:bodyPr/>
          <a:lstStyle/>
          <a:p>
            <a:r>
              <a:rPr lang="en-GB" dirty="0"/>
              <a:t>Activité 7 : </a:t>
            </a:r>
            <a:r>
              <a:rPr lang="en-GB" dirty="0" err="1"/>
              <a:t>repiration</a:t>
            </a:r>
            <a:r>
              <a:rPr lang="en-GB" dirty="0"/>
              <a:t> avec la main sur le </a:t>
            </a:r>
            <a:r>
              <a:rPr lang="en-GB" dirty="0" err="1"/>
              <a:t>ventre</a:t>
            </a:r>
            <a:endParaRPr lang="en-BE" dirty="0"/>
          </a:p>
        </p:txBody>
      </p:sp>
      <p:sp>
        <p:nvSpPr>
          <p:cNvPr id="31" name="Rectangle: Rounded Corners 30">
            <a:extLst>
              <a:ext uri="{FF2B5EF4-FFF2-40B4-BE49-F238E27FC236}">
                <a16:creationId xmlns:a16="http://schemas.microsoft.com/office/drawing/2014/main" id="{9C606585-852D-5AD4-518E-161F91C910F0}"/>
              </a:ext>
            </a:extLst>
          </p:cNvPr>
          <p:cNvSpPr/>
          <p:nvPr/>
        </p:nvSpPr>
        <p:spPr>
          <a:xfrm>
            <a:off x="4902200" y="1762493"/>
            <a:ext cx="6591300" cy="438848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5E96D29-5BC0-B9FB-42CA-C7A8B4F8D3DF}"/>
              </a:ext>
            </a:extLst>
          </p:cNvPr>
          <p:cNvSpPr txBox="1"/>
          <p:nvPr/>
        </p:nvSpPr>
        <p:spPr>
          <a:xfrm>
            <a:off x="5279822" y="2118466"/>
            <a:ext cx="5807278" cy="36933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ORIENTATION</a:t>
            </a:r>
          </a:p>
          <a:p>
            <a:endParaRPr lang="en-GB" b="1" dirty="0">
              <a:latin typeface="Arial" panose="020B0604020202020204" pitchFamily="34" charset="0"/>
              <a:cs typeface="Arial" panose="020B0604020202020204" pitchFamily="34" charset="0"/>
            </a:endParaRPr>
          </a:p>
          <a:p>
            <a:pPr marL="457200" indent="-457200">
              <a:buAutoNum type="arabicPeriod"/>
            </a:pPr>
            <a:r>
              <a:rPr lang="en-GB" dirty="0">
                <a:latin typeface="Arial" panose="020B0604020202020204" pitchFamily="34" charset="0"/>
                <a:cs typeface="Arial" panose="020B0604020202020204" pitchFamily="34" charset="0"/>
              </a:rPr>
              <a:t>Assurez-vous que l'enfant se sente à l'aise dans l'espace où vous allez réaliser l'activité. </a:t>
            </a:r>
          </a:p>
          <a:p>
            <a:pPr marL="457200" indent="-457200">
              <a:buAutoNum type="arabicPeriod"/>
            </a:pPr>
            <a:r>
              <a:rPr lang="en-GB" dirty="0">
                <a:latin typeface="Arial" panose="020B0604020202020204" pitchFamily="34" charset="0"/>
                <a:cs typeface="Arial" panose="020B0604020202020204" pitchFamily="34" charset="0"/>
              </a:rPr>
              <a:t>Demandez à l'enfant de se tenir devant vous à une distance raisonnable et demandez-lui de prendre la plus grande inspiration possible. Encouragez-le également à expulser tout son souffle pour que son ventre se rétracte.</a:t>
            </a:r>
          </a:p>
          <a:p>
            <a:pPr marL="457200" indent="-457200">
              <a:buAutoNum type="arabicPeriod"/>
            </a:pPr>
            <a:r>
              <a:rPr lang="en-GB" dirty="0">
                <a:latin typeface="Arial" panose="020B0604020202020204" pitchFamily="34" charset="0"/>
                <a:cs typeface="Arial" panose="020B0604020202020204" pitchFamily="34" charset="0"/>
              </a:rPr>
              <a:t>Respirez quelques fois avec l'enfant de cette façon.</a:t>
            </a:r>
          </a:p>
          <a:p>
            <a:pPr marL="457200" indent="-457200">
              <a:buAutoNum type="arabicPeriod"/>
            </a:pPr>
            <a:r>
              <a:rPr lang="en-GB" dirty="0">
                <a:latin typeface="Arial" panose="020B0604020202020204" pitchFamily="34" charset="0"/>
                <a:cs typeface="Arial" panose="020B0604020202020204" pitchFamily="34" charset="0"/>
              </a:rPr>
              <a:t>Faites un compte rendu en demandant à l'enfant ce qu'il ressent lorsqu'il respire de cette façon et si c'est différent de sa façon habituelle de respirer.</a:t>
            </a:r>
          </a:p>
        </p:txBody>
      </p:sp>
      <p:sp>
        <p:nvSpPr>
          <p:cNvPr id="33" name="TextBox 32">
            <a:extLst>
              <a:ext uri="{FF2B5EF4-FFF2-40B4-BE49-F238E27FC236}">
                <a16:creationId xmlns:a16="http://schemas.microsoft.com/office/drawing/2014/main" id="{AD5F0394-0282-F1F2-C6BA-762B8F56902C}"/>
              </a:ext>
            </a:extLst>
          </p:cNvPr>
          <p:cNvSpPr txBox="1"/>
          <p:nvPr/>
        </p:nvSpPr>
        <p:spPr>
          <a:xfrm>
            <a:off x="891458" y="4386257"/>
            <a:ext cx="3396217" cy="1461939"/>
          </a:xfrm>
          <a:prstGeom prst="rect">
            <a:avLst/>
          </a:prstGeom>
          <a:noFill/>
        </p:spPr>
        <p:txBody>
          <a:bodyPr wrap="square">
            <a:spAutoFit/>
          </a:bodyPr>
          <a:lstStyle/>
          <a:p>
            <a:pPr algn="ctr">
              <a:spcAft>
                <a:spcPts val="600"/>
              </a:spcAft>
            </a:pPr>
            <a:r>
              <a:rPr lang="en-GB" b="1" dirty="0">
                <a:latin typeface="Arial" panose="020B0604020202020204" pitchFamily="34" charset="0"/>
                <a:cs typeface="Arial" panose="020B0604020202020204" pitchFamily="34" charset="0"/>
              </a:rPr>
              <a:t>RESPIRATION AVEC LA MAIN SUR LE VENTRE</a:t>
            </a:r>
          </a:p>
          <a:p>
            <a:pPr algn="ctr"/>
            <a:r>
              <a:rPr lang="en-US" sz="1600" dirty="0">
                <a:latin typeface="Arial" panose="020B0604020202020204" pitchFamily="34" charset="0"/>
                <a:cs typeface="Arial" panose="020B0604020202020204" pitchFamily="34" charset="0"/>
              </a:rPr>
              <a:t>Groupe d'âge : +2 ans</a:t>
            </a:r>
          </a:p>
          <a:p>
            <a:pPr algn="ctr"/>
            <a:r>
              <a:rPr lang="en-US" sz="1600" dirty="0">
                <a:latin typeface="Arial" panose="020B0604020202020204" pitchFamily="34" charset="0"/>
                <a:cs typeface="Arial" panose="020B0604020202020204" pitchFamily="34" charset="0"/>
              </a:rPr>
              <a:t>Durée : 10 à 15 minutes</a:t>
            </a:r>
          </a:p>
          <a:p>
            <a:pPr algn="ctr"/>
            <a:r>
              <a:rPr lang="en-US" sz="1600" dirty="0">
                <a:latin typeface="Arial" panose="020B0604020202020204" pitchFamily="34" charset="0"/>
                <a:cs typeface="Arial" panose="020B0604020202020204" pitchFamily="34" charset="0"/>
              </a:rPr>
              <a:t>Matériel : stylo et papier</a:t>
            </a:r>
          </a:p>
        </p:txBody>
      </p:sp>
      <p:sp>
        <p:nvSpPr>
          <p:cNvPr id="34" name="Rectangle: Rounded Corners 33">
            <a:extLst>
              <a:ext uri="{FF2B5EF4-FFF2-40B4-BE49-F238E27FC236}">
                <a16:creationId xmlns:a16="http://schemas.microsoft.com/office/drawing/2014/main" id="{50FDA681-5511-63A2-050A-3A4174B5D19E}"/>
              </a:ext>
            </a:extLst>
          </p:cNvPr>
          <p:cNvSpPr/>
          <p:nvPr/>
        </p:nvSpPr>
        <p:spPr>
          <a:xfrm>
            <a:off x="994661" y="3460499"/>
            <a:ext cx="3094844" cy="5263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8FF82623-2A40-4741-5824-18721EAA684F}"/>
              </a:ext>
            </a:extLst>
          </p:cNvPr>
          <p:cNvSpPr txBox="1"/>
          <p:nvPr/>
        </p:nvSpPr>
        <p:spPr>
          <a:xfrm>
            <a:off x="1379891" y="3448380"/>
            <a:ext cx="2419350" cy="338554"/>
          </a:xfrm>
          <a:prstGeom prst="rect">
            <a:avLst/>
          </a:prstGeom>
          <a:noFill/>
        </p:spPr>
        <p:txBody>
          <a:bodyPr wrap="square" rtlCol="0">
            <a:spAutoFit/>
          </a:bodyPr>
          <a:lstStyle/>
          <a:p>
            <a:pPr algn="ctr"/>
            <a:r>
              <a:rPr lang="en-GB" sz="1600" b="1" i="1" dirty="0">
                <a:solidFill>
                  <a:schemeClr val="accent2">
                    <a:lumMod val="50000"/>
                  </a:schemeClr>
                </a:solidFill>
                <a:latin typeface="Arial" panose="020B0604020202020204" pitchFamily="34" charset="0"/>
                <a:cs typeface="Arial" panose="020B0604020202020204" pitchFamily="34" charset="0"/>
              </a:rPr>
              <a:t>Régulation émotionnelle</a:t>
            </a:r>
            <a:endParaRPr lang="en-BE" sz="1600" b="1" i="1" dirty="0">
              <a:solidFill>
                <a:schemeClr val="accent2">
                  <a:lumMod val="50000"/>
                </a:schemeClr>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E08EDC8C-B48E-5392-990B-7A83AC916194}"/>
              </a:ext>
            </a:extLst>
          </p:cNvPr>
          <p:cNvGrpSpPr/>
          <p:nvPr/>
        </p:nvGrpSpPr>
        <p:grpSpPr>
          <a:xfrm>
            <a:off x="1450547" y="1858006"/>
            <a:ext cx="2222604" cy="1759651"/>
            <a:chOff x="8886140" y="2128856"/>
            <a:chExt cx="2458554" cy="1946452"/>
          </a:xfrm>
        </p:grpSpPr>
        <p:grpSp>
          <p:nvGrpSpPr>
            <p:cNvPr id="37" name="Group 36">
              <a:extLst>
                <a:ext uri="{FF2B5EF4-FFF2-40B4-BE49-F238E27FC236}">
                  <a16:creationId xmlns:a16="http://schemas.microsoft.com/office/drawing/2014/main" id="{D6DC56CA-06D7-F798-1049-7F8F59ED72BB}"/>
                </a:ext>
              </a:extLst>
            </p:cNvPr>
            <p:cNvGrpSpPr/>
            <p:nvPr/>
          </p:nvGrpSpPr>
          <p:grpSpPr>
            <a:xfrm>
              <a:off x="9892149" y="2128856"/>
              <a:ext cx="1452545" cy="1452545"/>
              <a:chOff x="9854276" y="2446764"/>
              <a:chExt cx="1691138" cy="1691138"/>
            </a:xfrm>
          </p:grpSpPr>
          <p:pic>
            <p:nvPicPr>
              <p:cNvPr id="40" name="Graphic 39" descr="Head with gears with solid fill">
                <a:extLst>
                  <a:ext uri="{FF2B5EF4-FFF2-40B4-BE49-F238E27FC236}">
                    <a16:creationId xmlns:a16="http://schemas.microsoft.com/office/drawing/2014/main" id="{6C8E4362-1C9C-6EAA-CA7E-F1C0742E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276" y="2446764"/>
                <a:ext cx="1691138" cy="1691138"/>
              </a:xfrm>
              <a:prstGeom prst="rect">
                <a:avLst/>
              </a:prstGeom>
            </p:spPr>
          </p:pic>
          <p:sp>
            <p:nvSpPr>
              <p:cNvPr id="41" name="Oval 40">
                <a:extLst>
                  <a:ext uri="{FF2B5EF4-FFF2-40B4-BE49-F238E27FC236}">
                    <a16:creationId xmlns:a16="http://schemas.microsoft.com/office/drawing/2014/main" id="{D55C39FA-FA41-CF57-A5ED-A3712478A035}"/>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Heart 37">
              <a:extLst>
                <a:ext uri="{FF2B5EF4-FFF2-40B4-BE49-F238E27FC236}">
                  <a16:creationId xmlns:a16="http://schemas.microsoft.com/office/drawing/2014/main" id="{6A05C059-8B3E-3560-578E-E851507A8A4E}"/>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Freeform: Shape 38">
              <a:extLst>
                <a:ext uri="{FF2B5EF4-FFF2-40B4-BE49-F238E27FC236}">
                  <a16:creationId xmlns:a16="http://schemas.microsoft.com/office/drawing/2014/main" id="{71E20889-92B2-A0F9-67BF-9CE22C53B7E4}"/>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B030A5B4-BE59-D6D8-01F6-4F01C41EB62D}"/>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A2FDEACA-B2ED-AB6F-D9E3-D385F0CB434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6A62C957-7EFF-4250-DA0F-68E61E206613}"/>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B6DCBC9D-180A-5BC2-1731-AE5AF6BE89D2}"/>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160</a:t>
                </a:r>
              </a:p>
            </p:txBody>
          </p:sp>
          <p:sp>
            <p:nvSpPr>
              <p:cNvPr id="7" name="Rectangle 6">
                <a:extLst>
                  <a:ext uri="{FF2B5EF4-FFF2-40B4-BE49-F238E27FC236}">
                    <a16:creationId xmlns:a16="http://schemas.microsoft.com/office/drawing/2014/main" id="{3E397EBB-FA7B-911D-AA67-C9B4A4472786}"/>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327958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CA" dirty="0"/>
              <a:t>Points clés de l'apprentissage</a:t>
            </a:r>
          </a:p>
        </p:txBody>
      </p:sp>
      <p:sp>
        <p:nvSpPr>
          <p:cNvPr id="60" name="5-Point Star 5">
            <a:extLst>
              <a:ext uri="{FF2B5EF4-FFF2-40B4-BE49-F238E27FC236}">
                <a16:creationId xmlns:a16="http://schemas.microsoft.com/office/drawing/2014/main" id="{CA51DE7D-C4EB-4482-B9BD-8251CB38B67D}"/>
              </a:ext>
            </a:extLst>
          </p:cNvPr>
          <p:cNvSpPr/>
          <p:nvPr/>
        </p:nvSpPr>
        <p:spPr>
          <a:xfrm>
            <a:off x="1890109" y="2072172"/>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5420801" y="2072173"/>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2" name="5-Point Star 5">
            <a:extLst>
              <a:ext uri="{FF2B5EF4-FFF2-40B4-BE49-F238E27FC236}">
                <a16:creationId xmlns:a16="http://schemas.microsoft.com/office/drawing/2014/main" id="{F0DA2569-FB86-4902-B70A-F4F49A979B6B}"/>
              </a:ext>
            </a:extLst>
          </p:cNvPr>
          <p:cNvSpPr/>
          <p:nvPr/>
        </p:nvSpPr>
        <p:spPr>
          <a:xfrm>
            <a:off x="8951493" y="2072173"/>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C661DE9-4CC8-3900-F430-E64BC8F0FA95}"/>
              </a:ext>
            </a:extLst>
          </p:cNvPr>
          <p:cNvSpPr txBox="1"/>
          <p:nvPr/>
        </p:nvSpPr>
        <p:spPr>
          <a:xfrm>
            <a:off x="1372188" y="3893262"/>
            <a:ext cx="2386239" cy="1938992"/>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Un </a:t>
            </a:r>
            <a:r>
              <a:rPr lang="en-GB" sz="2000" dirty="0" err="1">
                <a:latin typeface="Arial" panose="020B0604020202020204" pitchFamily="34" charset="0"/>
                <a:cs typeface="Arial" panose="020B0604020202020204" pitchFamily="34" charset="0"/>
              </a:rPr>
              <a:t>gestionnaire</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cas</a:t>
            </a:r>
            <a:r>
              <a:rPr lang="en-GB" sz="2000" dirty="0">
                <a:latin typeface="Arial" panose="020B0604020202020204" pitchFamily="34" charset="0"/>
                <a:cs typeface="Arial" panose="020B0604020202020204" pitchFamily="34" charset="0"/>
              </a:rPr>
              <a:t> peut mettre en œuvre différents types d'activités de SPS ciblées et non spécialisées</a:t>
            </a:r>
            <a:endParaRPr lang="en-BE"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B4E2E70-0631-9288-07BD-F0710EA5B0BF}"/>
              </a:ext>
            </a:extLst>
          </p:cNvPr>
          <p:cNvSpPr txBox="1"/>
          <p:nvPr/>
        </p:nvSpPr>
        <p:spPr>
          <a:xfrm>
            <a:off x="4369186" y="3893262"/>
            <a:ext cx="3453628" cy="2246769"/>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Les types </a:t>
            </a:r>
            <a:r>
              <a:rPr lang="en-GB" sz="2000" dirty="0" err="1">
                <a:latin typeface="Arial" panose="020B0604020202020204" pitchFamily="34" charset="0"/>
                <a:cs typeface="Arial" panose="020B0604020202020204" pitchFamily="34" charset="0"/>
              </a:rPr>
              <a:t>d'activités</a:t>
            </a:r>
            <a:r>
              <a:rPr lang="en-GB" sz="2000" dirty="0">
                <a:latin typeface="Arial" panose="020B0604020202020204" pitchFamily="34" charset="0"/>
                <a:cs typeface="Arial" panose="020B0604020202020204" pitchFamily="34" charset="0"/>
              </a:rPr>
              <a:t> SPS ciblées et non spécialisées comprennent la psychoéducation, les activités expressives et les activités de régulation des émotions.</a:t>
            </a:r>
            <a:endParaRPr lang="en-BE"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AF5443-2EAB-E3AB-C331-C908525D1BB1}"/>
              </a:ext>
            </a:extLst>
          </p:cNvPr>
          <p:cNvSpPr txBox="1"/>
          <p:nvPr/>
        </p:nvSpPr>
        <p:spPr>
          <a:xfrm>
            <a:off x="8233706" y="3893262"/>
            <a:ext cx="2785971" cy="1631216"/>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Toutes les activités de la SMSPS doivent être adaptées à l'âge, au stade de développement, aux capacités et à la culture de l'enfant.</a:t>
            </a:r>
          </a:p>
        </p:txBody>
      </p:sp>
    </p:spTree>
    <p:extLst>
      <p:ext uri="{BB962C8B-B14F-4D97-AF65-F5344CB8AC3E}">
        <p14:creationId xmlns:p14="http://schemas.microsoft.com/office/powerpoint/2010/main" val="193507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787478" y="570272"/>
            <a:ext cx="0" cy="56852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028759" y="277885"/>
            <a:ext cx="2938367" cy="584775"/>
          </a:xfrm>
          <a:prstGeom prst="rect">
            <a:avLst/>
          </a:prstGeom>
          <a:noFill/>
        </p:spPr>
        <p:txBody>
          <a:bodyPr wrap="square">
            <a:spAutoFit/>
          </a:bodyPr>
          <a:lstStyle/>
          <a:p>
            <a:pPr marL="0" indent="0">
              <a:buNone/>
            </a:pPr>
            <a:r>
              <a:rPr lang="en-US" sz="1600" b="1" dirty="0">
                <a:latin typeface="Arial" panose="020B0604020202020204" pitchFamily="34" charset="0"/>
                <a:ea typeface="Calibri" panose="020F0502020204030204" pitchFamily="34" charset="0"/>
                <a:cs typeface="Arial" panose="020B0604020202020204" pitchFamily="34" charset="0"/>
              </a:rPr>
              <a:t>Ouverture du module</a:t>
            </a:r>
          </a:p>
          <a:p>
            <a:pPr marL="0" indent="0">
              <a:buNone/>
            </a:pPr>
            <a:r>
              <a:rPr lang="en-US" sz="1600" i="1" dirty="0">
                <a:latin typeface="Arial" panose="020B0604020202020204" pitchFamily="34" charset="0"/>
                <a:ea typeface="Calibri" panose="020F0502020204030204" pitchFamily="34" charset="0"/>
                <a:cs typeface="Arial" panose="020B0604020202020204" pitchFamily="34" charset="0"/>
              </a:rPr>
              <a:t>30 </a:t>
            </a:r>
            <a:r>
              <a:rPr lang="en-US" sz="1600" i="1" dirty="0">
                <a:effectLst/>
                <a:latin typeface="Arial" panose="020B0604020202020204" pitchFamily="34" charset="0"/>
                <a:ea typeface="Calibri" panose="020F0502020204030204" pitchFamily="34" charset="0"/>
                <a:cs typeface="Arial" panose="020B0604020202020204" pitchFamily="34" charset="0"/>
              </a:rPr>
              <a:t>minutes</a:t>
            </a:r>
          </a:p>
        </p:txBody>
      </p:sp>
      <p:sp>
        <p:nvSpPr>
          <p:cNvPr id="16" name="TextBox 15">
            <a:extLst>
              <a:ext uri="{FF2B5EF4-FFF2-40B4-BE49-F238E27FC236}">
                <a16:creationId xmlns:a16="http://schemas.microsoft.com/office/drawing/2014/main" id="{BBFB386E-6551-4A1A-A6BB-9382E7E7FF5C}"/>
              </a:ext>
            </a:extLst>
          </p:cNvPr>
          <p:cNvSpPr txBox="1"/>
          <p:nvPr/>
        </p:nvSpPr>
        <p:spPr>
          <a:xfrm>
            <a:off x="8009036" y="1828739"/>
            <a:ext cx="3642973" cy="830997"/>
          </a:xfrm>
          <a:prstGeom prst="rect">
            <a:avLst/>
          </a:prstGeom>
          <a:noFill/>
        </p:spPr>
        <p:txBody>
          <a:bodyPr wrap="square">
            <a:spAutoFit/>
          </a:bodyPr>
          <a:lstStyle/>
          <a:p>
            <a:pPr marL="0" indent="0">
              <a:buNone/>
            </a:pPr>
            <a:r>
              <a:rPr lang="en-US" sz="1600" b="1" dirty="0">
                <a:latin typeface="Arial" panose="020B0604020202020204" pitchFamily="34" charset="0"/>
                <a:ea typeface="Calibri" panose="020F0502020204030204" pitchFamily="34" charset="0"/>
                <a:cs typeface="Arial" panose="020B0604020202020204" pitchFamily="34" charset="0"/>
              </a:rPr>
              <a:t>Comment puis-je fournir des informations et défendre les intérêts d'un enfant ? </a:t>
            </a:r>
          </a:p>
          <a:p>
            <a:pPr marL="0" indent="0">
              <a:buNone/>
            </a:pPr>
            <a:r>
              <a:rPr lang="en-US" sz="1600" i="1" dirty="0">
                <a:latin typeface="Arial" panose="020B0604020202020204" pitchFamily="34" charset="0"/>
                <a:ea typeface="Calibri" panose="020F0502020204030204" pitchFamily="34" charset="0"/>
                <a:cs typeface="Arial" panose="020B0604020202020204" pitchFamily="34" charset="0"/>
              </a:rPr>
              <a:t>1 </a:t>
            </a:r>
            <a:r>
              <a:rPr lang="en-US" sz="1600" i="1" dirty="0">
                <a:effectLst/>
                <a:latin typeface="Arial" panose="020B0604020202020204" pitchFamily="34" charset="0"/>
                <a:ea typeface="Calibri" panose="020F0502020204030204" pitchFamily="34" charset="0"/>
                <a:cs typeface="Arial" panose="020B0604020202020204" pitchFamily="34" charset="0"/>
              </a:rPr>
              <a:t>heure</a:t>
            </a:r>
          </a:p>
        </p:txBody>
      </p:sp>
      <p:sp>
        <p:nvSpPr>
          <p:cNvPr id="17" name="TextBox 16">
            <a:extLst>
              <a:ext uri="{FF2B5EF4-FFF2-40B4-BE49-F238E27FC236}">
                <a16:creationId xmlns:a16="http://schemas.microsoft.com/office/drawing/2014/main" id="{733F3946-B216-415C-9730-A510A95A13CA}"/>
              </a:ext>
            </a:extLst>
          </p:cNvPr>
          <p:cNvSpPr txBox="1"/>
          <p:nvPr/>
        </p:nvSpPr>
        <p:spPr>
          <a:xfrm>
            <a:off x="6096000" y="2871080"/>
            <a:ext cx="1349407" cy="338554"/>
          </a:xfrm>
          <a:prstGeom prst="rect">
            <a:avLst/>
          </a:prstGeom>
          <a:noFill/>
        </p:spPr>
        <p:txBody>
          <a:bodyPr wrap="square">
            <a:spAutoFit/>
          </a:bodyPr>
          <a:lstStyle/>
          <a:p>
            <a:pPr marL="0" indent="0" algn="r">
              <a:buNone/>
            </a:pPr>
            <a:r>
              <a:rPr lang="en-US" sz="1600" b="1" dirty="0">
                <a:latin typeface="Arial" panose="020B0604020202020204" pitchFamily="34" charset="0"/>
                <a:ea typeface="Calibri" panose="020F0502020204030204" pitchFamily="34" charset="0"/>
                <a:cs typeface="Arial" panose="020B0604020202020204" pitchFamily="34" charset="0"/>
              </a:rPr>
              <a:t>Pause</a:t>
            </a:r>
            <a:endParaRPr lang="en-US" sz="16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028759" y="3485642"/>
            <a:ext cx="3642972" cy="830997"/>
          </a:xfrm>
          <a:prstGeom prst="rect">
            <a:avLst/>
          </a:prstGeom>
          <a:noFill/>
        </p:spPr>
        <p:txBody>
          <a:bodyPr wrap="square">
            <a:spAutoFit/>
          </a:bodyPr>
          <a:lstStyle/>
          <a:p>
            <a:pPr marL="0" indent="0">
              <a:buNone/>
            </a:pPr>
            <a:r>
              <a:rPr lang="en-US" sz="1600" b="1" dirty="0">
                <a:latin typeface="Arial" panose="020B0604020202020204" pitchFamily="34" charset="0"/>
                <a:ea typeface="Calibri" panose="020F0502020204030204" pitchFamily="34" charset="0"/>
                <a:cs typeface="Arial" panose="020B0604020202020204" pitchFamily="34" charset="0"/>
              </a:rPr>
              <a:t>Comment puis-je mettre en œuvre des activités de SMSPS ciblées et non spécialisées ?</a:t>
            </a:r>
          </a:p>
          <a:p>
            <a:pPr marL="0" indent="0">
              <a:buNone/>
            </a:pPr>
            <a:r>
              <a:rPr lang="en-US" sz="1600" i="1" dirty="0">
                <a:latin typeface="Arial" panose="020B0604020202020204" pitchFamily="34" charset="0"/>
                <a:ea typeface="Calibri" panose="020F0502020204030204" pitchFamily="34" charset="0"/>
                <a:cs typeface="Arial" panose="020B0604020202020204" pitchFamily="34" charset="0"/>
              </a:rPr>
              <a:t>2 </a:t>
            </a:r>
            <a:r>
              <a:rPr lang="en-US" sz="1600" i="1" dirty="0">
                <a:effectLst/>
                <a:latin typeface="Arial" panose="020B0604020202020204" pitchFamily="34" charset="0"/>
                <a:ea typeface="Calibri" panose="020F0502020204030204" pitchFamily="34" charset="0"/>
                <a:cs typeface="Arial" panose="020B0604020202020204" pitchFamily="34" charset="0"/>
              </a:rPr>
              <a:t>heures 40 minutes</a:t>
            </a:r>
          </a:p>
        </p:txBody>
      </p:sp>
      <p:sp>
        <p:nvSpPr>
          <p:cNvPr id="19" name="TextBox 18">
            <a:extLst>
              <a:ext uri="{FF2B5EF4-FFF2-40B4-BE49-F238E27FC236}">
                <a16:creationId xmlns:a16="http://schemas.microsoft.com/office/drawing/2014/main" id="{E1ED7D59-DD7D-4D01-8768-ED10E5D40571}"/>
              </a:ext>
            </a:extLst>
          </p:cNvPr>
          <p:cNvSpPr txBox="1"/>
          <p:nvPr/>
        </p:nvSpPr>
        <p:spPr>
          <a:xfrm>
            <a:off x="6096000" y="4477500"/>
            <a:ext cx="1349407" cy="338554"/>
          </a:xfrm>
          <a:prstGeom prst="rect">
            <a:avLst/>
          </a:prstGeom>
          <a:noFill/>
        </p:spPr>
        <p:txBody>
          <a:bodyPr wrap="square">
            <a:spAutoFit/>
          </a:bodyPr>
          <a:lstStyle/>
          <a:p>
            <a:pPr marL="0" indent="0" algn="r">
              <a:buNone/>
            </a:pPr>
            <a:r>
              <a:rPr lang="en-US" sz="1600" b="1" dirty="0">
                <a:latin typeface="Arial" panose="020B0604020202020204" pitchFamily="34" charset="0"/>
                <a:ea typeface="Calibri" panose="020F0502020204030204" pitchFamily="34" charset="0"/>
                <a:cs typeface="Arial" panose="020B0604020202020204" pitchFamily="34" charset="0"/>
              </a:rPr>
              <a:t>Déjeuner</a:t>
            </a:r>
            <a:endParaRPr lang="en-US" sz="16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29550" y="4816054"/>
            <a:ext cx="3661926" cy="584775"/>
          </a:xfrm>
          <a:prstGeom prst="rect">
            <a:avLst/>
          </a:prstGeom>
          <a:noFill/>
        </p:spPr>
        <p:txBody>
          <a:bodyPr wrap="square">
            <a:spAutoFit/>
          </a:bodyPr>
          <a:lstStyle/>
          <a:p>
            <a:pPr marL="0" indent="0">
              <a:buNone/>
            </a:pPr>
            <a:r>
              <a:rPr lang="en-US" sz="1600" b="1" dirty="0">
                <a:latin typeface="Arial" panose="020B0604020202020204" pitchFamily="34" charset="0"/>
                <a:ea typeface="Calibri" panose="020F0502020204030204" pitchFamily="34" charset="0"/>
                <a:cs typeface="Arial" panose="020B0604020202020204" pitchFamily="34" charset="0"/>
              </a:rPr>
              <a:t>Comment puis-je faire des recommandations de manière efficace ?</a:t>
            </a:r>
          </a:p>
          <a:p>
            <a:pPr marL="0" indent="0">
              <a:buNone/>
            </a:pPr>
            <a:r>
              <a:rPr lang="en-US" sz="1600" i="1" dirty="0">
                <a:effectLst/>
                <a:latin typeface="Arial" panose="020B0604020202020204" pitchFamily="34" charset="0"/>
                <a:ea typeface="Calibri" panose="020F0502020204030204" pitchFamily="34" charset="0"/>
                <a:cs typeface="Arial" panose="020B0604020202020204" pitchFamily="34" charset="0"/>
              </a:rPr>
              <a:t>1 heure 45 minutes</a:t>
            </a:r>
          </a:p>
        </p:txBody>
      </p:sp>
      <p:sp>
        <p:nvSpPr>
          <p:cNvPr id="24" name="TextBox 23">
            <a:extLst>
              <a:ext uri="{FF2B5EF4-FFF2-40B4-BE49-F238E27FC236}">
                <a16:creationId xmlns:a16="http://schemas.microsoft.com/office/drawing/2014/main" id="{AE311838-E39D-459A-A218-83E02F1EE356}"/>
              </a:ext>
            </a:extLst>
          </p:cNvPr>
          <p:cNvSpPr txBox="1"/>
          <p:nvPr/>
        </p:nvSpPr>
        <p:spPr>
          <a:xfrm>
            <a:off x="8028760" y="963707"/>
            <a:ext cx="3642972" cy="830997"/>
          </a:xfrm>
          <a:prstGeom prst="rect">
            <a:avLst/>
          </a:prstGeom>
          <a:noFill/>
        </p:spPr>
        <p:txBody>
          <a:bodyPr wrap="square">
            <a:spAutoFit/>
          </a:bodyPr>
          <a:lstStyle/>
          <a:p>
            <a:pPr marL="0" indent="0">
              <a:buNone/>
            </a:pPr>
            <a:r>
              <a:rPr lang="en-US" sz="1600" b="1" dirty="0">
                <a:latin typeface="Arial" panose="020B0604020202020204" pitchFamily="34" charset="0"/>
                <a:ea typeface="Calibri" panose="020F0502020204030204" pitchFamily="34" charset="0"/>
                <a:cs typeface="Arial" panose="020B0604020202020204" pitchFamily="34" charset="0"/>
              </a:rPr>
              <a:t>Que peut faire un </a:t>
            </a:r>
            <a:r>
              <a:rPr lang="en-US" sz="1600" b="1" dirty="0" err="1">
                <a:latin typeface="Arial" panose="020B0604020202020204" pitchFamily="34" charset="0"/>
                <a:ea typeface="Calibri" panose="020F0502020204030204" pitchFamily="34" charset="0"/>
                <a:cs typeface="Arial" panose="020B0604020202020204" pitchFamily="34" charset="0"/>
              </a:rPr>
              <a:t>gestionnaire</a:t>
            </a:r>
            <a:r>
              <a:rPr lang="en-US" sz="1600" b="1" dirty="0">
                <a:latin typeface="Arial" panose="020B0604020202020204" pitchFamily="34" charset="0"/>
                <a:ea typeface="Calibri" panose="020F0502020204030204" pitchFamily="34" charset="0"/>
                <a:cs typeface="Arial" panose="020B0604020202020204" pitchFamily="34" charset="0"/>
              </a:rPr>
              <a:t> de </a:t>
            </a:r>
            <a:r>
              <a:rPr lang="en-US" sz="1600" b="1" dirty="0" err="1">
                <a:latin typeface="Arial" panose="020B0604020202020204" pitchFamily="34" charset="0"/>
                <a:ea typeface="Calibri" panose="020F0502020204030204" pitchFamily="34" charset="0"/>
                <a:cs typeface="Arial" panose="020B0604020202020204" pitchFamily="34" charset="0"/>
              </a:rPr>
              <a:t>cas</a:t>
            </a:r>
            <a:r>
              <a:rPr lang="en-US" sz="1600" b="1" dirty="0">
                <a:latin typeface="Arial" panose="020B0604020202020204" pitchFamily="34" charset="0"/>
                <a:ea typeface="Calibri" panose="020F0502020204030204" pitchFamily="34" charset="0"/>
                <a:cs typeface="Arial" panose="020B0604020202020204" pitchFamily="34" charset="0"/>
              </a:rPr>
              <a:t> pendant la mise en œuvre ?</a:t>
            </a:r>
          </a:p>
          <a:p>
            <a:pPr marL="0" indent="0">
              <a:buNone/>
            </a:pPr>
            <a:r>
              <a:rPr lang="en-US" sz="1600" i="1" dirty="0">
                <a:effectLst/>
                <a:latin typeface="Arial" panose="020B0604020202020204" pitchFamily="34" charset="0"/>
                <a:ea typeface="Calibri" panose="020F0502020204030204" pitchFamily="34" charset="0"/>
                <a:cs typeface="Arial" panose="020B0604020202020204" pitchFamily="34" charset="0"/>
              </a:rPr>
              <a:t>15 minutes</a:t>
            </a: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619681" y="480284"/>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26" name="Hexagon 25">
            <a:extLst>
              <a:ext uri="{FF2B5EF4-FFF2-40B4-BE49-F238E27FC236}">
                <a16:creationId xmlns:a16="http://schemas.microsoft.com/office/drawing/2014/main" id="{F0ED0933-38E5-4291-92C0-36AAF9EA44E0}"/>
              </a:ext>
            </a:extLst>
          </p:cNvPr>
          <p:cNvSpPr/>
          <p:nvPr/>
        </p:nvSpPr>
        <p:spPr>
          <a:xfrm rot="1782986">
            <a:off x="7615560" y="1284652"/>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27" name="Hexagon 26">
            <a:extLst>
              <a:ext uri="{FF2B5EF4-FFF2-40B4-BE49-F238E27FC236}">
                <a16:creationId xmlns:a16="http://schemas.microsoft.com/office/drawing/2014/main" id="{5CC97698-DC01-431C-AEDD-1668768F0EEE}"/>
              </a:ext>
            </a:extLst>
          </p:cNvPr>
          <p:cNvSpPr/>
          <p:nvPr/>
        </p:nvSpPr>
        <p:spPr>
          <a:xfrm rot="1782986">
            <a:off x="7619680" y="2893388"/>
            <a:ext cx="335595" cy="289306"/>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28" name="Hexagon 27">
            <a:extLst>
              <a:ext uri="{FF2B5EF4-FFF2-40B4-BE49-F238E27FC236}">
                <a16:creationId xmlns:a16="http://schemas.microsoft.com/office/drawing/2014/main" id="{BA5B85DC-E1FF-4A6D-8A92-F746BD9463B7}"/>
              </a:ext>
            </a:extLst>
          </p:cNvPr>
          <p:cNvSpPr/>
          <p:nvPr/>
        </p:nvSpPr>
        <p:spPr>
          <a:xfrm rot="1782986">
            <a:off x="7615560" y="2089020"/>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29" name="Hexagon 28">
            <a:extLst>
              <a:ext uri="{FF2B5EF4-FFF2-40B4-BE49-F238E27FC236}">
                <a16:creationId xmlns:a16="http://schemas.microsoft.com/office/drawing/2014/main" id="{6E790813-CBBC-4F6E-8474-FED90FEA223A}"/>
              </a:ext>
            </a:extLst>
          </p:cNvPr>
          <p:cNvSpPr/>
          <p:nvPr/>
        </p:nvSpPr>
        <p:spPr>
          <a:xfrm rot="1782986">
            <a:off x="7619681" y="4502124"/>
            <a:ext cx="335595" cy="289306"/>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30" name="Hexagon 29">
            <a:extLst>
              <a:ext uri="{FF2B5EF4-FFF2-40B4-BE49-F238E27FC236}">
                <a16:creationId xmlns:a16="http://schemas.microsoft.com/office/drawing/2014/main" id="{23D8AA94-FFBD-4F15-A021-C7F67B4A9317}"/>
              </a:ext>
            </a:extLst>
          </p:cNvPr>
          <p:cNvSpPr/>
          <p:nvPr/>
        </p:nvSpPr>
        <p:spPr>
          <a:xfrm rot="1782986">
            <a:off x="7619681" y="3697756"/>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33" name="Hexagon 32">
            <a:extLst>
              <a:ext uri="{FF2B5EF4-FFF2-40B4-BE49-F238E27FC236}">
                <a16:creationId xmlns:a16="http://schemas.microsoft.com/office/drawing/2014/main" id="{7FB9D514-CF6E-41F3-A7D1-DE079B808ACA}"/>
              </a:ext>
            </a:extLst>
          </p:cNvPr>
          <p:cNvSpPr/>
          <p:nvPr/>
        </p:nvSpPr>
        <p:spPr>
          <a:xfrm rot="1782986">
            <a:off x="7619681" y="6110860"/>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3" y="3198461"/>
            <a:ext cx="4015311" cy="562168"/>
          </a:xfrm>
        </p:spPr>
        <p:txBody>
          <a:bodyPr/>
          <a:lstStyle/>
          <a:p>
            <a:r>
              <a:rPr lang="en-CA" dirty="0"/>
              <a:t>Ordre du jour</a:t>
            </a:r>
          </a:p>
        </p:txBody>
      </p:sp>
      <p:sp>
        <p:nvSpPr>
          <p:cNvPr id="7" name="TextBox 6">
            <a:extLst>
              <a:ext uri="{FF2B5EF4-FFF2-40B4-BE49-F238E27FC236}">
                <a16:creationId xmlns:a16="http://schemas.microsoft.com/office/drawing/2014/main" id="{B305687C-62F9-7AEB-18D7-B27339E2CE0C}"/>
              </a:ext>
            </a:extLst>
          </p:cNvPr>
          <p:cNvSpPr txBox="1"/>
          <p:nvPr/>
        </p:nvSpPr>
        <p:spPr>
          <a:xfrm>
            <a:off x="8028759" y="6046704"/>
            <a:ext cx="2938367" cy="584775"/>
          </a:xfrm>
          <a:prstGeom prst="rect">
            <a:avLst/>
          </a:prstGeom>
          <a:noFill/>
        </p:spPr>
        <p:txBody>
          <a:bodyPr wrap="square">
            <a:spAutoFit/>
          </a:bodyPr>
          <a:lstStyle/>
          <a:p>
            <a:pPr marL="0" indent="0">
              <a:buNone/>
            </a:pPr>
            <a:r>
              <a:rPr lang="en-US" sz="1600" b="1" dirty="0" err="1">
                <a:latin typeface="Arial" panose="020B0604020202020204" pitchFamily="34" charset="0"/>
                <a:ea typeface="Calibri" panose="020F0502020204030204" pitchFamily="34" charset="0"/>
                <a:cs typeface="Arial" panose="020B0604020202020204" pitchFamily="34" charset="0"/>
              </a:rPr>
              <a:t>Clôture</a:t>
            </a:r>
            <a:r>
              <a:rPr lang="en-US" sz="1600" b="1" dirty="0">
                <a:latin typeface="Arial" panose="020B0604020202020204" pitchFamily="34" charset="0"/>
                <a:ea typeface="Calibri" panose="020F0502020204030204" pitchFamily="34" charset="0"/>
                <a:cs typeface="Arial" panose="020B0604020202020204" pitchFamily="34" charset="0"/>
              </a:rPr>
              <a:t> du module</a:t>
            </a:r>
          </a:p>
          <a:p>
            <a:pPr marL="0" indent="0">
              <a:buNone/>
            </a:pPr>
            <a:r>
              <a:rPr lang="en-US" sz="1600" i="1" dirty="0">
                <a:latin typeface="Arial" panose="020B0604020202020204" pitchFamily="34" charset="0"/>
                <a:ea typeface="Calibri" panose="020F0502020204030204" pitchFamily="34" charset="0"/>
                <a:cs typeface="Arial" panose="020B0604020202020204" pitchFamily="34" charset="0"/>
              </a:rPr>
              <a:t>30 </a:t>
            </a:r>
            <a:r>
              <a:rPr lang="en-US" sz="1600" i="1" dirty="0">
                <a:effectLst/>
                <a:latin typeface="Arial" panose="020B0604020202020204" pitchFamily="34" charset="0"/>
                <a:ea typeface="Calibri" panose="020F0502020204030204" pitchFamily="34" charset="0"/>
                <a:cs typeface="Arial" panose="020B0604020202020204" pitchFamily="34" charset="0"/>
              </a:rPr>
              <a:t>minutes</a:t>
            </a:r>
          </a:p>
        </p:txBody>
      </p:sp>
      <p:sp>
        <p:nvSpPr>
          <p:cNvPr id="2" name="Hexagon 1">
            <a:extLst>
              <a:ext uri="{FF2B5EF4-FFF2-40B4-BE49-F238E27FC236}">
                <a16:creationId xmlns:a16="http://schemas.microsoft.com/office/drawing/2014/main" id="{89EDB0ED-7EDE-F9DA-BFF8-6CF9D4340D26}"/>
              </a:ext>
            </a:extLst>
          </p:cNvPr>
          <p:cNvSpPr/>
          <p:nvPr/>
        </p:nvSpPr>
        <p:spPr>
          <a:xfrm rot="1782986">
            <a:off x="7619681" y="5306492"/>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556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F8941402-1B4E-0124-D28B-E62DB461327C}"/>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5</a:t>
            </a:r>
          </a:p>
          <a:p>
            <a:br>
              <a:rPr lang="en-CA" b="1" dirty="0">
                <a:solidFill>
                  <a:schemeClr val="accent2">
                    <a:lumMod val="50000"/>
                  </a:schemeClr>
                </a:solidFill>
                <a:latin typeface="Garamond"/>
              </a:rPr>
            </a:br>
            <a:r>
              <a:rPr lang="en-US" sz="5400" b="1" dirty="0">
                <a:solidFill>
                  <a:schemeClr val="accent2">
                    <a:lumMod val="50000"/>
                  </a:schemeClr>
                </a:solidFill>
                <a:latin typeface="Garamond"/>
              </a:rPr>
              <a:t>Comment puis-je faire des recommandations de manière efficace ?</a:t>
            </a:r>
          </a:p>
        </p:txBody>
      </p:sp>
    </p:spTree>
    <p:extLst>
      <p:ext uri="{BB962C8B-B14F-4D97-AF65-F5344CB8AC3E}">
        <p14:creationId xmlns:p14="http://schemas.microsoft.com/office/powerpoint/2010/main" val="4149179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BEE4-1123-A171-C0D7-53CC2FF33BBA}"/>
              </a:ext>
            </a:extLst>
          </p:cNvPr>
          <p:cNvSpPr>
            <a:spLocks noGrp="1"/>
          </p:cNvSpPr>
          <p:nvPr>
            <p:ph type="title"/>
          </p:nvPr>
        </p:nvSpPr>
        <p:spPr/>
        <p:txBody>
          <a:bodyPr/>
          <a:lstStyle/>
          <a:p>
            <a:r>
              <a:rPr lang="en-GB" dirty="0"/>
              <a:t>Cartographie des services </a:t>
            </a:r>
            <a:endParaRPr lang="en-BE" dirty="0"/>
          </a:p>
        </p:txBody>
      </p:sp>
      <p:sp>
        <p:nvSpPr>
          <p:cNvPr id="3" name="Rectangle: Rounded Corners 2">
            <a:extLst>
              <a:ext uri="{FF2B5EF4-FFF2-40B4-BE49-F238E27FC236}">
                <a16:creationId xmlns:a16="http://schemas.microsoft.com/office/drawing/2014/main" id="{78C7625B-1583-2806-7BDE-84FDB23CD9E3}"/>
              </a:ext>
            </a:extLst>
          </p:cNvPr>
          <p:cNvSpPr/>
          <p:nvPr/>
        </p:nvSpPr>
        <p:spPr>
          <a:xfrm>
            <a:off x="8281337" y="2176103"/>
            <a:ext cx="3402941" cy="33740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FB327C9-69A4-B84A-F42C-9C1D42146F0C}"/>
              </a:ext>
            </a:extLst>
          </p:cNvPr>
          <p:cNvSpPr txBox="1"/>
          <p:nvPr/>
        </p:nvSpPr>
        <p:spPr>
          <a:xfrm>
            <a:off x="8611817" y="2893645"/>
            <a:ext cx="2741983" cy="1938992"/>
          </a:xfrm>
          <a:prstGeom prst="rect">
            <a:avLst/>
          </a:prstGeom>
          <a:noFill/>
        </p:spPr>
        <p:txBody>
          <a:bodyPr wrap="square" lIns="91440" tIns="45720" rIns="91440" bIns="45720" rtlCol="0" anchor="t">
            <a:spAutoFit/>
          </a:bodyPr>
          <a:lstStyle/>
          <a:p>
            <a:r>
              <a:rPr lang="en-GB" sz="2000" dirty="0">
                <a:latin typeface="Arial" panose="020B0604020202020204" pitchFamily="34" charset="0"/>
                <a:cs typeface="Arial" panose="020B0604020202020204" pitchFamily="34" charset="0"/>
              </a:rPr>
              <a:t>Mise à jour régulière (tous les 6 mois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Soyez réaliste quant à ce que l'agence peut et ne peut pas fournir</a:t>
            </a:r>
            <a:endParaRPr lang="en-BE" sz="20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F532B49-4B04-50E4-82C5-E2CA02033C93}"/>
              </a:ext>
            </a:extLst>
          </p:cNvPr>
          <p:cNvGrpSpPr/>
          <p:nvPr/>
        </p:nvGrpSpPr>
        <p:grpSpPr>
          <a:xfrm>
            <a:off x="838200" y="2352692"/>
            <a:ext cx="6872335" cy="3374073"/>
            <a:chOff x="1148814" y="2839157"/>
            <a:chExt cx="4770763" cy="1930400"/>
          </a:xfrm>
          <a:solidFill>
            <a:schemeClr val="accent2">
              <a:lumMod val="50000"/>
            </a:schemeClr>
          </a:solidFill>
        </p:grpSpPr>
        <p:sp>
          <p:nvSpPr>
            <p:cNvPr id="6" name="Arrow: Chevron 5">
              <a:extLst>
                <a:ext uri="{FF2B5EF4-FFF2-40B4-BE49-F238E27FC236}">
                  <a16:creationId xmlns:a16="http://schemas.microsoft.com/office/drawing/2014/main" id="{B9374062-1353-7BDA-82EE-5D45D07FE76D}"/>
                </a:ext>
              </a:extLst>
            </p:cNvPr>
            <p:cNvSpPr/>
            <p:nvPr/>
          </p:nvSpPr>
          <p:spPr>
            <a:xfrm rot="16200000">
              <a:off x="1378914" y="2609057"/>
              <a:ext cx="1930400" cy="2390600"/>
            </a:xfrm>
            <a:prstGeom prst="chevron">
              <a:avLst>
                <a:gd name="adj" fmla="val 20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Chevron 6">
              <a:extLst>
                <a:ext uri="{FF2B5EF4-FFF2-40B4-BE49-F238E27FC236}">
                  <a16:creationId xmlns:a16="http://schemas.microsoft.com/office/drawing/2014/main" id="{A4A9253F-3382-1253-721B-5EAD390FB1B9}"/>
                </a:ext>
              </a:extLst>
            </p:cNvPr>
            <p:cNvSpPr/>
            <p:nvPr/>
          </p:nvSpPr>
          <p:spPr>
            <a:xfrm rot="16200000">
              <a:off x="3759077" y="2609057"/>
              <a:ext cx="1930400" cy="2390600"/>
            </a:xfrm>
            <a:prstGeom prst="chevron">
              <a:avLst>
                <a:gd name="adj" fmla="val 20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4AFEEC01-31A2-ABF1-D0E9-D14C2EBA5205}"/>
              </a:ext>
            </a:extLst>
          </p:cNvPr>
          <p:cNvSpPr txBox="1"/>
          <p:nvPr/>
        </p:nvSpPr>
        <p:spPr>
          <a:xfrm>
            <a:off x="838199" y="1763568"/>
            <a:ext cx="6559060" cy="369332"/>
          </a:xfrm>
          <a:prstGeom prst="rect">
            <a:avLst/>
          </a:prstGeom>
          <a:noFill/>
        </p:spPr>
        <p:txBody>
          <a:bodyPr wrap="square">
            <a:spAutoFit/>
          </a:bodyPr>
          <a:lstStyle/>
          <a:p>
            <a:pPr algn="ctr"/>
            <a:r>
              <a:rPr lang="en-GB" sz="1800" b="1" dirty="0">
                <a:latin typeface="Arial" panose="020B0604020202020204" pitchFamily="34" charset="0"/>
                <a:cs typeface="Arial" panose="020B0604020202020204" pitchFamily="34" charset="0"/>
              </a:rPr>
              <a:t>CARTOGRAPHIE OU VUE D'ENSEMBLE DES SERVICES DISPONIBLES</a:t>
            </a:r>
            <a:endParaRPr lang="en-BE" sz="1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255D2EE-44C4-6863-81C5-76DBC05430B4}"/>
              </a:ext>
            </a:extLst>
          </p:cNvPr>
          <p:cNvSpPr txBox="1"/>
          <p:nvPr/>
        </p:nvSpPr>
        <p:spPr>
          <a:xfrm>
            <a:off x="944201" y="3237246"/>
            <a:ext cx="1559250" cy="1200329"/>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Nom et coordonnées du point focal de l'agence</a:t>
            </a:r>
            <a:endParaRPr lang="en-BE"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27E90C7-59AE-5FF1-35CF-63672EFEF078}"/>
              </a:ext>
            </a:extLst>
          </p:cNvPr>
          <p:cNvSpPr txBox="1"/>
          <p:nvPr/>
        </p:nvSpPr>
        <p:spPr>
          <a:xfrm>
            <a:off x="2896464" y="3452566"/>
            <a:ext cx="1597269" cy="1477328"/>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Horaires d'ouverture, lieux de travail</a:t>
            </a:r>
            <a:endParaRPr lang="en-BE"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6FB7D0-55E7-2FCB-556C-F8983AAA9AAF}"/>
              </a:ext>
            </a:extLst>
          </p:cNvPr>
          <p:cNvSpPr txBox="1"/>
          <p:nvPr/>
        </p:nvSpPr>
        <p:spPr>
          <a:xfrm>
            <a:off x="4674898" y="3237246"/>
            <a:ext cx="1597269" cy="1200329"/>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Quel service l'agence fournit-elle ?</a:t>
            </a:r>
            <a:endParaRPr lang="en-BE"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95BBB0A-3DA1-1A99-EFC7-6E9CF4A4E5B5}"/>
              </a:ext>
            </a:extLst>
          </p:cNvPr>
          <p:cNvSpPr txBox="1"/>
          <p:nvPr/>
        </p:nvSpPr>
        <p:spPr>
          <a:xfrm>
            <a:off x="6376974" y="3591066"/>
            <a:ext cx="1201848" cy="1200329"/>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Comment effectuer des renvois</a:t>
            </a:r>
            <a:endParaRPr lang="en-BE" dirty="0">
              <a:solidFill>
                <a:schemeClr val="bg1"/>
              </a:solidFill>
              <a:latin typeface="Arial" panose="020B0604020202020204" pitchFamily="34" charset="0"/>
              <a:cs typeface="Arial" panose="020B0604020202020204" pitchFamily="34" charset="0"/>
            </a:endParaRPr>
          </a:p>
        </p:txBody>
      </p:sp>
      <p:pic>
        <p:nvPicPr>
          <p:cNvPr id="21" name="Graphic 20" descr="Marker with solid fill">
            <a:extLst>
              <a:ext uri="{FF2B5EF4-FFF2-40B4-BE49-F238E27FC236}">
                <a16:creationId xmlns:a16="http://schemas.microsoft.com/office/drawing/2014/main" id="{0822DA7C-DBCF-DB43-15FB-FBA0B1B59E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8271" y="2655695"/>
            <a:ext cx="1056671" cy="1056671"/>
          </a:xfrm>
          <a:prstGeom prst="rect">
            <a:avLst/>
          </a:prstGeom>
        </p:spPr>
      </p:pic>
    </p:spTree>
    <p:extLst>
      <p:ext uri="{BB962C8B-B14F-4D97-AF65-F5344CB8AC3E}">
        <p14:creationId xmlns:p14="http://schemas.microsoft.com/office/powerpoint/2010/main" val="1244020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B8EB-71B3-B2B8-815A-DBFB17114644}"/>
              </a:ext>
            </a:extLst>
          </p:cNvPr>
          <p:cNvSpPr>
            <a:spLocks noGrp="1"/>
          </p:cNvSpPr>
          <p:nvPr>
            <p:ph type="title"/>
          </p:nvPr>
        </p:nvSpPr>
        <p:spPr>
          <a:xfrm>
            <a:off x="573313" y="104957"/>
            <a:ext cx="10515600" cy="868968"/>
          </a:xfrm>
        </p:spPr>
        <p:txBody>
          <a:bodyPr/>
          <a:lstStyle/>
          <a:p>
            <a:r>
              <a:rPr lang="en-GB" dirty="0"/>
              <a:t>Meilleures pratiques en matière d'orientation</a:t>
            </a:r>
            <a:endParaRPr lang="en-BE" dirty="0"/>
          </a:p>
        </p:txBody>
      </p:sp>
      <p:grpSp>
        <p:nvGrpSpPr>
          <p:cNvPr id="25" name="Group 24">
            <a:extLst>
              <a:ext uri="{FF2B5EF4-FFF2-40B4-BE49-F238E27FC236}">
                <a16:creationId xmlns:a16="http://schemas.microsoft.com/office/drawing/2014/main" id="{8FAB79EF-43B1-F027-109E-83C8C9D2162F}"/>
              </a:ext>
            </a:extLst>
          </p:cNvPr>
          <p:cNvGrpSpPr/>
          <p:nvPr/>
        </p:nvGrpSpPr>
        <p:grpSpPr>
          <a:xfrm>
            <a:off x="766434" y="2009873"/>
            <a:ext cx="1198113" cy="1251960"/>
            <a:chOff x="7345680" y="2484120"/>
            <a:chExt cx="904240" cy="944880"/>
          </a:xfrm>
        </p:grpSpPr>
        <p:sp>
          <p:nvSpPr>
            <p:cNvPr id="26" name="Oval 25">
              <a:extLst>
                <a:ext uri="{FF2B5EF4-FFF2-40B4-BE49-F238E27FC236}">
                  <a16:creationId xmlns:a16="http://schemas.microsoft.com/office/drawing/2014/main" id="{810390F9-3B17-1D60-A434-F671C752B231}"/>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L-Shape 26">
              <a:extLst>
                <a:ext uri="{FF2B5EF4-FFF2-40B4-BE49-F238E27FC236}">
                  <a16:creationId xmlns:a16="http://schemas.microsoft.com/office/drawing/2014/main" id="{B5DB3D96-177A-F2DD-D317-9B2198B0E522}"/>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9" name="TextBox 28">
            <a:extLst>
              <a:ext uri="{FF2B5EF4-FFF2-40B4-BE49-F238E27FC236}">
                <a16:creationId xmlns:a16="http://schemas.microsoft.com/office/drawing/2014/main" id="{3F2FA974-024C-1ADC-F338-606D9D472011}"/>
              </a:ext>
            </a:extLst>
          </p:cNvPr>
          <p:cNvSpPr txBox="1"/>
          <p:nvPr/>
        </p:nvSpPr>
        <p:spPr>
          <a:xfrm>
            <a:off x="2380342" y="2086297"/>
            <a:ext cx="2931886" cy="1323439"/>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Connaître et établir des accords avec les services offerts par d'autres acteurs.</a:t>
            </a:r>
          </a:p>
        </p:txBody>
      </p:sp>
      <p:grpSp>
        <p:nvGrpSpPr>
          <p:cNvPr id="30" name="Group 29">
            <a:extLst>
              <a:ext uri="{FF2B5EF4-FFF2-40B4-BE49-F238E27FC236}">
                <a16:creationId xmlns:a16="http://schemas.microsoft.com/office/drawing/2014/main" id="{1F5938BC-1092-C2E9-084F-65D091480870}"/>
              </a:ext>
            </a:extLst>
          </p:cNvPr>
          <p:cNvGrpSpPr/>
          <p:nvPr/>
        </p:nvGrpSpPr>
        <p:grpSpPr>
          <a:xfrm>
            <a:off x="766434" y="3975708"/>
            <a:ext cx="1198113" cy="1251960"/>
            <a:chOff x="7345680" y="2484120"/>
            <a:chExt cx="904240" cy="944880"/>
          </a:xfrm>
        </p:grpSpPr>
        <p:sp>
          <p:nvSpPr>
            <p:cNvPr id="31" name="Oval 30">
              <a:extLst>
                <a:ext uri="{FF2B5EF4-FFF2-40B4-BE49-F238E27FC236}">
                  <a16:creationId xmlns:a16="http://schemas.microsoft.com/office/drawing/2014/main" id="{D7CCF61F-B1EF-29DB-BF8C-58E8015602DE}"/>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L-Shape 31">
              <a:extLst>
                <a:ext uri="{FF2B5EF4-FFF2-40B4-BE49-F238E27FC236}">
                  <a16:creationId xmlns:a16="http://schemas.microsoft.com/office/drawing/2014/main" id="{79F96D29-2FA6-C63B-D037-2630F1357F62}"/>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3" name="TextBox 32">
            <a:extLst>
              <a:ext uri="{FF2B5EF4-FFF2-40B4-BE49-F238E27FC236}">
                <a16:creationId xmlns:a16="http://schemas.microsoft.com/office/drawing/2014/main" id="{7951B245-15BC-6220-E325-9F93898426AE}"/>
              </a:ext>
            </a:extLst>
          </p:cNvPr>
          <p:cNvSpPr txBox="1"/>
          <p:nvPr/>
        </p:nvSpPr>
        <p:spPr>
          <a:xfrm>
            <a:off x="2380342" y="4052132"/>
            <a:ext cx="2931886" cy="132343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Accompagner l'enfant/l'aidant/le parent/l'adulte de confiance au service.</a:t>
            </a:r>
          </a:p>
        </p:txBody>
      </p:sp>
      <p:grpSp>
        <p:nvGrpSpPr>
          <p:cNvPr id="34" name="Group 33">
            <a:extLst>
              <a:ext uri="{FF2B5EF4-FFF2-40B4-BE49-F238E27FC236}">
                <a16:creationId xmlns:a16="http://schemas.microsoft.com/office/drawing/2014/main" id="{D48974C7-9F2B-7AF1-D208-44EAD3D9C565}"/>
              </a:ext>
            </a:extLst>
          </p:cNvPr>
          <p:cNvGrpSpPr/>
          <p:nvPr/>
        </p:nvGrpSpPr>
        <p:grpSpPr>
          <a:xfrm>
            <a:off x="5788377" y="2009873"/>
            <a:ext cx="1198113" cy="1251960"/>
            <a:chOff x="7345680" y="2484120"/>
            <a:chExt cx="904240" cy="944880"/>
          </a:xfrm>
        </p:grpSpPr>
        <p:sp>
          <p:nvSpPr>
            <p:cNvPr id="35" name="Oval 34">
              <a:extLst>
                <a:ext uri="{FF2B5EF4-FFF2-40B4-BE49-F238E27FC236}">
                  <a16:creationId xmlns:a16="http://schemas.microsoft.com/office/drawing/2014/main" id="{B1B0297A-241B-411D-E5C3-89E4EF08A4F9}"/>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L-Shape 35">
              <a:extLst>
                <a:ext uri="{FF2B5EF4-FFF2-40B4-BE49-F238E27FC236}">
                  <a16:creationId xmlns:a16="http://schemas.microsoft.com/office/drawing/2014/main" id="{2F5FEB7E-A58B-84C6-AEE0-09DAA118A21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7" name="TextBox 36">
            <a:extLst>
              <a:ext uri="{FF2B5EF4-FFF2-40B4-BE49-F238E27FC236}">
                <a16:creationId xmlns:a16="http://schemas.microsoft.com/office/drawing/2014/main" id="{5A72078E-0D22-0125-0218-DF8C16318CB9}"/>
              </a:ext>
            </a:extLst>
          </p:cNvPr>
          <p:cNvSpPr txBox="1"/>
          <p:nvPr/>
        </p:nvSpPr>
        <p:spPr>
          <a:xfrm>
            <a:off x="7402285" y="2086297"/>
            <a:ext cx="3686628"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Assurer la responsabilité globale du suivi du service reçu.</a:t>
            </a:r>
          </a:p>
        </p:txBody>
      </p:sp>
      <p:grpSp>
        <p:nvGrpSpPr>
          <p:cNvPr id="38" name="Group 37">
            <a:extLst>
              <a:ext uri="{FF2B5EF4-FFF2-40B4-BE49-F238E27FC236}">
                <a16:creationId xmlns:a16="http://schemas.microsoft.com/office/drawing/2014/main" id="{8FCF07D6-ABC0-773D-987E-FE8E2D63A245}"/>
              </a:ext>
            </a:extLst>
          </p:cNvPr>
          <p:cNvGrpSpPr/>
          <p:nvPr/>
        </p:nvGrpSpPr>
        <p:grpSpPr>
          <a:xfrm>
            <a:off x="5788377" y="3975708"/>
            <a:ext cx="1198113" cy="1251960"/>
            <a:chOff x="7345680" y="2484120"/>
            <a:chExt cx="904240" cy="944880"/>
          </a:xfrm>
        </p:grpSpPr>
        <p:sp>
          <p:nvSpPr>
            <p:cNvPr id="39" name="Oval 38">
              <a:extLst>
                <a:ext uri="{FF2B5EF4-FFF2-40B4-BE49-F238E27FC236}">
                  <a16:creationId xmlns:a16="http://schemas.microsoft.com/office/drawing/2014/main" id="{09636D58-A443-065C-FC2E-443E8CA695C9}"/>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L-Shape 39">
              <a:extLst>
                <a:ext uri="{FF2B5EF4-FFF2-40B4-BE49-F238E27FC236}">
                  <a16:creationId xmlns:a16="http://schemas.microsoft.com/office/drawing/2014/main" id="{590D8344-88D6-0AD4-368A-65149DAFC183}"/>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1" name="TextBox 40">
            <a:extLst>
              <a:ext uri="{FF2B5EF4-FFF2-40B4-BE49-F238E27FC236}">
                <a16:creationId xmlns:a16="http://schemas.microsoft.com/office/drawing/2014/main" id="{3300D501-9D7C-1AA1-F071-F06A0D26CDC6}"/>
              </a:ext>
            </a:extLst>
          </p:cNvPr>
          <p:cNvSpPr txBox="1"/>
          <p:nvPr/>
        </p:nvSpPr>
        <p:spPr>
          <a:xfrm>
            <a:off x="7402284" y="4052132"/>
            <a:ext cx="3686629" cy="224676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Promouvoir les droits de l'enfant et les principes de gestion de </a:t>
            </a:r>
            <a:r>
              <a:rPr lang="en-US" sz="2000" dirty="0" err="1">
                <a:latin typeface="Arial" panose="020B0604020202020204" pitchFamily="34" charset="0"/>
                <a:cs typeface="Arial" panose="020B0604020202020204" pitchFamily="34" charset="0"/>
              </a:rPr>
              <a:t>cas</a:t>
            </a:r>
            <a:r>
              <a:rPr lang="en-US" sz="2000" dirty="0">
                <a:latin typeface="Arial" panose="020B0604020202020204" pitchFamily="34" charset="0"/>
                <a:cs typeface="Arial" panose="020B0604020202020204" pitchFamily="34" charset="0"/>
              </a:rPr>
              <a:t>, en particulier la participation, la non-discrimination, l'intérêt supérieur, la survie et le développement.</a:t>
            </a:r>
          </a:p>
        </p:txBody>
      </p:sp>
      <p:grpSp>
        <p:nvGrpSpPr>
          <p:cNvPr id="3" name="Group 2">
            <a:extLst>
              <a:ext uri="{FF2B5EF4-FFF2-40B4-BE49-F238E27FC236}">
                <a16:creationId xmlns:a16="http://schemas.microsoft.com/office/drawing/2014/main" id="{6B556D48-EDB8-CFC3-84ED-571710E63347}"/>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3BDF5308-EA19-58EE-C4DF-8D5F88083CA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263AEF2-ADAE-02D6-1722-1554F3236FDD}"/>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BB2F88FF-6B2E-36DB-8A0C-B5AD9AA0C612}"/>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161</a:t>
                </a:r>
              </a:p>
            </p:txBody>
          </p:sp>
          <p:sp>
            <p:nvSpPr>
              <p:cNvPr id="7" name="Rectangle 6">
                <a:extLst>
                  <a:ext uri="{FF2B5EF4-FFF2-40B4-BE49-F238E27FC236}">
                    <a16:creationId xmlns:a16="http://schemas.microsoft.com/office/drawing/2014/main" id="{6B7D4A21-04AB-39E2-32FF-2087D64E0B2C}"/>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02398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D5DB4257-6E43-2981-7C4E-BA0E5EF3A0A9}"/>
              </a:ext>
            </a:extLst>
          </p:cNvPr>
          <p:cNvSpPr txBox="1">
            <a:spLocks/>
          </p:cNvSpPr>
          <p:nvPr/>
        </p:nvSpPr>
        <p:spPr>
          <a:xfrm>
            <a:off x="796386" y="3117980"/>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4058084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C498587-7DE5-F1F6-2150-A6014760FE48}"/>
              </a:ext>
            </a:extLst>
          </p:cNvPr>
          <p:cNvSpPr>
            <a:spLocks noGrp="1"/>
          </p:cNvSpPr>
          <p:nvPr>
            <p:ph type="title"/>
          </p:nvPr>
        </p:nvSpPr>
        <p:spPr>
          <a:xfrm>
            <a:off x="226251" y="33917"/>
            <a:ext cx="10515600" cy="868968"/>
          </a:xfrm>
        </p:spPr>
        <p:txBody>
          <a:bodyPr/>
          <a:lstStyle/>
          <a:p>
            <a:r>
              <a:rPr lang="en-CA" dirty="0"/>
              <a:t>Examiner le formulaire relatif aux services fournis</a:t>
            </a:r>
            <a:endParaRPr lang="en-US" dirty="0"/>
          </a:p>
        </p:txBody>
      </p:sp>
      <p:grpSp>
        <p:nvGrpSpPr>
          <p:cNvPr id="14" name="Group 13">
            <a:extLst>
              <a:ext uri="{FF2B5EF4-FFF2-40B4-BE49-F238E27FC236}">
                <a16:creationId xmlns:a16="http://schemas.microsoft.com/office/drawing/2014/main" id="{20753EB6-8918-1A41-0314-73D798F1C4EA}"/>
              </a:ext>
            </a:extLst>
          </p:cNvPr>
          <p:cNvGrpSpPr/>
          <p:nvPr/>
        </p:nvGrpSpPr>
        <p:grpSpPr>
          <a:xfrm>
            <a:off x="4519439" y="2268460"/>
            <a:ext cx="3153121" cy="3026123"/>
            <a:chOff x="1744894" y="2192954"/>
            <a:chExt cx="2564275" cy="2460995"/>
          </a:xfrm>
        </p:grpSpPr>
        <p:grpSp>
          <p:nvGrpSpPr>
            <p:cNvPr id="15" name="Group 14">
              <a:extLst>
                <a:ext uri="{FF2B5EF4-FFF2-40B4-BE49-F238E27FC236}">
                  <a16:creationId xmlns:a16="http://schemas.microsoft.com/office/drawing/2014/main" id="{29FCB743-0F25-6744-A47E-6EABCA9D7D76}"/>
                </a:ext>
              </a:extLst>
            </p:cNvPr>
            <p:cNvGrpSpPr/>
            <p:nvPr/>
          </p:nvGrpSpPr>
          <p:grpSpPr>
            <a:xfrm>
              <a:off x="1744894" y="2192954"/>
              <a:ext cx="2564275" cy="2460995"/>
              <a:chOff x="1459832" y="2812046"/>
              <a:chExt cx="1953652" cy="1874967"/>
            </a:xfrm>
          </p:grpSpPr>
          <p:sp>
            <p:nvSpPr>
              <p:cNvPr id="19" name="Rectangle: Single Corner Snipped 18">
                <a:extLst>
                  <a:ext uri="{FF2B5EF4-FFF2-40B4-BE49-F238E27FC236}">
                    <a16:creationId xmlns:a16="http://schemas.microsoft.com/office/drawing/2014/main" id="{BF54FA06-372B-EAC4-C194-B4001DF5AB31}"/>
                  </a:ext>
                </a:extLst>
              </p:cNvPr>
              <p:cNvSpPr/>
              <p:nvPr/>
            </p:nvSpPr>
            <p:spPr>
              <a:xfrm rot="20978324">
                <a:off x="1459832" y="2999874"/>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Single Corner Snipped 19">
                <a:extLst>
                  <a:ext uri="{FF2B5EF4-FFF2-40B4-BE49-F238E27FC236}">
                    <a16:creationId xmlns:a16="http://schemas.microsoft.com/office/drawing/2014/main" id="{FC0DE6DB-D6CC-8E9F-ABAD-EA0B4A4E3F2E}"/>
                  </a:ext>
                </a:extLst>
              </p:cNvPr>
              <p:cNvSpPr/>
              <p:nvPr/>
            </p:nvSpPr>
            <p:spPr>
              <a:xfrm>
                <a:off x="1871174" y="2812046"/>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Single Corner Snipped 20">
                <a:extLst>
                  <a:ext uri="{FF2B5EF4-FFF2-40B4-BE49-F238E27FC236}">
                    <a16:creationId xmlns:a16="http://schemas.microsoft.com/office/drawing/2014/main" id="{8B9B3B72-105B-D01D-7C3C-664CC79F6C86}"/>
                  </a:ext>
                </a:extLst>
              </p:cNvPr>
              <p:cNvSpPr/>
              <p:nvPr/>
            </p:nvSpPr>
            <p:spPr>
              <a:xfrm rot="582585">
                <a:off x="2130116" y="3130929"/>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6" name="Group 15">
              <a:extLst>
                <a:ext uri="{FF2B5EF4-FFF2-40B4-BE49-F238E27FC236}">
                  <a16:creationId xmlns:a16="http://schemas.microsoft.com/office/drawing/2014/main" id="{B6A815D1-B74B-E390-C6DC-325E70D4E65E}"/>
                </a:ext>
              </a:extLst>
            </p:cNvPr>
            <p:cNvGrpSpPr/>
            <p:nvPr/>
          </p:nvGrpSpPr>
          <p:grpSpPr>
            <a:xfrm rot="619501">
              <a:off x="3224746" y="3087487"/>
              <a:ext cx="506112" cy="1135915"/>
              <a:chOff x="5960196" y="3632825"/>
              <a:chExt cx="324376" cy="728028"/>
            </a:xfrm>
            <a:solidFill>
              <a:schemeClr val="bg1"/>
            </a:solidFill>
          </p:grpSpPr>
          <p:sp>
            <p:nvSpPr>
              <p:cNvPr id="17" name="Round Same Side Corner Rectangle 46">
                <a:extLst>
                  <a:ext uri="{FF2B5EF4-FFF2-40B4-BE49-F238E27FC236}">
                    <a16:creationId xmlns:a16="http://schemas.microsoft.com/office/drawing/2014/main" id="{79069FBF-434D-CF15-36F1-369EFDAF669A}"/>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6486D184-FB76-3AB1-EABA-45341ACFC60D}"/>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E78B284A-4748-BE16-362E-FE6FE7D18D77}"/>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18BD59E3-1704-E007-854B-0623AF7F54D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A708E89-BF2E-8326-B57A-F5D88F6F7D04}"/>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D2533A3D-AE19-50AE-05B9-FCA786682404}"/>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162-</a:t>
                </a:r>
              </a:p>
              <a:p>
                <a:pPr algn="ctr"/>
                <a:r>
                  <a:rPr lang="en-CA" sz="1600" b="1" dirty="0">
                    <a:solidFill>
                      <a:schemeClr val="accent2">
                        <a:lumMod val="50000"/>
                      </a:schemeClr>
                    </a:solidFill>
                    <a:latin typeface="Arial" panose="020B0604020202020204" pitchFamily="34" charset="0"/>
                    <a:cs typeface="Arial" panose="020B0604020202020204" pitchFamily="34" charset="0"/>
                  </a:rPr>
                  <a:t>163</a:t>
                </a:r>
              </a:p>
            </p:txBody>
          </p:sp>
          <p:sp>
            <p:nvSpPr>
              <p:cNvPr id="7" name="Rectangle 6">
                <a:extLst>
                  <a:ext uri="{FF2B5EF4-FFF2-40B4-BE49-F238E27FC236}">
                    <a16:creationId xmlns:a16="http://schemas.microsoft.com/office/drawing/2014/main" id="{C353AD67-8D0A-9CCB-2D8E-700E31F91E64}"/>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316176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D6E8-EB56-DE22-B2C9-01382B499821}"/>
              </a:ext>
            </a:extLst>
          </p:cNvPr>
          <p:cNvSpPr>
            <a:spLocks noGrp="1"/>
          </p:cNvSpPr>
          <p:nvPr>
            <p:ph type="title"/>
          </p:nvPr>
        </p:nvSpPr>
        <p:spPr/>
        <p:txBody>
          <a:bodyPr/>
          <a:lstStyle/>
          <a:p>
            <a:r>
              <a:rPr lang="en-GB" dirty="0"/>
              <a:t>Difficultés liées à l'orientation des patients</a:t>
            </a:r>
            <a:endParaRPr lang="en-BE" dirty="0"/>
          </a:p>
        </p:txBody>
      </p:sp>
      <p:sp>
        <p:nvSpPr>
          <p:cNvPr id="5" name="Speech Bubble: Rectangle with Corners Rounded 4">
            <a:extLst>
              <a:ext uri="{FF2B5EF4-FFF2-40B4-BE49-F238E27FC236}">
                <a16:creationId xmlns:a16="http://schemas.microsoft.com/office/drawing/2014/main" id="{B813C3BA-9DB7-D078-06A4-25A1524A8EC3}"/>
              </a:ext>
            </a:extLst>
          </p:cNvPr>
          <p:cNvSpPr/>
          <p:nvPr/>
        </p:nvSpPr>
        <p:spPr>
          <a:xfrm>
            <a:off x="863599" y="2432105"/>
            <a:ext cx="3431309" cy="2611120"/>
          </a:xfrm>
          <a:prstGeom prst="wedgeRoundRectCallout">
            <a:avLst>
              <a:gd name="adj1" fmla="val -62814"/>
              <a:gd name="adj2" fmla="val -19017"/>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Quels sont les problèmes les plus courants </a:t>
            </a:r>
            <a:r>
              <a:rPr lang="en-GB" dirty="0" err="1">
                <a:solidFill>
                  <a:schemeClr val="tx1"/>
                </a:solidFill>
                <a:latin typeface="Arial" panose="020B0604020202020204" pitchFamily="34" charset="0"/>
                <a:cs typeface="Arial" panose="020B0604020202020204" pitchFamily="34" charset="0"/>
              </a:rPr>
              <a:t>auxquels</a:t>
            </a:r>
            <a:r>
              <a:rPr lang="en-GB" dirty="0">
                <a:solidFill>
                  <a:schemeClr val="tx1"/>
                </a:solidFill>
                <a:latin typeface="Arial" panose="020B0604020202020204" pitchFamily="34" charset="0"/>
                <a:cs typeface="Arial" panose="020B0604020202020204" pitchFamily="34" charset="0"/>
              </a:rPr>
              <a:t> Les </a:t>
            </a:r>
            <a:r>
              <a:rPr lang="en-GB" dirty="0" err="1">
                <a:solidFill>
                  <a:schemeClr val="tx1"/>
                </a:solidFill>
                <a:latin typeface="Arial" panose="020B0604020202020204" pitchFamily="34" charset="0"/>
                <a:cs typeface="Arial" panose="020B0604020202020204" pitchFamily="34" charset="0"/>
              </a:rPr>
              <a:t>gestionnaires</a:t>
            </a:r>
            <a:r>
              <a:rPr lang="en-GB" dirty="0">
                <a:solidFill>
                  <a:schemeClr val="tx1"/>
                </a:solidFill>
                <a:latin typeface="Arial" panose="020B0604020202020204" pitchFamily="34" charset="0"/>
                <a:cs typeface="Arial" panose="020B0604020202020204" pitchFamily="34" charset="0"/>
              </a:rPr>
              <a:t> de </a:t>
            </a:r>
            <a:r>
              <a:rPr lang="en-GB" dirty="0" err="1">
                <a:solidFill>
                  <a:schemeClr val="tx1"/>
                </a:solidFill>
                <a:latin typeface="Arial" panose="020B0604020202020204" pitchFamily="34" charset="0"/>
                <a:cs typeface="Arial" panose="020B0604020202020204" pitchFamily="34" charset="0"/>
              </a:rPr>
              <a:t>cas</a:t>
            </a:r>
            <a:r>
              <a:rPr lang="en-GB" dirty="0">
                <a:solidFill>
                  <a:schemeClr val="tx1"/>
                </a:solidFill>
                <a:latin typeface="Arial" panose="020B0604020202020204" pitchFamily="34" charset="0"/>
                <a:cs typeface="Arial" panose="020B0604020202020204" pitchFamily="34" charset="0"/>
              </a:rPr>
              <a:t> sont confrontés lorsqu'ils orientent des enfants, des parents, des personnes chargées de s'occuper d'enfants et/ou des adultes de confiance ?</a:t>
            </a:r>
          </a:p>
        </p:txBody>
      </p:sp>
      <p:sp>
        <p:nvSpPr>
          <p:cNvPr id="6" name="Speech Bubble: Rectangle with Corners Rounded 5">
            <a:extLst>
              <a:ext uri="{FF2B5EF4-FFF2-40B4-BE49-F238E27FC236}">
                <a16:creationId xmlns:a16="http://schemas.microsoft.com/office/drawing/2014/main" id="{436B0F35-24C7-7899-AFEB-3FC83DE7BD58}"/>
              </a:ext>
            </a:extLst>
          </p:cNvPr>
          <p:cNvSpPr/>
          <p:nvPr/>
        </p:nvSpPr>
        <p:spPr>
          <a:xfrm>
            <a:off x="4500880" y="2432105"/>
            <a:ext cx="3215640" cy="2611120"/>
          </a:xfrm>
          <a:prstGeom prst="wedgeRoundRectCallout">
            <a:avLst>
              <a:gd name="adj1" fmla="val -20956"/>
              <a:gd name="adj2" fmla="val 60750"/>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Parmi ces défis, quels sont ceux que vous considérez comme prioritaires ?</a:t>
            </a:r>
          </a:p>
        </p:txBody>
      </p:sp>
      <p:sp>
        <p:nvSpPr>
          <p:cNvPr id="7" name="Speech Bubble: Rectangle with Corners Rounded 6">
            <a:extLst>
              <a:ext uri="{FF2B5EF4-FFF2-40B4-BE49-F238E27FC236}">
                <a16:creationId xmlns:a16="http://schemas.microsoft.com/office/drawing/2014/main" id="{FF5610BE-3461-474D-9A98-21B52DC21327}"/>
              </a:ext>
            </a:extLst>
          </p:cNvPr>
          <p:cNvSpPr/>
          <p:nvPr/>
        </p:nvSpPr>
        <p:spPr>
          <a:xfrm>
            <a:off x="8138160" y="2432105"/>
            <a:ext cx="3215640" cy="2611120"/>
          </a:xfrm>
          <a:prstGeom prst="wedgeRoundRectCallout">
            <a:avLst>
              <a:gd name="adj1" fmla="val 61409"/>
              <a:gd name="adj2" fmla="val -25826"/>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Pour ces défis prioritaires, quelles pourraient être les solutions possibles ?</a:t>
            </a:r>
            <a:endParaRPr lang="en-BE"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44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C9137DFF-4788-DBE9-7D5B-5AE994D2FD89}"/>
              </a:ext>
            </a:extLst>
          </p:cNvPr>
          <p:cNvSpPr txBox="1">
            <a:spLocks/>
          </p:cNvSpPr>
          <p:nvPr/>
        </p:nvSpPr>
        <p:spPr>
          <a:xfrm>
            <a:off x="796386" y="3117980"/>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4180931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E26B-AEE7-F582-E67D-2FAE1E00F8C8}"/>
              </a:ext>
            </a:extLst>
          </p:cNvPr>
          <p:cNvSpPr>
            <a:spLocks noGrp="1"/>
          </p:cNvSpPr>
          <p:nvPr>
            <p:ph type="title"/>
          </p:nvPr>
        </p:nvSpPr>
        <p:spPr/>
        <p:txBody>
          <a:bodyPr/>
          <a:lstStyle/>
          <a:p>
            <a:r>
              <a:rPr lang="en-GB" dirty="0"/>
              <a:t>Principes de protection des données personnelles</a:t>
            </a:r>
            <a:endParaRPr lang="en-BE" dirty="0"/>
          </a:p>
        </p:txBody>
      </p:sp>
      <p:grpSp>
        <p:nvGrpSpPr>
          <p:cNvPr id="18" name="Group 17">
            <a:extLst>
              <a:ext uri="{FF2B5EF4-FFF2-40B4-BE49-F238E27FC236}">
                <a16:creationId xmlns:a16="http://schemas.microsoft.com/office/drawing/2014/main" id="{16AC4204-A706-5394-7672-3DFDA1BB204C}"/>
              </a:ext>
            </a:extLst>
          </p:cNvPr>
          <p:cNvGrpSpPr/>
          <p:nvPr/>
        </p:nvGrpSpPr>
        <p:grpSpPr>
          <a:xfrm>
            <a:off x="889364" y="2365196"/>
            <a:ext cx="2284589" cy="2658138"/>
            <a:chOff x="8021849" y="3622964"/>
            <a:chExt cx="932930" cy="1088645"/>
          </a:xfrm>
          <a:solidFill>
            <a:schemeClr val="accent5"/>
          </a:solidFill>
        </p:grpSpPr>
        <p:sp>
          <p:nvSpPr>
            <p:cNvPr id="19" name="Flowchart: Card 18">
              <a:extLst>
                <a:ext uri="{FF2B5EF4-FFF2-40B4-BE49-F238E27FC236}">
                  <a16:creationId xmlns:a16="http://schemas.microsoft.com/office/drawing/2014/main" id="{B45E627C-1B0A-5FC0-923E-5466D856F62F}"/>
                </a:ext>
              </a:extLst>
            </p:cNvPr>
            <p:cNvSpPr/>
            <p:nvPr/>
          </p:nvSpPr>
          <p:spPr>
            <a:xfrm>
              <a:off x="8192676" y="3819749"/>
              <a:ext cx="762103" cy="891860"/>
            </a:xfrm>
            <a:prstGeom prst="flowChartPunchedCard">
              <a:avLst/>
            </a:prstGeom>
            <a:solidFill>
              <a:schemeClr val="accent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Flowchart: Card 19">
              <a:extLst>
                <a:ext uri="{FF2B5EF4-FFF2-40B4-BE49-F238E27FC236}">
                  <a16:creationId xmlns:a16="http://schemas.microsoft.com/office/drawing/2014/main" id="{4D9FCF45-B013-5E15-C4DB-8C012A1911DE}"/>
                </a:ext>
              </a:extLst>
            </p:cNvPr>
            <p:cNvSpPr/>
            <p:nvPr/>
          </p:nvSpPr>
          <p:spPr>
            <a:xfrm>
              <a:off x="8109763" y="3716795"/>
              <a:ext cx="762103" cy="891860"/>
            </a:xfrm>
            <a:prstGeom prst="flowChartPunchedCard">
              <a:avLst/>
            </a:prstGeom>
            <a:solidFill>
              <a:schemeClr val="accent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Flowchart: Card 20">
              <a:extLst>
                <a:ext uri="{FF2B5EF4-FFF2-40B4-BE49-F238E27FC236}">
                  <a16:creationId xmlns:a16="http://schemas.microsoft.com/office/drawing/2014/main" id="{4AECE45B-E26D-D65B-184C-DF38A3690F12}"/>
                </a:ext>
              </a:extLst>
            </p:cNvPr>
            <p:cNvSpPr/>
            <p:nvPr/>
          </p:nvSpPr>
          <p:spPr>
            <a:xfrm>
              <a:off x="8021849" y="3622964"/>
              <a:ext cx="762103" cy="891860"/>
            </a:xfrm>
            <a:prstGeom prst="flowChartPunchedCard">
              <a:avLst/>
            </a:prstGeom>
            <a:solidFill>
              <a:schemeClr val="accent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Circle: Hollow 21">
              <a:extLst>
                <a:ext uri="{FF2B5EF4-FFF2-40B4-BE49-F238E27FC236}">
                  <a16:creationId xmlns:a16="http://schemas.microsoft.com/office/drawing/2014/main" id="{4A87EDF8-99FA-0FF5-958D-512A7A7DFCBC}"/>
                </a:ext>
              </a:extLst>
            </p:cNvPr>
            <p:cNvSpPr/>
            <p:nvPr/>
          </p:nvSpPr>
          <p:spPr>
            <a:xfrm>
              <a:off x="8158745" y="3843931"/>
              <a:ext cx="469221" cy="469221"/>
            </a:xfrm>
            <a:prstGeom prst="donut">
              <a:avLst>
                <a:gd name="adj" fmla="val 32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23" name="Group 22">
            <a:extLst>
              <a:ext uri="{FF2B5EF4-FFF2-40B4-BE49-F238E27FC236}">
                <a16:creationId xmlns:a16="http://schemas.microsoft.com/office/drawing/2014/main" id="{7FC32F4B-A0CF-FB1C-2E12-30EF8A09D1B6}"/>
              </a:ext>
            </a:extLst>
          </p:cNvPr>
          <p:cNvGrpSpPr/>
          <p:nvPr/>
        </p:nvGrpSpPr>
        <p:grpSpPr>
          <a:xfrm>
            <a:off x="4134644" y="2084474"/>
            <a:ext cx="904240" cy="944880"/>
            <a:chOff x="7345680" y="2484120"/>
            <a:chExt cx="904240" cy="944880"/>
          </a:xfrm>
        </p:grpSpPr>
        <p:sp>
          <p:nvSpPr>
            <p:cNvPr id="24" name="Oval 23">
              <a:extLst>
                <a:ext uri="{FF2B5EF4-FFF2-40B4-BE49-F238E27FC236}">
                  <a16:creationId xmlns:a16="http://schemas.microsoft.com/office/drawing/2014/main" id="{7C4B01BD-6CDD-92DA-B0AF-13CC98D386F3}"/>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L-Shape 24">
              <a:extLst>
                <a:ext uri="{FF2B5EF4-FFF2-40B4-BE49-F238E27FC236}">
                  <a16:creationId xmlns:a16="http://schemas.microsoft.com/office/drawing/2014/main" id="{0B5320EC-83FD-26E6-7721-B842DF75629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TextBox 26">
            <a:extLst>
              <a:ext uri="{FF2B5EF4-FFF2-40B4-BE49-F238E27FC236}">
                <a16:creationId xmlns:a16="http://schemas.microsoft.com/office/drawing/2014/main" id="{47F94EEA-C33F-4EF9-39C1-3627BD3C51C8}"/>
              </a:ext>
            </a:extLst>
          </p:cNvPr>
          <p:cNvSpPr txBox="1"/>
          <p:nvPr/>
        </p:nvSpPr>
        <p:spPr>
          <a:xfrm>
            <a:off x="5283830" y="2251087"/>
            <a:ext cx="2057400"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Traitement légitime et équitable</a:t>
            </a:r>
          </a:p>
        </p:txBody>
      </p:sp>
      <p:grpSp>
        <p:nvGrpSpPr>
          <p:cNvPr id="28" name="Group 27">
            <a:extLst>
              <a:ext uri="{FF2B5EF4-FFF2-40B4-BE49-F238E27FC236}">
                <a16:creationId xmlns:a16="http://schemas.microsoft.com/office/drawing/2014/main" id="{0FD5A6FD-898B-14FD-5F28-109AEAFB7007}"/>
              </a:ext>
            </a:extLst>
          </p:cNvPr>
          <p:cNvGrpSpPr/>
          <p:nvPr/>
        </p:nvGrpSpPr>
        <p:grpSpPr>
          <a:xfrm>
            <a:off x="4134644" y="3331384"/>
            <a:ext cx="904240" cy="944880"/>
            <a:chOff x="7345680" y="2484120"/>
            <a:chExt cx="904240" cy="944880"/>
          </a:xfrm>
        </p:grpSpPr>
        <p:sp>
          <p:nvSpPr>
            <p:cNvPr id="29" name="Oval 28">
              <a:extLst>
                <a:ext uri="{FF2B5EF4-FFF2-40B4-BE49-F238E27FC236}">
                  <a16:creationId xmlns:a16="http://schemas.microsoft.com/office/drawing/2014/main" id="{2345325A-495E-C249-6F30-D1C836F51DCE}"/>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L-Shape 29">
              <a:extLst>
                <a:ext uri="{FF2B5EF4-FFF2-40B4-BE49-F238E27FC236}">
                  <a16:creationId xmlns:a16="http://schemas.microsoft.com/office/drawing/2014/main" id="{DFA41297-178A-29C1-8D82-9E1B66AD674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1" name="TextBox 30">
            <a:extLst>
              <a:ext uri="{FF2B5EF4-FFF2-40B4-BE49-F238E27FC236}">
                <a16:creationId xmlns:a16="http://schemas.microsoft.com/office/drawing/2014/main" id="{17C23F9C-1AD0-BDAC-7801-89CAE1988FE1}"/>
              </a:ext>
            </a:extLst>
          </p:cNvPr>
          <p:cNvSpPr txBox="1"/>
          <p:nvPr/>
        </p:nvSpPr>
        <p:spPr>
          <a:xfrm>
            <a:off x="5283830" y="3497997"/>
            <a:ext cx="205740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Minimisation des données </a:t>
            </a:r>
          </a:p>
        </p:txBody>
      </p:sp>
      <p:grpSp>
        <p:nvGrpSpPr>
          <p:cNvPr id="32" name="Group 31">
            <a:extLst>
              <a:ext uri="{FF2B5EF4-FFF2-40B4-BE49-F238E27FC236}">
                <a16:creationId xmlns:a16="http://schemas.microsoft.com/office/drawing/2014/main" id="{A5F89050-2185-FDAE-C667-C5ECE4D00E19}"/>
              </a:ext>
            </a:extLst>
          </p:cNvPr>
          <p:cNvGrpSpPr/>
          <p:nvPr/>
        </p:nvGrpSpPr>
        <p:grpSpPr>
          <a:xfrm>
            <a:off x="4134644" y="4458340"/>
            <a:ext cx="904240" cy="944880"/>
            <a:chOff x="7345680" y="2484120"/>
            <a:chExt cx="904240" cy="944880"/>
          </a:xfrm>
        </p:grpSpPr>
        <p:sp>
          <p:nvSpPr>
            <p:cNvPr id="33" name="Oval 32">
              <a:extLst>
                <a:ext uri="{FF2B5EF4-FFF2-40B4-BE49-F238E27FC236}">
                  <a16:creationId xmlns:a16="http://schemas.microsoft.com/office/drawing/2014/main" id="{B46C63F4-9AD0-79C5-E36A-7F65417693F7}"/>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L-Shape 33">
              <a:extLst>
                <a:ext uri="{FF2B5EF4-FFF2-40B4-BE49-F238E27FC236}">
                  <a16:creationId xmlns:a16="http://schemas.microsoft.com/office/drawing/2014/main" id="{96F08917-E335-7A54-831D-9CECF4B018C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5" name="TextBox 34">
            <a:extLst>
              <a:ext uri="{FF2B5EF4-FFF2-40B4-BE49-F238E27FC236}">
                <a16:creationId xmlns:a16="http://schemas.microsoft.com/office/drawing/2014/main" id="{9764DBEF-F070-F413-37BD-FF91A2D834E6}"/>
              </a:ext>
            </a:extLst>
          </p:cNvPr>
          <p:cNvSpPr txBox="1"/>
          <p:nvPr/>
        </p:nvSpPr>
        <p:spPr>
          <a:xfrm>
            <a:off x="5283830" y="4624953"/>
            <a:ext cx="2057400"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Confidentialité et sécurité</a:t>
            </a:r>
          </a:p>
        </p:txBody>
      </p:sp>
      <p:grpSp>
        <p:nvGrpSpPr>
          <p:cNvPr id="36" name="Group 35">
            <a:extLst>
              <a:ext uri="{FF2B5EF4-FFF2-40B4-BE49-F238E27FC236}">
                <a16:creationId xmlns:a16="http://schemas.microsoft.com/office/drawing/2014/main" id="{3E1E6586-CF2B-E9A9-0618-1B2E4FF44D42}"/>
              </a:ext>
            </a:extLst>
          </p:cNvPr>
          <p:cNvGrpSpPr/>
          <p:nvPr/>
        </p:nvGrpSpPr>
        <p:grpSpPr>
          <a:xfrm>
            <a:off x="7880763" y="2084474"/>
            <a:ext cx="904240" cy="944880"/>
            <a:chOff x="7345680" y="2484120"/>
            <a:chExt cx="904240" cy="944880"/>
          </a:xfrm>
        </p:grpSpPr>
        <p:sp>
          <p:nvSpPr>
            <p:cNvPr id="37" name="Oval 36">
              <a:extLst>
                <a:ext uri="{FF2B5EF4-FFF2-40B4-BE49-F238E27FC236}">
                  <a16:creationId xmlns:a16="http://schemas.microsoft.com/office/drawing/2014/main" id="{E7F36403-A9EA-E658-326F-EEFD0FDCA5B5}"/>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L-Shape 37">
              <a:extLst>
                <a:ext uri="{FF2B5EF4-FFF2-40B4-BE49-F238E27FC236}">
                  <a16:creationId xmlns:a16="http://schemas.microsoft.com/office/drawing/2014/main" id="{68B1CD08-50E3-957B-E35D-A1B52DAE579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9" name="TextBox 38">
            <a:extLst>
              <a:ext uri="{FF2B5EF4-FFF2-40B4-BE49-F238E27FC236}">
                <a16:creationId xmlns:a16="http://schemas.microsoft.com/office/drawing/2014/main" id="{6D28439F-4EDB-244E-6269-3CF05E0F94F0}"/>
              </a:ext>
            </a:extLst>
          </p:cNvPr>
          <p:cNvSpPr txBox="1"/>
          <p:nvPr/>
        </p:nvSpPr>
        <p:spPr>
          <a:xfrm>
            <a:off x="9029949" y="2251087"/>
            <a:ext cx="2057400"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Spécification de l'objet</a:t>
            </a:r>
          </a:p>
        </p:txBody>
      </p:sp>
      <p:grpSp>
        <p:nvGrpSpPr>
          <p:cNvPr id="40" name="Group 39">
            <a:extLst>
              <a:ext uri="{FF2B5EF4-FFF2-40B4-BE49-F238E27FC236}">
                <a16:creationId xmlns:a16="http://schemas.microsoft.com/office/drawing/2014/main" id="{B5670A1B-F53B-A25A-38C3-FB2DDF390D58}"/>
              </a:ext>
            </a:extLst>
          </p:cNvPr>
          <p:cNvGrpSpPr/>
          <p:nvPr/>
        </p:nvGrpSpPr>
        <p:grpSpPr>
          <a:xfrm>
            <a:off x="7880763" y="3331384"/>
            <a:ext cx="904240" cy="944880"/>
            <a:chOff x="7345680" y="2484120"/>
            <a:chExt cx="904240" cy="944880"/>
          </a:xfrm>
        </p:grpSpPr>
        <p:sp>
          <p:nvSpPr>
            <p:cNvPr id="41" name="Oval 40">
              <a:extLst>
                <a:ext uri="{FF2B5EF4-FFF2-40B4-BE49-F238E27FC236}">
                  <a16:creationId xmlns:a16="http://schemas.microsoft.com/office/drawing/2014/main" id="{26A1F31D-7E24-8FBB-9089-AC5C11688CA1}"/>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L-Shape 41">
              <a:extLst>
                <a:ext uri="{FF2B5EF4-FFF2-40B4-BE49-F238E27FC236}">
                  <a16:creationId xmlns:a16="http://schemas.microsoft.com/office/drawing/2014/main" id="{115E23C2-507A-46E6-4490-A2FAAD8D36B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3" name="TextBox 42">
            <a:extLst>
              <a:ext uri="{FF2B5EF4-FFF2-40B4-BE49-F238E27FC236}">
                <a16:creationId xmlns:a16="http://schemas.microsoft.com/office/drawing/2014/main" id="{8128EBBE-09CD-EB6E-70A9-CD2220792243}"/>
              </a:ext>
            </a:extLst>
          </p:cNvPr>
          <p:cNvSpPr txBox="1"/>
          <p:nvPr/>
        </p:nvSpPr>
        <p:spPr>
          <a:xfrm>
            <a:off x="9029949" y="3497997"/>
            <a:ext cx="2057400"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Respecter les droits de la personne concernée </a:t>
            </a:r>
          </a:p>
        </p:txBody>
      </p:sp>
      <p:grpSp>
        <p:nvGrpSpPr>
          <p:cNvPr id="44" name="Group 43">
            <a:extLst>
              <a:ext uri="{FF2B5EF4-FFF2-40B4-BE49-F238E27FC236}">
                <a16:creationId xmlns:a16="http://schemas.microsoft.com/office/drawing/2014/main" id="{5A4748E8-2521-5B99-0279-DB1E79F97A23}"/>
              </a:ext>
            </a:extLst>
          </p:cNvPr>
          <p:cNvGrpSpPr/>
          <p:nvPr/>
        </p:nvGrpSpPr>
        <p:grpSpPr>
          <a:xfrm>
            <a:off x="7880763" y="4458340"/>
            <a:ext cx="904240" cy="944880"/>
            <a:chOff x="7345680" y="2484120"/>
            <a:chExt cx="904240" cy="944880"/>
          </a:xfrm>
        </p:grpSpPr>
        <p:sp>
          <p:nvSpPr>
            <p:cNvPr id="45" name="Oval 44">
              <a:extLst>
                <a:ext uri="{FF2B5EF4-FFF2-40B4-BE49-F238E27FC236}">
                  <a16:creationId xmlns:a16="http://schemas.microsoft.com/office/drawing/2014/main" id="{437FAC87-A464-9B1C-8B31-6AC90D500067}"/>
                </a:ext>
              </a:extLst>
            </p:cNvPr>
            <p:cNvSpPr/>
            <p:nvPr/>
          </p:nvSpPr>
          <p:spPr>
            <a:xfrm>
              <a:off x="7345680" y="2484120"/>
              <a:ext cx="904240" cy="9448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L-Shape 45">
              <a:extLst>
                <a:ext uri="{FF2B5EF4-FFF2-40B4-BE49-F238E27FC236}">
                  <a16:creationId xmlns:a16="http://schemas.microsoft.com/office/drawing/2014/main" id="{7171EF62-FC79-8A59-3171-4D1AD17CFA4F}"/>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7" name="TextBox 46">
            <a:extLst>
              <a:ext uri="{FF2B5EF4-FFF2-40B4-BE49-F238E27FC236}">
                <a16:creationId xmlns:a16="http://schemas.microsoft.com/office/drawing/2014/main" id="{6C46489E-7E3F-2720-071B-9F5453DBA938}"/>
              </a:ext>
            </a:extLst>
          </p:cNvPr>
          <p:cNvSpPr txBox="1"/>
          <p:nvPr/>
        </p:nvSpPr>
        <p:spPr>
          <a:xfrm>
            <a:off x="9029949" y="4624953"/>
            <a:ext cx="205740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Rétention</a:t>
            </a:r>
          </a:p>
        </p:txBody>
      </p:sp>
      <p:grpSp>
        <p:nvGrpSpPr>
          <p:cNvPr id="3" name="Group 2">
            <a:extLst>
              <a:ext uri="{FF2B5EF4-FFF2-40B4-BE49-F238E27FC236}">
                <a16:creationId xmlns:a16="http://schemas.microsoft.com/office/drawing/2014/main" id="{18E00C04-EBE6-2A3F-344E-447332E162F9}"/>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2B9A9816-57A2-3920-7492-54585A8059A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7CE08E54-812F-4238-8564-48E3487F4A25}"/>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97C05C32-F2D9-8D45-1AB5-929AC589446D}"/>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37</a:t>
                </a:r>
              </a:p>
            </p:txBody>
          </p:sp>
          <p:sp>
            <p:nvSpPr>
              <p:cNvPr id="7" name="Rectangle 6">
                <a:extLst>
                  <a:ext uri="{FF2B5EF4-FFF2-40B4-BE49-F238E27FC236}">
                    <a16:creationId xmlns:a16="http://schemas.microsoft.com/office/drawing/2014/main" id="{98EF481B-31FD-822D-7698-409CB4EB6224}"/>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93992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5FD8-D062-2FC4-72E1-9F9624A93464}"/>
              </a:ext>
            </a:extLst>
          </p:cNvPr>
          <p:cNvSpPr>
            <a:spLocks noGrp="1"/>
          </p:cNvSpPr>
          <p:nvPr>
            <p:ph type="title"/>
          </p:nvPr>
        </p:nvSpPr>
        <p:spPr/>
        <p:txBody>
          <a:bodyPr/>
          <a:lstStyle/>
          <a:p>
            <a:r>
              <a:rPr lang="en-GB" dirty="0"/>
              <a:t>Pratique du besoin de savoir</a:t>
            </a:r>
            <a:endParaRPr lang="en-BE" dirty="0"/>
          </a:p>
        </p:txBody>
      </p:sp>
      <p:sp>
        <p:nvSpPr>
          <p:cNvPr id="15" name="Rectangle 14">
            <a:extLst>
              <a:ext uri="{FF2B5EF4-FFF2-40B4-BE49-F238E27FC236}">
                <a16:creationId xmlns:a16="http://schemas.microsoft.com/office/drawing/2014/main" id="{DF69962F-68AA-13E5-2C5A-2A6CADA384DC}"/>
              </a:ext>
            </a:extLst>
          </p:cNvPr>
          <p:cNvSpPr/>
          <p:nvPr/>
        </p:nvSpPr>
        <p:spPr>
          <a:xfrm>
            <a:off x="5439419" y="1508301"/>
            <a:ext cx="5754114" cy="456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0" u="none" strike="noStrike" baseline="0" dirty="0">
                <a:solidFill>
                  <a:schemeClr val="tx1"/>
                </a:solidFill>
                <a:latin typeface="Arial" panose="020B0604020202020204" pitchFamily="34" charset="0"/>
                <a:cs typeface="Arial" panose="020B0604020202020204" pitchFamily="34" charset="0"/>
              </a:rPr>
              <a:t>Pouvez-vous dresser la liste des informations qui doivent être communiquées aux prestataires de services ?</a:t>
            </a:r>
          </a:p>
        </p:txBody>
      </p:sp>
      <p:grpSp>
        <p:nvGrpSpPr>
          <p:cNvPr id="8" name="Group 7">
            <a:extLst>
              <a:ext uri="{FF2B5EF4-FFF2-40B4-BE49-F238E27FC236}">
                <a16:creationId xmlns:a16="http://schemas.microsoft.com/office/drawing/2014/main" id="{2B8A815A-81C0-44B8-7D50-6B1BC1EA6EB7}"/>
              </a:ext>
            </a:extLst>
          </p:cNvPr>
          <p:cNvGrpSpPr/>
          <p:nvPr/>
        </p:nvGrpSpPr>
        <p:grpSpPr>
          <a:xfrm>
            <a:off x="1716592" y="2164583"/>
            <a:ext cx="2508126" cy="2774561"/>
            <a:chOff x="8419175" y="3493727"/>
            <a:chExt cx="2155544" cy="2384525"/>
          </a:xfrm>
        </p:grpSpPr>
        <p:sp>
          <p:nvSpPr>
            <p:cNvPr id="9" name="Rectangle: Single Corner Snipped 8">
              <a:extLst>
                <a:ext uri="{FF2B5EF4-FFF2-40B4-BE49-F238E27FC236}">
                  <a16:creationId xmlns:a16="http://schemas.microsoft.com/office/drawing/2014/main" id="{11B0FB15-B650-9F1B-BA6B-E094D5E4F7F6}"/>
                </a:ext>
              </a:extLst>
            </p:cNvPr>
            <p:cNvSpPr/>
            <p:nvPr/>
          </p:nvSpPr>
          <p:spPr>
            <a:xfrm>
              <a:off x="8419175" y="3493727"/>
              <a:ext cx="2155544" cy="2384525"/>
            </a:xfrm>
            <a:prstGeom prst="snip1Rect">
              <a:avLst>
                <a:gd name="adj" fmla="val 2326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L-Shape 9">
              <a:extLst>
                <a:ext uri="{FF2B5EF4-FFF2-40B4-BE49-F238E27FC236}">
                  <a16:creationId xmlns:a16="http://schemas.microsoft.com/office/drawing/2014/main" id="{5408698E-BB5A-39B7-CF05-E10ED11B8E00}"/>
                </a:ext>
              </a:extLst>
            </p:cNvPr>
            <p:cNvSpPr/>
            <p:nvPr/>
          </p:nvSpPr>
          <p:spPr>
            <a:xfrm rot="18361091">
              <a:off x="8664914" y="3825424"/>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L-Shape 10">
              <a:extLst>
                <a:ext uri="{FF2B5EF4-FFF2-40B4-BE49-F238E27FC236}">
                  <a16:creationId xmlns:a16="http://schemas.microsoft.com/office/drawing/2014/main" id="{D5A51754-909A-E2A5-B5CC-B71EEEDF685A}"/>
                </a:ext>
              </a:extLst>
            </p:cNvPr>
            <p:cNvSpPr/>
            <p:nvPr/>
          </p:nvSpPr>
          <p:spPr>
            <a:xfrm rot="18361091">
              <a:off x="8664914" y="4548405"/>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 name="Group 11">
            <a:extLst>
              <a:ext uri="{FF2B5EF4-FFF2-40B4-BE49-F238E27FC236}">
                <a16:creationId xmlns:a16="http://schemas.microsoft.com/office/drawing/2014/main" id="{784A5CA5-0353-9E9B-9674-E979D82CE4C7}"/>
              </a:ext>
            </a:extLst>
          </p:cNvPr>
          <p:cNvGrpSpPr/>
          <p:nvPr/>
        </p:nvGrpSpPr>
        <p:grpSpPr>
          <a:xfrm>
            <a:off x="3561363" y="3083147"/>
            <a:ext cx="1326709" cy="2366703"/>
            <a:chOff x="5102983" y="1330093"/>
            <a:chExt cx="611190" cy="1090296"/>
          </a:xfrm>
          <a:solidFill>
            <a:schemeClr val="accent2">
              <a:lumMod val="50000"/>
            </a:schemeClr>
          </a:solidFill>
        </p:grpSpPr>
        <p:grpSp>
          <p:nvGrpSpPr>
            <p:cNvPr id="13" name="Group 12">
              <a:extLst>
                <a:ext uri="{FF2B5EF4-FFF2-40B4-BE49-F238E27FC236}">
                  <a16:creationId xmlns:a16="http://schemas.microsoft.com/office/drawing/2014/main" id="{647B5F28-1643-BF29-CBFF-161CC8240C51}"/>
                </a:ext>
              </a:extLst>
            </p:cNvPr>
            <p:cNvGrpSpPr/>
            <p:nvPr/>
          </p:nvGrpSpPr>
          <p:grpSpPr>
            <a:xfrm>
              <a:off x="5157952" y="1808115"/>
              <a:ext cx="241654" cy="277569"/>
              <a:chOff x="2968390" y="1782471"/>
              <a:chExt cx="241654" cy="277569"/>
            </a:xfrm>
            <a:grpFill/>
          </p:grpSpPr>
          <p:sp>
            <p:nvSpPr>
              <p:cNvPr id="22" name="Round Same Side Corner Rectangle 25">
                <a:extLst>
                  <a:ext uri="{FF2B5EF4-FFF2-40B4-BE49-F238E27FC236}">
                    <a16:creationId xmlns:a16="http://schemas.microsoft.com/office/drawing/2014/main" id="{1D1C9C10-D30F-5275-5B20-B771163F99BE}"/>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ound Same Side Corner Rectangle 26">
                <a:extLst>
                  <a:ext uri="{FF2B5EF4-FFF2-40B4-BE49-F238E27FC236}">
                    <a16:creationId xmlns:a16="http://schemas.microsoft.com/office/drawing/2014/main" id="{B9CFEBCF-B688-0031-EFAE-3C14EABAC55D}"/>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Rectangle 13">
              <a:extLst>
                <a:ext uri="{FF2B5EF4-FFF2-40B4-BE49-F238E27FC236}">
                  <a16:creationId xmlns:a16="http://schemas.microsoft.com/office/drawing/2014/main" id="{E0CAC9F8-5B8D-A72C-0105-233873E0E60E}"/>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ound Same Side Corner Rectangle 26">
              <a:extLst>
                <a:ext uri="{FF2B5EF4-FFF2-40B4-BE49-F238E27FC236}">
                  <a16:creationId xmlns:a16="http://schemas.microsoft.com/office/drawing/2014/main" id="{95CDD15D-4ACB-3C65-7239-04AFFA2B717D}"/>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7" name="Straight Arrow Connector 16">
              <a:extLst>
                <a:ext uri="{FF2B5EF4-FFF2-40B4-BE49-F238E27FC236}">
                  <a16:creationId xmlns:a16="http://schemas.microsoft.com/office/drawing/2014/main" id="{44492C21-1CE7-EC8F-D908-8F5F74621848}"/>
                </a:ext>
              </a:extLst>
            </p:cNvPr>
            <p:cNvCxnSpPr>
              <a:cxnSpLocks/>
            </p:cNvCxnSpPr>
            <p:nvPr/>
          </p:nvCxnSpPr>
          <p:spPr>
            <a:xfrm flipH="1">
              <a:off x="5175388" y="1694718"/>
              <a:ext cx="74812" cy="109302"/>
            </a:xfrm>
            <a:prstGeom prst="straightConnector1">
              <a:avLst/>
            </a:prstGeom>
            <a:grpFill/>
            <a:ln w="28575">
              <a:solidFill>
                <a:schemeClr val="accent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D0A0488-9065-4DF4-50E9-994F55A08438}"/>
                </a:ext>
              </a:extLst>
            </p:cNvPr>
            <p:cNvGrpSpPr/>
            <p:nvPr/>
          </p:nvGrpSpPr>
          <p:grpSpPr>
            <a:xfrm>
              <a:off x="5274909" y="1330093"/>
              <a:ext cx="439264" cy="1090296"/>
              <a:chOff x="4152776" y="1302447"/>
              <a:chExt cx="365595" cy="907443"/>
            </a:xfrm>
            <a:grpFill/>
          </p:grpSpPr>
          <p:sp>
            <p:nvSpPr>
              <p:cNvPr id="19" name="Flowchart: Manual Operation 18">
                <a:extLst>
                  <a:ext uri="{FF2B5EF4-FFF2-40B4-BE49-F238E27FC236}">
                    <a16:creationId xmlns:a16="http://schemas.microsoft.com/office/drawing/2014/main" id="{BD7034F1-26EA-A1EE-1C54-BDCB51C7D895}"/>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ound Same Side Corner Rectangle 23">
                <a:extLst>
                  <a:ext uri="{FF2B5EF4-FFF2-40B4-BE49-F238E27FC236}">
                    <a16:creationId xmlns:a16="http://schemas.microsoft.com/office/drawing/2014/main" id="{2438D498-A1E0-8B7E-3D6C-05733CA2F3F6}"/>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2EDFB330-8E36-15B4-CE2E-2E80681118C8}"/>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2200297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B6C5BF9-C0F5-6812-E23B-B6E8BE8DF746}"/>
              </a:ext>
            </a:extLst>
          </p:cNvPr>
          <p:cNvSpPr>
            <a:spLocks noGrp="1"/>
          </p:cNvSpPr>
          <p:nvPr>
            <p:ph type="title"/>
          </p:nvPr>
        </p:nvSpPr>
        <p:spPr/>
        <p:txBody>
          <a:bodyPr/>
          <a:lstStyle/>
          <a:p>
            <a:r>
              <a:rPr lang="en-CA" dirty="0"/>
              <a:t>Examiner le formulaire de renvoi</a:t>
            </a:r>
            <a:endParaRPr lang="en-US" dirty="0"/>
          </a:p>
        </p:txBody>
      </p:sp>
      <p:grpSp>
        <p:nvGrpSpPr>
          <p:cNvPr id="14" name="Group 13">
            <a:extLst>
              <a:ext uri="{FF2B5EF4-FFF2-40B4-BE49-F238E27FC236}">
                <a16:creationId xmlns:a16="http://schemas.microsoft.com/office/drawing/2014/main" id="{05008295-436F-7DF5-4558-9318631623C1}"/>
              </a:ext>
            </a:extLst>
          </p:cNvPr>
          <p:cNvGrpSpPr/>
          <p:nvPr/>
        </p:nvGrpSpPr>
        <p:grpSpPr>
          <a:xfrm>
            <a:off x="4519439" y="2268460"/>
            <a:ext cx="3153121" cy="3026123"/>
            <a:chOff x="1744894" y="2192954"/>
            <a:chExt cx="2564275" cy="2460995"/>
          </a:xfrm>
        </p:grpSpPr>
        <p:grpSp>
          <p:nvGrpSpPr>
            <p:cNvPr id="15" name="Group 14">
              <a:extLst>
                <a:ext uri="{FF2B5EF4-FFF2-40B4-BE49-F238E27FC236}">
                  <a16:creationId xmlns:a16="http://schemas.microsoft.com/office/drawing/2014/main" id="{085B34D9-D410-055B-58DE-8324A945C00F}"/>
                </a:ext>
              </a:extLst>
            </p:cNvPr>
            <p:cNvGrpSpPr/>
            <p:nvPr/>
          </p:nvGrpSpPr>
          <p:grpSpPr>
            <a:xfrm>
              <a:off x="1744894" y="2192954"/>
              <a:ext cx="2564275" cy="2460995"/>
              <a:chOff x="1459832" y="2812046"/>
              <a:chExt cx="1953652" cy="1874967"/>
            </a:xfrm>
          </p:grpSpPr>
          <p:sp>
            <p:nvSpPr>
              <p:cNvPr id="19" name="Rectangle: Single Corner Snipped 18">
                <a:extLst>
                  <a:ext uri="{FF2B5EF4-FFF2-40B4-BE49-F238E27FC236}">
                    <a16:creationId xmlns:a16="http://schemas.microsoft.com/office/drawing/2014/main" id="{837766B6-F349-5852-5C9F-C242BF9440C8}"/>
                  </a:ext>
                </a:extLst>
              </p:cNvPr>
              <p:cNvSpPr/>
              <p:nvPr/>
            </p:nvSpPr>
            <p:spPr>
              <a:xfrm rot="20978324">
                <a:off x="1459832" y="2999874"/>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Single Corner Snipped 19">
                <a:extLst>
                  <a:ext uri="{FF2B5EF4-FFF2-40B4-BE49-F238E27FC236}">
                    <a16:creationId xmlns:a16="http://schemas.microsoft.com/office/drawing/2014/main" id="{BA2F7AC2-B04C-6404-A7DC-3E60C430877E}"/>
                  </a:ext>
                </a:extLst>
              </p:cNvPr>
              <p:cNvSpPr/>
              <p:nvPr/>
            </p:nvSpPr>
            <p:spPr>
              <a:xfrm>
                <a:off x="1871174" y="2812046"/>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Single Corner Snipped 20">
                <a:extLst>
                  <a:ext uri="{FF2B5EF4-FFF2-40B4-BE49-F238E27FC236}">
                    <a16:creationId xmlns:a16="http://schemas.microsoft.com/office/drawing/2014/main" id="{C12BA940-A3D9-24E3-7258-94EC6F62EE24}"/>
                  </a:ext>
                </a:extLst>
              </p:cNvPr>
              <p:cNvSpPr/>
              <p:nvPr/>
            </p:nvSpPr>
            <p:spPr>
              <a:xfrm rot="582585">
                <a:off x="2130116" y="3130929"/>
                <a:ext cx="1283368" cy="1556084"/>
              </a:xfrm>
              <a:prstGeom prst="snip1Rect">
                <a:avLst/>
              </a:prstGeom>
              <a:solidFill>
                <a:schemeClr val="accent2">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6" name="Group 15">
              <a:extLst>
                <a:ext uri="{FF2B5EF4-FFF2-40B4-BE49-F238E27FC236}">
                  <a16:creationId xmlns:a16="http://schemas.microsoft.com/office/drawing/2014/main" id="{E0281E1D-389B-0CE5-D183-AA0C0E61E9CB}"/>
                </a:ext>
              </a:extLst>
            </p:cNvPr>
            <p:cNvGrpSpPr/>
            <p:nvPr/>
          </p:nvGrpSpPr>
          <p:grpSpPr>
            <a:xfrm rot="619501">
              <a:off x="3224746" y="3087487"/>
              <a:ext cx="506112" cy="1135915"/>
              <a:chOff x="5960196" y="3632825"/>
              <a:chExt cx="324376" cy="728028"/>
            </a:xfrm>
            <a:solidFill>
              <a:schemeClr val="bg1"/>
            </a:solidFill>
          </p:grpSpPr>
          <p:sp>
            <p:nvSpPr>
              <p:cNvPr id="17" name="Round Same Side Corner Rectangle 46">
                <a:extLst>
                  <a:ext uri="{FF2B5EF4-FFF2-40B4-BE49-F238E27FC236}">
                    <a16:creationId xmlns:a16="http://schemas.microsoft.com/office/drawing/2014/main" id="{1694E6CA-AF55-F099-2550-B6EB176EAF0E}"/>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13DE145A-5763-FEB9-1E15-0E4AE0D3A448}"/>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E720D3C8-5899-E342-5B60-66D1AC8E4F57}"/>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4D146779-4A2E-42EB-1BD5-4A8A2E0FF34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0428948-E388-D248-2E33-DA2358EF38F8}"/>
                </a:ext>
              </a:extLst>
            </p:cNvPr>
            <p:cNvGrpSpPr/>
            <p:nvPr/>
          </p:nvGrpSpPr>
          <p:grpSpPr>
            <a:xfrm>
              <a:off x="10741851" y="707024"/>
              <a:ext cx="562136" cy="634675"/>
              <a:chOff x="760175" y="830141"/>
              <a:chExt cx="867619" cy="979580"/>
            </a:xfrm>
          </p:grpSpPr>
          <p:sp>
            <p:nvSpPr>
              <p:cNvPr id="6" name="Rectangle 5">
                <a:extLst>
                  <a:ext uri="{FF2B5EF4-FFF2-40B4-BE49-F238E27FC236}">
                    <a16:creationId xmlns:a16="http://schemas.microsoft.com/office/drawing/2014/main" id="{1DB1A2B8-6F45-0DD1-3827-C574698FE472}"/>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164-</a:t>
                </a:r>
              </a:p>
              <a:p>
                <a:pPr algn="ctr"/>
                <a:r>
                  <a:rPr lang="en-CA" sz="1600" b="1" dirty="0">
                    <a:solidFill>
                      <a:schemeClr val="accent2">
                        <a:lumMod val="50000"/>
                      </a:schemeClr>
                    </a:solidFill>
                    <a:latin typeface="Arial" panose="020B0604020202020204" pitchFamily="34" charset="0"/>
                    <a:cs typeface="Arial" panose="020B0604020202020204" pitchFamily="34" charset="0"/>
                  </a:rPr>
                  <a:t>166</a:t>
                </a:r>
              </a:p>
            </p:txBody>
          </p:sp>
          <p:sp>
            <p:nvSpPr>
              <p:cNvPr id="7" name="Rectangle 6">
                <a:extLst>
                  <a:ext uri="{FF2B5EF4-FFF2-40B4-BE49-F238E27FC236}">
                    <a16:creationId xmlns:a16="http://schemas.microsoft.com/office/drawing/2014/main" id="{7E274FCE-7A50-2DC7-E3E6-5880661E054E}"/>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19988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dirty="0">
                <a:ea typeface="Arial"/>
                <a:sym typeface="Arial"/>
              </a:rPr>
              <a:t>Récapitulation</a:t>
            </a:r>
            <a:endParaRPr dirty="0"/>
          </a:p>
        </p:txBody>
      </p:sp>
      <p:grpSp>
        <p:nvGrpSpPr>
          <p:cNvPr id="14" name="Group 13">
            <a:extLst>
              <a:ext uri="{FF2B5EF4-FFF2-40B4-BE49-F238E27FC236}">
                <a16:creationId xmlns:a16="http://schemas.microsoft.com/office/drawing/2014/main" id="{D77FB932-F9DA-05EB-ED45-511DBDC1CC49}"/>
              </a:ext>
            </a:extLst>
          </p:cNvPr>
          <p:cNvGrpSpPr/>
          <p:nvPr/>
        </p:nvGrpSpPr>
        <p:grpSpPr>
          <a:xfrm>
            <a:off x="10228983" y="337468"/>
            <a:ext cx="1587872" cy="1368854"/>
            <a:chOff x="10228983" y="337468"/>
            <a:chExt cx="1587872" cy="1368854"/>
          </a:xfrm>
        </p:grpSpPr>
        <p:sp>
          <p:nvSpPr>
            <p:cNvPr id="15" name="Hexagon 14">
              <a:extLst>
                <a:ext uri="{FF2B5EF4-FFF2-40B4-BE49-F238E27FC236}">
                  <a16:creationId xmlns:a16="http://schemas.microsoft.com/office/drawing/2014/main" id="{37DA2109-739D-0086-402C-0C26A50A4F7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D9A1303C-C1C9-DE52-1081-3E97EC5D8A23}"/>
                </a:ext>
              </a:extLst>
            </p:cNvPr>
            <p:cNvGrpSpPr/>
            <p:nvPr/>
          </p:nvGrpSpPr>
          <p:grpSpPr>
            <a:xfrm>
              <a:off x="10621771" y="762700"/>
              <a:ext cx="562136" cy="634675"/>
              <a:chOff x="760175" y="830142"/>
              <a:chExt cx="867619" cy="979579"/>
            </a:xfrm>
          </p:grpSpPr>
          <p:sp>
            <p:nvSpPr>
              <p:cNvPr id="20" name="Rectangle 19">
                <a:extLst>
                  <a:ext uri="{FF2B5EF4-FFF2-40B4-BE49-F238E27FC236}">
                    <a16:creationId xmlns:a16="http://schemas.microsoft.com/office/drawing/2014/main" id="{CFE51F5F-2647-CFD7-4A79-840A079CFBF3}"/>
                  </a:ext>
                </a:extLst>
              </p:cNvPr>
              <p:cNvSpPr/>
              <p:nvPr/>
            </p:nvSpPr>
            <p:spPr>
              <a:xfrm>
                <a:off x="864636" y="830142"/>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149</a:t>
                </a:r>
              </a:p>
            </p:txBody>
          </p:sp>
          <p:sp>
            <p:nvSpPr>
              <p:cNvPr id="21" name="Rectangle 20">
                <a:extLst>
                  <a:ext uri="{FF2B5EF4-FFF2-40B4-BE49-F238E27FC236}">
                    <a16:creationId xmlns:a16="http://schemas.microsoft.com/office/drawing/2014/main" id="{D6710EA8-5C87-9E2B-EB30-D03D351F2178}"/>
                  </a:ext>
                </a:extLst>
              </p:cNvPr>
              <p:cNvSpPr/>
              <p:nvPr/>
            </p:nvSpPr>
            <p:spPr>
              <a:xfrm>
                <a:off x="760175" y="830144"/>
                <a:ext cx="149292" cy="97957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851BCA9-A1CF-9EC1-FA64-84BF12E6EF42}"/>
                </a:ext>
              </a:extLst>
            </p:cNvPr>
            <p:cNvGrpSpPr/>
            <p:nvPr/>
          </p:nvGrpSpPr>
          <p:grpSpPr>
            <a:xfrm>
              <a:off x="11325415" y="762701"/>
              <a:ext cx="182192" cy="634674"/>
              <a:chOff x="2121762" y="2323619"/>
              <a:chExt cx="200378" cy="825210"/>
            </a:xfrm>
          </p:grpSpPr>
          <p:sp>
            <p:nvSpPr>
              <p:cNvPr id="18" name="Isosceles Triangle 17">
                <a:extLst>
                  <a:ext uri="{FF2B5EF4-FFF2-40B4-BE49-F238E27FC236}">
                    <a16:creationId xmlns:a16="http://schemas.microsoft.com/office/drawing/2014/main" id="{EA78E191-4819-90B1-B934-C0C8812FDBC0}"/>
                  </a:ext>
                </a:extLst>
              </p:cNvPr>
              <p:cNvSpPr/>
              <p:nvPr/>
            </p:nvSpPr>
            <p:spPr>
              <a:xfrm>
                <a:off x="2121763" y="2323619"/>
                <a:ext cx="200377" cy="17273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D3AD7D2-FB80-48BF-C15B-53D749BA34D6}"/>
                  </a:ext>
                </a:extLst>
              </p:cNvPr>
              <p:cNvSpPr/>
              <p:nvPr/>
            </p:nvSpPr>
            <p:spPr>
              <a:xfrm>
                <a:off x="2121762" y="2496169"/>
                <a:ext cx="200377" cy="6526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
        <p:nvSpPr>
          <p:cNvPr id="22" name="Speech Bubble: Rectangle with Corners Rounded 21">
            <a:extLst>
              <a:ext uri="{FF2B5EF4-FFF2-40B4-BE49-F238E27FC236}">
                <a16:creationId xmlns:a16="http://schemas.microsoft.com/office/drawing/2014/main" id="{0FD3EE44-01CB-29EB-839E-F6CF9E2254BD}"/>
              </a:ext>
            </a:extLst>
          </p:cNvPr>
          <p:cNvSpPr/>
          <p:nvPr/>
        </p:nvSpPr>
        <p:spPr>
          <a:xfrm>
            <a:off x="4674567" y="2256616"/>
            <a:ext cx="5045630" cy="2765327"/>
          </a:xfrm>
          <a:prstGeom prst="wedgeRoundRectCallou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6575" algn="ctr"/>
            <a:r>
              <a:rPr lang="en-GB" sz="3200" dirty="0">
                <a:solidFill>
                  <a:schemeClr val="tx1"/>
                </a:solidFill>
                <a:latin typeface="Arial" panose="020B0604020202020204" pitchFamily="34" charset="0"/>
                <a:cs typeface="Arial" panose="020B0604020202020204" pitchFamily="34" charset="0"/>
              </a:rPr>
              <a:t>Quel souvenir gardez-vous du module 8 : Planification des cas ?</a:t>
            </a:r>
            <a:endParaRPr lang="en-BE" sz="3200" dirty="0">
              <a:solidFill>
                <a:schemeClr val="tx1"/>
              </a:solidFill>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0019DB66-6D2E-32FF-1727-9D06A1C03FAC}"/>
              </a:ext>
            </a:extLst>
          </p:cNvPr>
          <p:cNvGrpSpPr/>
          <p:nvPr/>
        </p:nvGrpSpPr>
        <p:grpSpPr>
          <a:xfrm>
            <a:off x="2488893" y="2454550"/>
            <a:ext cx="2748577" cy="2369457"/>
            <a:chOff x="6596435" y="1550461"/>
            <a:chExt cx="4536237" cy="3910539"/>
          </a:xfrm>
        </p:grpSpPr>
        <p:sp>
          <p:nvSpPr>
            <p:cNvPr id="24" name="Hexagon 23">
              <a:extLst>
                <a:ext uri="{FF2B5EF4-FFF2-40B4-BE49-F238E27FC236}">
                  <a16:creationId xmlns:a16="http://schemas.microsoft.com/office/drawing/2014/main" id="{57C6891C-2470-E8B0-3CDB-9A7DA3AE065C}"/>
                </a:ext>
              </a:extLst>
            </p:cNvPr>
            <p:cNvSpPr/>
            <p:nvPr/>
          </p:nvSpPr>
          <p:spPr>
            <a:xfrm rot="1782986">
              <a:off x="6596435" y="1550461"/>
              <a:ext cx="4536237" cy="3910539"/>
            </a:xfrm>
            <a:prstGeom prst="hexagon">
              <a:avLst>
                <a:gd name="adj" fmla="val 28965"/>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25" name="Group 24">
              <a:extLst>
                <a:ext uri="{FF2B5EF4-FFF2-40B4-BE49-F238E27FC236}">
                  <a16:creationId xmlns:a16="http://schemas.microsoft.com/office/drawing/2014/main" id="{348CA228-0D51-1583-3B1C-4AB1E405B471}"/>
                </a:ext>
              </a:extLst>
            </p:cNvPr>
            <p:cNvGrpSpPr/>
            <p:nvPr/>
          </p:nvGrpSpPr>
          <p:grpSpPr>
            <a:xfrm>
              <a:off x="7803278" y="2339646"/>
              <a:ext cx="2189337" cy="2332168"/>
              <a:chOff x="7892902" y="1235921"/>
              <a:chExt cx="1061882" cy="1131157"/>
            </a:xfrm>
            <a:solidFill>
              <a:schemeClr val="bg1"/>
            </a:solidFill>
          </p:grpSpPr>
          <p:sp>
            <p:nvSpPr>
              <p:cNvPr id="26" name="Arrow: Down 25">
                <a:extLst>
                  <a:ext uri="{FF2B5EF4-FFF2-40B4-BE49-F238E27FC236}">
                    <a16:creationId xmlns:a16="http://schemas.microsoft.com/office/drawing/2014/main" id="{581CE84F-8EA8-0E80-3FE0-0AB70A7A6459}"/>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7" name="Arrow: Bent 26">
                <a:extLst>
                  <a:ext uri="{FF2B5EF4-FFF2-40B4-BE49-F238E27FC236}">
                    <a16:creationId xmlns:a16="http://schemas.microsoft.com/office/drawing/2014/main" id="{1B1E121A-AF78-CB8E-D9FC-7CC2B97D3075}"/>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28" name="Arrow: Bent 27">
                <a:extLst>
                  <a:ext uri="{FF2B5EF4-FFF2-40B4-BE49-F238E27FC236}">
                    <a16:creationId xmlns:a16="http://schemas.microsoft.com/office/drawing/2014/main" id="{2D744522-DA8B-9A4E-0E81-C59E716BC6C1}"/>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29" name="Plus Sign 28">
                <a:extLst>
                  <a:ext uri="{FF2B5EF4-FFF2-40B4-BE49-F238E27FC236}">
                    <a16:creationId xmlns:a16="http://schemas.microsoft.com/office/drawing/2014/main" id="{015A77E0-AF5D-E8BA-4B1E-2239628B20B6}"/>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0" name="Circle: Hollow 29">
                <a:extLst>
                  <a:ext uri="{FF2B5EF4-FFF2-40B4-BE49-F238E27FC236}">
                    <a16:creationId xmlns:a16="http://schemas.microsoft.com/office/drawing/2014/main" id="{433B2E97-5402-38E1-EE16-645F37B56AF2}"/>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CA" dirty="0"/>
              <a:t>Points clés de l'apprentissage</a:t>
            </a:r>
          </a:p>
        </p:txBody>
      </p:sp>
      <p:sp>
        <p:nvSpPr>
          <p:cNvPr id="60" name="5-Point Star 5">
            <a:extLst>
              <a:ext uri="{FF2B5EF4-FFF2-40B4-BE49-F238E27FC236}">
                <a16:creationId xmlns:a16="http://schemas.microsoft.com/office/drawing/2014/main" id="{CA51DE7D-C4EB-4482-B9BD-8251CB38B67D}"/>
              </a:ext>
            </a:extLst>
          </p:cNvPr>
          <p:cNvSpPr/>
          <p:nvPr/>
        </p:nvSpPr>
        <p:spPr>
          <a:xfrm>
            <a:off x="2100620" y="2072173"/>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5215975" y="2072173"/>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2" name="5-Point Star 5">
            <a:extLst>
              <a:ext uri="{FF2B5EF4-FFF2-40B4-BE49-F238E27FC236}">
                <a16:creationId xmlns:a16="http://schemas.microsoft.com/office/drawing/2014/main" id="{F0DA2569-FB86-4902-B70A-F4F49A979B6B}"/>
              </a:ext>
            </a:extLst>
          </p:cNvPr>
          <p:cNvSpPr/>
          <p:nvPr/>
        </p:nvSpPr>
        <p:spPr>
          <a:xfrm>
            <a:off x="8445552" y="2072173"/>
            <a:ext cx="1350398" cy="1356827"/>
          </a:xfrm>
          <a:prstGeom prst="star5">
            <a:avLst>
              <a:gd name="adj" fmla="val 28143"/>
              <a:gd name="hf" fmla="val 105146"/>
              <a:gd name="vf" fmla="val 11055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25ACA3A-AA11-3F58-B2C3-81E82E6BF4F5}"/>
              </a:ext>
            </a:extLst>
          </p:cNvPr>
          <p:cNvSpPr txBox="1"/>
          <p:nvPr/>
        </p:nvSpPr>
        <p:spPr>
          <a:xfrm>
            <a:off x="4371517" y="3902968"/>
            <a:ext cx="3039313" cy="1631216"/>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Les </a:t>
            </a:r>
            <a:r>
              <a:rPr lang="en-GB" sz="2000" dirty="0" err="1">
                <a:latin typeface="Arial" panose="020B0604020202020204" pitchFamily="34" charset="0"/>
                <a:cs typeface="Arial" panose="020B0604020202020204" pitchFamily="34" charset="0"/>
              </a:rPr>
              <a:t>gestionnaires</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cas</a:t>
            </a:r>
            <a:r>
              <a:rPr lang="en-GB" sz="2000" dirty="0">
                <a:latin typeface="Arial" panose="020B0604020202020204" pitchFamily="34" charset="0"/>
                <a:cs typeface="Arial" panose="020B0604020202020204" pitchFamily="34" charset="0"/>
              </a:rPr>
              <a:t> doivent s'assurer que les meilleures pratiques en matière d'orientation sont appliquées  </a:t>
            </a:r>
            <a:endParaRPr lang="en-BE"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920DB2-E7FC-8E76-22FD-0537B705FCFA}"/>
              </a:ext>
            </a:extLst>
          </p:cNvPr>
          <p:cNvSpPr txBox="1"/>
          <p:nvPr/>
        </p:nvSpPr>
        <p:spPr>
          <a:xfrm>
            <a:off x="1542245" y="3902968"/>
            <a:ext cx="2467147" cy="163121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La cartographie des services et les voies d'orientation doivent être mises à jour tous les six mois au plus tard.</a:t>
            </a:r>
            <a:endParaRPr lang="en-BE"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044BDFA-C1DC-E33F-F8A9-0505A54A8E1B}"/>
              </a:ext>
            </a:extLst>
          </p:cNvPr>
          <p:cNvSpPr txBox="1"/>
          <p:nvPr/>
        </p:nvSpPr>
        <p:spPr>
          <a:xfrm>
            <a:off x="7803176" y="3902968"/>
            <a:ext cx="3039312" cy="2246769"/>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Les informations partagées doivent être réduites au minimum, seul ce qui est nécessaire à la connaissance doit être inclus.</a:t>
            </a:r>
            <a:endParaRPr lang="en-B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080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78"/>
        <p:cNvGrpSpPr/>
        <p:nvPr/>
      </p:nvGrpSpPr>
      <p:grpSpPr>
        <a:xfrm>
          <a:off x="0" y="0"/>
          <a:ext cx="0" cy="0"/>
          <a:chOff x="0" y="0"/>
          <a:chExt cx="0" cy="0"/>
        </a:xfrm>
      </p:grpSpPr>
      <p:sp>
        <p:nvSpPr>
          <p:cNvPr id="2" name="Title 72">
            <a:extLst>
              <a:ext uri="{FF2B5EF4-FFF2-40B4-BE49-F238E27FC236}">
                <a16:creationId xmlns:a16="http://schemas.microsoft.com/office/drawing/2014/main" id="{5B0FDEA0-EB56-C6C9-2A18-D6375E9B0B0A}"/>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6</a:t>
            </a:r>
          </a:p>
          <a:p>
            <a:br>
              <a:rPr lang="en-CA" b="1" dirty="0">
                <a:solidFill>
                  <a:schemeClr val="accent2">
                    <a:lumMod val="50000"/>
                  </a:schemeClr>
                </a:solidFill>
                <a:latin typeface="Garamond"/>
              </a:rPr>
            </a:br>
            <a:r>
              <a:rPr lang="en-US" sz="5400" b="1" dirty="0" err="1">
                <a:solidFill>
                  <a:schemeClr val="accent2">
                    <a:lumMod val="50000"/>
                  </a:schemeClr>
                </a:solidFill>
                <a:latin typeface="Garamond"/>
              </a:rPr>
              <a:t>Clôture</a:t>
            </a:r>
            <a:r>
              <a:rPr lang="en-US" sz="5400" b="1" dirty="0">
                <a:solidFill>
                  <a:schemeClr val="accent2">
                    <a:lumMod val="50000"/>
                  </a:schemeClr>
                </a:solidFill>
                <a:latin typeface="Garamond"/>
              </a:rPr>
              <a:t> du module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lstStyle/>
          <a:p>
            <a:r>
              <a:rPr lang="en-CA" dirty="0"/>
              <a:t>Fin du module 9</a:t>
            </a:r>
          </a:p>
        </p:txBody>
      </p:sp>
      <p:sp>
        <p:nvSpPr>
          <p:cNvPr id="24" name="Speech Bubble: Rectangle with Corners Rounded 23">
            <a:extLst>
              <a:ext uri="{FF2B5EF4-FFF2-40B4-BE49-F238E27FC236}">
                <a16:creationId xmlns:a16="http://schemas.microsoft.com/office/drawing/2014/main" id="{19391A06-F762-B9C0-8982-08A6A3CDC717}"/>
              </a:ext>
            </a:extLst>
          </p:cNvPr>
          <p:cNvSpPr/>
          <p:nvPr/>
        </p:nvSpPr>
        <p:spPr>
          <a:xfrm>
            <a:off x="1384531" y="2419405"/>
            <a:ext cx="2821709" cy="2611120"/>
          </a:xfrm>
          <a:prstGeom prst="wedgeRoundRectCallout">
            <a:avLst>
              <a:gd name="adj1" fmla="val -62814"/>
              <a:gd name="adj2" fmla="val -19017"/>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Révision des objectifs d'apprentissage</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5" name="Speech Bubble: Rectangle with Corners Rounded 24">
            <a:extLst>
              <a:ext uri="{FF2B5EF4-FFF2-40B4-BE49-F238E27FC236}">
                <a16:creationId xmlns:a16="http://schemas.microsoft.com/office/drawing/2014/main" id="{E1F9695B-6C2F-333F-EA58-56FC69882BF6}"/>
              </a:ext>
            </a:extLst>
          </p:cNvPr>
          <p:cNvSpPr/>
          <p:nvPr/>
        </p:nvSpPr>
        <p:spPr>
          <a:xfrm>
            <a:off x="4828771" y="2419405"/>
            <a:ext cx="2821709" cy="2611120"/>
          </a:xfrm>
          <a:prstGeom prst="wedgeRoundRectCallout">
            <a:avLst>
              <a:gd name="adj1" fmla="val -19246"/>
              <a:gd name="adj2" fmla="val 59595"/>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Réflexion et retour d'information </a:t>
            </a:r>
          </a:p>
        </p:txBody>
      </p:sp>
      <p:sp>
        <p:nvSpPr>
          <p:cNvPr id="26" name="Speech Bubble: Rectangle with Corners Rounded 25">
            <a:extLst>
              <a:ext uri="{FF2B5EF4-FFF2-40B4-BE49-F238E27FC236}">
                <a16:creationId xmlns:a16="http://schemas.microsoft.com/office/drawing/2014/main" id="{0A29315A-9584-3E17-41A1-6C54AC185812}"/>
              </a:ext>
            </a:extLst>
          </p:cNvPr>
          <p:cNvSpPr/>
          <p:nvPr/>
        </p:nvSpPr>
        <p:spPr>
          <a:xfrm>
            <a:off x="8273011" y="2419405"/>
            <a:ext cx="2821709" cy="2611120"/>
          </a:xfrm>
          <a:prstGeom prst="wedgeRoundRectCallout">
            <a:avLst>
              <a:gd name="adj1" fmla="val 59608"/>
              <a:gd name="adj2" fmla="val -20186"/>
              <a:gd name="adj3" fmla="val 16667"/>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Clôture</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2016E104-0F14-4458-3602-4799E5930819}"/>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D258546C-7BB5-D6EC-9406-2EA65BD263D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03CE9B0-401B-A926-8350-47B8C1C020E2}"/>
                </a:ext>
              </a:extLst>
            </p:cNvPr>
            <p:cNvGrpSpPr/>
            <p:nvPr/>
          </p:nvGrpSpPr>
          <p:grpSpPr>
            <a:xfrm>
              <a:off x="10621771" y="762700"/>
              <a:ext cx="562136" cy="634675"/>
              <a:chOff x="760175" y="830142"/>
              <a:chExt cx="867619" cy="979579"/>
            </a:xfrm>
          </p:grpSpPr>
          <p:sp>
            <p:nvSpPr>
              <p:cNvPr id="9" name="Rectangle 8">
                <a:extLst>
                  <a:ext uri="{FF2B5EF4-FFF2-40B4-BE49-F238E27FC236}">
                    <a16:creationId xmlns:a16="http://schemas.microsoft.com/office/drawing/2014/main" id="{C5B26B7A-BF88-C51D-A881-56E858E52A39}"/>
                  </a:ext>
                </a:extLst>
              </p:cNvPr>
              <p:cNvSpPr/>
              <p:nvPr/>
            </p:nvSpPr>
            <p:spPr>
              <a:xfrm>
                <a:off x="864636" y="830142"/>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167</a:t>
                </a:r>
              </a:p>
            </p:txBody>
          </p:sp>
          <p:sp>
            <p:nvSpPr>
              <p:cNvPr id="10" name="Rectangle 9">
                <a:extLst>
                  <a:ext uri="{FF2B5EF4-FFF2-40B4-BE49-F238E27FC236}">
                    <a16:creationId xmlns:a16="http://schemas.microsoft.com/office/drawing/2014/main" id="{A2BEC414-34EC-9E55-9469-2F583B38DE47}"/>
                  </a:ext>
                </a:extLst>
              </p:cNvPr>
              <p:cNvSpPr/>
              <p:nvPr/>
            </p:nvSpPr>
            <p:spPr>
              <a:xfrm>
                <a:off x="760175" y="830144"/>
                <a:ext cx="149292" cy="97957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B44B2E28-6B21-716A-0F11-9F5175FC9EF1}"/>
                </a:ext>
              </a:extLst>
            </p:cNvPr>
            <p:cNvGrpSpPr/>
            <p:nvPr/>
          </p:nvGrpSpPr>
          <p:grpSpPr>
            <a:xfrm>
              <a:off x="11325415" y="762701"/>
              <a:ext cx="182192" cy="634674"/>
              <a:chOff x="2121762" y="2323619"/>
              <a:chExt cx="200378" cy="825210"/>
            </a:xfrm>
          </p:grpSpPr>
          <p:sp>
            <p:nvSpPr>
              <p:cNvPr id="7" name="Isosceles Triangle 6">
                <a:extLst>
                  <a:ext uri="{FF2B5EF4-FFF2-40B4-BE49-F238E27FC236}">
                    <a16:creationId xmlns:a16="http://schemas.microsoft.com/office/drawing/2014/main" id="{12AFFCFB-37D5-6B07-A416-FD17C8BED05A}"/>
                  </a:ext>
                </a:extLst>
              </p:cNvPr>
              <p:cNvSpPr/>
              <p:nvPr/>
            </p:nvSpPr>
            <p:spPr>
              <a:xfrm>
                <a:off x="2121763" y="2323619"/>
                <a:ext cx="200377" cy="17273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BF7CF6A-0EC3-31FD-764B-FCB42832EC8A}"/>
                  </a:ext>
                </a:extLst>
              </p:cNvPr>
              <p:cNvSpPr/>
              <p:nvPr/>
            </p:nvSpPr>
            <p:spPr>
              <a:xfrm>
                <a:off x="2121762" y="2496169"/>
                <a:ext cx="200377" cy="6526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221736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AB4D-03AE-F964-A555-9B05B625BE0B}"/>
              </a:ext>
            </a:extLst>
          </p:cNvPr>
          <p:cNvSpPr>
            <a:spLocks noGrp="1"/>
          </p:cNvSpPr>
          <p:nvPr>
            <p:ph type="title"/>
          </p:nvPr>
        </p:nvSpPr>
        <p:spPr/>
        <p:txBody>
          <a:bodyPr/>
          <a:lstStyle/>
          <a:p>
            <a:r>
              <a:rPr lang="en-GB" dirty="0"/>
              <a:t>Autosoins</a:t>
            </a:r>
            <a:endParaRPr lang="en-BE" dirty="0"/>
          </a:p>
        </p:txBody>
      </p:sp>
      <p:sp>
        <p:nvSpPr>
          <p:cNvPr id="6" name="Heart 5">
            <a:extLst>
              <a:ext uri="{FF2B5EF4-FFF2-40B4-BE49-F238E27FC236}">
                <a16:creationId xmlns:a16="http://schemas.microsoft.com/office/drawing/2014/main" id="{EF8EABC5-752B-841E-7926-DDF79CE5C0EF}"/>
              </a:ext>
            </a:extLst>
          </p:cNvPr>
          <p:cNvSpPr/>
          <p:nvPr/>
        </p:nvSpPr>
        <p:spPr>
          <a:xfrm>
            <a:off x="4674820" y="2453495"/>
            <a:ext cx="2842360" cy="2539419"/>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Block Arc 6">
            <a:extLst>
              <a:ext uri="{FF2B5EF4-FFF2-40B4-BE49-F238E27FC236}">
                <a16:creationId xmlns:a16="http://schemas.microsoft.com/office/drawing/2014/main" id="{7D6FCC3A-5D3A-9ABA-73B6-91BE5FDC98AD}"/>
              </a:ext>
            </a:extLst>
          </p:cNvPr>
          <p:cNvSpPr/>
          <p:nvPr/>
        </p:nvSpPr>
        <p:spPr>
          <a:xfrm rot="10800000">
            <a:off x="5628782" y="3499014"/>
            <a:ext cx="934434" cy="752350"/>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144794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306"/>
        <p:cNvGrpSpPr/>
        <p:nvPr/>
      </p:nvGrpSpPr>
      <p:grpSpPr>
        <a:xfrm>
          <a:off x="0" y="0"/>
          <a:ext cx="0" cy="0"/>
          <a:chOff x="0" y="0"/>
          <a:chExt cx="0" cy="0"/>
        </a:xfrm>
      </p:grpSpPr>
      <p:sp>
        <p:nvSpPr>
          <p:cNvPr id="2" name="Title 72">
            <a:extLst>
              <a:ext uri="{FF2B5EF4-FFF2-40B4-BE49-F238E27FC236}">
                <a16:creationId xmlns:a16="http://schemas.microsoft.com/office/drawing/2014/main" id="{CA364858-95D5-3E7C-5F30-7B29AEA6AD78}"/>
              </a:ext>
            </a:extLst>
          </p:cNvPr>
          <p:cNvSpPr txBox="1">
            <a:spLocks/>
          </p:cNvSpPr>
          <p:nvPr/>
        </p:nvSpPr>
        <p:spPr>
          <a:xfrm>
            <a:off x="796386" y="3117980"/>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Diapositive supplémentaire pour les notes de l'animateur</a:t>
            </a:r>
            <a:endParaRPr lang="en-CA" sz="5400" b="1" dirty="0">
              <a:solidFill>
                <a:schemeClr val="bg1">
                  <a:lumMod val="75000"/>
                </a:schemeClr>
              </a:solidFill>
            </a:endParaRPr>
          </a:p>
        </p:txBody>
      </p:sp>
    </p:spTree>
    <p:extLst>
      <p:ext uri="{BB962C8B-B14F-4D97-AF65-F5344CB8AC3E}">
        <p14:creationId xmlns:p14="http://schemas.microsoft.com/office/powerpoint/2010/main" val="111617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1"/>
          <p:cNvSpPr txBox="1">
            <a:spLocks noGrp="1"/>
          </p:cNvSpPr>
          <p:nvPr>
            <p:ph type="title"/>
          </p:nvPr>
        </p:nvSpPr>
        <p:spPr/>
        <p:txBody>
          <a:bodyPr/>
          <a:lstStyle/>
          <a:p>
            <a:pPr lvl="0"/>
            <a:r>
              <a:rPr lang="en-GB" dirty="0"/>
              <a:t>Processus de gestion des cas</a:t>
            </a:r>
          </a:p>
        </p:txBody>
      </p:sp>
      <p:sp>
        <p:nvSpPr>
          <p:cNvPr id="2" name="Rectangle: Rounded Corners 1">
            <a:extLst>
              <a:ext uri="{FF2B5EF4-FFF2-40B4-BE49-F238E27FC236}">
                <a16:creationId xmlns:a16="http://schemas.microsoft.com/office/drawing/2014/main" id="{64AACF30-10A3-51F2-ADF2-F6927DBCF0B2}"/>
              </a:ext>
            </a:extLst>
          </p:cNvPr>
          <p:cNvSpPr/>
          <p:nvPr/>
        </p:nvSpPr>
        <p:spPr>
          <a:xfrm>
            <a:off x="838200" y="1603482"/>
            <a:ext cx="3249708" cy="1947316"/>
          </a:xfrm>
          <a:prstGeom prst="roundRect">
            <a:avLst>
              <a:gd name="adj" fmla="val 108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Identifier les </a:t>
            </a:r>
            <a:r>
              <a:rPr lang="en-CA" dirty="0">
                <a:solidFill>
                  <a:schemeClr val="tx1"/>
                </a:solidFill>
                <a:latin typeface="Arial" panose="020B0604020202020204" pitchFamily="34" charset="0"/>
                <a:cs typeface="Arial" panose="020B0604020202020204" pitchFamily="34" charset="0"/>
              </a:rPr>
              <a:t>enfants vulnérables et les enregistrer selon les critères d'éligibilité</a:t>
            </a:r>
          </a:p>
        </p:txBody>
      </p:sp>
      <p:sp>
        <p:nvSpPr>
          <p:cNvPr id="3" name="Rectangle: Rounded Corners 2">
            <a:extLst>
              <a:ext uri="{FF2B5EF4-FFF2-40B4-BE49-F238E27FC236}">
                <a16:creationId xmlns:a16="http://schemas.microsoft.com/office/drawing/2014/main" id="{C4CB0E71-DFF5-8808-1CEE-2491D7BCCB2C}"/>
              </a:ext>
            </a:extLst>
          </p:cNvPr>
          <p:cNvSpPr/>
          <p:nvPr/>
        </p:nvSpPr>
        <p:spPr>
          <a:xfrm>
            <a:off x="450376" y="1397374"/>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a:t>
            </a:r>
          </a:p>
        </p:txBody>
      </p:sp>
      <p:sp>
        <p:nvSpPr>
          <p:cNvPr id="4" name="Rectangle: Rounded Corners 3">
            <a:extLst>
              <a:ext uri="{FF2B5EF4-FFF2-40B4-BE49-F238E27FC236}">
                <a16:creationId xmlns:a16="http://schemas.microsoft.com/office/drawing/2014/main" id="{CFD6A348-23E3-370B-6EC5-5A5E0CF0C595}"/>
              </a:ext>
            </a:extLst>
          </p:cNvPr>
          <p:cNvSpPr/>
          <p:nvPr/>
        </p:nvSpPr>
        <p:spPr>
          <a:xfrm>
            <a:off x="4740457" y="1603482"/>
            <a:ext cx="3249708" cy="1947316"/>
          </a:xfrm>
          <a:prstGeom prst="roundRect">
            <a:avLst>
              <a:gd name="adj" fmla="val 108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Évaluer les </a:t>
            </a:r>
            <a:r>
              <a:rPr lang="en-CA" dirty="0">
                <a:solidFill>
                  <a:schemeClr val="tx1"/>
                </a:solidFill>
                <a:latin typeface="Arial" panose="020B0604020202020204" pitchFamily="34" charset="0"/>
                <a:cs typeface="Arial" panose="020B0604020202020204" pitchFamily="34" charset="0"/>
              </a:rPr>
              <a:t>besoins et les points forts de l'enfant et de sa famille</a:t>
            </a:r>
          </a:p>
        </p:txBody>
      </p:sp>
      <p:sp>
        <p:nvSpPr>
          <p:cNvPr id="5" name="Rectangle: Rounded Corners 4">
            <a:extLst>
              <a:ext uri="{FF2B5EF4-FFF2-40B4-BE49-F238E27FC236}">
                <a16:creationId xmlns:a16="http://schemas.microsoft.com/office/drawing/2014/main" id="{D26B784F-82ED-4643-5CC1-FD0855CE10B9}"/>
              </a:ext>
            </a:extLst>
          </p:cNvPr>
          <p:cNvSpPr/>
          <p:nvPr/>
        </p:nvSpPr>
        <p:spPr>
          <a:xfrm>
            <a:off x="4352633" y="1397374"/>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a:t>
            </a:r>
          </a:p>
        </p:txBody>
      </p:sp>
      <p:sp>
        <p:nvSpPr>
          <p:cNvPr id="6" name="Rectangle: Rounded Corners 5">
            <a:extLst>
              <a:ext uri="{FF2B5EF4-FFF2-40B4-BE49-F238E27FC236}">
                <a16:creationId xmlns:a16="http://schemas.microsoft.com/office/drawing/2014/main" id="{ABBF9EB1-B61F-29DD-C933-8B02D01F027A}"/>
              </a:ext>
            </a:extLst>
          </p:cNvPr>
          <p:cNvSpPr/>
          <p:nvPr/>
        </p:nvSpPr>
        <p:spPr>
          <a:xfrm>
            <a:off x="8501188" y="1603482"/>
            <a:ext cx="3249708" cy="1947316"/>
          </a:xfrm>
          <a:prstGeom prst="roundRect">
            <a:avLst>
              <a:gd name="adj" fmla="val 108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panose="020B0604020202020204" pitchFamily="34" charset="0"/>
                <a:cs typeface="Arial" panose="020B0604020202020204" pitchFamily="34" charset="0"/>
              </a:rPr>
              <a:t>Élaborer un </a:t>
            </a:r>
            <a:r>
              <a:rPr lang="en-CA" b="1" dirty="0">
                <a:solidFill>
                  <a:schemeClr val="tx1"/>
                </a:solidFill>
                <a:latin typeface="Arial" panose="020B0604020202020204" pitchFamily="34" charset="0"/>
                <a:cs typeface="Arial" panose="020B0604020202020204" pitchFamily="34" charset="0"/>
              </a:rPr>
              <a:t>plan d'action </a:t>
            </a:r>
            <a:r>
              <a:rPr lang="en-CA" dirty="0">
                <a:solidFill>
                  <a:schemeClr val="tx1"/>
                </a:solidFill>
                <a:latin typeface="Arial" panose="020B0604020202020204" pitchFamily="34" charset="0"/>
                <a:cs typeface="Arial" panose="020B0604020202020204" pitchFamily="34" charset="0"/>
              </a:rPr>
              <a:t>individuel pour l'enfant afin de répondre aux besoins identifiés. Fixer des actions limitées dans le temps et des objectifs mesurables</a:t>
            </a:r>
          </a:p>
        </p:txBody>
      </p:sp>
      <p:sp>
        <p:nvSpPr>
          <p:cNvPr id="7" name="Rectangle: Rounded Corners 6">
            <a:extLst>
              <a:ext uri="{FF2B5EF4-FFF2-40B4-BE49-F238E27FC236}">
                <a16:creationId xmlns:a16="http://schemas.microsoft.com/office/drawing/2014/main" id="{C4D13F76-A247-A7B5-1D57-9F17A8804194}"/>
              </a:ext>
            </a:extLst>
          </p:cNvPr>
          <p:cNvSpPr/>
          <p:nvPr/>
        </p:nvSpPr>
        <p:spPr>
          <a:xfrm>
            <a:off x="8113364" y="1397374"/>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8" name="Rectangle: Rounded Corners 7">
            <a:extLst>
              <a:ext uri="{FF2B5EF4-FFF2-40B4-BE49-F238E27FC236}">
                <a16:creationId xmlns:a16="http://schemas.microsoft.com/office/drawing/2014/main" id="{8071E684-C51A-F577-E559-DB6B25D82EF9}"/>
              </a:ext>
            </a:extLst>
          </p:cNvPr>
          <p:cNvSpPr/>
          <p:nvPr/>
        </p:nvSpPr>
        <p:spPr>
          <a:xfrm>
            <a:off x="838200" y="3896005"/>
            <a:ext cx="3249708" cy="2133121"/>
          </a:xfrm>
          <a:prstGeom prst="roundRect">
            <a:avLst>
              <a:gd name="adj" fmla="val 108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a:solidFill>
                  <a:schemeClr val="tx1"/>
                </a:solidFill>
                <a:latin typeface="Arial" panose="020B0604020202020204" pitchFamily="34" charset="0"/>
                <a:cs typeface="Arial" panose="020B0604020202020204" pitchFamily="34" charset="0"/>
              </a:rPr>
              <a:t>Clôture</a:t>
            </a:r>
            <a:r>
              <a:rPr lang="en-CA" b="1" dirty="0">
                <a:solidFill>
                  <a:schemeClr val="tx1"/>
                </a:solidFill>
                <a:latin typeface="Arial" panose="020B0604020202020204" pitchFamily="34" charset="0"/>
                <a:cs typeface="Arial" panose="020B0604020202020204" pitchFamily="34" charset="0"/>
              </a:rPr>
              <a:t> du </a:t>
            </a:r>
            <a:r>
              <a:rPr lang="en-CA" b="1" dirty="0" err="1">
                <a:solidFill>
                  <a:schemeClr val="tx1"/>
                </a:solidFill>
                <a:latin typeface="Arial" panose="020B0604020202020204" pitchFamily="34" charset="0"/>
                <a:cs typeface="Arial" panose="020B0604020202020204" pitchFamily="34" charset="0"/>
              </a:rPr>
              <a:t>cas</a:t>
            </a:r>
            <a:endParaRPr lang="en-CA" b="1"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6C96DEE7-3BE6-C870-D03C-693E4568160A}"/>
              </a:ext>
            </a:extLst>
          </p:cNvPr>
          <p:cNvSpPr/>
          <p:nvPr/>
        </p:nvSpPr>
        <p:spPr>
          <a:xfrm>
            <a:off x="450376" y="3689898"/>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6</a:t>
            </a:r>
          </a:p>
        </p:txBody>
      </p:sp>
      <p:sp>
        <p:nvSpPr>
          <p:cNvPr id="10" name="Rectangle: Rounded Corners 9">
            <a:extLst>
              <a:ext uri="{FF2B5EF4-FFF2-40B4-BE49-F238E27FC236}">
                <a16:creationId xmlns:a16="http://schemas.microsoft.com/office/drawing/2014/main" id="{E53FEEC8-DE73-3293-A7F2-EEBE2650F9DA}"/>
              </a:ext>
            </a:extLst>
          </p:cNvPr>
          <p:cNvSpPr/>
          <p:nvPr/>
        </p:nvSpPr>
        <p:spPr>
          <a:xfrm>
            <a:off x="4740457" y="3896005"/>
            <a:ext cx="3249708" cy="2133121"/>
          </a:xfrm>
          <a:prstGeom prst="roundRect">
            <a:avLst>
              <a:gd name="adj" fmla="val 108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Arial" panose="020B0604020202020204" pitchFamily="34" charset="0"/>
                <a:cs typeface="Arial" panose="020B0604020202020204" pitchFamily="34" charset="0"/>
              </a:rPr>
              <a:t>Suivi et revue</a:t>
            </a:r>
          </a:p>
        </p:txBody>
      </p:sp>
      <p:sp>
        <p:nvSpPr>
          <p:cNvPr id="11" name="Rectangle: Rounded Corners 10">
            <a:extLst>
              <a:ext uri="{FF2B5EF4-FFF2-40B4-BE49-F238E27FC236}">
                <a16:creationId xmlns:a16="http://schemas.microsoft.com/office/drawing/2014/main" id="{25909E5F-5FE8-829D-F15D-FE4655604FF6}"/>
              </a:ext>
            </a:extLst>
          </p:cNvPr>
          <p:cNvSpPr/>
          <p:nvPr/>
        </p:nvSpPr>
        <p:spPr>
          <a:xfrm>
            <a:off x="4352633" y="3689898"/>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a:t>
            </a:r>
          </a:p>
        </p:txBody>
      </p:sp>
      <p:sp>
        <p:nvSpPr>
          <p:cNvPr id="12" name="Rectangle: Rounded Corners 11">
            <a:extLst>
              <a:ext uri="{FF2B5EF4-FFF2-40B4-BE49-F238E27FC236}">
                <a16:creationId xmlns:a16="http://schemas.microsoft.com/office/drawing/2014/main" id="{35949464-6A87-15C0-EF66-1CEAFF591CCA}"/>
              </a:ext>
            </a:extLst>
          </p:cNvPr>
          <p:cNvSpPr/>
          <p:nvPr/>
        </p:nvSpPr>
        <p:spPr>
          <a:xfrm>
            <a:off x="8501188" y="3896005"/>
            <a:ext cx="3249708" cy="2133121"/>
          </a:xfrm>
          <a:prstGeom prst="roundRect">
            <a:avLst>
              <a:gd name="adj" fmla="val 1082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latin typeface="Arial" panose="020B0604020202020204" pitchFamily="34" charset="0"/>
                <a:cs typeface="Arial" panose="020B0604020202020204" pitchFamily="34" charset="0"/>
              </a:rPr>
              <a:t>Mettre en œuvre le </a:t>
            </a:r>
            <a:r>
              <a:rPr lang="en-CA" dirty="0">
                <a:solidFill>
                  <a:schemeClr val="bg1"/>
                </a:solidFill>
                <a:latin typeface="Arial" panose="020B0604020202020204" pitchFamily="34" charset="0"/>
                <a:cs typeface="Arial" panose="020B0604020202020204" pitchFamily="34" charset="0"/>
              </a:rPr>
              <a:t>plan </a:t>
            </a:r>
            <a:r>
              <a:rPr lang="en-CA" dirty="0" err="1">
                <a:solidFill>
                  <a:schemeClr val="bg1"/>
                </a:solidFill>
                <a:latin typeface="Arial" panose="020B0604020202020204" pitchFamily="34" charset="0"/>
                <a:cs typeface="Arial" panose="020B0604020202020204" pitchFamily="34" charset="0"/>
              </a:rPr>
              <a:t>d’action</a:t>
            </a:r>
            <a:r>
              <a:rPr lang="en-CA" dirty="0">
                <a:solidFill>
                  <a:schemeClr val="bg1"/>
                </a:solidFill>
                <a:latin typeface="Arial" panose="020B0604020202020204" pitchFamily="34" charset="0"/>
                <a:cs typeface="Arial" panose="020B0604020202020204" pitchFamily="34" charset="0"/>
              </a:rPr>
              <a:t>, y compris l'aide directe et l'orientation des patients.</a:t>
            </a:r>
          </a:p>
        </p:txBody>
      </p:sp>
      <p:sp>
        <p:nvSpPr>
          <p:cNvPr id="13" name="Rectangle: Rounded Corners 12">
            <a:extLst>
              <a:ext uri="{FF2B5EF4-FFF2-40B4-BE49-F238E27FC236}">
                <a16:creationId xmlns:a16="http://schemas.microsoft.com/office/drawing/2014/main" id="{5B0D8886-E310-E267-5B9C-FD401E7EF6E7}"/>
              </a:ext>
            </a:extLst>
          </p:cNvPr>
          <p:cNvSpPr/>
          <p:nvPr/>
        </p:nvSpPr>
        <p:spPr>
          <a:xfrm>
            <a:off x="8113364" y="3689898"/>
            <a:ext cx="557717" cy="55771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4</a:t>
            </a:r>
          </a:p>
        </p:txBody>
      </p:sp>
      <p:cxnSp>
        <p:nvCxnSpPr>
          <p:cNvPr id="14" name="Straight Arrow Connector 13">
            <a:extLst>
              <a:ext uri="{FF2B5EF4-FFF2-40B4-BE49-F238E27FC236}">
                <a16:creationId xmlns:a16="http://schemas.microsoft.com/office/drawing/2014/main" id="{D00EF374-B1D5-1AA6-5D1B-D3657B9B673B}"/>
              </a:ext>
            </a:extLst>
          </p:cNvPr>
          <p:cNvCxnSpPr>
            <a:cxnSpLocks/>
            <a:stCxn id="2" idx="3"/>
            <a:endCxn id="4" idx="1"/>
          </p:cNvCxnSpPr>
          <p:nvPr/>
        </p:nvCxnSpPr>
        <p:spPr>
          <a:xfrm>
            <a:off x="4087908" y="2577140"/>
            <a:ext cx="652549"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9296100-728A-55B2-6D7F-95C071F2C5C7}"/>
              </a:ext>
            </a:extLst>
          </p:cNvPr>
          <p:cNvCxnSpPr>
            <a:cxnSpLocks/>
            <a:stCxn id="4" idx="3"/>
            <a:endCxn id="6" idx="1"/>
          </p:cNvCxnSpPr>
          <p:nvPr/>
        </p:nvCxnSpPr>
        <p:spPr>
          <a:xfrm>
            <a:off x="7990165" y="2577140"/>
            <a:ext cx="511023"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EF88EB-EF1B-AFFB-228E-90BCAB1A4CC7}"/>
              </a:ext>
            </a:extLst>
          </p:cNvPr>
          <p:cNvCxnSpPr>
            <a:cxnSpLocks/>
            <a:stCxn id="6" idx="2"/>
            <a:endCxn id="12" idx="0"/>
          </p:cNvCxnSpPr>
          <p:nvPr/>
        </p:nvCxnSpPr>
        <p:spPr>
          <a:xfrm>
            <a:off x="10126042" y="3550798"/>
            <a:ext cx="0" cy="34520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6EE91ED-5A58-1EDD-6A79-6F620DE8CAC6}"/>
              </a:ext>
            </a:extLst>
          </p:cNvPr>
          <p:cNvCxnSpPr>
            <a:cxnSpLocks/>
            <a:stCxn id="12" idx="1"/>
            <a:endCxn id="10" idx="3"/>
          </p:cNvCxnSpPr>
          <p:nvPr/>
        </p:nvCxnSpPr>
        <p:spPr>
          <a:xfrm flipH="1">
            <a:off x="7990165" y="4962566"/>
            <a:ext cx="511023"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DCA1C4-6892-7BE0-3ABF-91CB4B51E6EB}"/>
              </a:ext>
            </a:extLst>
          </p:cNvPr>
          <p:cNvCxnSpPr>
            <a:cxnSpLocks/>
            <a:stCxn id="10" idx="1"/>
            <a:endCxn id="8" idx="3"/>
          </p:cNvCxnSpPr>
          <p:nvPr/>
        </p:nvCxnSpPr>
        <p:spPr>
          <a:xfrm flipH="1">
            <a:off x="4087908" y="4962566"/>
            <a:ext cx="652549" cy="0"/>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CC90B4B-4070-DF4C-2DE0-4C4015129273}"/>
              </a:ext>
            </a:extLst>
          </p:cNvPr>
          <p:cNvCxnSpPr>
            <a:cxnSpLocks/>
            <a:stCxn id="10" idx="0"/>
            <a:endCxn id="4" idx="2"/>
          </p:cNvCxnSpPr>
          <p:nvPr/>
        </p:nvCxnSpPr>
        <p:spPr>
          <a:xfrm flipV="1">
            <a:off x="6365311" y="3550798"/>
            <a:ext cx="0" cy="345207"/>
          </a:xfrm>
          <a:prstGeom prst="straightConnector1">
            <a:avLst/>
          </a:prstGeom>
          <a:ln w="38100">
            <a:solidFill>
              <a:schemeClr val="accent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AC38B72-0FF1-1C60-64E7-3FFD66BEB308}"/>
              </a:ext>
            </a:extLst>
          </p:cNvPr>
          <p:cNvCxnSpPr>
            <a:cxnSpLocks/>
            <a:stCxn id="10" idx="0"/>
          </p:cNvCxnSpPr>
          <p:nvPr/>
        </p:nvCxnSpPr>
        <p:spPr>
          <a:xfrm flipV="1">
            <a:off x="6365311" y="3429000"/>
            <a:ext cx="2135877" cy="467005"/>
          </a:xfrm>
          <a:prstGeom prst="straightConnector1">
            <a:avLst/>
          </a:prstGeom>
          <a:ln w="38100">
            <a:solidFill>
              <a:schemeClr val="accent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dirty="0">
                <a:ea typeface="Arial"/>
                <a:sym typeface="Arial"/>
              </a:rPr>
              <a:t>Objectifs d'apprentissage</a:t>
            </a:r>
            <a:endParaRPr dirty="0"/>
          </a:p>
        </p:txBody>
      </p:sp>
      <p:grpSp>
        <p:nvGrpSpPr>
          <p:cNvPr id="350" name="Google Shape;350;p7"/>
          <p:cNvGrpSpPr/>
          <p:nvPr/>
        </p:nvGrpSpPr>
        <p:grpSpPr>
          <a:xfrm>
            <a:off x="1204513" y="2280946"/>
            <a:ext cx="1196375" cy="868968"/>
            <a:chOff x="6878053" y="1156317"/>
            <a:chExt cx="1431178" cy="1039513"/>
          </a:xfrm>
          <a:solidFill>
            <a:schemeClr val="accent2">
              <a:lumMod val="50000"/>
            </a:schemeClr>
          </a:solidFill>
        </p:grpSpPr>
        <p:grpSp>
          <p:nvGrpSpPr>
            <p:cNvPr id="351" name="Google Shape;351;p7"/>
            <p:cNvGrpSpPr/>
            <p:nvPr/>
          </p:nvGrpSpPr>
          <p:grpSpPr>
            <a:xfrm>
              <a:off x="7672978" y="1156317"/>
              <a:ext cx="412941" cy="436880"/>
              <a:chOff x="243840" y="1676400"/>
              <a:chExt cx="701040" cy="741680"/>
            </a:xfrm>
            <a:grpFill/>
          </p:grpSpPr>
          <p:sp>
            <p:nvSpPr>
              <p:cNvPr id="352" name="Google Shape;352;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3" name="Google Shape;353;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54" name="Google Shape;354;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5" name="Google Shape;355;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6" name="Google Shape;356;p7"/>
          <p:cNvGrpSpPr/>
          <p:nvPr/>
        </p:nvGrpSpPr>
        <p:grpSpPr>
          <a:xfrm>
            <a:off x="4027892" y="2280946"/>
            <a:ext cx="1196375" cy="868968"/>
            <a:chOff x="6878053" y="1156317"/>
            <a:chExt cx="1431178" cy="1039513"/>
          </a:xfrm>
          <a:solidFill>
            <a:schemeClr val="accent2">
              <a:lumMod val="50000"/>
            </a:schemeClr>
          </a:solidFill>
        </p:grpSpPr>
        <p:grpSp>
          <p:nvGrpSpPr>
            <p:cNvPr id="357" name="Google Shape;357;p7"/>
            <p:cNvGrpSpPr/>
            <p:nvPr/>
          </p:nvGrpSpPr>
          <p:grpSpPr>
            <a:xfrm>
              <a:off x="7672978" y="1156317"/>
              <a:ext cx="412941" cy="436880"/>
              <a:chOff x="243840" y="1676400"/>
              <a:chExt cx="701040" cy="741680"/>
            </a:xfrm>
            <a:grpFill/>
          </p:grpSpPr>
          <p:sp>
            <p:nvSpPr>
              <p:cNvPr id="358" name="Google Shape;358;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9" name="Google Shape;359;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0" name="Google Shape;360;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62" name="Google Shape;362;p7"/>
          <p:cNvGrpSpPr/>
          <p:nvPr/>
        </p:nvGrpSpPr>
        <p:grpSpPr>
          <a:xfrm>
            <a:off x="6851271" y="2300399"/>
            <a:ext cx="1196375" cy="868968"/>
            <a:chOff x="6878053" y="1156317"/>
            <a:chExt cx="1431178" cy="1039513"/>
          </a:xfrm>
          <a:solidFill>
            <a:schemeClr val="accent2">
              <a:lumMod val="50000"/>
            </a:schemeClr>
          </a:solidFill>
        </p:grpSpPr>
        <p:grpSp>
          <p:nvGrpSpPr>
            <p:cNvPr id="363" name="Google Shape;363;p7"/>
            <p:cNvGrpSpPr/>
            <p:nvPr/>
          </p:nvGrpSpPr>
          <p:grpSpPr>
            <a:xfrm>
              <a:off x="7672978" y="1156317"/>
              <a:ext cx="412941" cy="436880"/>
              <a:chOff x="243840" y="1676400"/>
              <a:chExt cx="701040" cy="741680"/>
            </a:xfrm>
            <a:grpFill/>
          </p:grpSpPr>
          <p:sp>
            <p:nvSpPr>
              <p:cNvPr id="364" name="Google Shape;364;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5" name="Google Shape;365;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6" name="Google Shape;366;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7" name="Google Shape;367;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 name="Google Shape;362;p7">
            <a:extLst>
              <a:ext uri="{FF2B5EF4-FFF2-40B4-BE49-F238E27FC236}">
                <a16:creationId xmlns:a16="http://schemas.microsoft.com/office/drawing/2014/main" id="{C544C3AC-01A4-ADE8-FEC0-52B0E14CE41D}"/>
              </a:ext>
            </a:extLst>
          </p:cNvPr>
          <p:cNvGrpSpPr/>
          <p:nvPr/>
        </p:nvGrpSpPr>
        <p:grpSpPr>
          <a:xfrm>
            <a:off x="9674649" y="2280946"/>
            <a:ext cx="1196375" cy="868968"/>
            <a:chOff x="6878053" y="1156317"/>
            <a:chExt cx="1431178" cy="1039513"/>
          </a:xfrm>
          <a:solidFill>
            <a:schemeClr val="accent2">
              <a:lumMod val="50000"/>
            </a:schemeClr>
          </a:solidFill>
        </p:grpSpPr>
        <p:grpSp>
          <p:nvGrpSpPr>
            <p:cNvPr id="4" name="Google Shape;363;p7">
              <a:extLst>
                <a:ext uri="{FF2B5EF4-FFF2-40B4-BE49-F238E27FC236}">
                  <a16:creationId xmlns:a16="http://schemas.microsoft.com/office/drawing/2014/main" id="{5848C106-6FC7-CD44-E2D1-B328D4EB80F9}"/>
                </a:ext>
              </a:extLst>
            </p:cNvPr>
            <p:cNvGrpSpPr/>
            <p:nvPr/>
          </p:nvGrpSpPr>
          <p:grpSpPr>
            <a:xfrm>
              <a:off x="7672978" y="1156317"/>
              <a:ext cx="412941" cy="436880"/>
              <a:chOff x="243840" y="1676400"/>
              <a:chExt cx="701040" cy="741680"/>
            </a:xfrm>
            <a:grpFill/>
          </p:grpSpPr>
          <p:sp>
            <p:nvSpPr>
              <p:cNvPr id="7" name="Google Shape;364;p7">
                <a:extLst>
                  <a:ext uri="{FF2B5EF4-FFF2-40B4-BE49-F238E27FC236}">
                    <a16:creationId xmlns:a16="http://schemas.microsoft.com/office/drawing/2014/main" id="{D9A37904-0799-1C4B-9282-AD96A45AF24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8" name="Google Shape;365;p7">
                <a:extLst>
                  <a:ext uri="{FF2B5EF4-FFF2-40B4-BE49-F238E27FC236}">
                    <a16:creationId xmlns:a16="http://schemas.microsoft.com/office/drawing/2014/main" id="{834049D0-A73A-07BB-789B-D1F83CD848D5}"/>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5" name="Google Shape;366;p7">
              <a:extLst>
                <a:ext uri="{FF2B5EF4-FFF2-40B4-BE49-F238E27FC236}">
                  <a16:creationId xmlns:a16="http://schemas.microsoft.com/office/drawing/2014/main" id="{56A333BA-E1A7-0F0A-F1A3-F2C714B3BFE6}"/>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6" name="Google Shape;367;p7">
              <a:extLst>
                <a:ext uri="{FF2B5EF4-FFF2-40B4-BE49-F238E27FC236}">
                  <a16:creationId xmlns:a16="http://schemas.microsoft.com/office/drawing/2014/main" id="{24F5734F-A85D-1A6A-B498-84C30CD7182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9" name="TextBox 8">
            <a:extLst>
              <a:ext uri="{FF2B5EF4-FFF2-40B4-BE49-F238E27FC236}">
                <a16:creationId xmlns:a16="http://schemas.microsoft.com/office/drawing/2014/main" id="{E44EE6F4-6BBA-35C5-731F-C86E5ABE6C0F}"/>
              </a:ext>
            </a:extLst>
          </p:cNvPr>
          <p:cNvSpPr txBox="1"/>
          <p:nvPr/>
        </p:nvSpPr>
        <p:spPr>
          <a:xfrm>
            <a:off x="533400" y="3599089"/>
            <a:ext cx="2668387" cy="1938992"/>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Déterminer quand un </a:t>
            </a:r>
            <a:r>
              <a:rPr lang="en-GB" sz="2000" dirty="0" err="1">
                <a:latin typeface="Arial" panose="020B0604020202020204" pitchFamily="34" charset="0"/>
                <a:cs typeface="Arial" panose="020B0604020202020204" pitchFamily="34" charset="0"/>
              </a:rPr>
              <a:t>gestionnaire</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cas</a:t>
            </a:r>
            <a:r>
              <a:rPr lang="en-GB" sz="2000" dirty="0">
                <a:latin typeface="Arial" panose="020B0604020202020204" pitchFamily="34" charset="0"/>
                <a:cs typeface="Arial" panose="020B0604020202020204" pitchFamily="34" charset="0"/>
              </a:rPr>
              <a:t> doit partager des informations ou défendre les intérêts de l'enfant</a:t>
            </a:r>
            <a:endParaRPr lang="en-BE"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4EF1C24-C78A-BFD8-532A-49EBFCA4350C}"/>
              </a:ext>
            </a:extLst>
          </p:cNvPr>
          <p:cNvSpPr txBox="1"/>
          <p:nvPr/>
        </p:nvSpPr>
        <p:spPr>
          <a:xfrm>
            <a:off x="3484303" y="3638881"/>
            <a:ext cx="2359925" cy="1015663"/>
          </a:xfrm>
          <a:prstGeom prst="rect">
            <a:avLst/>
          </a:prstGeom>
          <a:noFill/>
        </p:spPr>
        <p:txBody>
          <a:bodyPr wrap="square" lIns="91440" tIns="45720" rIns="91440" bIns="45720" rtlCol="0" anchor="t">
            <a:spAutoFit/>
          </a:bodyPr>
          <a:lstStyle/>
          <a:p>
            <a:pPr algn="ctr"/>
            <a:r>
              <a:rPr lang="en-GB" sz="2000" dirty="0">
                <a:latin typeface="Arial" panose="020B0604020202020204" pitchFamily="34" charset="0"/>
                <a:cs typeface="Arial" panose="020B0604020202020204" pitchFamily="34" charset="0"/>
              </a:rPr>
              <a:t>Mettre en œuvre des activités de SMSPS ciblées et non spécialisées</a:t>
            </a:r>
            <a:endParaRPr lang="en-BE"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28B677-5F88-D1C5-184E-66992F246FBF}"/>
              </a:ext>
            </a:extLst>
          </p:cNvPr>
          <p:cNvSpPr txBox="1"/>
          <p:nvPr/>
        </p:nvSpPr>
        <p:spPr>
          <a:xfrm>
            <a:off x="6335815" y="3677787"/>
            <a:ext cx="2359925" cy="1323439"/>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Identifier des solutions aux problèmes courants liés à la gestion des références</a:t>
            </a:r>
            <a:endParaRPr lang="en-BE"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381C290-C669-1AC3-F168-4A2DE7974F78}"/>
              </a:ext>
            </a:extLst>
          </p:cNvPr>
          <p:cNvSpPr txBox="1"/>
          <p:nvPr/>
        </p:nvSpPr>
        <p:spPr>
          <a:xfrm>
            <a:off x="9058818" y="3638881"/>
            <a:ext cx="2770950" cy="1938992"/>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Expliquer les meilleures pratiques en matière de protection des données et de partage de l'information</a:t>
            </a:r>
            <a:endParaRPr lang="en-BE" sz="20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72EB933-7F53-EFF7-3BA3-26EEDE87EAAE}"/>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3AC978D5-9494-3BF1-4CF0-85AB328E03C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4895BFAB-B16E-9003-174F-CD15B04A4F20}"/>
                </a:ext>
              </a:extLst>
            </p:cNvPr>
            <p:cNvGrpSpPr/>
            <p:nvPr/>
          </p:nvGrpSpPr>
          <p:grpSpPr>
            <a:xfrm>
              <a:off x="10741851" y="707024"/>
              <a:ext cx="562136" cy="634675"/>
              <a:chOff x="760175" y="830141"/>
              <a:chExt cx="867619" cy="979580"/>
            </a:xfrm>
          </p:grpSpPr>
          <p:sp>
            <p:nvSpPr>
              <p:cNvPr id="15" name="Rectangle 14">
                <a:extLst>
                  <a:ext uri="{FF2B5EF4-FFF2-40B4-BE49-F238E27FC236}">
                    <a16:creationId xmlns:a16="http://schemas.microsoft.com/office/drawing/2014/main" id="{FC045E5D-4CD9-4204-0F46-48AFF9E1D5DA}"/>
                  </a:ext>
                </a:extLst>
              </p:cNvPr>
              <p:cNvSpPr/>
              <p:nvPr/>
            </p:nvSpPr>
            <p:spPr>
              <a:xfrm>
                <a:off x="864636" y="830141"/>
                <a:ext cx="763158" cy="97957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accent2">
                        <a:lumMod val="50000"/>
                      </a:schemeClr>
                    </a:solidFill>
                    <a:latin typeface="Arial" panose="020B0604020202020204" pitchFamily="34" charset="0"/>
                    <a:cs typeface="Arial" panose="020B0604020202020204" pitchFamily="34" charset="0"/>
                  </a:rPr>
                  <a:t>150</a:t>
                </a:r>
              </a:p>
            </p:txBody>
          </p:sp>
          <p:sp>
            <p:nvSpPr>
              <p:cNvPr id="16" name="Rectangle 15">
                <a:extLst>
                  <a:ext uri="{FF2B5EF4-FFF2-40B4-BE49-F238E27FC236}">
                    <a16:creationId xmlns:a16="http://schemas.microsoft.com/office/drawing/2014/main" id="{4B7C6B02-2D4D-6664-9E6E-515DD8F2354F}"/>
                  </a:ext>
                </a:extLst>
              </p:cNvPr>
              <p:cNvSpPr/>
              <p:nvPr/>
            </p:nvSpPr>
            <p:spPr>
              <a:xfrm>
                <a:off x="760175" y="830143"/>
                <a:ext cx="149292" cy="97957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3AE3B00F-B35F-1F5C-DDF4-425E1893CB6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50000"/>
                  </a:schemeClr>
                </a:solidFill>
                <a:latin typeface="Garamond"/>
              </a:rPr>
              <a:t>SESSION 2</a:t>
            </a:r>
          </a:p>
          <a:p>
            <a:br>
              <a:rPr lang="en-CA" b="1" dirty="0">
                <a:solidFill>
                  <a:schemeClr val="accent2">
                    <a:lumMod val="50000"/>
                  </a:schemeClr>
                </a:solidFill>
                <a:latin typeface="Garamond"/>
              </a:rPr>
            </a:br>
            <a:r>
              <a:rPr lang="en-US" sz="5400" b="1" dirty="0">
                <a:solidFill>
                  <a:schemeClr val="accent2">
                    <a:lumMod val="50000"/>
                  </a:schemeClr>
                </a:solidFill>
                <a:latin typeface="Garamond"/>
              </a:rPr>
              <a:t>Que peut faire un </a:t>
            </a:r>
            <a:r>
              <a:rPr lang="en-US" sz="5400" b="1" dirty="0" err="1">
                <a:solidFill>
                  <a:schemeClr val="accent2">
                    <a:lumMod val="50000"/>
                  </a:schemeClr>
                </a:solidFill>
                <a:latin typeface="Garamond"/>
              </a:rPr>
              <a:t>gestionnaire</a:t>
            </a:r>
            <a:r>
              <a:rPr lang="en-US" sz="5400" b="1" dirty="0">
                <a:solidFill>
                  <a:schemeClr val="accent2">
                    <a:lumMod val="50000"/>
                  </a:schemeClr>
                </a:solidFill>
                <a:latin typeface="Garamond"/>
              </a:rPr>
              <a:t> de </a:t>
            </a:r>
            <a:r>
              <a:rPr lang="en-US" sz="5400" b="1" dirty="0" err="1">
                <a:solidFill>
                  <a:schemeClr val="accent2">
                    <a:lumMod val="50000"/>
                  </a:schemeClr>
                </a:solidFill>
                <a:latin typeface="Garamond"/>
              </a:rPr>
              <a:t>cas</a:t>
            </a:r>
            <a:r>
              <a:rPr lang="en-US" sz="5400" b="1" dirty="0">
                <a:solidFill>
                  <a:schemeClr val="accent2">
                    <a:lumMod val="50000"/>
                  </a:schemeClr>
                </a:solidFill>
                <a:latin typeface="Garamond"/>
              </a:rPr>
              <a:t> pendant la mise en œuvre ?</a:t>
            </a:r>
          </a:p>
        </p:txBody>
      </p:sp>
    </p:spTree>
    <p:extLst>
      <p:ext uri="{BB962C8B-B14F-4D97-AF65-F5344CB8AC3E}">
        <p14:creationId xmlns:p14="http://schemas.microsoft.com/office/powerpoint/2010/main" val="910467805"/>
      </p:ext>
    </p:extLst>
  </p:cSld>
  <p:clrMapOvr>
    <a:masterClrMapping/>
  </p:clrMapOvr>
</p:sld>
</file>

<file path=ppt/theme/theme1.xml><?xml version="1.0" encoding="utf-8"?>
<a:theme xmlns:a="http://schemas.openxmlformats.org/drawingml/2006/main" name="Office Theme">
  <a:themeElements>
    <a:clrScheme name="Alliance">
      <a:dk1>
        <a:sysClr val="windowText" lastClr="000000"/>
      </a:dk1>
      <a:lt1>
        <a:sysClr val="window" lastClr="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7935</Words>
  <Application>Microsoft Office PowerPoint</Application>
  <PresentationFormat>Widescreen</PresentationFormat>
  <Paragraphs>858</Paragraphs>
  <Slides>53</Slides>
  <Notes>53</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Garamond</vt:lpstr>
      <vt:lpstr>Helvetica Neue</vt:lpstr>
      <vt:lpstr>Office Theme</vt:lpstr>
      <vt:lpstr>PowerPoint Presentation</vt:lpstr>
      <vt:lpstr>PowerPoint Presentation</vt:lpstr>
      <vt:lpstr>Objectif du module</vt:lpstr>
      <vt:lpstr>Ordre du jour</vt:lpstr>
      <vt:lpstr>Récapitulation</vt:lpstr>
      <vt:lpstr>PowerPoint Presentation</vt:lpstr>
      <vt:lpstr>Processus de gestion des cas</vt:lpstr>
      <vt:lpstr>Objectifs d'apprentissage</vt:lpstr>
      <vt:lpstr>PowerPoint Presentation</vt:lpstr>
      <vt:lpstr>Fonction de soutien des responsabilités</vt:lpstr>
      <vt:lpstr>Fonction de coordination </vt:lpstr>
      <vt:lpstr>Fonction de coordination </vt:lpstr>
      <vt:lpstr>PowerPoint Presentation</vt:lpstr>
      <vt:lpstr>Norme 18</vt:lpstr>
      <vt:lpstr>Fournir des informations à l'enfant et à sa famille</vt:lpstr>
      <vt:lpstr>PowerPoint Presentation</vt:lpstr>
      <vt:lpstr>Fournir des informations à l'enfant et à sa famille</vt:lpstr>
      <vt:lpstr>Défendre les intérêts de l'enfant</vt:lpstr>
      <vt:lpstr>Défendre les intérêts de l'enfant</vt:lpstr>
      <vt:lpstr>Défense des intérêts d'Amina</vt:lpstr>
      <vt:lpstr>Points clés de l'apprentissage</vt:lpstr>
      <vt:lpstr>PowerPoint Presentation</vt:lpstr>
      <vt:lpstr>Meilleures pratiques en matière d'orientation</vt:lpstr>
      <vt:lpstr>Activités directives et non directives de la SMSPS</vt:lpstr>
      <vt:lpstr>Types d'activités de SMSPS ciblées et non spécialisées</vt:lpstr>
      <vt:lpstr>Psychoéducation </vt:lpstr>
      <vt:lpstr>Psychoéducation </vt:lpstr>
      <vt:lpstr>Interventions expressives</vt:lpstr>
      <vt:lpstr>Interventions de régulation émotionnelle</vt:lpstr>
      <vt:lpstr>Directive sur les activités de la SMSPS</vt:lpstr>
      <vt:lpstr>PowerPoint Presentation</vt:lpstr>
      <vt:lpstr>Activité 4 : Roue des émotions</vt:lpstr>
      <vt:lpstr>Activité 4 : Roue des émotions</vt:lpstr>
      <vt:lpstr>Activité 5 : Quand je me sens..., je fais...</vt:lpstr>
      <vt:lpstr>Activité 5 : Quand je me sens..., je fais...</vt:lpstr>
      <vt:lpstr>Activité 6 : Les différentes formes de stress</vt:lpstr>
      <vt:lpstr>Activité 6 : Les différentes formes de stress</vt:lpstr>
      <vt:lpstr>Activité 7 : repiration avec la main sur le ventre</vt:lpstr>
      <vt:lpstr>Points clés de l'apprentissage</vt:lpstr>
      <vt:lpstr>PowerPoint Presentation</vt:lpstr>
      <vt:lpstr>Cartographie des services </vt:lpstr>
      <vt:lpstr>Meilleures pratiques en matière d'orientation</vt:lpstr>
      <vt:lpstr>PowerPoint Presentation</vt:lpstr>
      <vt:lpstr>Examiner le formulaire relatif aux services fournis</vt:lpstr>
      <vt:lpstr>Difficultés liées à l'orientation des patients</vt:lpstr>
      <vt:lpstr>PowerPoint Presentation</vt:lpstr>
      <vt:lpstr>Principes de protection des données personnelles</vt:lpstr>
      <vt:lpstr>Pratique du besoin de savoir</vt:lpstr>
      <vt:lpstr>Examiner le formulaire de renvoi</vt:lpstr>
      <vt:lpstr>Points clés de l'apprentissage</vt:lpstr>
      <vt:lpstr>PowerPoint Presentation</vt:lpstr>
      <vt:lpstr>Fin du module 9</vt:lpstr>
      <vt:lpstr>Autosoins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keywords>, docId:1397C475F0C1B22933C1171B90E2B47E</cp:keywords>
  <cp:lastModifiedBy>Ilse Van der Straeten</cp:lastModifiedBy>
  <cp:revision>94</cp:revision>
  <dcterms:created xsi:type="dcterms:W3CDTF">2023-02-13T10:34:01Z</dcterms:created>
  <dcterms:modified xsi:type="dcterms:W3CDTF">2023-04-05T15:51:44Z</dcterms:modified>
</cp:coreProperties>
</file>