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2192000" cy="6858000"/>
  <p:notesSz cx="7099300" cy="10234613"/>
  <p:embeddedFontLst>
    <p:embeddedFont>
      <p:font typeface="Calibri" panose="020F0502020204030204" pitchFamily="34" charset="0"/>
      <p:regular r:id="rId55"/>
      <p:bold r:id="rId56"/>
      <p:italic r:id="rId57"/>
      <p:boldItalic r:id="rId58"/>
    </p:embeddedFont>
    <p:embeddedFont>
      <p:font typeface="Garamond" panose="02020404030301010803" pitchFamily="18" charset="0"/>
      <p:regular r:id="rId59"/>
      <p:bold r:id="rId60"/>
      <p:italic r:id="rId61"/>
      <p:boldItalic r:id="rId62"/>
    </p:embeddedFont>
    <p:embeddedFont>
      <p:font typeface="Helvetica Neue" panose="020B060402020202020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EjZpAajr8RkXqz1rD81fF6WCd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FB9D01-7B0D-4872-9D58-4776104BD16F}">
  <a:tblStyle styleId="{10FB9D01-7B0D-4872-9D58-4776104BD16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E8EC"/>
          </a:solidFill>
        </a:fill>
      </a:tcStyle>
    </a:wholeTbl>
    <a:band1H>
      <a:tcTxStyle/>
      <a:tcStyle>
        <a:tcBdr/>
        <a:fill>
          <a:solidFill>
            <a:srgbClr val="DDCED6"/>
          </a:solidFill>
        </a:fill>
      </a:tcStyle>
    </a:band1H>
    <a:band2H>
      <a:tcTxStyle/>
      <a:tcStyle>
        <a:tcBdr/>
      </a:tcStyle>
    </a:band2H>
    <a:band1V>
      <a:tcTxStyle/>
      <a:tcStyle>
        <a:tcBdr/>
        <a:fill>
          <a:solidFill>
            <a:srgbClr val="DDCED6"/>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40" autoAdjust="0"/>
  </p:normalViewPr>
  <p:slideViewPr>
    <p:cSldViewPr snapToGrid="0">
      <p:cViewPr varScale="1">
        <p:scale>
          <a:sx n="61" d="100"/>
          <a:sy n="61" d="100"/>
        </p:scale>
        <p:origin x="843"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lvl1pPr marL="457200" marR="0" lvl="0"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BIENVENUE</a:t>
            </a:r>
            <a:endParaRPr dirty="0"/>
          </a:p>
          <a:p>
            <a:pPr marL="171450" lvl="0" indent="-171450" algn="l" rtl="0">
              <a:spcBef>
                <a:spcPts val="0"/>
              </a:spcBef>
              <a:spcAft>
                <a:spcPts val="0"/>
              </a:spcAft>
              <a:buClr>
                <a:schemeClr val="dk1"/>
              </a:buClr>
              <a:buSzPts val="1200"/>
              <a:buChar char="•"/>
            </a:pPr>
            <a:r>
              <a:rPr lang="en-GB" dirty="0" err="1"/>
              <a:t>Accueillir</a:t>
            </a:r>
            <a:r>
              <a:rPr lang="en-GB" dirty="0"/>
              <a:t> les participants</a:t>
            </a:r>
            <a:endParaRPr dirty="0"/>
          </a:p>
        </p:txBody>
      </p:sp>
      <p:sp>
        <p:nvSpPr>
          <p:cNvPr id="93" name="Google Shape;93;p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DISCUSSION PLÉNIÈRE (10 minutes)</a:t>
            </a:r>
            <a:endParaRPr/>
          </a:p>
          <a:p>
            <a:pPr marL="171450" lvl="0" indent="-171450" algn="l" rtl="0">
              <a:spcBef>
                <a:spcPts val="0"/>
              </a:spcBef>
              <a:spcAft>
                <a:spcPts val="0"/>
              </a:spcAft>
              <a:buClr>
                <a:schemeClr val="dk1"/>
              </a:buClr>
              <a:buSzPts val="1200"/>
              <a:buChar char="•"/>
            </a:pPr>
            <a:r>
              <a:rPr lang="en-GB" i="1"/>
              <a:t>Pourquoi est-il important d'élaborer un plan d'action ?</a:t>
            </a:r>
            <a:endParaRPr/>
          </a:p>
          <a:p>
            <a:pPr marL="171450" lvl="0" indent="-171450" algn="l" rtl="0">
              <a:spcBef>
                <a:spcPts val="0"/>
              </a:spcBef>
              <a:spcAft>
                <a:spcPts val="0"/>
              </a:spcAft>
              <a:buClr>
                <a:schemeClr val="dk1"/>
              </a:buClr>
              <a:buSzPts val="1200"/>
              <a:buChar char="•"/>
            </a:pPr>
            <a:r>
              <a:rPr lang="en-GB" i="0"/>
              <a:t>Invitations à la discussion</a:t>
            </a:r>
            <a:endParaRPr/>
          </a:p>
          <a:p>
            <a:pPr marL="628650" lvl="1" indent="-171450" algn="l" rtl="0">
              <a:spcBef>
                <a:spcPts val="0"/>
              </a:spcBef>
              <a:spcAft>
                <a:spcPts val="0"/>
              </a:spcAft>
              <a:buClr>
                <a:schemeClr val="dk1"/>
              </a:buClr>
              <a:buSzPts val="1200"/>
              <a:buChar char="•"/>
            </a:pPr>
            <a:r>
              <a:rPr lang="en-GB" i="1"/>
              <a:t>Que se passerait-il s'il n'y avait pas de plan ?</a:t>
            </a:r>
            <a:endParaRPr/>
          </a:p>
          <a:p>
            <a:pPr marL="628650" lvl="1" indent="-171450" algn="l" rtl="0">
              <a:spcBef>
                <a:spcPts val="0"/>
              </a:spcBef>
              <a:spcAft>
                <a:spcPts val="0"/>
              </a:spcAft>
              <a:buClr>
                <a:schemeClr val="dk1"/>
              </a:buClr>
              <a:buSzPts val="1200"/>
              <a:buChar char="•"/>
            </a:pPr>
            <a:r>
              <a:rPr lang="en-GB" i="1"/>
              <a:t>Que se passerait-il si l'aide n'était pas fournie en temps voulu ?</a:t>
            </a:r>
            <a:endParaRPr/>
          </a:p>
          <a:p>
            <a:pPr marL="628650" lvl="1" indent="-171450" algn="l" rtl="0">
              <a:spcBef>
                <a:spcPts val="0"/>
              </a:spcBef>
              <a:spcAft>
                <a:spcPts val="0"/>
              </a:spcAft>
              <a:buClr>
                <a:schemeClr val="dk1"/>
              </a:buClr>
              <a:buSzPts val="1200"/>
              <a:buChar char="•"/>
            </a:pPr>
            <a:r>
              <a:rPr lang="en-GB" i="1"/>
              <a:t>Que se passerait-il si l'on ne savait pas clairement qui fait quoi ?</a:t>
            </a:r>
            <a:endParaRPr/>
          </a:p>
          <a:p>
            <a:pPr marL="171450" lvl="0" indent="-171450" algn="l" rtl="0">
              <a:spcBef>
                <a:spcPts val="0"/>
              </a:spcBef>
              <a:spcAft>
                <a:spcPts val="0"/>
              </a:spcAft>
              <a:buClr>
                <a:schemeClr val="dk1"/>
              </a:buClr>
              <a:buSzPts val="1200"/>
              <a:buChar char="•"/>
            </a:pPr>
            <a:r>
              <a:rPr lang="en-GB"/>
              <a:t>Guidez une brève discussion</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238" name="Google Shape;238;p1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Le plan d’action est important car il</a:t>
            </a:r>
            <a:endParaRPr/>
          </a:p>
          <a:p>
            <a:pPr marL="628650" lvl="1" indent="-171450" algn="l" rtl="0">
              <a:spcBef>
                <a:spcPts val="0"/>
              </a:spcBef>
              <a:spcAft>
                <a:spcPts val="0"/>
              </a:spcAft>
              <a:buClr>
                <a:schemeClr val="dk1"/>
              </a:buClr>
              <a:buSzPts val="1200"/>
              <a:buChar char="•"/>
            </a:pPr>
            <a:r>
              <a:rPr lang="en-GB" i="1"/>
              <a:t>Il fait le lien entre l'évaluation des besoins et la prise de mesures pour répondre à ces besoins et risques.</a:t>
            </a:r>
            <a:endParaRPr/>
          </a:p>
          <a:p>
            <a:pPr marL="628650" lvl="1" indent="-171450" algn="l" rtl="0">
              <a:spcBef>
                <a:spcPts val="0"/>
              </a:spcBef>
              <a:spcAft>
                <a:spcPts val="0"/>
              </a:spcAft>
              <a:buClr>
                <a:schemeClr val="dk1"/>
              </a:buClr>
              <a:buSzPts val="1200"/>
              <a:buChar char="•"/>
            </a:pPr>
            <a:r>
              <a:rPr lang="en-GB" i="1"/>
              <a:t>soutient une approche systématique, en organisant et en planifiant la mise en œuvre d'actions spécifiques (sans plan d'action, il peut être difficile d'organiser toutes les actions et les mesures qui doivent être prises)</a:t>
            </a:r>
            <a:endParaRPr/>
          </a:p>
          <a:p>
            <a:pPr marL="628650" lvl="1" indent="-171450" algn="l" rtl="0">
              <a:spcBef>
                <a:spcPts val="0"/>
              </a:spcBef>
              <a:spcAft>
                <a:spcPts val="0"/>
              </a:spcAft>
              <a:buClr>
                <a:schemeClr val="dk1"/>
              </a:buClr>
              <a:buSzPts val="1200"/>
              <a:buChar char="•"/>
            </a:pPr>
            <a:r>
              <a:rPr lang="en-GB" i="1"/>
              <a:t>Clarifie qui doit faire quoi et responsabilise les personnes (sans plan d'action, les actions risquent de ne pas être mises en œuvre car il n'y a pas de documentation ou de plan indiquant qui doit faire quoi et quand, ou une action peut être entreprise deux fois par une personne différente, ce qui entraîne un double travail).</a:t>
            </a:r>
            <a:endParaRPr/>
          </a:p>
          <a:p>
            <a:pPr marL="628650" lvl="1" indent="-171450" algn="l" rtl="0">
              <a:spcBef>
                <a:spcPts val="0"/>
              </a:spcBef>
              <a:spcAft>
                <a:spcPts val="0"/>
              </a:spcAft>
              <a:buClr>
                <a:schemeClr val="dk1"/>
              </a:buClr>
              <a:buSzPts val="1200"/>
              <a:buChar char="•"/>
            </a:pPr>
            <a:r>
              <a:rPr lang="en-GB" i="1"/>
              <a:t>Il prévoit un calendrier pour s'assurer que les mesures sont prises en temps voulu. Un plan d'action doit être divisé en actions à court, moyen ou long terme (sans plan d'action, les actions risquent d'être reportées ou de prendre beaucoup de temps avant d'être mises en œuvre).</a:t>
            </a:r>
            <a:endParaRPr/>
          </a:p>
          <a:p>
            <a:pPr marL="628650" lvl="1" indent="-171450" algn="l" rtl="0">
              <a:spcBef>
                <a:spcPts val="0"/>
              </a:spcBef>
              <a:spcAft>
                <a:spcPts val="0"/>
              </a:spcAft>
              <a:buClr>
                <a:schemeClr val="dk1"/>
              </a:buClr>
              <a:buSzPts val="1200"/>
              <a:buChar char="•"/>
            </a:pPr>
            <a:r>
              <a:rPr lang="en-GB" i="1"/>
              <a:t>Documente les interventions et les actions de suivi (sans plan d'intervention, il peut être plus difficile pour un superviseur de contrôler la qualité de l'aide apportée en matière de gestion de cas).</a:t>
            </a:r>
            <a:endParaRPr/>
          </a:p>
          <a:p>
            <a:pPr marL="628650" lvl="1" indent="-171450" algn="l" rtl="0">
              <a:spcBef>
                <a:spcPts val="0"/>
              </a:spcBef>
              <a:spcAft>
                <a:spcPts val="0"/>
              </a:spcAft>
              <a:buClr>
                <a:schemeClr val="dk1"/>
              </a:buClr>
              <a:buSzPts val="1200"/>
              <a:buChar char="•"/>
            </a:pPr>
            <a:r>
              <a:rPr lang="en-GB" i="1"/>
              <a:t>Clarifie les attentes, en s'assurant que tout le monde sait clairement ce qui sera fait, et reconfirme le consentement éclairé ou l'assentiment lorsque le gestionnaire de cas, l'enfant, le parent ou la personne qui s'occupe de l'enfant sont d'accord sur la planification de l'action.</a:t>
            </a:r>
            <a:endParaRPr/>
          </a:p>
          <a:p>
            <a:pPr marL="171450" lvl="0" indent="-95250" algn="l" rtl="0">
              <a:spcBef>
                <a:spcPts val="0"/>
              </a:spcBef>
              <a:spcAft>
                <a:spcPts val="0"/>
              </a:spcAft>
              <a:buClr>
                <a:schemeClr val="dk1"/>
              </a:buClr>
              <a:buSzPts val="1200"/>
              <a:buNone/>
            </a:pPr>
            <a:endParaRPr/>
          </a:p>
        </p:txBody>
      </p:sp>
      <p:sp>
        <p:nvSpPr>
          <p:cNvPr id="249" name="Google Shape;249;p1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2: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DISCUSSION PLÉNIÈRE (10 minutes)</a:t>
            </a:r>
            <a:endParaRPr/>
          </a:p>
          <a:p>
            <a:pPr marL="171450" lvl="0" indent="-171450" algn="l" rtl="0">
              <a:spcBef>
                <a:spcPts val="0"/>
              </a:spcBef>
              <a:spcAft>
                <a:spcPts val="0"/>
              </a:spcAft>
              <a:buClr>
                <a:schemeClr val="dk1"/>
              </a:buClr>
              <a:buSzPts val="1200"/>
              <a:buChar char="•"/>
            </a:pPr>
            <a:r>
              <a:rPr lang="en-GB"/>
              <a:t>Si les participants ont déjà une expérience de la gestion de cas, demandez-leur :</a:t>
            </a:r>
            <a:endParaRPr/>
          </a:p>
          <a:p>
            <a:pPr marL="628650" lvl="1" indent="-171450" algn="l" rtl="0">
              <a:spcBef>
                <a:spcPts val="0"/>
              </a:spcBef>
              <a:spcAft>
                <a:spcPts val="0"/>
              </a:spcAft>
              <a:buClr>
                <a:schemeClr val="dk1"/>
              </a:buClr>
              <a:buSzPts val="1200"/>
              <a:buChar char="•"/>
            </a:pPr>
            <a:r>
              <a:rPr lang="en-GB" i="1"/>
              <a:t>Avez-vous impliqué les enfants et les familles dans l'élaboration d'un plan d’action ? Pourquoi ? Était-ce utile ?</a:t>
            </a:r>
            <a:endParaRPr/>
          </a:p>
          <a:p>
            <a:pPr marL="628650" lvl="1" indent="-171450" algn="l" rtl="0">
              <a:spcBef>
                <a:spcPts val="0"/>
              </a:spcBef>
              <a:spcAft>
                <a:spcPts val="0"/>
              </a:spcAft>
              <a:buClr>
                <a:schemeClr val="dk1"/>
              </a:buClr>
              <a:buSzPts val="1200"/>
              <a:buChar char="•"/>
            </a:pPr>
            <a:r>
              <a:rPr lang="en-GB" i="1"/>
              <a:t>Avez-vous impliqué d'autres personnes dans l'élaboration des plans d'action ? Pourquoi ? Était-ce utile ?</a:t>
            </a:r>
            <a:endParaRPr/>
          </a:p>
          <a:p>
            <a:pPr marL="171450" lvl="0" indent="-171450" algn="l" rtl="0">
              <a:spcBef>
                <a:spcPts val="0"/>
              </a:spcBef>
              <a:spcAft>
                <a:spcPts val="0"/>
              </a:spcAft>
              <a:buClr>
                <a:schemeClr val="dk1"/>
              </a:buClr>
              <a:buSzPts val="1200"/>
              <a:buChar char="•"/>
            </a:pPr>
            <a:r>
              <a:rPr lang="en-GB"/>
              <a:t>Si les participants n'ont pas encore d'expérience en matière de gestion de cas, demandez-leur :</a:t>
            </a:r>
            <a:endParaRPr/>
          </a:p>
          <a:p>
            <a:pPr marL="628650" lvl="1" indent="-171450" algn="l" rtl="0">
              <a:spcBef>
                <a:spcPts val="0"/>
              </a:spcBef>
              <a:spcAft>
                <a:spcPts val="0"/>
              </a:spcAft>
              <a:buClr>
                <a:schemeClr val="dk1"/>
              </a:buClr>
              <a:buSzPts val="1200"/>
              <a:buChar char="•"/>
            </a:pPr>
            <a:r>
              <a:rPr lang="en-GB" i="1"/>
              <a:t>Pourquoi serait-il utile d'impliquer l'enfant et ses parents/responsables (le cas échéant) dans l'élaboration d'un plan d'action ?</a:t>
            </a:r>
            <a:endParaRPr/>
          </a:p>
          <a:p>
            <a:pPr marL="628650" lvl="1" indent="-171450" algn="l" rtl="0">
              <a:spcBef>
                <a:spcPts val="0"/>
              </a:spcBef>
              <a:spcAft>
                <a:spcPts val="0"/>
              </a:spcAft>
              <a:buClr>
                <a:schemeClr val="dk1"/>
              </a:buClr>
              <a:buSzPts val="1200"/>
              <a:buChar char="•"/>
            </a:pPr>
            <a:r>
              <a:rPr lang="en-GB" i="1"/>
              <a:t>Y a-t-il d'autres personnes que vous pensez devoir impliquer dans l'élaboration d'un plan d'action ?</a:t>
            </a:r>
            <a:endParaRPr/>
          </a:p>
          <a:p>
            <a:pPr marL="171450" lvl="0" indent="-171450" algn="l" rtl="0">
              <a:spcBef>
                <a:spcPts val="0"/>
              </a:spcBef>
              <a:spcAft>
                <a:spcPts val="0"/>
              </a:spcAft>
              <a:buClr>
                <a:schemeClr val="dk1"/>
              </a:buClr>
              <a:buSzPts val="1200"/>
              <a:buChar char="•"/>
            </a:pPr>
            <a:r>
              <a:rPr lang="en-GB"/>
              <a:t>Guidez une brève discussion</a:t>
            </a:r>
            <a:endParaRPr/>
          </a:p>
          <a:p>
            <a:pPr marL="171450" lvl="0" indent="-171450" algn="l" rtl="0">
              <a:spcBef>
                <a:spcPts val="0"/>
              </a:spcBef>
              <a:spcAft>
                <a:spcPts val="0"/>
              </a:spcAft>
              <a:buClr>
                <a:schemeClr val="dk1"/>
              </a:buClr>
              <a:buSzPts val="1200"/>
              <a:buChar char="•"/>
            </a:pPr>
            <a:r>
              <a:rPr lang="en-GB"/>
              <a:t>Réviser et compléter avec la diapositive suivante</a:t>
            </a:r>
            <a:endParaRPr/>
          </a:p>
          <a:p>
            <a:pPr marL="171450" lvl="0" indent="-95250" algn="l" rtl="0">
              <a:spcBef>
                <a:spcPts val="0"/>
              </a:spcBef>
              <a:spcAft>
                <a:spcPts val="0"/>
              </a:spcAft>
              <a:buClr>
                <a:schemeClr val="dk1"/>
              </a:buClr>
              <a:buSzPts val="1200"/>
              <a:buNone/>
            </a:pPr>
            <a:endParaRPr/>
          </a:p>
        </p:txBody>
      </p:sp>
      <p:sp>
        <p:nvSpPr>
          <p:cNvPr id="264" name="Google Shape;264;p1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EXPLICATION</a:t>
            </a:r>
            <a:endParaRPr dirty="0"/>
          </a:p>
          <a:p>
            <a:pPr marL="171450" lvl="0" indent="-171450" algn="l" rtl="0">
              <a:spcBef>
                <a:spcPts val="0"/>
              </a:spcBef>
              <a:spcAft>
                <a:spcPts val="0"/>
              </a:spcAft>
              <a:buClr>
                <a:schemeClr val="dk1"/>
              </a:buClr>
              <a:buSzPts val="1200"/>
              <a:buChar char="•"/>
            </a:pPr>
            <a:r>
              <a:rPr lang="en-GB" i="1" dirty="0" err="1"/>
              <a:t>L'enfant</a:t>
            </a:r>
            <a:r>
              <a:rPr lang="en-GB" i="1" dirty="0"/>
              <a:t>, le parent, la </a:t>
            </a:r>
            <a:r>
              <a:rPr lang="en-GB" i="1" dirty="0" err="1"/>
              <a:t>personne</a:t>
            </a:r>
            <a:r>
              <a:rPr lang="en-GB" i="1" dirty="0"/>
              <a:t> qui </a:t>
            </a:r>
            <a:r>
              <a:rPr lang="en-GB" i="1" dirty="0" err="1"/>
              <a:t>s'occupe</a:t>
            </a:r>
            <a:r>
              <a:rPr lang="en-GB" i="1" dirty="0"/>
              <a:t> de </a:t>
            </a:r>
            <a:r>
              <a:rPr lang="en-GB" i="1" dirty="0" err="1"/>
              <a:t>lui</a:t>
            </a:r>
            <a:r>
              <a:rPr lang="en-GB" i="1" dirty="0"/>
              <a:t> et/</a:t>
            </a:r>
            <a:r>
              <a:rPr lang="en-GB" i="1" dirty="0" err="1"/>
              <a:t>ou</a:t>
            </a:r>
            <a:r>
              <a:rPr lang="en-GB" i="1" dirty="0"/>
              <a:t> </a:t>
            </a:r>
            <a:r>
              <a:rPr lang="en-GB" i="1" dirty="0" err="1"/>
              <a:t>l'adulte</a:t>
            </a:r>
            <a:r>
              <a:rPr lang="en-GB" i="1" dirty="0"/>
              <a:t> de </a:t>
            </a:r>
            <a:r>
              <a:rPr lang="en-GB" i="1" dirty="0" err="1"/>
              <a:t>confiance</a:t>
            </a:r>
            <a:r>
              <a:rPr lang="en-GB" i="1" dirty="0"/>
              <a:t> </a:t>
            </a:r>
            <a:r>
              <a:rPr lang="en-GB" i="1" dirty="0" err="1"/>
              <a:t>doivent</a:t>
            </a:r>
            <a:r>
              <a:rPr lang="en-GB" i="1" dirty="0"/>
              <a:t> </a:t>
            </a:r>
            <a:r>
              <a:rPr lang="en-GB" i="1" dirty="0" err="1"/>
              <a:t>participer</a:t>
            </a:r>
            <a:r>
              <a:rPr lang="en-GB" i="1" dirty="0"/>
              <a:t> à </a:t>
            </a:r>
            <a:r>
              <a:rPr lang="en-GB" i="1" dirty="0" err="1"/>
              <a:t>l'élaboration</a:t>
            </a:r>
            <a:r>
              <a:rPr lang="en-GB" i="1" dirty="0"/>
              <a:t> du plan </a:t>
            </a:r>
            <a:r>
              <a:rPr lang="en-GB" i="1" dirty="0" err="1"/>
              <a:t>d'intervention</a:t>
            </a:r>
            <a:r>
              <a:rPr lang="en-GB" i="1" dirty="0"/>
              <a:t>.</a:t>
            </a:r>
            <a:endParaRPr dirty="0"/>
          </a:p>
          <a:p>
            <a:pPr marL="628650" lvl="1" indent="-171450" algn="l" rtl="0">
              <a:spcBef>
                <a:spcPts val="0"/>
              </a:spcBef>
              <a:spcAft>
                <a:spcPts val="0"/>
              </a:spcAft>
              <a:buClr>
                <a:schemeClr val="dk1"/>
              </a:buClr>
              <a:buSzPts val="1200"/>
              <a:buChar char="•"/>
            </a:pPr>
            <a:r>
              <a:rPr lang="en-GB" i="1" dirty="0" err="1"/>
              <a:t>Étant</a:t>
            </a:r>
            <a:r>
              <a:rPr lang="en-GB" i="1" dirty="0"/>
              <a:t> </a:t>
            </a:r>
            <a:r>
              <a:rPr lang="en-GB" i="1" dirty="0" err="1"/>
              <a:t>donné</a:t>
            </a:r>
            <a:r>
              <a:rPr lang="en-GB" i="1" dirty="0"/>
              <a:t> que </a:t>
            </a:r>
            <a:r>
              <a:rPr lang="en-GB" i="1" dirty="0" err="1"/>
              <a:t>c'est</a:t>
            </a:r>
            <a:r>
              <a:rPr lang="en-GB" i="1" dirty="0"/>
              <a:t> </a:t>
            </a:r>
            <a:r>
              <a:rPr lang="en-GB" i="1" dirty="0" err="1"/>
              <a:t>l'enfant</a:t>
            </a:r>
            <a:r>
              <a:rPr lang="en-GB" i="1" dirty="0"/>
              <a:t>, le parent, la </a:t>
            </a:r>
            <a:r>
              <a:rPr lang="en-GB" i="1" dirty="0" err="1"/>
              <a:t>personne</a:t>
            </a:r>
            <a:r>
              <a:rPr lang="en-GB" i="1" dirty="0"/>
              <a:t> qui </a:t>
            </a:r>
            <a:r>
              <a:rPr lang="en-GB" i="1" dirty="0" err="1"/>
              <a:t>s'occupe</a:t>
            </a:r>
            <a:r>
              <a:rPr lang="en-GB" i="1" dirty="0"/>
              <a:t> de </a:t>
            </a:r>
            <a:r>
              <a:rPr lang="en-GB" i="1" dirty="0" err="1"/>
              <a:t>lui</a:t>
            </a:r>
            <a:r>
              <a:rPr lang="en-GB" i="1" dirty="0"/>
              <a:t> et/</a:t>
            </a:r>
            <a:r>
              <a:rPr lang="en-GB" i="1" dirty="0" err="1"/>
              <a:t>ou</a:t>
            </a:r>
            <a:r>
              <a:rPr lang="en-GB" i="1" dirty="0"/>
              <a:t> </a:t>
            </a:r>
            <a:r>
              <a:rPr lang="en-GB" i="1" dirty="0" err="1"/>
              <a:t>l'adulte</a:t>
            </a:r>
            <a:r>
              <a:rPr lang="en-GB" i="1" dirty="0"/>
              <a:t> de </a:t>
            </a:r>
            <a:r>
              <a:rPr lang="en-GB" i="1" dirty="0" err="1"/>
              <a:t>confiance</a:t>
            </a:r>
            <a:r>
              <a:rPr lang="en-GB" i="1" dirty="0"/>
              <a:t> qui </a:t>
            </a:r>
            <a:r>
              <a:rPr lang="en-GB" i="1" dirty="0" err="1"/>
              <a:t>est</a:t>
            </a:r>
            <a:r>
              <a:rPr lang="en-GB" i="1" dirty="0"/>
              <a:t> </a:t>
            </a:r>
            <a:r>
              <a:rPr lang="en-GB" i="1" dirty="0" err="1"/>
              <a:t>confronté</a:t>
            </a:r>
            <a:r>
              <a:rPr lang="en-GB" i="1" dirty="0"/>
              <a:t> au(x) </a:t>
            </a:r>
            <a:r>
              <a:rPr lang="en-GB" i="1" dirty="0" err="1"/>
              <a:t>problème</a:t>
            </a:r>
            <a:r>
              <a:rPr lang="en-GB" i="1" dirty="0"/>
              <a:t>(s) de protection et au </a:t>
            </a:r>
            <a:r>
              <a:rPr lang="en-GB" i="1" dirty="0" err="1"/>
              <a:t>risque</a:t>
            </a:r>
            <a:r>
              <a:rPr lang="en-GB" i="1" dirty="0"/>
              <a:t> de </a:t>
            </a:r>
            <a:r>
              <a:rPr lang="en-GB" i="1" dirty="0" err="1"/>
              <a:t>préjudice</a:t>
            </a:r>
            <a:r>
              <a:rPr lang="en-GB" i="1" dirty="0"/>
              <a:t>, </a:t>
            </a:r>
            <a:r>
              <a:rPr lang="en-GB" i="1" dirty="0" err="1"/>
              <a:t>c'est</a:t>
            </a:r>
            <a:r>
              <a:rPr lang="en-GB" i="1" dirty="0"/>
              <a:t> </a:t>
            </a:r>
            <a:r>
              <a:rPr lang="en-GB" i="1" dirty="0" err="1"/>
              <a:t>lui</a:t>
            </a:r>
            <a:r>
              <a:rPr lang="en-GB" i="1" dirty="0"/>
              <a:t> qui </a:t>
            </a:r>
            <a:r>
              <a:rPr lang="en-GB" i="1" dirty="0" err="1"/>
              <a:t>en</a:t>
            </a:r>
            <a:r>
              <a:rPr lang="en-GB" i="1" dirty="0"/>
              <a:t> </a:t>
            </a:r>
            <a:r>
              <a:rPr lang="en-GB" i="1" dirty="0" err="1"/>
              <a:t>connaît</a:t>
            </a:r>
            <a:r>
              <a:rPr lang="en-GB" i="1" dirty="0"/>
              <a:t> le </a:t>
            </a:r>
            <a:r>
              <a:rPr lang="en-GB" i="1" dirty="0" err="1"/>
              <a:t>mieux</a:t>
            </a:r>
            <a:r>
              <a:rPr lang="en-GB" i="1" dirty="0"/>
              <a:t> les causes et qui </a:t>
            </a:r>
            <a:r>
              <a:rPr lang="en-GB" i="1" dirty="0" err="1"/>
              <a:t>sait</a:t>
            </a:r>
            <a:r>
              <a:rPr lang="en-GB" i="1" dirty="0"/>
              <a:t> de quoi il a </a:t>
            </a:r>
            <a:r>
              <a:rPr lang="en-GB" i="1" dirty="0" err="1"/>
              <a:t>besoin</a:t>
            </a:r>
            <a:r>
              <a:rPr lang="en-GB" i="1" dirty="0"/>
              <a:t> pour </a:t>
            </a:r>
            <a:r>
              <a:rPr lang="en-GB" i="1" dirty="0" err="1"/>
              <a:t>être</a:t>
            </a:r>
            <a:r>
              <a:rPr lang="en-GB" i="1" dirty="0"/>
              <a:t> soutenu et se </a:t>
            </a:r>
            <a:r>
              <a:rPr lang="en-GB" i="1" dirty="0" err="1"/>
              <a:t>sentir</a:t>
            </a:r>
            <a:r>
              <a:rPr lang="en-GB" i="1" dirty="0"/>
              <a:t> </a:t>
            </a:r>
            <a:r>
              <a:rPr lang="en-GB" i="1" dirty="0" err="1"/>
              <a:t>en</a:t>
            </a:r>
            <a:r>
              <a:rPr lang="en-GB" i="1" dirty="0"/>
              <a:t> </a:t>
            </a:r>
            <a:r>
              <a:rPr lang="en-GB" i="1" dirty="0" err="1"/>
              <a:t>sécurité</a:t>
            </a:r>
            <a:r>
              <a:rPr lang="en-GB" i="1" dirty="0"/>
              <a:t>. </a:t>
            </a:r>
            <a:endParaRPr dirty="0"/>
          </a:p>
          <a:p>
            <a:pPr marL="171450" lvl="0" indent="-171450" algn="l" rtl="0">
              <a:spcBef>
                <a:spcPts val="0"/>
              </a:spcBef>
              <a:spcAft>
                <a:spcPts val="0"/>
              </a:spcAft>
              <a:buClr>
                <a:schemeClr val="dk1"/>
              </a:buClr>
              <a:buSzPts val="1200"/>
              <a:buChar char="•"/>
            </a:pPr>
            <a:r>
              <a:rPr lang="en-GB" i="1" dirty="0" err="1"/>
              <a:t>L'objectif</a:t>
            </a:r>
            <a:r>
              <a:rPr lang="en-GB" i="1" dirty="0"/>
              <a:t> du plan </a:t>
            </a:r>
            <a:r>
              <a:rPr lang="en-GB" i="1" dirty="0" err="1"/>
              <a:t>d'intervention</a:t>
            </a:r>
            <a:r>
              <a:rPr lang="en-GB" i="1" dirty="0"/>
              <a:t> </a:t>
            </a:r>
            <a:r>
              <a:rPr lang="en-GB" i="1" dirty="0" err="1"/>
              <a:t>est</a:t>
            </a:r>
            <a:r>
              <a:rPr lang="en-GB" i="1" dirty="0"/>
              <a:t> de </a:t>
            </a:r>
            <a:r>
              <a:rPr lang="en-GB" i="1" dirty="0" err="1"/>
              <a:t>réfléchir</a:t>
            </a:r>
            <a:r>
              <a:rPr lang="en-GB" i="1" dirty="0"/>
              <a:t> avec </a:t>
            </a:r>
            <a:r>
              <a:rPr lang="en-GB" i="1" dirty="0" err="1"/>
              <a:t>l'enfant</a:t>
            </a:r>
            <a:r>
              <a:rPr lang="en-GB" i="1" dirty="0"/>
              <a:t> et, le </a:t>
            </a:r>
            <a:r>
              <a:rPr lang="en-GB" i="1" dirty="0" err="1"/>
              <a:t>cas</a:t>
            </a:r>
            <a:r>
              <a:rPr lang="en-GB" i="1" dirty="0"/>
              <a:t> </a:t>
            </a:r>
            <a:r>
              <a:rPr lang="en-GB" i="1" dirty="0" err="1"/>
              <a:t>échéant</a:t>
            </a:r>
            <a:r>
              <a:rPr lang="en-GB" i="1" dirty="0"/>
              <a:t>, avec la </a:t>
            </a:r>
            <a:r>
              <a:rPr lang="en-GB" i="1" dirty="0" err="1"/>
              <a:t>famille</a:t>
            </a:r>
            <a:r>
              <a:rPr lang="en-GB" i="1" dirty="0"/>
              <a:t>, sur </a:t>
            </a:r>
            <a:r>
              <a:rPr lang="en-GB" i="1" dirty="0" err="1"/>
              <a:t>ce</a:t>
            </a:r>
            <a:r>
              <a:rPr lang="en-GB" i="1" dirty="0"/>
              <a:t> qui suit :</a:t>
            </a:r>
            <a:endParaRPr dirty="0"/>
          </a:p>
          <a:p>
            <a:pPr marL="628650" lvl="1" indent="-171450" algn="l" rtl="0">
              <a:spcBef>
                <a:spcPts val="0"/>
              </a:spcBef>
              <a:spcAft>
                <a:spcPts val="0"/>
              </a:spcAft>
              <a:buClr>
                <a:schemeClr val="dk1"/>
              </a:buClr>
              <a:buSzPts val="1200"/>
              <a:buChar char="•"/>
            </a:pPr>
            <a:r>
              <a:rPr lang="en-GB" i="1" dirty="0"/>
              <a:t>Ce </a:t>
            </a:r>
            <a:r>
              <a:rPr lang="en-GB" i="1" dirty="0" err="1"/>
              <a:t>dont</a:t>
            </a:r>
            <a:r>
              <a:rPr lang="en-GB" i="1" dirty="0"/>
              <a:t> </a:t>
            </a:r>
            <a:r>
              <a:rPr lang="en-GB" i="1" dirty="0" err="1"/>
              <a:t>ils</a:t>
            </a:r>
            <a:r>
              <a:rPr lang="en-GB" i="1" dirty="0"/>
              <a:t> </a:t>
            </a:r>
            <a:r>
              <a:rPr lang="en-GB" i="1" dirty="0" err="1"/>
              <a:t>ont</a:t>
            </a:r>
            <a:r>
              <a:rPr lang="en-GB" i="1" dirty="0"/>
              <a:t> </a:t>
            </a:r>
            <a:r>
              <a:rPr lang="en-GB" i="1" dirty="0" err="1"/>
              <a:t>besoin</a:t>
            </a:r>
            <a:endParaRPr dirty="0"/>
          </a:p>
          <a:p>
            <a:pPr marL="628650" lvl="1" indent="-171450" algn="l" rtl="0">
              <a:spcBef>
                <a:spcPts val="0"/>
              </a:spcBef>
              <a:spcAft>
                <a:spcPts val="0"/>
              </a:spcAft>
              <a:buClr>
                <a:schemeClr val="dk1"/>
              </a:buClr>
              <a:buSzPts val="1200"/>
              <a:buChar char="•"/>
            </a:pPr>
            <a:r>
              <a:rPr lang="en-GB" i="1" dirty="0"/>
              <a:t>Ce qui </a:t>
            </a:r>
            <a:r>
              <a:rPr lang="en-GB" i="1" dirty="0" err="1"/>
              <a:t>pourrait</a:t>
            </a:r>
            <a:r>
              <a:rPr lang="en-GB" i="1" dirty="0"/>
              <a:t> les aider </a:t>
            </a:r>
            <a:r>
              <a:rPr lang="en-GB" i="1" dirty="0" err="1"/>
              <a:t>ou</a:t>
            </a:r>
            <a:r>
              <a:rPr lang="en-GB" i="1" dirty="0"/>
              <a:t> </a:t>
            </a:r>
            <a:r>
              <a:rPr lang="en-GB" i="1" dirty="0" err="1"/>
              <a:t>leur</a:t>
            </a:r>
            <a:r>
              <a:rPr lang="en-GB" i="1" dirty="0"/>
              <a:t> </a:t>
            </a:r>
            <a:r>
              <a:rPr lang="en-GB" i="1" dirty="0" err="1"/>
              <a:t>permettre</a:t>
            </a:r>
            <a:r>
              <a:rPr lang="en-GB" i="1" dirty="0"/>
              <a:t> de se </a:t>
            </a:r>
            <a:r>
              <a:rPr lang="en-GB" i="1" dirty="0" err="1"/>
              <a:t>sentir</a:t>
            </a:r>
            <a:r>
              <a:rPr lang="en-GB" i="1" dirty="0"/>
              <a:t> </a:t>
            </a:r>
            <a:r>
              <a:rPr lang="en-GB" i="1" dirty="0" err="1"/>
              <a:t>soutenus</a:t>
            </a:r>
            <a:r>
              <a:rPr lang="en-GB" i="1" dirty="0"/>
              <a:t> </a:t>
            </a:r>
            <a:endParaRPr dirty="0"/>
          </a:p>
          <a:p>
            <a:pPr marL="628650" lvl="1" indent="-171450" algn="l" rtl="0">
              <a:spcBef>
                <a:spcPts val="0"/>
              </a:spcBef>
              <a:spcAft>
                <a:spcPts val="0"/>
              </a:spcAft>
              <a:buClr>
                <a:schemeClr val="dk1"/>
              </a:buClr>
              <a:buSzPts val="1200"/>
              <a:buChar char="•"/>
            </a:pPr>
            <a:r>
              <a:rPr lang="en-GB" i="1" dirty="0"/>
              <a:t>Comment le </a:t>
            </a:r>
            <a:r>
              <a:rPr lang="en-GB" i="1" dirty="0" err="1"/>
              <a:t>gestionnaire</a:t>
            </a:r>
            <a:r>
              <a:rPr lang="en-GB" i="1" dirty="0"/>
              <a:t> de </a:t>
            </a:r>
            <a:r>
              <a:rPr lang="en-GB" i="1" dirty="0" err="1"/>
              <a:t>cas</a:t>
            </a:r>
            <a:r>
              <a:rPr lang="en-GB" i="1" dirty="0"/>
              <a:t> et la </a:t>
            </a:r>
            <a:r>
              <a:rPr lang="en-GB" i="1" dirty="0" err="1"/>
              <a:t>famille</a:t>
            </a:r>
            <a:r>
              <a:rPr lang="en-GB" i="1" dirty="0"/>
              <a:t> </a:t>
            </a:r>
            <a:r>
              <a:rPr lang="en-GB" i="1" dirty="0" err="1"/>
              <a:t>peuvent</a:t>
            </a:r>
            <a:r>
              <a:rPr lang="en-GB" i="1" dirty="0"/>
              <a:t> </a:t>
            </a:r>
            <a:r>
              <a:rPr lang="en-GB" i="1" dirty="0" err="1"/>
              <a:t>travailler</a:t>
            </a:r>
            <a:r>
              <a:rPr lang="en-GB" i="1" dirty="0"/>
              <a:t> ensemble sur </a:t>
            </a:r>
            <a:r>
              <a:rPr lang="en-GB" i="1" dirty="0" err="1"/>
              <a:t>ce</a:t>
            </a:r>
            <a:r>
              <a:rPr lang="en-GB" i="1" dirty="0"/>
              <a:t> </a:t>
            </a:r>
            <a:r>
              <a:rPr lang="en-GB" i="1" dirty="0" err="1"/>
              <a:t>sujet</a:t>
            </a:r>
            <a:r>
              <a:rPr lang="en-GB" i="1" dirty="0"/>
              <a:t>. </a:t>
            </a:r>
            <a:endParaRPr dirty="0"/>
          </a:p>
          <a:p>
            <a:pPr marL="171450" lvl="0" indent="-95250" algn="l" rtl="0">
              <a:spcBef>
                <a:spcPts val="0"/>
              </a:spcBef>
              <a:spcAft>
                <a:spcPts val="0"/>
              </a:spcAft>
              <a:buClr>
                <a:schemeClr val="dk1"/>
              </a:buClr>
              <a:buSzPts val="1200"/>
              <a:buNone/>
            </a:pPr>
            <a:endParaRPr dirty="0"/>
          </a:p>
        </p:txBody>
      </p:sp>
      <p:sp>
        <p:nvSpPr>
          <p:cNvPr id="275" name="Google Shape;275;p1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4: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Dans le module 2, Fondements de la gestion de cas, nous avons appris qu'une approche participative, responsabilisante et fondée sur les points forts doit être appliquée tout au long du processus de gestion de cas.</a:t>
            </a:r>
            <a:endParaRPr/>
          </a:p>
          <a:p>
            <a:pPr marL="171450" lvl="0" indent="-171450" algn="l" rtl="0">
              <a:spcBef>
                <a:spcPts val="0"/>
              </a:spcBef>
              <a:spcAft>
                <a:spcPts val="0"/>
              </a:spcAft>
              <a:buClr>
                <a:schemeClr val="dk1"/>
              </a:buClr>
              <a:buSzPts val="1200"/>
              <a:buChar char="•"/>
            </a:pPr>
            <a:r>
              <a:rPr lang="en-GB" i="1"/>
              <a:t>Cela s'applique également à l'élaboration du plan d'action avec l'enfant, le parent, la personne chargée de s'occuper de l'enfant ou l'adulte de confiance.</a:t>
            </a:r>
            <a:endParaRPr/>
          </a:p>
          <a:p>
            <a:pPr marL="171450" lvl="0" indent="-171450" algn="l" rtl="0">
              <a:spcBef>
                <a:spcPts val="0"/>
              </a:spcBef>
              <a:spcAft>
                <a:spcPts val="0"/>
              </a:spcAft>
              <a:buClr>
                <a:schemeClr val="dk1"/>
              </a:buClr>
              <a:buSzPts val="1200"/>
              <a:buChar char="•"/>
            </a:pPr>
            <a:r>
              <a:rPr lang="en-GB" i="1"/>
              <a:t>Nous récapitulerons rapidement ces trois approches et discuterons de la manière exacte dont un assistant social peut le faire. </a:t>
            </a:r>
            <a:endParaRPr/>
          </a:p>
          <a:p>
            <a:pPr marL="628650" lvl="1"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298" name="Google Shape;298;p1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5: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Ces conditions doivent être réunies pour permettre à l'enfant de participer de manière significative.</a:t>
            </a:r>
            <a:endParaRPr/>
          </a:p>
          <a:p>
            <a:pPr marL="171450" lvl="0" indent="-171450" algn="l" rtl="0">
              <a:spcBef>
                <a:spcPts val="0"/>
              </a:spcBef>
              <a:spcAft>
                <a:spcPts val="0"/>
              </a:spcAft>
              <a:buClr>
                <a:schemeClr val="dk1"/>
              </a:buClr>
              <a:buSzPts val="1200"/>
              <a:buChar char="•"/>
            </a:pPr>
            <a:r>
              <a:rPr lang="en-GB" i="1"/>
              <a:t>Ces questions ont également été abordées dans le module 2 "Fondements de la gestion des cas".</a:t>
            </a:r>
            <a:endParaRPr/>
          </a:p>
          <a:p>
            <a:pPr marL="171450" lvl="0" indent="-171450" algn="l" rtl="0">
              <a:spcBef>
                <a:spcPts val="0"/>
              </a:spcBef>
              <a:spcAft>
                <a:spcPts val="0"/>
              </a:spcAft>
              <a:buClr>
                <a:schemeClr val="dk1"/>
              </a:buClr>
              <a:buSzPts val="1200"/>
              <a:buChar char="•"/>
            </a:pPr>
            <a:r>
              <a:rPr lang="en-GB" i="1"/>
              <a:t>Les conditions d'une participation significative :</a:t>
            </a:r>
            <a:endParaRPr/>
          </a:p>
          <a:p>
            <a:pPr marL="628650" lvl="1" indent="-171450" algn="l" rtl="0">
              <a:spcBef>
                <a:spcPts val="0"/>
              </a:spcBef>
              <a:spcAft>
                <a:spcPts val="0"/>
              </a:spcAft>
              <a:buClr>
                <a:schemeClr val="dk1"/>
              </a:buClr>
              <a:buSzPts val="1200"/>
              <a:buChar char="•"/>
            </a:pPr>
            <a:r>
              <a:rPr lang="en-GB" i="1"/>
              <a:t>Environnement approprié </a:t>
            </a:r>
            <a:endParaRPr/>
          </a:p>
          <a:p>
            <a:pPr marL="1085850" lvl="2" indent="-171450" algn="l" rtl="0">
              <a:spcBef>
                <a:spcPts val="0"/>
              </a:spcBef>
              <a:spcAft>
                <a:spcPts val="0"/>
              </a:spcAft>
              <a:buClr>
                <a:schemeClr val="dk1"/>
              </a:buClr>
              <a:buSzPts val="1200"/>
              <a:buChar char="•"/>
            </a:pPr>
            <a:r>
              <a:rPr lang="en-GB" i="1"/>
              <a:t>Le lieu ou l'environnement où le gestionnaire de cas rencontrera l'enfant doit être approprié. </a:t>
            </a:r>
            <a:endParaRPr/>
          </a:p>
          <a:p>
            <a:pPr marL="1085850" lvl="2" indent="-171450" algn="l" rtl="0">
              <a:spcBef>
                <a:spcPts val="0"/>
              </a:spcBef>
              <a:spcAft>
                <a:spcPts val="0"/>
              </a:spcAft>
              <a:buClr>
                <a:schemeClr val="dk1"/>
              </a:buClr>
              <a:buSzPts val="1200"/>
              <a:buChar char="•"/>
            </a:pPr>
            <a:r>
              <a:rPr lang="en-GB" i="1"/>
              <a:t>Cela signifie qu'il doit être sûr, privé, calme, accessible, confortable et adapté aux enfants.</a:t>
            </a:r>
            <a:endParaRPr/>
          </a:p>
          <a:p>
            <a:pPr marL="628650" lvl="1" indent="-171450" algn="l" rtl="0">
              <a:spcBef>
                <a:spcPts val="0"/>
              </a:spcBef>
              <a:spcAft>
                <a:spcPts val="0"/>
              </a:spcAft>
              <a:buClr>
                <a:schemeClr val="dk1"/>
              </a:buClr>
              <a:buSzPts val="1200"/>
              <a:buChar char="•"/>
            </a:pPr>
            <a:r>
              <a:rPr lang="en-GB" i="1"/>
              <a:t>Volontaire</a:t>
            </a:r>
            <a:endParaRPr/>
          </a:p>
          <a:p>
            <a:pPr marL="1085850" lvl="2" indent="-171450" algn="l" rtl="0">
              <a:spcBef>
                <a:spcPts val="0"/>
              </a:spcBef>
              <a:spcAft>
                <a:spcPts val="0"/>
              </a:spcAft>
              <a:buClr>
                <a:schemeClr val="dk1"/>
              </a:buClr>
              <a:buSzPts val="1200"/>
              <a:buChar char="•"/>
            </a:pPr>
            <a:r>
              <a:rPr lang="en-GB" i="1"/>
              <a:t>La participation doit toujours être volontaire et se faire avec le consentement éclairé des enfants et de leurs parents/responsables légaux.</a:t>
            </a:r>
            <a:endParaRPr/>
          </a:p>
          <a:p>
            <a:pPr marL="1085850" lvl="2" indent="-171450" algn="l" rtl="0">
              <a:spcBef>
                <a:spcPts val="0"/>
              </a:spcBef>
              <a:spcAft>
                <a:spcPts val="0"/>
              </a:spcAft>
              <a:buClr>
                <a:schemeClr val="dk1"/>
              </a:buClr>
              <a:buSzPts val="1200"/>
              <a:buChar char="•"/>
            </a:pPr>
            <a:r>
              <a:rPr lang="en-GB" i="1"/>
              <a:t>Lorsque les gestionnaires de cas ne sont pas légalement mandatés pour assurer la gestion des dossiers, il n'est pas possible d'obliger les enfants et les familles à participer s'ils ne le souhaitent pas.</a:t>
            </a:r>
            <a:endParaRPr/>
          </a:p>
          <a:p>
            <a:pPr marL="628650" lvl="1" indent="-171450" algn="l" rtl="0">
              <a:spcBef>
                <a:spcPts val="0"/>
              </a:spcBef>
              <a:spcAft>
                <a:spcPts val="0"/>
              </a:spcAft>
              <a:buClr>
                <a:schemeClr val="dk1"/>
              </a:buClr>
              <a:buSzPts val="1200"/>
              <a:buChar char="•"/>
            </a:pPr>
            <a:r>
              <a:rPr lang="en-GB" i="1"/>
              <a:t>Adapté à l'âge </a:t>
            </a:r>
            <a:endParaRPr/>
          </a:p>
          <a:p>
            <a:pPr marL="1085850" lvl="2" indent="-171450" algn="l" rtl="0">
              <a:spcBef>
                <a:spcPts val="0"/>
              </a:spcBef>
              <a:spcAft>
                <a:spcPts val="0"/>
              </a:spcAft>
              <a:buClr>
                <a:schemeClr val="dk1"/>
              </a:buClr>
              <a:buSzPts val="1200"/>
              <a:buChar char="•"/>
            </a:pPr>
            <a:r>
              <a:rPr lang="en-GB" i="1"/>
              <a:t>La communication, le niveau de participation et la prise de décision doivent être adaptés à l'âge et au stade de développement de l'enfant.</a:t>
            </a:r>
            <a:endParaRPr/>
          </a:p>
          <a:p>
            <a:pPr marL="1085850" lvl="2" indent="-171450" algn="l" rtl="0">
              <a:spcBef>
                <a:spcPts val="0"/>
              </a:spcBef>
              <a:spcAft>
                <a:spcPts val="0"/>
              </a:spcAft>
              <a:buClr>
                <a:schemeClr val="dk1"/>
              </a:buClr>
              <a:buSzPts val="1200"/>
              <a:buChar char="•"/>
            </a:pPr>
            <a:r>
              <a:rPr lang="en-GB" i="1"/>
              <a:t>Même les jeunes enfants peuvent être impliqués dans ce type de discussion, à condition que le gestionnaire de cas adapte la communication (verbale, non verbale,...) à l'âge et au stade de développement de l'enfant.</a:t>
            </a:r>
            <a:endParaRPr/>
          </a:p>
          <a:p>
            <a:pPr marL="628650" lvl="1" indent="-171450" algn="l" rtl="0">
              <a:spcBef>
                <a:spcPts val="0"/>
              </a:spcBef>
              <a:spcAft>
                <a:spcPts val="0"/>
              </a:spcAft>
              <a:buClr>
                <a:schemeClr val="dk1"/>
              </a:buClr>
              <a:buSzPts val="1200"/>
              <a:buChar char="•"/>
            </a:pPr>
            <a:r>
              <a:rPr lang="en-GB" i="1"/>
              <a:t>Respecté</a:t>
            </a:r>
            <a:endParaRPr/>
          </a:p>
          <a:p>
            <a:pPr marL="1085850" lvl="2" indent="-171450" algn="l" rtl="0">
              <a:spcBef>
                <a:spcPts val="0"/>
              </a:spcBef>
              <a:spcAft>
                <a:spcPts val="0"/>
              </a:spcAft>
              <a:buClr>
                <a:schemeClr val="dk1"/>
              </a:buClr>
              <a:buSzPts val="1200"/>
              <a:buChar char="•"/>
            </a:pPr>
            <a:r>
              <a:rPr lang="en-GB" i="1"/>
              <a:t>L'enfant doit savoir qu'il sera pris au sérieux, qu'il est entendu et qu'il sera écouté.</a:t>
            </a:r>
            <a:endParaRPr/>
          </a:p>
          <a:p>
            <a:pPr marL="628650" lvl="1" indent="-171450" algn="l" rtl="0">
              <a:spcBef>
                <a:spcPts val="0"/>
              </a:spcBef>
              <a:spcAft>
                <a:spcPts val="0"/>
              </a:spcAft>
              <a:buClr>
                <a:schemeClr val="dk1"/>
              </a:buClr>
              <a:buSzPts val="1200"/>
              <a:buChar char="•"/>
            </a:pPr>
            <a:r>
              <a:rPr lang="en-GB" i="1"/>
              <a:t>Informé</a:t>
            </a:r>
            <a:endParaRPr/>
          </a:p>
          <a:p>
            <a:pPr marL="1085850" lvl="2" indent="-171450" algn="l" rtl="0">
              <a:spcBef>
                <a:spcPts val="0"/>
              </a:spcBef>
              <a:spcAft>
                <a:spcPts val="0"/>
              </a:spcAft>
              <a:buClr>
                <a:schemeClr val="dk1"/>
              </a:buClr>
              <a:buSzPts val="1200"/>
              <a:buChar char="•"/>
            </a:pPr>
            <a:r>
              <a:rPr lang="en-GB" i="1"/>
              <a:t>Si l'enfant a besoin d'informations supplémentaires sur les options disponibles, il doit recevoir les informations nécessaires d'une manière qu'il comprend.</a:t>
            </a:r>
            <a:endParaRPr/>
          </a:p>
        </p:txBody>
      </p:sp>
      <p:sp>
        <p:nvSpPr>
          <p:cNvPr id="334" name="Google Shape;334;p1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6: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100"/>
              <a:buNone/>
            </a:pPr>
            <a:r>
              <a:rPr lang="en-GB" sz="1100" b="1"/>
              <a:t>INTRODUCTION</a:t>
            </a:r>
            <a:endParaRPr/>
          </a:p>
          <a:p>
            <a:pPr marL="171450" lvl="0" indent="-171450" algn="l" rtl="0">
              <a:spcBef>
                <a:spcPts val="0"/>
              </a:spcBef>
              <a:spcAft>
                <a:spcPts val="0"/>
              </a:spcAft>
              <a:buClr>
                <a:schemeClr val="dk1"/>
              </a:buClr>
              <a:buSzPts val="1100"/>
              <a:buChar char="•"/>
            </a:pPr>
            <a:r>
              <a:rPr lang="en-GB" sz="1100" i="0"/>
              <a:t>Rappeler le sens de l'autonomisation</a:t>
            </a:r>
            <a:endParaRPr/>
          </a:p>
          <a:p>
            <a:pPr marL="171450" lvl="0" indent="-171450" algn="l" rtl="0">
              <a:spcBef>
                <a:spcPts val="0"/>
              </a:spcBef>
              <a:spcAft>
                <a:spcPts val="0"/>
              </a:spcAft>
              <a:buClr>
                <a:schemeClr val="dk1"/>
              </a:buClr>
              <a:buSzPts val="1100"/>
              <a:buChar char="•"/>
            </a:pPr>
            <a:r>
              <a:rPr lang="en-GB" sz="1100" i="1"/>
              <a:t>Un assistant social peut aborder les contacts avec un enfant, un parent, une personne chargée de s'occuper d'un enfant ou un adulte de confiance de manière à le responsabiliser.</a:t>
            </a:r>
            <a:endParaRPr/>
          </a:p>
          <a:p>
            <a:pPr marL="628650" lvl="1" indent="-171450" algn="l" rtl="0">
              <a:spcBef>
                <a:spcPts val="0"/>
              </a:spcBef>
              <a:spcAft>
                <a:spcPts val="0"/>
              </a:spcAft>
              <a:buClr>
                <a:schemeClr val="dk1"/>
              </a:buClr>
              <a:buSzPts val="1100"/>
              <a:buChar char="•"/>
            </a:pPr>
            <a:r>
              <a:rPr lang="en-GB" sz="1100" i="1"/>
              <a:t>Cela inclut également le contact au cours duquel le gestionnaire de cas rédige le plan d'intervention avec l'enfant, le parent ou la personne qui s'occupe de l'enfant.</a:t>
            </a:r>
            <a:endParaRPr/>
          </a:p>
          <a:p>
            <a:pPr marL="171450" lvl="0" indent="-171450" algn="l" rtl="0">
              <a:spcBef>
                <a:spcPts val="0"/>
              </a:spcBef>
              <a:spcAft>
                <a:spcPts val="0"/>
              </a:spcAft>
              <a:buClr>
                <a:schemeClr val="dk1"/>
              </a:buClr>
              <a:buSzPts val="1100"/>
              <a:buChar char="•"/>
            </a:pPr>
            <a:r>
              <a:rPr lang="en-GB" sz="1100" i="0"/>
              <a:t>Donnez un exemple d'action responsabilisante qu'un assistant social peut entreprendre</a:t>
            </a:r>
            <a:endParaRPr/>
          </a:p>
          <a:p>
            <a:pPr marL="628650" marR="0" lvl="1" indent="-171450" algn="l" rtl="0">
              <a:lnSpc>
                <a:spcPct val="100000"/>
              </a:lnSpc>
              <a:spcBef>
                <a:spcPts val="0"/>
              </a:spcBef>
              <a:spcAft>
                <a:spcPts val="0"/>
              </a:spcAft>
              <a:buClr>
                <a:schemeClr val="dk1"/>
              </a:buClr>
              <a:buSzPts val="1100"/>
              <a:buFont typeface="Arial"/>
              <a:buChar char="•"/>
            </a:pPr>
            <a:r>
              <a:rPr lang="en-GB" sz="1100" i="0"/>
              <a:t>Il est préférable de fournir un exemple basé sur votre propre expérience, dans votre propre contexte. Utilisez le tableau ci-dessous si nécessaire.</a:t>
            </a:r>
            <a:endParaRPr/>
          </a:p>
          <a:p>
            <a:pPr marL="628650" lvl="1" indent="-171450" algn="l" rtl="0">
              <a:spcBef>
                <a:spcPts val="0"/>
              </a:spcBef>
              <a:spcAft>
                <a:spcPts val="0"/>
              </a:spcAft>
              <a:buClr>
                <a:schemeClr val="dk1"/>
              </a:buClr>
              <a:buSzPts val="1100"/>
              <a:buChar char="•"/>
            </a:pPr>
            <a:r>
              <a:rPr lang="en-GB" sz="1100" i="1"/>
              <a:t>Le fait de donner à une personne le contrôle et la possibilité de décider elle-même peut lui permettre de se sentir plus autonome. </a:t>
            </a:r>
            <a:endParaRPr/>
          </a:p>
          <a:p>
            <a:pPr marL="1085850" lvl="2" indent="-171450" algn="l" rtl="0">
              <a:spcBef>
                <a:spcPts val="0"/>
              </a:spcBef>
              <a:spcAft>
                <a:spcPts val="0"/>
              </a:spcAft>
              <a:buClr>
                <a:schemeClr val="dk1"/>
              </a:buClr>
              <a:buSzPts val="1100"/>
              <a:buChar char="•"/>
            </a:pPr>
            <a:r>
              <a:rPr lang="en-GB" sz="1100" i="1"/>
              <a:t>Par exemple, en élaborant un plan d'action avec l'enfant et en lui demandant ce qui, selon lui, pourrait lui permettre de se sentir plus en sécurité.</a:t>
            </a:r>
            <a:endParaRPr/>
          </a:p>
          <a:p>
            <a:pPr marL="628650" lvl="1" indent="-171450" algn="l" rtl="0">
              <a:spcBef>
                <a:spcPts val="0"/>
              </a:spcBef>
              <a:spcAft>
                <a:spcPts val="0"/>
              </a:spcAft>
              <a:buClr>
                <a:schemeClr val="dk1"/>
              </a:buClr>
              <a:buSzPts val="1100"/>
              <a:buChar char="•"/>
            </a:pPr>
            <a:r>
              <a:rPr lang="en-GB" sz="1100" i="1"/>
              <a:t>Les affirmations positives peuvent aider une personne à se sentir plus forte. </a:t>
            </a:r>
            <a:endParaRPr/>
          </a:p>
          <a:p>
            <a:pPr marL="1085850" lvl="2" indent="-171450" algn="l" rtl="0">
              <a:spcBef>
                <a:spcPts val="0"/>
              </a:spcBef>
              <a:spcAft>
                <a:spcPts val="0"/>
              </a:spcAft>
              <a:buClr>
                <a:schemeClr val="dk1"/>
              </a:buClr>
              <a:buSzPts val="1100"/>
              <a:buChar char="•"/>
            </a:pPr>
            <a:r>
              <a:rPr lang="en-GB" sz="1100" i="1"/>
              <a:t>Par exemple, un assistant social peut dire à sa collègue qu'elle a fait un excellent travail dans la gestion de ce cas urgent et à haut risque. </a:t>
            </a:r>
            <a:endParaRPr/>
          </a:p>
          <a:p>
            <a:pPr marL="171450" lvl="0" indent="-171450" algn="l" rtl="0">
              <a:spcBef>
                <a:spcPts val="0"/>
              </a:spcBef>
              <a:spcAft>
                <a:spcPts val="0"/>
              </a:spcAft>
              <a:buClr>
                <a:schemeClr val="dk1"/>
              </a:buClr>
              <a:buSzPts val="1100"/>
              <a:buChar char="•"/>
            </a:pPr>
            <a:r>
              <a:rPr lang="en-GB" sz="1100" i="0"/>
              <a:t>Diviser le groupe en paires </a:t>
            </a:r>
            <a:endParaRPr/>
          </a:p>
          <a:p>
            <a:pPr marL="171450" lvl="0" indent="-171450" algn="l" rtl="0">
              <a:spcBef>
                <a:spcPts val="0"/>
              </a:spcBef>
              <a:spcAft>
                <a:spcPts val="0"/>
              </a:spcAft>
              <a:buClr>
                <a:schemeClr val="dk1"/>
              </a:buClr>
              <a:buSzPts val="1100"/>
              <a:buChar char="•"/>
            </a:pPr>
            <a:r>
              <a:rPr lang="en-GB" sz="1100" i="0"/>
              <a:t>Guidez les participants vers la </a:t>
            </a:r>
            <a:r>
              <a:rPr lang="en-GB" sz="1100" b="1" i="0"/>
              <a:t>page 137 du cahier d'exercices : Actions de responsabilisation</a:t>
            </a:r>
            <a:endParaRPr/>
          </a:p>
          <a:p>
            <a:pPr marL="171450" lvl="0" indent="-171450" algn="l" rtl="0">
              <a:spcBef>
                <a:spcPts val="0"/>
              </a:spcBef>
              <a:spcAft>
                <a:spcPts val="0"/>
              </a:spcAft>
              <a:buClr>
                <a:schemeClr val="dk1"/>
              </a:buClr>
              <a:buSzPts val="1100"/>
              <a:buChar char="•"/>
            </a:pPr>
            <a:r>
              <a:rPr lang="en-GB" sz="1100" i="1"/>
              <a:t>Avec votre partenaire :</a:t>
            </a:r>
            <a:endParaRPr/>
          </a:p>
          <a:p>
            <a:pPr marL="628650" lvl="1" indent="-171450" algn="l" rtl="0">
              <a:spcBef>
                <a:spcPts val="0"/>
              </a:spcBef>
              <a:spcAft>
                <a:spcPts val="0"/>
              </a:spcAft>
              <a:buClr>
                <a:schemeClr val="dk1"/>
              </a:buClr>
              <a:buSzPts val="1100"/>
              <a:buChar char="•"/>
            </a:pPr>
            <a:r>
              <a:rPr lang="en-GB" sz="1100" i="1"/>
              <a:t>Discutez des actions possibles qu'un gestionnaire de cas peut entreprendre pour renforcer son pouvoir d'action.</a:t>
            </a:r>
            <a:endParaRPr/>
          </a:p>
          <a:p>
            <a:pPr marL="628650" lvl="1" indent="-171450" algn="l" rtl="0">
              <a:spcBef>
                <a:spcPts val="0"/>
              </a:spcBef>
              <a:spcAft>
                <a:spcPts val="0"/>
              </a:spcAft>
              <a:buClr>
                <a:schemeClr val="dk1"/>
              </a:buClr>
              <a:buSzPts val="1100"/>
              <a:buChar char="•"/>
            </a:pPr>
            <a:r>
              <a:rPr lang="en-GB" sz="1100" i="1"/>
              <a:t>Inscrivez les actions dans votre cahier de travail et tracez le chemin vers le drapeau.</a:t>
            </a:r>
            <a:endParaRPr/>
          </a:p>
          <a:p>
            <a:pPr marL="171450" lvl="0" indent="-101600" algn="l" rtl="0">
              <a:spcBef>
                <a:spcPts val="0"/>
              </a:spcBef>
              <a:spcAft>
                <a:spcPts val="0"/>
              </a:spcAft>
              <a:buClr>
                <a:schemeClr val="dk1"/>
              </a:buClr>
              <a:buSzPts val="1100"/>
              <a:buNone/>
            </a:pPr>
            <a:endParaRPr sz="1100" i="0"/>
          </a:p>
          <a:p>
            <a:pPr marL="0" lvl="0" indent="0" algn="l" rtl="0">
              <a:spcBef>
                <a:spcPts val="0"/>
              </a:spcBef>
              <a:spcAft>
                <a:spcPts val="0"/>
              </a:spcAft>
              <a:buClr>
                <a:schemeClr val="dk1"/>
              </a:buClr>
              <a:buSzPts val="1100"/>
              <a:buNone/>
            </a:pPr>
            <a:r>
              <a:rPr lang="en-GB" sz="1100" b="1" i="0"/>
              <a:t>TRAVAIL EN PARTENARIAT (10 minutes)</a:t>
            </a:r>
            <a:endParaRPr/>
          </a:p>
          <a:p>
            <a:pPr marL="171450" lvl="0" indent="-171450" algn="l" rtl="0">
              <a:spcBef>
                <a:spcPts val="0"/>
              </a:spcBef>
              <a:spcAft>
                <a:spcPts val="0"/>
              </a:spcAft>
              <a:buClr>
                <a:schemeClr val="dk1"/>
              </a:buClr>
              <a:buSzPts val="1100"/>
              <a:buChar char="•"/>
            </a:pPr>
            <a:r>
              <a:rPr lang="en-GB" sz="1100" b="0" i="0"/>
              <a:t>Laisser 10 minutes aux participants pour compléter le questionnaire</a:t>
            </a:r>
            <a:endParaRPr/>
          </a:p>
          <a:p>
            <a:pPr marL="0" lvl="0" indent="0" algn="l" rtl="0">
              <a:spcBef>
                <a:spcPts val="0"/>
              </a:spcBef>
              <a:spcAft>
                <a:spcPts val="0"/>
              </a:spcAft>
              <a:buClr>
                <a:schemeClr val="dk1"/>
              </a:buClr>
              <a:buSzPts val="1100"/>
              <a:buNone/>
            </a:pPr>
            <a:endParaRPr sz="1100" b="1" i="0"/>
          </a:p>
          <a:p>
            <a:pPr marL="0" lvl="0" indent="0" algn="l" rtl="0">
              <a:spcBef>
                <a:spcPts val="0"/>
              </a:spcBef>
              <a:spcAft>
                <a:spcPts val="0"/>
              </a:spcAft>
              <a:buClr>
                <a:schemeClr val="dk1"/>
              </a:buClr>
              <a:buSzPts val="1100"/>
              <a:buNone/>
            </a:pPr>
            <a:r>
              <a:rPr lang="en-GB" sz="1100" b="1" i="0"/>
              <a:t>DISCUSSION PLÉNIÈRE (10 minutes)</a:t>
            </a:r>
            <a:endParaRPr/>
          </a:p>
          <a:p>
            <a:pPr marL="171450" lvl="0" indent="-171450" algn="l" rtl="0">
              <a:spcBef>
                <a:spcPts val="0"/>
              </a:spcBef>
              <a:spcAft>
                <a:spcPts val="0"/>
              </a:spcAft>
              <a:buClr>
                <a:schemeClr val="dk1"/>
              </a:buClr>
              <a:buSzPts val="1100"/>
              <a:buChar char="•"/>
            </a:pPr>
            <a:r>
              <a:rPr lang="en-GB" sz="1100" i="0"/>
              <a:t>Demandez à des volontaires de partager leurs réponses</a:t>
            </a:r>
            <a:endParaRPr/>
          </a:p>
          <a:p>
            <a:pPr marL="171450" lvl="0" indent="-171450" algn="l" rtl="0">
              <a:spcBef>
                <a:spcPts val="0"/>
              </a:spcBef>
              <a:spcAft>
                <a:spcPts val="0"/>
              </a:spcAft>
              <a:buClr>
                <a:schemeClr val="dk1"/>
              </a:buClr>
              <a:buSzPts val="1100"/>
              <a:buChar char="•"/>
            </a:pPr>
            <a:r>
              <a:rPr lang="en-GB" sz="1100" i="0"/>
              <a:t>Inscrivez les réponses sur un tableau à feuilles mobiles.</a:t>
            </a:r>
            <a:endParaRPr/>
          </a:p>
          <a:p>
            <a:pPr marL="171450" lvl="0" indent="-171450" algn="l" rtl="0">
              <a:spcBef>
                <a:spcPts val="0"/>
              </a:spcBef>
              <a:spcAft>
                <a:spcPts val="0"/>
              </a:spcAft>
              <a:buClr>
                <a:schemeClr val="dk1"/>
              </a:buClr>
              <a:buSzPts val="1100"/>
              <a:buChar char="•"/>
            </a:pPr>
            <a:r>
              <a:rPr lang="en-GB" sz="1100" i="0"/>
              <a:t>Guidez une brève discussion</a:t>
            </a:r>
            <a:endParaRPr/>
          </a:p>
          <a:p>
            <a:pPr marL="171450" lvl="0" indent="-171450" algn="l" rtl="0">
              <a:spcBef>
                <a:spcPts val="0"/>
              </a:spcBef>
              <a:spcAft>
                <a:spcPts val="0"/>
              </a:spcAft>
              <a:buClr>
                <a:schemeClr val="dk1"/>
              </a:buClr>
              <a:buSzPts val="1100"/>
              <a:buChar char="•"/>
            </a:pPr>
            <a:r>
              <a:rPr lang="en-GB" sz="1100" i="1"/>
              <a:t>L'étape de la planification du dossier donne au gestionnaire de cas une autre occasion de se responsabiliser. </a:t>
            </a:r>
            <a:endParaRPr/>
          </a:p>
          <a:p>
            <a:pPr marL="171450" lvl="0" indent="-171450" algn="l" rtl="0">
              <a:spcBef>
                <a:spcPts val="0"/>
              </a:spcBef>
              <a:spcAft>
                <a:spcPts val="0"/>
              </a:spcAft>
              <a:buClr>
                <a:schemeClr val="dk1"/>
              </a:buClr>
              <a:buSzPts val="1100"/>
              <a:buChar char="•"/>
            </a:pPr>
            <a:r>
              <a:rPr lang="en-GB" sz="1100" i="1"/>
              <a:t>Il est important que l'enfant et ses parents ou les personnes qui s'occupent de lui se sentent maîtres de la situation, qu'ils aient confiance en eux et qu'ils les aident à prendre des décisions.</a:t>
            </a:r>
            <a:endParaRPr/>
          </a:p>
        </p:txBody>
      </p:sp>
      <p:sp>
        <p:nvSpPr>
          <p:cNvPr id="348" name="Google Shape;348;p1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7: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"Quel est le problème selon vous ?"</a:t>
            </a:r>
            <a:endParaRPr/>
          </a:p>
          <a:p>
            <a:pPr marL="628650" lvl="1" indent="-171450" algn="l" rtl="0">
              <a:spcBef>
                <a:spcPts val="0"/>
              </a:spcBef>
              <a:spcAft>
                <a:spcPts val="0"/>
              </a:spcAft>
              <a:buClr>
                <a:schemeClr val="dk1"/>
              </a:buClr>
              <a:buSzPts val="1200"/>
              <a:buChar char="•"/>
            </a:pPr>
            <a:r>
              <a:rPr lang="en-GB" i="1"/>
              <a:t>Reconnaître explicitement que l'enfant, le parent, la personne qui s'occupe de lui et/ou l'adulte de confiance sont les mieux placés pour connaître les problèmes de protection auxquels ils sont confrontés, les risques qu'ils courent et leurs besoins.</a:t>
            </a:r>
            <a:endParaRPr/>
          </a:p>
          <a:p>
            <a:pPr marL="171450" lvl="0" indent="-171450" algn="l" rtl="0">
              <a:spcBef>
                <a:spcPts val="0"/>
              </a:spcBef>
              <a:spcAft>
                <a:spcPts val="0"/>
              </a:spcAft>
              <a:buClr>
                <a:schemeClr val="dk1"/>
              </a:buClr>
              <a:buSzPts val="1200"/>
              <a:buChar char="•"/>
            </a:pPr>
            <a:r>
              <a:rPr lang="en-GB" i="1"/>
              <a:t>"Qu'est-ce qui pourrait vous aider, vous faire sentir plus soutenu ?"</a:t>
            </a:r>
            <a:endParaRPr/>
          </a:p>
          <a:p>
            <a:pPr marL="628650" lvl="1" indent="-171450" algn="l" rtl="0">
              <a:spcBef>
                <a:spcPts val="0"/>
              </a:spcBef>
              <a:spcAft>
                <a:spcPts val="0"/>
              </a:spcAft>
              <a:buClr>
                <a:schemeClr val="dk1"/>
              </a:buClr>
              <a:buSzPts val="1200"/>
              <a:buChar char="•"/>
            </a:pPr>
            <a:r>
              <a:rPr lang="en-GB" i="1"/>
              <a:t>Donnez à l'enfant, au parent ou à la personne qui s'occupe de l'enfant la possibilité de proposer des solutions possibles et laissez-les partager librement leurs idées. </a:t>
            </a:r>
            <a:endParaRPr/>
          </a:p>
          <a:p>
            <a:pPr marL="171450" lvl="0" indent="-171450" algn="l" rtl="0">
              <a:spcBef>
                <a:spcPts val="0"/>
              </a:spcBef>
              <a:spcAft>
                <a:spcPts val="0"/>
              </a:spcAft>
              <a:buClr>
                <a:schemeClr val="dk1"/>
              </a:buClr>
              <a:buSzPts val="1200"/>
              <a:buChar char="•"/>
            </a:pPr>
            <a:r>
              <a:rPr lang="en-GB" i="1"/>
              <a:t>"Que voulez-vous faire ?" </a:t>
            </a:r>
            <a:endParaRPr/>
          </a:p>
          <a:p>
            <a:pPr marL="628650" lvl="1" indent="-171450" algn="l" rtl="0">
              <a:spcBef>
                <a:spcPts val="0"/>
              </a:spcBef>
              <a:spcAft>
                <a:spcPts val="0"/>
              </a:spcAft>
              <a:buClr>
                <a:schemeClr val="dk1"/>
              </a:buClr>
              <a:buSzPts val="1200"/>
              <a:buChar char="•"/>
            </a:pPr>
            <a:r>
              <a:rPr lang="en-GB" i="1"/>
              <a:t>Partager avec l'enfant, le parent, la personne qui s'occupe de lui et/ou l'adulte de confiance des informations sur les différentes options disponibles afin de les aider à prendre une décision. </a:t>
            </a:r>
            <a:endParaRPr/>
          </a:p>
          <a:p>
            <a:pPr marL="628650" lvl="1" indent="-171450" algn="l" rtl="0">
              <a:spcBef>
                <a:spcPts val="0"/>
              </a:spcBef>
              <a:spcAft>
                <a:spcPts val="0"/>
              </a:spcAft>
              <a:buClr>
                <a:schemeClr val="dk1"/>
              </a:buClr>
              <a:buSzPts val="1200"/>
              <a:buChar char="•"/>
            </a:pPr>
            <a:r>
              <a:rPr lang="en-GB" i="1"/>
              <a:t>Laissez-les prendre des décisions et ne prenez pas de décisions à leur place.</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a:p>
          <a:p>
            <a:pPr marL="171450" lvl="0" indent="-95250" algn="l" rtl="0">
              <a:spcBef>
                <a:spcPts val="0"/>
              </a:spcBef>
              <a:spcAft>
                <a:spcPts val="0"/>
              </a:spcAft>
              <a:buClr>
                <a:schemeClr val="dk1"/>
              </a:buClr>
              <a:buSzPts val="1200"/>
              <a:buNone/>
            </a:pPr>
            <a:endParaRPr/>
          </a:p>
        </p:txBody>
      </p:sp>
      <p:sp>
        <p:nvSpPr>
          <p:cNvPr id="411" name="Google Shape;411;p1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1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8: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Pour obtenir des résultats en matière de protection de l'enfance (réduire le risque que l'enfant subisse un préjudice), les gestionnaires de cas ne doivent pas seulement se concentrer sur les vulnérabilités et les problèmes de protection de l'enfance, mais aussi essayer de s'appuyer sur les facteurs de protection.</a:t>
            </a:r>
            <a:endParaRPr/>
          </a:p>
          <a:p>
            <a:pPr marL="628650" lvl="1" indent="-171450" algn="l" rtl="0">
              <a:spcBef>
                <a:spcPts val="0"/>
              </a:spcBef>
              <a:spcAft>
                <a:spcPts val="0"/>
              </a:spcAft>
              <a:buClr>
                <a:schemeClr val="dk1"/>
              </a:buClr>
              <a:buSzPts val="1200"/>
              <a:buChar char="•"/>
            </a:pPr>
            <a:r>
              <a:rPr lang="en-GB" i="1"/>
              <a:t>Ces facteurs de protection comprennent les forces individuelles, les soins et le soutien apportés par l'environnement. </a:t>
            </a:r>
            <a:endParaRPr/>
          </a:p>
          <a:p>
            <a:pPr marL="628650" lvl="1" indent="-171450" algn="l" rtl="0">
              <a:spcBef>
                <a:spcPts val="0"/>
              </a:spcBef>
              <a:spcAft>
                <a:spcPts val="0"/>
              </a:spcAft>
              <a:buClr>
                <a:schemeClr val="dk1"/>
              </a:buClr>
              <a:buSzPts val="1200"/>
              <a:buChar char="•"/>
            </a:pPr>
            <a:r>
              <a:rPr lang="en-GB" i="1"/>
              <a:t>Ces facteurs de protection favorisent la résilience, c'est-à-dire la capacité à rebondir après des événements difficiles de la vie. </a:t>
            </a:r>
            <a:endParaRPr/>
          </a:p>
          <a:p>
            <a:pPr marL="171450" lvl="0" indent="-171450" algn="l" rtl="0">
              <a:spcBef>
                <a:spcPts val="0"/>
              </a:spcBef>
              <a:spcAft>
                <a:spcPts val="0"/>
              </a:spcAft>
              <a:buClr>
                <a:schemeClr val="dk1"/>
              </a:buClr>
              <a:buSzPts val="1200"/>
              <a:buChar char="•"/>
            </a:pPr>
            <a:r>
              <a:rPr lang="en-GB" i="1"/>
              <a:t>Dans la vie de chacun, il y a eu des défis à relever. </a:t>
            </a:r>
            <a:endParaRPr/>
          </a:p>
          <a:p>
            <a:pPr marL="628650" lvl="1" indent="-171450" algn="l" rtl="0">
              <a:spcBef>
                <a:spcPts val="0"/>
              </a:spcBef>
              <a:spcAft>
                <a:spcPts val="0"/>
              </a:spcAft>
              <a:buClr>
                <a:schemeClr val="dk1"/>
              </a:buClr>
              <a:buSzPts val="1200"/>
              <a:buChar char="•"/>
            </a:pPr>
            <a:r>
              <a:rPr lang="en-GB" i="1"/>
              <a:t>Dans les moments difficiles, les personnes utilisent leurs propres forces et les soins et le soutien des autres pour surmonter ces difficultés. </a:t>
            </a:r>
            <a:endParaRPr/>
          </a:p>
          <a:p>
            <a:pPr marL="628650" lvl="1" indent="-171450" algn="l" rtl="0">
              <a:spcBef>
                <a:spcPts val="0"/>
              </a:spcBef>
              <a:spcAft>
                <a:spcPts val="0"/>
              </a:spcAft>
              <a:buClr>
                <a:schemeClr val="dk1"/>
              </a:buClr>
              <a:buSzPts val="1200"/>
              <a:buChar char="•"/>
            </a:pPr>
            <a:r>
              <a:rPr lang="en-GB" i="1"/>
              <a:t>Ces forces, ces soins et ce soutien aident les personnes à se rétablir et augmentent leur résilience.</a:t>
            </a:r>
            <a:endParaRPr/>
          </a:p>
        </p:txBody>
      </p:sp>
      <p:sp>
        <p:nvSpPr>
          <p:cNvPr id="431" name="Google Shape;431;p1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9: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DISCUSSION EN PLÉNIÈRE</a:t>
            </a:r>
            <a:endParaRPr/>
          </a:p>
          <a:p>
            <a:pPr marL="171450" lvl="0" indent="-171450" algn="l" rtl="0">
              <a:spcBef>
                <a:spcPts val="0"/>
              </a:spcBef>
              <a:spcAft>
                <a:spcPts val="0"/>
              </a:spcAft>
              <a:buClr>
                <a:schemeClr val="dk1"/>
              </a:buClr>
              <a:buSzPts val="1200"/>
              <a:buChar char="•"/>
            </a:pPr>
            <a:r>
              <a:rPr lang="en-GB"/>
              <a:t>Guidez les participants vers la </a:t>
            </a:r>
            <a:r>
              <a:rPr lang="en-GB" b="1"/>
              <a:t>page 108 du cahier de travail : Analyse des risques en matière de protection de l'enfance</a:t>
            </a:r>
            <a:endParaRPr/>
          </a:p>
          <a:p>
            <a:pPr marL="628650" lvl="1" indent="-171450" algn="l" rtl="0">
              <a:spcBef>
                <a:spcPts val="0"/>
              </a:spcBef>
              <a:spcAft>
                <a:spcPts val="0"/>
              </a:spcAft>
              <a:buClr>
                <a:schemeClr val="dk1"/>
              </a:buClr>
              <a:buSzPts val="1200"/>
              <a:buChar char="•"/>
            </a:pPr>
            <a:r>
              <a:rPr lang="en-GB" i="1"/>
              <a:t>Quels sont les points forts identifiés ?</a:t>
            </a:r>
            <a:endParaRPr/>
          </a:p>
          <a:p>
            <a:pPr marL="628650" lvl="1" indent="-171450" algn="l" rtl="0">
              <a:spcBef>
                <a:spcPts val="0"/>
              </a:spcBef>
              <a:spcAft>
                <a:spcPts val="0"/>
              </a:spcAft>
              <a:buClr>
                <a:schemeClr val="dk1"/>
              </a:buClr>
              <a:buSzPts val="1200"/>
              <a:buChar char="•"/>
            </a:pPr>
            <a:r>
              <a:rPr lang="en-GB" i="1"/>
              <a:t>Quels sont les soins et l'aide dont bénéficie Amina ? De qui ?</a:t>
            </a:r>
            <a:endParaRPr/>
          </a:p>
          <a:p>
            <a:pPr marL="628650" lvl="1" indent="-171450" algn="l" rtl="0">
              <a:spcBef>
                <a:spcPts val="0"/>
              </a:spcBef>
              <a:spcAft>
                <a:spcPts val="0"/>
              </a:spcAft>
              <a:buClr>
                <a:schemeClr val="dk1"/>
              </a:buClr>
              <a:buSzPts val="1200"/>
              <a:buChar char="•"/>
            </a:pPr>
            <a:r>
              <a:rPr lang="en-GB" i="1"/>
              <a:t>Quels sont les points forts, les soins et le soutien sur lesquels nous pourrions éventuellement nous appuyer ? Que pouvons-nous faire pour mieux protéger Amina ? Qui peut la soutenir ?</a:t>
            </a:r>
            <a:endParaRPr/>
          </a:p>
          <a:p>
            <a:pPr marL="171450" lvl="0" indent="-171450" algn="l" rtl="0">
              <a:spcBef>
                <a:spcPts val="0"/>
              </a:spcBef>
              <a:spcAft>
                <a:spcPts val="0"/>
              </a:spcAft>
              <a:buClr>
                <a:schemeClr val="dk1"/>
              </a:buClr>
              <a:buSzPts val="1200"/>
              <a:buChar char="•"/>
            </a:pPr>
            <a:r>
              <a:rPr lang="en-GB" i="1"/>
              <a:t>Vous utiliserez ces points forts pour rédiger le plan d'action d'Amina lors de la prochaine session.</a:t>
            </a:r>
            <a:endParaRPr/>
          </a:p>
        </p:txBody>
      </p:sp>
      <p:sp>
        <p:nvSpPr>
          <p:cNvPr id="479" name="Google Shape;479;p1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1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1 DURÉE : 0h30</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Nous ouvrirons la session par :</a:t>
            </a:r>
            <a:endParaRPr/>
          </a:p>
          <a:p>
            <a:pPr marL="628650" lvl="1" indent="-171450" algn="l" rtl="0">
              <a:spcBef>
                <a:spcPts val="0"/>
              </a:spcBef>
              <a:spcAft>
                <a:spcPts val="0"/>
              </a:spcAft>
              <a:buClr>
                <a:schemeClr val="dk1"/>
              </a:buClr>
              <a:buSzPts val="1200"/>
              <a:buChar char="•"/>
            </a:pPr>
            <a:r>
              <a:rPr lang="en-GB" i="1"/>
              <a:t>Un aperçu de ce que l'on peut attendre du module d'aujourd'hui sur la planification des cas. </a:t>
            </a:r>
            <a:endParaRPr/>
          </a:p>
          <a:p>
            <a:pPr marL="628650" lvl="1" indent="-171450" algn="l" rtl="0">
              <a:spcBef>
                <a:spcPts val="0"/>
              </a:spcBef>
              <a:spcAft>
                <a:spcPts val="0"/>
              </a:spcAft>
              <a:buClr>
                <a:schemeClr val="dk1"/>
              </a:buClr>
              <a:buSzPts val="1200"/>
              <a:buChar char="•"/>
            </a:pPr>
            <a:r>
              <a:rPr lang="en-GB" i="1"/>
              <a:t>Une récapitulation rapide du module précédent</a:t>
            </a:r>
            <a:endParaRPr/>
          </a:p>
        </p:txBody>
      </p:sp>
      <p:sp>
        <p:nvSpPr>
          <p:cNvPr id="108" name="Google Shape;108;p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0: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a:p>
          <a:p>
            <a:pPr marL="171450" lvl="0" indent="-95250" algn="l" rtl="0">
              <a:spcBef>
                <a:spcPts val="0"/>
              </a:spcBef>
              <a:spcAft>
                <a:spcPts val="0"/>
              </a:spcAft>
              <a:buClr>
                <a:schemeClr val="dk1"/>
              </a:buClr>
              <a:buSzPts val="1200"/>
              <a:buNone/>
            </a:pPr>
            <a:endParaRPr/>
          </a:p>
        </p:txBody>
      </p:sp>
      <p:sp>
        <p:nvSpPr>
          <p:cNvPr id="523" name="Google Shape;523;p2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2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1: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3 DURÉE : 1h30</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Dans cette session, nous apprendrons comment organiser et mettre en œuvre une réunion de planification de cas. </a:t>
            </a:r>
            <a:endParaRPr/>
          </a:p>
          <a:p>
            <a:pPr marL="171450" lvl="0" indent="-95250" algn="l" rtl="0">
              <a:spcBef>
                <a:spcPts val="0"/>
              </a:spcBef>
              <a:spcAft>
                <a:spcPts val="0"/>
              </a:spcAft>
              <a:buClr>
                <a:schemeClr val="dk1"/>
              </a:buClr>
              <a:buSzPts val="1200"/>
              <a:buNone/>
            </a:pPr>
            <a:endParaRPr/>
          </a:p>
        </p:txBody>
      </p:sp>
      <p:sp>
        <p:nvSpPr>
          <p:cNvPr id="533" name="Google Shape;533;p2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2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2: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Le plan de traitement peut être élaboré au cours d'une réunion de planification du traitement.</a:t>
            </a:r>
            <a:endParaRPr/>
          </a:p>
          <a:p>
            <a:pPr marL="171450" lvl="0" indent="-171450" algn="l" rtl="0">
              <a:spcBef>
                <a:spcPts val="0"/>
              </a:spcBef>
              <a:spcAft>
                <a:spcPts val="0"/>
              </a:spcAft>
              <a:buClr>
                <a:schemeClr val="dk1"/>
              </a:buClr>
              <a:buSzPts val="1200"/>
              <a:buChar char="•"/>
            </a:pPr>
            <a:r>
              <a:rPr lang="en-GB" i="0"/>
              <a:t>Présenter la diapositive - </a:t>
            </a:r>
            <a:r>
              <a:rPr lang="en-GB" b="1" i="0"/>
              <a:t>participants</a:t>
            </a:r>
            <a:endParaRPr/>
          </a:p>
          <a:p>
            <a:pPr marL="628650" lvl="1" indent="-171450" algn="l" rtl="0">
              <a:spcBef>
                <a:spcPts val="0"/>
              </a:spcBef>
              <a:spcAft>
                <a:spcPts val="0"/>
              </a:spcAft>
              <a:buClr>
                <a:schemeClr val="dk1"/>
              </a:buClr>
              <a:buSzPts val="1200"/>
              <a:buChar char="•"/>
            </a:pPr>
            <a:r>
              <a:rPr lang="en-GB" i="1"/>
              <a:t>L'enfant a le droit de participer </a:t>
            </a:r>
            <a:endParaRPr/>
          </a:p>
          <a:p>
            <a:pPr marL="1085850" lvl="2" indent="-171450" algn="l" rtl="0">
              <a:spcBef>
                <a:spcPts val="0"/>
              </a:spcBef>
              <a:spcAft>
                <a:spcPts val="0"/>
              </a:spcAft>
              <a:buClr>
                <a:schemeClr val="dk1"/>
              </a:buClr>
              <a:buSzPts val="1200"/>
              <a:buChar char="•"/>
            </a:pPr>
            <a:r>
              <a:rPr lang="en-GB" i="1"/>
              <a:t>Faites-le ensemble </a:t>
            </a:r>
            <a:endParaRPr/>
          </a:p>
          <a:p>
            <a:pPr marL="1085850" lvl="2" indent="-171450" algn="l" rtl="0">
              <a:spcBef>
                <a:spcPts val="0"/>
              </a:spcBef>
              <a:spcAft>
                <a:spcPts val="0"/>
              </a:spcAft>
              <a:buClr>
                <a:schemeClr val="dk1"/>
              </a:buClr>
              <a:buSzPts val="1200"/>
              <a:buChar char="•"/>
            </a:pPr>
            <a:r>
              <a:rPr lang="en-GB" i="1"/>
              <a:t>Tenir compte de l'âge, du stade de développement et des capacités de l'enfant </a:t>
            </a:r>
            <a:endParaRPr/>
          </a:p>
          <a:p>
            <a:pPr marL="628650" lvl="1" indent="-171450" algn="l" rtl="0">
              <a:spcBef>
                <a:spcPts val="0"/>
              </a:spcBef>
              <a:spcAft>
                <a:spcPts val="0"/>
              </a:spcAft>
              <a:buClr>
                <a:schemeClr val="dk1"/>
              </a:buClr>
              <a:buSzPts val="1200"/>
              <a:buChar char="•"/>
            </a:pPr>
            <a:r>
              <a:rPr lang="en-GB" i="1"/>
              <a:t>Il n'est pas toujours approprié que les enfants soient impliqués dans l'élaboration du dossier, par exemple dans le cas des enfants très jeunes. </a:t>
            </a:r>
            <a:endParaRPr/>
          </a:p>
          <a:p>
            <a:pPr marL="1085850" lvl="2" indent="-171450" algn="l" rtl="0">
              <a:spcBef>
                <a:spcPts val="0"/>
              </a:spcBef>
              <a:spcAft>
                <a:spcPts val="0"/>
              </a:spcAft>
              <a:buClr>
                <a:schemeClr val="dk1"/>
              </a:buClr>
              <a:buSzPts val="1200"/>
              <a:buChar char="•"/>
            </a:pPr>
            <a:r>
              <a:rPr lang="en-GB" i="1"/>
              <a:t>Toutefois, les opinions des enfants exprimées lors de l'évaluation doivent toujours être prises en compte lors de l'élaboration du dossier. </a:t>
            </a:r>
            <a:endParaRPr/>
          </a:p>
          <a:p>
            <a:pPr marL="628650" lvl="1" indent="-171450" algn="l" rtl="0">
              <a:spcBef>
                <a:spcPts val="0"/>
              </a:spcBef>
              <a:spcAft>
                <a:spcPts val="0"/>
              </a:spcAft>
              <a:buClr>
                <a:schemeClr val="dk1"/>
              </a:buClr>
              <a:buSzPts val="1200"/>
              <a:buChar char="•"/>
            </a:pPr>
            <a:r>
              <a:rPr lang="en-GB" i="0"/>
              <a:t>Discutez des scénarios dans lesquels il peut être inapproprié d'impliquer un parent/soignant.</a:t>
            </a:r>
            <a:endParaRPr/>
          </a:p>
          <a:p>
            <a:pPr marL="628650" lvl="1" indent="-171450" algn="l" rtl="0">
              <a:spcBef>
                <a:spcPts val="0"/>
              </a:spcBef>
              <a:spcAft>
                <a:spcPts val="0"/>
              </a:spcAft>
              <a:buClr>
                <a:schemeClr val="dk1"/>
              </a:buClr>
              <a:buSzPts val="1200"/>
              <a:buChar char="•"/>
            </a:pPr>
            <a:r>
              <a:rPr lang="en-GB" i="0"/>
              <a:t>*Inclure le superviseur de la gestion de cas si nécessaire </a:t>
            </a:r>
            <a:endParaRPr/>
          </a:p>
          <a:p>
            <a:pPr marL="171450" lvl="0" indent="-171450" algn="l" rtl="0">
              <a:spcBef>
                <a:spcPts val="0"/>
              </a:spcBef>
              <a:spcAft>
                <a:spcPts val="0"/>
              </a:spcAft>
              <a:buClr>
                <a:schemeClr val="dk1"/>
              </a:buClr>
              <a:buSzPts val="1200"/>
              <a:buChar char="•"/>
            </a:pPr>
            <a:r>
              <a:rPr lang="en-GB" i="0"/>
              <a:t>Présenter la diapositive - </a:t>
            </a:r>
            <a:r>
              <a:rPr lang="en-GB" b="1" i="0"/>
              <a:t>objectif de la réunion</a:t>
            </a:r>
            <a:endParaRPr/>
          </a:p>
          <a:p>
            <a:pPr marL="628650" lvl="1" indent="-171450" algn="l" rtl="0">
              <a:spcBef>
                <a:spcPts val="0"/>
              </a:spcBef>
              <a:spcAft>
                <a:spcPts val="0"/>
              </a:spcAft>
              <a:buClr>
                <a:schemeClr val="dk1"/>
              </a:buClr>
              <a:buSzPts val="1200"/>
              <a:buChar char="•"/>
            </a:pPr>
            <a:r>
              <a:rPr lang="en-GB" i="1"/>
              <a:t>Les réunions de planification des cas peuvent prendre du temps - entre deux heures et une journée entière - et nécessitent une préparation et une animation. </a:t>
            </a:r>
            <a:endParaRPr/>
          </a:p>
        </p:txBody>
      </p:sp>
      <p:sp>
        <p:nvSpPr>
          <p:cNvPr id="539" name="Google Shape;539;p2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2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23: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150"/>
              <a:buNone/>
            </a:pPr>
            <a:r>
              <a:rPr lang="en-GB" sz="1150" b="1"/>
              <a:t>EXPLICATION</a:t>
            </a:r>
            <a:endParaRPr/>
          </a:p>
          <a:p>
            <a:pPr marL="171450" lvl="0" indent="-171450" algn="l" rtl="0">
              <a:spcBef>
                <a:spcPts val="0"/>
              </a:spcBef>
              <a:spcAft>
                <a:spcPts val="0"/>
              </a:spcAft>
              <a:buClr>
                <a:schemeClr val="dk1"/>
              </a:buClr>
              <a:buSzPts val="1150"/>
              <a:buChar char="•"/>
            </a:pPr>
            <a:r>
              <a:rPr lang="en-GB" sz="1150"/>
              <a:t>Présenter la diapositive - </a:t>
            </a:r>
            <a:r>
              <a:rPr lang="en-GB" sz="1150" b="1"/>
              <a:t>Qui</a:t>
            </a:r>
            <a:endParaRPr/>
          </a:p>
          <a:p>
            <a:pPr marL="628650" lvl="1" indent="-171450" algn="l" rtl="0">
              <a:spcBef>
                <a:spcPts val="0"/>
              </a:spcBef>
              <a:spcAft>
                <a:spcPts val="0"/>
              </a:spcAft>
              <a:buClr>
                <a:schemeClr val="dk1"/>
              </a:buClr>
              <a:buSzPts val="1150"/>
              <a:buChar char="•"/>
            </a:pPr>
            <a:r>
              <a:rPr lang="en-GB" sz="1150" i="1"/>
              <a:t>D'autres personnes importantes dans la vie de l'enfant seront :</a:t>
            </a:r>
            <a:endParaRPr/>
          </a:p>
          <a:p>
            <a:pPr marL="1085850" lvl="2" indent="-171450" algn="l" rtl="0">
              <a:spcBef>
                <a:spcPts val="0"/>
              </a:spcBef>
              <a:spcAft>
                <a:spcPts val="0"/>
              </a:spcAft>
              <a:buClr>
                <a:schemeClr val="dk1"/>
              </a:buClr>
              <a:buSzPts val="1150"/>
              <a:buChar char="•"/>
            </a:pPr>
            <a:r>
              <a:rPr lang="en-GB" sz="1150" i="1"/>
              <a:t>Utiles s'ils vont être impliqués dans la mise en œuvre d'une partie du plan d'action (par exemple, parents ou amis s'occupant de l'enfant, apportant un soutien à l'enfant).</a:t>
            </a:r>
            <a:endParaRPr/>
          </a:p>
          <a:p>
            <a:pPr marL="1085850" lvl="2" indent="-171450" algn="l" rtl="0">
              <a:spcBef>
                <a:spcPts val="0"/>
              </a:spcBef>
              <a:spcAft>
                <a:spcPts val="0"/>
              </a:spcAft>
              <a:buClr>
                <a:schemeClr val="dk1"/>
              </a:buClr>
              <a:buSzPts val="1150"/>
              <a:buChar char="•"/>
            </a:pPr>
            <a:r>
              <a:rPr lang="en-GB" sz="1150" i="1"/>
              <a:t>Utiles si la réunion risque d'être stressante et s'ils peuvent apporter un soutien émotionnel.</a:t>
            </a:r>
            <a:endParaRPr/>
          </a:p>
          <a:p>
            <a:pPr marL="628650" lvl="1" indent="-171450" algn="l" rtl="0">
              <a:spcBef>
                <a:spcPts val="0"/>
              </a:spcBef>
              <a:spcAft>
                <a:spcPts val="0"/>
              </a:spcAft>
              <a:buClr>
                <a:schemeClr val="dk1"/>
              </a:buClr>
              <a:buSzPts val="1150"/>
              <a:buChar char="•"/>
            </a:pPr>
            <a:r>
              <a:rPr lang="en-GB" sz="1150" i="1"/>
              <a:t>Un membre de la communauté ou des bénévoles de la communauté de confiance seront :</a:t>
            </a:r>
            <a:endParaRPr/>
          </a:p>
          <a:p>
            <a:pPr marL="1085850" lvl="2" indent="-171450" algn="l" rtl="0">
              <a:spcBef>
                <a:spcPts val="0"/>
              </a:spcBef>
              <a:spcAft>
                <a:spcPts val="0"/>
              </a:spcAft>
              <a:buClr>
                <a:schemeClr val="dk1"/>
              </a:buClr>
              <a:buSzPts val="1150"/>
              <a:buChar char="•"/>
            </a:pPr>
            <a:r>
              <a:rPr lang="en-GB" sz="1150" i="1"/>
              <a:t>Utile s'ils doivent participer à la mise en œuvre d'une partie du plan d'action ou au suivi : </a:t>
            </a:r>
            <a:endParaRPr/>
          </a:p>
          <a:p>
            <a:pPr marL="1543050" lvl="3" indent="-171450" algn="l" rtl="0">
              <a:spcBef>
                <a:spcPts val="0"/>
              </a:spcBef>
              <a:spcAft>
                <a:spcPts val="0"/>
              </a:spcAft>
              <a:buClr>
                <a:schemeClr val="dk1"/>
              </a:buClr>
              <a:buSzPts val="1150"/>
              <a:buChar char="•"/>
            </a:pPr>
            <a:r>
              <a:rPr lang="en-GB" sz="1150" i="1"/>
              <a:t>Par exemple, un enseignant peut être en mesure de fournir un retour d'information sur le bien-être de l'enfant au moment de l'examen par rapport au moment où l'évaluation a été faite.</a:t>
            </a:r>
            <a:endParaRPr/>
          </a:p>
          <a:p>
            <a:pPr marL="1543050" lvl="3" indent="-171450" algn="l" rtl="0">
              <a:spcBef>
                <a:spcPts val="0"/>
              </a:spcBef>
              <a:spcAft>
                <a:spcPts val="0"/>
              </a:spcAft>
              <a:buClr>
                <a:schemeClr val="dk1"/>
              </a:buClr>
              <a:buSzPts val="1150"/>
              <a:buChar char="•"/>
            </a:pPr>
            <a:r>
              <a:rPr lang="en-GB" sz="1150" i="1"/>
              <a:t>Par exemple, les dirigeants locaux peuvent être impliqués dans la négociation d'un soutien communautaire à la famille ou d'une réduction de la discrimination. </a:t>
            </a:r>
            <a:endParaRPr/>
          </a:p>
          <a:p>
            <a:pPr marL="1543050" lvl="3" indent="-171450" algn="l" rtl="0">
              <a:spcBef>
                <a:spcPts val="0"/>
              </a:spcBef>
              <a:spcAft>
                <a:spcPts val="0"/>
              </a:spcAft>
              <a:buClr>
                <a:schemeClr val="dk1"/>
              </a:buClr>
              <a:buSzPts val="1150"/>
              <a:buChar char="•"/>
            </a:pPr>
            <a:r>
              <a:rPr lang="en-GB" sz="1150" i="1"/>
              <a:t>Par exemple, les groupes communautaires peuvent être impliqués dans des mesures visant à améliorer la sécurité.</a:t>
            </a:r>
            <a:endParaRPr/>
          </a:p>
          <a:p>
            <a:pPr marL="628650" lvl="1" indent="-171450" algn="l" rtl="0">
              <a:spcBef>
                <a:spcPts val="0"/>
              </a:spcBef>
              <a:spcAft>
                <a:spcPts val="0"/>
              </a:spcAft>
              <a:buClr>
                <a:schemeClr val="dk1"/>
              </a:buClr>
              <a:buSzPts val="1150"/>
              <a:buChar char="•"/>
            </a:pPr>
            <a:r>
              <a:rPr lang="en-GB" sz="1150" i="1"/>
              <a:t>Les autres prestataires de services seront :</a:t>
            </a:r>
            <a:endParaRPr/>
          </a:p>
          <a:p>
            <a:pPr marL="1085850" lvl="2" indent="-171450" algn="l" rtl="0">
              <a:spcBef>
                <a:spcPts val="0"/>
              </a:spcBef>
              <a:spcAft>
                <a:spcPts val="0"/>
              </a:spcAft>
              <a:buClr>
                <a:schemeClr val="dk1"/>
              </a:buClr>
              <a:buSzPts val="1150"/>
              <a:buChar char="•"/>
            </a:pPr>
            <a:r>
              <a:rPr lang="en-GB" sz="1150" i="1"/>
              <a:t>Utile s'ils vont être impliqués dans la fourniture d'un service ou dans la mise en œuvre du plan d'action.</a:t>
            </a:r>
            <a:endParaRPr/>
          </a:p>
          <a:p>
            <a:pPr marL="628650" lvl="1" indent="-171450" algn="l" rtl="0">
              <a:spcBef>
                <a:spcPts val="0"/>
              </a:spcBef>
              <a:spcAft>
                <a:spcPts val="0"/>
              </a:spcAft>
              <a:buClr>
                <a:schemeClr val="dk1"/>
              </a:buClr>
              <a:buSzPts val="1150"/>
              <a:buChar char="•"/>
            </a:pPr>
            <a:r>
              <a:rPr lang="en-GB" sz="1150" i="1"/>
              <a:t>Les autorités compétentes seront:</a:t>
            </a:r>
            <a:endParaRPr/>
          </a:p>
          <a:p>
            <a:pPr marL="1085850" lvl="2" indent="-171450" algn="l" rtl="0">
              <a:spcBef>
                <a:spcPts val="0"/>
              </a:spcBef>
              <a:spcAft>
                <a:spcPts val="0"/>
              </a:spcAft>
              <a:buClr>
                <a:schemeClr val="dk1"/>
              </a:buClr>
              <a:buSzPts val="1150"/>
              <a:buChar char="•"/>
            </a:pPr>
            <a:r>
              <a:rPr lang="en-GB" sz="1150" i="1"/>
              <a:t>Nécessaires si la déclaration obligatoire est en place. </a:t>
            </a:r>
            <a:endParaRPr/>
          </a:p>
          <a:p>
            <a:pPr marL="1543050" lvl="3" indent="-171450" algn="l" rtl="0">
              <a:spcBef>
                <a:spcPts val="0"/>
              </a:spcBef>
              <a:spcAft>
                <a:spcPts val="0"/>
              </a:spcAft>
              <a:buClr>
                <a:schemeClr val="dk1"/>
              </a:buClr>
              <a:buSzPts val="1150"/>
              <a:buChar char="•"/>
            </a:pPr>
            <a:r>
              <a:rPr lang="en-GB" sz="1150" i="1"/>
              <a:t>Par exemple, ce que l'enfant et sa famille souhaitent faire expose l'enfant à un risque de préjudice grave et il est dans leur intérêt de le signaler aux autorités. </a:t>
            </a:r>
            <a:endParaRPr/>
          </a:p>
          <a:p>
            <a:pPr marL="1085850" lvl="2" indent="-171450" algn="l" rtl="0">
              <a:spcBef>
                <a:spcPts val="0"/>
              </a:spcBef>
              <a:spcAft>
                <a:spcPts val="0"/>
              </a:spcAft>
              <a:buClr>
                <a:schemeClr val="dk1"/>
              </a:buClr>
              <a:buSzPts val="1150"/>
              <a:buChar char="•"/>
            </a:pPr>
            <a:r>
              <a:rPr lang="en-GB" sz="1150" i="1"/>
              <a:t>Utiles lorsque les systèmes formels de protection de l'enfance fonctionnent conformément aux droits de l'enfant. </a:t>
            </a:r>
            <a:endParaRPr/>
          </a:p>
          <a:p>
            <a:pPr marL="1543050" lvl="3" indent="-171450" algn="l" rtl="0">
              <a:spcBef>
                <a:spcPts val="0"/>
              </a:spcBef>
              <a:spcAft>
                <a:spcPts val="0"/>
              </a:spcAft>
              <a:buClr>
                <a:schemeClr val="dk1"/>
              </a:buClr>
              <a:buSzPts val="1150"/>
              <a:buChar char="•"/>
            </a:pPr>
            <a:r>
              <a:rPr lang="en-GB" sz="1150" i="1"/>
              <a:t>Par exemple, dans les pays où les systèmes formels de protection de l'enfance fonctionnent conformément aux droits de l'enfant, les gestionnaires de cas du gouvernement sont souvent impliqués dans la discussion de tous les cas où des dispositions alternatives de prise en charge sont prises et où une décision de justice est nécessaire.</a:t>
            </a:r>
            <a:endParaRPr/>
          </a:p>
          <a:p>
            <a:pPr marL="171450" lvl="0" indent="-171450" algn="l" rtl="0">
              <a:spcBef>
                <a:spcPts val="0"/>
              </a:spcBef>
              <a:spcAft>
                <a:spcPts val="0"/>
              </a:spcAft>
              <a:buClr>
                <a:schemeClr val="dk1"/>
              </a:buClr>
              <a:buSzPts val="1150"/>
              <a:buChar char="•"/>
            </a:pPr>
            <a:r>
              <a:rPr lang="en-GB" sz="1150"/>
              <a:t>Présenter la diapositive - </a:t>
            </a:r>
            <a:r>
              <a:rPr lang="en-GB" sz="1150" b="1"/>
              <a:t>Quand</a:t>
            </a:r>
            <a:endParaRPr/>
          </a:p>
        </p:txBody>
      </p:sp>
      <p:sp>
        <p:nvSpPr>
          <p:cNvPr id="594" name="Google Shape;594;p2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2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4: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Guidez les participants vers la </a:t>
            </a:r>
            <a:r>
              <a:rPr lang="en-GB" b="1"/>
              <a:t>page 138 du manuel : Comment puis-je me préparer à un appel ou à une réunion de planification de cas ?</a:t>
            </a:r>
            <a:endParaRPr/>
          </a:p>
          <a:p>
            <a:pPr marL="171450" marR="0" lvl="0" indent="-171450" algn="l" rtl="0">
              <a:lnSpc>
                <a:spcPct val="100000"/>
              </a:lnSpc>
              <a:spcBef>
                <a:spcPts val="0"/>
              </a:spcBef>
              <a:spcAft>
                <a:spcPts val="0"/>
              </a:spcAft>
              <a:buClr>
                <a:schemeClr val="dk1"/>
              </a:buClr>
              <a:buSzPts val="1200"/>
              <a:buFont typeface="Arial"/>
              <a:buChar char="•"/>
            </a:pPr>
            <a:r>
              <a:rPr lang="en-GB" i="1"/>
              <a:t>Comment vous préparez-vous à une réunion de planification de cas ?</a:t>
            </a:r>
            <a:endParaRPr/>
          </a:p>
          <a:p>
            <a:pPr marL="171450" marR="0" lvl="0" indent="-171450" algn="l" rtl="0">
              <a:lnSpc>
                <a:spcPct val="100000"/>
              </a:lnSpc>
              <a:spcBef>
                <a:spcPts val="0"/>
              </a:spcBef>
              <a:spcAft>
                <a:spcPts val="0"/>
              </a:spcAft>
              <a:buClr>
                <a:schemeClr val="dk1"/>
              </a:buClr>
              <a:buSzPts val="1200"/>
              <a:buFont typeface="Arial"/>
              <a:buChar char="•"/>
            </a:pPr>
            <a:r>
              <a:rPr lang="en-GB" i="1"/>
              <a:t>Inscrivez vos réponses dans le cahier de travail</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INDIVIDUEL (5 minutes)</a:t>
            </a:r>
            <a:endParaRPr/>
          </a:p>
          <a:p>
            <a:pPr marL="171450" lvl="0" indent="-171450" algn="l" rtl="0">
              <a:spcBef>
                <a:spcPts val="0"/>
              </a:spcBef>
              <a:spcAft>
                <a:spcPts val="0"/>
              </a:spcAft>
              <a:buClr>
                <a:schemeClr val="dk1"/>
              </a:buClr>
              <a:buSzPts val="1200"/>
              <a:buChar char="•"/>
            </a:pPr>
            <a:r>
              <a:rPr lang="en-GB"/>
              <a:t>Laisser 5 minutes aux participants pour compléter le questionnaire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EN PLÉNIÈRE</a:t>
            </a:r>
            <a:endParaRPr/>
          </a:p>
          <a:p>
            <a:pPr marL="171450" lvl="0" indent="-171450" algn="l" rtl="0">
              <a:spcBef>
                <a:spcPts val="0"/>
              </a:spcBef>
              <a:spcAft>
                <a:spcPts val="0"/>
              </a:spcAft>
              <a:buClr>
                <a:schemeClr val="dk1"/>
              </a:buClr>
              <a:buSzPts val="1200"/>
              <a:buChar char="•"/>
            </a:pPr>
            <a:r>
              <a:rPr lang="en-GB"/>
              <a:t>Demandez à des volontaires de partager leurs réponses</a:t>
            </a:r>
            <a:endParaRPr/>
          </a:p>
          <a:p>
            <a:pPr marL="171450" lvl="0" indent="-171450" algn="l" rtl="0">
              <a:spcBef>
                <a:spcPts val="0"/>
              </a:spcBef>
              <a:spcAft>
                <a:spcPts val="0"/>
              </a:spcAft>
              <a:buClr>
                <a:schemeClr val="dk1"/>
              </a:buClr>
              <a:buSzPts val="1200"/>
              <a:buChar char="•"/>
            </a:pPr>
            <a:r>
              <a:rPr lang="en-GB"/>
              <a:t>Écrire les réponses sur un tableau de conférence</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614" name="Google Shape;614;p2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2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25: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Les informations dont l'enfant, le parent ou la personne qui s'occupe de lui peuvent avoir besoin varient d'un cas à l'autre. </a:t>
            </a:r>
            <a:endParaRPr/>
          </a:p>
          <a:p>
            <a:pPr marL="171450" lvl="0" indent="-171450" algn="l" rtl="0">
              <a:spcBef>
                <a:spcPts val="0"/>
              </a:spcBef>
              <a:spcAft>
                <a:spcPts val="0"/>
              </a:spcAft>
              <a:buClr>
                <a:schemeClr val="dk1"/>
              </a:buClr>
              <a:buSzPts val="1200"/>
              <a:buChar char="•"/>
            </a:pPr>
            <a:r>
              <a:rPr lang="en-GB" i="1"/>
              <a:t>Cependant, il est important de disposer déjà d'informations sur les prestataires de services qui ont la capacité d'apporter un soutien (et sur ceux qui ne l'ont pas) et sur leur délai de réaction au cas où l'enfant serait orienté vers un autre service.</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a:p>
        </p:txBody>
      </p:sp>
      <p:sp>
        <p:nvSpPr>
          <p:cNvPr id="643" name="Google Shape;643;p2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2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26: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150"/>
              <a:buNone/>
            </a:pPr>
            <a:r>
              <a:rPr lang="en-GB" sz="1150" b="1"/>
              <a:t>EXPLICATION</a:t>
            </a:r>
            <a:endParaRPr/>
          </a:p>
          <a:p>
            <a:pPr marL="171450" lvl="0" indent="-171450" algn="l" rtl="0">
              <a:spcBef>
                <a:spcPts val="0"/>
              </a:spcBef>
              <a:spcAft>
                <a:spcPts val="0"/>
              </a:spcAft>
              <a:buClr>
                <a:schemeClr val="dk1"/>
              </a:buClr>
              <a:buSzPts val="1150"/>
              <a:buChar char="•"/>
            </a:pPr>
            <a:r>
              <a:rPr lang="en-GB" sz="1150"/>
              <a:t>Présenter la diapositive</a:t>
            </a:r>
            <a:endParaRPr/>
          </a:p>
          <a:p>
            <a:pPr marL="171450" lvl="0" indent="-171450" algn="l" rtl="0">
              <a:spcBef>
                <a:spcPts val="0"/>
              </a:spcBef>
              <a:spcAft>
                <a:spcPts val="0"/>
              </a:spcAft>
              <a:buClr>
                <a:schemeClr val="dk1"/>
              </a:buClr>
              <a:buSzPts val="1150"/>
              <a:buChar char="•"/>
            </a:pPr>
            <a:r>
              <a:rPr lang="en-GB" sz="1150" b="1"/>
              <a:t>1) Explorer le problème</a:t>
            </a:r>
            <a:endParaRPr/>
          </a:p>
          <a:p>
            <a:pPr marL="628650" lvl="1" indent="-171450" algn="l" rtl="0">
              <a:spcBef>
                <a:spcPts val="0"/>
              </a:spcBef>
              <a:spcAft>
                <a:spcPts val="0"/>
              </a:spcAft>
              <a:buClr>
                <a:schemeClr val="dk1"/>
              </a:buClr>
              <a:buSzPts val="1150"/>
              <a:buChar char="•"/>
            </a:pPr>
            <a:r>
              <a:rPr lang="en-GB" sz="1150" i="1"/>
              <a:t>Examiner ce que l'évaluation dit du problème </a:t>
            </a:r>
            <a:endParaRPr/>
          </a:p>
          <a:p>
            <a:pPr marL="628650" lvl="1" indent="-171450" algn="l" rtl="0">
              <a:spcBef>
                <a:spcPts val="0"/>
              </a:spcBef>
              <a:spcAft>
                <a:spcPts val="0"/>
              </a:spcAft>
              <a:buClr>
                <a:schemeClr val="dk1"/>
              </a:buClr>
              <a:buSzPts val="1150"/>
              <a:buChar char="•"/>
            </a:pPr>
            <a:r>
              <a:rPr lang="en-GB" sz="1150" i="1"/>
              <a:t>Aider l'enfant et les parents/responsables à essayer de reconnaître et d'accepter les problèmes.</a:t>
            </a:r>
            <a:endParaRPr/>
          </a:p>
          <a:p>
            <a:pPr marL="628650" lvl="1" indent="-171450" algn="l" rtl="0">
              <a:spcBef>
                <a:spcPts val="0"/>
              </a:spcBef>
              <a:spcAft>
                <a:spcPts val="0"/>
              </a:spcAft>
              <a:buClr>
                <a:schemeClr val="dk1"/>
              </a:buClr>
              <a:buSzPts val="1150"/>
              <a:buChar char="•"/>
            </a:pPr>
            <a:r>
              <a:rPr lang="en-GB" sz="1150" i="1"/>
              <a:t>Demander à l'enfant, au parent ou à la personne qui s'occupe de lui ce dont il a besoin et ce qui pourrait l'aider ou le soutenir.</a:t>
            </a:r>
            <a:endParaRPr/>
          </a:p>
          <a:p>
            <a:pPr marL="1085850" lvl="2" indent="-171450" algn="l" rtl="0">
              <a:spcBef>
                <a:spcPts val="0"/>
              </a:spcBef>
              <a:spcAft>
                <a:spcPts val="0"/>
              </a:spcAft>
              <a:buClr>
                <a:schemeClr val="dk1"/>
              </a:buClr>
              <a:buSzPts val="1150"/>
              <a:buChar char="•"/>
            </a:pPr>
            <a:r>
              <a:rPr lang="en-GB" sz="1150" i="1"/>
              <a:t>Demandez-leur ce qu'ils pensent qu'il devrait se passer</a:t>
            </a:r>
            <a:endParaRPr/>
          </a:p>
          <a:p>
            <a:pPr marL="1085850" lvl="2" indent="-171450" algn="l" rtl="0">
              <a:spcBef>
                <a:spcPts val="0"/>
              </a:spcBef>
              <a:spcAft>
                <a:spcPts val="0"/>
              </a:spcAft>
              <a:buClr>
                <a:schemeClr val="dk1"/>
              </a:buClr>
              <a:buSzPts val="1150"/>
              <a:buChar char="•"/>
            </a:pPr>
            <a:r>
              <a:rPr lang="en-GB" sz="1150" i="1"/>
              <a:t>Demandez-leur ce qu'ils ont déjà essayé, ce qui a fonctionné et ce qui n'a pas fonctionné.</a:t>
            </a:r>
            <a:endParaRPr/>
          </a:p>
          <a:p>
            <a:pPr marL="171450" lvl="0" indent="-171450" algn="l" rtl="0">
              <a:spcBef>
                <a:spcPts val="0"/>
              </a:spcBef>
              <a:spcAft>
                <a:spcPts val="0"/>
              </a:spcAft>
              <a:buClr>
                <a:schemeClr val="dk1"/>
              </a:buClr>
              <a:buSzPts val="1150"/>
              <a:buChar char="•"/>
            </a:pPr>
            <a:r>
              <a:rPr lang="en-GB" sz="1150" b="1"/>
              <a:t>2) Convenir d'un objectif global et d'un calendrier</a:t>
            </a:r>
            <a:endParaRPr/>
          </a:p>
          <a:p>
            <a:pPr marL="628650" lvl="1" indent="-171450" algn="l" rtl="0">
              <a:spcBef>
                <a:spcPts val="0"/>
              </a:spcBef>
              <a:spcAft>
                <a:spcPts val="0"/>
              </a:spcAft>
              <a:buClr>
                <a:schemeClr val="dk1"/>
              </a:buClr>
              <a:buSzPts val="1150"/>
              <a:buChar char="•"/>
            </a:pPr>
            <a:r>
              <a:rPr lang="en-GB" sz="1150" i="1"/>
              <a:t>Convenir d'un objectif global et d'un calendrier (généralement pas plus de trois mois). </a:t>
            </a:r>
            <a:endParaRPr/>
          </a:p>
          <a:p>
            <a:pPr marL="628650" lvl="1" indent="-171450" algn="l" rtl="0">
              <a:spcBef>
                <a:spcPts val="0"/>
              </a:spcBef>
              <a:spcAft>
                <a:spcPts val="0"/>
              </a:spcAft>
              <a:buClr>
                <a:schemeClr val="dk1"/>
              </a:buClr>
              <a:buSzPts val="1150"/>
              <a:buChar char="•"/>
            </a:pPr>
            <a:r>
              <a:rPr lang="en-GB" sz="1150" i="1"/>
              <a:t>Se mettre d'accord sur les problèmes à traiter. </a:t>
            </a:r>
            <a:endParaRPr/>
          </a:p>
          <a:p>
            <a:pPr marL="628650" lvl="1" indent="-171450" algn="l" rtl="0">
              <a:spcBef>
                <a:spcPts val="0"/>
              </a:spcBef>
              <a:spcAft>
                <a:spcPts val="0"/>
              </a:spcAft>
              <a:buClr>
                <a:schemeClr val="dk1"/>
              </a:buClr>
              <a:buSzPts val="1150"/>
              <a:buChar char="•"/>
            </a:pPr>
            <a:r>
              <a:rPr lang="en-GB" sz="1150" i="1"/>
              <a:t>Convenir d'un calendrier de changement pour chaque problème - en réfléchissant à ceux qui doivent être traités immédiatement et à ceux qui devraient l'être à court, moyen et long terme - certains problèmes peuvent nécessiter un délai de quelques mois.  </a:t>
            </a:r>
            <a:endParaRPr/>
          </a:p>
          <a:p>
            <a:pPr marL="171450" lvl="0" indent="-171450" algn="l" rtl="0">
              <a:spcBef>
                <a:spcPts val="0"/>
              </a:spcBef>
              <a:spcAft>
                <a:spcPts val="0"/>
              </a:spcAft>
              <a:buClr>
                <a:schemeClr val="dk1"/>
              </a:buClr>
              <a:buSzPts val="1150"/>
              <a:buChar char="•"/>
            </a:pPr>
            <a:r>
              <a:rPr lang="en-GB" sz="1150" b="1"/>
              <a:t>3) Envisager différentes actions et options</a:t>
            </a:r>
            <a:endParaRPr/>
          </a:p>
          <a:p>
            <a:pPr marL="628650" lvl="1" indent="-171450" algn="l" rtl="0">
              <a:spcBef>
                <a:spcPts val="0"/>
              </a:spcBef>
              <a:spcAft>
                <a:spcPts val="0"/>
              </a:spcAft>
              <a:buClr>
                <a:schemeClr val="dk1"/>
              </a:buClr>
              <a:buSzPts val="1150"/>
              <a:buChar char="•"/>
            </a:pPr>
            <a:r>
              <a:rPr lang="en-GB" sz="1150" i="1"/>
              <a:t>En prenant un problème à la fois, décomposez-le en actions que l'enfant, la famille, les membres de la communauté, le gestionnaire de cas ou d'autres (ils devront être consultés) acceptent de prendre pour aider à le résoudre. </a:t>
            </a:r>
            <a:endParaRPr/>
          </a:p>
          <a:p>
            <a:pPr marL="628650" lvl="1" indent="-171450" algn="l" rtl="0">
              <a:spcBef>
                <a:spcPts val="0"/>
              </a:spcBef>
              <a:spcAft>
                <a:spcPts val="0"/>
              </a:spcAft>
              <a:buClr>
                <a:schemeClr val="dk1"/>
              </a:buClr>
              <a:buSzPts val="1150"/>
              <a:buChar char="•"/>
            </a:pPr>
            <a:r>
              <a:rPr lang="en-GB" sz="1150" i="1"/>
              <a:t>Il peut être utile de s'attaquer d'abord à un problème gérable, car le succès apporte de la confiance dans l'approche. </a:t>
            </a:r>
            <a:endParaRPr/>
          </a:p>
          <a:p>
            <a:pPr marL="628650" lvl="1" indent="-171450" algn="l" rtl="0">
              <a:spcBef>
                <a:spcPts val="0"/>
              </a:spcBef>
              <a:spcAft>
                <a:spcPts val="0"/>
              </a:spcAft>
              <a:buClr>
                <a:schemeClr val="dk1"/>
              </a:buClr>
              <a:buSzPts val="1150"/>
              <a:buChar char="•"/>
            </a:pPr>
            <a:r>
              <a:rPr lang="en-GB" sz="1150" i="1"/>
              <a:t>Toutefois, les problèmes qui nécessitent une résolution immédiate ne doivent pas être ignorés, en particulier lorsqu'ils comportent un risque de préjudice grave pour l'enfant.</a:t>
            </a:r>
            <a:endParaRPr/>
          </a:p>
          <a:p>
            <a:pPr marL="171450" lvl="0" indent="-171450" algn="l" rtl="0">
              <a:spcBef>
                <a:spcPts val="0"/>
              </a:spcBef>
              <a:spcAft>
                <a:spcPts val="0"/>
              </a:spcAft>
              <a:buClr>
                <a:schemeClr val="dk1"/>
              </a:buClr>
              <a:buSzPts val="1150"/>
              <a:buChar char="•"/>
            </a:pPr>
            <a:r>
              <a:rPr lang="en-GB" sz="1150" b="1"/>
              <a:t>4) Convenir d'un plan de suivi et d'examen</a:t>
            </a:r>
            <a:endParaRPr/>
          </a:p>
          <a:p>
            <a:pPr marL="628650" lvl="1" indent="-171450" algn="l" rtl="0">
              <a:spcBef>
                <a:spcPts val="0"/>
              </a:spcBef>
              <a:spcAft>
                <a:spcPts val="0"/>
              </a:spcAft>
              <a:buClr>
                <a:schemeClr val="dk1"/>
              </a:buClr>
              <a:buSzPts val="1150"/>
              <a:buChar char="•"/>
            </a:pPr>
            <a:r>
              <a:rPr lang="en-GB" sz="1150" i="1"/>
              <a:t>Décidez de ce qui vous montrerait que le plan d'action fonctionne. </a:t>
            </a:r>
            <a:endParaRPr/>
          </a:p>
          <a:p>
            <a:pPr marL="628650" lvl="1" indent="-171450" algn="l" rtl="0">
              <a:spcBef>
                <a:spcPts val="0"/>
              </a:spcBef>
              <a:spcAft>
                <a:spcPts val="0"/>
              </a:spcAft>
              <a:buClr>
                <a:schemeClr val="dk1"/>
              </a:buClr>
              <a:buSzPts val="1150"/>
              <a:buChar char="•"/>
            </a:pPr>
            <a:r>
              <a:rPr lang="en-GB" sz="1150" i="1"/>
              <a:t>Décidez de ce qui vous montrerait que le plan d'action ne fonctionne pas.</a:t>
            </a:r>
            <a:endParaRPr/>
          </a:p>
          <a:p>
            <a:pPr marL="628650" lvl="1" indent="-171450" algn="l" rtl="0">
              <a:spcBef>
                <a:spcPts val="0"/>
              </a:spcBef>
              <a:spcAft>
                <a:spcPts val="0"/>
              </a:spcAft>
              <a:buClr>
                <a:schemeClr val="dk1"/>
              </a:buClr>
              <a:buSzPts val="1150"/>
              <a:buChar char="•"/>
            </a:pPr>
            <a:r>
              <a:rPr lang="en-GB" sz="1150" i="1"/>
              <a:t>Fixez la date d'une réunion de révision du plan d'intervention, qui aura lieu après plusieurs suivis, mais pas avant la fin du délai global du plan d'intervention (voir les délais convenus au niveau local). </a:t>
            </a:r>
            <a:endParaRPr/>
          </a:p>
          <a:p>
            <a:pPr marL="171450" lvl="0" indent="-171450" algn="l" rtl="0">
              <a:spcBef>
                <a:spcPts val="0"/>
              </a:spcBef>
              <a:spcAft>
                <a:spcPts val="0"/>
              </a:spcAft>
              <a:buClr>
                <a:schemeClr val="dk1"/>
              </a:buClr>
              <a:buSzPts val="1150"/>
              <a:buChar char="•"/>
            </a:pPr>
            <a:r>
              <a:rPr lang="en-GB" sz="1150" b="1"/>
              <a:t>5) Documentation et suivi</a:t>
            </a:r>
            <a:endParaRPr sz="1150" b="1"/>
          </a:p>
        </p:txBody>
      </p:sp>
      <p:sp>
        <p:nvSpPr>
          <p:cNvPr id="665" name="Google Shape;665;p2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2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27: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Des conseils sur le calendrier de chaque étape de la gestion du dossier ont été élaborés en fonction du niveau de risque du dossier de l'enfant.</a:t>
            </a:r>
            <a:endParaRPr/>
          </a:p>
          <a:p>
            <a:pPr marL="171450" lvl="0" indent="-171450" algn="l" rtl="0">
              <a:spcBef>
                <a:spcPts val="0"/>
              </a:spcBef>
              <a:spcAft>
                <a:spcPts val="0"/>
              </a:spcAft>
              <a:buClr>
                <a:schemeClr val="dk1"/>
              </a:buClr>
              <a:buSzPts val="1200"/>
              <a:buChar char="•"/>
            </a:pPr>
            <a:r>
              <a:rPr lang="en-GB" i="1"/>
              <a:t>Les enfants présentant un risque élevé de préjudice doivent être privilégiés par rapport aux enfants présentant un risque moindre de préjudice.</a:t>
            </a:r>
            <a:endParaRPr/>
          </a:p>
          <a:p>
            <a:pPr marL="171450" lvl="0" indent="-171450" algn="l" rtl="0">
              <a:spcBef>
                <a:spcPts val="0"/>
              </a:spcBef>
              <a:spcAft>
                <a:spcPts val="0"/>
              </a:spcAft>
              <a:buClr>
                <a:schemeClr val="dk1"/>
              </a:buClr>
              <a:buSzPts val="1200"/>
              <a:buChar char="•"/>
            </a:pPr>
            <a:r>
              <a:rPr lang="en-GB"/>
              <a:t>Présenter la diapositive</a:t>
            </a:r>
            <a:endParaRPr/>
          </a:p>
        </p:txBody>
      </p:sp>
      <p:sp>
        <p:nvSpPr>
          <p:cNvPr id="698" name="Google Shape;698;p2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2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28: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Vous avez la possibilité d'organiser le jeu de rôle de différentes manières, en fonction des participants :</a:t>
            </a:r>
            <a:endParaRPr/>
          </a:p>
          <a:p>
            <a:pPr marL="685800" lvl="1" indent="-228600" algn="l" rtl="0">
              <a:spcBef>
                <a:spcPts val="0"/>
              </a:spcBef>
              <a:spcAft>
                <a:spcPts val="0"/>
              </a:spcAft>
              <a:buClr>
                <a:schemeClr val="dk1"/>
              </a:buClr>
              <a:buSzPts val="1200"/>
              <a:buFont typeface="Calibri"/>
              <a:buAutoNum type="arabicPeriod"/>
            </a:pPr>
            <a:r>
              <a:rPr lang="en-GB"/>
              <a:t>Les animateurs font une démonstration du jeu de rôle et les participants s'exercent après.   </a:t>
            </a:r>
            <a:endParaRPr/>
          </a:p>
          <a:p>
            <a:pPr marL="685800" lvl="1" indent="-228600" algn="l" rtl="0">
              <a:spcBef>
                <a:spcPts val="0"/>
              </a:spcBef>
              <a:spcAft>
                <a:spcPts val="0"/>
              </a:spcAft>
              <a:buClr>
                <a:schemeClr val="dk1"/>
              </a:buClr>
              <a:buSzPts val="1200"/>
              <a:buFont typeface="Calibri"/>
              <a:buAutoNum type="arabicPeriod"/>
            </a:pPr>
            <a:r>
              <a:rPr lang="en-GB"/>
              <a:t>Les animateurs demandent à trois volontaires de faire une démonstration</a:t>
            </a:r>
            <a:endParaRPr/>
          </a:p>
          <a:p>
            <a:pPr marL="685800" lvl="1" indent="-228600" algn="l" rtl="0">
              <a:spcBef>
                <a:spcPts val="0"/>
              </a:spcBef>
              <a:spcAft>
                <a:spcPts val="0"/>
              </a:spcAft>
              <a:buClr>
                <a:schemeClr val="dk1"/>
              </a:buClr>
              <a:buSzPts val="1200"/>
              <a:buFont typeface="Calibri"/>
              <a:buAutoNum type="arabicPeriod"/>
            </a:pPr>
            <a:r>
              <a:rPr lang="en-GB"/>
              <a:t>L'animateur divise les participants en groupes de 3 et chaque groupe s'exerce par le biais d'un jeu de rôle.</a:t>
            </a:r>
            <a:endParaRPr b="1"/>
          </a:p>
          <a:p>
            <a:pPr marL="0" marR="0" lvl="0" indent="0" algn="l" rtl="0">
              <a:lnSpc>
                <a:spcPct val="100000"/>
              </a:lnSpc>
              <a:spcBef>
                <a:spcPts val="0"/>
              </a:spcBef>
              <a:spcAft>
                <a:spcPts val="0"/>
              </a:spcAft>
              <a:buClr>
                <a:schemeClr val="dk1"/>
              </a:buClr>
              <a:buSzPts val="1200"/>
              <a:buFont typeface="Arial"/>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JEU DE RÔLE (10 minutes)</a:t>
            </a:r>
            <a:endParaRPr/>
          </a:p>
          <a:p>
            <a:pPr marL="171450" marR="0" lvl="0" indent="-171450" algn="l" rtl="0">
              <a:lnSpc>
                <a:spcPct val="100000"/>
              </a:lnSpc>
              <a:spcBef>
                <a:spcPts val="0"/>
              </a:spcBef>
              <a:spcAft>
                <a:spcPts val="0"/>
              </a:spcAft>
              <a:buClr>
                <a:schemeClr val="dk1"/>
              </a:buClr>
              <a:buSzPts val="1200"/>
              <a:buFont typeface="Arial"/>
              <a:buChar char="•"/>
            </a:pPr>
            <a:r>
              <a:rPr lang="en-GB" i="1"/>
              <a:t>Nous allons faire un jeu de rôle pour nous entraîner à la réunion de planification de cas.</a:t>
            </a:r>
            <a:endParaRPr/>
          </a:p>
          <a:p>
            <a:pPr marL="171450" marR="0" lvl="0" indent="-171450" algn="l" rtl="0">
              <a:lnSpc>
                <a:spcPct val="100000"/>
              </a:lnSpc>
              <a:spcBef>
                <a:spcPts val="0"/>
              </a:spcBef>
              <a:spcAft>
                <a:spcPts val="0"/>
              </a:spcAft>
              <a:buClr>
                <a:schemeClr val="dk1"/>
              </a:buClr>
              <a:buSzPts val="1200"/>
              <a:buFont typeface="Arial"/>
              <a:buChar char="•"/>
            </a:pPr>
            <a:r>
              <a:rPr lang="en-GB"/>
              <a:t>Guidez les participants vers la </a:t>
            </a:r>
            <a:r>
              <a:rPr lang="en-GB" b="1"/>
              <a:t>page 139 du manuel : Jeu de rôle - Planification de cas</a:t>
            </a:r>
            <a:endParaRPr/>
          </a:p>
          <a:p>
            <a:pPr marL="171450" lvl="0" indent="-171450" algn="l" rtl="0">
              <a:spcBef>
                <a:spcPts val="0"/>
              </a:spcBef>
              <a:spcAft>
                <a:spcPts val="0"/>
              </a:spcAft>
              <a:buClr>
                <a:schemeClr val="dk1"/>
              </a:buClr>
              <a:buSzPts val="1200"/>
              <a:buChar char="•"/>
            </a:pPr>
            <a:r>
              <a:rPr lang="en-GB" i="0"/>
              <a:t>Aux joueurs de rôle :</a:t>
            </a:r>
            <a:endParaRPr/>
          </a:p>
          <a:p>
            <a:pPr marL="628650" lvl="1" indent="-171450" algn="l" rtl="0">
              <a:spcBef>
                <a:spcPts val="0"/>
              </a:spcBef>
              <a:spcAft>
                <a:spcPts val="0"/>
              </a:spcAft>
              <a:buClr>
                <a:schemeClr val="dk1"/>
              </a:buClr>
              <a:buSzPts val="1200"/>
              <a:buChar char="•"/>
            </a:pPr>
            <a:r>
              <a:rPr lang="en-GB" i="1"/>
              <a:t>Faites de votre mieux pour participer pleinement au jeu de rôle.</a:t>
            </a:r>
            <a:endParaRPr/>
          </a:p>
          <a:p>
            <a:pPr marL="628650" lvl="1" indent="-171450" algn="l" rtl="0">
              <a:spcBef>
                <a:spcPts val="0"/>
              </a:spcBef>
              <a:spcAft>
                <a:spcPts val="0"/>
              </a:spcAft>
              <a:buClr>
                <a:schemeClr val="dk1"/>
              </a:buClr>
              <a:buSzPts val="1200"/>
              <a:buChar char="•"/>
            </a:pPr>
            <a:r>
              <a:rPr lang="en-GB" i="1"/>
              <a:t>Vous n'avez pas à vous sentir gêné</a:t>
            </a:r>
            <a:endParaRPr/>
          </a:p>
          <a:p>
            <a:pPr marL="628650" lvl="1" indent="-171450" algn="l" rtl="0">
              <a:spcBef>
                <a:spcPts val="0"/>
              </a:spcBef>
              <a:spcAft>
                <a:spcPts val="0"/>
              </a:spcAft>
              <a:buClr>
                <a:schemeClr val="dk1"/>
              </a:buClr>
              <a:buSzPts val="1200"/>
              <a:buChar char="•"/>
            </a:pPr>
            <a:r>
              <a:rPr lang="en-GB" i="1"/>
              <a:t>Il est très important que vous vous entraîniez à cette conversation. </a:t>
            </a:r>
            <a:endParaRPr b="0"/>
          </a:p>
          <a:p>
            <a:pPr marL="171450" lvl="0" indent="-171450" algn="l" rtl="0">
              <a:spcBef>
                <a:spcPts val="0"/>
              </a:spcBef>
              <a:spcAft>
                <a:spcPts val="0"/>
              </a:spcAft>
              <a:buClr>
                <a:schemeClr val="dk1"/>
              </a:buClr>
              <a:buSzPts val="1200"/>
              <a:buChar char="•"/>
            </a:pPr>
            <a:r>
              <a:rPr lang="en-GB" b="0"/>
              <a:t>Les participants doivent se mettre d'accord sur leur rôle et se préparer avant le jeu de rôle.</a:t>
            </a:r>
            <a:endParaRPr/>
          </a:p>
          <a:p>
            <a:pPr marL="0" lvl="0" indent="0" algn="l" rtl="0">
              <a:spcBef>
                <a:spcPts val="0"/>
              </a:spcBef>
              <a:spcAft>
                <a:spcPts val="0"/>
              </a:spcAft>
              <a:buClr>
                <a:schemeClr val="dk1"/>
              </a:buClr>
              <a:buSzPts val="1200"/>
              <a:buNone/>
            </a:pPr>
            <a:endParaRPr/>
          </a:p>
          <a:p>
            <a:pPr marL="0" marR="0" lvl="0" indent="0" algn="l" rtl="0">
              <a:lnSpc>
                <a:spcPct val="100000"/>
              </a:lnSpc>
              <a:spcBef>
                <a:spcPts val="0"/>
              </a:spcBef>
              <a:spcAft>
                <a:spcPts val="0"/>
              </a:spcAft>
              <a:buClr>
                <a:schemeClr val="dk1"/>
              </a:buClr>
              <a:buSzPts val="1200"/>
              <a:buFont typeface="Arial"/>
              <a:buNone/>
            </a:pPr>
            <a:r>
              <a:rPr lang="en-GB" b="1"/>
              <a:t>DISCUSSION PLÉNIÈRE (20 minutes)</a:t>
            </a:r>
            <a:endParaRPr/>
          </a:p>
          <a:p>
            <a:pPr marL="171450" lvl="0" indent="-171450" algn="l" rtl="0">
              <a:spcBef>
                <a:spcPts val="0"/>
              </a:spcBef>
              <a:spcAft>
                <a:spcPts val="0"/>
              </a:spcAft>
              <a:buClr>
                <a:schemeClr val="dk1"/>
              </a:buClr>
              <a:buSzPts val="1200"/>
              <a:buChar char="•"/>
            </a:pPr>
            <a:r>
              <a:rPr lang="en-GB" i="1"/>
              <a:t>Le gestionnaire de cas a-t-il communiqué à Amina et à sa mère des informations sur les options disponibles ? Dans l'affirmative, le gestionnaire de cas a-t-il adapté la communication à l'âge et au stade de développement d'Amina ?</a:t>
            </a:r>
            <a:endParaRPr/>
          </a:p>
          <a:p>
            <a:pPr marL="171450" lvl="0" indent="-171450" algn="l" rtl="0">
              <a:spcBef>
                <a:spcPts val="0"/>
              </a:spcBef>
              <a:spcAft>
                <a:spcPts val="0"/>
              </a:spcAft>
              <a:buClr>
                <a:schemeClr val="dk1"/>
              </a:buClr>
              <a:buSzPts val="1200"/>
              <a:buChar char="•"/>
            </a:pPr>
            <a:r>
              <a:rPr lang="en-GB" i="1"/>
              <a:t>Comment Amina et sa mère ont-elles pris les décisions concernant les actions énumérées dans le plan d'action ?</a:t>
            </a:r>
            <a:endParaRPr/>
          </a:p>
          <a:p>
            <a:pPr marL="171450" lvl="0" indent="-171450" algn="l" rtl="0">
              <a:spcBef>
                <a:spcPts val="0"/>
              </a:spcBef>
              <a:spcAft>
                <a:spcPts val="0"/>
              </a:spcAft>
              <a:buClr>
                <a:schemeClr val="dk1"/>
              </a:buClr>
              <a:buSzPts val="1200"/>
              <a:buChar char="•"/>
            </a:pPr>
            <a:r>
              <a:rPr lang="en-GB" i="1"/>
              <a:t>Comment le gestionnaire de cas a-t-il réagi au souhait d'Amina de continuer à subvenir aux besoins de sa famille ?  </a:t>
            </a:r>
            <a:endParaRPr/>
          </a:p>
          <a:p>
            <a:pPr marL="171450" lvl="0" indent="-171450" algn="l" rtl="0">
              <a:spcBef>
                <a:spcPts val="0"/>
              </a:spcBef>
              <a:spcAft>
                <a:spcPts val="0"/>
              </a:spcAft>
              <a:buClr>
                <a:schemeClr val="dk1"/>
              </a:buClr>
              <a:buSzPts val="1200"/>
              <a:buChar char="•"/>
            </a:pPr>
            <a:r>
              <a:rPr lang="en-GB"/>
              <a:t>Examinez et complétez les conseils suivants :</a:t>
            </a:r>
            <a:endParaRPr/>
          </a:p>
          <a:p>
            <a:pPr marL="628650" lvl="1" indent="-171450" algn="l" rtl="0">
              <a:spcBef>
                <a:spcPts val="0"/>
              </a:spcBef>
              <a:spcAft>
                <a:spcPts val="0"/>
              </a:spcAft>
              <a:buClr>
                <a:schemeClr val="dk1"/>
              </a:buClr>
              <a:buSzPts val="1200"/>
              <a:buChar char="•"/>
            </a:pPr>
            <a:r>
              <a:rPr lang="en-GB"/>
              <a:t>Veillez également à communiquer directement avec l'enfant - ne complétez pas le plan d'action uniquement avec le parent, la personne qui s'occupe de l'enfant ou l'adulte de confiance.</a:t>
            </a:r>
            <a:endParaRPr/>
          </a:p>
          <a:p>
            <a:pPr marL="628650" lvl="1" indent="-171450" algn="l" rtl="0">
              <a:spcBef>
                <a:spcPts val="0"/>
              </a:spcBef>
              <a:spcAft>
                <a:spcPts val="0"/>
              </a:spcAft>
              <a:buClr>
                <a:schemeClr val="dk1"/>
              </a:buClr>
              <a:buSzPts val="1200"/>
              <a:buChar char="•"/>
            </a:pPr>
            <a:r>
              <a:rPr lang="en-GB"/>
              <a:t>Utiliser les compétences de base du SPS lorsque l'enfant exprime des sentiments tels que la détresse et l'anxiété.</a:t>
            </a:r>
            <a:endParaRPr/>
          </a:p>
          <a:p>
            <a:pPr marL="628650" lvl="1" indent="-171450" algn="l" rtl="0">
              <a:spcBef>
                <a:spcPts val="0"/>
              </a:spcBef>
              <a:spcAft>
                <a:spcPts val="0"/>
              </a:spcAft>
              <a:buClr>
                <a:schemeClr val="dk1"/>
              </a:buClr>
              <a:buSzPts val="1200"/>
              <a:buChar char="•"/>
            </a:pPr>
            <a:r>
              <a:rPr lang="en-GB"/>
              <a:t>Ne jugez pas le point de vue de la mère ; essayez plutôt d'expliquer les risques et l'impact négatif du mariage des enfants sans porter de jugement.</a:t>
            </a:r>
            <a:endParaRPr/>
          </a:p>
        </p:txBody>
      </p:sp>
      <p:sp>
        <p:nvSpPr>
          <p:cNvPr id="712" name="Google Shape;712;p2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2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29: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p:txBody>
      </p:sp>
      <p:sp>
        <p:nvSpPr>
          <p:cNvPr id="737" name="Google Shape;737;p2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2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Ce module traite de la troisième étape de la gestion des dossiers : la planification du cas. </a:t>
            </a:r>
            <a:endParaRPr/>
          </a:p>
          <a:p>
            <a:pPr marL="171450" lvl="0" indent="-171450" algn="l" rtl="0">
              <a:spcBef>
                <a:spcPts val="0"/>
              </a:spcBef>
              <a:spcAft>
                <a:spcPts val="0"/>
              </a:spcAft>
              <a:buClr>
                <a:schemeClr val="dk1"/>
              </a:buClr>
              <a:buSzPts val="1200"/>
              <a:buChar char="•"/>
            </a:pPr>
            <a:r>
              <a:rPr lang="en-GB" i="1"/>
              <a:t>Dans ce module, nous apprenons à élaborer un plan d'action avec l'enfant, le parent ou la personne qui s'occupe de lui, afin de répondre aux besoins de l'enfant identifiés et classés par ordre de priorité lors de l'évaluation. </a:t>
            </a:r>
            <a:endParaRPr/>
          </a:p>
          <a:p>
            <a:pPr marL="0" lvl="0" indent="0" algn="l" rtl="0">
              <a:spcBef>
                <a:spcPts val="0"/>
              </a:spcBef>
              <a:spcAft>
                <a:spcPts val="0"/>
              </a:spcAft>
              <a:buClr>
                <a:schemeClr val="dk1"/>
              </a:buClr>
              <a:buSzPts val="1200"/>
              <a:buNone/>
            </a:pPr>
            <a:endParaRPr/>
          </a:p>
        </p:txBody>
      </p:sp>
      <p:sp>
        <p:nvSpPr>
          <p:cNvPr id="114" name="Google Shape;114;p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30: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Rappelez aux participants les exemples de phrases montrant un assistant social en train d'explorer des options, comme indiqué dans le module 4 de la SMSPS.</a:t>
            </a:r>
            <a:endParaRPr/>
          </a:p>
          <a:p>
            <a:pPr marL="171450" lvl="0" indent="-95250" algn="l" rtl="0">
              <a:spcBef>
                <a:spcPts val="0"/>
              </a:spcBef>
              <a:spcAft>
                <a:spcPts val="0"/>
              </a:spcAft>
              <a:buClr>
                <a:schemeClr val="dk1"/>
              </a:buClr>
              <a:buSzPts val="1200"/>
              <a:buNone/>
            </a:pPr>
            <a:endParaRPr/>
          </a:p>
        </p:txBody>
      </p:sp>
      <p:sp>
        <p:nvSpPr>
          <p:cNvPr id="764" name="Google Shape;764;p3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p3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31: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a:p>
        </p:txBody>
      </p:sp>
      <p:sp>
        <p:nvSpPr>
          <p:cNvPr id="782" name="Google Shape;782;p3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3" name="Google Shape;783;p3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32: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4 DURÉE : 1h15</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794" name="Google Shape;794;p3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p3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33: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i="1"/>
              <a:t>Quelles sont les trois fonctions essentielles d'un assistant social ?</a:t>
            </a:r>
            <a:endParaRPr/>
          </a:p>
          <a:p>
            <a:pPr marL="628650" lvl="1" indent="-171450" algn="l" rtl="0">
              <a:spcBef>
                <a:spcPts val="0"/>
              </a:spcBef>
              <a:spcAft>
                <a:spcPts val="0"/>
              </a:spcAft>
              <a:buClr>
                <a:schemeClr val="dk1"/>
              </a:buClr>
              <a:buSzPts val="1200"/>
              <a:buChar char="•"/>
            </a:pPr>
            <a:r>
              <a:rPr lang="en-GB" i="1"/>
              <a:t>Fonction de soutien</a:t>
            </a:r>
            <a:endParaRPr/>
          </a:p>
          <a:p>
            <a:pPr marL="628650" lvl="1" indent="-171450" algn="l" rtl="0">
              <a:spcBef>
                <a:spcPts val="0"/>
              </a:spcBef>
              <a:spcAft>
                <a:spcPts val="0"/>
              </a:spcAft>
              <a:buClr>
                <a:schemeClr val="dk1"/>
              </a:buClr>
              <a:buSzPts val="1200"/>
              <a:buChar char="•"/>
            </a:pPr>
            <a:r>
              <a:rPr lang="en-GB" i="1"/>
              <a:t>fonction de coordination</a:t>
            </a:r>
            <a:endParaRPr/>
          </a:p>
          <a:p>
            <a:pPr marL="628650" lvl="1" indent="-171450" algn="l" rtl="0">
              <a:spcBef>
                <a:spcPts val="0"/>
              </a:spcBef>
              <a:spcAft>
                <a:spcPts val="0"/>
              </a:spcAft>
              <a:buClr>
                <a:schemeClr val="dk1"/>
              </a:buClr>
              <a:buSzPts val="1200"/>
              <a:buChar char="•"/>
            </a:pPr>
            <a:r>
              <a:rPr lang="en-GB" i="1"/>
              <a:t>fonction de gestion de l'information</a:t>
            </a:r>
            <a:endParaRPr/>
          </a:p>
          <a:p>
            <a:pPr marL="171450" lvl="0" indent="-171450" algn="l" rtl="0">
              <a:spcBef>
                <a:spcPts val="0"/>
              </a:spcBef>
              <a:spcAft>
                <a:spcPts val="0"/>
              </a:spcAft>
              <a:buClr>
                <a:schemeClr val="dk1"/>
              </a:buClr>
              <a:buSzPts val="1200"/>
              <a:buChar char="•"/>
            </a:pPr>
            <a:r>
              <a:rPr lang="en-GB" i="1"/>
              <a:t>Le gestionnaire de cas doit être pleinement conscient de son rôle avant de rencontrer l'enfant, le parent, la personne qui s'occupe de lui ou l'adulte de confiance pour discuter du plan d'action.</a:t>
            </a:r>
            <a:endParaRPr/>
          </a:p>
          <a:p>
            <a:pPr marL="628650" lvl="1" indent="-171450" algn="l" rtl="0">
              <a:spcBef>
                <a:spcPts val="0"/>
              </a:spcBef>
              <a:spcAft>
                <a:spcPts val="0"/>
              </a:spcAft>
              <a:buClr>
                <a:schemeClr val="dk1"/>
              </a:buClr>
              <a:buSzPts val="1200"/>
              <a:buChar char="•"/>
            </a:pPr>
            <a:r>
              <a:rPr lang="en-GB" i="1"/>
              <a:t>Le gestionnaire de cas doit savoir et être capable d'exprimer clairement le type de soutien qu'il peut apporter directement et celui qu'il peut coordonner/apporter indirectement. </a:t>
            </a:r>
            <a:endParaRPr/>
          </a:p>
          <a:p>
            <a:pPr marL="171450" lvl="0" indent="-171450" algn="l" rtl="0">
              <a:spcBef>
                <a:spcPts val="0"/>
              </a:spcBef>
              <a:spcAft>
                <a:spcPts val="0"/>
              </a:spcAft>
              <a:buClr>
                <a:schemeClr val="dk1"/>
              </a:buClr>
              <a:buSzPts val="1200"/>
              <a:buChar char="•"/>
            </a:pPr>
            <a:r>
              <a:rPr lang="en-GB"/>
              <a:t>Diviser les participants en paires</a:t>
            </a:r>
            <a:endParaRPr/>
          </a:p>
          <a:p>
            <a:pPr marL="171450" lvl="0" indent="-171450" algn="l" rtl="0">
              <a:spcBef>
                <a:spcPts val="0"/>
              </a:spcBef>
              <a:spcAft>
                <a:spcPts val="0"/>
              </a:spcAft>
              <a:buClr>
                <a:schemeClr val="dk1"/>
              </a:buClr>
              <a:buSzPts val="1200"/>
              <a:buChar char="•"/>
            </a:pPr>
            <a:r>
              <a:rPr lang="en-GB"/>
              <a:t>Guidez les participants vers la </a:t>
            </a:r>
            <a:r>
              <a:rPr lang="en-GB" b="1"/>
              <a:t>page 140 du manuel : Exemples d'actions du gestionnaire de cas</a:t>
            </a:r>
            <a:endParaRPr b="1"/>
          </a:p>
          <a:p>
            <a:pPr marL="171450" lvl="0" indent="-171450" algn="l" rtl="0">
              <a:spcBef>
                <a:spcPts val="0"/>
              </a:spcBef>
              <a:spcAft>
                <a:spcPts val="0"/>
              </a:spcAft>
              <a:buClr>
                <a:schemeClr val="dk1"/>
              </a:buClr>
              <a:buSzPts val="1200"/>
              <a:buChar char="•"/>
            </a:pPr>
            <a:r>
              <a:rPr lang="en-GB" i="1"/>
              <a:t>Avec votre partenaire :</a:t>
            </a:r>
            <a:endParaRPr/>
          </a:p>
          <a:p>
            <a:pPr marL="628650" lvl="1" indent="-171450" algn="l" rtl="0">
              <a:spcBef>
                <a:spcPts val="0"/>
              </a:spcBef>
              <a:spcAft>
                <a:spcPts val="0"/>
              </a:spcAft>
              <a:buClr>
                <a:schemeClr val="dk1"/>
              </a:buClr>
              <a:buSzPts val="1200"/>
              <a:buChar char="•"/>
            </a:pPr>
            <a:r>
              <a:rPr lang="en-GB" i="1"/>
              <a:t>Discutez d'exemples d'actions ou d'activités qu'un assistant social pourrait mettre en œuvre et qui pourraient donc être incluses dans un plan d'intervention.</a:t>
            </a:r>
            <a:endParaRPr/>
          </a:p>
          <a:p>
            <a:pPr marL="628650" lvl="1" indent="-171450" algn="l" rtl="0">
              <a:spcBef>
                <a:spcPts val="0"/>
              </a:spcBef>
              <a:spcAft>
                <a:spcPts val="0"/>
              </a:spcAft>
              <a:buClr>
                <a:schemeClr val="dk1"/>
              </a:buClr>
              <a:buSzPts val="1200"/>
              <a:buChar char="•"/>
            </a:pPr>
            <a:r>
              <a:rPr lang="en-GB" i="1"/>
              <a:t>Concentrez-vous sur la fonction de soutien et de coordination au cours de cet exercice.</a:t>
            </a:r>
            <a:endParaRPr/>
          </a:p>
          <a:p>
            <a:pPr marL="628650" lvl="1" indent="-171450" algn="l" rtl="0">
              <a:spcBef>
                <a:spcPts val="0"/>
              </a:spcBef>
              <a:spcAft>
                <a:spcPts val="0"/>
              </a:spcAft>
              <a:buClr>
                <a:schemeClr val="dk1"/>
              </a:buClr>
              <a:buSzPts val="1200"/>
              <a:buChar char="•"/>
            </a:pPr>
            <a:r>
              <a:rPr lang="en-GB" i="1"/>
              <a:t>Gardez à l'esprit les fonctions essentielles d'un assistant social</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EN PARTENARIAT (10 minutes)</a:t>
            </a:r>
            <a:endParaRPr/>
          </a:p>
          <a:p>
            <a:pPr marL="171450" lvl="0" indent="-171450" algn="l" rtl="0">
              <a:spcBef>
                <a:spcPts val="0"/>
              </a:spcBef>
              <a:spcAft>
                <a:spcPts val="0"/>
              </a:spcAft>
              <a:buClr>
                <a:schemeClr val="dk1"/>
              </a:buClr>
              <a:buSzPts val="1200"/>
              <a:buChar char="•"/>
            </a:pPr>
            <a:r>
              <a:rPr lang="en-GB"/>
              <a:t>Laisser 10 minutes aux participants pour compléter le questionnaire</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(15 minutes)</a:t>
            </a:r>
            <a:endParaRPr/>
          </a:p>
          <a:p>
            <a:pPr marL="171450" lvl="0" indent="-171450" algn="l" rtl="0">
              <a:spcBef>
                <a:spcPts val="0"/>
              </a:spcBef>
              <a:spcAft>
                <a:spcPts val="0"/>
              </a:spcAft>
              <a:buClr>
                <a:schemeClr val="dk1"/>
              </a:buClr>
              <a:buSzPts val="1200"/>
              <a:buChar char="•"/>
            </a:pPr>
            <a:r>
              <a:rPr lang="en-GB"/>
              <a:t>Demandez à des volontaires de partager leurs réponses</a:t>
            </a:r>
            <a:endParaRPr/>
          </a:p>
          <a:p>
            <a:pPr marL="171450" lvl="0" indent="-171450" algn="l" rtl="0">
              <a:spcBef>
                <a:spcPts val="0"/>
              </a:spcBef>
              <a:spcAft>
                <a:spcPts val="0"/>
              </a:spcAft>
              <a:buClr>
                <a:schemeClr val="dk1"/>
              </a:buClr>
              <a:buSzPts val="1200"/>
              <a:buChar char="•"/>
            </a:pPr>
            <a:r>
              <a:rPr lang="en-GB"/>
              <a:t>Inscrivez les réponses sur un tableau à feuilles mobiles</a:t>
            </a:r>
            <a:endParaRPr/>
          </a:p>
          <a:p>
            <a:pPr marL="628650" lvl="1" indent="-171450" algn="l" rtl="0">
              <a:spcBef>
                <a:spcPts val="0"/>
              </a:spcBef>
              <a:spcAft>
                <a:spcPts val="0"/>
              </a:spcAft>
              <a:buClr>
                <a:schemeClr val="dk1"/>
              </a:buClr>
              <a:buSzPts val="1200"/>
              <a:buChar char="•"/>
            </a:pPr>
            <a:r>
              <a:rPr lang="en-GB" i="1"/>
              <a:t>Ils peuvent être une source d'inspiration lors de la rédaction du plan de l'étude de cas.</a:t>
            </a:r>
            <a:endParaRPr/>
          </a:p>
          <a:p>
            <a:pPr marL="171450" lvl="0" indent="-171450" algn="l" rtl="0">
              <a:spcBef>
                <a:spcPts val="0"/>
              </a:spcBef>
              <a:spcAft>
                <a:spcPts val="0"/>
              </a:spcAft>
              <a:buClr>
                <a:schemeClr val="dk1"/>
              </a:buClr>
              <a:buSzPts val="1200"/>
              <a:buChar char="•"/>
            </a:pPr>
            <a:r>
              <a:rPr lang="en-GB"/>
              <a:t>Examinez et complétez les réponses en vous basant sur les réponses possibles de la page suivante.</a:t>
            </a:r>
            <a:endParaRPr/>
          </a:p>
          <a:p>
            <a:pPr marL="0" marR="0" lvl="0" indent="0" algn="l" rtl="0">
              <a:lnSpc>
                <a:spcPct val="100000"/>
              </a:lnSpc>
              <a:spcBef>
                <a:spcPts val="0"/>
              </a:spcBef>
              <a:spcAft>
                <a:spcPts val="0"/>
              </a:spcAft>
              <a:buClr>
                <a:schemeClr val="dk1"/>
              </a:buClr>
              <a:buSzPts val="1200"/>
              <a:buFont typeface="Arial"/>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SUITE 🡪</a:t>
            </a:r>
            <a:endParaRPr/>
          </a:p>
        </p:txBody>
      </p:sp>
      <p:sp>
        <p:nvSpPr>
          <p:cNvPr id="800" name="Google Shape;800;p3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1" name="Google Shape;801;p3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34:notes"/>
          <p:cNvSpPr txBox="1">
            <a:spLocks noGrp="1"/>
          </p:cNvSpPr>
          <p:nvPr>
            <p:ph type="body" idx="1"/>
          </p:nvPr>
        </p:nvSpPr>
        <p:spPr>
          <a:xfrm>
            <a:off x="477838" y="460375"/>
            <a:ext cx="6143624" cy="9211334"/>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RÉPONSES POSSIBLES</a:t>
            </a:r>
            <a:endParaRPr/>
          </a:p>
          <a:p>
            <a:pPr marL="171450" lvl="0" indent="-171450" algn="l" rtl="0">
              <a:spcBef>
                <a:spcPts val="0"/>
              </a:spcBef>
              <a:spcAft>
                <a:spcPts val="0"/>
              </a:spcAft>
              <a:buClr>
                <a:schemeClr val="dk1"/>
              </a:buClr>
              <a:buSzPts val="1200"/>
              <a:buChar char="•"/>
            </a:pPr>
            <a:r>
              <a:rPr lang="en-GB" b="1"/>
              <a:t>Fonction de soutien : </a:t>
            </a:r>
            <a:endParaRPr/>
          </a:p>
          <a:p>
            <a:pPr marL="628650" lvl="1" indent="-171450" algn="l" rtl="0">
              <a:spcBef>
                <a:spcPts val="0"/>
              </a:spcBef>
              <a:spcAft>
                <a:spcPts val="0"/>
              </a:spcAft>
              <a:buClr>
                <a:schemeClr val="dk1"/>
              </a:buClr>
              <a:buSzPts val="1200"/>
              <a:buChar char="•"/>
            </a:pPr>
            <a:r>
              <a:rPr lang="en-GB"/>
              <a:t>Fournir un soutien psychosocial (les aider à comprendre leurs sentiments, les aider à s'exprimer, les aider à faire face à une situation difficile).</a:t>
            </a:r>
            <a:endParaRPr/>
          </a:p>
          <a:p>
            <a:pPr marL="628650" lvl="1" indent="-171450" algn="l" rtl="0">
              <a:spcBef>
                <a:spcPts val="0"/>
              </a:spcBef>
              <a:spcAft>
                <a:spcPts val="0"/>
              </a:spcAft>
              <a:buClr>
                <a:schemeClr val="dk1"/>
              </a:buClr>
              <a:buSzPts val="1200"/>
              <a:buChar char="•"/>
            </a:pPr>
            <a:r>
              <a:rPr lang="en-GB"/>
              <a:t>Fournir des informations aux enfants, aux parents ou aux personnes qui s'occupent d'eux (sur leurs droits, sur les services disponibles, sur les mises à jour de la situation,...)</a:t>
            </a:r>
            <a:endParaRPr/>
          </a:p>
          <a:p>
            <a:pPr marL="628650" lvl="1" indent="-171450" algn="l" rtl="0">
              <a:spcBef>
                <a:spcPts val="0"/>
              </a:spcBef>
              <a:spcAft>
                <a:spcPts val="0"/>
              </a:spcAft>
              <a:buClr>
                <a:schemeClr val="dk1"/>
              </a:buClr>
              <a:buSzPts val="1200"/>
              <a:buChar char="•"/>
            </a:pPr>
            <a:r>
              <a:rPr lang="en-GB"/>
              <a:t>Défendre les intérêts de l'enfant (accès aux services, intégration des enfants handicapés, être entendu, les aider à faire valoir leurs droits, ....).</a:t>
            </a:r>
            <a:endParaRPr/>
          </a:p>
          <a:p>
            <a:pPr marL="628650" lvl="1" indent="-171450" algn="l" rtl="0">
              <a:spcBef>
                <a:spcPts val="0"/>
              </a:spcBef>
              <a:spcAft>
                <a:spcPts val="0"/>
              </a:spcAft>
              <a:buClr>
                <a:schemeClr val="dk1"/>
              </a:buClr>
              <a:buSzPts val="1200"/>
              <a:buChar char="•"/>
            </a:pPr>
            <a:r>
              <a:rPr lang="en-GB"/>
              <a:t>Soutien pour assurer la sécurité des enfants (planification de la sécurité,...), y compris des modalités de prise en charge sûres (renforcement de la famille, prise en charge alternative,...) </a:t>
            </a:r>
            <a:endParaRPr/>
          </a:p>
          <a:p>
            <a:pPr marL="628650" lvl="1" indent="-171450" algn="l" rtl="0">
              <a:spcBef>
                <a:spcPts val="0"/>
              </a:spcBef>
              <a:spcAft>
                <a:spcPts val="0"/>
              </a:spcAft>
              <a:buClr>
                <a:schemeClr val="dk1"/>
              </a:buClr>
              <a:buSzPts val="1200"/>
              <a:buChar char="•"/>
            </a:pPr>
            <a:r>
              <a:rPr lang="en-GB"/>
              <a:t>Aider les enfants à retrouver leur famille lorsqu'ils sont séparés lors de situations d'urgence</a:t>
            </a:r>
            <a:endParaRPr/>
          </a:p>
          <a:p>
            <a:pPr marL="171450" lvl="0" indent="-171450" algn="l" rtl="0">
              <a:spcBef>
                <a:spcPts val="0"/>
              </a:spcBef>
              <a:spcAft>
                <a:spcPts val="0"/>
              </a:spcAft>
              <a:buClr>
                <a:schemeClr val="dk1"/>
              </a:buClr>
              <a:buSzPts val="1200"/>
              <a:buChar char="•"/>
            </a:pPr>
            <a:r>
              <a:rPr lang="en-GB" b="1"/>
              <a:t>Fonction de coordination : </a:t>
            </a:r>
            <a:endParaRPr/>
          </a:p>
          <a:p>
            <a:pPr marL="628650" lvl="1" indent="-171450" algn="l" rtl="0">
              <a:spcBef>
                <a:spcPts val="0"/>
              </a:spcBef>
              <a:spcAft>
                <a:spcPts val="0"/>
              </a:spcAft>
              <a:buClr>
                <a:schemeClr val="dk1"/>
              </a:buClr>
              <a:buSzPts val="1200"/>
              <a:buChar char="•"/>
            </a:pPr>
            <a:r>
              <a:rPr lang="en-GB"/>
              <a:t>Identifier et localiser les services susceptibles d'aider l'enfant, le parent ou la personne qui s'occupe de lui.</a:t>
            </a:r>
            <a:endParaRPr/>
          </a:p>
          <a:p>
            <a:pPr marL="628650" lvl="1" indent="-171450" algn="l" rtl="0">
              <a:spcBef>
                <a:spcPts val="0"/>
              </a:spcBef>
              <a:spcAft>
                <a:spcPts val="0"/>
              </a:spcAft>
              <a:buClr>
                <a:schemeClr val="dk1"/>
              </a:buClr>
              <a:buSzPts val="1200"/>
              <a:buChar char="•"/>
            </a:pPr>
            <a:r>
              <a:rPr lang="en-GB"/>
              <a:t>Orienter les personnes vers les prestataires de services et assurer la coordination pour garantir l'accès.</a:t>
            </a:r>
            <a:endParaRPr/>
          </a:p>
          <a:p>
            <a:pPr marL="628650" lvl="1" indent="-171450" algn="l" rtl="0">
              <a:spcBef>
                <a:spcPts val="0"/>
              </a:spcBef>
              <a:spcAft>
                <a:spcPts val="0"/>
              </a:spcAft>
              <a:buClr>
                <a:schemeClr val="dk1"/>
              </a:buClr>
              <a:buSzPts val="1200"/>
              <a:buChar char="•"/>
            </a:pPr>
            <a:r>
              <a:rPr lang="en-GB"/>
              <a:t>Plaider pour garantir l'accès (inclusion des enfants handicapés, des enfants sans papiers,...)</a:t>
            </a:r>
            <a:endParaRPr/>
          </a:p>
        </p:txBody>
      </p:sp>
      <p:sp>
        <p:nvSpPr>
          <p:cNvPr id="841" name="Google Shape;841;p3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
        <p:nvSpPr>
          <p:cNvPr id="842" name="Google Shape;842;p3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35: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i="1"/>
              <a:t>N'oubliez pas que le gestionnaire de cas identifie et localise les services disponibles.</a:t>
            </a:r>
            <a:endParaRPr/>
          </a:p>
          <a:p>
            <a:pPr marL="171450" lvl="0" indent="-171450" algn="l" rtl="0">
              <a:spcBef>
                <a:spcPts val="0"/>
              </a:spcBef>
              <a:spcAft>
                <a:spcPts val="0"/>
              </a:spcAft>
              <a:buClr>
                <a:schemeClr val="dk1"/>
              </a:buClr>
              <a:buSzPts val="1200"/>
              <a:buChar char="•"/>
            </a:pPr>
            <a:r>
              <a:rPr lang="en-GB" i="1"/>
              <a:t>Nous allons maintenant examiner les différents types de soutien qui peuvent exister dans les situations d'urgence et les contextes humanitaires.</a:t>
            </a:r>
            <a:endParaRPr/>
          </a:p>
          <a:p>
            <a:pPr marL="171450" lvl="0" indent="-171450" algn="l" rtl="0">
              <a:spcBef>
                <a:spcPts val="0"/>
              </a:spcBef>
              <a:spcAft>
                <a:spcPts val="0"/>
              </a:spcAft>
              <a:buClr>
                <a:schemeClr val="dk1"/>
              </a:buClr>
              <a:buSzPts val="1200"/>
              <a:buChar char="•"/>
            </a:pPr>
            <a:r>
              <a:rPr lang="en-GB"/>
              <a:t>Demandez à des volontaires de présenter la diapositive</a:t>
            </a:r>
            <a:endParaRPr/>
          </a:p>
          <a:p>
            <a:pPr marL="171450" lvl="0" indent="-171450" algn="l" rtl="0">
              <a:spcBef>
                <a:spcPts val="0"/>
              </a:spcBef>
              <a:spcAft>
                <a:spcPts val="0"/>
              </a:spcAft>
              <a:buClr>
                <a:schemeClr val="dk1"/>
              </a:buClr>
              <a:buSzPts val="1200"/>
              <a:buChar char="•"/>
            </a:pPr>
            <a:r>
              <a:rPr lang="en-GB"/>
              <a:t>Guidez une brève discussion</a:t>
            </a:r>
            <a:endParaRPr/>
          </a:p>
          <a:p>
            <a:pPr marL="628650" lvl="1" indent="-171450" algn="l" rtl="0">
              <a:spcBef>
                <a:spcPts val="0"/>
              </a:spcBef>
              <a:spcAft>
                <a:spcPts val="0"/>
              </a:spcAft>
              <a:buClr>
                <a:schemeClr val="dk1"/>
              </a:buClr>
              <a:buSzPts val="1200"/>
              <a:buChar char="•"/>
            </a:pPr>
            <a:r>
              <a:rPr lang="en-GB" i="1"/>
              <a:t>Quelqu'un a-t-il des questions à poser ?</a:t>
            </a:r>
            <a:endParaRPr i="1"/>
          </a:p>
          <a:p>
            <a:pPr marL="628650" lvl="1" indent="-171450" algn="l" rtl="0">
              <a:spcBef>
                <a:spcPts val="0"/>
              </a:spcBef>
              <a:spcAft>
                <a:spcPts val="0"/>
              </a:spcAft>
              <a:buClr>
                <a:schemeClr val="dk1"/>
              </a:buClr>
              <a:buSzPts val="1200"/>
              <a:buChar char="•"/>
            </a:pPr>
            <a:r>
              <a:rPr lang="en-GB" i="1"/>
              <a:t>Savez-vous ce que fait chaque secteur ?</a:t>
            </a:r>
            <a:endParaRPr i="1"/>
          </a:p>
          <a:p>
            <a:pPr marL="628650" lvl="1" indent="-171450" algn="l" rtl="0">
              <a:spcBef>
                <a:spcPts val="0"/>
              </a:spcBef>
              <a:spcAft>
                <a:spcPts val="0"/>
              </a:spcAft>
              <a:buClr>
                <a:schemeClr val="dk1"/>
              </a:buClr>
              <a:buSzPts val="1200"/>
              <a:buChar char="•"/>
            </a:pPr>
            <a:r>
              <a:rPr lang="en-GB" i="1"/>
              <a:t>Ont-ils déjà travaillé avec ces secteurs ?</a:t>
            </a:r>
            <a:endParaRPr i="1"/>
          </a:p>
          <a:p>
            <a:pPr marL="171450" lvl="0" indent="-171450" algn="l" rtl="0">
              <a:spcBef>
                <a:spcPts val="0"/>
              </a:spcBef>
              <a:spcAft>
                <a:spcPts val="0"/>
              </a:spcAft>
              <a:buClr>
                <a:schemeClr val="dk1"/>
              </a:buClr>
              <a:buSzPts val="1200"/>
              <a:buChar char="•"/>
            </a:pPr>
            <a:r>
              <a:rPr lang="en-GB"/>
              <a:t>Guidez les participants vers la </a:t>
            </a:r>
            <a:r>
              <a:rPr lang="en-GB" b="1"/>
              <a:t>page 141 du manuel : Les différents types de soutien</a:t>
            </a:r>
            <a:endParaRPr/>
          </a:p>
          <a:p>
            <a:pPr marL="171450" lvl="0" indent="-171450" algn="l" rtl="0">
              <a:spcBef>
                <a:spcPts val="0"/>
              </a:spcBef>
              <a:spcAft>
                <a:spcPts val="0"/>
              </a:spcAft>
              <a:buClr>
                <a:schemeClr val="dk1"/>
              </a:buClr>
              <a:buSzPts val="1200"/>
              <a:buChar char="•"/>
            </a:pPr>
            <a:r>
              <a:rPr lang="en-GB" b="0" i="1"/>
              <a:t>Dans votre cahier d'exercices :</a:t>
            </a:r>
            <a:endParaRPr/>
          </a:p>
          <a:p>
            <a:pPr marL="628650" lvl="1" indent="-171450" algn="l" rtl="0">
              <a:spcBef>
                <a:spcPts val="0"/>
              </a:spcBef>
              <a:spcAft>
                <a:spcPts val="0"/>
              </a:spcAft>
              <a:buClr>
                <a:schemeClr val="dk1"/>
              </a:buClr>
              <a:buSzPts val="1200"/>
              <a:buChar char="•"/>
            </a:pPr>
            <a:r>
              <a:rPr lang="en-GB" b="0" i="1"/>
              <a:t>Notez les </a:t>
            </a:r>
            <a:r>
              <a:rPr lang="en-GB" i="1"/>
              <a:t>types de soutien disponibles dans votre domaine d'intervention spécifique </a:t>
            </a:r>
            <a:endParaRPr/>
          </a:p>
          <a:p>
            <a:pPr marL="628650" lvl="1" indent="-171450" algn="l" rtl="0">
              <a:spcBef>
                <a:spcPts val="0"/>
              </a:spcBef>
              <a:spcAft>
                <a:spcPts val="0"/>
              </a:spcAft>
              <a:buClr>
                <a:schemeClr val="dk1"/>
              </a:buClr>
              <a:buSzPts val="1200"/>
              <a:buChar char="•"/>
            </a:pPr>
            <a:r>
              <a:rPr lang="en-GB" i="1"/>
              <a:t>Notez les types d'activités que ces secteurs pourraient proposer aux enfants bénéficiant de services de gestion de cas. </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INDIVIDUEL (5 minutes)</a:t>
            </a:r>
            <a:endParaRPr/>
          </a:p>
          <a:p>
            <a:pPr marL="171450" lvl="0" indent="-171450" algn="l" rtl="0">
              <a:spcBef>
                <a:spcPts val="0"/>
              </a:spcBef>
              <a:spcAft>
                <a:spcPts val="0"/>
              </a:spcAft>
              <a:buClr>
                <a:schemeClr val="dk1"/>
              </a:buClr>
              <a:buSzPts val="1200"/>
              <a:buChar char="•"/>
            </a:pPr>
            <a:r>
              <a:rPr lang="en-GB"/>
              <a:t>Donner aux participants 5 minutes pour compléter le questionnaire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(5 minutes)</a:t>
            </a:r>
            <a:endParaRPr/>
          </a:p>
          <a:p>
            <a:pPr marL="171450" lvl="0" indent="-171450" algn="l" rtl="0">
              <a:spcBef>
                <a:spcPts val="0"/>
              </a:spcBef>
              <a:spcAft>
                <a:spcPts val="0"/>
              </a:spcAft>
              <a:buClr>
                <a:schemeClr val="dk1"/>
              </a:buClr>
              <a:buSzPts val="1200"/>
              <a:buChar char="•"/>
            </a:pPr>
            <a:r>
              <a:rPr lang="en-GB" i="1"/>
              <a:t>L'un ou l'autre des services présentés dans le diagramme pourrait-il être utile dans le cas d'Amina et de sa famille ?  </a:t>
            </a:r>
            <a:endParaRPr i="1"/>
          </a:p>
          <a:p>
            <a:pPr marL="171450" lvl="0" indent="-171450" algn="l" rtl="0">
              <a:spcBef>
                <a:spcPts val="0"/>
              </a:spcBef>
              <a:spcAft>
                <a:spcPts val="0"/>
              </a:spcAft>
              <a:buClr>
                <a:schemeClr val="dk1"/>
              </a:buClr>
              <a:buSzPts val="1200"/>
              <a:buChar char="•"/>
            </a:pPr>
            <a:r>
              <a:rPr lang="en-GB"/>
              <a:t>Réponses possibles</a:t>
            </a:r>
            <a:endParaRPr/>
          </a:p>
          <a:p>
            <a:pPr marL="628650" lvl="1" indent="-171450" algn="l" rtl="0">
              <a:spcBef>
                <a:spcPts val="0"/>
              </a:spcBef>
              <a:spcAft>
                <a:spcPts val="0"/>
              </a:spcAft>
              <a:buClr>
                <a:schemeClr val="dk1"/>
              </a:buClr>
              <a:buSzPts val="1200"/>
              <a:buChar char="•"/>
            </a:pPr>
            <a:r>
              <a:rPr lang="en-GB"/>
              <a:t>Soutien psychosocial pour Amina</a:t>
            </a:r>
            <a:endParaRPr/>
          </a:p>
          <a:p>
            <a:pPr marL="628650" lvl="1" indent="-171450" algn="l" rtl="0">
              <a:spcBef>
                <a:spcPts val="0"/>
              </a:spcBef>
              <a:spcAft>
                <a:spcPts val="0"/>
              </a:spcAft>
              <a:buClr>
                <a:schemeClr val="dk1"/>
              </a:buClr>
              <a:buSzPts val="1200"/>
              <a:buChar char="•"/>
            </a:pPr>
            <a:r>
              <a:rPr lang="en-GB"/>
              <a:t>Inscription à l'école ou à un programme d'éducation</a:t>
            </a:r>
            <a:endParaRPr/>
          </a:p>
          <a:p>
            <a:pPr marL="628650" lvl="1" indent="-171450" algn="l" rtl="0">
              <a:spcBef>
                <a:spcPts val="0"/>
              </a:spcBef>
              <a:spcAft>
                <a:spcPts val="0"/>
              </a:spcAft>
              <a:buClr>
                <a:schemeClr val="dk1"/>
              </a:buClr>
              <a:buSzPts val="1200"/>
              <a:buChar char="•"/>
            </a:pPr>
            <a:r>
              <a:rPr lang="en-GB"/>
              <a:t>Programme économique et de subsistance pour une source de revenus alternative</a:t>
            </a:r>
            <a:endParaRPr/>
          </a:p>
          <a:p>
            <a:pPr marL="171450" lvl="0" indent="-171450" algn="l" rtl="0">
              <a:spcBef>
                <a:spcPts val="0"/>
              </a:spcBef>
              <a:spcAft>
                <a:spcPts val="0"/>
              </a:spcAft>
              <a:buClr>
                <a:schemeClr val="dk1"/>
              </a:buClr>
              <a:buSzPts val="1200"/>
              <a:buChar char="•"/>
            </a:pPr>
            <a:r>
              <a:rPr lang="en-GB" i="1"/>
              <a:t>Nous y reviendrons plus en détail ultérieurement, mais nous allons d'abord nous pencher sur les voies d'orientation.</a:t>
            </a:r>
            <a:endParaRPr i="1"/>
          </a:p>
        </p:txBody>
      </p:sp>
      <p:sp>
        <p:nvSpPr>
          <p:cNvPr id="847" name="Google Shape;847;p3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p3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36: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PRÉPARATION</a:t>
            </a:r>
            <a:endParaRPr/>
          </a:p>
          <a:p>
            <a:pPr marL="171450" lvl="0" indent="-171450" algn="l" rtl="0">
              <a:spcBef>
                <a:spcPts val="0"/>
              </a:spcBef>
              <a:spcAft>
                <a:spcPts val="0"/>
              </a:spcAft>
              <a:buClr>
                <a:schemeClr val="dk1"/>
              </a:buClr>
              <a:buSzPts val="1200"/>
              <a:buChar char="•"/>
            </a:pPr>
            <a:r>
              <a:rPr lang="en-GB" b="0"/>
              <a:t>Apportez une pelote de ficelle ou une corde pour l'activité.</a:t>
            </a:r>
            <a:endParaRPr/>
          </a:p>
          <a:p>
            <a:pPr marL="0" marR="0" lvl="0" indent="0" algn="l" rtl="0">
              <a:lnSpc>
                <a:spcPct val="100000"/>
              </a:lnSpc>
              <a:spcBef>
                <a:spcPts val="0"/>
              </a:spcBef>
              <a:spcAft>
                <a:spcPts val="0"/>
              </a:spcAft>
              <a:buClr>
                <a:schemeClr val="dk1"/>
              </a:buClr>
              <a:buSzPts val="1200"/>
              <a:buFont typeface="Arial"/>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Les gestionnaires de cas traitent également les problèmes de manière indirecte par le biais d'un processus appelé "renvoi", qui permet de mettre officiellement l'enfant en contact avec un autre prestataire de services. </a:t>
            </a:r>
            <a:endParaRPr/>
          </a:p>
          <a:p>
            <a:pPr marL="628650" lvl="1" indent="-171450" algn="l" rtl="0">
              <a:spcBef>
                <a:spcPts val="0"/>
              </a:spcBef>
              <a:spcAft>
                <a:spcPts val="0"/>
              </a:spcAft>
              <a:buClr>
                <a:schemeClr val="dk1"/>
              </a:buClr>
              <a:buSzPts val="1200"/>
              <a:buChar char="•"/>
            </a:pPr>
            <a:r>
              <a:rPr lang="en-GB" i="1"/>
              <a:t>L'orientation est un processus de demande de services pour un enfant ou sa famille auprès d'une autre agence (par exemple, aide financière, soins de santé, etc.) par le biais d'une procédure et/ou d'un formulaire établi ; les gestionnaires de cas conservent la responsabilité globale du dossier, indépendamment des orientations. </a:t>
            </a:r>
            <a:endParaRPr/>
          </a:p>
          <a:p>
            <a:pPr marL="628650" lvl="1" indent="-171450" algn="l" rtl="0">
              <a:spcBef>
                <a:spcPts val="0"/>
              </a:spcBef>
              <a:spcAft>
                <a:spcPts val="0"/>
              </a:spcAft>
              <a:buClr>
                <a:schemeClr val="dk1"/>
              </a:buClr>
              <a:buSzPts val="1200"/>
              <a:buChar char="•"/>
            </a:pPr>
            <a:r>
              <a:rPr lang="en-GB" i="1"/>
              <a:t>Les orientations doivent toujours se faire avec l'autorisation de l'enfant et de sa famille, à moins qu'il n'y ait un problème immédiat de sécurité de l'enfant et qu'il faille décider de le retirer d'une situation préjudiciable.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ACTIVITÉ PLÉNIÈRE (20 minutes)</a:t>
            </a:r>
            <a:endParaRPr/>
          </a:p>
          <a:p>
            <a:pPr marL="171450" lvl="0" indent="-171450" algn="l" rtl="0">
              <a:spcBef>
                <a:spcPts val="0"/>
              </a:spcBef>
              <a:spcAft>
                <a:spcPts val="0"/>
              </a:spcAft>
              <a:buClr>
                <a:schemeClr val="dk1"/>
              </a:buClr>
              <a:buSzPts val="1200"/>
              <a:buChar char="•"/>
            </a:pPr>
            <a:r>
              <a:rPr lang="en-GB"/>
              <a:t>Demandez à 9 volontaires de se placer en cercle.</a:t>
            </a:r>
            <a:endParaRPr/>
          </a:p>
          <a:p>
            <a:pPr marL="171450" lvl="0" indent="-171450" algn="l" rtl="0">
              <a:spcBef>
                <a:spcPts val="0"/>
              </a:spcBef>
              <a:spcAft>
                <a:spcPts val="0"/>
              </a:spcAft>
              <a:buClr>
                <a:schemeClr val="dk1"/>
              </a:buClr>
              <a:buSzPts val="1200"/>
              <a:buChar char="•"/>
            </a:pPr>
            <a:r>
              <a:rPr lang="en-GB"/>
              <a:t>Attribuez un rôle à chaque volontaire :</a:t>
            </a:r>
            <a:endParaRPr/>
          </a:p>
          <a:p>
            <a:pPr marL="628650" lvl="1" indent="-171450" algn="l" rtl="0">
              <a:spcBef>
                <a:spcPts val="0"/>
              </a:spcBef>
              <a:spcAft>
                <a:spcPts val="0"/>
              </a:spcAft>
              <a:buClr>
                <a:schemeClr val="dk1"/>
              </a:buClr>
              <a:buSzPts val="1200"/>
              <a:buChar char="•"/>
            </a:pPr>
            <a:r>
              <a:rPr lang="en-GB"/>
              <a:t>Garçon de 16 ans </a:t>
            </a:r>
            <a:endParaRPr/>
          </a:p>
          <a:p>
            <a:pPr marL="628650" lvl="1" indent="-171450" algn="l" rtl="0">
              <a:spcBef>
                <a:spcPts val="0"/>
              </a:spcBef>
              <a:spcAft>
                <a:spcPts val="0"/>
              </a:spcAft>
              <a:buClr>
                <a:schemeClr val="dk1"/>
              </a:buClr>
              <a:buSzPts val="1200"/>
              <a:buChar char="•"/>
            </a:pPr>
            <a:r>
              <a:rPr lang="en-GB"/>
              <a:t>Mère du garçon </a:t>
            </a:r>
            <a:endParaRPr/>
          </a:p>
          <a:p>
            <a:pPr marL="628650" lvl="1" indent="-171450" algn="l" rtl="0">
              <a:spcBef>
                <a:spcPts val="0"/>
              </a:spcBef>
              <a:spcAft>
                <a:spcPts val="0"/>
              </a:spcAft>
              <a:buClr>
                <a:schemeClr val="dk1"/>
              </a:buClr>
              <a:buSzPts val="1200"/>
              <a:buChar char="•"/>
            </a:pPr>
            <a:r>
              <a:rPr lang="en-GB"/>
              <a:t>Chef de communauté (homme) </a:t>
            </a:r>
            <a:endParaRPr/>
          </a:p>
          <a:p>
            <a:pPr marL="628650" lvl="1" indent="-171450" algn="l" rtl="0">
              <a:spcBef>
                <a:spcPts val="0"/>
              </a:spcBef>
              <a:spcAft>
                <a:spcPts val="0"/>
              </a:spcAft>
              <a:buClr>
                <a:schemeClr val="dk1"/>
              </a:buClr>
              <a:buSzPts val="1200"/>
              <a:buChar char="•"/>
            </a:pPr>
            <a:r>
              <a:rPr lang="en-GB"/>
              <a:t>Gestion des camps </a:t>
            </a:r>
            <a:endParaRPr/>
          </a:p>
          <a:p>
            <a:pPr marL="628650" lvl="1" indent="-171450" algn="l" rtl="0">
              <a:spcBef>
                <a:spcPts val="0"/>
              </a:spcBef>
              <a:spcAft>
                <a:spcPts val="0"/>
              </a:spcAft>
              <a:buClr>
                <a:schemeClr val="dk1"/>
              </a:buClr>
              <a:buSzPts val="1200"/>
              <a:buChar char="•"/>
            </a:pPr>
            <a:r>
              <a:rPr lang="en-GB"/>
              <a:t>Facilitateur d'espaces accueillants pour les enfants </a:t>
            </a:r>
            <a:endParaRPr/>
          </a:p>
          <a:p>
            <a:pPr marL="628650" lvl="1" indent="-171450" algn="l" rtl="0">
              <a:spcBef>
                <a:spcPts val="0"/>
              </a:spcBef>
              <a:spcAft>
                <a:spcPts val="0"/>
              </a:spcAft>
              <a:buClr>
                <a:schemeClr val="dk1"/>
              </a:buClr>
              <a:buSzPts val="1200"/>
              <a:buChar char="•"/>
            </a:pPr>
            <a:r>
              <a:rPr lang="en-GB"/>
              <a:t>Police</a:t>
            </a:r>
            <a:endParaRPr/>
          </a:p>
          <a:p>
            <a:pPr marL="628650" lvl="1" indent="-171450" algn="l" rtl="0">
              <a:spcBef>
                <a:spcPts val="0"/>
              </a:spcBef>
              <a:spcAft>
                <a:spcPts val="0"/>
              </a:spcAft>
              <a:buClr>
                <a:schemeClr val="dk1"/>
              </a:buClr>
              <a:buSzPts val="1200"/>
              <a:buChar char="•"/>
            </a:pPr>
            <a:r>
              <a:rPr lang="en-GB"/>
              <a:t>Directeur d'école </a:t>
            </a:r>
            <a:endParaRPr/>
          </a:p>
          <a:p>
            <a:pPr marL="628650" lvl="1" indent="-171450" algn="l" rtl="0">
              <a:spcBef>
                <a:spcPts val="0"/>
              </a:spcBef>
              <a:spcAft>
                <a:spcPts val="0"/>
              </a:spcAft>
              <a:buClr>
                <a:schemeClr val="dk1"/>
              </a:buClr>
              <a:buSzPts val="1200"/>
              <a:buChar char="•"/>
            </a:pPr>
            <a:r>
              <a:rPr lang="en-GB"/>
              <a:t>Médecin</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SUITE 🡪</a:t>
            </a:r>
            <a:endParaRPr b="1"/>
          </a:p>
        </p:txBody>
      </p:sp>
      <p:sp>
        <p:nvSpPr>
          <p:cNvPr id="881" name="Google Shape;881;p3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2" name="Google Shape;882;p3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37:notes"/>
          <p:cNvSpPr txBox="1">
            <a:spLocks noGrp="1"/>
          </p:cNvSpPr>
          <p:nvPr>
            <p:ph type="body" idx="1"/>
          </p:nvPr>
        </p:nvSpPr>
        <p:spPr>
          <a:xfrm>
            <a:off x="477838" y="460375"/>
            <a:ext cx="6143624" cy="9211334"/>
          </a:xfrm>
          <a:prstGeom prst="rect">
            <a:avLst/>
          </a:prstGeom>
          <a:noFill/>
          <a:ln>
            <a:noFill/>
          </a:ln>
        </p:spPr>
        <p:txBody>
          <a:bodyPr spcFirstLastPara="1" wrap="square" lIns="99025" tIns="49500" rIns="99025" bIns="49500" anchor="t" anchorCtr="0">
            <a:noAutofit/>
          </a:bodyPr>
          <a:lstStyle/>
          <a:p>
            <a:pPr marL="171450" lvl="0" indent="-171450" algn="l" rtl="0">
              <a:spcBef>
                <a:spcPts val="0"/>
              </a:spcBef>
              <a:spcAft>
                <a:spcPts val="0"/>
              </a:spcAft>
              <a:buClr>
                <a:schemeClr val="dk1"/>
              </a:buClr>
              <a:buSzPts val="1200"/>
              <a:buChar char="•"/>
            </a:pPr>
            <a:r>
              <a:rPr lang="en-GB"/>
              <a:t>Lisez le scénario dans lequel un enfant est puni de manière inappropriée par son enseignant. (</a:t>
            </a:r>
            <a:r>
              <a:rPr lang="en-GB" b="1"/>
              <a:t>Cahier d'exercices page 142 : Exercice d'orientation</a:t>
            </a:r>
            <a:r>
              <a:rPr lang="en-GB"/>
              <a:t>). L'enfant s'adressera à différentes personnes pour obtenir de l'aide. </a:t>
            </a:r>
            <a:endParaRPr/>
          </a:p>
          <a:p>
            <a:pPr marL="628650" marR="0" lvl="1" indent="-171450" algn="l" rtl="0">
              <a:lnSpc>
                <a:spcPct val="100000"/>
              </a:lnSpc>
              <a:spcBef>
                <a:spcPts val="0"/>
              </a:spcBef>
              <a:spcAft>
                <a:spcPts val="0"/>
              </a:spcAft>
              <a:buClr>
                <a:schemeClr val="dk1"/>
              </a:buClr>
              <a:buSzPts val="1200"/>
              <a:buFont typeface="Arial"/>
              <a:buChar char="•"/>
            </a:pPr>
            <a:r>
              <a:rPr lang="en-GB"/>
              <a:t>La personne jouant le rôle de l'enfant doit se tenir au milieu du cercle et tenir une pelote de ficelle ou de corde.</a:t>
            </a:r>
            <a:endParaRPr/>
          </a:p>
          <a:p>
            <a:pPr marL="628650" lvl="1" indent="-171450" algn="l" rtl="0">
              <a:spcBef>
                <a:spcPts val="0"/>
              </a:spcBef>
              <a:spcAft>
                <a:spcPts val="0"/>
              </a:spcAft>
              <a:buClr>
                <a:schemeClr val="dk1"/>
              </a:buClr>
              <a:buSzPts val="1200"/>
              <a:buChar char="•"/>
            </a:pPr>
            <a:r>
              <a:rPr lang="en-GB"/>
              <a:t>Chaque fois que l'enfant de l'histoire va chercher du soutien auprès d'une personne, la personne jouant le rôle de l'enfant doit tendre la pelote de ficelle au participant du cercle qui joue ce rôle. </a:t>
            </a:r>
            <a:endParaRPr/>
          </a:p>
          <a:p>
            <a:pPr marL="628650" lvl="1" indent="-171450" algn="l" rtl="0">
              <a:spcBef>
                <a:spcPts val="0"/>
              </a:spcBef>
              <a:spcAft>
                <a:spcPts val="0"/>
              </a:spcAft>
              <a:buClr>
                <a:schemeClr val="dk1"/>
              </a:buClr>
              <a:buSzPts val="1200"/>
              <a:buChar char="•"/>
            </a:pPr>
            <a:r>
              <a:rPr lang="en-GB"/>
              <a:t>Le participant tiendra un bout avant de rendre la ficelle à celui qui joue le rôle de l'enfant. </a:t>
            </a:r>
            <a:endParaRPr/>
          </a:p>
          <a:p>
            <a:pPr marL="171450" lvl="0" indent="-171450" algn="l" rtl="0">
              <a:spcBef>
                <a:spcPts val="0"/>
              </a:spcBef>
              <a:spcAft>
                <a:spcPts val="0"/>
              </a:spcAft>
              <a:buClr>
                <a:schemeClr val="dk1"/>
              </a:buClr>
              <a:buSzPts val="1200"/>
              <a:buChar char="•"/>
            </a:pPr>
            <a:r>
              <a:rPr lang="en-GB"/>
              <a:t>La pelote de ficelle doit relier les personnes avec lesquelles l'enfant a parlé et demandé de l'aide. </a:t>
            </a:r>
            <a:endParaRPr/>
          </a:p>
          <a:p>
            <a:pPr marL="171450" lvl="0" indent="-171450" algn="l" rtl="0">
              <a:spcBef>
                <a:spcPts val="0"/>
              </a:spcBef>
              <a:spcAft>
                <a:spcPts val="0"/>
              </a:spcAft>
              <a:buClr>
                <a:schemeClr val="dk1"/>
              </a:buClr>
              <a:buSzPts val="1200"/>
              <a:buChar char="•"/>
            </a:pPr>
            <a:r>
              <a:rPr lang="en-GB"/>
              <a:t>Après avoir lu le scénario, l'enfant doit être empêtré dans une toile de corde ou de ficelle.</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SCÉNARIO DE CAS</a:t>
            </a:r>
            <a:endParaRPr/>
          </a:p>
          <a:p>
            <a:pPr marL="171450" lvl="0" indent="-171450" algn="l" rtl="0">
              <a:spcBef>
                <a:spcPts val="0"/>
              </a:spcBef>
              <a:spcAft>
                <a:spcPts val="0"/>
              </a:spcAft>
              <a:buClr>
                <a:schemeClr val="dk1"/>
              </a:buClr>
              <a:buSzPts val="1200"/>
              <a:buChar char="•"/>
            </a:pPr>
            <a:r>
              <a:rPr lang="en-GB"/>
              <a:t>Vous êtes un garçon de 14 ans et votre professeur vous a puni de manière inappropriée, en vous frappant avec un bâton sur les mains et la tête. Vous avez pu sortir de la salle de classe et courir. </a:t>
            </a:r>
            <a:endParaRPr/>
          </a:p>
          <a:p>
            <a:pPr marL="628650" lvl="1" indent="-171450" algn="l" rtl="0">
              <a:spcBef>
                <a:spcPts val="0"/>
              </a:spcBef>
              <a:spcAft>
                <a:spcPts val="0"/>
              </a:spcAft>
              <a:buClr>
                <a:schemeClr val="dk1"/>
              </a:buClr>
              <a:buSzPts val="1200"/>
              <a:buChar char="•"/>
            </a:pPr>
            <a:r>
              <a:rPr lang="en-GB"/>
              <a:t>Tu ne sais pas quoi faire, mais après l'école, tu en parles à ta </a:t>
            </a:r>
            <a:r>
              <a:rPr lang="en-GB" b="1"/>
              <a:t>mère</a:t>
            </a:r>
            <a:r>
              <a:rPr lang="en-GB"/>
              <a:t>. </a:t>
            </a:r>
            <a:endParaRPr/>
          </a:p>
          <a:p>
            <a:pPr marL="628650" lvl="1" indent="-171450" algn="l" rtl="0">
              <a:spcBef>
                <a:spcPts val="0"/>
              </a:spcBef>
              <a:spcAft>
                <a:spcPts val="0"/>
              </a:spcAft>
              <a:buClr>
                <a:schemeClr val="dk1"/>
              </a:buClr>
              <a:buSzPts val="1200"/>
              <a:buChar char="•"/>
            </a:pPr>
            <a:r>
              <a:rPr lang="en-GB"/>
              <a:t>Votre mère et vous allez parler au </a:t>
            </a:r>
            <a:r>
              <a:rPr lang="en-GB" b="1"/>
              <a:t>chef de la communauté</a:t>
            </a:r>
            <a:r>
              <a:rPr lang="en-GB"/>
              <a:t>, mais il dit que l'école ne relève pas de sa responsabilité et il appelle la direction du camp. Le chef de la communauté vous demande d'aller voir la direction du camp et de revenir le voir après pour lui dire ce que la direction du camp a dit. </a:t>
            </a:r>
            <a:endParaRPr/>
          </a:p>
          <a:p>
            <a:pPr marL="628650" lvl="1" indent="-171450" algn="l" rtl="0">
              <a:spcBef>
                <a:spcPts val="0"/>
              </a:spcBef>
              <a:spcAft>
                <a:spcPts val="0"/>
              </a:spcAft>
              <a:buClr>
                <a:schemeClr val="dk1"/>
              </a:buClr>
              <a:buSzPts val="1200"/>
              <a:buChar char="•"/>
            </a:pPr>
            <a:r>
              <a:rPr lang="en-GB" b="1"/>
              <a:t>La direction du camp </a:t>
            </a:r>
            <a:r>
              <a:rPr lang="en-GB"/>
              <a:t>vous suggère d'aller au centre de santé pour faire recoudre la coupure au-dessus de votre sourcil, puis de vous rendre au centre communautaire du camp, où se trouve un agent de protection. </a:t>
            </a:r>
            <a:endParaRPr/>
          </a:p>
          <a:p>
            <a:pPr marL="628650" lvl="1" indent="-171450" algn="l" rtl="0">
              <a:spcBef>
                <a:spcPts val="0"/>
              </a:spcBef>
              <a:spcAft>
                <a:spcPts val="0"/>
              </a:spcAft>
              <a:buClr>
                <a:schemeClr val="dk1"/>
              </a:buClr>
              <a:buSzPts val="1200"/>
              <a:buChar char="•"/>
            </a:pPr>
            <a:r>
              <a:rPr lang="en-GB"/>
              <a:t>Vous allez au </a:t>
            </a:r>
            <a:r>
              <a:rPr lang="en-GB" b="1"/>
              <a:t>centre de santé </a:t>
            </a:r>
            <a:r>
              <a:rPr lang="en-GB"/>
              <a:t>et un médecin vous examine et soigne la coupure. </a:t>
            </a:r>
            <a:endParaRPr/>
          </a:p>
          <a:p>
            <a:pPr marL="628650" lvl="1" indent="-171450" algn="l" rtl="0">
              <a:spcBef>
                <a:spcPts val="0"/>
              </a:spcBef>
              <a:spcAft>
                <a:spcPts val="0"/>
              </a:spcAft>
              <a:buClr>
                <a:schemeClr val="dk1"/>
              </a:buClr>
              <a:buSzPts val="1200"/>
              <a:buChar char="•"/>
            </a:pPr>
            <a:r>
              <a:rPr lang="en-GB"/>
              <a:t>Vous vous rendez ensuite au </a:t>
            </a:r>
            <a:r>
              <a:rPr lang="en-GB" b="0"/>
              <a:t>CSA </a:t>
            </a:r>
            <a:r>
              <a:rPr lang="en-GB"/>
              <a:t>où l'</a:t>
            </a:r>
            <a:r>
              <a:rPr lang="en-GB" b="1"/>
              <a:t>assistant de protection vous </a:t>
            </a:r>
            <a:r>
              <a:rPr lang="en-GB"/>
              <a:t>suggère d'aller à la police. Il aimerait pouvoir vous accompagner, vous et votre mère, à la police, mais il n'a pas le temps. </a:t>
            </a:r>
            <a:endParaRPr/>
          </a:p>
          <a:p>
            <a:pPr marL="628650" lvl="1" indent="-171450" algn="l" rtl="0">
              <a:spcBef>
                <a:spcPts val="0"/>
              </a:spcBef>
              <a:spcAft>
                <a:spcPts val="0"/>
              </a:spcAft>
              <a:buClr>
                <a:schemeClr val="dk1"/>
              </a:buClr>
              <a:buSzPts val="1200"/>
              <a:buChar char="•"/>
            </a:pPr>
            <a:r>
              <a:rPr lang="en-GB"/>
              <a:t>Vous et votre mère vous rendez à la </a:t>
            </a:r>
            <a:r>
              <a:rPr lang="en-GB" b="1"/>
              <a:t>police</a:t>
            </a:r>
            <a:r>
              <a:rPr lang="en-GB"/>
              <a:t>. Après avoir attendu une heure pour parler à un officier de police, celui-ci vous dit qu'ils peuvent déposer une plainte, mais que si personne n'a été témoin du fait que l'enseignant a agi de la sorte, il sera difficile de le prouver. Il vous suggère d'aller parler au directeur de l'école et de déposer une plainte à l'école. </a:t>
            </a:r>
            <a:endParaRPr/>
          </a:p>
          <a:p>
            <a:pPr marL="628650" lvl="1" indent="-171450" algn="l" rtl="0">
              <a:spcBef>
                <a:spcPts val="0"/>
              </a:spcBef>
              <a:spcAft>
                <a:spcPts val="0"/>
              </a:spcAft>
              <a:buClr>
                <a:schemeClr val="dk1"/>
              </a:buClr>
              <a:buSzPts val="1200"/>
              <a:buChar char="•"/>
            </a:pPr>
            <a:r>
              <a:rPr lang="en-GB"/>
              <a:t>Vous retournez d'abord voir le </a:t>
            </a:r>
            <a:r>
              <a:rPr lang="en-GB" b="1"/>
              <a:t>chef de la communauté</a:t>
            </a:r>
            <a:r>
              <a:rPr lang="en-GB"/>
              <a:t>, qui vous a appelé et vous a demandé de passer et d'expliquer ce que la police a dit. Le chef de la communauté dit qu'il n'était pas nécessaire d'informer la police.</a:t>
            </a:r>
            <a:endParaRPr/>
          </a:p>
          <a:p>
            <a:pPr marL="628650" lvl="1" indent="-171450" algn="l" rtl="0">
              <a:spcBef>
                <a:spcPts val="0"/>
              </a:spcBef>
              <a:spcAft>
                <a:spcPts val="0"/>
              </a:spcAft>
              <a:buClr>
                <a:schemeClr val="dk1"/>
              </a:buClr>
              <a:buSzPts val="1200"/>
              <a:buChar char="•"/>
            </a:pPr>
            <a:r>
              <a:rPr lang="en-GB"/>
              <a:t>Le lendemain, vous et votre mère allez parler au </a:t>
            </a:r>
            <a:r>
              <a:rPr lang="en-GB" b="1"/>
              <a:t>directeur de l'école.</a:t>
            </a:r>
            <a:r>
              <a:rPr lang="en-GB"/>
              <a:t> La directrice de l'école est choquée. Elle vous écoute, mais vous conseille de porter plainte auprès de la police. Vous expliquez que vous y êtes allé hier, mais qu'on vous a dit que vous deviez parler au directeur de l'école.  La directrice de l'école dit qu'elle prend la plainte au sérieux et qu'elle va certainement l'examiner. Elle vous renvoie au gestionnaire de cas de l'école qui pourra peut-être parler avec vous de ce qui s’est passé.</a:t>
            </a:r>
            <a:endParaRPr/>
          </a:p>
          <a:p>
            <a:pPr marL="628650" lvl="1" indent="-171450" algn="l" rtl="0">
              <a:spcBef>
                <a:spcPts val="0"/>
              </a:spcBef>
              <a:spcAft>
                <a:spcPts val="0"/>
              </a:spcAft>
              <a:buClr>
                <a:schemeClr val="dk1"/>
              </a:buClr>
              <a:buSzPts val="1200"/>
              <a:buChar char="•"/>
            </a:pPr>
            <a:r>
              <a:rPr lang="en-GB"/>
              <a:t>Le gestionnaire de cas</a:t>
            </a:r>
            <a:r>
              <a:rPr lang="en-GB" b="1"/>
              <a:t> de l'école </a:t>
            </a:r>
            <a:r>
              <a:rPr lang="en-GB"/>
              <a:t>est en congé cette semaine et vous retournez donc à la maison. </a:t>
            </a:r>
            <a:endParaRPr/>
          </a:p>
        </p:txBody>
      </p:sp>
      <p:sp>
        <p:nvSpPr>
          <p:cNvPr id="903" name="Google Shape;903;p3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
        <p:nvSpPr>
          <p:cNvPr id="904" name="Google Shape;904;p3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38: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DISCUSSION PLÉNIÈRE (10 minutes)</a:t>
            </a:r>
            <a:endParaRPr/>
          </a:p>
          <a:p>
            <a:pPr marL="171450" lvl="0" indent="-171450" algn="l" rtl="0">
              <a:spcBef>
                <a:spcPts val="0"/>
              </a:spcBef>
              <a:spcAft>
                <a:spcPts val="0"/>
              </a:spcAft>
              <a:buClr>
                <a:schemeClr val="dk1"/>
              </a:buClr>
              <a:buSzPts val="1200"/>
              <a:buChar char="•"/>
            </a:pPr>
            <a:r>
              <a:rPr lang="en-GB" i="1"/>
              <a:t>Quelles sont les questions qui ont été soulevées pendant le jeu ?</a:t>
            </a:r>
            <a:endParaRPr/>
          </a:p>
          <a:p>
            <a:pPr marL="628650" lvl="1" indent="-171450" algn="l" rtl="0">
              <a:spcBef>
                <a:spcPts val="0"/>
              </a:spcBef>
              <a:spcAft>
                <a:spcPts val="0"/>
              </a:spcAft>
              <a:buClr>
                <a:schemeClr val="dk1"/>
              </a:buClr>
              <a:buSzPts val="1200"/>
              <a:buChar char="•"/>
            </a:pPr>
            <a:r>
              <a:rPr lang="en-GB"/>
              <a:t>L'enfant peut être traumatisé à nouveau en racontant son histoire (par exemple, par des entretiens multiples).</a:t>
            </a:r>
            <a:endParaRPr/>
          </a:p>
          <a:p>
            <a:pPr marL="628650" lvl="1" indent="-171450" algn="l" rtl="0">
              <a:spcBef>
                <a:spcPts val="0"/>
              </a:spcBef>
              <a:spcAft>
                <a:spcPts val="0"/>
              </a:spcAft>
              <a:buClr>
                <a:schemeClr val="dk1"/>
              </a:buClr>
              <a:buSzPts val="1200"/>
              <a:buChar char="•"/>
            </a:pPr>
            <a:r>
              <a:rPr lang="en-GB"/>
              <a:t>Personne n'a accueilli l'enfant avec empathie, n'a fait de déclaration de guérison, ne s'est préoccupé de son bien-être émotionnel. </a:t>
            </a:r>
            <a:endParaRPr/>
          </a:p>
          <a:p>
            <a:pPr marL="628650" lvl="1" indent="-171450" algn="l" rtl="0">
              <a:spcBef>
                <a:spcPts val="0"/>
              </a:spcBef>
              <a:spcAft>
                <a:spcPts val="0"/>
              </a:spcAft>
              <a:buClr>
                <a:schemeClr val="dk1"/>
              </a:buClr>
              <a:buSzPts val="1200"/>
              <a:buChar char="•"/>
            </a:pPr>
            <a:r>
              <a:rPr lang="en-GB"/>
              <a:t>L'enfant a rencontré de nombreuses personnes mais n'a pas d'assistant social et il n'y a pas eu de gestion de cas, y compris la prise de consentement, l'explication de la procédure et la fourniture de services.</a:t>
            </a:r>
            <a:endParaRPr/>
          </a:p>
          <a:p>
            <a:pPr marL="628650" lvl="1" indent="-171450" algn="l" rtl="0">
              <a:spcBef>
                <a:spcPts val="0"/>
              </a:spcBef>
              <a:spcAft>
                <a:spcPts val="0"/>
              </a:spcAft>
              <a:buClr>
                <a:schemeClr val="dk1"/>
              </a:buClr>
              <a:buSzPts val="1200"/>
              <a:buChar char="•"/>
            </a:pPr>
            <a:r>
              <a:rPr lang="en-GB"/>
              <a:t>Manque de coordination entre les prestataires de services (par exemple, l'enfant doit assurer la coordination/le lien)</a:t>
            </a:r>
            <a:endParaRPr/>
          </a:p>
          <a:p>
            <a:pPr marL="628650" lvl="1" indent="-171450" algn="l" rtl="0">
              <a:spcBef>
                <a:spcPts val="0"/>
              </a:spcBef>
              <a:spcAft>
                <a:spcPts val="0"/>
              </a:spcAft>
              <a:buClr>
                <a:schemeClr val="dk1"/>
              </a:buClr>
              <a:buSzPts val="1200"/>
              <a:buChar char="•"/>
            </a:pPr>
            <a:r>
              <a:rPr lang="en-GB"/>
              <a:t>Violation de la confidentialité (le chef de la communauté appelle la direction du camp)</a:t>
            </a:r>
            <a:endParaRPr/>
          </a:p>
          <a:p>
            <a:pPr marL="628650" lvl="1" indent="-171450" algn="l" rtl="0">
              <a:spcBef>
                <a:spcPts val="0"/>
              </a:spcBef>
              <a:spcAft>
                <a:spcPts val="0"/>
              </a:spcAft>
              <a:buClr>
                <a:schemeClr val="dk1"/>
              </a:buClr>
              <a:buSzPts val="1200"/>
              <a:buChar char="•"/>
            </a:pPr>
            <a:r>
              <a:rPr lang="en-GB"/>
              <a:t>Le temps est perdu</a:t>
            </a:r>
            <a:endParaRPr/>
          </a:p>
          <a:p>
            <a:pPr marL="628650" lvl="1" indent="-171450" algn="l" rtl="0">
              <a:spcBef>
                <a:spcPts val="0"/>
              </a:spcBef>
              <a:spcAft>
                <a:spcPts val="0"/>
              </a:spcAft>
              <a:buClr>
                <a:schemeClr val="dk1"/>
              </a:buClr>
              <a:buSzPts val="1200"/>
              <a:buChar char="•"/>
            </a:pPr>
            <a:r>
              <a:rPr lang="en-GB"/>
              <a:t>Nous ne savons pas si l'enfant a bénéficié d'autres services (par exemple, l'aide publique au développement ou les soins médicaux) que le soutien qu'il a pu recevoir parce que la communauté savait où trouver de l'aide.</a:t>
            </a:r>
            <a:endParaRPr/>
          </a:p>
          <a:p>
            <a:pPr marL="171450" lvl="0" indent="-171450" algn="l" rtl="0">
              <a:spcBef>
                <a:spcPts val="0"/>
              </a:spcBef>
              <a:spcAft>
                <a:spcPts val="0"/>
              </a:spcAft>
              <a:buClr>
                <a:schemeClr val="dk1"/>
              </a:buClr>
              <a:buSzPts val="1200"/>
              <a:buChar char="•"/>
            </a:pPr>
            <a:r>
              <a:rPr lang="en-GB" i="1"/>
              <a:t>Demandez-lui quelle est la meilleure solution ou le meilleur scénario pour l'enfant.</a:t>
            </a:r>
            <a:endParaRPr/>
          </a:p>
          <a:p>
            <a:pPr marL="628650" lvl="1" indent="-171450" algn="l" rtl="0">
              <a:spcBef>
                <a:spcPts val="0"/>
              </a:spcBef>
              <a:spcAft>
                <a:spcPts val="0"/>
              </a:spcAft>
              <a:buClr>
                <a:schemeClr val="dk1"/>
              </a:buClr>
              <a:buSzPts val="1200"/>
              <a:buChar char="•"/>
            </a:pPr>
            <a:r>
              <a:rPr lang="en-GB"/>
              <a:t>D'abord et avant tout ! L'enfant doit recevoir une réponse compatissante, bienveillante et sûre. Il faut lui demander comment il se sent, ce dont il a besoin, comment il peut être soutenu avant de prendre une quelconque décision.</a:t>
            </a:r>
            <a:endParaRPr/>
          </a:p>
          <a:p>
            <a:pPr marL="628650" lvl="1" indent="-171450" algn="l" rtl="0">
              <a:spcBef>
                <a:spcPts val="0"/>
              </a:spcBef>
              <a:spcAft>
                <a:spcPts val="0"/>
              </a:spcAft>
              <a:buClr>
                <a:schemeClr val="dk1"/>
              </a:buClr>
              <a:buSzPts val="1200"/>
              <a:buChar char="•"/>
            </a:pPr>
            <a:r>
              <a:rPr lang="en-GB"/>
              <a:t>Le gestionnaire de cas pourrait assurer la coordination et la liaison afin que l'enfant n'ait pas à raconter à nouveau son histoire et que les services soient fournis plus rapidement.</a:t>
            </a:r>
            <a:endParaRPr/>
          </a:p>
          <a:p>
            <a:pPr marL="628650" lvl="1" indent="-171450" algn="l" rtl="0">
              <a:spcBef>
                <a:spcPts val="0"/>
              </a:spcBef>
              <a:spcAft>
                <a:spcPts val="0"/>
              </a:spcAft>
              <a:buClr>
                <a:schemeClr val="dk1"/>
              </a:buClr>
              <a:buSzPts val="1200"/>
              <a:buChar char="•"/>
            </a:pPr>
            <a:r>
              <a:rPr lang="en-GB"/>
              <a:t>L'enfant doit bénéficier en temps utile d'un soutien psychosocial et d'autres services.</a:t>
            </a:r>
            <a:endParaRPr/>
          </a:p>
          <a:p>
            <a:pPr marL="171450" lvl="0" indent="-171450" algn="l" rtl="0">
              <a:spcBef>
                <a:spcPts val="0"/>
              </a:spcBef>
              <a:spcAft>
                <a:spcPts val="0"/>
              </a:spcAft>
              <a:buClr>
                <a:schemeClr val="dk1"/>
              </a:buClr>
              <a:buSzPts val="1200"/>
              <a:buChar char="•"/>
            </a:pPr>
            <a:r>
              <a:rPr lang="en-GB" i="1"/>
              <a:t>L'exercice a montré l'importance d'un système d'orientation solide pour s'assurer que l'enfant rencontre un assistant social avant qu'il ne subisse d'autres préjudices. </a:t>
            </a:r>
            <a:endParaRPr/>
          </a:p>
          <a:p>
            <a:pPr marL="171450" lvl="0" indent="-171450" algn="l" rtl="0">
              <a:spcBef>
                <a:spcPts val="0"/>
              </a:spcBef>
              <a:spcAft>
                <a:spcPts val="0"/>
              </a:spcAft>
              <a:buClr>
                <a:schemeClr val="dk1"/>
              </a:buClr>
              <a:buSzPts val="1200"/>
              <a:buChar char="•"/>
            </a:pPr>
            <a:r>
              <a:rPr lang="en-GB" i="1"/>
              <a:t>Une cartographie des services et une voie d'orientation pourraient améliorer les orientations et éviter les situations mentionnées ci-dessus. </a:t>
            </a:r>
            <a:endParaRPr i="1"/>
          </a:p>
          <a:p>
            <a:pPr marL="171450" lvl="0" indent="-95250" algn="l" rtl="0">
              <a:spcBef>
                <a:spcPts val="0"/>
              </a:spcBef>
              <a:spcAft>
                <a:spcPts val="0"/>
              </a:spcAft>
              <a:buClr>
                <a:schemeClr val="dk1"/>
              </a:buClr>
              <a:buSzPts val="1200"/>
              <a:buNone/>
            </a:pPr>
            <a:endParaRPr/>
          </a:p>
        </p:txBody>
      </p:sp>
      <p:sp>
        <p:nvSpPr>
          <p:cNvPr id="909" name="Google Shape;909;p3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3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39: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La cartographie des services doit :</a:t>
            </a:r>
            <a:endParaRPr/>
          </a:p>
          <a:p>
            <a:pPr marL="628650" lvl="1" indent="-171450" algn="l" rtl="0">
              <a:spcBef>
                <a:spcPts val="0"/>
              </a:spcBef>
              <a:spcAft>
                <a:spcPts val="0"/>
              </a:spcAft>
              <a:buClr>
                <a:schemeClr val="dk1"/>
              </a:buClr>
              <a:buSzPts val="1200"/>
              <a:buChar char="•"/>
            </a:pPr>
            <a:r>
              <a:rPr lang="en-GB" i="1"/>
              <a:t>contenir tous les détails dont le gestionnaire de cas a besoin pour informer l'enfant, le parent ou la personne qui s'occupe de lui sur les services disponibles et pour l'orienter vers un autre service</a:t>
            </a:r>
            <a:endParaRPr/>
          </a:p>
          <a:p>
            <a:pPr marL="628650" lvl="1" indent="-171450" algn="l" rtl="0">
              <a:spcBef>
                <a:spcPts val="0"/>
              </a:spcBef>
              <a:spcAft>
                <a:spcPts val="0"/>
              </a:spcAft>
              <a:buClr>
                <a:schemeClr val="dk1"/>
              </a:buClr>
              <a:buSzPts val="1200"/>
              <a:buChar char="•"/>
            </a:pPr>
            <a:r>
              <a:rPr lang="en-GB" i="1"/>
              <a:t>être mis à jour régulièrement - tous les 6 mois, à moins qu'il ne s'agisse d'une urgence complexe et que les services changent souvent (ouverture et fermeture)</a:t>
            </a:r>
            <a:endParaRPr i="1"/>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a:p>
        </p:txBody>
      </p:sp>
      <p:sp>
        <p:nvSpPr>
          <p:cNvPr id="929" name="Google Shape;929;p3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p3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a:t>Rappeler aux participants</a:t>
            </a:r>
            <a:endParaRPr/>
          </a:p>
          <a:p>
            <a:pPr marL="628650" lvl="1" indent="-171450" algn="l" rtl="0">
              <a:spcBef>
                <a:spcPts val="0"/>
              </a:spcBef>
              <a:spcAft>
                <a:spcPts val="0"/>
              </a:spcAft>
              <a:buClr>
                <a:schemeClr val="dk1"/>
              </a:buClr>
              <a:buSzPts val="1200"/>
              <a:buChar char="•"/>
            </a:pPr>
            <a:r>
              <a:rPr lang="en-GB"/>
              <a:t>Le contrat d'apprentissage </a:t>
            </a:r>
            <a:endParaRPr/>
          </a:p>
          <a:p>
            <a:pPr marL="628650" lvl="1" indent="-171450" algn="l" rtl="0">
              <a:spcBef>
                <a:spcPts val="0"/>
              </a:spcBef>
              <a:spcAft>
                <a:spcPts val="0"/>
              </a:spcAft>
              <a:buClr>
                <a:schemeClr val="dk1"/>
              </a:buClr>
              <a:buSzPts val="1200"/>
              <a:buChar char="•"/>
            </a:pPr>
            <a:r>
              <a:rPr lang="en-GB"/>
              <a:t>Tout "ménage" (par exemple, les pauses, l'emplacement des toilettes, etc.)</a:t>
            </a:r>
            <a:endParaRPr/>
          </a:p>
          <a:p>
            <a:pPr marL="171450" lvl="0" indent="-95250" algn="l" rtl="0">
              <a:spcBef>
                <a:spcPts val="0"/>
              </a:spcBef>
              <a:spcAft>
                <a:spcPts val="0"/>
              </a:spcAft>
              <a:buClr>
                <a:schemeClr val="dk1"/>
              </a:buClr>
              <a:buSzPts val="1200"/>
              <a:buNone/>
            </a:pPr>
            <a:endParaRPr/>
          </a:p>
        </p:txBody>
      </p:sp>
      <p:sp>
        <p:nvSpPr>
          <p:cNvPr id="129" name="Google Shape;129;p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40: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Voies d'orientation</a:t>
            </a:r>
            <a:endParaRPr/>
          </a:p>
          <a:p>
            <a:pPr marL="628650" lvl="1" indent="-171450" algn="l" rtl="0">
              <a:spcBef>
                <a:spcPts val="0"/>
              </a:spcBef>
              <a:spcAft>
                <a:spcPts val="0"/>
              </a:spcAft>
              <a:buClr>
                <a:schemeClr val="dk1"/>
              </a:buClr>
              <a:buSzPts val="1200"/>
              <a:buChar char="•"/>
            </a:pPr>
            <a:r>
              <a:rPr lang="en-GB" i="1"/>
              <a:t>Les mécanismes d'orientation entre les agences et/ou les départements gouvernementaux devraient inclure des voies d'orientation documentées.</a:t>
            </a:r>
            <a:endParaRPr/>
          </a:p>
          <a:p>
            <a:pPr marL="628650" lvl="1" indent="-171450" algn="l" rtl="0">
              <a:spcBef>
                <a:spcPts val="0"/>
              </a:spcBef>
              <a:spcAft>
                <a:spcPts val="0"/>
              </a:spcAft>
              <a:buClr>
                <a:schemeClr val="dk1"/>
              </a:buClr>
              <a:buSzPts val="1200"/>
              <a:buChar char="•"/>
            </a:pPr>
            <a:r>
              <a:rPr lang="en-GB" i="1"/>
              <a:t>Les parcours d'orientation doivent comprendre des points focaux pour les orientations au sein de chaque agence ou de chaque service au sein d'une agence.</a:t>
            </a:r>
            <a:endParaRPr/>
          </a:p>
          <a:p>
            <a:pPr marL="628650" lvl="1" indent="-171450" algn="l" rtl="0">
              <a:spcBef>
                <a:spcPts val="0"/>
              </a:spcBef>
              <a:spcAft>
                <a:spcPts val="0"/>
              </a:spcAft>
              <a:buClr>
                <a:schemeClr val="dk1"/>
              </a:buClr>
              <a:buSzPts val="1200"/>
              <a:buChar char="•"/>
            </a:pPr>
            <a:r>
              <a:rPr lang="en-GB" i="1"/>
              <a:t>Chaque assistant social doit s'assurer qu'il dispose d'une voie d'orientation pour la région dans laquelle il travaille, afin de connaître les points focaux pertinents.</a:t>
            </a:r>
            <a:endParaRPr/>
          </a:p>
          <a:p>
            <a:pPr marL="171450" lvl="0" indent="-171450" algn="l" rtl="0">
              <a:spcBef>
                <a:spcPts val="0"/>
              </a:spcBef>
              <a:spcAft>
                <a:spcPts val="0"/>
              </a:spcAft>
              <a:buClr>
                <a:schemeClr val="dk1"/>
              </a:buClr>
              <a:buSzPts val="1200"/>
              <a:buChar char="•"/>
            </a:pPr>
            <a:r>
              <a:rPr lang="en-GB" i="1"/>
              <a:t>Si des services dont un enfant a besoin ne sont pas disponibles, les agences et les gouvernements doivent collaborer pour tenter de combler ces lacunes.</a:t>
            </a:r>
            <a:endParaRPr/>
          </a:p>
        </p:txBody>
      </p:sp>
      <p:sp>
        <p:nvSpPr>
          <p:cNvPr id="946" name="Google Shape;946;p4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p4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41: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a:p>
          <a:p>
            <a:pPr marL="0" lvl="0" indent="0" algn="l" rtl="0">
              <a:spcBef>
                <a:spcPts val="0"/>
              </a:spcBef>
              <a:spcAft>
                <a:spcPts val="0"/>
              </a:spcAft>
              <a:buClr>
                <a:schemeClr val="dk1"/>
              </a:buClr>
              <a:buSzPts val="1200"/>
              <a:buNone/>
            </a:pPr>
            <a:endParaRPr/>
          </a:p>
        </p:txBody>
      </p:sp>
      <p:sp>
        <p:nvSpPr>
          <p:cNvPr id="970" name="Google Shape;970;p4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1" name="Google Shape;971;p4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42: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5 DURÉE : 1h15</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Les buts et les objectifs doivent être formulés et documentés dans le plan de traitement. </a:t>
            </a:r>
            <a:endParaRPr/>
          </a:p>
          <a:p>
            <a:pPr marL="171450" lvl="0" indent="-171450" algn="l" rtl="0">
              <a:spcBef>
                <a:spcPts val="0"/>
              </a:spcBef>
              <a:spcAft>
                <a:spcPts val="0"/>
              </a:spcAft>
              <a:buClr>
                <a:schemeClr val="dk1"/>
              </a:buClr>
              <a:buSzPts val="1200"/>
              <a:buChar char="•"/>
            </a:pPr>
            <a:r>
              <a:rPr lang="en-GB" i="1"/>
              <a:t>Au cours de cette session, nous discuterons de la manière de développer des objectifs et des activités appropriés.</a:t>
            </a:r>
            <a:endParaRPr/>
          </a:p>
          <a:p>
            <a:pPr marL="171450" lvl="0" indent="-171450" algn="l" rtl="0">
              <a:spcBef>
                <a:spcPts val="0"/>
              </a:spcBef>
              <a:spcAft>
                <a:spcPts val="0"/>
              </a:spcAft>
              <a:buClr>
                <a:schemeClr val="dk1"/>
              </a:buClr>
              <a:buSzPts val="1200"/>
              <a:buChar char="•"/>
            </a:pPr>
            <a:r>
              <a:rPr lang="en-GB" i="1"/>
              <a:t>Tout d'abord, nous verrons comment fixer un objectif global pour le plan d'action.</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980" name="Google Shape;980;p4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p4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43: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DISCUSSION PLÉNIÈRE (5 minutes)</a:t>
            </a:r>
            <a:endParaRPr/>
          </a:p>
          <a:p>
            <a:pPr marL="171450" lvl="0" indent="-171450" algn="l" rtl="0">
              <a:spcBef>
                <a:spcPts val="0"/>
              </a:spcBef>
              <a:spcAft>
                <a:spcPts val="0"/>
              </a:spcAft>
              <a:buClr>
                <a:schemeClr val="dk1"/>
              </a:buClr>
              <a:buSzPts val="1200"/>
              <a:buChar char="•"/>
            </a:pPr>
            <a:r>
              <a:rPr lang="en-GB"/>
              <a:t>Demandez aux participants de fermer leur classeur </a:t>
            </a:r>
            <a:endParaRPr/>
          </a:p>
          <a:p>
            <a:pPr marL="171450" lvl="0" indent="-171450" algn="l" rtl="0">
              <a:spcBef>
                <a:spcPts val="0"/>
              </a:spcBef>
              <a:spcAft>
                <a:spcPts val="0"/>
              </a:spcAft>
              <a:buClr>
                <a:schemeClr val="dk1"/>
              </a:buClr>
              <a:buSzPts val="1200"/>
              <a:buChar char="•"/>
            </a:pPr>
            <a:r>
              <a:rPr lang="en-GB" i="1"/>
              <a:t>Que signifient les objectifs SMART ?</a:t>
            </a:r>
            <a:endParaRPr/>
          </a:p>
          <a:p>
            <a:pPr marL="171450" lvl="0" indent="-171450" algn="l" rtl="0">
              <a:spcBef>
                <a:spcPts val="0"/>
              </a:spcBef>
              <a:spcAft>
                <a:spcPts val="0"/>
              </a:spcAft>
              <a:buClr>
                <a:schemeClr val="dk1"/>
              </a:buClr>
              <a:buSzPts val="1200"/>
              <a:buChar char="•"/>
            </a:pPr>
            <a:r>
              <a:rPr lang="en-GB"/>
              <a:t>Examinez et complétez les réponses avec la diapositive suivante</a:t>
            </a:r>
            <a:endParaRPr/>
          </a:p>
          <a:p>
            <a:pPr marL="171450" lvl="0" indent="-171450" algn="l" rtl="0">
              <a:spcBef>
                <a:spcPts val="0"/>
              </a:spcBef>
              <a:spcAft>
                <a:spcPts val="0"/>
              </a:spcAft>
              <a:buClr>
                <a:schemeClr val="dk1"/>
              </a:buClr>
              <a:buSzPts val="1200"/>
              <a:buChar char="•"/>
            </a:pPr>
            <a:r>
              <a:rPr lang="en-GB"/>
              <a:t>Vous trouverez la signification des objectifs SMART à la </a:t>
            </a:r>
            <a:r>
              <a:rPr lang="en-GB" b="1"/>
              <a:t>page 143 du cahier d'exercices : Objectifs SMART.</a:t>
            </a:r>
            <a:endParaRPr/>
          </a:p>
        </p:txBody>
      </p:sp>
      <p:sp>
        <p:nvSpPr>
          <p:cNvPr id="986" name="Google Shape;986;p4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p4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44: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marR="0" lvl="0" indent="-171450" algn="l" rtl="0">
              <a:lnSpc>
                <a:spcPct val="100000"/>
              </a:lnSpc>
              <a:spcBef>
                <a:spcPts val="0"/>
              </a:spcBef>
              <a:spcAft>
                <a:spcPts val="0"/>
              </a:spcAft>
              <a:buClr>
                <a:schemeClr val="dk1"/>
              </a:buClr>
              <a:buSzPts val="1200"/>
              <a:buFont typeface="Arial"/>
              <a:buChar char="•"/>
            </a:pPr>
            <a:r>
              <a:rPr lang="en-GB" i="1"/>
              <a:t>Nous allons maintenant rendre ces objectifs SMART plus pratiques </a:t>
            </a:r>
            <a:endParaRPr/>
          </a:p>
          <a:p>
            <a:pPr marL="171450" lvl="0" indent="-171450" algn="l" rtl="0">
              <a:spcBef>
                <a:spcPts val="0"/>
              </a:spcBef>
              <a:spcAft>
                <a:spcPts val="0"/>
              </a:spcAft>
              <a:buClr>
                <a:schemeClr val="dk1"/>
              </a:buClr>
              <a:buSzPts val="1200"/>
              <a:buChar char="•"/>
            </a:pPr>
            <a:r>
              <a:rPr lang="en-GB"/>
              <a:t>Guidez les participants vers la </a:t>
            </a:r>
            <a:r>
              <a:rPr lang="en-GB" b="1"/>
              <a:t>page 143 du Cahier d'exercices : Ces objectifs sont-ils intelligents ?</a:t>
            </a:r>
            <a:endParaRPr/>
          </a:p>
          <a:p>
            <a:pPr marL="171450" lvl="0" indent="-171450" algn="l" rtl="0">
              <a:spcBef>
                <a:spcPts val="0"/>
              </a:spcBef>
              <a:spcAft>
                <a:spcPts val="0"/>
              </a:spcAft>
              <a:buClr>
                <a:schemeClr val="dk1"/>
              </a:buClr>
              <a:buSzPts val="1200"/>
              <a:buChar char="•"/>
            </a:pPr>
            <a:r>
              <a:rPr lang="en-GB" i="1"/>
              <a:t>Dans votre cahier d'exercices :</a:t>
            </a:r>
            <a:endParaRPr/>
          </a:p>
          <a:p>
            <a:pPr marL="628650" lvl="1" indent="-171450" algn="l" rtl="0">
              <a:spcBef>
                <a:spcPts val="0"/>
              </a:spcBef>
              <a:spcAft>
                <a:spcPts val="0"/>
              </a:spcAft>
              <a:buClr>
                <a:schemeClr val="dk1"/>
              </a:buClr>
              <a:buSzPts val="1200"/>
              <a:buChar char="•"/>
            </a:pPr>
            <a:r>
              <a:rPr lang="en-GB" i="1"/>
              <a:t>Pour chaque objectif, sont-ils SMART ou non ?</a:t>
            </a:r>
            <a:endParaRPr/>
          </a:p>
          <a:p>
            <a:pPr marL="628650" lvl="1" indent="-171450" algn="l" rtl="0">
              <a:spcBef>
                <a:spcPts val="0"/>
              </a:spcBef>
              <a:spcAft>
                <a:spcPts val="0"/>
              </a:spcAft>
              <a:buClr>
                <a:schemeClr val="dk1"/>
              </a:buClr>
              <a:buSzPts val="1200"/>
              <a:buChar char="•"/>
            </a:pPr>
            <a:r>
              <a:rPr lang="en-GB" i="1"/>
              <a:t>Rédigez votre réponse et expliquez pourquoi</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INDIVIDUEL (10 minutes)</a:t>
            </a:r>
            <a:endParaRPr/>
          </a:p>
          <a:p>
            <a:pPr marL="171450" lvl="0" indent="-171450" algn="l" rtl="0">
              <a:spcBef>
                <a:spcPts val="0"/>
              </a:spcBef>
              <a:spcAft>
                <a:spcPts val="0"/>
              </a:spcAft>
              <a:buClr>
                <a:schemeClr val="dk1"/>
              </a:buClr>
              <a:buSzPts val="1200"/>
              <a:buChar char="•"/>
            </a:pPr>
            <a:r>
              <a:rPr lang="en-GB"/>
              <a:t>Laisser 10 minutes aux participants pour compléter le questionnaire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(5 minutes)</a:t>
            </a:r>
            <a:endParaRPr/>
          </a:p>
          <a:p>
            <a:pPr marL="171450" lvl="0" indent="-171450" algn="l" rtl="0">
              <a:spcBef>
                <a:spcPts val="0"/>
              </a:spcBef>
              <a:spcAft>
                <a:spcPts val="0"/>
              </a:spcAft>
              <a:buClr>
                <a:schemeClr val="dk1"/>
              </a:buClr>
              <a:buSzPts val="1200"/>
              <a:buChar char="•"/>
            </a:pPr>
            <a:r>
              <a:rPr lang="en-GB"/>
              <a:t>Demandez à des volontaires de partager leurs réponses</a:t>
            </a:r>
            <a:endParaRPr/>
          </a:p>
          <a:p>
            <a:pPr marL="171450" lvl="0" indent="-171450" algn="l" rtl="0">
              <a:spcBef>
                <a:spcPts val="0"/>
              </a:spcBef>
              <a:spcAft>
                <a:spcPts val="0"/>
              </a:spcAft>
              <a:buClr>
                <a:schemeClr val="dk1"/>
              </a:buClr>
              <a:buSzPts val="1200"/>
              <a:buChar char="•"/>
            </a:pPr>
            <a:r>
              <a:rPr lang="en-GB"/>
              <a:t>Examiner et compléter les réponses ci-dessous</a:t>
            </a:r>
            <a:endParaRPr/>
          </a:p>
          <a:p>
            <a:pPr marL="0" marR="0" lvl="0" indent="0" algn="l" rtl="0">
              <a:lnSpc>
                <a:spcPct val="100000"/>
              </a:lnSpc>
              <a:spcBef>
                <a:spcPts val="0"/>
              </a:spcBef>
              <a:spcAft>
                <a:spcPts val="0"/>
              </a:spcAft>
              <a:buClr>
                <a:schemeClr val="dk1"/>
              </a:buClr>
              <a:buSzPts val="1200"/>
              <a:buFont typeface="Arial"/>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RÉPONSES</a:t>
            </a:r>
            <a:endParaRPr/>
          </a:p>
          <a:p>
            <a:pPr marL="171450" lvl="0" indent="-171450" algn="l" rtl="0">
              <a:spcBef>
                <a:spcPts val="0"/>
              </a:spcBef>
              <a:spcAft>
                <a:spcPts val="0"/>
              </a:spcAft>
              <a:buClr>
                <a:schemeClr val="dk1"/>
              </a:buClr>
              <a:buSzPts val="1200"/>
              <a:buChar char="•"/>
            </a:pPr>
            <a:r>
              <a:rPr lang="en-GB" b="1"/>
              <a:t>Spécifique : </a:t>
            </a:r>
            <a:r>
              <a:rPr lang="en-GB" b="0"/>
              <a:t>"S'attaquer immédiatement aux risques de sécurité posés par le père de Hawa et mobiliser les ressources de la communauté pour les soutenir".</a:t>
            </a:r>
            <a:endParaRPr/>
          </a:p>
          <a:p>
            <a:pPr marL="628650" lvl="1" indent="-171450" algn="l" rtl="0">
              <a:spcBef>
                <a:spcPts val="0"/>
              </a:spcBef>
              <a:spcAft>
                <a:spcPts val="0"/>
              </a:spcAft>
              <a:buClr>
                <a:schemeClr val="dk1"/>
              </a:buClr>
              <a:buSzPts val="1200"/>
              <a:buChar char="•"/>
            </a:pPr>
            <a:r>
              <a:rPr lang="en-GB"/>
              <a:t>Non - on ne sait pas exactement quels sont les risques pour la sécurité de Hawa ni "qui" fait "quoi" pour mobiliser les ressources de la communauté.</a:t>
            </a:r>
            <a:endParaRPr/>
          </a:p>
          <a:p>
            <a:pPr marL="171450" lvl="0" indent="-171450" algn="l" rtl="0">
              <a:spcBef>
                <a:spcPts val="0"/>
              </a:spcBef>
              <a:spcAft>
                <a:spcPts val="0"/>
              </a:spcAft>
              <a:buClr>
                <a:schemeClr val="dk1"/>
              </a:buClr>
              <a:buSzPts val="1200"/>
              <a:buChar char="•"/>
            </a:pPr>
            <a:r>
              <a:rPr lang="en-GB" b="1"/>
              <a:t>Mesurable : </a:t>
            </a:r>
            <a:r>
              <a:rPr lang="en-GB" b="0"/>
              <a:t>"Diminuer la violence psychologique que Brenda subit à la maison.</a:t>
            </a:r>
            <a:endParaRPr/>
          </a:p>
          <a:p>
            <a:pPr marL="628650" lvl="1" indent="-171450" algn="l" rtl="0">
              <a:spcBef>
                <a:spcPts val="0"/>
              </a:spcBef>
              <a:spcAft>
                <a:spcPts val="0"/>
              </a:spcAft>
              <a:buClr>
                <a:schemeClr val="dk1"/>
              </a:buClr>
              <a:buSzPts val="1200"/>
              <a:buChar char="•"/>
            </a:pPr>
            <a:r>
              <a:rPr lang="en-GB"/>
              <a:t>Non, cela ne permet pas de mesurer ce que serait une diminution réussie.</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SUITE 🡪</a:t>
            </a:r>
            <a:endParaRPr b="1"/>
          </a:p>
        </p:txBody>
      </p:sp>
      <p:sp>
        <p:nvSpPr>
          <p:cNvPr id="1002" name="Google Shape;1002;p4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3" name="Google Shape;1003;p4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45:notes"/>
          <p:cNvSpPr txBox="1">
            <a:spLocks noGrp="1"/>
          </p:cNvSpPr>
          <p:nvPr>
            <p:ph type="body" idx="1"/>
          </p:nvPr>
        </p:nvSpPr>
        <p:spPr>
          <a:xfrm>
            <a:off x="477838" y="460375"/>
            <a:ext cx="6143624" cy="9211334"/>
          </a:xfrm>
          <a:prstGeom prst="rect">
            <a:avLst/>
          </a:prstGeom>
          <a:noFill/>
          <a:ln>
            <a:noFill/>
          </a:ln>
        </p:spPr>
        <p:txBody>
          <a:bodyPr spcFirstLastPara="1" wrap="square" lIns="99025" tIns="49500" rIns="99025" bIns="49500" anchor="t" anchorCtr="0">
            <a:noAutofit/>
          </a:bodyPr>
          <a:lstStyle/>
          <a:p>
            <a:pPr marL="171450" lvl="0" indent="-171450" algn="l" rtl="0">
              <a:spcBef>
                <a:spcPts val="0"/>
              </a:spcBef>
              <a:spcAft>
                <a:spcPts val="0"/>
              </a:spcAft>
              <a:buClr>
                <a:schemeClr val="dk1"/>
              </a:buClr>
              <a:buSzPts val="1200"/>
              <a:buChar char="•"/>
            </a:pPr>
            <a:r>
              <a:rPr lang="en-GB" b="1"/>
              <a:t>Réalisable / convenu : </a:t>
            </a:r>
            <a:r>
              <a:rPr lang="en-GB" b="0"/>
              <a:t>"La famille accepte de réduire les heures de travail de David au marché afin qu'il puisse participer à un programme d'emploi pour les jeunes et passer plus de temps avec sa famille et ses amis.</a:t>
            </a:r>
            <a:endParaRPr/>
          </a:p>
          <a:p>
            <a:pPr marL="628650" lvl="1" indent="-171450" algn="l" rtl="0">
              <a:spcBef>
                <a:spcPts val="0"/>
              </a:spcBef>
              <a:spcAft>
                <a:spcPts val="0"/>
              </a:spcAft>
              <a:buClr>
                <a:schemeClr val="dk1"/>
              </a:buClr>
              <a:buSzPts val="1200"/>
              <a:buChar char="•"/>
            </a:pPr>
            <a:r>
              <a:rPr lang="en-GB"/>
              <a:t>Oui - la famille a donné son accord. Il existe un programme d'emploi pour les jeunes. Bien qu'il ne soit pas possible pour David d'arrêter complètement de travailler, ses heures de travail seront réduites. </a:t>
            </a:r>
            <a:endParaRPr/>
          </a:p>
          <a:p>
            <a:pPr marL="171450" lvl="0" indent="-171450" algn="l" rtl="0">
              <a:spcBef>
                <a:spcPts val="0"/>
              </a:spcBef>
              <a:spcAft>
                <a:spcPts val="0"/>
              </a:spcAft>
              <a:buClr>
                <a:schemeClr val="dk1"/>
              </a:buClr>
              <a:buSzPts val="1200"/>
              <a:buChar char="•"/>
            </a:pPr>
            <a:r>
              <a:rPr lang="en-GB" b="1"/>
              <a:t>Réaliste/pertinent : </a:t>
            </a:r>
            <a:r>
              <a:rPr lang="en-GB" b="0"/>
              <a:t>"Veiller à ce que Marie se sente mieux en recevant un soutien psychosocial en raison de la mauvaise santé de sa mère et parce qu'elle doit s'occuper de ses frères et sœurs, et veiller à ce que sa mère reçoive l'intervention chirurgicale dont elle a besoin.</a:t>
            </a:r>
            <a:endParaRPr/>
          </a:p>
          <a:p>
            <a:pPr marL="628650" lvl="1" indent="-171450" algn="l" rtl="0">
              <a:spcBef>
                <a:spcPts val="0"/>
              </a:spcBef>
              <a:spcAft>
                <a:spcPts val="0"/>
              </a:spcAft>
              <a:buClr>
                <a:schemeClr val="dk1"/>
              </a:buClr>
              <a:buSzPts val="1200"/>
              <a:buChar char="•"/>
            </a:pPr>
            <a:r>
              <a:rPr lang="en-GB"/>
              <a:t>Non - l'utilisation du mot "assurer" (deux fois) n'est pas réaliste par rapport au fait de se sentir mieux ou, plus probablement, à la chirurgie. Cela dépend également de l'existence d'une intervention chirurgicale dans le contexte.</a:t>
            </a:r>
            <a:endParaRPr/>
          </a:p>
          <a:p>
            <a:pPr marL="171450" lvl="0" indent="-171450" algn="l" rtl="0">
              <a:spcBef>
                <a:spcPts val="0"/>
              </a:spcBef>
              <a:spcAft>
                <a:spcPts val="0"/>
              </a:spcAft>
              <a:buClr>
                <a:schemeClr val="dk1"/>
              </a:buClr>
              <a:buSzPts val="1200"/>
              <a:buChar char="•"/>
            </a:pPr>
            <a:r>
              <a:rPr lang="en-GB" b="1"/>
              <a:t>Limité dans le temps: </a:t>
            </a:r>
            <a:r>
              <a:rPr lang="en-GB" b="0"/>
              <a:t>"Fournir à Jamal une prise en charge temporaire pendant 3 mois, jusqu'à ce que son frère adulte ait trouvé un logement pour eux deux.</a:t>
            </a:r>
            <a:endParaRPr/>
          </a:p>
          <a:p>
            <a:pPr marL="628650" lvl="1" indent="-171450" algn="l" rtl="0">
              <a:spcBef>
                <a:spcPts val="0"/>
              </a:spcBef>
              <a:spcAft>
                <a:spcPts val="0"/>
              </a:spcAft>
              <a:buClr>
                <a:schemeClr val="dk1"/>
              </a:buClr>
              <a:buSzPts val="1200"/>
              <a:buChar char="•"/>
            </a:pPr>
            <a:r>
              <a:rPr lang="en-GB"/>
              <a:t>Oui - la prise en charge alternative est prévue pour trois mois, puis une solution à plus long terme est envisagée.</a:t>
            </a:r>
            <a:endParaRPr/>
          </a:p>
        </p:txBody>
      </p:sp>
      <p:sp>
        <p:nvSpPr>
          <p:cNvPr id="1026" name="Google Shape;1026;p4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
        <p:nvSpPr>
          <p:cNvPr id="1027" name="Google Shape;1027;p4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46: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Les objectifs doivent viser à réduire les facteurs de risque et à augmenter les facteurs de protection. </a:t>
            </a:r>
            <a:endParaRPr/>
          </a:p>
          <a:p>
            <a:pPr marL="628650" lvl="1" indent="-171450" algn="l" rtl="0">
              <a:spcBef>
                <a:spcPts val="0"/>
              </a:spcBef>
              <a:spcAft>
                <a:spcPts val="0"/>
              </a:spcAft>
              <a:buClr>
                <a:schemeClr val="dk1"/>
              </a:buClr>
              <a:buSzPts val="1200"/>
              <a:buChar char="•"/>
            </a:pPr>
            <a:r>
              <a:rPr lang="en-GB" i="1"/>
              <a:t>C'est ce que nous appelons les résultats de la protection de l'enfance</a:t>
            </a:r>
            <a:endParaRPr/>
          </a:p>
          <a:p>
            <a:pPr marL="171450" lvl="0" indent="-171450" algn="l" rtl="0">
              <a:spcBef>
                <a:spcPts val="0"/>
              </a:spcBef>
              <a:spcAft>
                <a:spcPts val="0"/>
              </a:spcAft>
              <a:buClr>
                <a:schemeClr val="dk1"/>
              </a:buClr>
              <a:buSzPts val="1200"/>
              <a:buChar char="•"/>
            </a:pPr>
            <a:r>
              <a:rPr lang="en-GB" i="1"/>
              <a:t>Une fois que vous avez travaillé avec l'enfant et sa famille pour convenir d'un objectif pour le plan d'intervention, vous devez.. :</a:t>
            </a:r>
            <a:endParaRPr/>
          </a:p>
          <a:p>
            <a:pPr marL="628650" lvl="1" indent="-171450" algn="l" rtl="0">
              <a:spcBef>
                <a:spcPts val="0"/>
              </a:spcBef>
              <a:spcAft>
                <a:spcPts val="0"/>
              </a:spcAft>
              <a:buClr>
                <a:schemeClr val="dk1"/>
              </a:buClr>
              <a:buSzPts val="1200"/>
              <a:buChar char="•"/>
            </a:pPr>
            <a:r>
              <a:rPr lang="en-GB" i="1"/>
              <a:t>Hiérarchiser les objectifs </a:t>
            </a:r>
            <a:endParaRPr/>
          </a:p>
          <a:p>
            <a:pPr marL="628650" lvl="1" indent="-171450" algn="l" rtl="0">
              <a:spcBef>
                <a:spcPts val="0"/>
              </a:spcBef>
              <a:spcAft>
                <a:spcPts val="0"/>
              </a:spcAft>
              <a:buClr>
                <a:schemeClr val="dk1"/>
              </a:buClr>
              <a:buSzPts val="1200"/>
              <a:buChar char="•"/>
            </a:pPr>
            <a:r>
              <a:rPr lang="en-GB" i="1"/>
              <a:t>Analyser les actions disponibles pour atteindre cet objectif</a:t>
            </a:r>
            <a:endParaRPr/>
          </a:p>
          <a:p>
            <a:pPr marL="171450" lvl="0" indent="-171450" algn="l" rtl="0">
              <a:spcBef>
                <a:spcPts val="0"/>
              </a:spcBef>
              <a:spcAft>
                <a:spcPts val="0"/>
              </a:spcAft>
              <a:buClr>
                <a:schemeClr val="dk1"/>
              </a:buClr>
              <a:buSzPts val="1200"/>
              <a:buChar char="•"/>
            </a:pPr>
            <a:r>
              <a:rPr lang="en-GB" i="1"/>
              <a:t>Quelqu'un peut-il expliquer dans ses propres mots la hiérarchisation des besoins abordée dans le module 7 ?</a:t>
            </a:r>
            <a:endParaRPr/>
          </a:p>
        </p:txBody>
      </p:sp>
      <p:sp>
        <p:nvSpPr>
          <p:cNvPr id="1032" name="Google Shape;1032;p4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4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47: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Nous avons appris à fixer des objectifs dans le cadre de la gestion de cas et avons dressé la liste des actions qu'un assistant social peut entreprendre. </a:t>
            </a:r>
            <a:endParaRPr/>
          </a:p>
          <a:p>
            <a:pPr marL="171450" lvl="0" indent="-171450" algn="l" rtl="0">
              <a:spcBef>
                <a:spcPts val="0"/>
              </a:spcBef>
              <a:spcAft>
                <a:spcPts val="0"/>
              </a:spcAft>
              <a:buClr>
                <a:schemeClr val="dk1"/>
              </a:buClr>
              <a:buSzPts val="1200"/>
              <a:buChar char="•"/>
            </a:pPr>
            <a:r>
              <a:rPr lang="en-GB"/>
              <a:t>Il est maintenant temps de mettre en pratique ce que nous avons appris en rédigeant le plan d'action d'Amina. </a:t>
            </a:r>
            <a:endParaRPr/>
          </a:p>
          <a:p>
            <a:pPr marL="171450" lvl="0" indent="-171450" algn="l" rtl="0">
              <a:spcBef>
                <a:spcPts val="0"/>
              </a:spcBef>
              <a:spcAft>
                <a:spcPts val="0"/>
              </a:spcAft>
              <a:buClr>
                <a:schemeClr val="dk1"/>
              </a:buClr>
              <a:buSzPts val="1200"/>
              <a:buChar char="•"/>
            </a:pPr>
            <a:r>
              <a:rPr lang="en-GB"/>
              <a:t>Guidez les participants vers la </a:t>
            </a:r>
            <a:r>
              <a:rPr lang="en-GB" b="1"/>
              <a:t>page 144-145 du cahier d'exercices : le plan d'action d'Amina.</a:t>
            </a:r>
            <a:endParaRPr/>
          </a:p>
          <a:p>
            <a:pPr marL="171450" lvl="0" indent="-171450" algn="l" rtl="0">
              <a:spcBef>
                <a:spcPts val="0"/>
              </a:spcBef>
              <a:spcAft>
                <a:spcPts val="0"/>
              </a:spcAft>
              <a:buClr>
                <a:schemeClr val="dk1"/>
              </a:buClr>
              <a:buSzPts val="1200"/>
              <a:buChar char="•"/>
            </a:pPr>
            <a:r>
              <a:rPr lang="en-GB"/>
              <a:t>Examiner le formulaire de planification du cas</a:t>
            </a:r>
            <a:endParaRPr/>
          </a:p>
          <a:p>
            <a:pPr marL="171450" lvl="0" indent="-171450" algn="l" rtl="0">
              <a:spcBef>
                <a:spcPts val="0"/>
              </a:spcBef>
              <a:spcAft>
                <a:spcPts val="0"/>
              </a:spcAft>
              <a:buClr>
                <a:schemeClr val="dk1"/>
              </a:buClr>
              <a:buSzPts val="1200"/>
              <a:buChar char="•"/>
            </a:pPr>
            <a:r>
              <a:rPr lang="en-GB"/>
              <a:t>Répartir les participants en groupes de 3 à 5 personnes</a:t>
            </a:r>
            <a:endParaRPr/>
          </a:p>
          <a:p>
            <a:pPr marL="171450" lvl="0" indent="-171450" algn="l" rtl="0">
              <a:spcBef>
                <a:spcPts val="0"/>
              </a:spcBef>
              <a:spcAft>
                <a:spcPts val="0"/>
              </a:spcAft>
              <a:buClr>
                <a:schemeClr val="dk1"/>
              </a:buClr>
              <a:buSzPts val="1200"/>
              <a:buChar char="•"/>
            </a:pPr>
            <a:r>
              <a:rPr lang="en-GB" i="1"/>
              <a:t>Dans vos groupes :</a:t>
            </a:r>
            <a:endParaRPr/>
          </a:p>
          <a:p>
            <a:pPr marL="628650" lvl="1" indent="-171450" algn="l" rtl="0">
              <a:spcBef>
                <a:spcPts val="0"/>
              </a:spcBef>
              <a:spcAft>
                <a:spcPts val="0"/>
              </a:spcAft>
              <a:buClr>
                <a:schemeClr val="dk1"/>
              </a:buClr>
              <a:buSzPts val="1200"/>
              <a:buChar char="•"/>
            </a:pPr>
            <a:r>
              <a:rPr lang="en-GB" i="1"/>
              <a:t>Examiner l'évaluation d'Amina</a:t>
            </a:r>
            <a:endParaRPr/>
          </a:p>
          <a:p>
            <a:pPr marL="628650" lvl="1" indent="-171450" algn="l" rtl="0">
              <a:spcBef>
                <a:spcPts val="0"/>
              </a:spcBef>
              <a:spcAft>
                <a:spcPts val="0"/>
              </a:spcAft>
              <a:buClr>
                <a:schemeClr val="dk1"/>
              </a:buClr>
              <a:buSzPts val="1200"/>
              <a:buChar char="•"/>
            </a:pPr>
            <a:r>
              <a:rPr lang="en-GB" i="1"/>
              <a:t>Définir un objectif (SMART) </a:t>
            </a:r>
            <a:endParaRPr/>
          </a:p>
          <a:p>
            <a:pPr marL="628650" lvl="1" indent="-171450" algn="l" rtl="0">
              <a:spcBef>
                <a:spcPts val="0"/>
              </a:spcBef>
              <a:spcAft>
                <a:spcPts val="0"/>
              </a:spcAft>
              <a:buClr>
                <a:schemeClr val="dk1"/>
              </a:buClr>
              <a:buSzPts val="1200"/>
              <a:buChar char="•"/>
            </a:pPr>
            <a:r>
              <a:rPr lang="en-GB" i="1"/>
              <a:t>Citez deux actions à inclure dans le plan d'action pour atteindre ces objectifs. </a:t>
            </a:r>
            <a:endParaRPr/>
          </a:p>
          <a:p>
            <a:pPr marL="171450" lvl="0" indent="-95250" algn="l" rtl="0">
              <a:spcBef>
                <a:spcPts val="0"/>
              </a:spcBef>
              <a:spcAft>
                <a:spcPts val="0"/>
              </a:spcAft>
              <a:buClr>
                <a:schemeClr val="dk1"/>
              </a:buClr>
              <a:buSzPts val="1200"/>
              <a:buNone/>
            </a:pPr>
            <a:endParaRPr/>
          </a:p>
          <a:p>
            <a:pPr marL="0" marR="0" lvl="0" indent="0" algn="l" rtl="0">
              <a:lnSpc>
                <a:spcPct val="100000"/>
              </a:lnSpc>
              <a:spcBef>
                <a:spcPts val="0"/>
              </a:spcBef>
              <a:spcAft>
                <a:spcPts val="0"/>
              </a:spcAft>
              <a:buClr>
                <a:schemeClr val="dk1"/>
              </a:buClr>
              <a:buSzPts val="1200"/>
              <a:buFont typeface="Arial"/>
              <a:buNone/>
            </a:pPr>
            <a:r>
              <a:rPr lang="en-GB" b="1"/>
              <a:t>TRAVAIL DE GROUPE (30 minutes)</a:t>
            </a:r>
            <a:endParaRPr/>
          </a:p>
          <a:p>
            <a:pPr marL="171450" lvl="0" indent="-171450" algn="l" rtl="0">
              <a:spcBef>
                <a:spcPts val="0"/>
              </a:spcBef>
              <a:spcAft>
                <a:spcPts val="0"/>
              </a:spcAft>
              <a:buClr>
                <a:schemeClr val="dk1"/>
              </a:buClr>
              <a:buSzPts val="1200"/>
              <a:buChar char="•"/>
            </a:pPr>
            <a:r>
              <a:rPr lang="en-GB"/>
              <a:t>Laisser 30 minutes aux participants pour compléter le questionnaire</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(15 minutes)</a:t>
            </a:r>
            <a:endParaRPr/>
          </a:p>
          <a:p>
            <a:pPr marL="171450" lvl="0" indent="-171450" algn="l" rtl="0">
              <a:spcBef>
                <a:spcPts val="0"/>
              </a:spcBef>
              <a:spcAft>
                <a:spcPts val="0"/>
              </a:spcAft>
              <a:buClr>
                <a:schemeClr val="dk1"/>
              </a:buClr>
              <a:buSzPts val="1200"/>
              <a:buChar char="•"/>
            </a:pPr>
            <a:r>
              <a:rPr lang="en-GB"/>
              <a:t>Demandez à 2 ou 3 groupes de présenter leurs objectifs et leurs actions.</a:t>
            </a:r>
            <a:endParaRPr/>
          </a:p>
          <a:p>
            <a:pPr marL="171450" lvl="0" indent="-171450" algn="l" rtl="0">
              <a:spcBef>
                <a:spcPts val="0"/>
              </a:spcBef>
              <a:spcAft>
                <a:spcPts val="0"/>
              </a:spcAft>
              <a:buClr>
                <a:schemeClr val="dk1"/>
              </a:buClr>
              <a:buSzPts val="1200"/>
              <a:buChar char="•"/>
            </a:pPr>
            <a:r>
              <a:rPr lang="en-GB"/>
              <a:t>Demander à chaque groupe de s'appuyer sur le retour d'information des autres groupes.</a:t>
            </a:r>
            <a:endParaRPr/>
          </a:p>
          <a:p>
            <a:pPr marL="171450" lvl="0" indent="-171450" algn="l" rtl="0">
              <a:spcBef>
                <a:spcPts val="0"/>
              </a:spcBef>
              <a:spcAft>
                <a:spcPts val="0"/>
              </a:spcAft>
              <a:buClr>
                <a:schemeClr val="dk1"/>
              </a:buClr>
              <a:buSzPts val="1200"/>
              <a:buChar char="•"/>
            </a:pPr>
            <a:r>
              <a:rPr lang="en-GB"/>
              <a:t>Examiner et compléter les réponses possibles à la page suivante</a:t>
            </a:r>
            <a:endParaRPr/>
          </a:p>
          <a:p>
            <a:pPr marL="0" marR="0" lvl="0" indent="0" algn="l" rtl="0">
              <a:lnSpc>
                <a:spcPct val="100000"/>
              </a:lnSpc>
              <a:spcBef>
                <a:spcPts val="0"/>
              </a:spcBef>
              <a:spcAft>
                <a:spcPts val="0"/>
              </a:spcAft>
              <a:buClr>
                <a:schemeClr val="dk1"/>
              </a:buClr>
              <a:buSzPts val="1200"/>
              <a:buFont typeface="Arial"/>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SUITE 🡪</a:t>
            </a:r>
            <a:endParaRPr/>
          </a:p>
        </p:txBody>
      </p:sp>
      <p:sp>
        <p:nvSpPr>
          <p:cNvPr id="1098" name="Google Shape;1098;p4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4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p48:notes"/>
          <p:cNvSpPr txBox="1">
            <a:spLocks noGrp="1"/>
          </p:cNvSpPr>
          <p:nvPr>
            <p:ph type="body" idx="1"/>
          </p:nvPr>
        </p:nvSpPr>
        <p:spPr>
          <a:xfrm>
            <a:off x="477838" y="460375"/>
            <a:ext cx="6143624" cy="9211334"/>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RÉPONSES POSSIBLES</a:t>
            </a:r>
            <a:endParaRPr/>
          </a:p>
          <a:p>
            <a:pPr marL="171450" lvl="0" indent="-171450" algn="l" rtl="0">
              <a:spcBef>
                <a:spcPts val="0"/>
              </a:spcBef>
              <a:spcAft>
                <a:spcPts val="0"/>
              </a:spcAft>
              <a:buClr>
                <a:schemeClr val="dk1"/>
              </a:buClr>
              <a:buSzPts val="1200"/>
              <a:buChar char="•"/>
            </a:pPr>
            <a:r>
              <a:rPr lang="en-GB" b="1"/>
              <a:t>Objectifs possibles :</a:t>
            </a:r>
            <a:endParaRPr/>
          </a:p>
          <a:p>
            <a:pPr marL="628650" lvl="1" indent="-171450" algn="l" rtl="0">
              <a:spcBef>
                <a:spcPts val="0"/>
              </a:spcBef>
              <a:spcAft>
                <a:spcPts val="0"/>
              </a:spcAft>
              <a:buClr>
                <a:schemeClr val="dk1"/>
              </a:buClr>
              <a:buSzPts val="1200"/>
              <a:buChar char="•"/>
            </a:pPr>
            <a:r>
              <a:rPr lang="en-GB"/>
              <a:t>Aidez Amina à se sentir plus en sécurité en élaborant un plan de sécurité et en le mettant à jour tous les mois.</a:t>
            </a:r>
            <a:endParaRPr/>
          </a:p>
          <a:p>
            <a:pPr marL="628650" lvl="1" indent="-171450" algn="l" rtl="0">
              <a:spcBef>
                <a:spcPts val="0"/>
              </a:spcBef>
              <a:spcAft>
                <a:spcPts val="0"/>
              </a:spcAft>
              <a:buClr>
                <a:schemeClr val="dk1"/>
              </a:buClr>
              <a:buSzPts val="1200"/>
              <a:buChar char="•"/>
            </a:pPr>
            <a:r>
              <a:rPr lang="en-GB"/>
              <a:t>Augmenter le revenu hebdomadaire de la famille d'Amina en aidant la mère à trouver du travail dans les mois à venir, avec l'aide d'un programme de moyens de subsistance et de redressement économique.</a:t>
            </a:r>
            <a:endParaRPr/>
          </a:p>
          <a:p>
            <a:pPr marL="628650" lvl="1" indent="-171450" algn="l" rtl="0">
              <a:spcBef>
                <a:spcPts val="0"/>
              </a:spcBef>
              <a:spcAft>
                <a:spcPts val="0"/>
              </a:spcAft>
              <a:buClr>
                <a:schemeClr val="dk1"/>
              </a:buClr>
              <a:buSzPts val="1200"/>
              <a:buChar char="•"/>
            </a:pPr>
            <a:r>
              <a:rPr lang="en-GB"/>
              <a:t>Diminuer le nombre d'heures de travail ou d'aide ménagère d'Amina afin qu'elle puisse participer au programme de compétences de vie ce semestre et passer plus de temps avec ses amis.</a:t>
            </a:r>
            <a:endParaRPr/>
          </a:p>
          <a:p>
            <a:pPr marL="171450" lvl="0" indent="-171450" algn="l" rtl="0">
              <a:spcBef>
                <a:spcPts val="0"/>
              </a:spcBef>
              <a:spcAft>
                <a:spcPts val="0"/>
              </a:spcAft>
              <a:buClr>
                <a:schemeClr val="dk1"/>
              </a:buClr>
              <a:buSzPts val="1200"/>
              <a:buChar char="•"/>
            </a:pPr>
            <a:r>
              <a:rPr lang="en-GB" b="1"/>
              <a:t>Actions possibles :</a:t>
            </a:r>
            <a:endParaRPr/>
          </a:p>
          <a:p>
            <a:pPr marL="628650" lvl="1" indent="-171450" algn="l" rtl="0">
              <a:spcBef>
                <a:spcPts val="0"/>
              </a:spcBef>
              <a:spcAft>
                <a:spcPts val="0"/>
              </a:spcAft>
              <a:buClr>
                <a:schemeClr val="dk1"/>
              </a:buClr>
              <a:buSzPts val="1200"/>
              <a:buChar char="•"/>
            </a:pPr>
            <a:r>
              <a:rPr lang="en-GB"/>
              <a:t>Élaborer un plan de sécurité avec Amina (action) - pour se sentir plus en sécurité (besoin) - par le gestionnaire de cas (responsable)</a:t>
            </a:r>
            <a:endParaRPr/>
          </a:p>
          <a:p>
            <a:pPr marL="628650" lvl="1" indent="-171450" algn="l" rtl="0">
              <a:spcBef>
                <a:spcPts val="0"/>
              </a:spcBef>
              <a:spcAft>
                <a:spcPts val="0"/>
              </a:spcAft>
              <a:buClr>
                <a:schemeClr val="dk1"/>
              </a:buClr>
              <a:buSzPts val="1200"/>
              <a:buChar char="•"/>
            </a:pPr>
            <a:r>
              <a:rPr lang="en-GB"/>
              <a:t>Inscrire Sarah (mère) à un programme d'insertion professionnelle (action) - augmenter les revenus et la capacité financière (besoin) - par le gestionnaire de cas et Sarah (responsable)</a:t>
            </a:r>
            <a:endParaRPr/>
          </a:p>
          <a:p>
            <a:pPr marL="628650" lvl="1" indent="-171450" algn="l" rtl="0">
              <a:spcBef>
                <a:spcPts val="0"/>
              </a:spcBef>
              <a:spcAft>
                <a:spcPts val="0"/>
              </a:spcAft>
              <a:buClr>
                <a:schemeClr val="dk1"/>
              </a:buClr>
              <a:buSzPts val="1200"/>
              <a:buChar char="•"/>
            </a:pPr>
            <a:r>
              <a:rPr lang="en-GB"/>
              <a:t>Inscrire Amina à un programme de préparation à la vie active (action) - augmenter les contacts avec les pairs (besoin) - par le gestionnaire de cas et Sarah (responsable)</a:t>
            </a:r>
            <a:endParaRPr/>
          </a:p>
          <a:p>
            <a:pPr marL="171450" lvl="0" indent="-171450" algn="l" rtl="0">
              <a:spcBef>
                <a:spcPts val="0"/>
              </a:spcBef>
              <a:spcAft>
                <a:spcPts val="0"/>
              </a:spcAft>
              <a:buClr>
                <a:schemeClr val="dk1"/>
              </a:buClr>
              <a:buSzPts val="1200"/>
              <a:buChar char="•"/>
            </a:pPr>
            <a:r>
              <a:rPr lang="en-GB"/>
              <a:t>Note : les objectifs et les actions énumérés ci-dessus ne sont que des idées ; plusieurs objectifs et actions peuvent être envisagés. </a:t>
            </a:r>
            <a:endParaRPr/>
          </a:p>
        </p:txBody>
      </p:sp>
      <p:sp>
        <p:nvSpPr>
          <p:cNvPr id="1113" name="Google Shape;1113;p4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48</a:t>
            </a:fld>
            <a:endParaRPr sz="1200" b="0" i="0" u="none" strike="noStrike" cap="none">
              <a:solidFill>
                <a:srgbClr val="000000"/>
              </a:solidFill>
              <a:latin typeface="Calibri"/>
              <a:ea typeface="Calibri"/>
              <a:cs typeface="Calibri"/>
              <a:sym typeface="Calibri"/>
            </a:endParaRPr>
          </a:p>
        </p:txBody>
      </p:sp>
      <p:sp>
        <p:nvSpPr>
          <p:cNvPr id="1114" name="Google Shape;1114;p4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49: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a:p>
          <a:p>
            <a:pPr marL="171450" lvl="0" indent="-171450" algn="l" rtl="0">
              <a:spcBef>
                <a:spcPts val="0"/>
              </a:spcBef>
              <a:spcAft>
                <a:spcPts val="0"/>
              </a:spcAft>
              <a:buClr>
                <a:schemeClr val="dk1"/>
              </a:buClr>
              <a:buSzPts val="1200"/>
              <a:buChar char="•"/>
            </a:pPr>
            <a:r>
              <a:rPr lang="en-GB" i="1"/>
              <a:t>Lors de la prochaine session, nous clôturerons le module d'aujourd'hui.</a:t>
            </a:r>
            <a:endParaRPr i="1"/>
          </a:p>
        </p:txBody>
      </p:sp>
      <p:sp>
        <p:nvSpPr>
          <p:cNvPr id="1119" name="Google Shape;1119;p4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0" name="Google Shape;1120;p4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i="1"/>
              <a:t>Comme toujours, nous commençons par un rapide récapitulatif du module précédent</a:t>
            </a:r>
            <a:endParaRPr/>
          </a:p>
          <a:p>
            <a:pPr marL="171450" lvl="0" indent="-171450" algn="l" rtl="0">
              <a:spcBef>
                <a:spcPts val="0"/>
              </a:spcBef>
              <a:spcAft>
                <a:spcPts val="0"/>
              </a:spcAft>
              <a:buClr>
                <a:schemeClr val="dk1"/>
              </a:buClr>
              <a:buSzPts val="1200"/>
              <a:buChar char="•"/>
            </a:pPr>
            <a:r>
              <a:rPr lang="en-GB" i="1"/>
              <a:t>Nous ferons un petit quiz sur l'évaluation du module précédent.</a:t>
            </a:r>
            <a:endParaRPr/>
          </a:p>
          <a:p>
            <a:pPr marL="171450" lvl="0" indent="-171450" algn="l" rtl="0">
              <a:spcBef>
                <a:spcPts val="0"/>
              </a:spcBef>
              <a:spcAft>
                <a:spcPts val="0"/>
              </a:spcAft>
              <a:buClr>
                <a:schemeClr val="dk1"/>
              </a:buClr>
              <a:buSzPts val="1200"/>
              <a:buChar char="•"/>
            </a:pPr>
            <a:r>
              <a:rPr lang="en-GB"/>
              <a:t>Essayez de faire en sorte qu'un participant différent se porte volontaire pour chaque question du quiz.</a:t>
            </a:r>
            <a:endParaRPr/>
          </a:p>
          <a:p>
            <a:pPr marL="0" marR="0" lvl="0" indent="0" algn="l" rtl="0">
              <a:lnSpc>
                <a:spcPct val="100000"/>
              </a:lnSpc>
              <a:spcBef>
                <a:spcPts val="0"/>
              </a:spcBef>
              <a:spcAft>
                <a:spcPts val="0"/>
              </a:spcAft>
              <a:buClr>
                <a:schemeClr val="dk1"/>
              </a:buClr>
              <a:buSzPts val="1200"/>
              <a:buFont typeface="Arial"/>
              <a:buNone/>
            </a:pPr>
            <a:endParaRPr b="1"/>
          </a:p>
          <a:p>
            <a:pPr marL="0" marR="0" lvl="0" indent="0" algn="l" rtl="0">
              <a:lnSpc>
                <a:spcPct val="100000"/>
              </a:lnSpc>
              <a:spcBef>
                <a:spcPts val="0"/>
              </a:spcBef>
              <a:spcAft>
                <a:spcPts val="0"/>
              </a:spcAft>
              <a:buClr>
                <a:schemeClr val="dk1"/>
              </a:buClr>
              <a:buSzPts val="1200"/>
              <a:buFont typeface="Arial"/>
              <a:buNone/>
            </a:pPr>
            <a:r>
              <a:rPr lang="en-GB" b="1"/>
              <a:t>QUIZ PLÉNIER (15 minutes)</a:t>
            </a:r>
            <a:endParaRPr/>
          </a:p>
          <a:p>
            <a:pPr marL="171450" lvl="0" indent="-171450" algn="l" rtl="0">
              <a:spcBef>
                <a:spcPts val="0"/>
              </a:spcBef>
              <a:spcAft>
                <a:spcPts val="0"/>
              </a:spcAft>
              <a:buClr>
                <a:schemeClr val="dk1"/>
              </a:buClr>
              <a:buSzPts val="1200"/>
              <a:buChar char="•"/>
            </a:pPr>
            <a:r>
              <a:rPr lang="en-GB" b="1" i="1"/>
              <a:t>Pouvez-vous expliquer deux techniques pour instaurer la confiance ?</a:t>
            </a:r>
            <a:endParaRPr/>
          </a:p>
          <a:p>
            <a:pPr marL="628650" lvl="1" indent="-171450" algn="l" rtl="0">
              <a:spcBef>
                <a:spcPts val="0"/>
              </a:spcBef>
              <a:spcAft>
                <a:spcPts val="0"/>
              </a:spcAft>
              <a:buClr>
                <a:schemeClr val="dk1"/>
              </a:buClr>
              <a:buSzPts val="1200"/>
              <a:buChar char="•"/>
            </a:pPr>
            <a:r>
              <a:rPr lang="en-GB"/>
              <a:t>Créer de la prévisibilité</a:t>
            </a:r>
            <a:endParaRPr/>
          </a:p>
          <a:p>
            <a:pPr marL="628650" lvl="1" indent="-171450" algn="l" rtl="0">
              <a:spcBef>
                <a:spcPts val="0"/>
              </a:spcBef>
              <a:spcAft>
                <a:spcPts val="0"/>
              </a:spcAft>
              <a:buClr>
                <a:schemeClr val="dk1"/>
              </a:buClr>
              <a:buSzPts val="1200"/>
              <a:buChar char="•"/>
            </a:pPr>
            <a:r>
              <a:rPr lang="en-GB"/>
              <a:t>Inclure le parent, la personne qui s'occupe de l'enfant ou l'adulte de confiance </a:t>
            </a:r>
            <a:endParaRPr/>
          </a:p>
          <a:p>
            <a:pPr marL="628650" lvl="1" indent="-171450" algn="l" rtl="0">
              <a:spcBef>
                <a:spcPts val="0"/>
              </a:spcBef>
              <a:spcAft>
                <a:spcPts val="0"/>
              </a:spcAft>
              <a:buClr>
                <a:schemeClr val="dk1"/>
              </a:buClr>
              <a:buSzPts val="1200"/>
              <a:buChar char="•"/>
            </a:pPr>
            <a:r>
              <a:rPr lang="en-GB"/>
              <a:t>Appliquer les techniques de communication verbale et non verbale </a:t>
            </a:r>
            <a:endParaRPr/>
          </a:p>
          <a:p>
            <a:pPr marL="628650" lvl="1" indent="-171450" algn="l" rtl="0">
              <a:spcBef>
                <a:spcPts val="0"/>
              </a:spcBef>
              <a:spcAft>
                <a:spcPts val="0"/>
              </a:spcAft>
              <a:buClr>
                <a:schemeClr val="dk1"/>
              </a:buClr>
              <a:buSzPts val="1200"/>
              <a:buChar char="•"/>
            </a:pPr>
            <a:r>
              <a:rPr lang="en-GB"/>
              <a:t>Être ouvert et honnête</a:t>
            </a:r>
            <a:endParaRPr/>
          </a:p>
          <a:p>
            <a:pPr marL="171450" lvl="0" indent="-171450" algn="l" rtl="0">
              <a:spcBef>
                <a:spcPts val="0"/>
              </a:spcBef>
              <a:spcAft>
                <a:spcPts val="0"/>
              </a:spcAft>
              <a:buClr>
                <a:schemeClr val="dk1"/>
              </a:buClr>
              <a:buSzPts val="1200"/>
              <a:buChar char="•"/>
            </a:pPr>
            <a:r>
              <a:rPr lang="en-GB" b="1" i="1"/>
              <a:t>Quelle est la différence entre les activités directives et non directives ? </a:t>
            </a:r>
            <a:endParaRPr/>
          </a:p>
          <a:p>
            <a:pPr marL="628650" lvl="1" indent="-171450" algn="l" rtl="0">
              <a:spcBef>
                <a:spcPts val="0"/>
              </a:spcBef>
              <a:spcAft>
                <a:spcPts val="0"/>
              </a:spcAft>
              <a:buClr>
                <a:schemeClr val="dk1"/>
              </a:buClr>
              <a:buSzPts val="1200"/>
              <a:buChar char="•"/>
            </a:pPr>
            <a:r>
              <a:rPr lang="en-GB"/>
              <a:t>Dans les activités non-directives, l'enfant prend l'initiative et choisit l'activité. Le gestionnaire de cas suit sans ordre du jour ni sujets de discussion préparés à l'avance. </a:t>
            </a:r>
            <a:endParaRPr/>
          </a:p>
          <a:p>
            <a:pPr marL="628650" lvl="1" indent="-171450" algn="l" rtl="0">
              <a:spcBef>
                <a:spcPts val="0"/>
              </a:spcBef>
              <a:spcAft>
                <a:spcPts val="0"/>
              </a:spcAft>
              <a:buClr>
                <a:schemeClr val="dk1"/>
              </a:buClr>
              <a:buSzPts val="1200"/>
              <a:buChar char="•"/>
            </a:pPr>
            <a:r>
              <a:rPr lang="en-GB"/>
              <a:t>Dans les activités directives, le gestionnaire de cas prépare une activité et des points de discussion. Le gestionnaire de cas prend l'initiative et guide l'enfant tout au long de l'activité.</a:t>
            </a:r>
            <a:endParaRPr/>
          </a:p>
          <a:p>
            <a:pPr marL="171450" lvl="0" indent="-171450" algn="l" rtl="0">
              <a:spcBef>
                <a:spcPts val="0"/>
              </a:spcBef>
              <a:spcAft>
                <a:spcPts val="0"/>
              </a:spcAft>
              <a:buClr>
                <a:schemeClr val="dk1"/>
              </a:buClr>
              <a:buSzPts val="1200"/>
              <a:buChar char="•"/>
            </a:pPr>
            <a:r>
              <a:rPr lang="en-GB" b="1" i="1"/>
              <a:t>Quels sont les éléments relatifs à l'intérêt supérieur sur lesquels le gestionnaire de cas doit recueillir des informations ? </a:t>
            </a:r>
            <a:endParaRPr/>
          </a:p>
          <a:p>
            <a:pPr marL="628650" lvl="1" indent="-171450" algn="l" rtl="0">
              <a:spcBef>
                <a:spcPts val="0"/>
              </a:spcBef>
              <a:spcAft>
                <a:spcPts val="0"/>
              </a:spcAft>
              <a:buClr>
                <a:schemeClr val="dk1"/>
              </a:buClr>
              <a:buSzPts val="1200"/>
              <a:buChar char="•"/>
            </a:pPr>
            <a:r>
              <a:rPr lang="en-GB"/>
              <a:t>Bien-être physique et santé</a:t>
            </a:r>
            <a:endParaRPr/>
          </a:p>
          <a:p>
            <a:pPr marL="628650" lvl="1" indent="-171450" algn="l" rtl="0">
              <a:spcBef>
                <a:spcPts val="0"/>
              </a:spcBef>
              <a:spcAft>
                <a:spcPts val="0"/>
              </a:spcAft>
              <a:buClr>
                <a:schemeClr val="dk1"/>
              </a:buClr>
              <a:buSzPts val="1200"/>
              <a:buChar char="•"/>
            </a:pPr>
            <a:r>
              <a:rPr lang="en-GB"/>
              <a:t>Bien-être émotionnel</a:t>
            </a:r>
            <a:endParaRPr/>
          </a:p>
          <a:p>
            <a:pPr marL="628650" lvl="1" indent="-171450" algn="l" rtl="0">
              <a:spcBef>
                <a:spcPts val="0"/>
              </a:spcBef>
              <a:spcAft>
                <a:spcPts val="0"/>
              </a:spcAft>
              <a:buClr>
                <a:schemeClr val="dk1"/>
              </a:buClr>
              <a:buSzPts val="1200"/>
              <a:buChar char="•"/>
            </a:pPr>
            <a:r>
              <a:rPr lang="en-GB"/>
              <a:t>Relations sociales</a:t>
            </a:r>
            <a:endParaRPr/>
          </a:p>
          <a:p>
            <a:pPr marL="628650" lvl="1" indent="-171450" algn="l" rtl="0">
              <a:spcBef>
                <a:spcPts val="0"/>
              </a:spcBef>
              <a:spcAft>
                <a:spcPts val="0"/>
              </a:spcAft>
              <a:buClr>
                <a:schemeClr val="dk1"/>
              </a:buClr>
              <a:buSzPts val="1200"/>
              <a:buChar char="•"/>
            </a:pPr>
            <a:r>
              <a:rPr lang="en-GB"/>
              <a:t>Famille, modalités de prise en charge et cadre de vie</a:t>
            </a:r>
            <a:endParaRPr/>
          </a:p>
          <a:p>
            <a:pPr marL="628650" lvl="1" indent="-171450" algn="l" rtl="0">
              <a:spcBef>
                <a:spcPts val="0"/>
              </a:spcBef>
              <a:spcAft>
                <a:spcPts val="0"/>
              </a:spcAft>
              <a:buClr>
                <a:schemeClr val="dk1"/>
              </a:buClr>
              <a:buSzPts val="1200"/>
              <a:buChar char="•"/>
            </a:pPr>
            <a:r>
              <a:rPr lang="en-GB"/>
              <a:t>Communauté</a:t>
            </a:r>
            <a:endParaRPr/>
          </a:p>
          <a:p>
            <a:pPr marL="628650" lvl="1" indent="-171450" algn="l" rtl="0">
              <a:spcBef>
                <a:spcPts val="0"/>
              </a:spcBef>
              <a:spcAft>
                <a:spcPts val="0"/>
              </a:spcAft>
              <a:buClr>
                <a:schemeClr val="dk1"/>
              </a:buClr>
              <a:buSzPts val="1200"/>
              <a:buChar char="•"/>
            </a:pPr>
            <a:r>
              <a:rPr lang="en-GB"/>
              <a:t>Éducation temps libre et travail</a:t>
            </a:r>
            <a:endParaRPr/>
          </a:p>
          <a:p>
            <a:pPr marL="628650" lvl="1" indent="-171450" algn="l" rtl="0">
              <a:spcBef>
                <a:spcPts val="0"/>
              </a:spcBef>
              <a:spcAft>
                <a:spcPts val="0"/>
              </a:spcAft>
              <a:buClr>
                <a:schemeClr val="dk1"/>
              </a:buClr>
              <a:buSzPts val="1200"/>
              <a:buChar char="•"/>
            </a:pPr>
            <a:r>
              <a:rPr lang="en-GB"/>
              <a:t>Documentation</a:t>
            </a:r>
            <a:endParaRPr/>
          </a:p>
          <a:p>
            <a:pPr marL="628650" lvl="1" indent="-171450" algn="l" rtl="0">
              <a:spcBef>
                <a:spcPts val="0"/>
              </a:spcBef>
              <a:spcAft>
                <a:spcPts val="0"/>
              </a:spcAft>
              <a:buClr>
                <a:schemeClr val="dk1"/>
              </a:buClr>
              <a:buSzPts val="1200"/>
              <a:buChar char="•"/>
            </a:pPr>
            <a:r>
              <a:rPr lang="en-GB"/>
              <a:t>Opinions et souhaits de l'enfant</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SUITE 🡪</a:t>
            </a:r>
            <a:endParaRPr/>
          </a:p>
        </p:txBody>
      </p:sp>
      <p:sp>
        <p:nvSpPr>
          <p:cNvPr id="154" name="Google Shape;154;p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50: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6 DURÉE : 0h30</a:t>
            </a:r>
            <a:endParaRPr/>
          </a:p>
        </p:txBody>
      </p:sp>
      <p:sp>
        <p:nvSpPr>
          <p:cNvPr id="1129" name="Google Shape;1129;p5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0" name="Google Shape;1130;p5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51: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100"/>
              <a:buNone/>
            </a:pPr>
            <a:r>
              <a:rPr lang="en-GB" sz="1100" b="1"/>
              <a:t>INTRODUCTION</a:t>
            </a:r>
            <a:endParaRPr/>
          </a:p>
          <a:p>
            <a:pPr marL="171450" lvl="0" indent="-171450" algn="l" rtl="0">
              <a:spcBef>
                <a:spcPts val="0"/>
              </a:spcBef>
              <a:spcAft>
                <a:spcPts val="0"/>
              </a:spcAft>
              <a:buClr>
                <a:schemeClr val="dk1"/>
              </a:buClr>
              <a:buSzPts val="1100"/>
              <a:buChar char="•"/>
            </a:pPr>
            <a:r>
              <a:rPr lang="en-GB" sz="1100"/>
              <a:t>Guidez les participants jusqu'à la </a:t>
            </a:r>
            <a:r>
              <a:rPr lang="en-GB" sz="1100" b="1"/>
              <a:t>page 146 du manuel : Objectifs d'apprentissage</a:t>
            </a:r>
            <a:endParaRPr/>
          </a:p>
          <a:p>
            <a:pPr marL="171450" lvl="0" indent="-171450" algn="l" rtl="0">
              <a:spcBef>
                <a:spcPts val="0"/>
              </a:spcBef>
              <a:spcAft>
                <a:spcPts val="0"/>
              </a:spcAft>
              <a:buClr>
                <a:schemeClr val="dk1"/>
              </a:buClr>
              <a:buSzPts val="1100"/>
              <a:buChar char="•"/>
            </a:pPr>
            <a:r>
              <a:rPr lang="en-GB" sz="1100" i="1"/>
              <a:t>Il est important de prendre le temps de revoir les objectifs d'apprentissage (</a:t>
            </a:r>
            <a:r>
              <a:rPr lang="en-GB" sz="1100" b="1" i="1"/>
              <a:t>page 136 du manuel</a:t>
            </a:r>
            <a:r>
              <a:rPr lang="en-GB" sz="1100" i="1"/>
              <a:t>) et de réfléchir à vos réalisations à la fin de cette formation. </a:t>
            </a:r>
            <a:endParaRPr/>
          </a:p>
          <a:p>
            <a:pPr marL="171450" lvl="0" indent="-171450" algn="l" rtl="0">
              <a:spcBef>
                <a:spcPts val="0"/>
              </a:spcBef>
              <a:spcAft>
                <a:spcPts val="0"/>
              </a:spcAft>
              <a:buClr>
                <a:schemeClr val="dk1"/>
              </a:buClr>
              <a:buSzPts val="1100"/>
              <a:buChar char="•"/>
            </a:pPr>
            <a:r>
              <a:rPr lang="en-GB" sz="1100" i="1"/>
              <a:t>Certains objectifs d'apprentissage peuvent nécessiter davantage d'informations, de pratique ou de soutien de la part du superviseur pour être pleinement atteints.</a:t>
            </a:r>
            <a:endParaRPr/>
          </a:p>
          <a:p>
            <a:pPr marL="171450" lvl="0" indent="-171450" algn="l" rtl="0">
              <a:spcBef>
                <a:spcPts val="0"/>
              </a:spcBef>
              <a:spcAft>
                <a:spcPts val="0"/>
              </a:spcAft>
              <a:buClr>
                <a:schemeClr val="dk1"/>
              </a:buClr>
              <a:buSzPts val="1100"/>
              <a:buChar char="•"/>
            </a:pPr>
            <a:r>
              <a:rPr lang="en-GB" sz="1100" i="1"/>
              <a:t>Revenez sur la formation d'aujourd'hui et répondez aux questions sur les objectifs d'apprentissage dans leur cahier d'exercices. </a:t>
            </a:r>
            <a:endParaRPr/>
          </a:p>
          <a:p>
            <a:pPr marL="0" lvl="0" indent="0" algn="l" rtl="0">
              <a:spcBef>
                <a:spcPts val="0"/>
              </a:spcBef>
              <a:spcAft>
                <a:spcPts val="0"/>
              </a:spcAft>
              <a:buClr>
                <a:schemeClr val="dk1"/>
              </a:buClr>
              <a:buSzPts val="1100"/>
              <a:buNone/>
            </a:pPr>
            <a:endParaRPr sz="1100" b="1"/>
          </a:p>
          <a:p>
            <a:pPr marL="0" lvl="0" indent="0" algn="l" rtl="0">
              <a:spcBef>
                <a:spcPts val="0"/>
              </a:spcBef>
              <a:spcAft>
                <a:spcPts val="0"/>
              </a:spcAft>
              <a:buClr>
                <a:schemeClr val="dk1"/>
              </a:buClr>
              <a:buSzPts val="1100"/>
              <a:buNone/>
            </a:pPr>
            <a:r>
              <a:rPr lang="en-GB" sz="1100" b="1"/>
              <a:t>TRAVAIL INDIVIDUEL (5 minutes)</a:t>
            </a:r>
            <a:endParaRPr sz="1100" i="1"/>
          </a:p>
          <a:p>
            <a:pPr marL="0" marR="0" lvl="0" indent="0" algn="l" rtl="0">
              <a:lnSpc>
                <a:spcPct val="100000"/>
              </a:lnSpc>
              <a:spcBef>
                <a:spcPts val="0"/>
              </a:spcBef>
              <a:spcAft>
                <a:spcPts val="0"/>
              </a:spcAft>
              <a:buClr>
                <a:schemeClr val="dk1"/>
              </a:buClr>
              <a:buSzPts val="1100"/>
              <a:buNone/>
            </a:pPr>
            <a:endParaRPr sz="1100"/>
          </a:p>
          <a:p>
            <a:pPr marL="0" marR="0" lvl="0" indent="0" algn="l" rtl="0">
              <a:lnSpc>
                <a:spcPct val="100000"/>
              </a:lnSpc>
              <a:spcBef>
                <a:spcPts val="0"/>
              </a:spcBef>
              <a:spcAft>
                <a:spcPts val="0"/>
              </a:spcAft>
              <a:buClr>
                <a:schemeClr val="dk1"/>
              </a:buClr>
              <a:buSzPts val="1100"/>
              <a:buNone/>
            </a:pPr>
            <a:r>
              <a:rPr lang="en-GB" sz="1100" b="1"/>
              <a:t>DISCUSSION PLÉNIÈRE (5 minutes)</a:t>
            </a:r>
            <a:endParaRPr/>
          </a:p>
          <a:p>
            <a:pPr marL="171450" lvl="0" indent="-171450" algn="l" rtl="0">
              <a:spcBef>
                <a:spcPts val="0"/>
              </a:spcBef>
              <a:spcAft>
                <a:spcPts val="0"/>
              </a:spcAft>
              <a:buClr>
                <a:schemeClr val="dk1"/>
              </a:buClr>
              <a:buSzPts val="1100"/>
              <a:buChar char="•"/>
            </a:pPr>
            <a:r>
              <a:rPr lang="en-GB" sz="1100" i="1"/>
              <a:t>Quelqu'un souhaite-t-il partager son expérience ?</a:t>
            </a:r>
            <a:endParaRPr/>
          </a:p>
          <a:p>
            <a:pPr marL="628650" lvl="1" indent="-171450" algn="l" rtl="0">
              <a:spcBef>
                <a:spcPts val="0"/>
              </a:spcBef>
              <a:spcAft>
                <a:spcPts val="0"/>
              </a:spcAft>
              <a:buClr>
                <a:schemeClr val="dk1"/>
              </a:buClr>
              <a:buSzPts val="1100"/>
              <a:buChar char="•"/>
            </a:pPr>
            <a:r>
              <a:rPr lang="en-GB" sz="1100" i="1"/>
              <a:t>Quels sont les objectifs d'apprentissage pour lesquels vous avez besoin de plus d'informations, de pratique ou de soutien pour les atteindre pleinement ?</a:t>
            </a:r>
            <a:endParaRPr/>
          </a:p>
          <a:p>
            <a:pPr marL="628650" lvl="1" indent="-171450" algn="l" rtl="0">
              <a:spcBef>
                <a:spcPts val="0"/>
              </a:spcBef>
              <a:spcAft>
                <a:spcPts val="0"/>
              </a:spcAft>
              <a:buClr>
                <a:schemeClr val="dk1"/>
              </a:buClr>
              <a:buSzPts val="1100"/>
              <a:buChar char="•"/>
            </a:pPr>
            <a:r>
              <a:rPr lang="en-GB" sz="1100" i="1"/>
              <a:t>Quels sont les objectifs d'apprentissage pour lesquels vous êtes confiant ?</a:t>
            </a:r>
            <a:endParaRPr/>
          </a:p>
          <a:p>
            <a:pPr marL="171450" lvl="0" indent="-101600" algn="l" rtl="0">
              <a:spcBef>
                <a:spcPts val="0"/>
              </a:spcBef>
              <a:spcAft>
                <a:spcPts val="0"/>
              </a:spcAft>
              <a:buClr>
                <a:schemeClr val="dk1"/>
              </a:buClr>
              <a:buSzPts val="1100"/>
              <a:buNone/>
            </a:pPr>
            <a:endParaRPr sz="1100" i="1"/>
          </a:p>
          <a:p>
            <a:pPr marL="0" lvl="0" indent="0" algn="l" rtl="0">
              <a:spcBef>
                <a:spcPts val="0"/>
              </a:spcBef>
              <a:spcAft>
                <a:spcPts val="0"/>
              </a:spcAft>
              <a:buClr>
                <a:schemeClr val="dk1"/>
              </a:buClr>
              <a:buSzPts val="1100"/>
              <a:buNone/>
            </a:pPr>
            <a:r>
              <a:rPr lang="en-GB" sz="1100" b="1"/>
              <a:t>INTRODUCTION</a:t>
            </a:r>
            <a:endParaRPr/>
          </a:p>
          <a:p>
            <a:pPr marL="171450" lvl="0" indent="-171450" algn="l" rtl="0">
              <a:spcBef>
                <a:spcPts val="0"/>
              </a:spcBef>
              <a:spcAft>
                <a:spcPts val="0"/>
              </a:spcAft>
              <a:buClr>
                <a:schemeClr val="dk1"/>
              </a:buClr>
              <a:buSzPts val="1100"/>
              <a:buChar char="•"/>
            </a:pPr>
            <a:r>
              <a:rPr lang="en-GB" sz="1100"/>
              <a:t>Poursuivre à la </a:t>
            </a:r>
            <a:r>
              <a:rPr lang="en-GB" sz="1100" b="1"/>
              <a:t>page 146 du cahier de travail : Réflexion</a:t>
            </a:r>
            <a:endParaRPr/>
          </a:p>
          <a:p>
            <a:pPr marL="171450" lvl="0" indent="-171450" algn="l" rtl="0">
              <a:spcBef>
                <a:spcPts val="0"/>
              </a:spcBef>
              <a:spcAft>
                <a:spcPts val="0"/>
              </a:spcAft>
              <a:buClr>
                <a:schemeClr val="dk1"/>
              </a:buClr>
              <a:buSzPts val="1100"/>
              <a:buChar char="•"/>
            </a:pPr>
            <a:r>
              <a:rPr lang="en-GB" sz="1100" i="1"/>
              <a:t>Qu'est-ce qui vous a surpris ?</a:t>
            </a:r>
            <a:endParaRPr/>
          </a:p>
          <a:p>
            <a:pPr marL="171450" lvl="0" indent="-171450" algn="l" rtl="0">
              <a:spcBef>
                <a:spcPts val="0"/>
              </a:spcBef>
              <a:spcAft>
                <a:spcPts val="0"/>
              </a:spcAft>
              <a:buClr>
                <a:schemeClr val="dk1"/>
              </a:buClr>
              <a:buSzPts val="1100"/>
              <a:buChar char="•"/>
            </a:pPr>
            <a:r>
              <a:rPr lang="en-GB" sz="1100" i="1"/>
              <a:t>Quels étaient les défis à relever ?</a:t>
            </a:r>
            <a:endParaRPr/>
          </a:p>
          <a:p>
            <a:pPr marL="171450" lvl="0" indent="-171450" algn="l" rtl="0">
              <a:spcBef>
                <a:spcPts val="0"/>
              </a:spcBef>
              <a:spcAft>
                <a:spcPts val="0"/>
              </a:spcAft>
              <a:buClr>
                <a:schemeClr val="dk1"/>
              </a:buClr>
              <a:buSzPts val="1100"/>
              <a:buChar char="•"/>
            </a:pPr>
            <a:r>
              <a:rPr lang="en-GB" sz="1100" i="1"/>
              <a:t>Sur quoi aimeriez-vous en savoir plus ?</a:t>
            </a:r>
            <a:endParaRPr/>
          </a:p>
          <a:p>
            <a:pPr marL="0" lvl="0" indent="0" algn="l" rtl="0">
              <a:spcBef>
                <a:spcPts val="0"/>
              </a:spcBef>
              <a:spcAft>
                <a:spcPts val="0"/>
              </a:spcAft>
              <a:buClr>
                <a:schemeClr val="dk1"/>
              </a:buClr>
              <a:buSzPts val="1100"/>
              <a:buNone/>
            </a:pPr>
            <a:endParaRPr sz="1100"/>
          </a:p>
          <a:p>
            <a:pPr marL="0" lvl="0" indent="0" algn="l" rtl="0">
              <a:spcBef>
                <a:spcPts val="0"/>
              </a:spcBef>
              <a:spcAft>
                <a:spcPts val="0"/>
              </a:spcAft>
              <a:buClr>
                <a:schemeClr val="dk1"/>
              </a:buClr>
              <a:buSzPts val="1100"/>
              <a:buNone/>
            </a:pPr>
            <a:r>
              <a:rPr lang="en-GB" sz="1100" b="1"/>
              <a:t>TRAVAIL INDIVIDUEL (5 minutes)</a:t>
            </a:r>
            <a:endParaRPr/>
          </a:p>
          <a:p>
            <a:pPr marL="0" lvl="0" indent="0" algn="l" rtl="0">
              <a:spcBef>
                <a:spcPts val="0"/>
              </a:spcBef>
              <a:spcAft>
                <a:spcPts val="0"/>
              </a:spcAft>
              <a:buClr>
                <a:schemeClr val="dk1"/>
              </a:buClr>
              <a:buSzPts val="1100"/>
              <a:buNone/>
            </a:pPr>
            <a:endParaRPr sz="1100"/>
          </a:p>
          <a:p>
            <a:pPr marL="0" lvl="0" indent="0" algn="l" rtl="0">
              <a:spcBef>
                <a:spcPts val="0"/>
              </a:spcBef>
              <a:spcAft>
                <a:spcPts val="0"/>
              </a:spcAft>
              <a:buClr>
                <a:schemeClr val="dk1"/>
              </a:buClr>
              <a:buSzPts val="1100"/>
              <a:buNone/>
            </a:pPr>
            <a:r>
              <a:rPr lang="en-GB" sz="1100" b="1"/>
              <a:t>DISCUSSION PLÉNIÈRE (5 minutes)</a:t>
            </a:r>
            <a:endParaRPr/>
          </a:p>
          <a:p>
            <a:pPr marL="171450" lvl="0" indent="-171450" algn="l" rtl="0">
              <a:spcBef>
                <a:spcPts val="0"/>
              </a:spcBef>
              <a:spcAft>
                <a:spcPts val="0"/>
              </a:spcAft>
              <a:buClr>
                <a:schemeClr val="dk1"/>
              </a:buClr>
              <a:buSzPts val="1100"/>
              <a:buChar char="•"/>
            </a:pPr>
            <a:r>
              <a:rPr lang="en-GB" sz="1100" i="1"/>
              <a:t>Quelqu'un aimerait-il partager son expérience ?</a:t>
            </a:r>
            <a:endParaRPr/>
          </a:p>
          <a:p>
            <a:pPr marL="628650" lvl="1" indent="-171450" algn="l" rtl="0">
              <a:spcBef>
                <a:spcPts val="0"/>
              </a:spcBef>
              <a:spcAft>
                <a:spcPts val="0"/>
              </a:spcAft>
              <a:buClr>
                <a:schemeClr val="dk1"/>
              </a:buClr>
              <a:buSzPts val="1100"/>
              <a:buChar char="•"/>
            </a:pPr>
            <a:r>
              <a:rPr lang="en-GB" sz="1100" i="1"/>
              <a:t>Quelque chose que vous avez appris aujourd'hui ?</a:t>
            </a:r>
            <a:endParaRPr/>
          </a:p>
          <a:p>
            <a:pPr marL="628650" lvl="1" indent="-171450" algn="l" rtl="0">
              <a:spcBef>
                <a:spcPts val="0"/>
              </a:spcBef>
              <a:spcAft>
                <a:spcPts val="0"/>
              </a:spcAft>
              <a:buClr>
                <a:schemeClr val="dk1"/>
              </a:buClr>
              <a:buSzPts val="1100"/>
              <a:buChar char="•"/>
            </a:pPr>
            <a:r>
              <a:rPr lang="en-GB" sz="1100" i="1"/>
              <a:t>Vous voulez en savoir plus ?</a:t>
            </a:r>
            <a:endParaRPr/>
          </a:p>
          <a:p>
            <a:pPr marL="171450" lvl="0" indent="-171450" algn="l" rtl="0">
              <a:spcBef>
                <a:spcPts val="0"/>
              </a:spcBef>
              <a:spcAft>
                <a:spcPts val="0"/>
              </a:spcAft>
              <a:buClr>
                <a:schemeClr val="dk1"/>
              </a:buClr>
              <a:buSzPts val="1100"/>
              <a:buChar char="•"/>
            </a:pPr>
            <a:r>
              <a:rPr lang="en-GB" sz="1100" i="0"/>
              <a:t>Expliquer quand commencera la formation au module suivant</a:t>
            </a:r>
            <a:endParaRPr/>
          </a:p>
          <a:p>
            <a:pPr marL="171450" lvl="0" indent="-171450" algn="l" rtl="0">
              <a:spcBef>
                <a:spcPts val="0"/>
              </a:spcBef>
              <a:spcAft>
                <a:spcPts val="0"/>
              </a:spcAft>
              <a:buClr>
                <a:schemeClr val="dk1"/>
              </a:buClr>
              <a:buSzPts val="1100"/>
              <a:buChar char="•"/>
            </a:pPr>
            <a:r>
              <a:rPr lang="en-GB" sz="1100" i="0"/>
              <a:t>Remercier les participants pour leur participation</a:t>
            </a:r>
            <a:endParaRPr sz="1100"/>
          </a:p>
        </p:txBody>
      </p:sp>
      <p:sp>
        <p:nvSpPr>
          <p:cNvPr id="1135" name="Google Shape;1135;p5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6" name="Google Shape;1136;p5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52: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150"/>
              <a:buNone/>
            </a:pPr>
            <a:r>
              <a:rPr lang="en-GB" sz="1150" b="1"/>
              <a:t>INTRODUCTION</a:t>
            </a:r>
            <a:endParaRPr/>
          </a:p>
          <a:p>
            <a:pPr marL="171450" lvl="0" indent="-171450" algn="l" rtl="0">
              <a:spcBef>
                <a:spcPts val="0"/>
              </a:spcBef>
              <a:spcAft>
                <a:spcPts val="0"/>
              </a:spcAft>
              <a:buClr>
                <a:schemeClr val="dk1"/>
              </a:buClr>
              <a:buSzPts val="1150"/>
              <a:buChar char="•"/>
            </a:pPr>
            <a:r>
              <a:rPr lang="en-GB" sz="1150" i="1"/>
              <a:t>Cet exercice vous aidera à vous détendre et à relier les corps. </a:t>
            </a:r>
            <a:endParaRPr/>
          </a:p>
          <a:p>
            <a:pPr marL="171450" lvl="0" indent="-171450" algn="l" rtl="0">
              <a:spcBef>
                <a:spcPts val="0"/>
              </a:spcBef>
              <a:spcAft>
                <a:spcPts val="0"/>
              </a:spcAft>
              <a:buClr>
                <a:schemeClr val="dk1"/>
              </a:buClr>
              <a:buSzPts val="1150"/>
              <a:buChar char="•"/>
            </a:pPr>
            <a:r>
              <a:rPr lang="en-GB" sz="1150" i="1"/>
              <a:t>L'accent est mis sur des mouvements doux et répétitifs afin d'apporter un sentiment de calme. </a:t>
            </a:r>
            <a:endParaRPr/>
          </a:p>
          <a:p>
            <a:pPr marL="171450" lvl="0" indent="-171450" algn="l" rtl="0">
              <a:spcBef>
                <a:spcPts val="0"/>
              </a:spcBef>
              <a:spcAft>
                <a:spcPts val="0"/>
              </a:spcAft>
              <a:buClr>
                <a:schemeClr val="dk1"/>
              </a:buClr>
              <a:buSzPts val="1150"/>
              <a:buChar char="•"/>
            </a:pPr>
            <a:r>
              <a:rPr lang="en-GB" sz="1150" i="1"/>
              <a:t>Levez-vous et trouvez un endroit dans la pièce où vous avez suffisamment d'espace autour d'eux pour bouger les bras. </a:t>
            </a:r>
            <a:endParaRPr sz="1150" i="1"/>
          </a:p>
          <a:p>
            <a:pPr marL="171450" lvl="0" indent="-171450" algn="l" rtl="0">
              <a:spcBef>
                <a:spcPts val="0"/>
              </a:spcBef>
              <a:spcAft>
                <a:spcPts val="0"/>
              </a:spcAft>
              <a:buClr>
                <a:schemeClr val="dk1"/>
              </a:buClr>
              <a:buSzPts val="1150"/>
              <a:buChar char="•"/>
            </a:pPr>
            <a:r>
              <a:rPr lang="en-GB" sz="1150" i="1"/>
              <a:t>Tenez-vous debout, les pieds écartés de la largeur des hanches et les genoux légèrement fléchis, de façon à ce que vos jambes ne soient pas droites. </a:t>
            </a:r>
            <a:endParaRPr sz="1150" i="1"/>
          </a:p>
          <a:p>
            <a:pPr marL="171450" marR="0" lvl="0" indent="-171450" algn="l" rtl="0">
              <a:lnSpc>
                <a:spcPct val="100000"/>
              </a:lnSpc>
              <a:spcBef>
                <a:spcPts val="0"/>
              </a:spcBef>
              <a:spcAft>
                <a:spcPts val="0"/>
              </a:spcAft>
              <a:buClr>
                <a:schemeClr val="dk1"/>
              </a:buClr>
              <a:buSzPts val="1150"/>
              <a:buFont typeface="Arial"/>
              <a:buChar char="•"/>
            </a:pPr>
            <a:r>
              <a:rPr lang="en-GB" sz="1150" i="1"/>
              <a:t>Je vais faire les mouvements et vous pouvez me regarder. Quand vous serez prêts, rejoignez-moi et copiez les mouvements.</a:t>
            </a:r>
            <a:endParaRPr sz="1150"/>
          </a:p>
          <a:p>
            <a:pPr marL="0" lvl="0" indent="0" algn="l" rtl="0">
              <a:spcBef>
                <a:spcPts val="0"/>
              </a:spcBef>
              <a:spcAft>
                <a:spcPts val="0"/>
              </a:spcAft>
              <a:buClr>
                <a:schemeClr val="dk1"/>
              </a:buClr>
              <a:buSzPts val="1150"/>
              <a:buNone/>
            </a:pPr>
            <a:endParaRPr sz="1150" b="1"/>
          </a:p>
          <a:p>
            <a:pPr marL="0" lvl="0" indent="0" algn="l" rtl="0">
              <a:spcBef>
                <a:spcPts val="0"/>
              </a:spcBef>
              <a:spcAft>
                <a:spcPts val="0"/>
              </a:spcAft>
              <a:buClr>
                <a:schemeClr val="dk1"/>
              </a:buClr>
              <a:buSzPts val="1150"/>
              <a:buNone/>
            </a:pPr>
            <a:r>
              <a:rPr lang="en-GB" sz="1150" b="1"/>
              <a:t>EXERCICE D'AUTO-SURVEILLANCE (Qi Gong, 15 minutes)</a:t>
            </a:r>
            <a:endParaRPr/>
          </a:p>
          <a:p>
            <a:pPr marL="171450" lvl="0" indent="-171450" algn="l" rtl="0">
              <a:spcBef>
                <a:spcPts val="0"/>
              </a:spcBef>
              <a:spcAft>
                <a:spcPts val="0"/>
              </a:spcAft>
              <a:buClr>
                <a:schemeClr val="dk1"/>
              </a:buClr>
              <a:buSzPts val="1150"/>
              <a:buChar char="•"/>
            </a:pPr>
            <a:r>
              <a:rPr lang="en-GB" sz="1150"/>
              <a:t>Démontrer</a:t>
            </a:r>
            <a:endParaRPr/>
          </a:p>
          <a:p>
            <a:pPr marL="628650" lvl="1" indent="-171450" algn="l" rtl="0">
              <a:spcBef>
                <a:spcPts val="0"/>
              </a:spcBef>
              <a:spcAft>
                <a:spcPts val="0"/>
              </a:spcAft>
              <a:buClr>
                <a:schemeClr val="dk1"/>
              </a:buClr>
              <a:buSzPts val="1150"/>
              <a:buChar char="•"/>
            </a:pPr>
            <a:r>
              <a:rPr lang="en-GB" sz="1150"/>
              <a:t>Déplacez une main en décrivant un cercle lent et doux devant votre corps. Lorsque votre main remonte d'un côté, votre paume est tournée vers le haut. </a:t>
            </a:r>
            <a:endParaRPr sz="1150"/>
          </a:p>
          <a:p>
            <a:pPr marL="628650" lvl="1" indent="-171450" algn="l" rtl="0">
              <a:spcBef>
                <a:spcPts val="0"/>
              </a:spcBef>
              <a:spcAft>
                <a:spcPts val="0"/>
              </a:spcAft>
              <a:buClr>
                <a:schemeClr val="dk1"/>
              </a:buClr>
              <a:buSzPts val="1150"/>
              <a:buChar char="•"/>
            </a:pPr>
            <a:r>
              <a:rPr lang="en-GB" sz="1150"/>
              <a:t>Lorsque cette main descend de l'autre côté du cercle, tournez votre paume vers le bas. </a:t>
            </a:r>
            <a:endParaRPr sz="1150"/>
          </a:p>
          <a:p>
            <a:pPr marL="628650" lvl="1" indent="-171450" algn="l" rtl="0">
              <a:spcBef>
                <a:spcPts val="0"/>
              </a:spcBef>
              <a:spcAft>
                <a:spcPts val="0"/>
              </a:spcAft>
              <a:buClr>
                <a:schemeClr val="dk1"/>
              </a:buClr>
              <a:buSzPts val="1150"/>
              <a:buChar char="•"/>
            </a:pPr>
            <a:r>
              <a:rPr lang="en-GB" sz="1150"/>
              <a:t>Respirez de manière audible pour que les participants puissent l'entendre - votre main se soulève lorsque vous inspirez et se replie lorsque vous expirez. </a:t>
            </a:r>
            <a:endParaRPr sz="1150"/>
          </a:p>
          <a:p>
            <a:pPr marL="628650" lvl="1" indent="-171450" algn="l" rtl="0">
              <a:spcBef>
                <a:spcPts val="0"/>
              </a:spcBef>
              <a:spcAft>
                <a:spcPts val="0"/>
              </a:spcAft>
              <a:buClr>
                <a:schemeClr val="dk1"/>
              </a:buClr>
              <a:buSzPts val="1150"/>
              <a:buChar char="•"/>
            </a:pPr>
            <a:r>
              <a:rPr lang="en-GB" sz="1150"/>
              <a:t>Changer de main et bouger l'autre main de la même manière</a:t>
            </a:r>
            <a:endParaRPr/>
          </a:p>
          <a:p>
            <a:pPr marL="171450" lvl="0" indent="-171450" algn="l" rtl="0">
              <a:spcBef>
                <a:spcPts val="0"/>
              </a:spcBef>
              <a:spcAft>
                <a:spcPts val="0"/>
              </a:spcAft>
              <a:buClr>
                <a:schemeClr val="dk1"/>
              </a:buClr>
              <a:buSzPts val="1150"/>
              <a:buChar char="•"/>
            </a:pPr>
            <a:r>
              <a:rPr lang="en-GB" sz="1150"/>
              <a:t>Fournir des conseils</a:t>
            </a:r>
            <a:endParaRPr sz="1150"/>
          </a:p>
          <a:p>
            <a:pPr marL="628650" lvl="1" indent="-171450" algn="l" rtl="0">
              <a:spcBef>
                <a:spcPts val="0"/>
              </a:spcBef>
              <a:spcAft>
                <a:spcPts val="0"/>
              </a:spcAft>
              <a:buClr>
                <a:schemeClr val="dk1"/>
              </a:buClr>
              <a:buSzPts val="1150"/>
              <a:buChar char="•"/>
            </a:pPr>
            <a:r>
              <a:rPr lang="en-GB" sz="1150" i="1"/>
              <a:t>Calculez vos mouvements en fonction de votre respiration</a:t>
            </a:r>
            <a:endParaRPr/>
          </a:p>
          <a:p>
            <a:pPr marL="628650" lvl="1" indent="-171450" algn="l" rtl="0">
              <a:spcBef>
                <a:spcPts val="0"/>
              </a:spcBef>
              <a:spcAft>
                <a:spcPts val="0"/>
              </a:spcAft>
              <a:buClr>
                <a:schemeClr val="dk1"/>
              </a:buClr>
              <a:buSzPts val="1150"/>
              <a:buChar char="•"/>
            </a:pPr>
            <a:r>
              <a:rPr lang="en-GB" sz="1150" i="1"/>
              <a:t>Lorsque vous inspirez, votre main se lève</a:t>
            </a:r>
            <a:endParaRPr/>
          </a:p>
          <a:p>
            <a:pPr marL="628650" lvl="1" indent="-171450" algn="l" rtl="0">
              <a:spcBef>
                <a:spcPts val="0"/>
              </a:spcBef>
              <a:spcAft>
                <a:spcPts val="0"/>
              </a:spcAft>
              <a:buClr>
                <a:schemeClr val="dk1"/>
              </a:buClr>
              <a:buSzPts val="1150"/>
              <a:buChar char="•"/>
            </a:pPr>
            <a:r>
              <a:rPr lang="en-GB" sz="1150" i="1"/>
              <a:t>Lorsque vous expirez, votre main se déplace vers le bas</a:t>
            </a:r>
            <a:endParaRPr sz="1150" i="1"/>
          </a:p>
          <a:p>
            <a:pPr marL="171450" lvl="0" indent="-171450" algn="l" rtl="0">
              <a:spcBef>
                <a:spcPts val="0"/>
              </a:spcBef>
              <a:spcAft>
                <a:spcPts val="0"/>
              </a:spcAft>
              <a:buClr>
                <a:schemeClr val="dk1"/>
              </a:buClr>
              <a:buSzPts val="1150"/>
              <a:buChar char="•"/>
            </a:pPr>
            <a:r>
              <a:rPr lang="en-GB" sz="1150"/>
              <a:t>Laissez les participants faire quelques minutes de mouvement avec chaque main. </a:t>
            </a:r>
            <a:endParaRPr/>
          </a:p>
          <a:p>
            <a:pPr marL="171450" lvl="0" indent="-171450" algn="l" rtl="0">
              <a:spcBef>
                <a:spcPts val="0"/>
              </a:spcBef>
              <a:spcAft>
                <a:spcPts val="0"/>
              </a:spcAft>
              <a:buClr>
                <a:schemeClr val="dk1"/>
              </a:buClr>
              <a:buSzPts val="1150"/>
              <a:buChar char="•"/>
            </a:pPr>
            <a:r>
              <a:rPr lang="en-GB" sz="1150"/>
              <a:t>Demandez-leur ensuite de faire les deux mains en même temps, en continuant le même mouvement. </a:t>
            </a:r>
            <a:endParaRPr sz="1150"/>
          </a:p>
          <a:p>
            <a:pPr marL="628650" lvl="1" indent="-171450" algn="l" rtl="0">
              <a:spcBef>
                <a:spcPts val="0"/>
              </a:spcBef>
              <a:spcAft>
                <a:spcPts val="0"/>
              </a:spcAft>
              <a:buClr>
                <a:schemeClr val="dk1"/>
              </a:buClr>
              <a:buSzPts val="1150"/>
              <a:buChar char="•"/>
            </a:pPr>
            <a:r>
              <a:rPr lang="en-GB" sz="1150" i="0"/>
              <a:t>En utilisant les deux mains, le mouvement est le même que précédemment. </a:t>
            </a:r>
            <a:endParaRPr/>
          </a:p>
          <a:p>
            <a:pPr marL="628650" lvl="1" indent="-171450" algn="l" rtl="0">
              <a:spcBef>
                <a:spcPts val="0"/>
              </a:spcBef>
              <a:spcAft>
                <a:spcPts val="0"/>
              </a:spcAft>
              <a:buClr>
                <a:schemeClr val="dk1"/>
              </a:buClr>
              <a:buSzPts val="1150"/>
              <a:buChar char="•"/>
            </a:pPr>
            <a:r>
              <a:rPr lang="en-GB" sz="1150" i="0"/>
              <a:t>Les mains se déplacent dans des directions opposées et se rencontrent à chaque tour du cercle vers le bas et vers le haut. </a:t>
            </a:r>
            <a:endParaRPr sz="1150" i="0"/>
          </a:p>
          <a:p>
            <a:pPr marL="171450" lvl="0" indent="-171450" algn="l" rtl="0">
              <a:spcBef>
                <a:spcPts val="0"/>
              </a:spcBef>
              <a:spcAft>
                <a:spcPts val="0"/>
              </a:spcAft>
              <a:buClr>
                <a:schemeClr val="dk1"/>
              </a:buClr>
              <a:buSzPts val="1150"/>
              <a:buChar char="•"/>
            </a:pPr>
            <a:r>
              <a:rPr lang="en-GB" sz="1150" i="1"/>
              <a:t>Rappelez-vous que le mouvement n'a pas pour but de "bien faire les choses", mais de bouger en rythme avec notre propre respiration. Concentrez-vous sur le fait de bouger doucement et de respirer. </a:t>
            </a:r>
            <a:endParaRPr sz="1150" i="1"/>
          </a:p>
          <a:p>
            <a:pPr marL="171450" lvl="0" indent="-171450" algn="l" rtl="0">
              <a:spcBef>
                <a:spcPts val="0"/>
              </a:spcBef>
              <a:spcAft>
                <a:spcPts val="0"/>
              </a:spcAft>
              <a:buClr>
                <a:schemeClr val="dk1"/>
              </a:buClr>
              <a:buSzPts val="1150"/>
              <a:buChar char="•"/>
            </a:pPr>
            <a:r>
              <a:rPr lang="en-GB" sz="1150"/>
              <a:t>Invitez les participants à se rasseoir au bout de 5 à 10 minutes.</a:t>
            </a:r>
            <a:endParaRPr sz="1150"/>
          </a:p>
        </p:txBody>
      </p:sp>
      <p:sp>
        <p:nvSpPr>
          <p:cNvPr id="1152" name="Google Shape;1152;p5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3" name="Google Shape;1153;p5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a:spLocks noGrp="1"/>
          </p:cNvSpPr>
          <p:nvPr>
            <p:ph type="body" idx="1"/>
          </p:nvPr>
        </p:nvSpPr>
        <p:spPr>
          <a:xfrm>
            <a:off x="477838" y="460375"/>
            <a:ext cx="6143624" cy="9211334"/>
          </a:xfrm>
          <a:prstGeom prst="rect">
            <a:avLst/>
          </a:prstGeom>
          <a:noFill/>
          <a:ln>
            <a:noFill/>
          </a:ln>
        </p:spPr>
        <p:txBody>
          <a:bodyPr spcFirstLastPara="1" wrap="square" lIns="99025" tIns="49500" rIns="99025" bIns="49500" anchor="t" anchorCtr="0">
            <a:noAutofit/>
          </a:bodyPr>
          <a:lstStyle/>
          <a:p>
            <a:pPr marL="171450" lvl="0" indent="-171450" algn="l" rtl="0">
              <a:spcBef>
                <a:spcPts val="0"/>
              </a:spcBef>
              <a:spcAft>
                <a:spcPts val="0"/>
              </a:spcAft>
              <a:buClr>
                <a:schemeClr val="dk1"/>
              </a:buClr>
              <a:buSzPts val="1200"/>
              <a:buChar char="•"/>
            </a:pPr>
            <a:r>
              <a:rPr lang="en-GB" b="1" i="1"/>
              <a:t>Comment recueillir des informations sur les éléments d'intérêt supérieur ? </a:t>
            </a:r>
            <a:endParaRPr/>
          </a:p>
          <a:p>
            <a:pPr marL="628650" lvl="1" indent="-171450" algn="l" rtl="0">
              <a:spcBef>
                <a:spcPts val="0"/>
              </a:spcBef>
              <a:spcAft>
                <a:spcPts val="0"/>
              </a:spcAft>
              <a:buClr>
                <a:schemeClr val="dk1"/>
              </a:buClr>
              <a:buSzPts val="1200"/>
              <a:buChar char="•"/>
            </a:pPr>
            <a:r>
              <a:rPr lang="en-GB"/>
              <a:t>Observation</a:t>
            </a:r>
            <a:endParaRPr/>
          </a:p>
          <a:p>
            <a:pPr marL="628650" lvl="1" indent="-171450" algn="l" rtl="0">
              <a:spcBef>
                <a:spcPts val="0"/>
              </a:spcBef>
              <a:spcAft>
                <a:spcPts val="0"/>
              </a:spcAft>
              <a:buClr>
                <a:schemeClr val="dk1"/>
              </a:buClr>
              <a:buSzPts val="1200"/>
              <a:buChar char="•"/>
            </a:pPr>
            <a:r>
              <a:rPr lang="en-GB"/>
              <a:t>Écouter et parler avec l'enfant, le parent, la personne qui s'occupe de lui ou d'autres adultes de confiance</a:t>
            </a:r>
            <a:endParaRPr/>
          </a:p>
          <a:p>
            <a:pPr marL="628650" lvl="1" indent="-171450" algn="l" rtl="0">
              <a:spcBef>
                <a:spcPts val="0"/>
              </a:spcBef>
              <a:spcAft>
                <a:spcPts val="0"/>
              </a:spcAft>
              <a:buClr>
                <a:schemeClr val="dk1"/>
              </a:buClr>
              <a:buSzPts val="1200"/>
              <a:buChar char="•"/>
            </a:pPr>
            <a:r>
              <a:rPr lang="en-GB"/>
              <a:t>Par le biais d'informations sur l'orientation et avec le consentement de l'intéressé</a:t>
            </a:r>
            <a:endParaRPr/>
          </a:p>
          <a:p>
            <a:pPr marL="171450" lvl="0" indent="-171450" algn="l" rtl="0">
              <a:spcBef>
                <a:spcPts val="0"/>
              </a:spcBef>
              <a:spcAft>
                <a:spcPts val="0"/>
              </a:spcAft>
              <a:buClr>
                <a:schemeClr val="dk1"/>
              </a:buClr>
              <a:buSzPts val="1200"/>
              <a:buChar char="•"/>
            </a:pPr>
            <a:r>
              <a:rPr lang="en-GB" b="1" i="1"/>
              <a:t>Pouvez-vous citer quelques besoins fondamentaux des enfants nécessaires à leur survie et à leur développement ?</a:t>
            </a:r>
            <a:endParaRPr/>
          </a:p>
          <a:p>
            <a:pPr marL="628650" lvl="1" indent="-171450" algn="l" rtl="0">
              <a:spcBef>
                <a:spcPts val="0"/>
              </a:spcBef>
              <a:spcAft>
                <a:spcPts val="0"/>
              </a:spcAft>
              <a:buClr>
                <a:schemeClr val="dk1"/>
              </a:buClr>
              <a:buSzPts val="1200"/>
              <a:buChar char="•"/>
            </a:pPr>
            <a:r>
              <a:rPr lang="en-GB"/>
              <a:t>Alimentation</a:t>
            </a:r>
            <a:endParaRPr/>
          </a:p>
          <a:p>
            <a:pPr marL="628650" lvl="1" indent="-171450" algn="l" rtl="0">
              <a:spcBef>
                <a:spcPts val="0"/>
              </a:spcBef>
              <a:spcAft>
                <a:spcPts val="0"/>
              </a:spcAft>
              <a:buClr>
                <a:schemeClr val="dk1"/>
              </a:buClr>
              <a:buSzPts val="1200"/>
              <a:buChar char="•"/>
            </a:pPr>
            <a:r>
              <a:rPr lang="en-GB"/>
              <a:t>Eau propre</a:t>
            </a:r>
            <a:endParaRPr/>
          </a:p>
          <a:p>
            <a:pPr marL="628650" lvl="1" indent="-171450" algn="l" rtl="0">
              <a:spcBef>
                <a:spcPts val="0"/>
              </a:spcBef>
              <a:spcAft>
                <a:spcPts val="0"/>
              </a:spcAft>
              <a:buClr>
                <a:schemeClr val="dk1"/>
              </a:buClr>
              <a:buSzPts val="1200"/>
              <a:buChar char="•"/>
            </a:pPr>
            <a:r>
              <a:rPr lang="en-GB"/>
              <a:t>Toilettes et lavage</a:t>
            </a:r>
            <a:endParaRPr/>
          </a:p>
          <a:p>
            <a:pPr marL="628650" lvl="1" indent="-171450" algn="l" rtl="0">
              <a:spcBef>
                <a:spcPts val="0"/>
              </a:spcBef>
              <a:spcAft>
                <a:spcPts val="0"/>
              </a:spcAft>
              <a:buClr>
                <a:schemeClr val="dk1"/>
              </a:buClr>
              <a:buSzPts val="1200"/>
              <a:buChar char="•"/>
            </a:pPr>
            <a:r>
              <a:rPr lang="en-GB"/>
              <a:t>Abri contre la chaleur ou le froid</a:t>
            </a:r>
            <a:endParaRPr/>
          </a:p>
          <a:p>
            <a:pPr marL="628650" lvl="1" indent="-171450" algn="l" rtl="0">
              <a:spcBef>
                <a:spcPts val="0"/>
              </a:spcBef>
              <a:spcAft>
                <a:spcPts val="0"/>
              </a:spcAft>
              <a:buClr>
                <a:schemeClr val="dk1"/>
              </a:buClr>
              <a:buSzPts val="1200"/>
              <a:buChar char="•"/>
            </a:pPr>
            <a:r>
              <a:rPr lang="en-GB"/>
              <a:t>Lieu de repos et de sommeil</a:t>
            </a:r>
            <a:endParaRPr/>
          </a:p>
          <a:p>
            <a:pPr marL="628650" lvl="1" indent="-171450" algn="l" rtl="0">
              <a:spcBef>
                <a:spcPts val="0"/>
              </a:spcBef>
              <a:spcAft>
                <a:spcPts val="0"/>
              </a:spcAft>
              <a:buClr>
                <a:schemeClr val="dk1"/>
              </a:buClr>
              <a:buSzPts val="1200"/>
              <a:buChar char="•"/>
            </a:pPr>
            <a:r>
              <a:rPr lang="en-GB"/>
              <a:t>Vêtements</a:t>
            </a:r>
            <a:endParaRPr/>
          </a:p>
        </p:txBody>
      </p:sp>
      <p:sp>
        <p:nvSpPr>
          <p:cNvPr id="162" name="Google Shape;162;p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
        <p:nvSpPr>
          <p:cNvPr id="163" name="Google Shape;163;p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Récapituler le processus de gestion des dossiers </a:t>
            </a:r>
            <a:endParaRPr/>
          </a:p>
          <a:p>
            <a:pPr marL="171450" lvl="0" indent="-171450" algn="l" rtl="0">
              <a:spcBef>
                <a:spcPts val="0"/>
              </a:spcBef>
              <a:spcAft>
                <a:spcPts val="0"/>
              </a:spcAft>
              <a:buClr>
                <a:schemeClr val="dk1"/>
              </a:buClr>
              <a:buSzPts val="1200"/>
              <a:buChar char="•"/>
            </a:pPr>
            <a:r>
              <a:rPr lang="en-GB"/>
              <a:t>Expliquer la position de l'étape de planification du cas. </a:t>
            </a:r>
            <a:endParaRPr/>
          </a:p>
          <a:p>
            <a:pPr marL="171450" lvl="0" indent="-95250" algn="l" rtl="0">
              <a:spcBef>
                <a:spcPts val="0"/>
              </a:spcBef>
              <a:spcAft>
                <a:spcPts val="0"/>
              </a:spcAft>
              <a:buClr>
                <a:schemeClr val="dk1"/>
              </a:buClr>
              <a:buSzPts val="1200"/>
              <a:buNone/>
            </a:pPr>
            <a:endParaRPr/>
          </a:p>
        </p:txBody>
      </p:sp>
      <p:sp>
        <p:nvSpPr>
          <p:cNvPr id="168" name="Google Shape;168;p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a:p>
          <a:p>
            <a:pPr marL="171450" lvl="0" indent="-171450" algn="l" rtl="0">
              <a:spcBef>
                <a:spcPts val="0"/>
              </a:spcBef>
              <a:spcAft>
                <a:spcPts val="0"/>
              </a:spcAft>
              <a:buClr>
                <a:schemeClr val="dk1"/>
              </a:buClr>
              <a:buSzPts val="1200"/>
              <a:buChar char="•"/>
            </a:pPr>
            <a:r>
              <a:rPr lang="en-GB" i="1"/>
              <a:t>Vous trouverez ces objectifs d'apprentissage à la </a:t>
            </a:r>
            <a:r>
              <a:rPr lang="en-GB" b="1" i="1"/>
              <a:t>page 136 du cahier d'exercices : Objectifs d'apprentissage</a:t>
            </a:r>
            <a:endParaRPr/>
          </a:p>
        </p:txBody>
      </p:sp>
      <p:sp>
        <p:nvSpPr>
          <p:cNvPr id="193" name="Google Shape;193;p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9: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2 DURÉE : 1h15</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Dans cette session, nous apprendrons ce qu'est une planification de cas</a:t>
            </a:r>
            <a:endParaRPr/>
          </a:p>
        </p:txBody>
      </p:sp>
      <p:sp>
        <p:nvSpPr>
          <p:cNvPr id="232" name="Google Shape;232;p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6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6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6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64"/>
          <p:cNvSpPr>
            <a:spLocks noGrp="1"/>
          </p:cNvSpPr>
          <p:nvPr>
            <p:ph type="pic" idx="2"/>
          </p:nvPr>
        </p:nvSpPr>
        <p:spPr>
          <a:xfrm>
            <a:off x="5183188" y="987425"/>
            <a:ext cx="6172200" cy="4873625"/>
          </a:xfrm>
          <a:prstGeom prst="rect">
            <a:avLst/>
          </a:prstGeom>
          <a:noFill/>
          <a:ln>
            <a:noFill/>
          </a:ln>
        </p:spPr>
      </p:sp>
      <p:sp>
        <p:nvSpPr>
          <p:cNvPr id="72" name="Google Shape;72;p6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6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6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6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accent3"/>
        </a:solidFill>
        <a:effectLst/>
      </p:bgPr>
    </p:bg>
    <p:spTree>
      <p:nvGrpSpPr>
        <p:cNvPr id="1" name="Shape 88"/>
        <p:cNvGrpSpPr/>
        <p:nvPr/>
      </p:nvGrpSpPr>
      <p:grpSpPr>
        <a:xfrm>
          <a:off x="0" y="0"/>
          <a:ext cx="0" cy="0"/>
          <a:chOff x="0" y="0"/>
          <a:chExt cx="0" cy="0"/>
        </a:xfrm>
      </p:grpSpPr>
      <p:sp>
        <p:nvSpPr>
          <p:cNvPr id="89" name="Google Shape;89;p67"/>
          <p:cNvSpPr/>
          <p:nvPr/>
        </p:nvSpPr>
        <p:spPr>
          <a:xfrm>
            <a:off x="0" y="0"/>
            <a:ext cx="5811000" cy="6858000"/>
          </a:xfrm>
          <a:prstGeom prst="homePlate">
            <a:avLst>
              <a:gd name="adj" fmla="val 25259"/>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67"/>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5752C"/>
              </a:buClr>
              <a:buSzPts val="4800"/>
              <a:buFont typeface="Garamond"/>
              <a:buNone/>
              <a:defRPr sz="4800" b="1">
                <a:solidFill>
                  <a:srgbClr val="45752C"/>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3"/>
        </a:solidFill>
        <a:effectLst/>
      </p:bgPr>
    </p:bg>
    <p:spTree>
      <p:nvGrpSpPr>
        <p:cNvPr id="1" name="Shape 15"/>
        <p:cNvGrpSpPr/>
        <p:nvPr/>
      </p:nvGrpSpPr>
      <p:grpSpPr>
        <a:xfrm>
          <a:off x="0" y="0"/>
          <a:ext cx="0" cy="0"/>
          <a:chOff x="0" y="0"/>
          <a:chExt cx="0" cy="0"/>
        </a:xfrm>
      </p:grpSpPr>
      <p:sp>
        <p:nvSpPr>
          <p:cNvPr id="16" name="Google Shape;16;p55"/>
          <p:cNvSpPr/>
          <p:nvPr/>
        </p:nvSpPr>
        <p:spPr>
          <a:xfrm rot="1782986">
            <a:off x="657418" y="1353464"/>
            <a:ext cx="4749573" cy="4094457"/>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7;p55"/>
          <p:cNvSpPr txBox="1">
            <a:spLocks noGrp="1"/>
          </p:cNvSpPr>
          <p:nvPr>
            <p:ph type="title"/>
          </p:nvPr>
        </p:nvSpPr>
        <p:spPr>
          <a:xfrm>
            <a:off x="1024548"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45752C"/>
              </a:buClr>
              <a:buSzPts val="4800"/>
              <a:buFont typeface="Garamond"/>
              <a:buNone/>
              <a:defRPr sz="4800" b="1">
                <a:solidFill>
                  <a:srgbClr val="45752C"/>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8"/>
        <p:cNvGrpSpPr/>
        <p:nvPr/>
      </p:nvGrpSpPr>
      <p:grpSpPr>
        <a:xfrm>
          <a:off x="0" y="0"/>
          <a:ext cx="0" cy="0"/>
          <a:chOff x="0" y="0"/>
          <a:chExt cx="0" cy="0"/>
        </a:xfrm>
      </p:grpSpPr>
      <p:sp>
        <p:nvSpPr>
          <p:cNvPr id="19" name="Google Shape;19;p56"/>
          <p:cNvSpPr/>
          <p:nvPr/>
        </p:nvSpPr>
        <p:spPr>
          <a:xfrm>
            <a:off x="0" y="-1"/>
            <a:ext cx="12192000" cy="985520"/>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0;p5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Arial"/>
              <a:buNone/>
              <a:defRPr sz="32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56"/>
          <p:cNvPicPr preferRelativeResize="0"/>
          <p:nvPr/>
        </p:nvPicPr>
        <p:blipFill rotWithShape="1">
          <a:blip r:embed="rId2">
            <a:alphaModFix/>
          </a:blip>
          <a:srcRect/>
          <a:stretch/>
        </p:blipFill>
        <p:spPr>
          <a:xfrm>
            <a:off x="335817" y="6230028"/>
            <a:ext cx="349714" cy="402608"/>
          </a:xfrm>
          <a:prstGeom prst="rect">
            <a:avLst/>
          </a:prstGeom>
          <a:noFill/>
          <a:ln>
            <a:noFill/>
          </a:ln>
        </p:spPr>
      </p:pic>
      <p:sp>
        <p:nvSpPr>
          <p:cNvPr id="22" name="Google Shape;22;p56"/>
          <p:cNvSpPr/>
          <p:nvPr/>
        </p:nvSpPr>
        <p:spPr>
          <a:xfrm>
            <a:off x="766810" y="6277443"/>
            <a:ext cx="416079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AEABAB"/>
              </a:buClr>
              <a:buSzPts val="1400"/>
              <a:buFont typeface="Arial"/>
              <a:buNone/>
            </a:pPr>
            <a:r>
              <a:rPr lang="en-GB" sz="1400" b="0" i="0" u="none" strike="noStrike" cap="none">
                <a:solidFill>
                  <a:srgbClr val="AEABAB"/>
                </a:solidFill>
                <a:latin typeface="Arial"/>
                <a:ea typeface="Arial"/>
                <a:cs typeface="Arial"/>
                <a:sym typeface="Arial"/>
              </a:rPr>
              <a:t>Niveau 1 Module 8: </a:t>
            </a:r>
            <a:r>
              <a:rPr lang="en-GB" sz="1400" b="1" i="0" u="none" strike="noStrike" cap="none">
                <a:solidFill>
                  <a:srgbClr val="AEABAB"/>
                </a:solidFill>
                <a:latin typeface="Arial"/>
                <a:ea typeface="Arial"/>
                <a:cs typeface="Arial"/>
                <a:sym typeface="Arial"/>
              </a:rPr>
              <a:t>Plannification du cas</a:t>
            </a:r>
            <a:endParaRPr sz="1400" b="1" i="0" u="none" strike="noStrike" cap="none">
              <a:solidFill>
                <a:srgbClr val="AEABAB"/>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5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5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6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6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6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6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6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p:nvPr/>
        </p:nvSpPr>
        <p:spPr>
          <a:xfrm>
            <a:off x="784975" y="912698"/>
            <a:ext cx="5140500" cy="344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err="1">
                <a:solidFill>
                  <a:srgbClr val="68B043"/>
                </a:solidFill>
                <a:latin typeface="Garamond"/>
                <a:ea typeface="Garamond"/>
                <a:cs typeface="Garamond"/>
                <a:sym typeface="Garamond"/>
              </a:rPr>
              <a:t>Élaborer</a:t>
            </a:r>
            <a:r>
              <a:rPr lang="en-GB" sz="5400" b="1" dirty="0">
                <a:solidFill>
                  <a:srgbClr val="68B043"/>
                </a:solidFill>
                <a:latin typeface="Garamond"/>
                <a:ea typeface="Garamond"/>
                <a:cs typeface="Garamond"/>
                <a:sym typeface="Garamond"/>
              </a:rPr>
              <a:t> un plan de pris </a:t>
            </a:r>
            <a:r>
              <a:rPr lang="en-GB" sz="5400" b="1" dirty="0" err="1">
                <a:solidFill>
                  <a:srgbClr val="68B043"/>
                </a:solidFill>
                <a:latin typeface="Garamond"/>
                <a:ea typeface="Garamond"/>
                <a:cs typeface="Garamond"/>
                <a:sym typeface="Garamond"/>
              </a:rPr>
              <a:t>en</a:t>
            </a:r>
            <a:r>
              <a:rPr lang="en-GB" sz="5400" b="1" dirty="0">
                <a:solidFill>
                  <a:srgbClr val="68B043"/>
                </a:solidFill>
                <a:latin typeface="Garamond"/>
                <a:ea typeface="Garamond"/>
                <a:cs typeface="Garamond"/>
                <a:sym typeface="Garamond"/>
              </a:rPr>
              <a:t> charge</a:t>
            </a:r>
            <a:endParaRPr dirty="0"/>
          </a:p>
          <a:p>
            <a:pPr marL="0" marR="0" lvl="0" indent="0" algn="l" rtl="0">
              <a:spcBef>
                <a:spcPts val="0"/>
              </a:spcBef>
              <a:spcAft>
                <a:spcPts val="0"/>
              </a:spcAft>
              <a:buNone/>
            </a:pPr>
            <a:endParaRPr sz="2800" b="1" dirty="0">
              <a:solidFill>
                <a:srgbClr val="68B043"/>
              </a:solidFill>
              <a:latin typeface="Garamond"/>
              <a:ea typeface="Garamond"/>
              <a:cs typeface="Garamond"/>
              <a:sym typeface="Garamond"/>
            </a:endParaRPr>
          </a:p>
          <a:p>
            <a:pPr marL="0" marR="0" lvl="0" indent="0" algn="l" rtl="0">
              <a:spcBef>
                <a:spcPts val="0"/>
              </a:spcBef>
              <a:spcAft>
                <a:spcPts val="0"/>
              </a:spcAft>
              <a:buNone/>
            </a:pPr>
            <a:r>
              <a:rPr lang="en-GB" sz="2800" b="1" dirty="0">
                <a:solidFill>
                  <a:srgbClr val="68B043"/>
                </a:solidFill>
                <a:latin typeface="Garamond"/>
                <a:ea typeface="Garamond"/>
                <a:cs typeface="Garamond"/>
                <a:sym typeface="Garamond"/>
              </a:rPr>
              <a:t>NIVEAU 1 MODULE 8</a:t>
            </a:r>
            <a:endParaRPr dirty="0"/>
          </a:p>
        </p:txBody>
      </p:sp>
      <p:pic>
        <p:nvPicPr>
          <p:cNvPr id="97" name="Google Shape;97;p1" descr="Logo&#10;&#10;Description automatically generated"/>
          <p:cNvPicPr preferRelativeResize="0"/>
          <p:nvPr/>
        </p:nvPicPr>
        <p:blipFill rotWithShape="1">
          <a:blip r:embed="rId3">
            <a:alphaModFix/>
          </a:blip>
          <a:srcRect/>
          <a:stretch/>
        </p:blipFill>
        <p:spPr>
          <a:xfrm>
            <a:off x="2983079" y="4258960"/>
            <a:ext cx="2405008" cy="923462"/>
          </a:xfrm>
          <a:prstGeom prst="rect">
            <a:avLst/>
          </a:prstGeom>
          <a:noFill/>
          <a:ln>
            <a:noFill/>
          </a:ln>
        </p:spPr>
      </p:pic>
      <p:pic>
        <p:nvPicPr>
          <p:cNvPr id="98" name="Google Shape;98;p1" descr="Text&#10;&#10;Description automatically generated"/>
          <p:cNvPicPr preferRelativeResize="0"/>
          <p:nvPr/>
        </p:nvPicPr>
        <p:blipFill rotWithShape="1">
          <a:blip r:embed="rId4">
            <a:alphaModFix/>
          </a:blip>
          <a:srcRect/>
          <a:stretch/>
        </p:blipFill>
        <p:spPr>
          <a:xfrm>
            <a:off x="764892" y="4360601"/>
            <a:ext cx="2405009" cy="685884"/>
          </a:xfrm>
          <a:prstGeom prst="rect">
            <a:avLst/>
          </a:prstGeom>
          <a:noFill/>
          <a:ln>
            <a:noFill/>
          </a:ln>
        </p:spPr>
      </p:pic>
      <p:sp>
        <p:nvSpPr>
          <p:cNvPr id="99" name="Google Shape;99;p1"/>
          <p:cNvSpPr/>
          <p:nvPr/>
        </p:nvSpPr>
        <p:spPr>
          <a:xfrm rot="1782986">
            <a:off x="6596435" y="1550461"/>
            <a:ext cx="4536237" cy="3910539"/>
          </a:xfrm>
          <a:prstGeom prst="hexagon">
            <a:avLst>
              <a:gd name="adj" fmla="val 28965"/>
              <a:gd name="vf" fmla="val 11547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nvGrpSpPr>
          <p:cNvPr id="100" name="Google Shape;100;p1"/>
          <p:cNvGrpSpPr/>
          <p:nvPr/>
        </p:nvGrpSpPr>
        <p:grpSpPr>
          <a:xfrm>
            <a:off x="7644318" y="2339646"/>
            <a:ext cx="2348297" cy="2500171"/>
            <a:chOff x="7815803" y="1235921"/>
            <a:chExt cx="1138981" cy="1212642"/>
          </a:xfrm>
        </p:grpSpPr>
        <p:sp>
          <p:nvSpPr>
            <p:cNvPr id="101" name="Google Shape;101;p1"/>
            <p:cNvSpPr/>
            <p:nvPr/>
          </p:nvSpPr>
          <p:spPr>
            <a:xfrm rot="5400000">
              <a:off x="8306379" y="1225937"/>
              <a:ext cx="303317" cy="323285"/>
            </a:xfrm>
            <a:prstGeom prst="down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02" name="Google Shape;102;p1"/>
            <p:cNvSpPr/>
            <p:nvPr/>
          </p:nvSpPr>
          <p:spPr>
            <a:xfrm rot="10800000" flipH="1">
              <a:off x="7964825" y="1317951"/>
              <a:ext cx="663141" cy="675035"/>
            </a:xfrm>
            <a:prstGeom prst="bentArrow">
              <a:avLst>
                <a:gd name="adj1" fmla="val 25000"/>
                <a:gd name="adj2" fmla="val 25000"/>
                <a:gd name="adj3" fmla="val 25000"/>
                <a:gd name="adj4" fmla="val 437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03" name="Google Shape;103;p1"/>
            <p:cNvSpPr/>
            <p:nvPr/>
          </p:nvSpPr>
          <p:spPr>
            <a:xfrm rot="10800000">
              <a:off x="8394122" y="1670575"/>
              <a:ext cx="541443" cy="675035"/>
            </a:xfrm>
            <a:prstGeom prst="bentArrow">
              <a:avLst>
                <a:gd name="adj1" fmla="val 31450"/>
                <a:gd name="adj2" fmla="val 28225"/>
                <a:gd name="adj3" fmla="val 25000"/>
                <a:gd name="adj4" fmla="val 437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04" name="Google Shape;104;p1"/>
            <p:cNvSpPr/>
            <p:nvPr/>
          </p:nvSpPr>
          <p:spPr>
            <a:xfrm rot="2700000">
              <a:off x="7897288" y="1984220"/>
              <a:ext cx="378472" cy="387244"/>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05" name="Google Shape;105;p1"/>
            <p:cNvSpPr/>
            <p:nvPr/>
          </p:nvSpPr>
          <p:spPr>
            <a:xfrm>
              <a:off x="8741260" y="1268041"/>
              <a:ext cx="213524" cy="213524"/>
            </a:xfrm>
            <a:prstGeom prst="donut">
              <a:avLst>
                <a:gd name="adj" fmla="val 3218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10"/>
          <p:cNvGrpSpPr/>
          <p:nvPr/>
        </p:nvGrpSpPr>
        <p:grpSpPr>
          <a:xfrm>
            <a:off x="1531751" y="2280654"/>
            <a:ext cx="3415887" cy="2678824"/>
            <a:chOff x="1117683" y="2194390"/>
            <a:chExt cx="3415887" cy="2678824"/>
          </a:xfrm>
        </p:grpSpPr>
        <p:sp>
          <p:nvSpPr>
            <p:cNvPr id="242" name="Google Shape;242;p10"/>
            <p:cNvSpPr/>
            <p:nvPr/>
          </p:nvSpPr>
          <p:spPr>
            <a:xfrm>
              <a:off x="1117683" y="2194390"/>
              <a:ext cx="1792248" cy="1200806"/>
            </a:xfrm>
            <a:prstGeom prst="wedgeRoundRectCallout">
              <a:avLst>
                <a:gd name="adj1" fmla="val 19938"/>
                <a:gd name="adj2" fmla="val 69216"/>
                <a:gd name="adj3" fmla="val 1666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3" name="Google Shape;243;p10"/>
            <p:cNvSpPr/>
            <p:nvPr/>
          </p:nvSpPr>
          <p:spPr>
            <a:xfrm>
              <a:off x="3240911" y="3671195"/>
              <a:ext cx="1292659" cy="866081"/>
            </a:xfrm>
            <a:prstGeom prst="wedgeRoundRectCallout">
              <a:avLst>
                <a:gd name="adj1" fmla="val -20501"/>
                <a:gd name="adj2" fmla="val 64241"/>
                <a:gd name="adj3" fmla="val 1666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4" name="Google Shape;244;p10"/>
            <p:cNvSpPr/>
            <p:nvPr/>
          </p:nvSpPr>
          <p:spPr>
            <a:xfrm>
              <a:off x="1747778" y="4229639"/>
              <a:ext cx="1097717" cy="643575"/>
            </a:xfrm>
            <a:prstGeom prst="wedgeRoundRectCallout">
              <a:avLst>
                <a:gd name="adj1" fmla="val -20501"/>
                <a:gd name="adj2" fmla="val 84025"/>
                <a:gd name="adj3" fmla="val 1666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45" name="Google Shape;245;p10"/>
          <p:cNvSpPr txBox="1"/>
          <p:nvPr/>
        </p:nvSpPr>
        <p:spPr>
          <a:xfrm>
            <a:off x="5790673" y="2701699"/>
            <a:ext cx="540286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a:solidFill>
                  <a:schemeClr val="dk1"/>
                </a:solidFill>
                <a:latin typeface="Arial"/>
                <a:ea typeface="Arial"/>
                <a:cs typeface="Arial"/>
                <a:sym typeface="Arial"/>
              </a:rPr>
              <a:t>Pourquoi est-il important d'élaborer un plan d'action ?</a:t>
            </a:r>
            <a:endParaRPr/>
          </a:p>
        </p:txBody>
      </p:sp>
      <p:sp>
        <p:nvSpPr>
          <p:cNvPr id="246" name="Google Shape;246;p1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Discussion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Importance du plan de traitement</a:t>
            </a:r>
            <a:endParaRPr/>
          </a:p>
        </p:txBody>
      </p:sp>
      <p:sp>
        <p:nvSpPr>
          <p:cNvPr id="253" name="Google Shape;253;p11"/>
          <p:cNvSpPr txBox="1"/>
          <p:nvPr/>
        </p:nvSpPr>
        <p:spPr>
          <a:xfrm>
            <a:off x="4907095" y="1719061"/>
            <a:ext cx="2815866"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Spécifie les </a:t>
            </a:r>
            <a:r>
              <a:rPr lang="en-GB" sz="2000">
                <a:solidFill>
                  <a:schemeClr val="dk1"/>
                </a:solidFill>
                <a:latin typeface="Arial"/>
                <a:ea typeface="Arial"/>
                <a:cs typeface="Arial"/>
                <a:sym typeface="Arial"/>
              </a:rPr>
              <a:t>actions qui répondent aux besoins de l'enfant et aux risques décrits dans l'évaluation.</a:t>
            </a:r>
            <a:endParaRPr/>
          </a:p>
          <a:p>
            <a:pPr marL="0" marR="0" lvl="0" indent="0" algn="l" rtl="0">
              <a:spcBef>
                <a:spcPts val="1200"/>
              </a:spcBef>
              <a:spcAft>
                <a:spcPts val="0"/>
              </a:spcAft>
              <a:buNone/>
            </a:pPr>
            <a:r>
              <a:rPr lang="en-GB" sz="2000" b="1">
                <a:solidFill>
                  <a:schemeClr val="dk1"/>
                </a:solidFill>
                <a:latin typeface="Arial"/>
                <a:ea typeface="Arial"/>
                <a:cs typeface="Arial"/>
                <a:sym typeface="Arial"/>
              </a:rPr>
              <a:t>soutient </a:t>
            </a:r>
            <a:r>
              <a:rPr lang="en-GB" sz="2000">
                <a:solidFill>
                  <a:schemeClr val="dk1"/>
                </a:solidFill>
                <a:latin typeface="Arial"/>
                <a:ea typeface="Arial"/>
                <a:cs typeface="Arial"/>
                <a:sym typeface="Arial"/>
              </a:rPr>
              <a:t>une approche systématique, en organisant et en planifiant la mise en œuvre d'actions spécifiques </a:t>
            </a:r>
            <a:endParaRPr/>
          </a:p>
          <a:p>
            <a:pPr marL="0" marR="0" lvl="0" indent="0" algn="l" rtl="0">
              <a:spcBef>
                <a:spcPts val="1200"/>
              </a:spcBef>
              <a:spcAft>
                <a:spcPts val="0"/>
              </a:spcAft>
              <a:buNone/>
            </a:pPr>
            <a:r>
              <a:rPr lang="en-GB" sz="2000" b="1">
                <a:solidFill>
                  <a:schemeClr val="dk1"/>
                </a:solidFill>
                <a:latin typeface="Arial"/>
                <a:ea typeface="Arial"/>
                <a:cs typeface="Arial"/>
                <a:sym typeface="Arial"/>
              </a:rPr>
              <a:t>Clarifie </a:t>
            </a:r>
            <a:r>
              <a:rPr lang="en-GB" sz="2000">
                <a:solidFill>
                  <a:schemeClr val="dk1"/>
                </a:solidFill>
                <a:latin typeface="Arial"/>
                <a:ea typeface="Arial"/>
                <a:cs typeface="Arial"/>
                <a:sym typeface="Arial"/>
              </a:rPr>
              <a:t>qui doit faire quoi et accroître la responsabilité</a:t>
            </a:r>
            <a:endParaRPr/>
          </a:p>
        </p:txBody>
      </p:sp>
      <p:grpSp>
        <p:nvGrpSpPr>
          <p:cNvPr id="254" name="Google Shape;254;p11"/>
          <p:cNvGrpSpPr/>
          <p:nvPr/>
        </p:nvGrpSpPr>
        <p:grpSpPr>
          <a:xfrm>
            <a:off x="591213" y="1951014"/>
            <a:ext cx="3648709" cy="3884685"/>
            <a:chOff x="7815803" y="1235921"/>
            <a:chExt cx="1138981" cy="1212642"/>
          </a:xfrm>
        </p:grpSpPr>
        <p:sp>
          <p:nvSpPr>
            <p:cNvPr id="255" name="Google Shape;255;p11"/>
            <p:cNvSpPr/>
            <p:nvPr/>
          </p:nvSpPr>
          <p:spPr>
            <a:xfrm rot="5400000">
              <a:off x="8306379" y="1225937"/>
              <a:ext cx="303317" cy="323285"/>
            </a:xfrm>
            <a:prstGeom prst="downArrow">
              <a:avLst>
                <a:gd name="adj1" fmla="val 50000"/>
                <a:gd name="adj2" fmla="val 5000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56" name="Google Shape;256;p11"/>
            <p:cNvSpPr/>
            <p:nvPr/>
          </p:nvSpPr>
          <p:spPr>
            <a:xfrm rot="10800000" flipH="1">
              <a:off x="7964825" y="1317951"/>
              <a:ext cx="663141" cy="675035"/>
            </a:xfrm>
            <a:prstGeom prst="bentArrow">
              <a:avLst>
                <a:gd name="adj1" fmla="val 25000"/>
                <a:gd name="adj2" fmla="val 25000"/>
                <a:gd name="adj3" fmla="val 25000"/>
                <a:gd name="adj4" fmla="val 4375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sp>
          <p:nvSpPr>
            <p:cNvPr id="257" name="Google Shape;257;p11"/>
            <p:cNvSpPr/>
            <p:nvPr/>
          </p:nvSpPr>
          <p:spPr>
            <a:xfrm rot="10800000">
              <a:off x="8394122" y="1670575"/>
              <a:ext cx="541443" cy="675035"/>
            </a:xfrm>
            <a:prstGeom prst="bentArrow">
              <a:avLst>
                <a:gd name="adj1" fmla="val 31450"/>
                <a:gd name="adj2" fmla="val 28225"/>
                <a:gd name="adj3" fmla="val 25000"/>
                <a:gd name="adj4" fmla="val 4375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sp>
          <p:nvSpPr>
            <p:cNvPr id="258" name="Google Shape;258;p11"/>
            <p:cNvSpPr/>
            <p:nvPr/>
          </p:nvSpPr>
          <p:spPr>
            <a:xfrm rot="2700000">
              <a:off x="7897288" y="1984220"/>
              <a:ext cx="378472" cy="387244"/>
            </a:xfrm>
            <a:prstGeom prst="mathPlus">
              <a:avLst>
                <a:gd name="adj1" fmla="val 20406"/>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59" name="Google Shape;259;p11"/>
            <p:cNvSpPr/>
            <p:nvPr/>
          </p:nvSpPr>
          <p:spPr>
            <a:xfrm>
              <a:off x="8741260" y="1268041"/>
              <a:ext cx="213524" cy="213524"/>
            </a:xfrm>
            <a:prstGeom prst="donut">
              <a:avLst>
                <a:gd name="adj" fmla="val 32185"/>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grpSp>
      <p:sp>
        <p:nvSpPr>
          <p:cNvPr id="260" name="Google Shape;260;p11"/>
          <p:cNvSpPr txBox="1"/>
          <p:nvPr/>
        </p:nvSpPr>
        <p:spPr>
          <a:xfrm>
            <a:off x="497958" y="3040912"/>
            <a:ext cx="3925186" cy="17851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500" b="1">
                <a:solidFill>
                  <a:schemeClr val="dk1"/>
                </a:solidFill>
                <a:latin typeface="Arial"/>
                <a:ea typeface="Arial"/>
                <a:cs typeface="Arial"/>
                <a:sym typeface="Arial"/>
              </a:rPr>
              <a:t>Un plan d'action...</a:t>
            </a:r>
            <a:endParaRPr sz="5500" b="1">
              <a:solidFill>
                <a:schemeClr val="dk1"/>
              </a:solidFill>
              <a:latin typeface="Arial"/>
              <a:ea typeface="Arial"/>
              <a:cs typeface="Arial"/>
              <a:sym typeface="Arial"/>
            </a:endParaRPr>
          </a:p>
        </p:txBody>
      </p:sp>
      <p:sp>
        <p:nvSpPr>
          <p:cNvPr id="261" name="Google Shape;261;p11"/>
          <p:cNvSpPr txBox="1"/>
          <p:nvPr/>
        </p:nvSpPr>
        <p:spPr>
          <a:xfrm>
            <a:off x="8195094" y="1719061"/>
            <a:ext cx="3692106" cy="45550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Fournit un </a:t>
            </a:r>
            <a:r>
              <a:rPr lang="en-GB" sz="2000">
                <a:solidFill>
                  <a:schemeClr val="dk1"/>
                </a:solidFill>
                <a:latin typeface="Arial"/>
                <a:ea typeface="Arial"/>
                <a:cs typeface="Arial"/>
                <a:sym typeface="Arial"/>
              </a:rPr>
              <a:t>calendrier, divisé en actions à court terme, à moyen terme et à long terme.</a:t>
            </a:r>
            <a:endParaRPr/>
          </a:p>
          <a:p>
            <a:pPr marL="0" marR="0" lvl="0" indent="0" algn="l" rtl="0">
              <a:spcBef>
                <a:spcPts val="1200"/>
              </a:spcBef>
              <a:spcAft>
                <a:spcPts val="0"/>
              </a:spcAft>
              <a:buNone/>
            </a:pPr>
            <a:r>
              <a:rPr lang="en-GB" sz="2000" b="1">
                <a:solidFill>
                  <a:schemeClr val="dk1"/>
                </a:solidFill>
                <a:latin typeface="Arial"/>
                <a:ea typeface="Arial"/>
                <a:cs typeface="Arial"/>
                <a:sym typeface="Arial"/>
              </a:rPr>
              <a:t>Permet d'avoir </a:t>
            </a:r>
            <a:r>
              <a:rPr lang="en-GB" sz="2000">
                <a:solidFill>
                  <a:schemeClr val="dk1"/>
                </a:solidFill>
                <a:latin typeface="Arial"/>
                <a:ea typeface="Arial"/>
                <a:cs typeface="Arial"/>
                <a:sym typeface="Arial"/>
              </a:rPr>
              <a:t>des attentes réalistes et claires sur la manière dont l'enfant/la famille sera soutenu(e) </a:t>
            </a:r>
            <a:endParaRPr sz="2000">
              <a:solidFill>
                <a:schemeClr val="dk1"/>
              </a:solidFill>
              <a:latin typeface="Arial"/>
              <a:ea typeface="Arial"/>
              <a:cs typeface="Arial"/>
              <a:sym typeface="Arial"/>
            </a:endParaRPr>
          </a:p>
          <a:p>
            <a:pPr marL="0" marR="0" lvl="0" indent="0" algn="l" rtl="0">
              <a:spcBef>
                <a:spcPts val="1200"/>
              </a:spcBef>
              <a:spcAft>
                <a:spcPts val="0"/>
              </a:spcAft>
              <a:buNone/>
            </a:pPr>
            <a:r>
              <a:rPr lang="en-GB" sz="2000" b="1">
                <a:solidFill>
                  <a:schemeClr val="dk1"/>
                </a:solidFill>
                <a:latin typeface="Arial"/>
                <a:ea typeface="Arial"/>
                <a:cs typeface="Arial"/>
                <a:sym typeface="Arial"/>
              </a:rPr>
              <a:t>Reconfirme le </a:t>
            </a:r>
            <a:r>
              <a:rPr lang="en-GB" sz="2000">
                <a:solidFill>
                  <a:schemeClr val="dk1"/>
                </a:solidFill>
                <a:latin typeface="Arial"/>
                <a:ea typeface="Arial"/>
                <a:cs typeface="Arial"/>
                <a:sym typeface="Arial"/>
              </a:rPr>
              <a:t>consentement éclairé ou l'assentiment</a:t>
            </a:r>
            <a:endParaRPr sz="2000">
              <a:solidFill>
                <a:schemeClr val="dk1"/>
              </a:solidFill>
              <a:latin typeface="Arial"/>
              <a:ea typeface="Arial"/>
              <a:cs typeface="Arial"/>
              <a:sym typeface="Arial"/>
            </a:endParaRPr>
          </a:p>
          <a:p>
            <a:pPr marL="0" marR="0" lvl="0" indent="0" algn="l" rtl="0">
              <a:spcBef>
                <a:spcPts val="1200"/>
              </a:spcBef>
              <a:spcAft>
                <a:spcPts val="0"/>
              </a:spcAft>
              <a:buNone/>
            </a:pPr>
            <a:r>
              <a:rPr lang="en-GB" sz="2000" b="1">
                <a:solidFill>
                  <a:schemeClr val="dk1"/>
                </a:solidFill>
                <a:latin typeface="Arial"/>
                <a:ea typeface="Arial"/>
                <a:cs typeface="Arial"/>
                <a:sym typeface="Arial"/>
              </a:rPr>
              <a:t>Documente les </a:t>
            </a:r>
            <a:r>
              <a:rPr lang="en-GB" sz="2000">
                <a:solidFill>
                  <a:schemeClr val="dk1"/>
                </a:solidFill>
                <a:latin typeface="Arial"/>
                <a:ea typeface="Arial"/>
                <a:cs typeface="Arial"/>
                <a:sym typeface="Arial"/>
              </a:rPr>
              <a:t>interventions et les actions de suivi en montrant les changements et/ou les progrès réalisés.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267" name="Google Shape;267;p12"/>
          <p:cNvGrpSpPr/>
          <p:nvPr/>
        </p:nvGrpSpPr>
        <p:grpSpPr>
          <a:xfrm>
            <a:off x="1117683" y="2194390"/>
            <a:ext cx="3415887" cy="2678824"/>
            <a:chOff x="1117683" y="2194390"/>
            <a:chExt cx="3415887" cy="2678824"/>
          </a:xfrm>
        </p:grpSpPr>
        <p:sp>
          <p:nvSpPr>
            <p:cNvPr id="268" name="Google Shape;268;p12"/>
            <p:cNvSpPr/>
            <p:nvPr/>
          </p:nvSpPr>
          <p:spPr>
            <a:xfrm>
              <a:off x="1117683" y="2194390"/>
              <a:ext cx="1792248" cy="1200806"/>
            </a:xfrm>
            <a:prstGeom prst="wedgeRoundRectCallout">
              <a:avLst>
                <a:gd name="adj1" fmla="val 19938"/>
                <a:gd name="adj2" fmla="val 69216"/>
                <a:gd name="adj3" fmla="val 1666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 name="Google Shape;269;p12"/>
            <p:cNvSpPr/>
            <p:nvPr/>
          </p:nvSpPr>
          <p:spPr>
            <a:xfrm>
              <a:off x="3240911" y="3671195"/>
              <a:ext cx="1292659" cy="866081"/>
            </a:xfrm>
            <a:prstGeom prst="wedgeRoundRectCallout">
              <a:avLst>
                <a:gd name="adj1" fmla="val -20501"/>
                <a:gd name="adj2" fmla="val 64241"/>
                <a:gd name="adj3" fmla="val 1666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 name="Google Shape;270;p12"/>
            <p:cNvSpPr/>
            <p:nvPr/>
          </p:nvSpPr>
          <p:spPr>
            <a:xfrm>
              <a:off x="1747778" y="4229639"/>
              <a:ext cx="1097717" cy="643575"/>
            </a:xfrm>
            <a:prstGeom prst="wedgeRoundRectCallout">
              <a:avLst>
                <a:gd name="adj1" fmla="val -20501"/>
                <a:gd name="adj2" fmla="val 84025"/>
                <a:gd name="adj3" fmla="val 1666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71" name="Google Shape;271;p12"/>
          <p:cNvSpPr txBox="1"/>
          <p:nvPr/>
        </p:nvSpPr>
        <p:spPr>
          <a:xfrm>
            <a:off x="5790673" y="2701699"/>
            <a:ext cx="540286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a:solidFill>
                  <a:schemeClr val="dk1"/>
                </a:solidFill>
                <a:latin typeface="Arial"/>
                <a:ea typeface="Arial"/>
                <a:cs typeface="Arial"/>
                <a:sym typeface="Arial"/>
              </a:rPr>
              <a:t>Qui doit participer à l'élaboration du plan de d’action ?</a:t>
            </a:r>
            <a:endParaRPr/>
          </a:p>
        </p:txBody>
      </p:sp>
      <p:sp>
        <p:nvSpPr>
          <p:cNvPr id="272" name="Google Shape;272;p1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Discussion en plénière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3"/>
          <p:cNvSpPr/>
          <p:nvPr/>
        </p:nvSpPr>
        <p:spPr>
          <a:xfrm>
            <a:off x="6096000" y="1285118"/>
            <a:ext cx="5257800" cy="2620025"/>
          </a:xfrm>
          <a:prstGeom prst="wedgeRoundRectCallout">
            <a:avLst>
              <a:gd name="adj1" fmla="val 53982"/>
              <a:gd name="adj2" fmla="val -22417"/>
              <a:gd name="adj3" fmla="val 16667"/>
            </a:avLst>
          </a:prstGeom>
          <a:solidFill>
            <a:srgbClr val="D3EAC8"/>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dirty="0">
              <a:solidFill>
                <a:schemeClr val="dk1"/>
              </a:solidFill>
              <a:latin typeface="Arial"/>
              <a:ea typeface="Arial"/>
              <a:cs typeface="Arial"/>
              <a:sym typeface="Arial"/>
            </a:endParaRPr>
          </a:p>
          <a:p>
            <a:pPr marL="0" marR="0" lvl="0" indent="0" algn="ctr" rtl="0">
              <a:spcBef>
                <a:spcPts val="0"/>
              </a:spcBef>
              <a:spcAft>
                <a:spcPts val="0"/>
              </a:spcAft>
              <a:buNone/>
            </a:pPr>
            <a:r>
              <a:rPr lang="en-GB" sz="2400" dirty="0">
                <a:solidFill>
                  <a:schemeClr val="dk1"/>
                </a:solidFill>
                <a:latin typeface="Arial"/>
                <a:ea typeface="Arial"/>
                <a:cs typeface="Arial"/>
                <a:sym typeface="Arial"/>
              </a:rPr>
              <a:t> De quoi </a:t>
            </a:r>
            <a:r>
              <a:rPr lang="en-GB" sz="2400" dirty="0" err="1">
                <a:solidFill>
                  <a:schemeClr val="dk1"/>
                </a:solidFill>
                <a:latin typeface="Arial"/>
                <a:ea typeface="Arial"/>
                <a:cs typeface="Arial"/>
                <a:sym typeface="Arial"/>
              </a:rPr>
              <a:t>pensez-vous</a:t>
            </a:r>
            <a:r>
              <a:rPr lang="en-GB" sz="2400" dirty="0">
                <a:solidFill>
                  <a:schemeClr val="dk1"/>
                </a:solidFill>
                <a:latin typeface="Arial"/>
                <a:ea typeface="Arial"/>
                <a:cs typeface="Arial"/>
                <a:sym typeface="Arial"/>
              </a:rPr>
              <a:t> </a:t>
            </a:r>
            <a:r>
              <a:rPr lang="en-GB" sz="2400" dirty="0" err="1">
                <a:solidFill>
                  <a:schemeClr val="dk1"/>
                </a:solidFill>
                <a:latin typeface="Arial"/>
                <a:ea typeface="Arial"/>
                <a:cs typeface="Arial"/>
                <a:sym typeface="Arial"/>
              </a:rPr>
              <a:t>avoir</a:t>
            </a:r>
            <a:r>
              <a:rPr lang="en-GB" sz="2400" dirty="0">
                <a:solidFill>
                  <a:schemeClr val="dk1"/>
                </a:solidFill>
                <a:latin typeface="Arial"/>
                <a:ea typeface="Arial"/>
                <a:cs typeface="Arial"/>
                <a:sym typeface="Arial"/>
              </a:rPr>
              <a:t> </a:t>
            </a:r>
            <a:r>
              <a:rPr lang="en-GB" sz="2400" dirty="0" err="1">
                <a:solidFill>
                  <a:schemeClr val="dk1"/>
                </a:solidFill>
                <a:latin typeface="Arial"/>
                <a:ea typeface="Arial"/>
                <a:cs typeface="Arial"/>
                <a:sym typeface="Arial"/>
              </a:rPr>
              <a:t>besoin</a:t>
            </a:r>
            <a:r>
              <a:rPr lang="en-GB" sz="2400" dirty="0">
                <a:solidFill>
                  <a:schemeClr val="dk1"/>
                </a:solidFill>
                <a:latin typeface="Arial"/>
                <a:ea typeface="Arial"/>
                <a:cs typeface="Arial"/>
                <a:sym typeface="Arial"/>
              </a:rPr>
              <a:t> ? </a:t>
            </a:r>
            <a:endParaRPr dirty="0"/>
          </a:p>
          <a:p>
            <a:pPr marL="0" marR="0" lvl="0" indent="0" algn="ctr" rtl="0">
              <a:spcBef>
                <a:spcPts val="0"/>
              </a:spcBef>
              <a:spcAft>
                <a:spcPts val="0"/>
              </a:spcAft>
              <a:buNone/>
            </a:pPr>
            <a:r>
              <a:rPr lang="en-GB" sz="2400" dirty="0" err="1">
                <a:solidFill>
                  <a:schemeClr val="dk1"/>
                </a:solidFill>
                <a:latin typeface="Arial"/>
                <a:ea typeface="Arial"/>
                <a:cs typeface="Arial"/>
                <a:sym typeface="Arial"/>
              </a:rPr>
              <a:t>Qu'est-ce</a:t>
            </a:r>
            <a:r>
              <a:rPr lang="en-GB" sz="2400" dirty="0">
                <a:solidFill>
                  <a:schemeClr val="dk1"/>
                </a:solidFill>
                <a:latin typeface="Arial"/>
                <a:ea typeface="Arial"/>
                <a:cs typeface="Arial"/>
                <a:sym typeface="Arial"/>
              </a:rPr>
              <a:t> qui </a:t>
            </a:r>
            <a:r>
              <a:rPr lang="en-GB" sz="2400" dirty="0" err="1">
                <a:solidFill>
                  <a:schemeClr val="dk1"/>
                </a:solidFill>
                <a:latin typeface="Arial"/>
                <a:ea typeface="Arial"/>
                <a:cs typeface="Arial"/>
                <a:sym typeface="Arial"/>
              </a:rPr>
              <a:t>pourrait</a:t>
            </a:r>
            <a:r>
              <a:rPr lang="en-GB" sz="2400" dirty="0">
                <a:solidFill>
                  <a:schemeClr val="dk1"/>
                </a:solidFill>
                <a:latin typeface="Arial"/>
                <a:ea typeface="Arial"/>
                <a:cs typeface="Arial"/>
                <a:sym typeface="Arial"/>
              </a:rPr>
              <a:t> </a:t>
            </a:r>
            <a:r>
              <a:rPr lang="en-GB" sz="2400" dirty="0" err="1">
                <a:solidFill>
                  <a:schemeClr val="dk1"/>
                </a:solidFill>
                <a:latin typeface="Arial"/>
                <a:ea typeface="Arial"/>
                <a:cs typeface="Arial"/>
                <a:sym typeface="Arial"/>
              </a:rPr>
              <a:t>vous</a:t>
            </a:r>
            <a:r>
              <a:rPr lang="en-GB" sz="2400" dirty="0">
                <a:solidFill>
                  <a:schemeClr val="dk1"/>
                </a:solidFill>
                <a:latin typeface="Arial"/>
                <a:ea typeface="Arial"/>
                <a:cs typeface="Arial"/>
                <a:sym typeface="Arial"/>
              </a:rPr>
              <a:t> aider ? </a:t>
            </a:r>
            <a:endParaRPr dirty="0"/>
          </a:p>
          <a:p>
            <a:pPr marL="0" marR="0" lvl="0" indent="0" algn="ctr" rtl="0">
              <a:spcBef>
                <a:spcPts val="0"/>
              </a:spcBef>
              <a:spcAft>
                <a:spcPts val="0"/>
              </a:spcAft>
              <a:buNone/>
            </a:pPr>
            <a:r>
              <a:rPr lang="en-GB" sz="2400" dirty="0">
                <a:solidFill>
                  <a:schemeClr val="dk1"/>
                </a:solidFill>
                <a:latin typeface="Arial"/>
                <a:ea typeface="Arial"/>
                <a:cs typeface="Arial"/>
                <a:sym typeface="Arial"/>
              </a:rPr>
              <a:t>Comment </a:t>
            </a:r>
            <a:r>
              <a:rPr lang="en-GB" sz="2400" dirty="0" err="1">
                <a:solidFill>
                  <a:schemeClr val="dk1"/>
                </a:solidFill>
                <a:latin typeface="Arial"/>
                <a:ea typeface="Arial"/>
                <a:cs typeface="Arial"/>
                <a:sym typeface="Arial"/>
              </a:rPr>
              <a:t>pouvons</a:t>
            </a:r>
            <a:r>
              <a:rPr lang="en-GB" sz="2400" dirty="0">
                <a:solidFill>
                  <a:schemeClr val="dk1"/>
                </a:solidFill>
                <a:latin typeface="Arial"/>
                <a:ea typeface="Arial"/>
                <a:cs typeface="Arial"/>
                <a:sym typeface="Arial"/>
              </a:rPr>
              <a:t>-nous </a:t>
            </a:r>
            <a:r>
              <a:rPr lang="en-GB" sz="2400" dirty="0" err="1">
                <a:solidFill>
                  <a:schemeClr val="dk1"/>
                </a:solidFill>
                <a:latin typeface="Arial"/>
                <a:ea typeface="Arial"/>
                <a:cs typeface="Arial"/>
                <a:sym typeface="Arial"/>
              </a:rPr>
              <a:t>collaborer</a:t>
            </a:r>
            <a:r>
              <a:rPr lang="en-GB" sz="2400" dirty="0">
                <a:solidFill>
                  <a:schemeClr val="dk1"/>
                </a:solidFill>
                <a:latin typeface="Arial"/>
                <a:ea typeface="Arial"/>
                <a:cs typeface="Arial"/>
                <a:sym typeface="Arial"/>
              </a:rPr>
              <a:t> dans </a:t>
            </a:r>
            <a:r>
              <a:rPr lang="en-GB" sz="2400" dirty="0" err="1">
                <a:solidFill>
                  <a:schemeClr val="dk1"/>
                </a:solidFill>
                <a:latin typeface="Arial"/>
                <a:ea typeface="Arial"/>
                <a:cs typeface="Arial"/>
                <a:sym typeface="Arial"/>
              </a:rPr>
              <a:t>ce</a:t>
            </a:r>
            <a:r>
              <a:rPr lang="en-GB" sz="2400" dirty="0">
                <a:solidFill>
                  <a:schemeClr val="dk1"/>
                </a:solidFill>
                <a:latin typeface="Arial"/>
                <a:ea typeface="Arial"/>
                <a:cs typeface="Arial"/>
                <a:sym typeface="Arial"/>
              </a:rPr>
              <a:t> </a:t>
            </a:r>
            <a:r>
              <a:rPr lang="en-GB" sz="2400" dirty="0" err="1">
                <a:solidFill>
                  <a:schemeClr val="dk1"/>
                </a:solidFill>
                <a:latin typeface="Arial"/>
                <a:ea typeface="Arial"/>
                <a:cs typeface="Arial"/>
                <a:sym typeface="Arial"/>
              </a:rPr>
              <a:t>domaine</a:t>
            </a:r>
            <a:r>
              <a:rPr lang="en-GB" sz="2400" dirty="0">
                <a:solidFill>
                  <a:schemeClr val="dk1"/>
                </a:solidFill>
                <a:latin typeface="Arial"/>
                <a:ea typeface="Arial"/>
                <a:cs typeface="Arial"/>
                <a:sym typeface="Arial"/>
              </a:rPr>
              <a:t> ? </a:t>
            </a:r>
            <a:endParaRPr sz="2400" dirty="0">
              <a:solidFill>
                <a:schemeClr val="lt1"/>
              </a:solidFill>
              <a:latin typeface="Calibri"/>
              <a:ea typeface="Calibri"/>
              <a:cs typeface="Calibri"/>
              <a:sym typeface="Calibri"/>
            </a:endParaRPr>
          </a:p>
        </p:txBody>
      </p:sp>
      <p:sp>
        <p:nvSpPr>
          <p:cNvPr id="279" name="Google Shape;279;p1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Qui est impliqué dans la planification des cas ?</a:t>
            </a:r>
            <a:endParaRPr/>
          </a:p>
        </p:txBody>
      </p:sp>
      <p:sp>
        <p:nvSpPr>
          <p:cNvPr id="280" name="Google Shape;280;p13"/>
          <p:cNvSpPr txBox="1"/>
          <p:nvPr/>
        </p:nvSpPr>
        <p:spPr>
          <a:xfrm>
            <a:off x="526473" y="1900278"/>
            <a:ext cx="5043523"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strike="noStrike">
                <a:solidFill>
                  <a:schemeClr val="dk1"/>
                </a:solidFill>
                <a:latin typeface="Arial"/>
                <a:ea typeface="Arial"/>
                <a:cs typeface="Arial"/>
                <a:sym typeface="Arial"/>
              </a:rPr>
              <a:t>L'enfant, le parent</a:t>
            </a:r>
            <a:r>
              <a:rPr lang="en-GB" sz="2400">
                <a:solidFill>
                  <a:schemeClr val="dk1"/>
                </a:solidFill>
                <a:latin typeface="Arial"/>
                <a:ea typeface="Arial"/>
                <a:cs typeface="Arial"/>
                <a:sym typeface="Arial"/>
              </a:rPr>
              <a:t>, la personne qui s'occupe de lui </a:t>
            </a:r>
            <a:r>
              <a:rPr lang="en-GB" sz="2400" b="0" i="0" strike="noStrike">
                <a:solidFill>
                  <a:schemeClr val="dk1"/>
                </a:solidFill>
                <a:latin typeface="Arial"/>
                <a:ea typeface="Arial"/>
                <a:cs typeface="Arial"/>
                <a:sym typeface="Arial"/>
              </a:rPr>
              <a:t>et/ou l'</a:t>
            </a:r>
            <a:r>
              <a:rPr lang="en-GB" sz="2400">
                <a:solidFill>
                  <a:schemeClr val="dk1"/>
                </a:solidFill>
                <a:latin typeface="Arial"/>
                <a:ea typeface="Arial"/>
                <a:cs typeface="Arial"/>
                <a:sym typeface="Arial"/>
              </a:rPr>
              <a:t>adulte de confiance </a:t>
            </a:r>
            <a:r>
              <a:rPr lang="en-GB" sz="2400" b="0" i="0" strike="noStrike">
                <a:solidFill>
                  <a:schemeClr val="dk1"/>
                </a:solidFill>
                <a:latin typeface="Arial"/>
                <a:ea typeface="Arial"/>
                <a:cs typeface="Arial"/>
                <a:sym typeface="Arial"/>
              </a:rPr>
              <a:t>doivent être </a:t>
            </a:r>
            <a:r>
              <a:rPr lang="en-GB" sz="2400" b="1" i="0" strike="noStrike">
                <a:solidFill>
                  <a:schemeClr val="dk1"/>
                </a:solidFill>
                <a:latin typeface="Arial"/>
                <a:ea typeface="Arial"/>
                <a:cs typeface="Arial"/>
                <a:sym typeface="Arial"/>
              </a:rPr>
              <a:t>pleinement impliqués </a:t>
            </a:r>
            <a:r>
              <a:rPr lang="en-GB" sz="2400" b="0" i="0" strike="noStrike">
                <a:solidFill>
                  <a:schemeClr val="dk1"/>
                </a:solidFill>
                <a:latin typeface="Arial"/>
                <a:ea typeface="Arial"/>
                <a:cs typeface="Arial"/>
                <a:sym typeface="Arial"/>
              </a:rPr>
              <a:t>dans l'élaboration du plan d'intervention.</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GB" sz="2400">
                <a:solidFill>
                  <a:schemeClr val="dk1"/>
                </a:solidFill>
                <a:latin typeface="Arial"/>
                <a:ea typeface="Arial"/>
                <a:cs typeface="Arial"/>
                <a:sym typeface="Arial"/>
              </a:rPr>
              <a:t>L'objectif du plan d'intervention est d'élaborer </a:t>
            </a:r>
            <a:r>
              <a:rPr lang="en-GB" sz="2400" b="1">
                <a:solidFill>
                  <a:schemeClr val="dk1"/>
                </a:solidFill>
                <a:latin typeface="Arial"/>
                <a:ea typeface="Arial"/>
                <a:cs typeface="Arial"/>
                <a:sym typeface="Arial"/>
              </a:rPr>
              <a:t>avec l'</a:t>
            </a:r>
            <a:r>
              <a:rPr lang="en-GB" sz="2400">
                <a:solidFill>
                  <a:schemeClr val="dk1"/>
                </a:solidFill>
                <a:latin typeface="Arial"/>
                <a:ea typeface="Arial"/>
                <a:cs typeface="Arial"/>
                <a:sym typeface="Arial"/>
              </a:rPr>
              <a:t>enfant, la personne qui s'occupe de lui et/ou l'adulte de confiance les prochaines étapes et les mesures à prendre.</a:t>
            </a:r>
            <a:endParaRPr sz="2400">
              <a:solidFill>
                <a:schemeClr val="dk1"/>
              </a:solidFill>
              <a:latin typeface="Arial"/>
              <a:ea typeface="Arial"/>
              <a:cs typeface="Arial"/>
              <a:sym typeface="Arial"/>
            </a:endParaRPr>
          </a:p>
        </p:txBody>
      </p:sp>
      <p:grpSp>
        <p:nvGrpSpPr>
          <p:cNvPr id="281" name="Google Shape;281;p13"/>
          <p:cNvGrpSpPr/>
          <p:nvPr/>
        </p:nvGrpSpPr>
        <p:grpSpPr>
          <a:xfrm rot="-351913" flipH="1">
            <a:off x="8898760" y="4276180"/>
            <a:ext cx="1509579" cy="659606"/>
            <a:chOff x="-136130" y="1406917"/>
            <a:chExt cx="2401118" cy="1120383"/>
          </a:xfrm>
        </p:grpSpPr>
        <p:sp>
          <p:nvSpPr>
            <p:cNvPr id="282" name="Google Shape;282;p13"/>
            <p:cNvSpPr/>
            <p:nvPr/>
          </p:nvSpPr>
          <p:spPr>
            <a:xfrm>
              <a:off x="1319570" y="1892300"/>
              <a:ext cx="635000" cy="635000"/>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13"/>
            <p:cNvSpPr/>
            <p:nvPr/>
          </p:nvSpPr>
          <p:spPr>
            <a:xfrm rot="6300000">
              <a:off x="267870" y="1225550"/>
              <a:ext cx="647700" cy="1333500"/>
            </a:xfrm>
            <a:prstGeom prst="round2SameRect">
              <a:avLst>
                <a:gd name="adj1" fmla="val 500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13"/>
            <p:cNvSpPr/>
            <p:nvPr/>
          </p:nvSpPr>
          <p:spPr>
            <a:xfrm rot="6300000">
              <a:off x="1820522" y="1812699"/>
              <a:ext cx="259785" cy="581733"/>
            </a:xfrm>
            <a:prstGeom prst="round2SameRect">
              <a:avLst>
                <a:gd name="adj1" fmla="val 500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85" name="Google Shape;285;p13"/>
          <p:cNvGrpSpPr/>
          <p:nvPr/>
        </p:nvGrpSpPr>
        <p:grpSpPr>
          <a:xfrm rot="-10375467">
            <a:off x="8704570" y="5391362"/>
            <a:ext cx="2024440" cy="1095322"/>
            <a:chOff x="-136130" y="1406917"/>
            <a:chExt cx="2300532" cy="1244701"/>
          </a:xfrm>
        </p:grpSpPr>
        <p:sp>
          <p:nvSpPr>
            <p:cNvPr id="286" name="Google Shape;286;p13"/>
            <p:cNvSpPr/>
            <p:nvPr/>
          </p:nvSpPr>
          <p:spPr>
            <a:xfrm>
              <a:off x="1319570" y="1892300"/>
              <a:ext cx="635000" cy="635000"/>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3"/>
            <p:cNvSpPr/>
            <p:nvPr/>
          </p:nvSpPr>
          <p:spPr>
            <a:xfrm rot="6300000">
              <a:off x="267870" y="1225550"/>
              <a:ext cx="647700" cy="1333500"/>
            </a:xfrm>
            <a:prstGeom prst="round2SameRect">
              <a:avLst>
                <a:gd name="adj1" fmla="val 500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13"/>
            <p:cNvSpPr/>
            <p:nvPr/>
          </p:nvSpPr>
          <p:spPr>
            <a:xfrm rot="6300000">
              <a:off x="1719936" y="2160004"/>
              <a:ext cx="259785" cy="581733"/>
            </a:xfrm>
            <a:prstGeom prst="round2SameRect">
              <a:avLst>
                <a:gd name="adj1" fmla="val 500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9" name="Google Shape;289;p13"/>
          <p:cNvSpPr/>
          <p:nvPr/>
        </p:nvSpPr>
        <p:spPr>
          <a:xfrm>
            <a:off x="6730148" y="4348273"/>
            <a:ext cx="2019623" cy="2107771"/>
          </a:xfrm>
          <a:prstGeom prst="snip1Rect">
            <a:avLst>
              <a:gd name="adj" fmla="val 1666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0" name="Google Shape;290;p13"/>
          <p:cNvGrpSpPr/>
          <p:nvPr/>
        </p:nvGrpSpPr>
        <p:grpSpPr>
          <a:xfrm>
            <a:off x="6822501" y="4630975"/>
            <a:ext cx="1560014" cy="1660905"/>
            <a:chOff x="7815803" y="1235921"/>
            <a:chExt cx="1138981" cy="1212642"/>
          </a:xfrm>
        </p:grpSpPr>
        <p:sp>
          <p:nvSpPr>
            <p:cNvPr id="291" name="Google Shape;291;p13"/>
            <p:cNvSpPr/>
            <p:nvPr/>
          </p:nvSpPr>
          <p:spPr>
            <a:xfrm rot="5400000">
              <a:off x="8306379" y="1225937"/>
              <a:ext cx="303317" cy="323285"/>
            </a:xfrm>
            <a:prstGeom prst="down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92" name="Google Shape;292;p13"/>
            <p:cNvSpPr/>
            <p:nvPr/>
          </p:nvSpPr>
          <p:spPr>
            <a:xfrm rot="10800000" flipH="1">
              <a:off x="7964825" y="1317951"/>
              <a:ext cx="663141" cy="675035"/>
            </a:xfrm>
            <a:prstGeom prst="bentArrow">
              <a:avLst>
                <a:gd name="adj1" fmla="val 25000"/>
                <a:gd name="adj2" fmla="val 25000"/>
                <a:gd name="adj3" fmla="val 25000"/>
                <a:gd name="adj4" fmla="val 437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sp>
          <p:nvSpPr>
            <p:cNvPr id="293" name="Google Shape;293;p13"/>
            <p:cNvSpPr/>
            <p:nvPr/>
          </p:nvSpPr>
          <p:spPr>
            <a:xfrm rot="10800000">
              <a:off x="8394122" y="1670575"/>
              <a:ext cx="541443" cy="675035"/>
            </a:xfrm>
            <a:prstGeom prst="bentArrow">
              <a:avLst>
                <a:gd name="adj1" fmla="val 31450"/>
                <a:gd name="adj2" fmla="val 28225"/>
                <a:gd name="adj3" fmla="val 25000"/>
                <a:gd name="adj4" fmla="val 437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sp>
          <p:nvSpPr>
            <p:cNvPr id="294" name="Google Shape;294;p13"/>
            <p:cNvSpPr/>
            <p:nvPr/>
          </p:nvSpPr>
          <p:spPr>
            <a:xfrm rot="2700000">
              <a:off x="7897288" y="1984220"/>
              <a:ext cx="378472" cy="387244"/>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95" name="Google Shape;295;p13"/>
            <p:cNvSpPr/>
            <p:nvPr/>
          </p:nvSpPr>
          <p:spPr>
            <a:xfrm>
              <a:off x="8741260" y="1268041"/>
              <a:ext cx="213524" cy="213524"/>
            </a:xfrm>
            <a:prstGeom prst="donut">
              <a:avLst>
                <a:gd name="adj" fmla="val 3218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Comment aborder la planification d'un cas</a:t>
            </a:r>
            <a:endParaRPr/>
          </a:p>
        </p:txBody>
      </p:sp>
      <p:sp>
        <p:nvSpPr>
          <p:cNvPr id="302" name="Google Shape;302;p14"/>
          <p:cNvSpPr txBox="1"/>
          <p:nvPr/>
        </p:nvSpPr>
        <p:spPr>
          <a:xfrm>
            <a:off x="7938809" y="3797983"/>
            <a:ext cx="3426823"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BASÉ SUR LA FORCE</a:t>
            </a:r>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GB" sz="1800">
                <a:solidFill>
                  <a:schemeClr val="dk1"/>
                </a:solidFill>
                <a:latin typeface="Arial"/>
                <a:ea typeface="Arial"/>
                <a:cs typeface="Arial"/>
                <a:sym typeface="Arial"/>
              </a:rPr>
              <a:t>Concentrez-vous sur les points forts et les ressources disponibles et essayez de les exploiter. Utiliser ce qui existe déjà et ce qui fonctionne</a:t>
            </a:r>
            <a:endParaRPr sz="1800">
              <a:solidFill>
                <a:schemeClr val="dk1"/>
              </a:solidFill>
              <a:latin typeface="Arial"/>
              <a:ea typeface="Arial"/>
              <a:cs typeface="Arial"/>
              <a:sym typeface="Arial"/>
            </a:endParaRPr>
          </a:p>
        </p:txBody>
      </p:sp>
      <p:sp>
        <p:nvSpPr>
          <p:cNvPr id="303" name="Google Shape;303;p14"/>
          <p:cNvSpPr txBox="1"/>
          <p:nvPr/>
        </p:nvSpPr>
        <p:spPr>
          <a:xfrm>
            <a:off x="4390272" y="3797983"/>
            <a:ext cx="3243943"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RENFORCER LE POUVOIR D'ACTION</a:t>
            </a:r>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GB" sz="1800">
                <a:solidFill>
                  <a:schemeClr val="dk1"/>
                </a:solidFill>
                <a:latin typeface="Arial"/>
                <a:ea typeface="Arial"/>
                <a:cs typeface="Arial"/>
                <a:sym typeface="Arial"/>
              </a:rPr>
              <a:t>Faire en sorte que l'enfant, le parent ou l'aidant se sente plus fort, plus confiant, plus apte à prendre le contrôle et à revendiquer ses droits.</a:t>
            </a:r>
            <a:endParaRPr sz="1800">
              <a:solidFill>
                <a:schemeClr val="dk1"/>
              </a:solidFill>
              <a:latin typeface="Arial"/>
              <a:ea typeface="Arial"/>
              <a:cs typeface="Arial"/>
              <a:sym typeface="Arial"/>
            </a:endParaRPr>
          </a:p>
        </p:txBody>
      </p:sp>
      <p:sp>
        <p:nvSpPr>
          <p:cNvPr id="304" name="Google Shape;304;p14"/>
          <p:cNvSpPr txBox="1"/>
          <p:nvPr/>
        </p:nvSpPr>
        <p:spPr>
          <a:xfrm>
            <a:off x="838200" y="3797984"/>
            <a:ext cx="3058886"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PARTICIPATIF</a:t>
            </a:r>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GB" sz="1800">
                <a:solidFill>
                  <a:schemeClr val="dk1"/>
                </a:solidFill>
                <a:latin typeface="Arial"/>
                <a:ea typeface="Arial"/>
                <a:cs typeface="Arial"/>
                <a:sym typeface="Arial"/>
              </a:rPr>
              <a:t>Permettre à l'enfant de partager son point de vue librement et en toute sécurité. Prendre son avis au sérieux et partager la prise de décision.</a:t>
            </a:r>
            <a:endParaRPr sz="1800">
              <a:solidFill>
                <a:schemeClr val="dk1"/>
              </a:solidFill>
              <a:latin typeface="Arial"/>
              <a:ea typeface="Arial"/>
              <a:cs typeface="Arial"/>
              <a:sym typeface="Arial"/>
            </a:endParaRPr>
          </a:p>
        </p:txBody>
      </p:sp>
      <p:grpSp>
        <p:nvGrpSpPr>
          <p:cNvPr id="305" name="Google Shape;305;p14"/>
          <p:cNvGrpSpPr/>
          <p:nvPr/>
        </p:nvGrpSpPr>
        <p:grpSpPr>
          <a:xfrm>
            <a:off x="2081898" y="1694389"/>
            <a:ext cx="1413544" cy="1734611"/>
            <a:chOff x="3400707" y="1772174"/>
            <a:chExt cx="3124628" cy="3737192"/>
          </a:xfrm>
        </p:grpSpPr>
        <p:sp>
          <p:nvSpPr>
            <p:cNvPr id="306" name="Google Shape;306;p14"/>
            <p:cNvSpPr/>
            <p:nvPr/>
          </p:nvSpPr>
          <p:spPr>
            <a:xfrm>
              <a:off x="3400707" y="2359766"/>
              <a:ext cx="1412240" cy="1412240"/>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7" name="Google Shape;307;p14"/>
            <p:cNvSpPr/>
            <p:nvPr/>
          </p:nvSpPr>
          <p:spPr>
            <a:xfrm>
              <a:off x="3400707" y="4048152"/>
              <a:ext cx="1335891" cy="1461214"/>
            </a:xfrm>
            <a:prstGeom prst="round2SameRect">
              <a:avLst>
                <a:gd name="adj1" fmla="val 500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8" name="Google Shape;308;p14"/>
            <p:cNvSpPr/>
            <p:nvPr/>
          </p:nvSpPr>
          <p:spPr>
            <a:xfrm>
              <a:off x="4351096" y="2702772"/>
              <a:ext cx="771005" cy="771004"/>
            </a:xfrm>
            <a:prstGeom prst="chord">
              <a:avLst>
                <a:gd name="adj1" fmla="val 2700000"/>
                <a:gd name="adj2" fmla="val 973434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9" name="Google Shape;309;p14"/>
            <p:cNvSpPr/>
            <p:nvPr/>
          </p:nvSpPr>
          <p:spPr>
            <a:xfrm>
              <a:off x="5001335" y="1772174"/>
              <a:ext cx="1524000" cy="1175183"/>
            </a:xfrm>
            <a:prstGeom prst="wedgeRoundRectCallout">
              <a:avLst>
                <a:gd name="adj1" fmla="val -20833"/>
                <a:gd name="adj2" fmla="val 62500"/>
                <a:gd name="adj3"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grpSp>
        <p:nvGrpSpPr>
          <p:cNvPr id="310" name="Google Shape;310;p14"/>
          <p:cNvGrpSpPr/>
          <p:nvPr/>
        </p:nvGrpSpPr>
        <p:grpSpPr>
          <a:xfrm>
            <a:off x="5345856" y="1751449"/>
            <a:ext cx="1338710" cy="1680599"/>
            <a:chOff x="5807033" y="1798389"/>
            <a:chExt cx="1079400" cy="1355064"/>
          </a:xfrm>
        </p:grpSpPr>
        <p:sp>
          <p:nvSpPr>
            <p:cNvPr id="311" name="Google Shape;311;p14"/>
            <p:cNvSpPr/>
            <p:nvPr/>
          </p:nvSpPr>
          <p:spPr>
            <a:xfrm>
              <a:off x="6103845" y="2387203"/>
              <a:ext cx="505147" cy="766250"/>
            </a:xfrm>
            <a:prstGeom prst="round2SameRect">
              <a:avLst>
                <a:gd name="adj1" fmla="val 29126"/>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nvGrpSpPr>
            <p:cNvPr id="312" name="Google Shape;312;p14"/>
            <p:cNvGrpSpPr/>
            <p:nvPr/>
          </p:nvGrpSpPr>
          <p:grpSpPr>
            <a:xfrm>
              <a:off x="6383882" y="2365457"/>
              <a:ext cx="502551" cy="604758"/>
              <a:chOff x="6167462" y="2464056"/>
              <a:chExt cx="1125848" cy="1354817"/>
            </a:xfrm>
          </p:grpSpPr>
          <p:sp>
            <p:nvSpPr>
              <p:cNvPr id="313" name="Google Shape;313;p14"/>
              <p:cNvSpPr/>
              <p:nvPr/>
            </p:nvSpPr>
            <p:spPr>
              <a:xfrm rot="-3488788">
                <a:off x="6531728" y="2369144"/>
                <a:ext cx="366756" cy="106161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14" name="Google Shape;314;p14"/>
              <p:cNvSpPr/>
              <p:nvPr/>
            </p:nvSpPr>
            <p:spPr>
              <a:xfrm rot="-8442348">
                <a:off x="6787249" y="2898846"/>
                <a:ext cx="324731" cy="68858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15" name="Google Shape;315;p14"/>
              <p:cNvSpPr/>
              <p:nvPr/>
            </p:nvSpPr>
            <p:spPr>
              <a:xfrm>
                <a:off x="6527170" y="3522157"/>
                <a:ext cx="289198" cy="296716"/>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grpSp>
          <p:nvGrpSpPr>
            <p:cNvPr id="316" name="Google Shape;316;p14"/>
            <p:cNvGrpSpPr/>
            <p:nvPr/>
          </p:nvGrpSpPr>
          <p:grpSpPr>
            <a:xfrm flipH="1">
              <a:off x="5807033" y="2365457"/>
              <a:ext cx="529014" cy="604758"/>
              <a:chOff x="6167462" y="2464056"/>
              <a:chExt cx="1125848" cy="1354817"/>
            </a:xfrm>
          </p:grpSpPr>
          <p:sp>
            <p:nvSpPr>
              <p:cNvPr id="317" name="Google Shape;317;p14"/>
              <p:cNvSpPr/>
              <p:nvPr/>
            </p:nvSpPr>
            <p:spPr>
              <a:xfrm rot="-3488788">
                <a:off x="6531728" y="2369144"/>
                <a:ext cx="366756" cy="106161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18" name="Google Shape;318;p14"/>
              <p:cNvSpPr/>
              <p:nvPr/>
            </p:nvSpPr>
            <p:spPr>
              <a:xfrm rot="-8442348">
                <a:off x="6787249" y="2898846"/>
                <a:ext cx="324731" cy="68858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19" name="Google Shape;319;p14"/>
              <p:cNvSpPr/>
              <p:nvPr/>
            </p:nvSpPr>
            <p:spPr>
              <a:xfrm>
                <a:off x="6527170" y="3522157"/>
                <a:ext cx="289198" cy="296716"/>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320" name="Google Shape;320;p14"/>
            <p:cNvSpPr/>
            <p:nvPr/>
          </p:nvSpPr>
          <p:spPr>
            <a:xfrm>
              <a:off x="6092060" y="1798389"/>
              <a:ext cx="508223" cy="50822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21" name="Google Shape;321;p14"/>
          <p:cNvGrpSpPr/>
          <p:nvPr/>
        </p:nvGrpSpPr>
        <p:grpSpPr>
          <a:xfrm>
            <a:off x="9013798" y="1751447"/>
            <a:ext cx="1617605" cy="1680600"/>
            <a:chOff x="9371027" y="1576976"/>
            <a:chExt cx="1617605" cy="1680600"/>
          </a:xfrm>
        </p:grpSpPr>
        <p:sp>
          <p:nvSpPr>
            <p:cNvPr id="322" name="Google Shape;322;p14"/>
            <p:cNvSpPr/>
            <p:nvPr/>
          </p:nvSpPr>
          <p:spPr>
            <a:xfrm>
              <a:off x="9729259" y="2307245"/>
              <a:ext cx="626501" cy="950331"/>
            </a:xfrm>
            <a:prstGeom prst="round2SameRect">
              <a:avLst>
                <a:gd name="adj1" fmla="val 29126"/>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nvGrpSpPr>
            <p:cNvPr id="323" name="Google Shape;323;p14"/>
            <p:cNvGrpSpPr/>
            <p:nvPr/>
          </p:nvGrpSpPr>
          <p:grpSpPr>
            <a:xfrm rot="-8362755" flipH="1">
              <a:off x="10192653" y="1969035"/>
              <a:ext cx="623281" cy="761208"/>
              <a:chOff x="6167462" y="2464056"/>
              <a:chExt cx="1125848" cy="1331207"/>
            </a:xfrm>
          </p:grpSpPr>
          <p:sp>
            <p:nvSpPr>
              <p:cNvPr id="324" name="Google Shape;324;p14"/>
              <p:cNvSpPr/>
              <p:nvPr/>
            </p:nvSpPr>
            <p:spPr>
              <a:xfrm rot="-3488788">
                <a:off x="6531728" y="2369144"/>
                <a:ext cx="366756" cy="106161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25" name="Google Shape;325;p14"/>
              <p:cNvSpPr/>
              <p:nvPr/>
            </p:nvSpPr>
            <p:spPr>
              <a:xfrm rot="-8442348">
                <a:off x="6787249" y="2898846"/>
                <a:ext cx="324731" cy="68858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26" name="Google Shape;326;p14"/>
              <p:cNvSpPr/>
              <p:nvPr/>
            </p:nvSpPr>
            <p:spPr>
              <a:xfrm>
                <a:off x="6416140" y="3498546"/>
                <a:ext cx="289198" cy="296717"/>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327" name="Google Shape;327;p14"/>
            <p:cNvSpPr/>
            <p:nvPr/>
          </p:nvSpPr>
          <p:spPr>
            <a:xfrm>
              <a:off x="9741537" y="1576976"/>
              <a:ext cx="630316" cy="630316"/>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28" name="Google Shape;328;p14"/>
            <p:cNvGrpSpPr/>
            <p:nvPr/>
          </p:nvGrpSpPr>
          <p:grpSpPr>
            <a:xfrm flipH="1">
              <a:off x="9371027" y="1947485"/>
              <a:ext cx="638494" cy="644773"/>
              <a:chOff x="8345849" y="1947485"/>
              <a:chExt cx="635613" cy="644773"/>
            </a:xfrm>
          </p:grpSpPr>
          <p:sp>
            <p:nvSpPr>
              <p:cNvPr id="329" name="Google Shape;329;p14"/>
              <p:cNvSpPr/>
              <p:nvPr/>
            </p:nvSpPr>
            <p:spPr>
              <a:xfrm rot="-4873967" flipH="1">
                <a:off x="8547399" y="2149974"/>
                <a:ext cx="209718" cy="587719"/>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30" name="Google Shape;330;p14"/>
              <p:cNvSpPr/>
              <p:nvPr/>
            </p:nvSpPr>
            <p:spPr>
              <a:xfrm rot="79593" flipH="1">
                <a:off x="8788676" y="2182532"/>
                <a:ext cx="179774" cy="393743"/>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31" name="Google Shape;331;p14"/>
              <p:cNvSpPr/>
              <p:nvPr/>
            </p:nvSpPr>
            <p:spPr>
              <a:xfrm rot="-8362755" flipH="1">
                <a:off x="8785418" y="1979160"/>
                <a:ext cx="160103" cy="169668"/>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Promouvoir la participation significative de l'enfant</a:t>
            </a:r>
            <a:endParaRPr/>
          </a:p>
        </p:txBody>
      </p:sp>
      <p:sp>
        <p:nvSpPr>
          <p:cNvPr id="338" name="Google Shape;338;p15"/>
          <p:cNvSpPr/>
          <p:nvPr/>
        </p:nvSpPr>
        <p:spPr>
          <a:xfrm>
            <a:off x="838200" y="1678119"/>
            <a:ext cx="6153150" cy="3993381"/>
          </a:xfrm>
          <a:prstGeom prst="homePlate">
            <a:avLst>
              <a:gd name="adj" fmla="val 22332"/>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15"/>
          <p:cNvSpPr txBox="1"/>
          <p:nvPr/>
        </p:nvSpPr>
        <p:spPr>
          <a:xfrm>
            <a:off x="1553919" y="1966649"/>
            <a:ext cx="4793774" cy="341632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400"/>
              <a:buFont typeface="Calibri"/>
              <a:buAutoNum type="arabicPeriod"/>
            </a:pPr>
            <a:r>
              <a:rPr lang="en-GB" sz="2400" b="1">
                <a:solidFill>
                  <a:schemeClr val="dk1"/>
                </a:solidFill>
                <a:latin typeface="Arial"/>
                <a:ea typeface="Arial"/>
                <a:cs typeface="Arial"/>
                <a:sym typeface="Arial"/>
              </a:rPr>
              <a:t>Environnement approprié</a:t>
            </a:r>
            <a:endParaRPr/>
          </a:p>
          <a:p>
            <a:pPr marL="457200" marR="0" lvl="0" indent="-304800" algn="l" rtl="0">
              <a:spcBef>
                <a:spcPts val="0"/>
              </a:spcBef>
              <a:spcAft>
                <a:spcPts val="0"/>
              </a:spcAft>
              <a:buClr>
                <a:schemeClr val="dk1"/>
              </a:buClr>
              <a:buSzPts val="2400"/>
              <a:buFont typeface="Calibri"/>
              <a:buNone/>
            </a:pPr>
            <a:endParaRPr sz="2400" b="1">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400"/>
              <a:buFont typeface="Calibri"/>
              <a:buAutoNum type="arabicPeriod"/>
            </a:pPr>
            <a:r>
              <a:rPr lang="en-GB" sz="2400" b="1">
                <a:solidFill>
                  <a:schemeClr val="dk1"/>
                </a:solidFill>
                <a:latin typeface="Arial"/>
                <a:ea typeface="Arial"/>
                <a:cs typeface="Arial"/>
                <a:sym typeface="Arial"/>
              </a:rPr>
              <a:t>Volontaire</a:t>
            </a:r>
            <a:br>
              <a:rPr lang="en-GB" sz="2400" b="1">
                <a:solidFill>
                  <a:schemeClr val="dk1"/>
                </a:solidFill>
                <a:latin typeface="Arial"/>
                <a:ea typeface="Arial"/>
                <a:cs typeface="Arial"/>
                <a:sym typeface="Arial"/>
              </a:rPr>
            </a:br>
            <a:endParaRPr sz="2400" b="1">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400"/>
              <a:buFont typeface="Calibri"/>
              <a:buAutoNum type="arabicPeriod"/>
            </a:pPr>
            <a:r>
              <a:rPr lang="en-GB" sz="2400" b="1">
                <a:solidFill>
                  <a:schemeClr val="dk1"/>
                </a:solidFill>
                <a:latin typeface="Arial"/>
                <a:ea typeface="Arial"/>
                <a:cs typeface="Arial"/>
                <a:sym typeface="Arial"/>
              </a:rPr>
              <a:t>Adapté à l'âge</a:t>
            </a:r>
            <a:br>
              <a:rPr lang="en-GB" sz="2400" b="1">
                <a:solidFill>
                  <a:schemeClr val="dk1"/>
                </a:solidFill>
                <a:latin typeface="Arial"/>
                <a:ea typeface="Arial"/>
                <a:cs typeface="Arial"/>
                <a:sym typeface="Arial"/>
              </a:rPr>
            </a:br>
            <a:endParaRPr sz="2400" b="1">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400"/>
              <a:buFont typeface="Calibri"/>
              <a:buAutoNum type="arabicPeriod"/>
            </a:pPr>
            <a:r>
              <a:rPr lang="en-GB" sz="2400" b="1">
                <a:solidFill>
                  <a:schemeClr val="dk1"/>
                </a:solidFill>
                <a:latin typeface="Arial"/>
                <a:ea typeface="Arial"/>
                <a:cs typeface="Arial"/>
                <a:sym typeface="Arial"/>
              </a:rPr>
              <a:t>Pris au sérieux</a:t>
            </a:r>
            <a:br>
              <a:rPr lang="en-GB" sz="2400" b="1">
                <a:solidFill>
                  <a:schemeClr val="dk1"/>
                </a:solidFill>
                <a:latin typeface="Arial"/>
                <a:ea typeface="Arial"/>
                <a:cs typeface="Arial"/>
                <a:sym typeface="Arial"/>
              </a:rPr>
            </a:br>
            <a:endParaRPr sz="2400" b="1">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400"/>
              <a:buFont typeface="Calibri"/>
              <a:buAutoNum type="arabicPeriod"/>
            </a:pPr>
            <a:r>
              <a:rPr lang="en-GB" sz="2400" b="1">
                <a:solidFill>
                  <a:schemeClr val="dk1"/>
                </a:solidFill>
                <a:latin typeface="Arial"/>
                <a:ea typeface="Arial"/>
                <a:cs typeface="Arial"/>
                <a:sym typeface="Arial"/>
              </a:rPr>
              <a:t>S'informer</a:t>
            </a:r>
            <a:endParaRPr sz="2400" b="1">
              <a:solidFill>
                <a:schemeClr val="dk1"/>
              </a:solidFill>
              <a:latin typeface="Arial"/>
              <a:ea typeface="Arial"/>
              <a:cs typeface="Arial"/>
              <a:sym typeface="Arial"/>
            </a:endParaRPr>
          </a:p>
        </p:txBody>
      </p:sp>
      <p:grpSp>
        <p:nvGrpSpPr>
          <p:cNvPr id="340" name="Google Shape;340;p15"/>
          <p:cNvGrpSpPr/>
          <p:nvPr/>
        </p:nvGrpSpPr>
        <p:grpSpPr>
          <a:xfrm>
            <a:off x="8163416" y="2176482"/>
            <a:ext cx="2004894" cy="2460279"/>
            <a:chOff x="3400707" y="1772174"/>
            <a:chExt cx="3124628" cy="3737192"/>
          </a:xfrm>
        </p:grpSpPr>
        <p:sp>
          <p:nvSpPr>
            <p:cNvPr id="341" name="Google Shape;341;p15"/>
            <p:cNvSpPr/>
            <p:nvPr/>
          </p:nvSpPr>
          <p:spPr>
            <a:xfrm>
              <a:off x="3400707" y="2359766"/>
              <a:ext cx="1412240" cy="1412240"/>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2" name="Google Shape;342;p15"/>
            <p:cNvSpPr/>
            <p:nvPr/>
          </p:nvSpPr>
          <p:spPr>
            <a:xfrm>
              <a:off x="3400707" y="4048152"/>
              <a:ext cx="1335891" cy="1461214"/>
            </a:xfrm>
            <a:prstGeom prst="round2SameRect">
              <a:avLst>
                <a:gd name="adj1" fmla="val 500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3" name="Google Shape;343;p15"/>
            <p:cNvSpPr/>
            <p:nvPr/>
          </p:nvSpPr>
          <p:spPr>
            <a:xfrm>
              <a:off x="4351096" y="2702772"/>
              <a:ext cx="771005" cy="771004"/>
            </a:xfrm>
            <a:prstGeom prst="chord">
              <a:avLst>
                <a:gd name="adj1" fmla="val 2700000"/>
                <a:gd name="adj2" fmla="val 973434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4" name="Google Shape;344;p15"/>
            <p:cNvSpPr/>
            <p:nvPr/>
          </p:nvSpPr>
          <p:spPr>
            <a:xfrm>
              <a:off x="5001335" y="1772174"/>
              <a:ext cx="1524000" cy="1175183"/>
            </a:xfrm>
            <a:prstGeom prst="wedgeRoundRectCallout">
              <a:avLst>
                <a:gd name="adj1" fmla="val -20833"/>
                <a:gd name="adj2" fmla="val 62500"/>
                <a:gd name="adj3"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345" name="Google Shape;345;p15"/>
          <p:cNvSpPr txBox="1"/>
          <p:nvPr/>
        </p:nvSpPr>
        <p:spPr>
          <a:xfrm>
            <a:off x="7501056" y="5068615"/>
            <a:ext cx="313702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PARTICIPATIF</a:t>
            </a:r>
            <a:endParaRPr sz="2400" b="1">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Renforcer les moyens d'action</a:t>
            </a:r>
            <a:endParaRPr/>
          </a:p>
        </p:txBody>
      </p:sp>
      <p:sp>
        <p:nvSpPr>
          <p:cNvPr id="352" name="Google Shape;352;p16"/>
          <p:cNvSpPr txBox="1"/>
          <p:nvPr/>
        </p:nvSpPr>
        <p:spPr>
          <a:xfrm>
            <a:off x="1296903" y="1518102"/>
            <a:ext cx="958909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L'autonomisation consiste à faire en sorte que quelqu'un se sente bien :</a:t>
            </a:r>
            <a:endParaRPr/>
          </a:p>
        </p:txBody>
      </p:sp>
      <p:grpSp>
        <p:nvGrpSpPr>
          <p:cNvPr id="353" name="Google Shape;353;p16"/>
          <p:cNvGrpSpPr/>
          <p:nvPr/>
        </p:nvGrpSpPr>
        <p:grpSpPr>
          <a:xfrm>
            <a:off x="1481224" y="2841465"/>
            <a:ext cx="1349706" cy="1694403"/>
            <a:chOff x="5807033" y="1798389"/>
            <a:chExt cx="1079400" cy="1355064"/>
          </a:xfrm>
        </p:grpSpPr>
        <p:sp>
          <p:nvSpPr>
            <p:cNvPr id="354" name="Google Shape;354;p16"/>
            <p:cNvSpPr/>
            <p:nvPr/>
          </p:nvSpPr>
          <p:spPr>
            <a:xfrm>
              <a:off x="6103845" y="2387203"/>
              <a:ext cx="505147" cy="766250"/>
            </a:xfrm>
            <a:prstGeom prst="round2SameRect">
              <a:avLst>
                <a:gd name="adj1" fmla="val 29126"/>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nvGrpSpPr>
            <p:cNvPr id="355" name="Google Shape;355;p16"/>
            <p:cNvGrpSpPr/>
            <p:nvPr/>
          </p:nvGrpSpPr>
          <p:grpSpPr>
            <a:xfrm>
              <a:off x="6383882" y="2365457"/>
              <a:ext cx="502551" cy="604758"/>
              <a:chOff x="6167462" y="2464056"/>
              <a:chExt cx="1125848" cy="1354817"/>
            </a:xfrm>
          </p:grpSpPr>
          <p:sp>
            <p:nvSpPr>
              <p:cNvPr id="356" name="Google Shape;356;p16"/>
              <p:cNvSpPr/>
              <p:nvPr/>
            </p:nvSpPr>
            <p:spPr>
              <a:xfrm rot="-3488788">
                <a:off x="6531728" y="2369144"/>
                <a:ext cx="366756" cy="106161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7" name="Google Shape;357;p16"/>
              <p:cNvSpPr/>
              <p:nvPr/>
            </p:nvSpPr>
            <p:spPr>
              <a:xfrm rot="-8442348">
                <a:off x="6787249" y="2898846"/>
                <a:ext cx="324731" cy="68858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8" name="Google Shape;358;p16"/>
              <p:cNvSpPr/>
              <p:nvPr/>
            </p:nvSpPr>
            <p:spPr>
              <a:xfrm>
                <a:off x="6527170" y="3522157"/>
                <a:ext cx="289198" cy="296716"/>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grpSp>
          <p:nvGrpSpPr>
            <p:cNvPr id="359" name="Google Shape;359;p16"/>
            <p:cNvGrpSpPr/>
            <p:nvPr/>
          </p:nvGrpSpPr>
          <p:grpSpPr>
            <a:xfrm flipH="1">
              <a:off x="5807033" y="2365457"/>
              <a:ext cx="529014" cy="604758"/>
              <a:chOff x="6167462" y="2464056"/>
              <a:chExt cx="1125848" cy="1354817"/>
            </a:xfrm>
          </p:grpSpPr>
          <p:sp>
            <p:nvSpPr>
              <p:cNvPr id="360" name="Google Shape;360;p16"/>
              <p:cNvSpPr/>
              <p:nvPr/>
            </p:nvSpPr>
            <p:spPr>
              <a:xfrm rot="-3488788">
                <a:off x="6531728" y="2369144"/>
                <a:ext cx="366756" cy="106161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61" name="Google Shape;361;p16"/>
              <p:cNvSpPr/>
              <p:nvPr/>
            </p:nvSpPr>
            <p:spPr>
              <a:xfrm rot="-8442348">
                <a:off x="6787249" y="2898846"/>
                <a:ext cx="324731" cy="68858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62" name="Google Shape;362;p16"/>
              <p:cNvSpPr/>
              <p:nvPr/>
            </p:nvSpPr>
            <p:spPr>
              <a:xfrm>
                <a:off x="6527170" y="3522157"/>
                <a:ext cx="289198" cy="296716"/>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363" name="Google Shape;363;p16"/>
            <p:cNvSpPr/>
            <p:nvPr/>
          </p:nvSpPr>
          <p:spPr>
            <a:xfrm>
              <a:off x="6092060" y="1798389"/>
              <a:ext cx="508223" cy="50822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64" name="Google Shape;364;p16"/>
          <p:cNvSpPr txBox="1"/>
          <p:nvPr/>
        </p:nvSpPr>
        <p:spPr>
          <a:xfrm>
            <a:off x="985925" y="4712698"/>
            <a:ext cx="234169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Plus fort</a:t>
            </a:r>
            <a:endParaRPr/>
          </a:p>
        </p:txBody>
      </p:sp>
      <p:grpSp>
        <p:nvGrpSpPr>
          <p:cNvPr id="365" name="Google Shape;365;p16"/>
          <p:cNvGrpSpPr/>
          <p:nvPr/>
        </p:nvGrpSpPr>
        <p:grpSpPr>
          <a:xfrm>
            <a:off x="4174156" y="2841465"/>
            <a:ext cx="1349706" cy="1694403"/>
            <a:chOff x="5807033" y="1798389"/>
            <a:chExt cx="1079400" cy="1355064"/>
          </a:xfrm>
        </p:grpSpPr>
        <p:sp>
          <p:nvSpPr>
            <p:cNvPr id="366" name="Google Shape;366;p16"/>
            <p:cNvSpPr/>
            <p:nvPr/>
          </p:nvSpPr>
          <p:spPr>
            <a:xfrm>
              <a:off x="6103845" y="2387203"/>
              <a:ext cx="505147" cy="766250"/>
            </a:xfrm>
            <a:prstGeom prst="round2SameRect">
              <a:avLst>
                <a:gd name="adj1" fmla="val 29126"/>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nvGrpSpPr>
            <p:cNvPr id="367" name="Google Shape;367;p16"/>
            <p:cNvGrpSpPr/>
            <p:nvPr/>
          </p:nvGrpSpPr>
          <p:grpSpPr>
            <a:xfrm>
              <a:off x="6383882" y="2365457"/>
              <a:ext cx="502551" cy="604758"/>
              <a:chOff x="6167462" y="2464056"/>
              <a:chExt cx="1125848" cy="1354817"/>
            </a:xfrm>
          </p:grpSpPr>
          <p:sp>
            <p:nvSpPr>
              <p:cNvPr id="368" name="Google Shape;368;p16"/>
              <p:cNvSpPr/>
              <p:nvPr/>
            </p:nvSpPr>
            <p:spPr>
              <a:xfrm rot="-3488788">
                <a:off x="6531728" y="2369144"/>
                <a:ext cx="366756" cy="106161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69" name="Google Shape;369;p16"/>
              <p:cNvSpPr/>
              <p:nvPr/>
            </p:nvSpPr>
            <p:spPr>
              <a:xfrm rot="-8442348">
                <a:off x="6787249" y="2898846"/>
                <a:ext cx="324731" cy="68858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70" name="Google Shape;370;p16"/>
              <p:cNvSpPr/>
              <p:nvPr/>
            </p:nvSpPr>
            <p:spPr>
              <a:xfrm>
                <a:off x="6527170" y="3522157"/>
                <a:ext cx="289198" cy="296716"/>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grpSp>
          <p:nvGrpSpPr>
            <p:cNvPr id="371" name="Google Shape;371;p16"/>
            <p:cNvGrpSpPr/>
            <p:nvPr/>
          </p:nvGrpSpPr>
          <p:grpSpPr>
            <a:xfrm flipH="1">
              <a:off x="5807033" y="2365457"/>
              <a:ext cx="529014" cy="604758"/>
              <a:chOff x="6167462" y="2464056"/>
              <a:chExt cx="1125848" cy="1354817"/>
            </a:xfrm>
          </p:grpSpPr>
          <p:sp>
            <p:nvSpPr>
              <p:cNvPr id="372" name="Google Shape;372;p16"/>
              <p:cNvSpPr/>
              <p:nvPr/>
            </p:nvSpPr>
            <p:spPr>
              <a:xfrm rot="-3488788">
                <a:off x="6531728" y="2369144"/>
                <a:ext cx="366756" cy="106161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73" name="Google Shape;373;p16"/>
              <p:cNvSpPr/>
              <p:nvPr/>
            </p:nvSpPr>
            <p:spPr>
              <a:xfrm rot="-8442348">
                <a:off x="6787249" y="2898846"/>
                <a:ext cx="324731" cy="68858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74" name="Google Shape;374;p16"/>
              <p:cNvSpPr/>
              <p:nvPr/>
            </p:nvSpPr>
            <p:spPr>
              <a:xfrm>
                <a:off x="6527170" y="3522157"/>
                <a:ext cx="289198" cy="296716"/>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375" name="Google Shape;375;p16"/>
            <p:cNvSpPr/>
            <p:nvPr/>
          </p:nvSpPr>
          <p:spPr>
            <a:xfrm>
              <a:off x="6092060" y="1798389"/>
              <a:ext cx="508223" cy="50822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76" name="Google Shape;376;p16"/>
          <p:cNvSpPr txBox="1"/>
          <p:nvPr/>
        </p:nvSpPr>
        <p:spPr>
          <a:xfrm>
            <a:off x="4030630" y="4712698"/>
            <a:ext cx="160434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Plus confiant</a:t>
            </a:r>
            <a:endParaRPr/>
          </a:p>
        </p:txBody>
      </p:sp>
      <p:grpSp>
        <p:nvGrpSpPr>
          <p:cNvPr id="377" name="Google Shape;377;p16"/>
          <p:cNvGrpSpPr/>
          <p:nvPr/>
        </p:nvGrpSpPr>
        <p:grpSpPr>
          <a:xfrm>
            <a:off x="6902261" y="2841465"/>
            <a:ext cx="1349706" cy="1694403"/>
            <a:chOff x="5807033" y="1798389"/>
            <a:chExt cx="1079400" cy="1355064"/>
          </a:xfrm>
        </p:grpSpPr>
        <p:sp>
          <p:nvSpPr>
            <p:cNvPr id="378" name="Google Shape;378;p16"/>
            <p:cNvSpPr/>
            <p:nvPr/>
          </p:nvSpPr>
          <p:spPr>
            <a:xfrm>
              <a:off x="6103845" y="2387203"/>
              <a:ext cx="505147" cy="766250"/>
            </a:xfrm>
            <a:prstGeom prst="round2SameRect">
              <a:avLst>
                <a:gd name="adj1" fmla="val 29126"/>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nvGrpSpPr>
            <p:cNvPr id="379" name="Google Shape;379;p16"/>
            <p:cNvGrpSpPr/>
            <p:nvPr/>
          </p:nvGrpSpPr>
          <p:grpSpPr>
            <a:xfrm>
              <a:off x="6383882" y="2365457"/>
              <a:ext cx="502551" cy="604758"/>
              <a:chOff x="6167462" y="2464056"/>
              <a:chExt cx="1125848" cy="1354817"/>
            </a:xfrm>
          </p:grpSpPr>
          <p:sp>
            <p:nvSpPr>
              <p:cNvPr id="380" name="Google Shape;380;p16"/>
              <p:cNvSpPr/>
              <p:nvPr/>
            </p:nvSpPr>
            <p:spPr>
              <a:xfrm rot="-3488788">
                <a:off x="6531728" y="2369144"/>
                <a:ext cx="366756" cy="106161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81" name="Google Shape;381;p16"/>
              <p:cNvSpPr/>
              <p:nvPr/>
            </p:nvSpPr>
            <p:spPr>
              <a:xfrm rot="-8442348">
                <a:off x="6787249" y="2898846"/>
                <a:ext cx="324731" cy="68858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82" name="Google Shape;382;p16"/>
              <p:cNvSpPr/>
              <p:nvPr/>
            </p:nvSpPr>
            <p:spPr>
              <a:xfrm>
                <a:off x="6527170" y="3522157"/>
                <a:ext cx="289198" cy="296716"/>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grpSp>
          <p:nvGrpSpPr>
            <p:cNvPr id="383" name="Google Shape;383;p16"/>
            <p:cNvGrpSpPr/>
            <p:nvPr/>
          </p:nvGrpSpPr>
          <p:grpSpPr>
            <a:xfrm flipH="1">
              <a:off x="5807033" y="2365457"/>
              <a:ext cx="529014" cy="604758"/>
              <a:chOff x="6167462" y="2464056"/>
              <a:chExt cx="1125848" cy="1354817"/>
            </a:xfrm>
          </p:grpSpPr>
          <p:sp>
            <p:nvSpPr>
              <p:cNvPr id="384" name="Google Shape;384;p16"/>
              <p:cNvSpPr/>
              <p:nvPr/>
            </p:nvSpPr>
            <p:spPr>
              <a:xfrm rot="-3488788">
                <a:off x="6531728" y="2369144"/>
                <a:ext cx="366756" cy="106161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85" name="Google Shape;385;p16"/>
              <p:cNvSpPr/>
              <p:nvPr/>
            </p:nvSpPr>
            <p:spPr>
              <a:xfrm rot="-8442348">
                <a:off x="6787249" y="2898846"/>
                <a:ext cx="324731" cy="68858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86" name="Google Shape;386;p16"/>
              <p:cNvSpPr/>
              <p:nvPr/>
            </p:nvSpPr>
            <p:spPr>
              <a:xfrm>
                <a:off x="6527170" y="3522157"/>
                <a:ext cx="289198" cy="296716"/>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387" name="Google Shape;387;p16"/>
            <p:cNvSpPr/>
            <p:nvPr/>
          </p:nvSpPr>
          <p:spPr>
            <a:xfrm>
              <a:off x="6092060" y="1798389"/>
              <a:ext cx="508223" cy="50822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88" name="Google Shape;388;p16"/>
          <p:cNvSpPr txBox="1"/>
          <p:nvPr/>
        </p:nvSpPr>
        <p:spPr>
          <a:xfrm>
            <a:off x="6406962" y="4712698"/>
            <a:ext cx="234169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Plus à même de changer sa situation </a:t>
            </a:r>
            <a:endParaRPr/>
          </a:p>
        </p:txBody>
      </p:sp>
      <p:grpSp>
        <p:nvGrpSpPr>
          <p:cNvPr id="389" name="Google Shape;389;p16"/>
          <p:cNvGrpSpPr/>
          <p:nvPr/>
        </p:nvGrpSpPr>
        <p:grpSpPr>
          <a:xfrm>
            <a:off x="9661207" y="2841465"/>
            <a:ext cx="1349706" cy="1694403"/>
            <a:chOff x="5807033" y="1798389"/>
            <a:chExt cx="1079400" cy="1355064"/>
          </a:xfrm>
        </p:grpSpPr>
        <p:sp>
          <p:nvSpPr>
            <p:cNvPr id="390" name="Google Shape;390;p16"/>
            <p:cNvSpPr/>
            <p:nvPr/>
          </p:nvSpPr>
          <p:spPr>
            <a:xfrm>
              <a:off x="6103845" y="2387203"/>
              <a:ext cx="505147" cy="766250"/>
            </a:xfrm>
            <a:prstGeom prst="round2SameRect">
              <a:avLst>
                <a:gd name="adj1" fmla="val 29126"/>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nvGrpSpPr>
            <p:cNvPr id="391" name="Google Shape;391;p16"/>
            <p:cNvGrpSpPr/>
            <p:nvPr/>
          </p:nvGrpSpPr>
          <p:grpSpPr>
            <a:xfrm>
              <a:off x="6383882" y="2365457"/>
              <a:ext cx="502551" cy="604758"/>
              <a:chOff x="6167462" y="2464056"/>
              <a:chExt cx="1125848" cy="1354817"/>
            </a:xfrm>
          </p:grpSpPr>
          <p:sp>
            <p:nvSpPr>
              <p:cNvPr id="392" name="Google Shape;392;p16"/>
              <p:cNvSpPr/>
              <p:nvPr/>
            </p:nvSpPr>
            <p:spPr>
              <a:xfrm rot="-3488788">
                <a:off x="6531728" y="2369144"/>
                <a:ext cx="366756" cy="106161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3" name="Google Shape;393;p16"/>
              <p:cNvSpPr/>
              <p:nvPr/>
            </p:nvSpPr>
            <p:spPr>
              <a:xfrm rot="-8442348">
                <a:off x="6787249" y="2898846"/>
                <a:ext cx="324731" cy="68858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4" name="Google Shape;394;p16"/>
              <p:cNvSpPr/>
              <p:nvPr/>
            </p:nvSpPr>
            <p:spPr>
              <a:xfrm>
                <a:off x="6527170" y="3522157"/>
                <a:ext cx="289198" cy="296716"/>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grpSp>
          <p:nvGrpSpPr>
            <p:cNvPr id="395" name="Google Shape;395;p16"/>
            <p:cNvGrpSpPr/>
            <p:nvPr/>
          </p:nvGrpSpPr>
          <p:grpSpPr>
            <a:xfrm flipH="1">
              <a:off x="5807033" y="2365457"/>
              <a:ext cx="529014" cy="604758"/>
              <a:chOff x="6167462" y="2464056"/>
              <a:chExt cx="1125848" cy="1354817"/>
            </a:xfrm>
          </p:grpSpPr>
          <p:sp>
            <p:nvSpPr>
              <p:cNvPr id="396" name="Google Shape;396;p16"/>
              <p:cNvSpPr/>
              <p:nvPr/>
            </p:nvSpPr>
            <p:spPr>
              <a:xfrm rot="-3488788">
                <a:off x="6531728" y="2369144"/>
                <a:ext cx="366756" cy="106161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7" name="Google Shape;397;p16"/>
              <p:cNvSpPr/>
              <p:nvPr/>
            </p:nvSpPr>
            <p:spPr>
              <a:xfrm rot="-8442348">
                <a:off x="6787249" y="2898846"/>
                <a:ext cx="324731" cy="68858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8" name="Google Shape;398;p16"/>
              <p:cNvSpPr/>
              <p:nvPr/>
            </p:nvSpPr>
            <p:spPr>
              <a:xfrm>
                <a:off x="6527170" y="3522157"/>
                <a:ext cx="289198" cy="296716"/>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399" name="Google Shape;399;p16"/>
            <p:cNvSpPr/>
            <p:nvPr/>
          </p:nvSpPr>
          <p:spPr>
            <a:xfrm>
              <a:off x="6092060" y="1798389"/>
              <a:ext cx="508223" cy="50822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00" name="Google Shape;400;p16"/>
          <p:cNvSpPr txBox="1"/>
          <p:nvPr/>
        </p:nvSpPr>
        <p:spPr>
          <a:xfrm>
            <a:off x="9165908" y="4712698"/>
            <a:ext cx="234169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Plus à même de défendre leurs droits</a:t>
            </a:r>
            <a:endParaRPr/>
          </a:p>
        </p:txBody>
      </p:sp>
      <p:grpSp>
        <p:nvGrpSpPr>
          <p:cNvPr id="401" name="Google Shape;401;p16"/>
          <p:cNvGrpSpPr/>
          <p:nvPr/>
        </p:nvGrpSpPr>
        <p:grpSpPr>
          <a:xfrm>
            <a:off x="9994118" y="33917"/>
            <a:ext cx="2057602" cy="1975956"/>
            <a:chOff x="9994118" y="33917"/>
            <a:chExt cx="2057602" cy="1975956"/>
          </a:xfrm>
        </p:grpSpPr>
        <p:sp>
          <p:nvSpPr>
            <p:cNvPr id="402" name="Google Shape;402;p16"/>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03" name="Google Shape;403;p16"/>
            <p:cNvGrpSpPr/>
            <p:nvPr/>
          </p:nvGrpSpPr>
          <p:grpSpPr>
            <a:xfrm>
              <a:off x="10621771" y="762700"/>
              <a:ext cx="562136" cy="634675"/>
              <a:chOff x="760175" y="830142"/>
              <a:chExt cx="867619" cy="979579"/>
            </a:xfrm>
          </p:grpSpPr>
          <p:sp>
            <p:nvSpPr>
              <p:cNvPr id="404" name="Google Shape;404;p16"/>
              <p:cNvSpPr/>
              <p:nvPr/>
            </p:nvSpPr>
            <p:spPr>
              <a:xfrm>
                <a:off x="864636" y="830142"/>
                <a:ext cx="763158" cy="97957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rgbClr val="45752C"/>
                    </a:solidFill>
                    <a:latin typeface="Arial"/>
                    <a:ea typeface="Arial"/>
                    <a:cs typeface="Arial"/>
                    <a:sym typeface="Arial"/>
                  </a:rPr>
                  <a:t>137</a:t>
                </a:r>
                <a:endParaRPr/>
              </a:p>
            </p:txBody>
          </p:sp>
          <p:sp>
            <p:nvSpPr>
              <p:cNvPr id="405" name="Google Shape;405;p16"/>
              <p:cNvSpPr/>
              <p:nvPr/>
            </p:nvSpPr>
            <p:spPr>
              <a:xfrm>
                <a:off x="760175" y="830144"/>
                <a:ext cx="149292" cy="97957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06" name="Google Shape;406;p16"/>
            <p:cNvGrpSpPr/>
            <p:nvPr/>
          </p:nvGrpSpPr>
          <p:grpSpPr>
            <a:xfrm>
              <a:off x="11325415" y="762701"/>
              <a:ext cx="182192" cy="634674"/>
              <a:chOff x="2121762" y="2323619"/>
              <a:chExt cx="200378" cy="825210"/>
            </a:xfrm>
          </p:grpSpPr>
          <p:sp>
            <p:nvSpPr>
              <p:cNvPr id="407" name="Google Shape;407;p16"/>
              <p:cNvSpPr/>
              <p:nvPr/>
            </p:nvSpPr>
            <p:spPr>
              <a:xfrm>
                <a:off x="2121763" y="2323619"/>
                <a:ext cx="200377" cy="172739"/>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16"/>
              <p:cNvSpPr/>
              <p:nvPr/>
            </p:nvSpPr>
            <p:spPr>
              <a:xfrm>
                <a:off x="2121762" y="2496169"/>
                <a:ext cx="200377" cy="65266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Arial"/>
              <a:buNone/>
            </a:pPr>
            <a:r>
              <a:rPr lang="en-GB"/>
              <a:t>Actions de responsabilisation lors de la planification des cas</a:t>
            </a:r>
            <a:endParaRPr/>
          </a:p>
        </p:txBody>
      </p:sp>
      <p:sp>
        <p:nvSpPr>
          <p:cNvPr id="415" name="Google Shape;415;p17"/>
          <p:cNvSpPr/>
          <p:nvPr/>
        </p:nvSpPr>
        <p:spPr>
          <a:xfrm>
            <a:off x="1081409" y="2095139"/>
            <a:ext cx="2617702" cy="2620025"/>
          </a:xfrm>
          <a:prstGeom prst="wedgeRoundRectCallout">
            <a:avLst>
              <a:gd name="adj1" fmla="val 53982"/>
              <a:gd name="adj2" fmla="val -22417"/>
              <a:gd name="adj3" fmla="val 16667"/>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Quel est le problème selon vous ?</a:t>
            </a:r>
            <a:endParaRPr/>
          </a:p>
        </p:txBody>
      </p:sp>
      <p:sp>
        <p:nvSpPr>
          <p:cNvPr id="416" name="Google Shape;416;p17"/>
          <p:cNvSpPr/>
          <p:nvPr/>
        </p:nvSpPr>
        <p:spPr>
          <a:xfrm>
            <a:off x="4128975" y="2095139"/>
            <a:ext cx="2617702" cy="2620025"/>
          </a:xfrm>
          <a:prstGeom prst="wedgeRoundRectCallout">
            <a:avLst>
              <a:gd name="adj1" fmla="val -24838"/>
              <a:gd name="adj2" fmla="val 57228"/>
              <a:gd name="adj3" fmla="val 16667"/>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Qu'est-ce qui, selon vous, pourrait vous aider, vous faire sentir plus soutenu ?</a:t>
            </a:r>
            <a:endParaRPr/>
          </a:p>
        </p:txBody>
      </p:sp>
      <p:sp>
        <p:nvSpPr>
          <p:cNvPr id="417" name="Google Shape;417;p17"/>
          <p:cNvSpPr/>
          <p:nvPr/>
        </p:nvSpPr>
        <p:spPr>
          <a:xfrm>
            <a:off x="7193322" y="2095139"/>
            <a:ext cx="2617702" cy="2620025"/>
          </a:xfrm>
          <a:prstGeom prst="wedgeRoundRectCallout">
            <a:avLst>
              <a:gd name="adj1" fmla="val -58873"/>
              <a:gd name="adj2" fmla="val 17853"/>
              <a:gd name="adj3" fmla="val 16667"/>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Qu'aimeriez-vous faire ?</a:t>
            </a:r>
            <a:endParaRPr/>
          </a:p>
        </p:txBody>
      </p:sp>
      <p:grpSp>
        <p:nvGrpSpPr>
          <p:cNvPr id="418" name="Google Shape;418;p17"/>
          <p:cNvGrpSpPr/>
          <p:nvPr/>
        </p:nvGrpSpPr>
        <p:grpSpPr>
          <a:xfrm>
            <a:off x="9342561" y="3011563"/>
            <a:ext cx="2308146" cy="2897616"/>
            <a:chOff x="5807033" y="1798389"/>
            <a:chExt cx="1079400" cy="1355064"/>
          </a:xfrm>
        </p:grpSpPr>
        <p:sp>
          <p:nvSpPr>
            <p:cNvPr id="419" name="Google Shape;419;p17"/>
            <p:cNvSpPr/>
            <p:nvPr/>
          </p:nvSpPr>
          <p:spPr>
            <a:xfrm>
              <a:off x="6103845" y="2387203"/>
              <a:ext cx="505147" cy="766250"/>
            </a:xfrm>
            <a:prstGeom prst="round2SameRect">
              <a:avLst>
                <a:gd name="adj1" fmla="val 29126"/>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nvGrpSpPr>
            <p:cNvPr id="420" name="Google Shape;420;p17"/>
            <p:cNvGrpSpPr/>
            <p:nvPr/>
          </p:nvGrpSpPr>
          <p:grpSpPr>
            <a:xfrm>
              <a:off x="6383882" y="2365457"/>
              <a:ext cx="502551" cy="604758"/>
              <a:chOff x="6167462" y="2464056"/>
              <a:chExt cx="1125848" cy="1354817"/>
            </a:xfrm>
          </p:grpSpPr>
          <p:sp>
            <p:nvSpPr>
              <p:cNvPr id="421" name="Google Shape;421;p17"/>
              <p:cNvSpPr/>
              <p:nvPr/>
            </p:nvSpPr>
            <p:spPr>
              <a:xfrm rot="-3488788">
                <a:off x="6531728" y="2369144"/>
                <a:ext cx="366756" cy="106161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22" name="Google Shape;422;p17"/>
              <p:cNvSpPr/>
              <p:nvPr/>
            </p:nvSpPr>
            <p:spPr>
              <a:xfrm rot="-8442348">
                <a:off x="6787249" y="2898846"/>
                <a:ext cx="324731" cy="68858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23" name="Google Shape;423;p17"/>
              <p:cNvSpPr/>
              <p:nvPr/>
            </p:nvSpPr>
            <p:spPr>
              <a:xfrm>
                <a:off x="6527170" y="3522157"/>
                <a:ext cx="289198" cy="296716"/>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grpSp>
          <p:nvGrpSpPr>
            <p:cNvPr id="424" name="Google Shape;424;p17"/>
            <p:cNvGrpSpPr/>
            <p:nvPr/>
          </p:nvGrpSpPr>
          <p:grpSpPr>
            <a:xfrm flipH="1">
              <a:off x="5807033" y="2365457"/>
              <a:ext cx="529014" cy="604758"/>
              <a:chOff x="6167462" y="2464056"/>
              <a:chExt cx="1125848" cy="1354817"/>
            </a:xfrm>
          </p:grpSpPr>
          <p:sp>
            <p:nvSpPr>
              <p:cNvPr id="425" name="Google Shape;425;p17"/>
              <p:cNvSpPr/>
              <p:nvPr/>
            </p:nvSpPr>
            <p:spPr>
              <a:xfrm rot="-3488788">
                <a:off x="6531728" y="2369144"/>
                <a:ext cx="366756" cy="106161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26" name="Google Shape;426;p17"/>
              <p:cNvSpPr/>
              <p:nvPr/>
            </p:nvSpPr>
            <p:spPr>
              <a:xfrm rot="-8442348">
                <a:off x="6787249" y="2898846"/>
                <a:ext cx="324731" cy="688581"/>
              </a:xfrm>
              <a:prstGeom prst="round2SameRect">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27" name="Google Shape;427;p17"/>
              <p:cNvSpPr/>
              <p:nvPr/>
            </p:nvSpPr>
            <p:spPr>
              <a:xfrm>
                <a:off x="6527170" y="3522157"/>
                <a:ext cx="289198" cy="296716"/>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428" name="Google Shape;428;p17"/>
            <p:cNvSpPr/>
            <p:nvPr/>
          </p:nvSpPr>
          <p:spPr>
            <a:xfrm>
              <a:off x="6092060" y="1798389"/>
              <a:ext cx="508223" cy="50822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18"/>
          <p:cNvSpPr/>
          <p:nvPr/>
        </p:nvSpPr>
        <p:spPr>
          <a:xfrm>
            <a:off x="8781540" y="1886520"/>
            <a:ext cx="2452267" cy="2452267"/>
          </a:xfrm>
          <a:prstGeom prst="star7">
            <a:avLst>
              <a:gd name="adj" fmla="val 34601"/>
              <a:gd name="hf" fmla="val 102572"/>
              <a:gd name="vf" fmla="val 105210"/>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18"/>
          <p:cNvSpPr/>
          <p:nvPr/>
        </p:nvSpPr>
        <p:spPr>
          <a:xfrm>
            <a:off x="4196308" y="3076226"/>
            <a:ext cx="2452267" cy="2452267"/>
          </a:xfrm>
          <a:prstGeom prst="star7">
            <a:avLst>
              <a:gd name="adj" fmla="val 34601"/>
              <a:gd name="hf" fmla="val 102572"/>
              <a:gd name="vf" fmla="val 10521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Plan d'intervention fondé sur les points forts</a:t>
            </a:r>
            <a:endParaRPr/>
          </a:p>
        </p:txBody>
      </p:sp>
      <p:sp>
        <p:nvSpPr>
          <p:cNvPr id="437" name="Google Shape;437;p18"/>
          <p:cNvSpPr txBox="1"/>
          <p:nvPr/>
        </p:nvSpPr>
        <p:spPr>
          <a:xfrm>
            <a:off x="911678" y="2260343"/>
            <a:ext cx="3198335"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Arial"/>
                <a:ea typeface="Arial"/>
                <a:cs typeface="Arial"/>
                <a:sym typeface="Arial"/>
              </a:rPr>
              <a:t>Le plan </a:t>
            </a:r>
            <a:r>
              <a:rPr lang="en-GB" sz="2400" dirty="0" err="1">
                <a:solidFill>
                  <a:schemeClr val="dk1"/>
                </a:solidFill>
                <a:latin typeface="Arial"/>
                <a:ea typeface="Arial"/>
                <a:cs typeface="Arial"/>
                <a:sym typeface="Arial"/>
              </a:rPr>
              <a:t>d'intervention</a:t>
            </a:r>
            <a:r>
              <a:rPr lang="en-GB" sz="2400" dirty="0">
                <a:solidFill>
                  <a:schemeClr val="dk1"/>
                </a:solidFill>
                <a:latin typeface="Arial"/>
                <a:ea typeface="Arial"/>
                <a:cs typeface="Arial"/>
                <a:sym typeface="Arial"/>
              </a:rPr>
              <a:t> doit </a:t>
            </a:r>
            <a:r>
              <a:rPr lang="en-GB" sz="2400" dirty="0" err="1">
                <a:solidFill>
                  <a:schemeClr val="dk1"/>
                </a:solidFill>
                <a:latin typeface="Arial"/>
                <a:ea typeface="Arial"/>
                <a:cs typeface="Arial"/>
                <a:sym typeface="Arial"/>
              </a:rPr>
              <a:t>renforcer</a:t>
            </a:r>
            <a:r>
              <a:rPr lang="en-GB" sz="2400" dirty="0">
                <a:solidFill>
                  <a:schemeClr val="dk1"/>
                </a:solidFill>
                <a:latin typeface="Arial"/>
                <a:ea typeface="Arial"/>
                <a:cs typeface="Arial"/>
                <a:sym typeface="Arial"/>
              </a:rPr>
              <a:t> la </a:t>
            </a:r>
            <a:r>
              <a:rPr lang="en-GB" sz="2400" dirty="0" err="1">
                <a:solidFill>
                  <a:schemeClr val="dk1"/>
                </a:solidFill>
                <a:latin typeface="Arial"/>
                <a:ea typeface="Arial"/>
                <a:cs typeface="Arial"/>
                <a:sym typeface="Arial"/>
              </a:rPr>
              <a:t>résilience</a:t>
            </a:r>
            <a:r>
              <a:rPr lang="en-GB" sz="2400" dirty="0">
                <a:solidFill>
                  <a:schemeClr val="dk1"/>
                </a:solidFill>
                <a:latin typeface="Arial"/>
                <a:ea typeface="Arial"/>
                <a:cs typeface="Arial"/>
                <a:sym typeface="Arial"/>
              </a:rPr>
              <a:t> et </a:t>
            </a:r>
            <a:r>
              <a:rPr lang="en-GB" sz="2400" dirty="0" err="1">
                <a:solidFill>
                  <a:schemeClr val="dk1"/>
                </a:solidFill>
                <a:latin typeface="Arial"/>
                <a:ea typeface="Arial"/>
                <a:cs typeface="Arial"/>
                <a:sym typeface="Arial"/>
              </a:rPr>
              <a:t>s'appuyer</a:t>
            </a:r>
            <a:r>
              <a:rPr lang="en-GB" sz="2400" dirty="0">
                <a:solidFill>
                  <a:schemeClr val="dk1"/>
                </a:solidFill>
                <a:latin typeface="Arial"/>
                <a:ea typeface="Arial"/>
                <a:cs typeface="Arial"/>
                <a:sym typeface="Arial"/>
              </a:rPr>
              <a:t> sur les </a:t>
            </a:r>
            <a:r>
              <a:rPr lang="en-GB" sz="2400" b="1" dirty="0" err="1">
                <a:solidFill>
                  <a:schemeClr val="dk1"/>
                </a:solidFill>
                <a:latin typeface="Arial"/>
                <a:ea typeface="Arial"/>
                <a:cs typeface="Arial"/>
                <a:sym typeface="Arial"/>
              </a:rPr>
              <a:t>facteurs</a:t>
            </a:r>
            <a:r>
              <a:rPr lang="en-GB" sz="2400" b="1" dirty="0">
                <a:solidFill>
                  <a:schemeClr val="dk1"/>
                </a:solidFill>
                <a:latin typeface="Arial"/>
                <a:ea typeface="Arial"/>
                <a:cs typeface="Arial"/>
                <a:sym typeface="Arial"/>
              </a:rPr>
              <a:t> de protection </a:t>
            </a:r>
            <a:r>
              <a:rPr lang="en-GB" sz="2400" dirty="0">
                <a:solidFill>
                  <a:schemeClr val="dk1"/>
                </a:solidFill>
                <a:latin typeface="Arial"/>
                <a:ea typeface="Arial"/>
                <a:cs typeface="Arial"/>
                <a:sym typeface="Arial"/>
              </a:rPr>
              <a:t>mis </a:t>
            </a:r>
            <a:r>
              <a:rPr lang="en-GB" sz="2400" dirty="0" err="1">
                <a:solidFill>
                  <a:schemeClr val="dk1"/>
                </a:solidFill>
                <a:latin typeface="Arial"/>
                <a:ea typeface="Arial"/>
                <a:cs typeface="Arial"/>
                <a:sym typeface="Arial"/>
              </a:rPr>
              <a:t>en</a:t>
            </a:r>
            <a:r>
              <a:rPr lang="en-GB" sz="2400" dirty="0">
                <a:solidFill>
                  <a:schemeClr val="dk1"/>
                </a:solidFill>
                <a:latin typeface="Arial"/>
                <a:ea typeface="Arial"/>
                <a:cs typeface="Arial"/>
                <a:sym typeface="Arial"/>
              </a:rPr>
              <a:t> </a:t>
            </a:r>
            <a:r>
              <a:rPr lang="en-GB" sz="2400" dirty="0" err="1">
                <a:solidFill>
                  <a:schemeClr val="dk1"/>
                </a:solidFill>
                <a:latin typeface="Arial"/>
                <a:ea typeface="Arial"/>
                <a:cs typeface="Arial"/>
                <a:sym typeface="Arial"/>
              </a:rPr>
              <a:t>évidence</a:t>
            </a:r>
            <a:r>
              <a:rPr lang="en-GB" sz="2400" dirty="0">
                <a:solidFill>
                  <a:schemeClr val="dk1"/>
                </a:solidFill>
                <a:latin typeface="Arial"/>
                <a:ea typeface="Arial"/>
                <a:cs typeface="Arial"/>
                <a:sym typeface="Arial"/>
              </a:rPr>
              <a:t> </a:t>
            </a:r>
            <a:r>
              <a:rPr lang="en-GB" sz="2400" dirty="0" err="1">
                <a:solidFill>
                  <a:schemeClr val="dk1"/>
                </a:solidFill>
                <a:latin typeface="Arial"/>
                <a:ea typeface="Arial"/>
                <a:cs typeface="Arial"/>
                <a:sym typeface="Arial"/>
              </a:rPr>
              <a:t>lors</a:t>
            </a:r>
            <a:r>
              <a:rPr lang="en-GB" sz="2400" dirty="0">
                <a:solidFill>
                  <a:schemeClr val="dk1"/>
                </a:solidFill>
                <a:latin typeface="Arial"/>
                <a:ea typeface="Arial"/>
                <a:cs typeface="Arial"/>
                <a:sym typeface="Arial"/>
              </a:rPr>
              <a:t> de </a:t>
            </a:r>
            <a:r>
              <a:rPr lang="en-GB" sz="2400" dirty="0" err="1">
                <a:solidFill>
                  <a:schemeClr val="dk1"/>
                </a:solidFill>
                <a:latin typeface="Arial"/>
                <a:ea typeface="Arial"/>
                <a:cs typeface="Arial"/>
                <a:sym typeface="Arial"/>
              </a:rPr>
              <a:t>l'évaluation</a:t>
            </a:r>
            <a:r>
              <a:rPr lang="en-GB" sz="2400" dirty="0">
                <a:solidFill>
                  <a:schemeClr val="dk1"/>
                </a:solidFill>
                <a:latin typeface="Arial"/>
                <a:ea typeface="Arial"/>
                <a:cs typeface="Arial"/>
                <a:sym typeface="Arial"/>
              </a:rPr>
              <a:t>.</a:t>
            </a:r>
            <a:endParaRPr sz="2400" dirty="0">
              <a:solidFill>
                <a:schemeClr val="dk1"/>
              </a:solidFill>
              <a:latin typeface="Arial"/>
              <a:ea typeface="Arial"/>
              <a:cs typeface="Arial"/>
              <a:sym typeface="Arial"/>
            </a:endParaRPr>
          </a:p>
        </p:txBody>
      </p:sp>
      <p:grpSp>
        <p:nvGrpSpPr>
          <p:cNvPr id="438" name="Google Shape;438;p18"/>
          <p:cNvGrpSpPr/>
          <p:nvPr/>
        </p:nvGrpSpPr>
        <p:grpSpPr>
          <a:xfrm>
            <a:off x="4817010" y="2434087"/>
            <a:ext cx="5678814" cy="2518306"/>
            <a:chOff x="2672861" y="2487991"/>
            <a:chExt cx="7150617" cy="3170986"/>
          </a:xfrm>
        </p:grpSpPr>
        <p:sp>
          <p:nvSpPr>
            <p:cNvPr id="439" name="Google Shape;439;p18"/>
            <p:cNvSpPr/>
            <p:nvPr/>
          </p:nvSpPr>
          <p:spPr>
            <a:xfrm>
              <a:off x="2672861" y="2487991"/>
              <a:ext cx="7150617" cy="188513"/>
            </a:xfrm>
            <a:prstGeom prst="roundRect">
              <a:avLst>
                <a:gd name="adj" fmla="val 16667"/>
              </a:avLst>
            </a:prstGeom>
            <a:solidFill>
              <a:srgbClr val="B9C4CE"/>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nvGrpSpPr>
            <p:cNvPr id="440" name="Google Shape;440;p18"/>
            <p:cNvGrpSpPr/>
            <p:nvPr/>
          </p:nvGrpSpPr>
          <p:grpSpPr>
            <a:xfrm>
              <a:off x="5298861" y="2869830"/>
              <a:ext cx="1870486" cy="2789147"/>
              <a:chOff x="6523884" y="3384475"/>
              <a:chExt cx="1870486" cy="2789147"/>
            </a:xfrm>
          </p:grpSpPr>
          <p:grpSp>
            <p:nvGrpSpPr>
              <p:cNvPr id="441" name="Google Shape;441;p18"/>
              <p:cNvGrpSpPr/>
              <p:nvPr/>
            </p:nvGrpSpPr>
            <p:grpSpPr>
              <a:xfrm>
                <a:off x="6523884" y="3384475"/>
                <a:ext cx="1870486" cy="2789147"/>
                <a:chOff x="6255261" y="3216713"/>
                <a:chExt cx="2083852" cy="3107300"/>
              </a:xfrm>
            </p:grpSpPr>
            <p:sp>
              <p:nvSpPr>
                <p:cNvPr id="442" name="Google Shape;442;p18"/>
                <p:cNvSpPr/>
                <p:nvPr/>
              </p:nvSpPr>
              <p:spPr>
                <a:xfrm>
                  <a:off x="6879614" y="3222632"/>
                  <a:ext cx="868194" cy="868193"/>
                </a:xfrm>
                <a:prstGeom prst="ellipse">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43" name="Google Shape;443;p18"/>
                <p:cNvGrpSpPr/>
                <p:nvPr/>
              </p:nvGrpSpPr>
              <p:grpSpPr>
                <a:xfrm>
                  <a:off x="6255261" y="3216713"/>
                  <a:ext cx="2083852" cy="3107300"/>
                  <a:chOff x="6108581" y="3076496"/>
                  <a:chExt cx="2345860" cy="3497989"/>
                </a:xfrm>
              </p:grpSpPr>
              <p:sp>
                <p:nvSpPr>
                  <p:cNvPr id="444" name="Google Shape;444;p18"/>
                  <p:cNvSpPr/>
                  <p:nvPr/>
                </p:nvSpPr>
                <p:spPr>
                  <a:xfrm>
                    <a:off x="6837950" y="4251503"/>
                    <a:ext cx="906678" cy="1189003"/>
                  </a:xfrm>
                  <a:prstGeom prst="roundRect">
                    <a:avLst>
                      <a:gd name="adj" fmla="val 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5" name="Google Shape;445;p18"/>
                  <p:cNvSpPr/>
                  <p:nvPr/>
                </p:nvSpPr>
                <p:spPr>
                  <a:xfrm rot="2358309">
                    <a:off x="6683264" y="4857233"/>
                    <a:ext cx="417071" cy="114934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6" name="Google Shape;446;p18"/>
                  <p:cNvSpPr/>
                  <p:nvPr/>
                </p:nvSpPr>
                <p:spPr>
                  <a:xfrm rot="9538565">
                    <a:off x="7532715" y="5053814"/>
                    <a:ext cx="403525" cy="1498152"/>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7" name="Google Shape;447;p18"/>
                  <p:cNvSpPr/>
                  <p:nvPr/>
                </p:nvSpPr>
                <p:spPr>
                  <a:xfrm rot="10441727">
                    <a:off x="6466525" y="5566826"/>
                    <a:ext cx="412721" cy="96608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8" name="Google Shape;448;p18"/>
                  <p:cNvSpPr/>
                  <p:nvPr/>
                </p:nvSpPr>
                <p:spPr>
                  <a:xfrm rot="-397246">
                    <a:off x="7927941" y="3095705"/>
                    <a:ext cx="389349" cy="97050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9" name="Google Shape;449;p18"/>
                  <p:cNvSpPr/>
                  <p:nvPr/>
                </p:nvSpPr>
                <p:spPr>
                  <a:xfrm rot="2846291">
                    <a:off x="7655283" y="3612100"/>
                    <a:ext cx="417128" cy="1220625"/>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0" name="Google Shape;450;p18"/>
                  <p:cNvSpPr/>
                  <p:nvPr/>
                </p:nvSpPr>
                <p:spPr>
                  <a:xfrm rot="7497251">
                    <a:off x="6458770" y="3665817"/>
                    <a:ext cx="418716" cy="1072708"/>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1" name="Google Shape;451;p18"/>
                  <p:cNvSpPr/>
                  <p:nvPr/>
                </p:nvSpPr>
                <p:spPr>
                  <a:xfrm rot="461185">
                    <a:off x="6232794" y="3158218"/>
                    <a:ext cx="397535" cy="1021958"/>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pic>
            <p:nvPicPr>
              <p:cNvPr id="452" name="Google Shape;452;p18" descr="Water with solid fill"/>
              <p:cNvPicPr preferRelativeResize="0"/>
              <p:nvPr/>
            </p:nvPicPr>
            <p:blipFill rotWithShape="1">
              <a:blip r:embed="rId3">
                <a:alphaModFix/>
              </a:blip>
              <a:srcRect/>
              <a:stretch/>
            </p:blipFill>
            <p:spPr>
              <a:xfrm>
                <a:off x="7628170" y="3530974"/>
                <a:ext cx="200226" cy="200226"/>
              </a:xfrm>
              <a:prstGeom prst="rect">
                <a:avLst/>
              </a:prstGeom>
              <a:noFill/>
              <a:ln>
                <a:noFill/>
              </a:ln>
            </p:spPr>
          </p:pic>
        </p:grpSp>
        <p:grpSp>
          <p:nvGrpSpPr>
            <p:cNvPr id="453" name="Google Shape;453;p18"/>
            <p:cNvGrpSpPr/>
            <p:nvPr/>
          </p:nvGrpSpPr>
          <p:grpSpPr>
            <a:xfrm>
              <a:off x="2795194" y="3035425"/>
              <a:ext cx="2178464" cy="1001631"/>
              <a:chOff x="5182484" y="4377092"/>
              <a:chExt cx="2934260" cy="1349137"/>
            </a:xfrm>
          </p:grpSpPr>
          <p:grpSp>
            <p:nvGrpSpPr>
              <p:cNvPr id="454" name="Google Shape;454;p18"/>
              <p:cNvGrpSpPr/>
              <p:nvPr/>
            </p:nvGrpSpPr>
            <p:grpSpPr>
              <a:xfrm>
                <a:off x="5182484" y="4377092"/>
                <a:ext cx="2934260" cy="1349137"/>
                <a:chOff x="2799225" y="1528989"/>
                <a:chExt cx="4843224" cy="991572"/>
              </a:xfrm>
            </p:grpSpPr>
            <p:sp>
              <p:nvSpPr>
                <p:cNvPr id="455" name="Google Shape;455;p18"/>
                <p:cNvSpPr/>
                <p:nvPr/>
              </p:nvSpPr>
              <p:spPr>
                <a:xfrm>
                  <a:off x="2799233" y="1651593"/>
                  <a:ext cx="3981250" cy="86896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456" name="Google Shape;456;p18"/>
                <p:cNvSpPr/>
                <p:nvPr/>
              </p:nvSpPr>
              <p:spPr>
                <a:xfrm rot="-5400000" flipH="1">
                  <a:off x="6778251" y="1648160"/>
                  <a:ext cx="941305" cy="787089"/>
                </a:xfrm>
                <a:prstGeom prst="parallelogram">
                  <a:avLst>
                    <a:gd name="adj" fmla="val 25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7" name="Google Shape;457;p18"/>
                <p:cNvSpPr/>
                <p:nvPr/>
              </p:nvSpPr>
              <p:spPr>
                <a:xfrm rot="10800000">
                  <a:off x="2799225" y="1528989"/>
                  <a:ext cx="4843224" cy="88106"/>
                </a:xfrm>
                <a:prstGeom prst="parallelogram">
                  <a:avLst>
                    <a:gd name="adj" fmla="val 4127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458" name="Google Shape;458;p18"/>
              <p:cNvSpPr txBox="1"/>
              <p:nvPr/>
            </p:nvSpPr>
            <p:spPr>
              <a:xfrm>
                <a:off x="5350143" y="4918848"/>
                <a:ext cx="20050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Points forts</a:t>
                </a:r>
                <a:endParaRPr sz="1400" b="1">
                  <a:solidFill>
                    <a:schemeClr val="lt1"/>
                  </a:solidFill>
                  <a:latin typeface="Arial"/>
                  <a:ea typeface="Arial"/>
                  <a:cs typeface="Arial"/>
                  <a:sym typeface="Arial"/>
                </a:endParaRPr>
              </a:p>
            </p:txBody>
          </p:sp>
        </p:grpSp>
        <p:grpSp>
          <p:nvGrpSpPr>
            <p:cNvPr id="459" name="Google Shape;459;p18"/>
            <p:cNvGrpSpPr/>
            <p:nvPr/>
          </p:nvGrpSpPr>
          <p:grpSpPr>
            <a:xfrm>
              <a:off x="7493602" y="3012698"/>
              <a:ext cx="2178464" cy="1001631"/>
              <a:chOff x="8583849" y="4353499"/>
              <a:chExt cx="2934260" cy="1349137"/>
            </a:xfrm>
          </p:grpSpPr>
          <p:grpSp>
            <p:nvGrpSpPr>
              <p:cNvPr id="460" name="Google Shape;460;p18"/>
              <p:cNvGrpSpPr/>
              <p:nvPr/>
            </p:nvGrpSpPr>
            <p:grpSpPr>
              <a:xfrm>
                <a:off x="8583849" y="4353499"/>
                <a:ext cx="2934260" cy="1349137"/>
                <a:chOff x="2799225" y="1528989"/>
                <a:chExt cx="4843224" cy="991572"/>
              </a:xfrm>
            </p:grpSpPr>
            <p:sp>
              <p:nvSpPr>
                <p:cNvPr id="461" name="Google Shape;461;p18"/>
                <p:cNvSpPr/>
                <p:nvPr/>
              </p:nvSpPr>
              <p:spPr>
                <a:xfrm>
                  <a:off x="2799233" y="1651593"/>
                  <a:ext cx="3981250" cy="8689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462" name="Google Shape;462;p18"/>
                <p:cNvSpPr/>
                <p:nvPr/>
              </p:nvSpPr>
              <p:spPr>
                <a:xfrm rot="-5400000" flipH="1">
                  <a:off x="6778251" y="1648160"/>
                  <a:ext cx="941305" cy="787089"/>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3" name="Google Shape;463;p18"/>
                <p:cNvSpPr/>
                <p:nvPr/>
              </p:nvSpPr>
              <p:spPr>
                <a:xfrm rot="10800000">
                  <a:off x="2799225" y="1528989"/>
                  <a:ext cx="4843224" cy="88106"/>
                </a:xfrm>
                <a:prstGeom prst="parallelogram">
                  <a:avLst>
                    <a:gd name="adj" fmla="val 4127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464" name="Google Shape;464;p18"/>
              <p:cNvSpPr txBox="1"/>
              <p:nvPr/>
            </p:nvSpPr>
            <p:spPr>
              <a:xfrm>
                <a:off x="8787366" y="4695336"/>
                <a:ext cx="2005011" cy="88739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Soins et assistance</a:t>
                </a:r>
                <a:endParaRPr sz="1400" b="1">
                  <a:solidFill>
                    <a:schemeClr val="lt1"/>
                  </a:solidFill>
                  <a:latin typeface="Arial"/>
                  <a:ea typeface="Arial"/>
                  <a:cs typeface="Arial"/>
                  <a:sym typeface="Arial"/>
                </a:endParaRPr>
              </a:p>
            </p:txBody>
          </p:sp>
        </p:grpSp>
        <p:grpSp>
          <p:nvGrpSpPr>
            <p:cNvPr id="465" name="Google Shape;465;p18"/>
            <p:cNvGrpSpPr/>
            <p:nvPr/>
          </p:nvGrpSpPr>
          <p:grpSpPr>
            <a:xfrm>
              <a:off x="2795194" y="4134235"/>
              <a:ext cx="2178464" cy="1001631"/>
              <a:chOff x="5182484" y="4377092"/>
              <a:chExt cx="2934260" cy="1349137"/>
            </a:xfrm>
          </p:grpSpPr>
          <p:grpSp>
            <p:nvGrpSpPr>
              <p:cNvPr id="466" name="Google Shape;466;p18"/>
              <p:cNvGrpSpPr/>
              <p:nvPr/>
            </p:nvGrpSpPr>
            <p:grpSpPr>
              <a:xfrm>
                <a:off x="5182484" y="4377092"/>
                <a:ext cx="2934260" cy="1349137"/>
                <a:chOff x="2799225" y="1528989"/>
                <a:chExt cx="4843224" cy="991572"/>
              </a:xfrm>
            </p:grpSpPr>
            <p:sp>
              <p:nvSpPr>
                <p:cNvPr id="467" name="Google Shape;467;p18"/>
                <p:cNvSpPr/>
                <p:nvPr/>
              </p:nvSpPr>
              <p:spPr>
                <a:xfrm>
                  <a:off x="2799233" y="1651593"/>
                  <a:ext cx="3981250" cy="86896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468" name="Google Shape;468;p18"/>
                <p:cNvSpPr/>
                <p:nvPr/>
              </p:nvSpPr>
              <p:spPr>
                <a:xfrm rot="-5400000" flipH="1">
                  <a:off x="6778251" y="1648160"/>
                  <a:ext cx="941305" cy="787089"/>
                </a:xfrm>
                <a:prstGeom prst="parallelogram">
                  <a:avLst>
                    <a:gd name="adj" fmla="val 25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9" name="Google Shape;469;p18"/>
                <p:cNvSpPr/>
                <p:nvPr/>
              </p:nvSpPr>
              <p:spPr>
                <a:xfrm rot="10800000">
                  <a:off x="2799225" y="1528989"/>
                  <a:ext cx="4843224" cy="88106"/>
                </a:xfrm>
                <a:prstGeom prst="parallelogram">
                  <a:avLst>
                    <a:gd name="adj" fmla="val 4127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470" name="Google Shape;470;p18"/>
              <p:cNvSpPr txBox="1"/>
              <p:nvPr/>
            </p:nvSpPr>
            <p:spPr>
              <a:xfrm>
                <a:off x="5350143" y="4918848"/>
                <a:ext cx="20050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Points forts</a:t>
                </a:r>
                <a:endParaRPr sz="1400" b="1">
                  <a:solidFill>
                    <a:schemeClr val="lt1"/>
                  </a:solidFill>
                  <a:latin typeface="Arial"/>
                  <a:ea typeface="Arial"/>
                  <a:cs typeface="Arial"/>
                  <a:sym typeface="Arial"/>
                </a:endParaRPr>
              </a:p>
            </p:txBody>
          </p:sp>
        </p:grpSp>
        <p:grpSp>
          <p:nvGrpSpPr>
            <p:cNvPr id="471" name="Google Shape;471;p18"/>
            <p:cNvGrpSpPr/>
            <p:nvPr/>
          </p:nvGrpSpPr>
          <p:grpSpPr>
            <a:xfrm>
              <a:off x="7493602" y="4125948"/>
              <a:ext cx="2178464" cy="1001631"/>
              <a:chOff x="8583849" y="4353499"/>
              <a:chExt cx="2934260" cy="1349137"/>
            </a:xfrm>
          </p:grpSpPr>
          <p:grpSp>
            <p:nvGrpSpPr>
              <p:cNvPr id="472" name="Google Shape;472;p18"/>
              <p:cNvGrpSpPr/>
              <p:nvPr/>
            </p:nvGrpSpPr>
            <p:grpSpPr>
              <a:xfrm>
                <a:off x="8583849" y="4353499"/>
                <a:ext cx="2934260" cy="1349137"/>
                <a:chOff x="2799225" y="1528989"/>
                <a:chExt cx="4843224" cy="991572"/>
              </a:xfrm>
            </p:grpSpPr>
            <p:sp>
              <p:nvSpPr>
                <p:cNvPr id="473" name="Google Shape;473;p18"/>
                <p:cNvSpPr/>
                <p:nvPr/>
              </p:nvSpPr>
              <p:spPr>
                <a:xfrm>
                  <a:off x="2799233" y="1651593"/>
                  <a:ext cx="3981250" cy="8689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474" name="Google Shape;474;p18"/>
                <p:cNvSpPr/>
                <p:nvPr/>
              </p:nvSpPr>
              <p:spPr>
                <a:xfrm rot="-5400000" flipH="1">
                  <a:off x="6778251" y="1648160"/>
                  <a:ext cx="941305" cy="787089"/>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75" name="Google Shape;475;p18"/>
                <p:cNvSpPr/>
                <p:nvPr/>
              </p:nvSpPr>
              <p:spPr>
                <a:xfrm rot="10800000">
                  <a:off x="2799225" y="1528989"/>
                  <a:ext cx="4843224" cy="88106"/>
                </a:xfrm>
                <a:prstGeom prst="parallelogram">
                  <a:avLst>
                    <a:gd name="adj" fmla="val 4127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476" name="Google Shape;476;p18"/>
              <p:cNvSpPr txBox="1"/>
              <p:nvPr/>
            </p:nvSpPr>
            <p:spPr>
              <a:xfrm>
                <a:off x="8787366" y="4636231"/>
                <a:ext cx="2005011" cy="88739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Soins et assistance</a:t>
                </a:r>
                <a:endParaRPr sz="1400" b="1">
                  <a:solidFill>
                    <a:schemeClr val="lt1"/>
                  </a:solidFill>
                  <a:latin typeface="Arial"/>
                  <a:ea typeface="Arial"/>
                  <a:cs typeface="Arial"/>
                  <a:sym typeface="Arial"/>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Arial"/>
              <a:buNone/>
            </a:pPr>
            <a:r>
              <a:rPr lang="en-GB"/>
              <a:t>Points forts, soins et soutien dans le cas d'Amina</a:t>
            </a:r>
            <a:endParaRPr/>
          </a:p>
        </p:txBody>
      </p:sp>
      <p:sp>
        <p:nvSpPr>
          <p:cNvPr id="483" name="Google Shape;483;p19"/>
          <p:cNvSpPr/>
          <p:nvPr/>
        </p:nvSpPr>
        <p:spPr>
          <a:xfrm>
            <a:off x="7389416" y="1839628"/>
            <a:ext cx="2660731" cy="2660731"/>
          </a:xfrm>
          <a:prstGeom prst="star7">
            <a:avLst>
              <a:gd name="adj" fmla="val 34601"/>
              <a:gd name="hf" fmla="val 102572"/>
              <a:gd name="vf" fmla="val 105210"/>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4" name="Google Shape;484;p19"/>
          <p:cNvSpPr/>
          <p:nvPr/>
        </p:nvSpPr>
        <p:spPr>
          <a:xfrm>
            <a:off x="2414400" y="3130469"/>
            <a:ext cx="2660731" cy="2660731"/>
          </a:xfrm>
          <a:prstGeom prst="star7">
            <a:avLst>
              <a:gd name="adj" fmla="val 34601"/>
              <a:gd name="hf" fmla="val 102572"/>
              <a:gd name="vf" fmla="val 10521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85" name="Google Shape;485;p19"/>
          <p:cNvGrpSpPr/>
          <p:nvPr/>
        </p:nvGrpSpPr>
        <p:grpSpPr>
          <a:xfrm>
            <a:off x="3087867" y="2433743"/>
            <a:ext cx="6161562" cy="2732383"/>
            <a:chOff x="2672861" y="2487991"/>
            <a:chExt cx="7150617" cy="3170986"/>
          </a:xfrm>
        </p:grpSpPr>
        <p:sp>
          <p:nvSpPr>
            <p:cNvPr id="486" name="Google Shape;486;p19"/>
            <p:cNvSpPr/>
            <p:nvPr/>
          </p:nvSpPr>
          <p:spPr>
            <a:xfrm>
              <a:off x="2672861" y="2487991"/>
              <a:ext cx="7150617" cy="188513"/>
            </a:xfrm>
            <a:prstGeom prst="roundRect">
              <a:avLst>
                <a:gd name="adj" fmla="val 16667"/>
              </a:avLst>
            </a:prstGeom>
            <a:solidFill>
              <a:srgbClr val="B9C4CE"/>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nvGrpSpPr>
            <p:cNvPr id="487" name="Google Shape;487;p19"/>
            <p:cNvGrpSpPr/>
            <p:nvPr/>
          </p:nvGrpSpPr>
          <p:grpSpPr>
            <a:xfrm>
              <a:off x="5298861" y="2869830"/>
              <a:ext cx="1870486" cy="2789147"/>
              <a:chOff x="6523884" y="3384475"/>
              <a:chExt cx="1870486" cy="2789147"/>
            </a:xfrm>
          </p:grpSpPr>
          <p:grpSp>
            <p:nvGrpSpPr>
              <p:cNvPr id="488" name="Google Shape;488;p19"/>
              <p:cNvGrpSpPr/>
              <p:nvPr/>
            </p:nvGrpSpPr>
            <p:grpSpPr>
              <a:xfrm>
                <a:off x="6523884" y="3384475"/>
                <a:ext cx="1870486" cy="2789147"/>
                <a:chOff x="6255261" y="3216713"/>
                <a:chExt cx="2083852" cy="3107300"/>
              </a:xfrm>
            </p:grpSpPr>
            <p:sp>
              <p:nvSpPr>
                <p:cNvPr id="489" name="Google Shape;489;p19"/>
                <p:cNvSpPr/>
                <p:nvPr/>
              </p:nvSpPr>
              <p:spPr>
                <a:xfrm>
                  <a:off x="6879614" y="3222632"/>
                  <a:ext cx="868194" cy="868193"/>
                </a:xfrm>
                <a:prstGeom prst="ellipse">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90" name="Google Shape;490;p19"/>
                <p:cNvGrpSpPr/>
                <p:nvPr/>
              </p:nvGrpSpPr>
              <p:grpSpPr>
                <a:xfrm>
                  <a:off x="6255261" y="3216713"/>
                  <a:ext cx="2083852" cy="3107300"/>
                  <a:chOff x="6108581" y="3076496"/>
                  <a:chExt cx="2345860" cy="3497989"/>
                </a:xfrm>
              </p:grpSpPr>
              <p:sp>
                <p:nvSpPr>
                  <p:cNvPr id="491" name="Google Shape;491;p19"/>
                  <p:cNvSpPr/>
                  <p:nvPr/>
                </p:nvSpPr>
                <p:spPr>
                  <a:xfrm>
                    <a:off x="6837950" y="4251503"/>
                    <a:ext cx="906678" cy="1189003"/>
                  </a:xfrm>
                  <a:prstGeom prst="roundRect">
                    <a:avLst>
                      <a:gd name="adj" fmla="val 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2" name="Google Shape;492;p19"/>
                  <p:cNvSpPr/>
                  <p:nvPr/>
                </p:nvSpPr>
                <p:spPr>
                  <a:xfrm rot="2358309">
                    <a:off x="6683264" y="4857233"/>
                    <a:ext cx="417071" cy="114934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3" name="Google Shape;493;p19"/>
                  <p:cNvSpPr/>
                  <p:nvPr/>
                </p:nvSpPr>
                <p:spPr>
                  <a:xfrm rot="9538565">
                    <a:off x="7532715" y="5053814"/>
                    <a:ext cx="403525" cy="1498152"/>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4" name="Google Shape;494;p19"/>
                  <p:cNvSpPr/>
                  <p:nvPr/>
                </p:nvSpPr>
                <p:spPr>
                  <a:xfrm rot="10441727">
                    <a:off x="6466525" y="5566826"/>
                    <a:ext cx="412721" cy="96608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5" name="Google Shape;495;p19"/>
                  <p:cNvSpPr/>
                  <p:nvPr/>
                </p:nvSpPr>
                <p:spPr>
                  <a:xfrm rot="-397246">
                    <a:off x="7927941" y="3095705"/>
                    <a:ext cx="389349" cy="97050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6" name="Google Shape;496;p19"/>
                  <p:cNvSpPr/>
                  <p:nvPr/>
                </p:nvSpPr>
                <p:spPr>
                  <a:xfrm rot="2846291">
                    <a:off x="7655283" y="3612100"/>
                    <a:ext cx="417128" cy="1220625"/>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7" name="Google Shape;497;p19"/>
                  <p:cNvSpPr/>
                  <p:nvPr/>
                </p:nvSpPr>
                <p:spPr>
                  <a:xfrm rot="7497251">
                    <a:off x="6458770" y="3665817"/>
                    <a:ext cx="418716" cy="1072708"/>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8" name="Google Shape;498;p19"/>
                  <p:cNvSpPr/>
                  <p:nvPr/>
                </p:nvSpPr>
                <p:spPr>
                  <a:xfrm rot="461185">
                    <a:off x="6232794" y="3158218"/>
                    <a:ext cx="397535" cy="1021958"/>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pic>
            <p:nvPicPr>
              <p:cNvPr id="499" name="Google Shape;499;p19" descr="Water with solid fill"/>
              <p:cNvPicPr preferRelativeResize="0"/>
              <p:nvPr/>
            </p:nvPicPr>
            <p:blipFill rotWithShape="1">
              <a:blip r:embed="rId3">
                <a:alphaModFix/>
              </a:blip>
              <a:srcRect/>
              <a:stretch/>
            </p:blipFill>
            <p:spPr>
              <a:xfrm>
                <a:off x="7628170" y="3530974"/>
                <a:ext cx="200226" cy="200226"/>
              </a:xfrm>
              <a:prstGeom prst="rect">
                <a:avLst/>
              </a:prstGeom>
              <a:noFill/>
              <a:ln>
                <a:noFill/>
              </a:ln>
            </p:spPr>
          </p:pic>
        </p:grpSp>
        <p:grpSp>
          <p:nvGrpSpPr>
            <p:cNvPr id="500" name="Google Shape;500;p19"/>
            <p:cNvGrpSpPr/>
            <p:nvPr/>
          </p:nvGrpSpPr>
          <p:grpSpPr>
            <a:xfrm>
              <a:off x="2795194" y="3035425"/>
              <a:ext cx="2178463" cy="1001631"/>
              <a:chOff x="2799225" y="1528989"/>
              <a:chExt cx="4843224" cy="991572"/>
            </a:xfrm>
          </p:grpSpPr>
          <p:sp>
            <p:nvSpPr>
              <p:cNvPr id="501" name="Google Shape;501;p19"/>
              <p:cNvSpPr/>
              <p:nvPr/>
            </p:nvSpPr>
            <p:spPr>
              <a:xfrm>
                <a:off x="2799233" y="1651593"/>
                <a:ext cx="3981250" cy="86896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502" name="Google Shape;502;p19"/>
              <p:cNvSpPr/>
              <p:nvPr/>
            </p:nvSpPr>
            <p:spPr>
              <a:xfrm rot="-5400000" flipH="1">
                <a:off x="6778251" y="1648160"/>
                <a:ext cx="941305" cy="787089"/>
              </a:xfrm>
              <a:prstGeom prst="parallelogram">
                <a:avLst>
                  <a:gd name="adj" fmla="val 25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03" name="Google Shape;503;p19"/>
              <p:cNvSpPr/>
              <p:nvPr/>
            </p:nvSpPr>
            <p:spPr>
              <a:xfrm rot="10800000">
                <a:off x="2799225" y="1528989"/>
                <a:ext cx="4843224" cy="88106"/>
              </a:xfrm>
              <a:prstGeom prst="parallelogram">
                <a:avLst>
                  <a:gd name="adj" fmla="val 4127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504" name="Google Shape;504;p19"/>
            <p:cNvGrpSpPr/>
            <p:nvPr/>
          </p:nvGrpSpPr>
          <p:grpSpPr>
            <a:xfrm>
              <a:off x="7493601" y="3012698"/>
              <a:ext cx="2178463" cy="1001631"/>
              <a:chOff x="2799225" y="1528989"/>
              <a:chExt cx="4843224" cy="991572"/>
            </a:xfrm>
          </p:grpSpPr>
          <p:sp>
            <p:nvSpPr>
              <p:cNvPr id="505" name="Google Shape;505;p19"/>
              <p:cNvSpPr/>
              <p:nvPr/>
            </p:nvSpPr>
            <p:spPr>
              <a:xfrm>
                <a:off x="2799233" y="1651593"/>
                <a:ext cx="3981250" cy="8689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506" name="Google Shape;506;p19"/>
              <p:cNvSpPr/>
              <p:nvPr/>
            </p:nvSpPr>
            <p:spPr>
              <a:xfrm rot="-5400000" flipH="1">
                <a:off x="6778251" y="1648160"/>
                <a:ext cx="941305" cy="787089"/>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07" name="Google Shape;507;p19"/>
              <p:cNvSpPr/>
              <p:nvPr/>
            </p:nvSpPr>
            <p:spPr>
              <a:xfrm rot="10800000">
                <a:off x="2799225" y="1528989"/>
                <a:ext cx="4843224" cy="88106"/>
              </a:xfrm>
              <a:prstGeom prst="parallelogram">
                <a:avLst>
                  <a:gd name="adj" fmla="val 4127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508" name="Google Shape;508;p19"/>
            <p:cNvGrpSpPr/>
            <p:nvPr/>
          </p:nvGrpSpPr>
          <p:grpSpPr>
            <a:xfrm>
              <a:off x="2795194" y="4134235"/>
              <a:ext cx="2178463" cy="1001631"/>
              <a:chOff x="2799225" y="1528989"/>
              <a:chExt cx="4843224" cy="991572"/>
            </a:xfrm>
          </p:grpSpPr>
          <p:sp>
            <p:nvSpPr>
              <p:cNvPr id="509" name="Google Shape;509;p19"/>
              <p:cNvSpPr/>
              <p:nvPr/>
            </p:nvSpPr>
            <p:spPr>
              <a:xfrm>
                <a:off x="2799233" y="1651593"/>
                <a:ext cx="3981250" cy="86896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510" name="Google Shape;510;p19"/>
              <p:cNvSpPr/>
              <p:nvPr/>
            </p:nvSpPr>
            <p:spPr>
              <a:xfrm rot="-5400000" flipH="1">
                <a:off x="6778251" y="1648160"/>
                <a:ext cx="941305" cy="787089"/>
              </a:xfrm>
              <a:prstGeom prst="parallelogram">
                <a:avLst>
                  <a:gd name="adj" fmla="val 25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11" name="Google Shape;511;p19"/>
              <p:cNvSpPr/>
              <p:nvPr/>
            </p:nvSpPr>
            <p:spPr>
              <a:xfrm rot="10800000">
                <a:off x="2799225" y="1528989"/>
                <a:ext cx="4843224" cy="88106"/>
              </a:xfrm>
              <a:prstGeom prst="parallelogram">
                <a:avLst>
                  <a:gd name="adj" fmla="val 4127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512" name="Google Shape;512;p19"/>
            <p:cNvGrpSpPr/>
            <p:nvPr/>
          </p:nvGrpSpPr>
          <p:grpSpPr>
            <a:xfrm>
              <a:off x="7493601" y="4125949"/>
              <a:ext cx="2178463" cy="1001631"/>
              <a:chOff x="2799225" y="1528989"/>
              <a:chExt cx="4843224" cy="991572"/>
            </a:xfrm>
          </p:grpSpPr>
          <p:sp>
            <p:nvSpPr>
              <p:cNvPr id="513" name="Google Shape;513;p19"/>
              <p:cNvSpPr/>
              <p:nvPr/>
            </p:nvSpPr>
            <p:spPr>
              <a:xfrm>
                <a:off x="2799233" y="1651593"/>
                <a:ext cx="3981250" cy="8689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514" name="Google Shape;514;p19"/>
              <p:cNvSpPr/>
              <p:nvPr/>
            </p:nvSpPr>
            <p:spPr>
              <a:xfrm rot="-5400000" flipH="1">
                <a:off x="6778251" y="1648160"/>
                <a:ext cx="941305" cy="787089"/>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15" name="Google Shape;515;p19"/>
              <p:cNvSpPr/>
              <p:nvPr/>
            </p:nvSpPr>
            <p:spPr>
              <a:xfrm rot="10800000">
                <a:off x="2799225" y="1528989"/>
                <a:ext cx="4843224" cy="88106"/>
              </a:xfrm>
              <a:prstGeom prst="parallelogram">
                <a:avLst>
                  <a:gd name="adj" fmla="val 4127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516" name="Google Shape;516;p19"/>
          <p:cNvGrpSpPr/>
          <p:nvPr/>
        </p:nvGrpSpPr>
        <p:grpSpPr>
          <a:xfrm>
            <a:off x="10242286" y="150916"/>
            <a:ext cx="2057602" cy="1975956"/>
            <a:chOff x="9994118" y="33917"/>
            <a:chExt cx="2057602" cy="1975956"/>
          </a:xfrm>
        </p:grpSpPr>
        <p:sp>
          <p:nvSpPr>
            <p:cNvPr id="517" name="Google Shape;517;p19"/>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518" name="Google Shape;518;p19"/>
            <p:cNvGrpSpPr/>
            <p:nvPr/>
          </p:nvGrpSpPr>
          <p:grpSpPr>
            <a:xfrm>
              <a:off x="10741851" y="707024"/>
              <a:ext cx="562136" cy="634675"/>
              <a:chOff x="760175" y="830141"/>
              <a:chExt cx="867619" cy="979580"/>
            </a:xfrm>
          </p:grpSpPr>
          <p:sp>
            <p:nvSpPr>
              <p:cNvPr id="519" name="Google Shape;519;p19"/>
              <p:cNvSpPr/>
              <p:nvPr/>
            </p:nvSpPr>
            <p:spPr>
              <a:xfrm>
                <a:off x="864636" y="830141"/>
                <a:ext cx="763158" cy="97957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rgbClr val="45752C"/>
                    </a:solidFill>
                    <a:latin typeface="Arial"/>
                    <a:ea typeface="Arial"/>
                    <a:cs typeface="Arial"/>
                    <a:sym typeface="Arial"/>
                  </a:rPr>
                  <a:t>108</a:t>
                </a:r>
                <a:endParaRPr/>
              </a:p>
            </p:txBody>
          </p:sp>
          <p:sp>
            <p:nvSpPr>
              <p:cNvPr id="520" name="Google Shape;520;p19"/>
              <p:cNvSpPr/>
              <p:nvPr/>
            </p:nvSpPr>
            <p:spPr>
              <a:xfrm>
                <a:off x="760175" y="830143"/>
                <a:ext cx="149292" cy="979578"/>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10"/>
        <p:cNvGrpSpPr/>
        <p:nvPr/>
      </p:nvGrpSpPr>
      <p:grpSpPr>
        <a:xfrm>
          <a:off x="0" y="0"/>
          <a:ext cx="0" cy="0"/>
          <a:chOff x="0" y="0"/>
          <a:chExt cx="0" cy="0"/>
        </a:xfrm>
      </p:grpSpPr>
      <p:sp>
        <p:nvSpPr>
          <p:cNvPr id="111" name="Google Shape;111;p2"/>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5752C"/>
              </a:buClr>
              <a:buSzPts val="2400"/>
              <a:buFont typeface="Garamond"/>
              <a:buNone/>
            </a:pPr>
            <a:r>
              <a:rPr lang="en-GB" sz="2400" b="1">
                <a:solidFill>
                  <a:srgbClr val="45752C"/>
                </a:solidFill>
                <a:latin typeface="Garamond"/>
                <a:ea typeface="Garamond"/>
                <a:cs typeface="Garamond"/>
                <a:sym typeface="Garamond"/>
              </a:rPr>
              <a:t>SESSION 1</a:t>
            </a:r>
            <a:endParaRPr/>
          </a:p>
          <a:p>
            <a:pPr marL="0" marR="0" lvl="0" indent="0" algn="l" rtl="0">
              <a:lnSpc>
                <a:spcPct val="90000"/>
              </a:lnSpc>
              <a:spcBef>
                <a:spcPts val="0"/>
              </a:spcBef>
              <a:spcAft>
                <a:spcPts val="0"/>
              </a:spcAft>
              <a:buClr>
                <a:srgbClr val="45752C"/>
              </a:buClr>
              <a:buSzPts val="4400"/>
              <a:buFont typeface="Garamond"/>
              <a:buNone/>
            </a:pPr>
            <a:br>
              <a:rPr lang="en-GB" sz="4400" b="1">
                <a:solidFill>
                  <a:srgbClr val="45752C"/>
                </a:solidFill>
                <a:latin typeface="Garamond"/>
                <a:ea typeface="Garamond"/>
                <a:cs typeface="Garamond"/>
                <a:sym typeface="Garamond"/>
              </a:rPr>
            </a:br>
            <a:r>
              <a:rPr lang="en-GB" sz="5400" b="1">
                <a:solidFill>
                  <a:srgbClr val="45752C"/>
                </a:solidFill>
                <a:latin typeface="Garamond"/>
                <a:ea typeface="Garamond"/>
                <a:cs typeface="Garamond"/>
                <a:sym typeface="Garamond"/>
              </a:rPr>
              <a:t>Ouverture du module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2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Points clés de l'apprentissage</a:t>
            </a:r>
            <a:endParaRPr/>
          </a:p>
        </p:txBody>
      </p:sp>
      <p:sp>
        <p:nvSpPr>
          <p:cNvPr id="527" name="Google Shape;527;p20"/>
          <p:cNvSpPr txBox="1"/>
          <p:nvPr/>
        </p:nvSpPr>
        <p:spPr>
          <a:xfrm>
            <a:off x="6882882" y="3682897"/>
            <a:ext cx="3171273"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La planification des cas doit être fondée sur les points forts, participative et responsabilisante. </a:t>
            </a:r>
            <a:endParaRPr sz="2400">
              <a:solidFill>
                <a:schemeClr val="dk1"/>
              </a:solidFill>
              <a:latin typeface="Arial"/>
              <a:ea typeface="Arial"/>
              <a:cs typeface="Arial"/>
              <a:sym typeface="Arial"/>
            </a:endParaRPr>
          </a:p>
        </p:txBody>
      </p:sp>
      <p:sp>
        <p:nvSpPr>
          <p:cNvPr id="528" name="Google Shape;528;p20"/>
          <p:cNvSpPr txBox="1"/>
          <p:nvPr/>
        </p:nvSpPr>
        <p:spPr>
          <a:xfrm>
            <a:off x="2082951" y="3682897"/>
            <a:ext cx="455298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L'enfant, le parent, la personne qui s'occupe de lui et/ou l'adulte de confiance doivent être activement impliqués dans la planification du cas. </a:t>
            </a:r>
            <a:endParaRPr sz="2400">
              <a:solidFill>
                <a:schemeClr val="dk1"/>
              </a:solidFill>
              <a:latin typeface="Arial"/>
              <a:ea typeface="Arial"/>
              <a:cs typeface="Arial"/>
              <a:sym typeface="Arial"/>
            </a:endParaRPr>
          </a:p>
        </p:txBody>
      </p:sp>
      <p:sp>
        <p:nvSpPr>
          <p:cNvPr id="529" name="Google Shape;529;p20"/>
          <p:cNvSpPr/>
          <p:nvPr/>
        </p:nvSpPr>
        <p:spPr>
          <a:xfrm>
            <a:off x="3563696" y="2123544"/>
            <a:ext cx="1051560" cy="1051560"/>
          </a:xfrm>
          <a:prstGeom prst="star5">
            <a:avLst>
              <a:gd name="adj" fmla="val 28143"/>
              <a:gd name="hf" fmla="val 105146"/>
              <a:gd name="vf" fmla="val 11055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0" name="Google Shape;530;p20"/>
          <p:cNvSpPr/>
          <p:nvPr/>
        </p:nvSpPr>
        <p:spPr>
          <a:xfrm>
            <a:off x="7942739" y="2123544"/>
            <a:ext cx="1051560" cy="1051560"/>
          </a:xfrm>
          <a:prstGeom prst="star5">
            <a:avLst>
              <a:gd name="adj" fmla="val 28143"/>
              <a:gd name="hf" fmla="val 105146"/>
              <a:gd name="vf" fmla="val 11055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35"/>
        <p:cNvGrpSpPr/>
        <p:nvPr/>
      </p:nvGrpSpPr>
      <p:grpSpPr>
        <a:xfrm>
          <a:off x="0" y="0"/>
          <a:ext cx="0" cy="0"/>
          <a:chOff x="0" y="0"/>
          <a:chExt cx="0" cy="0"/>
        </a:xfrm>
      </p:grpSpPr>
      <p:sp>
        <p:nvSpPr>
          <p:cNvPr id="536" name="Google Shape;536;p21"/>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5752C"/>
              </a:buClr>
              <a:buSzPts val="2400"/>
              <a:buFont typeface="Garamond"/>
              <a:buNone/>
            </a:pPr>
            <a:r>
              <a:rPr lang="en-GB" sz="2400" b="1">
                <a:solidFill>
                  <a:srgbClr val="45752C"/>
                </a:solidFill>
                <a:latin typeface="Garamond"/>
                <a:ea typeface="Garamond"/>
                <a:cs typeface="Garamond"/>
                <a:sym typeface="Garamond"/>
              </a:rPr>
              <a:t>SESSION 3</a:t>
            </a:r>
            <a:endParaRPr/>
          </a:p>
          <a:p>
            <a:pPr marL="0" marR="0" lvl="0" indent="0" algn="l" rtl="0">
              <a:lnSpc>
                <a:spcPct val="90000"/>
              </a:lnSpc>
              <a:spcBef>
                <a:spcPts val="0"/>
              </a:spcBef>
              <a:spcAft>
                <a:spcPts val="0"/>
              </a:spcAft>
              <a:buClr>
                <a:srgbClr val="45752C"/>
              </a:buClr>
              <a:buSzPts val="4400"/>
              <a:buFont typeface="Garamond"/>
              <a:buNone/>
            </a:pPr>
            <a:br>
              <a:rPr lang="en-GB" sz="4400" b="1">
                <a:solidFill>
                  <a:srgbClr val="45752C"/>
                </a:solidFill>
                <a:latin typeface="Garamond"/>
                <a:ea typeface="Garamond"/>
                <a:cs typeface="Garamond"/>
                <a:sym typeface="Garamond"/>
              </a:rPr>
            </a:br>
            <a:r>
              <a:rPr lang="en-GB" sz="5400" b="1">
                <a:solidFill>
                  <a:srgbClr val="45752C"/>
                </a:solidFill>
                <a:latin typeface="Garamond"/>
                <a:ea typeface="Garamond"/>
                <a:cs typeface="Garamond"/>
                <a:sym typeface="Garamond"/>
              </a:rPr>
              <a:t>Comment mettre en place une réunion de planification de cas ?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2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Réunions de planification des cas </a:t>
            </a:r>
            <a:endParaRPr/>
          </a:p>
        </p:txBody>
      </p:sp>
      <p:sp>
        <p:nvSpPr>
          <p:cNvPr id="543" name="Google Shape;543;p22"/>
          <p:cNvSpPr txBox="1"/>
          <p:nvPr/>
        </p:nvSpPr>
        <p:spPr>
          <a:xfrm>
            <a:off x="1076915" y="3271873"/>
            <a:ext cx="3613402"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PARTICIPANTS </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Enfant</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Gestionnaire de cas</a:t>
            </a:r>
            <a:endParaRPr sz="20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Parents/soignants/adultes de confiance</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Superviseur de la gestion des cas*</a:t>
            </a:r>
            <a:endParaRPr sz="2000">
              <a:solidFill>
                <a:schemeClr val="dk1"/>
              </a:solidFill>
              <a:latin typeface="Arial"/>
              <a:ea typeface="Arial"/>
              <a:cs typeface="Arial"/>
              <a:sym typeface="Arial"/>
            </a:endParaRPr>
          </a:p>
        </p:txBody>
      </p:sp>
      <p:sp>
        <p:nvSpPr>
          <p:cNvPr id="544" name="Google Shape;544;p22"/>
          <p:cNvSpPr txBox="1"/>
          <p:nvPr/>
        </p:nvSpPr>
        <p:spPr>
          <a:xfrm>
            <a:off x="5709138" y="3271873"/>
            <a:ext cx="5908431"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OBJECTIF DE LA RÉUNION </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Veiller à ce qu'il soit créé ensemble, en donnant à l'enfant la possibilité d'y participer.</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Partager des informations qui soutiennent la prise de décision</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Soutenir l'enfant et les parents ou les personnes qui s'occupent de lui dans la prise de décisions qui ont un impact sur leur vie.</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Se mettre d'accord ensemble</a:t>
            </a:r>
            <a:endParaRPr sz="2000">
              <a:solidFill>
                <a:schemeClr val="dk1"/>
              </a:solidFill>
              <a:latin typeface="Arial"/>
              <a:ea typeface="Arial"/>
              <a:cs typeface="Arial"/>
              <a:sym typeface="Arial"/>
            </a:endParaRPr>
          </a:p>
        </p:txBody>
      </p:sp>
      <p:grpSp>
        <p:nvGrpSpPr>
          <p:cNvPr id="545" name="Google Shape;545;p22"/>
          <p:cNvGrpSpPr/>
          <p:nvPr/>
        </p:nvGrpSpPr>
        <p:grpSpPr>
          <a:xfrm>
            <a:off x="5668730" y="1584501"/>
            <a:ext cx="1569187" cy="1535412"/>
            <a:chOff x="6141323" y="2206580"/>
            <a:chExt cx="1817237" cy="1778124"/>
          </a:xfrm>
        </p:grpSpPr>
        <p:grpSp>
          <p:nvGrpSpPr>
            <p:cNvPr id="546" name="Google Shape;546;p22"/>
            <p:cNvGrpSpPr/>
            <p:nvPr/>
          </p:nvGrpSpPr>
          <p:grpSpPr>
            <a:xfrm rot="-4478682">
              <a:off x="7059079" y="2311333"/>
              <a:ext cx="819794" cy="790296"/>
              <a:chOff x="6533862" y="2480270"/>
              <a:chExt cx="1059892" cy="1021755"/>
            </a:xfrm>
          </p:grpSpPr>
          <p:sp>
            <p:nvSpPr>
              <p:cNvPr id="547" name="Google Shape;547;p22"/>
              <p:cNvSpPr/>
              <p:nvPr/>
            </p:nvSpPr>
            <p:spPr>
              <a:xfrm>
                <a:off x="6680093" y="2626501"/>
                <a:ext cx="759242" cy="75290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8" name="Google Shape;548;p22"/>
              <p:cNvSpPr/>
              <p:nvPr/>
            </p:nvSpPr>
            <p:spPr>
              <a:xfrm rot="10800000">
                <a:off x="6913482" y="3209564"/>
                <a:ext cx="292461" cy="292461"/>
              </a:xfrm>
              <a:prstGeom prst="chord">
                <a:avLst>
                  <a:gd name="adj1" fmla="val 20938953"/>
                  <a:gd name="adj2" fmla="val 11616639"/>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9" name="Google Shape;549;p22"/>
              <p:cNvSpPr/>
              <p:nvPr/>
            </p:nvSpPr>
            <p:spPr>
              <a:xfrm>
                <a:off x="6913483" y="2480270"/>
                <a:ext cx="292461" cy="292461"/>
              </a:xfrm>
              <a:prstGeom prst="chord">
                <a:avLst>
                  <a:gd name="adj1" fmla="val 21152663"/>
                  <a:gd name="adj2" fmla="val 1139126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0" name="Google Shape;550;p22"/>
              <p:cNvSpPr/>
              <p:nvPr/>
            </p:nvSpPr>
            <p:spPr>
              <a:xfrm rot="-5400000">
                <a:off x="7301293" y="2888081"/>
                <a:ext cx="292461" cy="292461"/>
              </a:xfrm>
              <a:prstGeom prst="chord">
                <a:avLst>
                  <a:gd name="adj1" fmla="val 21152663"/>
                  <a:gd name="adj2" fmla="val 11391265"/>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 name="Google Shape;551;p22"/>
              <p:cNvSpPr/>
              <p:nvPr/>
            </p:nvSpPr>
            <p:spPr>
              <a:xfrm rot="5400000">
                <a:off x="6533862" y="2888081"/>
                <a:ext cx="292461" cy="292461"/>
              </a:xfrm>
              <a:prstGeom prst="chord">
                <a:avLst>
                  <a:gd name="adj1" fmla="val 21152663"/>
                  <a:gd name="adj2" fmla="val 11391265"/>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52" name="Google Shape;552;p22"/>
            <p:cNvGrpSpPr/>
            <p:nvPr/>
          </p:nvGrpSpPr>
          <p:grpSpPr>
            <a:xfrm>
              <a:off x="6237213" y="2239789"/>
              <a:ext cx="819794" cy="790296"/>
              <a:chOff x="6533862" y="2480270"/>
              <a:chExt cx="1059892" cy="1021755"/>
            </a:xfrm>
          </p:grpSpPr>
          <p:sp>
            <p:nvSpPr>
              <p:cNvPr id="553" name="Google Shape;553;p22"/>
              <p:cNvSpPr/>
              <p:nvPr/>
            </p:nvSpPr>
            <p:spPr>
              <a:xfrm>
                <a:off x="6680093" y="2626501"/>
                <a:ext cx="759242" cy="75290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4" name="Google Shape;554;p22"/>
              <p:cNvSpPr/>
              <p:nvPr/>
            </p:nvSpPr>
            <p:spPr>
              <a:xfrm rot="10800000">
                <a:off x="6913482" y="3209564"/>
                <a:ext cx="292461" cy="292461"/>
              </a:xfrm>
              <a:prstGeom prst="chord">
                <a:avLst>
                  <a:gd name="adj1" fmla="val 20938953"/>
                  <a:gd name="adj2" fmla="val 11616639"/>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5" name="Google Shape;555;p22"/>
              <p:cNvSpPr/>
              <p:nvPr/>
            </p:nvSpPr>
            <p:spPr>
              <a:xfrm>
                <a:off x="6913483" y="2480270"/>
                <a:ext cx="292461" cy="292461"/>
              </a:xfrm>
              <a:prstGeom prst="chord">
                <a:avLst>
                  <a:gd name="adj1" fmla="val 21152663"/>
                  <a:gd name="adj2" fmla="val 1139126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22"/>
              <p:cNvSpPr/>
              <p:nvPr/>
            </p:nvSpPr>
            <p:spPr>
              <a:xfrm rot="-5400000">
                <a:off x="7301293" y="2888081"/>
                <a:ext cx="292461" cy="292461"/>
              </a:xfrm>
              <a:prstGeom prst="chord">
                <a:avLst>
                  <a:gd name="adj1" fmla="val 21152663"/>
                  <a:gd name="adj2" fmla="val 11391265"/>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7" name="Google Shape;557;p22"/>
              <p:cNvSpPr/>
              <p:nvPr/>
            </p:nvSpPr>
            <p:spPr>
              <a:xfrm rot="5400000">
                <a:off x="6533862" y="2888081"/>
                <a:ext cx="292461" cy="292461"/>
              </a:xfrm>
              <a:prstGeom prst="chord">
                <a:avLst>
                  <a:gd name="adj1" fmla="val 21152663"/>
                  <a:gd name="adj2" fmla="val 11391265"/>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58" name="Google Shape;558;p22"/>
            <p:cNvGrpSpPr/>
            <p:nvPr/>
          </p:nvGrpSpPr>
          <p:grpSpPr>
            <a:xfrm rot="-842960">
              <a:off x="6980766" y="3106722"/>
              <a:ext cx="819794" cy="790296"/>
              <a:chOff x="6533862" y="2480270"/>
              <a:chExt cx="1059892" cy="1021755"/>
            </a:xfrm>
          </p:grpSpPr>
          <p:sp>
            <p:nvSpPr>
              <p:cNvPr id="559" name="Google Shape;559;p22"/>
              <p:cNvSpPr/>
              <p:nvPr/>
            </p:nvSpPr>
            <p:spPr>
              <a:xfrm>
                <a:off x="6680093" y="2626501"/>
                <a:ext cx="759242" cy="75290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0" name="Google Shape;560;p22"/>
              <p:cNvSpPr/>
              <p:nvPr/>
            </p:nvSpPr>
            <p:spPr>
              <a:xfrm rot="10800000">
                <a:off x="6913482" y="3209564"/>
                <a:ext cx="292461" cy="292461"/>
              </a:xfrm>
              <a:prstGeom prst="chord">
                <a:avLst>
                  <a:gd name="adj1" fmla="val 20938953"/>
                  <a:gd name="adj2" fmla="val 11616639"/>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p22"/>
              <p:cNvSpPr/>
              <p:nvPr/>
            </p:nvSpPr>
            <p:spPr>
              <a:xfrm>
                <a:off x="6913483" y="2480270"/>
                <a:ext cx="292461" cy="292461"/>
              </a:xfrm>
              <a:prstGeom prst="chord">
                <a:avLst>
                  <a:gd name="adj1" fmla="val 21152663"/>
                  <a:gd name="adj2" fmla="val 1139126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22"/>
              <p:cNvSpPr/>
              <p:nvPr/>
            </p:nvSpPr>
            <p:spPr>
              <a:xfrm rot="-5400000">
                <a:off x="7301293" y="2888081"/>
                <a:ext cx="292461" cy="292461"/>
              </a:xfrm>
              <a:prstGeom prst="chord">
                <a:avLst>
                  <a:gd name="adj1" fmla="val 21152663"/>
                  <a:gd name="adj2" fmla="val 11391265"/>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 name="Google Shape;563;p22"/>
              <p:cNvSpPr/>
              <p:nvPr/>
            </p:nvSpPr>
            <p:spPr>
              <a:xfrm rot="5400000">
                <a:off x="6533862" y="2888081"/>
                <a:ext cx="292461" cy="292461"/>
              </a:xfrm>
              <a:prstGeom prst="chord">
                <a:avLst>
                  <a:gd name="adj1" fmla="val 21152663"/>
                  <a:gd name="adj2" fmla="val 11391265"/>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64" name="Google Shape;564;p22"/>
            <p:cNvGrpSpPr/>
            <p:nvPr/>
          </p:nvGrpSpPr>
          <p:grpSpPr>
            <a:xfrm rot="-4982045">
              <a:off x="6173369" y="3028462"/>
              <a:ext cx="819794" cy="790296"/>
              <a:chOff x="6533862" y="2480270"/>
              <a:chExt cx="1059892" cy="1021755"/>
            </a:xfrm>
          </p:grpSpPr>
          <p:sp>
            <p:nvSpPr>
              <p:cNvPr id="565" name="Google Shape;565;p22"/>
              <p:cNvSpPr/>
              <p:nvPr/>
            </p:nvSpPr>
            <p:spPr>
              <a:xfrm>
                <a:off x="6680093" y="2626501"/>
                <a:ext cx="759242" cy="75290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6" name="Google Shape;566;p22"/>
              <p:cNvSpPr/>
              <p:nvPr/>
            </p:nvSpPr>
            <p:spPr>
              <a:xfrm rot="10800000">
                <a:off x="6913482" y="3209564"/>
                <a:ext cx="292461" cy="292461"/>
              </a:xfrm>
              <a:prstGeom prst="chord">
                <a:avLst>
                  <a:gd name="adj1" fmla="val 20938953"/>
                  <a:gd name="adj2" fmla="val 11616639"/>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22"/>
              <p:cNvSpPr/>
              <p:nvPr/>
            </p:nvSpPr>
            <p:spPr>
              <a:xfrm>
                <a:off x="6913483" y="2480270"/>
                <a:ext cx="292461" cy="292461"/>
              </a:xfrm>
              <a:prstGeom prst="chord">
                <a:avLst>
                  <a:gd name="adj1" fmla="val 21152663"/>
                  <a:gd name="adj2" fmla="val 1139126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 name="Google Shape;568;p22"/>
              <p:cNvSpPr/>
              <p:nvPr/>
            </p:nvSpPr>
            <p:spPr>
              <a:xfrm rot="-5400000">
                <a:off x="7301293" y="2888081"/>
                <a:ext cx="292461" cy="292461"/>
              </a:xfrm>
              <a:prstGeom prst="chord">
                <a:avLst>
                  <a:gd name="adj1" fmla="val 21152663"/>
                  <a:gd name="adj2" fmla="val 11391265"/>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22"/>
              <p:cNvSpPr/>
              <p:nvPr/>
            </p:nvSpPr>
            <p:spPr>
              <a:xfrm rot="5400000">
                <a:off x="6533862" y="2888081"/>
                <a:ext cx="292461" cy="292461"/>
              </a:xfrm>
              <a:prstGeom prst="chord">
                <a:avLst>
                  <a:gd name="adj1" fmla="val 21152663"/>
                  <a:gd name="adj2" fmla="val 11391265"/>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70" name="Google Shape;570;p22"/>
          <p:cNvGrpSpPr/>
          <p:nvPr/>
        </p:nvGrpSpPr>
        <p:grpSpPr>
          <a:xfrm>
            <a:off x="2312792" y="2213702"/>
            <a:ext cx="301455" cy="742975"/>
            <a:chOff x="1480453" y="2213703"/>
            <a:chExt cx="218613" cy="538800"/>
          </a:xfrm>
        </p:grpSpPr>
        <p:sp>
          <p:nvSpPr>
            <p:cNvPr id="571" name="Google Shape;571;p22"/>
            <p:cNvSpPr/>
            <p:nvPr/>
          </p:nvSpPr>
          <p:spPr>
            <a:xfrm>
              <a:off x="1482056" y="2469862"/>
              <a:ext cx="216156" cy="282641"/>
            </a:xfrm>
            <a:prstGeom prst="round2SameRect">
              <a:avLst>
                <a:gd name="adj1" fmla="val 500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2" name="Google Shape;572;p22"/>
            <p:cNvSpPr/>
            <p:nvPr/>
          </p:nvSpPr>
          <p:spPr>
            <a:xfrm>
              <a:off x="1480453" y="2213703"/>
              <a:ext cx="218613" cy="21861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573" name="Google Shape;573;p22"/>
          <p:cNvGrpSpPr/>
          <p:nvPr/>
        </p:nvGrpSpPr>
        <p:grpSpPr>
          <a:xfrm>
            <a:off x="2799809" y="1757611"/>
            <a:ext cx="721972" cy="1182650"/>
            <a:chOff x="5048580" y="1330093"/>
            <a:chExt cx="665593" cy="1090296"/>
          </a:xfrm>
        </p:grpSpPr>
        <p:grpSp>
          <p:nvGrpSpPr>
            <p:cNvPr id="574" name="Google Shape;574;p22"/>
            <p:cNvGrpSpPr/>
            <p:nvPr/>
          </p:nvGrpSpPr>
          <p:grpSpPr>
            <a:xfrm>
              <a:off x="5143825" y="1800822"/>
              <a:ext cx="316044" cy="323250"/>
              <a:chOff x="2954263" y="1775178"/>
              <a:chExt cx="316044" cy="323250"/>
            </a:xfrm>
          </p:grpSpPr>
          <p:sp>
            <p:nvSpPr>
              <p:cNvPr id="575" name="Google Shape;575;p22"/>
              <p:cNvSpPr/>
              <p:nvPr/>
            </p:nvSpPr>
            <p:spPr>
              <a:xfrm rot="-8740439">
                <a:off x="3108478" y="1782471"/>
                <a:ext cx="101566" cy="245105"/>
              </a:xfrm>
              <a:prstGeom prst="round2SameRect">
                <a:avLst>
                  <a:gd name="adj1" fmla="val 493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6" name="Google Shape;576;p22"/>
              <p:cNvSpPr/>
              <p:nvPr/>
            </p:nvSpPr>
            <p:spPr>
              <a:xfrm rot="-7498798">
                <a:off x="3000569" y="1926295"/>
                <a:ext cx="101566" cy="165924"/>
              </a:xfrm>
              <a:prstGeom prst="round2SameRect">
                <a:avLst>
                  <a:gd name="adj1" fmla="val 493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77" name="Google Shape;577;p22"/>
            <p:cNvSpPr/>
            <p:nvPr/>
          </p:nvSpPr>
          <p:spPr>
            <a:xfrm rot="-1094684">
              <a:off x="5102983" y="1656859"/>
              <a:ext cx="45719" cy="354879"/>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8" name="Google Shape;578;p22"/>
            <p:cNvSpPr/>
            <p:nvPr/>
          </p:nvSpPr>
          <p:spPr>
            <a:xfrm rot="-5064055">
              <a:off x="5265161" y="1680146"/>
              <a:ext cx="101003" cy="279895"/>
            </a:xfrm>
            <a:prstGeom prst="round2SameRect">
              <a:avLst>
                <a:gd name="adj1" fmla="val 493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79" name="Google Shape;579;p22"/>
            <p:cNvCxnSpPr/>
            <p:nvPr/>
          </p:nvCxnSpPr>
          <p:spPr>
            <a:xfrm flipH="1">
              <a:off x="5175388" y="1694718"/>
              <a:ext cx="74812" cy="109302"/>
            </a:xfrm>
            <a:prstGeom prst="straightConnector1">
              <a:avLst/>
            </a:prstGeom>
            <a:noFill/>
            <a:ln w="28575" cap="flat" cmpd="sng">
              <a:solidFill>
                <a:srgbClr val="45752C"/>
              </a:solidFill>
              <a:prstDash val="solid"/>
              <a:miter lim="800000"/>
              <a:headEnd type="none" w="sm" len="sm"/>
              <a:tailEnd type="none" w="sm" len="sm"/>
            </a:ln>
          </p:spPr>
        </p:cxnSp>
        <p:grpSp>
          <p:nvGrpSpPr>
            <p:cNvPr id="580" name="Google Shape;580;p22"/>
            <p:cNvGrpSpPr/>
            <p:nvPr/>
          </p:nvGrpSpPr>
          <p:grpSpPr>
            <a:xfrm>
              <a:off x="5274909" y="1330093"/>
              <a:ext cx="439264" cy="1090296"/>
              <a:chOff x="4152776" y="1302447"/>
              <a:chExt cx="365595" cy="907443"/>
            </a:xfrm>
          </p:grpSpPr>
          <p:sp>
            <p:nvSpPr>
              <p:cNvPr id="581" name="Google Shape;581;p22"/>
              <p:cNvSpPr/>
              <p:nvPr/>
            </p:nvSpPr>
            <p:spPr>
              <a:xfrm rot="10800000">
                <a:off x="4152776" y="1702969"/>
                <a:ext cx="365595" cy="506921"/>
              </a:xfrm>
              <a:prstGeom prst="flowChartManualOperation">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2" name="Google Shape;582;p22"/>
              <p:cNvSpPr/>
              <p:nvPr/>
            </p:nvSpPr>
            <p:spPr>
              <a:xfrm>
                <a:off x="4202705" y="1618460"/>
                <a:ext cx="266665" cy="584840"/>
              </a:xfrm>
              <a:prstGeom prst="round2SameRect">
                <a:avLst>
                  <a:gd name="adj1" fmla="val 500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3" name="Google Shape;583;p22"/>
              <p:cNvSpPr/>
              <p:nvPr/>
            </p:nvSpPr>
            <p:spPr>
              <a:xfrm>
                <a:off x="4200727" y="1302447"/>
                <a:ext cx="269696" cy="269696"/>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84" name="Google Shape;584;p22"/>
          <p:cNvGrpSpPr/>
          <p:nvPr/>
        </p:nvGrpSpPr>
        <p:grpSpPr>
          <a:xfrm>
            <a:off x="1604696" y="1840008"/>
            <a:ext cx="478480" cy="1126430"/>
            <a:chOff x="838200" y="1656618"/>
            <a:chExt cx="1376959" cy="3241614"/>
          </a:xfrm>
        </p:grpSpPr>
        <p:sp>
          <p:nvSpPr>
            <p:cNvPr id="585" name="Google Shape;585;p22"/>
            <p:cNvSpPr/>
            <p:nvPr/>
          </p:nvSpPr>
          <p:spPr>
            <a:xfrm>
              <a:off x="1082512" y="1656618"/>
              <a:ext cx="888336" cy="888335"/>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nvGrpSpPr>
            <p:cNvPr id="586" name="Google Shape;586;p22"/>
            <p:cNvGrpSpPr/>
            <p:nvPr/>
          </p:nvGrpSpPr>
          <p:grpSpPr>
            <a:xfrm>
              <a:off x="838200" y="2708811"/>
              <a:ext cx="1376959" cy="2189421"/>
              <a:chOff x="838200" y="3749717"/>
              <a:chExt cx="1376959" cy="1148515"/>
            </a:xfrm>
          </p:grpSpPr>
          <p:sp>
            <p:nvSpPr>
              <p:cNvPr id="587" name="Google Shape;587;p22"/>
              <p:cNvSpPr/>
              <p:nvPr/>
            </p:nvSpPr>
            <p:spPr>
              <a:xfrm>
                <a:off x="1089026" y="3749717"/>
                <a:ext cx="878351" cy="1148515"/>
              </a:xfrm>
              <a:prstGeom prst="round2SameRect">
                <a:avLst>
                  <a:gd name="adj1" fmla="val 500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8" name="Google Shape;588;p22"/>
              <p:cNvSpPr/>
              <p:nvPr/>
            </p:nvSpPr>
            <p:spPr>
              <a:xfrm>
                <a:off x="838200" y="4100424"/>
                <a:ext cx="1376959" cy="797808"/>
              </a:xfrm>
              <a:prstGeom prst="trapezoid">
                <a:avLst>
                  <a:gd name="adj" fmla="val 18485"/>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89" name="Google Shape;589;p22"/>
          <p:cNvGrpSpPr/>
          <p:nvPr/>
        </p:nvGrpSpPr>
        <p:grpSpPr>
          <a:xfrm>
            <a:off x="1198046" y="1808509"/>
            <a:ext cx="317320" cy="1157929"/>
            <a:chOff x="1082512" y="1656618"/>
            <a:chExt cx="888336" cy="3241614"/>
          </a:xfrm>
        </p:grpSpPr>
        <p:sp>
          <p:nvSpPr>
            <p:cNvPr id="590" name="Google Shape;590;p22"/>
            <p:cNvSpPr/>
            <p:nvPr/>
          </p:nvSpPr>
          <p:spPr>
            <a:xfrm>
              <a:off x="1082512" y="1656618"/>
              <a:ext cx="888336" cy="888335"/>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591" name="Google Shape;591;p22"/>
            <p:cNvSpPr/>
            <p:nvPr/>
          </p:nvSpPr>
          <p:spPr>
            <a:xfrm>
              <a:off x="1089027" y="2708811"/>
              <a:ext cx="878352" cy="2189421"/>
            </a:xfrm>
            <a:prstGeom prst="round2SameRect">
              <a:avLst>
                <a:gd name="adj1" fmla="val 500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2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Arial"/>
              <a:buNone/>
            </a:pPr>
            <a:r>
              <a:rPr lang="en-GB"/>
              <a:t>Impliquer d'autres personnes dans la planification du dossier</a:t>
            </a:r>
            <a:endParaRPr/>
          </a:p>
        </p:txBody>
      </p:sp>
      <p:sp>
        <p:nvSpPr>
          <p:cNvPr id="598" name="Google Shape;598;p23"/>
          <p:cNvSpPr txBox="1"/>
          <p:nvPr/>
        </p:nvSpPr>
        <p:spPr>
          <a:xfrm>
            <a:off x="1357183" y="3271873"/>
            <a:ext cx="4388708"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OMS (ORGANISATION MONDIALE DE LA SANTÉ)</a:t>
            </a:r>
            <a:endParaRPr sz="20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Autres personnes importantes dans la vie de l'enfant</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Membre de confiance de la communauté ou bénévoles de la communauté</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Autres prestataires de services</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Autorités compétentes</a:t>
            </a:r>
            <a:endParaRPr/>
          </a:p>
        </p:txBody>
      </p:sp>
      <p:sp>
        <p:nvSpPr>
          <p:cNvPr id="599" name="Google Shape;599;p23"/>
          <p:cNvSpPr txBox="1"/>
          <p:nvPr/>
        </p:nvSpPr>
        <p:spPr>
          <a:xfrm>
            <a:off x="6538307" y="3271873"/>
            <a:ext cx="4296510"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QUAND</a:t>
            </a:r>
            <a:endParaRPr sz="20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Si l'enfant et le parent ou la personne qui s'occupe de lui y consentent</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Si c'est dans l'intérêt supérieur de l'enfant</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Utile s'ils doivent être impliqués dans la mise en œuvre du plan d'action.</a:t>
            </a:r>
            <a:endParaRPr sz="2000">
              <a:solidFill>
                <a:schemeClr val="dk1"/>
              </a:solidFill>
              <a:latin typeface="Arial"/>
              <a:ea typeface="Arial"/>
              <a:cs typeface="Arial"/>
              <a:sym typeface="Arial"/>
            </a:endParaRPr>
          </a:p>
        </p:txBody>
      </p:sp>
      <p:grpSp>
        <p:nvGrpSpPr>
          <p:cNvPr id="600" name="Google Shape;600;p23"/>
          <p:cNvGrpSpPr/>
          <p:nvPr/>
        </p:nvGrpSpPr>
        <p:grpSpPr>
          <a:xfrm>
            <a:off x="1578812" y="1817983"/>
            <a:ext cx="355495" cy="1128123"/>
            <a:chOff x="1082512" y="1656618"/>
            <a:chExt cx="888336" cy="2819036"/>
          </a:xfrm>
        </p:grpSpPr>
        <p:sp>
          <p:nvSpPr>
            <p:cNvPr id="601" name="Google Shape;601;p23"/>
            <p:cNvSpPr/>
            <p:nvPr/>
          </p:nvSpPr>
          <p:spPr>
            <a:xfrm>
              <a:off x="1082512" y="1656618"/>
              <a:ext cx="888336" cy="888335"/>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602" name="Google Shape;602;p23"/>
            <p:cNvSpPr/>
            <p:nvPr/>
          </p:nvSpPr>
          <p:spPr>
            <a:xfrm>
              <a:off x="1089023" y="2708812"/>
              <a:ext cx="881822" cy="1766842"/>
            </a:xfrm>
            <a:prstGeom prst="round2SameRect">
              <a:avLst>
                <a:gd name="adj1" fmla="val 500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03" name="Google Shape;603;p23"/>
          <p:cNvGrpSpPr/>
          <p:nvPr/>
        </p:nvGrpSpPr>
        <p:grpSpPr>
          <a:xfrm>
            <a:off x="2085510" y="1957144"/>
            <a:ext cx="481843" cy="988962"/>
            <a:chOff x="1089022" y="2004364"/>
            <a:chExt cx="1204063" cy="2471290"/>
          </a:xfrm>
        </p:grpSpPr>
        <p:sp>
          <p:nvSpPr>
            <p:cNvPr id="604" name="Google Shape;604;p23"/>
            <p:cNvSpPr/>
            <p:nvPr/>
          </p:nvSpPr>
          <p:spPr>
            <a:xfrm>
              <a:off x="1246883" y="2004364"/>
              <a:ext cx="888336" cy="888334"/>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605" name="Google Shape;605;p23"/>
            <p:cNvSpPr/>
            <p:nvPr/>
          </p:nvSpPr>
          <p:spPr>
            <a:xfrm>
              <a:off x="1089022" y="3155087"/>
              <a:ext cx="1204063" cy="1320567"/>
            </a:xfrm>
            <a:prstGeom prst="round2SameRect">
              <a:avLst>
                <a:gd name="adj1" fmla="val 500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06" name="Google Shape;606;p23"/>
          <p:cNvGrpSpPr/>
          <p:nvPr/>
        </p:nvGrpSpPr>
        <p:grpSpPr>
          <a:xfrm>
            <a:off x="6688169" y="1889493"/>
            <a:ext cx="1028282" cy="1028282"/>
            <a:chOff x="6784825" y="4717805"/>
            <a:chExt cx="1170980" cy="1170980"/>
          </a:xfrm>
        </p:grpSpPr>
        <p:sp>
          <p:nvSpPr>
            <p:cNvPr id="607" name="Google Shape;607;p23"/>
            <p:cNvSpPr/>
            <p:nvPr/>
          </p:nvSpPr>
          <p:spPr>
            <a:xfrm>
              <a:off x="6784825" y="4717805"/>
              <a:ext cx="1170980" cy="1170980"/>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8" name="Google Shape;608;p23"/>
            <p:cNvSpPr/>
            <p:nvPr/>
          </p:nvSpPr>
          <p:spPr>
            <a:xfrm>
              <a:off x="7276868" y="5237982"/>
              <a:ext cx="189079" cy="1890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9" name="Google Shape;609;p23"/>
            <p:cNvSpPr/>
            <p:nvPr/>
          </p:nvSpPr>
          <p:spPr>
            <a:xfrm rot="-5400000">
              <a:off x="7134823" y="5040376"/>
              <a:ext cx="464812" cy="1131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0" name="Google Shape;610;p23"/>
            <p:cNvSpPr/>
            <p:nvPr/>
          </p:nvSpPr>
          <p:spPr>
            <a:xfrm rot="-8146940">
              <a:off x="7365088" y="5440995"/>
              <a:ext cx="331413" cy="1091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11" name="Google Shape;611;p23"/>
          <p:cNvSpPr/>
          <p:nvPr/>
        </p:nvSpPr>
        <p:spPr>
          <a:xfrm>
            <a:off x="1844342" y="1574724"/>
            <a:ext cx="179928" cy="160751"/>
          </a:xfrm>
          <a:prstGeom prst="hear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24"/>
          <p:cNvSpPr txBox="1">
            <a:spLocks noGrp="1"/>
          </p:cNvSpPr>
          <p:nvPr>
            <p:ph type="title"/>
          </p:nvPr>
        </p:nvSpPr>
        <p:spPr>
          <a:xfrm>
            <a:off x="599238" y="105643"/>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Préparation d'une réunion de planification de cas</a:t>
            </a:r>
            <a:endParaRPr/>
          </a:p>
        </p:txBody>
      </p:sp>
      <p:grpSp>
        <p:nvGrpSpPr>
          <p:cNvPr id="618" name="Google Shape;618;p24"/>
          <p:cNvGrpSpPr/>
          <p:nvPr/>
        </p:nvGrpSpPr>
        <p:grpSpPr>
          <a:xfrm>
            <a:off x="10324999" y="131641"/>
            <a:ext cx="2057602" cy="1975956"/>
            <a:chOff x="9994118" y="33917"/>
            <a:chExt cx="2057602" cy="1975956"/>
          </a:xfrm>
        </p:grpSpPr>
        <p:sp>
          <p:nvSpPr>
            <p:cNvPr id="619" name="Google Shape;619;p24"/>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20" name="Google Shape;620;p24"/>
            <p:cNvGrpSpPr/>
            <p:nvPr/>
          </p:nvGrpSpPr>
          <p:grpSpPr>
            <a:xfrm>
              <a:off x="10621771" y="762700"/>
              <a:ext cx="562136" cy="634675"/>
              <a:chOff x="760175" y="830142"/>
              <a:chExt cx="867619" cy="979579"/>
            </a:xfrm>
          </p:grpSpPr>
          <p:sp>
            <p:nvSpPr>
              <p:cNvPr id="621" name="Google Shape;621;p24"/>
              <p:cNvSpPr/>
              <p:nvPr/>
            </p:nvSpPr>
            <p:spPr>
              <a:xfrm>
                <a:off x="864636" y="830142"/>
                <a:ext cx="763158" cy="97957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rgbClr val="45752C"/>
                    </a:solidFill>
                    <a:latin typeface="Arial"/>
                    <a:ea typeface="Arial"/>
                    <a:cs typeface="Arial"/>
                    <a:sym typeface="Arial"/>
                  </a:rPr>
                  <a:t>138</a:t>
                </a:r>
                <a:endParaRPr/>
              </a:p>
            </p:txBody>
          </p:sp>
          <p:sp>
            <p:nvSpPr>
              <p:cNvPr id="622" name="Google Shape;622;p24"/>
              <p:cNvSpPr/>
              <p:nvPr/>
            </p:nvSpPr>
            <p:spPr>
              <a:xfrm>
                <a:off x="760175" y="830144"/>
                <a:ext cx="149292" cy="97957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23" name="Google Shape;623;p24"/>
            <p:cNvGrpSpPr/>
            <p:nvPr/>
          </p:nvGrpSpPr>
          <p:grpSpPr>
            <a:xfrm>
              <a:off x="11325415" y="762701"/>
              <a:ext cx="182192" cy="634674"/>
              <a:chOff x="2121762" y="2323619"/>
              <a:chExt cx="200378" cy="825210"/>
            </a:xfrm>
          </p:grpSpPr>
          <p:sp>
            <p:nvSpPr>
              <p:cNvPr id="624" name="Google Shape;624;p24"/>
              <p:cNvSpPr/>
              <p:nvPr/>
            </p:nvSpPr>
            <p:spPr>
              <a:xfrm>
                <a:off x="2121763" y="2323619"/>
                <a:ext cx="200377" cy="172739"/>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5" name="Google Shape;625;p24"/>
              <p:cNvSpPr/>
              <p:nvPr/>
            </p:nvSpPr>
            <p:spPr>
              <a:xfrm>
                <a:off x="2121762" y="2496169"/>
                <a:ext cx="200377" cy="65266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626" name="Google Shape;626;p24"/>
          <p:cNvGrpSpPr/>
          <p:nvPr/>
        </p:nvGrpSpPr>
        <p:grpSpPr>
          <a:xfrm>
            <a:off x="4677507" y="2164583"/>
            <a:ext cx="2508126" cy="2774561"/>
            <a:chOff x="8419175" y="3493727"/>
            <a:chExt cx="2155544" cy="2384525"/>
          </a:xfrm>
        </p:grpSpPr>
        <p:sp>
          <p:nvSpPr>
            <p:cNvPr id="627" name="Google Shape;627;p24"/>
            <p:cNvSpPr/>
            <p:nvPr/>
          </p:nvSpPr>
          <p:spPr>
            <a:xfrm>
              <a:off x="8419175" y="3493727"/>
              <a:ext cx="2155544" cy="2384525"/>
            </a:xfrm>
            <a:prstGeom prst="snip1Rect">
              <a:avLst>
                <a:gd name="adj" fmla="val 23266"/>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8" name="Google Shape;628;p24"/>
            <p:cNvSpPr/>
            <p:nvPr/>
          </p:nvSpPr>
          <p:spPr>
            <a:xfrm rot="-3238909">
              <a:off x="8664914" y="3825424"/>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9" name="Google Shape;629;p24"/>
            <p:cNvSpPr/>
            <p:nvPr/>
          </p:nvSpPr>
          <p:spPr>
            <a:xfrm rot="-3238909">
              <a:off x="8664914" y="4548405"/>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30" name="Google Shape;630;p24"/>
          <p:cNvGrpSpPr/>
          <p:nvPr/>
        </p:nvGrpSpPr>
        <p:grpSpPr>
          <a:xfrm>
            <a:off x="6404186" y="3083147"/>
            <a:ext cx="1444801" cy="2366703"/>
            <a:chOff x="5048580" y="1330093"/>
            <a:chExt cx="665593" cy="1090296"/>
          </a:xfrm>
        </p:grpSpPr>
        <p:grpSp>
          <p:nvGrpSpPr>
            <p:cNvPr id="631" name="Google Shape;631;p24"/>
            <p:cNvGrpSpPr/>
            <p:nvPr/>
          </p:nvGrpSpPr>
          <p:grpSpPr>
            <a:xfrm>
              <a:off x="5143825" y="1800822"/>
              <a:ext cx="316044" cy="323250"/>
              <a:chOff x="2954263" y="1775178"/>
              <a:chExt cx="316044" cy="323250"/>
            </a:xfrm>
          </p:grpSpPr>
          <p:sp>
            <p:nvSpPr>
              <p:cNvPr id="632" name="Google Shape;632;p24"/>
              <p:cNvSpPr/>
              <p:nvPr/>
            </p:nvSpPr>
            <p:spPr>
              <a:xfrm rot="-8740439">
                <a:off x="3108478" y="1782471"/>
                <a:ext cx="101566" cy="245105"/>
              </a:xfrm>
              <a:prstGeom prst="round2SameRect">
                <a:avLst>
                  <a:gd name="adj1" fmla="val 493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3" name="Google Shape;633;p24"/>
              <p:cNvSpPr/>
              <p:nvPr/>
            </p:nvSpPr>
            <p:spPr>
              <a:xfrm rot="-7498798">
                <a:off x="3000569" y="1926295"/>
                <a:ext cx="101566" cy="165924"/>
              </a:xfrm>
              <a:prstGeom prst="round2SameRect">
                <a:avLst>
                  <a:gd name="adj1" fmla="val 493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34" name="Google Shape;634;p24"/>
            <p:cNvSpPr/>
            <p:nvPr/>
          </p:nvSpPr>
          <p:spPr>
            <a:xfrm rot="-1094684">
              <a:off x="5102983" y="1656859"/>
              <a:ext cx="45719" cy="354879"/>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5" name="Google Shape;635;p24"/>
            <p:cNvSpPr/>
            <p:nvPr/>
          </p:nvSpPr>
          <p:spPr>
            <a:xfrm rot="-5064055">
              <a:off x="5265161" y="1680146"/>
              <a:ext cx="101003" cy="279895"/>
            </a:xfrm>
            <a:prstGeom prst="round2SameRect">
              <a:avLst>
                <a:gd name="adj1" fmla="val 493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36" name="Google Shape;636;p24"/>
            <p:cNvCxnSpPr/>
            <p:nvPr/>
          </p:nvCxnSpPr>
          <p:spPr>
            <a:xfrm flipH="1">
              <a:off x="5175388" y="1694718"/>
              <a:ext cx="74812" cy="109302"/>
            </a:xfrm>
            <a:prstGeom prst="straightConnector1">
              <a:avLst/>
            </a:prstGeom>
            <a:noFill/>
            <a:ln w="28575" cap="flat" cmpd="sng">
              <a:solidFill>
                <a:srgbClr val="45752C"/>
              </a:solidFill>
              <a:prstDash val="solid"/>
              <a:miter lim="800000"/>
              <a:headEnd type="none" w="sm" len="sm"/>
              <a:tailEnd type="none" w="sm" len="sm"/>
            </a:ln>
          </p:spPr>
        </p:cxnSp>
        <p:grpSp>
          <p:nvGrpSpPr>
            <p:cNvPr id="637" name="Google Shape;637;p24"/>
            <p:cNvGrpSpPr/>
            <p:nvPr/>
          </p:nvGrpSpPr>
          <p:grpSpPr>
            <a:xfrm>
              <a:off x="5274909" y="1330093"/>
              <a:ext cx="439264" cy="1090296"/>
              <a:chOff x="4152776" y="1302447"/>
              <a:chExt cx="365595" cy="907443"/>
            </a:xfrm>
          </p:grpSpPr>
          <p:sp>
            <p:nvSpPr>
              <p:cNvPr id="638" name="Google Shape;638;p24"/>
              <p:cNvSpPr/>
              <p:nvPr/>
            </p:nvSpPr>
            <p:spPr>
              <a:xfrm rot="10800000">
                <a:off x="4152776" y="1702969"/>
                <a:ext cx="365595" cy="506921"/>
              </a:xfrm>
              <a:prstGeom prst="flowChartManualOperation">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9" name="Google Shape;639;p24"/>
              <p:cNvSpPr/>
              <p:nvPr/>
            </p:nvSpPr>
            <p:spPr>
              <a:xfrm>
                <a:off x="4202705" y="1618460"/>
                <a:ext cx="266665" cy="584840"/>
              </a:xfrm>
              <a:prstGeom prst="round2SameRect">
                <a:avLst>
                  <a:gd name="adj1" fmla="val 500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0" name="Google Shape;640;p24"/>
              <p:cNvSpPr/>
              <p:nvPr/>
            </p:nvSpPr>
            <p:spPr>
              <a:xfrm>
                <a:off x="4200727" y="1302447"/>
                <a:ext cx="269696" cy="269696"/>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25"/>
          <p:cNvSpPr txBox="1">
            <a:spLocks noGrp="1"/>
          </p:cNvSpPr>
          <p:nvPr>
            <p:ph type="title"/>
          </p:nvPr>
        </p:nvSpPr>
        <p:spPr>
          <a:xfrm>
            <a:off x="402795" y="120516"/>
            <a:ext cx="10248861"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Arial"/>
              <a:buNone/>
            </a:pPr>
            <a:r>
              <a:rPr lang="en-GB" sz="2800"/>
              <a:t>Liste de contrôle pour la préparation</a:t>
            </a:r>
            <a:endParaRPr sz="2800"/>
          </a:p>
        </p:txBody>
      </p:sp>
      <p:sp>
        <p:nvSpPr>
          <p:cNvPr id="647" name="Google Shape;647;p25"/>
          <p:cNvSpPr txBox="1"/>
          <p:nvPr/>
        </p:nvSpPr>
        <p:spPr>
          <a:xfrm>
            <a:off x="1836986" y="1687890"/>
            <a:ext cx="3350520"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Arial"/>
                <a:ea typeface="Arial"/>
                <a:cs typeface="Arial"/>
                <a:sym typeface="Arial"/>
              </a:rPr>
              <a:t>J'ai identifié l'</a:t>
            </a:r>
            <a:r>
              <a:rPr lang="en-GB" sz="2400" b="1">
                <a:solidFill>
                  <a:schemeClr val="dk1"/>
                </a:solidFill>
                <a:latin typeface="Arial"/>
                <a:ea typeface="Arial"/>
                <a:cs typeface="Arial"/>
                <a:sym typeface="Arial"/>
              </a:rPr>
              <a:t>endroit </a:t>
            </a:r>
            <a:r>
              <a:rPr lang="en-GB" sz="2400">
                <a:solidFill>
                  <a:schemeClr val="dk1"/>
                </a:solidFill>
                <a:latin typeface="Arial"/>
                <a:ea typeface="Arial"/>
                <a:cs typeface="Arial"/>
                <a:sym typeface="Arial"/>
              </a:rPr>
              <a:t>le plus approprié (c'est-à-dire sûr, privé, calme, accessible, adapté aux enfants) pour me rencontrer.</a:t>
            </a:r>
            <a:endParaRPr/>
          </a:p>
        </p:txBody>
      </p:sp>
      <p:grpSp>
        <p:nvGrpSpPr>
          <p:cNvPr id="648" name="Google Shape;648;p25"/>
          <p:cNvGrpSpPr/>
          <p:nvPr/>
        </p:nvGrpSpPr>
        <p:grpSpPr>
          <a:xfrm>
            <a:off x="622483" y="1712506"/>
            <a:ext cx="904240" cy="944880"/>
            <a:chOff x="7345680" y="2484120"/>
            <a:chExt cx="904240" cy="944880"/>
          </a:xfrm>
        </p:grpSpPr>
        <p:sp>
          <p:nvSpPr>
            <p:cNvPr id="649" name="Google Shape;649;p25"/>
            <p:cNvSpPr/>
            <p:nvPr/>
          </p:nvSpPr>
          <p:spPr>
            <a:xfrm>
              <a:off x="7345680" y="2484120"/>
              <a:ext cx="904240" cy="944880"/>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25"/>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51" name="Google Shape;651;p25"/>
          <p:cNvSpPr txBox="1"/>
          <p:nvPr/>
        </p:nvSpPr>
        <p:spPr>
          <a:xfrm>
            <a:off x="1836986" y="4180880"/>
            <a:ext cx="335052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Arial"/>
                <a:ea typeface="Arial"/>
                <a:cs typeface="Arial"/>
                <a:sym typeface="Arial"/>
              </a:rPr>
              <a:t>J'ai </a:t>
            </a:r>
            <a:r>
              <a:rPr lang="en-GB" sz="2400" b="1">
                <a:solidFill>
                  <a:schemeClr val="dk1"/>
                </a:solidFill>
                <a:latin typeface="Arial"/>
                <a:ea typeface="Arial"/>
                <a:cs typeface="Arial"/>
                <a:sym typeface="Arial"/>
              </a:rPr>
              <a:t>examiné l'évaluation </a:t>
            </a:r>
            <a:r>
              <a:rPr lang="en-GB" sz="2400">
                <a:solidFill>
                  <a:schemeClr val="dk1"/>
                </a:solidFill>
                <a:latin typeface="Arial"/>
                <a:ea typeface="Arial"/>
                <a:cs typeface="Arial"/>
                <a:sym typeface="Arial"/>
              </a:rPr>
              <a:t>et je souligne les besoins identifiés.</a:t>
            </a:r>
            <a:endParaRPr/>
          </a:p>
        </p:txBody>
      </p:sp>
      <p:grpSp>
        <p:nvGrpSpPr>
          <p:cNvPr id="652" name="Google Shape;652;p25"/>
          <p:cNvGrpSpPr/>
          <p:nvPr/>
        </p:nvGrpSpPr>
        <p:grpSpPr>
          <a:xfrm>
            <a:off x="622483" y="4205496"/>
            <a:ext cx="904240" cy="944880"/>
            <a:chOff x="7345680" y="2484120"/>
            <a:chExt cx="904240" cy="944880"/>
          </a:xfrm>
        </p:grpSpPr>
        <p:sp>
          <p:nvSpPr>
            <p:cNvPr id="653" name="Google Shape;653;p25"/>
            <p:cNvSpPr/>
            <p:nvPr/>
          </p:nvSpPr>
          <p:spPr>
            <a:xfrm>
              <a:off x="7345680" y="2484120"/>
              <a:ext cx="904240" cy="944880"/>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4" name="Google Shape;654;p25"/>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55" name="Google Shape;655;p25"/>
          <p:cNvSpPr txBox="1"/>
          <p:nvPr/>
        </p:nvSpPr>
        <p:spPr>
          <a:xfrm>
            <a:off x="6889814" y="1687890"/>
            <a:ext cx="4679703"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Arial"/>
                <a:ea typeface="Arial"/>
                <a:cs typeface="Arial"/>
                <a:sym typeface="Arial"/>
              </a:rPr>
              <a:t>J'ai identifié les </a:t>
            </a:r>
            <a:r>
              <a:rPr lang="en-GB" sz="2400" b="1">
                <a:solidFill>
                  <a:schemeClr val="dk1"/>
                </a:solidFill>
                <a:latin typeface="Arial"/>
                <a:ea typeface="Arial"/>
                <a:cs typeface="Arial"/>
                <a:sym typeface="Arial"/>
              </a:rPr>
              <a:t>personnes qui </a:t>
            </a:r>
            <a:r>
              <a:rPr lang="en-GB" sz="2400">
                <a:solidFill>
                  <a:schemeClr val="dk1"/>
                </a:solidFill>
                <a:latin typeface="Arial"/>
                <a:ea typeface="Arial"/>
                <a:cs typeface="Arial"/>
                <a:sym typeface="Arial"/>
              </a:rPr>
              <a:t>devraient être </a:t>
            </a:r>
            <a:r>
              <a:rPr lang="en-GB" sz="2400" b="1">
                <a:solidFill>
                  <a:schemeClr val="dk1"/>
                </a:solidFill>
                <a:latin typeface="Arial"/>
                <a:ea typeface="Arial"/>
                <a:cs typeface="Arial"/>
                <a:sym typeface="Arial"/>
              </a:rPr>
              <a:t>impliquées dans la </a:t>
            </a:r>
            <a:r>
              <a:rPr lang="en-GB" sz="2400">
                <a:solidFill>
                  <a:schemeClr val="dk1"/>
                </a:solidFill>
                <a:latin typeface="Arial"/>
                <a:ea typeface="Arial"/>
                <a:cs typeface="Arial"/>
                <a:sym typeface="Arial"/>
              </a:rPr>
              <a:t>réunion de planification de l'aide à l'enfant, en donnant la priorité au parent ou à la personne chargée de s'occuper de l'enfant, le cas échéant. </a:t>
            </a:r>
            <a:endParaRPr/>
          </a:p>
        </p:txBody>
      </p:sp>
      <p:grpSp>
        <p:nvGrpSpPr>
          <p:cNvPr id="656" name="Google Shape;656;p25"/>
          <p:cNvGrpSpPr/>
          <p:nvPr/>
        </p:nvGrpSpPr>
        <p:grpSpPr>
          <a:xfrm>
            <a:off x="5675313" y="1712506"/>
            <a:ext cx="904240" cy="944880"/>
            <a:chOff x="7345680" y="2484120"/>
            <a:chExt cx="904240" cy="944880"/>
          </a:xfrm>
        </p:grpSpPr>
        <p:sp>
          <p:nvSpPr>
            <p:cNvPr id="657" name="Google Shape;657;p25"/>
            <p:cNvSpPr/>
            <p:nvPr/>
          </p:nvSpPr>
          <p:spPr>
            <a:xfrm>
              <a:off x="7345680" y="2484120"/>
              <a:ext cx="904240" cy="944880"/>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8" name="Google Shape;658;p25"/>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59" name="Google Shape;659;p25"/>
          <p:cNvSpPr txBox="1"/>
          <p:nvPr/>
        </p:nvSpPr>
        <p:spPr>
          <a:xfrm>
            <a:off x="6889814" y="4180880"/>
            <a:ext cx="467970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Arial"/>
                <a:ea typeface="Arial"/>
                <a:cs typeface="Arial"/>
                <a:sym typeface="Arial"/>
              </a:rPr>
              <a:t>J'ai </a:t>
            </a:r>
            <a:r>
              <a:rPr lang="en-GB" sz="2400" b="1">
                <a:solidFill>
                  <a:schemeClr val="dk1"/>
                </a:solidFill>
                <a:latin typeface="Arial"/>
                <a:ea typeface="Arial"/>
                <a:cs typeface="Arial"/>
                <a:sym typeface="Arial"/>
              </a:rPr>
              <a:t>recherché les informations dont </a:t>
            </a:r>
            <a:r>
              <a:rPr lang="en-GB" sz="2400">
                <a:solidFill>
                  <a:schemeClr val="dk1"/>
                </a:solidFill>
                <a:latin typeface="Arial"/>
                <a:ea typeface="Arial"/>
                <a:cs typeface="Arial"/>
                <a:sym typeface="Arial"/>
              </a:rPr>
              <a:t>l'enfant, le parent ou la personne qui s'occupe de lui pourrait avoir besoin pour prendre sa décision.</a:t>
            </a:r>
            <a:endParaRPr sz="2400">
              <a:solidFill>
                <a:schemeClr val="dk1"/>
              </a:solidFill>
              <a:latin typeface="Arial"/>
              <a:ea typeface="Arial"/>
              <a:cs typeface="Arial"/>
              <a:sym typeface="Arial"/>
            </a:endParaRPr>
          </a:p>
        </p:txBody>
      </p:sp>
      <p:grpSp>
        <p:nvGrpSpPr>
          <p:cNvPr id="660" name="Google Shape;660;p25"/>
          <p:cNvGrpSpPr/>
          <p:nvPr/>
        </p:nvGrpSpPr>
        <p:grpSpPr>
          <a:xfrm>
            <a:off x="5675313" y="4205496"/>
            <a:ext cx="904240" cy="944880"/>
            <a:chOff x="7345680" y="2484120"/>
            <a:chExt cx="904240" cy="944880"/>
          </a:xfrm>
        </p:grpSpPr>
        <p:sp>
          <p:nvSpPr>
            <p:cNvPr id="661" name="Google Shape;661;p25"/>
            <p:cNvSpPr/>
            <p:nvPr/>
          </p:nvSpPr>
          <p:spPr>
            <a:xfrm>
              <a:off x="7345680" y="2484120"/>
              <a:ext cx="904240" cy="944880"/>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2" name="Google Shape;662;p25"/>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26"/>
          <p:cNvSpPr/>
          <p:nvPr/>
        </p:nvSpPr>
        <p:spPr>
          <a:xfrm>
            <a:off x="38100" y="1143000"/>
            <a:ext cx="11163300" cy="4991100"/>
          </a:xfrm>
          <a:custGeom>
            <a:avLst/>
            <a:gdLst/>
            <a:ahLst/>
            <a:cxnLst/>
            <a:rect l="l" t="t" r="r" b="b"/>
            <a:pathLst>
              <a:path w="11163300" h="4991100" extrusionOk="0">
                <a:moveTo>
                  <a:pt x="0" y="0"/>
                </a:moveTo>
                <a:cubicBezTo>
                  <a:pt x="239712" y="222250"/>
                  <a:pt x="479425" y="444500"/>
                  <a:pt x="1123950" y="781050"/>
                </a:cubicBezTo>
                <a:cubicBezTo>
                  <a:pt x="1768475" y="1117600"/>
                  <a:pt x="2909888" y="1911350"/>
                  <a:pt x="3867150" y="2019300"/>
                </a:cubicBezTo>
                <a:cubicBezTo>
                  <a:pt x="4824412" y="2127250"/>
                  <a:pt x="6002337" y="1336675"/>
                  <a:pt x="6867525" y="1428750"/>
                </a:cubicBezTo>
                <a:cubicBezTo>
                  <a:pt x="7732713" y="1520825"/>
                  <a:pt x="8570913" y="2081213"/>
                  <a:pt x="9058275" y="2571750"/>
                </a:cubicBezTo>
                <a:cubicBezTo>
                  <a:pt x="9545637" y="3062287"/>
                  <a:pt x="9440863" y="3968750"/>
                  <a:pt x="9791700" y="4371975"/>
                </a:cubicBezTo>
                <a:cubicBezTo>
                  <a:pt x="10142537" y="4775200"/>
                  <a:pt x="10652918" y="4883150"/>
                  <a:pt x="11163300" y="4991100"/>
                </a:cubicBezTo>
              </a:path>
            </a:pathLst>
          </a:custGeom>
          <a:noFill/>
          <a:ln w="76200" cap="flat" cmpd="sng">
            <a:solidFill>
              <a:srgbClr val="4575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9" name="Google Shape;669;p2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Déroulement d'une réunion de planification de cas</a:t>
            </a:r>
            <a:endParaRPr/>
          </a:p>
        </p:txBody>
      </p:sp>
      <p:sp>
        <p:nvSpPr>
          <p:cNvPr id="670" name="Google Shape;670;p26"/>
          <p:cNvSpPr txBox="1"/>
          <p:nvPr/>
        </p:nvSpPr>
        <p:spPr>
          <a:xfrm>
            <a:off x="1754317" y="1323784"/>
            <a:ext cx="19029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Explorer le problème</a:t>
            </a:r>
            <a:endParaRPr sz="2000">
              <a:solidFill>
                <a:schemeClr val="dk1"/>
              </a:solidFill>
              <a:latin typeface="Arial"/>
              <a:ea typeface="Arial"/>
              <a:cs typeface="Arial"/>
              <a:sym typeface="Arial"/>
            </a:endParaRPr>
          </a:p>
        </p:txBody>
      </p:sp>
      <p:sp>
        <p:nvSpPr>
          <p:cNvPr id="671" name="Google Shape;671;p26"/>
          <p:cNvSpPr txBox="1"/>
          <p:nvPr/>
        </p:nvSpPr>
        <p:spPr>
          <a:xfrm>
            <a:off x="7477458" y="1458418"/>
            <a:ext cx="297179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Envisager différentes actions et options pour atteindre l'objectif</a:t>
            </a:r>
            <a:endParaRPr sz="2000">
              <a:solidFill>
                <a:schemeClr val="dk1"/>
              </a:solidFill>
              <a:latin typeface="Arial"/>
              <a:ea typeface="Arial"/>
              <a:cs typeface="Arial"/>
              <a:sym typeface="Arial"/>
            </a:endParaRPr>
          </a:p>
        </p:txBody>
      </p:sp>
      <p:sp>
        <p:nvSpPr>
          <p:cNvPr id="672" name="Google Shape;672;p26"/>
          <p:cNvSpPr txBox="1"/>
          <p:nvPr/>
        </p:nvSpPr>
        <p:spPr>
          <a:xfrm>
            <a:off x="3879008" y="1584560"/>
            <a:ext cx="229688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Se mettre d'accord sur l'objectif global et le calendrier</a:t>
            </a:r>
            <a:endParaRPr sz="2000">
              <a:solidFill>
                <a:schemeClr val="dk1"/>
              </a:solidFill>
              <a:latin typeface="Arial"/>
              <a:ea typeface="Arial"/>
              <a:cs typeface="Arial"/>
              <a:sym typeface="Arial"/>
            </a:endParaRPr>
          </a:p>
        </p:txBody>
      </p:sp>
      <p:sp>
        <p:nvSpPr>
          <p:cNvPr id="673" name="Google Shape;673;p26"/>
          <p:cNvSpPr txBox="1"/>
          <p:nvPr/>
        </p:nvSpPr>
        <p:spPr>
          <a:xfrm>
            <a:off x="9359921" y="2945383"/>
            <a:ext cx="229688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Convenir d'un plan</a:t>
            </a:r>
            <a:endParaRPr sz="2000">
              <a:solidFill>
                <a:schemeClr val="dk1"/>
              </a:solidFill>
              <a:latin typeface="Arial"/>
              <a:ea typeface="Arial"/>
              <a:cs typeface="Arial"/>
              <a:sym typeface="Arial"/>
            </a:endParaRPr>
          </a:p>
        </p:txBody>
      </p:sp>
      <p:sp>
        <p:nvSpPr>
          <p:cNvPr id="674" name="Google Shape;674;p26"/>
          <p:cNvSpPr txBox="1"/>
          <p:nvPr/>
        </p:nvSpPr>
        <p:spPr>
          <a:xfrm>
            <a:off x="10018114" y="4287580"/>
            <a:ext cx="2135786" cy="711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Documentation et suivi</a:t>
            </a:r>
            <a:endParaRPr sz="2000">
              <a:solidFill>
                <a:schemeClr val="dk1"/>
              </a:solidFill>
              <a:latin typeface="Arial"/>
              <a:ea typeface="Arial"/>
              <a:cs typeface="Arial"/>
              <a:sym typeface="Arial"/>
            </a:endParaRPr>
          </a:p>
        </p:txBody>
      </p:sp>
      <p:sp>
        <p:nvSpPr>
          <p:cNvPr id="675" name="Google Shape;675;p26"/>
          <p:cNvSpPr/>
          <p:nvPr/>
        </p:nvSpPr>
        <p:spPr>
          <a:xfrm>
            <a:off x="1031631" y="1677727"/>
            <a:ext cx="711112" cy="711112"/>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Arial"/>
                <a:ea typeface="Arial"/>
                <a:cs typeface="Arial"/>
                <a:sym typeface="Arial"/>
              </a:rPr>
              <a:t>1</a:t>
            </a:r>
            <a:endParaRPr sz="2800" b="1">
              <a:solidFill>
                <a:schemeClr val="lt1"/>
              </a:solidFill>
              <a:latin typeface="Arial"/>
              <a:ea typeface="Arial"/>
              <a:cs typeface="Arial"/>
              <a:sym typeface="Arial"/>
            </a:endParaRPr>
          </a:p>
        </p:txBody>
      </p:sp>
      <p:sp>
        <p:nvSpPr>
          <p:cNvPr id="676" name="Google Shape;676;p26"/>
          <p:cNvSpPr/>
          <p:nvPr/>
        </p:nvSpPr>
        <p:spPr>
          <a:xfrm>
            <a:off x="3666094" y="2811655"/>
            <a:ext cx="711112" cy="711112"/>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Arial"/>
                <a:ea typeface="Arial"/>
                <a:cs typeface="Arial"/>
                <a:sym typeface="Arial"/>
              </a:rPr>
              <a:t>2</a:t>
            </a:r>
            <a:endParaRPr sz="2800" b="1">
              <a:solidFill>
                <a:schemeClr val="lt1"/>
              </a:solidFill>
              <a:latin typeface="Arial"/>
              <a:ea typeface="Arial"/>
              <a:cs typeface="Arial"/>
              <a:sym typeface="Arial"/>
            </a:endParaRPr>
          </a:p>
        </p:txBody>
      </p:sp>
      <p:sp>
        <p:nvSpPr>
          <p:cNvPr id="677" name="Google Shape;677;p26"/>
          <p:cNvSpPr/>
          <p:nvPr/>
        </p:nvSpPr>
        <p:spPr>
          <a:xfrm>
            <a:off x="6534403" y="2211794"/>
            <a:ext cx="711112" cy="711112"/>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Arial"/>
                <a:ea typeface="Arial"/>
                <a:cs typeface="Arial"/>
                <a:sym typeface="Arial"/>
              </a:rPr>
              <a:t>3</a:t>
            </a:r>
            <a:endParaRPr sz="2800" b="1">
              <a:solidFill>
                <a:schemeClr val="lt1"/>
              </a:solidFill>
              <a:latin typeface="Arial"/>
              <a:ea typeface="Arial"/>
              <a:cs typeface="Arial"/>
              <a:sym typeface="Arial"/>
            </a:endParaRPr>
          </a:p>
        </p:txBody>
      </p:sp>
      <p:sp>
        <p:nvSpPr>
          <p:cNvPr id="678" name="Google Shape;678;p26"/>
          <p:cNvSpPr/>
          <p:nvPr/>
        </p:nvSpPr>
        <p:spPr>
          <a:xfrm>
            <a:off x="8655153" y="3282994"/>
            <a:ext cx="711112" cy="711112"/>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Arial"/>
                <a:ea typeface="Arial"/>
                <a:cs typeface="Arial"/>
                <a:sym typeface="Arial"/>
              </a:rPr>
              <a:t>4</a:t>
            </a:r>
            <a:endParaRPr sz="2800" b="1">
              <a:solidFill>
                <a:schemeClr val="lt1"/>
              </a:solidFill>
              <a:latin typeface="Arial"/>
              <a:ea typeface="Arial"/>
              <a:cs typeface="Arial"/>
              <a:sym typeface="Arial"/>
            </a:endParaRPr>
          </a:p>
        </p:txBody>
      </p:sp>
      <p:sp>
        <p:nvSpPr>
          <p:cNvPr id="679" name="Google Shape;679;p26"/>
          <p:cNvSpPr/>
          <p:nvPr/>
        </p:nvSpPr>
        <p:spPr>
          <a:xfrm>
            <a:off x="9416720" y="5042801"/>
            <a:ext cx="711112" cy="711112"/>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Arial"/>
                <a:ea typeface="Arial"/>
                <a:cs typeface="Arial"/>
                <a:sym typeface="Arial"/>
              </a:rPr>
              <a:t>5</a:t>
            </a:r>
            <a:endParaRPr sz="2800" b="1">
              <a:solidFill>
                <a:schemeClr val="lt1"/>
              </a:solidFill>
              <a:latin typeface="Arial"/>
              <a:ea typeface="Arial"/>
              <a:cs typeface="Arial"/>
              <a:sym typeface="Arial"/>
            </a:endParaRPr>
          </a:p>
        </p:txBody>
      </p:sp>
      <p:sp>
        <p:nvSpPr>
          <p:cNvPr id="680" name="Google Shape;680;p26"/>
          <p:cNvSpPr/>
          <p:nvPr/>
        </p:nvSpPr>
        <p:spPr>
          <a:xfrm>
            <a:off x="990600" y="3302587"/>
            <a:ext cx="2526299" cy="1586845"/>
          </a:xfrm>
          <a:prstGeom prst="wedgeRoundRectCallout">
            <a:avLst>
              <a:gd name="adj1" fmla="val -27520"/>
              <a:gd name="adj2" fmla="val 61761"/>
              <a:gd name="adj3" fmla="val 16667"/>
            </a:avLst>
          </a:prstGeom>
          <a:solidFill>
            <a:srgbClr val="D3EA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L'enfant et le parent ou la personne qui s'occupe de lui partagent ce dont ils pensent avoir besoin.</a:t>
            </a:r>
            <a:endParaRPr sz="1800">
              <a:solidFill>
                <a:schemeClr val="dk1"/>
              </a:solidFill>
              <a:latin typeface="Arial"/>
              <a:ea typeface="Arial"/>
              <a:cs typeface="Arial"/>
              <a:sym typeface="Arial"/>
            </a:endParaRPr>
          </a:p>
        </p:txBody>
      </p:sp>
      <p:grpSp>
        <p:nvGrpSpPr>
          <p:cNvPr id="681" name="Google Shape;681;p26"/>
          <p:cNvGrpSpPr/>
          <p:nvPr/>
        </p:nvGrpSpPr>
        <p:grpSpPr>
          <a:xfrm>
            <a:off x="1288830" y="4864917"/>
            <a:ext cx="694684" cy="976316"/>
            <a:chOff x="2013347" y="1776810"/>
            <a:chExt cx="2306524" cy="3241614"/>
          </a:xfrm>
        </p:grpSpPr>
        <p:grpSp>
          <p:nvGrpSpPr>
            <p:cNvPr id="682" name="Google Shape;682;p26"/>
            <p:cNvGrpSpPr/>
            <p:nvPr/>
          </p:nvGrpSpPr>
          <p:grpSpPr>
            <a:xfrm>
              <a:off x="3594022" y="3229471"/>
              <a:ext cx="725849" cy="1788952"/>
              <a:chOff x="1047750" y="1929282"/>
              <a:chExt cx="679484" cy="1674679"/>
            </a:xfrm>
          </p:grpSpPr>
          <p:sp>
            <p:nvSpPr>
              <p:cNvPr id="683" name="Google Shape;683;p26"/>
              <p:cNvSpPr/>
              <p:nvPr/>
            </p:nvSpPr>
            <p:spPr>
              <a:xfrm>
                <a:off x="1052733" y="2725467"/>
                <a:ext cx="671847" cy="878494"/>
              </a:xfrm>
              <a:prstGeom prst="round2SameRect">
                <a:avLst>
                  <a:gd name="adj1" fmla="val 500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4" name="Google Shape;684;p26"/>
              <p:cNvSpPr/>
              <p:nvPr/>
            </p:nvSpPr>
            <p:spPr>
              <a:xfrm>
                <a:off x="1047750" y="1929282"/>
                <a:ext cx="679484" cy="679484"/>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685" name="Google Shape;685;p26"/>
            <p:cNvGrpSpPr/>
            <p:nvPr/>
          </p:nvGrpSpPr>
          <p:grpSpPr>
            <a:xfrm>
              <a:off x="2013347" y="1776810"/>
              <a:ext cx="888336" cy="3241614"/>
              <a:chOff x="1082512" y="1656618"/>
              <a:chExt cx="888336" cy="3241614"/>
            </a:xfrm>
          </p:grpSpPr>
          <p:sp>
            <p:nvSpPr>
              <p:cNvPr id="686" name="Google Shape;686;p26"/>
              <p:cNvSpPr/>
              <p:nvPr/>
            </p:nvSpPr>
            <p:spPr>
              <a:xfrm>
                <a:off x="1082512" y="1656618"/>
                <a:ext cx="888336" cy="888335"/>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687" name="Google Shape;687;p26"/>
              <p:cNvSpPr/>
              <p:nvPr/>
            </p:nvSpPr>
            <p:spPr>
              <a:xfrm>
                <a:off x="1089026" y="2708811"/>
                <a:ext cx="878351" cy="2189421"/>
              </a:xfrm>
              <a:prstGeom prst="round2SameRect">
                <a:avLst>
                  <a:gd name="adj1" fmla="val 500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688" name="Google Shape;688;p26"/>
          <p:cNvSpPr/>
          <p:nvPr/>
        </p:nvSpPr>
        <p:spPr>
          <a:xfrm>
            <a:off x="5764314" y="3282994"/>
            <a:ext cx="2580229" cy="1586845"/>
          </a:xfrm>
          <a:prstGeom prst="wedgeRoundRectCallout">
            <a:avLst>
              <a:gd name="adj1" fmla="val -27520"/>
              <a:gd name="adj2" fmla="val 61761"/>
              <a:gd name="adj3" fmla="val 16667"/>
            </a:avLst>
          </a:prstGeom>
          <a:solidFill>
            <a:srgbClr val="D3EA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700">
                <a:solidFill>
                  <a:schemeClr val="dk1"/>
                </a:solidFill>
                <a:latin typeface="Arial"/>
                <a:ea typeface="Arial"/>
                <a:cs typeface="Arial"/>
                <a:sym typeface="Arial"/>
              </a:rPr>
              <a:t>L'enfant et le parent ou la personne qui s'occupe de lui partagent ce qui pourrait les aider ou les soutenir. </a:t>
            </a:r>
            <a:endParaRPr sz="1700">
              <a:solidFill>
                <a:schemeClr val="dk1"/>
              </a:solidFill>
              <a:latin typeface="Arial"/>
              <a:ea typeface="Arial"/>
              <a:cs typeface="Arial"/>
              <a:sym typeface="Arial"/>
            </a:endParaRPr>
          </a:p>
        </p:txBody>
      </p:sp>
      <p:grpSp>
        <p:nvGrpSpPr>
          <p:cNvPr id="689" name="Google Shape;689;p26"/>
          <p:cNvGrpSpPr/>
          <p:nvPr/>
        </p:nvGrpSpPr>
        <p:grpSpPr>
          <a:xfrm>
            <a:off x="5592335" y="4731142"/>
            <a:ext cx="694684" cy="976316"/>
            <a:chOff x="2013347" y="1776810"/>
            <a:chExt cx="2306524" cy="3241614"/>
          </a:xfrm>
        </p:grpSpPr>
        <p:grpSp>
          <p:nvGrpSpPr>
            <p:cNvPr id="690" name="Google Shape;690;p26"/>
            <p:cNvGrpSpPr/>
            <p:nvPr/>
          </p:nvGrpSpPr>
          <p:grpSpPr>
            <a:xfrm>
              <a:off x="3594022" y="3229471"/>
              <a:ext cx="725849" cy="1788952"/>
              <a:chOff x="1047750" y="1929282"/>
              <a:chExt cx="679484" cy="1674679"/>
            </a:xfrm>
          </p:grpSpPr>
          <p:sp>
            <p:nvSpPr>
              <p:cNvPr id="691" name="Google Shape;691;p26"/>
              <p:cNvSpPr/>
              <p:nvPr/>
            </p:nvSpPr>
            <p:spPr>
              <a:xfrm>
                <a:off x="1052733" y="2725467"/>
                <a:ext cx="671847" cy="878494"/>
              </a:xfrm>
              <a:prstGeom prst="round2SameRect">
                <a:avLst>
                  <a:gd name="adj1" fmla="val 500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2" name="Google Shape;692;p26"/>
              <p:cNvSpPr/>
              <p:nvPr/>
            </p:nvSpPr>
            <p:spPr>
              <a:xfrm>
                <a:off x="1047750" y="1929282"/>
                <a:ext cx="679484" cy="679484"/>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693" name="Google Shape;693;p26"/>
            <p:cNvGrpSpPr/>
            <p:nvPr/>
          </p:nvGrpSpPr>
          <p:grpSpPr>
            <a:xfrm>
              <a:off x="2013347" y="1776810"/>
              <a:ext cx="888336" cy="3241614"/>
              <a:chOff x="1082512" y="1656618"/>
              <a:chExt cx="888336" cy="3241614"/>
            </a:xfrm>
          </p:grpSpPr>
          <p:sp>
            <p:nvSpPr>
              <p:cNvPr id="694" name="Google Shape;694;p26"/>
              <p:cNvSpPr/>
              <p:nvPr/>
            </p:nvSpPr>
            <p:spPr>
              <a:xfrm>
                <a:off x="1082512" y="1656618"/>
                <a:ext cx="888336" cy="888335"/>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695" name="Google Shape;695;p26"/>
              <p:cNvSpPr/>
              <p:nvPr/>
            </p:nvSpPr>
            <p:spPr>
              <a:xfrm>
                <a:off x="1089026" y="2708811"/>
                <a:ext cx="878351" cy="2189421"/>
              </a:xfrm>
              <a:prstGeom prst="round2SameRect">
                <a:avLst>
                  <a:gd name="adj1" fmla="val 500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2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Calendrier de réalisation du plan d'action</a:t>
            </a:r>
            <a:endParaRPr/>
          </a:p>
        </p:txBody>
      </p:sp>
      <p:sp>
        <p:nvSpPr>
          <p:cNvPr id="702" name="Google Shape;702;p27"/>
          <p:cNvSpPr txBox="1"/>
          <p:nvPr/>
        </p:nvSpPr>
        <p:spPr>
          <a:xfrm>
            <a:off x="1622629" y="4017939"/>
            <a:ext cx="3925550"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r>
              <a:rPr lang="en-GB" sz="2400">
                <a:solidFill>
                  <a:schemeClr val="dk1"/>
                </a:solidFill>
                <a:latin typeface="Arial"/>
                <a:ea typeface="Arial"/>
                <a:cs typeface="Arial"/>
                <a:sym typeface="Arial"/>
              </a:rPr>
              <a:t>Si l'enfant présente un </a:t>
            </a:r>
            <a:r>
              <a:rPr lang="en-GB" sz="2400" b="1">
                <a:solidFill>
                  <a:schemeClr val="dk1"/>
                </a:solidFill>
                <a:latin typeface="Arial"/>
                <a:ea typeface="Arial"/>
                <a:cs typeface="Arial"/>
                <a:sym typeface="Arial"/>
              </a:rPr>
              <a:t>risque élevé </a:t>
            </a:r>
            <a:r>
              <a:rPr lang="en-GB" sz="2400">
                <a:solidFill>
                  <a:schemeClr val="dk1"/>
                </a:solidFill>
                <a:latin typeface="Arial"/>
                <a:ea typeface="Arial"/>
                <a:cs typeface="Arial"/>
                <a:sym typeface="Arial"/>
              </a:rPr>
              <a:t>de préjudice, le plan d'intervention doit être établi dans les </a:t>
            </a:r>
            <a:r>
              <a:rPr lang="en-GB" sz="2400" b="1">
                <a:solidFill>
                  <a:schemeClr val="dk1"/>
                </a:solidFill>
                <a:latin typeface="Arial"/>
                <a:ea typeface="Arial"/>
                <a:cs typeface="Arial"/>
                <a:sym typeface="Arial"/>
              </a:rPr>
              <a:t>trois jours </a:t>
            </a:r>
            <a:r>
              <a:rPr lang="en-GB" sz="2400">
                <a:solidFill>
                  <a:schemeClr val="dk1"/>
                </a:solidFill>
                <a:latin typeface="Arial"/>
                <a:ea typeface="Arial"/>
                <a:cs typeface="Arial"/>
                <a:sym typeface="Arial"/>
              </a:rPr>
              <a:t>suivant l'évaluation.</a:t>
            </a:r>
            <a:endParaRPr/>
          </a:p>
        </p:txBody>
      </p:sp>
      <p:sp>
        <p:nvSpPr>
          <p:cNvPr id="703" name="Google Shape;703;p27"/>
          <p:cNvSpPr txBox="1"/>
          <p:nvPr/>
        </p:nvSpPr>
        <p:spPr>
          <a:xfrm>
            <a:off x="6191724" y="4022215"/>
            <a:ext cx="4327571"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r>
              <a:rPr lang="en-GB" sz="2400">
                <a:solidFill>
                  <a:schemeClr val="dk1"/>
                </a:solidFill>
                <a:latin typeface="Arial"/>
                <a:ea typeface="Arial"/>
                <a:cs typeface="Arial"/>
                <a:sym typeface="Arial"/>
              </a:rPr>
              <a:t>Lorsque le </a:t>
            </a:r>
            <a:r>
              <a:rPr lang="en-GB" sz="2400" b="1">
                <a:solidFill>
                  <a:schemeClr val="dk1"/>
                </a:solidFill>
                <a:latin typeface="Arial"/>
                <a:ea typeface="Arial"/>
                <a:cs typeface="Arial"/>
                <a:sym typeface="Arial"/>
              </a:rPr>
              <a:t>risque de </a:t>
            </a:r>
            <a:r>
              <a:rPr lang="en-GB" sz="2400">
                <a:solidFill>
                  <a:schemeClr val="dk1"/>
                </a:solidFill>
                <a:latin typeface="Arial"/>
                <a:ea typeface="Arial"/>
                <a:cs typeface="Arial"/>
                <a:sym typeface="Arial"/>
              </a:rPr>
              <a:t>préjudice est </a:t>
            </a:r>
            <a:r>
              <a:rPr lang="en-GB" sz="2400" b="1">
                <a:solidFill>
                  <a:schemeClr val="dk1"/>
                </a:solidFill>
                <a:latin typeface="Arial"/>
                <a:ea typeface="Arial"/>
                <a:cs typeface="Arial"/>
                <a:sym typeface="Arial"/>
              </a:rPr>
              <a:t>faible, le </a:t>
            </a:r>
            <a:r>
              <a:rPr lang="en-GB" sz="2400">
                <a:solidFill>
                  <a:schemeClr val="dk1"/>
                </a:solidFill>
                <a:latin typeface="Arial"/>
                <a:ea typeface="Arial"/>
                <a:cs typeface="Arial"/>
                <a:sym typeface="Arial"/>
              </a:rPr>
              <a:t>plan d'intervention doit être établi dans les </a:t>
            </a:r>
            <a:r>
              <a:rPr lang="en-GB" sz="2400" b="1">
                <a:solidFill>
                  <a:schemeClr val="dk1"/>
                </a:solidFill>
                <a:latin typeface="Arial"/>
                <a:ea typeface="Arial"/>
                <a:cs typeface="Arial"/>
                <a:sym typeface="Arial"/>
              </a:rPr>
              <a:t>deux semaines </a:t>
            </a:r>
            <a:r>
              <a:rPr lang="en-GB" sz="2400">
                <a:solidFill>
                  <a:schemeClr val="dk1"/>
                </a:solidFill>
                <a:latin typeface="Arial"/>
                <a:ea typeface="Arial"/>
                <a:cs typeface="Arial"/>
                <a:sym typeface="Arial"/>
              </a:rPr>
              <a:t>suivant l'évaluation.</a:t>
            </a:r>
            <a:endParaRPr/>
          </a:p>
        </p:txBody>
      </p:sp>
      <p:sp>
        <p:nvSpPr>
          <p:cNvPr id="704" name="Google Shape;704;p27"/>
          <p:cNvSpPr/>
          <p:nvPr/>
        </p:nvSpPr>
        <p:spPr>
          <a:xfrm>
            <a:off x="2614884" y="1831844"/>
            <a:ext cx="684271" cy="1690352"/>
          </a:xfrm>
          <a:prstGeom prst="rect">
            <a:avLst/>
          </a:prstGeom>
          <a:solidFill>
            <a:srgbClr val="E05740"/>
          </a:solidFill>
          <a:ln w="38100" cap="flat" cmpd="sng">
            <a:solidFill>
              <a:srgbClr val="E0574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3200"/>
              <a:buFont typeface="Federo"/>
              <a:buNone/>
            </a:pPr>
            <a:r>
              <a:rPr lang="en-GB" sz="3200" b="1">
                <a:solidFill>
                  <a:schemeClr val="lt1"/>
                </a:solidFill>
                <a:latin typeface="Federo"/>
                <a:ea typeface="Federo"/>
                <a:cs typeface="Federo"/>
                <a:sym typeface="Federo"/>
              </a:rPr>
              <a:t>!</a:t>
            </a:r>
            <a:endParaRPr sz="1800" b="1">
              <a:solidFill>
                <a:schemeClr val="dk1"/>
              </a:solidFill>
              <a:latin typeface="Federo"/>
              <a:ea typeface="Federo"/>
              <a:cs typeface="Federo"/>
              <a:sym typeface="Federo"/>
            </a:endParaRPr>
          </a:p>
        </p:txBody>
      </p:sp>
      <p:grpSp>
        <p:nvGrpSpPr>
          <p:cNvPr id="705" name="Google Shape;705;p27"/>
          <p:cNvGrpSpPr/>
          <p:nvPr/>
        </p:nvGrpSpPr>
        <p:grpSpPr>
          <a:xfrm>
            <a:off x="7802571" y="1909400"/>
            <a:ext cx="684271" cy="1690351"/>
            <a:chOff x="8319057" y="1952981"/>
            <a:chExt cx="490777" cy="1361439"/>
          </a:xfrm>
        </p:grpSpPr>
        <p:sp>
          <p:nvSpPr>
            <p:cNvPr id="706" name="Google Shape;706;p27"/>
            <p:cNvSpPr/>
            <p:nvPr/>
          </p:nvSpPr>
          <p:spPr>
            <a:xfrm>
              <a:off x="8319057" y="2842259"/>
              <a:ext cx="487680" cy="472161"/>
            </a:xfrm>
            <a:prstGeom prst="rect">
              <a:avLst/>
            </a:prstGeom>
            <a:solidFill>
              <a:srgbClr val="68B043"/>
            </a:solidFill>
            <a:ln w="38100" cap="flat" cmpd="sng">
              <a:solidFill>
                <a:srgbClr val="68B043"/>
              </a:solidFill>
              <a:prstDash val="solid"/>
              <a:miter lim="800000"/>
              <a:headEnd type="none" w="sm" len="sm"/>
              <a:tailEnd type="none" w="sm" len="sm"/>
            </a:ln>
          </p:spPr>
          <p:txBody>
            <a:bodyPr spcFirstLastPara="1" wrap="square" lIns="91425" tIns="0" rIns="91425" bIns="0" anchor="t" anchorCtr="0">
              <a:noAutofit/>
            </a:bodyPr>
            <a:lstStyle/>
            <a:p>
              <a:pPr marL="0" marR="0" lvl="0" indent="0" algn="ctr" rtl="0">
                <a:spcBef>
                  <a:spcPts val="0"/>
                </a:spcBef>
                <a:spcAft>
                  <a:spcPts val="0"/>
                </a:spcAft>
                <a:buClr>
                  <a:schemeClr val="lt1"/>
                </a:buClr>
                <a:buSzPts val="3200"/>
                <a:buFont typeface="Federo"/>
                <a:buNone/>
              </a:pPr>
              <a:r>
                <a:rPr lang="en-GB" sz="3200" b="1">
                  <a:solidFill>
                    <a:schemeClr val="lt1"/>
                  </a:solidFill>
                  <a:latin typeface="Federo"/>
                  <a:ea typeface="Federo"/>
                  <a:cs typeface="Federo"/>
                  <a:sym typeface="Federo"/>
                </a:rPr>
                <a:t>!</a:t>
              </a:r>
              <a:endParaRPr sz="1800" b="1">
                <a:solidFill>
                  <a:schemeClr val="dk1"/>
                </a:solidFill>
                <a:latin typeface="Federo"/>
                <a:ea typeface="Federo"/>
                <a:cs typeface="Federo"/>
                <a:sym typeface="Federo"/>
              </a:endParaRPr>
            </a:p>
          </p:txBody>
        </p:sp>
        <p:sp>
          <p:nvSpPr>
            <p:cNvPr id="707" name="Google Shape;707;p27"/>
            <p:cNvSpPr/>
            <p:nvPr/>
          </p:nvSpPr>
          <p:spPr>
            <a:xfrm>
              <a:off x="8322154" y="1952981"/>
              <a:ext cx="487680" cy="884059"/>
            </a:xfrm>
            <a:prstGeom prst="rect">
              <a:avLst/>
            </a:prstGeom>
            <a:solidFill>
              <a:schemeClr val="lt1"/>
            </a:solidFill>
            <a:ln w="38100" cap="flat" cmpd="sng">
              <a:solidFill>
                <a:srgbClr val="68B04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Calibri"/>
                <a:buNone/>
              </a:pPr>
              <a:endParaRPr sz="3200" b="1">
                <a:solidFill>
                  <a:schemeClr val="lt1"/>
                </a:solidFill>
                <a:latin typeface="Arial"/>
                <a:ea typeface="Arial"/>
                <a:cs typeface="Arial"/>
                <a:sym typeface="Arial"/>
              </a:endParaRPr>
            </a:p>
          </p:txBody>
        </p:sp>
      </p:grpSp>
      <p:pic>
        <p:nvPicPr>
          <p:cNvPr id="708" name="Google Shape;708;p27" descr="Stopwatch 75% with solid fill"/>
          <p:cNvPicPr preferRelativeResize="0"/>
          <p:nvPr/>
        </p:nvPicPr>
        <p:blipFill rotWithShape="1">
          <a:blip r:embed="rId3">
            <a:alphaModFix/>
          </a:blip>
          <a:srcRect/>
          <a:stretch/>
        </p:blipFill>
        <p:spPr>
          <a:xfrm>
            <a:off x="8815199" y="2177214"/>
            <a:ext cx="1371816" cy="1371816"/>
          </a:xfrm>
          <a:prstGeom prst="rect">
            <a:avLst/>
          </a:prstGeom>
          <a:noFill/>
          <a:ln>
            <a:noFill/>
          </a:ln>
        </p:spPr>
      </p:pic>
      <p:pic>
        <p:nvPicPr>
          <p:cNvPr id="709" name="Google Shape;709;p27" descr="Stopwatch 25% with solid fill"/>
          <p:cNvPicPr preferRelativeResize="0"/>
          <p:nvPr/>
        </p:nvPicPr>
        <p:blipFill rotWithShape="1">
          <a:blip r:embed="rId4">
            <a:alphaModFix/>
          </a:blip>
          <a:srcRect/>
          <a:stretch/>
        </p:blipFill>
        <p:spPr>
          <a:xfrm>
            <a:off x="3627512" y="2227936"/>
            <a:ext cx="1371815" cy="137181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2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Jeu de rôle</a:t>
            </a:r>
            <a:endParaRPr/>
          </a:p>
        </p:txBody>
      </p:sp>
      <p:grpSp>
        <p:nvGrpSpPr>
          <p:cNvPr id="716" name="Google Shape;716;p28"/>
          <p:cNvGrpSpPr/>
          <p:nvPr/>
        </p:nvGrpSpPr>
        <p:grpSpPr>
          <a:xfrm>
            <a:off x="1256493" y="1938962"/>
            <a:ext cx="1931926" cy="2269849"/>
            <a:chOff x="6805603" y="1046705"/>
            <a:chExt cx="1097888" cy="1277895"/>
          </a:xfrm>
        </p:grpSpPr>
        <p:sp>
          <p:nvSpPr>
            <p:cNvPr id="717" name="Google Shape;717;p28"/>
            <p:cNvSpPr/>
            <p:nvPr/>
          </p:nvSpPr>
          <p:spPr>
            <a:xfrm rot="1100420">
              <a:off x="7141985" y="1874813"/>
              <a:ext cx="152400" cy="436907"/>
            </a:xfrm>
            <a:prstGeom prst="roundRect">
              <a:avLst>
                <a:gd name="adj" fmla="val 1666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18" name="Google Shape;718;p28"/>
            <p:cNvSpPr/>
            <p:nvPr/>
          </p:nvSpPr>
          <p:spPr>
            <a:xfrm rot="826591">
              <a:off x="6902427" y="1141103"/>
              <a:ext cx="904241" cy="922418"/>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19" name="Google Shape;719;p28"/>
            <p:cNvSpPr/>
            <p:nvPr/>
          </p:nvSpPr>
          <p:spPr>
            <a:xfrm rot="826591">
              <a:off x="6846848" y="1323092"/>
              <a:ext cx="197662" cy="326121"/>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0" name="Google Shape;720;p28"/>
            <p:cNvSpPr/>
            <p:nvPr/>
          </p:nvSpPr>
          <p:spPr>
            <a:xfrm rot="826591">
              <a:off x="7648389" y="1519621"/>
              <a:ext cx="197662" cy="326121"/>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1" name="Google Shape;721;p28"/>
            <p:cNvSpPr/>
            <p:nvPr/>
          </p:nvSpPr>
          <p:spPr>
            <a:xfrm rot="-9880359">
              <a:off x="7178956" y="163781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722" name="Google Shape;722;p28"/>
          <p:cNvGrpSpPr/>
          <p:nvPr/>
        </p:nvGrpSpPr>
        <p:grpSpPr>
          <a:xfrm rot="-1967241">
            <a:off x="3233597" y="2721416"/>
            <a:ext cx="1931924" cy="2296463"/>
            <a:chOff x="6805604" y="1046705"/>
            <a:chExt cx="1097888" cy="1292882"/>
          </a:xfrm>
        </p:grpSpPr>
        <p:sp>
          <p:nvSpPr>
            <p:cNvPr id="723" name="Google Shape;723;p28"/>
            <p:cNvSpPr/>
            <p:nvPr/>
          </p:nvSpPr>
          <p:spPr>
            <a:xfrm rot="582262">
              <a:off x="7185878" y="1892961"/>
              <a:ext cx="152400" cy="436908"/>
            </a:xfrm>
            <a:prstGeom prst="roundRect">
              <a:avLst>
                <a:gd name="adj" fmla="val 1666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4" name="Google Shape;724;p28"/>
            <p:cNvSpPr/>
            <p:nvPr/>
          </p:nvSpPr>
          <p:spPr>
            <a:xfrm rot="826591">
              <a:off x="6902428" y="1141103"/>
              <a:ext cx="904241" cy="922418"/>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5" name="Google Shape;725;p28"/>
            <p:cNvSpPr/>
            <p:nvPr/>
          </p:nvSpPr>
          <p:spPr>
            <a:xfrm rot="826591">
              <a:off x="6846848" y="1323092"/>
              <a:ext cx="197662" cy="326121"/>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6" name="Google Shape;726;p28"/>
            <p:cNvSpPr/>
            <p:nvPr/>
          </p:nvSpPr>
          <p:spPr>
            <a:xfrm rot="826591">
              <a:off x="7648389" y="1519621"/>
              <a:ext cx="197662" cy="326121"/>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7" name="Google Shape;727;p28"/>
            <p:cNvSpPr/>
            <p:nvPr/>
          </p:nvSpPr>
          <p:spPr>
            <a:xfrm rot="726908">
              <a:off x="7119521" y="173008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728" name="Google Shape;728;p28"/>
          <p:cNvSpPr txBox="1"/>
          <p:nvPr/>
        </p:nvSpPr>
        <p:spPr>
          <a:xfrm>
            <a:off x="5954233" y="2719524"/>
            <a:ext cx="4678325"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a:solidFill>
                  <a:schemeClr val="dk1"/>
                </a:solidFill>
                <a:latin typeface="Arial"/>
                <a:ea typeface="Arial"/>
                <a:cs typeface="Arial"/>
                <a:sym typeface="Arial"/>
              </a:rPr>
              <a:t>S'entraîner à organiser une réunion de planification de cas</a:t>
            </a:r>
            <a:endParaRPr sz="4000" b="1">
              <a:solidFill>
                <a:schemeClr val="dk1"/>
              </a:solidFill>
              <a:latin typeface="Arial"/>
              <a:ea typeface="Arial"/>
              <a:cs typeface="Arial"/>
              <a:sym typeface="Arial"/>
            </a:endParaRPr>
          </a:p>
        </p:txBody>
      </p:sp>
      <p:grpSp>
        <p:nvGrpSpPr>
          <p:cNvPr id="729" name="Google Shape;729;p28"/>
          <p:cNvGrpSpPr/>
          <p:nvPr/>
        </p:nvGrpSpPr>
        <p:grpSpPr>
          <a:xfrm>
            <a:off x="9994118" y="33917"/>
            <a:ext cx="2057602" cy="1975956"/>
            <a:chOff x="9994118" y="33917"/>
            <a:chExt cx="2057602" cy="1975956"/>
          </a:xfrm>
        </p:grpSpPr>
        <p:sp>
          <p:nvSpPr>
            <p:cNvPr id="730" name="Google Shape;730;p28"/>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731" name="Google Shape;731;p28"/>
            <p:cNvGrpSpPr/>
            <p:nvPr/>
          </p:nvGrpSpPr>
          <p:grpSpPr>
            <a:xfrm>
              <a:off x="10741851" y="707024"/>
              <a:ext cx="562136" cy="634675"/>
              <a:chOff x="760175" y="830141"/>
              <a:chExt cx="867619" cy="979580"/>
            </a:xfrm>
          </p:grpSpPr>
          <p:sp>
            <p:nvSpPr>
              <p:cNvPr id="732" name="Google Shape;732;p28"/>
              <p:cNvSpPr/>
              <p:nvPr/>
            </p:nvSpPr>
            <p:spPr>
              <a:xfrm>
                <a:off x="864636" y="830141"/>
                <a:ext cx="763158" cy="97957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rgbClr val="45752C"/>
                    </a:solidFill>
                    <a:latin typeface="Arial"/>
                    <a:ea typeface="Arial"/>
                    <a:cs typeface="Arial"/>
                    <a:sym typeface="Arial"/>
                  </a:rPr>
                  <a:t>139</a:t>
                </a:r>
                <a:endParaRPr/>
              </a:p>
            </p:txBody>
          </p:sp>
          <p:sp>
            <p:nvSpPr>
              <p:cNvPr id="733" name="Google Shape;733;p28"/>
              <p:cNvSpPr/>
              <p:nvPr/>
            </p:nvSpPr>
            <p:spPr>
              <a:xfrm>
                <a:off x="760175" y="830143"/>
                <a:ext cx="149292" cy="979578"/>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734" name="Google Shape;734;p28"/>
          <p:cNvSpPr txBox="1"/>
          <p:nvPr/>
        </p:nvSpPr>
        <p:spPr>
          <a:xfrm>
            <a:off x="453357" y="324167"/>
            <a:ext cx="177851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highlight>
                  <a:srgbClr val="FFFF00"/>
                </a:highlight>
                <a:latin typeface="Arial"/>
                <a:ea typeface="Arial"/>
                <a:cs typeface="Arial"/>
                <a:sym typeface="Arial"/>
              </a:rPr>
              <a:t>ADAPTER</a:t>
            </a:r>
            <a:endParaRPr sz="2400" b="1">
              <a:solidFill>
                <a:schemeClr val="dk1"/>
              </a:solidFill>
              <a:highlight>
                <a:srgbClr val="FFFF00"/>
              </a:highlight>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29"/>
          <p:cNvSpPr/>
          <p:nvPr/>
        </p:nvSpPr>
        <p:spPr>
          <a:xfrm>
            <a:off x="715109" y="1895960"/>
            <a:ext cx="1104680" cy="1152894"/>
          </a:xfrm>
          <a:prstGeom prst="snip1Rect">
            <a:avLst>
              <a:gd name="adj" fmla="val 1666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1" name="Google Shape;741;p2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Conseils pour les réunions de planification des cas</a:t>
            </a:r>
            <a:endParaRPr/>
          </a:p>
        </p:txBody>
      </p:sp>
      <p:sp>
        <p:nvSpPr>
          <p:cNvPr id="742" name="Google Shape;742;p29"/>
          <p:cNvSpPr txBox="1"/>
          <p:nvPr/>
        </p:nvSpPr>
        <p:spPr>
          <a:xfrm>
            <a:off x="2423029" y="1895960"/>
            <a:ext cx="3956538" cy="3693319"/>
          </a:xfrm>
          <a:prstGeom prst="rect">
            <a:avLst/>
          </a:prstGeom>
          <a:noFill/>
          <a:ln>
            <a:noFill/>
          </a:ln>
        </p:spPr>
        <p:txBody>
          <a:bodyPr spcFirstLastPara="1" wrap="square" lIns="91425" tIns="45700" rIns="91425" bIns="45700" anchor="t" anchorCtr="0">
            <a:spAutoFit/>
          </a:bodyPr>
          <a:lstStyle/>
          <a:p>
            <a:pPr marL="0" marR="0" lvl="1" indent="0" algn="l" rtl="0">
              <a:spcBef>
                <a:spcPts val="0"/>
              </a:spcBef>
              <a:spcAft>
                <a:spcPts val="0"/>
              </a:spcAft>
              <a:buNone/>
            </a:pPr>
            <a:r>
              <a:rPr lang="en-GB" sz="1800" b="0" i="0" u="none" strike="noStrike" cap="none">
                <a:solidFill>
                  <a:srgbClr val="000000"/>
                </a:solidFill>
                <a:latin typeface="Arial"/>
                <a:ea typeface="Arial"/>
                <a:cs typeface="Arial"/>
                <a:sym typeface="Arial"/>
              </a:rPr>
              <a:t>Veillez également à impliquer directement l'enfant en fonction de son âge et de son stade de développement. Ne terminez pas la planification du cas avec le parent, la personne qui s'occupe de l'enfant ou l'adulte de confiance uniquement.</a:t>
            </a:r>
            <a:endParaRPr/>
          </a:p>
          <a:p>
            <a:pPr marL="0" marR="0" lvl="1" indent="0" algn="l"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1" indent="0" algn="l" rtl="0">
              <a:spcBef>
                <a:spcPts val="0"/>
              </a:spcBef>
              <a:spcAft>
                <a:spcPts val="0"/>
              </a:spcAft>
              <a:buNone/>
            </a:pPr>
            <a:r>
              <a:rPr lang="en-GB" sz="1800" b="0" i="0" u="none" strike="noStrike" cap="none">
                <a:solidFill>
                  <a:schemeClr val="dk1"/>
                </a:solidFill>
                <a:latin typeface="Arial"/>
                <a:ea typeface="Arial"/>
                <a:cs typeface="Arial"/>
                <a:sym typeface="Arial"/>
              </a:rPr>
              <a:t>Utiliser les compétences et les techniques de communication de la SMSPS (communication non verbale, expression orale efficace et écoute active) et les adapter à l'âge, au stade de développement et aux capacités de l'enfant.</a:t>
            </a:r>
            <a:endParaRPr/>
          </a:p>
        </p:txBody>
      </p:sp>
      <p:sp>
        <p:nvSpPr>
          <p:cNvPr id="743" name="Google Shape;743;p29"/>
          <p:cNvSpPr txBox="1"/>
          <p:nvPr/>
        </p:nvSpPr>
        <p:spPr>
          <a:xfrm>
            <a:off x="8492709" y="1895960"/>
            <a:ext cx="2573215" cy="3693319"/>
          </a:xfrm>
          <a:prstGeom prst="rect">
            <a:avLst/>
          </a:prstGeom>
          <a:noFill/>
          <a:ln>
            <a:noFill/>
          </a:ln>
        </p:spPr>
        <p:txBody>
          <a:bodyPr spcFirstLastPara="1" wrap="square" lIns="91425" tIns="45700" rIns="91425" bIns="45700" anchor="t" anchorCtr="0">
            <a:spAutoFit/>
          </a:bodyPr>
          <a:lstStyle/>
          <a:p>
            <a:pPr marL="0" marR="0" lvl="1" indent="0" algn="l" rtl="0">
              <a:spcBef>
                <a:spcPts val="0"/>
              </a:spcBef>
              <a:spcAft>
                <a:spcPts val="0"/>
              </a:spcAft>
              <a:buNone/>
            </a:pPr>
            <a:r>
              <a:rPr lang="en-GB" sz="1800" b="0" i="0" u="none" strike="noStrike" cap="none">
                <a:solidFill>
                  <a:schemeClr val="dk1"/>
                </a:solidFill>
                <a:latin typeface="Arial"/>
                <a:ea typeface="Arial"/>
                <a:cs typeface="Arial"/>
                <a:sym typeface="Arial"/>
              </a:rPr>
              <a:t>Mentionner explicitement les points forts, les soins et le soutien existants</a:t>
            </a:r>
            <a:endParaRPr/>
          </a:p>
          <a:p>
            <a:pPr marL="0" marR="0" lvl="1" indent="0" algn="l"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1" indent="0" algn="l"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1" indent="0" algn="l"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1" indent="0" algn="l" rtl="0">
              <a:spcBef>
                <a:spcPts val="0"/>
              </a:spcBef>
              <a:spcAft>
                <a:spcPts val="0"/>
              </a:spcAft>
              <a:buNone/>
            </a:pPr>
            <a:r>
              <a:rPr lang="en-GB" sz="1800" b="0" i="0" u="none" strike="noStrike" cap="none">
                <a:solidFill>
                  <a:schemeClr val="dk1"/>
                </a:solidFill>
                <a:latin typeface="Arial"/>
                <a:ea typeface="Arial"/>
                <a:cs typeface="Arial"/>
                <a:sym typeface="Arial"/>
              </a:rPr>
              <a:t>Ne prenez pas la décision à leur place, mais aidez-les à prendre leur propre décision en leur fournissant des informations et en explorant ensemble les différentes options.</a:t>
            </a:r>
            <a:endParaRPr sz="1800" b="0" i="0" u="none" strike="noStrike" cap="none">
              <a:solidFill>
                <a:schemeClr val="dk1"/>
              </a:solidFill>
              <a:latin typeface="Arial"/>
              <a:ea typeface="Arial"/>
              <a:cs typeface="Arial"/>
              <a:sym typeface="Arial"/>
            </a:endParaRPr>
          </a:p>
        </p:txBody>
      </p:sp>
      <p:grpSp>
        <p:nvGrpSpPr>
          <p:cNvPr id="744" name="Google Shape;744;p29"/>
          <p:cNvGrpSpPr/>
          <p:nvPr/>
        </p:nvGrpSpPr>
        <p:grpSpPr>
          <a:xfrm rot="-351913" flipH="1">
            <a:off x="1084540" y="1998184"/>
            <a:ext cx="825700" cy="360787"/>
            <a:chOff x="-136130" y="1406917"/>
            <a:chExt cx="2401118" cy="1120383"/>
          </a:xfrm>
        </p:grpSpPr>
        <p:sp>
          <p:nvSpPr>
            <p:cNvPr id="745" name="Google Shape;745;p29"/>
            <p:cNvSpPr/>
            <p:nvPr/>
          </p:nvSpPr>
          <p:spPr>
            <a:xfrm>
              <a:off x="1319570" y="1892300"/>
              <a:ext cx="635000" cy="635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6" name="Google Shape;746;p29"/>
            <p:cNvSpPr/>
            <p:nvPr/>
          </p:nvSpPr>
          <p:spPr>
            <a:xfrm rot="6300000">
              <a:off x="267870" y="1225550"/>
              <a:ext cx="647700" cy="1333500"/>
            </a:xfrm>
            <a:prstGeom prst="round2SameRect">
              <a:avLst>
                <a:gd name="adj1" fmla="val 50000"/>
                <a:gd name="adj2" fmla="val 0"/>
              </a:avLst>
            </a:prstGeom>
            <a:solidFill>
              <a:schemeClr val="lt1"/>
            </a:solidFill>
            <a:ln w="38100" cap="flat" cmpd="sng">
              <a:solidFill>
                <a:srgbClr val="4575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7" name="Google Shape;747;p29"/>
            <p:cNvSpPr/>
            <p:nvPr/>
          </p:nvSpPr>
          <p:spPr>
            <a:xfrm rot="6300000">
              <a:off x="1820522" y="1812699"/>
              <a:ext cx="259785" cy="581733"/>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48" name="Google Shape;748;p29"/>
          <p:cNvGrpSpPr/>
          <p:nvPr/>
        </p:nvGrpSpPr>
        <p:grpSpPr>
          <a:xfrm rot="-10375467">
            <a:off x="1005346" y="2533566"/>
            <a:ext cx="1107314" cy="599111"/>
            <a:chOff x="-136130" y="1406917"/>
            <a:chExt cx="2300532" cy="1244701"/>
          </a:xfrm>
        </p:grpSpPr>
        <p:sp>
          <p:nvSpPr>
            <p:cNvPr id="749" name="Google Shape;749;p29"/>
            <p:cNvSpPr/>
            <p:nvPr/>
          </p:nvSpPr>
          <p:spPr>
            <a:xfrm>
              <a:off x="1319570" y="1892300"/>
              <a:ext cx="635000" cy="635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0" name="Google Shape;750;p29"/>
            <p:cNvSpPr/>
            <p:nvPr/>
          </p:nvSpPr>
          <p:spPr>
            <a:xfrm rot="6300000">
              <a:off x="267870" y="1225550"/>
              <a:ext cx="647700" cy="1333500"/>
            </a:xfrm>
            <a:prstGeom prst="round2SameRect">
              <a:avLst>
                <a:gd name="adj1" fmla="val 50000"/>
                <a:gd name="adj2" fmla="val 0"/>
              </a:avLst>
            </a:prstGeom>
            <a:solidFill>
              <a:schemeClr val="lt1"/>
            </a:solidFill>
            <a:ln w="38100" cap="flat" cmpd="sng">
              <a:solidFill>
                <a:srgbClr val="4575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1" name="Google Shape;751;p29"/>
            <p:cNvSpPr/>
            <p:nvPr/>
          </p:nvSpPr>
          <p:spPr>
            <a:xfrm rot="6300000">
              <a:off x="1719936" y="2160004"/>
              <a:ext cx="259785" cy="581733"/>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52" name="Google Shape;752;p29"/>
          <p:cNvSpPr/>
          <p:nvPr/>
        </p:nvSpPr>
        <p:spPr>
          <a:xfrm>
            <a:off x="1189258" y="4156925"/>
            <a:ext cx="868969" cy="868969"/>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3" name="Google Shape;753;p29"/>
          <p:cNvSpPr/>
          <p:nvPr/>
        </p:nvSpPr>
        <p:spPr>
          <a:xfrm>
            <a:off x="1126076" y="4534259"/>
            <a:ext cx="143093" cy="191276"/>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4" name="Google Shape;754;p29"/>
          <p:cNvSpPr/>
          <p:nvPr/>
        </p:nvSpPr>
        <p:spPr>
          <a:xfrm>
            <a:off x="1978316" y="4534259"/>
            <a:ext cx="143093" cy="191276"/>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5" name="Google Shape;755;p29"/>
          <p:cNvSpPr/>
          <p:nvPr/>
        </p:nvSpPr>
        <p:spPr>
          <a:xfrm>
            <a:off x="346899" y="3974739"/>
            <a:ext cx="810768" cy="810768"/>
          </a:xfrm>
          <a:prstGeom prst="arc">
            <a:avLst>
              <a:gd name="adj1" fmla="val 2568393"/>
              <a:gd name="adj2" fmla="val 6686864"/>
            </a:avLst>
          </a:prstGeom>
          <a:noFill/>
          <a:ln w="57150" cap="rnd" cmpd="sng">
            <a:solidFill>
              <a:srgbClr val="4575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56" name="Google Shape;756;p29"/>
          <p:cNvSpPr/>
          <p:nvPr/>
        </p:nvSpPr>
        <p:spPr>
          <a:xfrm>
            <a:off x="283717" y="4224513"/>
            <a:ext cx="810768" cy="810768"/>
          </a:xfrm>
          <a:prstGeom prst="arc">
            <a:avLst>
              <a:gd name="adj1" fmla="val 909026"/>
              <a:gd name="adj2" fmla="val 4616107"/>
            </a:avLst>
          </a:prstGeom>
          <a:noFill/>
          <a:ln w="57150" cap="rnd" cmpd="sng">
            <a:solidFill>
              <a:srgbClr val="4575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57" name="Google Shape;757;p29"/>
          <p:cNvSpPr/>
          <p:nvPr/>
        </p:nvSpPr>
        <p:spPr>
          <a:xfrm>
            <a:off x="6889022" y="1979365"/>
            <a:ext cx="1242942" cy="832114"/>
          </a:xfrm>
          <a:prstGeom prst="cube">
            <a:avLst>
              <a:gd name="adj" fmla="val 25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758" name="Google Shape;758;p29"/>
          <p:cNvSpPr/>
          <p:nvPr/>
        </p:nvSpPr>
        <p:spPr>
          <a:xfrm>
            <a:off x="7508794" y="3631814"/>
            <a:ext cx="691073" cy="685851"/>
          </a:xfrm>
          <a:prstGeom prst="wedgeRoundRectCallout">
            <a:avLst>
              <a:gd name="adj1" fmla="val 58626"/>
              <a:gd name="adj2" fmla="val -26321"/>
              <a:gd name="adj3" fmla="val 1666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59" name="Google Shape;759;p29" descr="Information with solid fill"/>
          <p:cNvPicPr preferRelativeResize="0"/>
          <p:nvPr/>
        </p:nvPicPr>
        <p:blipFill rotWithShape="1">
          <a:blip r:embed="rId3">
            <a:alphaModFix/>
          </a:blip>
          <a:srcRect/>
          <a:stretch/>
        </p:blipFill>
        <p:spPr>
          <a:xfrm>
            <a:off x="7635411" y="3726462"/>
            <a:ext cx="496553" cy="496553"/>
          </a:xfrm>
          <a:prstGeom prst="rect">
            <a:avLst/>
          </a:prstGeom>
          <a:noFill/>
          <a:ln>
            <a:noFill/>
          </a:ln>
        </p:spPr>
      </p:pic>
      <p:sp>
        <p:nvSpPr>
          <p:cNvPr id="760" name="Google Shape;760;p29"/>
          <p:cNvSpPr/>
          <p:nvPr/>
        </p:nvSpPr>
        <p:spPr>
          <a:xfrm>
            <a:off x="7061274" y="4421481"/>
            <a:ext cx="691073" cy="685851"/>
          </a:xfrm>
          <a:prstGeom prst="wedgeRoundRectCallout">
            <a:avLst>
              <a:gd name="adj1" fmla="val -60119"/>
              <a:gd name="adj2" fmla="val 14702"/>
              <a:gd name="adj3" fmla="val 1666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61" name="Google Shape;761;p29" descr="Fork In Road with solid fill"/>
          <p:cNvPicPr preferRelativeResize="0"/>
          <p:nvPr/>
        </p:nvPicPr>
        <p:blipFill rotWithShape="1">
          <a:blip r:embed="rId4">
            <a:alphaModFix/>
          </a:blip>
          <a:srcRect/>
          <a:stretch/>
        </p:blipFill>
        <p:spPr>
          <a:xfrm>
            <a:off x="7178211" y="4578081"/>
            <a:ext cx="457200" cy="45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p:nvPr/>
        </p:nvSpPr>
        <p:spPr>
          <a:xfrm>
            <a:off x="6449496" y="4020128"/>
            <a:ext cx="2914599" cy="4091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8" name="Google Shape;118;p3"/>
          <p:cNvSpPr/>
          <p:nvPr/>
        </p:nvSpPr>
        <p:spPr>
          <a:xfrm>
            <a:off x="6449496" y="3561031"/>
            <a:ext cx="2914599" cy="4091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9" name="Google Shape;119;p3"/>
          <p:cNvSpPr txBox="1">
            <a:spLocks noGrp="1"/>
          </p:cNvSpPr>
          <p:nvPr>
            <p:ph type="title"/>
          </p:nvPr>
        </p:nvSpPr>
        <p:spPr>
          <a:xfrm>
            <a:off x="1661965" y="3099692"/>
            <a:ext cx="2808067"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45752C"/>
              </a:buClr>
              <a:buSzPts val="4800"/>
              <a:buFont typeface="Garamond"/>
              <a:buNone/>
            </a:pPr>
            <a:r>
              <a:rPr lang="en-GB"/>
              <a:t>Objectif du module</a:t>
            </a:r>
            <a:endParaRPr/>
          </a:p>
        </p:txBody>
      </p:sp>
      <p:sp>
        <p:nvSpPr>
          <p:cNvPr id="120" name="Google Shape;120;p3"/>
          <p:cNvSpPr txBox="1"/>
          <p:nvPr/>
        </p:nvSpPr>
        <p:spPr>
          <a:xfrm>
            <a:off x="6449496" y="1329977"/>
            <a:ext cx="3838764"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Arial"/>
                <a:ea typeface="Arial"/>
                <a:cs typeface="Arial"/>
                <a:sym typeface="Arial"/>
              </a:rPr>
              <a:t>Fournir aux participants les connaissances et les compétences nécessaires pour établir un plan d'intervention, conformément aux lignes directrices et aux normes inter-agences.</a:t>
            </a:r>
            <a:endParaRPr sz="2800" b="1">
              <a:solidFill>
                <a:schemeClr val="dk1"/>
              </a:solidFill>
              <a:latin typeface="Arial"/>
              <a:ea typeface="Arial"/>
              <a:cs typeface="Arial"/>
              <a:sym typeface="Arial"/>
            </a:endParaRPr>
          </a:p>
        </p:txBody>
      </p:sp>
      <p:grpSp>
        <p:nvGrpSpPr>
          <p:cNvPr id="121" name="Google Shape;121;p3"/>
          <p:cNvGrpSpPr/>
          <p:nvPr/>
        </p:nvGrpSpPr>
        <p:grpSpPr>
          <a:xfrm>
            <a:off x="10288261" y="4934953"/>
            <a:ext cx="1446889" cy="1540465"/>
            <a:chOff x="7815803" y="1235921"/>
            <a:chExt cx="1138981" cy="1212642"/>
          </a:xfrm>
        </p:grpSpPr>
        <p:sp>
          <p:nvSpPr>
            <p:cNvPr id="122" name="Google Shape;122;p3"/>
            <p:cNvSpPr/>
            <p:nvPr/>
          </p:nvSpPr>
          <p:spPr>
            <a:xfrm rot="5400000">
              <a:off x="8306379" y="1225937"/>
              <a:ext cx="303317" cy="323285"/>
            </a:xfrm>
            <a:prstGeom prst="down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23" name="Google Shape;123;p3"/>
            <p:cNvSpPr/>
            <p:nvPr/>
          </p:nvSpPr>
          <p:spPr>
            <a:xfrm rot="10800000" flipH="1">
              <a:off x="7964825" y="1317951"/>
              <a:ext cx="663141" cy="675035"/>
            </a:xfrm>
            <a:prstGeom prst="bentArrow">
              <a:avLst>
                <a:gd name="adj1" fmla="val 25000"/>
                <a:gd name="adj2" fmla="val 25000"/>
                <a:gd name="adj3" fmla="val 25000"/>
                <a:gd name="adj4" fmla="val 437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sp>
          <p:nvSpPr>
            <p:cNvPr id="124" name="Google Shape;124;p3"/>
            <p:cNvSpPr/>
            <p:nvPr/>
          </p:nvSpPr>
          <p:spPr>
            <a:xfrm rot="10800000">
              <a:off x="8394122" y="1670575"/>
              <a:ext cx="541443" cy="675035"/>
            </a:xfrm>
            <a:prstGeom prst="bentArrow">
              <a:avLst>
                <a:gd name="adj1" fmla="val 31450"/>
                <a:gd name="adj2" fmla="val 28225"/>
                <a:gd name="adj3" fmla="val 25000"/>
                <a:gd name="adj4" fmla="val 437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sp>
          <p:nvSpPr>
            <p:cNvPr id="125" name="Google Shape;125;p3"/>
            <p:cNvSpPr/>
            <p:nvPr/>
          </p:nvSpPr>
          <p:spPr>
            <a:xfrm rot="2700000">
              <a:off x="7897288" y="1984220"/>
              <a:ext cx="378472" cy="387244"/>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26" name="Google Shape;126;p3"/>
            <p:cNvSpPr/>
            <p:nvPr/>
          </p:nvSpPr>
          <p:spPr>
            <a:xfrm>
              <a:off x="8741260" y="1268041"/>
              <a:ext cx="213524" cy="213524"/>
            </a:xfrm>
            <a:prstGeom prst="donut">
              <a:avLst>
                <a:gd name="adj" fmla="val 3218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3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Soutenir la prise de décision</a:t>
            </a:r>
            <a:endParaRPr/>
          </a:p>
        </p:txBody>
      </p:sp>
      <p:sp>
        <p:nvSpPr>
          <p:cNvPr id="768" name="Google Shape;768;p30"/>
          <p:cNvSpPr/>
          <p:nvPr/>
        </p:nvSpPr>
        <p:spPr>
          <a:xfrm>
            <a:off x="1956881" y="1695122"/>
            <a:ext cx="3850153" cy="868968"/>
          </a:xfrm>
          <a:prstGeom prst="wedgeRoundRectCallout">
            <a:avLst>
              <a:gd name="adj1" fmla="val -20064"/>
              <a:gd name="adj2" fmla="val 70301"/>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Qu'est-ce qui pourrait vous aider ?</a:t>
            </a:r>
            <a:endParaRPr sz="1800">
              <a:solidFill>
                <a:schemeClr val="dk1"/>
              </a:solidFill>
              <a:latin typeface="Arial"/>
              <a:ea typeface="Arial"/>
              <a:cs typeface="Arial"/>
              <a:sym typeface="Arial"/>
            </a:endParaRPr>
          </a:p>
        </p:txBody>
      </p:sp>
      <p:sp>
        <p:nvSpPr>
          <p:cNvPr id="769" name="Google Shape;769;p30"/>
          <p:cNvSpPr/>
          <p:nvPr/>
        </p:nvSpPr>
        <p:spPr>
          <a:xfrm>
            <a:off x="1956881" y="3176504"/>
            <a:ext cx="3718205" cy="868968"/>
          </a:xfrm>
          <a:prstGeom prst="wedgeRoundRectCallout">
            <a:avLst>
              <a:gd name="adj1" fmla="val -20064"/>
              <a:gd name="adj2" fmla="val 70301"/>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Que voulez-vous faire ?</a:t>
            </a:r>
            <a:endParaRPr sz="1800">
              <a:solidFill>
                <a:schemeClr val="dk1"/>
              </a:solidFill>
              <a:latin typeface="Arial"/>
              <a:ea typeface="Arial"/>
              <a:cs typeface="Arial"/>
              <a:sym typeface="Arial"/>
            </a:endParaRPr>
          </a:p>
        </p:txBody>
      </p:sp>
      <p:sp>
        <p:nvSpPr>
          <p:cNvPr id="770" name="Google Shape;770;p30"/>
          <p:cNvSpPr/>
          <p:nvPr/>
        </p:nvSpPr>
        <p:spPr>
          <a:xfrm>
            <a:off x="7705928" y="3176504"/>
            <a:ext cx="3718205" cy="868968"/>
          </a:xfrm>
          <a:prstGeom prst="wedgeRoundRectCallout">
            <a:avLst>
              <a:gd name="adj1" fmla="val -20064"/>
              <a:gd name="adj2" fmla="val 70301"/>
              <a:gd name="adj3" fmla="val 16667"/>
            </a:avLst>
          </a:prstGeom>
          <a:solidFill>
            <a:srgbClr val="D3EA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Laissez-moi vous dire ce que vous devez faire...</a:t>
            </a:r>
            <a:endParaRPr sz="1800">
              <a:solidFill>
                <a:schemeClr val="dk1"/>
              </a:solidFill>
              <a:latin typeface="Arial"/>
              <a:ea typeface="Arial"/>
              <a:cs typeface="Arial"/>
              <a:sym typeface="Arial"/>
            </a:endParaRPr>
          </a:p>
        </p:txBody>
      </p:sp>
      <p:sp>
        <p:nvSpPr>
          <p:cNvPr id="771" name="Google Shape;771;p30"/>
          <p:cNvSpPr/>
          <p:nvPr/>
        </p:nvSpPr>
        <p:spPr>
          <a:xfrm>
            <a:off x="7705928" y="1695122"/>
            <a:ext cx="3718205" cy="868968"/>
          </a:xfrm>
          <a:prstGeom prst="wedgeRoundRectCallout">
            <a:avLst>
              <a:gd name="adj1" fmla="val -20064"/>
              <a:gd name="adj2" fmla="val 70301"/>
              <a:gd name="adj3" fmla="val 16667"/>
            </a:avLst>
          </a:prstGeom>
          <a:solidFill>
            <a:srgbClr val="D3EA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Je sais ce qui vous aidera...</a:t>
            </a:r>
            <a:endParaRPr sz="1800">
              <a:solidFill>
                <a:schemeClr val="dk1"/>
              </a:solidFill>
              <a:latin typeface="Arial"/>
              <a:ea typeface="Arial"/>
              <a:cs typeface="Arial"/>
              <a:sym typeface="Arial"/>
            </a:endParaRPr>
          </a:p>
        </p:txBody>
      </p:sp>
      <p:sp>
        <p:nvSpPr>
          <p:cNvPr id="772" name="Google Shape;772;p30"/>
          <p:cNvSpPr/>
          <p:nvPr/>
        </p:nvSpPr>
        <p:spPr>
          <a:xfrm>
            <a:off x="1956881" y="4751110"/>
            <a:ext cx="3718205" cy="868968"/>
          </a:xfrm>
          <a:prstGeom prst="wedgeRoundRectCallout">
            <a:avLst>
              <a:gd name="adj1" fmla="val -20064"/>
              <a:gd name="adj2" fmla="val 70301"/>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Que pensez-vous de cette option et de l'autre ?</a:t>
            </a:r>
            <a:endParaRPr sz="1800">
              <a:solidFill>
                <a:schemeClr val="dk1"/>
              </a:solidFill>
              <a:latin typeface="Arial"/>
              <a:ea typeface="Arial"/>
              <a:cs typeface="Arial"/>
              <a:sym typeface="Arial"/>
            </a:endParaRPr>
          </a:p>
        </p:txBody>
      </p:sp>
      <p:sp>
        <p:nvSpPr>
          <p:cNvPr id="773" name="Google Shape;773;p30"/>
          <p:cNvSpPr/>
          <p:nvPr/>
        </p:nvSpPr>
        <p:spPr>
          <a:xfrm>
            <a:off x="7705927" y="4751110"/>
            <a:ext cx="3718205" cy="868968"/>
          </a:xfrm>
          <a:prstGeom prst="wedgeRoundRectCallout">
            <a:avLst>
              <a:gd name="adj1" fmla="val -20064"/>
              <a:gd name="adj2" fmla="val 70301"/>
              <a:gd name="adj3" fmla="val 16667"/>
            </a:avLst>
          </a:prstGeom>
          <a:solidFill>
            <a:srgbClr val="D3EA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C'est l'option que vous devez choisir</a:t>
            </a:r>
            <a:endParaRPr sz="1800">
              <a:solidFill>
                <a:schemeClr val="dk1"/>
              </a:solidFill>
              <a:latin typeface="Arial"/>
              <a:ea typeface="Arial"/>
              <a:cs typeface="Arial"/>
              <a:sym typeface="Arial"/>
            </a:endParaRPr>
          </a:p>
        </p:txBody>
      </p:sp>
      <p:pic>
        <p:nvPicPr>
          <p:cNvPr id="774" name="Google Shape;774;p30" descr="Checkmark with solid fill"/>
          <p:cNvPicPr preferRelativeResize="0"/>
          <p:nvPr/>
        </p:nvPicPr>
        <p:blipFill rotWithShape="1">
          <a:blip r:embed="rId3">
            <a:alphaModFix/>
          </a:blip>
          <a:srcRect/>
          <a:stretch/>
        </p:blipFill>
        <p:spPr>
          <a:xfrm>
            <a:off x="766786" y="1672406"/>
            <a:ext cx="914400" cy="914400"/>
          </a:xfrm>
          <a:prstGeom prst="rect">
            <a:avLst/>
          </a:prstGeom>
          <a:noFill/>
          <a:ln>
            <a:noFill/>
          </a:ln>
        </p:spPr>
      </p:pic>
      <p:pic>
        <p:nvPicPr>
          <p:cNvPr id="775" name="Google Shape;775;p30" descr="Checkmark with solid fill"/>
          <p:cNvPicPr preferRelativeResize="0"/>
          <p:nvPr/>
        </p:nvPicPr>
        <p:blipFill rotWithShape="1">
          <a:blip r:embed="rId3">
            <a:alphaModFix/>
          </a:blip>
          <a:srcRect/>
          <a:stretch/>
        </p:blipFill>
        <p:spPr>
          <a:xfrm>
            <a:off x="766786" y="3153788"/>
            <a:ext cx="914400" cy="914400"/>
          </a:xfrm>
          <a:prstGeom prst="rect">
            <a:avLst/>
          </a:prstGeom>
          <a:noFill/>
          <a:ln>
            <a:noFill/>
          </a:ln>
        </p:spPr>
      </p:pic>
      <p:pic>
        <p:nvPicPr>
          <p:cNvPr id="776" name="Google Shape;776;p30" descr="Checkmark with solid fill"/>
          <p:cNvPicPr preferRelativeResize="0"/>
          <p:nvPr/>
        </p:nvPicPr>
        <p:blipFill rotWithShape="1">
          <a:blip r:embed="rId3">
            <a:alphaModFix/>
          </a:blip>
          <a:srcRect/>
          <a:stretch/>
        </p:blipFill>
        <p:spPr>
          <a:xfrm>
            <a:off x="766786" y="4728394"/>
            <a:ext cx="914400" cy="914400"/>
          </a:xfrm>
          <a:prstGeom prst="rect">
            <a:avLst/>
          </a:prstGeom>
          <a:noFill/>
          <a:ln>
            <a:noFill/>
          </a:ln>
        </p:spPr>
      </p:pic>
      <p:pic>
        <p:nvPicPr>
          <p:cNvPr id="777" name="Google Shape;777;p30" descr="Close with solid fill"/>
          <p:cNvPicPr preferRelativeResize="0"/>
          <p:nvPr/>
        </p:nvPicPr>
        <p:blipFill rotWithShape="1">
          <a:blip r:embed="rId4">
            <a:alphaModFix/>
          </a:blip>
          <a:srcRect/>
          <a:stretch/>
        </p:blipFill>
        <p:spPr>
          <a:xfrm>
            <a:off x="6334328" y="1672406"/>
            <a:ext cx="914400" cy="914400"/>
          </a:xfrm>
          <a:prstGeom prst="rect">
            <a:avLst/>
          </a:prstGeom>
          <a:noFill/>
          <a:ln>
            <a:noFill/>
          </a:ln>
        </p:spPr>
      </p:pic>
      <p:pic>
        <p:nvPicPr>
          <p:cNvPr id="778" name="Google Shape;778;p30" descr="Close with solid fill"/>
          <p:cNvPicPr preferRelativeResize="0"/>
          <p:nvPr/>
        </p:nvPicPr>
        <p:blipFill rotWithShape="1">
          <a:blip r:embed="rId4">
            <a:alphaModFix/>
          </a:blip>
          <a:srcRect/>
          <a:stretch/>
        </p:blipFill>
        <p:spPr>
          <a:xfrm>
            <a:off x="6334328" y="3153788"/>
            <a:ext cx="914400" cy="914400"/>
          </a:xfrm>
          <a:prstGeom prst="rect">
            <a:avLst/>
          </a:prstGeom>
          <a:noFill/>
          <a:ln>
            <a:noFill/>
          </a:ln>
        </p:spPr>
      </p:pic>
      <p:pic>
        <p:nvPicPr>
          <p:cNvPr id="779" name="Google Shape;779;p30" descr="Close with solid fill"/>
          <p:cNvPicPr preferRelativeResize="0"/>
          <p:nvPr/>
        </p:nvPicPr>
        <p:blipFill rotWithShape="1">
          <a:blip r:embed="rId4">
            <a:alphaModFix/>
          </a:blip>
          <a:srcRect/>
          <a:stretch/>
        </p:blipFill>
        <p:spPr>
          <a:xfrm>
            <a:off x="6334328" y="4728394"/>
            <a:ext cx="914400" cy="914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3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Points clés de l'apprentissage</a:t>
            </a:r>
            <a:endParaRPr/>
          </a:p>
        </p:txBody>
      </p:sp>
      <p:sp>
        <p:nvSpPr>
          <p:cNvPr id="786" name="Google Shape;786;p31"/>
          <p:cNvSpPr txBox="1"/>
          <p:nvPr/>
        </p:nvSpPr>
        <p:spPr>
          <a:xfrm>
            <a:off x="1299766" y="3682897"/>
            <a:ext cx="2915819" cy="17851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Le plan d'intervention peut être rédigé au cours d'une réunion de planification de l'intervention.</a:t>
            </a:r>
            <a:endParaRPr sz="2200">
              <a:solidFill>
                <a:schemeClr val="dk1"/>
              </a:solidFill>
              <a:latin typeface="Arial"/>
              <a:ea typeface="Arial"/>
              <a:cs typeface="Arial"/>
              <a:sym typeface="Arial"/>
            </a:endParaRPr>
          </a:p>
        </p:txBody>
      </p:sp>
      <p:sp>
        <p:nvSpPr>
          <p:cNvPr id="787" name="Google Shape;787;p31"/>
          <p:cNvSpPr/>
          <p:nvPr/>
        </p:nvSpPr>
        <p:spPr>
          <a:xfrm>
            <a:off x="2068041" y="2123544"/>
            <a:ext cx="1051560" cy="1051560"/>
          </a:xfrm>
          <a:prstGeom prst="star5">
            <a:avLst>
              <a:gd name="adj" fmla="val 28143"/>
              <a:gd name="hf" fmla="val 105146"/>
              <a:gd name="vf" fmla="val 11055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8" name="Google Shape;788;p31"/>
          <p:cNvSpPr/>
          <p:nvPr/>
        </p:nvSpPr>
        <p:spPr>
          <a:xfrm>
            <a:off x="5570219" y="2123544"/>
            <a:ext cx="1051560" cy="1051560"/>
          </a:xfrm>
          <a:prstGeom prst="star5">
            <a:avLst>
              <a:gd name="adj" fmla="val 28143"/>
              <a:gd name="hf" fmla="val 105146"/>
              <a:gd name="vf" fmla="val 11055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9" name="Google Shape;789;p31"/>
          <p:cNvSpPr/>
          <p:nvPr/>
        </p:nvSpPr>
        <p:spPr>
          <a:xfrm>
            <a:off x="9072397" y="2123544"/>
            <a:ext cx="1051560" cy="1051560"/>
          </a:xfrm>
          <a:prstGeom prst="star5">
            <a:avLst>
              <a:gd name="adj" fmla="val 28143"/>
              <a:gd name="hf" fmla="val 105146"/>
              <a:gd name="vf" fmla="val 11055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0" name="Google Shape;790;p31"/>
          <p:cNvSpPr txBox="1"/>
          <p:nvPr/>
        </p:nvSpPr>
        <p:spPr>
          <a:xfrm>
            <a:off x="4801944" y="3682897"/>
            <a:ext cx="2588109" cy="17851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Le gestionnaire de cas doit préparer la réunion de planification de la prise en charge</a:t>
            </a:r>
            <a:endParaRPr sz="2200">
              <a:solidFill>
                <a:schemeClr val="dk1"/>
              </a:solidFill>
              <a:latin typeface="Arial"/>
              <a:ea typeface="Arial"/>
              <a:cs typeface="Arial"/>
              <a:sym typeface="Arial"/>
            </a:endParaRPr>
          </a:p>
        </p:txBody>
      </p:sp>
      <p:sp>
        <p:nvSpPr>
          <p:cNvPr id="791" name="Google Shape;791;p31"/>
          <p:cNvSpPr txBox="1"/>
          <p:nvPr/>
        </p:nvSpPr>
        <p:spPr>
          <a:xfrm>
            <a:off x="7976412" y="3682897"/>
            <a:ext cx="3243533" cy="17851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Comme toujours, la communication doit être adaptée à l'âge, au stade de développement et aux capacités de l'enfant. </a:t>
            </a:r>
            <a:endParaRPr sz="22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96"/>
        <p:cNvGrpSpPr/>
        <p:nvPr/>
      </p:nvGrpSpPr>
      <p:grpSpPr>
        <a:xfrm>
          <a:off x="0" y="0"/>
          <a:ext cx="0" cy="0"/>
          <a:chOff x="0" y="0"/>
          <a:chExt cx="0" cy="0"/>
        </a:xfrm>
      </p:grpSpPr>
      <p:sp>
        <p:nvSpPr>
          <p:cNvPr id="797" name="Google Shape;797;p32"/>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5752C"/>
              </a:buClr>
              <a:buSzPts val="2400"/>
              <a:buFont typeface="Garamond"/>
              <a:buNone/>
            </a:pPr>
            <a:r>
              <a:rPr lang="en-GB" sz="2400" b="1">
                <a:solidFill>
                  <a:srgbClr val="45752C"/>
                </a:solidFill>
                <a:latin typeface="Garamond"/>
                <a:ea typeface="Garamond"/>
                <a:cs typeface="Garamond"/>
                <a:sym typeface="Garamond"/>
              </a:rPr>
              <a:t>SESSION 4</a:t>
            </a:r>
            <a:endParaRPr/>
          </a:p>
          <a:p>
            <a:pPr marL="0" marR="0" lvl="0" indent="0" algn="l" rtl="0">
              <a:lnSpc>
                <a:spcPct val="90000"/>
              </a:lnSpc>
              <a:spcBef>
                <a:spcPts val="0"/>
              </a:spcBef>
              <a:spcAft>
                <a:spcPts val="0"/>
              </a:spcAft>
              <a:buClr>
                <a:srgbClr val="45752C"/>
              </a:buClr>
              <a:buSzPts val="4400"/>
              <a:buFont typeface="Garamond"/>
              <a:buNone/>
            </a:pPr>
            <a:br>
              <a:rPr lang="en-GB" sz="4400" b="1">
                <a:solidFill>
                  <a:srgbClr val="45752C"/>
                </a:solidFill>
                <a:latin typeface="Garamond"/>
                <a:ea typeface="Garamond"/>
                <a:cs typeface="Garamond"/>
                <a:sym typeface="Garamond"/>
              </a:rPr>
            </a:br>
            <a:r>
              <a:rPr lang="en-GB" sz="5400" b="1">
                <a:solidFill>
                  <a:srgbClr val="45752C"/>
                </a:solidFill>
                <a:latin typeface="Garamond"/>
                <a:ea typeface="Garamond"/>
                <a:cs typeface="Garamond"/>
                <a:sym typeface="Garamond"/>
              </a:rPr>
              <a:t>Comment puis-je fournir des informations sur les services disponibles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3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Exemples d'actions du gestionnaire de cas</a:t>
            </a:r>
            <a:endParaRPr/>
          </a:p>
        </p:txBody>
      </p:sp>
      <p:grpSp>
        <p:nvGrpSpPr>
          <p:cNvPr id="804" name="Google Shape;804;p33"/>
          <p:cNvGrpSpPr/>
          <p:nvPr/>
        </p:nvGrpSpPr>
        <p:grpSpPr>
          <a:xfrm>
            <a:off x="9994118" y="33917"/>
            <a:ext cx="2057602" cy="1975956"/>
            <a:chOff x="9994118" y="33917"/>
            <a:chExt cx="2057602" cy="1975956"/>
          </a:xfrm>
        </p:grpSpPr>
        <p:sp>
          <p:nvSpPr>
            <p:cNvPr id="805" name="Google Shape;805;p33"/>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06" name="Google Shape;806;p33"/>
            <p:cNvGrpSpPr/>
            <p:nvPr/>
          </p:nvGrpSpPr>
          <p:grpSpPr>
            <a:xfrm>
              <a:off x="10621771" y="762700"/>
              <a:ext cx="562136" cy="634675"/>
              <a:chOff x="760175" y="830142"/>
              <a:chExt cx="867619" cy="979579"/>
            </a:xfrm>
          </p:grpSpPr>
          <p:sp>
            <p:nvSpPr>
              <p:cNvPr id="807" name="Google Shape;807;p33"/>
              <p:cNvSpPr/>
              <p:nvPr/>
            </p:nvSpPr>
            <p:spPr>
              <a:xfrm>
                <a:off x="864636" y="830142"/>
                <a:ext cx="763158" cy="97957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rgbClr val="45752C"/>
                    </a:solidFill>
                    <a:latin typeface="Arial"/>
                    <a:ea typeface="Arial"/>
                    <a:cs typeface="Arial"/>
                    <a:sym typeface="Arial"/>
                  </a:rPr>
                  <a:t>140</a:t>
                </a:r>
                <a:endParaRPr/>
              </a:p>
            </p:txBody>
          </p:sp>
          <p:sp>
            <p:nvSpPr>
              <p:cNvPr id="808" name="Google Shape;808;p33"/>
              <p:cNvSpPr/>
              <p:nvPr/>
            </p:nvSpPr>
            <p:spPr>
              <a:xfrm>
                <a:off x="760175" y="830144"/>
                <a:ext cx="149292" cy="97957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09" name="Google Shape;809;p33"/>
            <p:cNvGrpSpPr/>
            <p:nvPr/>
          </p:nvGrpSpPr>
          <p:grpSpPr>
            <a:xfrm>
              <a:off x="11325415" y="762701"/>
              <a:ext cx="182192" cy="634674"/>
              <a:chOff x="2121762" y="2323619"/>
              <a:chExt cx="200378" cy="825210"/>
            </a:xfrm>
          </p:grpSpPr>
          <p:sp>
            <p:nvSpPr>
              <p:cNvPr id="810" name="Google Shape;810;p33"/>
              <p:cNvSpPr/>
              <p:nvPr/>
            </p:nvSpPr>
            <p:spPr>
              <a:xfrm>
                <a:off x="2121763" y="2323619"/>
                <a:ext cx="200377" cy="172739"/>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1" name="Google Shape;811;p33"/>
              <p:cNvSpPr/>
              <p:nvPr/>
            </p:nvSpPr>
            <p:spPr>
              <a:xfrm>
                <a:off x="2121762" y="2496169"/>
                <a:ext cx="200377" cy="65266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812" name="Google Shape;812;p33"/>
          <p:cNvSpPr/>
          <p:nvPr/>
        </p:nvSpPr>
        <p:spPr>
          <a:xfrm>
            <a:off x="1803930" y="2429466"/>
            <a:ext cx="2425277" cy="3092799"/>
          </a:xfrm>
          <a:prstGeom prst="snip1Rect">
            <a:avLst>
              <a:gd name="adj" fmla="val 16667"/>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13" name="Google Shape;813;p33"/>
          <p:cNvGrpSpPr/>
          <p:nvPr/>
        </p:nvGrpSpPr>
        <p:grpSpPr>
          <a:xfrm>
            <a:off x="961419" y="1781116"/>
            <a:ext cx="1899336" cy="1833352"/>
            <a:chOff x="1288125" y="2096472"/>
            <a:chExt cx="1245924" cy="1202640"/>
          </a:xfrm>
        </p:grpSpPr>
        <p:sp>
          <p:nvSpPr>
            <p:cNvPr id="814" name="Google Shape;814;p33"/>
            <p:cNvSpPr/>
            <p:nvPr/>
          </p:nvSpPr>
          <p:spPr>
            <a:xfrm>
              <a:off x="1288125" y="2096472"/>
              <a:ext cx="1245924" cy="1202640"/>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15" name="Google Shape;815;p33"/>
            <p:cNvGrpSpPr/>
            <p:nvPr/>
          </p:nvGrpSpPr>
          <p:grpSpPr>
            <a:xfrm>
              <a:off x="1509385" y="2346567"/>
              <a:ext cx="715984" cy="662154"/>
              <a:chOff x="6770748" y="1158240"/>
              <a:chExt cx="1290433" cy="1176112"/>
            </a:xfrm>
          </p:grpSpPr>
          <p:grpSp>
            <p:nvGrpSpPr>
              <p:cNvPr id="816" name="Google Shape;816;p33"/>
              <p:cNvGrpSpPr/>
              <p:nvPr/>
            </p:nvGrpSpPr>
            <p:grpSpPr>
              <a:xfrm rot="5400000">
                <a:off x="7093709" y="1366880"/>
                <a:ext cx="644510" cy="1290433"/>
                <a:chOff x="8596263" y="1354913"/>
                <a:chExt cx="480062" cy="961175"/>
              </a:xfrm>
            </p:grpSpPr>
            <p:sp>
              <p:nvSpPr>
                <p:cNvPr id="817" name="Google Shape;817;p33"/>
                <p:cNvSpPr/>
                <p:nvPr/>
              </p:nvSpPr>
              <p:spPr>
                <a:xfrm rot="1076057" flipH="1">
                  <a:off x="8840670" y="1614649"/>
                  <a:ext cx="161053" cy="509954"/>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8" name="Google Shape;818;p33"/>
                <p:cNvSpPr/>
                <p:nvPr/>
              </p:nvSpPr>
              <p:spPr>
                <a:xfrm rot="-688756" flipH="1">
                  <a:off x="8877905" y="1366612"/>
                  <a:ext cx="157606" cy="39828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9" name="Google Shape;819;p33"/>
                <p:cNvSpPr/>
                <p:nvPr/>
              </p:nvSpPr>
              <p:spPr>
                <a:xfrm rot="613090" flipH="1">
                  <a:off x="8673953" y="1668726"/>
                  <a:ext cx="154779" cy="358638"/>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0" name="Google Shape;820;p33"/>
                <p:cNvSpPr/>
                <p:nvPr/>
              </p:nvSpPr>
              <p:spPr>
                <a:xfrm rot="-4323943">
                  <a:off x="8678142" y="1906154"/>
                  <a:ext cx="197560" cy="315831"/>
                </a:xfrm>
                <a:prstGeom prst="flowChartManualInpu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1" name="Google Shape;821;p33"/>
                <p:cNvSpPr/>
                <p:nvPr/>
              </p:nvSpPr>
              <p:spPr>
                <a:xfrm>
                  <a:off x="8657142" y="2030875"/>
                  <a:ext cx="241922" cy="2852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22" name="Google Shape;822;p33"/>
              <p:cNvSpPr/>
              <p:nvPr/>
            </p:nvSpPr>
            <p:spPr>
              <a:xfrm>
                <a:off x="7271980" y="1158240"/>
                <a:ext cx="566129" cy="566129"/>
              </a:xfrm>
              <a:prstGeom prst="donut">
                <a:avLst>
                  <a:gd name="adj" fmla="val 3173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823" name="Google Shape;823;p33"/>
          <p:cNvSpPr/>
          <p:nvPr/>
        </p:nvSpPr>
        <p:spPr>
          <a:xfrm>
            <a:off x="5426477" y="2429466"/>
            <a:ext cx="2425277" cy="3092799"/>
          </a:xfrm>
          <a:prstGeom prst="snip1Rect">
            <a:avLst>
              <a:gd name="adj" fmla="val 16667"/>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24" name="Google Shape;824;p33"/>
          <p:cNvGrpSpPr/>
          <p:nvPr/>
        </p:nvGrpSpPr>
        <p:grpSpPr>
          <a:xfrm>
            <a:off x="4598818" y="1797562"/>
            <a:ext cx="1864030" cy="1799274"/>
            <a:chOff x="4791666" y="2107056"/>
            <a:chExt cx="1222764" cy="1180285"/>
          </a:xfrm>
        </p:grpSpPr>
        <p:sp>
          <p:nvSpPr>
            <p:cNvPr id="825" name="Google Shape;825;p33"/>
            <p:cNvSpPr/>
            <p:nvPr/>
          </p:nvSpPr>
          <p:spPr>
            <a:xfrm>
              <a:off x="4791666" y="2107056"/>
              <a:ext cx="1222764" cy="1180285"/>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26" name="Google Shape;826;p33"/>
            <p:cNvGrpSpPr/>
            <p:nvPr/>
          </p:nvGrpSpPr>
          <p:grpSpPr>
            <a:xfrm>
              <a:off x="5034963" y="2390458"/>
              <a:ext cx="689496" cy="716463"/>
              <a:chOff x="7815803" y="1235921"/>
              <a:chExt cx="1138981" cy="1212642"/>
            </a:xfrm>
          </p:grpSpPr>
          <p:sp>
            <p:nvSpPr>
              <p:cNvPr id="827" name="Google Shape;827;p33"/>
              <p:cNvSpPr/>
              <p:nvPr/>
            </p:nvSpPr>
            <p:spPr>
              <a:xfrm rot="5400000">
                <a:off x="8306379" y="1225937"/>
                <a:ext cx="303317" cy="323285"/>
              </a:xfrm>
              <a:prstGeom prst="down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8" name="Google Shape;828;p33"/>
              <p:cNvSpPr/>
              <p:nvPr/>
            </p:nvSpPr>
            <p:spPr>
              <a:xfrm rot="10800000" flipH="1">
                <a:off x="7964825" y="1317951"/>
                <a:ext cx="663141" cy="675035"/>
              </a:xfrm>
              <a:prstGeom prst="bentArrow">
                <a:avLst>
                  <a:gd name="adj1" fmla="val 25000"/>
                  <a:gd name="adj2" fmla="val 25000"/>
                  <a:gd name="adj3" fmla="val 25000"/>
                  <a:gd name="adj4" fmla="val 437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29" name="Google Shape;829;p33"/>
              <p:cNvSpPr/>
              <p:nvPr/>
            </p:nvSpPr>
            <p:spPr>
              <a:xfrm rot="10800000">
                <a:off x="8394122" y="1670575"/>
                <a:ext cx="541443" cy="675035"/>
              </a:xfrm>
              <a:prstGeom prst="bentArrow">
                <a:avLst>
                  <a:gd name="adj1" fmla="val 31450"/>
                  <a:gd name="adj2" fmla="val 28225"/>
                  <a:gd name="adj3" fmla="val 25000"/>
                  <a:gd name="adj4" fmla="val 437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30" name="Google Shape;830;p33"/>
              <p:cNvSpPr/>
              <p:nvPr/>
            </p:nvSpPr>
            <p:spPr>
              <a:xfrm rot="2700000">
                <a:off x="7897288" y="1984220"/>
                <a:ext cx="378472" cy="387244"/>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1" name="Google Shape;831;p33"/>
              <p:cNvSpPr/>
              <p:nvPr/>
            </p:nvSpPr>
            <p:spPr>
              <a:xfrm>
                <a:off x="8741260" y="1268041"/>
                <a:ext cx="213524" cy="213524"/>
              </a:xfrm>
              <a:prstGeom prst="donut">
                <a:avLst>
                  <a:gd name="adj" fmla="val 3218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832" name="Google Shape;832;p33"/>
          <p:cNvGrpSpPr/>
          <p:nvPr/>
        </p:nvGrpSpPr>
        <p:grpSpPr>
          <a:xfrm>
            <a:off x="8401404" y="1797562"/>
            <a:ext cx="1864030" cy="1799274"/>
            <a:chOff x="8254404" y="2107056"/>
            <a:chExt cx="1222764" cy="1180285"/>
          </a:xfrm>
        </p:grpSpPr>
        <p:sp>
          <p:nvSpPr>
            <p:cNvPr id="833" name="Google Shape;833;p33"/>
            <p:cNvSpPr/>
            <p:nvPr/>
          </p:nvSpPr>
          <p:spPr>
            <a:xfrm>
              <a:off x="8254404" y="2107056"/>
              <a:ext cx="1222764" cy="1180285"/>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34" name="Google Shape;834;p33"/>
            <p:cNvGrpSpPr/>
            <p:nvPr/>
          </p:nvGrpSpPr>
          <p:grpSpPr>
            <a:xfrm>
              <a:off x="8537645" y="2390457"/>
              <a:ext cx="608751" cy="703331"/>
              <a:chOff x="8021849" y="3622964"/>
              <a:chExt cx="932930" cy="1088645"/>
            </a:xfrm>
          </p:grpSpPr>
          <p:sp>
            <p:nvSpPr>
              <p:cNvPr id="835" name="Google Shape;835;p33"/>
              <p:cNvSpPr/>
              <p:nvPr/>
            </p:nvSpPr>
            <p:spPr>
              <a:xfrm>
                <a:off x="8192676" y="3819749"/>
                <a:ext cx="762103" cy="891860"/>
              </a:xfrm>
              <a:prstGeom prst="flowChartPunchedCard">
                <a:avLst/>
              </a:prstGeom>
              <a:solidFill>
                <a:schemeClr val="lt1"/>
              </a:solidFill>
              <a:ln w="38100" cap="flat" cmpd="sng">
                <a:solidFill>
                  <a:srgbClr val="4575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6" name="Google Shape;836;p33"/>
              <p:cNvSpPr/>
              <p:nvPr/>
            </p:nvSpPr>
            <p:spPr>
              <a:xfrm>
                <a:off x="8109763" y="3716795"/>
                <a:ext cx="762103" cy="891860"/>
              </a:xfrm>
              <a:prstGeom prst="flowChartPunchedCard">
                <a:avLst/>
              </a:prstGeom>
              <a:solidFill>
                <a:schemeClr val="lt1"/>
              </a:solidFill>
              <a:ln w="38100" cap="flat" cmpd="sng">
                <a:solidFill>
                  <a:srgbClr val="4575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7" name="Google Shape;837;p33"/>
              <p:cNvSpPr/>
              <p:nvPr/>
            </p:nvSpPr>
            <p:spPr>
              <a:xfrm>
                <a:off x="8021849" y="3622964"/>
                <a:ext cx="762103" cy="891860"/>
              </a:xfrm>
              <a:prstGeom prst="flowChartPunchedCard">
                <a:avLst/>
              </a:prstGeom>
              <a:solidFill>
                <a:schemeClr val="lt1"/>
              </a:solidFill>
              <a:ln w="38100" cap="flat" cmpd="sng">
                <a:solidFill>
                  <a:srgbClr val="4575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8" name="Google Shape;838;p33"/>
              <p:cNvSpPr/>
              <p:nvPr/>
            </p:nvSpPr>
            <p:spPr>
              <a:xfrm>
                <a:off x="8158745" y="3843931"/>
                <a:ext cx="469221" cy="469221"/>
              </a:xfrm>
              <a:prstGeom prst="donut">
                <a:avLst>
                  <a:gd name="adj" fmla="val 32185"/>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843"/>
        <p:cNvGrpSpPr/>
        <p:nvPr/>
      </p:nvGrpSpPr>
      <p:grpSpPr>
        <a:xfrm>
          <a:off x="0" y="0"/>
          <a:ext cx="0" cy="0"/>
          <a:chOff x="0" y="0"/>
          <a:chExt cx="0" cy="0"/>
        </a:xfrm>
      </p:grpSpPr>
      <p:sp>
        <p:nvSpPr>
          <p:cNvPr id="844" name="Google Shape;844;p34"/>
          <p:cNvSpPr txBox="1"/>
          <p:nvPr/>
        </p:nvSpPr>
        <p:spPr>
          <a:xfrm>
            <a:off x="796386" y="3117980"/>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35"/>
          <p:cNvSpPr/>
          <p:nvPr/>
        </p:nvSpPr>
        <p:spPr>
          <a:xfrm>
            <a:off x="1184031" y="1723293"/>
            <a:ext cx="10515600" cy="4243754"/>
          </a:xfrm>
          <a:prstGeom prst="roundRect">
            <a:avLst>
              <a:gd name="adj" fmla="val 7135"/>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1" name="Google Shape;851;p3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Différents types de soutien </a:t>
            </a:r>
            <a:endParaRPr>
              <a:latin typeface="Arial"/>
              <a:ea typeface="Arial"/>
              <a:cs typeface="Arial"/>
              <a:sym typeface="Arial"/>
            </a:endParaRPr>
          </a:p>
        </p:txBody>
      </p:sp>
      <p:pic>
        <p:nvPicPr>
          <p:cNvPr id="852" name="Google Shape;852;p35"/>
          <p:cNvPicPr preferRelativeResize="0"/>
          <p:nvPr/>
        </p:nvPicPr>
        <p:blipFill rotWithShape="1">
          <a:blip r:embed="rId3">
            <a:alphaModFix/>
          </a:blip>
          <a:srcRect t="144"/>
          <a:stretch/>
        </p:blipFill>
        <p:spPr>
          <a:xfrm>
            <a:off x="618896" y="1422205"/>
            <a:ext cx="1446395" cy="2047826"/>
          </a:xfrm>
          <a:prstGeom prst="rect">
            <a:avLst/>
          </a:prstGeom>
          <a:noFill/>
          <a:ln w="9525" cap="flat" cmpd="sng">
            <a:solidFill>
              <a:srgbClr val="45752C"/>
            </a:solidFill>
            <a:prstDash val="solid"/>
            <a:round/>
            <a:headEnd type="none" w="sm" len="sm"/>
            <a:tailEnd type="none" w="sm" len="sm"/>
          </a:ln>
        </p:spPr>
      </p:pic>
      <p:sp>
        <p:nvSpPr>
          <p:cNvPr id="853" name="Google Shape;853;p35"/>
          <p:cNvSpPr txBox="1"/>
          <p:nvPr/>
        </p:nvSpPr>
        <p:spPr>
          <a:xfrm>
            <a:off x="2820007" y="2009873"/>
            <a:ext cx="2022330" cy="1600438"/>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dk1"/>
                </a:solidFill>
                <a:latin typeface="Arial"/>
                <a:ea typeface="Arial"/>
                <a:cs typeface="Arial"/>
                <a:sym typeface="Arial"/>
              </a:rPr>
              <a:t>Reprise économique</a:t>
            </a:r>
            <a:endParaRPr/>
          </a:p>
          <a:p>
            <a:pPr marL="93663" marR="0" lvl="0" indent="-93663" algn="l" rtl="0">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Programmes économiques pour les familles vulnérables</a:t>
            </a:r>
            <a:endParaRPr/>
          </a:p>
          <a:p>
            <a:pPr marL="93663" marR="0" lvl="0" indent="-93663" algn="l" rtl="0">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Moyens de subsistance pour les jeunes</a:t>
            </a:r>
            <a:endParaRPr/>
          </a:p>
        </p:txBody>
      </p:sp>
      <p:sp>
        <p:nvSpPr>
          <p:cNvPr id="854" name="Google Shape;854;p35"/>
          <p:cNvSpPr txBox="1"/>
          <p:nvPr/>
        </p:nvSpPr>
        <p:spPr>
          <a:xfrm>
            <a:off x="2820007" y="3792664"/>
            <a:ext cx="2022330" cy="954107"/>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dk1"/>
                </a:solidFill>
                <a:latin typeface="Arial"/>
                <a:ea typeface="Arial"/>
                <a:cs typeface="Arial"/>
                <a:sym typeface="Arial"/>
              </a:rPr>
              <a:t>Gestion des camps</a:t>
            </a:r>
            <a:endParaRPr/>
          </a:p>
          <a:p>
            <a:pPr marL="93663" marR="0" lvl="0" indent="-93663" algn="l" rtl="0">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Sécurité</a:t>
            </a:r>
            <a:endParaRPr/>
          </a:p>
          <a:p>
            <a:pPr marL="93663" marR="0" lvl="0" indent="-93663" algn="l" rtl="0">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Logement</a:t>
            </a:r>
            <a:endParaRPr/>
          </a:p>
          <a:p>
            <a:pPr marL="93663" marR="0" lvl="0" indent="-93663" algn="l" rtl="0">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Listes de distribution</a:t>
            </a:r>
            <a:endParaRPr/>
          </a:p>
        </p:txBody>
      </p:sp>
      <p:sp>
        <p:nvSpPr>
          <p:cNvPr id="855" name="Google Shape;855;p35"/>
          <p:cNvSpPr txBox="1"/>
          <p:nvPr/>
        </p:nvSpPr>
        <p:spPr>
          <a:xfrm>
            <a:off x="2820007" y="4920046"/>
            <a:ext cx="2022330" cy="738664"/>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dk1"/>
                </a:solidFill>
                <a:latin typeface="Arial"/>
                <a:ea typeface="Arial"/>
                <a:cs typeface="Arial"/>
                <a:sym typeface="Arial"/>
              </a:rPr>
              <a:t>La nutrition</a:t>
            </a:r>
            <a:endParaRPr/>
          </a:p>
          <a:p>
            <a:pPr marL="93663" marR="0" lvl="0" indent="-93663" algn="l" rtl="0">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Soutien nutritionnel</a:t>
            </a:r>
            <a:endParaRPr/>
          </a:p>
          <a:p>
            <a:pPr marL="93663" marR="0" lvl="0" indent="-93663" algn="l" rtl="0">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Listes de distribution</a:t>
            </a:r>
            <a:endParaRPr/>
          </a:p>
        </p:txBody>
      </p:sp>
      <p:sp>
        <p:nvSpPr>
          <p:cNvPr id="856" name="Google Shape;856;p35"/>
          <p:cNvSpPr txBox="1"/>
          <p:nvPr/>
        </p:nvSpPr>
        <p:spPr>
          <a:xfrm>
            <a:off x="5037966" y="2009873"/>
            <a:ext cx="3317046" cy="1169551"/>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dk1"/>
                </a:solidFill>
                <a:latin typeface="Arial"/>
                <a:ea typeface="Arial"/>
                <a:cs typeface="Arial"/>
                <a:sym typeface="Arial"/>
              </a:rPr>
              <a:t>L'éducation</a:t>
            </a:r>
            <a:endParaRPr/>
          </a:p>
          <a:p>
            <a:pPr marL="93663" marR="0" lvl="0" indent="-93663" algn="l" rtl="0">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Inscription à l'école (cours/clubs après l'école)</a:t>
            </a:r>
            <a:endParaRPr/>
          </a:p>
          <a:p>
            <a:pPr marL="93663" marR="0" lvl="0" indent="-93663" algn="l" rtl="0">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Négocier les frais de scolarité/les obstacles à l'entrée à l'école</a:t>
            </a:r>
            <a:endParaRPr/>
          </a:p>
        </p:txBody>
      </p:sp>
      <p:sp>
        <p:nvSpPr>
          <p:cNvPr id="857" name="Google Shape;857;p35"/>
          <p:cNvSpPr txBox="1"/>
          <p:nvPr/>
        </p:nvSpPr>
        <p:spPr>
          <a:xfrm>
            <a:off x="5049285" y="3364724"/>
            <a:ext cx="3305727" cy="1015663"/>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Arial"/>
                <a:ea typeface="Arial"/>
                <a:cs typeface="Arial"/>
                <a:sym typeface="Arial"/>
              </a:rPr>
              <a:t>Santé</a:t>
            </a:r>
            <a:endParaRPr/>
          </a:p>
          <a:p>
            <a:pPr marL="93663" marR="0" lvl="0" indent="-93663"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Services médicaux</a:t>
            </a:r>
            <a:endParaRPr/>
          </a:p>
          <a:p>
            <a:pPr marL="93663" marR="0" lvl="0" indent="-93663"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Soins cliniques pour les survivants de la violence liée au sexe</a:t>
            </a:r>
            <a:endParaRPr/>
          </a:p>
          <a:p>
            <a:pPr marL="93663" marR="0" lvl="0" indent="-93663"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Santé reproductive</a:t>
            </a:r>
            <a:endParaRPr/>
          </a:p>
        </p:txBody>
      </p:sp>
      <p:sp>
        <p:nvSpPr>
          <p:cNvPr id="858" name="Google Shape;858;p35"/>
          <p:cNvSpPr txBox="1"/>
          <p:nvPr/>
        </p:nvSpPr>
        <p:spPr>
          <a:xfrm>
            <a:off x="8561960" y="3155231"/>
            <a:ext cx="2833523" cy="954107"/>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dk1"/>
                </a:solidFill>
                <a:latin typeface="Arial"/>
                <a:ea typeface="Arial"/>
                <a:cs typeface="Arial"/>
                <a:sym typeface="Arial"/>
              </a:rPr>
              <a:t>VBG</a:t>
            </a:r>
            <a:endParaRPr/>
          </a:p>
          <a:p>
            <a:pPr marL="93663" marR="0" lvl="0" indent="-93663" algn="l" rtl="0">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Services pour les survivants</a:t>
            </a:r>
            <a:endParaRPr/>
          </a:p>
          <a:p>
            <a:pPr marL="93663" marR="0" lvl="0" indent="-93663" algn="l" rtl="0">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Conseil / soutien psychosocial</a:t>
            </a:r>
            <a:endParaRPr/>
          </a:p>
        </p:txBody>
      </p:sp>
      <p:sp>
        <p:nvSpPr>
          <p:cNvPr id="859" name="Google Shape;859;p35"/>
          <p:cNvSpPr txBox="1"/>
          <p:nvPr/>
        </p:nvSpPr>
        <p:spPr>
          <a:xfrm>
            <a:off x="8573285" y="2009873"/>
            <a:ext cx="2833523" cy="954107"/>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dk1"/>
                </a:solidFill>
                <a:latin typeface="Arial"/>
                <a:ea typeface="Arial"/>
                <a:cs typeface="Arial"/>
                <a:sym typeface="Arial"/>
              </a:rPr>
              <a:t>Eau et assainissement</a:t>
            </a:r>
            <a:endParaRPr/>
          </a:p>
          <a:p>
            <a:pPr marL="93663" marR="0" lvl="0" indent="-93663" algn="l" rtl="0">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Eau propre</a:t>
            </a:r>
            <a:endParaRPr/>
          </a:p>
          <a:p>
            <a:pPr marL="93663" marR="0" lvl="0" indent="-93663" algn="l" rtl="0">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Latrines sûres</a:t>
            </a:r>
            <a:endParaRPr/>
          </a:p>
          <a:p>
            <a:pPr marL="93663" marR="0" lvl="0" indent="-93663" algn="l" rtl="0">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Listes de distribution</a:t>
            </a:r>
            <a:endParaRPr/>
          </a:p>
        </p:txBody>
      </p:sp>
      <p:sp>
        <p:nvSpPr>
          <p:cNvPr id="860" name="Google Shape;860;p35"/>
          <p:cNvSpPr txBox="1"/>
          <p:nvPr/>
        </p:nvSpPr>
        <p:spPr>
          <a:xfrm>
            <a:off x="5049286" y="4504131"/>
            <a:ext cx="3305727" cy="1200329"/>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Arial"/>
                <a:ea typeface="Arial"/>
                <a:cs typeface="Arial"/>
                <a:sym typeface="Arial"/>
              </a:rPr>
              <a:t>Protection de l'environnement</a:t>
            </a:r>
            <a:endParaRPr/>
          </a:p>
          <a:p>
            <a:pPr marL="93663" marR="0" lvl="0" indent="-93663"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Enregistrement de la naissance / documents juridiques</a:t>
            </a:r>
            <a:endParaRPr/>
          </a:p>
          <a:p>
            <a:pPr marL="93663" marR="0" lvl="0" indent="-93663"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Conflits juridiques familiaux</a:t>
            </a:r>
            <a:endParaRPr/>
          </a:p>
          <a:p>
            <a:pPr marL="93663" marR="0" lvl="0" indent="-93663"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Services liés aux réfugiés (RSD / Solutions durables)</a:t>
            </a:r>
            <a:endParaRPr/>
          </a:p>
        </p:txBody>
      </p:sp>
      <p:sp>
        <p:nvSpPr>
          <p:cNvPr id="861" name="Google Shape;861;p35"/>
          <p:cNvSpPr txBox="1"/>
          <p:nvPr/>
        </p:nvSpPr>
        <p:spPr>
          <a:xfrm>
            <a:off x="8573281" y="4300589"/>
            <a:ext cx="2833523" cy="1200329"/>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Arial"/>
                <a:ea typeface="Arial"/>
                <a:cs typeface="Arial"/>
                <a:sym typeface="Arial"/>
              </a:rPr>
              <a:t>Protection de l'enfance</a:t>
            </a:r>
            <a:endParaRPr/>
          </a:p>
          <a:p>
            <a:pPr marL="93663" marR="0" lvl="0" indent="-93663"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Soutien psychosocial</a:t>
            </a:r>
            <a:endParaRPr/>
          </a:p>
          <a:p>
            <a:pPr marL="93663" marR="0" lvl="0" indent="-93663"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Compétences et cours de parentalité</a:t>
            </a:r>
            <a:endParaRPr/>
          </a:p>
          <a:p>
            <a:pPr marL="93663" marR="0" lvl="0" indent="-93663"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Soins provisoires / soins alternatifs</a:t>
            </a:r>
            <a:endParaRPr/>
          </a:p>
          <a:p>
            <a:pPr marL="93663" marR="0" lvl="0" indent="-93663"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Recherche et regroupement familial</a:t>
            </a:r>
            <a:endParaRPr/>
          </a:p>
          <a:p>
            <a:pPr marL="93663" marR="0" lvl="0" indent="-93663"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Justice pour les enfants</a:t>
            </a:r>
            <a:endParaRPr/>
          </a:p>
        </p:txBody>
      </p:sp>
      <p:grpSp>
        <p:nvGrpSpPr>
          <p:cNvPr id="862" name="Google Shape;862;p35"/>
          <p:cNvGrpSpPr/>
          <p:nvPr/>
        </p:nvGrpSpPr>
        <p:grpSpPr>
          <a:xfrm>
            <a:off x="1998394" y="3974451"/>
            <a:ext cx="435510" cy="996531"/>
            <a:chOff x="977293" y="3695319"/>
            <a:chExt cx="906153" cy="2073454"/>
          </a:xfrm>
        </p:grpSpPr>
        <p:sp>
          <p:nvSpPr>
            <p:cNvPr id="863" name="Google Shape;863;p35"/>
            <p:cNvSpPr/>
            <p:nvPr/>
          </p:nvSpPr>
          <p:spPr>
            <a:xfrm>
              <a:off x="977293" y="3695319"/>
              <a:ext cx="906153" cy="929710"/>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64" name="Google Shape;864;p35"/>
            <p:cNvSpPr/>
            <p:nvPr/>
          </p:nvSpPr>
          <p:spPr>
            <a:xfrm>
              <a:off x="977293" y="4806822"/>
              <a:ext cx="857164" cy="961951"/>
            </a:xfrm>
            <a:prstGeom prst="round2SameRect">
              <a:avLst>
                <a:gd name="adj1" fmla="val 500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grpSp>
        <p:nvGrpSpPr>
          <p:cNvPr id="865" name="Google Shape;865;p35"/>
          <p:cNvGrpSpPr/>
          <p:nvPr/>
        </p:nvGrpSpPr>
        <p:grpSpPr>
          <a:xfrm rot="5400000">
            <a:off x="1091732" y="4126407"/>
            <a:ext cx="943604" cy="1889277"/>
            <a:chOff x="8596263" y="1354913"/>
            <a:chExt cx="480062" cy="961175"/>
          </a:xfrm>
        </p:grpSpPr>
        <p:sp>
          <p:nvSpPr>
            <p:cNvPr id="866" name="Google Shape;866;p35"/>
            <p:cNvSpPr/>
            <p:nvPr/>
          </p:nvSpPr>
          <p:spPr>
            <a:xfrm rot="1076057" flipH="1">
              <a:off x="8840670" y="1614649"/>
              <a:ext cx="161053" cy="509954"/>
            </a:xfrm>
            <a:prstGeom prst="roundRect">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7" name="Google Shape;867;p35"/>
            <p:cNvSpPr/>
            <p:nvPr/>
          </p:nvSpPr>
          <p:spPr>
            <a:xfrm rot="-688756" flipH="1">
              <a:off x="8877905" y="1366612"/>
              <a:ext cx="157606" cy="398280"/>
            </a:xfrm>
            <a:prstGeom prst="roundRect">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8" name="Google Shape;868;p35"/>
            <p:cNvSpPr/>
            <p:nvPr/>
          </p:nvSpPr>
          <p:spPr>
            <a:xfrm rot="613090" flipH="1">
              <a:off x="8673953" y="1668726"/>
              <a:ext cx="154779" cy="358638"/>
            </a:xfrm>
            <a:prstGeom prst="roundRect">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9" name="Google Shape;869;p35"/>
            <p:cNvSpPr/>
            <p:nvPr/>
          </p:nvSpPr>
          <p:spPr>
            <a:xfrm rot="-4323943">
              <a:off x="8678142" y="1906154"/>
              <a:ext cx="197560" cy="315831"/>
            </a:xfrm>
            <a:prstGeom prst="flowChartManualInpu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0" name="Google Shape;870;p35"/>
            <p:cNvSpPr/>
            <p:nvPr/>
          </p:nvSpPr>
          <p:spPr>
            <a:xfrm>
              <a:off x="8657142" y="2030875"/>
              <a:ext cx="241922" cy="285213"/>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71" name="Google Shape;871;p35"/>
          <p:cNvGrpSpPr/>
          <p:nvPr/>
        </p:nvGrpSpPr>
        <p:grpSpPr>
          <a:xfrm>
            <a:off x="9994118" y="33917"/>
            <a:ext cx="2057602" cy="1975956"/>
            <a:chOff x="9994118" y="33917"/>
            <a:chExt cx="2057602" cy="1975956"/>
          </a:xfrm>
        </p:grpSpPr>
        <p:sp>
          <p:nvSpPr>
            <p:cNvPr id="872" name="Google Shape;872;p35"/>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73" name="Google Shape;873;p35"/>
            <p:cNvGrpSpPr/>
            <p:nvPr/>
          </p:nvGrpSpPr>
          <p:grpSpPr>
            <a:xfrm>
              <a:off x="10621771" y="762700"/>
              <a:ext cx="562136" cy="634675"/>
              <a:chOff x="760175" y="830142"/>
              <a:chExt cx="867619" cy="979579"/>
            </a:xfrm>
          </p:grpSpPr>
          <p:sp>
            <p:nvSpPr>
              <p:cNvPr id="874" name="Google Shape;874;p35"/>
              <p:cNvSpPr/>
              <p:nvPr/>
            </p:nvSpPr>
            <p:spPr>
              <a:xfrm>
                <a:off x="864636" y="830142"/>
                <a:ext cx="763158" cy="97957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rgbClr val="45752C"/>
                    </a:solidFill>
                    <a:latin typeface="Arial"/>
                    <a:ea typeface="Arial"/>
                    <a:cs typeface="Arial"/>
                    <a:sym typeface="Arial"/>
                  </a:rPr>
                  <a:t>141</a:t>
                </a:r>
                <a:endParaRPr/>
              </a:p>
            </p:txBody>
          </p:sp>
          <p:sp>
            <p:nvSpPr>
              <p:cNvPr id="875" name="Google Shape;875;p35"/>
              <p:cNvSpPr/>
              <p:nvPr/>
            </p:nvSpPr>
            <p:spPr>
              <a:xfrm>
                <a:off x="760175" y="830144"/>
                <a:ext cx="149292" cy="97957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76" name="Google Shape;876;p35"/>
            <p:cNvGrpSpPr/>
            <p:nvPr/>
          </p:nvGrpSpPr>
          <p:grpSpPr>
            <a:xfrm>
              <a:off x="11325415" y="762701"/>
              <a:ext cx="182192" cy="634674"/>
              <a:chOff x="2121762" y="2323619"/>
              <a:chExt cx="200378" cy="825210"/>
            </a:xfrm>
          </p:grpSpPr>
          <p:sp>
            <p:nvSpPr>
              <p:cNvPr id="877" name="Google Shape;877;p35"/>
              <p:cNvSpPr/>
              <p:nvPr/>
            </p:nvSpPr>
            <p:spPr>
              <a:xfrm>
                <a:off x="2121763" y="2323619"/>
                <a:ext cx="200377" cy="172739"/>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8" name="Google Shape;878;p35"/>
              <p:cNvSpPr/>
              <p:nvPr/>
            </p:nvSpPr>
            <p:spPr>
              <a:xfrm>
                <a:off x="2121762" y="2496169"/>
                <a:ext cx="200377" cy="65266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36"/>
          <p:cNvSpPr/>
          <p:nvPr/>
        </p:nvSpPr>
        <p:spPr>
          <a:xfrm>
            <a:off x="3126183" y="1615228"/>
            <a:ext cx="5284913" cy="4337857"/>
          </a:xfrm>
          <a:custGeom>
            <a:avLst/>
            <a:gdLst/>
            <a:ahLst/>
            <a:cxnLst/>
            <a:rect l="l" t="t" r="r" b="b"/>
            <a:pathLst>
              <a:path w="5284913" h="4337857" extrusionOk="0">
                <a:moveTo>
                  <a:pt x="921122" y="1019911"/>
                </a:moveTo>
                <a:cubicBezTo>
                  <a:pt x="1368553" y="748326"/>
                  <a:pt x="2103198" y="-1951"/>
                  <a:pt x="2714752" y="3"/>
                </a:cubicBezTo>
                <a:cubicBezTo>
                  <a:pt x="3326306" y="1957"/>
                  <a:pt x="4162553" y="623280"/>
                  <a:pt x="4590445" y="1031634"/>
                </a:cubicBezTo>
                <a:cubicBezTo>
                  <a:pt x="5018337" y="1439988"/>
                  <a:pt x="5317275" y="2096480"/>
                  <a:pt x="5282106" y="2450126"/>
                </a:cubicBezTo>
                <a:cubicBezTo>
                  <a:pt x="5246937" y="2803772"/>
                  <a:pt x="4819044" y="2838942"/>
                  <a:pt x="4379429" y="3153511"/>
                </a:cubicBezTo>
                <a:cubicBezTo>
                  <a:pt x="3939814" y="3468080"/>
                  <a:pt x="3300906" y="4357079"/>
                  <a:pt x="2644414" y="4337541"/>
                </a:cubicBezTo>
                <a:cubicBezTo>
                  <a:pt x="1987922" y="4318003"/>
                  <a:pt x="876183" y="3487618"/>
                  <a:pt x="440475" y="3036280"/>
                </a:cubicBezTo>
                <a:cubicBezTo>
                  <a:pt x="4767" y="2584942"/>
                  <a:pt x="-47986" y="1963619"/>
                  <a:pt x="30168" y="1629511"/>
                </a:cubicBezTo>
                <a:cubicBezTo>
                  <a:pt x="108322" y="1295403"/>
                  <a:pt x="473691" y="1291496"/>
                  <a:pt x="921122" y="1019911"/>
                </a:cubicBezTo>
                <a:close/>
              </a:path>
            </a:pathLst>
          </a:cu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5" name="Google Shape;885;p3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Exercice sur les voies de recours </a:t>
            </a:r>
            <a:endParaRPr>
              <a:latin typeface="Arial"/>
              <a:ea typeface="Arial"/>
              <a:cs typeface="Arial"/>
              <a:sym typeface="Arial"/>
            </a:endParaRPr>
          </a:p>
        </p:txBody>
      </p:sp>
      <p:grpSp>
        <p:nvGrpSpPr>
          <p:cNvPr id="886" name="Google Shape;886;p36"/>
          <p:cNvGrpSpPr/>
          <p:nvPr/>
        </p:nvGrpSpPr>
        <p:grpSpPr>
          <a:xfrm>
            <a:off x="9994118" y="33917"/>
            <a:ext cx="2057602" cy="1975956"/>
            <a:chOff x="9994118" y="33917"/>
            <a:chExt cx="2057602" cy="1975956"/>
          </a:xfrm>
        </p:grpSpPr>
        <p:sp>
          <p:nvSpPr>
            <p:cNvPr id="887" name="Google Shape;887;p36"/>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88" name="Google Shape;888;p36"/>
            <p:cNvGrpSpPr/>
            <p:nvPr/>
          </p:nvGrpSpPr>
          <p:grpSpPr>
            <a:xfrm>
              <a:off x="10741851" y="707024"/>
              <a:ext cx="562136" cy="634675"/>
              <a:chOff x="760175" y="830141"/>
              <a:chExt cx="867619" cy="979580"/>
            </a:xfrm>
          </p:grpSpPr>
          <p:sp>
            <p:nvSpPr>
              <p:cNvPr id="889" name="Google Shape;889;p36"/>
              <p:cNvSpPr/>
              <p:nvPr/>
            </p:nvSpPr>
            <p:spPr>
              <a:xfrm>
                <a:off x="864636" y="830141"/>
                <a:ext cx="763158" cy="97957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rgbClr val="45752C"/>
                    </a:solidFill>
                    <a:latin typeface="Arial"/>
                    <a:ea typeface="Arial"/>
                    <a:cs typeface="Arial"/>
                    <a:sym typeface="Arial"/>
                  </a:rPr>
                  <a:t>142</a:t>
                </a:r>
                <a:endParaRPr/>
              </a:p>
            </p:txBody>
          </p:sp>
          <p:sp>
            <p:nvSpPr>
              <p:cNvPr id="890" name="Google Shape;890;p36"/>
              <p:cNvSpPr/>
              <p:nvPr/>
            </p:nvSpPr>
            <p:spPr>
              <a:xfrm>
                <a:off x="760175" y="830143"/>
                <a:ext cx="149292" cy="979578"/>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891" name="Google Shape;891;p36"/>
          <p:cNvSpPr/>
          <p:nvPr/>
        </p:nvSpPr>
        <p:spPr>
          <a:xfrm>
            <a:off x="3549316" y="2129590"/>
            <a:ext cx="481263" cy="48126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2" name="Google Shape;892;p36"/>
          <p:cNvSpPr/>
          <p:nvPr/>
        </p:nvSpPr>
        <p:spPr>
          <a:xfrm>
            <a:off x="5124421" y="1769241"/>
            <a:ext cx="481263" cy="48126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3" name="Google Shape;893;p36"/>
          <p:cNvSpPr/>
          <p:nvPr/>
        </p:nvSpPr>
        <p:spPr>
          <a:xfrm>
            <a:off x="7870601" y="2610853"/>
            <a:ext cx="481263" cy="48126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4" name="Google Shape;894;p36"/>
          <p:cNvSpPr/>
          <p:nvPr/>
        </p:nvSpPr>
        <p:spPr>
          <a:xfrm>
            <a:off x="7978885" y="4232221"/>
            <a:ext cx="481263" cy="48126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5" name="Google Shape;895;p36"/>
          <p:cNvSpPr/>
          <p:nvPr/>
        </p:nvSpPr>
        <p:spPr>
          <a:xfrm>
            <a:off x="5403094" y="5225050"/>
            <a:ext cx="481263" cy="48126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6" name="Google Shape;896;p36"/>
          <p:cNvSpPr/>
          <p:nvPr/>
        </p:nvSpPr>
        <p:spPr>
          <a:xfrm>
            <a:off x="3068053" y="3543526"/>
            <a:ext cx="481263" cy="48126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7" name="Google Shape;897;p36"/>
          <p:cNvSpPr/>
          <p:nvPr/>
        </p:nvSpPr>
        <p:spPr>
          <a:xfrm>
            <a:off x="3789947" y="4942084"/>
            <a:ext cx="481263" cy="48126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8" name="Google Shape;898;p36"/>
          <p:cNvSpPr/>
          <p:nvPr/>
        </p:nvSpPr>
        <p:spPr>
          <a:xfrm>
            <a:off x="7110663" y="5023409"/>
            <a:ext cx="481263" cy="48126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9" name="Google Shape;899;p36"/>
          <p:cNvSpPr/>
          <p:nvPr/>
        </p:nvSpPr>
        <p:spPr>
          <a:xfrm>
            <a:off x="6699527" y="1769241"/>
            <a:ext cx="481263" cy="48126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0" name="Google Shape;900;p36"/>
          <p:cNvSpPr/>
          <p:nvPr/>
        </p:nvSpPr>
        <p:spPr>
          <a:xfrm>
            <a:off x="5605684" y="3302894"/>
            <a:ext cx="481263" cy="48126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905"/>
        <p:cNvGrpSpPr/>
        <p:nvPr/>
      </p:nvGrpSpPr>
      <p:grpSpPr>
        <a:xfrm>
          <a:off x="0" y="0"/>
          <a:ext cx="0" cy="0"/>
          <a:chOff x="0" y="0"/>
          <a:chExt cx="0" cy="0"/>
        </a:xfrm>
      </p:grpSpPr>
      <p:sp>
        <p:nvSpPr>
          <p:cNvPr id="906" name="Google Shape;906;p37"/>
          <p:cNvSpPr txBox="1"/>
          <p:nvPr/>
        </p:nvSpPr>
        <p:spPr>
          <a:xfrm>
            <a:off x="796386" y="3117980"/>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38"/>
          <p:cNvSpPr/>
          <p:nvPr/>
        </p:nvSpPr>
        <p:spPr>
          <a:xfrm>
            <a:off x="3126183" y="1615228"/>
            <a:ext cx="5284913" cy="4337857"/>
          </a:xfrm>
          <a:custGeom>
            <a:avLst/>
            <a:gdLst/>
            <a:ahLst/>
            <a:cxnLst/>
            <a:rect l="l" t="t" r="r" b="b"/>
            <a:pathLst>
              <a:path w="5284913" h="4337857" extrusionOk="0">
                <a:moveTo>
                  <a:pt x="921122" y="1019911"/>
                </a:moveTo>
                <a:cubicBezTo>
                  <a:pt x="1368553" y="748326"/>
                  <a:pt x="2103198" y="-1951"/>
                  <a:pt x="2714752" y="3"/>
                </a:cubicBezTo>
                <a:cubicBezTo>
                  <a:pt x="3326306" y="1957"/>
                  <a:pt x="4162553" y="623280"/>
                  <a:pt x="4590445" y="1031634"/>
                </a:cubicBezTo>
                <a:cubicBezTo>
                  <a:pt x="5018337" y="1439988"/>
                  <a:pt x="5317275" y="2096480"/>
                  <a:pt x="5282106" y="2450126"/>
                </a:cubicBezTo>
                <a:cubicBezTo>
                  <a:pt x="5246937" y="2803772"/>
                  <a:pt x="4819044" y="2838942"/>
                  <a:pt x="4379429" y="3153511"/>
                </a:cubicBezTo>
                <a:cubicBezTo>
                  <a:pt x="3939814" y="3468080"/>
                  <a:pt x="3300906" y="4357079"/>
                  <a:pt x="2644414" y="4337541"/>
                </a:cubicBezTo>
                <a:cubicBezTo>
                  <a:pt x="1987922" y="4318003"/>
                  <a:pt x="876183" y="3487618"/>
                  <a:pt x="440475" y="3036280"/>
                </a:cubicBezTo>
                <a:cubicBezTo>
                  <a:pt x="4767" y="2584942"/>
                  <a:pt x="-47986" y="1963619"/>
                  <a:pt x="30168" y="1629511"/>
                </a:cubicBezTo>
                <a:cubicBezTo>
                  <a:pt x="108322" y="1295403"/>
                  <a:pt x="473691" y="1291496"/>
                  <a:pt x="921122" y="1019911"/>
                </a:cubicBezTo>
                <a:close/>
              </a:path>
            </a:pathLst>
          </a:cu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3" name="Google Shape;913;p38"/>
          <p:cNvSpPr/>
          <p:nvPr/>
        </p:nvSpPr>
        <p:spPr>
          <a:xfrm>
            <a:off x="3549316" y="2129590"/>
            <a:ext cx="481263" cy="48126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4" name="Google Shape;914;p38"/>
          <p:cNvSpPr/>
          <p:nvPr/>
        </p:nvSpPr>
        <p:spPr>
          <a:xfrm>
            <a:off x="5124421" y="1769241"/>
            <a:ext cx="481263" cy="48126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5" name="Google Shape;915;p38"/>
          <p:cNvSpPr/>
          <p:nvPr/>
        </p:nvSpPr>
        <p:spPr>
          <a:xfrm>
            <a:off x="7870601" y="2610853"/>
            <a:ext cx="481263" cy="48126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6" name="Google Shape;916;p38"/>
          <p:cNvSpPr/>
          <p:nvPr/>
        </p:nvSpPr>
        <p:spPr>
          <a:xfrm>
            <a:off x="7978885" y="4232221"/>
            <a:ext cx="481263" cy="48126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7" name="Google Shape;917;p38"/>
          <p:cNvSpPr/>
          <p:nvPr/>
        </p:nvSpPr>
        <p:spPr>
          <a:xfrm>
            <a:off x="5403094" y="5225050"/>
            <a:ext cx="481263" cy="48126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8" name="Google Shape;918;p38"/>
          <p:cNvSpPr/>
          <p:nvPr/>
        </p:nvSpPr>
        <p:spPr>
          <a:xfrm>
            <a:off x="3068053" y="3543526"/>
            <a:ext cx="481263" cy="48126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9" name="Google Shape;919;p38"/>
          <p:cNvSpPr/>
          <p:nvPr/>
        </p:nvSpPr>
        <p:spPr>
          <a:xfrm>
            <a:off x="3789947" y="4942084"/>
            <a:ext cx="481263" cy="48126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0" name="Google Shape;920;p38"/>
          <p:cNvSpPr/>
          <p:nvPr/>
        </p:nvSpPr>
        <p:spPr>
          <a:xfrm>
            <a:off x="7110663" y="5023409"/>
            <a:ext cx="481263" cy="48126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1" name="Google Shape;921;p38"/>
          <p:cNvSpPr/>
          <p:nvPr/>
        </p:nvSpPr>
        <p:spPr>
          <a:xfrm>
            <a:off x="6699527" y="1769241"/>
            <a:ext cx="481263" cy="48126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2" name="Google Shape;922;p38"/>
          <p:cNvSpPr/>
          <p:nvPr/>
        </p:nvSpPr>
        <p:spPr>
          <a:xfrm>
            <a:off x="5605684" y="3302894"/>
            <a:ext cx="481263" cy="481263"/>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3" name="Google Shape;923;p38"/>
          <p:cNvSpPr/>
          <p:nvPr/>
        </p:nvSpPr>
        <p:spPr>
          <a:xfrm>
            <a:off x="2527093" y="1495280"/>
            <a:ext cx="6217361" cy="4719755"/>
          </a:xfrm>
          <a:custGeom>
            <a:avLst/>
            <a:gdLst/>
            <a:ahLst/>
            <a:cxnLst/>
            <a:rect l="l" t="t" r="r" b="b"/>
            <a:pathLst>
              <a:path w="6217361" h="4719755" extrusionOk="0">
                <a:moveTo>
                  <a:pt x="3368381" y="2547331"/>
                </a:moveTo>
                <a:cubicBezTo>
                  <a:pt x="3956925" y="1882586"/>
                  <a:pt x="4545470" y="1217841"/>
                  <a:pt x="4764044" y="826815"/>
                </a:cubicBezTo>
                <a:cubicBezTo>
                  <a:pt x="4982618" y="435789"/>
                  <a:pt x="4800139" y="297426"/>
                  <a:pt x="4679823" y="201173"/>
                </a:cubicBezTo>
                <a:cubicBezTo>
                  <a:pt x="4559507" y="104920"/>
                  <a:pt x="4356975" y="-113653"/>
                  <a:pt x="4042149" y="249299"/>
                </a:cubicBezTo>
                <a:cubicBezTo>
                  <a:pt x="3727323" y="612251"/>
                  <a:pt x="2686591" y="1727177"/>
                  <a:pt x="2790865" y="2378888"/>
                </a:cubicBezTo>
                <a:cubicBezTo>
                  <a:pt x="2895139" y="3030599"/>
                  <a:pt x="4234654" y="3932967"/>
                  <a:pt x="4667791" y="4159562"/>
                </a:cubicBezTo>
                <a:cubicBezTo>
                  <a:pt x="5100928" y="4386157"/>
                  <a:pt x="5556123" y="4121462"/>
                  <a:pt x="5389686" y="3738457"/>
                </a:cubicBezTo>
                <a:cubicBezTo>
                  <a:pt x="5223249" y="3355452"/>
                  <a:pt x="4114339" y="2178363"/>
                  <a:pt x="3669170" y="1861531"/>
                </a:cubicBezTo>
                <a:cubicBezTo>
                  <a:pt x="3224001" y="1544699"/>
                  <a:pt x="3163843" y="1534672"/>
                  <a:pt x="2718675" y="1837467"/>
                </a:cubicBezTo>
                <a:cubicBezTo>
                  <a:pt x="2273507" y="2140262"/>
                  <a:pt x="1216734" y="3279252"/>
                  <a:pt x="998160" y="3678299"/>
                </a:cubicBezTo>
                <a:cubicBezTo>
                  <a:pt x="779586" y="4077347"/>
                  <a:pt x="1244807" y="4203678"/>
                  <a:pt x="1407233" y="4231752"/>
                </a:cubicBezTo>
                <a:cubicBezTo>
                  <a:pt x="1569659" y="4259826"/>
                  <a:pt x="1575676" y="4215710"/>
                  <a:pt x="1972718" y="3846741"/>
                </a:cubicBezTo>
                <a:cubicBezTo>
                  <a:pt x="2369760" y="3477773"/>
                  <a:pt x="3580939" y="2406962"/>
                  <a:pt x="3789486" y="2017941"/>
                </a:cubicBezTo>
                <a:cubicBezTo>
                  <a:pt x="3998033" y="1628920"/>
                  <a:pt x="3426534" y="1117578"/>
                  <a:pt x="3224002" y="1512615"/>
                </a:cubicBezTo>
                <a:cubicBezTo>
                  <a:pt x="3021470" y="1907652"/>
                  <a:pt x="2498096" y="3912915"/>
                  <a:pt x="2574296" y="4388162"/>
                </a:cubicBezTo>
                <a:cubicBezTo>
                  <a:pt x="2650496" y="4863409"/>
                  <a:pt x="3687218" y="4803252"/>
                  <a:pt x="3681202" y="4364099"/>
                </a:cubicBezTo>
                <a:cubicBezTo>
                  <a:pt x="3675186" y="3924946"/>
                  <a:pt x="2750760" y="2463109"/>
                  <a:pt x="2538202" y="1753246"/>
                </a:cubicBezTo>
                <a:cubicBezTo>
                  <a:pt x="2325644" y="1043383"/>
                  <a:pt x="2269496" y="329509"/>
                  <a:pt x="2405854" y="104920"/>
                </a:cubicBezTo>
                <a:cubicBezTo>
                  <a:pt x="2542212" y="-119669"/>
                  <a:pt x="3145796" y="32730"/>
                  <a:pt x="3356349" y="405709"/>
                </a:cubicBezTo>
                <a:cubicBezTo>
                  <a:pt x="3566902" y="778688"/>
                  <a:pt x="3314238" y="1849499"/>
                  <a:pt x="3669170" y="2342794"/>
                </a:cubicBezTo>
                <a:cubicBezTo>
                  <a:pt x="4024102" y="2836089"/>
                  <a:pt x="5068844" y="3245162"/>
                  <a:pt x="5485939" y="3365478"/>
                </a:cubicBezTo>
                <a:cubicBezTo>
                  <a:pt x="5903034" y="3485794"/>
                  <a:pt x="6165723" y="3233130"/>
                  <a:pt x="6171739" y="3064688"/>
                </a:cubicBezTo>
                <a:cubicBezTo>
                  <a:pt x="6177755" y="2896246"/>
                  <a:pt x="6464507" y="2408967"/>
                  <a:pt x="5522033" y="2354825"/>
                </a:cubicBezTo>
                <a:cubicBezTo>
                  <a:pt x="4579559" y="2300683"/>
                  <a:pt x="1365122" y="2814031"/>
                  <a:pt x="516896" y="2739836"/>
                </a:cubicBezTo>
                <a:cubicBezTo>
                  <a:pt x="-331330" y="2665641"/>
                  <a:pt x="29617" y="2003904"/>
                  <a:pt x="432675" y="1909657"/>
                </a:cubicBezTo>
                <a:cubicBezTo>
                  <a:pt x="835733" y="1815410"/>
                  <a:pt x="2804902" y="2443057"/>
                  <a:pt x="2935244" y="2174352"/>
                </a:cubicBezTo>
                <a:cubicBezTo>
                  <a:pt x="3065586" y="1905647"/>
                  <a:pt x="1579686" y="471883"/>
                  <a:pt x="1214728" y="297425"/>
                </a:cubicBezTo>
                <a:cubicBezTo>
                  <a:pt x="849770" y="122967"/>
                  <a:pt x="400591" y="740588"/>
                  <a:pt x="745496" y="1127604"/>
                </a:cubicBezTo>
                <a:cubicBezTo>
                  <a:pt x="1090401" y="1514620"/>
                  <a:pt x="2405855" y="2543320"/>
                  <a:pt x="3284160" y="2619520"/>
                </a:cubicBezTo>
                <a:cubicBezTo>
                  <a:pt x="4162465" y="2695720"/>
                  <a:pt x="5672428" y="1881583"/>
                  <a:pt x="6015328" y="1584804"/>
                </a:cubicBezTo>
                <a:cubicBezTo>
                  <a:pt x="6358228" y="1288025"/>
                  <a:pt x="5770686" y="662383"/>
                  <a:pt x="5341560" y="838846"/>
                </a:cubicBezTo>
                <a:cubicBezTo>
                  <a:pt x="4912434" y="1015309"/>
                  <a:pt x="4176502" y="1829446"/>
                  <a:pt x="3440570" y="2643583"/>
                </a:cubicBezTo>
              </a:path>
            </a:pathLst>
          </a:custGeom>
          <a:noFill/>
          <a:ln w="12700" cap="flat" cmpd="sng">
            <a:solidFill>
              <a:srgbClr val="4575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4" name="Google Shape;924;p3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Exercice sur les voies de recours</a:t>
            </a:r>
            <a:endParaRPr/>
          </a:p>
        </p:txBody>
      </p:sp>
      <p:sp>
        <p:nvSpPr>
          <p:cNvPr id="925" name="Google Shape;925;p38"/>
          <p:cNvSpPr/>
          <p:nvPr/>
        </p:nvSpPr>
        <p:spPr>
          <a:xfrm>
            <a:off x="554152" y="1462659"/>
            <a:ext cx="2150306" cy="1333861"/>
          </a:xfrm>
          <a:prstGeom prst="wedgeRoundRectCallout">
            <a:avLst>
              <a:gd name="adj1" fmla="val -20017"/>
              <a:gd name="adj2" fmla="val 59783"/>
              <a:gd name="adj3" fmla="val 16667"/>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Quels sont les enjeux de ce scénario ?</a:t>
            </a:r>
            <a:endParaRPr/>
          </a:p>
        </p:txBody>
      </p:sp>
      <p:sp>
        <p:nvSpPr>
          <p:cNvPr id="926" name="Google Shape;926;p38"/>
          <p:cNvSpPr/>
          <p:nvPr/>
        </p:nvSpPr>
        <p:spPr>
          <a:xfrm>
            <a:off x="9240087" y="4699986"/>
            <a:ext cx="2382584" cy="1446721"/>
          </a:xfrm>
          <a:prstGeom prst="wedgeRoundRectCallout">
            <a:avLst>
              <a:gd name="adj1" fmla="val -20017"/>
              <a:gd name="adj2" fmla="val 59783"/>
              <a:gd name="adj3" fmla="val 16667"/>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Existe-t-il de meilleures options pour l'enfant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39"/>
          <p:cNvSpPr/>
          <p:nvPr/>
        </p:nvSpPr>
        <p:spPr>
          <a:xfrm>
            <a:off x="8281337" y="2176103"/>
            <a:ext cx="3402941" cy="3374075"/>
          </a:xfrm>
          <a:prstGeom prst="roundRect">
            <a:avLst>
              <a:gd name="adj" fmla="val 16667"/>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3" name="Google Shape;933;p3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Cartographie des services </a:t>
            </a:r>
            <a:endParaRPr/>
          </a:p>
        </p:txBody>
      </p:sp>
      <p:sp>
        <p:nvSpPr>
          <p:cNvPr id="934" name="Google Shape;934;p39"/>
          <p:cNvSpPr txBox="1"/>
          <p:nvPr/>
        </p:nvSpPr>
        <p:spPr>
          <a:xfrm>
            <a:off x="8611817" y="2893645"/>
            <a:ext cx="2741983"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Mise à jour régulière (tous les 6 mois !)</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GB" sz="2000">
                <a:solidFill>
                  <a:schemeClr val="dk1"/>
                </a:solidFill>
                <a:latin typeface="Arial"/>
                <a:ea typeface="Arial"/>
                <a:cs typeface="Arial"/>
                <a:sym typeface="Arial"/>
              </a:rPr>
              <a:t>Soyez réaliste quant à ce que l'agence peut et ne peut pas fournir</a:t>
            </a:r>
            <a:endParaRPr sz="2000">
              <a:solidFill>
                <a:schemeClr val="dk1"/>
              </a:solidFill>
              <a:latin typeface="Arial"/>
              <a:ea typeface="Arial"/>
              <a:cs typeface="Arial"/>
              <a:sym typeface="Arial"/>
            </a:endParaRPr>
          </a:p>
        </p:txBody>
      </p:sp>
      <p:grpSp>
        <p:nvGrpSpPr>
          <p:cNvPr id="935" name="Google Shape;935;p39"/>
          <p:cNvGrpSpPr/>
          <p:nvPr/>
        </p:nvGrpSpPr>
        <p:grpSpPr>
          <a:xfrm>
            <a:off x="838200" y="2352692"/>
            <a:ext cx="6872335" cy="3374073"/>
            <a:chOff x="1148814" y="2839157"/>
            <a:chExt cx="4770763" cy="1930400"/>
          </a:xfrm>
        </p:grpSpPr>
        <p:sp>
          <p:nvSpPr>
            <p:cNvPr id="936" name="Google Shape;936;p39"/>
            <p:cNvSpPr/>
            <p:nvPr/>
          </p:nvSpPr>
          <p:spPr>
            <a:xfrm rot="-5400000">
              <a:off x="1378914" y="2609057"/>
              <a:ext cx="1930400" cy="2390600"/>
            </a:xfrm>
            <a:prstGeom prst="chevron">
              <a:avLst>
                <a:gd name="adj" fmla="val 20395"/>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7" name="Google Shape;937;p39"/>
            <p:cNvSpPr/>
            <p:nvPr/>
          </p:nvSpPr>
          <p:spPr>
            <a:xfrm rot="-5400000">
              <a:off x="3759077" y="2609057"/>
              <a:ext cx="1930400" cy="2390600"/>
            </a:xfrm>
            <a:prstGeom prst="chevron">
              <a:avLst>
                <a:gd name="adj" fmla="val 20395"/>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38" name="Google Shape;938;p39"/>
          <p:cNvSpPr txBox="1"/>
          <p:nvPr/>
        </p:nvSpPr>
        <p:spPr>
          <a:xfrm>
            <a:off x="838199" y="1763568"/>
            <a:ext cx="655906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CARTOGRAPHIE OU VUE D'ENSEMBLE DES SERVICES DISPONIBLES</a:t>
            </a:r>
            <a:endParaRPr sz="1800" b="1">
              <a:solidFill>
                <a:schemeClr val="dk1"/>
              </a:solidFill>
              <a:latin typeface="Arial"/>
              <a:ea typeface="Arial"/>
              <a:cs typeface="Arial"/>
              <a:sym typeface="Arial"/>
            </a:endParaRPr>
          </a:p>
        </p:txBody>
      </p:sp>
      <p:sp>
        <p:nvSpPr>
          <p:cNvPr id="939" name="Google Shape;939;p39"/>
          <p:cNvSpPr txBox="1"/>
          <p:nvPr/>
        </p:nvSpPr>
        <p:spPr>
          <a:xfrm>
            <a:off x="944201" y="3237246"/>
            <a:ext cx="155925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Nom et coordonnées du point focal de l'agence</a:t>
            </a:r>
            <a:endParaRPr sz="1800">
              <a:solidFill>
                <a:schemeClr val="lt1"/>
              </a:solidFill>
              <a:latin typeface="Arial"/>
              <a:ea typeface="Arial"/>
              <a:cs typeface="Arial"/>
              <a:sym typeface="Arial"/>
            </a:endParaRPr>
          </a:p>
        </p:txBody>
      </p:sp>
      <p:sp>
        <p:nvSpPr>
          <p:cNvPr id="940" name="Google Shape;940;p39"/>
          <p:cNvSpPr txBox="1"/>
          <p:nvPr/>
        </p:nvSpPr>
        <p:spPr>
          <a:xfrm>
            <a:off x="2896464" y="3452566"/>
            <a:ext cx="1597269"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Horaires d'ouverture, lieux de travail</a:t>
            </a:r>
            <a:endParaRPr sz="1800">
              <a:solidFill>
                <a:schemeClr val="lt1"/>
              </a:solidFill>
              <a:latin typeface="Arial"/>
              <a:ea typeface="Arial"/>
              <a:cs typeface="Arial"/>
              <a:sym typeface="Arial"/>
            </a:endParaRPr>
          </a:p>
        </p:txBody>
      </p:sp>
      <p:sp>
        <p:nvSpPr>
          <p:cNvPr id="941" name="Google Shape;941;p39"/>
          <p:cNvSpPr txBox="1"/>
          <p:nvPr/>
        </p:nvSpPr>
        <p:spPr>
          <a:xfrm>
            <a:off x="4674898" y="3237246"/>
            <a:ext cx="159726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Quel service l'agence fournit-elle ?</a:t>
            </a:r>
            <a:endParaRPr sz="1800">
              <a:solidFill>
                <a:schemeClr val="lt1"/>
              </a:solidFill>
              <a:latin typeface="Arial"/>
              <a:ea typeface="Arial"/>
              <a:cs typeface="Arial"/>
              <a:sym typeface="Arial"/>
            </a:endParaRPr>
          </a:p>
        </p:txBody>
      </p:sp>
      <p:sp>
        <p:nvSpPr>
          <p:cNvPr id="942" name="Google Shape;942;p39"/>
          <p:cNvSpPr txBox="1"/>
          <p:nvPr/>
        </p:nvSpPr>
        <p:spPr>
          <a:xfrm>
            <a:off x="6376974" y="3591066"/>
            <a:ext cx="120184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Comment effectuer des renvois</a:t>
            </a:r>
            <a:endParaRPr sz="1800">
              <a:solidFill>
                <a:schemeClr val="lt1"/>
              </a:solidFill>
              <a:latin typeface="Arial"/>
              <a:ea typeface="Arial"/>
              <a:cs typeface="Arial"/>
              <a:sym typeface="Arial"/>
            </a:endParaRPr>
          </a:p>
        </p:txBody>
      </p:sp>
      <p:pic>
        <p:nvPicPr>
          <p:cNvPr id="943" name="Google Shape;943;p39" descr="Marker with solid fill"/>
          <p:cNvPicPr preferRelativeResize="0"/>
          <p:nvPr/>
        </p:nvPicPr>
        <p:blipFill rotWithShape="1">
          <a:blip r:embed="rId3">
            <a:alphaModFix/>
          </a:blip>
          <a:srcRect/>
          <a:stretch/>
        </p:blipFill>
        <p:spPr>
          <a:xfrm>
            <a:off x="2148271" y="2655695"/>
            <a:ext cx="1056671" cy="10566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cxnSp>
        <p:nvCxnSpPr>
          <p:cNvPr id="132" name="Google Shape;132;p4"/>
          <p:cNvCxnSpPr/>
          <p:nvPr/>
        </p:nvCxnSpPr>
        <p:spPr>
          <a:xfrm>
            <a:off x="7911764" y="570272"/>
            <a:ext cx="0" cy="5685241"/>
          </a:xfrm>
          <a:prstGeom prst="straightConnector1">
            <a:avLst/>
          </a:prstGeom>
          <a:noFill/>
          <a:ln w="28575" cap="flat" cmpd="sng">
            <a:solidFill>
              <a:schemeClr val="lt1"/>
            </a:solidFill>
            <a:prstDash val="solid"/>
            <a:miter lim="800000"/>
            <a:headEnd type="none" w="sm" len="sm"/>
            <a:tailEnd type="none" w="sm" len="sm"/>
          </a:ln>
        </p:spPr>
      </p:cxnSp>
      <p:sp>
        <p:nvSpPr>
          <p:cNvPr id="133" name="Google Shape;133;p4"/>
          <p:cNvSpPr txBox="1"/>
          <p:nvPr/>
        </p:nvSpPr>
        <p:spPr>
          <a:xfrm>
            <a:off x="8194088" y="277885"/>
            <a:ext cx="28031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en-GB" sz="1600" b="1">
                <a:solidFill>
                  <a:schemeClr val="dk1"/>
                </a:solidFill>
                <a:latin typeface="Arial"/>
                <a:ea typeface="Arial"/>
                <a:cs typeface="Arial"/>
                <a:sym typeface="Arial"/>
              </a:rPr>
              <a:t>Ouverture du module</a:t>
            </a:r>
            <a:endParaRPr/>
          </a:p>
          <a:p>
            <a:pPr marL="0" marR="0" lvl="0" indent="0" algn="l" rtl="0">
              <a:spcBef>
                <a:spcPts val="0"/>
              </a:spcBef>
              <a:spcAft>
                <a:spcPts val="0"/>
              </a:spcAft>
              <a:buClr>
                <a:schemeClr val="dk1"/>
              </a:buClr>
              <a:buSzPts val="1600"/>
              <a:buFont typeface="Arial"/>
              <a:buNone/>
            </a:pPr>
            <a:r>
              <a:rPr lang="en-GB" sz="1600" i="1">
                <a:solidFill>
                  <a:schemeClr val="dk1"/>
                </a:solidFill>
                <a:latin typeface="Arial"/>
                <a:ea typeface="Arial"/>
                <a:cs typeface="Arial"/>
                <a:sym typeface="Arial"/>
              </a:rPr>
              <a:t>30 minutes</a:t>
            </a:r>
            <a:endParaRPr/>
          </a:p>
        </p:txBody>
      </p:sp>
      <p:sp>
        <p:nvSpPr>
          <p:cNvPr id="134" name="Google Shape;134;p4"/>
          <p:cNvSpPr txBox="1"/>
          <p:nvPr/>
        </p:nvSpPr>
        <p:spPr>
          <a:xfrm>
            <a:off x="8194088" y="964343"/>
            <a:ext cx="328473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en-GB" sz="1600" b="1">
                <a:solidFill>
                  <a:schemeClr val="dk1"/>
                </a:solidFill>
                <a:latin typeface="Arial"/>
                <a:ea typeface="Arial"/>
                <a:cs typeface="Arial"/>
                <a:sym typeface="Arial"/>
              </a:rPr>
              <a:t>Qu'est-ce que le case planning et qui doit y participer ?</a:t>
            </a:r>
            <a:endParaRPr/>
          </a:p>
          <a:p>
            <a:pPr marL="0" marR="0" lvl="0" indent="0" algn="l" rtl="0">
              <a:spcBef>
                <a:spcPts val="0"/>
              </a:spcBef>
              <a:spcAft>
                <a:spcPts val="0"/>
              </a:spcAft>
              <a:buClr>
                <a:schemeClr val="dk1"/>
              </a:buClr>
              <a:buSzPts val="1600"/>
              <a:buFont typeface="Arial"/>
              <a:buNone/>
            </a:pPr>
            <a:r>
              <a:rPr lang="en-GB" sz="1600" i="1">
                <a:solidFill>
                  <a:schemeClr val="dk1"/>
                </a:solidFill>
                <a:latin typeface="Arial"/>
                <a:ea typeface="Arial"/>
                <a:cs typeface="Arial"/>
                <a:sym typeface="Arial"/>
              </a:rPr>
              <a:t>1 heure 15 minutes</a:t>
            </a:r>
            <a:endParaRPr/>
          </a:p>
        </p:txBody>
      </p:sp>
      <p:sp>
        <p:nvSpPr>
          <p:cNvPr id="135" name="Google Shape;135;p4"/>
          <p:cNvSpPr txBox="1"/>
          <p:nvPr/>
        </p:nvSpPr>
        <p:spPr>
          <a:xfrm>
            <a:off x="6220286" y="1706900"/>
            <a:ext cx="134940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600"/>
              <a:buFont typeface="Arial"/>
              <a:buNone/>
            </a:pPr>
            <a:r>
              <a:rPr lang="en-GB" sz="1600" b="1">
                <a:solidFill>
                  <a:schemeClr val="dk1"/>
                </a:solidFill>
                <a:latin typeface="Arial"/>
                <a:ea typeface="Arial"/>
                <a:cs typeface="Arial"/>
                <a:sym typeface="Arial"/>
              </a:rPr>
              <a:t>Pause</a:t>
            </a:r>
            <a:endParaRPr sz="1600" b="1" i="1">
              <a:solidFill>
                <a:schemeClr val="dk1"/>
              </a:solidFill>
              <a:latin typeface="Arial"/>
              <a:ea typeface="Arial"/>
              <a:cs typeface="Arial"/>
              <a:sym typeface="Arial"/>
            </a:endParaRPr>
          </a:p>
        </p:txBody>
      </p:sp>
      <p:sp>
        <p:nvSpPr>
          <p:cNvPr id="136" name="Google Shape;136;p4"/>
          <p:cNvSpPr txBox="1"/>
          <p:nvPr/>
        </p:nvSpPr>
        <p:spPr>
          <a:xfrm>
            <a:off x="8194088" y="3772260"/>
            <a:ext cx="361690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en-GB" sz="1600" b="1">
                <a:solidFill>
                  <a:schemeClr val="dk1"/>
                </a:solidFill>
                <a:latin typeface="Arial"/>
                <a:ea typeface="Arial"/>
                <a:cs typeface="Arial"/>
                <a:sym typeface="Arial"/>
              </a:rPr>
              <a:t>Comment puis-je fournir des informations sur les services disponibles ?</a:t>
            </a:r>
            <a:endParaRPr/>
          </a:p>
          <a:p>
            <a:pPr marL="0" marR="0" lvl="0" indent="0" algn="l" rtl="0">
              <a:spcBef>
                <a:spcPts val="0"/>
              </a:spcBef>
              <a:spcAft>
                <a:spcPts val="0"/>
              </a:spcAft>
              <a:buClr>
                <a:schemeClr val="dk1"/>
              </a:buClr>
              <a:buSzPts val="1600"/>
              <a:buFont typeface="Arial"/>
              <a:buNone/>
            </a:pPr>
            <a:r>
              <a:rPr lang="en-GB" sz="1600" i="1">
                <a:solidFill>
                  <a:schemeClr val="dk1"/>
                </a:solidFill>
                <a:latin typeface="Arial"/>
                <a:ea typeface="Arial"/>
                <a:cs typeface="Arial"/>
                <a:sym typeface="Arial"/>
              </a:rPr>
              <a:t>1 heure 15 minutes</a:t>
            </a:r>
            <a:endParaRPr/>
          </a:p>
        </p:txBody>
      </p:sp>
      <p:sp>
        <p:nvSpPr>
          <p:cNvPr id="137" name="Google Shape;137;p4"/>
          <p:cNvSpPr txBox="1"/>
          <p:nvPr/>
        </p:nvSpPr>
        <p:spPr>
          <a:xfrm>
            <a:off x="6220286" y="2932390"/>
            <a:ext cx="134940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600"/>
              <a:buFont typeface="Arial"/>
              <a:buNone/>
            </a:pPr>
            <a:r>
              <a:rPr lang="en-GB" sz="1600" b="1">
                <a:solidFill>
                  <a:schemeClr val="dk1"/>
                </a:solidFill>
                <a:latin typeface="Arial"/>
                <a:ea typeface="Arial"/>
                <a:cs typeface="Arial"/>
                <a:sym typeface="Arial"/>
              </a:rPr>
              <a:t>Déjeuner</a:t>
            </a:r>
            <a:endParaRPr sz="1600" b="1" i="1">
              <a:solidFill>
                <a:schemeClr val="dk1"/>
              </a:solidFill>
              <a:latin typeface="Arial"/>
              <a:ea typeface="Arial"/>
              <a:cs typeface="Arial"/>
              <a:sym typeface="Arial"/>
            </a:endParaRPr>
          </a:p>
        </p:txBody>
      </p:sp>
      <p:sp>
        <p:nvSpPr>
          <p:cNvPr id="138" name="Google Shape;138;p4"/>
          <p:cNvSpPr txBox="1"/>
          <p:nvPr/>
        </p:nvSpPr>
        <p:spPr>
          <a:xfrm>
            <a:off x="8194088" y="4985009"/>
            <a:ext cx="328473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en-GB" sz="1600" b="1">
                <a:solidFill>
                  <a:schemeClr val="dk1"/>
                </a:solidFill>
                <a:latin typeface="Arial"/>
                <a:ea typeface="Arial"/>
                <a:cs typeface="Arial"/>
                <a:sym typeface="Arial"/>
              </a:rPr>
              <a:t>Comment formuler des buts et des objectifs ?</a:t>
            </a:r>
            <a:endParaRPr/>
          </a:p>
          <a:p>
            <a:pPr marL="0" marR="0" lvl="0" indent="0" algn="l" rtl="0">
              <a:spcBef>
                <a:spcPts val="0"/>
              </a:spcBef>
              <a:spcAft>
                <a:spcPts val="0"/>
              </a:spcAft>
              <a:buClr>
                <a:schemeClr val="dk1"/>
              </a:buClr>
              <a:buSzPts val="1600"/>
              <a:buFont typeface="Arial"/>
              <a:buNone/>
            </a:pPr>
            <a:r>
              <a:rPr lang="en-GB" sz="1600" i="1">
                <a:solidFill>
                  <a:schemeClr val="dk1"/>
                </a:solidFill>
                <a:latin typeface="Arial"/>
                <a:ea typeface="Arial"/>
                <a:cs typeface="Arial"/>
                <a:sym typeface="Arial"/>
              </a:rPr>
              <a:t>1 heure 15 minutes</a:t>
            </a:r>
            <a:endParaRPr sz="1600" i="1">
              <a:solidFill>
                <a:schemeClr val="dk1"/>
              </a:solidFill>
              <a:latin typeface="Arial"/>
              <a:ea typeface="Arial"/>
              <a:cs typeface="Arial"/>
              <a:sym typeface="Arial"/>
            </a:endParaRPr>
          </a:p>
        </p:txBody>
      </p:sp>
      <p:sp>
        <p:nvSpPr>
          <p:cNvPr id="139" name="Google Shape;139;p4"/>
          <p:cNvSpPr txBox="1"/>
          <p:nvPr/>
        </p:nvSpPr>
        <p:spPr>
          <a:xfrm>
            <a:off x="6220286" y="4619292"/>
            <a:ext cx="134940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600"/>
              <a:buFont typeface="Arial"/>
              <a:buNone/>
            </a:pPr>
            <a:r>
              <a:rPr lang="en-GB" sz="1600" b="1">
                <a:solidFill>
                  <a:schemeClr val="dk1"/>
                </a:solidFill>
                <a:latin typeface="Arial"/>
                <a:ea typeface="Arial"/>
                <a:cs typeface="Arial"/>
                <a:sym typeface="Arial"/>
              </a:rPr>
              <a:t>Pause</a:t>
            </a:r>
            <a:endParaRPr sz="1600" b="1" i="1">
              <a:solidFill>
                <a:schemeClr val="dk1"/>
              </a:solidFill>
              <a:latin typeface="Arial"/>
              <a:ea typeface="Arial"/>
              <a:cs typeface="Arial"/>
              <a:sym typeface="Arial"/>
            </a:endParaRPr>
          </a:p>
        </p:txBody>
      </p:sp>
      <p:sp>
        <p:nvSpPr>
          <p:cNvPr id="140" name="Google Shape;140;p4"/>
          <p:cNvSpPr txBox="1"/>
          <p:nvPr/>
        </p:nvSpPr>
        <p:spPr>
          <a:xfrm>
            <a:off x="8194088" y="5889401"/>
            <a:ext cx="32249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en-GB" sz="1600" b="1">
                <a:solidFill>
                  <a:schemeClr val="dk1"/>
                </a:solidFill>
                <a:latin typeface="Arial"/>
                <a:ea typeface="Arial"/>
                <a:cs typeface="Arial"/>
                <a:sym typeface="Arial"/>
              </a:rPr>
              <a:t>Clôture du module</a:t>
            </a:r>
            <a:endParaRPr/>
          </a:p>
          <a:p>
            <a:pPr marL="0" marR="0" lvl="0" indent="0" algn="l" rtl="0">
              <a:spcBef>
                <a:spcPts val="0"/>
              </a:spcBef>
              <a:spcAft>
                <a:spcPts val="0"/>
              </a:spcAft>
              <a:buClr>
                <a:schemeClr val="dk1"/>
              </a:buClr>
              <a:buSzPts val="1600"/>
              <a:buFont typeface="Arial"/>
              <a:buNone/>
            </a:pPr>
            <a:r>
              <a:rPr lang="en-GB" sz="1600" i="1">
                <a:solidFill>
                  <a:schemeClr val="dk1"/>
                </a:solidFill>
                <a:latin typeface="Arial"/>
                <a:ea typeface="Arial"/>
                <a:cs typeface="Arial"/>
                <a:sym typeface="Arial"/>
              </a:rPr>
              <a:t>30 minutes</a:t>
            </a:r>
            <a:endParaRPr/>
          </a:p>
        </p:txBody>
      </p:sp>
      <p:sp>
        <p:nvSpPr>
          <p:cNvPr id="141" name="Google Shape;141;p4"/>
          <p:cNvSpPr/>
          <p:nvPr/>
        </p:nvSpPr>
        <p:spPr>
          <a:xfrm rot="1782986">
            <a:off x="7743967" y="48028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 name="Google Shape;142;p4"/>
          <p:cNvSpPr/>
          <p:nvPr/>
        </p:nvSpPr>
        <p:spPr>
          <a:xfrm rot="1782986">
            <a:off x="7739846" y="1184106"/>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 name="Google Shape;143;p4"/>
          <p:cNvSpPr/>
          <p:nvPr/>
        </p:nvSpPr>
        <p:spPr>
          <a:xfrm rot="1782986">
            <a:off x="7743966" y="1887928"/>
            <a:ext cx="335595" cy="289306"/>
          </a:xfrm>
          <a:prstGeom prst="hexagon">
            <a:avLst>
              <a:gd name="adj" fmla="val 28965"/>
              <a:gd name="vf" fmla="val 115470"/>
            </a:avLst>
          </a:prstGeom>
          <a:solidFill>
            <a:srgbClr val="7099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4"/>
          <p:cNvSpPr/>
          <p:nvPr/>
        </p:nvSpPr>
        <p:spPr>
          <a:xfrm rot="1782986">
            <a:off x="7739847" y="2591750"/>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 name="Google Shape;145;p4"/>
          <p:cNvSpPr/>
          <p:nvPr/>
        </p:nvSpPr>
        <p:spPr>
          <a:xfrm rot="1782986">
            <a:off x="7743967" y="3295572"/>
            <a:ext cx="335595" cy="289306"/>
          </a:xfrm>
          <a:prstGeom prst="hexagon">
            <a:avLst>
              <a:gd name="adj" fmla="val 28965"/>
              <a:gd name="vf" fmla="val 115470"/>
            </a:avLst>
          </a:prstGeom>
          <a:solidFill>
            <a:srgbClr val="7099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 name="Google Shape;146;p4"/>
          <p:cNvSpPr/>
          <p:nvPr/>
        </p:nvSpPr>
        <p:spPr>
          <a:xfrm rot="1782986">
            <a:off x="7743967" y="4703216"/>
            <a:ext cx="335595" cy="289306"/>
          </a:xfrm>
          <a:prstGeom prst="hexagon">
            <a:avLst>
              <a:gd name="adj" fmla="val 28965"/>
              <a:gd name="vf" fmla="val 115470"/>
            </a:avLst>
          </a:prstGeom>
          <a:solidFill>
            <a:srgbClr val="7099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4"/>
          <p:cNvSpPr/>
          <p:nvPr/>
        </p:nvSpPr>
        <p:spPr>
          <a:xfrm rot="1782986">
            <a:off x="7743967" y="5407038"/>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 name="Google Shape;148;p4"/>
          <p:cNvSpPr/>
          <p:nvPr/>
        </p:nvSpPr>
        <p:spPr>
          <a:xfrm rot="1782986">
            <a:off x="7743967" y="6110860"/>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 name="Google Shape;149;p4"/>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45752C"/>
              </a:buClr>
              <a:buSzPts val="4800"/>
              <a:buFont typeface="Garamond"/>
              <a:buNone/>
            </a:pPr>
            <a:r>
              <a:rPr lang="en-GB"/>
              <a:t>Ordre du jour</a:t>
            </a:r>
            <a:endParaRPr/>
          </a:p>
        </p:txBody>
      </p:sp>
      <p:sp>
        <p:nvSpPr>
          <p:cNvPr id="150" name="Google Shape;150;p4"/>
          <p:cNvSpPr txBox="1"/>
          <p:nvPr/>
        </p:nvSpPr>
        <p:spPr>
          <a:xfrm>
            <a:off x="8194088" y="2334889"/>
            <a:ext cx="361690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en-GB" sz="1600" b="1">
                <a:solidFill>
                  <a:schemeClr val="dk1"/>
                </a:solidFill>
                <a:latin typeface="Arial"/>
                <a:ea typeface="Arial"/>
                <a:cs typeface="Arial"/>
                <a:sym typeface="Arial"/>
              </a:rPr>
              <a:t>Comment mettre en place une réunion de planification de cas ? </a:t>
            </a:r>
            <a:endParaRPr/>
          </a:p>
          <a:p>
            <a:pPr marL="0" marR="0" lvl="0" indent="0" algn="l" rtl="0">
              <a:spcBef>
                <a:spcPts val="0"/>
              </a:spcBef>
              <a:spcAft>
                <a:spcPts val="0"/>
              </a:spcAft>
              <a:buClr>
                <a:schemeClr val="dk1"/>
              </a:buClr>
              <a:buSzPts val="1600"/>
              <a:buFont typeface="Arial"/>
              <a:buNone/>
            </a:pPr>
            <a:r>
              <a:rPr lang="en-GB" sz="1600" i="1">
                <a:solidFill>
                  <a:schemeClr val="dk1"/>
                </a:solidFill>
                <a:latin typeface="Arial"/>
                <a:ea typeface="Arial"/>
                <a:cs typeface="Arial"/>
                <a:sym typeface="Arial"/>
              </a:rPr>
              <a:t>1 heure 30 minutes</a:t>
            </a:r>
            <a:endParaRPr/>
          </a:p>
        </p:txBody>
      </p:sp>
      <p:sp>
        <p:nvSpPr>
          <p:cNvPr id="151" name="Google Shape;151;p4"/>
          <p:cNvSpPr/>
          <p:nvPr/>
        </p:nvSpPr>
        <p:spPr>
          <a:xfrm rot="1782986">
            <a:off x="7743968" y="399939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4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Voies d'orientation</a:t>
            </a:r>
            <a:endParaRPr/>
          </a:p>
        </p:txBody>
      </p:sp>
      <p:sp>
        <p:nvSpPr>
          <p:cNvPr id="950" name="Google Shape;950;p40"/>
          <p:cNvSpPr/>
          <p:nvPr/>
        </p:nvSpPr>
        <p:spPr>
          <a:xfrm>
            <a:off x="462163" y="1419556"/>
            <a:ext cx="2427772" cy="2050475"/>
          </a:xfrm>
          <a:prstGeom prst="roundRect">
            <a:avLst>
              <a:gd name="adj" fmla="val 16667"/>
            </a:avLst>
          </a:prstGeom>
          <a:solidFill>
            <a:srgbClr val="D3EA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SMSPS</a:t>
            </a:r>
            <a:endParaRPr sz="1200" b="1">
              <a:solidFill>
                <a:schemeClr val="dk1"/>
              </a:solidFill>
              <a:latin typeface="Arial"/>
              <a:ea typeface="Arial"/>
              <a:cs typeface="Arial"/>
              <a:sym typeface="Arial"/>
            </a:endParaRPr>
          </a:p>
          <a:p>
            <a:pPr marL="0" marR="0" lvl="0" indent="0" algn="l" rtl="0">
              <a:spcBef>
                <a:spcPts val="0"/>
              </a:spcBef>
              <a:spcAft>
                <a:spcPts val="0"/>
              </a:spcAft>
              <a:buNone/>
            </a:pPr>
            <a:r>
              <a:rPr lang="en-GB" sz="1200">
                <a:solidFill>
                  <a:schemeClr val="dk1"/>
                </a:solidFill>
                <a:latin typeface="Arial"/>
                <a:ea typeface="Arial"/>
                <a:cs typeface="Arial"/>
                <a:sym typeface="Arial"/>
              </a:rPr>
              <a:t>Nom de l'agence/du centre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Localisation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Point focal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Coordonnées de la personne à contacter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Copier le courriel à: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Service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Heures et jours d'ouverture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L'éligibilité :</a:t>
            </a:r>
            <a:endParaRPr sz="1200">
              <a:solidFill>
                <a:schemeClr val="dk1"/>
              </a:solidFill>
              <a:latin typeface="Arial"/>
              <a:ea typeface="Arial"/>
              <a:cs typeface="Arial"/>
              <a:sym typeface="Arial"/>
            </a:endParaRPr>
          </a:p>
        </p:txBody>
      </p:sp>
      <p:grpSp>
        <p:nvGrpSpPr>
          <p:cNvPr id="951" name="Google Shape;951;p40"/>
          <p:cNvGrpSpPr/>
          <p:nvPr/>
        </p:nvGrpSpPr>
        <p:grpSpPr>
          <a:xfrm>
            <a:off x="4546031" y="2377523"/>
            <a:ext cx="700995" cy="1604012"/>
            <a:chOff x="977293" y="3695319"/>
            <a:chExt cx="906153" cy="2073454"/>
          </a:xfrm>
        </p:grpSpPr>
        <p:sp>
          <p:nvSpPr>
            <p:cNvPr id="952" name="Google Shape;952;p40"/>
            <p:cNvSpPr/>
            <p:nvPr/>
          </p:nvSpPr>
          <p:spPr>
            <a:xfrm>
              <a:off x="977293" y="3695319"/>
              <a:ext cx="906153" cy="929710"/>
            </a:xfrm>
            <a:prstGeom prst="ellipse">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53" name="Google Shape;953;p40"/>
            <p:cNvSpPr/>
            <p:nvPr/>
          </p:nvSpPr>
          <p:spPr>
            <a:xfrm>
              <a:off x="977293" y="4806822"/>
              <a:ext cx="857164" cy="961951"/>
            </a:xfrm>
            <a:prstGeom prst="round2SameRect">
              <a:avLst>
                <a:gd name="adj1" fmla="val 50000"/>
                <a:gd name="adj2" fmla="val 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954" name="Google Shape;954;p40"/>
          <p:cNvSpPr/>
          <p:nvPr/>
        </p:nvSpPr>
        <p:spPr>
          <a:xfrm>
            <a:off x="1540509" y="3797504"/>
            <a:ext cx="2508941" cy="2050475"/>
          </a:xfrm>
          <a:prstGeom prst="roundRect">
            <a:avLst>
              <a:gd name="adj" fmla="val 16667"/>
            </a:avLst>
          </a:prstGeom>
          <a:solidFill>
            <a:srgbClr val="D3EA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b="1">
                <a:solidFill>
                  <a:schemeClr val="dk1"/>
                </a:solidFill>
                <a:latin typeface="Arial"/>
                <a:ea typeface="Arial"/>
                <a:cs typeface="Arial"/>
                <a:sym typeface="Arial"/>
              </a:rPr>
              <a:t>GESTION DU CAMP - ABRI</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Nom de l'agence/du centre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Localisation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Point focal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Coordonnées de la personne à contacter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Copier le courriel à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Service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Heures et jours d'ouverture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L'éligibilité :</a:t>
            </a:r>
            <a:endParaRPr sz="1200">
              <a:solidFill>
                <a:schemeClr val="dk1"/>
              </a:solidFill>
              <a:latin typeface="Arial"/>
              <a:ea typeface="Arial"/>
              <a:cs typeface="Arial"/>
              <a:sym typeface="Arial"/>
            </a:endParaRPr>
          </a:p>
        </p:txBody>
      </p:sp>
      <p:sp>
        <p:nvSpPr>
          <p:cNvPr id="955" name="Google Shape;955;p40"/>
          <p:cNvSpPr/>
          <p:nvPr/>
        </p:nvSpPr>
        <p:spPr>
          <a:xfrm>
            <a:off x="5878245" y="1378525"/>
            <a:ext cx="2476405" cy="2050475"/>
          </a:xfrm>
          <a:prstGeom prst="roundRect">
            <a:avLst>
              <a:gd name="adj" fmla="val 16667"/>
            </a:avLst>
          </a:prstGeom>
          <a:solidFill>
            <a:srgbClr val="D3EA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SANTÉ</a:t>
            </a:r>
            <a:endParaRPr sz="1200" b="1">
              <a:solidFill>
                <a:schemeClr val="dk1"/>
              </a:solidFill>
              <a:latin typeface="Arial"/>
              <a:ea typeface="Arial"/>
              <a:cs typeface="Arial"/>
              <a:sym typeface="Arial"/>
            </a:endParaRPr>
          </a:p>
          <a:p>
            <a:pPr marL="0" marR="0" lvl="0" indent="0" algn="l" rtl="0">
              <a:spcBef>
                <a:spcPts val="0"/>
              </a:spcBef>
              <a:spcAft>
                <a:spcPts val="0"/>
              </a:spcAft>
              <a:buNone/>
            </a:pPr>
            <a:r>
              <a:rPr lang="en-GB" sz="1200">
                <a:solidFill>
                  <a:schemeClr val="dk1"/>
                </a:solidFill>
                <a:latin typeface="Arial"/>
                <a:ea typeface="Arial"/>
                <a:cs typeface="Arial"/>
                <a:sym typeface="Arial"/>
              </a:rPr>
              <a:t>Nom de l'agence/du centre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Localisation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Point focal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Coordonnées de la personne à contacter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Copier le courriel à: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Service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Heures et jours d'ouverture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L'éligibilité :</a:t>
            </a:r>
            <a:endParaRPr sz="1200">
              <a:solidFill>
                <a:schemeClr val="dk1"/>
              </a:solidFill>
              <a:latin typeface="Arial"/>
              <a:ea typeface="Arial"/>
              <a:cs typeface="Arial"/>
              <a:sym typeface="Arial"/>
            </a:endParaRPr>
          </a:p>
        </p:txBody>
      </p:sp>
      <p:sp>
        <p:nvSpPr>
          <p:cNvPr id="956" name="Google Shape;956;p40"/>
          <p:cNvSpPr/>
          <p:nvPr/>
        </p:nvSpPr>
        <p:spPr>
          <a:xfrm>
            <a:off x="4994912" y="4301988"/>
            <a:ext cx="2508941" cy="2050475"/>
          </a:xfrm>
          <a:prstGeom prst="roundRect">
            <a:avLst>
              <a:gd name="adj" fmla="val 16667"/>
            </a:avLst>
          </a:prstGeom>
          <a:solidFill>
            <a:srgbClr val="D3EA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VBG</a:t>
            </a:r>
            <a:endParaRPr sz="1200" b="1">
              <a:solidFill>
                <a:schemeClr val="dk1"/>
              </a:solidFill>
              <a:latin typeface="Arial"/>
              <a:ea typeface="Arial"/>
              <a:cs typeface="Arial"/>
              <a:sym typeface="Arial"/>
            </a:endParaRPr>
          </a:p>
          <a:p>
            <a:pPr marL="0" marR="0" lvl="0" indent="0" algn="l" rtl="0">
              <a:spcBef>
                <a:spcPts val="0"/>
              </a:spcBef>
              <a:spcAft>
                <a:spcPts val="0"/>
              </a:spcAft>
              <a:buNone/>
            </a:pPr>
            <a:r>
              <a:rPr lang="en-GB" sz="1200">
                <a:solidFill>
                  <a:schemeClr val="dk1"/>
                </a:solidFill>
                <a:latin typeface="Arial"/>
                <a:ea typeface="Arial"/>
                <a:cs typeface="Arial"/>
                <a:sym typeface="Arial"/>
              </a:rPr>
              <a:t>Nom de l'agence/du centre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Localisation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Point focal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Coordonnées de la personne à contacter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Copier le courriel à: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Service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Heures et jours d'ouverture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L'éligibilité :</a:t>
            </a:r>
            <a:endParaRPr sz="1200">
              <a:solidFill>
                <a:schemeClr val="dk1"/>
              </a:solidFill>
              <a:latin typeface="Arial"/>
              <a:ea typeface="Arial"/>
              <a:cs typeface="Arial"/>
              <a:sym typeface="Arial"/>
            </a:endParaRPr>
          </a:p>
        </p:txBody>
      </p:sp>
      <p:sp>
        <p:nvSpPr>
          <p:cNvPr id="957" name="Google Shape;957;p40"/>
          <p:cNvSpPr/>
          <p:nvPr/>
        </p:nvSpPr>
        <p:spPr>
          <a:xfrm>
            <a:off x="9550403" y="1577068"/>
            <a:ext cx="2508941" cy="2050475"/>
          </a:xfrm>
          <a:prstGeom prst="roundRect">
            <a:avLst>
              <a:gd name="adj" fmla="val 16667"/>
            </a:avLst>
          </a:prstGeom>
          <a:solidFill>
            <a:srgbClr val="D3EA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SOINS ALTERNATIFS</a:t>
            </a:r>
            <a:endParaRPr sz="1200" b="1">
              <a:solidFill>
                <a:schemeClr val="dk1"/>
              </a:solidFill>
              <a:latin typeface="Arial"/>
              <a:ea typeface="Arial"/>
              <a:cs typeface="Arial"/>
              <a:sym typeface="Arial"/>
            </a:endParaRPr>
          </a:p>
          <a:p>
            <a:pPr marL="0" marR="0" lvl="0" indent="0" algn="l" rtl="0">
              <a:spcBef>
                <a:spcPts val="0"/>
              </a:spcBef>
              <a:spcAft>
                <a:spcPts val="0"/>
              </a:spcAft>
              <a:buNone/>
            </a:pPr>
            <a:r>
              <a:rPr lang="en-GB" sz="1200">
                <a:solidFill>
                  <a:schemeClr val="dk1"/>
                </a:solidFill>
                <a:latin typeface="Arial"/>
                <a:ea typeface="Arial"/>
                <a:cs typeface="Arial"/>
                <a:sym typeface="Arial"/>
              </a:rPr>
              <a:t>Nom de l'agence/du centre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Localisation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Point focal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Coordonnées de la personne à contacter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Copier le courriel à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Service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Heures et jours d'ouverture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L'éligibilité :</a:t>
            </a:r>
            <a:endParaRPr sz="1200">
              <a:solidFill>
                <a:schemeClr val="dk1"/>
              </a:solidFill>
              <a:latin typeface="Arial"/>
              <a:ea typeface="Arial"/>
              <a:cs typeface="Arial"/>
              <a:sym typeface="Arial"/>
            </a:endParaRPr>
          </a:p>
        </p:txBody>
      </p:sp>
      <p:sp>
        <p:nvSpPr>
          <p:cNvPr id="958" name="Google Shape;958;p40"/>
          <p:cNvSpPr/>
          <p:nvPr/>
        </p:nvSpPr>
        <p:spPr>
          <a:xfrm>
            <a:off x="8354650" y="4031966"/>
            <a:ext cx="2508941" cy="2050475"/>
          </a:xfrm>
          <a:prstGeom prst="roundRect">
            <a:avLst>
              <a:gd name="adj" fmla="val 16667"/>
            </a:avLst>
          </a:prstGeom>
          <a:solidFill>
            <a:srgbClr val="D3EA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AIDE JURIDIQUE</a:t>
            </a:r>
            <a:endParaRPr sz="1200" b="1">
              <a:solidFill>
                <a:schemeClr val="dk1"/>
              </a:solidFill>
              <a:latin typeface="Arial"/>
              <a:ea typeface="Arial"/>
              <a:cs typeface="Arial"/>
              <a:sym typeface="Arial"/>
            </a:endParaRPr>
          </a:p>
          <a:p>
            <a:pPr marL="0" marR="0" lvl="0" indent="0" algn="l" rtl="0">
              <a:spcBef>
                <a:spcPts val="0"/>
              </a:spcBef>
              <a:spcAft>
                <a:spcPts val="0"/>
              </a:spcAft>
              <a:buNone/>
            </a:pPr>
            <a:r>
              <a:rPr lang="en-GB" sz="1200">
                <a:solidFill>
                  <a:schemeClr val="dk1"/>
                </a:solidFill>
                <a:latin typeface="Arial"/>
                <a:ea typeface="Arial"/>
                <a:cs typeface="Arial"/>
                <a:sym typeface="Arial"/>
              </a:rPr>
              <a:t>Nom de l'agence/du centre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Localisation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Point focal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Coordonnées de la personne à contacter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Copier le courriel à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Service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Heures et jours d'ouverture : </a:t>
            </a:r>
            <a:endParaRPr/>
          </a:p>
          <a:p>
            <a:pPr marL="0" marR="0" lvl="0" indent="0" algn="l" rtl="0">
              <a:spcBef>
                <a:spcPts val="0"/>
              </a:spcBef>
              <a:spcAft>
                <a:spcPts val="0"/>
              </a:spcAft>
              <a:buNone/>
            </a:pPr>
            <a:r>
              <a:rPr lang="en-GB" sz="1200">
                <a:solidFill>
                  <a:schemeClr val="dk1"/>
                </a:solidFill>
                <a:latin typeface="Arial"/>
                <a:ea typeface="Arial"/>
                <a:cs typeface="Arial"/>
                <a:sym typeface="Arial"/>
              </a:rPr>
              <a:t>L'éligibilité :</a:t>
            </a:r>
            <a:endParaRPr sz="1200">
              <a:solidFill>
                <a:schemeClr val="dk1"/>
              </a:solidFill>
              <a:latin typeface="Arial"/>
              <a:ea typeface="Arial"/>
              <a:cs typeface="Arial"/>
              <a:sym typeface="Arial"/>
            </a:endParaRPr>
          </a:p>
        </p:txBody>
      </p:sp>
      <p:sp>
        <p:nvSpPr>
          <p:cNvPr id="959" name="Google Shape;959;p40"/>
          <p:cNvSpPr/>
          <p:nvPr/>
        </p:nvSpPr>
        <p:spPr>
          <a:xfrm>
            <a:off x="2778369" y="2051538"/>
            <a:ext cx="1946031" cy="1500554"/>
          </a:xfrm>
          <a:custGeom>
            <a:avLst/>
            <a:gdLst/>
            <a:ahLst/>
            <a:cxnLst/>
            <a:rect l="l" t="t" r="r" b="b"/>
            <a:pathLst>
              <a:path w="1946031" h="1500554" extrusionOk="0">
                <a:moveTo>
                  <a:pt x="1946031" y="1500554"/>
                </a:moveTo>
                <a:cubicBezTo>
                  <a:pt x="1783862" y="1298331"/>
                  <a:pt x="1621693" y="1096108"/>
                  <a:pt x="1418493" y="890954"/>
                </a:cubicBezTo>
                <a:cubicBezTo>
                  <a:pt x="1215293" y="685800"/>
                  <a:pt x="963246" y="418123"/>
                  <a:pt x="726831" y="269631"/>
                </a:cubicBezTo>
                <a:cubicBezTo>
                  <a:pt x="490416" y="121139"/>
                  <a:pt x="245208" y="60569"/>
                  <a:pt x="0" y="0"/>
                </a:cubicBezTo>
              </a:path>
            </a:pathLst>
          </a:custGeom>
          <a:noFill/>
          <a:ln w="57150" cap="flat" cmpd="sng">
            <a:solidFill>
              <a:srgbClr val="45752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0" name="Google Shape;960;p40"/>
          <p:cNvSpPr/>
          <p:nvPr/>
        </p:nvSpPr>
        <p:spPr>
          <a:xfrm>
            <a:off x="3790457" y="3821723"/>
            <a:ext cx="1156681" cy="629165"/>
          </a:xfrm>
          <a:custGeom>
            <a:avLst/>
            <a:gdLst/>
            <a:ahLst/>
            <a:cxnLst/>
            <a:rect l="l" t="t" r="r" b="b"/>
            <a:pathLst>
              <a:path w="996461" h="629165" extrusionOk="0">
                <a:moveTo>
                  <a:pt x="0" y="539262"/>
                </a:moveTo>
                <a:cubicBezTo>
                  <a:pt x="180730" y="607646"/>
                  <a:pt x="361461" y="676031"/>
                  <a:pt x="527538" y="586154"/>
                </a:cubicBezTo>
                <a:cubicBezTo>
                  <a:pt x="693615" y="496277"/>
                  <a:pt x="845038" y="248138"/>
                  <a:pt x="996461" y="0"/>
                </a:cubicBezTo>
              </a:path>
            </a:pathLst>
          </a:custGeom>
          <a:noFill/>
          <a:ln w="57150" cap="flat" cmpd="sng">
            <a:solidFill>
              <a:srgbClr val="45752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1" name="Google Shape;961;p40"/>
          <p:cNvSpPr/>
          <p:nvPr/>
        </p:nvSpPr>
        <p:spPr>
          <a:xfrm>
            <a:off x="4970585" y="3001108"/>
            <a:ext cx="4431323" cy="1156752"/>
          </a:xfrm>
          <a:custGeom>
            <a:avLst/>
            <a:gdLst/>
            <a:ahLst/>
            <a:cxnLst/>
            <a:rect l="l" t="t" r="r" b="b"/>
            <a:pathLst>
              <a:path w="4431323" h="1221972" extrusionOk="0">
                <a:moveTo>
                  <a:pt x="0" y="832338"/>
                </a:moveTo>
                <a:cubicBezTo>
                  <a:pt x="338015" y="1040423"/>
                  <a:pt x="676030" y="1248508"/>
                  <a:pt x="1019907" y="1219200"/>
                </a:cubicBezTo>
                <a:cubicBezTo>
                  <a:pt x="1363784" y="1189892"/>
                  <a:pt x="1660769" y="732692"/>
                  <a:pt x="2063261" y="656492"/>
                </a:cubicBezTo>
                <a:cubicBezTo>
                  <a:pt x="2465753" y="580292"/>
                  <a:pt x="3040184" y="871415"/>
                  <a:pt x="3434861" y="762000"/>
                </a:cubicBezTo>
                <a:cubicBezTo>
                  <a:pt x="3829538" y="652585"/>
                  <a:pt x="4130430" y="326292"/>
                  <a:pt x="4431323" y="0"/>
                </a:cubicBezTo>
              </a:path>
            </a:pathLst>
          </a:custGeom>
          <a:noFill/>
          <a:ln w="57150" cap="flat" cmpd="sng">
            <a:solidFill>
              <a:srgbClr val="45752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2" name="Google Shape;962;p40"/>
          <p:cNvSpPr/>
          <p:nvPr/>
        </p:nvSpPr>
        <p:spPr>
          <a:xfrm flipH="1">
            <a:off x="5928873" y="3251000"/>
            <a:ext cx="434097" cy="744160"/>
          </a:xfrm>
          <a:custGeom>
            <a:avLst/>
            <a:gdLst/>
            <a:ahLst/>
            <a:cxnLst/>
            <a:rect l="l" t="t" r="r" b="b"/>
            <a:pathLst>
              <a:path w="228132" h="422031" extrusionOk="0">
                <a:moveTo>
                  <a:pt x="0" y="422031"/>
                </a:moveTo>
                <a:cubicBezTo>
                  <a:pt x="81084" y="328246"/>
                  <a:pt x="162169" y="234461"/>
                  <a:pt x="199292" y="164123"/>
                </a:cubicBezTo>
                <a:cubicBezTo>
                  <a:pt x="236415" y="93784"/>
                  <a:pt x="229577" y="46892"/>
                  <a:pt x="222739" y="0"/>
                </a:cubicBezTo>
              </a:path>
            </a:pathLst>
          </a:custGeom>
          <a:noFill/>
          <a:ln w="57150" cap="flat" cmpd="sng">
            <a:solidFill>
              <a:srgbClr val="45752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3" name="Google Shape;963;p40"/>
          <p:cNvSpPr/>
          <p:nvPr/>
        </p:nvSpPr>
        <p:spPr>
          <a:xfrm>
            <a:off x="6775938" y="3739662"/>
            <a:ext cx="917730" cy="1524000"/>
          </a:xfrm>
          <a:custGeom>
            <a:avLst/>
            <a:gdLst/>
            <a:ahLst/>
            <a:cxnLst/>
            <a:rect l="l" t="t" r="r" b="b"/>
            <a:pathLst>
              <a:path w="917730" h="1524000" extrusionOk="0">
                <a:moveTo>
                  <a:pt x="0" y="0"/>
                </a:moveTo>
                <a:cubicBezTo>
                  <a:pt x="350715" y="82061"/>
                  <a:pt x="701431" y="164123"/>
                  <a:pt x="844062" y="351692"/>
                </a:cubicBezTo>
                <a:cubicBezTo>
                  <a:pt x="986693" y="539261"/>
                  <a:pt x="883139" y="930030"/>
                  <a:pt x="855785" y="1125415"/>
                </a:cubicBezTo>
                <a:cubicBezTo>
                  <a:pt x="828431" y="1320800"/>
                  <a:pt x="754185" y="1422400"/>
                  <a:pt x="679939" y="1524000"/>
                </a:cubicBezTo>
              </a:path>
            </a:pathLst>
          </a:custGeom>
          <a:noFill/>
          <a:ln w="57150" cap="flat" cmpd="sng">
            <a:solidFill>
              <a:srgbClr val="45752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4" name="Google Shape;964;p40"/>
          <p:cNvSpPr/>
          <p:nvPr/>
        </p:nvSpPr>
        <p:spPr>
          <a:xfrm>
            <a:off x="8768862" y="3536742"/>
            <a:ext cx="679938" cy="444793"/>
          </a:xfrm>
          <a:custGeom>
            <a:avLst/>
            <a:gdLst/>
            <a:ahLst/>
            <a:cxnLst/>
            <a:rect l="l" t="t" r="r" b="b"/>
            <a:pathLst>
              <a:path w="679938" h="308427" extrusionOk="0">
                <a:moveTo>
                  <a:pt x="0" y="27073"/>
                </a:moveTo>
                <a:cubicBezTo>
                  <a:pt x="113323" y="3627"/>
                  <a:pt x="226646" y="-19819"/>
                  <a:pt x="339969" y="27073"/>
                </a:cubicBezTo>
                <a:cubicBezTo>
                  <a:pt x="453292" y="73965"/>
                  <a:pt x="566615" y="191196"/>
                  <a:pt x="679938" y="308427"/>
                </a:cubicBezTo>
              </a:path>
            </a:pathLst>
          </a:custGeom>
          <a:noFill/>
          <a:ln w="57150" cap="flat" cmpd="sng">
            <a:solidFill>
              <a:srgbClr val="45752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5" name="Google Shape;965;p40"/>
          <p:cNvSpPr/>
          <p:nvPr/>
        </p:nvSpPr>
        <p:spPr>
          <a:xfrm>
            <a:off x="8120963" y="2443473"/>
            <a:ext cx="1429439" cy="444793"/>
          </a:xfrm>
          <a:custGeom>
            <a:avLst/>
            <a:gdLst/>
            <a:ahLst/>
            <a:cxnLst/>
            <a:rect l="l" t="t" r="r" b="b"/>
            <a:pathLst>
              <a:path w="679938" h="308427" extrusionOk="0">
                <a:moveTo>
                  <a:pt x="0" y="27073"/>
                </a:moveTo>
                <a:cubicBezTo>
                  <a:pt x="113323" y="3627"/>
                  <a:pt x="226646" y="-19819"/>
                  <a:pt x="339969" y="27073"/>
                </a:cubicBezTo>
                <a:cubicBezTo>
                  <a:pt x="453292" y="73965"/>
                  <a:pt x="566615" y="191196"/>
                  <a:pt x="679938" y="308427"/>
                </a:cubicBezTo>
              </a:path>
            </a:pathLst>
          </a:custGeom>
          <a:noFill/>
          <a:ln w="57150" cap="flat" cmpd="sng">
            <a:solidFill>
              <a:srgbClr val="45752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6" name="Google Shape;966;p40"/>
          <p:cNvSpPr/>
          <p:nvPr/>
        </p:nvSpPr>
        <p:spPr>
          <a:xfrm rot="5400000" flipH="1">
            <a:off x="4120577" y="484229"/>
            <a:ext cx="356460" cy="3155345"/>
          </a:xfrm>
          <a:custGeom>
            <a:avLst/>
            <a:gdLst/>
            <a:ahLst/>
            <a:cxnLst/>
            <a:rect l="l" t="t" r="r" b="b"/>
            <a:pathLst>
              <a:path w="917730" h="1524000" extrusionOk="0">
                <a:moveTo>
                  <a:pt x="0" y="0"/>
                </a:moveTo>
                <a:cubicBezTo>
                  <a:pt x="350715" y="82061"/>
                  <a:pt x="701431" y="164123"/>
                  <a:pt x="844062" y="351692"/>
                </a:cubicBezTo>
                <a:cubicBezTo>
                  <a:pt x="986693" y="539261"/>
                  <a:pt x="883139" y="930030"/>
                  <a:pt x="855785" y="1125415"/>
                </a:cubicBezTo>
                <a:cubicBezTo>
                  <a:pt x="828431" y="1320800"/>
                  <a:pt x="754185" y="1422400"/>
                  <a:pt x="679939" y="1524000"/>
                </a:cubicBezTo>
              </a:path>
            </a:pathLst>
          </a:custGeom>
          <a:noFill/>
          <a:ln w="57150" cap="flat" cmpd="sng">
            <a:solidFill>
              <a:srgbClr val="45752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7" name="Google Shape;967;p40"/>
          <p:cNvSpPr/>
          <p:nvPr/>
        </p:nvSpPr>
        <p:spPr>
          <a:xfrm rot="-8102070" flipH="1">
            <a:off x="3745007" y="4537720"/>
            <a:ext cx="1199807" cy="503131"/>
          </a:xfrm>
          <a:custGeom>
            <a:avLst/>
            <a:gdLst/>
            <a:ahLst/>
            <a:cxnLst/>
            <a:rect l="l" t="t" r="r" b="b"/>
            <a:pathLst>
              <a:path w="679938" h="308427" extrusionOk="0">
                <a:moveTo>
                  <a:pt x="0" y="27073"/>
                </a:moveTo>
                <a:cubicBezTo>
                  <a:pt x="113323" y="3627"/>
                  <a:pt x="226646" y="-19819"/>
                  <a:pt x="339969" y="27073"/>
                </a:cubicBezTo>
                <a:cubicBezTo>
                  <a:pt x="453292" y="73965"/>
                  <a:pt x="566615" y="191196"/>
                  <a:pt x="679938" y="308427"/>
                </a:cubicBezTo>
              </a:path>
            </a:pathLst>
          </a:custGeom>
          <a:noFill/>
          <a:ln w="57150" cap="flat" cmpd="sng">
            <a:solidFill>
              <a:srgbClr val="45752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4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Points clés de l'apprentissage</a:t>
            </a:r>
            <a:endParaRPr/>
          </a:p>
        </p:txBody>
      </p:sp>
      <p:sp>
        <p:nvSpPr>
          <p:cNvPr id="974" name="Google Shape;974;p41"/>
          <p:cNvSpPr txBox="1"/>
          <p:nvPr/>
        </p:nvSpPr>
        <p:spPr>
          <a:xfrm>
            <a:off x="1189388" y="3682897"/>
            <a:ext cx="4502232"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Le gestionnaire de cas doit connaître les différents types de services disponibles et savoir comment aider les clients à accéder à ces services.</a:t>
            </a:r>
            <a:endParaRPr sz="2400">
              <a:solidFill>
                <a:schemeClr val="dk1"/>
              </a:solidFill>
              <a:latin typeface="Arial"/>
              <a:ea typeface="Arial"/>
              <a:cs typeface="Arial"/>
              <a:sym typeface="Arial"/>
            </a:endParaRPr>
          </a:p>
        </p:txBody>
      </p:sp>
      <p:sp>
        <p:nvSpPr>
          <p:cNvPr id="975" name="Google Shape;975;p41"/>
          <p:cNvSpPr txBox="1"/>
          <p:nvPr/>
        </p:nvSpPr>
        <p:spPr>
          <a:xfrm>
            <a:off x="6721885" y="3682897"/>
            <a:ext cx="405922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La mise à jour de la cartographie des services et de la procédure d'orientation renforce les orientations.</a:t>
            </a:r>
            <a:endParaRPr sz="2400">
              <a:solidFill>
                <a:schemeClr val="dk1"/>
              </a:solidFill>
              <a:latin typeface="Arial"/>
              <a:ea typeface="Arial"/>
              <a:cs typeface="Arial"/>
              <a:sym typeface="Arial"/>
            </a:endParaRPr>
          </a:p>
        </p:txBody>
      </p:sp>
      <p:sp>
        <p:nvSpPr>
          <p:cNvPr id="976" name="Google Shape;976;p41"/>
          <p:cNvSpPr/>
          <p:nvPr/>
        </p:nvSpPr>
        <p:spPr>
          <a:xfrm>
            <a:off x="2914724" y="2123543"/>
            <a:ext cx="1051560" cy="1051560"/>
          </a:xfrm>
          <a:prstGeom prst="star5">
            <a:avLst>
              <a:gd name="adj" fmla="val 28143"/>
              <a:gd name="hf" fmla="val 105146"/>
              <a:gd name="vf" fmla="val 11055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77" name="Google Shape;977;p41"/>
          <p:cNvSpPr/>
          <p:nvPr/>
        </p:nvSpPr>
        <p:spPr>
          <a:xfrm>
            <a:off x="8225716" y="2123544"/>
            <a:ext cx="1051560" cy="1051560"/>
          </a:xfrm>
          <a:prstGeom prst="star5">
            <a:avLst>
              <a:gd name="adj" fmla="val 28143"/>
              <a:gd name="hf" fmla="val 105146"/>
              <a:gd name="vf" fmla="val 11055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982"/>
        <p:cNvGrpSpPr/>
        <p:nvPr/>
      </p:nvGrpSpPr>
      <p:grpSpPr>
        <a:xfrm>
          <a:off x="0" y="0"/>
          <a:ext cx="0" cy="0"/>
          <a:chOff x="0" y="0"/>
          <a:chExt cx="0" cy="0"/>
        </a:xfrm>
      </p:grpSpPr>
      <p:sp>
        <p:nvSpPr>
          <p:cNvPr id="983" name="Google Shape;983;p42"/>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5752C"/>
              </a:buClr>
              <a:buSzPts val="2400"/>
              <a:buFont typeface="Garamond"/>
              <a:buNone/>
            </a:pPr>
            <a:r>
              <a:rPr lang="en-GB" sz="2400" b="1">
                <a:solidFill>
                  <a:srgbClr val="45752C"/>
                </a:solidFill>
                <a:latin typeface="Garamond"/>
                <a:ea typeface="Garamond"/>
                <a:cs typeface="Garamond"/>
                <a:sym typeface="Garamond"/>
              </a:rPr>
              <a:t>SESSION 5</a:t>
            </a:r>
            <a:endParaRPr/>
          </a:p>
          <a:p>
            <a:pPr marL="0" marR="0" lvl="0" indent="0" algn="l" rtl="0">
              <a:lnSpc>
                <a:spcPct val="90000"/>
              </a:lnSpc>
              <a:spcBef>
                <a:spcPts val="0"/>
              </a:spcBef>
              <a:spcAft>
                <a:spcPts val="0"/>
              </a:spcAft>
              <a:buClr>
                <a:srgbClr val="45752C"/>
              </a:buClr>
              <a:buSzPts val="4400"/>
              <a:buFont typeface="Garamond"/>
              <a:buNone/>
            </a:pPr>
            <a:br>
              <a:rPr lang="en-GB" sz="4400" b="1">
                <a:solidFill>
                  <a:srgbClr val="45752C"/>
                </a:solidFill>
                <a:latin typeface="Garamond"/>
                <a:ea typeface="Garamond"/>
                <a:cs typeface="Garamond"/>
                <a:sym typeface="Garamond"/>
              </a:rPr>
            </a:br>
            <a:r>
              <a:rPr lang="en-GB" sz="5400" b="1">
                <a:solidFill>
                  <a:srgbClr val="45752C"/>
                </a:solidFill>
                <a:latin typeface="Garamond"/>
                <a:ea typeface="Garamond"/>
                <a:cs typeface="Garamond"/>
                <a:sym typeface="Garamond"/>
              </a:rPr>
              <a:t>Comment formuler des buts et des objectifs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4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Fixer des objectifs SMART</a:t>
            </a:r>
            <a:endParaRPr/>
          </a:p>
        </p:txBody>
      </p:sp>
      <p:sp>
        <p:nvSpPr>
          <p:cNvPr id="990" name="Google Shape;990;p43"/>
          <p:cNvSpPr/>
          <p:nvPr/>
        </p:nvSpPr>
        <p:spPr>
          <a:xfrm>
            <a:off x="914397" y="2829697"/>
            <a:ext cx="1705233" cy="156930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7200" b="1">
                <a:solidFill>
                  <a:schemeClr val="lt1"/>
                </a:solidFill>
                <a:latin typeface="Arial"/>
                <a:ea typeface="Arial"/>
                <a:cs typeface="Arial"/>
                <a:sym typeface="Arial"/>
              </a:rPr>
              <a:t>S</a:t>
            </a:r>
            <a:endParaRPr sz="7200" b="1">
              <a:solidFill>
                <a:schemeClr val="lt1"/>
              </a:solidFill>
              <a:latin typeface="Arial"/>
              <a:ea typeface="Arial"/>
              <a:cs typeface="Arial"/>
              <a:sym typeface="Arial"/>
            </a:endParaRPr>
          </a:p>
        </p:txBody>
      </p:sp>
      <p:sp>
        <p:nvSpPr>
          <p:cNvPr id="991" name="Google Shape;991;p43"/>
          <p:cNvSpPr/>
          <p:nvPr/>
        </p:nvSpPr>
        <p:spPr>
          <a:xfrm>
            <a:off x="3037700" y="2829697"/>
            <a:ext cx="1705233" cy="1569308"/>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7200" b="1">
                <a:solidFill>
                  <a:schemeClr val="lt1"/>
                </a:solidFill>
                <a:latin typeface="Arial"/>
                <a:ea typeface="Arial"/>
                <a:cs typeface="Arial"/>
                <a:sym typeface="Arial"/>
              </a:rPr>
              <a:t>M</a:t>
            </a:r>
            <a:endParaRPr sz="7200" b="1">
              <a:solidFill>
                <a:schemeClr val="lt1"/>
              </a:solidFill>
              <a:latin typeface="Arial"/>
              <a:ea typeface="Arial"/>
              <a:cs typeface="Arial"/>
              <a:sym typeface="Arial"/>
            </a:endParaRPr>
          </a:p>
        </p:txBody>
      </p:sp>
      <p:sp>
        <p:nvSpPr>
          <p:cNvPr id="992" name="Google Shape;992;p43"/>
          <p:cNvSpPr/>
          <p:nvPr/>
        </p:nvSpPr>
        <p:spPr>
          <a:xfrm>
            <a:off x="5161003" y="2829697"/>
            <a:ext cx="1705233" cy="156930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7200" b="1">
                <a:solidFill>
                  <a:schemeClr val="lt1"/>
                </a:solidFill>
                <a:latin typeface="Arial"/>
                <a:ea typeface="Arial"/>
                <a:cs typeface="Arial"/>
                <a:sym typeface="Arial"/>
              </a:rPr>
              <a:t>A</a:t>
            </a:r>
            <a:endParaRPr sz="7200" b="1">
              <a:solidFill>
                <a:schemeClr val="lt1"/>
              </a:solidFill>
              <a:latin typeface="Arial"/>
              <a:ea typeface="Arial"/>
              <a:cs typeface="Arial"/>
              <a:sym typeface="Arial"/>
            </a:endParaRPr>
          </a:p>
        </p:txBody>
      </p:sp>
      <p:sp>
        <p:nvSpPr>
          <p:cNvPr id="993" name="Google Shape;993;p43"/>
          <p:cNvSpPr/>
          <p:nvPr/>
        </p:nvSpPr>
        <p:spPr>
          <a:xfrm>
            <a:off x="7284306" y="2829697"/>
            <a:ext cx="1705233" cy="1569308"/>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7200" b="1">
                <a:solidFill>
                  <a:schemeClr val="lt1"/>
                </a:solidFill>
                <a:latin typeface="Arial"/>
                <a:ea typeface="Arial"/>
                <a:cs typeface="Arial"/>
                <a:sym typeface="Arial"/>
              </a:rPr>
              <a:t>R</a:t>
            </a:r>
            <a:endParaRPr sz="7200" b="1">
              <a:solidFill>
                <a:schemeClr val="lt1"/>
              </a:solidFill>
              <a:latin typeface="Arial"/>
              <a:ea typeface="Arial"/>
              <a:cs typeface="Arial"/>
              <a:sym typeface="Arial"/>
            </a:endParaRPr>
          </a:p>
        </p:txBody>
      </p:sp>
      <p:sp>
        <p:nvSpPr>
          <p:cNvPr id="994" name="Google Shape;994;p43"/>
          <p:cNvSpPr/>
          <p:nvPr/>
        </p:nvSpPr>
        <p:spPr>
          <a:xfrm>
            <a:off x="9407609" y="2829697"/>
            <a:ext cx="1705233" cy="1569308"/>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7200" b="1">
                <a:solidFill>
                  <a:schemeClr val="lt1"/>
                </a:solidFill>
                <a:latin typeface="Arial"/>
                <a:ea typeface="Arial"/>
                <a:cs typeface="Arial"/>
                <a:sym typeface="Arial"/>
              </a:rPr>
              <a:t>T</a:t>
            </a:r>
            <a:endParaRPr sz="7200" b="1">
              <a:solidFill>
                <a:schemeClr val="lt1"/>
              </a:solidFill>
              <a:latin typeface="Arial"/>
              <a:ea typeface="Arial"/>
              <a:cs typeface="Arial"/>
              <a:sym typeface="Arial"/>
            </a:endParaRPr>
          </a:p>
        </p:txBody>
      </p:sp>
      <p:grpSp>
        <p:nvGrpSpPr>
          <p:cNvPr id="995" name="Google Shape;995;p43"/>
          <p:cNvGrpSpPr/>
          <p:nvPr/>
        </p:nvGrpSpPr>
        <p:grpSpPr>
          <a:xfrm>
            <a:off x="9994118" y="33917"/>
            <a:ext cx="2057602" cy="1975956"/>
            <a:chOff x="9994118" y="33917"/>
            <a:chExt cx="2057602" cy="1975956"/>
          </a:xfrm>
        </p:grpSpPr>
        <p:sp>
          <p:nvSpPr>
            <p:cNvPr id="996" name="Google Shape;996;p43"/>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997" name="Google Shape;997;p43"/>
            <p:cNvGrpSpPr/>
            <p:nvPr/>
          </p:nvGrpSpPr>
          <p:grpSpPr>
            <a:xfrm>
              <a:off x="10741851" y="707024"/>
              <a:ext cx="562136" cy="634675"/>
              <a:chOff x="760175" y="830141"/>
              <a:chExt cx="867619" cy="979580"/>
            </a:xfrm>
          </p:grpSpPr>
          <p:sp>
            <p:nvSpPr>
              <p:cNvPr id="998" name="Google Shape;998;p43"/>
              <p:cNvSpPr/>
              <p:nvPr/>
            </p:nvSpPr>
            <p:spPr>
              <a:xfrm>
                <a:off x="864636" y="830141"/>
                <a:ext cx="763158" cy="97957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rgbClr val="45752C"/>
                    </a:solidFill>
                    <a:latin typeface="Arial"/>
                    <a:ea typeface="Arial"/>
                    <a:cs typeface="Arial"/>
                    <a:sym typeface="Arial"/>
                  </a:rPr>
                  <a:t>143</a:t>
                </a:r>
                <a:endParaRPr/>
              </a:p>
            </p:txBody>
          </p:sp>
          <p:sp>
            <p:nvSpPr>
              <p:cNvPr id="999" name="Google Shape;999;p43"/>
              <p:cNvSpPr/>
              <p:nvPr/>
            </p:nvSpPr>
            <p:spPr>
              <a:xfrm>
                <a:off x="760175" y="830143"/>
                <a:ext cx="149292" cy="979578"/>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4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Fixer des objectifs SMART</a:t>
            </a:r>
            <a:endParaRPr/>
          </a:p>
        </p:txBody>
      </p:sp>
      <p:sp>
        <p:nvSpPr>
          <p:cNvPr id="1006" name="Google Shape;1006;p44"/>
          <p:cNvSpPr txBox="1"/>
          <p:nvPr/>
        </p:nvSpPr>
        <p:spPr>
          <a:xfrm>
            <a:off x="836531" y="3888351"/>
            <a:ext cx="1783099" cy="1831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SPÉCIFIQUE</a:t>
            </a:r>
            <a:r>
              <a:rPr lang="en-GB" sz="1800">
                <a:solidFill>
                  <a:schemeClr val="dk1"/>
                </a:solidFill>
                <a:latin typeface="Arial"/>
                <a:ea typeface="Arial"/>
                <a:cs typeface="Arial"/>
                <a:sym typeface="Arial"/>
              </a:rPr>
              <a:t> </a:t>
            </a:r>
            <a:endParaRPr/>
          </a:p>
          <a:p>
            <a:pPr marL="0" marR="0" lvl="0" indent="0" algn="l" rtl="0">
              <a:spcBef>
                <a:spcPts val="600"/>
              </a:spcBef>
              <a:spcAft>
                <a:spcPts val="0"/>
              </a:spcAft>
              <a:buNone/>
            </a:pPr>
            <a:r>
              <a:rPr lang="en-GB" sz="1800">
                <a:solidFill>
                  <a:schemeClr val="dk1"/>
                </a:solidFill>
                <a:latin typeface="Arial"/>
                <a:ea typeface="Arial"/>
                <a:cs typeface="Arial"/>
                <a:sym typeface="Arial"/>
              </a:rPr>
              <a:t>Une focalisation claire et précise sur "qui" fait "quoi". </a:t>
            </a:r>
            <a:endParaRPr sz="1800">
              <a:solidFill>
                <a:schemeClr val="dk1"/>
              </a:solidFill>
              <a:latin typeface="Arial"/>
              <a:ea typeface="Arial"/>
              <a:cs typeface="Arial"/>
              <a:sym typeface="Arial"/>
            </a:endParaRPr>
          </a:p>
        </p:txBody>
      </p:sp>
      <p:sp>
        <p:nvSpPr>
          <p:cNvPr id="1007" name="Google Shape;1007;p44"/>
          <p:cNvSpPr txBox="1"/>
          <p:nvPr/>
        </p:nvSpPr>
        <p:spPr>
          <a:xfrm>
            <a:off x="2907174" y="3888351"/>
            <a:ext cx="1835759" cy="15542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MESURABLE</a:t>
            </a:r>
            <a:endParaRPr/>
          </a:p>
          <a:p>
            <a:pPr marL="0" marR="0" lvl="0" indent="0" algn="l" rtl="0">
              <a:spcBef>
                <a:spcPts val="600"/>
              </a:spcBef>
              <a:spcAft>
                <a:spcPts val="0"/>
              </a:spcAft>
              <a:buNone/>
            </a:pPr>
            <a:r>
              <a:rPr lang="en-GB" sz="1800">
                <a:solidFill>
                  <a:schemeClr val="dk1"/>
                </a:solidFill>
                <a:latin typeface="Arial"/>
                <a:ea typeface="Arial"/>
                <a:cs typeface="Arial"/>
                <a:sym typeface="Arial"/>
              </a:rPr>
              <a:t>Possibilité de mesurer ou d'identifier si l'objectif est atteint</a:t>
            </a:r>
            <a:endParaRPr sz="1800">
              <a:solidFill>
                <a:schemeClr val="dk1"/>
              </a:solidFill>
              <a:latin typeface="Arial"/>
              <a:ea typeface="Arial"/>
              <a:cs typeface="Arial"/>
              <a:sym typeface="Arial"/>
            </a:endParaRPr>
          </a:p>
        </p:txBody>
      </p:sp>
      <p:sp>
        <p:nvSpPr>
          <p:cNvPr id="1008" name="Google Shape;1008;p44"/>
          <p:cNvSpPr txBox="1"/>
          <p:nvPr/>
        </p:nvSpPr>
        <p:spPr>
          <a:xfrm>
            <a:off x="5161003" y="3888351"/>
            <a:ext cx="1705233" cy="15542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RÉALISABLE</a:t>
            </a:r>
            <a:endParaRPr/>
          </a:p>
          <a:p>
            <a:pPr marL="0" marR="0" lvl="0" indent="0" algn="l" rtl="0">
              <a:spcBef>
                <a:spcPts val="600"/>
              </a:spcBef>
              <a:spcAft>
                <a:spcPts val="0"/>
              </a:spcAft>
              <a:buNone/>
            </a:pPr>
            <a:r>
              <a:rPr lang="en-GB" sz="1800">
                <a:solidFill>
                  <a:schemeClr val="dk1"/>
                </a:solidFill>
                <a:latin typeface="Arial"/>
                <a:ea typeface="Arial"/>
                <a:cs typeface="Arial"/>
                <a:sym typeface="Arial"/>
              </a:rPr>
              <a:t>Avec les ressources et les services disponibles</a:t>
            </a:r>
            <a:endParaRPr sz="1800">
              <a:solidFill>
                <a:schemeClr val="dk1"/>
              </a:solidFill>
              <a:latin typeface="Arial"/>
              <a:ea typeface="Arial"/>
              <a:cs typeface="Arial"/>
              <a:sym typeface="Arial"/>
            </a:endParaRPr>
          </a:p>
        </p:txBody>
      </p:sp>
      <p:sp>
        <p:nvSpPr>
          <p:cNvPr id="1009" name="Google Shape;1009;p44"/>
          <p:cNvSpPr txBox="1"/>
          <p:nvPr/>
        </p:nvSpPr>
        <p:spPr>
          <a:xfrm>
            <a:off x="7284305" y="3888351"/>
            <a:ext cx="1705233" cy="10002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REALISTE</a:t>
            </a:r>
            <a:endParaRPr/>
          </a:p>
          <a:p>
            <a:pPr marL="0" marR="0" lvl="0" indent="0" algn="l" rtl="0">
              <a:spcBef>
                <a:spcPts val="600"/>
              </a:spcBef>
              <a:spcAft>
                <a:spcPts val="0"/>
              </a:spcAft>
              <a:buNone/>
            </a:pPr>
            <a:r>
              <a:rPr lang="en-GB" sz="1800">
                <a:solidFill>
                  <a:schemeClr val="dk1"/>
                </a:solidFill>
                <a:latin typeface="Arial"/>
                <a:ea typeface="Arial"/>
                <a:cs typeface="Arial"/>
                <a:sym typeface="Arial"/>
              </a:rPr>
              <a:t>Pour répondre aux besoins</a:t>
            </a:r>
            <a:endParaRPr sz="1800">
              <a:solidFill>
                <a:schemeClr val="dk1"/>
              </a:solidFill>
              <a:latin typeface="Arial"/>
              <a:ea typeface="Arial"/>
              <a:cs typeface="Arial"/>
              <a:sym typeface="Arial"/>
            </a:endParaRPr>
          </a:p>
        </p:txBody>
      </p:sp>
      <p:sp>
        <p:nvSpPr>
          <p:cNvPr id="1010" name="Google Shape;1010;p44"/>
          <p:cNvSpPr txBox="1"/>
          <p:nvPr/>
        </p:nvSpPr>
        <p:spPr>
          <a:xfrm>
            <a:off x="9407606" y="3888351"/>
            <a:ext cx="1946193" cy="1277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LIMITÉ DANS LE TEMPS</a:t>
            </a:r>
            <a:endParaRPr/>
          </a:p>
          <a:p>
            <a:pPr marL="0" marR="0" lvl="0" indent="0" algn="l" rtl="0">
              <a:spcBef>
                <a:spcPts val="600"/>
              </a:spcBef>
              <a:spcAft>
                <a:spcPts val="0"/>
              </a:spcAft>
              <a:buNone/>
            </a:pPr>
            <a:r>
              <a:rPr lang="en-GB" sz="1800">
                <a:solidFill>
                  <a:schemeClr val="dk1"/>
                </a:solidFill>
                <a:latin typeface="Arial"/>
                <a:ea typeface="Arial"/>
                <a:cs typeface="Arial"/>
                <a:sym typeface="Arial"/>
              </a:rPr>
              <a:t>Fixer un calendrier précis</a:t>
            </a:r>
            <a:endParaRPr sz="1800">
              <a:solidFill>
                <a:schemeClr val="dk1"/>
              </a:solidFill>
              <a:latin typeface="Arial"/>
              <a:ea typeface="Arial"/>
              <a:cs typeface="Arial"/>
              <a:sym typeface="Arial"/>
            </a:endParaRPr>
          </a:p>
        </p:txBody>
      </p:sp>
      <p:sp>
        <p:nvSpPr>
          <p:cNvPr id="1011" name="Google Shape;1011;p44"/>
          <p:cNvSpPr/>
          <p:nvPr/>
        </p:nvSpPr>
        <p:spPr>
          <a:xfrm>
            <a:off x="914397" y="2009873"/>
            <a:ext cx="1705233" cy="156930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7200" b="1">
                <a:solidFill>
                  <a:schemeClr val="lt1"/>
                </a:solidFill>
                <a:latin typeface="Arial"/>
                <a:ea typeface="Arial"/>
                <a:cs typeface="Arial"/>
                <a:sym typeface="Arial"/>
              </a:rPr>
              <a:t>S</a:t>
            </a:r>
            <a:endParaRPr sz="7200" b="1">
              <a:solidFill>
                <a:schemeClr val="lt1"/>
              </a:solidFill>
              <a:latin typeface="Arial"/>
              <a:ea typeface="Arial"/>
              <a:cs typeface="Arial"/>
              <a:sym typeface="Arial"/>
            </a:endParaRPr>
          </a:p>
        </p:txBody>
      </p:sp>
      <p:sp>
        <p:nvSpPr>
          <p:cNvPr id="1012" name="Google Shape;1012;p44"/>
          <p:cNvSpPr/>
          <p:nvPr/>
        </p:nvSpPr>
        <p:spPr>
          <a:xfrm>
            <a:off x="3037700" y="2009873"/>
            <a:ext cx="1705233" cy="1569308"/>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7200" b="1">
                <a:solidFill>
                  <a:schemeClr val="lt1"/>
                </a:solidFill>
                <a:latin typeface="Arial"/>
                <a:ea typeface="Arial"/>
                <a:cs typeface="Arial"/>
                <a:sym typeface="Arial"/>
              </a:rPr>
              <a:t>M</a:t>
            </a:r>
            <a:endParaRPr sz="7200" b="1">
              <a:solidFill>
                <a:schemeClr val="lt1"/>
              </a:solidFill>
              <a:latin typeface="Arial"/>
              <a:ea typeface="Arial"/>
              <a:cs typeface="Arial"/>
              <a:sym typeface="Arial"/>
            </a:endParaRPr>
          </a:p>
        </p:txBody>
      </p:sp>
      <p:sp>
        <p:nvSpPr>
          <p:cNvPr id="1013" name="Google Shape;1013;p44"/>
          <p:cNvSpPr/>
          <p:nvPr/>
        </p:nvSpPr>
        <p:spPr>
          <a:xfrm>
            <a:off x="5161003" y="2009873"/>
            <a:ext cx="1705233" cy="156930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7200" b="1">
                <a:solidFill>
                  <a:schemeClr val="lt1"/>
                </a:solidFill>
                <a:latin typeface="Arial"/>
                <a:ea typeface="Arial"/>
                <a:cs typeface="Arial"/>
                <a:sym typeface="Arial"/>
              </a:rPr>
              <a:t>A</a:t>
            </a:r>
            <a:endParaRPr sz="7200" b="1">
              <a:solidFill>
                <a:schemeClr val="lt1"/>
              </a:solidFill>
              <a:latin typeface="Arial"/>
              <a:ea typeface="Arial"/>
              <a:cs typeface="Arial"/>
              <a:sym typeface="Arial"/>
            </a:endParaRPr>
          </a:p>
        </p:txBody>
      </p:sp>
      <p:sp>
        <p:nvSpPr>
          <p:cNvPr id="1014" name="Google Shape;1014;p44"/>
          <p:cNvSpPr/>
          <p:nvPr/>
        </p:nvSpPr>
        <p:spPr>
          <a:xfrm>
            <a:off x="7284306" y="2009873"/>
            <a:ext cx="1705233" cy="1569308"/>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7200" b="1">
                <a:solidFill>
                  <a:schemeClr val="lt1"/>
                </a:solidFill>
                <a:latin typeface="Arial"/>
                <a:ea typeface="Arial"/>
                <a:cs typeface="Arial"/>
                <a:sym typeface="Arial"/>
              </a:rPr>
              <a:t>R</a:t>
            </a:r>
            <a:endParaRPr sz="7200" b="1">
              <a:solidFill>
                <a:schemeClr val="lt1"/>
              </a:solidFill>
              <a:latin typeface="Arial"/>
              <a:ea typeface="Arial"/>
              <a:cs typeface="Arial"/>
              <a:sym typeface="Arial"/>
            </a:endParaRPr>
          </a:p>
        </p:txBody>
      </p:sp>
      <p:sp>
        <p:nvSpPr>
          <p:cNvPr id="1015" name="Google Shape;1015;p44"/>
          <p:cNvSpPr/>
          <p:nvPr/>
        </p:nvSpPr>
        <p:spPr>
          <a:xfrm>
            <a:off x="9407609" y="2009873"/>
            <a:ext cx="1705233" cy="1569308"/>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7200" b="1">
                <a:solidFill>
                  <a:schemeClr val="lt1"/>
                </a:solidFill>
                <a:latin typeface="Arial"/>
                <a:ea typeface="Arial"/>
                <a:cs typeface="Arial"/>
                <a:sym typeface="Arial"/>
              </a:rPr>
              <a:t>T</a:t>
            </a:r>
            <a:endParaRPr sz="7200" b="1">
              <a:solidFill>
                <a:schemeClr val="lt1"/>
              </a:solidFill>
              <a:latin typeface="Arial"/>
              <a:ea typeface="Arial"/>
              <a:cs typeface="Arial"/>
              <a:sym typeface="Arial"/>
            </a:endParaRPr>
          </a:p>
        </p:txBody>
      </p:sp>
      <p:grpSp>
        <p:nvGrpSpPr>
          <p:cNvPr id="1016" name="Google Shape;1016;p44"/>
          <p:cNvGrpSpPr/>
          <p:nvPr/>
        </p:nvGrpSpPr>
        <p:grpSpPr>
          <a:xfrm>
            <a:off x="9994118" y="33917"/>
            <a:ext cx="2057602" cy="1975956"/>
            <a:chOff x="9994118" y="33917"/>
            <a:chExt cx="2057602" cy="1975956"/>
          </a:xfrm>
        </p:grpSpPr>
        <p:sp>
          <p:nvSpPr>
            <p:cNvPr id="1017" name="Google Shape;1017;p44"/>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18" name="Google Shape;1018;p44"/>
            <p:cNvGrpSpPr/>
            <p:nvPr/>
          </p:nvGrpSpPr>
          <p:grpSpPr>
            <a:xfrm>
              <a:off x="10621771" y="762700"/>
              <a:ext cx="562136" cy="634675"/>
              <a:chOff x="760175" y="830142"/>
              <a:chExt cx="867619" cy="979579"/>
            </a:xfrm>
          </p:grpSpPr>
          <p:sp>
            <p:nvSpPr>
              <p:cNvPr id="1019" name="Google Shape;1019;p44"/>
              <p:cNvSpPr/>
              <p:nvPr/>
            </p:nvSpPr>
            <p:spPr>
              <a:xfrm>
                <a:off x="864636" y="830142"/>
                <a:ext cx="763158" cy="97957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rgbClr val="45752C"/>
                    </a:solidFill>
                    <a:latin typeface="Arial"/>
                    <a:ea typeface="Arial"/>
                    <a:cs typeface="Arial"/>
                    <a:sym typeface="Arial"/>
                  </a:rPr>
                  <a:t>143</a:t>
                </a:r>
                <a:endParaRPr/>
              </a:p>
            </p:txBody>
          </p:sp>
          <p:sp>
            <p:nvSpPr>
              <p:cNvPr id="1020" name="Google Shape;1020;p44"/>
              <p:cNvSpPr/>
              <p:nvPr/>
            </p:nvSpPr>
            <p:spPr>
              <a:xfrm>
                <a:off x="760175" y="830144"/>
                <a:ext cx="149292" cy="97957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21" name="Google Shape;1021;p44"/>
            <p:cNvGrpSpPr/>
            <p:nvPr/>
          </p:nvGrpSpPr>
          <p:grpSpPr>
            <a:xfrm>
              <a:off x="11325415" y="762701"/>
              <a:ext cx="182192" cy="634674"/>
              <a:chOff x="2121762" y="2323619"/>
              <a:chExt cx="200378" cy="825210"/>
            </a:xfrm>
          </p:grpSpPr>
          <p:sp>
            <p:nvSpPr>
              <p:cNvPr id="1022" name="Google Shape;1022;p44"/>
              <p:cNvSpPr/>
              <p:nvPr/>
            </p:nvSpPr>
            <p:spPr>
              <a:xfrm>
                <a:off x="2121763" y="2323619"/>
                <a:ext cx="200377" cy="172739"/>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3" name="Google Shape;1023;p44"/>
              <p:cNvSpPr/>
              <p:nvPr/>
            </p:nvSpPr>
            <p:spPr>
              <a:xfrm>
                <a:off x="2121762" y="2496169"/>
                <a:ext cx="200377" cy="65266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1028"/>
        <p:cNvGrpSpPr/>
        <p:nvPr/>
      </p:nvGrpSpPr>
      <p:grpSpPr>
        <a:xfrm>
          <a:off x="0" y="0"/>
          <a:ext cx="0" cy="0"/>
          <a:chOff x="0" y="0"/>
          <a:chExt cx="0" cy="0"/>
        </a:xfrm>
      </p:grpSpPr>
      <p:sp>
        <p:nvSpPr>
          <p:cNvPr id="1029" name="Google Shape;1029;p45"/>
          <p:cNvSpPr txBox="1"/>
          <p:nvPr/>
        </p:nvSpPr>
        <p:spPr>
          <a:xfrm>
            <a:off x="796386" y="3117980"/>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4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Objectifs de la gestion des cas de PE </a:t>
            </a:r>
            <a:endParaRPr/>
          </a:p>
        </p:txBody>
      </p:sp>
      <p:sp>
        <p:nvSpPr>
          <p:cNvPr id="1036" name="Google Shape;1036;p46"/>
          <p:cNvSpPr txBox="1"/>
          <p:nvPr/>
        </p:nvSpPr>
        <p:spPr>
          <a:xfrm>
            <a:off x="6499646" y="4285840"/>
            <a:ext cx="4994135" cy="156966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400"/>
              <a:buFont typeface="Arial"/>
              <a:buAutoNum type="arabicPeriod"/>
            </a:pPr>
            <a:r>
              <a:rPr lang="en-GB" sz="2400">
                <a:solidFill>
                  <a:schemeClr val="dk1"/>
                </a:solidFill>
                <a:latin typeface="Arial"/>
                <a:ea typeface="Arial"/>
                <a:cs typeface="Arial"/>
                <a:sym typeface="Arial"/>
              </a:rPr>
              <a:t>Hiérarchiser les objectifs en fonction de l'ordre de priorité des besoins</a:t>
            </a:r>
            <a:endParaRPr/>
          </a:p>
          <a:p>
            <a:pPr marL="457200" marR="0" lvl="0" indent="-457200" algn="l" rtl="0">
              <a:spcBef>
                <a:spcPts val="0"/>
              </a:spcBef>
              <a:spcAft>
                <a:spcPts val="0"/>
              </a:spcAft>
              <a:buClr>
                <a:schemeClr val="dk1"/>
              </a:buClr>
              <a:buSzPts val="2400"/>
              <a:buFont typeface="Arial"/>
              <a:buAutoNum type="arabicPeriod"/>
            </a:pPr>
            <a:r>
              <a:rPr lang="en-GB" sz="2400">
                <a:solidFill>
                  <a:schemeClr val="dk1"/>
                </a:solidFill>
                <a:latin typeface="Arial"/>
                <a:ea typeface="Arial"/>
                <a:cs typeface="Arial"/>
                <a:sym typeface="Arial"/>
              </a:rPr>
              <a:t>Analyser les actions disponibles</a:t>
            </a:r>
            <a:endParaRPr/>
          </a:p>
          <a:p>
            <a:pPr marL="457200" marR="0" lvl="0" indent="-457200" algn="l" rtl="0">
              <a:spcBef>
                <a:spcPts val="0"/>
              </a:spcBef>
              <a:spcAft>
                <a:spcPts val="0"/>
              </a:spcAft>
              <a:buClr>
                <a:schemeClr val="dk1"/>
              </a:buClr>
              <a:buSzPts val="2400"/>
              <a:buFont typeface="Arial"/>
              <a:buAutoNum type="arabicPeriod"/>
            </a:pPr>
            <a:r>
              <a:rPr lang="en-GB" sz="2400">
                <a:solidFill>
                  <a:schemeClr val="dk1"/>
                </a:solidFill>
                <a:latin typeface="Arial"/>
                <a:ea typeface="Arial"/>
                <a:cs typeface="Arial"/>
                <a:sym typeface="Arial"/>
              </a:rPr>
              <a:t>Plan </a:t>
            </a:r>
            <a:endParaRPr sz="2400">
              <a:solidFill>
                <a:schemeClr val="dk1"/>
              </a:solidFill>
              <a:latin typeface="Arial"/>
              <a:ea typeface="Arial"/>
              <a:cs typeface="Arial"/>
              <a:sym typeface="Arial"/>
            </a:endParaRPr>
          </a:p>
        </p:txBody>
      </p:sp>
      <p:sp>
        <p:nvSpPr>
          <p:cNvPr id="1037" name="Google Shape;1037;p46"/>
          <p:cNvSpPr txBox="1"/>
          <p:nvPr/>
        </p:nvSpPr>
        <p:spPr>
          <a:xfrm>
            <a:off x="1166747" y="1590796"/>
            <a:ext cx="4562471"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Les objectifs de la gestion des cas de protection de l'enfance </a:t>
            </a:r>
            <a:r>
              <a:rPr lang="en-GB" sz="2400">
                <a:solidFill>
                  <a:schemeClr val="dk1"/>
                </a:solidFill>
                <a:latin typeface="Arial"/>
                <a:ea typeface="Arial"/>
                <a:cs typeface="Arial"/>
                <a:sym typeface="Arial"/>
              </a:rPr>
              <a:t>visent à réduire les facteurs de risque et à renforcer les facteurs de protection.</a:t>
            </a:r>
            <a:endParaRPr sz="2400">
              <a:solidFill>
                <a:schemeClr val="dk1"/>
              </a:solidFill>
              <a:latin typeface="Arial"/>
              <a:ea typeface="Arial"/>
              <a:cs typeface="Arial"/>
              <a:sym typeface="Arial"/>
            </a:endParaRPr>
          </a:p>
        </p:txBody>
      </p:sp>
      <p:grpSp>
        <p:nvGrpSpPr>
          <p:cNvPr id="1038" name="Google Shape;1038;p46"/>
          <p:cNvGrpSpPr/>
          <p:nvPr/>
        </p:nvGrpSpPr>
        <p:grpSpPr>
          <a:xfrm>
            <a:off x="3269488" y="4450400"/>
            <a:ext cx="948407" cy="1414204"/>
            <a:chOff x="6523884" y="3384475"/>
            <a:chExt cx="1870486" cy="2789147"/>
          </a:xfrm>
        </p:grpSpPr>
        <p:grpSp>
          <p:nvGrpSpPr>
            <p:cNvPr id="1039" name="Google Shape;1039;p46"/>
            <p:cNvGrpSpPr/>
            <p:nvPr/>
          </p:nvGrpSpPr>
          <p:grpSpPr>
            <a:xfrm>
              <a:off x="6523884" y="3384475"/>
              <a:ext cx="1870486" cy="2789147"/>
              <a:chOff x="6255261" y="3216713"/>
              <a:chExt cx="2083852" cy="3107300"/>
            </a:xfrm>
          </p:grpSpPr>
          <p:sp>
            <p:nvSpPr>
              <p:cNvPr id="1040" name="Google Shape;1040;p46"/>
              <p:cNvSpPr/>
              <p:nvPr/>
            </p:nvSpPr>
            <p:spPr>
              <a:xfrm>
                <a:off x="6879614" y="3222632"/>
                <a:ext cx="868194" cy="868193"/>
              </a:xfrm>
              <a:prstGeom prst="ellipse">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041" name="Google Shape;1041;p46"/>
              <p:cNvGrpSpPr/>
              <p:nvPr/>
            </p:nvGrpSpPr>
            <p:grpSpPr>
              <a:xfrm>
                <a:off x="6255261" y="3216713"/>
                <a:ext cx="2083852" cy="3107300"/>
                <a:chOff x="6108581" y="3076496"/>
                <a:chExt cx="2345860" cy="3497989"/>
              </a:xfrm>
            </p:grpSpPr>
            <p:sp>
              <p:nvSpPr>
                <p:cNvPr id="1042" name="Google Shape;1042;p46"/>
                <p:cNvSpPr/>
                <p:nvPr/>
              </p:nvSpPr>
              <p:spPr>
                <a:xfrm>
                  <a:off x="6837950" y="4251503"/>
                  <a:ext cx="906678" cy="1189003"/>
                </a:xfrm>
                <a:prstGeom prst="roundRect">
                  <a:avLst>
                    <a:gd name="adj" fmla="val 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3" name="Google Shape;1043;p46"/>
                <p:cNvSpPr/>
                <p:nvPr/>
              </p:nvSpPr>
              <p:spPr>
                <a:xfrm rot="2358309">
                  <a:off x="6683264" y="4857233"/>
                  <a:ext cx="417071" cy="114934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4" name="Google Shape;1044;p46"/>
                <p:cNvSpPr/>
                <p:nvPr/>
              </p:nvSpPr>
              <p:spPr>
                <a:xfrm rot="9538565">
                  <a:off x="7532715" y="5053814"/>
                  <a:ext cx="403525" cy="1498152"/>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5" name="Google Shape;1045;p46"/>
                <p:cNvSpPr/>
                <p:nvPr/>
              </p:nvSpPr>
              <p:spPr>
                <a:xfrm rot="10441727">
                  <a:off x="6466525" y="5566826"/>
                  <a:ext cx="412721" cy="96608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6" name="Google Shape;1046;p46"/>
                <p:cNvSpPr/>
                <p:nvPr/>
              </p:nvSpPr>
              <p:spPr>
                <a:xfrm rot="-397246">
                  <a:off x="7927941" y="3095705"/>
                  <a:ext cx="389349" cy="97050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7" name="Google Shape;1047;p46"/>
                <p:cNvSpPr/>
                <p:nvPr/>
              </p:nvSpPr>
              <p:spPr>
                <a:xfrm rot="2846291">
                  <a:off x="7655283" y="3612100"/>
                  <a:ext cx="417128" cy="1220625"/>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8" name="Google Shape;1048;p46"/>
                <p:cNvSpPr/>
                <p:nvPr/>
              </p:nvSpPr>
              <p:spPr>
                <a:xfrm rot="7497251">
                  <a:off x="6458770" y="3665817"/>
                  <a:ext cx="418716" cy="1072708"/>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9" name="Google Shape;1049;p46"/>
                <p:cNvSpPr/>
                <p:nvPr/>
              </p:nvSpPr>
              <p:spPr>
                <a:xfrm rot="461185">
                  <a:off x="6232794" y="3158218"/>
                  <a:ext cx="397535" cy="1021958"/>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pic>
          <p:nvPicPr>
            <p:cNvPr id="1050" name="Google Shape;1050;p46" descr="Water with solid fill"/>
            <p:cNvPicPr preferRelativeResize="0"/>
            <p:nvPr/>
          </p:nvPicPr>
          <p:blipFill rotWithShape="1">
            <a:blip r:embed="rId3">
              <a:alphaModFix/>
            </a:blip>
            <a:srcRect/>
            <a:stretch/>
          </p:blipFill>
          <p:spPr>
            <a:xfrm>
              <a:off x="7628170" y="3530974"/>
              <a:ext cx="200226" cy="200226"/>
            </a:xfrm>
            <a:prstGeom prst="rect">
              <a:avLst/>
            </a:prstGeom>
            <a:noFill/>
            <a:ln>
              <a:noFill/>
            </a:ln>
          </p:spPr>
        </p:pic>
      </p:grpSp>
      <p:grpSp>
        <p:nvGrpSpPr>
          <p:cNvPr id="1051" name="Google Shape;1051;p46"/>
          <p:cNvGrpSpPr/>
          <p:nvPr/>
        </p:nvGrpSpPr>
        <p:grpSpPr>
          <a:xfrm>
            <a:off x="2000034" y="4534363"/>
            <a:ext cx="1104564" cy="507865"/>
            <a:chOff x="2799225" y="1528989"/>
            <a:chExt cx="4843224" cy="991572"/>
          </a:xfrm>
        </p:grpSpPr>
        <p:sp>
          <p:nvSpPr>
            <p:cNvPr id="1052" name="Google Shape;1052;p46"/>
            <p:cNvSpPr/>
            <p:nvPr/>
          </p:nvSpPr>
          <p:spPr>
            <a:xfrm>
              <a:off x="2799233" y="1651593"/>
              <a:ext cx="3981250" cy="868968"/>
            </a:xfrm>
            <a:prstGeom prst="rect">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1053" name="Google Shape;1053;p46"/>
            <p:cNvSpPr/>
            <p:nvPr/>
          </p:nvSpPr>
          <p:spPr>
            <a:xfrm rot="-5400000" flipH="1">
              <a:off x="6778251" y="1648160"/>
              <a:ext cx="941305" cy="787089"/>
            </a:xfrm>
            <a:prstGeom prst="parallelogram">
              <a:avLst>
                <a:gd name="adj" fmla="val 2500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54" name="Google Shape;1054;p46"/>
            <p:cNvSpPr/>
            <p:nvPr/>
          </p:nvSpPr>
          <p:spPr>
            <a:xfrm rot="10800000">
              <a:off x="2799225" y="1528989"/>
              <a:ext cx="4843224" cy="88106"/>
            </a:xfrm>
            <a:prstGeom prst="parallelogram">
              <a:avLst>
                <a:gd name="adj" fmla="val 41270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1055" name="Google Shape;1055;p46"/>
          <p:cNvGrpSpPr/>
          <p:nvPr/>
        </p:nvGrpSpPr>
        <p:grpSpPr>
          <a:xfrm>
            <a:off x="4382305" y="4522840"/>
            <a:ext cx="1104564" cy="507865"/>
            <a:chOff x="2799225" y="1528989"/>
            <a:chExt cx="4843224" cy="991572"/>
          </a:xfrm>
        </p:grpSpPr>
        <p:sp>
          <p:nvSpPr>
            <p:cNvPr id="1056" name="Google Shape;1056;p46"/>
            <p:cNvSpPr/>
            <p:nvPr/>
          </p:nvSpPr>
          <p:spPr>
            <a:xfrm>
              <a:off x="2799233" y="1651593"/>
              <a:ext cx="3981250" cy="868968"/>
            </a:xfrm>
            <a:prstGeom prst="rect">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1057" name="Google Shape;1057;p46"/>
            <p:cNvSpPr/>
            <p:nvPr/>
          </p:nvSpPr>
          <p:spPr>
            <a:xfrm rot="-5400000" flipH="1">
              <a:off x="6778251" y="1648160"/>
              <a:ext cx="941305" cy="787089"/>
            </a:xfrm>
            <a:prstGeom prst="parallelogram">
              <a:avLst>
                <a:gd name="adj" fmla="val 2500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58" name="Google Shape;1058;p46"/>
            <p:cNvSpPr/>
            <p:nvPr/>
          </p:nvSpPr>
          <p:spPr>
            <a:xfrm rot="10800000">
              <a:off x="2799225" y="1528989"/>
              <a:ext cx="4843224" cy="88106"/>
            </a:xfrm>
            <a:prstGeom prst="parallelogram">
              <a:avLst>
                <a:gd name="adj" fmla="val 41270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1059" name="Google Shape;1059;p46"/>
          <p:cNvGrpSpPr/>
          <p:nvPr/>
        </p:nvGrpSpPr>
        <p:grpSpPr>
          <a:xfrm>
            <a:off x="2000034" y="3572654"/>
            <a:ext cx="1104564" cy="507865"/>
            <a:chOff x="2799225" y="1528989"/>
            <a:chExt cx="4843224" cy="991572"/>
          </a:xfrm>
        </p:grpSpPr>
        <p:sp>
          <p:nvSpPr>
            <p:cNvPr id="1060" name="Google Shape;1060;p46"/>
            <p:cNvSpPr/>
            <p:nvPr/>
          </p:nvSpPr>
          <p:spPr>
            <a:xfrm>
              <a:off x="2799233" y="1651593"/>
              <a:ext cx="3981250" cy="868968"/>
            </a:xfrm>
            <a:prstGeom prst="rect">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1061" name="Google Shape;1061;p46"/>
            <p:cNvSpPr/>
            <p:nvPr/>
          </p:nvSpPr>
          <p:spPr>
            <a:xfrm rot="-5400000" flipH="1">
              <a:off x="6778251" y="1648160"/>
              <a:ext cx="941305" cy="787089"/>
            </a:xfrm>
            <a:prstGeom prst="parallelogram">
              <a:avLst>
                <a:gd name="adj" fmla="val 2500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62" name="Google Shape;1062;p46"/>
            <p:cNvSpPr/>
            <p:nvPr/>
          </p:nvSpPr>
          <p:spPr>
            <a:xfrm rot="10800000">
              <a:off x="2799225" y="1528989"/>
              <a:ext cx="4843224" cy="88106"/>
            </a:xfrm>
            <a:prstGeom prst="parallelogram">
              <a:avLst>
                <a:gd name="adj" fmla="val 41270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1063" name="Google Shape;1063;p46"/>
          <p:cNvGrpSpPr/>
          <p:nvPr/>
        </p:nvGrpSpPr>
        <p:grpSpPr>
          <a:xfrm>
            <a:off x="4382305" y="3571546"/>
            <a:ext cx="1104564" cy="507865"/>
            <a:chOff x="2799225" y="1528989"/>
            <a:chExt cx="4843224" cy="991572"/>
          </a:xfrm>
        </p:grpSpPr>
        <p:sp>
          <p:nvSpPr>
            <p:cNvPr id="1064" name="Google Shape;1064;p46"/>
            <p:cNvSpPr/>
            <p:nvPr/>
          </p:nvSpPr>
          <p:spPr>
            <a:xfrm>
              <a:off x="2799233" y="1651593"/>
              <a:ext cx="3981250" cy="868968"/>
            </a:xfrm>
            <a:prstGeom prst="rect">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1065" name="Google Shape;1065;p46"/>
            <p:cNvSpPr/>
            <p:nvPr/>
          </p:nvSpPr>
          <p:spPr>
            <a:xfrm rot="-5400000" flipH="1">
              <a:off x="6778251" y="1648160"/>
              <a:ext cx="941305" cy="787089"/>
            </a:xfrm>
            <a:prstGeom prst="parallelogram">
              <a:avLst>
                <a:gd name="adj" fmla="val 2500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66" name="Google Shape;1066;p46"/>
            <p:cNvSpPr/>
            <p:nvPr/>
          </p:nvSpPr>
          <p:spPr>
            <a:xfrm rot="10800000">
              <a:off x="2799225" y="1528989"/>
              <a:ext cx="4843224" cy="88106"/>
            </a:xfrm>
            <a:prstGeom prst="parallelogram">
              <a:avLst>
                <a:gd name="adj" fmla="val 41270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1067" name="Google Shape;1067;p46"/>
          <p:cNvGrpSpPr/>
          <p:nvPr/>
        </p:nvGrpSpPr>
        <p:grpSpPr>
          <a:xfrm>
            <a:off x="2000034" y="5091502"/>
            <a:ext cx="1104564" cy="507865"/>
            <a:chOff x="2799225" y="1528989"/>
            <a:chExt cx="4843224" cy="991572"/>
          </a:xfrm>
        </p:grpSpPr>
        <p:sp>
          <p:nvSpPr>
            <p:cNvPr id="1068" name="Google Shape;1068;p46"/>
            <p:cNvSpPr/>
            <p:nvPr/>
          </p:nvSpPr>
          <p:spPr>
            <a:xfrm>
              <a:off x="2799233" y="1651593"/>
              <a:ext cx="3981250" cy="868968"/>
            </a:xfrm>
            <a:prstGeom prst="rect">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1069" name="Google Shape;1069;p46"/>
            <p:cNvSpPr/>
            <p:nvPr/>
          </p:nvSpPr>
          <p:spPr>
            <a:xfrm rot="-5400000" flipH="1">
              <a:off x="6778251" y="1648160"/>
              <a:ext cx="941305" cy="787089"/>
            </a:xfrm>
            <a:prstGeom prst="parallelogram">
              <a:avLst>
                <a:gd name="adj" fmla="val 2500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70" name="Google Shape;1070;p46"/>
            <p:cNvSpPr/>
            <p:nvPr/>
          </p:nvSpPr>
          <p:spPr>
            <a:xfrm rot="10800000">
              <a:off x="2799225" y="1528989"/>
              <a:ext cx="4843224" cy="88106"/>
            </a:xfrm>
            <a:prstGeom prst="parallelogram">
              <a:avLst>
                <a:gd name="adj" fmla="val 41270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1071" name="Google Shape;1071;p46"/>
          <p:cNvGrpSpPr/>
          <p:nvPr/>
        </p:nvGrpSpPr>
        <p:grpSpPr>
          <a:xfrm>
            <a:off x="4382305" y="5087300"/>
            <a:ext cx="1104564" cy="507865"/>
            <a:chOff x="2799225" y="1528989"/>
            <a:chExt cx="4843224" cy="991572"/>
          </a:xfrm>
        </p:grpSpPr>
        <p:sp>
          <p:nvSpPr>
            <p:cNvPr id="1072" name="Google Shape;1072;p46"/>
            <p:cNvSpPr/>
            <p:nvPr/>
          </p:nvSpPr>
          <p:spPr>
            <a:xfrm>
              <a:off x="2799233" y="1651593"/>
              <a:ext cx="3981250" cy="868968"/>
            </a:xfrm>
            <a:prstGeom prst="rect">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1073" name="Google Shape;1073;p46"/>
            <p:cNvSpPr/>
            <p:nvPr/>
          </p:nvSpPr>
          <p:spPr>
            <a:xfrm rot="-5400000" flipH="1">
              <a:off x="6778251" y="1648160"/>
              <a:ext cx="941305" cy="787089"/>
            </a:xfrm>
            <a:prstGeom prst="parallelogram">
              <a:avLst>
                <a:gd name="adj" fmla="val 2500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74" name="Google Shape;1074;p46"/>
            <p:cNvSpPr/>
            <p:nvPr/>
          </p:nvSpPr>
          <p:spPr>
            <a:xfrm rot="10800000">
              <a:off x="2799225" y="1528989"/>
              <a:ext cx="4843224" cy="88106"/>
            </a:xfrm>
            <a:prstGeom prst="parallelogram">
              <a:avLst>
                <a:gd name="adj" fmla="val 41270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1075" name="Google Shape;1075;p46"/>
          <p:cNvSpPr/>
          <p:nvPr/>
        </p:nvSpPr>
        <p:spPr>
          <a:xfrm>
            <a:off x="1331222" y="4244843"/>
            <a:ext cx="4228255" cy="69960"/>
          </a:xfrm>
          <a:prstGeom prst="roundRect">
            <a:avLst>
              <a:gd name="adj" fmla="val 16667"/>
            </a:avLst>
          </a:prstGeom>
          <a:solidFill>
            <a:srgbClr val="B9C4CE"/>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076" name="Google Shape;1076;p46"/>
          <p:cNvSpPr/>
          <p:nvPr/>
        </p:nvSpPr>
        <p:spPr>
          <a:xfrm>
            <a:off x="1097056" y="4534363"/>
            <a:ext cx="804096" cy="1101488"/>
          </a:xfrm>
          <a:prstGeom prst="upArrow">
            <a:avLst>
              <a:gd name="adj1" fmla="val 50000"/>
              <a:gd name="adj2"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77" name="Google Shape;1077;p46"/>
          <p:cNvGrpSpPr/>
          <p:nvPr/>
        </p:nvGrpSpPr>
        <p:grpSpPr>
          <a:xfrm>
            <a:off x="6999175" y="1589127"/>
            <a:ext cx="2226887" cy="1284824"/>
            <a:chOff x="490980" y="1179443"/>
            <a:chExt cx="11208546" cy="4909348"/>
          </a:xfrm>
        </p:grpSpPr>
        <p:sp>
          <p:nvSpPr>
            <p:cNvPr id="1078" name="Google Shape;1078;p46"/>
            <p:cNvSpPr/>
            <p:nvPr/>
          </p:nvSpPr>
          <p:spPr>
            <a:xfrm>
              <a:off x="490980" y="1179443"/>
              <a:ext cx="11208546" cy="4745368"/>
            </a:xfrm>
            <a:prstGeom prst="triangle">
              <a:avLst>
                <a:gd name="adj" fmla="val 50000"/>
              </a:avLst>
            </a:prstGeom>
            <a:noFill/>
            <a:ln w="76200" cap="flat" cmpd="sng">
              <a:solidFill>
                <a:srgbClr val="B9C4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9" name="Google Shape;1079;p46"/>
            <p:cNvSpPr/>
            <p:nvPr/>
          </p:nvSpPr>
          <p:spPr>
            <a:xfrm>
              <a:off x="7096410" y="2499104"/>
              <a:ext cx="1817616" cy="1147624"/>
            </a:xfrm>
            <a:prstGeom prst="hexagon">
              <a:avLst>
                <a:gd name="adj" fmla="val 25000"/>
                <a:gd name="vf" fmla="val 11547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80" name="Google Shape;1080;p46"/>
            <p:cNvSpPr/>
            <p:nvPr/>
          </p:nvSpPr>
          <p:spPr>
            <a:xfrm>
              <a:off x="5187192" y="1261729"/>
              <a:ext cx="1817616" cy="1147624"/>
            </a:xfrm>
            <a:prstGeom prst="hexagon">
              <a:avLst>
                <a:gd name="adj" fmla="val 25000"/>
                <a:gd name="vf" fmla="val 11547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81" name="Google Shape;1081;p46"/>
            <p:cNvSpPr/>
            <p:nvPr/>
          </p:nvSpPr>
          <p:spPr>
            <a:xfrm>
              <a:off x="4248846" y="3703792"/>
              <a:ext cx="1817616" cy="1147624"/>
            </a:xfrm>
            <a:prstGeom prst="hexagon">
              <a:avLst>
                <a:gd name="adj" fmla="val 25000"/>
                <a:gd name="vf" fmla="val 11547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82" name="Google Shape;1082;p46"/>
            <p:cNvSpPr/>
            <p:nvPr/>
          </p:nvSpPr>
          <p:spPr>
            <a:xfrm>
              <a:off x="5207139" y="2499104"/>
              <a:ext cx="1817616" cy="1147624"/>
            </a:xfrm>
            <a:prstGeom prst="hexagon">
              <a:avLst>
                <a:gd name="adj" fmla="val 25000"/>
                <a:gd name="vf" fmla="val 11547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83" name="Google Shape;1083;p46"/>
            <p:cNvSpPr/>
            <p:nvPr/>
          </p:nvSpPr>
          <p:spPr>
            <a:xfrm>
              <a:off x="6127032" y="3703792"/>
              <a:ext cx="1817616" cy="1147624"/>
            </a:xfrm>
            <a:prstGeom prst="hexagon">
              <a:avLst>
                <a:gd name="adj" fmla="val 25000"/>
                <a:gd name="vf" fmla="val 11547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84" name="Google Shape;1084;p46"/>
            <p:cNvSpPr/>
            <p:nvPr/>
          </p:nvSpPr>
          <p:spPr>
            <a:xfrm>
              <a:off x="6127032" y="4941167"/>
              <a:ext cx="1817616" cy="1147624"/>
            </a:xfrm>
            <a:prstGeom prst="hexagon">
              <a:avLst>
                <a:gd name="adj" fmla="val 25000"/>
                <a:gd name="vf" fmla="val 11547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85" name="Google Shape;1085;p46"/>
            <p:cNvSpPr/>
            <p:nvPr/>
          </p:nvSpPr>
          <p:spPr>
            <a:xfrm>
              <a:off x="2370660" y="4941167"/>
              <a:ext cx="1817616" cy="1147624"/>
            </a:xfrm>
            <a:prstGeom prst="hexagon">
              <a:avLst>
                <a:gd name="adj" fmla="val 25000"/>
                <a:gd name="vf" fmla="val 11547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86" name="Google Shape;1086;p46"/>
            <p:cNvSpPr/>
            <p:nvPr/>
          </p:nvSpPr>
          <p:spPr>
            <a:xfrm>
              <a:off x="2370660" y="3703792"/>
              <a:ext cx="1817616" cy="1147624"/>
            </a:xfrm>
            <a:prstGeom prst="hexagon">
              <a:avLst>
                <a:gd name="adj" fmla="val 25000"/>
                <a:gd name="vf" fmla="val 11547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87" name="Google Shape;1087;p46"/>
            <p:cNvSpPr/>
            <p:nvPr/>
          </p:nvSpPr>
          <p:spPr>
            <a:xfrm>
              <a:off x="8005218" y="4941167"/>
              <a:ext cx="1817616" cy="1147624"/>
            </a:xfrm>
            <a:prstGeom prst="hexagon">
              <a:avLst>
                <a:gd name="adj" fmla="val 25000"/>
                <a:gd name="vf" fmla="val 11547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1088" name="Google Shape;1088;p46"/>
          <p:cNvGrpSpPr/>
          <p:nvPr/>
        </p:nvGrpSpPr>
        <p:grpSpPr>
          <a:xfrm>
            <a:off x="8853206" y="2234839"/>
            <a:ext cx="1568299" cy="1636749"/>
            <a:chOff x="8840847" y="2418746"/>
            <a:chExt cx="1355985" cy="1415168"/>
          </a:xfrm>
        </p:grpSpPr>
        <p:sp>
          <p:nvSpPr>
            <p:cNvPr id="1089" name="Google Shape;1089;p46"/>
            <p:cNvSpPr/>
            <p:nvPr/>
          </p:nvSpPr>
          <p:spPr>
            <a:xfrm>
              <a:off x="8840847" y="2418746"/>
              <a:ext cx="1355985" cy="1415168"/>
            </a:xfrm>
            <a:prstGeom prst="snip1Rect">
              <a:avLst>
                <a:gd name="adj" fmla="val 1666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90" name="Google Shape;1090;p46"/>
            <p:cNvGrpSpPr/>
            <p:nvPr/>
          </p:nvGrpSpPr>
          <p:grpSpPr>
            <a:xfrm>
              <a:off x="8959689" y="2650407"/>
              <a:ext cx="1047400" cy="1115140"/>
              <a:chOff x="7815803" y="1235921"/>
              <a:chExt cx="1138981" cy="1212642"/>
            </a:xfrm>
          </p:grpSpPr>
          <p:sp>
            <p:nvSpPr>
              <p:cNvPr id="1091" name="Google Shape;1091;p46"/>
              <p:cNvSpPr/>
              <p:nvPr/>
            </p:nvSpPr>
            <p:spPr>
              <a:xfrm rot="5400000">
                <a:off x="8306379" y="1225937"/>
                <a:ext cx="303317" cy="323285"/>
              </a:xfrm>
              <a:prstGeom prst="down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092" name="Google Shape;1092;p46"/>
              <p:cNvSpPr/>
              <p:nvPr/>
            </p:nvSpPr>
            <p:spPr>
              <a:xfrm rot="10800000" flipH="1">
                <a:off x="7964825" y="1317951"/>
                <a:ext cx="663141" cy="675035"/>
              </a:xfrm>
              <a:prstGeom prst="bentArrow">
                <a:avLst>
                  <a:gd name="adj1" fmla="val 25000"/>
                  <a:gd name="adj2" fmla="val 25000"/>
                  <a:gd name="adj3" fmla="val 25000"/>
                  <a:gd name="adj4" fmla="val 437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sp>
            <p:nvSpPr>
              <p:cNvPr id="1093" name="Google Shape;1093;p46"/>
              <p:cNvSpPr/>
              <p:nvPr/>
            </p:nvSpPr>
            <p:spPr>
              <a:xfrm rot="10800000">
                <a:off x="8394122" y="1670575"/>
                <a:ext cx="541443" cy="675035"/>
              </a:xfrm>
              <a:prstGeom prst="bentArrow">
                <a:avLst>
                  <a:gd name="adj1" fmla="val 31450"/>
                  <a:gd name="adj2" fmla="val 28225"/>
                  <a:gd name="adj3" fmla="val 25000"/>
                  <a:gd name="adj4" fmla="val 437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sp>
            <p:nvSpPr>
              <p:cNvPr id="1094" name="Google Shape;1094;p46"/>
              <p:cNvSpPr/>
              <p:nvPr/>
            </p:nvSpPr>
            <p:spPr>
              <a:xfrm rot="2700000">
                <a:off x="7897288" y="1984220"/>
                <a:ext cx="378472" cy="387244"/>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095" name="Google Shape;1095;p46"/>
              <p:cNvSpPr/>
              <p:nvPr/>
            </p:nvSpPr>
            <p:spPr>
              <a:xfrm>
                <a:off x="8741260" y="1268041"/>
                <a:ext cx="213524" cy="213524"/>
              </a:xfrm>
              <a:prstGeom prst="donut">
                <a:avLst>
                  <a:gd name="adj" fmla="val 3218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gr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4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Le plan d'action d'Amina</a:t>
            </a:r>
            <a:endParaRPr/>
          </a:p>
        </p:txBody>
      </p:sp>
      <p:graphicFrame>
        <p:nvGraphicFramePr>
          <p:cNvPr id="1102" name="Google Shape;1102;p47"/>
          <p:cNvGraphicFramePr/>
          <p:nvPr>
            <p:extLst>
              <p:ext uri="{D42A27DB-BD31-4B8C-83A1-F6EECF244321}">
                <p14:modId xmlns:p14="http://schemas.microsoft.com/office/powerpoint/2010/main" val="1118446906"/>
              </p:ext>
            </p:extLst>
          </p:nvPr>
        </p:nvGraphicFramePr>
        <p:xfrm>
          <a:off x="546100" y="1288343"/>
          <a:ext cx="11099800" cy="4950855"/>
        </p:xfrm>
        <a:graphic>
          <a:graphicData uri="http://schemas.openxmlformats.org/drawingml/2006/table">
            <a:tbl>
              <a:tblPr firstRow="1" firstCol="1" bandRow="1">
                <a:noFill/>
                <a:tableStyleId>{10FB9D01-7B0D-4872-9D58-4776104BD16F}</a:tableStyleId>
              </a:tblPr>
              <a:tblGrid>
                <a:gridCol w="1651446">
                  <a:extLst>
                    <a:ext uri="{9D8B030D-6E8A-4147-A177-3AD203B41FA5}">
                      <a16:colId xmlns:a16="http://schemas.microsoft.com/office/drawing/2014/main" val="20000"/>
                    </a:ext>
                  </a:extLst>
                </a:gridCol>
                <a:gridCol w="3895859">
                  <a:extLst>
                    <a:ext uri="{9D8B030D-6E8A-4147-A177-3AD203B41FA5}">
                      <a16:colId xmlns:a16="http://schemas.microsoft.com/office/drawing/2014/main" val="20001"/>
                    </a:ext>
                  </a:extLst>
                </a:gridCol>
                <a:gridCol w="1387750">
                  <a:extLst>
                    <a:ext uri="{9D8B030D-6E8A-4147-A177-3AD203B41FA5}">
                      <a16:colId xmlns:a16="http://schemas.microsoft.com/office/drawing/2014/main" val="20002"/>
                    </a:ext>
                  </a:extLst>
                </a:gridCol>
                <a:gridCol w="1021498">
                  <a:extLst>
                    <a:ext uri="{9D8B030D-6E8A-4147-A177-3AD203B41FA5}">
                      <a16:colId xmlns:a16="http://schemas.microsoft.com/office/drawing/2014/main" val="20003"/>
                    </a:ext>
                  </a:extLst>
                </a:gridCol>
                <a:gridCol w="1754004">
                  <a:extLst>
                    <a:ext uri="{9D8B030D-6E8A-4147-A177-3AD203B41FA5}">
                      <a16:colId xmlns:a16="http://schemas.microsoft.com/office/drawing/2014/main" val="20004"/>
                    </a:ext>
                  </a:extLst>
                </a:gridCol>
                <a:gridCol w="1389243">
                  <a:extLst>
                    <a:ext uri="{9D8B030D-6E8A-4147-A177-3AD203B41FA5}">
                      <a16:colId xmlns:a16="http://schemas.microsoft.com/office/drawing/2014/main" val="20005"/>
                    </a:ext>
                  </a:extLst>
                </a:gridCol>
              </a:tblGrid>
              <a:tr h="387750">
                <a:tc gridSpan="6">
                  <a:txBody>
                    <a:bodyPr/>
                    <a:lstStyle/>
                    <a:p>
                      <a:pPr marL="0" marR="0" lvl="0" indent="0" algn="ctr" rtl="0">
                        <a:spcBef>
                          <a:spcPts val="0"/>
                        </a:spcBef>
                        <a:spcAft>
                          <a:spcPts val="0"/>
                        </a:spcAft>
                        <a:buNone/>
                      </a:pPr>
                      <a:r>
                        <a:rPr lang="en-GB" sz="1400" u="none" strike="noStrike" cap="none">
                          <a:solidFill>
                            <a:schemeClr val="lt1"/>
                          </a:solidFill>
                        </a:rPr>
                        <a:t>PLAN D’ACTION</a:t>
                      </a:r>
                      <a:endParaRPr sz="1400" u="none" strike="noStrike" cap="none">
                        <a:solidFill>
                          <a:schemeClr val="lt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45752C"/>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299600">
                <a:tc gridSpan="2">
                  <a:txBody>
                    <a:bodyPr/>
                    <a:lstStyle/>
                    <a:p>
                      <a:pPr marL="0" marR="0" lvl="0" indent="0" algn="l" rtl="0">
                        <a:lnSpc>
                          <a:spcPct val="107000"/>
                        </a:lnSpc>
                        <a:spcBef>
                          <a:spcPts val="0"/>
                        </a:spcBef>
                        <a:spcAft>
                          <a:spcPts val="0"/>
                        </a:spcAft>
                        <a:buNone/>
                      </a:pPr>
                      <a:r>
                        <a:rPr lang="en-GB" sz="1200" u="none" strike="noStrike" cap="none">
                          <a:solidFill>
                            <a:schemeClr val="dk1"/>
                          </a:solidFill>
                        </a:rPr>
                        <a:t>Date de l'accord sur le plan de traitement : </a:t>
                      </a:r>
                      <a:r>
                        <a:rPr lang="en-GB" sz="1200" b="0" i="1" u="none" strike="noStrike" cap="none">
                          <a:solidFill>
                            <a:schemeClr val="dk1"/>
                          </a:solidFill>
                        </a:rPr>
                        <a:t>jj/mm/aa</a:t>
                      </a:r>
                      <a:endParaRPr sz="1200" b="0" i="1" u="none" strike="noStrike" cap="none">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gridSpan="4">
                  <a:txBody>
                    <a:bodyPr/>
                    <a:lstStyle/>
                    <a:p>
                      <a:pPr marL="0" marR="0" lvl="0" indent="0" algn="l" rtl="0">
                        <a:lnSpc>
                          <a:spcPct val="107000"/>
                        </a:lnSpc>
                        <a:spcBef>
                          <a:spcPts val="0"/>
                        </a:spcBef>
                        <a:spcAft>
                          <a:spcPts val="0"/>
                        </a:spcAft>
                        <a:buNone/>
                      </a:pPr>
                      <a:r>
                        <a:rPr lang="en-GB" sz="1200" u="none" strike="noStrike" cap="none" dirty="0" err="1">
                          <a:solidFill>
                            <a:schemeClr val="dk1"/>
                          </a:solidFill>
                        </a:rPr>
                        <a:t>Numéro</a:t>
                      </a:r>
                      <a:r>
                        <a:rPr lang="en-GB" sz="1200" u="none" strike="noStrike" cap="none" dirty="0">
                          <a:solidFill>
                            <a:schemeClr val="dk1"/>
                          </a:solidFill>
                        </a:rPr>
                        <a:t> </a:t>
                      </a:r>
                      <a:r>
                        <a:rPr lang="en-GB" sz="1200" u="none" strike="noStrike" cap="none" dirty="0" err="1">
                          <a:solidFill>
                            <a:schemeClr val="dk1"/>
                          </a:solidFill>
                        </a:rPr>
                        <a:t>d'identification</a:t>
                      </a:r>
                      <a:r>
                        <a:rPr lang="en-GB" sz="1200" u="none" strike="noStrike" cap="none" dirty="0">
                          <a:solidFill>
                            <a:schemeClr val="dk1"/>
                          </a:solidFill>
                        </a:rPr>
                        <a:t> du </a:t>
                      </a:r>
                      <a:r>
                        <a:rPr lang="en-GB" sz="1200" u="none" strike="noStrike" cap="none" dirty="0" err="1">
                          <a:solidFill>
                            <a:schemeClr val="dk1"/>
                          </a:solidFill>
                        </a:rPr>
                        <a:t>cas</a:t>
                      </a:r>
                      <a:r>
                        <a:rPr lang="en-GB" sz="1200" u="none" strike="noStrike" cap="none" dirty="0">
                          <a:solidFill>
                            <a:schemeClr val="dk1"/>
                          </a:solidFill>
                        </a:rPr>
                        <a:t> :</a:t>
                      </a:r>
                      <a:endParaRPr sz="1200" u="none" strike="noStrike" cap="none" dirty="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1"/>
                  </a:ext>
                </a:extLst>
              </a:tr>
              <a:tr h="299600">
                <a:tc gridSpan="6">
                  <a:txBody>
                    <a:bodyPr/>
                    <a:lstStyle/>
                    <a:p>
                      <a:pPr marL="0" marR="0" lvl="0" indent="0" algn="l" rtl="0">
                        <a:lnSpc>
                          <a:spcPct val="107000"/>
                        </a:lnSpc>
                        <a:spcBef>
                          <a:spcPts val="0"/>
                        </a:spcBef>
                        <a:spcAft>
                          <a:spcPts val="0"/>
                        </a:spcAft>
                        <a:buNone/>
                      </a:pPr>
                      <a:r>
                        <a:rPr lang="en-GB" sz="1200" u="none" strike="noStrike" cap="none">
                          <a:solidFill>
                            <a:schemeClr val="dk1"/>
                          </a:solidFill>
                        </a:rPr>
                        <a:t>1. OBJECTIF GLOBAL DU PLAN D'ACTION </a:t>
                      </a:r>
                      <a:endParaRPr sz="1200" u="none" strike="noStrike" cap="none">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9F4E3"/>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2"/>
                  </a:ext>
                </a:extLst>
              </a:tr>
              <a:tr h="620250">
                <a:tc gridSpan="6">
                  <a:txBody>
                    <a:bodyPr/>
                    <a:lstStyle/>
                    <a:p>
                      <a:pPr marL="0" marR="0" lvl="0" indent="0" algn="l" rtl="0">
                        <a:lnSpc>
                          <a:spcPct val="107000"/>
                        </a:lnSpc>
                        <a:spcBef>
                          <a:spcPts val="0"/>
                        </a:spcBef>
                        <a:spcAft>
                          <a:spcPts val="0"/>
                        </a:spcAft>
                        <a:buNone/>
                      </a:pPr>
                      <a:r>
                        <a:rPr lang="en-GB" sz="1200" u="none" strike="noStrike" cap="none" dirty="0">
                          <a:solidFill>
                            <a:schemeClr val="dk1"/>
                          </a:solidFill>
                        </a:rPr>
                        <a:t>Objectif </a:t>
                      </a:r>
                      <a:r>
                        <a:rPr lang="en-GB" sz="1200" u="none" strike="noStrike" cap="none" dirty="0" err="1">
                          <a:solidFill>
                            <a:schemeClr val="dk1"/>
                          </a:solidFill>
                        </a:rPr>
                        <a:t>général</a:t>
                      </a:r>
                      <a:r>
                        <a:rPr lang="en-GB" sz="1200" u="none" strike="noStrike" cap="none" dirty="0">
                          <a:solidFill>
                            <a:schemeClr val="dk1"/>
                          </a:solidFill>
                        </a:rPr>
                        <a:t> : </a:t>
                      </a:r>
                      <a:r>
                        <a:rPr lang="en-GB" sz="1200" b="0" i="1" u="none" strike="noStrike" cap="none" dirty="0" err="1">
                          <a:solidFill>
                            <a:schemeClr val="dk1"/>
                          </a:solidFill>
                        </a:rPr>
                        <a:t>définir</a:t>
                      </a:r>
                      <a:r>
                        <a:rPr lang="en-GB" sz="1200" b="0" i="1" u="none" strike="noStrike" cap="none" dirty="0">
                          <a:solidFill>
                            <a:schemeClr val="dk1"/>
                          </a:solidFill>
                        </a:rPr>
                        <a:t> un </a:t>
                      </a:r>
                      <a:r>
                        <a:rPr lang="en-GB" sz="1200" b="0" i="1" u="none" strike="noStrike" cap="none" dirty="0" err="1">
                          <a:solidFill>
                            <a:schemeClr val="dk1"/>
                          </a:solidFill>
                        </a:rPr>
                        <a:t>objectif</a:t>
                      </a:r>
                      <a:r>
                        <a:rPr lang="en-GB" sz="1200" b="0" i="1" u="none" strike="noStrike" cap="none" dirty="0">
                          <a:solidFill>
                            <a:schemeClr val="dk1"/>
                          </a:solidFill>
                        </a:rPr>
                        <a:t> SMART (</a:t>
                      </a:r>
                      <a:r>
                        <a:rPr lang="en-GB" sz="1200" b="0" i="1" u="none" strike="noStrike" cap="none" dirty="0" err="1">
                          <a:solidFill>
                            <a:schemeClr val="dk1"/>
                          </a:solidFill>
                        </a:rPr>
                        <a:t>spécifique</a:t>
                      </a:r>
                      <a:r>
                        <a:rPr lang="en-GB" sz="1200" b="0" i="1" u="none" strike="noStrike" cap="none" dirty="0">
                          <a:solidFill>
                            <a:schemeClr val="dk1"/>
                          </a:solidFill>
                        </a:rPr>
                        <a:t>, </a:t>
                      </a:r>
                      <a:r>
                        <a:rPr lang="en-GB" sz="1200" b="0" i="1" u="none" strike="noStrike" cap="none" dirty="0" err="1">
                          <a:solidFill>
                            <a:schemeClr val="dk1"/>
                          </a:solidFill>
                        </a:rPr>
                        <a:t>mesurable</a:t>
                      </a:r>
                      <a:r>
                        <a:rPr lang="en-GB" sz="1200" b="0" i="1" u="none" strike="noStrike" cap="none" dirty="0">
                          <a:solidFill>
                            <a:schemeClr val="dk1"/>
                          </a:solidFill>
                        </a:rPr>
                        <a:t>, </a:t>
                      </a:r>
                      <a:r>
                        <a:rPr lang="en-GB" sz="1200" b="0" i="1" u="none" strike="noStrike" cap="none" dirty="0" err="1">
                          <a:solidFill>
                            <a:schemeClr val="dk1"/>
                          </a:solidFill>
                        </a:rPr>
                        <a:t>réalisable</a:t>
                      </a:r>
                      <a:r>
                        <a:rPr lang="en-GB" sz="1200" b="0" i="1" u="none" strike="noStrike" cap="none" dirty="0">
                          <a:solidFill>
                            <a:schemeClr val="dk1"/>
                          </a:solidFill>
                        </a:rPr>
                        <a:t>/</a:t>
                      </a:r>
                      <a:r>
                        <a:rPr lang="en-GB" sz="1200" b="0" i="1" u="none" strike="noStrike" cap="none" dirty="0" err="1">
                          <a:solidFill>
                            <a:schemeClr val="dk1"/>
                          </a:solidFill>
                        </a:rPr>
                        <a:t>convenu</a:t>
                      </a:r>
                      <a:r>
                        <a:rPr lang="en-GB" sz="1200" b="0" i="1" u="none" strike="noStrike" cap="none" dirty="0">
                          <a:solidFill>
                            <a:schemeClr val="dk1"/>
                          </a:solidFill>
                        </a:rPr>
                        <a:t>, </a:t>
                      </a:r>
                      <a:r>
                        <a:rPr lang="en-GB" sz="1200" b="0" i="1" u="none" strike="noStrike" cap="none" dirty="0" err="1">
                          <a:solidFill>
                            <a:schemeClr val="dk1"/>
                          </a:solidFill>
                        </a:rPr>
                        <a:t>réaliste</a:t>
                      </a:r>
                      <a:r>
                        <a:rPr lang="en-GB" sz="1200" b="0" i="1" u="none" strike="noStrike" cap="none" dirty="0">
                          <a:solidFill>
                            <a:schemeClr val="dk1"/>
                          </a:solidFill>
                        </a:rPr>
                        <a:t>/pertinent et </a:t>
                      </a:r>
                      <a:r>
                        <a:rPr lang="en-GB" sz="1200" b="0" i="1" u="none" strike="noStrike" cap="none" dirty="0" err="1">
                          <a:solidFill>
                            <a:schemeClr val="dk1"/>
                          </a:solidFill>
                        </a:rPr>
                        <a:t>limité</a:t>
                      </a:r>
                      <a:r>
                        <a:rPr lang="en-GB" sz="1200" b="0" i="1" u="none" strike="noStrike" cap="none" dirty="0">
                          <a:solidFill>
                            <a:schemeClr val="dk1"/>
                          </a:solidFill>
                        </a:rPr>
                        <a:t> dans le temps).</a:t>
                      </a:r>
                      <a:endParaRPr sz="1200" b="0" i="1" u="none" strike="noStrike" cap="none" dirty="0">
                        <a:solidFill>
                          <a:schemeClr val="dk1"/>
                        </a:solidFill>
                      </a:endParaRPr>
                    </a:p>
                    <a:p>
                      <a:pPr marL="0" marR="0" lvl="0" indent="0" algn="l" rtl="0">
                        <a:lnSpc>
                          <a:spcPct val="107000"/>
                        </a:lnSpc>
                        <a:spcBef>
                          <a:spcPts val="800"/>
                        </a:spcBef>
                        <a:spcAft>
                          <a:spcPts val="0"/>
                        </a:spcAft>
                        <a:buNone/>
                      </a:pPr>
                      <a:r>
                        <a:rPr lang="en-GB" sz="1200" u="none" strike="noStrike" cap="none" dirty="0">
                          <a:solidFill>
                            <a:schemeClr val="dk1"/>
                          </a:solidFill>
                        </a:rPr>
                        <a:t> </a:t>
                      </a:r>
                      <a:endParaRPr sz="1200" u="none" strike="noStrike" cap="none" dirty="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3"/>
                  </a:ext>
                </a:extLst>
              </a:tr>
              <a:tr h="299600">
                <a:tc gridSpan="6">
                  <a:txBody>
                    <a:bodyPr/>
                    <a:lstStyle/>
                    <a:p>
                      <a:pPr marL="0" marR="0" lvl="0" indent="0" algn="l" rtl="0">
                        <a:lnSpc>
                          <a:spcPct val="107000"/>
                        </a:lnSpc>
                        <a:spcBef>
                          <a:spcPts val="0"/>
                        </a:spcBef>
                        <a:spcAft>
                          <a:spcPts val="0"/>
                        </a:spcAft>
                        <a:buNone/>
                      </a:pPr>
                      <a:r>
                        <a:rPr lang="en-GB" sz="1200" u="none" strike="noStrike" cap="none">
                          <a:solidFill>
                            <a:schemeClr val="dk1"/>
                          </a:solidFill>
                        </a:rPr>
                        <a:t>2. LE PLAN D'INTERVENTION ET LES SERVICES À FOURNIR </a:t>
                      </a:r>
                      <a:endParaRPr sz="1200" u="none" strike="noStrike" cap="none">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9F4E3"/>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4"/>
                  </a:ext>
                </a:extLst>
              </a:tr>
              <a:tr h="1200200">
                <a:tc>
                  <a:txBody>
                    <a:bodyPr/>
                    <a:lstStyle/>
                    <a:p>
                      <a:pPr marL="0" marR="0" lvl="0" indent="0" algn="l" rtl="0">
                        <a:spcBef>
                          <a:spcPts val="0"/>
                        </a:spcBef>
                        <a:spcAft>
                          <a:spcPts val="0"/>
                        </a:spcAft>
                        <a:buNone/>
                      </a:pPr>
                      <a:r>
                        <a:rPr lang="en-GB" sz="1200" u="none" strike="noStrike" cap="none">
                          <a:solidFill>
                            <a:schemeClr val="dk1"/>
                          </a:solidFill>
                        </a:rPr>
                        <a:t>Actions à entreprendre</a:t>
                      </a:r>
                      <a:endParaRPr sz="1200" u="none" strike="noStrike" cap="none">
                        <a:solidFill>
                          <a:schemeClr val="dk1"/>
                        </a:solidFill>
                      </a:endParaRPr>
                    </a:p>
                    <a:p>
                      <a:pPr marL="0" marR="0" lvl="0" indent="0" algn="l" rtl="0">
                        <a:spcBef>
                          <a:spcPts val="0"/>
                        </a:spcBef>
                        <a:spcAft>
                          <a:spcPts val="0"/>
                        </a:spcAft>
                        <a:buNone/>
                      </a:pPr>
                      <a:r>
                        <a:rPr lang="en-GB" sz="1200" b="0" i="1" u="none" strike="noStrike" cap="none">
                          <a:solidFill>
                            <a:schemeClr val="dk1"/>
                          </a:solidFill>
                        </a:rPr>
                        <a:t>Ordre de priorité de haut en bas</a:t>
                      </a:r>
                      <a:endParaRPr sz="1200" b="0" i="1" u="none" strike="noStrike" cap="none">
                        <a:solidFill>
                          <a:schemeClr val="dk1"/>
                        </a:solidFill>
                      </a:endParaRPr>
                    </a:p>
                    <a:p>
                      <a:pPr marL="0" marR="0" lvl="0" indent="0" algn="l" rtl="0">
                        <a:spcBef>
                          <a:spcPts val="0"/>
                        </a:spcBef>
                        <a:spcAft>
                          <a:spcPts val="0"/>
                        </a:spcAft>
                        <a:buNone/>
                      </a:pPr>
                      <a:r>
                        <a:rPr lang="en-GB" sz="1200" u="none" strike="noStrike" cap="none">
                          <a:solidFill>
                            <a:schemeClr val="dk1"/>
                          </a:solidFill>
                        </a:rPr>
                        <a:t> </a:t>
                      </a:r>
                      <a:endParaRPr sz="1200" u="none" strike="noStrike" cap="none">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GB" sz="1200" b="1" u="none" strike="noStrike" cap="none" dirty="0" err="1">
                          <a:solidFill>
                            <a:schemeClr val="dk1"/>
                          </a:solidFill>
                        </a:rPr>
                        <a:t>Besoins</a:t>
                      </a:r>
                      <a:r>
                        <a:rPr lang="en-GB" sz="1200" b="1" u="none" strike="noStrike" cap="none" dirty="0">
                          <a:solidFill>
                            <a:schemeClr val="dk1"/>
                          </a:solidFill>
                        </a:rPr>
                        <a:t> de </a:t>
                      </a:r>
                      <a:r>
                        <a:rPr lang="en-GB" sz="1200" b="1" u="none" strike="noStrike" cap="none" dirty="0" err="1">
                          <a:solidFill>
                            <a:schemeClr val="dk1"/>
                          </a:solidFill>
                        </a:rPr>
                        <a:t>réponses</a:t>
                      </a:r>
                      <a:r>
                        <a:rPr lang="en-GB" sz="1200" b="1" u="none" strike="noStrike" cap="none" dirty="0">
                          <a:solidFill>
                            <a:schemeClr val="dk1"/>
                          </a:solidFill>
                        </a:rPr>
                        <a:t> </a:t>
                      </a:r>
                      <a:endParaRPr sz="1200" dirty="0"/>
                    </a:p>
                    <a:p>
                      <a:pPr marL="0" marR="0" lvl="0" indent="0" algn="l" rtl="0">
                        <a:spcBef>
                          <a:spcPts val="0"/>
                        </a:spcBef>
                        <a:spcAft>
                          <a:spcPts val="0"/>
                        </a:spcAft>
                        <a:buNone/>
                      </a:pPr>
                      <a:r>
                        <a:rPr lang="en-GB" sz="1200" i="1" u="none" strike="noStrike" cap="none" dirty="0" err="1">
                          <a:solidFill>
                            <a:schemeClr val="dk1"/>
                          </a:solidFill>
                        </a:rPr>
                        <a:t>tels</a:t>
                      </a:r>
                      <a:r>
                        <a:rPr lang="en-GB" sz="1200" i="1" u="none" strike="noStrike" cap="none" dirty="0">
                          <a:solidFill>
                            <a:schemeClr val="dk1"/>
                          </a:solidFill>
                        </a:rPr>
                        <a:t> </a:t>
                      </a:r>
                      <a:r>
                        <a:rPr lang="en-GB" sz="1200" i="1" u="none" strike="noStrike" cap="none" dirty="0" err="1">
                          <a:solidFill>
                            <a:schemeClr val="dk1"/>
                          </a:solidFill>
                        </a:rPr>
                        <a:t>qu'identifiés</a:t>
                      </a:r>
                      <a:r>
                        <a:rPr lang="en-GB" sz="1200" i="1" u="none" strike="noStrike" cap="none" dirty="0">
                          <a:solidFill>
                            <a:schemeClr val="dk1"/>
                          </a:solidFill>
                        </a:rPr>
                        <a:t> dans </a:t>
                      </a:r>
                      <a:r>
                        <a:rPr lang="en-GB" sz="1200" i="1" u="none" strike="noStrike" cap="none" dirty="0" err="1">
                          <a:solidFill>
                            <a:schemeClr val="dk1"/>
                          </a:solidFill>
                        </a:rPr>
                        <a:t>l'évaluation</a:t>
                      </a:r>
                      <a:r>
                        <a:rPr lang="en-GB" sz="1200" i="1" u="none" strike="noStrike" cap="none" dirty="0">
                          <a:solidFill>
                            <a:schemeClr val="dk1"/>
                          </a:solidFill>
                        </a:rPr>
                        <a:t>, par </a:t>
                      </a:r>
                      <a:r>
                        <a:rPr lang="en-GB" sz="1200" i="1" u="none" strike="noStrike" cap="none" dirty="0" err="1">
                          <a:solidFill>
                            <a:schemeClr val="dk1"/>
                          </a:solidFill>
                        </a:rPr>
                        <a:t>exemple</a:t>
                      </a:r>
                      <a:r>
                        <a:rPr lang="en-GB" sz="1200" i="1" u="none" strike="noStrike" cap="none" dirty="0">
                          <a:solidFill>
                            <a:schemeClr val="dk1"/>
                          </a:solidFill>
                        </a:rPr>
                        <a:t> : protection de </a:t>
                      </a:r>
                      <a:r>
                        <a:rPr lang="en-GB" sz="1200" i="1" u="none" strike="noStrike" cap="none" dirty="0" err="1">
                          <a:solidFill>
                            <a:schemeClr val="dk1"/>
                          </a:solidFill>
                        </a:rPr>
                        <a:t>remplacement</a:t>
                      </a:r>
                      <a:r>
                        <a:rPr lang="en-GB" sz="1200" i="1" u="none" strike="noStrike" cap="none" dirty="0">
                          <a:solidFill>
                            <a:schemeClr val="dk1"/>
                          </a:solidFill>
                        </a:rPr>
                        <a:t>, </a:t>
                      </a:r>
                      <a:r>
                        <a:rPr lang="en-GB" sz="1200" i="1" u="none" strike="noStrike" cap="none" dirty="0" err="1">
                          <a:solidFill>
                            <a:schemeClr val="dk1"/>
                          </a:solidFill>
                        </a:rPr>
                        <a:t>sécurité</a:t>
                      </a:r>
                      <a:r>
                        <a:rPr lang="en-GB" sz="1200" i="1" u="none" strike="noStrike" cap="none" dirty="0">
                          <a:solidFill>
                            <a:schemeClr val="dk1"/>
                          </a:solidFill>
                        </a:rPr>
                        <a:t> (par </a:t>
                      </a:r>
                      <a:r>
                        <a:rPr lang="en-GB" sz="1200" i="1" u="none" strike="noStrike" cap="none" dirty="0" err="1">
                          <a:solidFill>
                            <a:schemeClr val="dk1"/>
                          </a:solidFill>
                        </a:rPr>
                        <a:t>exemple</a:t>
                      </a:r>
                      <a:r>
                        <a:rPr lang="en-GB" sz="1200" i="1" u="none" strike="noStrike" cap="none" dirty="0">
                          <a:solidFill>
                            <a:schemeClr val="dk1"/>
                          </a:solidFill>
                        </a:rPr>
                        <a:t> : abri </a:t>
                      </a:r>
                      <a:r>
                        <a:rPr lang="en-GB" sz="1200" i="1" u="none" strike="noStrike" cap="none" dirty="0" err="1">
                          <a:solidFill>
                            <a:schemeClr val="dk1"/>
                          </a:solidFill>
                        </a:rPr>
                        <a:t>sûr</a:t>
                      </a:r>
                      <a:r>
                        <a:rPr lang="en-GB" sz="1200" i="1" u="none" strike="noStrike" cap="none" dirty="0">
                          <a:solidFill>
                            <a:schemeClr val="dk1"/>
                          </a:solidFill>
                        </a:rPr>
                        <a:t>), </a:t>
                      </a:r>
                      <a:r>
                        <a:rPr lang="en-GB" sz="1200" i="1" u="none" strike="noStrike" cap="none" dirty="0" err="1">
                          <a:solidFill>
                            <a:schemeClr val="dk1"/>
                          </a:solidFill>
                        </a:rPr>
                        <a:t>éducation</a:t>
                      </a:r>
                      <a:r>
                        <a:rPr lang="en-GB" sz="1200" i="1" u="none" strike="noStrike" cap="none" dirty="0">
                          <a:solidFill>
                            <a:schemeClr val="dk1"/>
                          </a:solidFill>
                        </a:rPr>
                        <a:t> (</a:t>
                      </a:r>
                      <a:r>
                        <a:rPr lang="en-GB" sz="1200" i="1" u="none" strike="noStrike" cap="none" dirty="0" err="1">
                          <a:solidFill>
                            <a:schemeClr val="dk1"/>
                          </a:solidFill>
                        </a:rPr>
                        <a:t>formelle</a:t>
                      </a:r>
                      <a:r>
                        <a:rPr lang="en-GB" sz="1200" i="1" u="none" strike="noStrike" cap="none" dirty="0">
                          <a:solidFill>
                            <a:schemeClr val="dk1"/>
                          </a:solidFill>
                        </a:rPr>
                        <a:t>), </a:t>
                      </a:r>
                      <a:r>
                        <a:rPr lang="en-GB" sz="1200" i="1" u="none" strike="noStrike" cap="none" dirty="0" err="1">
                          <a:solidFill>
                            <a:schemeClr val="dk1"/>
                          </a:solidFill>
                        </a:rPr>
                        <a:t>éducation</a:t>
                      </a:r>
                      <a:r>
                        <a:rPr lang="en-GB" sz="1200" i="1" u="none" strike="noStrike" cap="none" dirty="0">
                          <a:solidFill>
                            <a:schemeClr val="dk1"/>
                          </a:solidFill>
                        </a:rPr>
                        <a:t> non </a:t>
                      </a:r>
                      <a:r>
                        <a:rPr lang="en-GB" sz="1200" i="1" u="none" strike="noStrike" cap="none" dirty="0" err="1">
                          <a:solidFill>
                            <a:schemeClr val="dk1"/>
                          </a:solidFill>
                        </a:rPr>
                        <a:t>formelle</a:t>
                      </a:r>
                      <a:r>
                        <a:rPr lang="en-GB" sz="1200" i="1" u="none" strike="noStrike" cap="none" dirty="0">
                          <a:solidFill>
                            <a:schemeClr val="dk1"/>
                          </a:solidFill>
                        </a:rPr>
                        <a:t>, recherche et </a:t>
                      </a:r>
                      <a:r>
                        <a:rPr lang="en-GB" sz="1200" i="1" u="none" strike="noStrike" cap="none" dirty="0" err="1">
                          <a:solidFill>
                            <a:schemeClr val="dk1"/>
                          </a:solidFill>
                        </a:rPr>
                        <a:t>réunification</a:t>
                      </a:r>
                      <a:r>
                        <a:rPr lang="en-GB" sz="1200" i="1" u="none" strike="noStrike" cap="none" dirty="0">
                          <a:solidFill>
                            <a:schemeClr val="dk1"/>
                          </a:solidFill>
                        </a:rPr>
                        <a:t> des </a:t>
                      </a:r>
                      <a:r>
                        <a:rPr lang="en-GB" sz="1200" i="1" u="none" strike="noStrike" cap="none" dirty="0" err="1">
                          <a:solidFill>
                            <a:schemeClr val="dk1"/>
                          </a:solidFill>
                        </a:rPr>
                        <a:t>familles</a:t>
                      </a:r>
                      <a:r>
                        <a:rPr lang="en-GB" sz="1200" i="1" u="none" strike="noStrike" cap="none" dirty="0">
                          <a:solidFill>
                            <a:schemeClr val="dk1"/>
                          </a:solidFill>
                        </a:rPr>
                        <a:t>, </a:t>
                      </a:r>
                      <a:r>
                        <a:rPr lang="en-GB" sz="1200" i="1" u="none" strike="noStrike" cap="none" dirty="0" err="1">
                          <a:solidFill>
                            <a:schemeClr val="dk1"/>
                          </a:solidFill>
                        </a:rPr>
                        <a:t>soutien</a:t>
                      </a:r>
                      <a:r>
                        <a:rPr lang="en-GB" sz="1200" i="1" u="none" strike="noStrike" cap="none" dirty="0">
                          <a:solidFill>
                            <a:schemeClr val="dk1"/>
                          </a:solidFill>
                        </a:rPr>
                        <a:t> psychosocial de base, </a:t>
                      </a:r>
                      <a:r>
                        <a:rPr lang="en-GB" sz="1200" i="1" u="none" strike="noStrike" cap="none" dirty="0" err="1">
                          <a:solidFill>
                            <a:schemeClr val="dk1"/>
                          </a:solidFill>
                        </a:rPr>
                        <a:t>soins</a:t>
                      </a:r>
                      <a:r>
                        <a:rPr lang="en-GB" sz="1200" i="1" u="none" strike="noStrike" cap="none" dirty="0">
                          <a:solidFill>
                            <a:schemeClr val="dk1"/>
                          </a:solidFill>
                        </a:rPr>
                        <a:t> de </a:t>
                      </a:r>
                      <a:r>
                        <a:rPr lang="en-GB" sz="1200" i="1" u="none" strike="noStrike" cap="none" dirty="0" err="1">
                          <a:solidFill>
                            <a:schemeClr val="dk1"/>
                          </a:solidFill>
                        </a:rPr>
                        <a:t>santé</a:t>
                      </a:r>
                      <a:r>
                        <a:rPr lang="en-GB" sz="1200" i="1" u="none" strike="noStrike" cap="none" dirty="0">
                          <a:solidFill>
                            <a:schemeClr val="dk1"/>
                          </a:solidFill>
                        </a:rPr>
                        <a:t> </a:t>
                      </a:r>
                      <a:r>
                        <a:rPr lang="en-GB" sz="1200" i="1" u="none" strike="noStrike" cap="none" dirty="0" err="1">
                          <a:solidFill>
                            <a:schemeClr val="dk1"/>
                          </a:solidFill>
                        </a:rPr>
                        <a:t>maternelle</a:t>
                      </a:r>
                      <a:r>
                        <a:rPr lang="en-GB" sz="1200" i="1" u="none" strike="noStrike" cap="none" dirty="0">
                          <a:solidFill>
                            <a:schemeClr val="dk1"/>
                          </a:solidFill>
                        </a:rPr>
                        <a:t> et infantile non </a:t>
                      </a:r>
                      <a:r>
                        <a:rPr lang="en-GB" sz="1200" i="1" u="none" strike="noStrike" cap="none" dirty="0" err="1">
                          <a:solidFill>
                            <a:schemeClr val="dk1"/>
                          </a:solidFill>
                        </a:rPr>
                        <a:t>spécialisés</a:t>
                      </a:r>
                      <a:r>
                        <a:rPr lang="en-GB" sz="1200" i="1" u="none" strike="noStrike" cap="none" dirty="0">
                          <a:solidFill>
                            <a:schemeClr val="dk1"/>
                          </a:solidFill>
                        </a:rPr>
                        <a:t>, services de </a:t>
                      </a:r>
                      <a:r>
                        <a:rPr lang="en-GB" sz="1200" i="1" u="none" strike="noStrike" cap="none" dirty="0" err="1">
                          <a:solidFill>
                            <a:schemeClr val="dk1"/>
                          </a:solidFill>
                        </a:rPr>
                        <a:t>santé</a:t>
                      </a:r>
                      <a:r>
                        <a:rPr lang="en-GB" sz="1200" i="1" u="none" strike="noStrike" cap="none" dirty="0">
                          <a:solidFill>
                            <a:schemeClr val="dk1"/>
                          </a:solidFill>
                        </a:rPr>
                        <a:t> </a:t>
                      </a:r>
                      <a:r>
                        <a:rPr lang="en-GB" sz="1200" i="1" u="none" strike="noStrike" cap="none" dirty="0" err="1">
                          <a:solidFill>
                            <a:schemeClr val="dk1"/>
                          </a:solidFill>
                        </a:rPr>
                        <a:t>maternelle</a:t>
                      </a:r>
                      <a:r>
                        <a:rPr lang="en-GB" sz="1200" i="1" u="none" strike="noStrike" cap="none" dirty="0">
                          <a:solidFill>
                            <a:schemeClr val="dk1"/>
                          </a:solidFill>
                        </a:rPr>
                        <a:t> et infantile </a:t>
                      </a:r>
                      <a:r>
                        <a:rPr lang="en-GB" sz="1200" i="1" u="none" strike="noStrike" cap="none" dirty="0" err="1">
                          <a:solidFill>
                            <a:schemeClr val="dk1"/>
                          </a:solidFill>
                        </a:rPr>
                        <a:t>spécialisés</a:t>
                      </a:r>
                      <a:r>
                        <a:rPr lang="en-GB" sz="1200" i="1" u="none" strike="noStrike" cap="none" dirty="0">
                          <a:solidFill>
                            <a:schemeClr val="dk1"/>
                          </a:solidFill>
                        </a:rPr>
                        <a:t>, </a:t>
                      </a:r>
                      <a:r>
                        <a:rPr lang="en-GB" sz="1200" i="1" u="none" strike="noStrike" cap="none" dirty="0" err="1">
                          <a:solidFill>
                            <a:schemeClr val="dk1"/>
                          </a:solidFill>
                        </a:rPr>
                        <a:t>nourriture</a:t>
                      </a:r>
                      <a:r>
                        <a:rPr lang="en-GB" sz="1200" i="1" u="none" strike="noStrike" cap="none" dirty="0">
                          <a:solidFill>
                            <a:schemeClr val="dk1"/>
                          </a:solidFill>
                        </a:rPr>
                        <a:t>, articles non </a:t>
                      </a:r>
                      <a:r>
                        <a:rPr lang="en-GB" sz="1200" i="1" u="none" strike="noStrike" cap="none" dirty="0" err="1">
                          <a:solidFill>
                            <a:schemeClr val="dk1"/>
                          </a:solidFill>
                        </a:rPr>
                        <a:t>alimentaires</a:t>
                      </a:r>
                      <a:r>
                        <a:rPr lang="en-GB" sz="1200" i="1" u="none" strike="noStrike" cap="none" dirty="0">
                          <a:solidFill>
                            <a:schemeClr val="dk1"/>
                          </a:solidFill>
                        </a:rPr>
                        <a:t>, aide </a:t>
                      </a:r>
                      <a:r>
                        <a:rPr lang="en-GB" sz="1200" i="1" u="none" strike="noStrike" cap="none" dirty="0" err="1">
                          <a:solidFill>
                            <a:schemeClr val="dk1"/>
                          </a:solidFill>
                        </a:rPr>
                        <a:t>en</a:t>
                      </a:r>
                      <a:r>
                        <a:rPr lang="en-GB" sz="1200" i="1" u="none" strike="noStrike" cap="none" dirty="0">
                          <a:solidFill>
                            <a:schemeClr val="dk1"/>
                          </a:solidFill>
                        </a:rPr>
                        <a:t> </a:t>
                      </a:r>
                      <a:r>
                        <a:rPr lang="en-GB" sz="1200" i="1" u="none" strike="noStrike" cap="none" dirty="0" err="1">
                          <a:solidFill>
                            <a:schemeClr val="dk1"/>
                          </a:solidFill>
                        </a:rPr>
                        <a:t>espèces</a:t>
                      </a:r>
                      <a:r>
                        <a:rPr lang="en-GB" sz="1200" i="1" u="none" strike="noStrike" cap="none" dirty="0">
                          <a:solidFill>
                            <a:schemeClr val="dk1"/>
                          </a:solidFill>
                        </a:rPr>
                        <a:t>, </a:t>
                      </a:r>
                      <a:r>
                        <a:rPr lang="en-GB" sz="1200" i="1" u="none" strike="noStrike" cap="none" dirty="0" err="1">
                          <a:solidFill>
                            <a:schemeClr val="dk1"/>
                          </a:solidFill>
                        </a:rPr>
                        <a:t>moyens</a:t>
                      </a:r>
                      <a:r>
                        <a:rPr lang="en-GB" sz="1200" i="1" u="none" strike="noStrike" cap="none" dirty="0">
                          <a:solidFill>
                            <a:schemeClr val="dk1"/>
                          </a:solidFill>
                        </a:rPr>
                        <a:t> de </a:t>
                      </a:r>
                      <a:r>
                        <a:rPr lang="en-GB" sz="1200" i="1" u="none" strike="noStrike" cap="none" dirty="0" err="1">
                          <a:solidFill>
                            <a:schemeClr val="dk1"/>
                          </a:solidFill>
                        </a:rPr>
                        <a:t>subsistance</a:t>
                      </a:r>
                      <a:r>
                        <a:rPr lang="en-GB" sz="1200" i="1" u="none" strike="noStrike" cap="none" dirty="0">
                          <a:solidFill>
                            <a:schemeClr val="dk1"/>
                          </a:solidFill>
                        </a:rPr>
                        <a:t>, </a:t>
                      </a:r>
                      <a:r>
                        <a:rPr lang="en-GB" sz="1200" i="1" u="none" strike="noStrike" cap="none" dirty="0" err="1">
                          <a:solidFill>
                            <a:schemeClr val="dk1"/>
                          </a:solidFill>
                        </a:rPr>
                        <a:t>soins</a:t>
                      </a:r>
                      <a:r>
                        <a:rPr lang="en-GB" sz="1200" i="1" u="none" strike="noStrike" cap="none" dirty="0">
                          <a:solidFill>
                            <a:schemeClr val="dk1"/>
                          </a:solidFill>
                        </a:rPr>
                        <a:t> </a:t>
                      </a:r>
                      <a:r>
                        <a:rPr lang="en-GB" sz="1200" i="1" u="none" strike="noStrike" cap="none" dirty="0" err="1">
                          <a:solidFill>
                            <a:schemeClr val="dk1"/>
                          </a:solidFill>
                        </a:rPr>
                        <a:t>médicaux</a:t>
                      </a:r>
                      <a:r>
                        <a:rPr lang="en-GB" sz="1200" i="1" u="none" strike="noStrike" cap="none" dirty="0">
                          <a:solidFill>
                            <a:schemeClr val="dk1"/>
                          </a:solidFill>
                        </a:rPr>
                        <a:t>, nutrition, </a:t>
                      </a:r>
                      <a:r>
                        <a:rPr lang="en-GB" sz="1200" i="1" u="none" strike="noStrike" cap="none" dirty="0" err="1">
                          <a:solidFill>
                            <a:schemeClr val="dk1"/>
                          </a:solidFill>
                        </a:rPr>
                        <a:t>soutien</a:t>
                      </a:r>
                      <a:r>
                        <a:rPr lang="en-GB" sz="1200" i="1" u="none" strike="noStrike" cap="none" dirty="0">
                          <a:solidFill>
                            <a:schemeClr val="dk1"/>
                          </a:solidFill>
                        </a:rPr>
                        <a:t> </a:t>
                      </a:r>
                      <a:r>
                        <a:rPr lang="en-GB" sz="1200" i="1" u="none" strike="noStrike" cap="none" dirty="0" err="1">
                          <a:solidFill>
                            <a:schemeClr val="dk1"/>
                          </a:solidFill>
                        </a:rPr>
                        <a:t>juridique</a:t>
                      </a:r>
                      <a:r>
                        <a:rPr lang="en-GB" sz="1200" i="1" u="none" strike="noStrike" cap="none" dirty="0">
                          <a:solidFill>
                            <a:schemeClr val="dk1"/>
                          </a:solidFill>
                        </a:rPr>
                        <a:t>, documentation, services pour les enfants </a:t>
                      </a:r>
                      <a:r>
                        <a:rPr lang="en-GB" sz="1200" i="1" u="none" strike="noStrike" cap="none" dirty="0" err="1">
                          <a:solidFill>
                            <a:schemeClr val="dk1"/>
                          </a:solidFill>
                        </a:rPr>
                        <a:t>handicapés</a:t>
                      </a:r>
                      <a:r>
                        <a:rPr lang="en-GB" sz="1200" i="1" u="none" strike="noStrike" cap="none" dirty="0">
                          <a:solidFill>
                            <a:schemeClr val="dk1"/>
                          </a:solidFill>
                        </a:rPr>
                        <a:t>, </a:t>
                      </a:r>
                      <a:r>
                        <a:rPr lang="en-GB" sz="1200" i="1" u="none" strike="noStrike" cap="none" dirty="0" err="1">
                          <a:solidFill>
                            <a:schemeClr val="dk1"/>
                          </a:solidFill>
                        </a:rPr>
                        <a:t>santé</a:t>
                      </a:r>
                      <a:r>
                        <a:rPr lang="en-GB" sz="1200" i="1" u="none" strike="noStrike" cap="none" dirty="0">
                          <a:solidFill>
                            <a:schemeClr val="dk1"/>
                          </a:solidFill>
                        </a:rPr>
                        <a:t> </a:t>
                      </a:r>
                      <a:r>
                        <a:rPr lang="en-GB" sz="1200" i="1" u="none" strike="noStrike" cap="none" dirty="0" err="1">
                          <a:solidFill>
                            <a:schemeClr val="dk1"/>
                          </a:solidFill>
                        </a:rPr>
                        <a:t>sexuelle</a:t>
                      </a:r>
                      <a:r>
                        <a:rPr lang="en-GB" sz="1200" i="1" u="none" strike="noStrike" cap="none" dirty="0">
                          <a:solidFill>
                            <a:schemeClr val="dk1"/>
                          </a:solidFill>
                        </a:rPr>
                        <a:t> et reproductive, abri, WASH, solution durable, </a:t>
                      </a:r>
                      <a:r>
                        <a:rPr lang="en-GB" sz="1200" i="1" u="none" strike="noStrike" cap="none" dirty="0" err="1">
                          <a:solidFill>
                            <a:schemeClr val="dk1"/>
                          </a:solidFill>
                        </a:rPr>
                        <a:t>relocalisation</a:t>
                      </a:r>
                      <a:r>
                        <a:rPr lang="en-GB" sz="1200" i="1" u="none" strike="noStrike" cap="none" dirty="0">
                          <a:solidFill>
                            <a:schemeClr val="dk1"/>
                          </a:solidFill>
                        </a:rPr>
                        <a:t>.</a:t>
                      </a:r>
                      <a:endParaRPr sz="1200" i="1" u="none" strike="noStrike" cap="none" dirty="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GB" sz="1200" b="1" u="none" strike="noStrike" cap="none">
                          <a:solidFill>
                            <a:schemeClr val="dk1"/>
                          </a:solidFill>
                        </a:rPr>
                        <a:t>Responsabilité des </a:t>
                      </a:r>
                      <a:endParaRPr sz="1200" b="1" u="none" strike="noStrike" cap="none">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GB" sz="1200" b="1" u="none" strike="noStrike" cap="none">
                          <a:solidFill>
                            <a:schemeClr val="dk1"/>
                          </a:solidFill>
                        </a:rPr>
                        <a:t>Date d'échéance</a:t>
                      </a:r>
                      <a:endParaRPr sz="1200" b="1" u="none" strike="noStrike" cap="none">
                        <a:solidFill>
                          <a:schemeClr val="dk1"/>
                        </a:solidFill>
                      </a:endParaRPr>
                    </a:p>
                    <a:p>
                      <a:pPr marL="0" marR="0" lvl="0" indent="0" algn="l" rtl="0">
                        <a:spcBef>
                          <a:spcPts val="0"/>
                        </a:spcBef>
                        <a:spcAft>
                          <a:spcPts val="0"/>
                        </a:spcAft>
                        <a:buNone/>
                      </a:pPr>
                      <a:r>
                        <a:rPr lang="en-GB" sz="1200" i="1" u="none" strike="noStrike" cap="none">
                          <a:solidFill>
                            <a:schemeClr val="dk1"/>
                          </a:solidFill>
                        </a:rPr>
                        <a:t>jj/mm/aa</a:t>
                      </a:r>
                      <a:endParaRPr sz="1200" i="1" u="none" strike="noStrike" cap="none">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GB" sz="1200" u="none" strike="noStrike" cap="none" dirty="0" err="1">
                          <a:solidFill>
                            <a:schemeClr val="dk1"/>
                          </a:solidFill>
                        </a:rPr>
                        <a:t>Statut</a:t>
                      </a:r>
                      <a:r>
                        <a:rPr lang="en-GB" sz="1200" u="none" strike="noStrike" cap="none" dirty="0">
                          <a:solidFill>
                            <a:schemeClr val="dk1"/>
                          </a:solidFill>
                        </a:rPr>
                        <a:t> </a:t>
                      </a:r>
                      <a:endParaRPr sz="1200" u="none" strike="noStrike" cap="none" dirty="0">
                        <a:solidFill>
                          <a:schemeClr val="dk1"/>
                        </a:solidFill>
                      </a:endParaRPr>
                    </a:p>
                    <a:p>
                      <a:pPr marL="0" marR="0" lvl="0" indent="0" algn="l" rtl="0">
                        <a:spcBef>
                          <a:spcPts val="0"/>
                        </a:spcBef>
                        <a:spcAft>
                          <a:spcPts val="0"/>
                        </a:spcAft>
                        <a:buNone/>
                      </a:pPr>
                      <a:r>
                        <a:rPr lang="en-GB" sz="1200" i="1" u="none" strike="noStrike" cap="none" dirty="0" err="1">
                          <a:solidFill>
                            <a:schemeClr val="dk1"/>
                          </a:solidFill>
                        </a:rPr>
                        <a:t>Ajoutez</a:t>
                      </a:r>
                      <a:r>
                        <a:rPr lang="en-GB" sz="1200" i="1" u="none" strike="noStrike" cap="none" dirty="0">
                          <a:solidFill>
                            <a:schemeClr val="dk1"/>
                          </a:solidFill>
                        </a:rPr>
                        <a:t> </a:t>
                      </a:r>
                      <a:r>
                        <a:rPr lang="en-GB" sz="1200" i="1" u="none" strike="noStrike" cap="none" dirty="0" err="1">
                          <a:solidFill>
                            <a:schemeClr val="dk1"/>
                          </a:solidFill>
                        </a:rPr>
                        <a:t>une</a:t>
                      </a:r>
                      <a:r>
                        <a:rPr lang="en-GB" sz="1200" i="1" u="none" strike="noStrike" cap="none" dirty="0">
                          <a:solidFill>
                            <a:schemeClr val="dk1"/>
                          </a:solidFill>
                        </a:rPr>
                        <a:t> </a:t>
                      </a:r>
                      <a:r>
                        <a:rPr lang="en-GB" sz="1200" i="1" u="none" strike="noStrike" cap="none" dirty="0" err="1">
                          <a:solidFill>
                            <a:schemeClr val="dk1"/>
                          </a:solidFill>
                        </a:rPr>
                        <a:t>croix</a:t>
                      </a:r>
                      <a:r>
                        <a:rPr lang="en-GB" sz="1200" i="1" u="none" strike="noStrike" cap="none" dirty="0">
                          <a:solidFill>
                            <a:schemeClr val="dk1"/>
                          </a:solidFill>
                        </a:rPr>
                        <a:t> </a:t>
                      </a:r>
                      <a:r>
                        <a:rPr lang="en-GB" sz="1200" i="1" u="none" strike="noStrike" cap="none" dirty="0" err="1">
                          <a:solidFill>
                            <a:schemeClr val="dk1"/>
                          </a:solidFill>
                        </a:rPr>
                        <a:t>chaque</a:t>
                      </a:r>
                      <a:r>
                        <a:rPr lang="en-GB" sz="1200" i="1" u="none" strike="noStrike" cap="none" dirty="0">
                          <a:solidFill>
                            <a:schemeClr val="dk1"/>
                          </a:solidFill>
                        </a:rPr>
                        <a:t> </a:t>
                      </a:r>
                      <a:r>
                        <a:rPr lang="en-GB" sz="1200" i="1" u="none" strike="noStrike" cap="none" dirty="0" err="1">
                          <a:solidFill>
                            <a:schemeClr val="dk1"/>
                          </a:solidFill>
                        </a:rPr>
                        <a:t>fois</a:t>
                      </a:r>
                      <a:r>
                        <a:rPr lang="en-GB" sz="1200" i="1" u="none" strike="noStrike" cap="none" dirty="0">
                          <a:solidFill>
                            <a:schemeClr val="dk1"/>
                          </a:solidFill>
                        </a:rPr>
                        <a:t> </a:t>
                      </a:r>
                      <a:r>
                        <a:rPr lang="en-GB" sz="1200" i="1" u="none" strike="noStrike" cap="none" dirty="0" err="1">
                          <a:solidFill>
                            <a:schemeClr val="dk1"/>
                          </a:solidFill>
                        </a:rPr>
                        <a:t>qu'une</a:t>
                      </a:r>
                      <a:r>
                        <a:rPr lang="en-GB" sz="1200" i="1" u="none" strike="noStrike" cap="none" dirty="0">
                          <a:solidFill>
                            <a:schemeClr val="dk1"/>
                          </a:solidFill>
                        </a:rPr>
                        <a:t> nouvelle étape </a:t>
                      </a:r>
                      <a:r>
                        <a:rPr lang="en-GB" sz="1200" i="1" u="none" strike="noStrike" cap="none" dirty="0" err="1">
                          <a:solidFill>
                            <a:schemeClr val="dk1"/>
                          </a:solidFill>
                        </a:rPr>
                        <a:t>est</a:t>
                      </a:r>
                      <a:r>
                        <a:rPr lang="en-GB" sz="1200" i="1" u="none" strike="noStrike" cap="none" dirty="0">
                          <a:solidFill>
                            <a:schemeClr val="dk1"/>
                          </a:solidFill>
                        </a:rPr>
                        <a:t> </a:t>
                      </a:r>
                      <a:r>
                        <a:rPr lang="en-GB" sz="1200" i="1" u="none" strike="noStrike" cap="none" dirty="0" err="1">
                          <a:solidFill>
                            <a:schemeClr val="dk1"/>
                          </a:solidFill>
                        </a:rPr>
                        <a:t>franchie</a:t>
                      </a:r>
                      <a:r>
                        <a:rPr lang="en-GB" sz="1200" i="1" u="none" strike="noStrike" cap="none" dirty="0">
                          <a:solidFill>
                            <a:schemeClr val="dk1"/>
                          </a:solidFill>
                        </a:rPr>
                        <a:t>.</a:t>
                      </a:r>
                      <a:endParaRPr sz="1200" i="1" u="none" strike="noStrike" cap="none" dirty="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GB" sz="1200" b="1" u="none" strike="noStrike" cap="none" dirty="0">
                          <a:solidFill>
                            <a:schemeClr val="dk1"/>
                          </a:solidFill>
                        </a:rPr>
                        <a:t>Notes </a:t>
                      </a:r>
                      <a:r>
                        <a:rPr lang="en-GB" sz="1200" i="1" u="none" strike="noStrike" cap="none" dirty="0">
                          <a:solidFill>
                            <a:schemeClr val="dk1"/>
                          </a:solidFill>
                        </a:rPr>
                        <a:t>Par </a:t>
                      </a:r>
                      <a:r>
                        <a:rPr lang="en-GB" sz="1200" i="1" u="none" strike="noStrike" cap="none" dirty="0" err="1">
                          <a:solidFill>
                            <a:schemeClr val="dk1"/>
                          </a:solidFill>
                        </a:rPr>
                        <a:t>exemple</a:t>
                      </a:r>
                      <a:r>
                        <a:rPr lang="en-GB" sz="1200" i="1" u="none" strike="noStrike" cap="none" dirty="0">
                          <a:solidFill>
                            <a:schemeClr val="dk1"/>
                          </a:solidFill>
                        </a:rPr>
                        <a:t>, les points forts et les obstacles qui </a:t>
                      </a:r>
                      <a:r>
                        <a:rPr lang="en-GB" sz="1200" i="1" u="none" strike="noStrike" cap="none" dirty="0" err="1">
                          <a:solidFill>
                            <a:schemeClr val="dk1"/>
                          </a:solidFill>
                        </a:rPr>
                        <a:t>peuvent</a:t>
                      </a:r>
                      <a:r>
                        <a:rPr lang="en-GB" sz="1200" i="1" u="none" strike="noStrike" cap="none" dirty="0">
                          <a:solidFill>
                            <a:schemeClr val="dk1"/>
                          </a:solidFill>
                        </a:rPr>
                        <a:t> aider/</a:t>
                      </a:r>
                      <a:r>
                        <a:rPr lang="en-GB" sz="1200" i="1" u="none" strike="noStrike" cap="none" dirty="0" err="1">
                          <a:solidFill>
                            <a:schemeClr val="dk1"/>
                          </a:solidFill>
                        </a:rPr>
                        <a:t>progresser</a:t>
                      </a:r>
                      <a:r>
                        <a:rPr lang="en-GB" sz="1200" i="1" u="none" strike="noStrike" cap="none" dirty="0">
                          <a:solidFill>
                            <a:schemeClr val="dk1"/>
                          </a:solidFill>
                        </a:rPr>
                        <a:t> </a:t>
                      </a:r>
                      <a:r>
                        <a:rPr lang="en-GB" sz="1200" i="1" u="none" strike="noStrike" cap="none" dirty="0" err="1">
                          <a:solidFill>
                            <a:schemeClr val="dk1"/>
                          </a:solidFill>
                        </a:rPr>
                        <a:t>ou</a:t>
                      </a:r>
                      <a:r>
                        <a:rPr lang="en-GB" sz="1200" i="1" u="none" strike="noStrike" cap="none" dirty="0">
                          <a:solidFill>
                            <a:schemeClr val="dk1"/>
                          </a:solidFill>
                        </a:rPr>
                        <a:t> </a:t>
                      </a:r>
                      <a:r>
                        <a:rPr lang="en-GB" sz="1200" i="1" u="none" strike="noStrike" cap="none" dirty="0" err="1">
                          <a:solidFill>
                            <a:schemeClr val="dk1"/>
                          </a:solidFill>
                        </a:rPr>
                        <a:t>entraver</a:t>
                      </a:r>
                      <a:r>
                        <a:rPr lang="en-GB" sz="1200" i="1" u="none" strike="noStrike" cap="none" dirty="0">
                          <a:solidFill>
                            <a:schemeClr val="dk1"/>
                          </a:solidFill>
                        </a:rPr>
                        <a:t> la </a:t>
                      </a:r>
                      <a:r>
                        <a:rPr lang="en-GB" sz="1200" i="1" u="none" strike="noStrike" cap="none" dirty="0" err="1">
                          <a:solidFill>
                            <a:schemeClr val="dk1"/>
                          </a:solidFill>
                        </a:rPr>
                        <a:t>réalisation</a:t>
                      </a:r>
                      <a:r>
                        <a:rPr lang="en-GB" sz="1200" i="1" u="none" strike="noStrike" cap="none" dirty="0">
                          <a:solidFill>
                            <a:schemeClr val="dk1"/>
                          </a:solidFill>
                        </a:rPr>
                        <a:t>.</a:t>
                      </a:r>
                      <a:endParaRPr sz="1200" i="1" u="none" strike="noStrike" cap="none" dirty="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940925">
                <a:tc>
                  <a:txBody>
                    <a:bodyPr/>
                    <a:lstStyle/>
                    <a:p>
                      <a:pPr marL="0" marR="0" lvl="0" indent="0" algn="l" rtl="0">
                        <a:lnSpc>
                          <a:spcPct val="107000"/>
                        </a:lnSpc>
                        <a:spcBef>
                          <a:spcPts val="0"/>
                        </a:spcBef>
                        <a:spcAft>
                          <a:spcPts val="0"/>
                        </a:spcAft>
                        <a:buNone/>
                      </a:pPr>
                      <a:r>
                        <a:rPr lang="en-GB" sz="1200" u="none" strike="noStrike" cap="none">
                          <a:solidFill>
                            <a:schemeClr val="dk1"/>
                          </a:solidFill>
                        </a:rPr>
                        <a:t> </a:t>
                      </a:r>
                      <a:endParaRPr sz="1200" u="none" strike="noStrike" cap="none">
                        <a:solidFill>
                          <a:schemeClr val="dk1"/>
                        </a:solidFill>
                      </a:endParaRPr>
                    </a:p>
                    <a:p>
                      <a:pPr marL="0" marR="0" lvl="0" indent="0" algn="l" rtl="0">
                        <a:lnSpc>
                          <a:spcPct val="107000"/>
                        </a:lnSpc>
                        <a:spcBef>
                          <a:spcPts val="800"/>
                        </a:spcBef>
                        <a:spcAft>
                          <a:spcPts val="0"/>
                        </a:spcAft>
                        <a:buNone/>
                      </a:pPr>
                      <a:r>
                        <a:rPr lang="en-GB" sz="1200" u="none" strike="noStrike" cap="none">
                          <a:solidFill>
                            <a:schemeClr val="dk1"/>
                          </a:solidFill>
                        </a:rPr>
                        <a:t> </a:t>
                      </a:r>
                      <a:endParaRPr sz="1200" u="none" strike="noStrike" cap="none">
                        <a:solidFill>
                          <a:schemeClr val="dk1"/>
                        </a:solidFill>
                      </a:endParaRPr>
                    </a:p>
                    <a:p>
                      <a:pPr marL="0" marR="0" lvl="0" indent="0" algn="l" rtl="0">
                        <a:lnSpc>
                          <a:spcPct val="107000"/>
                        </a:lnSpc>
                        <a:spcBef>
                          <a:spcPts val="800"/>
                        </a:spcBef>
                        <a:spcAft>
                          <a:spcPts val="0"/>
                        </a:spcAft>
                        <a:buNone/>
                      </a:pPr>
                      <a:r>
                        <a:rPr lang="en-GB" sz="1200" u="none" strike="noStrike" cap="none">
                          <a:solidFill>
                            <a:schemeClr val="dk1"/>
                          </a:solidFill>
                        </a:rPr>
                        <a:t> </a:t>
                      </a:r>
                      <a:endParaRPr sz="1200" u="none" strike="noStrike" cap="none">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GB" sz="1200" u="none" strike="noStrike" cap="none">
                          <a:solidFill>
                            <a:schemeClr val="dk1"/>
                          </a:solidFill>
                        </a:rPr>
                        <a:t> </a:t>
                      </a:r>
                      <a:endParaRPr sz="1200" u="none" strike="noStrike" cap="none">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GB" sz="1200" u="none" strike="noStrike" cap="none">
                          <a:solidFill>
                            <a:schemeClr val="dk1"/>
                          </a:solidFill>
                        </a:rPr>
                        <a:t> </a:t>
                      </a:r>
                      <a:endParaRPr sz="1200" u="none" strike="noStrike" cap="none">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GB" sz="1200" u="none" strike="noStrike" cap="none">
                          <a:solidFill>
                            <a:schemeClr val="dk1"/>
                          </a:solidFill>
                        </a:rPr>
                        <a:t> </a:t>
                      </a:r>
                      <a:endParaRPr sz="1200" u="none" strike="noStrike" cap="none">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GB" sz="1200" u="none" strike="noStrike" cap="none">
                          <a:solidFill>
                            <a:schemeClr val="dk1"/>
                          </a:solidFill>
                        </a:rPr>
                        <a:t>[ ]en cours</a:t>
                      </a:r>
                      <a:endParaRPr sz="1200" u="none" strike="noStrike" cap="none">
                        <a:solidFill>
                          <a:schemeClr val="dk1"/>
                        </a:solidFill>
                      </a:endParaRPr>
                    </a:p>
                    <a:p>
                      <a:pPr marL="0" marR="0" lvl="0" indent="0" algn="l" rtl="0">
                        <a:lnSpc>
                          <a:spcPct val="107000"/>
                        </a:lnSpc>
                        <a:spcBef>
                          <a:spcPts val="800"/>
                        </a:spcBef>
                        <a:spcAft>
                          <a:spcPts val="0"/>
                        </a:spcAft>
                        <a:buNone/>
                      </a:pPr>
                      <a:r>
                        <a:rPr lang="en-GB" sz="1200" u="none" strike="noStrike" cap="none">
                          <a:solidFill>
                            <a:schemeClr val="dk1"/>
                          </a:solidFill>
                        </a:rPr>
                        <a:t>[ ] en cours</a:t>
                      </a:r>
                      <a:endParaRPr sz="1200" u="none" strike="noStrike" cap="none">
                        <a:solidFill>
                          <a:schemeClr val="dk1"/>
                        </a:solidFill>
                      </a:endParaRPr>
                    </a:p>
                    <a:p>
                      <a:pPr marL="0" marR="0" lvl="0" indent="0" algn="l" rtl="0">
                        <a:lnSpc>
                          <a:spcPct val="107000"/>
                        </a:lnSpc>
                        <a:spcBef>
                          <a:spcPts val="800"/>
                        </a:spcBef>
                        <a:spcAft>
                          <a:spcPts val="0"/>
                        </a:spcAft>
                        <a:buNone/>
                      </a:pPr>
                      <a:r>
                        <a:rPr lang="en-GB" sz="1200" u="none" strike="noStrike" cap="none">
                          <a:solidFill>
                            <a:schemeClr val="dk1"/>
                          </a:solidFill>
                        </a:rPr>
                        <a:t>[ ] complété</a:t>
                      </a:r>
                      <a:endParaRPr sz="1200" u="none" strike="noStrike" cap="none">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GB" sz="1200" u="none" strike="noStrike" cap="none" dirty="0">
                          <a:solidFill>
                            <a:schemeClr val="dk1"/>
                          </a:solidFill>
                        </a:rPr>
                        <a:t> </a:t>
                      </a:r>
                      <a:endParaRPr sz="1200" u="none" strike="noStrike" cap="none" dirty="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bl>
          </a:graphicData>
        </a:graphic>
      </p:graphicFrame>
      <p:grpSp>
        <p:nvGrpSpPr>
          <p:cNvPr id="1103" name="Google Shape;1103;p47"/>
          <p:cNvGrpSpPr/>
          <p:nvPr/>
        </p:nvGrpSpPr>
        <p:grpSpPr>
          <a:xfrm>
            <a:off x="9994118" y="33917"/>
            <a:ext cx="2057602" cy="1975956"/>
            <a:chOff x="9994118" y="33917"/>
            <a:chExt cx="2057602" cy="1975956"/>
          </a:xfrm>
        </p:grpSpPr>
        <p:sp>
          <p:nvSpPr>
            <p:cNvPr id="1104" name="Google Shape;1104;p47"/>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05" name="Google Shape;1105;p47"/>
            <p:cNvGrpSpPr/>
            <p:nvPr/>
          </p:nvGrpSpPr>
          <p:grpSpPr>
            <a:xfrm>
              <a:off x="10621771" y="762700"/>
              <a:ext cx="562136" cy="634675"/>
              <a:chOff x="760175" y="830142"/>
              <a:chExt cx="867619" cy="979579"/>
            </a:xfrm>
          </p:grpSpPr>
          <p:sp>
            <p:nvSpPr>
              <p:cNvPr id="1106" name="Google Shape;1106;p47"/>
              <p:cNvSpPr/>
              <p:nvPr/>
            </p:nvSpPr>
            <p:spPr>
              <a:xfrm>
                <a:off x="864636" y="830142"/>
                <a:ext cx="763158" cy="97957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rgbClr val="45752C"/>
                    </a:solidFill>
                    <a:latin typeface="Arial"/>
                    <a:ea typeface="Arial"/>
                    <a:cs typeface="Arial"/>
                    <a:sym typeface="Arial"/>
                  </a:rPr>
                  <a:t>144-</a:t>
                </a:r>
                <a:endParaRPr/>
              </a:p>
              <a:p>
                <a:pPr marL="0" marR="0" lvl="0" indent="0" algn="ctr" rtl="0">
                  <a:spcBef>
                    <a:spcPts val="0"/>
                  </a:spcBef>
                  <a:spcAft>
                    <a:spcPts val="0"/>
                  </a:spcAft>
                  <a:buNone/>
                </a:pPr>
                <a:r>
                  <a:rPr lang="en-GB" sz="1600" b="1">
                    <a:solidFill>
                      <a:srgbClr val="45752C"/>
                    </a:solidFill>
                    <a:latin typeface="Arial"/>
                    <a:ea typeface="Arial"/>
                    <a:cs typeface="Arial"/>
                    <a:sym typeface="Arial"/>
                  </a:rPr>
                  <a:t>145</a:t>
                </a:r>
                <a:endParaRPr/>
              </a:p>
            </p:txBody>
          </p:sp>
          <p:sp>
            <p:nvSpPr>
              <p:cNvPr id="1107" name="Google Shape;1107;p47"/>
              <p:cNvSpPr/>
              <p:nvPr/>
            </p:nvSpPr>
            <p:spPr>
              <a:xfrm>
                <a:off x="760175" y="830144"/>
                <a:ext cx="149292" cy="97957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108" name="Google Shape;1108;p47"/>
            <p:cNvGrpSpPr/>
            <p:nvPr/>
          </p:nvGrpSpPr>
          <p:grpSpPr>
            <a:xfrm>
              <a:off x="11325415" y="762701"/>
              <a:ext cx="182192" cy="634674"/>
              <a:chOff x="2121762" y="2323619"/>
              <a:chExt cx="200378" cy="825210"/>
            </a:xfrm>
          </p:grpSpPr>
          <p:sp>
            <p:nvSpPr>
              <p:cNvPr id="1109" name="Google Shape;1109;p47"/>
              <p:cNvSpPr/>
              <p:nvPr/>
            </p:nvSpPr>
            <p:spPr>
              <a:xfrm>
                <a:off x="2121763" y="2323619"/>
                <a:ext cx="200377" cy="172739"/>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0" name="Google Shape;1110;p47"/>
              <p:cNvSpPr/>
              <p:nvPr/>
            </p:nvSpPr>
            <p:spPr>
              <a:xfrm>
                <a:off x="2121762" y="2496169"/>
                <a:ext cx="200377" cy="65266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1115"/>
        <p:cNvGrpSpPr/>
        <p:nvPr/>
      </p:nvGrpSpPr>
      <p:grpSpPr>
        <a:xfrm>
          <a:off x="0" y="0"/>
          <a:ext cx="0" cy="0"/>
          <a:chOff x="0" y="0"/>
          <a:chExt cx="0" cy="0"/>
        </a:xfrm>
      </p:grpSpPr>
      <p:sp>
        <p:nvSpPr>
          <p:cNvPr id="1116" name="Google Shape;1116;p48"/>
          <p:cNvSpPr txBox="1"/>
          <p:nvPr/>
        </p:nvSpPr>
        <p:spPr>
          <a:xfrm>
            <a:off x="796386" y="3117980"/>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4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Points clés de l'apprentissage</a:t>
            </a:r>
            <a:endParaRPr/>
          </a:p>
        </p:txBody>
      </p:sp>
      <p:sp>
        <p:nvSpPr>
          <p:cNvPr id="1123" name="Google Shape;1123;p49"/>
          <p:cNvSpPr txBox="1"/>
          <p:nvPr/>
        </p:nvSpPr>
        <p:spPr>
          <a:xfrm>
            <a:off x="1450842" y="3784393"/>
            <a:ext cx="410957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Fixer des objectifs SMART et les classer par ordre de priorité en fonction des besoins de l'enfant</a:t>
            </a:r>
            <a:endParaRPr/>
          </a:p>
        </p:txBody>
      </p:sp>
      <p:sp>
        <p:nvSpPr>
          <p:cNvPr id="1124" name="Google Shape;1124;p49"/>
          <p:cNvSpPr/>
          <p:nvPr/>
        </p:nvSpPr>
        <p:spPr>
          <a:xfrm>
            <a:off x="2979850" y="2225040"/>
            <a:ext cx="1051560" cy="1051560"/>
          </a:xfrm>
          <a:prstGeom prst="star5">
            <a:avLst>
              <a:gd name="adj" fmla="val 28143"/>
              <a:gd name="hf" fmla="val 105146"/>
              <a:gd name="vf" fmla="val 11055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5" name="Google Shape;1125;p49"/>
          <p:cNvSpPr/>
          <p:nvPr/>
        </p:nvSpPr>
        <p:spPr>
          <a:xfrm>
            <a:off x="8162112" y="2225040"/>
            <a:ext cx="1051560" cy="1051560"/>
          </a:xfrm>
          <a:prstGeom prst="star5">
            <a:avLst>
              <a:gd name="adj" fmla="val 28143"/>
              <a:gd name="hf" fmla="val 105146"/>
              <a:gd name="vf" fmla="val 11055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6" name="Google Shape;1126;p49"/>
          <p:cNvSpPr txBox="1"/>
          <p:nvPr/>
        </p:nvSpPr>
        <p:spPr>
          <a:xfrm>
            <a:off x="6441084" y="3784393"/>
            <a:ext cx="4493616"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Les objectifs de la gestion des cas de protection de l'enfance visent à réduire les facteurs de risque et à développer ou renforcer les facteurs de protection.</a:t>
            </a:r>
            <a:endParaRPr sz="24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latin typeface="Arial"/>
                <a:ea typeface="Arial"/>
                <a:cs typeface="Arial"/>
                <a:sym typeface="Arial"/>
              </a:rPr>
              <a:t>Quiz récapitulatif</a:t>
            </a:r>
            <a:endParaRPr/>
          </a:p>
        </p:txBody>
      </p:sp>
      <p:sp>
        <p:nvSpPr>
          <p:cNvPr id="158" name="Google Shape;158;p5"/>
          <p:cNvSpPr/>
          <p:nvPr/>
        </p:nvSpPr>
        <p:spPr>
          <a:xfrm>
            <a:off x="3977656" y="1634406"/>
            <a:ext cx="4167676" cy="4342407"/>
          </a:xfrm>
          <a:custGeom>
            <a:avLst/>
            <a:gdLst/>
            <a:ahLst/>
            <a:cxnLst/>
            <a:rect l="l" t="t" r="r" b="b"/>
            <a:pathLst>
              <a:path w="120000" h="120000" extrusionOk="0">
                <a:moveTo>
                  <a:pt x="111763" y="65259"/>
                </a:moveTo>
                <a:cubicBezTo>
                  <a:pt x="109154" y="91255"/>
                  <a:pt x="87893" y="111335"/>
                  <a:pt x="61943" y="112311"/>
                </a:cubicBezTo>
                <a:cubicBezTo>
                  <a:pt x="35994" y="113287"/>
                  <a:pt x="13302" y="94860"/>
                  <a:pt x="8771" y="69133"/>
                </a:cubicBezTo>
                <a:cubicBezTo>
                  <a:pt x="4241" y="43406"/>
                  <a:pt x="19258" y="18256"/>
                  <a:pt x="43962" y="10202"/>
                </a:cubicBezTo>
                <a:cubicBezTo>
                  <a:pt x="68665" y="2147"/>
                  <a:pt x="95489" y="13654"/>
                  <a:pt x="106816" y="37166"/>
                </a:cubicBezTo>
                <a:lnTo>
                  <a:pt x="114411" y="35314"/>
                </a:lnTo>
                <a:lnTo>
                  <a:pt x="103752" y="49335"/>
                </a:lnTo>
                <a:lnTo>
                  <a:pt x="85334" y="42402"/>
                </a:lnTo>
                <a:lnTo>
                  <a:pt x="92882" y="40563"/>
                </a:lnTo>
                <a:lnTo>
                  <a:pt x="92882" y="40563"/>
                </a:lnTo>
                <a:cubicBezTo>
                  <a:pt x="83529" y="23993"/>
                  <a:pt x="63780" y="16858"/>
                  <a:pt x="46335" y="23744"/>
                </a:cubicBezTo>
                <a:cubicBezTo>
                  <a:pt x="28889" y="30630"/>
                  <a:pt x="18938" y="49488"/>
                  <a:pt x="22880" y="68193"/>
                </a:cubicBezTo>
                <a:cubicBezTo>
                  <a:pt x="26823" y="86898"/>
                  <a:pt x="43485" y="99882"/>
                  <a:pt x="62153" y="98797"/>
                </a:cubicBezTo>
                <a:cubicBezTo>
                  <a:pt x="80822" y="97712"/>
                  <a:pt x="95940" y="82881"/>
                  <a:pt x="97788" y="63839"/>
                </a:cubicBezTo>
                <a:close/>
              </a:path>
            </a:pathLst>
          </a:cu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59" name="Google Shape;159;p5" descr="Badge Question Mark with solid fill"/>
          <p:cNvPicPr preferRelativeResize="0"/>
          <p:nvPr/>
        </p:nvPicPr>
        <p:blipFill rotWithShape="1">
          <a:blip r:embed="rId3">
            <a:alphaModFix/>
          </a:blip>
          <a:srcRect/>
          <a:stretch/>
        </p:blipFill>
        <p:spPr>
          <a:xfrm>
            <a:off x="4782277" y="2492632"/>
            <a:ext cx="2627446" cy="262744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131"/>
        <p:cNvGrpSpPr/>
        <p:nvPr/>
      </p:nvGrpSpPr>
      <p:grpSpPr>
        <a:xfrm>
          <a:off x="0" y="0"/>
          <a:ext cx="0" cy="0"/>
          <a:chOff x="0" y="0"/>
          <a:chExt cx="0" cy="0"/>
        </a:xfrm>
      </p:grpSpPr>
      <p:sp>
        <p:nvSpPr>
          <p:cNvPr id="1132" name="Google Shape;1132;p50"/>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5752C"/>
              </a:buClr>
              <a:buSzPts val="2400"/>
              <a:buFont typeface="Garamond"/>
              <a:buNone/>
            </a:pPr>
            <a:r>
              <a:rPr lang="en-GB" sz="2400" b="1">
                <a:solidFill>
                  <a:srgbClr val="45752C"/>
                </a:solidFill>
                <a:latin typeface="Garamond"/>
                <a:ea typeface="Garamond"/>
                <a:cs typeface="Garamond"/>
                <a:sym typeface="Garamond"/>
              </a:rPr>
              <a:t>SESSION 6</a:t>
            </a:r>
            <a:endParaRPr/>
          </a:p>
          <a:p>
            <a:pPr marL="0" marR="0" lvl="0" indent="0" algn="l" rtl="0">
              <a:lnSpc>
                <a:spcPct val="90000"/>
              </a:lnSpc>
              <a:spcBef>
                <a:spcPts val="0"/>
              </a:spcBef>
              <a:spcAft>
                <a:spcPts val="0"/>
              </a:spcAft>
              <a:buClr>
                <a:srgbClr val="45752C"/>
              </a:buClr>
              <a:buSzPts val="4400"/>
              <a:buFont typeface="Garamond"/>
              <a:buNone/>
            </a:pPr>
            <a:br>
              <a:rPr lang="en-GB" sz="4400" b="1">
                <a:solidFill>
                  <a:srgbClr val="45752C"/>
                </a:solidFill>
                <a:latin typeface="Garamond"/>
                <a:ea typeface="Garamond"/>
                <a:cs typeface="Garamond"/>
                <a:sym typeface="Garamond"/>
              </a:rPr>
            </a:br>
            <a:r>
              <a:rPr lang="en-GB" sz="5400" b="1">
                <a:solidFill>
                  <a:srgbClr val="45752C"/>
                </a:solidFill>
                <a:latin typeface="Garamond"/>
                <a:ea typeface="Garamond"/>
                <a:cs typeface="Garamond"/>
                <a:sym typeface="Garamond"/>
              </a:rPr>
              <a:t>Clôture du module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5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Fin du module 8</a:t>
            </a:r>
            <a:endParaRPr/>
          </a:p>
        </p:txBody>
      </p:sp>
      <p:sp>
        <p:nvSpPr>
          <p:cNvPr id="1139" name="Google Shape;1139;p51"/>
          <p:cNvSpPr/>
          <p:nvPr/>
        </p:nvSpPr>
        <p:spPr>
          <a:xfrm>
            <a:off x="1384531" y="2419405"/>
            <a:ext cx="2821709" cy="2611120"/>
          </a:xfrm>
          <a:prstGeom prst="wedgeRoundRectCallout">
            <a:avLst>
              <a:gd name="adj1" fmla="val -62814"/>
              <a:gd name="adj2" fmla="val -19017"/>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Révision des objectifs d'apprentissage</a:t>
            </a:r>
            <a:endParaRPr sz="2400">
              <a:solidFill>
                <a:schemeClr val="dk1"/>
              </a:solidFill>
              <a:latin typeface="Arial"/>
              <a:ea typeface="Arial"/>
              <a:cs typeface="Arial"/>
              <a:sym typeface="Arial"/>
            </a:endParaRPr>
          </a:p>
        </p:txBody>
      </p:sp>
      <p:sp>
        <p:nvSpPr>
          <p:cNvPr id="1140" name="Google Shape;1140;p51"/>
          <p:cNvSpPr/>
          <p:nvPr/>
        </p:nvSpPr>
        <p:spPr>
          <a:xfrm>
            <a:off x="4828771" y="2419405"/>
            <a:ext cx="2821709" cy="2611120"/>
          </a:xfrm>
          <a:prstGeom prst="wedgeRoundRectCallout">
            <a:avLst>
              <a:gd name="adj1" fmla="val -19246"/>
              <a:gd name="adj2" fmla="val 59595"/>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Réflexion et retour d'information </a:t>
            </a:r>
            <a:endParaRPr/>
          </a:p>
        </p:txBody>
      </p:sp>
      <p:sp>
        <p:nvSpPr>
          <p:cNvPr id="1141" name="Google Shape;1141;p51"/>
          <p:cNvSpPr/>
          <p:nvPr/>
        </p:nvSpPr>
        <p:spPr>
          <a:xfrm>
            <a:off x="8273011" y="2419405"/>
            <a:ext cx="2821709" cy="2611120"/>
          </a:xfrm>
          <a:prstGeom prst="wedgeRoundRectCallout">
            <a:avLst>
              <a:gd name="adj1" fmla="val 59608"/>
              <a:gd name="adj2" fmla="val -20186"/>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Clôture</a:t>
            </a:r>
            <a:endParaRPr sz="2400">
              <a:solidFill>
                <a:schemeClr val="dk1"/>
              </a:solidFill>
              <a:latin typeface="Arial"/>
              <a:ea typeface="Arial"/>
              <a:cs typeface="Arial"/>
              <a:sym typeface="Arial"/>
            </a:endParaRPr>
          </a:p>
        </p:txBody>
      </p:sp>
      <p:grpSp>
        <p:nvGrpSpPr>
          <p:cNvPr id="1142" name="Google Shape;1142;p51"/>
          <p:cNvGrpSpPr/>
          <p:nvPr/>
        </p:nvGrpSpPr>
        <p:grpSpPr>
          <a:xfrm>
            <a:off x="9994118" y="33917"/>
            <a:ext cx="2057602" cy="1975956"/>
            <a:chOff x="9994118" y="33917"/>
            <a:chExt cx="2057602" cy="1975956"/>
          </a:xfrm>
        </p:grpSpPr>
        <p:sp>
          <p:nvSpPr>
            <p:cNvPr id="1143" name="Google Shape;1143;p51"/>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44" name="Google Shape;1144;p51"/>
            <p:cNvGrpSpPr/>
            <p:nvPr/>
          </p:nvGrpSpPr>
          <p:grpSpPr>
            <a:xfrm>
              <a:off x="10621771" y="762700"/>
              <a:ext cx="562136" cy="634675"/>
              <a:chOff x="760175" y="830142"/>
              <a:chExt cx="867619" cy="979579"/>
            </a:xfrm>
          </p:grpSpPr>
          <p:sp>
            <p:nvSpPr>
              <p:cNvPr id="1145" name="Google Shape;1145;p51"/>
              <p:cNvSpPr/>
              <p:nvPr/>
            </p:nvSpPr>
            <p:spPr>
              <a:xfrm>
                <a:off x="864636" y="830142"/>
                <a:ext cx="763158" cy="97957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rgbClr val="45752C"/>
                    </a:solidFill>
                    <a:latin typeface="Arial"/>
                    <a:ea typeface="Arial"/>
                    <a:cs typeface="Arial"/>
                    <a:sym typeface="Arial"/>
                  </a:rPr>
                  <a:t>136</a:t>
                </a:r>
                <a:endParaRPr/>
              </a:p>
            </p:txBody>
          </p:sp>
          <p:sp>
            <p:nvSpPr>
              <p:cNvPr id="1146" name="Google Shape;1146;p51"/>
              <p:cNvSpPr/>
              <p:nvPr/>
            </p:nvSpPr>
            <p:spPr>
              <a:xfrm>
                <a:off x="760175" y="830144"/>
                <a:ext cx="149292" cy="97957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147" name="Google Shape;1147;p51"/>
            <p:cNvGrpSpPr/>
            <p:nvPr/>
          </p:nvGrpSpPr>
          <p:grpSpPr>
            <a:xfrm>
              <a:off x="11325415" y="762701"/>
              <a:ext cx="182192" cy="634674"/>
              <a:chOff x="2121762" y="2323619"/>
              <a:chExt cx="200378" cy="825210"/>
            </a:xfrm>
          </p:grpSpPr>
          <p:sp>
            <p:nvSpPr>
              <p:cNvPr id="1148" name="Google Shape;1148;p51"/>
              <p:cNvSpPr/>
              <p:nvPr/>
            </p:nvSpPr>
            <p:spPr>
              <a:xfrm>
                <a:off x="2121763" y="2323619"/>
                <a:ext cx="200377" cy="172739"/>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9" name="Google Shape;1149;p51"/>
              <p:cNvSpPr/>
              <p:nvPr/>
            </p:nvSpPr>
            <p:spPr>
              <a:xfrm>
                <a:off x="2121762" y="2496169"/>
                <a:ext cx="200377" cy="65266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5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BE" dirty="0" err="1">
                <a:effectLst/>
                <a:ea typeface="Calibri" panose="020F0502020204030204" pitchFamily="34" charset="0"/>
              </a:rPr>
              <a:t>Autosoin</a:t>
            </a:r>
            <a:endParaRPr lang="fr-BE" dirty="0"/>
          </a:p>
        </p:txBody>
      </p:sp>
      <p:sp>
        <p:nvSpPr>
          <p:cNvPr id="1156" name="Google Shape;1156;p52"/>
          <p:cNvSpPr/>
          <p:nvPr/>
        </p:nvSpPr>
        <p:spPr>
          <a:xfrm>
            <a:off x="4674820" y="2453495"/>
            <a:ext cx="2842360" cy="2539419"/>
          </a:xfrm>
          <a:prstGeom prst="hear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7" name="Google Shape;1157;p52"/>
          <p:cNvSpPr/>
          <p:nvPr/>
        </p:nvSpPr>
        <p:spPr>
          <a:xfrm rot="10800000">
            <a:off x="5628782" y="3499014"/>
            <a:ext cx="934434" cy="752350"/>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64"/>
        <p:cNvGrpSpPr/>
        <p:nvPr/>
      </p:nvGrpSpPr>
      <p:grpSpPr>
        <a:xfrm>
          <a:off x="0" y="0"/>
          <a:ext cx="0" cy="0"/>
          <a:chOff x="0" y="0"/>
          <a:chExt cx="0" cy="0"/>
        </a:xfrm>
      </p:grpSpPr>
      <p:sp>
        <p:nvSpPr>
          <p:cNvPr id="165" name="Google Shape;165;p6"/>
          <p:cNvSpPr txBox="1"/>
          <p:nvPr/>
        </p:nvSpPr>
        <p:spPr>
          <a:xfrm>
            <a:off x="796386" y="3117980"/>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GB"/>
              <a:t>Processus de gestion des cas</a:t>
            </a:r>
            <a:endParaRPr/>
          </a:p>
        </p:txBody>
      </p:sp>
      <p:sp>
        <p:nvSpPr>
          <p:cNvPr id="172" name="Google Shape;172;p7"/>
          <p:cNvSpPr/>
          <p:nvPr/>
        </p:nvSpPr>
        <p:spPr>
          <a:xfrm>
            <a:off x="838200" y="1603482"/>
            <a:ext cx="3249708" cy="1947316"/>
          </a:xfrm>
          <a:prstGeom prst="roundRect">
            <a:avLst>
              <a:gd name="adj" fmla="val 10821"/>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Identifier les </a:t>
            </a:r>
            <a:r>
              <a:rPr lang="en-GB" sz="1800">
                <a:solidFill>
                  <a:schemeClr val="dk1"/>
                </a:solidFill>
                <a:latin typeface="Arial"/>
                <a:ea typeface="Arial"/>
                <a:cs typeface="Arial"/>
                <a:sym typeface="Arial"/>
              </a:rPr>
              <a:t>enfants vulnérables et les enregistrer selon les critères d'éligibilité</a:t>
            </a:r>
            <a:endParaRPr/>
          </a:p>
        </p:txBody>
      </p:sp>
      <p:sp>
        <p:nvSpPr>
          <p:cNvPr id="173" name="Google Shape;173;p7"/>
          <p:cNvSpPr/>
          <p:nvPr/>
        </p:nvSpPr>
        <p:spPr>
          <a:xfrm>
            <a:off x="559341" y="1397374"/>
            <a:ext cx="557717" cy="557717"/>
          </a:xfrm>
          <a:prstGeom prst="roundRect">
            <a:avLst>
              <a:gd name="adj" fmla="val 1666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1</a:t>
            </a:r>
            <a:endParaRPr/>
          </a:p>
        </p:txBody>
      </p:sp>
      <p:sp>
        <p:nvSpPr>
          <p:cNvPr id="174" name="Google Shape;174;p7"/>
          <p:cNvSpPr/>
          <p:nvPr/>
        </p:nvSpPr>
        <p:spPr>
          <a:xfrm>
            <a:off x="4740457" y="1603482"/>
            <a:ext cx="3249708" cy="1947316"/>
          </a:xfrm>
          <a:prstGeom prst="roundRect">
            <a:avLst>
              <a:gd name="adj" fmla="val 10821"/>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Évaluer les </a:t>
            </a:r>
            <a:r>
              <a:rPr lang="en-GB" sz="1800">
                <a:solidFill>
                  <a:schemeClr val="dk1"/>
                </a:solidFill>
                <a:latin typeface="Arial"/>
                <a:ea typeface="Arial"/>
                <a:cs typeface="Arial"/>
                <a:sym typeface="Arial"/>
              </a:rPr>
              <a:t>besoins et les points forts de l'enfant et de sa famille</a:t>
            </a:r>
            <a:endParaRPr/>
          </a:p>
        </p:txBody>
      </p:sp>
      <p:sp>
        <p:nvSpPr>
          <p:cNvPr id="175" name="Google Shape;175;p7"/>
          <p:cNvSpPr/>
          <p:nvPr/>
        </p:nvSpPr>
        <p:spPr>
          <a:xfrm>
            <a:off x="4461598" y="1397374"/>
            <a:ext cx="557717" cy="557717"/>
          </a:xfrm>
          <a:prstGeom prst="roundRect">
            <a:avLst>
              <a:gd name="adj" fmla="val 1666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2</a:t>
            </a:r>
            <a:endParaRPr/>
          </a:p>
        </p:txBody>
      </p:sp>
      <p:sp>
        <p:nvSpPr>
          <p:cNvPr id="176" name="Google Shape;176;p7"/>
          <p:cNvSpPr/>
          <p:nvPr/>
        </p:nvSpPr>
        <p:spPr>
          <a:xfrm>
            <a:off x="8501188" y="1603482"/>
            <a:ext cx="3249708" cy="1947316"/>
          </a:xfrm>
          <a:prstGeom prst="roundRect">
            <a:avLst>
              <a:gd name="adj" fmla="val 10821"/>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Élaborer un </a:t>
            </a:r>
            <a:r>
              <a:rPr lang="en-GB" sz="1800" b="1">
                <a:solidFill>
                  <a:schemeClr val="lt1"/>
                </a:solidFill>
                <a:latin typeface="Arial"/>
                <a:ea typeface="Arial"/>
                <a:cs typeface="Arial"/>
                <a:sym typeface="Arial"/>
              </a:rPr>
              <a:t>plan d'action </a:t>
            </a:r>
            <a:r>
              <a:rPr lang="en-GB" sz="1800">
                <a:solidFill>
                  <a:schemeClr val="lt1"/>
                </a:solidFill>
                <a:latin typeface="Arial"/>
                <a:ea typeface="Arial"/>
                <a:cs typeface="Arial"/>
                <a:sym typeface="Arial"/>
              </a:rPr>
              <a:t>individuel pour l'enfant afin de répondre aux besoins identifiés. Fixer des actions limitées dans le temps et des objectifs mesurables</a:t>
            </a:r>
            <a:endParaRPr/>
          </a:p>
        </p:txBody>
      </p:sp>
      <p:sp>
        <p:nvSpPr>
          <p:cNvPr id="177" name="Google Shape;177;p7"/>
          <p:cNvSpPr/>
          <p:nvPr/>
        </p:nvSpPr>
        <p:spPr>
          <a:xfrm>
            <a:off x="8113364" y="1397374"/>
            <a:ext cx="557717" cy="557717"/>
          </a:xfrm>
          <a:prstGeom prst="roundRect">
            <a:avLst>
              <a:gd name="adj" fmla="val 1666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3</a:t>
            </a:r>
            <a:endParaRPr/>
          </a:p>
        </p:txBody>
      </p:sp>
      <p:sp>
        <p:nvSpPr>
          <p:cNvPr id="178" name="Google Shape;178;p7"/>
          <p:cNvSpPr/>
          <p:nvPr/>
        </p:nvSpPr>
        <p:spPr>
          <a:xfrm>
            <a:off x="838200" y="3896005"/>
            <a:ext cx="3249708" cy="2133121"/>
          </a:xfrm>
          <a:prstGeom prst="roundRect">
            <a:avLst>
              <a:gd name="adj" fmla="val 10821"/>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Fermer le dossier</a:t>
            </a:r>
            <a:endParaRPr/>
          </a:p>
        </p:txBody>
      </p:sp>
      <p:sp>
        <p:nvSpPr>
          <p:cNvPr id="179" name="Google Shape;179;p7"/>
          <p:cNvSpPr/>
          <p:nvPr/>
        </p:nvSpPr>
        <p:spPr>
          <a:xfrm>
            <a:off x="559341" y="3689898"/>
            <a:ext cx="557717" cy="557717"/>
          </a:xfrm>
          <a:prstGeom prst="roundRect">
            <a:avLst>
              <a:gd name="adj" fmla="val 1666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6</a:t>
            </a:r>
            <a:endParaRPr/>
          </a:p>
        </p:txBody>
      </p:sp>
      <p:sp>
        <p:nvSpPr>
          <p:cNvPr id="180" name="Google Shape;180;p7"/>
          <p:cNvSpPr/>
          <p:nvPr/>
        </p:nvSpPr>
        <p:spPr>
          <a:xfrm>
            <a:off x="4740457" y="3896005"/>
            <a:ext cx="3249708" cy="2133121"/>
          </a:xfrm>
          <a:prstGeom prst="roundRect">
            <a:avLst>
              <a:gd name="adj" fmla="val 10821"/>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err="1">
                <a:solidFill>
                  <a:schemeClr val="dk1"/>
                </a:solidFill>
                <a:latin typeface="Arial"/>
                <a:ea typeface="Arial"/>
                <a:cs typeface="Arial"/>
                <a:sym typeface="Arial"/>
              </a:rPr>
              <a:t>Suivi</a:t>
            </a:r>
            <a:r>
              <a:rPr lang="en-GB" sz="1800" b="1" dirty="0">
                <a:solidFill>
                  <a:schemeClr val="dk1"/>
                </a:solidFill>
                <a:latin typeface="Arial"/>
                <a:ea typeface="Arial"/>
                <a:cs typeface="Arial"/>
                <a:sym typeface="Arial"/>
              </a:rPr>
              <a:t> et revue</a:t>
            </a:r>
            <a:endParaRPr dirty="0"/>
          </a:p>
        </p:txBody>
      </p:sp>
      <p:sp>
        <p:nvSpPr>
          <p:cNvPr id="181" name="Google Shape;181;p7"/>
          <p:cNvSpPr/>
          <p:nvPr/>
        </p:nvSpPr>
        <p:spPr>
          <a:xfrm>
            <a:off x="4461598" y="3689898"/>
            <a:ext cx="557717" cy="557717"/>
          </a:xfrm>
          <a:prstGeom prst="roundRect">
            <a:avLst>
              <a:gd name="adj" fmla="val 1666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5</a:t>
            </a:r>
            <a:endParaRPr/>
          </a:p>
        </p:txBody>
      </p:sp>
      <p:sp>
        <p:nvSpPr>
          <p:cNvPr id="182" name="Google Shape;182;p7"/>
          <p:cNvSpPr/>
          <p:nvPr/>
        </p:nvSpPr>
        <p:spPr>
          <a:xfrm>
            <a:off x="8501188" y="3896005"/>
            <a:ext cx="3249708" cy="2133121"/>
          </a:xfrm>
          <a:prstGeom prst="roundRect">
            <a:avLst>
              <a:gd name="adj" fmla="val 10821"/>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Mettre en œuvre le </a:t>
            </a:r>
            <a:r>
              <a:rPr lang="en-GB" sz="1800">
                <a:solidFill>
                  <a:schemeClr val="dk1"/>
                </a:solidFill>
                <a:latin typeface="Arial"/>
                <a:ea typeface="Arial"/>
                <a:cs typeface="Arial"/>
                <a:sym typeface="Arial"/>
              </a:rPr>
              <a:t>plan d'intervention, y compris l'aide directe et l'orientation des patients.</a:t>
            </a:r>
            <a:endParaRPr/>
          </a:p>
        </p:txBody>
      </p:sp>
      <p:sp>
        <p:nvSpPr>
          <p:cNvPr id="183" name="Google Shape;183;p7"/>
          <p:cNvSpPr/>
          <p:nvPr/>
        </p:nvSpPr>
        <p:spPr>
          <a:xfrm>
            <a:off x="8222329" y="3689898"/>
            <a:ext cx="557717" cy="557717"/>
          </a:xfrm>
          <a:prstGeom prst="roundRect">
            <a:avLst>
              <a:gd name="adj" fmla="val 16667"/>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4</a:t>
            </a:r>
            <a:endParaRPr/>
          </a:p>
        </p:txBody>
      </p:sp>
      <p:cxnSp>
        <p:nvCxnSpPr>
          <p:cNvPr id="184" name="Google Shape;184;p7"/>
          <p:cNvCxnSpPr>
            <a:stCxn id="172" idx="3"/>
            <a:endCxn id="174" idx="1"/>
          </p:cNvCxnSpPr>
          <p:nvPr/>
        </p:nvCxnSpPr>
        <p:spPr>
          <a:xfrm>
            <a:off x="4087908" y="2577140"/>
            <a:ext cx="652500" cy="0"/>
          </a:xfrm>
          <a:prstGeom prst="straightConnector1">
            <a:avLst/>
          </a:prstGeom>
          <a:noFill/>
          <a:ln w="38100" cap="flat" cmpd="sng">
            <a:solidFill>
              <a:srgbClr val="45752C"/>
            </a:solidFill>
            <a:prstDash val="solid"/>
            <a:miter lim="800000"/>
            <a:headEnd type="none" w="sm" len="sm"/>
            <a:tailEnd type="triangle" w="med" len="med"/>
          </a:ln>
        </p:spPr>
      </p:cxnSp>
      <p:cxnSp>
        <p:nvCxnSpPr>
          <p:cNvPr id="185" name="Google Shape;185;p7"/>
          <p:cNvCxnSpPr>
            <a:stCxn id="174" idx="3"/>
            <a:endCxn id="176" idx="1"/>
          </p:cNvCxnSpPr>
          <p:nvPr/>
        </p:nvCxnSpPr>
        <p:spPr>
          <a:xfrm>
            <a:off x="7990165" y="2577140"/>
            <a:ext cx="510900" cy="0"/>
          </a:xfrm>
          <a:prstGeom prst="straightConnector1">
            <a:avLst/>
          </a:prstGeom>
          <a:noFill/>
          <a:ln w="38100" cap="flat" cmpd="sng">
            <a:solidFill>
              <a:srgbClr val="45752C"/>
            </a:solidFill>
            <a:prstDash val="solid"/>
            <a:miter lim="800000"/>
            <a:headEnd type="none" w="sm" len="sm"/>
            <a:tailEnd type="triangle" w="med" len="med"/>
          </a:ln>
        </p:spPr>
      </p:cxnSp>
      <p:cxnSp>
        <p:nvCxnSpPr>
          <p:cNvPr id="186" name="Google Shape;186;p7"/>
          <p:cNvCxnSpPr>
            <a:stCxn id="176" idx="2"/>
            <a:endCxn id="182" idx="0"/>
          </p:cNvCxnSpPr>
          <p:nvPr/>
        </p:nvCxnSpPr>
        <p:spPr>
          <a:xfrm>
            <a:off x="10126042" y="3550798"/>
            <a:ext cx="0" cy="345300"/>
          </a:xfrm>
          <a:prstGeom prst="straightConnector1">
            <a:avLst/>
          </a:prstGeom>
          <a:noFill/>
          <a:ln w="38100" cap="flat" cmpd="sng">
            <a:solidFill>
              <a:srgbClr val="45752C"/>
            </a:solidFill>
            <a:prstDash val="solid"/>
            <a:miter lim="800000"/>
            <a:headEnd type="none" w="sm" len="sm"/>
            <a:tailEnd type="triangle" w="med" len="med"/>
          </a:ln>
        </p:spPr>
      </p:cxnSp>
      <p:cxnSp>
        <p:nvCxnSpPr>
          <p:cNvPr id="187" name="Google Shape;187;p7"/>
          <p:cNvCxnSpPr>
            <a:stCxn id="182" idx="1"/>
            <a:endCxn id="180" idx="3"/>
          </p:cNvCxnSpPr>
          <p:nvPr/>
        </p:nvCxnSpPr>
        <p:spPr>
          <a:xfrm rot="10800000">
            <a:off x="7990288" y="4962566"/>
            <a:ext cx="510900" cy="0"/>
          </a:xfrm>
          <a:prstGeom prst="straightConnector1">
            <a:avLst/>
          </a:prstGeom>
          <a:noFill/>
          <a:ln w="38100" cap="flat" cmpd="sng">
            <a:solidFill>
              <a:srgbClr val="45752C"/>
            </a:solidFill>
            <a:prstDash val="solid"/>
            <a:miter lim="800000"/>
            <a:headEnd type="none" w="sm" len="sm"/>
            <a:tailEnd type="triangle" w="med" len="med"/>
          </a:ln>
        </p:spPr>
      </p:cxnSp>
      <p:cxnSp>
        <p:nvCxnSpPr>
          <p:cNvPr id="188" name="Google Shape;188;p7"/>
          <p:cNvCxnSpPr>
            <a:stCxn id="180" idx="1"/>
            <a:endCxn id="178" idx="3"/>
          </p:cNvCxnSpPr>
          <p:nvPr/>
        </p:nvCxnSpPr>
        <p:spPr>
          <a:xfrm rot="10800000">
            <a:off x="4087957" y="4962566"/>
            <a:ext cx="652500" cy="0"/>
          </a:xfrm>
          <a:prstGeom prst="straightConnector1">
            <a:avLst/>
          </a:prstGeom>
          <a:noFill/>
          <a:ln w="38100" cap="flat" cmpd="sng">
            <a:solidFill>
              <a:srgbClr val="45752C"/>
            </a:solidFill>
            <a:prstDash val="solid"/>
            <a:miter lim="800000"/>
            <a:headEnd type="none" w="sm" len="sm"/>
            <a:tailEnd type="triangle" w="med" len="med"/>
          </a:ln>
        </p:spPr>
      </p:cxnSp>
      <p:cxnSp>
        <p:nvCxnSpPr>
          <p:cNvPr id="189" name="Google Shape;189;p7"/>
          <p:cNvCxnSpPr>
            <a:stCxn id="180" idx="0"/>
            <a:endCxn id="174" idx="2"/>
          </p:cNvCxnSpPr>
          <p:nvPr/>
        </p:nvCxnSpPr>
        <p:spPr>
          <a:xfrm rot="10800000">
            <a:off x="6365311" y="3550705"/>
            <a:ext cx="0" cy="345300"/>
          </a:xfrm>
          <a:prstGeom prst="straightConnector1">
            <a:avLst/>
          </a:prstGeom>
          <a:noFill/>
          <a:ln w="38100" cap="flat" cmpd="sng">
            <a:solidFill>
              <a:srgbClr val="45752C"/>
            </a:solidFill>
            <a:prstDash val="dot"/>
            <a:miter lim="800000"/>
            <a:headEnd type="none" w="sm" len="sm"/>
            <a:tailEnd type="triangle" w="med" len="med"/>
          </a:ln>
        </p:spPr>
      </p:cxnSp>
      <p:cxnSp>
        <p:nvCxnSpPr>
          <p:cNvPr id="190" name="Google Shape;190;p7"/>
          <p:cNvCxnSpPr>
            <a:stCxn id="180" idx="0"/>
          </p:cNvCxnSpPr>
          <p:nvPr/>
        </p:nvCxnSpPr>
        <p:spPr>
          <a:xfrm rot="10800000" flipH="1">
            <a:off x="6365311" y="3428905"/>
            <a:ext cx="2136000" cy="467100"/>
          </a:xfrm>
          <a:prstGeom prst="straightConnector1">
            <a:avLst/>
          </a:prstGeom>
          <a:noFill/>
          <a:ln w="38100" cap="flat" cmpd="sng">
            <a:solidFill>
              <a:srgbClr val="45752C"/>
            </a:solidFill>
            <a:prstDash val="dot"/>
            <a:miter lim="800000"/>
            <a:headEnd type="none" w="sm" len="sm"/>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Objectifs d'apprentissage</a:t>
            </a:r>
            <a:endParaRPr/>
          </a:p>
        </p:txBody>
      </p:sp>
      <p:grpSp>
        <p:nvGrpSpPr>
          <p:cNvPr id="197" name="Google Shape;197;p8"/>
          <p:cNvGrpSpPr/>
          <p:nvPr/>
        </p:nvGrpSpPr>
        <p:grpSpPr>
          <a:xfrm>
            <a:off x="1121931" y="2251142"/>
            <a:ext cx="1196375" cy="868968"/>
            <a:chOff x="6878053" y="1156317"/>
            <a:chExt cx="1431178" cy="1039513"/>
          </a:xfrm>
        </p:grpSpPr>
        <p:grpSp>
          <p:nvGrpSpPr>
            <p:cNvPr id="198" name="Google Shape;198;p8"/>
            <p:cNvGrpSpPr/>
            <p:nvPr/>
          </p:nvGrpSpPr>
          <p:grpSpPr>
            <a:xfrm>
              <a:off x="7672978" y="1156317"/>
              <a:ext cx="412941" cy="436880"/>
              <a:chOff x="243840" y="1676400"/>
              <a:chExt cx="701040" cy="741680"/>
            </a:xfrm>
          </p:grpSpPr>
          <p:sp>
            <p:nvSpPr>
              <p:cNvPr id="199" name="Google Shape;199;p8"/>
              <p:cNvSpPr/>
              <p:nvPr/>
            </p:nvSpPr>
            <p:spPr>
              <a:xfrm>
                <a:off x="243840" y="1676400"/>
                <a:ext cx="116839" cy="741680"/>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200" name="Google Shape;200;p8"/>
              <p:cNvSpPr/>
              <p:nvPr/>
            </p:nvSpPr>
            <p:spPr>
              <a:xfrm>
                <a:off x="314960" y="1676400"/>
                <a:ext cx="629920" cy="436880"/>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sp>
          <p:nvSpPr>
            <p:cNvPr id="201" name="Google Shape;201;p8"/>
            <p:cNvSpPr/>
            <p:nvPr/>
          </p:nvSpPr>
          <p:spPr>
            <a:xfrm>
              <a:off x="7120511" y="1517650"/>
              <a:ext cx="1188720" cy="678180"/>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202" name="Google Shape;202;p8"/>
            <p:cNvSpPr/>
            <p:nvPr/>
          </p:nvSpPr>
          <p:spPr>
            <a:xfrm>
              <a:off x="6878053" y="1727035"/>
              <a:ext cx="821708" cy="468795"/>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grpSp>
        <p:nvGrpSpPr>
          <p:cNvPr id="203" name="Google Shape;203;p8"/>
          <p:cNvGrpSpPr/>
          <p:nvPr/>
        </p:nvGrpSpPr>
        <p:grpSpPr>
          <a:xfrm>
            <a:off x="6782455" y="2251142"/>
            <a:ext cx="1196375" cy="868968"/>
            <a:chOff x="6878053" y="1156317"/>
            <a:chExt cx="1431178" cy="1039513"/>
          </a:xfrm>
        </p:grpSpPr>
        <p:grpSp>
          <p:nvGrpSpPr>
            <p:cNvPr id="204" name="Google Shape;204;p8"/>
            <p:cNvGrpSpPr/>
            <p:nvPr/>
          </p:nvGrpSpPr>
          <p:grpSpPr>
            <a:xfrm>
              <a:off x="7672978" y="1156317"/>
              <a:ext cx="412941" cy="436880"/>
              <a:chOff x="243840" y="1676400"/>
              <a:chExt cx="701040" cy="741680"/>
            </a:xfrm>
          </p:grpSpPr>
          <p:sp>
            <p:nvSpPr>
              <p:cNvPr id="205" name="Google Shape;205;p8"/>
              <p:cNvSpPr/>
              <p:nvPr/>
            </p:nvSpPr>
            <p:spPr>
              <a:xfrm>
                <a:off x="243840" y="1676400"/>
                <a:ext cx="116839" cy="741680"/>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206" name="Google Shape;206;p8"/>
              <p:cNvSpPr/>
              <p:nvPr/>
            </p:nvSpPr>
            <p:spPr>
              <a:xfrm>
                <a:off x="314960" y="1676400"/>
                <a:ext cx="629920" cy="436880"/>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sp>
          <p:nvSpPr>
            <p:cNvPr id="207" name="Google Shape;207;p8"/>
            <p:cNvSpPr/>
            <p:nvPr/>
          </p:nvSpPr>
          <p:spPr>
            <a:xfrm>
              <a:off x="7120511" y="1517650"/>
              <a:ext cx="1188720" cy="678180"/>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208" name="Google Shape;208;p8"/>
            <p:cNvSpPr/>
            <p:nvPr/>
          </p:nvSpPr>
          <p:spPr>
            <a:xfrm>
              <a:off x="6878053" y="1727035"/>
              <a:ext cx="821708" cy="468795"/>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grpSp>
        <p:nvGrpSpPr>
          <p:cNvPr id="209" name="Google Shape;209;p8"/>
          <p:cNvGrpSpPr/>
          <p:nvPr/>
        </p:nvGrpSpPr>
        <p:grpSpPr>
          <a:xfrm>
            <a:off x="9707873" y="2251142"/>
            <a:ext cx="1196375" cy="868968"/>
            <a:chOff x="6878053" y="1156317"/>
            <a:chExt cx="1431178" cy="1039513"/>
          </a:xfrm>
        </p:grpSpPr>
        <p:grpSp>
          <p:nvGrpSpPr>
            <p:cNvPr id="210" name="Google Shape;210;p8"/>
            <p:cNvGrpSpPr/>
            <p:nvPr/>
          </p:nvGrpSpPr>
          <p:grpSpPr>
            <a:xfrm>
              <a:off x="7672978" y="1156317"/>
              <a:ext cx="412941" cy="436880"/>
              <a:chOff x="243840" y="1676400"/>
              <a:chExt cx="701040" cy="741680"/>
            </a:xfrm>
          </p:grpSpPr>
          <p:sp>
            <p:nvSpPr>
              <p:cNvPr id="211" name="Google Shape;211;p8"/>
              <p:cNvSpPr/>
              <p:nvPr/>
            </p:nvSpPr>
            <p:spPr>
              <a:xfrm>
                <a:off x="243840" y="1676400"/>
                <a:ext cx="116839" cy="741680"/>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212" name="Google Shape;212;p8"/>
              <p:cNvSpPr/>
              <p:nvPr/>
            </p:nvSpPr>
            <p:spPr>
              <a:xfrm>
                <a:off x="314960" y="1676400"/>
                <a:ext cx="629920" cy="436880"/>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sp>
          <p:nvSpPr>
            <p:cNvPr id="213" name="Google Shape;213;p8"/>
            <p:cNvSpPr/>
            <p:nvPr/>
          </p:nvSpPr>
          <p:spPr>
            <a:xfrm>
              <a:off x="7120511" y="1517650"/>
              <a:ext cx="1188720" cy="678180"/>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214" name="Google Shape;214;p8"/>
            <p:cNvSpPr/>
            <p:nvPr/>
          </p:nvSpPr>
          <p:spPr>
            <a:xfrm>
              <a:off x="6878053" y="1727035"/>
              <a:ext cx="821708" cy="468795"/>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sp>
        <p:nvSpPr>
          <p:cNvPr id="215" name="Google Shape;215;p8"/>
          <p:cNvSpPr txBox="1"/>
          <p:nvPr/>
        </p:nvSpPr>
        <p:spPr>
          <a:xfrm>
            <a:off x="9050217" y="3641656"/>
            <a:ext cx="2511688"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u="none">
                <a:solidFill>
                  <a:schemeClr val="dk1"/>
                </a:solidFill>
                <a:latin typeface="Arial"/>
                <a:ea typeface="Arial"/>
                <a:cs typeface="Arial"/>
                <a:sym typeface="Arial"/>
              </a:rPr>
              <a:t>Démontrer comment élaborer un plan d'intervention avec un objectif et des actions clairs.</a:t>
            </a:r>
            <a:endParaRPr sz="2000">
              <a:solidFill>
                <a:schemeClr val="dk1"/>
              </a:solidFill>
              <a:latin typeface="Arial"/>
              <a:ea typeface="Arial"/>
              <a:cs typeface="Arial"/>
              <a:sym typeface="Arial"/>
            </a:endParaRPr>
          </a:p>
        </p:txBody>
      </p:sp>
      <p:grpSp>
        <p:nvGrpSpPr>
          <p:cNvPr id="216" name="Google Shape;216;p8"/>
          <p:cNvGrpSpPr/>
          <p:nvPr/>
        </p:nvGrpSpPr>
        <p:grpSpPr>
          <a:xfrm>
            <a:off x="3908545" y="2251142"/>
            <a:ext cx="1196375" cy="868968"/>
            <a:chOff x="6878053" y="1156317"/>
            <a:chExt cx="1431178" cy="1039513"/>
          </a:xfrm>
        </p:grpSpPr>
        <p:grpSp>
          <p:nvGrpSpPr>
            <p:cNvPr id="217" name="Google Shape;217;p8"/>
            <p:cNvGrpSpPr/>
            <p:nvPr/>
          </p:nvGrpSpPr>
          <p:grpSpPr>
            <a:xfrm>
              <a:off x="7672978" y="1156317"/>
              <a:ext cx="412941" cy="436880"/>
              <a:chOff x="243840" y="1676400"/>
              <a:chExt cx="701040" cy="741680"/>
            </a:xfrm>
          </p:grpSpPr>
          <p:sp>
            <p:nvSpPr>
              <p:cNvPr id="218" name="Google Shape;218;p8"/>
              <p:cNvSpPr/>
              <p:nvPr/>
            </p:nvSpPr>
            <p:spPr>
              <a:xfrm>
                <a:off x="243840" y="1676400"/>
                <a:ext cx="116839" cy="741680"/>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219" name="Google Shape;219;p8"/>
              <p:cNvSpPr/>
              <p:nvPr/>
            </p:nvSpPr>
            <p:spPr>
              <a:xfrm>
                <a:off x="314960" y="1676400"/>
                <a:ext cx="629920" cy="436880"/>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sp>
          <p:nvSpPr>
            <p:cNvPr id="220" name="Google Shape;220;p8"/>
            <p:cNvSpPr/>
            <p:nvPr/>
          </p:nvSpPr>
          <p:spPr>
            <a:xfrm>
              <a:off x="7120511" y="1517650"/>
              <a:ext cx="1188720" cy="678180"/>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221" name="Google Shape;221;p8"/>
            <p:cNvSpPr/>
            <p:nvPr/>
          </p:nvSpPr>
          <p:spPr>
            <a:xfrm>
              <a:off x="6878053" y="1727035"/>
              <a:ext cx="821708" cy="468795"/>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sp>
        <p:nvSpPr>
          <p:cNvPr id="222" name="Google Shape;222;p8"/>
          <p:cNvSpPr txBox="1"/>
          <p:nvPr/>
        </p:nvSpPr>
        <p:spPr>
          <a:xfrm>
            <a:off x="530594" y="3641656"/>
            <a:ext cx="261119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Expliquer une approche de la planification des cas fondée sur les forces, l'autonomisation et la participation.</a:t>
            </a:r>
            <a:endParaRPr sz="2000">
              <a:solidFill>
                <a:schemeClr val="dk1"/>
              </a:solidFill>
              <a:latin typeface="Arial"/>
              <a:ea typeface="Arial"/>
              <a:cs typeface="Arial"/>
              <a:sym typeface="Arial"/>
            </a:endParaRPr>
          </a:p>
        </p:txBody>
      </p:sp>
      <p:sp>
        <p:nvSpPr>
          <p:cNvPr id="223" name="Google Shape;223;p8"/>
          <p:cNvSpPr txBox="1"/>
          <p:nvPr/>
        </p:nvSpPr>
        <p:spPr>
          <a:xfrm>
            <a:off x="3187383" y="3641656"/>
            <a:ext cx="2708189"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Décrire comment préparer et mettre en œuvre une réunion de planification de cas</a:t>
            </a:r>
            <a:endParaRPr sz="2000">
              <a:solidFill>
                <a:schemeClr val="dk1"/>
              </a:solidFill>
              <a:latin typeface="Arial"/>
              <a:ea typeface="Arial"/>
              <a:cs typeface="Arial"/>
              <a:sym typeface="Arial"/>
            </a:endParaRPr>
          </a:p>
        </p:txBody>
      </p:sp>
      <p:sp>
        <p:nvSpPr>
          <p:cNvPr id="224" name="Google Shape;224;p8"/>
          <p:cNvSpPr txBox="1"/>
          <p:nvPr/>
        </p:nvSpPr>
        <p:spPr>
          <a:xfrm>
            <a:off x="6040186" y="3641656"/>
            <a:ext cx="2708189"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Dresser la liste des types de soutien disponibles et expliquer comment renforcer l'orientation vers les services compétents.</a:t>
            </a:r>
            <a:endParaRPr sz="2000">
              <a:solidFill>
                <a:schemeClr val="dk1"/>
              </a:solidFill>
              <a:latin typeface="Arial"/>
              <a:ea typeface="Arial"/>
              <a:cs typeface="Arial"/>
              <a:sym typeface="Arial"/>
            </a:endParaRPr>
          </a:p>
        </p:txBody>
      </p:sp>
      <p:grpSp>
        <p:nvGrpSpPr>
          <p:cNvPr id="225" name="Google Shape;225;p8"/>
          <p:cNvGrpSpPr/>
          <p:nvPr/>
        </p:nvGrpSpPr>
        <p:grpSpPr>
          <a:xfrm>
            <a:off x="9994118" y="33917"/>
            <a:ext cx="2057602" cy="1975956"/>
            <a:chOff x="9994118" y="33917"/>
            <a:chExt cx="2057602" cy="1975956"/>
          </a:xfrm>
        </p:grpSpPr>
        <p:sp>
          <p:nvSpPr>
            <p:cNvPr id="226" name="Google Shape;226;p8"/>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27" name="Google Shape;227;p8"/>
            <p:cNvGrpSpPr/>
            <p:nvPr/>
          </p:nvGrpSpPr>
          <p:grpSpPr>
            <a:xfrm>
              <a:off x="10741851" y="707024"/>
              <a:ext cx="562136" cy="634675"/>
              <a:chOff x="760175" y="830141"/>
              <a:chExt cx="867619" cy="979580"/>
            </a:xfrm>
          </p:grpSpPr>
          <p:sp>
            <p:nvSpPr>
              <p:cNvPr id="228" name="Google Shape;228;p8"/>
              <p:cNvSpPr/>
              <p:nvPr/>
            </p:nvSpPr>
            <p:spPr>
              <a:xfrm>
                <a:off x="864636" y="830141"/>
                <a:ext cx="763158" cy="97957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rgbClr val="45752C"/>
                    </a:solidFill>
                    <a:latin typeface="Arial"/>
                    <a:ea typeface="Arial"/>
                    <a:cs typeface="Arial"/>
                    <a:sym typeface="Arial"/>
                  </a:rPr>
                  <a:t>136</a:t>
                </a:r>
                <a:endParaRPr/>
              </a:p>
            </p:txBody>
          </p:sp>
          <p:sp>
            <p:nvSpPr>
              <p:cNvPr id="229" name="Google Shape;229;p8"/>
              <p:cNvSpPr/>
              <p:nvPr/>
            </p:nvSpPr>
            <p:spPr>
              <a:xfrm>
                <a:off x="760175" y="830143"/>
                <a:ext cx="149292" cy="979578"/>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34"/>
        <p:cNvGrpSpPr/>
        <p:nvPr/>
      </p:nvGrpSpPr>
      <p:grpSpPr>
        <a:xfrm>
          <a:off x="0" y="0"/>
          <a:ext cx="0" cy="0"/>
          <a:chOff x="0" y="0"/>
          <a:chExt cx="0" cy="0"/>
        </a:xfrm>
      </p:grpSpPr>
      <p:sp>
        <p:nvSpPr>
          <p:cNvPr id="235" name="Google Shape;235;p9"/>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5752C"/>
              </a:buClr>
              <a:buSzPts val="2400"/>
              <a:buFont typeface="Garamond"/>
              <a:buNone/>
            </a:pPr>
            <a:r>
              <a:rPr lang="en-GB" sz="2400" b="1">
                <a:solidFill>
                  <a:srgbClr val="45752C"/>
                </a:solidFill>
                <a:latin typeface="Garamond"/>
                <a:ea typeface="Garamond"/>
                <a:cs typeface="Garamond"/>
                <a:sym typeface="Garamond"/>
              </a:rPr>
              <a:t>SESSION 2</a:t>
            </a:r>
            <a:endParaRPr/>
          </a:p>
          <a:p>
            <a:pPr marL="0" marR="0" lvl="0" indent="0" algn="l" rtl="0">
              <a:lnSpc>
                <a:spcPct val="90000"/>
              </a:lnSpc>
              <a:spcBef>
                <a:spcPts val="0"/>
              </a:spcBef>
              <a:spcAft>
                <a:spcPts val="0"/>
              </a:spcAft>
              <a:buClr>
                <a:srgbClr val="45752C"/>
              </a:buClr>
              <a:buSzPts val="4400"/>
              <a:buFont typeface="Garamond"/>
              <a:buNone/>
            </a:pPr>
            <a:br>
              <a:rPr lang="en-GB" sz="4400" b="1">
                <a:solidFill>
                  <a:srgbClr val="45752C"/>
                </a:solidFill>
                <a:latin typeface="Garamond"/>
                <a:ea typeface="Garamond"/>
                <a:cs typeface="Garamond"/>
                <a:sym typeface="Garamond"/>
              </a:rPr>
            </a:br>
            <a:r>
              <a:rPr lang="en-GB" sz="5400" b="1">
                <a:solidFill>
                  <a:srgbClr val="45752C"/>
                </a:solidFill>
                <a:latin typeface="Garamond"/>
                <a:ea typeface="Garamond"/>
                <a:cs typeface="Garamond"/>
                <a:sym typeface="Garamond"/>
              </a:rPr>
              <a:t>Qu'est-ce la planification de cas et qui doit y participer ?</a:t>
            </a:r>
            <a:endParaRPr/>
          </a:p>
        </p:txBody>
      </p:sp>
    </p:spTree>
  </p:cSld>
  <p:clrMapOvr>
    <a:masterClrMapping/>
  </p:clrMapOvr>
</p:sld>
</file>

<file path=ppt/theme/theme1.xml><?xml version="1.0" encoding="utf-8"?>
<a:theme xmlns:a="http://schemas.openxmlformats.org/drawingml/2006/main" name="Office Theme">
  <a:themeElements>
    <a:clrScheme name="Alliance">
      <a:dk1>
        <a:srgbClr val="000000"/>
      </a:dk1>
      <a:lt1>
        <a:srgbClr val="FFFFFF"/>
      </a:lt1>
      <a:dk2>
        <a:srgbClr val="44546A"/>
      </a:dk2>
      <a:lt2>
        <a:srgbClr val="E7E6E6"/>
      </a:lt2>
      <a:accent1>
        <a:srgbClr val="97467C"/>
      </a:accent1>
      <a:accent2>
        <a:srgbClr val="B78EA3"/>
      </a:accent2>
      <a:accent3>
        <a:srgbClr val="95CC79"/>
      </a:accent3>
      <a:accent4>
        <a:srgbClr val="1D8CC8"/>
      </a:accent4>
      <a:accent5>
        <a:srgbClr val="35B2B4"/>
      </a:accent5>
      <a:accent6>
        <a:srgbClr val="8D9EAE"/>
      </a:accent6>
      <a:hlink>
        <a:srgbClr val="C888B2"/>
      </a:hlink>
      <a:folHlink>
        <a:srgbClr val="7E9C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9610</Words>
  <Application>Microsoft Office PowerPoint</Application>
  <PresentationFormat>Widescreen</PresentationFormat>
  <Paragraphs>965</Paragraphs>
  <Slides>52</Slides>
  <Notes>52</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Garamond</vt:lpstr>
      <vt:lpstr>Federo</vt:lpstr>
      <vt:lpstr>Helvetica Neue</vt:lpstr>
      <vt:lpstr>Office Theme</vt:lpstr>
      <vt:lpstr>PowerPoint Presentation</vt:lpstr>
      <vt:lpstr>PowerPoint Presentation</vt:lpstr>
      <vt:lpstr>Objectif du module</vt:lpstr>
      <vt:lpstr>Ordre du jour</vt:lpstr>
      <vt:lpstr>Quiz récapitulatif</vt:lpstr>
      <vt:lpstr>PowerPoint Presentation</vt:lpstr>
      <vt:lpstr>Processus de gestion des cas</vt:lpstr>
      <vt:lpstr>Objectifs d'apprentissage</vt:lpstr>
      <vt:lpstr>PowerPoint Presentation</vt:lpstr>
      <vt:lpstr>Discussion</vt:lpstr>
      <vt:lpstr>Importance du plan de traitement</vt:lpstr>
      <vt:lpstr>Discussion en plénière</vt:lpstr>
      <vt:lpstr>Qui est impliqué dans la planification des cas ?</vt:lpstr>
      <vt:lpstr>Comment aborder la planification d'un cas</vt:lpstr>
      <vt:lpstr>Promouvoir la participation significative de l'enfant</vt:lpstr>
      <vt:lpstr>Renforcer les moyens d'action</vt:lpstr>
      <vt:lpstr>Actions de responsabilisation lors de la planification des cas</vt:lpstr>
      <vt:lpstr>Plan d'intervention fondé sur les points forts</vt:lpstr>
      <vt:lpstr>Points forts, soins et soutien dans le cas d'Amina</vt:lpstr>
      <vt:lpstr>Points clés de l'apprentissage</vt:lpstr>
      <vt:lpstr>PowerPoint Presentation</vt:lpstr>
      <vt:lpstr>Réunions de planification des cas </vt:lpstr>
      <vt:lpstr>Impliquer d'autres personnes dans la planification du dossier</vt:lpstr>
      <vt:lpstr>Préparation d'une réunion de planification de cas</vt:lpstr>
      <vt:lpstr>Liste de contrôle pour la préparation</vt:lpstr>
      <vt:lpstr>Déroulement d'une réunion de planification de cas</vt:lpstr>
      <vt:lpstr>Calendrier de réalisation du plan d'action</vt:lpstr>
      <vt:lpstr>Jeu de rôle</vt:lpstr>
      <vt:lpstr>Conseils pour les réunions de planification des cas</vt:lpstr>
      <vt:lpstr>Soutenir la prise de décision</vt:lpstr>
      <vt:lpstr>Points clés de l'apprentissage</vt:lpstr>
      <vt:lpstr>PowerPoint Presentation</vt:lpstr>
      <vt:lpstr>Exemples d'actions du gestionnaire de cas</vt:lpstr>
      <vt:lpstr>PowerPoint Presentation</vt:lpstr>
      <vt:lpstr>Différents types de soutien </vt:lpstr>
      <vt:lpstr>Exercice sur les voies de recours </vt:lpstr>
      <vt:lpstr>PowerPoint Presentation</vt:lpstr>
      <vt:lpstr>Exercice sur les voies de recours</vt:lpstr>
      <vt:lpstr>Cartographie des services </vt:lpstr>
      <vt:lpstr>Voies d'orientation</vt:lpstr>
      <vt:lpstr>Points clés de l'apprentissage</vt:lpstr>
      <vt:lpstr>PowerPoint Presentation</vt:lpstr>
      <vt:lpstr>Fixer des objectifs SMART</vt:lpstr>
      <vt:lpstr>Fixer des objectifs SMART</vt:lpstr>
      <vt:lpstr>PowerPoint Presentation</vt:lpstr>
      <vt:lpstr>Objectifs de la gestion des cas de PE </vt:lpstr>
      <vt:lpstr>Le plan d'action d'Amina</vt:lpstr>
      <vt:lpstr>PowerPoint Presentation</vt:lpstr>
      <vt:lpstr>Points clés de l'apprentissage</vt:lpstr>
      <vt:lpstr>PowerPoint Presentation</vt:lpstr>
      <vt:lpstr>Fin du module 8</vt:lpstr>
      <vt:lpstr>Autosoin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Van der Straeten</dc:creator>
  <cp:lastModifiedBy>Ilse Van der Straeten</cp:lastModifiedBy>
  <cp:revision>4</cp:revision>
  <dcterms:created xsi:type="dcterms:W3CDTF">2023-02-13T10:32:44Z</dcterms:created>
  <dcterms:modified xsi:type="dcterms:W3CDTF">2023-04-05T15:51:17Z</dcterms:modified>
</cp:coreProperties>
</file>