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sldIdLst>
    <p:sldId id="326" r:id="rId2"/>
    <p:sldId id="728" r:id="rId3"/>
    <p:sldId id="337" r:id="rId4"/>
    <p:sldId id="339" r:id="rId5"/>
    <p:sldId id="261" r:id="rId6"/>
    <p:sldId id="748" r:id="rId7"/>
    <p:sldId id="266" r:id="rId8"/>
    <p:sldId id="262" r:id="rId9"/>
    <p:sldId id="347" r:id="rId10"/>
    <p:sldId id="731" r:id="rId11"/>
    <p:sldId id="749" r:id="rId12"/>
    <p:sldId id="745" r:id="rId13"/>
    <p:sldId id="734" r:id="rId14"/>
    <p:sldId id="736" r:id="rId15"/>
    <p:sldId id="738" r:id="rId16"/>
    <p:sldId id="740" r:id="rId17"/>
    <p:sldId id="735" r:id="rId18"/>
    <p:sldId id="739" r:id="rId19"/>
    <p:sldId id="741" r:id="rId20"/>
    <p:sldId id="333" r:id="rId21"/>
    <p:sldId id="729" r:id="rId22"/>
    <p:sldId id="727" r:id="rId23"/>
    <p:sldId id="351" r:id="rId24"/>
    <p:sldId id="354" r:id="rId25"/>
    <p:sldId id="352" r:id="rId26"/>
    <p:sldId id="750" r:id="rId27"/>
    <p:sldId id="755" r:id="rId28"/>
    <p:sldId id="754" r:id="rId29"/>
    <p:sldId id="753" r:id="rId30"/>
    <p:sldId id="383" r:id="rId31"/>
    <p:sldId id="746" r:id="rId32"/>
    <p:sldId id="420" r:id="rId33"/>
    <p:sldId id="756" r:id="rId34"/>
    <p:sldId id="423" r:id="rId35"/>
    <p:sldId id="424" r:id="rId36"/>
    <p:sldId id="272" r:id="rId37"/>
    <p:sldId id="426" r:id="rId38"/>
    <p:sldId id="421" r:id="rId39"/>
    <p:sldId id="747" r:id="rId40"/>
    <p:sldId id="744" r:id="rId41"/>
    <p:sldId id="428" r:id="rId42"/>
    <p:sldId id="429" r:id="rId43"/>
    <p:sldId id="742" r:id="rId44"/>
    <p:sldId id="725" r:id="rId45"/>
  </p:sldIdLst>
  <p:sldSz cx="12192000" cy="6858000"/>
  <p:notesSz cx="7099300" cy="10234613"/>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id="{90DB18AE-7192-4FDA-99A9-AA65AE66B81D}">
          <p14:sldIdLst>
            <p14:sldId id="326"/>
          </p14:sldIdLst>
        </p14:section>
        <p14:section name="Session 1" id="{05502E42-6107-408C-982E-88A8941DFBEB}">
          <p14:sldIdLst>
            <p14:sldId id="728"/>
            <p14:sldId id="337"/>
            <p14:sldId id="339"/>
            <p14:sldId id="261"/>
            <p14:sldId id="748"/>
            <p14:sldId id="266"/>
            <p14:sldId id="262"/>
          </p14:sldIdLst>
        </p14:section>
        <p14:section name="Session 2" id="{096A0A5E-3486-466D-9A69-A1BBD2345280}">
          <p14:sldIdLst>
            <p14:sldId id="347"/>
            <p14:sldId id="731"/>
            <p14:sldId id="749"/>
            <p14:sldId id="745"/>
            <p14:sldId id="734"/>
            <p14:sldId id="736"/>
            <p14:sldId id="738"/>
            <p14:sldId id="740"/>
            <p14:sldId id="735"/>
            <p14:sldId id="739"/>
            <p14:sldId id="741"/>
            <p14:sldId id="333"/>
          </p14:sldIdLst>
        </p14:section>
        <p14:section name="Session 3" id="{BAC12991-012E-4717-941C-2A930B8FC83F}">
          <p14:sldIdLst>
            <p14:sldId id="729"/>
            <p14:sldId id="727"/>
            <p14:sldId id="351"/>
            <p14:sldId id="354"/>
            <p14:sldId id="352"/>
            <p14:sldId id="750"/>
            <p14:sldId id="755"/>
            <p14:sldId id="754"/>
            <p14:sldId id="753"/>
            <p14:sldId id="383"/>
            <p14:sldId id="746"/>
            <p14:sldId id="420"/>
            <p14:sldId id="756"/>
            <p14:sldId id="423"/>
          </p14:sldIdLst>
        </p14:section>
        <p14:section name="Session 4" id="{618BC9CC-FE07-4913-8D5A-3E05B46E53CC}">
          <p14:sldIdLst>
            <p14:sldId id="424"/>
            <p14:sldId id="272"/>
            <p14:sldId id="426"/>
            <p14:sldId id="421"/>
            <p14:sldId id="747"/>
            <p14:sldId id="744"/>
            <p14:sldId id="428"/>
          </p14:sldIdLst>
        </p14:section>
        <p14:section name="Session 5" id="{FD0D0096-19E6-45F2-A2DC-6D5D152665FB}">
          <p14:sldIdLst>
            <p14:sldId id="429"/>
            <p14:sldId id="742"/>
            <p14:sldId id="725"/>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C6EC714-8382-DEDA-363D-064BEB13D0B0}" name="Crystal Stewart" initials="CS" userId="GKZZVnRSUXtTMPrb39Zri5wg64SiJQpaNi8UeT9rgak=" providerId="None"/>
  <p188:author id="{A36A2820-D923-6E53-C312-A21723F6603F}" name="Ilse Van der Straeten" initials="IVdS" userId="S::Ilse.VanderStraeten@rescue.org::48c204e9-4447-4a09-a8d3-af2f3980ba4f" providerId="AD"/>
  <p188:author id="{2BA547FE-46EF-BB21-D252-B02F0AE3AB5E}" name="Ilse Van der Straeten" initials="IVdS" userId="Ilse Van der Straeten"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0574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8C288ED-13F7-48E1-BF70-1BB2C24B1E1A}" v="50" dt="2023-03-05T20:17:59.75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6" autoAdjust="0"/>
    <p:restoredTop sz="89071" autoAdjust="0"/>
  </p:normalViewPr>
  <p:slideViewPr>
    <p:cSldViewPr snapToGrid="0">
      <p:cViewPr varScale="1">
        <p:scale>
          <a:sx n="66" d="100"/>
          <a:sy n="66" d="100"/>
        </p:scale>
        <p:origin x="687" y="51"/>
      </p:cViewPr>
      <p:guideLst/>
    </p:cSldViewPr>
  </p:slideViewPr>
  <p:notesTextViewPr>
    <p:cViewPr>
      <p:scale>
        <a:sx n="1" d="1"/>
        <a:sy n="1" d="1"/>
      </p:scale>
      <p:origin x="0" y="0"/>
    </p:cViewPr>
  </p:notesTextViewPr>
  <p:sorterViewPr>
    <p:cViewPr>
      <p:scale>
        <a:sx n="66" d="100"/>
        <a:sy n="66" d="100"/>
      </p:scale>
      <p:origin x="0" y="-3462"/>
    </p:cViewPr>
  </p:sorterViewPr>
  <p:notesViewPr>
    <p:cSldViewPr snapToGrid="0">
      <p:cViewPr varScale="1">
        <p:scale>
          <a:sx n="43" d="100"/>
          <a:sy n="43" d="100"/>
        </p:scale>
        <p:origin x="2840" y="5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51" Type="http://schemas.microsoft.com/office/2015/10/relationships/revisionInfo" Target="revisionInfo.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Notes Placeholder 4"/>
          <p:cNvSpPr>
            <a:spLocks noGrp="1"/>
          </p:cNvSpPr>
          <p:nvPr>
            <p:ph type="body" sz="quarter" idx="3"/>
          </p:nvPr>
        </p:nvSpPr>
        <p:spPr>
          <a:xfrm>
            <a:off x="477837" y="4229101"/>
            <a:ext cx="6143625" cy="5442608"/>
          </a:xfrm>
          <a:prstGeom prst="rect">
            <a:avLst/>
          </a:prstGeom>
        </p:spPr>
        <p:txBody>
          <a:bodyPr vert="horz" lIns="99048" tIns="49524" rIns="99048" bIns="49524" rtlCol="0"/>
          <a:lstStyle/>
          <a:p>
            <a:pPr lvl="0"/>
            <a:r>
              <a:rPr lang="en-US" dirty="0"/>
              <a:t>Cliquez pour modifier les styles de texte du Master</a:t>
            </a:r>
          </a:p>
          <a:p>
            <a:pPr lvl="1"/>
            <a:r>
              <a:rPr lang="en-US" dirty="0"/>
              <a:t>Deuxième niveau</a:t>
            </a:r>
          </a:p>
          <a:p>
            <a:pPr lvl="2"/>
            <a:r>
              <a:rPr lang="en-US" dirty="0"/>
              <a:t>Troisième niveau</a:t>
            </a:r>
          </a:p>
          <a:p>
            <a:pPr lvl="3"/>
            <a:r>
              <a:rPr lang="en-US" dirty="0"/>
              <a:t>Quatrième niveau</a:t>
            </a:r>
          </a:p>
          <a:p>
            <a:pPr lvl="4"/>
            <a:r>
              <a:rPr lang="en-US" dirty="0"/>
              <a:t>Cinquième niveau</a:t>
            </a:r>
            <a:endParaRPr lang="en-BE" dirty="0"/>
          </a:p>
        </p:txBody>
      </p:sp>
      <p:sp>
        <p:nvSpPr>
          <p:cNvPr id="11" name="Slide Image Placeholder 4">
            <a:extLst>
              <a:ext uri="{FF2B5EF4-FFF2-40B4-BE49-F238E27FC236}">
                <a16:creationId xmlns:a16="http://schemas.microsoft.com/office/drawing/2014/main" id="{DE0CB84C-F3F4-ABB0-ABC4-434DA16A152A}"/>
              </a:ext>
            </a:extLst>
          </p:cNvPr>
          <p:cNvSpPr>
            <a:spLocks noGrp="1" noRot="1" noChangeAspect="1"/>
          </p:cNvSpPr>
          <p:nvPr>
            <p:ph type="sldImg" idx="2"/>
          </p:nvPr>
        </p:nvSpPr>
        <p:spPr>
          <a:xfrm>
            <a:off x="477838" y="460375"/>
            <a:ext cx="6143625" cy="3455988"/>
          </a:xfrm>
          <a:prstGeom prst="rect">
            <a:avLst/>
          </a:prstGeom>
          <a:noFill/>
          <a:ln w="12700">
            <a:solidFill>
              <a:prstClr val="black"/>
            </a:solidFill>
          </a:ln>
        </p:spPr>
        <p:txBody>
          <a:bodyPr vert="horz" lIns="99048" tIns="49524" rIns="99048" bIns="49524" rtlCol="0" anchor="ctr"/>
          <a:lstStyle/>
          <a:p>
            <a:endParaRPr lang="en-CA" dirty="0"/>
          </a:p>
        </p:txBody>
      </p:sp>
    </p:spTree>
    <p:extLst>
      <p:ext uri="{BB962C8B-B14F-4D97-AF65-F5344CB8AC3E}">
        <p14:creationId xmlns:p14="http://schemas.microsoft.com/office/powerpoint/2010/main" val="574864605"/>
      </p:ext>
    </p:extLst>
  </p:cSld>
  <p:clrMap bg1="lt1" tx1="dk1" bg2="lt2" tx2="dk2" accent1="accent1" accent2="accent2" accent3="accent3" accent4="accent4" accent5="accent5" accent6="accent6" hlink="hlink" folHlink="folHlink"/>
  <p:notesStyle>
    <a:lvl1pPr marL="1714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1pPr>
    <a:lvl2pPr marL="6286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2pPr>
    <a:lvl3pPr marL="10858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3pPr>
    <a:lvl4pPr marL="15430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4pPr>
    <a:lvl5pPr marL="20002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BIENVENUE</a:t>
            </a:r>
          </a:p>
          <a:p>
            <a:r>
              <a:rPr lang="en-GB" dirty="0">
                <a:sym typeface="Helvetica Neue"/>
              </a:rPr>
              <a:t>Accueillir les participants</a:t>
            </a:r>
            <a:endParaRPr lang="en-GB" dirty="0">
              <a:sym typeface="Calibri"/>
            </a:endParaRPr>
          </a:p>
          <a:p>
            <a:endParaRPr lang="en-BE" dirty="0"/>
          </a:p>
        </p:txBody>
      </p:sp>
      <p:sp>
        <p:nvSpPr>
          <p:cNvPr id="6" name="Slide Image Placeholder 5">
            <a:extLst>
              <a:ext uri="{FF2B5EF4-FFF2-40B4-BE49-F238E27FC236}">
                <a16:creationId xmlns:a16="http://schemas.microsoft.com/office/drawing/2014/main" id="{502AC8A8-D3A9-6034-55E2-C0E0659FE77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2F4BF3AE-9744-4BDB-2806-DAC63E0BD77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a:t>
            </a:fld>
            <a:endParaRPr lang="en-US" sz="1200" dirty="0">
              <a:latin typeface="+mn-lt"/>
            </a:endParaRPr>
          </a:p>
        </p:txBody>
      </p:sp>
    </p:spTree>
    <p:extLst>
      <p:ext uri="{BB962C8B-B14F-4D97-AF65-F5344CB8AC3E}">
        <p14:creationId xmlns:p14="http://schemas.microsoft.com/office/powerpoint/2010/main" val="12030425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i="1" dirty="0"/>
              <a:t>Construire une relation de confiance prend du temps !</a:t>
            </a:r>
          </a:p>
          <a:p>
            <a:pPr lvl="1"/>
            <a:r>
              <a:rPr lang="en-GB" i="1" dirty="0"/>
              <a:t>Cela peut s'avérer difficile lorsque l'enfant court un risque élevé et que l'évaluation doit être réalisée dans un court laps de temps (24 à 48 heures).</a:t>
            </a:r>
          </a:p>
          <a:p>
            <a:pPr lvl="1"/>
            <a:r>
              <a:rPr lang="en-GB" i="1" dirty="0"/>
              <a:t>Cependant, il est important d'établir la confiance avant l'évaluation</a:t>
            </a:r>
          </a:p>
          <a:p>
            <a:pPr lvl="1"/>
            <a:r>
              <a:rPr lang="en-GB" i="1" dirty="0"/>
              <a:t>La confiance mettra l'enfant, le parent ou la personne qui s'occupe de lui à l'aise et les aidera à partager ouvertement et honnêtement. </a:t>
            </a:r>
          </a:p>
          <a:p>
            <a:pPr lvl="1"/>
            <a:r>
              <a:rPr lang="en-GB" i="1" dirty="0"/>
              <a:t>En l'absence de confiance, les obstacles à la divulgation peuvent persister. Un enfant, un parent ou une personne qui s'occupe d'un enfant risque de ne pas divulguer certaines informations ou de divulguer des informations incorrectes.</a:t>
            </a:r>
          </a:p>
          <a:p>
            <a:r>
              <a:rPr lang="en-US" dirty="0">
                <a:sym typeface="Helvetica Neue"/>
              </a:rPr>
              <a:t>Présenter la diapositive</a:t>
            </a:r>
          </a:p>
          <a:p>
            <a:pPr lvl="0"/>
            <a:r>
              <a:rPr lang="en-GB" i="1" dirty="0"/>
              <a:t>Créer de la prévisibilité</a:t>
            </a:r>
          </a:p>
          <a:p>
            <a:pPr lvl="1"/>
            <a:r>
              <a:rPr lang="en-GB" i="1" dirty="0"/>
              <a:t>L'imprévisibilité peut alimenter la peur, le fait de ne pas savoir à quoi s'attendre. </a:t>
            </a:r>
          </a:p>
          <a:p>
            <a:pPr lvl="1"/>
            <a:r>
              <a:rPr lang="en-GB" i="1" dirty="0"/>
              <a:t>Créez de la prévisibilité en préparant tout contact avec l'enfant et en expliquant à l'avance à l'enfant, au parent ou à la personne qui s'occupe de lui ce à quoi il faut s'attendre.</a:t>
            </a:r>
          </a:p>
          <a:p>
            <a:pPr lvl="0"/>
            <a:r>
              <a:rPr lang="en-GB" i="1" dirty="0"/>
              <a:t>Inclure un adulte de confiance</a:t>
            </a:r>
          </a:p>
          <a:p>
            <a:pPr lvl="1"/>
            <a:r>
              <a:rPr lang="en-GB" i="1" dirty="0"/>
              <a:t>Pendant l'évaluation, désignez un adulte de confiance - le plus souvent, il s'agit du parent ou de la personne qui s'occupe de l'enfant - qui sera présent pendant l'évaluation. </a:t>
            </a:r>
          </a:p>
          <a:p>
            <a:pPr lvl="1"/>
            <a:r>
              <a:rPr lang="en-GB" i="1" dirty="0"/>
              <a:t>La présence d'un adulte de confiance peut aider l'enfant à se sentir plus à l'aise et soutenu.</a:t>
            </a:r>
          </a:p>
          <a:p>
            <a:pPr lvl="0"/>
            <a:r>
              <a:rPr lang="en-GB" i="1" dirty="0"/>
              <a:t>Appliquer les techniques de communication</a:t>
            </a:r>
          </a:p>
          <a:p>
            <a:pPr lvl="1"/>
            <a:r>
              <a:rPr lang="en-GB" i="1" dirty="0"/>
              <a:t>Différentes techniques de communication peuvent être utilisées pour instaurer la confiance. </a:t>
            </a:r>
          </a:p>
          <a:p>
            <a:pPr lvl="1"/>
            <a:r>
              <a:rPr lang="en-GB" i="1" dirty="0"/>
              <a:t>Module de rappel 3</a:t>
            </a:r>
          </a:p>
          <a:p>
            <a:pPr lvl="1"/>
            <a:r>
              <a:rPr lang="en-GB" i="1" dirty="0"/>
              <a:t>La communication non verbale montre que vous n'êtes pas menaçant et que vous avez toute votre attention. </a:t>
            </a:r>
          </a:p>
          <a:p>
            <a:pPr lvl="1"/>
            <a:r>
              <a:rPr lang="en-GB" i="1" dirty="0"/>
              <a:t>Les techniques d'écoute active démontrent qu'ils sont entendus et compris. </a:t>
            </a:r>
          </a:p>
          <a:p>
            <a:pPr lvl="1"/>
            <a:r>
              <a:rPr lang="en-GB" i="1" dirty="0"/>
              <a:t>Des techniques d'expression orale efficaces signifient que vous choisissez vos mots avec soin et que vous les adaptez à l'âge, au stade de développement et aux capacités de l'enfant, du parent ou de la personne qui s'occupe de l'enfant.</a:t>
            </a:r>
          </a:p>
          <a:p>
            <a:pPr marL="0" lvl="0" indent="0">
              <a:buNone/>
            </a:pPr>
            <a:endParaRPr lang="en-GB" i="1" dirty="0"/>
          </a:p>
          <a:p>
            <a:pPr marL="0" lvl="0" indent="0">
              <a:buNone/>
            </a:pPr>
            <a:r>
              <a:rPr lang="en-GB" b="1" dirty="0"/>
              <a:t>SUITE </a:t>
            </a:r>
            <a:r>
              <a:rPr lang="en-GB" b="1" dirty="0">
                <a:sym typeface="Wingdings" panose="05000000000000000000" pitchFamily="2" charset="2"/>
              </a:rPr>
              <a:t></a:t>
            </a:r>
            <a:endParaRPr lang="en-GB" b="1" dirty="0"/>
          </a:p>
        </p:txBody>
      </p:sp>
      <p:sp>
        <p:nvSpPr>
          <p:cNvPr id="6" name="Slide Image Placeholder 5">
            <a:extLst>
              <a:ext uri="{FF2B5EF4-FFF2-40B4-BE49-F238E27FC236}">
                <a16:creationId xmlns:a16="http://schemas.microsoft.com/office/drawing/2014/main" id="{A2E4090F-1752-86FB-9627-52A5604EDECB}"/>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3608D11-6607-4362-58E3-67EA9DE3DF9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10</a:t>
            </a:fld>
            <a:endParaRPr lang="en-US" sz="1200" dirty="0">
              <a:latin typeface="+mn-lt"/>
            </a:endParaRPr>
          </a:p>
        </p:txBody>
      </p:sp>
    </p:spTree>
    <p:extLst>
      <p:ext uri="{BB962C8B-B14F-4D97-AF65-F5344CB8AC3E}">
        <p14:creationId xmlns:p14="http://schemas.microsoft.com/office/powerpoint/2010/main" val="3049341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7" y="460375"/>
            <a:ext cx="6143625" cy="9211334"/>
          </a:xfrm>
        </p:spPr>
        <p:txBody>
          <a:bodyPr/>
          <a:lstStyle/>
          <a:p>
            <a:pPr lvl="0"/>
            <a:r>
              <a:rPr lang="en-GB" i="1" dirty="0"/>
              <a:t>Être ouvert et honnête</a:t>
            </a:r>
          </a:p>
          <a:p>
            <a:pPr lvl="1"/>
            <a:r>
              <a:rPr lang="en-GB" i="1" dirty="0"/>
              <a:t>La confiance se construit souvent par l'action, en démontrant que l'on en est digne. </a:t>
            </a:r>
          </a:p>
          <a:p>
            <a:pPr lvl="1"/>
            <a:r>
              <a:rPr lang="en-GB" i="1" dirty="0"/>
              <a:t>Il est important d'être honnête et de tenir sa parole. </a:t>
            </a:r>
          </a:p>
          <a:p>
            <a:endParaRPr lang="en-GB" dirty="0"/>
          </a:p>
          <a:p>
            <a:pPr marL="0" indent="0">
              <a:buNone/>
            </a:pPr>
            <a:r>
              <a:rPr lang="en-GB" b="1" dirty="0"/>
              <a:t>DISCUSSION PLÉNIÈRE (5 minutes)</a:t>
            </a:r>
          </a:p>
          <a:p>
            <a:r>
              <a:rPr lang="en-GB" i="1" dirty="0"/>
              <a:t>Êtes-vous d'accord ou non pour dire que ces techniques renforcent la confiance ?</a:t>
            </a:r>
          </a:p>
          <a:p>
            <a:r>
              <a:rPr lang="en-GB" i="1" dirty="0"/>
              <a:t>Quels autres exemples ou techniques peuvent contribuer à l'instauration de la confiance ?</a:t>
            </a:r>
          </a:p>
          <a:p>
            <a:r>
              <a:rPr lang="en-GB" dirty="0"/>
              <a:t>Générer une brève discussion </a:t>
            </a:r>
          </a:p>
          <a:p>
            <a:r>
              <a:rPr lang="en-GB" dirty="0"/>
              <a:t>Résumer les réponses des participants</a:t>
            </a:r>
          </a:p>
          <a:p>
            <a:r>
              <a:rPr lang="en-GB" i="1" dirty="0"/>
              <a:t>N'oubliez pas que l'instauration d'un climat de confiance prend du temps ! Cela ne peut se faire en une seule visite.</a:t>
            </a:r>
          </a:p>
          <a:p>
            <a:endParaRPr lang="en-GB" dirty="0"/>
          </a:p>
          <a:p>
            <a:endParaRPr lang="en-BE" dirty="0"/>
          </a:p>
        </p:txBody>
      </p:sp>
      <p:sp>
        <p:nvSpPr>
          <p:cNvPr id="2" name="Google Shape;725;p48:notes">
            <a:extLst>
              <a:ext uri="{FF2B5EF4-FFF2-40B4-BE49-F238E27FC236}">
                <a16:creationId xmlns:a16="http://schemas.microsoft.com/office/drawing/2014/main" id="{B3608D11-6607-4362-58E3-67EA9DE3DF9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11</a:t>
            </a:fld>
            <a:endParaRPr lang="en-US" sz="1200" dirty="0">
              <a:latin typeface="+mn-lt"/>
            </a:endParaRPr>
          </a:p>
        </p:txBody>
      </p:sp>
    </p:spTree>
    <p:extLst>
      <p:ext uri="{BB962C8B-B14F-4D97-AF65-F5344CB8AC3E}">
        <p14:creationId xmlns:p14="http://schemas.microsoft.com/office/powerpoint/2010/main" val="15689835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Image Placeholder 4">
            <a:extLst>
              <a:ext uri="{FF2B5EF4-FFF2-40B4-BE49-F238E27FC236}">
                <a16:creationId xmlns:a16="http://schemas.microsoft.com/office/drawing/2014/main" id="{89A0D7D2-C526-251B-7B99-8C461D1A12C6}"/>
              </a:ext>
            </a:extLst>
          </p:cNvPr>
          <p:cNvSpPr>
            <a:spLocks noGrp="1" noRot="1" noChangeAspect="1"/>
          </p:cNvSpPr>
          <p:nvPr>
            <p:ph type="sldImg"/>
          </p:nvPr>
        </p:nvSpPr>
        <p:spPr/>
      </p:sp>
      <p:sp>
        <p:nvSpPr>
          <p:cNvPr id="6" name="Notes Placeholder 5">
            <a:extLst>
              <a:ext uri="{FF2B5EF4-FFF2-40B4-BE49-F238E27FC236}">
                <a16:creationId xmlns:a16="http://schemas.microsoft.com/office/drawing/2014/main" id="{DB4548B9-A31E-F98C-AF0A-4AD33B74733D}"/>
              </a:ext>
            </a:extLst>
          </p:cNvPr>
          <p:cNvSpPr>
            <a:spLocks noGrp="1"/>
          </p:cNvSpPr>
          <p:nvPr>
            <p:ph type="body" idx="1"/>
          </p:nvPr>
        </p:nvSpPr>
        <p:spPr/>
        <p:txBody>
          <a:bodyPr/>
          <a:lstStyle/>
          <a:p>
            <a:pPr marL="0" indent="0">
              <a:buNone/>
            </a:pPr>
            <a:r>
              <a:rPr lang="en-CA" b="1" dirty="0"/>
              <a:t>EXPLICATION</a:t>
            </a:r>
          </a:p>
          <a:p>
            <a:pPr marL="171450" indent="-171450"/>
            <a:r>
              <a:rPr lang="en-CA" dirty="0"/>
              <a:t>Présenter la diapositive</a:t>
            </a:r>
            <a:endParaRPr lang="en-US" dirty="0"/>
          </a:p>
        </p:txBody>
      </p:sp>
      <p:sp>
        <p:nvSpPr>
          <p:cNvPr id="2" name="Google Shape;725;p48:notes">
            <a:extLst>
              <a:ext uri="{FF2B5EF4-FFF2-40B4-BE49-F238E27FC236}">
                <a16:creationId xmlns:a16="http://schemas.microsoft.com/office/drawing/2014/main" id="{3D1F6DF2-03E5-368E-17DD-CBB4F91965C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12</a:t>
            </a:fld>
            <a:endParaRPr lang="en-US" sz="1200" dirty="0">
              <a:latin typeface="+mn-lt"/>
            </a:endParaRPr>
          </a:p>
        </p:txBody>
      </p:sp>
    </p:spTree>
    <p:extLst>
      <p:ext uri="{BB962C8B-B14F-4D97-AF65-F5344CB8AC3E}">
        <p14:creationId xmlns:p14="http://schemas.microsoft.com/office/powerpoint/2010/main" val="12318013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sz="1150" b="1" dirty="0"/>
              <a:t>INTRODUCTION</a:t>
            </a:r>
          </a:p>
          <a:p>
            <a:r>
              <a:rPr lang="en-GB" sz="1150" i="1" dirty="0"/>
              <a:t>Créer de la prévisibilité en expliquant ce qui va se passer peut réduire la peur et aider l'enfant à se sentir plus confiant et à l'aise. </a:t>
            </a:r>
          </a:p>
          <a:p>
            <a:r>
              <a:rPr lang="en-GB" sz="1150" i="1" dirty="0"/>
              <a:t>C'est pourquoi il est très important d'introduire correctement l'évaluation.</a:t>
            </a:r>
          </a:p>
          <a:p>
            <a:r>
              <a:rPr lang="en-GB" sz="1150" dirty="0"/>
              <a:t>Divisez à nouveau le groupe en paires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50" dirty="0"/>
              <a:t>Guider les participants jusqu'à la </a:t>
            </a:r>
            <a:r>
              <a:rPr lang="en-US" sz="1150" b="1" dirty="0"/>
              <a:t>page 114 du Cahier d'exercices : Introduction à l'évaluation</a:t>
            </a:r>
          </a:p>
          <a:p>
            <a:r>
              <a:rPr lang="en-GB" sz="1150" i="1" dirty="0"/>
              <a:t>Souvenez-vous, dans le module 3, nous avons rédigé un script pour présenter la gestion de cas et le </a:t>
            </a:r>
            <a:r>
              <a:rPr lang="en-GB" sz="1150" i="1" dirty="0" err="1"/>
              <a:t>gestionnaire</a:t>
            </a:r>
            <a:r>
              <a:rPr lang="en-GB" sz="1150" i="1" dirty="0"/>
              <a:t> de </a:t>
            </a:r>
            <a:r>
              <a:rPr lang="en-GB" sz="1150" i="1" dirty="0" err="1"/>
              <a:t>cas</a:t>
            </a:r>
            <a:r>
              <a:rPr lang="en-GB" sz="1150" i="1" dirty="0"/>
              <a:t> à Ze Naw et à sa mère. </a:t>
            </a:r>
          </a:p>
          <a:p>
            <a:r>
              <a:rPr lang="en-GB" sz="1150" i="1" dirty="0"/>
              <a:t>Avec votre partenaire :</a:t>
            </a:r>
          </a:p>
          <a:p>
            <a:pPr lvl="1"/>
            <a:r>
              <a:rPr lang="en-GB" sz="1150" i="1" dirty="0"/>
              <a:t>Rédiger un script pour présenter l'évaluation à Ze Naw et à sa mère.</a:t>
            </a:r>
          </a:p>
          <a:p>
            <a:pPr lvl="1"/>
            <a:r>
              <a:rPr lang="en-GB" sz="1150" i="1" dirty="0"/>
              <a:t>Il ne devrait pas s'agir d'un long script</a:t>
            </a:r>
          </a:p>
          <a:p>
            <a:pPr lvl="1"/>
            <a:r>
              <a:rPr lang="en-GB" sz="1150" i="1" dirty="0"/>
              <a:t>L'introduction de l'évaluation peut consister en quelques phrases et ne devrait prendre que quelques minutes.</a:t>
            </a:r>
          </a:p>
          <a:p>
            <a:endParaRPr lang="en-GB" sz="1150" dirty="0"/>
          </a:p>
          <a:p>
            <a:pPr marL="0" indent="0">
              <a:buNone/>
            </a:pPr>
            <a:r>
              <a:rPr lang="en-GB" sz="1150" b="1" dirty="0"/>
              <a:t>TRAVAIL EN PARTENARIAT</a:t>
            </a:r>
          </a:p>
          <a:p>
            <a:r>
              <a:rPr lang="en-GB" sz="1150" dirty="0"/>
              <a:t>Donnez aux participants 15 minutes pour compléter le questionnaire.</a:t>
            </a:r>
          </a:p>
          <a:p>
            <a:endParaRPr lang="en-GB" sz="1150" dirty="0"/>
          </a:p>
          <a:p>
            <a:pPr marL="0" indent="0">
              <a:buNone/>
            </a:pPr>
            <a:r>
              <a:rPr lang="en-GB" sz="1150" b="1" dirty="0"/>
              <a:t>DISCUSSION PLÉNIÈRE (10 minutes)</a:t>
            </a:r>
          </a:p>
          <a:p>
            <a:r>
              <a:rPr lang="en-GB" sz="1150" dirty="0"/>
              <a:t>Invitez les volontaires à partager leurs textes</a:t>
            </a:r>
          </a:p>
          <a:p>
            <a:r>
              <a:rPr lang="en-GB" sz="1150" dirty="0"/>
              <a:t>Passez en revue et complétez les scripts en vous basant sur les techniques d'instauration de la confiance énumérées dans la diapositive précédente.</a:t>
            </a:r>
          </a:p>
          <a:p>
            <a:r>
              <a:rPr lang="en-GB" sz="1150" dirty="0"/>
              <a:t>Exemple d'introduction :</a:t>
            </a:r>
          </a:p>
          <a:p>
            <a:pPr lvl="1"/>
            <a:r>
              <a:rPr lang="en-GB" sz="1150" dirty="0"/>
              <a:t>"Comme je veux essayer de vous aider, vous et votre mère, j'aimerais vous poser quelques questions pour mieux comprendre qui vous êtes et quelles sont les bonnes et les mauvaises choses qui vous arrivent ces jours-ci. </a:t>
            </a:r>
          </a:p>
          <a:p>
            <a:pPr lvl="1"/>
            <a:r>
              <a:rPr lang="en-GB" sz="1150" dirty="0"/>
              <a:t>Si certaines questions sont trop difficiles, ne vous inquiétez pas, vous n'avez pas à y répondre. </a:t>
            </a:r>
          </a:p>
          <a:p>
            <a:pPr lvl="1"/>
            <a:r>
              <a:rPr lang="en-GB" sz="1150" dirty="0"/>
              <a:t>Lorsque vous en avez assez, nous pouvons faire une pause ou nous arrêter à tout moment. Tu me dis simplement quand tu as envie de t'arrêter et nous nous arrêtons. </a:t>
            </a:r>
          </a:p>
          <a:p>
            <a:pPr lvl="1"/>
            <a:r>
              <a:rPr lang="en-GB" sz="1150" dirty="0"/>
              <a:t>Qu'en pensez-vous, est-ce que je peux vous poser une question ou voulez-vous que nous le fassions une autre fois ?"</a:t>
            </a:r>
            <a:endParaRPr lang="en-BE" sz="1150" dirty="0"/>
          </a:p>
        </p:txBody>
      </p:sp>
      <p:sp>
        <p:nvSpPr>
          <p:cNvPr id="6" name="Slide Image Placeholder 5">
            <a:extLst>
              <a:ext uri="{FF2B5EF4-FFF2-40B4-BE49-F238E27FC236}">
                <a16:creationId xmlns:a16="http://schemas.microsoft.com/office/drawing/2014/main" id="{4629EA9E-5BB9-3E9F-7F57-4F16EE42BABE}"/>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50086D8F-7E4C-ED24-4D01-BAF77A92663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13</a:t>
            </a:fld>
            <a:endParaRPr lang="en-US" sz="1200" dirty="0">
              <a:latin typeface="+mn-lt"/>
            </a:endParaRPr>
          </a:p>
        </p:txBody>
      </p:sp>
    </p:spTree>
    <p:extLst>
      <p:ext uri="{BB962C8B-B14F-4D97-AF65-F5344CB8AC3E}">
        <p14:creationId xmlns:p14="http://schemas.microsoft.com/office/powerpoint/2010/main" val="15394382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i="1" dirty="0"/>
              <a:t>La confiance se construit souvent par l'action</a:t>
            </a:r>
          </a:p>
          <a:p>
            <a:r>
              <a:rPr lang="en-GB" i="1" dirty="0"/>
              <a:t>Il existe quelques activités </a:t>
            </a:r>
            <a:r>
              <a:rPr lang="en-GB" i="1" dirty="0" err="1"/>
              <a:t>qu'un</a:t>
            </a:r>
            <a:r>
              <a:rPr lang="en-GB" i="1" dirty="0"/>
              <a:t> </a:t>
            </a:r>
            <a:r>
              <a:rPr lang="en-GB" i="1" dirty="0" err="1"/>
              <a:t>gestionnaire</a:t>
            </a:r>
            <a:r>
              <a:rPr lang="en-GB" i="1" dirty="0"/>
              <a:t> de </a:t>
            </a:r>
            <a:r>
              <a:rPr lang="en-GB" i="1" dirty="0" err="1"/>
              <a:t>cas</a:t>
            </a:r>
            <a:r>
              <a:rPr lang="en-GB" i="1" dirty="0"/>
              <a:t> peut mettre en œuvre avec des enfants d'âges différents.</a:t>
            </a:r>
          </a:p>
          <a:p>
            <a:r>
              <a:rPr lang="en-GB" i="1" dirty="0"/>
              <a:t>le </a:t>
            </a:r>
            <a:r>
              <a:rPr lang="en-GB" i="1" dirty="0" err="1"/>
              <a:t>gestionnaire</a:t>
            </a:r>
            <a:r>
              <a:rPr lang="en-GB" i="1" dirty="0"/>
              <a:t> de </a:t>
            </a:r>
            <a:r>
              <a:rPr lang="en-GB" i="1" dirty="0" err="1"/>
              <a:t>cas</a:t>
            </a:r>
            <a:r>
              <a:rPr lang="en-GB" i="1" dirty="0"/>
              <a:t> peut mettre en œuvre des activités directives et non directives.</a:t>
            </a:r>
          </a:p>
          <a:p>
            <a:r>
              <a:rPr lang="en-US" dirty="0">
                <a:sym typeface="Helvetica Neue"/>
              </a:rPr>
              <a:t>Présenter la diapositive</a:t>
            </a:r>
          </a:p>
          <a:p>
            <a:r>
              <a:rPr lang="en-US" dirty="0">
                <a:sym typeface="Helvetica Neue"/>
              </a:rPr>
              <a:t>Guidez les participants vers la </a:t>
            </a:r>
            <a:r>
              <a:rPr lang="en-US" b="1" dirty="0">
                <a:sym typeface="Helvetica Neue"/>
              </a:rPr>
              <a:t>page 115 du cahier d'exercices : Activités directives et non directives</a:t>
            </a:r>
          </a:p>
          <a:p>
            <a:r>
              <a:rPr lang="en-GB" i="1" dirty="0"/>
              <a:t>Lors de la préparation et de la mise en œuvre d'une activité visant à renforcer la confiance et l'évaluation, tenez compte des éléments suivants et adaptez-les si nécessaire :</a:t>
            </a:r>
          </a:p>
          <a:p>
            <a:pPr lvl="1"/>
            <a:r>
              <a:rPr lang="en-GB" i="1" dirty="0"/>
              <a:t>Considérations culturelles</a:t>
            </a:r>
          </a:p>
          <a:p>
            <a:pPr lvl="1"/>
            <a:r>
              <a:rPr lang="en-GB" i="1" dirty="0"/>
              <a:t>Âge de l'enfant</a:t>
            </a:r>
          </a:p>
          <a:p>
            <a:pPr lvl="1"/>
            <a:r>
              <a:rPr lang="en-GB" i="1" dirty="0"/>
              <a:t>Stade de développement et capacités de l'enfant</a:t>
            </a:r>
            <a:endParaRPr lang="en-BE" i="1" dirty="0"/>
          </a:p>
        </p:txBody>
      </p:sp>
      <p:sp>
        <p:nvSpPr>
          <p:cNvPr id="6" name="Slide Image Placeholder 5">
            <a:extLst>
              <a:ext uri="{FF2B5EF4-FFF2-40B4-BE49-F238E27FC236}">
                <a16:creationId xmlns:a16="http://schemas.microsoft.com/office/drawing/2014/main" id="{76418EEB-1059-6825-9E56-4427B2C332D4}"/>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9414A1DD-A9A2-5045-9291-8294AF445E3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14</a:t>
            </a:fld>
            <a:endParaRPr lang="en-US" sz="1200" dirty="0">
              <a:latin typeface="+mn-lt"/>
            </a:endParaRPr>
          </a:p>
        </p:txBody>
      </p:sp>
    </p:spTree>
    <p:extLst>
      <p:ext uri="{BB962C8B-B14F-4D97-AF65-F5344CB8AC3E}">
        <p14:creationId xmlns:p14="http://schemas.microsoft.com/office/powerpoint/2010/main" val="30920689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US" dirty="0">
                <a:sym typeface="Helvetica Neue"/>
              </a:rPr>
              <a:t>Présenter la diapositive</a:t>
            </a:r>
          </a:p>
        </p:txBody>
      </p:sp>
      <p:sp>
        <p:nvSpPr>
          <p:cNvPr id="6" name="Slide Image Placeholder 5">
            <a:extLst>
              <a:ext uri="{FF2B5EF4-FFF2-40B4-BE49-F238E27FC236}">
                <a16:creationId xmlns:a16="http://schemas.microsoft.com/office/drawing/2014/main" id="{44B012F8-7B78-C534-97F3-8DD510E0021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8D45A249-107D-C4EF-8CBD-BBCCC0408D0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15</a:t>
            </a:fld>
            <a:endParaRPr lang="en-US" sz="1200" dirty="0">
              <a:latin typeface="+mn-lt"/>
            </a:endParaRPr>
          </a:p>
        </p:txBody>
      </p:sp>
    </p:spTree>
    <p:extLst>
      <p:ext uri="{BB962C8B-B14F-4D97-AF65-F5344CB8AC3E}">
        <p14:creationId xmlns:p14="http://schemas.microsoft.com/office/powerpoint/2010/main" val="23815248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i="1" dirty="0"/>
              <a:t>Cette activité est très utile pour les enfants de la petite et de la moyenne enfance. </a:t>
            </a:r>
          </a:p>
          <a:p>
            <a:r>
              <a:rPr lang="en-GB" i="1" dirty="0"/>
              <a:t>Cette activité peut aider les enfants à parler de leurs relations, de leur vie quotidienne et de leurs sentiments.</a:t>
            </a:r>
          </a:p>
          <a:p>
            <a:r>
              <a:rPr lang="en-US" dirty="0"/>
              <a:t>Guidez les participants vers la </a:t>
            </a:r>
            <a:r>
              <a:rPr lang="en-US" b="1" dirty="0"/>
              <a:t>page 116 du cahier d'exercices : Dessin de famille</a:t>
            </a:r>
          </a:p>
          <a:p>
            <a:r>
              <a:rPr lang="en-GB" dirty="0"/>
              <a:t>Présenter l'activité </a:t>
            </a:r>
          </a:p>
          <a:p>
            <a:r>
              <a:rPr lang="en-GB" dirty="0"/>
              <a:t>Demandez à un volontaire de lire les conseils</a:t>
            </a:r>
          </a:p>
          <a:p>
            <a:endParaRPr lang="en-GB" dirty="0"/>
          </a:p>
          <a:p>
            <a:endParaRPr lang="en-BE" dirty="0"/>
          </a:p>
        </p:txBody>
      </p:sp>
      <p:sp>
        <p:nvSpPr>
          <p:cNvPr id="6" name="Slide Image Placeholder 5">
            <a:extLst>
              <a:ext uri="{FF2B5EF4-FFF2-40B4-BE49-F238E27FC236}">
                <a16:creationId xmlns:a16="http://schemas.microsoft.com/office/drawing/2014/main" id="{960F4808-7C14-5519-C2A4-FA47CA37552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95132E99-38B9-A8C5-C861-DD8DAC7C04D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16</a:t>
            </a:fld>
            <a:endParaRPr lang="en-US" sz="1200" dirty="0">
              <a:latin typeface="+mn-lt"/>
            </a:endParaRPr>
          </a:p>
        </p:txBody>
      </p:sp>
    </p:spTree>
    <p:extLst>
      <p:ext uri="{BB962C8B-B14F-4D97-AF65-F5344CB8AC3E}">
        <p14:creationId xmlns:p14="http://schemas.microsoft.com/office/powerpoint/2010/main" val="35959366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INTRODUCTION</a:t>
            </a:r>
          </a:p>
          <a:p>
            <a:r>
              <a:rPr lang="en-GB" i="1" dirty="0"/>
              <a:t>Cette activité est une petite variante de l'activité discutée précédemment. Au lieu de dessiner la famille, le </a:t>
            </a:r>
            <a:r>
              <a:rPr lang="en-GB" i="1" dirty="0" err="1"/>
              <a:t>gestionnaire</a:t>
            </a:r>
            <a:r>
              <a:rPr lang="en-GB" i="1" dirty="0"/>
              <a:t> de </a:t>
            </a:r>
            <a:r>
              <a:rPr lang="en-GB" i="1" dirty="0" err="1"/>
              <a:t>cas</a:t>
            </a:r>
            <a:r>
              <a:rPr lang="en-GB" i="1" dirty="0"/>
              <a:t> demandera à l'enfant de dessiner sa journée. </a:t>
            </a:r>
          </a:p>
          <a:p>
            <a:pPr lvl="1"/>
            <a:r>
              <a:rPr lang="en-GB" i="1" dirty="0"/>
              <a:t>Cette activité est également très utile pour les enfants de la petite et de la moyenne enfance. </a:t>
            </a:r>
          </a:p>
          <a:p>
            <a:pPr lvl="1"/>
            <a:r>
              <a:rPr lang="en-GB" i="1" dirty="0"/>
              <a:t>Cette activité peut aider les enfants à parler de leur vie quotidienne, de ce qu'ils font et de leurs sentiments.</a:t>
            </a:r>
          </a:p>
          <a:p>
            <a:r>
              <a:rPr lang="en-US" dirty="0"/>
              <a:t>Guidez les participants vers la </a:t>
            </a:r>
            <a:r>
              <a:rPr lang="en-US" b="1" dirty="0"/>
              <a:t>page 117 du cahier d'exercices : Variation - Dessiner des activités quotidiennes</a:t>
            </a:r>
          </a:p>
          <a:p>
            <a:r>
              <a:rPr lang="en-GB" dirty="0"/>
              <a:t>Demandez à un volontaire de lire les conseils</a:t>
            </a:r>
          </a:p>
          <a:p>
            <a:r>
              <a:rPr lang="en-GB" dirty="0"/>
              <a:t>Répartissez les participants en paires</a:t>
            </a:r>
          </a:p>
          <a:p>
            <a:r>
              <a:rPr lang="en-GB" i="1" dirty="0"/>
              <a:t>Avec votre partenaire :</a:t>
            </a:r>
          </a:p>
          <a:p>
            <a:pPr lvl="1"/>
            <a:r>
              <a:rPr lang="en-GB" i="1" dirty="0"/>
              <a:t>Pratiquer cette activité ensemble</a:t>
            </a:r>
          </a:p>
          <a:p>
            <a:pPr lvl="1"/>
            <a:r>
              <a:rPr lang="en-GB" i="1" dirty="0"/>
              <a:t>Décidez qui guidera l'activité et qui fera le dessin.</a:t>
            </a:r>
          </a:p>
          <a:p>
            <a:pPr lvl="1"/>
            <a:r>
              <a:rPr lang="en-GB" i="1" dirty="0"/>
              <a:t>Choisissez de dessiner la famille ou les activités quotidiennes.</a:t>
            </a:r>
          </a:p>
          <a:p>
            <a:pPr lvl="1"/>
            <a:r>
              <a:rPr lang="en-GB" i="1" dirty="0"/>
              <a:t>Utiliser la </a:t>
            </a:r>
            <a:r>
              <a:rPr lang="en-GB" b="1" i="1" dirty="0"/>
              <a:t>page 118 du cahier d'exercices : dessin de la famille ou dessin des activités quotidiennes </a:t>
            </a:r>
            <a:r>
              <a:rPr lang="en-GB" b="0" i="1" dirty="0"/>
              <a:t>pour l'activité.</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b="1"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1" dirty="0"/>
              <a:t>TRAVAIL EN PARTENARIAT (20 minutes)</a:t>
            </a:r>
            <a:endParaRPr lang="en-GB" dirty="0"/>
          </a:p>
          <a:p>
            <a:r>
              <a:rPr lang="en-GB" dirty="0"/>
              <a:t>Laisser 15 minutes aux participants pour compléter le questionnaire</a:t>
            </a:r>
          </a:p>
          <a:p>
            <a:endParaRPr lang="en-GB" dirty="0"/>
          </a:p>
          <a:p>
            <a:pPr marL="0" indent="0">
              <a:buNone/>
            </a:pPr>
            <a:r>
              <a:rPr lang="en-GB" b="1" dirty="0"/>
              <a:t>DISCUSSION PLÉNIÈRE (5 minutes)</a:t>
            </a:r>
          </a:p>
          <a:p>
            <a:r>
              <a:rPr lang="en-GB" dirty="0"/>
              <a:t>Demandez à des volontaires de partager leur expérience et leur retour d'information sur l'activité.</a:t>
            </a:r>
          </a:p>
          <a:p>
            <a:endParaRPr lang="en-BE" dirty="0"/>
          </a:p>
        </p:txBody>
      </p:sp>
      <p:sp>
        <p:nvSpPr>
          <p:cNvPr id="6" name="Slide Image Placeholder 5">
            <a:extLst>
              <a:ext uri="{FF2B5EF4-FFF2-40B4-BE49-F238E27FC236}">
                <a16:creationId xmlns:a16="http://schemas.microsoft.com/office/drawing/2014/main" id="{2D7D83DD-950D-69CF-8E54-2A1136FB2BA1}"/>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7B24DC72-4A8D-BA1C-97E2-DB3C4427FFF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17</a:t>
            </a:fld>
            <a:endParaRPr lang="en-US" sz="1200" dirty="0">
              <a:latin typeface="+mn-lt"/>
            </a:endParaRPr>
          </a:p>
        </p:txBody>
      </p:sp>
    </p:spTree>
    <p:extLst>
      <p:ext uri="{BB962C8B-B14F-4D97-AF65-F5344CB8AC3E}">
        <p14:creationId xmlns:p14="http://schemas.microsoft.com/office/powerpoint/2010/main" val="12210393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INTRODUCTION</a:t>
            </a:r>
          </a:p>
          <a:p>
            <a:r>
              <a:rPr lang="en-GB" i="1" dirty="0"/>
              <a:t>Nous allons maintenant pratiquer une activité appelée l'échelle des émotions. </a:t>
            </a:r>
          </a:p>
          <a:p>
            <a:r>
              <a:rPr lang="en-GB" i="1" dirty="0"/>
              <a:t>Cette activité aide les enfants à reconnaître et à verbaliser ce qu'ils ressentent sur le plan émotionnel.</a:t>
            </a:r>
          </a:p>
          <a:p>
            <a:r>
              <a:rPr lang="en-US" dirty="0"/>
              <a:t>Guidez les participants vers les </a:t>
            </a:r>
            <a:r>
              <a:rPr lang="en-US" b="1" dirty="0"/>
              <a:t>pages 119-120 du manuel : L'échelle des émotions</a:t>
            </a:r>
          </a:p>
          <a:p>
            <a:r>
              <a:rPr lang="en-GB" dirty="0"/>
              <a:t>Demandez à un volontaire de lire les conseils</a:t>
            </a:r>
          </a:p>
          <a:p>
            <a:r>
              <a:rPr lang="en-GB" dirty="0"/>
              <a:t>Répartissez les participants dans les mêmes paires que précédemment</a:t>
            </a:r>
          </a:p>
          <a:p>
            <a:pPr lvl="0"/>
            <a:r>
              <a:rPr lang="en-GB" i="1" dirty="0"/>
              <a:t>Avec votre partenaire :</a:t>
            </a:r>
          </a:p>
          <a:p>
            <a:pPr lvl="1"/>
            <a:r>
              <a:rPr lang="en-GB" i="1" dirty="0"/>
              <a:t>Pratiquer cette activité ensemble</a:t>
            </a:r>
          </a:p>
          <a:p>
            <a:pPr lvl="1"/>
            <a:r>
              <a:rPr lang="en-GB" i="1" dirty="0"/>
              <a:t>La personne qui dessinait auparavant guidera désormais l'activité.</a:t>
            </a:r>
          </a:p>
          <a:p>
            <a:pPr lvl="1"/>
            <a:r>
              <a:rPr lang="en-GB" i="1" dirty="0"/>
              <a:t>La personne qui guidait auparavant fera maintenant le dessin.</a:t>
            </a:r>
          </a:p>
          <a:p>
            <a:pPr lvl="1"/>
            <a:r>
              <a:rPr lang="en-GB" i="1" dirty="0"/>
              <a:t>Utilisez la </a:t>
            </a:r>
            <a:r>
              <a:rPr lang="en-GB" b="1" i="1" dirty="0"/>
              <a:t>page 121 du cahier d'exercices : Échelle des émotions </a:t>
            </a:r>
            <a:r>
              <a:rPr lang="en-GB" b="0" i="1" dirty="0"/>
              <a:t>pour l'activité.</a:t>
            </a:r>
          </a:p>
          <a:p>
            <a:pPr marL="0" indent="0">
              <a:buNone/>
            </a:pPr>
            <a:endParaRPr lang="en-GB" dirty="0"/>
          </a:p>
          <a:p>
            <a:pPr marL="0" indent="0">
              <a:buNone/>
            </a:pPr>
            <a:r>
              <a:rPr lang="en-GB" b="1" dirty="0"/>
              <a:t>TRAVAIL EN PARTENARIAT (jeu de rôle, 15 minutes)</a:t>
            </a:r>
          </a:p>
          <a:p>
            <a:r>
              <a:rPr lang="en-GB" dirty="0"/>
              <a:t>Donner aux participants 15 minutes pour mettre en œuvre l'activité dirigée</a:t>
            </a:r>
          </a:p>
          <a:p>
            <a:endParaRPr lang="en-GB" dirty="0"/>
          </a:p>
          <a:p>
            <a:pPr marL="0" indent="0">
              <a:buNone/>
            </a:pPr>
            <a:r>
              <a:rPr lang="en-GB" b="1" dirty="0"/>
              <a:t>DISCUSSION PLÉNIÈRE (5 minutes)</a:t>
            </a:r>
          </a:p>
          <a:p>
            <a:r>
              <a:rPr lang="en-GB" dirty="0"/>
              <a:t>Demandez à des volontaires de partager leur expérience et leur retour d'information sur l'activité.</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1" dirty="0">
                <a:sym typeface="Helvetica Neue"/>
              </a:rPr>
              <a:t>Quelqu'un a-t-il des questions à poser ou des précisions à demander ?</a:t>
            </a:r>
            <a:endParaRPr lang="en-US" i="1" dirty="0">
              <a:sym typeface="Calibri"/>
            </a:endParaRPr>
          </a:p>
        </p:txBody>
      </p:sp>
      <p:sp>
        <p:nvSpPr>
          <p:cNvPr id="6" name="Slide Image Placeholder 5">
            <a:extLst>
              <a:ext uri="{FF2B5EF4-FFF2-40B4-BE49-F238E27FC236}">
                <a16:creationId xmlns:a16="http://schemas.microsoft.com/office/drawing/2014/main" id="{0533342F-B937-6217-D6E6-40444D86E814}"/>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F375D476-1695-350F-4D38-E42A513DB57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18</a:t>
            </a:fld>
            <a:endParaRPr lang="en-US" sz="1200" dirty="0">
              <a:latin typeface="+mn-lt"/>
            </a:endParaRPr>
          </a:p>
        </p:txBody>
      </p:sp>
    </p:spTree>
    <p:extLst>
      <p:ext uri="{BB962C8B-B14F-4D97-AF65-F5344CB8AC3E}">
        <p14:creationId xmlns:p14="http://schemas.microsoft.com/office/powerpoint/2010/main" val="6191178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DISCUSSION PLÉNIÈRE (10 minutes)</a:t>
            </a:r>
          </a:p>
          <a:p>
            <a:r>
              <a:rPr lang="en-GB" i="1" dirty="0"/>
              <a:t>Pourquoi est-il important de contextualiser et d'adapter les activités directives et non directives lorsqu'on travaille avec des enfants ?</a:t>
            </a:r>
          </a:p>
          <a:p>
            <a:r>
              <a:rPr lang="en-GB" dirty="0"/>
              <a:t>Inviter les participants à répondre</a:t>
            </a:r>
          </a:p>
          <a:p>
            <a:r>
              <a:rPr lang="en-GB" dirty="0"/>
              <a:t>Examiner et résumer les réponses des participants</a:t>
            </a:r>
          </a:p>
          <a:p>
            <a:r>
              <a:rPr lang="en-GB" i="1" dirty="0"/>
              <a:t>Chaque enfant est unique et différent. </a:t>
            </a:r>
          </a:p>
          <a:p>
            <a:pPr lvl="1"/>
            <a:r>
              <a:rPr lang="en-GB" i="1" dirty="0"/>
              <a:t>Comme pour tout le travail des assistants sociaux, il est important d'adapter les activités aux besoins particuliers de l'enfant. </a:t>
            </a:r>
          </a:p>
          <a:p>
            <a:pPr lvl="1"/>
            <a:r>
              <a:rPr lang="en-GB" i="1" dirty="0"/>
              <a:t>Il est également important de s'assurer que les activités que vous utilisez sont adaptées au contexte dans lequel vous travaillez. </a:t>
            </a:r>
          </a:p>
          <a:p>
            <a:pPr lvl="0"/>
            <a:r>
              <a:rPr lang="en-GB" i="1" dirty="0"/>
              <a:t>Les principaux éléments à prendre en compte sont, entre autres, les suivants : l'âge de l'enfant :</a:t>
            </a:r>
          </a:p>
          <a:p>
            <a:pPr lvl="1"/>
            <a:r>
              <a:rPr lang="en-GB" i="1" dirty="0"/>
              <a:t>Niveau d'alphabétisation</a:t>
            </a:r>
          </a:p>
          <a:p>
            <a:pPr lvl="1"/>
            <a:r>
              <a:rPr lang="en-GB" i="1" dirty="0"/>
              <a:t>Préférence en matière de communication</a:t>
            </a:r>
          </a:p>
          <a:p>
            <a:pPr lvl="1"/>
            <a:r>
              <a:rPr lang="en-GB" i="1" dirty="0"/>
              <a:t>L'âge </a:t>
            </a:r>
          </a:p>
          <a:p>
            <a:pPr lvl="1"/>
            <a:r>
              <a:rPr lang="en-GB" i="1" dirty="0"/>
              <a:t>Stade de développement</a:t>
            </a:r>
          </a:p>
          <a:p>
            <a:pPr lvl="0"/>
            <a:r>
              <a:rPr lang="en-GB" i="1" dirty="0"/>
              <a:t>Si vous n'adaptez pas et ne contextualisez pas l'activité, l'enfant risque de le faire :</a:t>
            </a:r>
          </a:p>
          <a:p>
            <a:pPr lvl="1"/>
            <a:r>
              <a:rPr lang="en-GB" i="1" dirty="0"/>
              <a:t>Ne comprennent pas ce que vous leur demandez</a:t>
            </a:r>
          </a:p>
          <a:p>
            <a:pPr lvl="1"/>
            <a:r>
              <a:rPr lang="en-GB" i="1" dirty="0"/>
              <a:t>Fermeture</a:t>
            </a:r>
          </a:p>
          <a:p>
            <a:pPr lvl="1"/>
            <a:r>
              <a:rPr lang="en-GB" i="1" dirty="0"/>
              <a:t>Ne pas vouloir participer</a:t>
            </a:r>
          </a:p>
          <a:p>
            <a:pPr lvl="0"/>
            <a:r>
              <a:rPr lang="en-GB" i="1" dirty="0"/>
              <a:t>Lorsque vous aurez acquis plus d'expérience dans le travail avec les enfants et dans la pratique des techniques d'art expressif, vous pourrez adapter et contextualiser ces activités "en temps réel" (c'est-à-dire pendant que vous travaillez avec l'enfant) lorsque vous remarquerez que l'enfant ne comprend pas l'activité ou qu'il n'est pas impliqué. </a:t>
            </a:r>
          </a:p>
          <a:p>
            <a:r>
              <a:rPr lang="en-US" i="1" dirty="0">
                <a:sym typeface="Helvetica Neue"/>
              </a:rPr>
              <a:t>Quelqu'un a-t-il des questions à poser ou des précisions à demander ?</a:t>
            </a:r>
          </a:p>
          <a:p>
            <a:pPr marL="0" indent="0">
              <a:buNone/>
            </a:pPr>
            <a:endParaRPr lang="en-GB" dirty="0"/>
          </a:p>
        </p:txBody>
      </p:sp>
      <p:sp>
        <p:nvSpPr>
          <p:cNvPr id="6" name="Slide Image Placeholder 5">
            <a:extLst>
              <a:ext uri="{FF2B5EF4-FFF2-40B4-BE49-F238E27FC236}">
                <a16:creationId xmlns:a16="http://schemas.microsoft.com/office/drawing/2014/main" id="{181C28CB-0A6B-799C-4AC2-1711FC78DFB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CC3AE89B-2293-EC89-5A99-62330F96C8F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19</a:t>
            </a:fld>
            <a:endParaRPr lang="en-US" sz="1200" dirty="0">
              <a:latin typeface="+mn-lt"/>
            </a:endParaRPr>
          </a:p>
        </p:txBody>
      </p:sp>
    </p:spTree>
    <p:extLst>
      <p:ext uri="{BB962C8B-B14F-4D97-AF65-F5344CB8AC3E}">
        <p14:creationId xmlns:p14="http://schemas.microsoft.com/office/powerpoint/2010/main" val="13675370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SESSION 1 DURÉE : 0h35</a:t>
            </a:r>
          </a:p>
          <a:p>
            <a:pPr marL="0" indent="0">
              <a:buNone/>
            </a:pPr>
            <a:r>
              <a:rPr lang="en-GB" b="1" dirty="0"/>
              <a:t>______________________________________________________________________________</a:t>
            </a:r>
          </a:p>
          <a:p>
            <a:pPr marL="0" indent="0">
              <a:buNone/>
            </a:pPr>
            <a:endParaRPr lang="en-GB" dirty="0"/>
          </a:p>
          <a:p>
            <a:pPr marL="0" indent="0">
              <a:buNone/>
            </a:pPr>
            <a:r>
              <a:rPr lang="en-GB" b="1" dirty="0"/>
              <a:t>EXPLICATION</a:t>
            </a:r>
            <a:endParaRPr lang="en-GB" dirty="0"/>
          </a:p>
          <a:p>
            <a:r>
              <a:rPr lang="en-GB" i="1" dirty="0"/>
              <a:t>Nous ouvrirons la session par :</a:t>
            </a:r>
          </a:p>
          <a:p>
            <a:pPr lvl="1"/>
            <a:r>
              <a:rPr lang="en-GB" i="1" dirty="0"/>
              <a:t>Aperçu de ce que l'on peut attendre du module d'évaluation d'aujourd'hui </a:t>
            </a:r>
          </a:p>
          <a:p>
            <a:pPr lvl="1"/>
            <a:r>
              <a:rPr lang="en-GB" i="1" dirty="0"/>
              <a:t>Récapitulation rapide du module précédent</a:t>
            </a:r>
          </a:p>
          <a:p>
            <a:endParaRPr lang="en-GB" dirty="0"/>
          </a:p>
          <a:p>
            <a:endParaRPr lang="en-BE" dirty="0"/>
          </a:p>
        </p:txBody>
      </p:sp>
      <p:sp>
        <p:nvSpPr>
          <p:cNvPr id="6" name="Slide Image Placeholder 5">
            <a:extLst>
              <a:ext uri="{FF2B5EF4-FFF2-40B4-BE49-F238E27FC236}">
                <a16:creationId xmlns:a16="http://schemas.microsoft.com/office/drawing/2014/main" id="{AD2431F8-9E08-5BE5-DD12-9BF07534595C}"/>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12DC64F6-0978-9E2D-0D65-CF99C0475A4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a:t>
            </a:fld>
            <a:endParaRPr lang="en-US" sz="1200" dirty="0">
              <a:latin typeface="+mn-lt"/>
            </a:endParaRPr>
          </a:p>
        </p:txBody>
      </p:sp>
    </p:spTree>
    <p:extLst>
      <p:ext uri="{BB962C8B-B14F-4D97-AF65-F5344CB8AC3E}">
        <p14:creationId xmlns:p14="http://schemas.microsoft.com/office/powerpoint/2010/main" val="399357324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US" dirty="0">
                <a:sym typeface="Helvetica Neue"/>
              </a:rPr>
              <a:t>Présenter la diapositive</a:t>
            </a:r>
          </a:p>
          <a:p>
            <a:r>
              <a:rPr lang="en-US" i="1" dirty="0">
                <a:sym typeface="Helvetica Neue"/>
              </a:rPr>
              <a:t>Quelqu'un a-t-il des questions à poser ou des précisions à demander ?</a:t>
            </a:r>
            <a:endParaRPr lang="en-US" i="1" dirty="0">
              <a:sym typeface="Calibri"/>
            </a:endParaRPr>
          </a:p>
          <a:p>
            <a:r>
              <a:rPr lang="en-GB" i="1" dirty="0"/>
              <a:t>Dans la prochaine session, nous verrons comment analyser les besoins de l'enfant une fois que vous aurez compris quels sont les problèmes qui l'affectent.</a:t>
            </a:r>
          </a:p>
          <a:p>
            <a:endParaRPr lang="en-BE" dirty="0"/>
          </a:p>
        </p:txBody>
      </p:sp>
      <p:sp>
        <p:nvSpPr>
          <p:cNvPr id="6" name="Slide Image Placeholder 5">
            <a:extLst>
              <a:ext uri="{FF2B5EF4-FFF2-40B4-BE49-F238E27FC236}">
                <a16:creationId xmlns:a16="http://schemas.microsoft.com/office/drawing/2014/main" id="{DF68E7A9-FBA3-F832-FEBD-9C99F3B42CA6}"/>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962F3851-C481-EAF3-02A5-EEDC9EC6C19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20</a:t>
            </a:fld>
            <a:endParaRPr lang="en-US" sz="1200" dirty="0">
              <a:latin typeface="+mn-lt"/>
            </a:endParaRPr>
          </a:p>
        </p:txBody>
      </p:sp>
    </p:spTree>
    <p:extLst>
      <p:ext uri="{BB962C8B-B14F-4D97-AF65-F5344CB8AC3E}">
        <p14:creationId xmlns:p14="http://schemas.microsoft.com/office/powerpoint/2010/main" val="57510437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SESSION 3 DURÉE : 1h45</a:t>
            </a:r>
          </a:p>
          <a:p>
            <a:pPr marL="0" indent="0">
              <a:buNone/>
            </a:pPr>
            <a:r>
              <a:rPr lang="en-GB" b="1" dirty="0"/>
              <a:t>______________________________________________________________________________</a:t>
            </a:r>
          </a:p>
          <a:p>
            <a:pPr marL="0" indent="0">
              <a:buNone/>
            </a:pPr>
            <a:endParaRPr lang="en-GB" dirty="0"/>
          </a:p>
          <a:p>
            <a:pPr marL="0" indent="0">
              <a:buNone/>
            </a:pPr>
            <a:r>
              <a:rPr lang="en-GB" b="1" dirty="0"/>
              <a:t>EXPLICATION</a:t>
            </a:r>
            <a:endParaRPr lang="en-GB" dirty="0"/>
          </a:p>
          <a:p>
            <a:r>
              <a:rPr lang="en-GB" i="1" dirty="0"/>
              <a:t>Dans le module 2, nous avons appris que la gestion de cas vise à répondre aux besoins individuels d'un enfant. </a:t>
            </a:r>
          </a:p>
          <a:p>
            <a:pPr lvl="1"/>
            <a:r>
              <a:rPr lang="en-GB" i="1" dirty="0"/>
              <a:t>le </a:t>
            </a:r>
            <a:r>
              <a:rPr lang="en-GB" i="1" dirty="0" err="1"/>
              <a:t>gestionnaire</a:t>
            </a:r>
            <a:r>
              <a:rPr lang="en-GB" i="1" dirty="0"/>
              <a:t> de </a:t>
            </a:r>
            <a:r>
              <a:rPr lang="en-GB" i="1" dirty="0" err="1"/>
              <a:t>cas</a:t>
            </a:r>
            <a:r>
              <a:rPr lang="en-GB" i="1" dirty="0"/>
              <a:t> devra identifier ces besoins avec l'enfant, ses parents ou les personnes qui s'en occupent. </a:t>
            </a:r>
          </a:p>
          <a:p>
            <a:pPr lvl="1"/>
            <a:r>
              <a:rPr lang="en-GB" i="1" dirty="0"/>
              <a:t>Il est essentiel d'établir une relation de confiance pour permettre à l'enfant de partager ouvertement et honnêtement ses opinions, ses expériences et ses difficultés.</a:t>
            </a:r>
          </a:p>
          <a:p>
            <a:pPr lvl="1"/>
            <a:r>
              <a:rPr lang="en-GB" i="1" dirty="0"/>
              <a:t>Il existe différentes activités de SMSPS </a:t>
            </a:r>
            <a:r>
              <a:rPr lang="en-GB" i="1" dirty="0" err="1"/>
              <a:t>qu'un</a:t>
            </a:r>
            <a:r>
              <a:rPr lang="en-GB" i="1" dirty="0"/>
              <a:t> </a:t>
            </a:r>
            <a:r>
              <a:rPr lang="en-GB" i="1" dirty="0" err="1"/>
              <a:t>gestionnaire</a:t>
            </a:r>
            <a:r>
              <a:rPr lang="en-GB" i="1" dirty="0"/>
              <a:t> de </a:t>
            </a:r>
            <a:r>
              <a:rPr lang="en-GB" i="1" dirty="0" err="1"/>
              <a:t>cas</a:t>
            </a:r>
            <a:r>
              <a:rPr lang="en-GB" i="1" dirty="0"/>
              <a:t> peut mettre en œuvre pour instaurer la confiance et soutenir l'évaluation. </a:t>
            </a:r>
            <a:endParaRPr lang="en-GB" dirty="0"/>
          </a:p>
          <a:p>
            <a:r>
              <a:rPr lang="en-GB" i="1" dirty="0"/>
              <a:t>Au cours de cette session, nous apprendrons quelles sont les informations à recueillir pour pouvoir analyser les besoins d'un enfant.</a:t>
            </a:r>
          </a:p>
        </p:txBody>
      </p:sp>
      <p:sp>
        <p:nvSpPr>
          <p:cNvPr id="6" name="Slide Image Placeholder 5">
            <a:extLst>
              <a:ext uri="{FF2B5EF4-FFF2-40B4-BE49-F238E27FC236}">
                <a16:creationId xmlns:a16="http://schemas.microsoft.com/office/drawing/2014/main" id="{48856483-A235-57B8-3A6C-0BB9486466B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876EB096-88B5-EB2D-6D78-330A3D421E3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21</a:t>
            </a:fld>
            <a:endParaRPr lang="en-US" sz="1200" dirty="0">
              <a:latin typeface="+mn-lt"/>
            </a:endParaRPr>
          </a:p>
        </p:txBody>
      </p:sp>
    </p:spTree>
    <p:extLst>
      <p:ext uri="{BB962C8B-B14F-4D97-AF65-F5344CB8AC3E}">
        <p14:creationId xmlns:p14="http://schemas.microsoft.com/office/powerpoint/2010/main" val="358571124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DISCUSSION PLÉNIÈRE (10 minutes)</a:t>
            </a:r>
          </a:p>
          <a:p>
            <a:r>
              <a:rPr lang="en-GB" dirty="0"/>
              <a:t>Dessinez la forme d'un enfant sur une feuille de papier. </a:t>
            </a:r>
          </a:p>
          <a:p>
            <a:r>
              <a:rPr lang="en-GB" i="1" dirty="0"/>
              <a:t>Quels sont les éléments que le </a:t>
            </a:r>
            <a:r>
              <a:rPr lang="en-GB" i="1" dirty="0" err="1"/>
              <a:t>gestionnaire</a:t>
            </a:r>
            <a:r>
              <a:rPr lang="en-GB" i="1" dirty="0"/>
              <a:t> de </a:t>
            </a:r>
            <a:r>
              <a:rPr lang="en-GB" i="1" dirty="0" err="1"/>
              <a:t>cas</a:t>
            </a:r>
            <a:r>
              <a:rPr lang="en-GB" i="1" dirty="0"/>
              <a:t> doit évaluer ? Quels sont les éléments sur </a:t>
            </a:r>
            <a:r>
              <a:rPr lang="en-GB" i="1" dirty="0" err="1"/>
              <a:t>lesquels</a:t>
            </a:r>
            <a:r>
              <a:rPr lang="en-GB" i="1" dirty="0"/>
              <a:t> le </a:t>
            </a:r>
            <a:r>
              <a:rPr lang="en-GB" i="1" dirty="0" err="1"/>
              <a:t>gestionnaire</a:t>
            </a:r>
            <a:r>
              <a:rPr lang="en-GB" i="1" dirty="0"/>
              <a:t> de </a:t>
            </a:r>
            <a:r>
              <a:rPr lang="en-GB" i="1" dirty="0" err="1"/>
              <a:t>cas</a:t>
            </a:r>
            <a:r>
              <a:rPr lang="en-GB" i="1" dirty="0"/>
              <a:t> doit recueillir des informations et acquérir une certaine compréhension ?</a:t>
            </a:r>
          </a:p>
          <a:p>
            <a:r>
              <a:rPr lang="en-GB" dirty="0"/>
              <a:t>Invitez les participants à partager leurs réponses</a:t>
            </a:r>
          </a:p>
          <a:p>
            <a:r>
              <a:rPr lang="en-GB" dirty="0"/>
              <a:t>Inscrivez les réponses sur un tableau à feuilles mobiles autour de l'enfant.</a:t>
            </a:r>
          </a:p>
          <a:p>
            <a:r>
              <a:rPr lang="en-GB" dirty="0"/>
              <a:t>Examinez et complétez les idées sur la base de la liste ci-dessous et de la diapositive suivante.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1" dirty="0"/>
              <a:t>______________________________________________________________________________</a:t>
            </a:r>
          </a:p>
          <a:p>
            <a:pPr marL="0" indent="0">
              <a:buNone/>
            </a:pPr>
            <a:endParaRPr lang="en-GB" dirty="0"/>
          </a:p>
          <a:p>
            <a:pPr marL="0" indent="0">
              <a:buNone/>
            </a:pPr>
            <a:r>
              <a:rPr lang="en-GB" b="1" dirty="0"/>
              <a:t>RÉPONSES</a:t>
            </a:r>
          </a:p>
          <a:p>
            <a:pPr lvl="0"/>
            <a:r>
              <a:rPr lang="en-GB" dirty="0"/>
              <a:t>Bien-être physique et santé</a:t>
            </a:r>
          </a:p>
          <a:p>
            <a:pPr lvl="0"/>
            <a:r>
              <a:rPr lang="en-GB" dirty="0"/>
              <a:t>Bien-être émotionnel</a:t>
            </a:r>
          </a:p>
          <a:p>
            <a:pPr lvl="0"/>
            <a:r>
              <a:rPr lang="en-GB" dirty="0"/>
              <a:t>Relations sociales</a:t>
            </a:r>
          </a:p>
          <a:p>
            <a:pPr lvl="0"/>
            <a:r>
              <a:rPr lang="en-GB" dirty="0"/>
              <a:t>Éducation, travail, temps libre</a:t>
            </a:r>
          </a:p>
          <a:p>
            <a:pPr lvl="0"/>
            <a:r>
              <a:rPr lang="en-GB" dirty="0"/>
              <a:t>Documentation</a:t>
            </a:r>
          </a:p>
          <a:p>
            <a:pPr lvl="0"/>
            <a:r>
              <a:rPr lang="en-GB" dirty="0"/>
              <a:t>Relations avec la communauté</a:t>
            </a:r>
          </a:p>
          <a:p>
            <a:pPr lvl="0"/>
            <a:r>
              <a:rPr lang="en-GB" dirty="0"/>
              <a:t>Famille, modalités de prise en charge, cadre de vie</a:t>
            </a:r>
          </a:p>
          <a:p>
            <a:pPr lvl="0"/>
            <a:r>
              <a:rPr lang="en-GB" dirty="0"/>
              <a:t>Opinions et souhaits de l'enfant</a:t>
            </a:r>
          </a:p>
          <a:p>
            <a:pPr lvl="1"/>
            <a:endParaRPr lang="en-GB" dirty="0"/>
          </a:p>
          <a:p>
            <a:endParaRPr lang="en-GB" dirty="0"/>
          </a:p>
        </p:txBody>
      </p:sp>
      <p:sp>
        <p:nvSpPr>
          <p:cNvPr id="6" name="Slide Image Placeholder 5">
            <a:extLst>
              <a:ext uri="{FF2B5EF4-FFF2-40B4-BE49-F238E27FC236}">
                <a16:creationId xmlns:a16="http://schemas.microsoft.com/office/drawing/2014/main" id="{DA8BC752-2426-8891-51DA-F4197B72511A}"/>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14B45A49-CFF7-4DF6-666B-65B71C74D7E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22</a:t>
            </a:fld>
            <a:endParaRPr lang="en-US" sz="1200" dirty="0">
              <a:latin typeface="+mn-lt"/>
            </a:endParaRPr>
          </a:p>
        </p:txBody>
      </p:sp>
    </p:spTree>
    <p:extLst>
      <p:ext uri="{BB962C8B-B14F-4D97-AF65-F5344CB8AC3E}">
        <p14:creationId xmlns:p14="http://schemas.microsoft.com/office/powerpoint/2010/main" val="182300534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i="1" dirty="0"/>
              <a:t>Les besoins de protection d'un enfant sont liés à son bien-être, à sa sécurité, à ses préoccupations en matière de protection de l'enfance et aux risques qu'il court. </a:t>
            </a:r>
          </a:p>
          <a:p>
            <a:pPr lvl="1"/>
            <a:r>
              <a:rPr lang="en-GB" i="1" dirty="0"/>
              <a:t>L'objectif ultime de l'évaluation est de comprendre ce phénomène.</a:t>
            </a:r>
          </a:p>
          <a:p>
            <a:pPr lvl="1"/>
            <a:r>
              <a:rPr lang="en-GB" i="1" dirty="0"/>
              <a:t>Pour ce faire, le </a:t>
            </a:r>
            <a:r>
              <a:rPr lang="en-GB" i="1" dirty="0" err="1"/>
              <a:t>gestionnaire</a:t>
            </a:r>
            <a:r>
              <a:rPr lang="en-GB" i="1" dirty="0"/>
              <a:t> de </a:t>
            </a:r>
            <a:r>
              <a:rPr lang="en-GB" i="1" dirty="0" err="1"/>
              <a:t>cas</a:t>
            </a:r>
            <a:r>
              <a:rPr lang="en-GB" i="1" dirty="0"/>
              <a:t> doit recueillir des informations sur les huit éléments relatifs à l'intérêt supérieur qui figurent dans le formulaire d'évaluation. </a:t>
            </a:r>
          </a:p>
          <a:p>
            <a:pPr lvl="0"/>
            <a:r>
              <a:rPr lang="en-GB" i="1" dirty="0"/>
              <a:t>Chacun de ces éléments peut constituer un facteur de protection, tandis que l'absence de l'un d'entre eux peut constituer un facteur de risque.</a:t>
            </a:r>
          </a:p>
          <a:p>
            <a:pPr lvl="1"/>
            <a:r>
              <a:rPr lang="en-GB" i="1" dirty="0"/>
              <a:t>Par exemple, si l'enfant vit avec sa famille qui s'occupe bien de lui, il s'agit d'un facteur de protection important. </a:t>
            </a:r>
          </a:p>
          <a:p>
            <a:pPr lvl="1"/>
            <a:r>
              <a:rPr lang="en-GB" i="1" dirty="0"/>
              <a:t>Mais lorsqu'un enfant n'est pas accompagné et qu'aucune solution de prise en charge durable n'a encore été trouvée, il s'agit d'un facteur de risque important. </a:t>
            </a:r>
          </a:p>
          <a:p>
            <a:pPr lvl="1"/>
            <a:r>
              <a:rPr lang="en-GB" i="1" dirty="0"/>
              <a:t>Nous parlons du même élément (soins, cadre de vie et famille) mais dans un cas il s'agit d'un facteur de protection et dans l'autre d'un facteur de risque.</a:t>
            </a:r>
          </a:p>
          <a:p>
            <a:r>
              <a:rPr lang="en-US" dirty="0">
                <a:sym typeface="Helvetica Neue"/>
              </a:rPr>
              <a:t>Présenter la diapositive</a:t>
            </a:r>
          </a:p>
          <a:p>
            <a:r>
              <a:rPr lang="en-GB" i="1" u="none" dirty="0"/>
              <a:t>Vous avez des questions ou souhaitez des précisions ?</a:t>
            </a:r>
          </a:p>
          <a:p>
            <a:endParaRPr lang="en-GB" dirty="0"/>
          </a:p>
          <a:p>
            <a:endParaRPr lang="en-BE" dirty="0"/>
          </a:p>
        </p:txBody>
      </p:sp>
      <p:sp>
        <p:nvSpPr>
          <p:cNvPr id="6" name="Slide Image Placeholder 5">
            <a:extLst>
              <a:ext uri="{FF2B5EF4-FFF2-40B4-BE49-F238E27FC236}">
                <a16:creationId xmlns:a16="http://schemas.microsoft.com/office/drawing/2014/main" id="{6A47A1F5-4058-F6D4-1D01-F85017A266F7}"/>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7BE90464-FC21-81EF-A34B-180CDF4AA57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23</a:t>
            </a:fld>
            <a:endParaRPr lang="en-US" sz="1200" dirty="0">
              <a:latin typeface="+mn-lt"/>
            </a:endParaRPr>
          </a:p>
        </p:txBody>
      </p:sp>
    </p:spTree>
    <p:extLst>
      <p:ext uri="{BB962C8B-B14F-4D97-AF65-F5344CB8AC3E}">
        <p14:creationId xmlns:p14="http://schemas.microsoft.com/office/powerpoint/2010/main" val="121539737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endParaRPr lang="en-GB" dirty="0"/>
          </a:p>
          <a:p>
            <a:r>
              <a:rPr lang="en-GB" i="1" dirty="0"/>
              <a:t>La collecte d'informations sur ces éléments peut se faire de la manière suivante :</a:t>
            </a:r>
          </a:p>
          <a:p>
            <a:pPr lvl="1"/>
            <a:r>
              <a:rPr lang="en-GB" i="1" dirty="0"/>
              <a:t>Parler avec l'enfant, le parent ou la personne qui s'occupe de lui et l'écouter</a:t>
            </a:r>
          </a:p>
          <a:p>
            <a:pPr lvl="1"/>
            <a:r>
              <a:rPr lang="en-GB" i="1" dirty="0"/>
              <a:t>Observer la communication non verbale</a:t>
            </a:r>
          </a:p>
          <a:p>
            <a:pPr lvl="1"/>
            <a:r>
              <a:rPr lang="en-GB" i="1" dirty="0"/>
              <a:t>Observer l'interaction entre l'enfant, le parent ou la personne qui s'occupe de lui</a:t>
            </a:r>
          </a:p>
          <a:p>
            <a:pPr lvl="1"/>
            <a:r>
              <a:rPr lang="en-GB" i="1" dirty="0"/>
              <a:t>Les formulaires de référence ou les dossiers sur l'enfant, le parent ou la personne qui s'occupe de l'enfant ont été partagés.</a:t>
            </a:r>
          </a:p>
          <a:p>
            <a:pPr lvl="1"/>
            <a:r>
              <a:rPr lang="en-GB" i="1" dirty="0"/>
              <a:t>Parler et écouter les autres personnes importantes dans la vie de l'enfant (famille élargie, autre adulte de confiance, enseignants, prestataires de soins de santé, etc....) </a:t>
            </a:r>
          </a:p>
          <a:p>
            <a:endParaRPr lang="en-GB" dirty="0"/>
          </a:p>
        </p:txBody>
      </p:sp>
      <p:sp>
        <p:nvSpPr>
          <p:cNvPr id="6" name="Slide Image Placeholder 5">
            <a:extLst>
              <a:ext uri="{FF2B5EF4-FFF2-40B4-BE49-F238E27FC236}">
                <a16:creationId xmlns:a16="http://schemas.microsoft.com/office/drawing/2014/main" id="{53245639-6F2F-458B-F7D4-E5B33FDFE913}"/>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889ADF23-E074-55F6-4C60-E25A56761B0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24</a:t>
            </a:fld>
            <a:endParaRPr lang="en-US" sz="1200" dirty="0">
              <a:latin typeface="+mn-lt"/>
            </a:endParaRPr>
          </a:p>
        </p:txBody>
      </p:sp>
    </p:spTree>
    <p:extLst>
      <p:ext uri="{BB962C8B-B14F-4D97-AF65-F5344CB8AC3E}">
        <p14:creationId xmlns:p14="http://schemas.microsoft.com/office/powerpoint/2010/main" val="388408300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INTRODUCTION</a:t>
            </a:r>
            <a:endParaRPr lang="en-GB" dirty="0"/>
          </a:p>
          <a:p>
            <a:r>
              <a:rPr lang="en-US" dirty="0"/>
              <a:t>Guidez les participants vers les </a:t>
            </a:r>
            <a:r>
              <a:rPr lang="en-US" b="1" dirty="0"/>
              <a:t>pages 122-123 du manuel : Éléments à évaluer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Répartissez les participants en 8 petits groupes (de 2 à 3 personnes par groupe).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Attribuez à chaque groupe un élément à évaluer.</a:t>
            </a:r>
          </a:p>
          <a:p>
            <a:r>
              <a:rPr lang="en-GB" i="1" dirty="0"/>
              <a:t>Dans votre groupe :</a:t>
            </a:r>
            <a:endParaRPr lang="en-GB" dirty="0"/>
          </a:p>
          <a:p>
            <a:pPr lvl="1"/>
            <a:r>
              <a:rPr lang="en-GB" i="1" dirty="0"/>
              <a:t>Imaginez que nous rencontrons Amina et sa mère </a:t>
            </a:r>
          </a:p>
          <a:p>
            <a:pPr lvl="1"/>
            <a:r>
              <a:rPr lang="en-GB" i="1" dirty="0"/>
              <a:t>Vous devez préparer l'évaluation en dressant la liste des questions que vous pourriez poser au cas où le sujet (l'élément) ne serait pas abordé. </a:t>
            </a:r>
          </a:p>
          <a:p>
            <a:pPr lvl="1"/>
            <a:r>
              <a:rPr lang="en-GB" i="1" dirty="0"/>
              <a:t>Vous pouvez également souligner un point à observer au cours de cette réunion.</a:t>
            </a:r>
            <a:endParaRPr lang="en-GB" dirty="0"/>
          </a:p>
          <a:p>
            <a:pPr lvl="1"/>
            <a:r>
              <a:rPr lang="en-GB" i="1" dirty="0"/>
              <a:t>Proposez des exemples de questions et demandez-leur s'il y a des choses qu'ils pourraient observer lorsqu'ils essaient de comprendre et de rassembler des informations sur cet élément. </a:t>
            </a:r>
          </a:p>
          <a:p>
            <a:pPr marL="0" indent="0">
              <a:buNone/>
            </a:pPr>
            <a:endParaRPr lang="en-GB" dirty="0"/>
          </a:p>
          <a:p>
            <a:pPr marL="0" indent="0">
              <a:buNone/>
            </a:pPr>
            <a:r>
              <a:rPr lang="en-GB" b="1" dirty="0"/>
              <a:t>TRAVAIL DE GROUPE (15 minutes)</a:t>
            </a:r>
          </a:p>
          <a:p>
            <a:r>
              <a:rPr lang="en-GB" dirty="0"/>
              <a:t>Laisser 15 minutes aux participants pour compléter le questionnaire</a:t>
            </a:r>
          </a:p>
          <a:p>
            <a:pPr marL="0" indent="0">
              <a:buNone/>
            </a:pPr>
            <a:endParaRPr lang="en-GB" dirty="0"/>
          </a:p>
          <a:p>
            <a:pPr marL="0" indent="0">
              <a:buNone/>
            </a:pPr>
            <a:r>
              <a:rPr lang="en-GB" b="1" dirty="0"/>
              <a:t>DISCUSSION PLÉNIÈRE (15 minutes)</a:t>
            </a:r>
          </a:p>
          <a:p>
            <a:r>
              <a:rPr lang="en-GB" dirty="0"/>
              <a:t>Demandez à chaque groupe de partager ses réponses sur l'élément qui lui a été attribué</a:t>
            </a:r>
          </a:p>
          <a:p>
            <a:pPr lvl="0"/>
            <a:r>
              <a:rPr lang="en-GB" dirty="0"/>
              <a:t>Permettre aux autres participants d'ajouter leurs idées</a:t>
            </a:r>
          </a:p>
          <a:p>
            <a:pPr lvl="0"/>
            <a:r>
              <a:rPr lang="en-GB" dirty="0"/>
              <a:t>Examiner et compléter les diapositives suivantes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1" dirty="0"/>
              <a:t>Notez que ces exemples sont génériques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1" dirty="0"/>
              <a:t>Les enfants développent et subissent la violence de différentes manières</a:t>
            </a:r>
          </a:p>
        </p:txBody>
      </p:sp>
      <p:sp>
        <p:nvSpPr>
          <p:cNvPr id="6" name="Slide Image Placeholder 5">
            <a:extLst>
              <a:ext uri="{FF2B5EF4-FFF2-40B4-BE49-F238E27FC236}">
                <a16:creationId xmlns:a16="http://schemas.microsoft.com/office/drawing/2014/main" id="{FB08873C-C667-1904-1AB1-ACE16097E654}"/>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DE5862E9-C68E-F6F8-E2EF-29E69A38262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25</a:t>
            </a:fld>
            <a:endParaRPr lang="en-US" sz="1200" dirty="0">
              <a:latin typeface="+mn-lt"/>
            </a:endParaRPr>
          </a:p>
        </p:txBody>
      </p:sp>
    </p:spTree>
    <p:extLst>
      <p:ext uri="{BB962C8B-B14F-4D97-AF65-F5344CB8AC3E}">
        <p14:creationId xmlns:p14="http://schemas.microsoft.com/office/powerpoint/2010/main" val="317638409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CA" b="1" dirty="0"/>
              <a:t>EXPLICATION</a:t>
            </a:r>
          </a:p>
          <a:p>
            <a:r>
              <a:rPr lang="en-CA" dirty="0"/>
              <a:t>Compléter les réponses des participants avec la diapositive</a:t>
            </a:r>
            <a:endParaRPr lang="en-BE" dirty="0"/>
          </a:p>
          <a:p>
            <a:endParaRPr lang="en-BE" dirty="0"/>
          </a:p>
        </p:txBody>
      </p:sp>
      <p:sp>
        <p:nvSpPr>
          <p:cNvPr id="2" name="Google Shape;725;p48:notes">
            <a:extLst>
              <a:ext uri="{FF2B5EF4-FFF2-40B4-BE49-F238E27FC236}">
                <a16:creationId xmlns:a16="http://schemas.microsoft.com/office/drawing/2014/main" id="{DE5862E9-C68E-F6F8-E2EF-29E69A38262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26</a:t>
            </a:fld>
            <a:endParaRPr lang="en-US" sz="1200" dirty="0">
              <a:latin typeface="+mn-lt"/>
            </a:endParaRPr>
          </a:p>
        </p:txBody>
      </p:sp>
      <p:sp>
        <p:nvSpPr>
          <p:cNvPr id="5" name="Slide Image Placeholder 4">
            <a:extLst>
              <a:ext uri="{FF2B5EF4-FFF2-40B4-BE49-F238E27FC236}">
                <a16:creationId xmlns:a16="http://schemas.microsoft.com/office/drawing/2014/main" id="{C2EF5C45-16EE-FF15-8838-40CD46641047}"/>
              </a:ext>
            </a:extLst>
          </p:cNvPr>
          <p:cNvSpPr>
            <a:spLocks noGrp="1" noRot="1" noChangeAspect="1"/>
          </p:cNvSpPr>
          <p:nvPr>
            <p:ph type="sldImg"/>
          </p:nvPr>
        </p:nvSpPr>
        <p:spPr/>
      </p:sp>
    </p:spTree>
    <p:extLst>
      <p:ext uri="{BB962C8B-B14F-4D97-AF65-F5344CB8AC3E}">
        <p14:creationId xmlns:p14="http://schemas.microsoft.com/office/powerpoint/2010/main" val="142441091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CA" b="1" dirty="0"/>
              <a:t>EXPLICATION</a:t>
            </a:r>
          </a:p>
          <a:p>
            <a:r>
              <a:rPr lang="en-CA" dirty="0"/>
              <a:t>Compléter les réponses des participants avec la diapositive</a:t>
            </a:r>
            <a:endParaRPr lang="en-BE" dirty="0"/>
          </a:p>
          <a:p>
            <a:endParaRPr lang="en-BE" dirty="0"/>
          </a:p>
        </p:txBody>
      </p:sp>
      <p:sp>
        <p:nvSpPr>
          <p:cNvPr id="2" name="Google Shape;725;p48:notes">
            <a:extLst>
              <a:ext uri="{FF2B5EF4-FFF2-40B4-BE49-F238E27FC236}">
                <a16:creationId xmlns:a16="http://schemas.microsoft.com/office/drawing/2014/main" id="{DE5862E9-C68E-F6F8-E2EF-29E69A38262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27</a:t>
            </a:fld>
            <a:endParaRPr lang="en-US" sz="1200" dirty="0">
              <a:latin typeface="+mn-lt"/>
            </a:endParaRPr>
          </a:p>
        </p:txBody>
      </p:sp>
      <p:sp>
        <p:nvSpPr>
          <p:cNvPr id="5" name="Slide Image Placeholder 4">
            <a:extLst>
              <a:ext uri="{FF2B5EF4-FFF2-40B4-BE49-F238E27FC236}">
                <a16:creationId xmlns:a16="http://schemas.microsoft.com/office/drawing/2014/main" id="{01DE9435-C1AE-CCB6-7C33-05B3DA49C313}"/>
              </a:ext>
            </a:extLst>
          </p:cNvPr>
          <p:cNvSpPr>
            <a:spLocks noGrp="1" noRot="1" noChangeAspect="1"/>
          </p:cNvSpPr>
          <p:nvPr>
            <p:ph type="sldImg"/>
          </p:nvPr>
        </p:nvSpPr>
        <p:spPr/>
      </p:sp>
    </p:spTree>
    <p:extLst>
      <p:ext uri="{BB962C8B-B14F-4D97-AF65-F5344CB8AC3E}">
        <p14:creationId xmlns:p14="http://schemas.microsoft.com/office/powerpoint/2010/main" val="360251561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CA" b="1" dirty="0"/>
              <a:t>EXPLICATION</a:t>
            </a:r>
          </a:p>
          <a:p>
            <a:r>
              <a:rPr lang="en-CA" dirty="0"/>
              <a:t>Compléter les réponses des participants avec la diapositive</a:t>
            </a:r>
            <a:endParaRPr lang="en-BE" dirty="0"/>
          </a:p>
          <a:p>
            <a:endParaRPr lang="en-BE" dirty="0"/>
          </a:p>
        </p:txBody>
      </p:sp>
      <p:sp>
        <p:nvSpPr>
          <p:cNvPr id="2" name="Google Shape;725;p48:notes">
            <a:extLst>
              <a:ext uri="{FF2B5EF4-FFF2-40B4-BE49-F238E27FC236}">
                <a16:creationId xmlns:a16="http://schemas.microsoft.com/office/drawing/2014/main" id="{DE5862E9-C68E-F6F8-E2EF-29E69A38262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28</a:t>
            </a:fld>
            <a:endParaRPr lang="en-US" sz="1200" dirty="0">
              <a:latin typeface="+mn-lt"/>
            </a:endParaRPr>
          </a:p>
        </p:txBody>
      </p:sp>
      <p:sp>
        <p:nvSpPr>
          <p:cNvPr id="5" name="Slide Image Placeholder 4">
            <a:extLst>
              <a:ext uri="{FF2B5EF4-FFF2-40B4-BE49-F238E27FC236}">
                <a16:creationId xmlns:a16="http://schemas.microsoft.com/office/drawing/2014/main" id="{677F4842-004C-F653-D219-6AFAF63A39BA}"/>
              </a:ext>
            </a:extLst>
          </p:cNvPr>
          <p:cNvSpPr>
            <a:spLocks noGrp="1" noRot="1" noChangeAspect="1"/>
          </p:cNvSpPr>
          <p:nvPr>
            <p:ph type="sldImg"/>
          </p:nvPr>
        </p:nvSpPr>
        <p:spPr/>
      </p:sp>
    </p:spTree>
    <p:extLst>
      <p:ext uri="{BB962C8B-B14F-4D97-AF65-F5344CB8AC3E}">
        <p14:creationId xmlns:p14="http://schemas.microsoft.com/office/powerpoint/2010/main" val="158583232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CA" b="1" dirty="0"/>
              <a:t>EXPLICATION</a:t>
            </a:r>
          </a:p>
          <a:p>
            <a:r>
              <a:rPr lang="en-CA" dirty="0"/>
              <a:t>Compléter les réponses des participants avec la diapositive</a:t>
            </a:r>
            <a:endParaRPr lang="en-BE" dirty="0"/>
          </a:p>
          <a:p>
            <a:endParaRPr lang="en-BE" dirty="0"/>
          </a:p>
        </p:txBody>
      </p:sp>
      <p:sp>
        <p:nvSpPr>
          <p:cNvPr id="2" name="Google Shape;725;p48:notes">
            <a:extLst>
              <a:ext uri="{FF2B5EF4-FFF2-40B4-BE49-F238E27FC236}">
                <a16:creationId xmlns:a16="http://schemas.microsoft.com/office/drawing/2014/main" id="{DE5862E9-C68E-F6F8-E2EF-29E69A38262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29</a:t>
            </a:fld>
            <a:endParaRPr lang="en-US" sz="1200" dirty="0">
              <a:latin typeface="+mn-lt"/>
            </a:endParaRPr>
          </a:p>
        </p:txBody>
      </p:sp>
      <p:sp>
        <p:nvSpPr>
          <p:cNvPr id="5" name="Slide Image Placeholder 4">
            <a:extLst>
              <a:ext uri="{FF2B5EF4-FFF2-40B4-BE49-F238E27FC236}">
                <a16:creationId xmlns:a16="http://schemas.microsoft.com/office/drawing/2014/main" id="{FE0E4ED2-F215-BF82-292D-E4A434EAFA6C}"/>
              </a:ext>
            </a:extLst>
          </p:cNvPr>
          <p:cNvSpPr>
            <a:spLocks noGrp="1" noRot="1" noChangeAspect="1"/>
          </p:cNvSpPr>
          <p:nvPr>
            <p:ph type="sldImg"/>
          </p:nvPr>
        </p:nvSpPr>
        <p:spPr/>
      </p:sp>
    </p:spTree>
    <p:extLst>
      <p:ext uri="{BB962C8B-B14F-4D97-AF65-F5344CB8AC3E}">
        <p14:creationId xmlns:p14="http://schemas.microsoft.com/office/powerpoint/2010/main" val="7652404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sym typeface="Arial"/>
              </a:rPr>
              <a:t>EXPLICATION</a:t>
            </a:r>
          </a:p>
          <a:p>
            <a:r>
              <a:rPr lang="en-US" dirty="0">
                <a:sym typeface="Helvetica Neue"/>
              </a:rPr>
              <a:t>Présenter la diapositive</a:t>
            </a:r>
          </a:p>
          <a:p>
            <a:r>
              <a:rPr lang="en-GB" i="1" dirty="0">
                <a:sym typeface="Arial"/>
              </a:rPr>
              <a:t>les </a:t>
            </a:r>
            <a:r>
              <a:rPr lang="en-GB" i="1" dirty="0" err="1">
                <a:sym typeface="Arial"/>
              </a:rPr>
              <a:t>gestionnaires</a:t>
            </a:r>
            <a:r>
              <a:rPr lang="en-GB" i="1" dirty="0">
                <a:sym typeface="Arial"/>
              </a:rPr>
              <a:t> de </a:t>
            </a:r>
            <a:r>
              <a:rPr lang="en-GB" i="1" dirty="0" err="1">
                <a:sym typeface="Arial"/>
              </a:rPr>
              <a:t>cas</a:t>
            </a:r>
            <a:r>
              <a:rPr lang="en-GB" i="1" dirty="0">
                <a:sym typeface="Arial"/>
              </a:rPr>
              <a:t> doivent répondre aux besoins de l'enfant et de sa famille de manière appropriée, systématique et opportune. </a:t>
            </a:r>
          </a:p>
          <a:p>
            <a:r>
              <a:rPr lang="en-GB" i="1" dirty="0">
                <a:sym typeface="Arial"/>
              </a:rPr>
              <a:t>Pour ce faire, le </a:t>
            </a:r>
            <a:r>
              <a:rPr lang="en-GB" i="1" dirty="0" err="1">
                <a:sym typeface="Arial"/>
              </a:rPr>
              <a:t>gestionnaire</a:t>
            </a:r>
            <a:r>
              <a:rPr lang="en-GB" i="1" dirty="0">
                <a:sym typeface="Arial"/>
              </a:rPr>
              <a:t> de </a:t>
            </a:r>
            <a:r>
              <a:rPr lang="en-GB" i="1" dirty="0" err="1">
                <a:sym typeface="Arial"/>
              </a:rPr>
              <a:t>cas</a:t>
            </a:r>
            <a:r>
              <a:rPr lang="en-GB" i="1" dirty="0">
                <a:sym typeface="Arial"/>
              </a:rPr>
              <a:t> doit comprendre la situation de chaque enfant et identifier ses besoins. </a:t>
            </a:r>
          </a:p>
          <a:p>
            <a:r>
              <a:rPr lang="en-GB" i="1" dirty="0">
                <a:sym typeface="Arial"/>
              </a:rPr>
              <a:t>C'est ce que nous nous efforcerons de faire au cours de l'évaluation complète.</a:t>
            </a:r>
          </a:p>
          <a:p>
            <a:endParaRPr lang="en-GB" dirty="0"/>
          </a:p>
          <a:p>
            <a:endParaRPr lang="en-BE" dirty="0"/>
          </a:p>
        </p:txBody>
      </p:sp>
      <p:sp>
        <p:nvSpPr>
          <p:cNvPr id="6" name="Slide Image Placeholder 5">
            <a:extLst>
              <a:ext uri="{FF2B5EF4-FFF2-40B4-BE49-F238E27FC236}">
                <a16:creationId xmlns:a16="http://schemas.microsoft.com/office/drawing/2014/main" id="{EF03AF7E-E63B-4799-ED94-ACF1381C52C1}"/>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785EFA41-DFDA-DF3D-5338-778823B78B4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a:t>
            </a:fld>
            <a:endParaRPr lang="en-US" sz="1200" dirty="0">
              <a:latin typeface="+mn-lt"/>
            </a:endParaRPr>
          </a:p>
        </p:txBody>
      </p:sp>
    </p:spTree>
    <p:extLst>
      <p:ext uri="{BB962C8B-B14F-4D97-AF65-F5344CB8AC3E}">
        <p14:creationId xmlns:p14="http://schemas.microsoft.com/office/powerpoint/2010/main" val="69949250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S'ADAPTER AU CONTEXTE</a:t>
            </a:r>
          </a:p>
          <a:p>
            <a:r>
              <a:rPr lang="en-GB" dirty="0"/>
              <a:t>Vous avez la possibilité d'</a:t>
            </a:r>
            <a:r>
              <a:rPr lang="en-US" dirty="0"/>
              <a:t>organiser le jeu de rôle de différentes manières, en fonction des participants :</a:t>
            </a:r>
            <a:endParaRPr lang="en-BE" dirty="0"/>
          </a:p>
          <a:p>
            <a:pPr marL="685800" lvl="1" indent="-228600">
              <a:buFont typeface="+mj-lt"/>
              <a:buAutoNum type="arabicPeriod"/>
            </a:pPr>
            <a:r>
              <a:rPr lang="en-US" dirty="0"/>
              <a:t>Les animateurs font une démonstration du jeu de rôle et les participants s'exercent après.   </a:t>
            </a:r>
            <a:endParaRPr lang="en-BE" dirty="0"/>
          </a:p>
          <a:p>
            <a:pPr marL="685800" lvl="1" indent="-228600">
              <a:buFont typeface="+mj-lt"/>
              <a:buAutoNum type="arabicPeriod"/>
            </a:pPr>
            <a:r>
              <a:rPr lang="en-US" dirty="0"/>
              <a:t>Les animateurs demandent à trois volontaires de faire une démonstration</a:t>
            </a:r>
            <a:endParaRPr lang="en-BE" dirty="0"/>
          </a:p>
          <a:p>
            <a:pPr marL="685800" lvl="1" indent="-228600">
              <a:buFont typeface="+mj-lt"/>
              <a:buAutoNum type="arabicPeriod"/>
            </a:pPr>
            <a:r>
              <a:rPr lang="en-US" dirty="0"/>
              <a:t>L'animateur divise les participants en groupes de 3 et chaque groupe s'exerce par le biais d'un jeu de rôle.</a:t>
            </a:r>
            <a:endParaRPr lang="en-GB" b="1"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marL="0" indent="0">
              <a:buNone/>
            </a:pPr>
            <a:endParaRPr lang="en-GB" b="1" dirty="0"/>
          </a:p>
          <a:p>
            <a:pPr marL="0" indent="0">
              <a:buNone/>
            </a:pPr>
            <a:r>
              <a:rPr lang="en-GB" b="1" dirty="0"/>
              <a:t>JEU DE RÔLE (10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Guidez les participants vers les </a:t>
            </a:r>
            <a:r>
              <a:rPr lang="en-GB" b="1" dirty="0"/>
              <a:t>pages 124-125 du manuel : Jeu de rôle - Évaluation complète</a:t>
            </a:r>
          </a:p>
          <a:p>
            <a:r>
              <a:rPr lang="en-GB" i="0" dirty="0"/>
              <a:t>Aux joueurs de rôle :</a:t>
            </a:r>
          </a:p>
          <a:p>
            <a:pPr lvl="1"/>
            <a:r>
              <a:rPr lang="en-GB" i="1" dirty="0"/>
              <a:t>Faites de votre mieux pour participer pleinement au jeu de rôle.</a:t>
            </a:r>
          </a:p>
          <a:p>
            <a:pPr lvl="1"/>
            <a:r>
              <a:rPr lang="en-GB" i="1" dirty="0"/>
              <a:t>Vous n'avez pas à vous sentir gêné</a:t>
            </a:r>
          </a:p>
          <a:p>
            <a:pPr lvl="1"/>
            <a:r>
              <a:rPr lang="en-GB" i="1" dirty="0"/>
              <a:t>Il est très important que vous vous entraîniez à cette conversation. </a:t>
            </a:r>
            <a:endParaRPr lang="en-GB" b="0" dirty="0"/>
          </a:p>
          <a:p>
            <a:pPr marL="171450" indent="-171450"/>
            <a:r>
              <a:rPr lang="en-GB" b="0" dirty="0"/>
              <a:t>Les participants doivent se mettre d'accord sur leur rôle et se préparer avant le jeu de rôle.</a:t>
            </a:r>
          </a:p>
          <a:p>
            <a:pPr marL="0" indent="0">
              <a:buNone/>
            </a:pPr>
            <a:endParaRPr lang="en-GB"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1" dirty="0"/>
              <a:t>DISCUSSION PLÉNIÈRE (20 minutes)</a:t>
            </a:r>
          </a:p>
          <a:p>
            <a:pPr lvl="0"/>
            <a:r>
              <a:rPr lang="en-US" i="1" dirty="0"/>
              <a:t>Comment avez-vous adapté votre communication à l'âge et au stade de développement de l'enfant ? </a:t>
            </a:r>
          </a:p>
          <a:p>
            <a:pPr lvl="0"/>
            <a:r>
              <a:rPr lang="en-US" i="1" dirty="0"/>
              <a:t>Quelles questions avez-vous posées à Amina ?</a:t>
            </a:r>
          </a:p>
          <a:p>
            <a:pPr lvl="0"/>
            <a:r>
              <a:rPr lang="en-US" i="1" dirty="0"/>
              <a:t>Comment avez-vous réagi lorsqu'Amina vous a dit qu'elle ne mangeait pas bien et qu'elle ne dormait pas bien ?</a:t>
            </a:r>
          </a:p>
          <a:p>
            <a:pPr lvl="0"/>
            <a:r>
              <a:rPr lang="en-US" i="1" dirty="0"/>
              <a:t>Comment avez-vous répondu au souhait de la mère d'envoyer Amina à l'école, mais elle n'en a pas les moyens ? </a:t>
            </a:r>
          </a:p>
          <a:p>
            <a:pPr lvl="0"/>
            <a:r>
              <a:rPr lang="en-GB" i="1" dirty="0"/>
              <a:t>Qu'est-ce qui vous a fait espérer des choses positives pour Amina et sa famille ?</a:t>
            </a:r>
            <a:endParaRPr lang="en-BE" i="1" dirty="0"/>
          </a:p>
          <a:p>
            <a:r>
              <a:rPr lang="en-GB" dirty="0"/>
              <a:t>Guidez une brève discussion, examinez et complétez</a:t>
            </a:r>
          </a:p>
          <a:p>
            <a:r>
              <a:rPr lang="en-GB" i="1" dirty="0"/>
              <a:t>N'oubliez pas que les questions doivent être utilisées avec prudence et parcimonie. </a:t>
            </a:r>
          </a:p>
          <a:p>
            <a:pPr lvl="1"/>
            <a:r>
              <a:rPr lang="en-GB" i="1" dirty="0"/>
              <a:t>Le rôle de le </a:t>
            </a:r>
            <a:r>
              <a:rPr lang="en-GB" i="1" dirty="0" err="1"/>
              <a:t>gestionnaire</a:t>
            </a:r>
            <a:r>
              <a:rPr lang="en-GB" i="1" dirty="0"/>
              <a:t> de </a:t>
            </a:r>
            <a:r>
              <a:rPr lang="en-GB" i="1" dirty="0" err="1"/>
              <a:t>cas</a:t>
            </a:r>
            <a:r>
              <a:rPr lang="en-GB" i="1" dirty="0"/>
              <a:t> n'est pas d'interroger l'enfant et sa famille ou de procéder à un exercice de cochage de cases avec de la paperasserie</a:t>
            </a:r>
          </a:p>
          <a:p>
            <a:pPr lvl="1"/>
            <a:r>
              <a:rPr lang="en-GB" i="1" dirty="0"/>
              <a:t>les </a:t>
            </a:r>
            <a:r>
              <a:rPr lang="en-GB" i="1" dirty="0" err="1"/>
              <a:t>gestionnaires</a:t>
            </a:r>
            <a:r>
              <a:rPr lang="en-GB" i="1" dirty="0"/>
              <a:t> de </a:t>
            </a:r>
            <a:r>
              <a:rPr lang="en-GB" i="1" dirty="0" err="1"/>
              <a:t>cas</a:t>
            </a:r>
            <a:r>
              <a:rPr lang="en-GB" i="1" dirty="0"/>
              <a:t> devraient plutôt interagir avec l'enfant et sa famille d'une manière naturelle et encourageante.</a:t>
            </a:r>
          </a:p>
        </p:txBody>
      </p:sp>
      <p:sp>
        <p:nvSpPr>
          <p:cNvPr id="6" name="Slide Image Placeholder 5">
            <a:extLst>
              <a:ext uri="{FF2B5EF4-FFF2-40B4-BE49-F238E27FC236}">
                <a16:creationId xmlns:a16="http://schemas.microsoft.com/office/drawing/2014/main" id="{477A2AA1-BE9C-5C2A-E36F-BDF29A609BB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38DE6B2-3734-3261-5C83-039FE81D867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30</a:t>
            </a:fld>
            <a:endParaRPr lang="en-US" sz="1200" dirty="0">
              <a:latin typeface="+mn-lt"/>
            </a:endParaRPr>
          </a:p>
        </p:txBody>
      </p:sp>
    </p:spTree>
    <p:extLst>
      <p:ext uri="{BB962C8B-B14F-4D97-AF65-F5344CB8AC3E}">
        <p14:creationId xmlns:p14="http://schemas.microsoft.com/office/powerpoint/2010/main" val="347969148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dirty="0">
                <a:sym typeface="Helvetica Neue"/>
              </a:rPr>
              <a:t>EXPLICATION</a:t>
            </a:r>
          </a:p>
          <a:p>
            <a:r>
              <a:rPr lang="en-US" dirty="0">
                <a:sym typeface="Helvetica Neue"/>
              </a:rPr>
              <a:t>Présenter la diapositive</a:t>
            </a:r>
          </a:p>
        </p:txBody>
      </p:sp>
      <p:sp>
        <p:nvSpPr>
          <p:cNvPr id="6" name="Slide Image Placeholder 5">
            <a:extLst>
              <a:ext uri="{FF2B5EF4-FFF2-40B4-BE49-F238E27FC236}">
                <a16:creationId xmlns:a16="http://schemas.microsoft.com/office/drawing/2014/main" id="{F863C366-59FA-27BA-29AA-9646CB688CE4}"/>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1AEB5839-D9A2-3CD7-C4F3-B33721E2EF8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31</a:t>
            </a:fld>
            <a:endParaRPr lang="en-US" sz="1200" dirty="0">
              <a:latin typeface="+mn-lt"/>
            </a:endParaRPr>
          </a:p>
        </p:txBody>
      </p:sp>
    </p:spTree>
    <p:extLst>
      <p:ext uri="{BB962C8B-B14F-4D97-AF65-F5344CB8AC3E}">
        <p14:creationId xmlns:p14="http://schemas.microsoft.com/office/powerpoint/2010/main" val="13008351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INTRODUCTION</a:t>
            </a:r>
          </a:p>
          <a:p>
            <a:r>
              <a:rPr lang="en-GB" i="1" dirty="0"/>
              <a:t>Maintenant que nous avons terminé l'évaluation complète d'Amina et de sa mère, examinons l'analyse des risques en matière de protection de l'enfance. </a:t>
            </a:r>
            <a:endParaRPr lang="en-GB" dirty="0"/>
          </a:p>
          <a:p>
            <a:r>
              <a:rPr lang="en-GB" dirty="0"/>
              <a:t>Répartissez les participants en groupes de 3 à 5 personnes.</a:t>
            </a:r>
          </a:p>
          <a:p>
            <a:r>
              <a:rPr lang="en-GB" dirty="0"/>
              <a:t>Guidez les participants vers la </a:t>
            </a:r>
            <a:r>
              <a:rPr lang="en-GB" b="1" dirty="0"/>
              <a:t>page 126 du cahier de travail : Analyse des risques en matière de protection de l'enfance</a:t>
            </a:r>
          </a:p>
          <a:p>
            <a:r>
              <a:rPr lang="en-GB" i="1" dirty="0"/>
              <a:t>Dans vos groupes : </a:t>
            </a:r>
          </a:p>
          <a:p>
            <a:pPr lvl="1"/>
            <a:r>
              <a:rPr lang="en-GB" i="1" dirty="0"/>
              <a:t>Remplissez l'analyse des risques en matière de protection de l'enfance à l'aide des informations tirées des jeux de rôle (</a:t>
            </a:r>
            <a:r>
              <a:rPr lang="en-GB" b="1" i="1" dirty="0"/>
              <a:t>consentement éclairé et assentiment 0 Cahier d'exercices page 101</a:t>
            </a:r>
            <a:r>
              <a:rPr lang="en-GB" i="1" dirty="0"/>
              <a:t>, </a:t>
            </a:r>
            <a:r>
              <a:rPr lang="en-GB" b="1" i="1" dirty="0"/>
              <a:t>enregistrement - Cahier d'exercices page 107 </a:t>
            </a:r>
            <a:r>
              <a:rPr lang="en-GB" i="1" dirty="0"/>
              <a:t>et </a:t>
            </a:r>
            <a:r>
              <a:rPr lang="en-GB" b="1" i="1" dirty="0"/>
              <a:t>évaluation - Cahier d'exercices pages 124-145</a:t>
            </a:r>
            <a:r>
              <a:rPr lang="en-GB" i="1" dirty="0"/>
              <a:t>).</a:t>
            </a:r>
          </a:p>
          <a:p>
            <a:pPr lvl="1"/>
            <a:r>
              <a:rPr lang="en-GB" i="1" dirty="0"/>
              <a:t>Remplir le modèle, en énumérant les vulnérabilités, les problèmes de protection de l'enfance, les points forts et les soins et le soutien pour le cas d'Amina.</a:t>
            </a:r>
          </a:p>
          <a:p>
            <a:pPr lvl="1"/>
            <a:r>
              <a:rPr lang="en-GB" i="1" dirty="0"/>
              <a:t>Ne remplissez que les facteurs mentionnés dans les scénarios. N'inventez pas et ne supposez pas de facteurs !</a:t>
            </a:r>
          </a:p>
          <a:p>
            <a:pPr marL="0" indent="0">
              <a:buNone/>
            </a:pPr>
            <a:endParaRPr lang="en-GB" dirty="0"/>
          </a:p>
          <a:p>
            <a:pPr marL="0" indent="0">
              <a:buNone/>
            </a:pPr>
            <a:r>
              <a:rPr lang="en-GB" b="1" dirty="0"/>
              <a:t>TRAVAIL DE GROUPE (10 minutes)</a:t>
            </a:r>
          </a:p>
          <a:p>
            <a:r>
              <a:rPr lang="en-GB" dirty="0"/>
              <a:t>Laisser 10 minutes aux participants pour compléter le questionnaire</a:t>
            </a:r>
          </a:p>
          <a:p>
            <a:r>
              <a:rPr lang="en-GB" dirty="0"/>
              <a:t>Pendant que les participants travaillent, dessinez le modèle sur un tableau de papier.</a:t>
            </a:r>
          </a:p>
          <a:p>
            <a:pPr marL="0" indent="0">
              <a:buNone/>
            </a:pPr>
            <a:endParaRPr lang="en-GB" dirty="0"/>
          </a:p>
          <a:p>
            <a:pPr marL="0" indent="0">
              <a:buNone/>
            </a:pPr>
            <a:r>
              <a:rPr lang="en-GB" b="1" dirty="0"/>
              <a:t>DISCUSSION PLÉNIÈRE (10 minutes)</a:t>
            </a:r>
          </a:p>
          <a:p>
            <a:r>
              <a:rPr lang="en-GB" dirty="0"/>
              <a:t>Demandez à un volontaire de chaque groupe de partager les facteurs de protection qu'ils ont identifiés (séparer les points forts des soins et du soutien) ou les facteurs de risque (problèmes de protection de l'enfance). </a:t>
            </a:r>
          </a:p>
          <a:p>
            <a:r>
              <a:rPr lang="en-GB" dirty="0"/>
              <a:t>Inscrivez-les sur la feuille de papier contenant le modèle.</a:t>
            </a:r>
          </a:p>
          <a:p>
            <a:r>
              <a:rPr lang="en-GB" dirty="0"/>
              <a:t>Examiner et compléter les réponses possibles à la page suivante.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marL="0" indent="0">
              <a:buNone/>
            </a:pPr>
            <a:endParaRPr lang="en-GB" dirty="0"/>
          </a:p>
          <a:p>
            <a:pPr marL="0" indent="0">
              <a:buNone/>
            </a:pPr>
            <a:r>
              <a:rPr lang="en-GB" b="1" dirty="0"/>
              <a:t>SUITE </a:t>
            </a:r>
            <a:r>
              <a:rPr lang="en-GB" b="1" dirty="0">
                <a:sym typeface="Wingdings" panose="05000000000000000000" pitchFamily="2" charset="2"/>
              </a:rPr>
              <a:t></a:t>
            </a:r>
            <a:endParaRPr lang="en-GB" b="1" dirty="0"/>
          </a:p>
          <a:p>
            <a:endParaRPr lang="en-GB" dirty="0"/>
          </a:p>
        </p:txBody>
      </p:sp>
      <p:sp>
        <p:nvSpPr>
          <p:cNvPr id="6" name="Slide Image Placeholder 5">
            <a:extLst>
              <a:ext uri="{FF2B5EF4-FFF2-40B4-BE49-F238E27FC236}">
                <a16:creationId xmlns:a16="http://schemas.microsoft.com/office/drawing/2014/main" id="{DC820F86-BEEC-621B-A35F-5F2D3614D31E}"/>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81312357-AADD-5B3F-3E8D-DCB18D784EC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32</a:t>
            </a:fld>
            <a:endParaRPr lang="en-US" sz="1200" dirty="0">
              <a:latin typeface="+mn-lt"/>
            </a:endParaRPr>
          </a:p>
        </p:txBody>
      </p:sp>
    </p:spTree>
    <p:extLst>
      <p:ext uri="{BB962C8B-B14F-4D97-AF65-F5344CB8AC3E}">
        <p14:creationId xmlns:p14="http://schemas.microsoft.com/office/powerpoint/2010/main" val="49111579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7" y="460375"/>
            <a:ext cx="6143625" cy="9211334"/>
          </a:xfrm>
        </p:spPr>
        <p:txBody>
          <a:bodyPr/>
          <a:lstStyle/>
          <a:p>
            <a:pPr marL="0" indent="0">
              <a:buNone/>
            </a:pPr>
            <a:r>
              <a:rPr lang="en-GB" b="1" dirty="0"/>
              <a:t>RÉPONSES POSSIBLES</a:t>
            </a:r>
          </a:p>
          <a:p>
            <a:pPr lvl="0"/>
            <a:r>
              <a:rPr lang="en-GB" b="1" dirty="0"/>
              <a:t>Vulnérabilités : </a:t>
            </a:r>
          </a:p>
          <a:p>
            <a:pPr lvl="1"/>
            <a:r>
              <a:rPr lang="en-GB" dirty="0"/>
              <a:t>Jeune âge (12)</a:t>
            </a:r>
          </a:p>
          <a:p>
            <a:pPr lvl="1"/>
            <a:r>
              <a:rPr lang="en-GB" dirty="0"/>
              <a:t>Femme</a:t>
            </a:r>
          </a:p>
          <a:p>
            <a:pPr lvl="1"/>
            <a:r>
              <a:rPr lang="en-GB" dirty="0"/>
              <a:t>Pauvreté</a:t>
            </a:r>
          </a:p>
          <a:p>
            <a:pPr lvl="1"/>
            <a:r>
              <a:rPr lang="en-GB" dirty="0"/>
              <a:t>Détresse (anxiété, peur)</a:t>
            </a:r>
          </a:p>
          <a:p>
            <a:pPr lvl="1"/>
            <a:r>
              <a:rPr lang="en-GB" dirty="0"/>
              <a:t>Ménage à chef unique</a:t>
            </a:r>
          </a:p>
          <a:p>
            <a:pPr lvl="1"/>
            <a:r>
              <a:rPr lang="en-GB" dirty="0"/>
              <a:t>Ne pas aller à l'école</a:t>
            </a:r>
          </a:p>
          <a:p>
            <a:pPr lvl="0"/>
            <a:r>
              <a:rPr lang="en-GB" b="1" dirty="0"/>
              <a:t>Préoccupations en matière de protection de l'enfance : </a:t>
            </a:r>
          </a:p>
          <a:p>
            <a:pPr lvl="1"/>
            <a:r>
              <a:rPr lang="en-GB" dirty="0"/>
              <a:t>Toilettage par un homme veuf (employeur)</a:t>
            </a:r>
          </a:p>
          <a:p>
            <a:pPr lvl="1"/>
            <a:r>
              <a:rPr lang="en-GB" dirty="0"/>
              <a:t>Risque d'abus sexuel ou même de mariage d'enfants</a:t>
            </a:r>
          </a:p>
          <a:p>
            <a:pPr lvl="1"/>
            <a:r>
              <a:rPr lang="en-GB" dirty="0"/>
              <a:t>L'enfant travaille (et ne va pas à l'école)</a:t>
            </a:r>
          </a:p>
          <a:p>
            <a:pPr lvl="0"/>
            <a:r>
              <a:rPr lang="en-GB" b="1" dirty="0"/>
              <a:t>Points forts : </a:t>
            </a:r>
          </a:p>
          <a:p>
            <a:pPr lvl="1"/>
            <a:r>
              <a:rPr lang="en-GB" dirty="0"/>
              <a:t>Bonnes capacités physiques (aucune difficulté fonctionnelle mentionnée)</a:t>
            </a:r>
          </a:p>
          <a:p>
            <a:pPr lvl="1"/>
            <a:r>
              <a:rPr lang="en-GB" dirty="0"/>
              <a:t>Fin de l'école primaire</a:t>
            </a:r>
          </a:p>
          <a:p>
            <a:pPr lvl="1"/>
            <a:r>
              <a:rPr lang="en-GB" dirty="0"/>
              <a:t>Savoir lire et écrire</a:t>
            </a:r>
          </a:p>
          <a:p>
            <a:pPr lvl="1"/>
            <a:r>
              <a:rPr lang="en-GB" dirty="0"/>
              <a:t>Prendre soin de sa famille</a:t>
            </a:r>
          </a:p>
          <a:p>
            <a:pPr lvl="1"/>
            <a:r>
              <a:rPr lang="en-GB" dirty="0"/>
              <a:t>Capable d'exprimer ses émotions (avoir peur) </a:t>
            </a:r>
          </a:p>
          <a:p>
            <a:pPr lvl="0"/>
            <a:r>
              <a:rPr lang="en-GB" b="1" dirty="0"/>
              <a:t>Soins et assistance : </a:t>
            </a:r>
          </a:p>
          <a:p>
            <a:pPr lvl="1"/>
            <a:r>
              <a:rPr lang="en-GB" dirty="0"/>
              <a:t>Vit avec sa mère et ses frères et sœurs</a:t>
            </a:r>
          </a:p>
          <a:p>
            <a:pPr lvl="1"/>
            <a:r>
              <a:rPr lang="en-GB" dirty="0"/>
              <a:t>Bonne relation avec sa tante</a:t>
            </a:r>
          </a:p>
          <a:p>
            <a:pPr lvl="1"/>
            <a:r>
              <a:rPr lang="en-GB" dirty="0"/>
              <a:t>Interaction avec les membres de la communauté (n'a pas orienté vers la gestion de cas)</a:t>
            </a:r>
          </a:p>
          <a:p>
            <a:pPr lvl="1"/>
            <a:endParaRPr lang="en-GB" dirty="0"/>
          </a:p>
          <a:p>
            <a:endParaRPr lang="en-GB" dirty="0"/>
          </a:p>
          <a:p>
            <a:endParaRPr lang="en-GB" dirty="0"/>
          </a:p>
          <a:p>
            <a:endParaRPr lang="en-GB" dirty="0"/>
          </a:p>
        </p:txBody>
      </p:sp>
      <p:sp>
        <p:nvSpPr>
          <p:cNvPr id="2" name="Google Shape;725;p48:notes">
            <a:extLst>
              <a:ext uri="{FF2B5EF4-FFF2-40B4-BE49-F238E27FC236}">
                <a16:creationId xmlns:a16="http://schemas.microsoft.com/office/drawing/2014/main" id="{81312357-AADD-5B3F-3E8D-DCB18D784EC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33</a:t>
            </a:fld>
            <a:endParaRPr lang="en-US" sz="1200" dirty="0">
              <a:latin typeface="+mn-lt"/>
            </a:endParaRPr>
          </a:p>
        </p:txBody>
      </p:sp>
    </p:spTree>
    <p:extLst>
      <p:ext uri="{BB962C8B-B14F-4D97-AF65-F5344CB8AC3E}">
        <p14:creationId xmlns:p14="http://schemas.microsoft.com/office/powerpoint/2010/main" val="134219194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US" dirty="0">
                <a:sym typeface="Helvetica Neue"/>
              </a:rPr>
              <a:t>Présenter la diapositive</a:t>
            </a:r>
          </a:p>
          <a:p>
            <a:pPr lvl="0"/>
            <a:r>
              <a:rPr lang="en-GB" i="1" dirty="0"/>
              <a:t>Les </a:t>
            </a:r>
            <a:r>
              <a:rPr lang="en-GB" i="1" dirty="0" err="1"/>
              <a:t>gestionnaires</a:t>
            </a:r>
            <a:r>
              <a:rPr lang="en-GB" i="1" dirty="0"/>
              <a:t> de </a:t>
            </a:r>
            <a:r>
              <a:rPr lang="en-GB" i="1" dirty="0" err="1"/>
              <a:t>cas</a:t>
            </a:r>
            <a:r>
              <a:rPr lang="en-GB" i="1" dirty="0"/>
              <a:t> doivent toujours adopter une approche fondée sur l'intérêt supérieur de l'enfant et prendre en compte tous les facteurs ayant un impact sur la sécurité et le bien-être de l'enfant. </a:t>
            </a:r>
          </a:p>
          <a:p>
            <a:pPr lvl="0"/>
            <a:r>
              <a:rPr lang="en-GB" i="1" dirty="0"/>
              <a:t>Les facteurs de risque et de protection doivent être </a:t>
            </a:r>
            <a:r>
              <a:rPr lang="en-CA" i="1" noProof="0" dirty="0"/>
              <a:t>analysés </a:t>
            </a:r>
            <a:r>
              <a:rPr lang="en-GB" i="1" dirty="0"/>
              <a:t>afin de déterminer ce dont l'enfant a besoin.</a:t>
            </a:r>
            <a:endParaRPr lang="en-GB" dirty="0"/>
          </a:p>
          <a:p>
            <a:r>
              <a:rPr lang="en-US" i="1" dirty="0">
                <a:sym typeface="Helvetica Neue"/>
              </a:rPr>
              <a:t>Quelqu'un a-t-il des questions à poser ou des précisions à demander ?</a:t>
            </a:r>
            <a:endParaRPr lang="en-US" i="1" dirty="0">
              <a:sym typeface="Calibri"/>
            </a:endParaRPr>
          </a:p>
          <a:p>
            <a:r>
              <a:rPr lang="en-GB" i="1" dirty="0"/>
              <a:t>Dans la prochaine session, nous verrons comment analyser les besoins de l'enfant une fois que vous aurez compris quels sont les problèmes qui l'affectent.</a:t>
            </a:r>
          </a:p>
          <a:p>
            <a:endParaRPr lang="en-GB" dirty="0"/>
          </a:p>
          <a:p>
            <a:endParaRPr lang="en-BE" dirty="0"/>
          </a:p>
        </p:txBody>
      </p:sp>
      <p:sp>
        <p:nvSpPr>
          <p:cNvPr id="6" name="Slide Image Placeholder 5">
            <a:extLst>
              <a:ext uri="{FF2B5EF4-FFF2-40B4-BE49-F238E27FC236}">
                <a16:creationId xmlns:a16="http://schemas.microsoft.com/office/drawing/2014/main" id="{366B51DD-F385-826C-C13E-88CA6AB548B6}"/>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C8742E14-DF90-70AE-9C7B-1B29E394041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34</a:t>
            </a:fld>
            <a:endParaRPr lang="en-US" sz="1200" dirty="0">
              <a:latin typeface="+mn-lt"/>
            </a:endParaRPr>
          </a:p>
        </p:txBody>
      </p:sp>
    </p:spTree>
    <p:extLst>
      <p:ext uri="{BB962C8B-B14F-4D97-AF65-F5344CB8AC3E}">
        <p14:creationId xmlns:p14="http://schemas.microsoft.com/office/powerpoint/2010/main" val="372937933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SESSION 4 DURÉE : 1h30</a:t>
            </a:r>
          </a:p>
          <a:p>
            <a:pPr marL="0" indent="0">
              <a:buNone/>
            </a:pPr>
            <a:r>
              <a:rPr lang="en-GB" b="1" dirty="0"/>
              <a:t>______________________________________________________________________________</a:t>
            </a:r>
          </a:p>
          <a:p>
            <a:pPr marL="0" indent="0">
              <a:buNone/>
            </a:pPr>
            <a:endParaRPr lang="en-GB" dirty="0"/>
          </a:p>
          <a:p>
            <a:pPr marL="0" indent="0">
              <a:buNone/>
            </a:pPr>
            <a:r>
              <a:rPr lang="en-GB" b="1" dirty="0"/>
              <a:t>EXPLICATION</a:t>
            </a:r>
            <a:endParaRPr lang="en-GB" dirty="0"/>
          </a:p>
          <a:p>
            <a:r>
              <a:rPr lang="en-GB" i="1" dirty="0"/>
              <a:t>Nous avons appris les différentes façons d'obtenir des informations sur les éléments de l'intérêt supérieur de l'enfant. </a:t>
            </a:r>
          </a:p>
          <a:p>
            <a:pPr lvl="1"/>
            <a:r>
              <a:rPr lang="en-GB" i="1" dirty="0"/>
              <a:t>Ces éléments peuvent constituer un facteur de risque ou un facteur de protection </a:t>
            </a:r>
          </a:p>
          <a:p>
            <a:pPr lvl="1"/>
            <a:r>
              <a:rPr lang="en-GB" i="1" dirty="0"/>
              <a:t>Sur cette base, le </a:t>
            </a:r>
            <a:r>
              <a:rPr lang="en-GB" i="1" dirty="0" err="1"/>
              <a:t>gestionnaire</a:t>
            </a:r>
            <a:r>
              <a:rPr lang="en-GB" i="1" dirty="0"/>
              <a:t> de </a:t>
            </a:r>
            <a:r>
              <a:rPr lang="en-GB" i="1" dirty="0" err="1"/>
              <a:t>cas</a:t>
            </a:r>
            <a:r>
              <a:rPr lang="en-GB" i="1" dirty="0"/>
              <a:t> analysera le niveau de risque.</a:t>
            </a:r>
          </a:p>
          <a:p>
            <a:r>
              <a:rPr lang="en-GB" i="1" dirty="0"/>
              <a:t>Dans cette session, nous apprenons à résumer et à tirer des conclusions sur la base de l'analyse des risques. </a:t>
            </a:r>
          </a:p>
        </p:txBody>
      </p:sp>
      <p:sp>
        <p:nvSpPr>
          <p:cNvPr id="6" name="Slide Image Placeholder 5">
            <a:extLst>
              <a:ext uri="{FF2B5EF4-FFF2-40B4-BE49-F238E27FC236}">
                <a16:creationId xmlns:a16="http://schemas.microsoft.com/office/drawing/2014/main" id="{4A70723D-1442-492A-0668-A6DF4ED821F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8CE9DFCE-7E03-9153-CE67-C78E23D9641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35</a:t>
            </a:fld>
            <a:endParaRPr lang="en-US" sz="1200" dirty="0">
              <a:latin typeface="+mn-lt"/>
            </a:endParaRPr>
          </a:p>
        </p:txBody>
      </p:sp>
    </p:spTree>
    <p:extLst>
      <p:ext uri="{BB962C8B-B14F-4D97-AF65-F5344CB8AC3E}">
        <p14:creationId xmlns:p14="http://schemas.microsoft.com/office/powerpoint/2010/main" val="141154924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2"/>
        <p:cNvGrpSpPr/>
        <p:nvPr/>
      </p:nvGrpSpPr>
      <p:grpSpPr>
        <a:xfrm>
          <a:off x="0" y="0"/>
          <a:ext cx="0" cy="0"/>
          <a:chOff x="0" y="0"/>
          <a:chExt cx="0" cy="0"/>
        </a:xfrm>
      </p:grpSpPr>
      <p:sp>
        <p:nvSpPr>
          <p:cNvPr id="554" name="Google Shape;554;p17:notes"/>
          <p:cNvSpPr txBox="1">
            <a:spLocks noGrp="1"/>
          </p:cNvSpPr>
          <p:nvPr>
            <p:ph type="body" idx="1"/>
          </p:nvPr>
        </p:nvSpPr>
        <p:spPr/>
        <p:txBody>
          <a:bodyPr/>
          <a:lstStyle/>
          <a:p>
            <a:pPr marL="0" indent="0">
              <a:buNone/>
            </a:pPr>
            <a:r>
              <a:rPr lang="en-US" b="1" dirty="0"/>
              <a:t>EXPLICATION</a:t>
            </a:r>
          </a:p>
          <a:p>
            <a:r>
              <a:rPr lang="en-US" i="1" dirty="0"/>
              <a:t>Le niveau de risque du dossier de l'enfant influe sur le calendrier de chaque étape de la gestion du dossier</a:t>
            </a:r>
          </a:p>
          <a:p>
            <a:pPr lvl="0"/>
            <a:r>
              <a:rPr lang="en-US" i="1" dirty="0"/>
              <a:t>Les enfants présentant un risque élevé de préjudice devraient être prioritaires par rapport aux enfants présentant un risque moindre de préjudice.</a:t>
            </a:r>
          </a:p>
          <a:p>
            <a:r>
              <a:rPr lang="en-US" dirty="0">
                <a:sym typeface="Helvetica Neue"/>
              </a:rPr>
              <a:t>Présenter la diapositive</a:t>
            </a:r>
          </a:p>
          <a:p>
            <a:pPr lvl="0"/>
            <a:r>
              <a:rPr lang="en-US" i="1" dirty="0"/>
              <a:t>Haut : immédiatement après l'inscription, avant de quitter l'enfant.</a:t>
            </a:r>
          </a:p>
          <a:p>
            <a:pPr lvl="0"/>
            <a:r>
              <a:rPr lang="en-US" i="1" dirty="0"/>
              <a:t>Moyen : dans les 3 jours suivant l'inscription.</a:t>
            </a:r>
          </a:p>
          <a:p>
            <a:pPr lvl="0"/>
            <a:r>
              <a:rPr lang="en-US" i="1" dirty="0"/>
              <a:t>Faible : dans la semaine qui suit l'inscription.</a:t>
            </a:r>
          </a:p>
          <a:p>
            <a:endParaRPr lang="en-US" dirty="0"/>
          </a:p>
          <a:p>
            <a:endParaRPr lang="en-US" dirty="0">
              <a:sym typeface="Helvetica Neue Light"/>
            </a:endParaRPr>
          </a:p>
          <a:p>
            <a:endParaRPr lang="en-US" dirty="0"/>
          </a:p>
          <a:p>
            <a:pPr lvl="1"/>
            <a:endParaRPr lang="en-US" dirty="0"/>
          </a:p>
        </p:txBody>
      </p:sp>
      <p:sp>
        <p:nvSpPr>
          <p:cNvPr id="3" name="Slide Image Placeholder 2">
            <a:extLst>
              <a:ext uri="{FF2B5EF4-FFF2-40B4-BE49-F238E27FC236}">
                <a16:creationId xmlns:a16="http://schemas.microsoft.com/office/drawing/2014/main" id="{CFE300F2-17B2-B341-AB4B-DB854A3FE29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A0211ABD-12B7-3822-6F02-BBBDA8BB954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36</a:t>
            </a:fld>
            <a:endParaRPr lang="en-US" sz="1200" dirty="0">
              <a:latin typeface="+mn-lt"/>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INTRODUCTION</a:t>
            </a:r>
          </a:p>
          <a:p>
            <a:r>
              <a:rPr lang="en-GB" i="1" dirty="0"/>
              <a:t>Nous conclurons cette session en examinant le formulaire d'évaluation.</a:t>
            </a:r>
          </a:p>
          <a:p>
            <a:r>
              <a:rPr lang="en-US" dirty="0"/>
              <a:t>Guidez les participants vers les </a:t>
            </a:r>
            <a:r>
              <a:rPr lang="en-US" b="1" dirty="0"/>
              <a:t>pages 127-131 du manuel : Formulaire d'évaluation</a:t>
            </a:r>
          </a:p>
          <a:p>
            <a:r>
              <a:rPr lang="en-GB" i="1" dirty="0"/>
              <a:t>Dans vos groupes :</a:t>
            </a:r>
          </a:p>
          <a:p>
            <a:pPr lvl="1"/>
            <a:r>
              <a:rPr lang="en-GB" i="1" dirty="0"/>
              <a:t>Remplir le formulaire d'évaluation d'Amina </a:t>
            </a:r>
          </a:p>
          <a:p>
            <a:pPr lvl="1"/>
            <a:r>
              <a:rPr lang="en-GB" i="1" dirty="0"/>
              <a:t>Vous l'utiliserez dans le prochain module sur la planification des cas.</a:t>
            </a:r>
          </a:p>
          <a:p>
            <a:pPr lvl="1"/>
            <a:r>
              <a:rPr lang="en-GB" i="1" dirty="0"/>
              <a:t>N'oubliez pas de vous documenter d'une manière sûre, objective, respectueuse, bienveillante et centrée sur l'enfant.</a:t>
            </a:r>
          </a:p>
          <a:p>
            <a:pPr lvl="1"/>
            <a:r>
              <a:rPr lang="en-GB" i="1" dirty="0"/>
              <a:t>Veillez à remplir chaque section du formulaire d'évaluation de la gestion de cas.</a:t>
            </a:r>
          </a:p>
          <a:p>
            <a:pPr marL="0" lvl="0" indent="0">
              <a:buNone/>
            </a:pPr>
            <a:endParaRPr lang="en-GB" dirty="0"/>
          </a:p>
          <a:p>
            <a:pPr marL="0" lvl="0" indent="0">
              <a:buNone/>
            </a:pPr>
            <a:r>
              <a:rPr lang="en-GB" b="1" dirty="0"/>
              <a:t>TRAVAIL DE GROUPE (20 minutes)</a:t>
            </a:r>
          </a:p>
          <a:p>
            <a:r>
              <a:rPr lang="en-GB" dirty="0"/>
              <a:t>Laisser 20 minutes aux participants pour compléter le questionnaire</a:t>
            </a:r>
          </a:p>
          <a:p>
            <a:r>
              <a:rPr lang="en-GB" dirty="0"/>
              <a:t>Faire le tour des groupes et vérifier leur état d'avancement.</a:t>
            </a:r>
          </a:p>
          <a:p>
            <a:pPr lvl="0"/>
            <a:r>
              <a:rPr lang="en-GB" dirty="0"/>
              <a:t>Expliquer les différentes sections du formulaire d'évaluation si nécessaire</a:t>
            </a:r>
          </a:p>
          <a:p>
            <a:pPr lvl="0"/>
            <a:endParaRPr lang="en-GB" dirty="0"/>
          </a:p>
          <a:p>
            <a:pPr marL="0" lvl="0" indent="0">
              <a:buNone/>
            </a:pPr>
            <a:r>
              <a:rPr lang="en-GB" b="1" dirty="0"/>
              <a:t>DISCUSSION PLÉNIÈRE (10 minutes)</a:t>
            </a:r>
          </a:p>
          <a:p>
            <a:r>
              <a:rPr lang="en-GB" dirty="0"/>
              <a:t>Revoir et compléter le formulaire d'évaluation des différents groupes en se basant sur un exemple de formulaire rempli (</a:t>
            </a:r>
            <a:r>
              <a:rPr lang="en-GB" b="1" dirty="0"/>
              <a:t>Manuel de l'animateur, page XX)</a:t>
            </a:r>
            <a:r>
              <a:rPr lang="en-GB" dirty="0"/>
              <a:t>.</a:t>
            </a:r>
          </a:p>
          <a:p>
            <a:endParaRPr lang="en-GB" dirty="0"/>
          </a:p>
          <a:p>
            <a:endParaRPr lang="en-GB" dirty="0"/>
          </a:p>
          <a:p>
            <a:endParaRPr lang="en-BE" dirty="0"/>
          </a:p>
        </p:txBody>
      </p:sp>
      <p:sp>
        <p:nvSpPr>
          <p:cNvPr id="6" name="Slide Image Placeholder 5">
            <a:extLst>
              <a:ext uri="{FF2B5EF4-FFF2-40B4-BE49-F238E27FC236}">
                <a16:creationId xmlns:a16="http://schemas.microsoft.com/office/drawing/2014/main" id="{F9EE1CF9-126F-05FE-1D37-6EA3AC0651F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94F88FA5-D530-E8EC-2591-BD05DE11920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37</a:t>
            </a:fld>
            <a:endParaRPr lang="en-US" sz="1200" dirty="0">
              <a:latin typeface="+mn-lt"/>
            </a:endParaRPr>
          </a:p>
        </p:txBody>
      </p:sp>
    </p:spTree>
    <p:extLst>
      <p:ext uri="{BB962C8B-B14F-4D97-AF65-F5344CB8AC3E}">
        <p14:creationId xmlns:p14="http://schemas.microsoft.com/office/powerpoint/2010/main" val="180697608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i="1" dirty="0"/>
              <a:t>Après avoir examiné les facteurs de risque et de protection, le </a:t>
            </a:r>
            <a:r>
              <a:rPr lang="en-GB" i="1" dirty="0" err="1"/>
              <a:t>gestionnaire</a:t>
            </a:r>
            <a:r>
              <a:rPr lang="en-GB" i="1" dirty="0"/>
              <a:t> de </a:t>
            </a:r>
            <a:r>
              <a:rPr lang="en-GB" i="1" dirty="0" err="1"/>
              <a:t>cas</a:t>
            </a:r>
            <a:r>
              <a:rPr lang="en-GB" i="1" dirty="0"/>
              <a:t> devra conclure l'analyse en identifiant les besoins de l'enfant. </a:t>
            </a:r>
          </a:p>
          <a:p>
            <a:r>
              <a:rPr lang="en-GB" i="1" dirty="0"/>
              <a:t>Il est important de se concentrer sur l'identification des besoins plutôt que sur les services requis.</a:t>
            </a:r>
          </a:p>
          <a:p>
            <a:pPr lvl="1"/>
            <a:r>
              <a:rPr lang="en-GB" i="1" dirty="0"/>
              <a:t>Par exemple, l'éducation est un besoin. L'école primaire ou secondaire, la formation professionnelle, les stages sont autant de services qui pourraient être fournis pour répondre à ce besoin.</a:t>
            </a:r>
          </a:p>
          <a:p>
            <a:pPr lvl="1"/>
            <a:r>
              <a:rPr lang="en-GB" i="1" dirty="0"/>
              <a:t>Par exemple, la protection de remplacement est un besoin. La prise en charge par la parenté, le placement en institution, le placement en famille d'accueil sont autant de services qui pourraient répondre à ce besoin.</a:t>
            </a:r>
          </a:p>
          <a:p>
            <a:r>
              <a:rPr lang="en-GB" i="1" dirty="0"/>
              <a:t>En se concentrant sur les besoins plutôt que sur les services, le </a:t>
            </a:r>
            <a:r>
              <a:rPr lang="en-GB" i="1" dirty="0" err="1"/>
              <a:t>gestionnaire</a:t>
            </a:r>
            <a:r>
              <a:rPr lang="en-GB" i="1" dirty="0"/>
              <a:t> de </a:t>
            </a:r>
            <a:r>
              <a:rPr lang="en-GB" i="1" dirty="0" err="1"/>
              <a:t>cas</a:t>
            </a:r>
            <a:r>
              <a:rPr lang="en-GB" i="1" dirty="0"/>
              <a:t> gardera un point de vue plus ouvert et de multiples options pourront être </a:t>
            </a:r>
            <a:r>
              <a:rPr lang="en-GB" dirty="0"/>
              <a:t>envisagées. </a:t>
            </a:r>
          </a:p>
        </p:txBody>
      </p:sp>
      <p:sp>
        <p:nvSpPr>
          <p:cNvPr id="6" name="Slide Image Placeholder 5">
            <a:extLst>
              <a:ext uri="{FF2B5EF4-FFF2-40B4-BE49-F238E27FC236}">
                <a16:creationId xmlns:a16="http://schemas.microsoft.com/office/drawing/2014/main" id="{8DA8C15F-D36D-35AB-DBCB-ADB75E6FF618}"/>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562E4E4-260E-DC12-61BC-8EE01EA068D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38</a:t>
            </a:fld>
            <a:endParaRPr lang="en-US" sz="1200" dirty="0">
              <a:latin typeface="+mn-lt"/>
            </a:endParaRPr>
          </a:p>
        </p:txBody>
      </p:sp>
    </p:spTree>
    <p:extLst>
      <p:ext uri="{BB962C8B-B14F-4D97-AF65-F5344CB8AC3E}">
        <p14:creationId xmlns:p14="http://schemas.microsoft.com/office/powerpoint/2010/main" val="217121709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i="1" dirty="0"/>
              <a:t>Sur la base des informations recueillies et documentées dans le formulaire d'évaluation, le </a:t>
            </a:r>
            <a:r>
              <a:rPr lang="en-GB" i="1" dirty="0" err="1"/>
              <a:t>gestionnaire</a:t>
            </a:r>
            <a:r>
              <a:rPr lang="en-GB" i="1" dirty="0"/>
              <a:t> de </a:t>
            </a:r>
            <a:r>
              <a:rPr lang="en-GB" i="1" dirty="0" err="1"/>
              <a:t>cas</a:t>
            </a:r>
            <a:r>
              <a:rPr lang="en-GB" i="1" dirty="0"/>
              <a:t> devra analyser ces informations afin d'identifier les besoins de l'enfant. </a:t>
            </a:r>
          </a:p>
          <a:p>
            <a:pPr lvl="1"/>
            <a:r>
              <a:rPr lang="en-GB" i="1" dirty="0"/>
              <a:t>La diapositive présente une vue d'ensemble des besoins de l'enfant.</a:t>
            </a:r>
          </a:p>
          <a:p>
            <a:pPr lvl="1"/>
            <a:r>
              <a:rPr lang="en-GB" i="1" dirty="0"/>
              <a:t>D'autres besoins devraient-ils être ajoutés ?</a:t>
            </a:r>
          </a:p>
          <a:p>
            <a:pPr lvl="1"/>
            <a:r>
              <a:rPr lang="en-GB" i="1" dirty="0"/>
              <a:t>Certains besoins sont plus urgents et doivent être privilégiés par rapport à d'autres. </a:t>
            </a:r>
          </a:p>
          <a:p>
            <a:r>
              <a:rPr lang="en-US" dirty="0"/>
              <a:t>Guidez les participants vers la </a:t>
            </a:r>
            <a:r>
              <a:rPr lang="en-US" b="1" dirty="0"/>
              <a:t>page 132 du cahier de travail : Hiérarchisation des besoins</a:t>
            </a:r>
          </a:p>
          <a:p>
            <a:r>
              <a:rPr lang="en-GB" dirty="0"/>
              <a:t>Diviser les participants en paires</a:t>
            </a:r>
          </a:p>
          <a:p>
            <a:r>
              <a:rPr lang="en-GB" i="1" dirty="0"/>
              <a:t>Avec votre partenaire :</a:t>
            </a:r>
          </a:p>
          <a:p>
            <a:pPr lvl="1"/>
            <a:r>
              <a:rPr lang="en-GB" i="1" dirty="0"/>
              <a:t>Classer ces besoins par ordre de priorité</a:t>
            </a:r>
          </a:p>
          <a:p>
            <a:pPr lvl="1"/>
            <a:r>
              <a:rPr lang="en-GB" i="1" dirty="0"/>
              <a:t>Inscrivez au bas de la liste les besoins les plus fondamentaux qui devraient être prioritaires s'ils ne sont pas satisfaits ou s'ils ne le sont que partiellement.  </a:t>
            </a:r>
          </a:p>
          <a:p>
            <a:endParaRPr lang="en-GB" dirty="0"/>
          </a:p>
          <a:p>
            <a:pPr marL="0" indent="0">
              <a:buNone/>
            </a:pPr>
            <a:r>
              <a:rPr lang="en-GB" b="1" dirty="0"/>
              <a:t>TRAVAIL EN PARTENARIAT (15 minutes)</a:t>
            </a:r>
          </a:p>
          <a:p>
            <a:r>
              <a:rPr lang="en-GB" dirty="0"/>
              <a:t>Laisser 15 minutes aux participants pour compléter le questionnaire</a:t>
            </a:r>
          </a:p>
          <a:p>
            <a:endParaRPr lang="en-GB" dirty="0"/>
          </a:p>
          <a:p>
            <a:pPr marL="0" indent="0">
              <a:buNone/>
            </a:pPr>
            <a:r>
              <a:rPr lang="en-GB" b="1" dirty="0"/>
              <a:t>DISCUSSION PLÉNIÈRE (10 minutes)</a:t>
            </a:r>
          </a:p>
          <a:p>
            <a:r>
              <a:rPr lang="en-GB" dirty="0"/>
              <a:t>Demandez à des volontaires de partager leurs réponses</a:t>
            </a:r>
          </a:p>
          <a:p>
            <a:r>
              <a:rPr lang="en-GB" dirty="0"/>
              <a:t>Notez les idées partagées par les participants</a:t>
            </a:r>
          </a:p>
          <a:p>
            <a:r>
              <a:rPr lang="en-GB" dirty="0"/>
              <a:t>Réviser et compléter avec la diapositive suivante</a:t>
            </a:r>
          </a:p>
          <a:p>
            <a:endParaRPr lang="en-GB" dirty="0"/>
          </a:p>
        </p:txBody>
      </p:sp>
      <p:sp>
        <p:nvSpPr>
          <p:cNvPr id="6" name="Slide Image Placeholder 5">
            <a:extLst>
              <a:ext uri="{FF2B5EF4-FFF2-40B4-BE49-F238E27FC236}">
                <a16:creationId xmlns:a16="http://schemas.microsoft.com/office/drawing/2014/main" id="{3A441155-36F0-6124-8310-150FFD00F5EB}"/>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0862C34-4C75-FD73-7FE4-86DF8E128E5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39</a:t>
            </a:fld>
            <a:endParaRPr lang="en-US" sz="1200" dirty="0">
              <a:latin typeface="+mn-lt"/>
            </a:endParaRPr>
          </a:p>
        </p:txBody>
      </p:sp>
    </p:spTree>
    <p:extLst>
      <p:ext uri="{BB962C8B-B14F-4D97-AF65-F5344CB8AC3E}">
        <p14:creationId xmlns:p14="http://schemas.microsoft.com/office/powerpoint/2010/main" val="11146275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dirty="0">
                <a:sym typeface="Helvetica Neue"/>
              </a:rPr>
              <a:t>EXPLICATION</a:t>
            </a:r>
          </a:p>
          <a:p>
            <a:r>
              <a:rPr lang="en-US" dirty="0">
                <a:sym typeface="Helvetica Neue"/>
              </a:rPr>
              <a:t>Présenter la diapositive</a:t>
            </a:r>
          </a:p>
        </p:txBody>
      </p:sp>
      <p:sp>
        <p:nvSpPr>
          <p:cNvPr id="6" name="Slide Image Placeholder 5">
            <a:extLst>
              <a:ext uri="{FF2B5EF4-FFF2-40B4-BE49-F238E27FC236}">
                <a16:creationId xmlns:a16="http://schemas.microsoft.com/office/drawing/2014/main" id="{CE7B2769-54C5-3FDB-4A13-B51BC527C6D9}"/>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C2CBF655-1C4E-6810-FBF9-1AD255ED1A7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a:t>
            </a:fld>
            <a:endParaRPr lang="en-US" sz="1200" dirty="0">
              <a:latin typeface="+mn-lt"/>
            </a:endParaRPr>
          </a:p>
        </p:txBody>
      </p:sp>
    </p:spTree>
    <p:extLst>
      <p:ext uri="{BB962C8B-B14F-4D97-AF65-F5344CB8AC3E}">
        <p14:creationId xmlns:p14="http://schemas.microsoft.com/office/powerpoint/2010/main" val="195650559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sz="1100" b="1" dirty="0"/>
              <a:t>EXPLICATION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dirty="0">
                <a:sym typeface="Helvetica Neue"/>
              </a:rPr>
              <a:t>Présenter la diapositive</a:t>
            </a:r>
            <a:endParaRPr lang="en-GB" sz="1100" dirty="0"/>
          </a:p>
          <a:p>
            <a:r>
              <a:rPr lang="en-GB" sz="1100" i="1" dirty="0"/>
              <a:t>Les besoins de base se situent en bas de l'échelle et sont nécessaires à la survie de l'enfant. </a:t>
            </a:r>
          </a:p>
          <a:p>
            <a:r>
              <a:rPr lang="en-GB" sz="1100" i="1" dirty="0"/>
              <a:t>Les besoins supérieurs sont également essentiels au bon développement de l'enfant, tels que l'amour et l'affection, les soins, la stabilité,...</a:t>
            </a:r>
          </a:p>
          <a:p>
            <a:r>
              <a:rPr lang="en-GB" sz="1100" i="1" dirty="0"/>
              <a:t>Lorsque nous établissons des priorités, nous devons également vérifier si ces besoins ne sont pas satisfaits, s'ils sont partiellement satisfaits ou s'ils sont pleinement satisfaits.</a:t>
            </a:r>
          </a:p>
          <a:p>
            <a:r>
              <a:rPr lang="en-GB" sz="1100" i="1" dirty="0"/>
              <a:t>Dans l'idéal, tous ces besoins devraient être satisfaits, afin que l'enfant puisse développer tout son potentiel. </a:t>
            </a:r>
          </a:p>
          <a:p>
            <a:endParaRPr lang="en-GB" sz="1100" i="1" dirty="0"/>
          </a:p>
          <a:p>
            <a:pPr marL="0" indent="0">
              <a:buNone/>
            </a:pPr>
            <a:r>
              <a:rPr lang="en-GB" sz="1100" b="1" i="0" dirty="0"/>
              <a:t>INTRODUCTION</a:t>
            </a:r>
          </a:p>
          <a:p>
            <a:r>
              <a:rPr lang="en-GB" sz="1100" i="1" dirty="0"/>
              <a:t>Reprenez les mêmes paires et groupes que ceux dont vous faisiez partie lors de l'exercice d'analyse des risques.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dirty="0"/>
              <a:t>Guidez les participants vers la </a:t>
            </a:r>
            <a:r>
              <a:rPr lang="en-US" sz="1100" b="1" dirty="0"/>
              <a:t>page 132 du manuel : Analyse des besoins sur la base des éléments de l'intérêt supérieur et de l'analyse des risques en matière de protection de l'enfance</a:t>
            </a:r>
          </a:p>
          <a:p>
            <a:r>
              <a:rPr lang="en-GB" sz="1100" i="1" dirty="0"/>
              <a:t>Dans vos groupes :</a:t>
            </a:r>
          </a:p>
          <a:p>
            <a:pPr lvl="1"/>
            <a:r>
              <a:rPr lang="en-GB" sz="1100" i="1" dirty="0" err="1"/>
              <a:t>Identifiez</a:t>
            </a:r>
            <a:r>
              <a:rPr lang="en-GB" sz="1100" i="1" dirty="0"/>
              <a:t> rapidement les besoins d'Amina et classes-les par ordre de priorité</a:t>
            </a:r>
          </a:p>
          <a:p>
            <a:pPr lvl="1"/>
            <a:r>
              <a:rPr lang="en-GB" sz="1100" i="1" dirty="0"/>
              <a:t>Notez qu'en pratique, cela devrait être fait avec Amina et sa mère, mais pour les besoins de l'exercice, vous le déterminerez au sein de vos groupes.</a:t>
            </a:r>
          </a:p>
          <a:p>
            <a:pPr lvl="1"/>
            <a:endParaRPr lang="en-GB" sz="1100" i="1"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b="1" dirty="0"/>
              <a:t>TRAVAIL EN GROUPE (5 minutes)</a:t>
            </a:r>
          </a:p>
          <a:p>
            <a:pPr lvl="0"/>
            <a:r>
              <a:rPr lang="en-GB" sz="1100" i="0" dirty="0"/>
              <a:t>Donner aux participants 5 minutes pour compléter le questionnaire</a:t>
            </a:r>
          </a:p>
          <a:p>
            <a:pPr marL="0" indent="0">
              <a:buNone/>
            </a:pPr>
            <a:endParaRPr lang="en-GB" sz="1100" dirty="0"/>
          </a:p>
          <a:p>
            <a:pPr marL="0" indent="0">
              <a:buNone/>
            </a:pPr>
            <a:r>
              <a:rPr lang="en-GB" sz="1100" b="1" dirty="0"/>
              <a:t>DISCUSSION PLÉNIÈRE (5 minutes)</a:t>
            </a:r>
          </a:p>
          <a:p>
            <a:r>
              <a:rPr lang="en-GB" sz="1100" dirty="0"/>
              <a:t>Demandez à un volontaire de chaque groupe de faire part de son évaluation, des besoins identifiés et de l'ordre de priorité.</a:t>
            </a:r>
          </a:p>
          <a:p>
            <a:r>
              <a:rPr lang="en-GB" sz="1100" dirty="0" err="1"/>
              <a:t>Examinez</a:t>
            </a:r>
            <a:r>
              <a:rPr lang="en-GB" sz="1100" dirty="0"/>
              <a:t> et </a:t>
            </a:r>
            <a:r>
              <a:rPr lang="en-GB" sz="1100" dirty="0" err="1"/>
              <a:t>complétez</a:t>
            </a:r>
            <a:r>
              <a:rPr lang="en-GB" sz="1100" dirty="0"/>
              <a:t> les réponses possibles à la page suivante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b="1" dirty="0"/>
              <a:t>______________________________________________________________________________</a:t>
            </a:r>
          </a:p>
          <a:p>
            <a:pPr marL="0" indent="0">
              <a:buNone/>
            </a:pPr>
            <a:endParaRPr lang="en-GB" sz="1100" b="1" dirty="0"/>
          </a:p>
          <a:p>
            <a:pPr marL="0" indent="0">
              <a:buNone/>
            </a:pPr>
            <a:r>
              <a:rPr lang="en-GB" sz="1100" b="1" dirty="0"/>
              <a:t>RÉPONSES POSSIBLES</a:t>
            </a:r>
          </a:p>
          <a:p>
            <a:pPr lvl="0"/>
            <a:r>
              <a:rPr lang="en-GB" sz="1100" dirty="0"/>
              <a:t>Amina n'est pas en sécurité (en raison du risque d'abus sexuel lié au mariage d'enfants) - priorité absolue</a:t>
            </a:r>
          </a:p>
          <a:p>
            <a:pPr lvl="0"/>
            <a:r>
              <a:rPr lang="en-GB" sz="1100" dirty="0"/>
              <a:t>En raison de la pauvreté, il semble difficile de répondre aux besoins fondamentaux (maison endommagée, pas assez d'argent pour la nourriture,...) - Priorité</a:t>
            </a:r>
          </a:p>
          <a:p>
            <a:pPr lvl="0"/>
            <a:r>
              <a:rPr lang="en-GB" sz="1100" dirty="0"/>
              <a:t>Amina a peu de temps libre, pour jouer ou rencontrer ses amis - important</a:t>
            </a:r>
          </a:p>
          <a:p>
            <a:pPr lvl="0"/>
            <a:r>
              <a:rPr lang="en-GB" sz="1100" dirty="0"/>
              <a:t>Amina ne va pas à l'école, ne participe à aucun programme éducatif - important</a:t>
            </a:r>
          </a:p>
        </p:txBody>
      </p:sp>
      <p:sp>
        <p:nvSpPr>
          <p:cNvPr id="6" name="Slide Image Placeholder 5">
            <a:extLst>
              <a:ext uri="{FF2B5EF4-FFF2-40B4-BE49-F238E27FC236}">
                <a16:creationId xmlns:a16="http://schemas.microsoft.com/office/drawing/2014/main" id="{B05CE838-69B1-1972-DF5E-3DC2760FD441}"/>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13581702-1C1D-C394-10FA-01A074D2262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40</a:t>
            </a:fld>
            <a:endParaRPr lang="en-US" sz="1200" dirty="0">
              <a:latin typeface="+mn-lt"/>
            </a:endParaRPr>
          </a:p>
        </p:txBody>
      </p:sp>
    </p:spTree>
    <p:extLst>
      <p:ext uri="{BB962C8B-B14F-4D97-AF65-F5344CB8AC3E}">
        <p14:creationId xmlns:p14="http://schemas.microsoft.com/office/powerpoint/2010/main" val="95017701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otes Placeholder 5">
            <a:extLst>
              <a:ext uri="{FF2B5EF4-FFF2-40B4-BE49-F238E27FC236}">
                <a16:creationId xmlns:a16="http://schemas.microsoft.com/office/drawing/2014/main" id="{109DB3E2-9ED8-0BFD-2C1E-E4BD1F280B9B}"/>
              </a:ext>
            </a:extLst>
          </p:cNvPr>
          <p:cNvSpPr>
            <a:spLocks noGrp="1"/>
          </p:cNvSpPr>
          <p:nvPr>
            <p:ph type="body" idx="1"/>
          </p:nvPr>
        </p:nvSpPr>
        <p:spPr/>
        <p:txBody>
          <a:bodyPr/>
          <a:lstStyle/>
          <a:p>
            <a:pPr marL="0" indent="0">
              <a:buNone/>
            </a:pPr>
            <a:r>
              <a:rPr lang="en-CA" b="1" dirty="0"/>
              <a:t>EXPLICATION</a:t>
            </a:r>
          </a:p>
          <a:p>
            <a:r>
              <a:rPr lang="en-US" dirty="0">
                <a:sym typeface="Helvetica Neue"/>
              </a:rPr>
              <a:t>Présenter la diapositive</a:t>
            </a:r>
          </a:p>
          <a:p>
            <a:r>
              <a:rPr lang="en-US" i="1" dirty="0">
                <a:sym typeface="Helvetica Neue"/>
              </a:rPr>
              <a:t>Quelqu'un a-t-il des questions à poser ou des précisions à demander ?</a:t>
            </a:r>
            <a:endParaRPr lang="en-US" i="1" dirty="0">
              <a:sym typeface="Calibri"/>
            </a:endParaRPr>
          </a:p>
          <a:p>
            <a:r>
              <a:rPr lang="en-US" i="1" dirty="0"/>
              <a:t>Lors de la prochaine session, nous clôturerons le module d'aujourd'hui. </a:t>
            </a:r>
            <a:endParaRPr lang="en-BE" i="1" dirty="0"/>
          </a:p>
          <a:p>
            <a:endParaRPr lang="en-BE" dirty="0"/>
          </a:p>
          <a:p>
            <a:pPr lvl="1"/>
            <a:endParaRPr lang="en-BE" dirty="0"/>
          </a:p>
        </p:txBody>
      </p:sp>
      <p:sp>
        <p:nvSpPr>
          <p:cNvPr id="3" name="Slide Image Placeholder 2">
            <a:extLst>
              <a:ext uri="{FF2B5EF4-FFF2-40B4-BE49-F238E27FC236}">
                <a16:creationId xmlns:a16="http://schemas.microsoft.com/office/drawing/2014/main" id="{03FBB008-5EFF-025E-7215-627CAB96BB46}"/>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182E7291-5023-E4D0-CBBA-9A3B701A6D6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41</a:t>
            </a:fld>
            <a:endParaRPr lang="en-US" sz="1200" dirty="0">
              <a:latin typeface="+mn-lt"/>
            </a:endParaRPr>
          </a:p>
        </p:txBody>
      </p:sp>
    </p:spTree>
    <p:extLst>
      <p:ext uri="{BB962C8B-B14F-4D97-AF65-F5344CB8AC3E}">
        <p14:creationId xmlns:p14="http://schemas.microsoft.com/office/powerpoint/2010/main" val="148160004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SESSION 5 DURÉE : 0h30</a:t>
            </a:r>
            <a:endParaRPr lang="en-GB" dirty="0"/>
          </a:p>
        </p:txBody>
      </p:sp>
      <p:sp>
        <p:nvSpPr>
          <p:cNvPr id="6" name="Slide Image Placeholder 5">
            <a:extLst>
              <a:ext uri="{FF2B5EF4-FFF2-40B4-BE49-F238E27FC236}">
                <a16:creationId xmlns:a16="http://schemas.microsoft.com/office/drawing/2014/main" id="{55491AA2-2CDE-BD5B-39E3-6B7670708B73}"/>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C425AFB1-4B00-9BB4-983B-5988782AC66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42</a:t>
            </a:fld>
            <a:endParaRPr lang="en-US" sz="1200" dirty="0">
              <a:latin typeface="+mn-lt"/>
            </a:endParaRPr>
          </a:p>
        </p:txBody>
      </p:sp>
    </p:spTree>
    <p:extLst>
      <p:ext uri="{BB962C8B-B14F-4D97-AF65-F5344CB8AC3E}">
        <p14:creationId xmlns:p14="http://schemas.microsoft.com/office/powerpoint/2010/main" val="371114488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sz="1100" b="1" dirty="0">
                <a:sym typeface="Arial"/>
              </a:rPr>
              <a:t>INTRODUCTION</a:t>
            </a:r>
          </a:p>
          <a:p>
            <a:r>
              <a:rPr lang="en-GB" sz="1100" dirty="0">
                <a:sym typeface="Arial"/>
              </a:rPr>
              <a:t>Guider les participants vers la </a:t>
            </a:r>
            <a:r>
              <a:rPr lang="en-GB" sz="1100" b="1" dirty="0">
                <a:sym typeface="Arial"/>
              </a:rPr>
              <a:t>page 133 du manuel : Objectifs d'apprentissage</a:t>
            </a:r>
          </a:p>
          <a:p>
            <a:r>
              <a:rPr lang="en-GB" sz="1100" i="1" dirty="0">
                <a:sym typeface="Arial"/>
              </a:rPr>
              <a:t>Il est important de prendre le temps de revoir les objectifs d'apprentissage (</a:t>
            </a:r>
            <a:r>
              <a:rPr lang="en-GB" sz="1100" b="1" i="1" dirty="0">
                <a:sym typeface="Arial"/>
              </a:rPr>
              <a:t>page 113 du manuel</a:t>
            </a:r>
            <a:r>
              <a:rPr lang="en-GB" sz="1100" b="0" i="1" dirty="0">
                <a:sym typeface="Arial"/>
              </a:rPr>
              <a:t>) </a:t>
            </a:r>
            <a:r>
              <a:rPr lang="en-GB" sz="1100" i="1" dirty="0">
                <a:sym typeface="Arial"/>
              </a:rPr>
              <a:t>et de réfléchir à vos réalisations à la fin de cette formation. </a:t>
            </a:r>
          </a:p>
          <a:p>
            <a:r>
              <a:rPr lang="en-GB" sz="1100" i="1" dirty="0">
                <a:sym typeface="Arial"/>
              </a:rPr>
              <a:t>Certains objectifs d'apprentissage peuvent nécessiter davantage d'informations, de pratique ou de soutien de la part du superviseur pour être pleinement atteints.</a:t>
            </a:r>
          </a:p>
          <a:p>
            <a:r>
              <a:rPr lang="en-GB" sz="1100" i="1" dirty="0">
                <a:sym typeface="Arial"/>
              </a:rPr>
              <a:t>Revenez sur la formation d'aujourd'hui et répondez aux questions sur les objectifs d'apprentissage dans leur cahier d'exercices. </a:t>
            </a:r>
          </a:p>
          <a:p>
            <a:pPr marL="0" indent="0">
              <a:buNone/>
            </a:pPr>
            <a:endParaRPr lang="en-GB" sz="1100" b="1" dirty="0">
              <a:sym typeface="Arial"/>
            </a:endParaRPr>
          </a:p>
          <a:p>
            <a:pPr marL="0" indent="0">
              <a:buNone/>
            </a:pPr>
            <a:r>
              <a:rPr lang="en-GB" sz="1100" b="1" dirty="0">
                <a:sym typeface="Arial"/>
              </a:rPr>
              <a:t>TRAVAIL INDIVIDUEL (5 minutes)</a:t>
            </a:r>
            <a:endParaRPr lang="en-GB" sz="1100" i="1" dirty="0">
              <a:sym typeface="Arial"/>
            </a:endParaRPr>
          </a:p>
          <a:p>
            <a:pPr marL="0" marR="0" lvl="0" indent="0" algn="l" defTabSz="914400" rtl="0" eaLnBrk="1" fontAlgn="auto" latinLnBrk="0" hangingPunct="1">
              <a:lnSpc>
                <a:spcPct val="100000"/>
              </a:lnSpc>
              <a:spcBef>
                <a:spcPts val="0"/>
              </a:spcBef>
              <a:spcAft>
                <a:spcPts val="0"/>
              </a:spcAft>
              <a:buClrTx/>
              <a:buSzTx/>
              <a:buNone/>
              <a:tabLst/>
              <a:defRPr/>
            </a:pPr>
            <a:endParaRPr lang="en-GB" sz="1100" dirty="0">
              <a:sym typeface="Arial"/>
            </a:endParaRPr>
          </a:p>
          <a:p>
            <a:pPr marL="0" marR="0" lvl="0" indent="0" algn="l" defTabSz="914400" rtl="0" eaLnBrk="1" fontAlgn="auto" latinLnBrk="0" hangingPunct="1">
              <a:lnSpc>
                <a:spcPct val="100000"/>
              </a:lnSpc>
              <a:spcBef>
                <a:spcPts val="0"/>
              </a:spcBef>
              <a:spcAft>
                <a:spcPts val="0"/>
              </a:spcAft>
              <a:buClrTx/>
              <a:buSzTx/>
              <a:buNone/>
              <a:tabLst/>
              <a:defRPr/>
            </a:pPr>
            <a:r>
              <a:rPr lang="en-GB" sz="1100" b="1" dirty="0">
                <a:sym typeface="Arial"/>
              </a:rPr>
              <a:t>DISCUSSION PLÉNIÈRE (5 minutes)</a:t>
            </a:r>
          </a:p>
          <a:p>
            <a:r>
              <a:rPr lang="en-GB" sz="1100" i="1" dirty="0">
                <a:sym typeface="Arial"/>
              </a:rPr>
              <a:t>Quelqu'un aimerait-il partager son expérience ?</a:t>
            </a:r>
          </a:p>
          <a:p>
            <a:pPr lvl="1"/>
            <a:r>
              <a:rPr lang="en-GB" sz="1100" i="1" dirty="0">
                <a:sym typeface="Arial"/>
              </a:rPr>
              <a:t>Quels sont les objectifs d'apprentissage sur lesquels vous avez besoin de plus d'informations, de pratique ou de soutien pour les atteindre pleinement ?</a:t>
            </a:r>
          </a:p>
          <a:p>
            <a:pPr lvl="1"/>
            <a:r>
              <a:rPr lang="en-GB" sz="1100" i="1" dirty="0">
                <a:sym typeface="Arial"/>
              </a:rPr>
              <a:t>Quels sont les objectifs d'apprentissage pour lesquels vous êtes confiant ?</a:t>
            </a:r>
          </a:p>
          <a:p>
            <a:endParaRPr lang="en-GB" sz="1100" i="1" dirty="0">
              <a:sym typeface="Arial"/>
            </a:endParaRPr>
          </a:p>
          <a:p>
            <a:pPr marL="0" indent="0">
              <a:buNone/>
            </a:pPr>
            <a:r>
              <a:rPr lang="en-GB" sz="1100" b="1" dirty="0">
                <a:sym typeface="Arial"/>
              </a:rPr>
              <a:t>INTRODUCTION</a:t>
            </a:r>
          </a:p>
          <a:p>
            <a:r>
              <a:rPr lang="en-GB" sz="1100" dirty="0">
                <a:sym typeface="Arial"/>
              </a:rPr>
              <a:t>Poursuivre à la </a:t>
            </a:r>
            <a:r>
              <a:rPr lang="en-GB" sz="1100" b="1" dirty="0">
                <a:sym typeface="Arial"/>
              </a:rPr>
              <a:t>page 133 du cahier de travail : Réflexion</a:t>
            </a:r>
          </a:p>
          <a:p>
            <a:r>
              <a:rPr lang="en-GB" sz="1100" i="1" dirty="0">
                <a:sym typeface="Arial"/>
              </a:rPr>
              <a:t>Qu'est-ce qui vous a surpris ?</a:t>
            </a:r>
          </a:p>
          <a:p>
            <a:r>
              <a:rPr lang="en-GB" sz="1100" i="1" dirty="0">
                <a:sym typeface="Arial"/>
              </a:rPr>
              <a:t>Quels étaient les défis à relever ?</a:t>
            </a:r>
          </a:p>
          <a:p>
            <a:r>
              <a:rPr lang="en-GB" sz="1100" i="1" dirty="0">
                <a:sym typeface="Arial"/>
              </a:rPr>
              <a:t>Sur quoi aimeriez-vous en savoir plus ?</a:t>
            </a:r>
          </a:p>
          <a:p>
            <a:pPr marL="0" indent="0">
              <a:buNone/>
            </a:pPr>
            <a:endParaRPr lang="en-GB" sz="1100" dirty="0">
              <a:sym typeface="Arial"/>
            </a:endParaRPr>
          </a:p>
          <a:p>
            <a:pPr marL="0" indent="0">
              <a:buNone/>
            </a:pPr>
            <a:r>
              <a:rPr lang="en-GB" sz="1100" b="1" dirty="0">
                <a:sym typeface="Arial"/>
              </a:rPr>
              <a:t>TRAVAIL INDIVIDUEL (5 minutes)</a:t>
            </a:r>
          </a:p>
          <a:p>
            <a:pPr marL="0" indent="0">
              <a:buNone/>
            </a:pPr>
            <a:endParaRPr lang="en-GB" sz="1100" dirty="0">
              <a:sym typeface="Arial"/>
            </a:endParaRPr>
          </a:p>
          <a:p>
            <a:pPr marL="0" indent="0">
              <a:buNone/>
            </a:pPr>
            <a:r>
              <a:rPr lang="en-GB" sz="1100" b="1" dirty="0">
                <a:sym typeface="Arial"/>
              </a:rPr>
              <a:t>DISCUSSION PLÉNIÈRE (5 minutes)</a:t>
            </a:r>
          </a:p>
          <a:p>
            <a:r>
              <a:rPr lang="en-GB" sz="1100" i="1" dirty="0">
                <a:sym typeface="Arial"/>
              </a:rPr>
              <a:t>Quelqu'un aimerait-il partager son expérience ?</a:t>
            </a:r>
          </a:p>
          <a:p>
            <a:pPr lvl="1"/>
            <a:r>
              <a:rPr lang="en-GB" sz="1100" i="1" dirty="0">
                <a:sym typeface="Arial"/>
              </a:rPr>
              <a:t>Quelque chose que vous avez appris aujourd'hui ?</a:t>
            </a:r>
          </a:p>
          <a:p>
            <a:pPr lvl="1"/>
            <a:r>
              <a:rPr lang="en-GB" sz="1100" i="1" dirty="0">
                <a:sym typeface="Arial"/>
              </a:rPr>
              <a:t>Vous voulez en savoir plus ?</a:t>
            </a:r>
          </a:p>
          <a:p>
            <a:r>
              <a:rPr lang="en-GB" sz="1100" i="0" dirty="0">
                <a:sym typeface="Arial"/>
              </a:rPr>
              <a:t>Expliquer quand commencera la formation au module suivant</a:t>
            </a:r>
          </a:p>
          <a:p>
            <a:r>
              <a:rPr lang="en-GB" sz="1100" i="0" dirty="0">
                <a:sym typeface="Arial"/>
              </a:rPr>
              <a:t>Remercier les participants pour leur participation</a:t>
            </a:r>
            <a:endParaRPr lang="en-GB" sz="1100" dirty="0">
              <a:sym typeface="Arial"/>
            </a:endParaRPr>
          </a:p>
          <a:p>
            <a:endParaRPr lang="en-BE" dirty="0"/>
          </a:p>
        </p:txBody>
      </p:sp>
      <p:sp>
        <p:nvSpPr>
          <p:cNvPr id="6" name="Slide Image Placeholder 5">
            <a:extLst>
              <a:ext uri="{FF2B5EF4-FFF2-40B4-BE49-F238E27FC236}">
                <a16:creationId xmlns:a16="http://schemas.microsoft.com/office/drawing/2014/main" id="{DFA54A6B-6B68-6EDB-3D81-28B24A982C1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726EDD7-DE33-C700-91C9-938E2A0287D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43</a:t>
            </a:fld>
            <a:endParaRPr lang="en-US" sz="1200" dirty="0">
              <a:latin typeface="+mn-lt"/>
            </a:endParaRPr>
          </a:p>
        </p:txBody>
      </p:sp>
    </p:spTree>
    <p:extLst>
      <p:ext uri="{BB962C8B-B14F-4D97-AF65-F5344CB8AC3E}">
        <p14:creationId xmlns:p14="http://schemas.microsoft.com/office/powerpoint/2010/main" val="210802301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SOIN DE SOI (Aujourd'hui, je prendrai du temps, 10 minutes)</a:t>
            </a:r>
          </a:p>
          <a:p>
            <a:r>
              <a:rPr lang="en-US" dirty="0"/>
              <a:t>Demandez aux participants de se placer en cercle et de se faire face. </a:t>
            </a:r>
            <a:endParaRPr lang="en-BE" dirty="0"/>
          </a:p>
          <a:p>
            <a:r>
              <a:rPr lang="en-US" i="1" dirty="0"/>
              <a:t>Aujourd'hui, pensez à une partie de la formation que vous avez appréciée.</a:t>
            </a:r>
          </a:p>
          <a:p>
            <a:pPr lvl="1"/>
            <a:r>
              <a:rPr lang="en-US" i="1" dirty="0"/>
              <a:t>Lorsque vous y pensez, identifiez les sentiments que vous avez éprouvés lors de cette expérience. </a:t>
            </a:r>
            <a:endParaRPr lang="en-BE" i="1" dirty="0"/>
          </a:p>
          <a:p>
            <a:r>
              <a:rPr lang="en-US" i="1" dirty="0"/>
              <a:t>Souvent, cette formation aborde des sujets difficiles et suscite des émotions fortes. </a:t>
            </a:r>
          </a:p>
          <a:p>
            <a:pPr lvl="1"/>
            <a:r>
              <a:rPr lang="en-US" i="1" dirty="0"/>
              <a:t>Aujourd'hui, nous nous concentrons sur l'identification des sentiments et des expériences positives de la journée que nous pouvons emporter avec nous. </a:t>
            </a:r>
          </a:p>
          <a:p>
            <a:pPr lvl="1"/>
            <a:r>
              <a:rPr lang="en-US" i="1" dirty="0"/>
              <a:t>Nous voulons les emporter avec nous lorsque nous rentrons chez nous (ou dans nos chambres d'hôtel) et ne pas emporter les émotions difficiles avec nous.</a:t>
            </a:r>
            <a:endParaRPr lang="en-BE" i="1" dirty="0"/>
          </a:p>
          <a:p>
            <a:r>
              <a:rPr lang="en-US" i="1" dirty="0"/>
              <a:t>Dans le cercle, chacun s'avance à tour de rôle au milieu et dit au groupe quel sentiment il emporte avec lui. </a:t>
            </a:r>
            <a:endParaRPr lang="en-BE" i="1" dirty="0"/>
          </a:p>
        </p:txBody>
      </p:sp>
      <p:sp>
        <p:nvSpPr>
          <p:cNvPr id="6" name="Slide Image Placeholder 5">
            <a:extLst>
              <a:ext uri="{FF2B5EF4-FFF2-40B4-BE49-F238E27FC236}">
                <a16:creationId xmlns:a16="http://schemas.microsoft.com/office/drawing/2014/main" id="{BEB4FD23-353B-998C-9E89-3DE318F6D899}"/>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F21EDE28-2E36-6273-8B66-5B7C7C0815E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44</a:t>
            </a:fld>
            <a:endParaRPr lang="en-US" sz="1200" dirty="0">
              <a:latin typeface="+mn-lt"/>
            </a:endParaRPr>
          </a:p>
        </p:txBody>
      </p:sp>
    </p:spTree>
    <p:extLst>
      <p:ext uri="{BB962C8B-B14F-4D97-AF65-F5344CB8AC3E}">
        <p14:creationId xmlns:p14="http://schemas.microsoft.com/office/powerpoint/2010/main" val="5910186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2"/>
        <p:cNvGrpSpPr/>
        <p:nvPr/>
      </p:nvGrpSpPr>
      <p:grpSpPr>
        <a:xfrm>
          <a:off x="0" y="0"/>
          <a:ext cx="0" cy="0"/>
          <a:chOff x="0" y="0"/>
          <a:chExt cx="0" cy="0"/>
        </a:xfrm>
      </p:grpSpPr>
      <p:sp>
        <p:nvSpPr>
          <p:cNvPr id="304" name="Google Shape;304;p6:notes"/>
          <p:cNvSpPr txBox="1">
            <a:spLocks noGrp="1"/>
          </p:cNvSpPr>
          <p:nvPr>
            <p:ph type="body" idx="1"/>
          </p:nvPr>
        </p:nvSpPr>
        <p:spPr/>
        <p:txBody>
          <a:bodyPr/>
          <a:lstStyle/>
          <a:p>
            <a:pPr marL="0" indent="0">
              <a:buNone/>
            </a:pPr>
            <a:r>
              <a:rPr lang="en-US" b="1" dirty="0"/>
              <a:t>INTRODUCTION</a:t>
            </a:r>
          </a:p>
          <a:p>
            <a:r>
              <a:rPr lang="en-US" i="1" dirty="0"/>
              <a:t>Nous ferons un rapide récapitulatif du module 6 Identification et enregistrement. </a:t>
            </a:r>
          </a:p>
          <a:p>
            <a:r>
              <a:rPr lang="en-US" dirty="0"/>
              <a:t>Répartissez les participants en paires </a:t>
            </a:r>
          </a:p>
          <a:p>
            <a:r>
              <a:rPr lang="en-US" dirty="0"/>
              <a:t>Guidez les participants jusqu'à la </a:t>
            </a:r>
            <a:r>
              <a:rPr lang="en-US" b="1" dirty="0"/>
              <a:t>page 112 du manuel : Récapitulation de l'identification et de l'enregistrement</a:t>
            </a:r>
          </a:p>
          <a:p>
            <a:r>
              <a:rPr lang="en-US" dirty="0"/>
              <a:t>Avec votre partenaire :</a:t>
            </a:r>
          </a:p>
          <a:p>
            <a:pPr lvl="1"/>
            <a:r>
              <a:rPr lang="en-US" i="1" dirty="0"/>
              <a:t>Récapitulez le module 6 en dressant une liste des choses à faire et à ne pas faire, sur la base de ce dont vous vous souvenez.</a:t>
            </a:r>
          </a:p>
          <a:p>
            <a:pPr lvl="1"/>
            <a:r>
              <a:rPr lang="en-US" i="1" dirty="0"/>
              <a:t>Dans la liste des choses à faire, indiquez les actions que le </a:t>
            </a:r>
            <a:r>
              <a:rPr lang="en-US" i="1" dirty="0" err="1"/>
              <a:t>gestionnaire</a:t>
            </a:r>
            <a:r>
              <a:rPr lang="en-US" i="1" dirty="0"/>
              <a:t> de </a:t>
            </a:r>
            <a:r>
              <a:rPr lang="en-US" i="1" dirty="0" err="1"/>
              <a:t>cas</a:t>
            </a:r>
            <a:r>
              <a:rPr lang="en-US" i="1" dirty="0"/>
              <a:t> doit entreprendre pendant l'identification et l'enregistrement.</a:t>
            </a:r>
          </a:p>
          <a:p>
            <a:pPr lvl="1"/>
            <a:r>
              <a:rPr lang="en-US" i="1" dirty="0"/>
              <a:t>Dans la liste des choses à ne pas faire, indiquez les erreurs ou les actions courantes </a:t>
            </a:r>
            <a:r>
              <a:rPr lang="en-US" i="1" dirty="0" err="1"/>
              <a:t>qu'un</a:t>
            </a:r>
            <a:r>
              <a:rPr lang="en-US" i="1" dirty="0"/>
              <a:t> </a:t>
            </a:r>
            <a:r>
              <a:rPr lang="en-US" i="1" dirty="0" err="1"/>
              <a:t>gestionnaire</a:t>
            </a:r>
            <a:r>
              <a:rPr lang="en-US" i="1" dirty="0"/>
              <a:t> de </a:t>
            </a:r>
            <a:r>
              <a:rPr lang="en-US" i="1" dirty="0" err="1"/>
              <a:t>cas</a:t>
            </a:r>
            <a:r>
              <a:rPr lang="en-US" i="1" dirty="0"/>
              <a:t> pourrait oublier lors de l'identification et de l'enregistrement.</a:t>
            </a:r>
          </a:p>
          <a:p>
            <a:pPr marL="0" indent="0">
              <a:buNone/>
            </a:pPr>
            <a:endParaRPr lang="en-US" dirty="0"/>
          </a:p>
          <a:p>
            <a:pPr marL="0" indent="0">
              <a:buNone/>
            </a:pPr>
            <a:r>
              <a:rPr lang="en-US" b="1" dirty="0"/>
              <a:t>TRAVAIL EN PARTENARIAT (10 minutes)</a:t>
            </a:r>
          </a:p>
          <a:p>
            <a:pPr marL="171450" indent="-171450"/>
            <a:r>
              <a:rPr lang="en-US" dirty="0"/>
              <a:t>Laisser 10 minutes aux participants pour compléter le questionnaire</a:t>
            </a:r>
          </a:p>
          <a:p>
            <a:pPr marL="171450" indent="-171450"/>
            <a:endParaRPr lang="en-US" dirty="0"/>
          </a:p>
          <a:p>
            <a:pPr marL="0" indent="0">
              <a:buNone/>
            </a:pPr>
            <a:r>
              <a:rPr lang="en-US" b="1" dirty="0"/>
              <a:t>DISCUSSION PLÉNIÈRE (10 minutes)</a:t>
            </a:r>
          </a:p>
          <a:p>
            <a:r>
              <a:rPr lang="en-US" dirty="0"/>
              <a:t>Demandez à des volontaires de faire part d'une chose à faire ou à ne pas faire. </a:t>
            </a:r>
          </a:p>
          <a:p>
            <a:r>
              <a:rPr lang="en-US" dirty="0"/>
              <a:t>Notez leurs réponses sur un tableau de papier.</a:t>
            </a:r>
          </a:p>
          <a:p>
            <a:r>
              <a:rPr lang="en-US" dirty="0"/>
              <a:t>Examiner et compléter les réponses de la page suivante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1" dirty="0">
                <a:sym typeface="Helvetica Neue"/>
              </a:rPr>
              <a:t>Maintenant que nous avons fait une récapitulation rapide du module précédent, nous allons examiner les objectifs d'apprentissage du module d'aujourd'hui.</a:t>
            </a: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1" dirty="0"/>
              <a:t>______________________________________________________________________________</a:t>
            </a:r>
          </a:p>
          <a:p>
            <a:pPr marL="0" indent="0">
              <a:buNone/>
            </a:pPr>
            <a:endParaRPr lang="en-US" dirty="0"/>
          </a:p>
          <a:p>
            <a:pPr marL="0" indent="0">
              <a:buNone/>
            </a:pPr>
            <a:r>
              <a:rPr lang="en-US" b="1" dirty="0"/>
              <a:t>SUITE </a:t>
            </a:r>
            <a:r>
              <a:rPr lang="en-US" b="1" dirty="0">
                <a:sym typeface="Wingdings" panose="05000000000000000000" pitchFamily="2" charset="2"/>
              </a:rPr>
              <a:t></a:t>
            </a:r>
            <a:endParaRPr lang="en-US" dirty="0">
              <a:sym typeface="Helvetica Neue"/>
            </a:endParaRPr>
          </a:p>
        </p:txBody>
      </p:sp>
      <p:sp>
        <p:nvSpPr>
          <p:cNvPr id="3" name="Slide Image Placeholder 2">
            <a:extLst>
              <a:ext uri="{FF2B5EF4-FFF2-40B4-BE49-F238E27FC236}">
                <a16:creationId xmlns:a16="http://schemas.microsoft.com/office/drawing/2014/main" id="{81DF1A1A-F95C-2D84-8A53-58C7BE28F8EC}"/>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D8177040-4DBE-5B31-BC65-3FD61C6BABE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5</a:t>
            </a:fld>
            <a:endParaRPr lang="en-US" sz="1200" dirty="0">
              <a:latin typeface="+mn-lt"/>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2"/>
        <p:cNvGrpSpPr/>
        <p:nvPr/>
      </p:nvGrpSpPr>
      <p:grpSpPr>
        <a:xfrm>
          <a:off x="0" y="0"/>
          <a:ext cx="0" cy="0"/>
          <a:chOff x="0" y="0"/>
          <a:chExt cx="0" cy="0"/>
        </a:xfrm>
      </p:grpSpPr>
      <p:sp>
        <p:nvSpPr>
          <p:cNvPr id="304" name="Google Shape;304;p6:notes"/>
          <p:cNvSpPr txBox="1">
            <a:spLocks noGrp="1"/>
          </p:cNvSpPr>
          <p:nvPr>
            <p:ph type="body" idx="1"/>
          </p:nvPr>
        </p:nvSpPr>
        <p:spPr>
          <a:xfrm>
            <a:off x="477837" y="460375"/>
            <a:ext cx="6143625" cy="9211334"/>
          </a:xfrm>
        </p:spPr>
        <p:txBody>
          <a:bodyPr/>
          <a:lstStyle/>
          <a:p>
            <a:pPr marL="0" indent="0">
              <a:buNone/>
            </a:pPr>
            <a:r>
              <a:rPr lang="en-US" b="1" dirty="0"/>
              <a:t>RÉPONSES</a:t>
            </a:r>
            <a:endParaRPr lang="en-US" dirty="0"/>
          </a:p>
          <a:p>
            <a:r>
              <a:rPr lang="en-US" b="1" dirty="0">
                <a:sym typeface="Helvetica Neue"/>
              </a:rPr>
              <a:t>À faire</a:t>
            </a:r>
          </a:p>
          <a:p>
            <a:pPr lvl="1"/>
            <a:r>
              <a:rPr lang="en-US" dirty="0">
                <a:sym typeface="Helvetica Neue"/>
              </a:rPr>
              <a:t>S'adresser activement aux communautés concernées afin d'identifier les enfants et les familles confrontés à des problèmes de protection.</a:t>
            </a:r>
          </a:p>
          <a:p>
            <a:pPr lvl="1"/>
            <a:r>
              <a:rPr lang="en-US" dirty="0">
                <a:sym typeface="Helvetica Neue"/>
              </a:rPr>
              <a:t>Être conscient des obstacles à la divulgation et prendre des mesures pour les atténuer et rendre accessible la gestion des dossiers de protection de l'enfance.</a:t>
            </a:r>
          </a:p>
          <a:p>
            <a:pPr lvl="1"/>
            <a:r>
              <a:rPr lang="en-US" dirty="0">
                <a:sym typeface="Helvetica Neue"/>
              </a:rPr>
              <a:t>Donner aux enfants la possibilité de participer en les informant sur les services de gestion de cas et en leur demandant leur consentement ou leur assentiment.</a:t>
            </a:r>
          </a:p>
          <a:p>
            <a:pPr lvl="1"/>
            <a:r>
              <a:rPr lang="en-US" dirty="0">
                <a:sym typeface="Helvetica Neue"/>
              </a:rPr>
              <a:t>Vérifier si les informations sur la gestion des cas partagées sont claires</a:t>
            </a:r>
          </a:p>
          <a:p>
            <a:pPr lvl="1"/>
            <a:r>
              <a:rPr lang="en-US" dirty="0">
                <a:sym typeface="Helvetica Neue"/>
              </a:rPr>
              <a:t>Vérifier si l'enfant est éligible à la gestion de cas</a:t>
            </a:r>
          </a:p>
          <a:p>
            <a:pPr lvl="1"/>
            <a:r>
              <a:rPr lang="en-US" dirty="0">
                <a:sym typeface="Helvetica Neue"/>
              </a:rPr>
              <a:t>Analyser le risque de protection de l'enfant sur la base des points forts de l'enfant, des soins et du soutien qu'il reçoit, de ses vulnérabilités et de ses préoccupations en matière de protection de l'enfant.</a:t>
            </a:r>
          </a:p>
          <a:p>
            <a:pPr lvl="1"/>
            <a:r>
              <a:rPr lang="en-US" dirty="0"/>
              <a:t>Expliquer avec tact à l'enfant et au parent ou à la personne qui s'occupe de lui les raisons pour lesquelles un enfant n'est pas éligible à la gestion de cas et fournir des informations sur les endroits où ils peuvent avoir accès à d'autres services ou à un soutien. </a:t>
            </a:r>
            <a:endParaRPr lang="en-US" dirty="0">
              <a:sym typeface="Helvetica Neue"/>
            </a:endParaRPr>
          </a:p>
          <a:p>
            <a:r>
              <a:rPr lang="en-US" b="1" dirty="0">
                <a:sym typeface="Helvetica Neue"/>
              </a:rPr>
              <a:t>Ne pas</a:t>
            </a:r>
          </a:p>
          <a:p>
            <a:pPr lvl="1"/>
            <a:r>
              <a:rPr lang="en-US" dirty="0">
                <a:sym typeface="Helvetica Neue"/>
              </a:rPr>
              <a:t>Ne tirez pas de conclusions hâtives sur la base d'un seul signe potentiel d'un problème de protection</a:t>
            </a:r>
          </a:p>
          <a:p>
            <a:pPr lvl="1"/>
            <a:r>
              <a:rPr lang="en-US" dirty="0">
                <a:sym typeface="Helvetica Neue"/>
              </a:rPr>
              <a:t>Supposer que les enfants ou leurs familles savent ce qu'est la gestion de cas</a:t>
            </a:r>
          </a:p>
          <a:p>
            <a:pPr lvl="1"/>
            <a:r>
              <a:rPr lang="en-US" dirty="0">
                <a:sym typeface="Helvetica Neue"/>
              </a:rPr>
              <a:t>Ignorer les droits des parents</a:t>
            </a:r>
          </a:p>
          <a:p>
            <a:pPr lvl="1"/>
            <a:r>
              <a:rPr lang="en-US" dirty="0">
                <a:sym typeface="Helvetica Neue"/>
              </a:rPr>
              <a:t>Enregistrer n'importe quel enfant pour une gestion de cas sans vérifier s'il y a un problème de protection ou si l'enfant est en danger.</a:t>
            </a:r>
          </a:p>
          <a:p>
            <a:pPr lvl="1"/>
            <a:r>
              <a:rPr lang="en-US" dirty="0">
                <a:sym typeface="Helvetica Neue"/>
              </a:rPr>
              <a:t>Oublier d'examiner les points forts de l'enfant et les soins et le soutien qu'il reçoit, mais se concentrer uniquement sur les vulnérabilités et les problèmes de protection de l'enfance.</a:t>
            </a:r>
          </a:p>
          <a:p>
            <a:pPr lvl="1"/>
            <a:r>
              <a:rPr lang="en-US" dirty="0">
                <a:sym typeface="Helvetica Neue"/>
              </a:rPr>
              <a:t>Renvoyer les enfants et leurs familles qui ne sont pas éligibles à la gestion de cas sans aucune explication ou information. </a:t>
            </a:r>
          </a:p>
        </p:txBody>
      </p:sp>
      <p:sp>
        <p:nvSpPr>
          <p:cNvPr id="2" name="Google Shape;725;p48:notes">
            <a:extLst>
              <a:ext uri="{FF2B5EF4-FFF2-40B4-BE49-F238E27FC236}">
                <a16:creationId xmlns:a16="http://schemas.microsoft.com/office/drawing/2014/main" id="{D8177040-4DBE-5B31-BC65-3FD61C6BABE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6</a:t>
            </a:fld>
            <a:endParaRPr lang="en-US" sz="1200" dirty="0">
              <a:latin typeface="+mn-lt"/>
            </a:endParaRPr>
          </a:p>
        </p:txBody>
      </p:sp>
    </p:spTree>
    <p:extLst>
      <p:ext uri="{BB962C8B-B14F-4D97-AF65-F5344CB8AC3E}">
        <p14:creationId xmlns:p14="http://schemas.microsoft.com/office/powerpoint/2010/main" val="25768956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0"/>
        <p:cNvGrpSpPr/>
        <p:nvPr/>
      </p:nvGrpSpPr>
      <p:grpSpPr>
        <a:xfrm>
          <a:off x="0" y="0"/>
          <a:ext cx="0" cy="0"/>
          <a:chOff x="0" y="0"/>
          <a:chExt cx="0" cy="0"/>
        </a:xfrm>
      </p:grpSpPr>
      <p:sp>
        <p:nvSpPr>
          <p:cNvPr id="452" name="Google Shape;452;p11:notes"/>
          <p:cNvSpPr txBox="1">
            <a:spLocks noGrp="1"/>
          </p:cNvSpPr>
          <p:nvPr>
            <p:ph type="body" idx="1"/>
          </p:nvPr>
        </p:nvSpPr>
        <p:spPr/>
        <p:txBody>
          <a:bodyPr/>
          <a:lstStyle/>
          <a:p>
            <a:pPr marL="0" indent="0">
              <a:buNone/>
            </a:pPr>
            <a:r>
              <a:rPr lang="en-US" b="1" dirty="0"/>
              <a:t>EXPLICATION</a:t>
            </a:r>
            <a:endParaRPr lang="en-US" dirty="0"/>
          </a:p>
          <a:p>
            <a:r>
              <a:rPr lang="en-US" dirty="0"/>
              <a:t>Récapituler le processus de gestion des dossiers </a:t>
            </a:r>
          </a:p>
          <a:p>
            <a:pPr lvl="0"/>
            <a:r>
              <a:rPr lang="en-US" dirty="0"/>
              <a:t>Expliquer la position de l'étape d'évaluation</a:t>
            </a:r>
          </a:p>
          <a:p>
            <a:endParaRPr lang="en-US" dirty="0"/>
          </a:p>
        </p:txBody>
      </p:sp>
      <p:sp>
        <p:nvSpPr>
          <p:cNvPr id="3" name="Slide Image Placeholder 2">
            <a:extLst>
              <a:ext uri="{FF2B5EF4-FFF2-40B4-BE49-F238E27FC236}">
                <a16:creationId xmlns:a16="http://schemas.microsoft.com/office/drawing/2014/main" id="{67C66712-97EE-C2F4-9E2A-FACA0E72C8A7}"/>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6E5C403C-7888-6F66-C540-2F95D4484ED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7</a:t>
            </a:fld>
            <a:endParaRPr lang="en-US" sz="1200" dirty="0">
              <a:latin typeface="+mn-lt"/>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0"/>
        <p:cNvGrpSpPr/>
        <p:nvPr/>
      </p:nvGrpSpPr>
      <p:grpSpPr>
        <a:xfrm>
          <a:off x="0" y="0"/>
          <a:ext cx="0" cy="0"/>
          <a:chOff x="0" y="0"/>
          <a:chExt cx="0" cy="0"/>
        </a:xfrm>
      </p:grpSpPr>
      <p:sp>
        <p:nvSpPr>
          <p:cNvPr id="332" name="Google Shape;332;p7:notes"/>
          <p:cNvSpPr txBox="1">
            <a:spLocks noGrp="1"/>
          </p:cNvSpPr>
          <p:nvPr>
            <p:ph type="body" idx="1"/>
          </p:nvPr>
        </p:nvSpPr>
        <p:spPr/>
        <p:txBody>
          <a:bodyPr/>
          <a:lstStyle/>
          <a:p>
            <a:pPr marL="0" indent="0">
              <a:buNone/>
            </a:pPr>
            <a:r>
              <a:rPr lang="en-US" b="1" dirty="0"/>
              <a:t>EXPLICATION</a:t>
            </a:r>
          </a:p>
          <a:p>
            <a:r>
              <a:rPr lang="en-US" dirty="0">
                <a:sym typeface="Helvetica Neue"/>
              </a:rPr>
              <a:t>Présenter la diapositive</a:t>
            </a:r>
          </a:p>
          <a:p>
            <a:r>
              <a:rPr lang="en-US" i="1" dirty="0">
                <a:sym typeface="Helvetica Neue"/>
              </a:rPr>
              <a:t>Quelqu'un a-t-il des questions à poser ou des précisions à demander ?</a:t>
            </a:r>
          </a:p>
          <a:p>
            <a:r>
              <a:rPr lang="en-US" i="1" dirty="0">
                <a:sym typeface="Helvetica Neue"/>
              </a:rPr>
              <a:t>Vous trouverez les objectifs d'apprentissage à la </a:t>
            </a:r>
            <a:r>
              <a:rPr lang="en-US" b="1" i="1" dirty="0">
                <a:sym typeface="Helvetica Neue"/>
              </a:rPr>
              <a:t>page 113 du cahier d'exercices : Objectifs d'apprentissage</a:t>
            </a:r>
            <a:endParaRPr lang="en-US" b="1" i="1" dirty="0">
              <a:sym typeface="Calibri"/>
            </a:endParaRPr>
          </a:p>
          <a:p>
            <a:endParaRPr lang="en-US" dirty="0"/>
          </a:p>
          <a:p>
            <a:endParaRPr lang="en-US" dirty="0"/>
          </a:p>
          <a:p>
            <a:endParaRPr lang="en-US" dirty="0"/>
          </a:p>
        </p:txBody>
      </p:sp>
      <p:sp>
        <p:nvSpPr>
          <p:cNvPr id="3" name="Slide Image Placeholder 2">
            <a:extLst>
              <a:ext uri="{FF2B5EF4-FFF2-40B4-BE49-F238E27FC236}">
                <a16:creationId xmlns:a16="http://schemas.microsoft.com/office/drawing/2014/main" id="{C1E8CBE8-5529-2E73-BCCB-E3097B56D79A}"/>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7920270D-BB2C-B039-9D34-7C46D4DE967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8</a:t>
            </a:fld>
            <a:endParaRPr lang="en-US" sz="1200" dirty="0">
              <a:latin typeface="+mn-lt"/>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SESSION 2 DURÉE : 2h</a:t>
            </a:r>
          </a:p>
          <a:p>
            <a:pPr marL="0" indent="0">
              <a:buNone/>
            </a:pPr>
            <a:r>
              <a:rPr lang="en-GB" b="1" dirty="0"/>
              <a:t>______________________________________________________________________________</a:t>
            </a:r>
          </a:p>
          <a:p>
            <a:pPr marL="0" indent="0">
              <a:buNone/>
            </a:pPr>
            <a:endParaRPr lang="en-GB" dirty="0"/>
          </a:p>
          <a:p>
            <a:pPr marL="0" indent="0">
              <a:buNone/>
            </a:pPr>
            <a:r>
              <a:rPr lang="en-GB" b="1" dirty="0"/>
              <a:t>EXPLICATION</a:t>
            </a:r>
            <a:endParaRPr lang="en-GB" dirty="0"/>
          </a:p>
          <a:p>
            <a:r>
              <a:rPr lang="en-GB" i="1" dirty="0"/>
              <a:t>Lors de l'évaluation d'un enfant, il est important de lui donner les moyens de s'exprimer. </a:t>
            </a:r>
          </a:p>
          <a:p>
            <a:r>
              <a:rPr lang="en-GB" i="1" dirty="0"/>
              <a:t>Au cours de cette session, nous apprendrons différentes techniques pour aider un enfant à s'exprimer. </a:t>
            </a:r>
          </a:p>
        </p:txBody>
      </p:sp>
      <p:sp>
        <p:nvSpPr>
          <p:cNvPr id="6" name="Slide Image Placeholder 5">
            <a:extLst>
              <a:ext uri="{FF2B5EF4-FFF2-40B4-BE49-F238E27FC236}">
                <a16:creationId xmlns:a16="http://schemas.microsoft.com/office/drawing/2014/main" id="{121FF238-5BA7-C558-D450-C5E7CF8852FA}"/>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1F79C8C0-8647-850B-79D3-C5B25DD5E06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9</a:t>
            </a:fld>
            <a:endParaRPr lang="en-US" sz="1200" dirty="0">
              <a:latin typeface="+mn-lt"/>
            </a:endParaRPr>
          </a:p>
        </p:txBody>
      </p:sp>
    </p:spTree>
    <p:extLst>
      <p:ext uri="{BB962C8B-B14F-4D97-AF65-F5344CB8AC3E}">
        <p14:creationId xmlns:p14="http://schemas.microsoft.com/office/powerpoint/2010/main" val="19620526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D7CAC9-25BF-3518-B299-0BA299F2643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BE"/>
          </a:p>
        </p:txBody>
      </p:sp>
      <p:sp>
        <p:nvSpPr>
          <p:cNvPr id="3" name="Subtitle 2">
            <a:extLst>
              <a:ext uri="{FF2B5EF4-FFF2-40B4-BE49-F238E27FC236}">
                <a16:creationId xmlns:a16="http://schemas.microsoft.com/office/drawing/2014/main" id="{DB15F2A1-F56C-7D6B-2328-9CE7019F60A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BE"/>
          </a:p>
        </p:txBody>
      </p:sp>
      <p:sp>
        <p:nvSpPr>
          <p:cNvPr id="4" name="Date Placeholder 3">
            <a:extLst>
              <a:ext uri="{FF2B5EF4-FFF2-40B4-BE49-F238E27FC236}">
                <a16:creationId xmlns:a16="http://schemas.microsoft.com/office/drawing/2014/main" id="{9D1BA2E7-9471-50C7-D789-C3E01865A952}"/>
              </a:ext>
            </a:extLst>
          </p:cNvPr>
          <p:cNvSpPr>
            <a:spLocks noGrp="1"/>
          </p:cNvSpPr>
          <p:nvPr>
            <p:ph type="dt" sz="half" idx="10"/>
          </p:nvPr>
        </p:nvSpPr>
        <p:spPr/>
        <p:txBody>
          <a:bodyPr/>
          <a:lstStyle/>
          <a:p>
            <a:fld id="{5E0C7E38-01C8-424F-AA56-C1ACF3255CCB}" type="datetimeFigureOut">
              <a:rPr lang="en-BE" smtClean="0"/>
              <a:t>05/04/2023</a:t>
            </a:fld>
            <a:endParaRPr lang="en-BE"/>
          </a:p>
        </p:txBody>
      </p:sp>
      <p:sp>
        <p:nvSpPr>
          <p:cNvPr id="5" name="Footer Placeholder 4">
            <a:extLst>
              <a:ext uri="{FF2B5EF4-FFF2-40B4-BE49-F238E27FC236}">
                <a16:creationId xmlns:a16="http://schemas.microsoft.com/office/drawing/2014/main" id="{922E0437-B1E0-95FC-D9E6-DCE405DCE6D2}"/>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65919E92-53EA-1237-66C1-8E70672B87E1}"/>
              </a:ext>
            </a:extLst>
          </p:cNvPr>
          <p:cNvSpPr>
            <a:spLocks noGrp="1"/>
          </p:cNvSpPr>
          <p:nvPr>
            <p:ph type="sldNum" sz="quarter" idx="12"/>
          </p:nvPr>
        </p:nvSpPr>
        <p:spPr/>
        <p:txBody>
          <a:bodyPr/>
          <a:lstStyle/>
          <a:p>
            <a:fld id="{27252699-6C27-4B85-91F2-5A556FEFBB67}" type="slidenum">
              <a:rPr lang="en-BE" smtClean="0"/>
              <a:t>‹#›</a:t>
            </a:fld>
            <a:endParaRPr lang="en-BE"/>
          </a:p>
        </p:txBody>
      </p:sp>
    </p:spTree>
    <p:extLst>
      <p:ext uri="{BB962C8B-B14F-4D97-AF65-F5344CB8AC3E}">
        <p14:creationId xmlns:p14="http://schemas.microsoft.com/office/powerpoint/2010/main" val="12225737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2A76E-F4A8-47B6-C1C0-6C483BCDEF9E}"/>
              </a:ext>
            </a:extLst>
          </p:cNvPr>
          <p:cNvSpPr>
            <a:spLocks noGrp="1"/>
          </p:cNvSpPr>
          <p:nvPr>
            <p:ph type="title"/>
          </p:nvPr>
        </p:nvSpPr>
        <p:spPr/>
        <p:txBody>
          <a:bodyPr/>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609ECA7C-356A-20F7-8503-8163314A9B8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1E09782E-D836-5E55-3423-1372A6632E79}"/>
              </a:ext>
            </a:extLst>
          </p:cNvPr>
          <p:cNvSpPr>
            <a:spLocks noGrp="1"/>
          </p:cNvSpPr>
          <p:nvPr>
            <p:ph type="dt" sz="half" idx="10"/>
          </p:nvPr>
        </p:nvSpPr>
        <p:spPr/>
        <p:txBody>
          <a:bodyPr/>
          <a:lstStyle/>
          <a:p>
            <a:fld id="{5E0C7E38-01C8-424F-AA56-C1ACF3255CCB}" type="datetimeFigureOut">
              <a:rPr lang="en-BE" smtClean="0"/>
              <a:t>05/04/2023</a:t>
            </a:fld>
            <a:endParaRPr lang="en-BE"/>
          </a:p>
        </p:txBody>
      </p:sp>
      <p:sp>
        <p:nvSpPr>
          <p:cNvPr id="5" name="Footer Placeholder 4">
            <a:extLst>
              <a:ext uri="{FF2B5EF4-FFF2-40B4-BE49-F238E27FC236}">
                <a16:creationId xmlns:a16="http://schemas.microsoft.com/office/drawing/2014/main" id="{BF6022C6-33FC-FD50-4FEB-42ACE245E1A6}"/>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08534C07-B872-8D36-BDE2-12F3685A623A}"/>
              </a:ext>
            </a:extLst>
          </p:cNvPr>
          <p:cNvSpPr>
            <a:spLocks noGrp="1"/>
          </p:cNvSpPr>
          <p:nvPr>
            <p:ph type="sldNum" sz="quarter" idx="12"/>
          </p:nvPr>
        </p:nvSpPr>
        <p:spPr/>
        <p:txBody>
          <a:bodyPr/>
          <a:lstStyle/>
          <a:p>
            <a:fld id="{27252699-6C27-4B85-91F2-5A556FEFBB67}" type="slidenum">
              <a:rPr lang="en-BE" smtClean="0"/>
              <a:t>‹#›</a:t>
            </a:fld>
            <a:endParaRPr lang="en-BE"/>
          </a:p>
        </p:txBody>
      </p:sp>
    </p:spTree>
    <p:extLst>
      <p:ext uri="{BB962C8B-B14F-4D97-AF65-F5344CB8AC3E}">
        <p14:creationId xmlns:p14="http://schemas.microsoft.com/office/powerpoint/2010/main" val="29015739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16859F6-0554-94C9-3184-4352659205B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803651C9-5654-E7A8-2F24-5BD13F48B5B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25C1D380-EE48-4C43-C55A-7B7400D83225}"/>
              </a:ext>
            </a:extLst>
          </p:cNvPr>
          <p:cNvSpPr>
            <a:spLocks noGrp="1"/>
          </p:cNvSpPr>
          <p:nvPr>
            <p:ph type="dt" sz="half" idx="10"/>
          </p:nvPr>
        </p:nvSpPr>
        <p:spPr/>
        <p:txBody>
          <a:bodyPr/>
          <a:lstStyle/>
          <a:p>
            <a:fld id="{5E0C7E38-01C8-424F-AA56-C1ACF3255CCB}" type="datetimeFigureOut">
              <a:rPr lang="en-BE" smtClean="0"/>
              <a:t>05/04/2023</a:t>
            </a:fld>
            <a:endParaRPr lang="en-BE"/>
          </a:p>
        </p:txBody>
      </p:sp>
      <p:sp>
        <p:nvSpPr>
          <p:cNvPr id="5" name="Footer Placeholder 4">
            <a:extLst>
              <a:ext uri="{FF2B5EF4-FFF2-40B4-BE49-F238E27FC236}">
                <a16:creationId xmlns:a16="http://schemas.microsoft.com/office/drawing/2014/main" id="{40EA7980-BD99-D1B6-205D-10867824838F}"/>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C090BB67-4AB7-6B77-0D03-8A48931F654C}"/>
              </a:ext>
            </a:extLst>
          </p:cNvPr>
          <p:cNvSpPr>
            <a:spLocks noGrp="1"/>
          </p:cNvSpPr>
          <p:nvPr>
            <p:ph type="sldNum" sz="quarter" idx="12"/>
          </p:nvPr>
        </p:nvSpPr>
        <p:spPr/>
        <p:txBody>
          <a:bodyPr/>
          <a:lstStyle/>
          <a:p>
            <a:fld id="{27252699-6C27-4B85-91F2-5A556FEFBB67}" type="slidenum">
              <a:rPr lang="en-BE" smtClean="0"/>
              <a:t>‹#›</a:t>
            </a:fld>
            <a:endParaRPr lang="en-BE"/>
          </a:p>
        </p:txBody>
      </p:sp>
    </p:spTree>
    <p:extLst>
      <p:ext uri="{BB962C8B-B14F-4D97-AF65-F5344CB8AC3E}">
        <p14:creationId xmlns:p14="http://schemas.microsoft.com/office/powerpoint/2010/main" val="40190005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bg>
      <p:bgPr>
        <a:solidFill>
          <a:schemeClr val="accent6"/>
        </a:solidFill>
        <a:effectLst/>
      </p:bgPr>
    </p:bg>
    <p:spTree>
      <p:nvGrpSpPr>
        <p:cNvPr id="1" name=""/>
        <p:cNvGrpSpPr/>
        <p:nvPr/>
      </p:nvGrpSpPr>
      <p:grpSpPr>
        <a:xfrm>
          <a:off x="0" y="0"/>
          <a:ext cx="0" cy="0"/>
          <a:chOff x="0" y="0"/>
          <a:chExt cx="0" cy="0"/>
        </a:xfrm>
      </p:grpSpPr>
      <p:sp>
        <p:nvSpPr>
          <p:cNvPr id="3" name="Arrow: Pentagon 2">
            <a:extLst>
              <a:ext uri="{FF2B5EF4-FFF2-40B4-BE49-F238E27FC236}">
                <a16:creationId xmlns:a16="http://schemas.microsoft.com/office/drawing/2014/main" id="{A8BE9D00-E3B6-4C8A-9850-E680BFE2727A}"/>
              </a:ext>
            </a:extLst>
          </p:cNvPr>
          <p:cNvSpPr/>
          <p:nvPr userDrawn="1"/>
        </p:nvSpPr>
        <p:spPr>
          <a:xfrm>
            <a:off x="0" y="0"/>
            <a:ext cx="5811000" cy="6858000"/>
          </a:xfrm>
          <a:prstGeom prst="homePlate">
            <a:avLst>
              <a:gd name="adj" fmla="val 25259"/>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2" name="Title 1">
            <a:extLst>
              <a:ext uri="{FF2B5EF4-FFF2-40B4-BE49-F238E27FC236}">
                <a16:creationId xmlns:a16="http://schemas.microsoft.com/office/drawing/2014/main" id="{D0172625-8E54-4F58-8621-F7FE15D63AD5}"/>
              </a:ext>
            </a:extLst>
          </p:cNvPr>
          <p:cNvSpPr>
            <a:spLocks noGrp="1"/>
          </p:cNvSpPr>
          <p:nvPr>
            <p:ph type="title" hasCustomPrompt="1"/>
          </p:nvPr>
        </p:nvSpPr>
        <p:spPr>
          <a:xfrm>
            <a:off x="796385" y="3099692"/>
            <a:ext cx="4015311" cy="562168"/>
          </a:xfrm>
        </p:spPr>
        <p:txBody>
          <a:bodyPr>
            <a:noAutofit/>
          </a:bodyPr>
          <a:lstStyle>
            <a:lvl1pPr algn="l">
              <a:defRPr sz="4800" b="1">
                <a:solidFill>
                  <a:schemeClr val="bg1"/>
                </a:solidFill>
                <a:latin typeface="Garamond" panose="02020404030301010803" pitchFamily="18" charset="0"/>
              </a:defRPr>
            </a:lvl1pPr>
          </a:lstStyle>
          <a:p>
            <a:r>
              <a:rPr lang="en-US" dirty="0"/>
              <a:t>CLICK TO EDIT MASTER TITLE STYLE</a:t>
            </a:r>
          </a:p>
        </p:txBody>
      </p:sp>
    </p:spTree>
    <p:extLst>
      <p:ext uri="{BB962C8B-B14F-4D97-AF65-F5344CB8AC3E}">
        <p14:creationId xmlns:p14="http://schemas.microsoft.com/office/powerpoint/2010/main" val="39626470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Custom Layout">
    <p:bg>
      <p:bgPr>
        <a:solidFill>
          <a:schemeClr val="accent6"/>
        </a:solidFill>
        <a:effectLst/>
      </p:bgPr>
    </p:bg>
    <p:spTree>
      <p:nvGrpSpPr>
        <p:cNvPr id="1" name=""/>
        <p:cNvGrpSpPr/>
        <p:nvPr/>
      </p:nvGrpSpPr>
      <p:grpSpPr>
        <a:xfrm>
          <a:off x="0" y="0"/>
          <a:ext cx="0" cy="0"/>
          <a:chOff x="0" y="0"/>
          <a:chExt cx="0" cy="0"/>
        </a:xfrm>
      </p:grpSpPr>
      <p:sp>
        <p:nvSpPr>
          <p:cNvPr id="6" name="Hexagon 5">
            <a:extLst>
              <a:ext uri="{FF2B5EF4-FFF2-40B4-BE49-F238E27FC236}">
                <a16:creationId xmlns:a16="http://schemas.microsoft.com/office/drawing/2014/main" id="{B44FDF81-8ADA-496B-B92F-CF22EC5DCC7F}"/>
              </a:ext>
            </a:extLst>
          </p:cNvPr>
          <p:cNvSpPr/>
          <p:nvPr userDrawn="1"/>
        </p:nvSpPr>
        <p:spPr>
          <a:xfrm rot="1782986">
            <a:off x="657418" y="1353464"/>
            <a:ext cx="4749573" cy="4094457"/>
          </a:xfrm>
          <a:prstGeom prst="hexagon">
            <a:avLst>
              <a:gd name="adj" fmla="val 28965"/>
              <a:gd name="vf" fmla="val 115470"/>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Title 1">
            <a:extLst>
              <a:ext uri="{FF2B5EF4-FFF2-40B4-BE49-F238E27FC236}">
                <a16:creationId xmlns:a16="http://schemas.microsoft.com/office/drawing/2014/main" id="{917F4B93-D5FC-4BC1-ACC8-42A00E6E8C14}"/>
              </a:ext>
            </a:extLst>
          </p:cNvPr>
          <p:cNvSpPr>
            <a:spLocks noGrp="1"/>
          </p:cNvSpPr>
          <p:nvPr>
            <p:ph type="title" hasCustomPrompt="1"/>
          </p:nvPr>
        </p:nvSpPr>
        <p:spPr>
          <a:xfrm>
            <a:off x="1024548" y="3099692"/>
            <a:ext cx="4015311" cy="562168"/>
          </a:xfrm>
        </p:spPr>
        <p:txBody>
          <a:bodyPr>
            <a:noAutofit/>
          </a:bodyPr>
          <a:lstStyle>
            <a:lvl1pPr algn="ctr">
              <a:defRPr sz="4800" b="1">
                <a:solidFill>
                  <a:schemeClr val="bg1"/>
                </a:solidFill>
                <a:latin typeface="Garamond" panose="02020404030301010803" pitchFamily="18" charset="0"/>
              </a:defRPr>
            </a:lvl1pPr>
          </a:lstStyle>
          <a:p>
            <a:r>
              <a:rPr lang="en-US" dirty="0"/>
              <a:t>CLICK TO EDIT MASTER TITLE STYLE</a:t>
            </a:r>
          </a:p>
        </p:txBody>
      </p:sp>
    </p:spTree>
    <p:extLst>
      <p:ext uri="{BB962C8B-B14F-4D97-AF65-F5344CB8AC3E}">
        <p14:creationId xmlns:p14="http://schemas.microsoft.com/office/powerpoint/2010/main" val="17282016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0BEFEC-EC87-4309-BFFA-7F010E02C918}"/>
              </a:ext>
            </a:extLst>
          </p:cNvPr>
          <p:cNvSpPr/>
          <p:nvPr userDrawn="1"/>
        </p:nvSpPr>
        <p:spPr>
          <a:xfrm>
            <a:off x="0" y="-1"/>
            <a:ext cx="12192000" cy="98552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 name="Title 1">
            <a:extLst>
              <a:ext uri="{FF2B5EF4-FFF2-40B4-BE49-F238E27FC236}">
                <a16:creationId xmlns:a16="http://schemas.microsoft.com/office/drawing/2014/main" id="{BFF5FD31-A1B4-42BF-B5CB-087E7BAA2337}"/>
              </a:ext>
            </a:extLst>
          </p:cNvPr>
          <p:cNvSpPr>
            <a:spLocks noGrp="1"/>
          </p:cNvSpPr>
          <p:nvPr>
            <p:ph type="title"/>
          </p:nvPr>
        </p:nvSpPr>
        <p:spPr>
          <a:xfrm>
            <a:off x="838200" y="120516"/>
            <a:ext cx="10515600" cy="868968"/>
          </a:xfrm>
        </p:spPr>
        <p:txBody>
          <a:bodyPr>
            <a:normAutofit/>
          </a:bodyPr>
          <a:lstStyle>
            <a:lvl1pPr algn="ctr">
              <a:defRPr sz="3200" b="1">
                <a:solidFill>
                  <a:schemeClr val="accent6"/>
                </a:solidFill>
                <a:latin typeface="Arial" panose="020B0604020202020204" pitchFamily="34" charset="0"/>
                <a:cs typeface="Arial" panose="020B0604020202020204" pitchFamily="34" charset="0"/>
              </a:defRPr>
            </a:lvl1pPr>
          </a:lstStyle>
          <a:p>
            <a:r>
              <a:rPr lang="en-US" dirty="0"/>
              <a:t>Click to edit Master title style</a:t>
            </a:r>
            <a:endParaRPr lang="en-CA" dirty="0"/>
          </a:p>
        </p:txBody>
      </p:sp>
      <p:pic>
        <p:nvPicPr>
          <p:cNvPr id="6" name="Google Shape;15;p51">
            <a:extLst>
              <a:ext uri="{FF2B5EF4-FFF2-40B4-BE49-F238E27FC236}">
                <a16:creationId xmlns:a16="http://schemas.microsoft.com/office/drawing/2014/main" id="{29273CE4-1D43-5917-BF2B-C004CE8390DB}"/>
              </a:ext>
            </a:extLst>
          </p:cNvPr>
          <p:cNvPicPr preferRelativeResize="0"/>
          <p:nvPr userDrawn="1"/>
        </p:nvPicPr>
        <p:blipFill rotWithShape="1">
          <a:blip r:embed="rId2">
            <a:alphaModFix/>
          </a:blip>
          <a:srcRect/>
          <a:stretch/>
        </p:blipFill>
        <p:spPr>
          <a:xfrm>
            <a:off x="335817" y="6230028"/>
            <a:ext cx="349715" cy="402608"/>
          </a:xfrm>
          <a:prstGeom prst="rect">
            <a:avLst/>
          </a:prstGeom>
          <a:noFill/>
          <a:ln>
            <a:noFill/>
          </a:ln>
        </p:spPr>
      </p:pic>
      <p:sp>
        <p:nvSpPr>
          <p:cNvPr id="7" name="Google Shape;16;p51">
            <a:extLst>
              <a:ext uri="{FF2B5EF4-FFF2-40B4-BE49-F238E27FC236}">
                <a16:creationId xmlns:a16="http://schemas.microsoft.com/office/drawing/2014/main" id="{A9366E20-E535-482A-20C6-9D976169175E}"/>
              </a:ext>
            </a:extLst>
          </p:cNvPr>
          <p:cNvSpPr/>
          <p:nvPr userDrawn="1"/>
        </p:nvSpPr>
        <p:spPr>
          <a:xfrm>
            <a:off x="766810" y="6277445"/>
            <a:ext cx="10374666" cy="30773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400" b="0" i="0" u="none" strike="noStrike" cap="none" dirty="0" err="1">
                <a:solidFill>
                  <a:schemeClr val="bg2">
                    <a:lumMod val="75000"/>
                  </a:schemeClr>
                </a:solidFill>
                <a:latin typeface="Arial" panose="020B0604020202020204" pitchFamily="34" charset="0"/>
                <a:ea typeface="Calibri"/>
                <a:cs typeface="Arial" panose="020B0604020202020204" pitchFamily="34" charset="0"/>
                <a:sym typeface="Calibri"/>
              </a:rPr>
              <a:t>Niveau</a:t>
            </a:r>
            <a:r>
              <a:rPr lang="en-US" sz="1400" b="0" i="0" u="none" strike="noStrike" cap="none" dirty="0">
                <a:solidFill>
                  <a:schemeClr val="bg2">
                    <a:lumMod val="75000"/>
                  </a:schemeClr>
                </a:solidFill>
                <a:latin typeface="Arial" panose="020B0604020202020204" pitchFamily="34" charset="0"/>
                <a:ea typeface="Calibri"/>
                <a:cs typeface="Arial" panose="020B0604020202020204" pitchFamily="34" charset="0"/>
                <a:sym typeface="Calibri"/>
              </a:rPr>
              <a:t> 1 Module 7: </a:t>
            </a:r>
            <a:r>
              <a:rPr lang="en-US" sz="1400" b="1" i="0" u="none" strike="noStrike" cap="none" dirty="0" err="1">
                <a:solidFill>
                  <a:schemeClr val="bg2">
                    <a:lumMod val="75000"/>
                  </a:schemeClr>
                </a:solidFill>
                <a:latin typeface="Arial" panose="020B0604020202020204" pitchFamily="34" charset="0"/>
                <a:ea typeface="Calibri"/>
                <a:cs typeface="Arial" panose="020B0604020202020204" pitchFamily="34" charset="0"/>
                <a:sym typeface="Calibri"/>
              </a:rPr>
              <a:t>L’évaluation</a:t>
            </a:r>
            <a:endParaRPr lang="en-US" sz="1400" b="1" i="0" u="none" strike="noStrike" cap="none" dirty="0">
              <a:solidFill>
                <a:schemeClr val="bg2">
                  <a:lumMod val="75000"/>
                </a:schemeClr>
              </a:solidFill>
              <a:latin typeface="Arial" panose="020B0604020202020204" pitchFamily="34" charset="0"/>
              <a:ea typeface="Calibri"/>
              <a:cs typeface="Arial" panose="020B0604020202020204" pitchFamily="34" charset="0"/>
              <a:sym typeface="Calibri"/>
            </a:endParaRPr>
          </a:p>
        </p:txBody>
      </p:sp>
    </p:spTree>
    <p:extLst>
      <p:ext uri="{BB962C8B-B14F-4D97-AF65-F5344CB8AC3E}">
        <p14:creationId xmlns:p14="http://schemas.microsoft.com/office/powerpoint/2010/main" val="28451264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D5710F-2A8D-6901-F329-7C70F4E57874}"/>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4CBEE2F2-2058-EA8F-95CB-DC467346A95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E83BC641-43FF-5191-154C-639DDA8B607A}"/>
              </a:ext>
            </a:extLst>
          </p:cNvPr>
          <p:cNvSpPr>
            <a:spLocks noGrp="1"/>
          </p:cNvSpPr>
          <p:nvPr>
            <p:ph type="dt" sz="half" idx="10"/>
          </p:nvPr>
        </p:nvSpPr>
        <p:spPr/>
        <p:txBody>
          <a:bodyPr/>
          <a:lstStyle/>
          <a:p>
            <a:fld id="{5E0C7E38-01C8-424F-AA56-C1ACF3255CCB}" type="datetimeFigureOut">
              <a:rPr lang="en-BE" smtClean="0"/>
              <a:t>05/04/2023</a:t>
            </a:fld>
            <a:endParaRPr lang="en-BE"/>
          </a:p>
        </p:txBody>
      </p:sp>
      <p:sp>
        <p:nvSpPr>
          <p:cNvPr id="5" name="Footer Placeholder 4">
            <a:extLst>
              <a:ext uri="{FF2B5EF4-FFF2-40B4-BE49-F238E27FC236}">
                <a16:creationId xmlns:a16="http://schemas.microsoft.com/office/drawing/2014/main" id="{8F17C91D-7E8B-FCB0-E5CC-B24AACD87ADC}"/>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825F344A-90A1-FA31-C44F-DAE72EB84BD0}"/>
              </a:ext>
            </a:extLst>
          </p:cNvPr>
          <p:cNvSpPr>
            <a:spLocks noGrp="1"/>
          </p:cNvSpPr>
          <p:nvPr>
            <p:ph type="sldNum" sz="quarter" idx="12"/>
          </p:nvPr>
        </p:nvSpPr>
        <p:spPr/>
        <p:txBody>
          <a:bodyPr/>
          <a:lstStyle/>
          <a:p>
            <a:fld id="{27252699-6C27-4B85-91F2-5A556FEFBB67}" type="slidenum">
              <a:rPr lang="en-BE" smtClean="0"/>
              <a:t>‹#›</a:t>
            </a:fld>
            <a:endParaRPr lang="en-BE"/>
          </a:p>
        </p:txBody>
      </p:sp>
    </p:spTree>
    <p:extLst>
      <p:ext uri="{BB962C8B-B14F-4D97-AF65-F5344CB8AC3E}">
        <p14:creationId xmlns:p14="http://schemas.microsoft.com/office/powerpoint/2010/main" val="322354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EE796-B07A-2679-2AA8-F5B32321638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BE"/>
          </a:p>
        </p:txBody>
      </p:sp>
      <p:sp>
        <p:nvSpPr>
          <p:cNvPr id="3" name="Text Placeholder 2">
            <a:extLst>
              <a:ext uri="{FF2B5EF4-FFF2-40B4-BE49-F238E27FC236}">
                <a16:creationId xmlns:a16="http://schemas.microsoft.com/office/drawing/2014/main" id="{30EC15B7-D818-64A7-B0B5-4689A9389F0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01ACEDA-CFC9-5F2C-B85E-B6030B84A401}"/>
              </a:ext>
            </a:extLst>
          </p:cNvPr>
          <p:cNvSpPr>
            <a:spLocks noGrp="1"/>
          </p:cNvSpPr>
          <p:nvPr>
            <p:ph type="dt" sz="half" idx="10"/>
          </p:nvPr>
        </p:nvSpPr>
        <p:spPr/>
        <p:txBody>
          <a:bodyPr/>
          <a:lstStyle/>
          <a:p>
            <a:fld id="{5E0C7E38-01C8-424F-AA56-C1ACF3255CCB}" type="datetimeFigureOut">
              <a:rPr lang="en-BE" smtClean="0"/>
              <a:t>05/04/2023</a:t>
            </a:fld>
            <a:endParaRPr lang="en-BE"/>
          </a:p>
        </p:txBody>
      </p:sp>
      <p:sp>
        <p:nvSpPr>
          <p:cNvPr id="5" name="Footer Placeholder 4">
            <a:extLst>
              <a:ext uri="{FF2B5EF4-FFF2-40B4-BE49-F238E27FC236}">
                <a16:creationId xmlns:a16="http://schemas.microsoft.com/office/drawing/2014/main" id="{D285A9E0-C9CE-8898-B036-D7A30385F00A}"/>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14244899-0DC8-EC4E-4958-F2AD59CAF702}"/>
              </a:ext>
            </a:extLst>
          </p:cNvPr>
          <p:cNvSpPr>
            <a:spLocks noGrp="1"/>
          </p:cNvSpPr>
          <p:nvPr>
            <p:ph type="sldNum" sz="quarter" idx="12"/>
          </p:nvPr>
        </p:nvSpPr>
        <p:spPr/>
        <p:txBody>
          <a:bodyPr/>
          <a:lstStyle/>
          <a:p>
            <a:fld id="{27252699-6C27-4B85-91F2-5A556FEFBB67}" type="slidenum">
              <a:rPr lang="en-BE" smtClean="0"/>
              <a:t>‹#›</a:t>
            </a:fld>
            <a:endParaRPr lang="en-BE"/>
          </a:p>
        </p:txBody>
      </p:sp>
    </p:spTree>
    <p:extLst>
      <p:ext uri="{BB962C8B-B14F-4D97-AF65-F5344CB8AC3E}">
        <p14:creationId xmlns:p14="http://schemas.microsoft.com/office/powerpoint/2010/main" val="32414340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2D0A46-7A58-AF0F-D0DC-EA827BE864C8}"/>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85DDB80E-40B2-F281-CCEC-B220685282B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Content Placeholder 3">
            <a:extLst>
              <a:ext uri="{FF2B5EF4-FFF2-40B4-BE49-F238E27FC236}">
                <a16:creationId xmlns:a16="http://schemas.microsoft.com/office/drawing/2014/main" id="{BCE0B4EE-ABD1-FD20-5CF3-F6743BAD9AD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Date Placeholder 4">
            <a:extLst>
              <a:ext uri="{FF2B5EF4-FFF2-40B4-BE49-F238E27FC236}">
                <a16:creationId xmlns:a16="http://schemas.microsoft.com/office/drawing/2014/main" id="{DE487C65-9B78-94F1-A703-FBCB2A607518}"/>
              </a:ext>
            </a:extLst>
          </p:cNvPr>
          <p:cNvSpPr>
            <a:spLocks noGrp="1"/>
          </p:cNvSpPr>
          <p:nvPr>
            <p:ph type="dt" sz="half" idx="10"/>
          </p:nvPr>
        </p:nvSpPr>
        <p:spPr/>
        <p:txBody>
          <a:bodyPr/>
          <a:lstStyle/>
          <a:p>
            <a:fld id="{5E0C7E38-01C8-424F-AA56-C1ACF3255CCB}" type="datetimeFigureOut">
              <a:rPr lang="en-BE" smtClean="0"/>
              <a:t>05/04/2023</a:t>
            </a:fld>
            <a:endParaRPr lang="en-BE"/>
          </a:p>
        </p:txBody>
      </p:sp>
      <p:sp>
        <p:nvSpPr>
          <p:cNvPr id="6" name="Footer Placeholder 5">
            <a:extLst>
              <a:ext uri="{FF2B5EF4-FFF2-40B4-BE49-F238E27FC236}">
                <a16:creationId xmlns:a16="http://schemas.microsoft.com/office/drawing/2014/main" id="{1035327E-0A86-647E-ED15-22B3912D39AC}"/>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C613AFC5-A826-06BB-CFBA-07DD0E016DAA}"/>
              </a:ext>
            </a:extLst>
          </p:cNvPr>
          <p:cNvSpPr>
            <a:spLocks noGrp="1"/>
          </p:cNvSpPr>
          <p:nvPr>
            <p:ph type="sldNum" sz="quarter" idx="12"/>
          </p:nvPr>
        </p:nvSpPr>
        <p:spPr/>
        <p:txBody>
          <a:bodyPr/>
          <a:lstStyle/>
          <a:p>
            <a:fld id="{27252699-6C27-4B85-91F2-5A556FEFBB67}" type="slidenum">
              <a:rPr lang="en-BE" smtClean="0"/>
              <a:t>‹#›</a:t>
            </a:fld>
            <a:endParaRPr lang="en-BE"/>
          </a:p>
        </p:txBody>
      </p:sp>
    </p:spTree>
    <p:extLst>
      <p:ext uri="{BB962C8B-B14F-4D97-AF65-F5344CB8AC3E}">
        <p14:creationId xmlns:p14="http://schemas.microsoft.com/office/powerpoint/2010/main" val="1329180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E604C-8724-CD47-1708-3B4C960FFA28}"/>
              </a:ext>
            </a:extLst>
          </p:cNvPr>
          <p:cNvSpPr>
            <a:spLocks noGrp="1"/>
          </p:cNvSpPr>
          <p:nvPr>
            <p:ph type="title"/>
          </p:nvPr>
        </p:nvSpPr>
        <p:spPr>
          <a:xfrm>
            <a:off x="839788" y="365125"/>
            <a:ext cx="10515600" cy="1325563"/>
          </a:xfrm>
        </p:spPr>
        <p:txBody>
          <a:bodyPr/>
          <a:lstStyle/>
          <a:p>
            <a:r>
              <a:rPr lang="en-US"/>
              <a:t>Click to edit Master title style</a:t>
            </a:r>
            <a:endParaRPr lang="en-BE"/>
          </a:p>
        </p:txBody>
      </p:sp>
      <p:sp>
        <p:nvSpPr>
          <p:cNvPr id="3" name="Text Placeholder 2">
            <a:extLst>
              <a:ext uri="{FF2B5EF4-FFF2-40B4-BE49-F238E27FC236}">
                <a16:creationId xmlns:a16="http://schemas.microsoft.com/office/drawing/2014/main" id="{5EF66DA1-7EC6-FCFD-11BC-4CA305B6C91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FBDE997-B89E-45EF-B491-9A95EF01A0F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Text Placeholder 4">
            <a:extLst>
              <a:ext uri="{FF2B5EF4-FFF2-40B4-BE49-F238E27FC236}">
                <a16:creationId xmlns:a16="http://schemas.microsoft.com/office/drawing/2014/main" id="{5053968B-6311-5EA7-54D5-CAC07F47EB8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0C3CB07-63CF-3ECE-7892-9639F51BFB2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7" name="Date Placeholder 6">
            <a:extLst>
              <a:ext uri="{FF2B5EF4-FFF2-40B4-BE49-F238E27FC236}">
                <a16:creationId xmlns:a16="http://schemas.microsoft.com/office/drawing/2014/main" id="{67F89D82-03B0-F259-712E-2AF6F233894F}"/>
              </a:ext>
            </a:extLst>
          </p:cNvPr>
          <p:cNvSpPr>
            <a:spLocks noGrp="1"/>
          </p:cNvSpPr>
          <p:nvPr>
            <p:ph type="dt" sz="half" idx="10"/>
          </p:nvPr>
        </p:nvSpPr>
        <p:spPr/>
        <p:txBody>
          <a:bodyPr/>
          <a:lstStyle/>
          <a:p>
            <a:fld id="{5E0C7E38-01C8-424F-AA56-C1ACF3255CCB}" type="datetimeFigureOut">
              <a:rPr lang="en-BE" smtClean="0"/>
              <a:t>05/04/2023</a:t>
            </a:fld>
            <a:endParaRPr lang="en-BE"/>
          </a:p>
        </p:txBody>
      </p:sp>
      <p:sp>
        <p:nvSpPr>
          <p:cNvPr id="8" name="Footer Placeholder 7">
            <a:extLst>
              <a:ext uri="{FF2B5EF4-FFF2-40B4-BE49-F238E27FC236}">
                <a16:creationId xmlns:a16="http://schemas.microsoft.com/office/drawing/2014/main" id="{E64EC007-8540-E4A9-72FD-CB2E2DC1E762}"/>
              </a:ext>
            </a:extLst>
          </p:cNvPr>
          <p:cNvSpPr>
            <a:spLocks noGrp="1"/>
          </p:cNvSpPr>
          <p:nvPr>
            <p:ph type="ftr" sz="quarter" idx="11"/>
          </p:nvPr>
        </p:nvSpPr>
        <p:spPr/>
        <p:txBody>
          <a:bodyPr/>
          <a:lstStyle/>
          <a:p>
            <a:endParaRPr lang="en-BE"/>
          </a:p>
        </p:txBody>
      </p:sp>
      <p:sp>
        <p:nvSpPr>
          <p:cNvPr id="9" name="Slide Number Placeholder 8">
            <a:extLst>
              <a:ext uri="{FF2B5EF4-FFF2-40B4-BE49-F238E27FC236}">
                <a16:creationId xmlns:a16="http://schemas.microsoft.com/office/drawing/2014/main" id="{04480021-D178-B27B-3390-1AE6AA535778}"/>
              </a:ext>
            </a:extLst>
          </p:cNvPr>
          <p:cNvSpPr>
            <a:spLocks noGrp="1"/>
          </p:cNvSpPr>
          <p:nvPr>
            <p:ph type="sldNum" sz="quarter" idx="12"/>
          </p:nvPr>
        </p:nvSpPr>
        <p:spPr/>
        <p:txBody>
          <a:bodyPr/>
          <a:lstStyle/>
          <a:p>
            <a:fld id="{27252699-6C27-4B85-91F2-5A556FEFBB67}" type="slidenum">
              <a:rPr lang="en-BE" smtClean="0"/>
              <a:t>‹#›</a:t>
            </a:fld>
            <a:endParaRPr lang="en-BE"/>
          </a:p>
        </p:txBody>
      </p:sp>
    </p:spTree>
    <p:extLst>
      <p:ext uri="{BB962C8B-B14F-4D97-AF65-F5344CB8AC3E}">
        <p14:creationId xmlns:p14="http://schemas.microsoft.com/office/powerpoint/2010/main" val="20157792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8B8616-BAA5-915C-24B7-DA5C93B1D2EF}"/>
              </a:ext>
            </a:extLst>
          </p:cNvPr>
          <p:cNvSpPr>
            <a:spLocks noGrp="1"/>
          </p:cNvSpPr>
          <p:nvPr>
            <p:ph type="title"/>
          </p:nvPr>
        </p:nvSpPr>
        <p:spPr/>
        <p:txBody>
          <a:bodyPr/>
          <a:lstStyle/>
          <a:p>
            <a:r>
              <a:rPr lang="en-US"/>
              <a:t>Click to edit Master title style</a:t>
            </a:r>
            <a:endParaRPr lang="en-BE"/>
          </a:p>
        </p:txBody>
      </p:sp>
      <p:sp>
        <p:nvSpPr>
          <p:cNvPr id="3" name="Date Placeholder 2">
            <a:extLst>
              <a:ext uri="{FF2B5EF4-FFF2-40B4-BE49-F238E27FC236}">
                <a16:creationId xmlns:a16="http://schemas.microsoft.com/office/drawing/2014/main" id="{94E197C8-BC38-8A7A-4157-86FE8FF4D4D5}"/>
              </a:ext>
            </a:extLst>
          </p:cNvPr>
          <p:cNvSpPr>
            <a:spLocks noGrp="1"/>
          </p:cNvSpPr>
          <p:nvPr>
            <p:ph type="dt" sz="half" idx="10"/>
          </p:nvPr>
        </p:nvSpPr>
        <p:spPr/>
        <p:txBody>
          <a:bodyPr/>
          <a:lstStyle/>
          <a:p>
            <a:fld id="{5E0C7E38-01C8-424F-AA56-C1ACF3255CCB}" type="datetimeFigureOut">
              <a:rPr lang="en-BE" smtClean="0"/>
              <a:t>05/04/2023</a:t>
            </a:fld>
            <a:endParaRPr lang="en-BE"/>
          </a:p>
        </p:txBody>
      </p:sp>
      <p:sp>
        <p:nvSpPr>
          <p:cNvPr id="4" name="Footer Placeholder 3">
            <a:extLst>
              <a:ext uri="{FF2B5EF4-FFF2-40B4-BE49-F238E27FC236}">
                <a16:creationId xmlns:a16="http://schemas.microsoft.com/office/drawing/2014/main" id="{26549652-AC84-5659-B1A0-957FDBD099D6}"/>
              </a:ext>
            </a:extLst>
          </p:cNvPr>
          <p:cNvSpPr>
            <a:spLocks noGrp="1"/>
          </p:cNvSpPr>
          <p:nvPr>
            <p:ph type="ftr" sz="quarter" idx="11"/>
          </p:nvPr>
        </p:nvSpPr>
        <p:spPr/>
        <p:txBody>
          <a:bodyPr/>
          <a:lstStyle/>
          <a:p>
            <a:endParaRPr lang="en-BE"/>
          </a:p>
        </p:txBody>
      </p:sp>
      <p:sp>
        <p:nvSpPr>
          <p:cNvPr id="5" name="Slide Number Placeholder 4">
            <a:extLst>
              <a:ext uri="{FF2B5EF4-FFF2-40B4-BE49-F238E27FC236}">
                <a16:creationId xmlns:a16="http://schemas.microsoft.com/office/drawing/2014/main" id="{A328A0F1-D228-66A7-DDD8-4D536B85FD24}"/>
              </a:ext>
            </a:extLst>
          </p:cNvPr>
          <p:cNvSpPr>
            <a:spLocks noGrp="1"/>
          </p:cNvSpPr>
          <p:nvPr>
            <p:ph type="sldNum" sz="quarter" idx="12"/>
          </p:nvPr>
        </p:nvSpPr>
        <p:spPr/>
        <p:txBody>
          <a:bodyPr/>
          <a:lstStyle/>
          <a:p>
            <a:fld id="{27252699-6C27-4B85-91F2-5A556FEFBB67}" type="slidenum">
              <a:rPr lang="en-BE" smtClean="0"/>
              <a:t>‹#›</a:t>
            </a:fld>
            <a:endParaRPr lang="en-BE"/>
          </a:p>
        </p:txBody>
      </p:sp>
    </p:spTree>
    <p:extLst>
      <p:ext uri="{BB962C8B-B14F-4D97-AF65-F5344CB8AC3E}">
        <p14:creationId xmlns:p14="http://schemas.microsoft.com/office/powerpoint/2010/main" val="3548755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A58DCE9-EF65-381E-7596-8A11BE931A85}"/>
              </a:ext>
            </a:extLst>
          </p:cNvPr>
          <p:cNvSpPr>
            <a:spLocks noGrp="1"/>
          </p:cNvSpPr>
          <p:nvPr>
            <p:ph type="dt" sz="half" idx="10"/>
          </p:nvPr>
        </p:nvSpPr>
        <p:spPr/>
        <p:txBody>
          <a:bodyPr/>
          <a:lstStyle/>
          <a:p>
            <a:fld id="{5E0C7E38-01C8-424F-AA56-C1ACF3255CCB}" type="datetimeFigureOut">
              <a:rPr lang="en-BE" smtClean="0"/>
              <a:t>05/04/2023</a:t>
            </a:fld>
            <a:endParaRPr lang="en-BE"/>
          </a:p>
        </p:txBody>
      </p:sp>
      <p:sp>
        <p:nvSpPr>
          <p:cNvPr id="3" name="Footer Placeholder 2">
            <a:extLst>
              <a:ext uri="{FF2B5EF4-FFF2-40B4-BE49-F238E27FC236}">
                <a16:creationId xmlns:a16="http://schemas.microsoft.com/office/drawing/2014/main" id="{79EB8295-86D1-D9FE-9184-5BF8EED20843}"/>
              </a:ext>
            </a:extLst>
          </p:cNvPr>
          <p:cNvSpPr>
            <a:spLocks noGrp="1"/>
          </p:cNvSpPr>
          <p:nvPr>
            <p:ph type="ftr" sz="quarter" idx="11"/>
          </p:nvPr>
        </p:nvSpPr>
        <p:spPr/>
        <p:txBody>
          <a:bodyPr/>
          <a:lstStyle/>
          <a:p>
            <a:endParaRPr lang="en-BE"/>
          </a:p>
        </p:txBody>
      </p:sp>
      <p:sp>
        <p:nvSpPr>
          <p:cNvPr id="4" name="Slide Number Placeholder 3">
            <a:extLst>
              <a:ext uri="{FF2B5EF4-FFF2-40B4-BE49-F238E27FC236}">
                <a16:creationId xmlns:a16="http://schemas.microsoft.com/office/drawing/2014/main" id="{9D343846-E6B8-609E-6748-4B6C17634277}"/>
              </a:ext>
            </a:extLst>
          </p:cNvPr>
          <p:cNvSpPr>
            <a:spLocks noGrp="1"/>
          </p:cNvSpPr>
          <p:nvPr>
            <p:ph type="sldNum" sz="quarter" idx="12"/>
          </p:nvPr>
        </p:nvSpPr>
        <p:spPr/>
        <p:txBody>
          <a:bodyPr/>
          <a:lstStyle/>
          <a:p>
            <a:fld id="{27252699-6C27-4B85-91F2-5A556FEFBB67}" type="slidenum">
              <a:rPr lang="en-BE" smtClean="0"/>
              <a:t>‹#›</a:t>
            </a:fld>
            <a:endParaRPr lang="en-BE"/>
          </a:p>
        </p:txBody>
      </p:sp>
    </p:spTree>
    <p:extLst>
      <p:ext uri="{BB962C8B-B14F-4D97-AF65-F5344CB8AC3E}">
        <p14:creationId xmlns:p14="http://schemas.microsoft.com/office/powerpoint/2010/main" val="11365113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2A861-2D28-1564-3502-83D17BABE7B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Content Placeholder 2">
            <a:extLst>
              <a:ext uri="{FF2B5EF4-FFF2-40B4-BE49-F238E27FC236}">
                <a16:creationId xmlns:a16="http://schemas.microsoft.com/office/drawing/2014/main" id="{3A5215F2-E553-4537-F8ED-C094F77267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Text Placeholder 3">
            <a:extLst>
              <a:ext uri="{FF2B5EF4-FFF2-40B4-BE49-F238E27FC236}">
                <a16:creationId xmlns:a16="http://schemas.microsoft.com/office/drawing/2014/main" id="{6E2FBC73-06FC-A0EE-E098-C68645D3CA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6F5889-A670-0C62-2EBE-2D26629B5223}"/>
              </a:ext>
            </a:extLst>
          </p:cNvPr>
          <p:cNvSpPr>
            <a:spLocks noGrp="1"/>
          </p:cNvSpPr>
          <p:nvPr>
            <p:ph type="dt" sz="half" idx="10"/>
          </p:nvPr>
        </p:nvSpPr>
        <p:spPr/>
        <p:txBody>
          <a:bodyPr/>
          <a:lstStyle/>
          <a:p>
            <a:fld id="{5E0C7E38-01C8-424F-AA56-C1ACF3255CCB}" type="datetimeFigureOut">
              <a:rPr lang="en-BE" smtClean="0"/>
              <a:t>05/04/2023</a:t>
            </a:fld>
            <a:endParaRPr lang="en-BE"/>
          </a:p>
        </p:txBody>
      </p:sp>
      <p:sp>
        <p:nvSpPr>
          <p:cNvPr id="6" name="Footer Placeholder 5">
            <a:extLst>
              <a:ext uri="{FF2B5EF4-FFF2-40B4-BE49-F238E27FC236}">
                <a16:creationId xmlns:a16="http://schemas.microsoft.com/office/drawing/2014/main" id="{8E005F3A-F417-074F-8BD9-E05E27ADFA10}"/>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0168862F-3E7A-A87B-3E0E-8555C53D45FF}"/>
              </a:ext>
            </a:extLst>
          </p:cNvPr>
          <p:cNvSpPr>
            <a:spLocks noGrp="1"/>
          </p:cNvSpPr>
          <p:nvPr>
            <p:ph type="sldNum" sz="quarter" idx="12"/>
          </p:nvPr>
        </p:nvSpPr>
        <p:spPr/>
        <p:txBody>
          <a:bodyPr/>
          <a:lstStyle/>
          <a:p>
            <a:fld id="{27252699-6C27-4B85-91F2-5A556FEFBB67}" type="slidenum">
              <a:rPr lang="en-BE" smtClean="0"/>
              <a:t>‹#›</a:t>
            </a:fld>
            <a:endParaRPr lang="en-BE"/>
          </a:p>
        </p:txBody>
      </p:sp>
    </p:spTree>
    <p:extLst>
      <p:ext uri="{BB962C8B-B14F-4D97-AF65-F5344CB8AC3E}">
        <p14:creationId xmlns:p14="http://schemas.microsoft.com/office/powerpoint/2010/main" val="31555352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22545B-654F-19F2-E98E-3E60F5F2A4B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Picture Placeholder 2">
            <a:extLst>
              <a:ext uri="{FF2B5EF4-FFF2-40B4-BE49-F238E27FC236}">
                <a16:creationId xmlns:a16="http://schemas.microsoft.com/office/drawing/2014/main" id="{E86FFAD9-DD4C-D4FB-DB3B-A963CE98E05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00B3A9F4-15D8-1018-A68A-AFE7096E47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CB4CC26-C382-53FE-BDD8-CBA27647E4F9}"/>
              </a:ext>
            </a:extLst>
          </p:cNvPr>
          <p:cNvSpPr>
            <a:spLocks noGrp="1"/>
          </p:cNvSpPr>
          <p:nvPr>
            <p:ph type="dt" sz="half" idx="10"/>
          </p:nvPr>
        </p:nvSpPr>
        <p:spPr/>
        <p:txBody>
          <a:bodyPr/>
          <a:lstStyle/>
          <a:p>
            <a:fld id="{5E0C7E38-01C8-424F-AA56-C1ACF3255CCB}" type="datetimeFigureOut">
              <a:rPr lang="en-BE" smtClean="0"/>
              <a:t>05/04/2023</a:t>
            </a:fld>
            <a:endParaRPr lang="en-BE"/>
          </a:p>
        </p:txBody>
      </p:sp>
      <p:sp>
        <p:nvSpPr>
          <p:cNvPr id="6" name="Footer Placeholder 5">
            <a:extLst>
              <a:ext uri="{FF2B5EF4-FFF2-40B4-BE49-F238E27FC236}">
                <a16:creationId xmlns:a16="http://schemas.microsoft.com/office/drawing/2014/main" id="{23FE4F38-9107-9F00-D8A6-32C59D3B57DC}"/>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E96ACDA3-1188-1A7B-6D8E-9D2DF5C2DC6D}"/>
              </a:ext>
            </a:extLst>
          </p:cNvPr>
          <p:cNvSpPr>
            <a:spLocks noGrp="1"/>
          </p:cNvSpPr>
          <p:nvPr>
            <p:ph type="sldNum" sz="quarter" idx="12"/>
          </p:nvPr>
        </p:nvSpPr>
        <p:spPr/>
        <p:txBody>
          <a:bodyPr/>
          <a:lstStyle/>
          <a:p>
            <a:fld id="{27252699-6C27-4B85-91F2-5A556FEFBB67}" type="slidenum">
              <a:rPr lang="en-BE" smtClean="0"/>
              <a:t>‹#›</a:t>
            </a:fld>
            <a:endParaRPr lang="en-BE"/>
          </a:p>
        </p:txBody>
      </p:sp>
    </p:spTree>
    <p:extLst>
      <p:ext uri="{BB962C8B-B14F-4D97-AF65-F5344CB8AC3E}">
        <p14:creationId xmlns:p14="http://schemas.microsoft.com/office/powerpoint/2010/main" val="40292271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C360DB-C47C-E15E-8BC5-84638D6121E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Cliquez pour modifier le style du titre principal</a:t>
            </a:r>
            <a:endParaRPr lang="en-BE"/>
          </a:p>
        </p:txBody>
      </p:sp>
      <p:sp>
        <p:nvSpPr>
          <p:cNvPr id="3" name="Text Placeholder 2">
            <a:extLst>
              <a:ext uri="{FF2B5EF4-FFF2-40B4-BE49-F238E27FC236}">
                <a16:creationId xmlns:a16="http://schemas.microsoft.com/office/drawing/2014/main" id="{3123E024-17C4-A80E-2896-C3FAB3A94A4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Cliquez pour modifier les styles de texte du Master</a:t>
            </a:r>
          </a:p>
          <a:p>
            <a:pPr lvl="1"/>
            <a:r>
              <a:rPr lang="en-US"/>
              <a:t>Deuxième niveau</a:t>
            </a:r>
          </a:p>
          <a:p>
            <a:pPr lvl="2"/>
            <a:r>
              <a:rPr lang="en-US"/>
              <a:t>Troisième niveau</a:t>
            </a:r>
          </a:p>
          <a:p>
            <a:pPr lvl="3"/>
            <a:r>
              <a:rPr lang="en-US"/>
              <a:t>Quatrième niveau</a:t>
            </a:r>
          </a:p>
          <a:p>
            <a:pPr lvl="4"/>
            <a:r>
              <a:rPr lang="en-US"/>
              <a:t>Cinquième niveau</a:t>
            </a:r>
            <a:endParaRPr lang="en-BE"/>
          </a:p>
        </p:txBody>
      </p:sp>
      <p:sp>
        <p:nvSpPr>
          <p:cNvPr id="4" name="Date Placeholder 3">
            <a:extLst>
              <a:ext uri="{FF2B5EF4-FFF2-40B4-BE49-F238E27FC236}">
                <a16:creationId xmlns:a16="http://schemas.microsoft.com/office/drawing/2014/main" id="{A72AB8D8-39EB-87E2-B11B-85AB630C04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0C7E38-01C8-424F-AA56-C1ACF3255CCB}" type="datetimeFigureOut">
              <a:rPr lang="en-BE" smtClean="0"/>
              <a:t>05/04/2023</a:t>
            </a:fld>
            <a:endParaRPr lang="en-BE"/>
          </a:p>
        </p:txBody>
      </p:sp>
      <p:sp>
        <p:nvSpPr>
          <p:cNvPr id="5" name="Footer Placeholder 4">
            <a:extLst>
              <a:ext uri="{FF2B5EF4-FFF2-40B4-BE49-F238E27FC236}">
                <a16:creationId xmlns:a16="http://schemas.microsoft.com/office/drawing/2014/main" id="{3217E960-9AA1-FB09-B638-08B97F8D3B0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BE"/>
          </a:p>
        </p:txBody>
      </p:sp>
      <p:sp>
        <p:nvSpPr>
          <p:cNvPr id="6" name="Slide Number Placeholder 5">
            <a:extLst>
              <a:ext uri="{FF2B5EF4-FFF2-40B4-BE49-F238E27FC236}">
                <a16:creationId xmlns:a16="http://schemas.microsoft.com/office/drawing/2014/main" id="{7871D810-D71B-3210-F729-BFDCFEC8E62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252699-6C27-4B85-91F2-5A556FEFBB67}" type="slidenum">
              <a:rPr lang="en-BE" smtClean="0"/>
              <a:t>‹#›</a:t>
            </a:fld>
            <a:endParaRPr lang="en-BE"/>
          </a:p>
        </p:txBody>
      </p:sp>
    </p:spTree>
    <p:extLst>
      <p:ext uri="{BB962C8B-B14F-4D97-AF65-F5344CB8AC3E}">
        <p14:creationId xmlns:p14="http://schemas.microsoft.com/office/powerpoint/2010/main" val="34061032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4.xml"/><Relationship Id="rId4" Type="http://schemas.openxmlformats.org/officeDocument/2006/relationships/image" Target="../media/image5.sv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18.xml"/><Relationship Id="rId1" Type="http://schemas.openxmlformats.org/officeDocument/2006/relationships/slideLayout" Target="../slideLayouts/slideLayout14.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6.svg"/><Relationship Id="rId2" Type="http://schemas.openxmlformats.org/officeDocument/2006/relationships/notesSlide" Target="../notesSlides/notesSlide24.xml"/><Relationship Id="rId1" Type="http://schemas.openxmlformats.org/officeDocument/2006/relationships/slideLayout" Target="../slideLayouts/slideLayout14.xml"/><Relationship Id="rId6" Type="http://schemas.openxmlformats.org/officeDocument/2006/relationships/image" Target="../media/image15.png"/><Relationship Id="rId5" Type="http://schemas.openxmlformats.org/officeDocument/2006/relationships/image" Target="../media/image14.svg"/><Relationship Id="rId4" Type="http://schemas.openxmlformats.org/officeDocument/2006/relationships/image" Target="../media/image13.png"/></Relationships>
</file>

<file path=ppt/slides/_rels/slide2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5.xml"/><Relationship Id="rId1" Type="http://schemas.openxmlformats.org/officeDocument/2006/relationships/slideLayout" Target="../slideLayouts/slideLayout14.xml"/><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slides/_rels/slide26.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6.xml"/><Relationship Id="rId1" Type="http://schemas.openxmlformats.org/officeDocument/2006/relationships/slideLayout" Target="../slideLayouts/slideLayout14.xml"/><Relationship Id="rId4" Type="http://schemas.openxmlformats.org/officeDocument/2006/relationships/image" Target="../media/image22.svg"/></Relationships>
</file>

<file path=ppt/slides/_rels/slide27.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7.xml"/><Relationship Id="rId1" Type="http://schemas.openxmlformats.org/officeDocument/2006/relationships/slideLayout" Target="../slideLayouts/slideLayout14.xml"/><Relationship Id="rId4" Type="http://schemas.openxmlformats.org/officeDocument/2006/relationships/image" Target="../media/image22.svg"/></Relationships>
</file>

<file path=ppt/slides/_rels/slide28.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8.xml"/><Relationship Id="rId1" Type="http://schemas.openxmlformats.org/officeDocument/2006/relationships/slideLayout" Target="../slideLayouts/slideLayout14.xml"/><Relationship Id="rId4" Type="http://schemas.openxmlformats.org/officeDocument/2006/relationships/image" Target="../media/image22.svg"/></Relationships>
</file>

<file path=ppt/slides/_rels/slide2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9.xml"/><Relationship Id="rId1" Type="http://schemas.openxmlformats.org/officeDocument/2006/relationships/slideLayout" Target="../slideLayouts/slideLayout14.xml"/><Relationship Id="rId4" Type="http://schemas.openxmlformats.org/officeDocument/2006/relationships/image" Target="../media/image22.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31.xml"/><Relationship Id="rId1" Type="http://schemas.openxmlformats.org/officeDocument/2006/relationships/slideLayout" Target="../slideLayouts/slideLayout14.xml"/><Relationship Id="rId4" Type="http://schemas.openxmlformats.org/officeDocument/2006/relationships/image" Target="../media/image20.svg"/></Relationships>
</file>

<file path=ppt/slides/_rels/slide32.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32.xml"/><Relationship Id="rId1" Type="http://schemas.openxmlformats.org/officeDocument/2006/relationships/slideLayout" Target="../slideLayouts/slideLayout14.xml"/><Relationship Id="rId4" Type="http://schemas.openxmlformats.org/officeDocument/2006/relationships/image" Target="../media/image24.svg"/></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36.xml"/><Relationship Id="rId1" Type="http://schemas.openxmlformats.org/officeDocument/2006/relationships/slideLayout" Target="../slideLayouts/slideLayout14.xml"/><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26.svg"/></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D674E74-C7E9-7365-00BB-14BBFC33027B}"/>
              </a:ext>
            </a:extLst>
          </p:cNvPr>
          <p:cNvSpPr txBox="1"/>
          <p:nvPr/>
        </p:nvSpPr>
        <p:spPr>
          <a:xfrm>
            <a:off x="851850" y="1922480"/>
            <a:ext cx="5140411" cy="1785104"/>
          </a:xfrm>
          <a:prstGeom prst="rect">
            <a:avLst/>
          </a:prstGeom>
          <a:noFill/>
        </p:spPr>
        <p:txBody>
          <a:bodyPr wrap="square" rtlCol="0">
            <a:spAutoFit/>
          </a:bodyPr>
          <a:lstStyle/>
          <a:p>
            <a:r>
              <a:rPr lang="en-CA" sz="5400" b="1" dirty="0">
                <a:solidFill>
                  <a:schemeClr val="accent6"/>
                </a:solidFill>
                <a:latin typeface="Garamond" panose="02020404030301010803" pitchFamily="18" charset="0"/>
              </a:rPr>
              <a:t>L'évaluation</a:t>
            </a:r>
          </a:p>
          <a:p>
            <a:endParaRPr lang="en-CA" sz="2800" b="1" spc="300" dirty="0">
              <a:solidFill>
                <a:schemeClr val="accent6"/>
              </a:solidFill>
              <a:latin typeface="Garamond" panose="02020404030301010803" pitchFamily="18" charset="0"/>
            </a:endParaRPr>
          </a:p>
          <a:p>
            <a:r>
              <a:rPr lang="en-CA" sz="2800" b="1" spc="300" dirty="0">
                <a:solidFill>
                  <a:schemeClr val="accent6"/>
                </a:solidFill>
                <a:latin typeface="Garamond" panose="02020404030301010803" pitchFamily="18" charset="0"/>
              </a:rPr>
              <a:t>NIVEAU 1 MODULE 7</a:t>
            </a:r>
          </a:p>
        </p:txBody>
      </p:sp>
      <p:pic>
        <p:nvPicPr>
          <p:cNvPr id="13" name="Picture 12" descr="Logo&#10;&#10;Description automatically generated">
            <a:extLst>
              <a:ext uri="{FF2B5EF4-FFF2-40B4-BE49-F238E27FC236}">
                <a16:creationId xmlns:a16="http://schemas.microsoft.com/office/drawing/2014/main" id="{D1A347A9-009E-D590-9383-906DE91708F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83079" y="4258960"/>
            <a:ext cx="2405008" cy="923462"/>
          </a:xfrm>
          <a:prstGeom prst="rect">
            <a:avLst/>
          </a:prstGeom>
        </p:spPr>
      </p:pic>
      <p:pic>
        <p:nvPicPr>
          <p:cNvPr id="14" name="Picture 13" descr="Text&#10;&#10;Description automatically generated">
            <a:extLst>
              <a:ext uri="{FF2B5EF4-FFF2-40B4-BE49-F238E27FC236}">
                <a16:creationId xmlns:a16="http://schemas.microsoft.com/office/drawing/2014/main" id="{659EF343-DC3D-1E5E-35C6-DFB8EACD3F6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4892" y="4360601"/>
            <a:ext cx="2405009" cy="685884"/>
          </a:xfrm>
          <a:prstGeom prst="rect">
            <a:avLst/>
          </a:prstGeom>
        </p:spPr>
      </p:pic>
      <p:sp>
        <p:nvSpPr>
          <p:cNvPr id="15" name="Hexagon 14">
            <a:extLst>
              <a:ext uri="{FF2B5EF4-FFF2-40B4-BE49-F238E27FC236}">
                <a16:creationId xmlns:a16="http://schemas.microsoft.com/office/drawing/2014/main" id="{06B9099A-2BD9-6701-2E70-4526A7FABEAE}"/>
              </a:ext>
            </a:extLst>
          </p:cNvPr>
          <p:cNvSpPr/>
          <p:nvPr/>
        </p:nvSpPr>
        <p:spPr>
          <a:xfrm rot="1782986">
            <a:off x="6596435" y="1550461"/>
            <a:ext cx="4536237" cy="3910539"/>
          </a:xfrm>
          <a:prstGeom prst="hexagon">
            <a:avLst>
              <a:gd name="adj" fmla="val 28965"/>
              <a:gd name="vf" fmla="val 11547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grpSp>
        <p:nvGrpSpPr>
          <p:cNvPr id="5" name="Group 4">
            <a:extLst>
              <a:ext uri="{FF2B5EF4-FFF2-40B4-BE49-F238E27FC236}">
                <a16:creationId xmlns:a16="http://schemas.microsoft.com/office/drawing/2014/main" id="{36CD128E-0E46-A7C1-0242-27B53AA38F18}"/>
              </a:ext>
            </a:extLst>
          </p:cNvPr>
          <p:cNvGrpSpPr/>
          <p:nvPr/>
        </p:nvGrpSpPr>
        <p:grpSpPr>
          <a:xfrm rot="21023167">
            <a:off x="7933479" y="2316202"/>
            <a:ext cx="1862147" cy="2379055"/>
            <a:chOff x="2624677" y="2611508"/>
            <a:chExt cx="1684492" cy="2042442"/>
          </a:xfrm>
        </p:grpSpPr>
        <p:sp>
          <p:nvSpPr>
            <p:cNvPr id="8" name="Rectangle: Single Corner Snipped 7">
              <a:extLst>
                <a:ext uri="{FF2B5EF4-FFF2-40B4-BE49-F238E27FC236}">
                  <a16:creationId xmlns:a16="http://schemas.microsoft.com/office/drawing/2014/main" id="{56F0EEC2-D1C1-9CDF-A51F-8D069036B4D3}"/>
                </a:ext>
              </a:extLst>
            </p:cNvPr>
            <p:cNvSpPr/>
            <p:nvPr/>
          </p:nvSpPr>
          <p:spPr>
            <a:xfrm rot="582585">
              <a:off x="2624677" y="2611508"/>
              <a:ext cx="1684492" cy="2042442"/>
            </a:xfrm>
            <a:prstGeom prst="snip1Rect">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grpSp>
          <p:nvGrpSpPr>
            <p:cNvPr id="9" name="Group 8">
              <a:extLst>
                <a:ext uri="{FF2B5EF4-FFF2-40B4-BE49-F238E27FC236}">
                  <a16:creationId xmlns:a16="http://schemas.microsoft.com/office/drawing/2014/main" id="{833995E6-BAF5-57C3-2EA4-2A3A3302FC60}"/>
                </a:ext>
              </a:extLst>
            </p:cNvPr>
            <p:cNvGrpSpPr/>
            <p:nvPr/>
          </p:nvGrpSpPr>
          <p:grpSpPr>
            <a:xfrm rot="619501">
              <a:off x="3224746" y="3087487"/>
              <a:ext cx="506112" cy="1135915"/>
              <a:chOff x="5960196" y="3632825"/>
              <a:chExt cx="324376" cy="728028"/>
            </a:xfrm>
            <a:solidFill>
              <a:schemeClr val="bg1"/>
            </a:solidFill>
          </p:grpSpPr>
          <p:sp>
            <p:nvSpPr>
              <p:cNvPr id="10" name="Round Same Side Corner Rectangle 46">
                <a:extLst>
                  <a:ext uri="{FF2B5EF4-FFF2-40B4-BE49-F238E27FC236}">
                    <a16:creationId xmlns:a16="http://schemas.microsoft.com/office/drawing/2014/main" id="{6C20BAAD-7708-BF5A-70AA-223746E744C1}"/>
                  </a:ext>
                </a:extLst>
              </p:cNvPr>
              <p:cNvSpPr/>
              <p:nvPr/>
            </p:nvSpPr>
            <p:spPr>
              <a:xfrm>
                <a:off x="5962575" y="4012912"/>
                <a:ext cx="320731" cy="347941"/>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sp>
            <p:nvSpPr>
              <p:cNvPr id="11" name="Oval 10">
                <a:extLst>
                  <a:ext uri="{FF2B5EF4-FFF2-40B4-BE49-F238E27FC236}">
                    <a16:creationId xmlns:a16="http://schemas.microsoft.com/office/drawing/2014/main" id="{69CF48FF-1FD0-60D1-48EE-B6781075BB3B}"/>
                  </a:ext>
                </a:extLst>
              </p:cNvPr>
              <p:cNvSpPr/>
              <p:nvPr/>
            </p:nvSpPr>
            <p:spPr>
              <a:xfrm>
                <a:off x="5960196" y="3632825"/>
                <a:ext cx="324376" cy="315383"/>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b="1" dirty="0">
                  <a:solidFill>
                    <a:schemeClr val="bg1"/>
                  </a:solidFill>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7799276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EE8174B-787D-3E11-AB30-0CEFF5BAAB8A}"/>
              </a:ext>
            </a:extLst>
          </p:cNvPr>
          <p:cNvSpPr>
            <a:spLocks noGrp="1"/>
          </p:cNvSpPr>
          <p:nvPr>
            <p:ph type="title"/>
          </p:nvPr>
        </p:nvSpPr>
        <p:spPr/>
        <p:txBody>
          <a:bodyPr/>
          <a:lstStyle/>
          <a:p>
            <a:r>
              <a:rPr lang="en-GB" dirty="0"/>
              <a:t>Techniques pour instaurer la confiance </a:t>
            </a:r>
            <a:endParaRPr lang="en-BE" dirty="0"/>
          </a:p>
        </p:txBody>
      </p:sp>
      <p:sp>
        <p:nvSpPr>
          <p:cNvPr id="5" name="TextBox 4">
            <a:extLst>
              <a:ext uri="{FF2B5EF4-FFF2-40B4-BE49-F238E27FC236}">
                <a16:creationId xmlns:a16="http://schemas.microsoft.com/office/drawing/2014/main" id="{CD822103-55A4-104E-FD68-1F3F545C9C11}"/>
              </a:ext>
            </a:extLst>
          </p:cNvPr>
          <p:cNvSpPr txBox="1"/>
          <p:nvPr/>
        </p:nvSpPr>
        <p:spPr>
          <a:xfrm>
            <a:off x="1637731" y="1470578"/>
            <a:ext cx="4207043" cy="1477328"/>
          </a:xfrm>
          <a:prstGeom prst="rect">
            <a:avLst/>
          </a:prstGeom>
          <a:noFill/>
        </p:spPr>
        <p:txBody>
          <a:bodyPr wrap="square">
            <a:spAutoFit/>
          </a:bodyPr>
          <a:lstStyle/>
          <a:p>
            <a:r>
              <a:rPr lang="en-GB" sz="1800" b="1" dirty="0">
                <a:latin typeface="Arial" panose="020B0604020202020204" pitchFamily="34" charset="0"/>
                <a:cs typeface="Arial" panose="020B0604020202020204" pitchFamily="34" charset="0"/>
              </a:rPr>
              <a:t>CRÉER DE LA PRÉVISIBILITÉ</a:t>
            </a:r>
            <a:endParaRPr lang="en-GB" b="1" dirty="0">
              <a:latin typeface="Arial" panose="020B0604020202020204" pitchFamily="34" charset="0"/>
              <a:cs typeface="Arial" panose="020B0604020202020204" pitchFamily="34" charset="0"/>
            </a:endParaRPr>
          </a:p>
          <a:p>
            <a:r>
              <a:rPr lang="en-GB" sz="1800" dirty="0">
                <a:latin typeface="Arial" panose="020B0604020202020204" pitchFamily="34" charset="0"/>
                <a:cs typeface="Arial" panose="020B0604020202020204" pitchFamily="34" charset="0"/>
              </a:rPr>
              <a:t>Préparez-vous à rencontrer l'enfant et/ou les personnes qui s'en occupent, expliquez-leur ce qu'ils peuvent attendre de votre soutien, soyez présent à l'heure dite, etc.</a:t>
            </a:r>
          </a:p>
        </p:txBody>
      </p:sp>
      <p:sp>
        <p:nvSpPr>
          <p:cNvPr id="6" name="TextBox 5">
            <a:extLst>
              <a:ext uri="{FF2B5EF4-FFF2-40B4-BE49-F238E27FC236}">
                <a16:creationId xmlns:a16="http://schemas.microsoft.com/office/drawing/2014/main" id="{D9B57FA1-DA92-4B95-AA02-C2B1E4EE9627}"/>
              </a:ext>
            </a:extLst>
          </p:cNvPr>
          <p:cNvSpPr txBox="1"/>
          <p:nvPr/>
        </p:nvSpPr>
        <p:spPr>
          <a:xfrm>
            <a:off x="7191412" y="1433352"/>
            <a:ext cx="4207043" cy="1200329"/>
          </a:xfrm>
          <a:prstGeom prst="rect">
            <a:avLst/>
          </a:prstGeom>
          <a:noFill/>
        </p:spPr>
        <p:txBody>
          <a:bodyPr wrap="square">
            <a:spAutoFit/>
          </a:bodyPr>
          <a:lstStyle/>
          <a:p>
            <a:r>
              <a:rPr lang="en-GB" sz="1800" b="1" dirty="0">
                <a:latin typeface="Arial" panose="020B0604020202020204" pitchFamily="34" charset="0"/>
                <a:cs typeface="Arial" panose="020B0604020202020204" pitchFamily="34" charset="0"/>
              </a:rPr>
              <a:t>INCLURE UN </a:t>
            </a:r>
            <a:r>
              <a:rPr lang="en-GB" b="1" dirty="0">
                <a:latin typeface="Arial" panose="020B0604020202020204" pitchFamily="34" charset="0"/>
                <a:cs typeface="Arial" panose="020B0604020202020204" pitchFamily="34" charset="0"/>
              </a:rPr>
              <a:t>ADULTE DE </a:t>
            </a:r>
            <a:r>
              <a:rPr lang="en-GB" sz="1800" b="1" dirty="0">
                <a:latin typeface="Arial" panose="020B0604020202020204" pitchFamily="34" charset="0"/>
                <a:cs typeface="Arial" panose="020B0604020202020204" pitchFamily="34" charset="0"/>
              </a:rPr>
              <a:t>CONFIANCE</a:t>
            </a:r>
          </a:p>
          <a:p>
            <a:r>
              <a:rPr lang="en-US" dirty="0">
                <a:latin typeface="Arial" panose="020B0604020202020204" pitchFamily="34" charset="0"/>
                <a:cs typeface="Arial" panose="020B0604020202020204" pitchFamily="34" charset="0"/>
              </a:rPr>
              <a:t>Inclure le parent, la personne qui s'occupe de l'enfant ou un autre adulte de confiance lorsque c'est possible et sans danger. </a:t>
            </a:r>
          </a:p>
        </p:txBody>
      </p:sp>
      <p:sp>
        <p:nvSpPr>
          <p:cNvPr id="7" name="TextBox 6">
            <a:extLst>
              <a:ext uri="{FF2B5EF4-FFF2-40B4-BE49-F238E27FC236}">
                <a16:creationId xmlns:a16="http://schemas.microsoft.com/office/drawing/2014/main" id="{DDE29E74-A9AF-87F4-16D0-81F999C582AA}"/>
              </a:ext>
            </a:extLst>
          </p:cNvPr>
          <p:cNvSpPr txBox="1"/>
          <p:nvPr/>
        </p:nvSpPr>
        <p:spPr>
          <a:xfrm>
            <a:off x="1637731" y="3429000"/>
            <a:ext cx="4368547" cy="2585323"/>
          </a:xfrm>
          <a:prstGeom prst="rect">
            <a:avLst/>
          </a:prstGeom>
          <a:noFill/>
        </p:spPr>
        <p:txBody>
          <a:bodyPr wrap="square">
            <a:spAutoFit/>
          </a:bodyPr>
          <a:lstStyle/>
          <a:p>
            <a:r>
              <a:rPr lang="en-GB" b="1" dirty="0">
                <a:latin typeface="Arial" panose="020B0604020202020204" pitchFamily="34" charset="0"/>
                <a:cs typeface="Arial" panose="020B0604020202020204" pitchFamily="34" charset="0"/>
              </a:rPr>
              <a:t>APPLIQUER DES TECHNIQUES DE COMMUNICATION</a:t>
            </a:r>
          </a:p>
          <a:p>
            <a:r>
              <a:rPr lang="en-US" dirty="0">
                <a:latin typeface="Arial" panose="020B0604020202020204" pitchFamily="34" charset="0"/>
                <a:cs typeface="Arial" panose="020B0604020202020204" pitchFamily="34" charset="0"/>
              </a:rPr>
              <a:t>Appliquez des techniques de communication verbale et non verbale, faites en sorte qu'ils se sentent entendus et compris. Assurez-vous qu'ils comprennent qu'ils peuvent demander à s'arrêter à tout moment ou choisir de ne pas répondre à certaines questions.</a:t>
            </a:r>
          </a:p>
        </p:txBody>
      </p:sp>
      <p:sp>
        <p:nvSpPr>
          <p:cNvPr id="8" name="TextBox 7">
            <a:extLst>
              <a:ext uri="{FF2B5EF4-FFF2-40B4-BE49-F238E27FC236}">
                <a16:creationId xmlns:a16="http://schemas.microsoft.com/office/drawing/2014/main" id="{416516E6-590E-D991-AA37-E4451A6149E3}"/>
              </a:ext>
            </a:extLst>
          </p:cNvPr>
          <p:cNvSpPr txBox="1"/>
          <p:nvPr/>
        </p:nvSpPr>
        <p:spPr>
          <a:xfrm>
            <a:off x="7146755" y="3459434"/>
            <a:ext cx="4207043" cy="1477328"/>
          </a:xfrm>
          <a:prstGeom prst="rect">
            <a:avLst/>
          </a:prstGeom>
          <a:noFill/>
        </p:spPr>
        <p:txBody>
          <a:bodyPr wrap="square">
            <a:spAutoFit/>
          </a:bodyPr>
          <a:lstStyle/>
          <a:p>
            <a:r>
              <a:rPr lang="en-GB" b="1" dirty="0">
                <a:latin typeface="Arial" panose="020B0604020202020204" pitchFamily="34" charset="0"/>
                <a:cs typeface="Arial" panose="020B0604020202020204" pitchFamily="34" charset="0"/>
              </a:rPr>
              <a:t>ÊTRE OUVERT ET HONNÊTE</a:t>
            </a:r>
          </a:p>
          <a:p>
            <a:r>
              <a:rPr lang="en-US" dirty="0">
                <a:latin typeface="Arial" panose="020B0604020202020204" pitchFamily="34" charset="0"/>
                <a:cs typeface="Arial" panose="020B0604020202020204" pitchFamily="34" charset="0"/>
              </a:rPr>
              <a:t>Ne faites pas de promesses. Soyez honnête, exprimez clairement ce que vous pouvez et ne pouvez pas faire, et exprimez votre engagement à fournir un soutien.</a:t>
            </a:r>
          </a:p>
        </p:txBody>
      </p:sp>
      <p:sp>
        <p:nvSpPr>
          <p:cNvPr id="10" name="Speech Bubble: Rectangle with Corners Rounded 9">
            <a:extLst>
              <a:ext uri="{FF2B5EF4-FFF2-40B4-BE49-F238E27FC236}">
                <a16:creationId xmlns:a16="http://schemas.microsoft.com/office/drawing/2014/main" id="{640EBF0A-4089-0A2D-1A61-DF52E13C581A}"/>
              </a:ext>
            </a:extLst>
          </p:cNvPr>
          <p:cNvSpPr/>
          <p:nvPr/>
        </p:nvSpPr>
        <p:spPr>
          <a:xfrm>
            <a:off x="650564" y="3459434"/>
            <a:ext cx="672353" cy="524435"/>
          </a:xfrm>
          <a:prstGeom prst="wedgeRoundRectCallout">
            <a:avLst>
              <a:gd name="adj1" fmla="val -16773"/>
              <a:gd name="adj2" fmla="val 70307"/>
              <a:gd name="adj3" fmla="val 1666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a:extLst>
              <a:ext uri="{FF2B5EF4-FFF2-40B4-BE49-F238E27FC236}">
                <a16:creationId xmlns:a16="http://schemas.microsoft.com/office/drawing/2014/main" id="{5B348407-6542-8552-1B13-E8A68273467D}"/>
              </a:ext>
            </a:extLst>
          </p:cNvPr>
          <p:cNvSpPr/>
          <p:nvPr/>
        </p:nvSpPr>
        <p:spPr>
          <a:xfrm>
            <a:off x="6481325" y="1674675"/>
            <a:ext cx="358842" cy="358842"/>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Top Corners Rounded 11">
            <a:extLst>
              <a:ext uri="{FF2B5EF4-FFF2-40B4-BE49-F238E27FC236}">
                <a16:creationId xmlns:a16="http://schemas.microsoft.com/office/drawing/2014/main" id="{54B0E131-26DA-D328-20B7-467DB5A04E63}"/>
              </a:ext>
            </a:extLst>
          </p:cNvPr>
          <p:cNvSpPr/>
          <p:nvPr/>
        </p:nvSpPr>
        <p:spPr>
          <a:xfrm>
            <a:off x="6481325" y="2100465"/>
            <a:ext cx="358842" cy="624072"/>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Heart 15">
            <a:extLst>
              <a:ext uri="{FF2B5EF4-FFF2-40B4-BE49-F238E27FC236}">
                <a16:creationId xmlns:a16="http://schemas.microsoft.com/office/drawing/2014/main" id="{754BDE66-A8D7-485A-D344-825FB5A882C1}"/>
              </a:ext>
            </a:extLst>
          </p:cNvPr>
          <p:cNvSpPr/>
          <p:nvPr/>
        </p:nvSpPr>
        <p:spPr>
          <a:xfrm>
            <a:off x="6311485" y="3359796"/>
            <a:ext cx="777730" cy="694839"/>
          </a:xfrm>
          <a:prstGeom prst="hear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18" name="Graphic 17" descr="Raised hand with solid fill">
            <a:extLst>
              <a:ext uri="{FF2B5EF4-FFF2-40B4-BE49-F238E27FC236}">
                <a16:creationId xmlns:a16="http://schemas.microsoft.com/office/drawing/2014/main" id="{AE75D26A-7E93-BD2E-043F-7AD292BF6A5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2162504" flipH="1">
            <a:off x="6308006" y="3492808"/>
            <a:ext cx="656882" cy="629362"/>
          </a:xfrm>
          <a:prstGeom prst="rect">
            <a:avLst/>
          </a:prstGeom>
        </p:spPr>
      </p:pic>
      <p:sp>
        <p:nvSpPr>
          <p:cNvPr id="19" name="Rectangle 18">
            <a:extLst>
              <a:ext uri="{FF2B5EF4-FFF2-40B4-BE49-F238E27FC236}">
                <a16:creationId xmlns:a16="http://schemas.microsoft.com/office/drawing/2014/main" id="{3B69495A-DC16-C195-8A99-431839D9A75D}"/>
              </a:ext>
            </a:extLst>
          </p:cNvPr>
          <p:cNvSpPr/>
          <p:nvPr/>
        </p:nvSpPr>
        <p:spPr>
          <a:xfrm>
            <a:off x="650564" y="1963327"/>
            <a:ext cx="680579" cy="473531"/>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A03BA85C-A298-B322-C6FD-713288964761}"/>
              </a:ext>
            </a:extLst>
          </p:cNvPr>
          <p:cNvSpPr/>
          <p:nvPr/>
        </p:nvSpPr>
        <p:spPr>
          <a:xfrm>
            <a:off x="650564" y="1733001"/>
            <a:ext cx="680579" cy="17942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L-Shape 20">
            <a:extLst>
              <a:ext uri="{FF2B5EF4-FFF2-40B4-BE49-F238E27FC236}">
                <a16:creationId xmlns:a16="http://schemas.microsoft.com/office/drawing/2014/main" id="{21E6EDA9-1D73-B7E0-9538-CC22BB6B43A7}"/>
              </a:ext>
            </a:extLst>
          </p:cNvPr>
          <p:cNvSpPr/>
          <p:nvPr/>
        </p:nvSpPr>
        <p:spPr>
          <a:xfrm rot="18361091">
            <a:off x="793491" y="2065528"/>
            <a:ext cx="341139" cy="173615"/>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Rectangle 21">
            <a:extLst>
              <a:ext uri="{FF2B5EF4-FFF2-40B4-BE49-F238E27FC236}">
                <a16:creationId xmlns:a16="http://schemas.microsoft.com/office/drawing/2014/main" id="{661A3338-2B73-DF6D-978B-E50452349562}"/>
              </a:ext>
            </a:extLst>
          </p:cNvPr>
          <p:cNvSpPr/>
          <p:nvPr/>
        </p:nvSpPr>
        <p:spPr>
          <a:xfrm>
            <a:off x="705574" y="1663423"/>
            <a:ext cx="87971" cy="17942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A1E8A8FB-761C-5B9F-FED2-BE142C7CD691}"/>
              </a:ext>
            </a:extLst>
          </p:cNvPr>
          <p:cNvSpPr/>
          <p:nvPr/>
        </p:nvSpPr>
        <p:spPr>
          <a:xfrm>
            <a:off x="1171652" y="1663423"/>
            <a:ext cx="87971" cy="17942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Heart 23">
            <a:extLst>
              <a:ext uri="{FF2B5EF4-FFF2-40B4-BE49-F238E27FC236}">
                <a16:creationId xmlns:a16="http://schemas.microsoft.com/office/drawing/2014/main" id="{6CB669CA-67C3-CF4E-0C9F-CF681AE07C3D}"/>
              </a:ext>
            </a:extLst>
          </p:cNvPr>
          <p:cNvSpPr/>
          <p:nvPr/>
        </p:nvSpPr>
        <p:spPr>
          <a:xfrm>
            <a:off x="6792872" y="1487135"/>
            <a:ext cx="134978" cy="120592"/>
          </a:xfrm>
          <a:prstGeom prst="hear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36677433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 name="Title 72">
            <a:extLst>
              <a:ext uri="{FF2B5EF4-FFF2-40B4-BE49-F238E27FC236}">
                <a16:creationId xmlns:a16="http://schemas.microsoft.com/office/drawing/2014/main" id="{520FA03E-E99B-D1D1-2C22-064E651B4720}"/>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Diapositive supplémentaire pour les notes de l'animateur</a:t>
            </a:r>
            <a:endParaRPr lang="en-CA" sz="5400" b="1" dirty="0">
              <a:solidFill>
                <a:schemeClr val="bg1">
                  <a:lumMod val="75000"/>
                </a:schemeClr>
              </a:solidFill>
            </a:endParaRPr>
          </a:p>
        </p:txBody>
      </p:sp>
    </p:spTree>
    <p:extLst>
      <p:ext uri="{BB962C8B-B14F-4D97-AF65-F5344CB8AC3E}">
        <p14:creationId xmlns:p14="http://schemas.microsoft.com/office/powerpoint/2010/main" val="37617644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Rounded Corners 8">
            <a:extLst>
              <a:ext uri="{FF2B5EF4-FFF2-40B4-BE49-F238E27FC236}">
                <a16:creationId xmlns:a16="http://schemas.microsoft.com/office/drawing/2014/main" id="{BF4256E4-C2EB-DFE2-27AA-1EC1B31EB9E8}"/>
              </a:ext>
            </a:extLst>
          </p:cNvPr>
          <p:cNvSpPr/>
          <p:nvPr/>
        </p:nvSpPr>
        <p:spPr>
          <a:xfrm>
            <a:off x="3056351" y="1986063"/>
            <a:ext cx="8530224" cy="1490598"/>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F7E1B36-4111-D01A-83BC-BC1023BF1383}"/>
              </a:ext>
            </a:extLst>
          </p:cNvPr>
          <p:cNvSpPr>
            <a:spLocks noGrp="1"/>
          </p:cNvSpPr>
          <p:nvPr>
            <p:ph type="title"/>
          </p:nvPr>
        </p:nvSpPr>
        <p:spPr/>
        <p:txBody>
          <a:bodyPr/>
          <a:lstStyle/>
          <a:p>
            <a:r>
              <a:rPr lang="en-GB" dirty="0"/>
              <a:t>Qui doit être présent</a:t>
            </a:r>
            <a:endParaRPr lang="en-BE" dirty="0"/>
          </a:p>
        </p:txBody>
      </p:sp>
      <p:sp>
        <p:nvSpPr>
          <p:cNvPr id="4" name="TextBox 3">
            <a:extLst>
              <a:ext uri="{FF2B5EF4-FFF2-40B4-BE49-F238E27FC236}">
                <a16:creationId xmlns:a16="http://schemas.microsoft.com/office/drawing/2014/main" id="{39DE380D-BC93-9849-E9A5-7209FF8F2696}"/>
              </a:ext>
            </a:extLst>
          </p:cNvPr>
          <p:cNvSpPr txBox="1"/>
          <p:nvPr/>
        </p:nvSpPr>
        <p:spPr>
          <a:xfrm>
            <a:off x="3323657" y="2274633"/>
            <a:ext cx="7845373" cy="3293209"/>
          </a:xfrm>
          <a:prstGeom prst="rect">
            <a:avLst/>
          </a:prstGeom>
          <a:noFill/>
        </p:spPr>
        <p:txBody>
          <a:bodyPr wrap="square">
            <a:spAutoFit/>
          </a:bodyPr>
          <a:lstStyle/>
          <a:p>
            <a:r>
              <a:rPr lang="en-GB" sz="2000" b="1" dirty="0">
                <a:latin typeface="Arial" panose="020B0604020202020204" pitchFamily="34" charset="0"/>
                <a:cs typeface="Arial" panose="020B0604020202020204" pitchFamily="34" charset="0"/>
              </a:rPr>
              <a:t>INCLURE UN ADULTE DE CONFIANCE</a:t>
            </a:r>
          </a:p>
          <a:p>
            <a:r>
              <a:rPr lang="en-GB" sz="2000" dirty="0">
                <a:latin typeface="Arial" panose="020B0604020202020204" pitchFamily="34" charset="0"/>
                <a:cs typeface="Arial" panose="020B0604020202020204" pitchFamily="34" charset="0"/>
              </a:rPr>
              <a:t>Inclure le parent, la personne qui s'occupe de l'enfant ou un autre adulte de confiance lorsque c'est possible et sans danger.</a:t>
            </a:r>
            <a:endParaRPr lang="en-GB" sz="2000" dirty="0">
              <a:solidFill>
                <a:srgbClr val="FF0000"/>
              </a:solidFill>
              <a:latin typeface="Arial" panose="020B0604020202020204" pitchFamily="34" charset="0"/>
              <a:cs typeface="Arial" panose="020B0604020202020204" pitchFamily="34" charset="0"/>
            </a:endParaRPr>
          </a:p>
          <a:p>
            <a:endParaRPr lang="en-GB" sz="2000" i="0" dirty="0">
              <a:solidFill>
                <a:srgbClr val="FF0000"/>
              </a:solidFill>
              <a:latin typeface="Arial" panose="020B0604020202020204" pitchFamily="34" charset="0"/>
              <a:cs typeface="Arial" panose="020B0604020202020204" pitchFamily="34" charset="0"/>
            </a:endParaRPr>
          </a:p>
          <a:p>
            <a:endParaRPr lang="en-GB" sz="2000" i="0" dirty="0">
              <a:solidFill>
                <a:srgbClr val="FF0000"/>
              </a:solidFill>
              <a:latin typeface="Arial" panose="020B0604020202020204" pitchFamily="34" charset="0"/>
              <a:cs typeface="Arial" panose="020B0604020202020204" pitchFamily="34" charset="0"/>
            </a:endParaRPr>
          </a:p>
          <a:p>
            <a:r>
              <a:rPr lang="en-GB" i="0" dirty="0">
                <a:latin typeface="Arial" panose="020B0604020202020204" pitchFamily="34" charset="0"/>
                <a:cs typeface="Arial" panose="020B0604020202020204" pitchFamily="34" charset="0"/>
              </a:rPr>
              <a:t>Il peut y avoir des raisons de ne pas inclure le parent dans l'évaluation. </a:t>
            </a:r>
          </a:p>
          <a:p>
            <a:pPr marL="628650" lvl="1" indent="-171450">
              <a:buFont typeface="Arial" panose="020B0604020202020204" pitchFamily="34" charset="0"/>
              <a:buChar char="•"/>
            </a:pPr>
            <a:r>
              <a:rPr lang="en-GB" i="0" dirty="0">
                <a:latin typeface="Arial" panose="020B0604020202020204" pitchFamily="34" charset="0"/>
                <a:cs typeface="Arial" panose="020B0604020202020204" pitchFamily="34" charset="0"/>
              </a:rPr>
              <a:t>L'enfant a demandé à être rencontré sans ses parents</a:t>
            </a:r>
          </a:p>
          <a:p>
            <a:pPr marL="628650" lvl="1" indent="-171450">
              <a:buFont typeface="Arial" panose="020B0604020202020204" pitchFamily="34" charset="0"/>
              <a:buChar char="•"/>
            </a:pPr>
            <a:r>
              <a:rPr lang="en-GB" i="0" dirty="0">
                <a:latin typeface="Arial" panose="020B0604020202020204" pitchFamily="34" charset="0"/>
                <a:cs typeface="Arial" panose="020B0604020202020204" pitchFamily="34" charset="0"/>
              </a:rPr>
              <a:t>Le parent est susceptible de causer un préjudice à l'enfant</a:t>
            </a:r>
          </a:p>
          <a:p>
            <a:pPr marL="628650" lvl="1" indent="-171450">
              <a:buFont typeface="Arial" panose="020B0604020202020204" pitchFamily="34" charset="0"/>
              <a:buChar char="•"/>
            </a:pPr>
            <a:r>
              <a:rPr lang="en-GB" i="0" dirty="0">
                <a:latin typeface="Arial" panose="020B0604020202020204" pitchFamily="34" charset="0"/>
                <a:cs typeface="Arial" panose="020B0604020202020204" pitchFamily="34" charset="0"/>
              </a:rPr>
              <a:t>L'enfant et le parent sont séparés (le parent est éloigné ou a disparu)</a:t>
            </a:r>
          </a:p>
          <a:p>
            <a:pPr marL="628650" lvl="1" indent="-171450">
              <a:buFont typeface="Arial" panose="020B0604020202020204" pitchFamily="34" charset="0"/>
              <a:buChar char="•"/>
            </a:pPr>
            <a:r>
              <a:rPr lang="en-GB" i="0" dirty="0">
                <a:latin typeface="Arial" panose="020B0604020202020204" pitchFamily="34" charset="0"/>
                <a:cs typeface="Arial" panose="020B0604020202020204" pitchFamily="34" charset="0"/>
              </a:rPr>
              <a:t>Il n'y a pas de parent ou de personne s'occupant de l'enfant et l'enfant n'est pas accompagné.</a:t>
            </a:r>
          </a:p>
        </p:txBody>
      </p:sp>
      <p:grpSp>
        <p:nvGrpSpPr>
          <p:cNvPr id="7" name="Group 6">
            <a:extLst>
              <a:ext uri="{FF2B5EF4-FFF2-40B4-BE49-F238E27FC236}">
                <a16:creationId xmlns:a16="http://schemas.microsoft.com/office/drawing/2014/main" id="{06094D89-EAC7-A237-AB73-777AF9B49CF2}"/>
              </a:ext>
            </a:extLst>
          </p:cNvPr>
          <p:cNvGrpSpPr/>
          <p:nvPr/>
        </p:nvGrpSpPr>
        <p:grpSpPr>
          <a:xfrm>
            <a:off x="1022970" y="1631206"/>
            <a:ext cx="1420562" cy="3936636"/>
            <a:chOff x="6481325" y="1487135"/>
            <a:chExt cx="446525" cy="1237402"/>
          </a:xfrm>
        </p:grpSpPr>
        <p:sp>
          <p:nvSpPr>
            <p:cNvPr id="3" name="Oval 2">
              <a:extLst>
                <a:ext uri="{FF2B5EF4-FFF2-40B4-BE49-F238E27FC236}">
                  <a16:creationId xmlns:a16="http://schemas.microsoft.com/office/drawing/2014/main" id="{220D8F76-8E07-DC53-3D0D-78452BA04B17}"/>
                </a:ext>
              </a:extLst>
            </p:cNvPr>
            <p:cNvSpPr/>
            <p:nvPr/>
          </p:nvSpPr>
          <p:spPr>
            <a:xfrm>
              <a:off x="6481325" y="1674675"/>
              <a:ext cx="358842" cy="358842"/>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Top Corners Rounded 4">
              <a:extLst>
                <a:ext uri="{FF2B5EF4-FFF2-40B4-BE49-F238E27FC236}">
                  <a16:creationId xmlns:a16="http://schemas.microsoft.com/office/drawing/2014/main" id="{ABD4069C-35DF-1F67-D211-D2E9B8CEC320}"/>
                </a:ext>
              </a:extLst>
            </p:cNvPr>
            <p:cNvSpPr/>
            <p:nvPr/>
          </p:nvSpPr>
          <p:spPr>
            <a:xfrm>
              <a:off x="6481325" y="2100465"/>
              <a:ext cx="358842" cy="624072"/>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art 5">
              <a:extLst>
                <a:ext uri="{FF2B5EF4-FFF2-40B4-BE49-F238E27FC236}">
                  <a16:creationId xmlns:a16="http://schemas.microsoft.com/office/drawing/2014/main" id="{25459227-DF04-F2CD-922C-02E649CD7DB0}"/>
                </a:ext>
              </a:extLst>
            </p:cNvPr>
            <p:cNvSpPr/>
            <p:nvPr/>
          </p:nvSpPr>
          <p:spPr>
            <a:xfrm>
              <a:off x="6792872" y="1487135"/>
              <a:ext cx="134978" cy="120592"/>
            </a:xfrm>
            <a:prstGeom prst="hear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23197411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B1E64-202C-9D8A-AB92-47027D199CC2}"/>
              </a:ext>
            </a:extLst>
          </p:cNvPr>
          <p:cNvSpPr>
            <a:spLocks noGrp="1"/>
          </p:cNvSpPr>
          <p:nvPr>
            <p:ph type="title"/>
          </p:nvPr>
        </p:nvSpPr>
        <p:spPr/>
        <p:txBody>
          <a:bodyPr/>
          <a:lstStyle/>
          <a:p>
            <a:r>
              <a:rPr lang="en-GB" dirty="0"/>
              <a:t>Présentation de l'évaluation</a:t>
            </a:r>
            <a:endParaRPr lang="en-BE" dirty="0"/>
          </a:p>
        </p:txBody>
      </p:sp>
      <p:grpSp>
        <p:nvGrpSpPr>
          <p:cNvPr id="25" name="Group 24">
            <a:extLst>
              <a:ext uri="{FF2B5EF4-FFF2-40B4-BE49-F238E27FC236}">
                <a16:creationId xmlns:a16="http://schemas.microsoft.com/office/drawing/2014/main" id="{C5618091-E3D0-33AF-44BA-59832AA98451}"/>
              </a:ext>
            </a:extLst>
          </p:cNvPr>
          <p:cNvGrpSpPr/>
          <p:nvPr/>
        </p:nvGrpSpPr>
        <p:grpSpPr>
          <a:xfrm>
            <a:off x="3394398" y="3229471"/>
            <a:ext cx="1125098" cy="1788952"/>
            <a:chOff x="860877" y="1929282"/>
            <a:chExt cx="1053230" cy="1674679"/>
          </a:xfrm>
        </p:grpSpPr>
        <p:sp>
          <p:nvSpPr>
            <p:cNvPr id="4" name="Round Same Side Corner Rectangle 46">
              <a:extLst>
                <a:ext uri="{FF2B5EF4-FFF2-40B4-BE49-F238E27FC236}">
                  <a16:creationId xmlns:a16="http://schemas.microsoft.com/office/drawing/2014/main" id="{06803520-F553-85A8-3124-61606DF7680F}"/>
                </a:ext>
              </a:extLst>
            </p:cNvPr>
            <p:cNvSpPr/>
            <p:nvPr/>
          </p:nvSpPr>
          <p:spPr>
            <a:xfrm>
              <a:off x="1052733" y="2725467"/>
              <a:ext cx="671847" cy="878494"/>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5" name="Oval 4">
              <a:extLst>
                <a:ext uri="{FF2B5EF4-FFF2-40B4-BE49-F238E27FC236}">
                  <a16:creationId xmlns:a16="http://schemas.microsoft.com/office/drawing/2014/main" id="{10E6FB5D-0729-608D-A2DB-1BCDC141C06A}"/>
                </a:ext>
              </a:extLst>
            </p:cNvPr>
            <p:cNvSpPr/>
            <p:nvPr/>
          </p:nvSpPr>
          <p:spPr>
            <a:xfrm>
              <a:off x="1047750" y="1929282"/>
              <a:ext cx="679484" cy="679484"/>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24" name="Trapezoid 23">
              <a:extLst>
                <a:ext uri="{FF2B5EF4-FFF2-40B4-BE49-F238E27FC236}">
                  <a16:creationId xmlns:a16="http://schemas.microsoft.com/office/drawing/2014/main" id="{2CE3D358-1A08-8070-EC2A-C9EFEFFFD557}"/>
                </a:ext>
              </a:extLst>
            </p:cNvPr>
            <p:cNvSpPr/>
            <p:nvPr/>
          </p:nvSpPr>
          <p:spPr>
            <a:xfrm>
              <a:off x="860877" y="2993721"/>
              <a:ext cx="1053230" cy="610240"/>
            </a:xfrm>
            <a:prstGeom prst="trapezoid">
              <a:avLst>
                <a:gd name="adj" fmla="val 3304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6" name="Speech Bubble: Rectangle with Corners Rounded 25">
            <a:extLst>
              <a:ext uri="{FF2B5EF4-FFF2-40B4-BE49-F238E27FC236}">
                <a16:creationId xmlns:a16="http://schemas.microsoft.com/office/drawing/2014/main" id="{B2096775-BF97-90BB-94FE-B2BA18A47AAD}"/>
              </a:ext>
            </a:extLst>
          </p:cNvPr>
          <p:cNvSpPr/>
          <p:nvPr/>
        </p:nvSpPr>
        <p:spPr>
          <a:xfrm>
            <a:off x="5295271" y="2212034"/>
            <a:ext cx="4913442" cy="2945588"/>
          </a:xfrm>
          <a:prstGeom prst="wedgeRoundRectCallou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800" dirty="0">
                <a:solidFill>
                  <a:schemeClr val="tx1"/>
                </a:solidFill>
                <a:latin typeface="Arial" panose="020B0604020202020204" pitchFamily="34" charset="0"/>
                <a:cs typeface="Arial" panose="020B0604020202020204" pitchFamily="34" charset="0"/>
              </a:rPr>
              <a:t>Comment présenteriez-vous l'évaluation à Ze Naw et à sa mère ?</a:t>
            </a:r>
            <a:endParaRPr lang="en-BE" sz="2800" dirty="0">
              <a:solidFill>
                <a:schemeClr val="tx1"/>
              </a:solidFill>
              <a:latin typeface="Arial" panose="020B0604020202020204" pitchFamily="34" charset="0"/>
              <a:cs typeface="Arial" panose="020B0604020202020204" pitchFamily="34" charset="0"/>
            </a:endParaRPr>
          </a:p>
        </p:txBody>
      </p:sp>
      <p:grpSp>
        <p:nvGrpSpPr>
          <p:cNvPr id="32" name="Group 31">
            <a:extLst>
              <a:ext uri="{FF2B5EF4-FFF2-40B4-BE49-F238E27FC236}">
                <a16:creationId xmlns:a16="http://schemas.microsoft.com/office/drawing/2014/main" id="{287EAC16-11F3-0128-5B50-5590877FB962}"/>
              </a:ext>
            </a:extLst>
          </p:cNvPr>
          <p:cNvGrpSpPr/>
          <p:nvPr/>
        </p:nvGrpSpPr>
        <p:grpSpPr>
          <a:xfrm>
            <a:off x="1769035" y="1776810"/>
            <a:ext cx="1376959" cy="3241614"/>
            <a:chOff x="838200" y="1656618"/>
            <a:chExt cx="1376959" cy="3241614"/>
          </a:xfrm>
        </p:grpSpPr>
        <p:sp>
          <p:nvSpPr>
            <p:cNvPr id="29" name="Oval 28">
              <a:extLst>
                <a:ext uri="{FF2B5EF4-FFF2-40B4-BE49-F238E27FC236}">
                  <a16:creationId xmlns:a16="http://schemas.microsoft.com/office/drawing/2014/main" id="{2521C325-B43E-67B9-D01B-EB6DA0B10D5A}"/>
                </a:ext>
              </a:extLst>
            </p:cNvPr>
            <p:cNvSpPr/>
            <p:nvPr/>
          </p:nvSpPr>
          <p:spPr>
            <a:xfrm>
              <a:off x="1082512" y="1656618"/>
              <a:ext cx="888336" cy="888335"/>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nvGrpSpPr>
            <p:cNvPr id="31" name="Group 30">
              <a:extLst>
                <a:ext uri="{FF2B5EF4-FFF2-40B4-BE49-F238E27FC236}">
                  <a16:creationId xmlns:a16="http://schemas.microsoft.com/office/drawing/2014/main" id="{3726A2A3-8E19-6FE9-6051-2DC17811F1F0}"/>
                </a:ext>
              </a:extLst>
            </p:cNvPr>
            <p:cNvGrpSpPr/>
            <p:nvPr/>
          </p:nvGrpSpPr>
          <p:grpSpPr>
            <a:xfrm>
              <a:off x="838200" y="2708811"/>
              <a:ext cx="1376959" cy="2189421"/>
              <a:chOff x="838200" y="3749717"/>
              <a:chExt cx="1376959" cy="1148515"/>
            </a:xfrm>
          </p:grpSpPr>
          <p:sp>
            <p:nvSpPr>
              <p:cNvPr id="28" name="Round Same Side Corner Rectangle 46">
                <a:extLst>
                  <a:ext uri="{FF2B5EF4-FFF2-40B4-BE49-F238E27FC236}">
                    <a16:creationId xmlns:a16="http://schemas.microsoft.com/office/drawing/2014/main" id="{9CB38C3B-F3ED-1E42-CC0F-F97F95AFC910}"/>
                  </a:ext>
                </a:extLst>
              </p:cNvPr>
              <p:cNvSpPr/>
              <p:nvPr/>
            </p:nvSpPr>
            <p:spPr>
              <a:xfrm>
                <a:off x="1089026" y="3749717"/>
                <a:ext cx="878351" cy="1148515"/>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0" name="Trapezoid 29">
                <a:extLst>
                  <a:ext uri="{FF2B5EF4-FFF2-40B4-BE49-F238E27FC236}">
                    <a16:creationId xmlns:a16="http://schemas.microsoft.com/office/drawing/2014/main" id="{313C074D-C5FE-5CDE-AB01-2EBE7FF53D53}"/>
                  </a:ext>
                </a:extLst>
              </p:cNvPr>
              <p:cNvSpPr/>
              <p:nvPr/>
            </p:nvSpPr>
            <p:spPr>
              <a:xfrm>
                <a:off x="838200" y="4100424"/>
                <a:ext cx="1376959" cy="797808"/>
              </a:xfrm>
              <a:prstGeom prst="trapezoid">
                <a:avLst>
                  <a:gd name="adj" fmla="val 18485"/>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nvGrpSpPr>
          <p:cNvPr id="3" name="Group 2">
            <a:extLst>
              <a:ext uri="{FF2B5EF4-FFF2-40B4-BE49-F238E27FC236}">
                <a16:creationId xmlns:a16="http://schemas.microsoft.com/office/drawing/2014/main" id="{CECF99AC-C8E6-384B-7E68-DB9B59B118D9}"/>
              </a:ext>
            </a:extLst>
          </p:cNvPr>
          <p:cNvGrpSpPr/>
          <p:nvPr/>
        </p:nvGrpSpPr>
        <p:grpSpPr>
          <a:xfrm>
            <a:off x="10228983" y="337468"/>
            <a:ext cx="1587872" cy="1368854"/>
            <a:chOff x="10228983" y="337468"/>
            <a:chExt cx="1587872" cy="1368854"/>
          </a:xfrm>
        </p:grpSpPr>
        <p:sp>
          <p:nvSpPr>
            <p:cNvPr id="6" name="Hexagon 5">
              <a:extLst>
                <a:ext uri="{FF2B5EF4-FFF2-40B4-BE49-F238E27FC236}">
                  <a16:creationId xmlns:a16="http://schemas.microsoft.com/office/drawing/2014/main" id="{1C62346B-532F-9F98-AC14-269306EDF9CB}"/>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7" name="Group 6">
              <a:extLst>
                <a:ext uri="{FF2B5EF4-FFF2-40B4-BE49-F238E27FC236}">
                  <a16:creationId xmlns:a16="http://schemas.microsoft.com/office/drawing/2014/main" id="{08E685DD-6B6B-2C3F-A972-801B5075B77C}"/>
                </a:ext>
              </a:extLst>
            </p:cNvPr>
            <p:cNvGrpSpPr/>
            <p:nvPr/>
          </p:nvGrpSpPr>
          <p:grpSpPr>
            <a:xfrm>
              <a:off x="10621771" y="762700"/>
              <a:ext cx="562136" cy="634675"/>
              <a:chOff x="760175" y="830142"/>
              <a:chExt cx="867619" cy="979579"/>
            </a:xfrm>
          </p:grpSpPr>
          <p:sp>
            <p:nvSpPr>
              <p:cNvPr id="11" name="Rectangle 10">
                <a:extLst>
                  <a:ext uri="{FF2B5EF4-FFF2-40B4-BE49-F238E27FC236}">
                    <a16:creationId xmlns:a16="http://schemas.microsoft.com/office/drawing/2014/main" id="{7F68E010-C533-6616-B840-63B5C4DD132D}"/>
                  </a:ext>
                </a:extLst>
              </p:cNvPr>
              <p:cNvSpPr/>
              <p:nvPr/>
            </p:nvSpPr>
            <p:spPr>
              <a:xfrm>
                <a:off x="864636" y="830142"/>
                <a:ext cx="763158" cy="97957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latin typeface="Arial" panose="020B0604020202020204" pitchFamily="34" charset="0"/>
                    <a:cs typeface="Arial" panose="020B0604020202020204" pitchFamily="34" charset="0"/>
                  </a:rPr>
                  <a:t>114</a:t>
                </a:r>
              </a:p>
            </p:txBody>
          </p:sp>
          <p:sp>
            <p:nvSpPr>
              <p:cNvPr id="12" name="Rectangle 11">
                <a:extLst>
                  <a:ext uri="{FF2B5EF4-FFF2-40B4-BE49-F238E27FC236}">
                    <a16:creationId xmlns:a16="http://schemas.microsoft.com/office/drawing/2014/main" id="{E611B11F-A26E-50C5-AAC4-A05968F65ED3}"/>
                  </a:ext>
                </a:extLst>
              </p:cNvPr>
              <p:cNvSpPr/>
              <p:nvPr/>
            </p:nvSpPr>
            <p:spPr>
              <a:xfrm>
                <a:off x="760175" y="830144"/>
                <a:ext cx="149292" cy="97957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8" name="Group 7">
              <a:extLst>
                <a:ext uri="{FF2B5EF4-FFF2-40B4-BE49-F238E27FC236}">
                  <a16:creationId xmlns:a16="http://schemas.microsoft.com/office/drawing/2014/main" id="{8EB9E833-B917-B499-19DA-5E74EAA8F31D}"/>
                </a:ext>
              </a:extLst>
            </p:cNvPr>
            <p:cNvGrpSpPr/>
            <p:nvPr/>
          </p:nvGrpSpPr>
          <p:grpSpPr>
            <a:xfrm>
              <a:off x="11325415" y="762701"/>
              <a:ext cx="182192" cy="634674"/>
              <a:chOff x="2121762" y="2323619"/>
              <a:chExt cx="200378" cy="825210"/>
            </a:xfrm>
          </p:grpSpPr>
          <p:sp>
            <p:nvSpPr>
              <p:cNvPr id="9" name="Isosceles Triangle 8">
                <a:extLst>
                  <a:ext uri="{FF2B5EF4-FFF2-40B4-BE49-F238E27FC236}">
                    <a16:creationId xmlns:a16="http://schemas.microsoft.com/office/drawing/2014/main" id="{3E44DE46-7B7E-2458-261D-370BB2D0E522}"/>
                  </a:ext>
                </a:extLst>
              </p:cNvPr>
              <p:cNvSpPr/>
              <p:nvPr/>
            </p:nvSpPr>
            <p:spPr>
              <a:xfrm>
                <a:off x="2121763" y="2323619"/>
                <a:ext cx="200377" cy="172739"/>
              </a:xfrm>
              <a:prstGeom prst="triangl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A826AA07-86F9-EA74-5162-6E3B72E567D8}"/>
                  </a:ext>
                </a:extLst>
              </p:cNvPr>
              <p:cNvSpPr/>
              <p:nvPr/>
            </p:nvSpPr>
            <p:spPr>
              <a:xfrm>
                <a:off x="2121762" y="2496169"/>
                <a:ext cx="200377" cy="6526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37195271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9D67D-F56A-B6A9-CD33-A302C73F6585}"/>
              </a:ext>
            </a:extLst>
          </p:cNvPr>
          <p:cNvSpPr>
            <a:spLocks noGrp="1"/>
          </p:cNvSpPr>
          <p:nvPr>
            <p:ph type="title"/>
          </p:nvPr>
        </p:nvSpPr>
        <p:spPr/>
        <p:txBody>
          <a:bodyPr>
            <a:normAutofit/>
          </a:bodyPr>
          <a:lstStyle/>
          <a:p>
            <a:r>
              <a:rPr lang="en-GB" dirty="0"/>
              <a:t>Activités directives et non directives</a:t>
            </a:r>
            <a:endParaRPr lang="en-BE" dirty="0"/>
          </a:p>
        </p:txBody>
      </p:sp>
      <p:sp>
        <p:nvSpPr>
          <p:cNvPr id="7" name="TextBox 6">
            <a:extLst>
              <a:ext uri="{FF2B5EF4-FFF2-40B4-BE49-F238E27FC236}">
                <a16:creationId xmlns:a16="http://schemas.microsoft.com/office/drawing/2014/main" id="{4FD2D2F5-67A5-F12D-7441-FBA3899F3CC6}"/>
              </a:ext>
            </a:extLst>
          </p:cNvPr>
          <p:cNvSpPr txBox="1"/>
          <p:nvPr/>
        </p:nvSpPr>
        <p:spPr>
          <a:xfrm>
            <a:off x="1265129" y="3316544"/>
            <a:ext cx="4565072" cy="2554545"/>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ACTIVITÉS NON-DIRECTIVES</a:t>
            </a:r>
          </a:p>
          <a:p>
            <a:endParaRPr lang="en-GB" sz="20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L'enfant choisit l'activité</a:t>
            </a: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L'enfant peut prendre l'initiative et le </a:t>
            </a:r>
            <a:r>
              <a:rPr lang="en-GB" sz="2000" dirty="0" err="1">
                <a:latin typeface="Arial" panose="020B0604020202020204" pitchFamily="34" charset="0"/>
                <a:cs typeface="Arial" panose="020B0604020202020204" pitchFamily="34" charset="0"/>
              </a:rPr>
              <a:t>gestionnaire</a:t>
            </a:r>
            <a:r>
              <a:rPr lang="en-GB" sz="2000" dirty="0">
                <a:latin typeface="Arial" panose="020B0604020202020204" pitchFamily="34" charset="0"/>
                <a:cs typeface="Arial" panose="020B0604020202020204" pitchFamily="34" charset="0"/>
              </a:rPr>
              <a:t> de </a:t>
            </a:r>
            <a:r>
              <a:rPr lang="en-GB" sz="2000" dirty="0" err="1">
                <a:latin typeface="Arial" panose="020B0604020202020204" pitchFamily="34" charset="0"/>
                <a:cs typeface="Arial" panose="020B0604020202020204" pitchFamily="34" charset="0"/>
              </a:rPr>
              <a:t>cas</a:t>
            </a:r>
            <a:r>
              <a:rPr lang="en-GB" sz="2000" dirty="0">
                <a:latin typeface="Arial" panose="020B0604020202020204" pitchFamily="34" charset="0"/>
                <a:cs typeface="Arial" panose="020B0604020202020204" pitchFamily="34" charset="0"/>
              </a:rPr>
              <a:t> la suivre.</a:t>
            </a: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le </a:t>
            </a:r>
            <a:r>
              <a:rPr lang="en-GB" sz="2000" dirty="0" err="1">
                <a:latin typeface="Arial" panose="020B0604020202020204" pitchFamily="34" charset="0"/>
                <a:cs typeface="Arial" panose="020B0604020202020204" pitchFamily="34" charset="0"/>
              </a:rPr>
              <a:t>gestionnaire</a:t>
            </a:r>
            <a:r>
              <a:rPr lang="en-GB" sz="2000" dirty="0">
                <a:latin typeface="Arial" panose="020B0604020202020204" pitchFamily="34" charset="0"/>
                <a:cs typeface="Arial" panose="020B0604020202020204" pitchFamily="34" charset="0"/>
              </a:rPr>
              <a:t> de </a:t>
            </a:r>
            <a:r>
              <a:rPr lang="en-GB" sz="2000" dirty="0" err="1">
                <a:latin typeface="Arial" panose="020B0604020202020204" pitchFamily="34" charset="0"/>
                <a:cs typeface="Arial" panose="020B0604020202020204" pitchFamily="34" charset="0"/>
              </a:rPr>
              <a:t>cas</a:t>
            </a:r>
            <a:r>
              <a:rPr lang="en-GB" sz="2000" dirty="0">
                <a:latin typeface="Arial" panose="020B0604020202020204" pitchFamily="34" charset="0"/>
                <a:cs typeface="Arial" panose="020B0604020202020204" pitchFamily="34" charset="0"/>
              </a:rPr>
              <a:t> ne dispose pas d'un ordre du jour avec des sujets préparés.</a:t>
            </a:r>
          </a:p>
        </p:txBody>
      </p:sp>
      <p:sp>
        <p:nvSpPr>
          <p:cNvPr id="8" name="TextBox 7">
            <a:extLst>
              <a:ext uri="{FF2B5EF4-FFF2-40B4-BE49-F238E27FC236}">
                <a16:creationId xmlns:a16="http://schemas.microsoft.com/office/drawing/2014/main" id="{316C9CAD-2B5D-0A3C-2CB6-C0F740630A5F}"/>
              </a:ext>
            </a:extLst>
          </p:cNvPr>
          <p:cNvSpPr txBox="1"/>
          <p:nvPr/>
        </p:nvSpPr>
        <p:spPr>
          <a:xfrm>
            <a:off x="6989523" y="3267970"/>
            <a:ext cx="4565072" cy="2554545"/>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ACTIVITÉS DIRECTIVES</a:t>
            </a:r>
          </a:p>
          <a:p>
            <a:endParaRPr lang="en-GB" sz="20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le </a:t>
            </a:r>
            <a:r>
              <a:rPr lang="en-GB" sz="2000" dirty="0" err="1">
                <a:latin typeface="Arial" panose="020B0604020202020204" pitchFamily="34" charset="0"/>
                <a:cs typeface="Arial" panose="020B0604020202020204" pitchFamily="34" charset="0"/>
              </a:rPr>
              <a:t>gestionnaire</a:t>
            </a:r>
            <a:r>
              <a:rPr lang="en-GB" sz="2000" dirty="0">
                <a:latin typeface="Arial" panose="020B0604020202020204" pitchFamily="34" charset="0"/>
                <a:cs typeface="Arial" panose="020B0604020202020204" pitchFamily="34" charset="0"/>
              </a:rPr>
              <a:t> de </a:t>
            </a:r>
            <a:r>
              <a:rPr lang="en-GB" sz="2000" dirty="0" err="1">
                <a:latin typeface="Arial" panose="020B0604020202020204" pitchFamily="34" charset="0"/>
                <a:cs typeface="Arial" panose="020B0604020202020204" pitchFamily="34" charset="0"/>
              </a:rPr>
              <a:t>cas</a:t>
            </a:r>
            <a:r>
              <a:rPr lang="en-GB" sz="2000" dirty="0">
                <a:latin typeface="Arial" panose="020B0604020202020204" pitchFamily="34" charset="0"/>
                <a:cs typeface="Arial" panose="020B0604020202020204" pitchFamily="34" charset="0"/>
              </a:rPr>
              <a:t> sélectionne et prépare l'activité</a:t>
            </a: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le </a:t>
            </a:r>
            <a:r>
              <a:rPr lang="en-GB" sz="2000" dirty="0" err="1">
                <a:latin typeface="Arial" panose="020B0604020202020204" pitchFamily="34" charset="0"/>
                <a:cs typeface="Arial" panose="020B0604020202020204" pitchFamily="34" charset="0"/>
              </a:rPr>
              <a:t>gestionnaire</a:t>
            </a:r>
            <a:r>
              <a:rPr lang="en-GB" sz="2000" dirty="0">
                <a:latin typeface="Arial" panose="020B0604020202020204" pitchFamily="34" charset="0"/>
                <a:cs typeface="Arial" panose="020B0604020202020204" pitchFamily="34" charset="0"/>
              </a:rPr>
              <a:t> de </a:t>
            </a:r>
            <a:r>
              <a:rPr lang="en-GB" sz="2000" dirty="0" err="1">
                <a:latin typeface="Arial" panose="020B0604020202020204" pitchFamily="34" charset="0"/>
                <a:cs typeface="Arial" panose="020B0604020202020204" pitchFamily="34" charset="0"/>
              </a:rPr>
              <a:t>cas</a:t>
            </a:r>
            <a:r>
              <a:rPr lang="en-GB" sz="2000" dirty="0">
                <a:latin typeface="Arial" panose="020B0604020202020204" pitchFamily="34" charset="0"/>
                <a:cs typeface="Arial" panose="020B0604020202020204" pitchFamily="34" charset="0"/>
              </a:rPr>
              <a:t> guide l'enfant tout au long de l'activité.</a:t>
            </a: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le </a:t>
            </a:r>
            <a:r>
              <a:rPr lang="en-GB" sz="2000" dirty="0" err="1">
                <a:latin typeface="Arial" panose="020B0604020202020204" pitchFamily="34" charset="0"/>
                <a:cs typeface="Arial" panose="020B0604020202020204" pitchFamily="34" charset="0"/>
              </a:rPr>
              <a:t>gestionnaire</a:t>
            </a:r>
            <a:r>
              <a:rPr lang="en-GB" sz="2000" dirty="0">
                <a:latin typeface="Arial" panose="020B0604020202020204" pitchFamily="34" charset="0"/>
                <a:cs typeface="Arial" panose="020B0604020202020204" pitchFamily="34" charset="0"/>
              </a:rPr>
              <a:t> de </a:t>
            </a:r>
            <a:r>
              <a:rPr lang="en-GB" sz="2000" dirty="0" err="1">
                <a:latin typeface="Arial" panose="020B0604020202020204" pitchFamily="34" charset="0"/>
                <a:cs typeface="Arial" panose="020B0604020202020204" pitchFamily="34" charset="0"/>
              </a:rPr>
              <a:t>cas</a:t>
            </a:r>
            <a:r>
              <a:rPr lang="en-GB" sz="2000" dirty="0">
                <a:latin typeface="Arial" panose="020B0604020202020204" pitchFamily="34" charset="0"/>
                <a:cs typeface="Arial" panose="020B0604020202020204" pitchFamily="34" charset="0"/>
              </a:rPr>
              <a:t> aborde certains sujets avec l'enfant.</a:t>
            </a:r>
            <a:endParaRPr lang="en-BE" sz="2000" dirty="0">
              <a:latin typeface="Arial" panose="020B0604020202020204" pitchFamily="34" charset="0"/>
              <a:cs typeface="Arial" panose="020B0604020202020204" pitchFamily="34" charset="0"/>
            </a:endParaRPr>
          </a:p>
        </p:txBody>
      </p:sp>
      <p:grpSp>
        <p:nvGrpSpPr>
          <p:cNvPr id="10" name="Group 9">
            <a:extLst>
              <a:ext uri="{FF2B5EF4-FFF2-40B4-BE49-F238E27FC236}">
                <a16:creationId xmlns:a16="http://schemas.microsoft.com/office/drawing/2014/main" id="{CC76516C-44B1-4B95-FF8D-760CCBDAF47A}"/>
              </a:ext>
            </a:extLst>
          </p:cNvPr>
          <p:cNvGrpSpPr/>
          <p:nvPr/>
        </p:nvGrpSpPr>
        <p:grpSpPr>
          <a:xfrm>
            <a:off x="3938725" y="1996832"/>
            <a:ext cx="609437" cy="969029"/>
            <a:chOff x="860877" y="1929282"/>
            <a:chExt cx="1053230" cy="1674679"/>
          </a:xfrm>
        </p:grpSpPr>
        <p:sp>
          <p:nvSpPr>
            <p:cNvPr id="12" name="Round Same Side Corner Rectangle 46">
              <a:extLst>
                <a:ext uri="{FF2B5EF4-FFF2-40B4-BE49-F238E27FC236}">
                  <a16:creationId xmlns:a16="http://schemas.microsoft.com/office/drawing/2014/main" id="{B9A32B6A-7E42-F185-FC69-36F346DD2865}"/>
                </a:ext>
              </a:extLst>
            </p:cNvPr>
            <p:cNvSpPr/>
            <p:nvPr/>
          </p:nvSpPr>
          <p:spPr>
            <a:xfrm>
              <a:off x="1052733" y="2725467"/>
              <a:ext cx="671847" cy="878494"/>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3" name="Oval 12">
              <a:extLst>
                <a:ext uri="{FF2B5EF4-FFF2-40B4-BE49-F238E27FC236}">
                  <a16:creationId xmlns:a16="http://schemas.microsoft.com/office/drawing/2014/main" id="{51FD3502-AB17-779A-8966-B64C67539839}"/>
                </a:ext>
              </a:extLst>
            </p:cNvPr>
            <p:cNvSpPr/>
            <p:nvPr/>
          </p:nvSpPr>
          <p:spPr>
            <a:xfrm>
              <a:off x="1047750" y="1929282"/>
              <a:ext cx="679484" cy="679484"/>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14" name="Trapezoid 13">
              <a:extLst>
                <a:ext uri="{FF2B5EF4-FFF2-40B4-BE49-F238E27FC236}">
                  <a16:creationId xmlns:a16="http://schemas.microsoft.com/office/drawing/2014/main" id="{29A19166-4AB6-1983-B983-C67082103EF3}"/>
                </a:ext>
              </a:extLst>
            </p:cNvPr>
            <p:cNvSpPr/>
            <p:nvPr/>
          </p:nvSpPr>
          <p:spPr>
            <a:xfrm>
              <a:off x="860877" y="2993721"/>
              <a:ext cx="1053230" cy="610240"/>
            </a:xfrm>
            <a:prstGeom prst="trapezoid">
              <a:avLst>
                <a:gd name="adj" fmla="val 3304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7" name="Group 16">
            <a:extLst>
              <a:ext uri="{FF2B5EF4-FFF2-40B4-BE49-F238E27FC236}">
                <a16:creationId xmlns:a16="http://schemas.microsoft.com/office/drawing/2014/main" id="{9821C567-0922-D8E7-3B7A-27FB095DE62A}"/>
              </a:ext>
            </a:extLst>
          </p:cNvPr>
          <p:cNvGrpSpPr/>
          <p:nvPr/>
        </p:nvGrpSpPr>
        <p:grpSpPr>
          <a:xfrm>
            <a:off x="2296319" y="1440375"/>
            <a:ext cx="521410" cy="1525486"/>
            <a:chOff x="1022970" y="2227840"/>
            <a:chExt cx="1141610" cy="3340002"/>
          </a:xfrm>
        </p:grpSpPr>
        <p:sp>
          <p:nvSpPr>
            <p:cNvPr id="15" name="Oval 14">
              <a:extLst>
                <a:ext uri="{FF2B5EF4-FFF2-40B4-BE49-F238E27FC236}">
                  <a16:creationId xmlns:a16="http://schemas.microsoft.com/office/drawing/2014/main" id="{9A19DE88-C3E0-70E4-8EE5-4B706CC2D243}"/>
                </a:ext>
              </a:extLst>
            </p:cNvPr>
            <p:cNvSpPr/>
            <p:nvPr/>
          </p:nvSpPr>
          <p:spPr>
            <a:xfrm>
              <a:off x="1022970" y="2227840"/>
              <a:ext cx="1141610" cy="114161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Top Corners Rounded 15">
              <a:extLst>
                <a:ext uri="{FF2B5EF4-FFF2-40B4-BE49-F238E27FC236}">
                  <a16:creationId xmlns:a16="http://schemas.microsoft.com/office/drawing/2014/main" id="{74F872EB-CF25-1C6B-1516-0E99DD600B4D}"/>
                </a:ext>
              </a:extLst>
            </p:cNvPr>
            <p:cNvSpPr/>
            <p:nvPr/>
          </p:nvSpPr>
          <p:spPr>
            <a:xfrm>
              <a:off x="1022970" y="3582437"/>
              <a:ext cx="1141610" cy="1985405"/>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cxnSp>
        <p:nvCxnSpPr>
          <p:cNvPr id="19" name="Straight Connector 18">
            <a:extLst>
              <a:ext uri="{FF2B5EF4-FFF2-40B4-BE49-F238E27FC236}">
                <a16:creationId xmlns:a16="http://schemas.microsoft.com/office/drawing/2014/main" id="{D5ED0010-6E8E-18B2-74EC-75F5AA86E152}"/>
              </a:ext>
            </a:extLst>
          </p:cNvPr>
          <p:cNvCxnSpPr/>
          <p:nvPr/>
        </p:nvCxnSpPr>
        <p:spPr>
          <a:xfrm>
            <a:off x="1265129" y="2915757"/>
            <a:ext cx="2548335" cy="0"/>
          </a:xfrm>
          <a:prstGeom prst="line">
            <a:avLst/>
          </a:prstGeom>
          <a:ln w="38100">
            <a:solidFill>
              <a:schemeClr val="accent6"/>
            </a:solidFill>
            <a:prstDash val="dash"/>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CA2690E9-FBF5-ED32-14BE-D957A8DB62D2}"/>
              </a:ext>
            </a:extLst>
          </p:cNvPr>
          <p:cNvGrpSpPr/>
          <p:nvPr/>
        </p:nvGrpSpPr>
        <p:grpSpPr>
          <a:xfrm>
            <a:off x="7958971" y="1996832"/>
            <a:ext cx="609437" cy="969029"/>
            <a:chOff x="860877" y="1929282"/>
            <a:chExt cx="1053230" cy="1674679"/>
          </a:xfrm>
        </p:grpSpPr>
        <p:sp>
          <p:nvSpPr>
            <p:cNvPr id="21" name="Round Same Side Corner Rectangle 46">
              <a:extLst>
                <a:ext uri="{FF2B5EF4-FFF2-40B4-BE49-F238E27FC236}">
                  <a16:creationId xmlns:a16="http://schemas.microsoft.com/office/drawing/2014/main" id="{9608DE58-E3C6-4010-4268-3A5DFF62E8A7}"/>
                </a:ext>
              </a:extLst>
            </p:cNvPr>
            <p:cNvSpPr/>
            <p:nvPr/>
          </p:nvSpPr>
          <p:spPr>
            <a:xfrm>
              <a:off x="1052733" y="2725467"/>
              <a:ext cx="671847" cy="878494"/>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2" name="Oval 21">
              <a:extLst>
                <a:ext uri="{FF2B5EF4-FFF2-40B4-BE49-F238E27FC236}">
                  <a16:creationId xmlns:a16="http://schemas.microsoft.com/office/drawing/2014/main" id="{EB78801F-962D-5849-834B-1AA37ED6E79C}"/>
                </a:ext>
              </a:extLst>
            </p:cNvPr>
            <p:cNvSpPr/>
            <p:nvPr/>
          </p:nvSpPr>
          <p:spPr>
            <a:xfrm>
              <a:off x="1047750" y="1929282"/>
              <a:ext cx="679484" cy="679484"/>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23" name="Trapezoid 22">
              <a:extLst>
                <a:ext uri="{FF2B5EF4-FFF2-40B4-BE49-F238E27FC236}">
                  <a16:creationId xmlns:a16="http://schemas.microsoft.com/office/drawing/2014/main" id="{F9E9A922-F2A7-C0A1-046E-DE0E0EC9C4B7}"/>
                </a:ext>
              </a:extLst>
            </p:cNvPr>
            <p:cNvSpPr/>
            <p:nvPr/>
          </p:nvSpPr>
          <p:spPr>
            <a:xfrm>
              <a:off x="860877" y="2993721"/>
              <a:ext cx="1053230" cy="610240"/>
            </a:xfrm>
            <a:prstGeom prst="trapezoid">
              <a:avLst>
                <a:gd name="adj" fmla="val 3304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4" name="Group 23">
            <a:extLst>
              <a:ext uri="{FF2B5EF4-FFF2-40B4-BE49-F238E27FC236}">
                <a16:creationId xmlns:a16="http://schemas.microsoft.com/office/drawing/2014/main" id="{6CE68ACA-25E6-2EEF-AF2E-E947847FE86C}"/>
              </a:ext>
            </a:extLst>
          </p:cNvPr>
          <p:cNvGrpSpPr/>
          <p:nvPr/>
        </p:nvGrpSpPr>
        <p:grpSpPr>
          <a:xfrm>
            <a:off x="9624910" y="1440375"/>
            <a:ext cx="521410" cy="1525486"/>
            <a:chOff x="1022970" y="2227840"/>
            <a:chExt cx="1141610" cy="3340002"/>
          </a:xfrm>
        </p:grpSpPr>
        <p:sp>
          <p:nvSpPr>
            <p:cNvPr id="25" name="Oval 24">
              <a:extLst>
                <a:ext uri="{FF2B5EF4-FFF2-40B4-BE49-F238E27FC236}">
                  <a16:creationId xmlns:a16="http://schemas.microsoft.com/office/drawing/2014/main" id="{7936D83E-D6B6-BF70-EF24-80068AC7BDCE}"/>
                </a:ext>
              </a:extLst>
            </p:cNvPr>
            <p:cNvSpPr/>
            <p:nvPr/>
          </p:nvSpPr>
          <p:spPr>
            <a:xfrm>
              <a:off x="1022970" y="2227840"/>
              <a:ext cx="1141610" cy="114161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Top Corners Rounded 25">
              <a:extLst>
                <a:ext uri="{FF2B5EF4-FFF2-40B4-BE49-F238E27FC236}">
                  <a16:creationId xmlns:a16="http://schemas.microsoft.com/office/drawing/2014/main" id="{05424636-A5FB-45BD-5511-06CDDB416F2D}"/>
                </a:ext>
              </a:extLst>
            </p:cNvPr>
            <p:cNvSpPr/>
            <p:nvPr/>
          </p:nvSpPr>
          <p:spPr>
            <a:xfrm>
              <a:off x="1022970" y="3582437"/>
              <a:ext cx="1141610" cy="1985405"/>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cxnSp>
        <p:nvCxnSpPr>
          <p:cNvPr id="27" name="Straight Connector 26">
            <a:extLst>
              <a:ext uri="{FF2B5EF4-FFF2-40B4-BE49-F238E27FC236}">
                <a16:creationId xmlns:a16="http://schemas.microsoft.com/office/drawing/2014/main" id="{5AF4E1A1-5B99-940E-AF19-50CF2716F9C4}"/>
              </a:ext>
            </a:extLst>
          </p:cNvPr>
          <p:cNvCxnSpPr/>
          <p:nvPr/>
        </p:nvCxnSpPr>
        <p:spPr>
          <a:xfrm>
            <a:off x="6989523" y="2915757"/>
            <a:ext cx="2548335" cy="0"/>
          </a:xfrm>
          <a:prstGeom prst="line">
            <a:avLst/>
          </a:prstGeom>
          <a:ln w="38100">
            <a:solidFill>
              <a:schemeClr val="accent6"/>
            </a:solidFill>
            <a:prstDash val="dash"/>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nvGrpSpPr>
          <p:cNvPr id="3" name="Group 2">
            <a:extLst>
              <a:ext uri="{FF2B5EF4-FFF2-40B4-BE49-F238E27FC236}">
                <a16:creationId xmlns:a16="http://schemas.microsoft.com/office/drawing/2014/main" id="{088EB588-870A-FDEC-DAE1-97D32A250CF3}"/>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1CD626D0-8141-2564-9C28-4187E6A3AA3D}"/>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B97CF852-87BA-BD24-5D0F-EBB5298572A6}"/>
                </a:ext>
              </a:extLst>
            </p:cNvPr>
            <p:cNvGrpSpPr/>
            <p:nvPr/>
          </p:nvGrpSpPr>
          <p:grpSpPr>
            <a:xfrm>
              <a:off x="10741851" y="707024"/>
              <a:ext cx="562136" cy="634675"/>
              <a:chOff x="760175" y="830141"/>
              <a:chExt cx="867619" cy="979580"/>
            </a:xfrm>
          </p:grpSpPr>
          <p:sp>
            <p:nvSpPr>
              <p:cNvPr id="6" name="Rectangle 5">
                <a:extLst>
                  <a:ext uri="{FF2B5EF4-FFF2-40B4-BE49-F238E27FC236}">
                    <a16:creationId xmlns:a16="http://schemas.microsoft.com/office/drawing/2014/main" id="{6FBC692A-C9ED-7F89-5399-F17C6AADBC13}"/>
                  </a:ext>
                </a:extLst>
              </p:cNvPr>
              <p:cNvSpPr/>
              <p:nvPr/>
            </p:nvSpPr>
            <p:spPr>
              <a:xfrm>
                <a:off x="864636" y="830141"/>
                <a:ext cx="763158" cy="97957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latin typeface="Arial" panose="020B0604020202020204" pitchFamily="34" charset="0"/>
                    <a:cs typeface="Arial" panose="020B0604020202020204" pitchFamily="34" charset="0"/>
                  </a:rPr>
                  <a:t>115</a:t>
                </a:r>
              </a:p>
            </p:txBody>
          </p:sp>
          <p:sp>
            <p:nvSpPr>
              <p:cNvPr id="9" name="Rectangle 8">
                <a:extLst>
                  <a:ext uri="{FF2B5EF4-FFF2-40B4-BE49-F238E27FC236}">
                    <a16:creationId xmlns:a16="http://schemas.microsoft.com/office/drawing/2014/main" id="{CD589BB4-A088-7F87-F6A3-A83E037E2362}"/>
                  </a:ext>
                </a:extLst>
              </p:cNvPr>
              <p:cNvSpPr/>
              <p:nvPr/>
            </p:nvSpPr>
            <p:spPr>
              <a:xfrm>
                <a:off x="760175" y="830143"/>
                <a:ext cx="149292" cy="979578"/>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10516653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9D67D-F56A-B6A9-CD33-A302C73F6585}"/>
              </a:ext>
            </a:extLst>
          </p:cNvPr>
          <p:cNvSpPr>
            <a:spLocks noGrp="1"/>
          </p:cNvSpPr>
          <p:nvPr>
            <p:ph type="title"/>
          </p:nvPr>
        </p:nvSpPr>
        <p:spPr/>
        <p:txBody>
          <a:bodyPr>
            <a:normAutofit fontScale="90000"/>
          </a:bodyPr>
          <a:lstStyle/>
          <a:p>
            <a:r>
              <a:rPr lang="en-GB" dirty="0"/>
              <a:t>Activités visant à instaurer la confiance et à soutenir l'évaluation</a:t>
            </a:r>
          </a:p>
        </p:txBody>
      </p:sp>
      <p:sp>
        <p:nvSpPr>
          <p:cNvPr id="10" name="TextBox 9">
            <a:extLst>
              <a:ext uri="{FF2B5EF4-FFF2-40B4-BE49-F238E27FC236}">
                <a16:creationId xmlns:a16="http://schemas.microsoft.com/office/drawing/2014/main" id="{8827F92B-E376-D633-5920-2BE62720608F}"/>
              </a:ext>
            </a:extLst>
          </p:cNvPr>
          <p:cNvSpPr txBox="1"/>
          <p:nvPr/>
        </p:nvSpPr>
        <p:spPr>
          <a:xfrm>
            <a:off x="1009650" y="3316544"/>
            <a:ext cx="6476999" cy="2585323"/>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ACTIVITÉS NON-DIRECTIVES</a:t>
            </a:r>
          </a:p>
          <a:p>
            <a:endParaRPr lang="en-GB"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Jouer à un jeu ensemble (backgammon, cartes, dominos,...)</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Pratiquer un sport ensemble (se promener, jouer au tennis de table, frapper ou lancer un ballon,...)</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Faire une activité artistique ensemble (coloriage, dessin, peinture)</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Faire une activité de soin ensemble (tresser les cheveux, polir les ongles,...)</a:t>
            </a:r>
            <a:endParaRPr lang="en-GB"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25FEDFE9-F6F6-FDFA-AECF-8DBA078D0F38}"/>
              </a:ext>
            </a:extLst>
          </p:cNvPr>
          <p:cNvSpPr txBox="1"/>
          <p:nvPr/>
        </p:nvSpPr>
        <p:spPr>
          <a:xfrm>
            <a:off x="8027266" y="3316544"/>
            <a:ext cx="3212234" cy="1477328"/>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ACTIVITÉS DIRECTIVES</a:t>
            </a:r>
          </a:p>
          <a:p>
            <a:endParaRPr lang="en-GB"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Dessin de famille</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Dessiner les activités quotidiennes</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Thermomètre des émotions</a:t>
            </a:r>
            <a:endParaRPr lang="en-BE" dirty="0">
              <a:latin typeface="Arial" panose="020B0604020202020204" pitchFamily="34" charset="0"/>
              <a:cs typeface="Arial" panose="020B0604020202020204" pitchFamily="34" charset="0"/>
            </a:endParaRPr>
          </a:p>
        </p:txBody>
      </p:sp>
      <p:grpSp>
        <p:nvGrpSpPr>
          <p:cNvPr id="13" name="Group 12">
            <a:extLst>
              <a:ext uri="{FF2B5EF4-FFF2-40B4-BE49-F238E27FC236}">
                <a16:creationId xmlns:a16="http://schemas.microsoft.com/office/drawing/2014/main" id="{FC5F4E9E-FB83-16B1-F31F-F3646FE6D9DB}"/>
              </a:ext>
            </a:extLst>
          </p:cNvPr>
          <p:cNvGrpSpPr/>
          <p:nvPr/>
        </p:nvGrpSpPr>
        <p:grpSpPr>
          <a:xfrm>
            <a:off x="3812944" y="1996832"/>
            <a:ext cx="609437" cy="969029"/>
            <a:chOff x="860877" y="1929282"/>
            <a:chExt cx="1053230" cy="1674679"/>
          </a:xfrm>
        </p:grpSpPr>
        <p:sp>
          <p:nvSpPr>
            <p:cNvPr id="14" name="Round Same Side Corner Rectangle 46">
              <a:extLst>
                <a:ext uri="{FF2B5EF4-FFF2-40B4-BE49-F238E27FC236}">
                  <a16:creationId xmlns:a16="http://schemas.microsoft.com/office/drawing/2014/main" id="{326196F3-21DF-3E73-E052-5A1F60F440A5}"/>
                </a:ext>
              </a:extLst>
            </p:cNvPr>
            <p:cNvSpPr/>
            <p:nvPr/>
          </p:nvSpPr>
          <p:spPr>
            <a:xfrm>
              <a:off x="1052733" y="2725467"/>
              <a:ext cx="671847" cy="878494"/>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5" name="Oval 14">
              <a:extLst>
                <a:ext uri="{FF2B5EF4-FFF2-40B4-BE49-F238E27FC236}">
                  <a16:creationId xmlns:a16="http://schemas.microsoft.com/office/drawing/2014/main" id="{AFF820FA-3BEB-6F8C-EDCC-2205CB26DCD6}"/>
                </a:ext>
              </a:extLst>
            </p:cNvPr>
            <p:cNvSpPr/>
            <p:nvPr/>
          </p:nvSpPr>
          <p:spPr>
            <a:xfrm>
              <a:off x="1047750" y="1929282"/>
              <a:ext cx="679484" cy="679484"/>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16" name="Trapezoid 15">
              <a:extLst>
                <a:ext uri="{FF2B5EF4-FFF2-40B4-BE49-F238E27FC236}">
                  <a16:creationId xmlns:a16="http://schemas.microsoft.com/office/drawing/2014/main" id="{2C2620FB-C9B2-7484-0E37-EA1DE8E31B10}"/>
                </a:ext>
              </a:extLst>
            </p:cNvPr>
            <p:cNvSpPr/>
            <p:nvPr/>
          </p:nvSpPr>
          <p:spPr>
            <a:xfrm>
              <a:off x="860877" y="2993721"/>
              <a:ext cx="1053230" cy="610240"/>
            </a:xfrm>
            <a:prstGeom prst="trapezoid">
              <a:avLst>
                <a:gd name="adj" fmla="val 3304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7" name="Group 16">
            <a:extLst>
              <a:ext uri="{FF2B5EF4-FFF2-40B4-BE49-F238E27FC236}">
                <a16:creationId xmlns:a16="http://schemas.microsoft.com/office/drawing/2014/main" id="{0FF8D065-1B5D-C5DF-38D2-58B32D69FC49}"/>
              </a:ext>
            </a:extLst>
          </p:cNvPr>
          <p:cNvGrpSpPr/>
          <p:nvPr/>
        </p:nvGrpSpPr>
        <p:grpSpPr>
          <a:xfrm>
            <a:off x="2170538" y="1440375"/>
            <a:ext cx="521410" cy="1525486"/>
            <a:chOff x="1022970" y="2227840"/>
            <a:chExt cx="1141610" cy="3340002"/>
          </a:xfrm>
        </p:grpSpPr>
        <p:sp>
          <p:nvSpPr>
            <p:cNvPr id="18" name="Oval 17">
              <a:extLst>
                <a:ext uri="{FF2B5EF4-FFF2-40B4-BE49-F238E27FC236}">
                  <a16:creationId xmlns:a16="http://schemas.microsoft.com/office/drawing/2014/main" id="{F28BF6CC-1F4D-D698-762C-6BF69BCAE07B}"/>
                </a:ext>
              </a:extLst>
            </p:cNvPr>
            <p:cNvSpPr/>
            <p:nvPr/>
          </p:nvSpPr>
          <p:spPr>
            <a:xfrm>
              <a:off x="1022970" y="2227840"/>
              <a:ext cx="1141610" cy="114161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Top Corners Rounded 18">
              <a:extLst>
                <a:ext uri="{FF2B5EF4-FFF2-40B4-BE49-F238E27FC236}">
                  <a16:creationId xmlns:a16="http://schemas.microsoft.com/office/drawing/2014/main" id="{E7BE37C7-EC0B-003A-F6E1-66A7B49D9DD0}"/>
                </a:ext>
              </a:extLst>
            </p:cNvPr>
            <p:cNvSpPr/>
            <p:nvPr/>
          </p:nvSpPr>
          <p:spPr>
            <a:xfrm>
              <a:off x="1022970" y="3582437"/>
              <a:ext cx="1141610" cy="1985405"/>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cxnSp>
        <p:nvCxnSpPr>
          <p:cNvPr id="20" name="Straight Connector 19">
            <a:extLst>
              <a:ext uri="{FF2B5EF4-FFF2-40B4-BE49-F238E27FC236}">
                <a16:creationId xmlns:a16="http://schemas.microsoft.com/office/drawing/2014/main" id="{804BC176-AE83-1224-E0CD-EC3D98975361}"/>
              </a:ext>
            </a:extLst>
          </p:cNvPr>
          <p:cNvCxnSpPr/>
          <p:nvPr/>
        </p:nvCxnSpPr>
        <p:spPr>
          <a:xfrm>
            <a:off x="1139348" y="2915757"/>
            <a:ext cx="2548335" cy="0"/>
          </a:xfrm>
          <a:prstGeom prst="line">
            <a:avLst/>
          </a:prstGeom>
          <a:ln w="38100">
            <a:solidFill>
              <a:schemeClr val="accent6"/>
            </a:solidFill>
            <a:prstDash val="dash"/>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D821245E-31D1-B3E1-18CE-9C10F853FC70}"/>
              </a:ext>
            </a:extLst>
          </p:cNvPr>
          <p:cNvGrpSpPr/>
          <p:nvPr/>
        </p:nvGrpSpPr>
        <p:grpSpPr>
          <a:xfrm>
            <a:off x="8739068" y="1996832"/>
            <a:ext cx="609437" cy="969029"/>
            <a:chOff x="860877" y="1929282"/>
            <a:chExt cx="1053230" cy="1674679"/>
          </a:xfrm>
        </p:grpSpPr>
        <p:sp>
          <p:nvSpPr>
            <p:cNvPr id="22" name="Round Same Side Corner Rectangle 46">
              <a:extLst>
                <a:ext uri="{FF2B5EF4-FFF2-40B4-BE49-F238E27FC236}">
                  <a16:creationId xmlns:a16="http://schemas.microsoft.com/office/drawing/2014/main" id="{DB13C4F6-4494-4B2F-254D-A6B9F643527D}"/>
                </a:ext>
              </a:extLst>
            </p:cNvPr>
            <p:cNvSpPr/>
            <p:nvPr/>
          </p:nvSpPr>
          <p:spPr>
            <a:xfrm>
              <a:off x="1052733" y="2725467"/>
              <a:ext cx="671847" cy="878494"/>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3" name="Oval 22">
              <a:extLst>
                <a:ext uri="{FF2B5EF4-FFF2-40B4-BE49-F238E27FC236}">
                  <a16:creationId xmlns:a16="http://schemas.microsoft.com/office/drawing/2014/main" id="{2584EDA3-D85B-266A-A191-9FC69764C22D}"/>
                </a:ext>
              </a:extLst>
            </p:cNvPr>
            <p:cNvSpPr/>
            <p:nvPr/>
          </p:nvSpPr>
          <p:spPr>
            <a:xfrm>
              <a:off x="1047750" y="1929282"/>
              <a:ext cx="679484" cy="679484"/>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24" name="Trapezoid 23">
              <a:extLst>
                <a:ext uri="{FF2B5EF4-FFF2-40B4-BE49-F238E27FC236}">
                  <a16:creationId xmlns:a16="http://schemas.microsoft.com/office/drawing/2014/main" id="{2B221531-35D4-9D81-11D2-78C40065D3D7}"/>
                </a:ext>
              </a:extLst>
            </p:cNvPr>
            <p:cNvSpPr/>
            <p:nvPr/>
          </p:nvSpPr>
          <p:spPr>
            <a:xfrm>
              <a:off x="860877" y="2993721"/>
              <a:ext cx="1053230" cy="610240"/>
            </a:xfrm>
            <a:prstGeom prst="trapezoid">
              <a:avLst>
                <a:gd name="adj" fmla="val 3304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5" name="Group 24">
            <a:extLst>
              <a:ext uri="{FF2B5EF4-FFF2-40B4-BE49-F238E27FC236}">
                <a16:creationId xmlns:a16="http://schemas.microsoft.com/office/drawing/2014/main" id="{1ADA9BCA-053B-F5C1-B501-F477A3B6B1D3}"/>
              </a:ext>
            </a:extLst>
          </p:cNvPr>
          <p:cNvGrpSpPr/>
          <p:nvPr/>
        </p:nvGrpSpPr>
        <p:grpSpPr>
          <a:xfrm>
            <a:off x="10405007" y="1440375"/>
            <a:ext cx="521410" cy="1525486"/>
            <a:chOff x="1022970" y="2227840"/>
            <a:chExt cx="1141610" cy="3340002"/>
          </a:xfrm>
        </p:grpSpPr>
        <p:sp>
          <p:nvSpPr>
            <p:cNvPr id="26" name="Oval 25">
              <a:extLst>
                <a:ext uri="{FF2B5EF4-FFF2-40B4-BE49-F238E27FC236}">
                  <a16:creationId xmlns:a16="http://schemas.microsoft.com/office/drawing/2014/main" id="{416340A2-7766-5492-8171-78C159CA1149}"/>
                </a:ext>
              </a:extLst>
            </p:cNvPr>
            <p:cNvSpPr/>
            <p:nvPr/>
          </p:nvSpPr>
          <p:spPr>
            <a:xfrm>
              <a:off x="1022970" y="2227840"/>
              <a:ext cx="1141610" cy="114161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Top Corners Rounded 26">
              <a:extLst>
                <a:ext uri="{FF2B5EF4-FFF2-40B4-BE49-F238E27FC236}">
                  <a16:creationId xmlns:a16="http://schemas.microsoft.com/office/drawing/2014/main" id="{8BE2669E-85A3-EEB0-66D3-0E66C729134E}"/>
                </a:ext>
              </a:extLst>
            </p:cNvPr>
            <p:cNvSpPr/>
            <p:nvPr/>
          </p:nvSpPr>
          <p:spPr>
            <a:xfrm>
              <a:off x="1022970" y="3582437"/>
              <a:ext cx="1141610" cy="1985405"/>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cxnSp>
        <p:nvCxnSpPr>
          <p:cNvPr id="28" name="Straight Connector 27">
            <a:extLst>
              <a:ext uri="{FF2B5EF4-FFF2-40B4-BE49-F238E27FC236}">
                <a16:creationId xmlns:a16="http://schemas.microsoft.com/office/drawing/2014/main" id="{3E13E7EC-72D5-A14A-96EC-F34733B6B8AA}"/>
              </a:ext>
            </a:extLst>
          </p:cNvPr>
          <p:cNvCxnSpPr/>
          <p:nvPr/>
        </p:nvCxnSpPr>
        <p:spPr>
          <a:xfrm>
            <a:off x="7769620" y="2915757"/>
            <a:ext cx="2548335" cy="0"/>
          </a:xfrm>
          <a:prstGeom prst="line">
            <a:avLst/>
          </a:prstGeom>
          <a:ln w="38100">
            <a:solidFill>
              <a:schemeClr val="accent6"/>
            </a:solidFill>
            <a:prstDash val="dash"/>
            <a:headEnd type="none" w="med" len="med"/>
            <a:tailEnd type="arrow"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624840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Rounded Corners 24">
            <a:extLst>
              <a:ext uri="{FF2B5EF4-FFF2-40B4-BE49-F238E27FC236}">
                <a16:creationId xmlns:a16="http://schemas.microsoft.com/office/drawing/2014/main" id="{96164A5C-8DC1-0F07-6C34-55DB54872220}"/>
              </a:ext>
            </a:extLst>
          </p:cNvPr>
          <p:cNvSpPr/>
          <p:nvPr/>
        </p:nvSpPr>
        <p:spPr>
          <a:xfrm>
            <a:off x="4902200" y="1762493"/>
            <a:ext cx="6591300" cy="4079507"/>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2" name="Group 21">
            <a:extLst>
              <a:ext uri="{FF2B5EF4-FFF2-40B4-BE49-F238E27FC236}">
                <a16:creationId xmlns:a16="http://schemas.microsoft.com/office/drawing/2014/main" id="{564EA5F5-F3AB-487A-9649-C5F6528FCF99}"/>
              </a:ext>
            </a:extLst>
          </p:cNvPr>
          <p:cNvGrpSpPr/>
          <p:nvPr/>
        </p:nvGrpSpPr>
        <p:grpSpPr>
          <a:xfrm>
            <a:off x="1455732" y="1768573"/>
            <a:ext cx="2425210" cy="2226009"/>
            <a:chOff x="7619849" y="5297373"/>
            <a:chExt cx="500332" cy="459236"/>
          </a:xfrm>
          <a:solidFill>
            <a:schemeClr val="accent6">
              <a:lumMod val="20000"/>
              <a:lumOff val="80000"/>
            </a:schemeClr>
          </a:solidFill>
        </p:grpSpPr>
        <p:sp>
          <p:nvSpPr>
            <p:cNvPr id="20" name="Trapezoid 19">
              <a:extLst>
                <a:ext uri="{FF2B5EF4-FFF2-40B4-BE49-F238E27FC236}">
                  <a16:creationId xmlns:a16="http://schemas.microsoft.com/office/drawing/2014/main" id="{D1C9DBEF-6E3A-067A-DC10-825589E2B638}"/>
                </a:ext>
              </a:extLst>
            </p:cNvPr>
            <p:cNvSpPr/>
            <p:nvPr/>
          </p:nvSpPr>
          <p:spPr>
            <a:xfrm>
              <a:off x="7619849" y="5297373"/>
              <a:ext cx="500332" cy="200981"/>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Rectangle 20">
              <a:extLst>
                <a:ext uri="{FF2B5EF4-FFF2-40B4-BE49-F238E27FC236}">
                  <a16:creationId xmlns:a16="http://schemas.microsoft.com/office/drawing/2014/main" id="{4CA5D621-5ED7-94E2-3CA7-1F118F7D7FB9}"/>
                </a:ext>
              </a:extLst>
            </p:cNvPr>
            <p:cNvSpPr/>
            <p:nvPr/>
          </p:nvSpPr>
          <p:spPr>
            <a:xfrm>
              <a:off x="7663186" y="5498354"/>
              <a:ext cx="413659" cy="2582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2" name="Title 1">
            <a:extLst>
              <a:ext uri="{FF2B5EF4-FFF2-40B4-BE49-F238E27FC236}">
                <a16:creationId xmlns:a16="http://schemas.microsoft.com/office/drawing/2014/main" id="{3BF4FF40-CE4A-02A3-D5A7-91E0794015D2}"/>
              </a:ext>
            </a:extLst>
          </p:cNvPr>
          <p:cNvSpPr>
            <a:spLocks noGrp="1"/>
          </p:cNvSpPr>
          <p:nvPr>
            <p:ph type="title"/>
          </p:nvPr>
        </p:nvSpPr>
        <p:spPr>
          <a:xfrm>
            <a:off x="342900" y="120516"/>
            <a:ext cx="11010900" cy="868968"/>
          </a:xfrm>
        </p:spPr>
        <p:txBody>
          <a:bodyPr>
            <a:normAutofit/>
          </a:bodyPr>
          <a:lstStyle/>
          <a:p>
            <a:pPr algn="l"/>
            <a:r>
              <a:rPr lang="en-GB" sz="2600" dirty="0"/>
              <a:t>Activités de la directive visant à instaurer la confiance et à soutenir l'évaluation</a:t>
            </a:r>
            <a:endParaRPr lang="en-BE" sz="2600" dirty="0"/>
          </a:p>
        </p:txBody>
      </p:sp>
      <p:sp>
        <p:nvSpPr>
          <p:cNvPr id="6" name="TextBox 5">
            <a:extLst>
              <a:ext uri="{FF2B5EF4-FFF2-40B4-BE49-F238E27FC236}">
                <a16:creationId xmlns:a16="http://schemas.microsoft.com/office/drawing/2014/main" id="{2F259A2B-386E-158B-4D51-CD54265B51BA}"/>
              </a:ext>
            </a:extLst>
          </p:cNvPr>
          <p:cNvSpPr txBox="1"/>
          <p:nvPr/>
        </p:nvSpPr>
        <p:spPr>
          <a:xfrm>
            <a:off x="5279822" y="2118466"/>
            <a:ext cx="6213678" cy="3416320"/>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ORIENTATION</a:t>
            </a:r>
          </a:p>
          <a:p>
            <a:endParaRPr lang="en-GB" b="1" dirty="0">
              <a:latin typeface="Arial" panose="020B0604020202020204" pitchFamily="34" charset="0"/>
              <a:cs typeface="Arial" panose="020B0604020202020204" pitchFamily="34" charset="0"/>
            </a:endParaRPr>
          </a:p>
          <a:p>
            <a:pPr marL="457200" indent="-457200">
              <a:buFont typeface="+mj-lt"/>
              <a:buAutoNum type="arabicPeriod"/>
            </a:pPr>
            <a:r>
              <a:rPr lang="en-GB" dirty="0">
                <a:latin typeface="Arial" panose="020B0604020202020204" pitchFamily="34" charset="0"/>
                <a:cs typeface="Arial" panose="020B0604020202020204" pitchFamily="34" charset="0"/>
              </a:rPr>
              <a:t>Demandez à l'enfant de dessiner sa maison et toutes les personnes qui vivent avec lui dans cette maison. </a:t>
            </a:r>
          </a:p>
          <a:p>
            <a:pPr marL="457200" indent="-457200">
              <a:buFont typeface="+mj-lt"/>
              <a:buAutoNum type="arabicPeriod"/>
            </a:pPr>
            <a:r>
              <a:rPr lang="en-GB" dirty="0">
                <a:latin typeface="Arial" panose="020B0604020202020204" pitchFamily="34" charset="0"/>
                <a:cs typeface="Arial" panose="020B0604020202020204" pitchFamily="34" charset="0"/>
              </a:rPr>
              <a:t>Lorsque l'enfant commence à dessiner, aidez-le à rester engagé (donnez-lui des crayons ou des marqueurs, félicitez-le pour ses efforts,...).</a:t>
            </a:r>
          </a:p>
          <a:p>
            <a:pPr marL="457200" indent="-457200">
              <a:buFont typeface="+mj-lt"/>
              <a:buAutoNum type="arabicPeriod"/>
            </a:pPr>
            <a:r>
              <a:rPr lang="en-GB" dirty="0">
                <a:latin typeface="Arial" panose="020B0604020202020204" pitchFamily="34" charset="0"/>
                <a:cs typeface="Arial" panose="020B0604020202020204" pitchFamily="34" charset="0"/>
              </a:rPr>
              <a:t>Posez des questions supplémentaires pour montrer votre intérêt : </a:t>
            </a:r>
            <a:r>
              <a:rPr lang="en-GB" i="1" dirty="0">
                <a:latin typeface="Arial" panose="020B0604020202020204" pitchFamily="34" charset="0"/>
                <a:cs typeface="Arial" panose="020B0604020202020204" pitchFamily="34" charset="0"/>
              </a:rPr>
              <a:t>Qui est-ce ? Où est-ce que tout le monde dort ? Quelle est votre pièce préférée dans la maison et pourquoi ? Que fait votre famille pendant la journée ? Vous arrive-t-il de recevoir des visiteurs ?...</a:t>
            </a:r>
            <a:endParaRPr lang="en-BE" dirty="0">
              <a:latin typeface="Arial" panose="020B0604020202020204" pitchFamily="34" charset="0"/>
              <a:cs typeface="Arial" panose="020B0604020202020204" pitchFamily="34" charset="0"/>
            </a:endParaRPr>
          </a:p>
        </p:txBody>
      </p:sp>
      <p:grpSp>
        <p:nvGrpSpPr>
          <p:cNvPr id="19" name="Group 18">
            <a:extLst>
              <a:ext uri="{FF2B5EF4-FFF2-40B4-BE49-F238E27FC236}">
                <a16:creationId xmlns:a16="http://schemas.microsoft.com/office/drawing/2014/main" id="{B866D685-B252-40A8-1C5B-A84BF255CAE2}"/>
              </a:ext>
            </a:extLst>
          </p:cNvPr>
          <p:cNvGrpSpPr/>
          <p:nvPr/>
        </p:nvGrpSpPr>
        <p:grpSpPr>
          <a:xfrm rot="13391884">
            <a:off x="3240159" y="1705893"/>
            <a:ext cx="436131" cy="1519281"/>
            <a:chOff x="6740715" y="1208988"/>
            <a:chExt cx="182192" cy="634674"/>
          </a:xfrm>
        </p:grpSpPr>
        <p:sp>
          <p:nvSpPr>
            <p:cNvPr id="17" name="Isosceles Triangle 16">
              <a:extLst>
                <a:ext uri="{FF2B5EF4-FFF2-40B4-BE49-F238E27FC236}">
                  <a16:creationId xmlns:a16="http://schemas.microsoft.com/office/drawing/2014/main" id="{D49EE2BF-6476-F856-98E8-464F00AE0896}"/>
                </a:ext>
              </a:extLst>
            </p:cNvPr>
            <p:cNvSpPr/>
            <p:nvPr/>
          </p:nvSpPr>
          <p:spPr>
            <a:xfrm>
              <a:off x="6740716" y="1208988"/>
              <a:ext cx="182191" cy="132855"/>
            </a:xfrm>
            <a:prstGeom prst="triangl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8" name="Rectangle 17">
              <a:extLst>
                <a:ext uri="{FF2B5EF4-FFF2-40B4-BE49-F238E27FC236}">
                  <a16:creationId xmlns:a16="http://schemas.microsoft.com/office/drawing/2014/main" id="{0C17112A-8183-BE35-7FE4-D6E171AF31D8}"/>
                </a:ext>
              </a:extLst>
            </p:cNvPr>
            <p:cNvSpPr/>
            <p:nvPr/>
          </p:nvSpPr>
          <p:spPr>
            <a:xfrm>
              <a:off x="6740715" y="1341697"/>
              <a:ext cx="182191" cy="50196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
        <p:nvSpPr>
          <p:cNvPr id="24" name="TextBox 23">
            <a:extLst>
              <a:ext uri="{FF2B5EF4-FFF2-40B4-BE49-F238E27FC236}">
                <a16:creationId xmlns:a16="http://schemas.microsoft.com/office/drawing/2014/main" id="{A15FBF5A-481E-B4B2-0699-27980BFD3EA8}"/>
              </a:ext>
            </a:extLst>
          </p:cNvPr>
          <p:cNvSpPr txBox="1"/>
          <p:nvPr/>
        </p:nvSpPr>
        <p:spPr>
          <a:xfrm>
            <a:off x="1199491" y="4514225"/>
            <a:ext cx="2937692" cy="1184940"/>
          </a:xfrm>
          <a:prstGeom prst="rect">
            <a:avLst/>
          </a:prstGeom>
          <a:noFill/>
        </p:spPr>
        <p:txBody>
          <a:bodyPr wrap="square">
            <a:spAutoFit/>
          </a:bodyPr>
          <a:lstStyle/>
          <a:p>
            <a:pPr algn="ctr">
              <a:spcAft>
                <a:spcPts val="600"/>
              </a:spcAft>
            </a:pPr>
            <a:r>
              <a:rPr lang="en-GB" b="1" dirty="0">
                <a:latin typeface="Arial" panose="020B0604020202020204" pitchFamily="34" charset="0"/>
                <a:cs typeface="Arial" panose="020B0604020202020204" pitchFamily="34" charset="0"/>
              </a:rPr>
              <a:t>DESSIN DE FAMILLE</a:t>
            </a:r>
          </a:p>
          <a:p>
            <a:pPr algn="ctr"/>
            <a:r>
              <a:rPr lang="en-GB" sz="1600" dirty="0">
                <a:latin typeface="Arial" panose="020B0604020202020204" pitchFamily="34" charset="0"/>
                <a:cs typeface="Arial" panose="020B0604020202020204" pitchFamily="34" charset="0"/>
              </a:rPr>
              <a:t>Groupe d'âge : 4 à 11 ans</a:t>
            </a:r>
          </a:p>
          <a:p>
            <a:pPr algn="ctr"/>
            <a:r>
              <a:rPr lang="en-GB" sz="1600" dirty="0">
                <a:latin typeface="Arial" panose="020B0604020202020204" pitchFamily="34" charset="0"/>
                <a:cs typeface="Arial" panose="020B0604020202020204" pitchFamily="34" charset="0"/>
              </a:rPr>
              <a:t>Durée : en fonction de l'enfant </a:t>
            </a:r>
          </a:p>
          <a:p>
            <a:pPr algn="ctr"/>
            <a:r>
              <a:rPr lang="en-GB" sz="1600" dirty="0">
                <a:latin typeface="Arial" panose="020B0604020202020204" pitchFamily="34" charset="0"/>
                <a:cs typeface="Arial" panose="020B0604020202020204" pitchFamily="34" charset="0"/>
              </a:rPr>
              <a:t>Matériel : papier, crayons</a:t>
            </a:r>
          </a:p>
        </p:txBody>
      </p:sp>
      <p:grpSp>
        <p:nvGrpSpPr>
          <p:cNvPr id="4" name="Group 3">
            <a:extLst>
              <a:ext uri="{FF2B5EF4-FFF2-40B4-BE49-F238E27FC236}">
                <a16:creationId xmlns:a16="http://schemas.microsoft.com/office/drawing/2014/main" id="{2A2040D7-6166-DEEC-2DDD-68241179C1D3}"/>
              </a:ext>
            </a:extLst>
          </p:cNvPr>
          <p:cNvGrpSpPr/>
          <p:nvPr/>
        </p:nvGrpSpPr>
        <p:grpSpPr>
          <a:xfrm>
            <a:off x="10604128" y="393639"/>
            <a:ext cx="1587872" cy="1368854"/>
            <a:chOff x="10228983" y="337468"/>
            <a:chExt cx="1587872" cy="1368854"/>
          </a:xfrm>
        </p:grpSpPr>
        <p:sp>
          <p:nvSpPr>
            <p:cNvPr id="5" name="Hexagon 4">
              <a:extLst>
                <a:ext uri="{FF2B5EF4-FFF2-40B4-BE49-F238E27FC236}">
                  <a16:creationId xmlns:a16="http://schemas.microsoft.com/office/drawing/2014/main" id="{2A96AF18-F8F8-9E63-D7CC-69E751AFD925}"/>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7" name="Group 6">
              <a:extLst>
                <a:ext uri="{FF2B5EF4-FFF2-40B4-BE49-F238E27FC236}">
                  <a16:creationId xmlns:a16="http://schemas.microsoft.com/office/drawing/2014/main" id="{5177F705-9871-B7B1-CBCD-B1FCBF5EE10C}"/>
                </a:ext>
              </a:extLst>
            </p:cNvPr>
            <p:cNvGrpSpPr/>
            <p:nvPr/>
          </p:nvGrpSpPr>
          <p:grpSpPr>
            <a:xfrm>
              <a:off x="10741851" y="707024"/>
              <a:ext cx="562136" cy="634675"/>
              <a:chOff x="760175" y="830141"/>
              <a:chExt cx="867619" cy="979580"/>
            </a:xfrm>
          </p:grpSpPr>
          <p:sp>
            <p:nvSpPr>
              <p:cNvPr id="8" name="Rectangle 7">
                <a:extLst>
                  <a:ext uri="{FF2B5EF4-FFF2-40B4-BE49-F238E27FC236}">
                    <a16:creationId xmlns:a16="http://schemas.microsoft.com/office/drawing/2014/main" id="{CB587424-8BDE-DA64-D627-969446DDFB90}"/>
                  </a:ext>
                </a:extLst>
              </p:cNvPr>
              <p:cNvSpPr/>
              <p:nvPr/>
            </p:nvSpPr>
            <p:spPr>
              <a:xfrm>
                <a:off x="864636" y="830141"/>
                <a:ext cx="763158" cy="97957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latin typeface="Arial" panose="020B0604020202020204" pitchFamily="34" charset="0"/>
                    <a:cs typeface="Arial" panose="020B0604020202020204" pitchFamily="34" charset="0"/>
                  </a:rPr>
                  <a:t>116</a:t>
                </a:r>
              </a:p>
            </p:txBody>
          </p:sp>
          <p:sp>
            <p:nvSpPr>
              <p:cNvPr id="9" name="Rectangle 8">
                <a:extLst>
                  <a:ext uri="{FF2B5EF4-FFF2-40B4-BE49-F238E27FC236}">
                    <a16:creationId xmlns:a16="http://schemas.microsoft.com/office/drawing/2014/main" id="{542CC8B5-BDE0-09D7-FA89-3843E683F42E}"/>
                  </a:ext>
                </a:extLst>
              </p:cNvPr>
              <p:cNvSpPr/>
              <p:nvPr/>
            </p:nvSpPr>
            <p:spPr>
              <a:xfrm>
                <a:off x="760175" y="830143"/>
                <a:ext cx="149292" cy="979578"/>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27502597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9" name="Table 39">
            <a:extLst>
              <a:ext uri="{FF2B5EF4-FFF2-40B4-BE49-F238E27FC236}">
                <a16:creationId xmlns:a16="http://schemas.microsoft.com/office/drawing/2014/main" id="{4DEBA80A-DF23-E770-FB22-EC3533B7A2D4}"/>
              </a:ext>
            </a:extLst>
          </p:cNvPr>
          <p:cNvGraphicFramePr>
            <a:graphicFrameLocks noGrp="1"/>
          </p:cNvGraphicFramePr>
          <p:nvPr>
            <p:extLst>
              <p:ext uri="{D42A27DB-BD31-4B8C-83A1-F6EECF244321}">
                <p14:modId xmlns:p14="http://schemas.microsoft.com/office/powerpoint/2010/main" val="2294648222"/>
              </p:ext>
            </p:extLst>
          </p:nvPr>
        </p:nvGraphicFramePr>
        <p:xfrm>
          <a:off x="1493446" y="1749510"/>
          <a:ext cx="2336800" cy="2307747"/>
        </p:xfrm>
        <a:graphic>
          <a:graphicData uri="http://schemas.openxmlformats.org/drawingml/2006/table">
            <a:tbl>
              <a:tblPr firstRow="1" bandRow="1">
                <a:tableStyleId>{5C22544A-7EE6-4342-B048-85BDC9FD1C3A}</a:tableStyleId>
              </a:tblPr>
              <a:tblGrid>
                <a:gridCol w="2336800">
                  <a:extLst>
                    <a:ext uri="{9D8B030D-6E8A-4147-A177-3AD203B41FA5}">
                      <a16:colId xmlns:a16="http://schemas.microsoft.com/office/drawing/2014/main" val="2956921486"/>
                    </a:ext>
                  </a:extLst>
                </a:gridCol>
              </a:tblGrid>
              <a:tr h="769249">
                <a:tc>
                  <a:txBody>
                    <a:bodyPr/>
                    <a:lstStyle/>
                    <a:p>
                      <a:r>
                        <a:rPr lang="en-CA" b="0" dirty="0">
                          <a:solidFill>
                            <a:schemeClr val="accent6"/>
                          </a:solidFill>
                          <a:latin typeface="Arial" panose="020B0604020202020204" pitchFamily="34" charset="0"/>
                          <a:cs typeface="Arial" panose="020B0604020202020204" pitchFamily="34" charset="0"/>
                        </a:rPr>
                        <a:t>Matin</a:t>
                      </a:r>
                      <a:endParaRPr lang="en-US" b="0" dirty="0">
                        <a:solidFill>
                          <a:schemeClr val="accent6"/>
                        </a:solidFill>
                        <a:latin typeface="Arial" panose="020B0604020202020204" pitchFamily="34" charset="0"/>
                        <a:cs typeface="Arial" panose="020B0604020202020204" pitchFamily="34" charset="0"/>
                      </a:endParaRPr>
                    </a:p>
                  </a:txBody>
                  <a:tcP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128399173"/>
                  </a:ext>
                </a:extLst>
              </a:tr>
              <a:tr h="769249">
                <a:tc>
                  <a:txBody>
                    <a:bodyPr/>
                    <a:lstStyle/>
                    <a:p>
                      <a:r>
                        <a:rPr lang="en-CA" dirty="0">
                          <a:solidFill>
                            <a:schemeClr val="accent6"/>
                          </a:solidFill>
                          <a:latin typeface="Arial" panose="020B0604020202020204" pitchFamily="34" charset="0"/>
                          <a:cs typeface="Arial" panose="020B0604020202020204" pitchFamily="34" charset="0"/>
                        </a:rPr>
                        <a:t>Après-midi</a:t>
                      </a:r>
                      <a:endParaRPr lang="en-US" dirty="0">
                        <a:solidFill>
                          <a:schemeClr val="accent6"/>
                        </a:solidFill>
                        <a:latin typeface="Arial" panose="020B0604020202020204" pitchFamily="34" charset="0"/>
                        <a:cs typeface="Arial" panose="020B0604020202020204" pitchFamily="34" charset="0"/>
                      </a:endParaRPr>
                    </a:p>
                  </a:txBody>
                  <a:tcP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888561586"/>
                  </a:ext>
                </a:extLst>
              </a:tr>
              <a:tr h="769249">
                <a:tc>
                  <a:txBody>
                    <a:bodyPr/>
                    <a:lstStyle/>
                    <a:p>
                      <a:r>
                        <a:rPr lang="en-CA" dirty="0">
                          <a:solidFill>
                            <a:schemeClr val="accent6"/>
                          </a:solidFill>
                          <a:latin typeface="Arial" panose="020B0604020202020204" pitchFamily="34" charset="0"/>
                          <a:cs typeface="Arial" panose="020B0604020202020204" pitchFamily="34" charset="0"/>
                        </a:rPr>
                        <a:t>Soirée / nuit</a:t>
                      </a:r>
                      <a:endParaRPr lang="en-US" dirty="0">
                        <a:solidFill>
                          <a:schemeClr val="accent6"/>
                        </a:solidFill>
                        <a:latin typeface="Arial" panose="020B0604020202020204" pitchFamily="34" charset="0"/>
                        <a:cs typeface="Arial" panose="020B0604020202020204" pitchFamily="34" charset="0"/>
                      </a:endParaRPr>
                    </a:p>
                  </a:txBody>
                  <a:tcP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894574102"/>
                  </a:ext>
                </a:extLst>
              </a:tr>
            </a:tbl>
          </a:graphicData>
        </a:graphic>
      </p:graphicFrame>
      <p:sp>
        <p:nvSpPr>
          <p:cNvPr id="29" name="Title 1">
            <a:extLst>
              <a:ext uri="{FF2B5EF4-FFF2-40B4-BE49-F238E27FC236}">
                <a16:creationId xmlns:a16="http://schemas.microsoft.com/office/drawing/2014/main" id="{56B30F31-552A-902A-C5E3-F5ADBB5EF8FB}"/>
              </a:ext>
            </a:extLst>
          </p:cNvPr>
          <p:cNvSpPr>
            <a:spLocks noGrp="1"/>
          </p:cNvSpPr>
          <p:nvPr>
            <p:ph type="title"/>
          </p:nvPr>
        </p:nvSpPr>
        <p:spPr>
          <a:xfrm>
            <a:off x="342900" y="120516"/>
            <a:ext cx="11010900" cy="868968"/>
          </a:xfrm>
        </p:spPr>
        <p:txBody>
          <a:bodyPr>
            <a:normAutofit/>
          </a:bodyPr>
          <a:lstStyle/>
          <a:p>
            <a:pPr algn="l"/>
            <a:r>
              <a:rPr lang="en-GB" sz="2600" dirty="0"/>
              <a:t>Activités de la directive visant à instaurer la confiance et à soutenir l'évaluation</a:t>
            </a:r>
            <a:endParaRPr lang="en-BE" sz="2600" dirty="0"/>
          </a:p>
        </p:txBody>
      </p:sp>
      <p:sp>
        <p:nvSpPr>
          <p:cNvPr id="30" name="Rectangle: Rounded Corners 29">
            <a:extLst>
              <a:ext uri="{FF2B5EF4-FFF2-40B4-BE49-F238E27FC236}">
                <a16:creationId xmlns:a16="http://schemas.microsoft.com/office/drawing/2014/main" id="{E1C16279-7E30-1CA9-0F57-417FB44F8ED4}"/>
              </a:ext>
            </a:extLst>
          </p:cNvPr>
          <p:cNvSpPr/>
          <p:nvPr/>
        </p:nvSpPr>
        <p:spPr>
          <a:xfrm>
            <a:off x="4902200" y="1762493"/>
            <a:ext cx="6090309" cy="4079507"/>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extBox 33">
            <a:extLst>
              <a:ext uri="{FF2B5EF4-FFF2-40B4-BE49-F238E27FC236}">
                <a16:creationId xmlns:a16="http://schemas.microsoft.com/office/drawing/2014/main" id="{1B3032CD-AE77-659B-8509-AC6D8DE56F54}"/>
              </a:ext>
            </a:extLst>
          </p:cNvPr>
          <p:cNvSpPr txBox="1"/>
          <p:nvPr/>
        </p:nvSpPr>
        <p:spPr>
          <a:xfrm>
            <a:off x="5421935" y="2316513"/>
            <a:ext cx="5570574" cy="3416320"/>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ORIENTATION</a:t>
            </a:r>
          </a:p>
          <a:p>
            <a:endParaRPr lang="en-GB" b="1" dirty="0">
              <a:latin typeface="Arial" panose="020B0604020202020204" pitchFamily="34" charset="0"/>
              <a:cs typeface="Arial" panose="020B0604020202020204" pitchFamily="34" charset="0"/>
            </a:endParaRPr>
          </a:p>
          <a:p>
            <a:pPr marL="457200" indent="-457200">
              <a:buFont typeface="+mj-lt"/>
              <a:buAutoNum type="arabicPeriod"/>
            </a:pPr>
            <a:r>
              <a:rPr lang="en-US" dirty="0">
                <a:latin typeface="Arial" panose="020B0604020202020204" pitchFamily="34" charset="0"/>
                <a:cs typeface="Arial" panose="020B0604020202020204" pitchFamily="34" charset="0"/>
              </a:rPr>
              <a:t>Demandez à l'enfant de dessiner ce qu'il fait tous les jours.</a:t>
            </a:r>
          </a:p>
          <a:p>
            <a:pPr marL="457200" indent="-457200">
              <a:buFont typeface="+mj-lt"/>
              <a:buAutoNum type="arabicPeriod"/>
            </a:pPr>
            <a:r>
              <a:rPr lang="en-US" dirty="0">
                <a:latin typeface="Arial" panose="020B0604020202020204" pitchFamily="34" charset="0"/>
                <a:cs typeface="Arial" panose="020B0604020202020204" pitchFamily="34" charset="0"/>
              </a:rPr>
              <a:t>Lorsque l'enfant commence à dessiner, aidez-le à rester engagé (donnez-lui des crayons ou des marqueurs, félicitez-le pour ses efforts,...). </a:t>
            </a:r>
          </a:p>
          <a:p>
            <a:pPr marL="457200" indent="-457200">
              <a:buFont typeface="+mj-lt"/>
              <a:buAutoNum type="arabicPeriod"/>
            </a:pPr>
            <a:r>
              <a:rPr lang="en-US" dirty="0">
                <a:latin typeface="Arial" panose="020B0604020202020204" pitchFamily="34" charset="0"/>
                <a:cs typeface="Arial" panose="020B0604020202020204" pitchFamily="34" charset="0"/>
              </a:rPr>
              <a:t>Posez des questions supplémentaires pour montrer votre intérêt : </a:t>
            </a:r>
            <a:r>
              <a:rPr lang="en-US" i="1" dirty="0">
                <a:latin typeface="Arial" panose="020B0604020202020204" pitchFamily="34" charset="0"/>
                <a:cs typeface="Arial" panose="020B0604020202020204" pitchFamily="34" charset="0"/>
              </a:rPr>
              <a:t>Avec qui passez-vous le plus de temps ? Quelle est votre activité préférée et pourquoi ? Ce que vous faites tous les jours a-t-il changé depuis ... ? </a:t>
            </a:r>
          </a:p>
        </p:txBody>
      </p:sp>
      <p:grpSp>
        <p:nvGrpSpPr>
          <p:cNvPr id="35" name="Group 34">
            <a:extLst>
              <a:ext uri="{FF2B5EF4-FFF2-40B4-BE49-F238E27FC236}">
                <a16:creationId xmlns:a16="http://schemas.microsoft.com/office/drawing/2014/main" id="{F55297F7-FDCF-D9EB-20E7-F42288E6D6AB}"/>
              </a:ext>
            </a:extLst>
          </p:cNvPr>
          <p:cNvGrpSpPr/>
          <p:nvPr/>
        </p:nvGrpSpPr>
        <p:grpSpPr>
          <a:xfrm rot="13391884">
            <a:off x="3240159" y="1705893"/>
            <a:ext cx="436131" cy="1519281"/>
            <a:chOff x="6740715" y="1208988"/>
            <a:chExt cx="182192" cy="634674"/>
          </a:xfrm>
        </p:grpSpPr>
        <p:sp>
          <p:nvSpPr>
            <p:cNvPr id="36" name="Isosceles Triangle 35">
              <a:extLst>
                <a:ext uri="{FF2B5EF4-FFF2-40B4-BE49-F238E27FC236}">
                  <a16:creationId xmlns:a16="http://schemas.microsoft.com/office/drawing/2014/main" id="{3AC3A9E1-8BAA-E820-7100-2DD35651B357}"/>
                </a:ext>
              </a:extLst>
            </p:cNvPr>
            <p:cNvSpPr/>
            <p:nvPr/>
          </p:nvSpPr>
          <p:spPr>
            <a:xfrm>
              <a:off x="6740716" y="1208988"/>
              <a:ext cx="182191" cy="132855"/>
            </a:xfrm>
            <a:prstGeom prst="triangl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7" name="Rectangle 36">
              <a:extLst>
                <a:ext uri="{FF2B5EF4-FFF2-40B4-BE49-F238E27FC236}">
                  <a16:creationId xmlns:a16="http://schemas.microsoft.com/office/drawing/2014/main" id="{0BDE613C-516D-7B80-05E8-00A1A2B62F65}"/>
                </a:ext>
              </a:extLst>
            </p:cNvPr>
            <p:cNvSpPr/>
            <p:nvPr/>
          </p:nvSpPr>
          <p:spPr>
            <a:xfrm>
              <a:off x="6740715" y="1341697"/>
              <a:ext cx="182191" cy="50196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
        <p:nvSpPr>
          <p:cNvPr id="38" name="TextBox 37">
            <a:extLst>
              <a:ext uri="{FF2B5EF4-FFF2-40B4-BE49-F238E27FC236}">
                <a16:creationId xmlns:a16="http://schemas.microsoft.com/office/drawing/2014/main" id="{9FD64EC7-F143-403A-C121-7E426C57F01B}"/>
              </a:ext>
            </a:extLst>
          </p:cNvPr>
          <p:cNvSpPr txBox="1"/>
          <p:nvPr/>
        </p:nvSpPr>
        <p:spPr>
          <a:xfrm>
            <a:off x="924791" y="4514225"/>
            <a:ext cx="3474109" cy="1184940"/>
          </a:xfrm>
          <a:prstGeom prst="rect">
            <a:avLst/>
          </a:prstGeom>
          <a:noFill/>
        </p:spPr>
        <p:txBody>
          <a:bodyPr wrap="square">
            <a:spAutoFit/>
          </a:bodyPr>
          <a:lstStyle/>
          <a:p>
            <a:pPr algn="ctr">
              <a:spcAft>
                <a:spcPts val="600"/>
              </a:spcAft>
            </a:pPr>
            <a:r>
              <a:rPr lang="en-GB" b="1" dirty="0">
                <a:latin typeface="Arial" panose="020B0604020202020204" pitchFamily="34" charset="0"/>
                <a:cs typeface="Arial" panose="020B0604020202020204" pitchFamily="34" charset="0"/>
              </a:rPr>
              <a:t>DESSINER LES ACTIVITÉS QUOTIDIENNES</a:t>
            </a:r>
          </a:p>
          <a:p>
            <a:pPr algn="ctr"/>
            <a:r>
              <a:rPr lang="en-GB" sz="1600" dirty="0">
                <a:latin typeface="Arial" panose="020B0604020202020204" pitchFamily="34" charset="0"/>
                <a:cs typeface="Arial" panose="020B0604020202020204" pitchFamily="34" charset="0"/>
              </a:rPr>
              <a:t>Groupe d'âge : 4 à 11 ans</a:t>
            </a:r>
          </a:p>
          <a:p>
            <a:pPr algn="ctr"/>
            <a:r>
              <a:rPr lang="en-GB" sz="1600" dirty="0">
                <a:latin typeface="Arial" panose="020B0604020202020204" pitchFamily="34" charset="0"/>
                <a:cs typeface="Arial" panose="020B0604020202020204" pitchFamily="34" charset="0"/>
              </a:rPr>
              <a:t>Durée : en fonction de l'enfant </a:t>
            </a:r>
          </a:p>
          <a:p>
            <a:pPr algn="ctr"/>
            <a:r>
              <a:rPr lang="en-GB" sz="1600" dirty="0">
                <a:latin typeface="Arial" panose="020B0604020202020204" pitchFamily="34" charset="0"/>
                <a:cs typeface="Arial" panose="020B0604020202020204" pitchFamily="34" charset="0"/>
              </a:rPr>
              <a:t>Matériel : papier, crayons</a:t>
            </a:r>
          </a:p>
        </p:txBody>
      </p:sp>
      <p:grpSp>
        <p:nvGrpSpPr>
          <p:cNvPr id="2" name="Group 1">
            <a:extLst>
              <a:ext uri="{FF2B5EF4-FFF2-40B4-BE49-F238E27FC236}">
                <a16:creationId xmlns:a16="http://schemas.microsoft.com/office/drawing/2014/main" id="{6C828179-D454-430A-6F17-E08B9BF083FC}"/>
              </a:ext>
            </a:extLst>
          </p:cNvPr>
          <p:cNvGrpSpPr/>
          <p:nvPr/>
        </p:nvGrpSpPr>
        <p:grpSpPr>
          <a:xfrm>
            <a:off x="10552656" y="564562"/>
            <a:ext cx="1587872" cy="1368854"/>
            <a:chOff x="10228983" y="337468"/>
            <a:chExt cx="1587872" cy="1368854"/>
          </a:xfrm>
        </p:grpSpPr>
        <p:sp>
          <p:nvSpPr>
            <p:cNvPr id="4" name="Hexagon 3">
              <a:extLst>
                <a:ext uri="{FF2B5EF4-FFF2-40B4-BE49-F238E27FC236}">
                  <a16:creationId xmlns:a16="http://schemas.microsoft.com/office/drawing/2014/main" id="{2139974C-4E2B-175E-4B1D-F7C2DFC81C32}"/>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00D1181B-6F6E-E87D-5087-9BF1D075292D}"/>
                </a:ext>
              </a:extLst>
            </p:cNvPr>
            <p:cNvGrpSpPr/>
            <p:nvPr/>
          </p:nvGrpSpPr>
          <p:grpSpPr>
            <a:xfrm>
              <a:off x="10621771" y="762700"/>
              <a:ext cx="562136" cy="634675"/>
              <a:chOff x="760175" y="830142"/>
              <a:chExt cx="867619" cy="979579"/>
            </a:xfrm>
          </p:grpSpPr>
          <p:sp>
            <p:nvSpPr>
              <p:cNvPr id="9" name="Rectangle 8">
                <a:extLst>
                  <a:ext uri="{FF2B5EF4-FFF2-40B4-BE49-F238E27FC236}">
                    <a16:creationId xmlns:a16="http://schemas.microsoft.com/office/drawing/2014/main" id="{F1B14104-C650-786F-6F6F-84D1F5F54327}"/>
                  </a:ext>
                </a:extLst>
              </p:cNvPr>
              <p:cNvSpPr/>
              <p:nvPr/>
            </p:nvSpPr>
            <p:spPr>
              <a:xfrm>
                <a:off x="864636" y="830142"/>
                <a:ext cx="763158" cy="97957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latin typeface="Arial" panose="020B0604020202020204" pitchFamily="34" charset="0"/>
                    <a:cs typeface="Arial" panose="020B0604020202020204" pitchFamily="34" charset="0"/>
                  </a:rPr>
                  <a:t>117-</a:t>
                </a:r>
              </a:p>
              <a:p>
                <a:pPr algn="ctr"/>
                <a:r>
                  <a:rPr lang="en-CA" sz="1600" b="1" dirty="0">
                    <a:latin typeface="Arial" panose="020B0604020202020204" pitchFamily="34" charset="0"/>
                    <a:cs typeface="Arial" panose="020B0604020202020204" pitchFamily="34" charset="0"/>
                  </a:rPr>
                  <a:t>118</a:t>
                </a:r>
              </a:p>
            </p:txBody>
          </p:sp>
          <p:sp>
            <p:nvSpPr>
              <p:cNvPr id="10" name="Rectangle 9">
                <a:extLst>
                  <a:ext uri="{FF2B5EF4-FFF2-40B4-BE49-F238E27FC236}">
                    <a16:creationId xmlns:a16="http://schemas.microsoft.com/office/drawing/2014/main" id="{1340F7EC-21B9-79C1-BCAF-FA81B788E334}"/>
                  </a:ext>
                </a:extLst>
              </p:cNvPr>
              <p:cNvSpPr/>
              <p:nvPr/>
            </p:nvSpPr>
            <p:spPr>
              <a:xfrm>
                <a:off x="760175" y="830144"/>
                <a:ext cx="149292" cy="97957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6" name="Group 5">
              <a:extLst>
                <a:ext uri="{FF2B5EF4-FFF2-40B4-BE49-F238E27FC236}">
                  <a16:creationId xmlns:a16="http://schemas.microsoft.com/office/drawing/2014/main" id="{63167BD6-D1D2-5BC1-8952-23CCBDD477DF}"/>
                </a:ext>
              </a:extLst>
            </p:cNvPr>
            <p:cNvGrpSpPr/>
            <p:nvPr/>
          </p:nvGrpSpPr>
          <p:grpSpPr>
            <a:xfrm>
              <a:off x="11325415" y="762701"/>
              <a:ext cx="182192" cy="634674"/>
              <a:chOff x="2121762" y="2323619"/>
              <a:chExt cx="200378" cy="825210"/>
            </a:xfrm>
          </p:grpSpPr>
          <p:sp>
            <p:nvSpPr>
              <p:cNvPr id="7" name="Isosceles Triangle 6">
                <a:extLst>
                  <a:ext uri="{FF2B5EF4-FFF2-40B4-BE49-F238E27FC236}">
                    <a16:creationId xmlns:a16="http://schemas.microsoft.com/office/drawing/2014/main" id="{7FD28F03-B147-2A8C-A911-464895262CBF}"/>
                  </a:ext>
                </a:extLst>
              </p:cNvPr>
              <p:cNvSpPr/>
              <p:nvPr/>
            </p:nvSpPr>
            <p:spPr>
              <a:xfrm>
                <a:off x="2121763" y="2323619"/>
                <a:ext cx="200377" cy="172739"/>
              </a:xfrm>
              <a:prstGeom prst="triangl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32F0F26A-7AE0-8F8B-16FD-D2B4B108F52B}"/>
                  </a:ext>
                </a:extLst>
              </p:cNvPr>
              <p:cNvSpPr/>
              <p:nvPr/>
            </p:nvSpPr>
            <p:spPr>
              <a:xfrm>
                <a:off x="2121762" y="2496169"/>
                <a:ext cx="200377" cy="6526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7978754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Parallelogram 42">
            <a:extLst>
              <a:ext uri="{FF2B5EF4-FFF2-40B4-BE49-F238E27FC236}">
                <a16:creationId xmlns:a16="http://schemas.microsoft.com/office/drawing/2014/main" id="{E6444C6C-5935-20F9-4330-1C406067DDF1}"/>
              </a:ext>
            </a:extLst>
          </p:cNvPr>
          <p:cNvSpPr/>
          <p:nvPr/>
        </p:nvSpPr>
        <p:spPr>
          <a:xfrm flipH="1">
            <a:off x="3703587" y="1778349"/>
            <a:ext cx="714022" cy="2422282"/>
          </a:xfrm>
          <a:prstGeom prst="parallelogram">
            <a:avLst>
              <a:gd name="adj" fmla="val 77437"/>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Parallelogram 43">
            <a:extLst>
              <a:ext uri="{FF2B5EF4-FFF2-40B4-BE49-F238E27FC236}">
                <a16:creationId xmlns:a16="http://schemas.microsoft.com/office/drawing/2014/main" id="{918ADF39-263B-694F-D264-5609A778E327}"/>
              </a:ext>
            </a:extLst>
          </p:cNvPr>
          <p:cNvSpPr/>
          <p:nvPr/>
        </p:nvSpPr>
        <p:spPr>
          <a:xfrm flipH="1">
            <a:off x="2838333" y="1778349"/>
            <a:ext cx="714022" cy="2422282"/>
          </a:xfrm>
          <a:prstGeom prst="parallelogram">
            <a:avLst>
              <a:gd name="adj" fmla="val 77437"/>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itle 1">
            <a:extLst>
              <a:ext uri="{FF2B5EF4-FFF2-40B4-BE49-F238E27FC236}">
                <a16:creationId xmlns:a16="http://schemas.microsoft.com/office/drawing/2014/main" id="{69D639CE-59C8-281D-3E2E-13DA502A7BAD}"/>
              </a:ext>
            </a:extLst>
          </p:cNvPr>
          <p:cNvSpPr>
            <a:spLocks noGrp="1"/>
          </p:cNvSpPr>
          <p:nvPr>
            <p:ph type="title"/>
          </p:nvPr>
        </p:nvSpPr>
        <p:spPr>
          <a:xfrm>
            <a:off x="342900" y="120516"/>
            <a:ext cx="11010900" cy="868968"/>
          </a:xfrm>
        </p:spPr>
        <p:txBody>
          <a:bodyPr>
            <a:normAutofit/>
          </a:bodyPr>
          <a:lstStyle/>
          <a:p>
            <a:pPr algn="l"/>
            <a:r>
              <a:rPr lang="en-GB" sz="2600" dirty="0"/>
              <a:t>Activités de la directive visant à instaurer la confiance et à soutenir l'évaluation</a:t>
            </a:r>
            <a:endParaRPr lang="en-BE" sz="2600" dirty="0"/>
          </a:p>
        </p:txBody>
      </p:sp>
      <p:pic>
        <p:nvPicPr>
          <p:cNvPr id="21" name="Graphic 20" descr="Crying face with solid fill with solid fill">
            <a:extLst>
              <a:ext uri="{FF2B5EF4-FFF2-40B4-BE49-F238E27FC236}">
                <a16:creationId xmlns:a16="http://schemas.microsoft.com/office/drawing/2014/main" id="{78ACA2EF-A388-8A60-3759-CEA0FB44789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221760" y="2370763"/>
            <a:ext cx="914400" cy="914400"/>
          </a:xfrm>
          <a:prstGeom prst="rect">
            <a:avLst/>
          </a:prstGeom>
        </p:spPr>
      </p:pic>
      <p:pic>
        <p:nvPicPr>
          <p:cNvPr id="23" name="Graphic 22" descr="Smiling face with solid fill with solid fill">
            <a:extLst>
              <a:ext uri="{FF2B5EF4-FFF2-40B4-BE49-F238E27FC236}">
                <a16:creationId xmlns:a16="http://schemas.microsoft.com/office/drawing/2014/main" id="{919CF150-D5D0-324E-ADE2-044BE63EE59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97790" y="3302871"/>
            <a:ext cx="914400" cy="914400"/>
          </a:xfrm>
          <a:prstGeom prst="rect">
            <a:avLst/>
          </a:prstGeom>
        </p:spPr>
      </p:pic>
      <p:pic>
        <p:nvPicPr>
          <p:cNvPr id="25" name="Graphic 24" descr="Angry face with solid fill with solid fill">
            <a:extLst>
              <a:ext uri="{FF2B5EF4-FFF2-40B4-BE49-F238E27FC236}">
                <a16:creationId xmlns:a16="http://schemas.microsoft.com/office/drawing/2014/main" id="{7D721166-B4F2-D669-0D46-57D9ADC458A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659748" y="1456363"/>
            <a:ext cx="914400" cy="914400"/>
          </a:xfrm>
          <a:prstGeom prst="rect">
            <a:avLst/>
          </a:prstGeom>
        </p:spPr>
      </p:pic>
      <p:sp>
        <p:nvSpPr>
          <p:cNvPr id="26" name="Rectangle: Rounded Corners 25">
            <a:extLst>
              <a:ext uri="{FF2B5EF4-FFF2-40B4-BE49-F238E27FC236}">
                <a16:creationId xmlns:a16="http://schemas.microsoft.com/office/drawing/2014/main" id="{CB28E552-89B8-7D55-FBE4-FF9EA88D05B3}"/>
              </a:ext>
            </a:extLst>
          </p:cNvPr>
          <p:cNvSpPr/>
          <p:nvPr/>
        </p:nvSpPr>
        <p:spPr>
          <a:xfrm>
            <a:off x="4902200" y="1762493"/>
            <a:ext cx="6090309" cy="4079507"/>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extBox 26">
            <a:extLst>
              <a:ext uri="{FF2B5EF4-FFF2-40B4-BE49-F238E27FC236}">
                <a16:creationId xmlns:a16="http://schemas.microsoft.com/office/drawing/2014/main" id="{ACAC0615-5272-2C6D-210F-B2503D9F220A}"/>
              </a:ext>
            </a:extLst>
          </p:cNvPr>
          <p:cNvSpPr txBox="1"/>
          <p:nvPr/>
        </p:nvSpPr>
        <p:spPr>
          <a:xfrm>
            <a:off x="5421935" y="2316513"/>
            <a:ext cx="5246383" cy="3139321"/>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ORIENTATION</a:t>
            </a:r>
          </a:p>
          <a:p>
            <a:endParaRPr lang="en-GB" b="1" dirty="0">
              <a:latin typeface="Arial" panose="020B0604020202020204" pitchFamily="34" charset="0"/>
              <a:cs typeface="Arial" panose="020B0604020202020204" pitchFamily="34" charset="0"/>
            </a:endParaRPr>
          </a:p>
          <a:p>
            <a:pPr marL="457200" indent="-457200">
              <a:buFont typeface="+mj-lt"/>
              <a:buAutoNum type="arabicPeriod"/>
            </a:pPr>
            <a:r>
              <a:rPr lang="en-US" dirty="0">
                <a:latin typeface="Arial" panose="020B0604020202020204" pitchFamily="34" charset="0"/>
                <a:cs typeface="Arial" panose="020B0604020202020204" pitchFamily="34" charset="0"/>
              </a:rPr>
              <a:t>Expliquer l'objectif de l'activité</a:t>
            </a:r>
          </a:p>
          <a:p>
            <a:pPr marL="457200" indent="-457200">
              <a:buFont typeface="+mj-lt"/>
              <a:buAutoNum type="arabicPeriod"/>
            </a:pPr>
            <a:r>
              <a:rPr lang="en-US" dirty="0">
                <a:latin typeface="Arial" panose="020B0604020202020204" pitchFamily="34" charset="0"/>
                <a:cs typeface="Arial" panose="020B0604020202020204" pitchFamily="34" charset="0"/>
              </a:rPr>
              <a:t>Commencez à dessiner une échelle et des visages qui expriment les émotions suivantes : furieux, en colère, triste, effrayé, heureux.</a:t>
            </a:r>
          </a:p>
          <a:p>
            <a:pPr marL="457200" indent="-457200">
              <a:buFont typeface="+mj-lt"/>
              <a:buAutoNum type="arabicPeriod"/>
            </a:pPr>
            <a:r>
              <a:rPr lang="en-US" dirty="0">
                <a:latin typeface="Arial" panose="020B0604020202020204" pitchFamily="34" charset="0"/>
                <a:cs typeface="Arial" panose="020B0604020202020204" pitchFamily="34" charset="0"/>
              </a:rPr>
              <a:t>Demandez à l'enfant d'identifier les émotions qu'il ressent ou qu'il a ressenties.</a:t>
            </a:r>
          </a:p>
          <a:p>
            <a:pPr marL="457200" indent="-457200">
              <a:buFont typeface="+mj-lt"/>
              <a:buAutoNum type="arabicPeriod"/>
            </a:pPr>
            <a:r>
              <a:rPr lang="en-US" dirty="0">
                <a:latin typeface="Arial" panose="020B0604020202020204" pitchFamily="34" charset="0"/>
                <a:cs typeface="Arial" panose="020B0604020202020204" pitchFamily="34" charset="0"/>
              </a:rPr>
              <a:t>Parler avec sensibilité à l'enfant de ses sentiments et de ses émotions en utilisant l'échelle des émotions.</a:t>
            </a:r>
            <a:endParaRPr lang="en-US" i="1" dirty="0">
              <a:latin typeface="Arial" panose="020B0604020202020204" pitchFamily="34" charset="0"/>
              <a:cs typeface="Arial" panose="020B0604020202020204" pitchFamily="34" charset="0"/>
            </a:endParaRPr>
          </a:p>
        </p:txBody>
      </p:sp>
      <p:sp>
        <p:nvSpPr>
          <p:cNvPr id="29" name="TextBox 28">
            <a:extLst>
              <a:ext uri="{FF2B5EF4-FFF2-40B4-BE49-F238E27FC236}">
                <a16:creationId xmlns:a16="http://schemas.microsoft.com/office/drawing/2014/main" id="{5FE04DEB-B360-F9F2-41F8-8D670BD1E6CA}"/>
              </a:ext>
            </a:extLst>
          </p:cNvPr>
          <p:cNvSpPr txBox="1"/>
          <p:nvPr/>
        </p:nvSpPr>
        <p:spPr>
          <a:xfrm>
            <a:off x="924791" y="4514225"/>
            <a:ext cx="3474109" cy="1184940"/>
          </a:xfrm>
          <a:prstGeom prst="rect">
            <a:avLst/>
          </a:prstGeom>
          <a:noFill/>
        </p:spPr>
        <p:txBody>
          <a:bodyPr wrap="square">
            <a:spAutoFit/>
          </a:bodyPr>
          <a:lstStyle/>
          <a:p>
            <a:pPr algn="ctr">
              <a:spcAft>
                <a:spcPts val="600"/>
              </a:spcAft>
            </a:pPr>
            <a:r>
              <a:rPr lang="en-GB" b="1" dirty="0">
                <a:latin typeface="Arial" panose="020B0604020202020204" pitchFamily="34" charset="0"/>
                <a:cs typeface="Arial" panose="020B0604020202020204" pitchFamily="34" charset="0"/>
              </a:rPr>
              <a:t>ÉCHELLE ÉMOTIONNELLE</a:t>
            </a:r>
          </a:p>
          <a:p>
            <a:pPr algn="ctr"/>
            <a:r>
              <a:rPr lang="en-US" sz="1600" dirty="0">
                <a:latin typeface="Arial" panose="020B0604020202020204" pitchFamily="34" charset="0"/>
                <a:cs typeface="Arial" panose="020B0604020202020204" pitchFamily="34" charset="0"/>
              </a:rPr>
              <a:t>Groupe d'âge : 6 à 14 ans</a:t>
            </a:r>
          </a:p>
          <a:p>
            <a:pPr algn="ctr"/>
            <a:r>
              <a:rPr lang="en-US" sz="1600" dirty="0">
                <a:latin typeface="Arial" panose="020B0604020202020204" pitchFamily="34" charset="0"/>
                <a:cs typeface="Arial" panose="020B0604020202020204" pitchFamily="34" charset="0"/>
              </a:rPr>
              <a:t>Durée : 5 à 15 minutes</a:t>
            </a:r>
          </a:p>
          <a:p>
            <a:pPr algn="ctr"/>
            <a:r>
              <a:rPr lang="en-US" sz="1600" dirty="0">
                <a:latin typeface="Arial" panose="020B0604020202020204" pitchFamily="34" charset="0"/>
                <a:cs typeface="Arial" panose="020B0604020202020204" pitchFamily="34" charset="0"/>
              </a:rPr>
              <a:t>Matériel : papier, crayons</a:t>
            </a:r>
          </a:p>
        </p:txBody>
      </p:sp>
      <p:sp>
        <p:nvSpPr>
          <p:cNvPr id="32" name="Rectangle: Rounded Corners 31">
            <a:extLst>
              <a:ext uri="{FF2B5EF4-FFF2-40B4-BE49-F238E27FC236}">
                <a16:creationId xmlns:a16="http://schemas.microsoft.com/office/drawing/2014/main" id="{17D32F4C-8010-8444-BA4C-41C723420E65}"/>
              </a:ext>
            </a:extLst>
          </p:cNvPr>
          <p:cNvSpPr/>
          <p:nvPr/>
        </p:nvSpPr>
        <p:spPr>
          <a:xfrm rot="5400000">
            <a:off x="2422119" y="3161036"/>
            <a:ext cx="186638" cy="914401"/>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Rounded Corners 32">
            <a:extLst>
              <a:ext uri="{FF2B5EF4-FFF2-40B4-BE49-F238E27FC236}">
                <a16:creationId xmlns:a16="http://schemas.microsoft.com/office/drawing/2014/main" id="{1E9C7873-ED22-9754-C3A3-EE3AD150442E}"/>
              </a:ext>
            </a:extLst>
          </p:cNvPr>
          <p:cNvSpPr/>
          <p:nvPr/>
        </p:nvSpPr>
        <p:spPr>
          <a:xfrm rot="5400000">
            <a:off x="2665511" y="2516433"/>
            <a:ext cx="186637" cy="914401"/>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Rounded Corners 33">
            <a:extLst>
              <a:ext uri="{FF2B5EF4-FFF2-40B4-BE49-F238E27FC236}">
                <a16:creationId xmlns:a16="http://schemas.microsoft.com/office/drawing/2014/main" id="{C1A5B76F-5322-C361-8F6E-01719A3F96FD}"/>
              </a:ext>
            </a:extLst>
          </p:cNvPr>
          <p:cNvSpPr/>
          <p:nvPr/>
        </p:nvSpPr>
        <p:spPr>
          <a:xfrm rot="5400000">
            <a:off x="2957908" y="1849698"/>
            <a:ext cx="186636" cy="914401"/>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Parallelogram 38">
            <a:extLst>
              <a:ext uri="{FF2B5EF4-FFF2-40B4-BE49-F238E27FC236}">
                <a16:creationId xmlns:a16="http://schemas.microsoft.com/office/drawing/2014/main" id="{BD4253F5-946F-D291-EDB4-3EE353FD44AA}"/>
              </a:ext>
            </a:extLst>
          </p:cNvPr>
          <p:cNvSpPr/>
          <p:nvPr/>
        </p:nvSpPr>
        <p:spPr>
          <a:xfrm>
            <a:off x="2555519" y="1762493"/>
            <a:ext cx="1321022" cy="2422282"/>
          </a:xfrm>
          <a:prstGeom prst="parallelogram">
            <a:avLst>
              <a:gd name="adj" fmla="val 8633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Parallelogram 39">
            <a:extLst>
              <a:ext uri="{FF2B5EF4-FFF2-40B4-BE49-F238E27FC236}">
                <a16:creationId xmlns:a16="http://schemas.microsoft.com/office/drawing/2014/main" id="{1E2F66A2-3937-D163-BB67-5CEF26749FE5}"/>
              </a:ext>
            </a:extLst>
          </p:cNvPr>
          <p:cNvSpPr/>
          <p:nvPr/>
        </p:nvSpPr>
        <p:spPr>
          <a:xfrm>
            <a:off x="1668684" y="1762493"/>
            <a:ext cx="1321022" cy="2422282"/>
          </a:xfrm>
          <a:prstGeom prst="parallelogram">
            <a:avLst>
              <a:gd name="adj" fmla="val 8633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 name="Group 1">
            <a:extLst>
              <a:ext uri="{FF2B5EF4-FFF2-40B4-BE49-F238E27FC236}">
                <a16:creationId xmlns:a16="http://schemas.microsoft.com/office/drawing/2014/main" id="{AA7A6ECF-4176-848F-0E97-4BA4BB12197F}"/>
              </a:ext>
            </a:extLst>
          </p:cNvPr>
          <p:cNvGrpSpPr/>
          <p:nvPr/>
        </p:nvGrpSpPr>
        <p:grpSpPr>
          <a:xfrm>
            <a:off x="10521441" y="528098"/>
            <a:ext cx="1587872" cy="1368854"/>
            <a:chOff x="10228983" y="337468"/>
            <a:chExt cx="1587872" cy="1368854"/>
          </a:xfrm>
        </p:grpSpPr>
        <p:sp>
          <p:nvSpPr>
            <p:cNvPr id="6" name="Hexagon 5">
              <a:extLst>
                <a:ext uri="{FF2B5EF4-FFF2-40B4-BE49-F238E27FC236}">
                  <a16:creationId xmlns:a16="http://schemas.microsoft.com/office/drawing/2014/main" id="{98A33F60-F0CA-E3CA-D15F-2C100FCE2D0D}"/>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7" name="Group 6">
              <a:extLst>
                <a:ext uri="{FF2B5EF4-FFF2-40B4-BE49-F238E27FC236}">
                  <a16:creationId xmlns:a16="http://schemas.microsoft.com/office/drawing/2014/main" id="{06C64421-4DB0-B4DA-8E4F-663469711FD8}"/>
                </a:ext>
              </a:extLst>
            </p:cNvPr>
            <p:cNvGrpSpPr/>
            <p:nvPr/>
          </p:nvGrpSpPr>
          <p:grpSpPr>
            <a:xfrm>
              <a:off x="10741851" y="707024"/>
              <a:ext cx="562136" cy="634675"/>
              <a:chOff x="760175" y="830141"/>
              <a:chExt cx="867619" cy="979580"/>
            </a:xfrm>
          </p:grpSpPr>
          <p:sp>
            <p:nvSpPr>
              <p:cNvPr id="8" name="Rectangle 7">
                <a:extLst>
                  <a:ext uri="{FF2B5EF4-FFF2-40B4-BE49-F238E27FC236}">
                    <a16:creationId xmlns:a16="http://schemas.microsoft.com/office/drawing/2014/main" id="{75E8739F-12F9-BFE4-35B0-558B0248C19C}"/>
                  </a:ext>
                </a:extLst>
              </p:cNvPr>
              <p:cNvSpPr/>
              <p:nvPr/>
            </p:nvSpPr>
            <p:spPr>
              <a:xfrm>
                <a:off x="864636" y="830141"/>
                <a:ext cx="763158" cy="97957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latin typeface="Arial" panose="020B0604020202020204" pitchFamily="34" charset="0"/>
                    <a:cs typeface="Arial" panose="020B0604020202020204" pitchFamily="34" charset="0"/>
                  </a:rPr>
                  <a:t>119-</a:t>
                </a:r>
              </a:p>
              <a:p>
                <a:pPr algn="ctr"/>
                <a:r>
                  <a:rPr lang="en-CA" sz="1600" b="1" dirty="0">
                    <a:latin typeface="Arial" panose="020B0604020202020204" pitchFamily="34" charset="0"/>
                    <a:cs typeface="Arial" panose="020B0604020202020204" pitchFamily="34" charset="0"/>
                  </a:rPr>
                  <a:t>121</a:t>
                </a:r>
              </a:p>
            </p:txBody>
          </p:sp>
          <p:sp>
            <p:nvSpPr>
              <p:cNvPr id="9" name="Rectangle 8">
                <a:extLst>
                  <a:ext uri="{FF2B5EF4-FFF2-40B4-BE49-F238E27FC236}">
                    <a16:creationId xmlns:a16="http://schemas.microsoft.com/office/drawing/2014/main" id="{E27E6F67-8D10-2952-2414-7295E90C01B4}"/>
                  </a:ext>
                </a:extLst>
              </p:cNvPr>
              <p:cNvSpPr/>
              <p:nvPr/>
            </p:nvSpPr>
            <p:spPr>
              <a:xfrm>
                <a:off x="760175" y="830143"/>
                <a:ext cx="149292" cy="979578"/>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31125228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7DED2-9E00-AD54-1C0B-FB50B9AF71C7}"/>
              </a:ext>
            </a:extLst>
          </p:cNvPr>
          <p:cNvSpPr>
            <a:spLocks noGrp="1"/>
          </p:cNvSpPr>
          <p:nvPr>
            <p:ph type="title"/>
          </p:nvPr>
        </p:nvSpPr>
        <p:spPr/>
        <p:txBody>
          <a:bodyPr>
            <a:normAutofit/>
          </a:bodyPr>
          <a:lstStyle/>
          <a:p>
            <a:r>
              <a:rPr lang="en-GB" dirty="0"/>
              <a:t>Adapter les activités à l'enfant</a:t>
            </a:r>
            <a:endParaRPr lang="en-BE" dirty="0"/>
          </a:p>
        </p:txBody>
      </p:sp>
      <p:sp>
        <p:nvSpPr>
          <p:cNvPr id="6" name="Speech Bubble: Rectangle with Corners Rounded 5">
            <a:extLst>
              <a:ext uri="{FF2B5EF4-FFF2-40B4-BE49-F238E27FC236}">
                <a16:creationId xmlns:a16="http://schemas.microsoft.com/office/drawing/2014/main" id="{4C334B79-2B38-9F71-E4BE-895B125388D7}"/>
              </a:ext>
            </a:extLst>
          </p:cNvPr>
          <p:cNvSpPr/>
          <p:nvPr/>
        </p:nvSpPr>
        <p:spPr>
          <a:xfrm>
            <a:off x="1744508" y="2083476"/>
            <a:ext cx="4063171" cy="2945588"/>
          </a:xfrm>
          <a:prstGeom prst="wedgeRoundRectCallou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latin typeface="Arial" panose="020B0604020202020204" pitchFamily="34" charset="0"/>
                <a:cs typeface="Arial" panose="020B0604020202020204" pitchFamily="34" charset="0"/>
              </a:rPr>
              <a:t>Pourquoi est-il important d'adapter l'activité aux considérations culturelles et à l'âge, au stade de développement et aux capacités de l'enfant ?</a:t>
            </a:r>
            <a:endParaRPr lang="en-BE" sz="2400" dirty="0">
              <a:solidFill>
                <a:schemeClr val="tx1"/>
              </a:solidFill>
              <a:latin typeface="Arial" panose="020B0604020202020204" pitchFamily="34" charset="0"/>
              <a:cs typeface="Arial" panose="020B0604020202020204" pitchFamily="34" charset="0"/>
            </a:endParaRPr>
          </a:p>
        </p:txBody>
      </p:sp>
      <p:grpSp>
        <p:nvGrpSpPr>
          <p:cNvPr id="7" name="Group 6">
            <a:extLst>
              <a:ext uri="{FF2B5EF4-FFF2-40B4-BE49-F238E27FC236}">
                <a16:creationId xmlns:a16="http://schemas.microsoft.com/office/drawing/2014/main" id="{566B872F-9F28-689B-5E6D-512CD4FCAB22}"/>
              </a:ext>
            </a:extLst>
          </p:cNvPr>
          <p:cNvGrpSpPr/>
          <p:nvPr/>
        </p:nvGrpSpPr>
        <p:grpSpPr>
          <a:xfrm>
            <a:off x="6947203" y="2594018"/>
            <a:ext cx="3794366" cy="2524082"/>
            <a:chOff x="7043608" y="4796021"/>
            <a:chExt cx="2053299" cy="1365891"/>
          </a:xfrm>
          <a:solidFill>
            <a:schemeClr val="accent6"/>
          </a:solidFill>
        </p:grpSpPr>
        <p:grpSp>
          <p:nvGrpSpPr>
            <p:cNvPr id="8" name="Group 7">
              <a:extLst>
                <a:ext uri="{FF2B5EF4-FFF2-40B4-BE49-F238E27FC236}">
                  <a16:creationId xmlns:a16="http://schemas.microsoft.com/office/drawing/2014/main" id="{49958265-61C0-4CC0-FF05-2FD628582751}"/>
                </a:ext>
              </a:extLst>
            </p:cNvPr>
            <p:cNvGrpSpPr/>
            <p:nvPr/>
          </p:nvGrpSpPr>
          <p:grpSpPr>
            <a:xfrm>
              <a:off x="7043608" y="5425827"/>
              <a:ext cx="393082" cy="731012"/>
              <a:chOff x="3524508" y="2679091"/>
              <a:chExt cx="327409" cy="608880"/>
            </a:xfrm>
            <a:grpFill/>
          </p:grpSpPr>
          <p:sp>
            <p:nvSpPr>
              <p:cNvPr id="19" name="Round Same Side Corner Rectangle 46">
                <a:extLst>
                  <a:ext uri="{FF2B5EF4-FFF2-40B4-BE49-F238E27FC236}">
                    <a16:creationId xmlns:a16="http://schemas.microsoft.com/office/drawing/2014/main" id="{33545510-7AF1-C87C-40C3-C5466501F2B7}"/>
                  </a:ext>
                </a:extLst>
              </p:cNvPr>
              <p:cNvSpPr/>
              <p:nvPr/>
            </p:nvSpPr>
            <p:spPr>
              <a:xfrm>
                <a:off x="3526909" y="3062732"/>
                <a:ext cx="323729" cy="225239"/>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Oval 19">
                <a:extLst>
                  <a:ext uri="{FF2B5EF4-FFF2-40B4-BE49-F238E27FC236}">
                    <a16:creationId xmlns:a16="http://schemas.microsoft.com/office/drawing/2014/main" id="{5013C1D4-7380-53CF-F92D-4A77E7128571}"/>
                  </a:ext>
                </a:extLst>
              </p:cNvPr>
              <p:cNvSpPr/>
              <p:nvPr/>
            </p:nvSpPr>
            <p:spPr>
              <a:xfrm>
                <a:off x="3524508" y="2679091"/>
                <a:ext cx="327409"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9" name="Group 8">
              <a:extLst>
                <a:ext uri="{FF2B5EF4-FFF2-40B4-BE49-F238E27FC236}">
                  <a16:creationId xmlns:a16="http://schemas.microsoft.com/office/drawing/2014/main" id="{C8585C29-1C84-68F8-51D9-93EE84165A7D}"/>
                </a:ext>
              </a:extLst>
            </p:cNvPr>
            <p:cNvGrpSpPr/>
            <p:nvPr/>
          </p:nvGrpSpPr>
          <p:grpSpPr>
            <a:xfrm>
              <a:off x="7601038" y="5193108"/>
              <a:ext cx="393082" cy="968804"/>
              <a:chOff x="3524508" y="2679091"/>
              <a:chExt cx="327409" cy="806943"/>
            </a:xfrm>
            <a:grpFill/>
          </p:grpSpPr>
          <p:sp>
            <p:nvSpPr>
              <p:cNvPr id="17" name="Round Same Side Corner Rectangle 46">
                <a:extLst>
                  <a:ext uri="{FF2B5EF4-FFF2-40B4-BE49-F238E27FC236}">
                    <a16:creationId xmlns:a16="http://schemas.microsoft.com/office/drawing/2014/main" id="{3F97BDAD-66A3-44D0-B56B-58999DD5C60A}"/>
                  </a:ext>
                </a:extLst>
              </p:cNvPr>
              <p:cNvSpPr/>
              <p:nvPr/>
            </p:nvSpPr>
            <p:spPr>
              <a:xfrm>
                <a:off x="3526909" y="3062732"/>
                <a:ext cx="323729" cy="42330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Oval 17">
                <a:extLst>
                  <a:ext uri="{FF2B5EF4-FFF2-40B4-BE49-F238E27FC236}">
                    <a16:creationId xmlns:a16="http://schemas.microsoft.com/office/drawing/2014/main" id="{A88F2DA7-6241-70B2-5CA1-7740C7DA67A0}"/>
                  </a:ext>
                </a:extLst>
              </p:cNvPr>
              <p:cNvSpPr/>
              <p:nvPr/>
            </p:nvSpPr>
            <p:spPr>
              <a:xfrm>
                <a:off x="3524508" y="2679091"/>
                <a:ext cx="327409"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sp>
          <p:nvSpPr>
            <p:cNvPr id="10" name="Round Same Side Corner Rectangle 46">
              <a:extLst>
                <a:ext uri="{FF2B5EF4-FFF2-40B4-BE49-F238E27FC236}">
                  <a16:creationId xmlns:a16="http://schemas.microsoft.com/office/drawing/2014/main" id="{A14382E6-CDD0-1732-5716-A6479397C0FE}"/>
                </a:ext>
              </a:extLst>
            </p:cNvPr>
            <p:cNvSpPr/>
            <p:nvPr/>
          </p:nvSpPr>
          <p:spPr>
            <a:xfrm>
              <a:off x="8149278" y="5435751"/>
              <a:ext cx="393082" cy="721088"/>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Oval 10">
              <a:extLst>
                <a:ext uri="{FF2B5EF4-FFF2-40B4-BE49-F238E27FC236}">
                  <a16:creationId xmlns:a16="http://schemas.microsoft.com/office/drawing/2014/main" id="{703F2175-45D0-E66C-6F23-07F0AB729C97}"/>
                </a:ext>
              </a:extLst>
            </p:cNvPr>
            <p:cNvSpPr/>
            <p:nvPr/>
          </p:nvSpPr>
          <p:spPr>
            <a:xfrm>
              <a:off x="8146396" y="4975159"/>
              <a:ext cx="393082" cy="39308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nvGrpSpPr>
            <p:cNvPr id="12" name="Group 11">
              <a:extLst>
                <a:ext uri="{FF2B5EF4-FFF2-40B4-BE49-F238E27FC236}">
                  <a16:creationId xmlns:a16="http://schemas.microsoft.com/office/drawing/2014/main" id="{81374673-A4A9-F363-C358-664F70BCFFE0}"/>
                </a:ext>
              </a:extLst>
            </p:cNvPr>
            <p:cNvGrpSpPr/>
            <p:nvPr/>
          </p:nvGrpSpPr>
          <p:grpSpPr>
            <a:xfrm>
              <a:off x="8703825" y="4796021"/>
              <a:ext cx="393082" cy="1360818"/>
              <a:chOff x="3524508" y="2679091"/>
              <a:chExt cx="327409" cy="1133463"/>
            </a:xfrm>
            <a:grpFill/>
          </p:grpSpPr>
          <p:sp>
            <p:nvSpPr>
              <p:cNvPr id="15" name="Round Same Side Corner Rectangle 46">
                <a:extLst>
                  <a:ext uri="{FF2B5EF4-FFF2-40B4-BE49-F238E27FC236}">
                    <a16:creationId xmlns:a16="http://schemas.microsoft.com/office/drawing/2014/main" id="{88B0ABC9-D9E7-18A8-4BCF-DDF937CF7095}"/>
                  </a:ext>
                </a:extLst>
              </p:cNvPr>
              <p:cNvSpPr/>
              <p:nvPr/>
            </p:nvSpPr>
            <p:spPr>
              <a:xfrm>
                <a:off x="3526909" y="3062730"/>
                <a:ext cx="323729" cy="749824"/>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Oval 15">
                <a:extLst>
                  <a:ext uri="{FF2B5EF4-FFF2-40B4-BE49-F238E27FC236}">
                    <a16:creationId xmlns:a16="http://schemas.microsoft.com/office/drawing/2014/main" id="{5DDD4C9F-76AD-D5F1-FE58-56D921A6864A}"/>
                  </a:ext>
                </a:extLst>
              </p:cNvPr>
              <p:cNvSpPr/>
              <p:nvPr/>
            </p:nvSpPr>
            <p:spPr>
              <a:xfrm>
                <a:off x="3524508" y="2679091"/>
                <a:ext cx="327409"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sp>
          <p:nvSpPr>
            <p:cNvPr id="13" name="Round Same Side Corner Rectangle 46">
              <a:extLst>
                <a:ext uri="{FF2B5EF4-FFF2-40B4-BE49-F238E27FC236}">
                  <a16:creationId xmlns:a16="http://schemas.microsoft.com/office/drawing/2014/main" id="{B5077AD1-B479-E962-59F9-B71947376C32}"/>
                </a:ext>
              </a:extLst>
            </p:cNvPr>
            <p:cNvSpPr/>
            <p:nvPr/>
          </p:nvSpPr>
          <p:spPr>
            <a:xfrm>
              <a:off x="8313625" y="5859724"/>
              <a:ext cx="76459" cy="29711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Round Same Side Corner Rectangle 46">
              <a:extLst>
                <a:ext uri="{FF2B5EF4-FFF2-40B4-BE49-F238E27FC236}">
                  <a16:creationId xmlns:a16="http://schemas.microsoft.com/office/drawing/2014/main" id="{D1862A66-524D-57BA-5B3A-72E6A0F60786}"/>
                </a:ext>
              </a:extLst>
            </p:cNvPr>
            <p:cNvSpPr/>
            <p:nvPr/>
          </p:nvSpPr>
          <p:spPr>
            <a:xfrm>
              <a:off x="7198811" y="6070622"/>
              <a:ext cx="75600" cy="86217"/>
            </a:xfrm>
            <a:prstGeom prst="round2SameRect">
              <a:avLst>
                <a:gd name="adj1" fmla="val 46112"/>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7734060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E8C2B95D-1EE5-18CE-9DAC-F7BAF5E8E6C6}"/>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SESSION 1</a:t>
            </a:r>
          </a:p>
          <a:p>
            <a:br>
              <a:rPr lang="en-CA" b="1" dirty="0">
                <a:solidFill>
                  <a:schemeClr val="bg1"/>
                </a:solidFill>
                <a:latin typeface="Garamond"/>
              </a:rPr>
            </a:br>
            <a:r>
              <a:rPr lang="en-US" sz="5400" b="1" dirty="0">
                <a:solidFill>
                  <a:schemeClr val="bg1"/>
                </a:solidFill>
                <a:latin typeface="Garamond"/>
              </a:rPr>
              <a:t>Ouverture du module</a:t>
            </a:r>
          </a:p>
        </p:txBody>
      </p:sp>
    </p:spTree>
    <p:extLst>
      <p:ext uri="{BB962C8B-B14F-4D97-AF65-F5344CB8AC3E}">
        <p14:creationId xmlns:p14="http://schemas.microsoft.com/office/powerpoint/2010/main" val="23288395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7426308-FC57-4621-A22C-EE55960FBD64}"/>
              </a:ext>
            </a:extLst>
          </p:cNvPr>
          <p:cNvSpPr>
            <a:spLocks noGrp="1"/>
          </p:cNvSpPr>
          <p:nvPr>
            <p:ph type="title"/>
          </p:nvPr>
        </p:nvSpPr>
        <p:spPr/>
        <p:txBody>
          <a:bodyPr/>
          <a:lstStyle/>
          <a:p>
            <a:r>
              <a:rPr lang="en-CA" dirty="0"/>
              <a:t>Points clés de l'apprentissage</a:t>
            </a:r>
          </a:p>
        </p:txBody>
      </p:sp>
      <p:sp>
        <p:nvSpPr>
          <p:cNvPr id="57" name="TextBox 56">
            <a:extLst>
              <a:ext uri="{FF2B5EF4-FFF2-40B4-BE49-F238E27FC236}">
                <a16:creationId xmlns:a16="http://schemas.microsoft.com/office/drawing/2014/main" id="{D62B3BE0-0F5B-4153-A0BA-E16ACFF0EE66}"/>
              </a:ext>
            </a:extLst>
          </p:cNvPr>
          <p:cNvSpPr txBox="1"/>
          <p:nvPr/>
        </p:nvSpPr>
        <p:spPr>
          <a:xfrm>
            <a:off x="4801945" y="3441700"/>
            <a:ext cx="2588109" cy="1938992"/>
          </a:xfrm>
          <a:prstGeom prst="rect">
            <a:avLst/>
          </a:prstGeom>
          <a:noFill/>
        </p:spPr>
        <p:txBody>
          <a:bodyPr wrap="square" lIns="91440" tIns="45720" rIns="91440" bIns="45720" anchor="t">
            <a:spAutoFit/>
          </a:bodyPr>
          <a:lstStyle/>
          <a:p>
            <a:pPr algn="ctr"/>
            <a:r>
              <a:rPr lang="en-US" sz="2000" dirty="0">
                <a:latin typeface="Arial" panose="020B0604020202020204" pitchFamily="34" charset="0"/>
                <a:cs typeface="Arial" panose="020B0604020202020204" pitchFamily="34" charset="0"/>
              </a:rPr>
              <a:t>Des techniques adaptées à l'enfant, qui l'aident à s'exprimer, doivent être utilisées lors de l'évaluation.</a:t>
            </a:r>
            <a:endParaRPr lang="en-CA" sz="2000" dirty="0">
              <a:latin typeface="Arial" panose="020B0604020202020204" pitchFamily="34" charset="0"/>
              <a:cs typeface="Arial" panose="020B0604020202020204" pitchFamily="34" charset="0"/>
            </a:endParaRPr>
          </a:p>
        </p:txBody>
      </p:sp>
      <p:sp>
        <p:nvSpPr>
          <p:cNvPr id="58" name="TextBox 57">
            <a:extLst>
              <a:ext uri="{FF2B5EF4-FFF2-40B4-BE49-F238E27FC236}">
                <a16:creationId xmlns:a16="http://schemas.microsoft.com/office/drawing/2014/main" id="{4D4DABB9-F696-4666-9240-F14941B6206C}"/>
              </a:ext>
            </a:extLst>
          </p:cNvPr>
          <p:cNvSpPr txBox="1"/>
          <p:nvPr/>
        </p:nvSpPr>
        <p:spPr>
          <a:xfrm>
            <a:off x="7924553" y="3441700"/>
            <a:ext cx="2588109" cy="1631216"/>
          </a:xfrm>
          <a:prstGeom prst="rect">
            <a:avLst/>
          </a:prstGeom>
          <a:noFill/>
        </p:spPr>
        <p:txBody>
          <a:bodyPr wrap="square">
            <a:spAutoFit/>
          </a:bodyPr>
          <a:lstStyle/>
          <a:p>
            <a:pPr algn="ctr"/>
            <a:r>
              <a:rPr lang="en-US" sz="2000" dirty="0">
                <a:latin typeface="Arial" panose="020B0604020202020204" pitchFamily="34" charset="0"/>
                <a:cs typeface="Arial" panose="020B0604020202020204" pitchFamily="34" charset="0"/>
              </a:rPr>
              <a:t>Chaque activité doit être adaptée au contexte, à la culture, à l'âge et au stade de développement de l'enfant.</a:t>
            </a:r>
            <a:endParaRPr lang="en-CA" sz="2000" dirty="0">
              <a:latin typeface="Arial" panose="020B0604020202020204" pitchFamily="34" charset="0"/>
              <a:cs typeface="Arial" panose="020B0604020202020204" pitchFamily="34" charset="0"/>
            </a:endParaRPr>
          </a:p>
        </p:txBody>
      </p:sp>
      <p:sp>
        <p:nvSpPr>
          <p:cNvPr id="60" name="5-Point Star 5">
            <a:extLst>
              <a:ext uri="{FF2B5EF4-FFF2-40B4-BE49-F238E27FC236}">
                <a16:creationId xmlns:a16="http://schemas.microsoft.com/office/drawing/2014/main" id="{CA51DE7D-C4EB-4482-B9BD-8251CB38B67D}"/>
              </a:ext>
            </a:extLst>
          </p:cNvPr>
          <p:cNvSpPr/>
          <p:nvPr/>
        </p:nvSpPr>
        <p:spPr>
          <a:xfrm>
            <a:off x="5570220" y="1945449"/>
            <a:ext cx="1051560" cy="1051560"/>
          </a:xfrm>
          <a:prstGeom prst="star5">
            <a:avLst>
              <a:gd name="adj" fmla="val 28143"/>
              <a:gd name="hf" fmla="val 105146"/>
              <a:gd name="vf" fmla="val 11055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1" name="5-Point Star 5">
            <a:extLst>
              <a:ext uri="{FF2B5EF4-FFF2-40B4-BE49-F238E27FC236}">
                <a16:creationId xmlns:a16="http://schemas.microsoft.com/office/drawing/2014/main" id="{ABD8A883-982A-4318-B4F5-7858ABDA3C3D}"/>
              </a:ext>
            </a:extLst>
          </p:cNvPr>
          <p:cNvSpPr/>
          <p:nvPr/>
        </p:nvSpPr>
        <p:spPr>
          <a:xfrm>
            <a:off x="8692826" y="1945449"/>
            <a:ext cx="1051560" cy="1051560"/>
          </a:xfrm>
          <a:prstGeom prst="star5">
            <a:avLst>
              <a:gd name="adj" fmla="val 28143"/>
              <a:gd name="hf" fmla="val 105146"/>
              <a:gd name="vf" fmla="val 11055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 name="5-Point Star 5">
            <a:extLst>
              <a:ext uri="{FF2B5EF4-FFF2-40B4-BE49-F238E27FC236}">
                <a16:creationId xmlns:a16="http://schemas.microsoft.com/office/drawing/2014/main" id="{216D282D-0E7B-5847-A5AD-98789BFB7711}"/>
              </a:ext>
            </a:extLst>
          </p:cNvPr>
          <p:cNvSpPr/>
          <p:nvPr/>
        </p:nvSpPr>
        <p:spPr>
          <a:xfrm>
            <a:off x="2447614" y="1945449"/>
            <a:ext cx="1051560" cy="1051560"/>
          </a:xfrm>
          <a:prstGeom prst="star5">
            <a:avLst>
              <a:gd name="adj" fmla="val 28143"/>
              <a:gd name="hf" fmla="val 105146"/>
              <a:gd name="vf" fmla="val 11055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DD22BDA2-D76D-4042-71B4-9A0D393E8018}"/>
              </a:ext>
            </a:extLst>
          </p:cNvPr>
          <p:cNvSpPr txBox="1"/>
          <p:nvPr/>
        </p:nvSpPr>
        <p:spPr>
          <a:xfrm>
            <a:off x="1248938" y="3441700"/>
            <a:ext cx="3323062" cy="2246769"/>
          </a:xfrm>
          <a:prstGeom prst="rect">
            <a:avLst/>
          </a:prstGeom>
          <a:noFill/>
        </p:spPr>
        <p:txBody>
          <a:bodyPr wrap="square" lIns="91440" tIns="45720" rIns="91440" bIns="45720" anchor="t">
            <a:spAutoFit/>
          </a:bodyPr>
          <a:lstStyle/>
          <a:p>
            <a:pPr algn="ctr"/>
            <a:r>
              <a:rPr lang="en-GB" sz="2000" dirty="0">
                <a:effectLst/>
                <a:latin typeface="Arial" panose="020B0604020202020204" pitchFamily="34" charset="0"/>
                <a:cs typeface="Arial" panose="020B0604020202020204" pitchFamily="34" charset="0"/>
              </a:rPr>
              <a:t>Au cours du processus d'évaluation, utiliser des activités qui permettent d'instaurer et de renforcer la confiance et d'aider l'enfant à se sentir en sécurité.</a:t>
            </a:r>
          </a:p>
        </p:txBody>
      </p:sp>
    </p:spTree>
    <p:extLst>
      <p:ext uri="{BB962C8B-B14F-4D97-AF65-F5344CB8AC3E}">
        <p14:creationId xmlns:p14="http://schemas.microsoft.com/office/powerpoint/2010/main" val="19350774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B4F82844-4197-4B74-384A-DEB7FC550330}"/>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SESSION 3</a:t>
            </a:r>
          </a:p>
          <a:p>
            <a:br>
              <a:rPr lang="en-CA" b="1" dirty="0">
                <a:solidFill>
                  <a:schemeClr val="bg1"/>
                </a:solidFill>
                <a:latin typeface="Garamond"/>
              </a:rPr>
            </a:br>
            <a:r>
              <a:rPr lang="en-US" sz="5400" b="1" dirty="0">
                <a:solidFill>
                  <a:schemeClr val="bg1"/>
                </a:solidFill>
                <a:latin typeface="Garamond"/>
              </a:rPr>
              <a:t>Comment analyser les besoins d'un enfant ? </a:t>
            </a:r>
          </a:p>
        </p:txBody>
      </p:sp>
    </p:spTree>
    <p:extLst>
      <p:ext uri="{BB962C8B-B14F-4D97-AF65-F5344CB8AC3E}">
        <p14:creationId xmlns:p14="http://schemas.microsoft.com/office/powerpoint/2010/main" val="34312487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 name="Group 39">
            <a:extLst>
              <a:ext uri="{FF2B5EF4-FFF2-40B4-BE49-F238E27FC236}">
                <a16:creationId xmlns:a16="http://schemas.microsoft.com/office/drawing/2014/main" id="{829EA6DA-54ED-0014-4AEF-3F7E4AEFB56F}"/>
              </a:ext>
            </a:extLst>
          </p:cNvPr>
          <p:cNvGrpSpPr/>
          <p:nvPr/>
        </p:nvGrpSpPr>
        <p:grpSpPr>
          <a:xfrm rot="10800000">
            <a:off x="519523" y="1933072"/>
            <a:ext cx="4408932" cy="2770856"/>
            <a:chOff x="3540470" y="1397494"/>
            <a:chExt cx="8058424" cy="5064431"/>
          </a:xfrm>
        </p:grpSpPr>
        <p:sp>
          <p:nvSpPr>
            <p:cNvPr id="41" name="Oval 40">
              <a:extLst>
                <a:ext uri="{FF2B5EF4-FFF2-40B4-BE49-F238E27FC236}">
                  <a16:creationId xmlns:a16="http://schemas.microsoft.com/office/drawing/2014/main" id="{60EF53AE-9D6D-FCFC-5DCA-74F56C0C42D5}"/>
                </a:ext>
              </a:extLst>
            </p:cNvPr>
            <p:cNvSpPr/>
            <p:nvPr/>
          </p:nvSpPr>
          <p:spPr>
            <a:xfrm>
              <a:off x="3540470" y="1774029"/>
              <a:ext cx="3124200" cy="3124200"/>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a:extLst>
                <a:ext uri="{FF2B5EF4-FFF2-40B4-BE49-F238E27FC236}">
                  <a16:creationId xmlns:a16="http://schemas.microsoft.com/office/drawing/2014/main" id="{BBFFDECB-DF13-7D3C-F6A5-2D4DC0EE0A61}"/>
                </a:ext>
              </a:extLst>
            </p:cNvPr>
            <p:cNvSpPr/>
            <p:nvPr/>
          </p:nvSpPr>
          <p:spPr>
            <a:xfrm>
              <a:off x="7671733" y="3337725"/>
              <a:ext cx="3124200" cy="3124200"/>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a:extLst>
                <a:ext uri="{FF2B5EF4-FFF2-40B4-BE49-F238E27FC236}">
                  <a16:creationId xmlns:a16="http://schemas.microsoft.com/office/drawing/2014/main" id="{EBACF0E5-AF04-D942-4E65-EE4E0E3087EB}"/>
                </a:ext>
              </a:extLst>
            </p:cNvPr>
            <p:cNvSpPr/>
            <p:nvPr/>
          </p:nvSpPr>
          <p:spPr>
            <a:xfrm>
              <a:off x="6386148" y="1397494"/>
              <a:ext cx="3124200" cy="3124200"/>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a:extLst>
                <a:ext uri="{FF2B5EF4-FFF2-40B4-BE49-F238E27FC236}">
                  <a16:creationId xmlns:a16="http://schemas.microsoft.com/office/drawing/2014/main" id="{1F73FD27-DFBA-F78D-C967-7FF0374E9AAE}"/>
                </a:ext>
              </a:extLst>
            </p:cNvPr>
            <p:cNvSpPr/>
            <p:nvPr/>
          </p:nvSpPr>
          <p:spPr>
            <a:xfrm>
              <a:off x="8474694" y="1546725"/>
              <a:ext cx="3124200" cy="3124200"/>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Oval 44">
              <a:extLst>
                <a:ext uri="{FF2B5EF4-FFF2-40B4-BE49-F238E27FC236}">
                  <a16:creationId xmlns:a16="http://schemas.microsoft.com/office/drawing/2014/main" id="{F4535C0D-DF9A-12B2-703D-7B5D554358C0}"/>
                </a:ext>
              </a:extLst>
            </p:cNvPr>
            <p:cNvSpPr/>
            <p:nvPr/>
          </p:nvSpPr>
          <p:spPr>
            <a:xfrm>
              <a:off x="4824048" y="3147862"/>
              <a:ext cx="3124200" cy="3124200"/>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1" name="Group 20">
            <a:extLst>
              <a:ext uri="{FF2B5EF4-FFF2-40B4-BE49-F238E27FC236}">
                <a16:creationId xmlns:a16="http://schemas.microsoft.com/office/drawing/2014/main" id="{8D24D186-BE8F-C83F-2F8F-4FA355CA6B3F}"/>
              </a:ext>
            </a:extLst>
          </p:cNvPr>
          <p:cNvGrpSpPr/>
          <p:nvPr/>
        </p:nvGrpSpPr>
        <p:grpSpPr>
          <a:xfrm>
            <a:off x="7483903" y="1420898"/>
            <a:ext cx="4408932" cy="2770856"/>
            <a:chOff x="3540470" y="1397494"/>
            <a:chExt cx="8058424" cy="5064431"/>
          </a:xfrm>
        </p:grpSpPr>
        <p:sp>
          <p:nvSpPr>
            <p:cNvPr id="3" name="Oval 2">
              <a:extLst>
                <a:ext uri="{FF2B5EF4-FFF2-40B4-BE49-F238E27FC236}">
                  <a16:creationId xmlns:a16="http://schemas.microsoft.com/office/drawing/2014/main" id="{2A80FDBE-F817-4F6F-8D03-6CE387E4D0F8}"/>
                </a:ext>
              </a:extLst>
            </p:cNvPr>
            <p:cNvSpPr/>
            <p:nvPr/>
          </p:nvSpPr>
          <p:spPr>
            <a:xfrm>
              <a:off x="3540470" y="1774029"/>
              <a:ext cx="3124200" cy="3124200"/>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Oval 3">
              <a:extLst>
                <a:ext uri="{FF2B5EF4-FFF2-40B4-BE49-F238E27FC236}">
                  <a16:creationId xmlns:a16="http://schemas.microsoft.com/office/drawing/2014/main" id="{D398DE83-0B1E-B27F-DFD9-AB3E4499A4B9}"/>
                </a:ext>
              </a:extLst>
            </p:cNvPr>
            <p:cNvSpPr/>
            <p:nvPr/>
          </p:nvSpPr>
          <p:spPr>
            <a:xfrm>
              <a:off x="7671733" y="3337725"/>
              <a:ext cx="3124200" cy="3124200"/>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Oval 4">
              <a:extLst>
                <a:ext uri="{FF2B5EF4-FFF2-40B4-BE49-F238E27FC236}">
                  <a16:creationId xmlns:a16="http://schemas.microsoft.com/office/drawing/2014/main" id="{375A4365-8F86-3C69-E0B6-F1628CBF32E8}"/>
                </a:ext>
              </a:extLst>
            </p:cNvPr>
            <p:cNvSpPr/>
            <p:nvPr/>
          </p:nvSpPr>
          <p:spPr>
            <a:xfrm>
              <a:off x="6386148" y="1397494"/>
              <a:ext cx="3124200" cy="3124200"/>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val 5">
              <a:extLst>
                <a:ext uri="{FF2B5EF4-FFF2-40B4-BE49-F238E27FC236}">
                  <a16:creationId xmlns:a16="http://schemas.microsoft.com/office/drawing/2014/main" id="{3DC2A5D2-F3CB-9802-F564-AA41288499BC}"/>
                </a:ext>
              </a:extLst>
            </p:cNvPr>
            <p:cNvSpPr/>
            <p:nvPr/>
          </p:nvSpPr>
          <p:spPr>
            <a:xfrm>
              <a:off x="8474694" y="1546725"/>
              <a:ext cx="3124200" cy="3124200"/>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8743F8A2-AA44-1233-A37B-9CAD1A8573AA}"/>
                </a:ext>
              </a:extLst>
            </p:cNvPr>
            <p:cNvSpPr/>
            <p:nvPr/>
          </p:nvSpPr>
          <p:spPr>
            <a:xfrm>
              <a:off x="4824048" y="3147862"/>
              <a:ext cx="3124200" cy="3124200"/>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1">
            <a:extLst>
              <a:ext uri="{FF2B5EF4-FFF2-40B4-BE49-F238E27FC236}">
                <a16:creationId xmlns:a16="http://schemas.microsoft.com/office/drawing/2014/main" id="{5ECB7042-7387-24E6-8C96-1909B322036A}"/>
              </a:ext>
            </a:extLst>
          </p:cNvPr>
          <p:cNvSpPr>
            <a:spLocks noGrp="1"/>
          </p:cNvSpPr>
          <p:nvPr>
            <p:ph type="title"/>
          </p:nvPr>
        </p:nvSpPr>
        <p:spPr/>
        <p:txBody>
          <a:bodyPr/>
          <a:lstStyle/>
          <a:p>
            <a:r>
              <a:rPr lang="en-GB" dirty="0"/>
              <a:t>Ce qu'il faut évaluer</a:t>
            </a:r>
            <a:endParaRPr lang="en-BE" dirty="0"/>
          </a:p>
        </p:txBody>
      </p:sp>
      <p:sp>
        <p:nvSpPr>
          <p:cNvPr id="25" name="TextBox 24">
            <a:extLst>
              <a:ext uri="{FF2B5EF4-FFF2-40B4-BE49-F238E27FC236}">
                <a16:creationId xmlns:a16="http://schemas.microsoft.com/office/drawing/2014/main" id="{5CA3E55B-6203-0CD9-AA38-D942C921F031}"/>
              </a:ext>
            </a:extLst>
          </p:cNvPr>
          <p:cNvSpPr txBox="1"/>
          <p:nvPr/>
        </p:nvSpPr>
        <p:spPr>
          <a:xfrm>
            <a:off x="874372" y="2603498"/>
            <a:ext cx="3649285" cy="1938992"/>
          </a:xfrm>
          <a:prstGeom prst="rect">
            <a:avLst/>
          </a:prstGeom>
          <a:noFill/>
        </p:spPr>
        <p:txBody>
          <a:bodyPr wrap="square">
            <a:spAutoFit/>
          </a:bodyPr>
          <a:lstStyle/>
          <a:p>
            <a:pPr algn="ctr"/>
            <a:r>
              <a:rPr lang="en-GB" sz="2400" dirty="0">
                <a:latin typeface="Arial" panose="020B0604020202020204" pitchFamily="34" charset="0"/>
                <a:cs typeface="Arial" panose="020B0604020202020204" pitchFamily="34" charset="0"/>
              </a:rPr>
              <a:t>Quelles sont les informations que le </a:t>
            </a:r>
            <a:r>
              <a:rPr lang="en-GB" sz="2400" dirty="0" err="1">
                <a:latin typeface="Arial" panose="020B0604020202020204" pitchFamily="34" charset="0"/>
                <a:cs typeface="Arial" panose="020B0604020202020204" pitchFamily="34" charset="0"/>
              </a:rPr>
              <a:t>gestionnaire</a:t>
            </a:r>
            <a:r>
              <a:rPr lang="en-GB" sz="2400" dirty="0">
                <a:latin typeface="Arial" panose="020B0604020202020204" pitchFamily="34" charset="0"/>
                <a:cs typeface="Arial" panose="020B0604020202020204" pitchFamily="34" charset="0"/>
              </a:rPr>
              <a:t> de </a:t>
            </a:r>
            <a:r>
              <a:rPr lang="en-GB" sz="2400" dirty="0" err="1">
                <a:latin typeface="Arial" panose="020B0604020202020204" pitchFamily="34" charset="0"/>
                <a:cs typeface="Arial" panose="020B0604020202020204" pitchFamily="34" charset="0"/>
              </a:rPr>
              <a:t>cas</a:t>
            </a:r>
            <a:r>
              <a:rPr lang="en-GB" sz="2400" dirty="0">
                <a:latin typeface="Arial" panose="020B0604020202020204" pitchFamily="34" charset="0"/>
                <a:cs typeface="Arial" panose="020B0604020202020204" pitchFamily="34" charset="0"/>
              </a:rPr>
              <a:t> doit </a:t>
            </a:r>
            <a:r>
              <a:rPr lang="en-GB" sz="2400" b="0" dirty="0">
                <a:latin typeface="Arial" panose="020B0604020202020204" pitchFamily="34" charset="0"/>
                <a:cs typeface="Arial" panose="020B0604020202020204" pitchFamily="34" charset="0"/>
              </a:rPr>
              <a:t>recueillir </a:t>
            </a:r>
            <a:r>
              <a:rPr lang="en-GB" sz="2400" dirty="0">
                <a:latin typeface="Arial" panose="020B0604020202020204" pitchFamily="34" charset="0"/>
                <a:cs typeface="Arial" panose="020B0604020202020204" pitchFamily="34" charset="0"/>
              </a:rPr>
              <a:t>au cours de l'évaluation </a:t>
            </a:r>
            <a:r>
              <a:rPr lang="en-GB" sz="2400" b="0" dirty="0">
                <a:latin typeface="Arial" panose="020B0604020202020204" pitchFamily="34" charset="0"/>
                <a:cs typeface="Arial" panose="020B0604020202020204" pitchFamily="34" charset="0"/>
              </a:rPr>
              <a:t>?</a:t>
            </a:r>
            <a:endParaRPr lang="en-BE" sz="2400" dirty="0">
              <a:latin typeface="Arial" panose="020B0604020202020204" pitchFamily="34" charset="0"/>
              <a:cs typeface="Arial" panose="020B0604020202020204" pitchFamily="34" charset="0"/>
            </a:endParaRPr>
          </a:p>
        </p:txBody>
      </p:sp>
      <p:sp>
        <p:nvSpPr>
          <p:cNvPr id="26" name="TextBox 25">
            <a:extLst>
              <a:ext uri="{FF2B5EF4-FFF2-40B4-BE49-F238E27FC236}">
                <a16:creationId xmlns:a16="http://schemas.microsoft.com/office/drawing/2014/main" id="{33068EE7-868C-EF27-FC8A-B29DC838847F}"/>
              </a:ext>
            </a:extLst>
          </p:cNvPr>
          <p:cNvSpPr txBox="1"/>
          <p:nvPr/>
        </p:nvSpPr>
        <p:spPr>
          <a:xfrm>
            <a:off x="8186175" y="2032889"/>
            <a:ext cx="3151103" cy="1569660"/>
          </a:xfrm>
          <a:prstGeom prst="rect">
            <a:avLst/>
          </a:prstGeom>
          <a:noFill/>
        </p:spPr>
        <p:txBody>
          <a:bodyPr wrap="square">
            <a:spAutoFit/>
          </a:bodyPr>
          <a:lstStyle/>
          <a:p>
            <a:pPr algn="ctr"/>
            <a:r>
              <a:rPr lang="en-US" sz="2400" dirty="0">
                <a:latin typeface="Arial" panose="020B0604020202020204" pitchFamily="34" charset="0"/>
                <a:cs typeface="Arial" panose="020B0604020202020204" pitchFamily="34" charset="0"/>
              </a:rPr>
              <a:t>Quels sont les éléments que le </a:t>
            </a:r>
            <a:r>
              <a:rPr lang="en-US" sz="2400" dirty="0" err="1">
                <a:latin typeface="Arial" panose="020B0604020202020204" pitchFamily="34" charset="0"/>
                <a:cs typeface="Arial" panose="020B0604020202020204" pitchFamily="34" charset="0"/>
              </a:rPr>
              <a:t>gestionnaire</a:t>
            </a:r>
            <a:r>
              <a:rPr lang="en-US" sz="2400" dirty="0">
                <a:latin typeface="Arial" panose="020B0604020202020204" pitchFamily="34" charset="0"/>
                <a:cs typeface="Arial" panose="020B0604020202020204" pitchFamily="34" charset="0"/>
              </a:rPr>
              <a:t> de </a:t>
            </a:r>
            <a:r>
              <a:rPr lang="en-US" sz="2400" dirty="0" err="1">
                <a:latin typeface="Arial" panose="020B0604020202020204" pitchFamily="34" charset="0"/>
                <a:cs typeface="Arial" panose="020B0604020202020204" pitchFamily="34" charset="0"/>
              </a:rPr>
              <a:t>cas</a:t>
            </a:r>
            <a:r>
              <a:rPr lang="en-US" sz="2400" dirty="0">
                <a:latin typeface="Arial" panose="020B0604020202020204" pitchFamily="34" charset="0"/>
                <a:cs typeface="Arial" panose="020B0604020202020204" pitchFamily="34" charset="0"/>
              </a:rPr>
              <a:t> doit évaluer ?</a:t>
            </a:r>
          </a:p>
        </p:txBody>
      </p:sp>
      <p:sp>
        <p:nvSpPr>
          <p:cNvPr id="27" name="Oval 26">
            <a:extLst>
              <a:ext uri="{FF2B5EF4-FFF2-40B4-BE49-F238E27FC236}">
                <a16:creationId xmlns:a16="http://schemas.microsoft.com/office/drawing/2014/main" id="{77011068-F712-6E0C-CD56-7E2ED3FBB76F}"/>
              </a:ext>
            </a:extLst>
          </p:cNvPr>
          <p:cNvSpPr/>
          <p:nvPr/>
        </p:nvSpPr>
        <p:spPr>
          <a:xfrm>
            <a:off x="7028916" y="1513710"/>
            <a:ext cx="454987" cy="454987"/>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Oval 27">
            <a:extLst>
              <a:ext uri="{FF2B5EF4-FFF2-40B4-BE49-F238E27FC236}">
                <a16:creationId xmlns:a16="http://schemas.microsoft.com/office/drawing/2014/main" id="{75233317-E208-319E-09A6-E9D9D538BCB7}"/>
              </a:ext>
            </a:extLst>
          </p:cNvPr>
          <p:cNvSpPr/>
          <p:nvPr/>
        </p:nvSpPr>
        <p:spPr>
          <a:xfrm>
            <a:off x="4504310" y="4980697"/>
            <a:ext cx="313403" cy="313403"/>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a:extLst>
              <a:ext uri="{FF2B5EF4-FFF2-40B4-BE49-F238E27FC236}">
                <a16:creationId xmlns:a16="http://schemas.microsoft.com/office/drawing/2014/main" id="{A2493800-B077-A11C-7537-FFF07BF4663F}"/>
              </a:ext>
            </a:extLst>
          </p:cNvPr>
          <p:cNvSpPr/>
          <p:nvPr/>
        </p:nvSpPr>
        <p:spPr>
          <a:xfrm>
            <a:off x="3918884" y="4610271"/>
            <a:ext cx="454987" cy="454987"/>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Oval 45">
            <a:extLst>
              <a:ext uri="{FF2B5EF4-FFF2-40B4-BE49-F238E27FC236}">
                <a16:creationId xmlns:a16="http://schemas.microsoft.com/office/drawing/2014/main" id="{61DBE7D5-FDE5-E8FE-F350-FE8D6699FE8F}"/>
              </a:ext>
            </a:extLst>
          </p:cNvPr>
          <p:cNvSpPr/>
          <p:nvPr/>
        </p:nvSpPr>
        <p:spPr>
          <a:xfrm>
            <a:off x="6675349" y="2002422"/>
            <a:ext cx="313403" cy="313403"/>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7" name="Group 46">
            <a:extLst>
              <a:ext uri="{FF2B5EF4-FFF2-40B4-BE49-F238E27FC236}">
                <a16:creationId xmlns:a16="http://schemas.microsoft.com/office/drawing/2014/main" id="{F7BB0631-3BF1-0F0F-05CD-32536BF70A0F}"/>
              </a:ext>
            </a:extLst>
          </p:cNvPr>
          <p:cNvGrpSpPr/>
          <p:nvPr/>
        </p:nvGrpSpPr>
        <p:grpSpPr>
          <a:xfrm>
            <a:off x="5105743" y="2787729"/>
            <a:ext cx="1794308" cy="3200848"/>
            <a:chOff x="5102983" y="1330093"/>
            <a:chExt cx="611190" cy="1090296"/>
          </a:xfrm>
          <a:solidFill>
            <a:schemeClr val="accent4"/>
          </a:solidFill>
        </p:grpSpPr>
        <p:grpSp>
          <p:nvGrpSpPr>
            <p:cNvPr id="48" name="Group 47">
              <a:extLst>
                <a:ext uri="{FF2B5EF4-FFF2-40B4-BE49-F238E27FC236}">
                  <a16:creationId xmlns:a16="http://schemas.microsoft.com/office/drawing/2014/main" id="{ED231A64-157D-EDD4-E572-1C06A215AE72}"/>
                </a:ext>
              </a:extLst>
            </p:cNvPr>
            <p:cNvGrpSpPr/>
            <p:nvPr/>
          </p:nvGrpSpPr>
          <p:grpSpPr>
            <a:xfrm>
              <a:off x="5157952" y="1808115"/>
              <a:ext cx="241654" cy="277569"/>
              <a:chOff x="2968390" y="1782471"/>
              <a:chExt cx="241654" cy="277569"/>
            </a:xfrm>
            <a:grpFill/>
          </p:grpSpPr>
          <p:sp>
            <p:nvSpPr>
              <p:cNvPr id="56" name="Round Same Side Corner Rectangle 25">
                <a:extLst>
                  <a:ext uri="{FF2B5EF4-FFF2-40B4-BE49-F238E27FC236}">
                    <a16:creationId xmlns:a16="http://schemas.microsoft.com/office/drawing/2014/main" id="{40A22F0C-F256-61F4-3A51-C80C3A6F9D4E}"/>
                  </a:ext>
                </a:extLst>
              </p:cNvPr>
              <p:cNvSpPr/>
              <p:nvPr/>
            </p:nvSpPr>
            <p:spPr>
              <a:xfrm rot="12859561">
                <a:off x="3108478" y="1782471"/>
                <a:ext cx="101566" cy="245105"/>
              </a:xfrm>
              <a:prstGeom prst="round2SameRect">
                <a:avLst>
                  <a:gd name="adj1" fmla="val 493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7" name="Round Same Side Corner Rectangle 26">
                <a:extLst>
                  <a:ext uri="{FF2B5EF4-FFF2-40B4-BE49-F238E27FC236}">
                    <a16:creationId xmlns:a16="http://schemas.microsoft.com/office/drawing/2014/main" id="{2F03A1FE-6BFC-C0B4-E5FD-F47545E8F8B4}"/>
                  </a:ext>
                </a:extLst>
              </p:cNvPr>
              <p:cNvSpPr/>
              <p:nvPr/>
            </p:nvSpPr>
            <p:spPr>
              <a:xfrm rot="14101202">
                <a:off x="3000569" y="1926295"/>
                <a:ext cx="101566" cy="165924"/>
              </a:xfrm>
              <a:prstGeom prst="round2SameRect">
                <a:avLst>
                  <a:gd name="adj1" fmla="val 493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49" name="Rectangle 48">
              <a:extLst>
                <a:ext uri="{FF2B5EF4-FFF2-40B4-BE49-F238E27FC236}">
                  <a16:creationId xmlns:a16="http://schemas.microsoft.com/office/drawing/2014/main" id="{1450EFBF-8AB0-7746-8E98-1C6CF924C56F}"/>
                </a:ext>
              </a:extLst>
            </p:cNvPr>
            <p:cNvSpPr/>
            <p:nvPr/>
          </p:nvSpPr>
          <p:spPr>
            <a:xfrm rot="20505316">
              <a:off x="5102983" y="1656859"/>
              <a:ext cx="45719" cy="35487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0" name="Round Same Side Corner Rectangle 26">
              <a:extLst>
                <a:ext uri="{FF2B5EF4-FFF2-40B4-BE49-F238E27FC236}">
                  <a16:creationId xmlns:a16="http://schemas.microsoft.com/office/drawing/2014/main" id="{D434A70A-C841-9920-18D0-34EEDD894F69}"/>
                </a:ext>
              </a:extLst>
            </p:cNvPr>
            <p:cNvSpPr/>
            <p:nvPr/>
          </p:nvSpPr>
          <p:spPr>
            <a:xfrm rot="16535945">
              <a:off x="5265161" y="1680146"/>
              <a:ext cx="101003" cy="279895"/>
            </a:xfrm>
            <a:prstGeom prst="round2SameRect">
              <a:avLst>
                <a:gd name="adj1" fmla="val 493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cxnSp>
          <p:nvCxnSpPr>
            <p:cNvPr id="51" name="Straight Arrow Connector 50">
              <a:extLst>
                <a:ext uri="{FF2B5EF4-FFF2-40B4-BE49-F238E27FC236}">
                  <a16:creationId xmlns:a16="http://schemas.microsoft.com/office/drawing/2014/main" id="{FEB3C1DA-BC53-6064-7EB1-61C3C89E45B0}"/>
                </a:ext>
              </a:extLst>
            </p:cNvPr>
            <p:cNvCxnSpPr>
              <a:cxnSpLocks/>
            </p:cNvCxnSpPr>
            <p:nvPr/>
          </p:nvCxnSpPr>
          <p:spPr>
            <a:xfrm flipH="1">
              <a:off x="5175388" y="1694718"/>
              <a:ext cx="74812" cy="109302"/>
            </a:xfrm>
            <a:prstGeom prst="straightConnector1">
              <a:avLst/>
            </a:prstGeom>
            <a:solidFill>
              <a:schemeClr val="accent6"/>
            </a:solidFill>
            <a:ln w="28575">
              <a:solidFill>
                <a:schemeClr val="accent6"/>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nvGrpSpPr>
            <p:cNvPr id="52" name="Group 51">
              <a:extLst>
                <a:ext uri="{FF2B5EF4-FFF2-40B4-BE49-F238E27FC236}">
                  <a16:creationId xmlns:a16="http://schemas.microsoft.com/office/drawing/2014/main" id="{F1D83191-09C6-C338-A7FE-EEB4D72C5182}"/>
                </a:ext>
              </a:extLst>
            </p:cNvPr>
            <p:cNvGrpSpPr/>
            <p:nvPr/>
          </p:nvGrpSpPr>
          <p:grpSpPr>
            <a:xfrm>
              <a:off x="5274909" y="1330093"/>
              <a:ext cx="439264" cy="1090296"/>
              <a:chOff x="4152776" y="1302447"/>
              <a:chExt cx="365595" cy="907443"/>
            </a:xfrm>
            <a:grpFill/>
          </p:grpSpPr>
          <p:sp>
            <p:nvSpPr>
              <p:cNvPr id="53" name="Flowchart: Manual Operation 52">
                <a:extLst>
                  <a:ext uri="{FF2B5EF4-FFF2-40B4-BE49-F238E27FC236}">
                    <a16:creationId xmlns:a16="http://schemas.microsoft.com/office/drawing/2014/main" id="{93E98657-DF5B-034A-74EB-A0A2ADAE83B4}"/>
                  </a:ext>
                </a:extLst>
              </p:cNvPr>
              <p:cNvSpPr/>
              <p:nvPr/>
            </p:nvSpPr>
            <p:spPr>
              <a:xfrm rot="10800000">
                <a:off x="4152776" y="1702969"/>
                <a:ext cx="365595" cy="506921"/>
              </a:xfrm>
              <a:prstGeom prst="flowChartManualOperation">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4" name="Round Same Side Corner Rectangle 23">
                <a:extLst>
                  <a:ext uri="{FF2B5EF4-FFF2-40B4-BE49-F238E27FC236}">
                    <a16:creationId xmlns:a16="http://schemas.microsoft.com/office/drawing/2014/main" id="{B5FAEAA9-E5BF-AE12-FFCA-5333F8ED7625}"/>
                  </a:ext>
                </a:extLst>
              </p:cNvPr>
              <p:cNvSpPr/>
              <p:nvPr/>
            </p:nvSpPr>
            <p:spPr>
              <a:xfrm>
                <a:off x="4202705" y="1618460"/>
                <a:ext cx="266665" cy="584840"/>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5" name="Oval 54">
                <a:extLst>
                  <a:ext uri="{FF2B5EF4-FFF2-40B4-BE49-F238E27FC236}">
                    <a16:creationId xmlns:a16="http://schemas.microsoft.com/office/drawing/2014/main" id="{842A1489-B988-A186-FE48-E513D11ACAD2}"/>
                  </a:ext>
                </a:extLst>
              </p:cNvPr>
              <p:cNvSpPr/>
              <p:nvPr/>
            </p:nvSpPr>
            <p:spPr>
              <a:xfrm>
                <a:off x="4200727" y="1302447"/>
                <a:ext cx="269696" cy="269696"/>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42779114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Arrow: Pentagon 37">
            <a:extLst>
              <a:ext uri="{FF2B5EF4-FFF2-40B4-BE49-F238E27FC236}">
                <a16:creationId xmlns:a16="http://schemas.microsoft.com/office/drawing/2014/main" id="{2538B858-D91B-2647-F7A7-23841027C1EA}"/>
              </a:ext>
            </a:extLst>
          </p:cNvPr>
          <p:cNvSpPr/>
          <p:nvPr/>
        </p:nvSpPr>
        <p:spPr>
          <a:xfrm>
            <a:off x="0" y="2257215"/>
            <a:ext cx="5753100" cy="3477575"/>
          </a:xfrm>
          <a:prstGeom prst="homePlate">
            <a:avLst>
              <a:gd name="adj" fmla="val 26627"/>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id="{75327E66-4D62-E2FE-B0DB-5B0E5C96C34E}"/>
              </a:ext>
            </a:extLst>
          </p:cNvPr>
          <p:cNvSpPr>
            <a:spLocks noGrp="1"/>
          </p:cNvSpPr>
          <p:nvPr>
            <p:ph type="title"/>
          </p:nvPr>
        </p:nvSpPr>
        <p:spPr/>
        <p:txBody>
          <a:bodyPr/>
          <a:lstStyle/>
          <a:p>
            <a:r>
              <a:rPr lang="en-GB" dirty="0"/>
              <a:t>Ce qu'il faut évaluer</a:t>
            </a:r>
            <a:endParaRPr lang="en-BE" dirty="0"/>
          </a:p>
        </p:txBody>
      </p:sp>
      <p:sp>
        <p:nvSpPr>
          <p:cNvPr id="2" name="TextBox 1">
            <a:extLst>
              <a:ext uri="{FF2B5EF4-FFF2-40B4-BE49-F238E27FC236}">
                <a16:creationId xmlns:a16="http://schemas.microsoft.com/office/drawing/2014/main" id="{B2002BCA-3FD5-86E3-0CA6-B0F9CC03C9E4}"/>
              </a:ext>
            </a:extLst>
          </p:cNvPr>
          <p:cNvSpPr txBox="1"/>
          <p:nvPr/>
        </p:nvSpPr>
        <p:spPr>
          <a:xfrm>
            <a:off x="713190" y="1629373"/>
            <a:ext cx="4499517" cy="369332"/>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ÉLÉMENTS DE L'INTÉRÊT SUPÉRIEUR</a:t>
            </a:r>
            <a:endParaRPr lang="en-BE" b="1" dirty="0">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05AE8484-BF9C-1A3F-9126-C8FCC4B81B4E}"/>
              </a:ext>
            </a:extLst>
          </p:cNvPr>
          <p:cNvSpPr txBox="1"/>
          <p:nvPr/>
        </p:nvSpPr>
        <p:spPr>
          <a:xfrm>
            <a:off x="5312105" y="1637449"/>
            <a:ext cx="2688895" cy="369332"/>
          </a:xfrm>
          <a:prstGeom prst="rect">
            <a:avLst/>
          </a:prstGeom>
          <a:noFill/>
        </p:spPr>
        <p:txBody>
          <a:bodyPr wrap="square" rtlCol="0">
            <a:spAutoFit/>
          </a:bodyPr>
          <a:lstStyle/>
          <a:p>
            <a:pPr algn="ctr"/>
            <a:r>
              <a:rPr lang="en-GB" b="1" dirty="0">
                <a:latin typeface="Arial" panose="020B0604020202020204" pitchFamily="34" charset="0"/>
                <a:cs typeface="Arial" panose="020B0604020202020204" pitchFamily="34" charset="0"/>
              </a:rPr>
              <a:t>FACTEURS</a:t>
            </a:r>
            <a:endParaRPr lang="en-BE" b="1" dirty="0">
              <a:latin typeface="Arial" panose="020B0604020202020204" pitchFamily="34" charset="0"/>
              <a:cs typeface="Arial" panose="020B0604020202020204" pitchFamily="34" charset="0"/>
            </a:endParaRPr>
          </a:p>
        </p:txBody>
      </p:sp>
      <p:sp>
        <p:nvSpPr>
          <p:cNvPr id="36" name="TextBox 35">
            <a:extLst>
              <a:ext uri="{FF2B5EF4-FFF2-40B4-BE49-F238E27FC236}">
                <a16:creationId xmlns:a16="http://schemas.microsoft.com/office/drawing/2014/main" id="{C7D06790-1C99-89C4-62AD-83E8E444351F}"/>
              </a:ext>
            </a:extLst>
          </p:cNvPr>
          <p:cNvSpPr txBox="1"/>
          <p:nvPr/>
        </p:nvSpPr>
        <p:spPr>
          <a:xfrm>
            <a:off x="713190" y="2797679"/>
            <a:ext cx="2014265" cy="2554545"/>
          </a:xfrm>
          <a:prstGeom prst="rect">
            <a:avLst/>
          </a:prstGeom>
          <a:noFill/>
        </p:spPr>
        <p:txBody>
          <a:bodyPr wrap="square">
            <a:spAutoFit/>
          </a:bodyPr>
          <a:lstStyle/>
          <a:p>
            <a:r>
              <a:rPr lang="en-GB" sz="1600" dirty="0">
                <a:latin typeface="Arial" panose="020B0604020202020204" pitchFamily="34" charset="0"/>
                <a:cs typeface="Arial" panose="020B0604020202020204" pitchFamily="34" charset="0"/>
              </a:rPr>
              <a:t>Bien-être physique et santé</a:t>
            </a:r>
          </a:p>
          <a:p>
            <a:endParaRPr lang="en-GB"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Bien-être émotionnel</a:t>
            </a:r>
            <a:endParaRPr lang="en-BE" sz="1600" dirty="0">
              <a:latin typeface="Arial" panose="020B0604020202020204" pitchFamily="34" charset="0"/>
              <a:cs typeface="Arial" panose="020B0604020202020204" pitchFamily="34" charset="0"/>
            </a:endParaRPr>
          </a:p>
          <a:p>
            <a:endParaRPr lang="en-CA"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Relations sociales</a:t>
            </a:r>
            <a:endParaRPr lang="en-BE" sz="1600" dirty="0">
              <a:latin typeface="Arial" panose="020B0604020202020204" pitchFamily="34" charset="0"/>
              <a:cs typeface="Arial" panose="020B0604020202020204" pitchFamily="34" charset="0"/>
            </a:endParaRPr>
          </a:p>
          <a:p>
            <a:endParaRPr lang="en-CA"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Éducation, travail, temps libre</a:t>
            </a:r>
            <a:endParaRPr lang="en-BE" sz="1600" dirty="0">
              <a:latin typeface="Arial" panose="020B0604020202020204" pitchFamily="34" charset="0"/>
              <a:cs typeface="Arial" panose="020B0604020202020204" pitchFamily="34" charset="0"/>
            </a:endParaRPr>
          </a:p>
        </p:txBody>
      </p:sp>
      <p:sp>
        <p:nvSpPr>
          <p:cNvPr id="37" name="TextBox 36">
            <a:extLst>
              <a:ext uri="{FF2B5EF4-FFF2-40B4-BE49-F238E27FC236}">
                <a16:creationId xmlns:a16="http://schemas.microsoft.com/office/drawing/2014/main" id="{6C5989F3-7D75-1979-6D96-09A73AD1A342}"/>
              </a:ext>
            </a:extLst>
          </p:cNvPr>
          <p:cNvSpPr txBox="1"/>
          <p:nvPr/>
        </p:nvSpPr>
        <p:spPr>
          <a:xfrm>
            <a:off x="2796184" y="2797679"/>
            <a:ext cx="2014265" cy="2554545"/>
          </a:xfrm>
          <a:prstGeom prst="rect">
            <a:avLst/>
          </a:prstGeom>
          <a:noFill/>
        </p:spPr>
        <p:txBody>
          <a:bodyPr wrap="square">
            <a:spAutoFit/>
          </a:bodyPr>
          <a:lstStyle/>
          <a:p>
            <a:r>
              <a:rPr lang="en-GB" sz="1600" dirty="0">
                <a:latin typeface="Arial" panose="020B0604020202020204" pitchFamily="34" charset="0"/>
                <a:cs typeface="Arial" panose="020B0604020202020204" pitchFamily="34" charset="0"/>
              </a:rPr>
              <a:t>Documentation</a:t>
            </a:r>
          </a:p>
          <a:p>
            <a:endParaRPr lang="en-GB"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Communauté</a:t>
            </a:r>
            <a:endParaRPr lang="en-BE" sz="1600" dirty="0">
              <a:latin typeface="Arial" panose="020B0604020202020204" pitchFamily="34" charset="0"/>
              <a:cs typeface="Arial" panose="020B0604020202020204" pitchFamily="34" charset="0"/>
            </a:endParaRPr>
          </a:p>
          <a:p>
            <a:endParaRPr lang="en-CA"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Soins, cadre de vie, famille</a:t>
            </a:r>
            <a:endParaRPr lang="en-BE" sz="1600" dirty="0">
              <a:latin typeface="Arial" panose="020B0604020202020204" pitchFamily="34" charset="0"/>
              <a:cs typeface="Arial" panose="020B0604020202020204" pitchFamily="34" charset="0"/>
            </a:endParaRPr>
          </a:p>
          <a:p>
            <a:endParaRPr lang="en-CA"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Opinions et souhaits de l'enfant</a:t>
            </a:r>
            <a:endParaRPr lang="en-BE" sz="1600" dirty="0">
              <a:latin typeface="Arial" panose="020B0604020202020204" pitchFamily="34" charset="0"/>
              <a:cs typeface="Arial" panose="020B0604020202020204" pitchFamily="34" charset="0"/>
            </a:endParaRPr>
          </a:p>
          <a:p>
            <a:endParaRPr lang="en-BE" sz="1600" dirty="0">
              <a:latin typeface="Arial" panose="020B0604020202020204" pitchFamily="34" charset="0"/>
              <a:cs typeface="Arial" panose="020B0604020202020204" pitchFamily="34" charset="0"/>
            </a:endParaRPr>
          </a:p>
        </p:txBody>
      </p:sp>
      <p:sp>
        <p:nvSpPr>
          <p:cNvPr id="41" name="Parallelogram 40">
            <a:extLst>
              <a:ext uri="{FF2B5EF4-FFF2-40B4-BE49-F238E27FC236}">
                <a16:creationId xmlns:a16="http://schemas.microsoft.com/office/drawing/2014/main" id="{EB2CBA26-79AB-AD82-6836-CD7CF196CCC5}"/>
              </a:ext>
            </a:extLst>
          </p:cNvPr>
          <p:cNvSpPr/>
          <p:nvPr/>
        </p:nvSpPr>
        <p:spPr>
          <a:xfrm>
            <a:off x="5348448" y="3989170"/>
            <a:ext cx="3583102" cy="1745620"/>
          </a:xfrm>
          <a:prstGeom prst="parallelogram">
            <a:avLst>
              <a:gd name="adj" fmla="val 52646"/>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latin typeface="Arial" panose="020B0604020202020204" pitchFamily="34" charset="0"/>
                <a:cs typeface="Arial" panose="020B0604020202020204" pitchFamily="34" charset="0"/>
              </a:rPr>
              <a:t>Facteurs de protection</a:t>
            </a:r>
            <a:endParaRPr lang="en-BE" sz="1600" dirty="0">
              <a:latin typeface="Arial" panose="020B0604020202020204" pitchFamily="34" charset="0"/>
              <a:cs typeface="Arial" panose="020B0604020202020204" pitchFamily="34" charset="0"/>
            </a:endParaRPr>
          </a:p>
        </p:txBody>
      </p:sp>
      <p:sp>
        <p:nvSpPr>
          <p:cNvPr id="42" name="Parallelogram 41">
            <a:extLst>
              <a:ext uri="{FF2B5EF4-FFF2-40B4-BE49-F238E27FC236}">
                <a16:creationId xmlns:a16="http://schemas.microsoft.com/office/drawing/2014/main" id="{E7F6D8E9-68AC-2092-88CC-A090FE4333F3}"/>
              </a:ext>
            </a:extLst>
          </p:cNvPr>
          <p:cNvSpPr/>
          <p:nvPr/>
        </p:nvSpPr>
        <p:spPr>
          <a:xfrm flipV="1">
            <a:off x="5361234" y="2260011"/>
            <a:ext cx="3583102" cy="1745620"/>
          </a:xfrm>
          <a:prstGeom prst="parallelogram">
            <a:avLst>
              <a:gd name="adj" fmla="val 52646"/>
            </a:avLst>
          </a:prstGeom>
          <a:solidFill>
            <a:srgbClr val="E057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sz="1800" dirty="0">
              <a:latin typeface="Arial" panose="020B0604020202020204" pitchFamily="34" charset="0"/>
              <a:cs typeface="Arial" panose="020B0604020202020204" pitchFamily="34" charset="0"/>
            </a:endParaRPr>
          </a:p>
        </p:txBody>
      </p:sp>
      <p:sp>
        <p:nvSpPr>
          <p:cNvPr id="44" name="TextBox 43">
            <a:extLst>
              <a:ext uri="{FF2B5EF4-FFF2-40B4-BE49-F238E27FC236}">
                <a16:creationId xmlns:a16="http://schemas.microsoft.com/office/drawing/2014/main" id="{A41970E1-E7E7-F81D-91FE-D7130BF704D5}"/>
              </a:ext>
            </a:extLst>
          </p:cNvPr>
          <p:cNvSpPr txBox="1"/>
          <p:nvPr/>
        </p:nvSpPr>
        <p:spPr>
          <a:xfrm>
            <a:off x="6381454" y="2948155"/>
            <a:ext cx="1750741" cy="338554"/>
          </a:xfrm>
          <a:prstGeom prst="rect">
            <a:avLst/>
          </a:prstGeom>
          <a:noFill/>
        </p:spPr>
        <p:txBody>
          <a:bodyPr wrap="square">
            <a:spAutoFit/>
          </a:bodyPr>
          <a:lstStyle/>
          <a:p>
            <a:pPr algn="ctr"/>
            <a:r>
              <a:rPr lang="en-GB" sz="1600" dirty="0">
                <a:solidFill>
                  <a:schemeClr val="bg1"/>
                </a:solidFill>
                <a:latin typeface="Arial" panose="020B0604020202020204" pitchFamily="34" charset="0"/>
                <a:cs typeface="Arial" panose="020B0604020202020204" pitchFamily="34" charset="0"/>
              </a:rPr>
              <a:t>Facteurs de risque</a:t>
            </a:r>
            <a:endParaRPr lang="en-BE" sz="1600" dirty="0">
              <a:solidFill>
                <a:schemeClr val="bg1"/>
              </a:solidFill>
              <a:latin typeface="Arial" panose="020B0604020202020204" pitchFamily="34" charset="0"/>
              <a:cs typeface="Arial" panose="020B0604020202020204" pitchFamily="34" charset="0"/>
            </a:endParaRPr>
          </a:p>
        </p:txBody>
      </p:sp>
      <p:sp>
        <p:nvSpPr>
          <p:cNvPr id="45" name="Arrow: Chevron 44">
            <a:extLst>
              <a:ext uri="{FF2B5EF4-FFF2-40B4-BE49-F238E27FC236}">
                <a16:creationId xmlns:a16="http://schemas.microsoft.com/office/drawing/2014/main" id="{9C22A220-E58B-0B46-6184-BF6EE865D18D}"/>
              </a:ext>
            </a:extLst>
          </p:cNvPr>
          <p:cNvSpPr/>
          <p:nvPr/>
        </p:nvSpPr>
        <p:spPr>
          <a:xfrm>
            <a:off x="8524535" y="2257215"/>
            <a:ext cx="3311865" cy="3477575"/>
          </a:xfrm>
          <a:prstGeom prst="chevron">
            <a:avLst>
              <a:gd name="adj" fmla="val 27589"/>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6" name="TextBox 45">
            <a:extLst>
              <a:ext uri="{FF2B5EF4-FFF2-40B4-BE49-F238E27FC236}">
                <a16:creationId xmlns:a16="http://schemas.microsoft.com/office/drawing/2014/main" id="{50CB2AE2-0199-53B1-3977-86D9670A514B}"/>
              </a:ext>
            </a:extLst>
          </p:cNvPr>
          <p:cNvSpPr txBox="1"/>
          <p:nvPr/>
        </p:nvSpPr>
        <p:spPr>
          <a:xfrm>
            <a:off x="9665769" y="3534337"/>
            <a:ext cx="1750741" cy="923330"/>
          </a:xfrm>
          <a:prstGeom prst="rect">
            <a:avLst/>
          </a:prstGeom>
          <a:noFill/>
        </p:spPr>
        <p:txBody>
          <a:bodyPr wrap="square">
            <a:spAutoFit/>
          </a:bodyPr>
          <a:lstStyle/>
          <a:p>
            <a:pPr algn="ctr"/>
            <a:r>
              <a:rPr lang="en-GB" sz="1800" b="1" dirty="0">
                <a:solidFill>
                  <a:schemeClr val="bg1"/>
                </a:solidFill>
                <a:latin typeface="Arial" panose="020B0604020202020204" pitchFamily="34" charset="0"/>
                <a:cs typeface="Arial" panose="020B0604020202020204" pitchFamily="34" charset="0"/>
              </a:rPr>
              <a:t>BESOINS EN MATIÈRE DE PROTECTION DE L'ENFANCE</a:t>
            </a:r>
          </a:p>
        </p:txBody>
      </p:sp>
    </p:spTree>
    <p:extLst>
      <p:ext uri="{BB962C8B-B14F-4D97-AF65-F5344CB8AC3E}">
        <p14:creationId xmlns:p14="http://schemas.microsoft.com/office/powerpoint/2010/main" val="35867645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w: Pentagon 3">
            <a:extLst>
              <a:ext uri="{FF2B5EF4-FFF2-40B4-BE49-F238E27FC236}">
                <a16:creationId xmlns:a16="http://schemas.microsoft.com/office/drawing/2014/main" id="{79FE9C34-EF29-9FBC-0F70-56E4E3C0D042}"/>
              </a:ext>
            </a:extLst>
          </p:cNvPr>
          <p:cNvSpPr/>
          <p:nvPr/>
        </p:nvSpPr>
        <p:spPr>
          <a:xfrm>
            <a:off x="0" y="2052696"/>
            <a:ext cx="7162799" cy="3477575"/>
          </a:xfrm>
          <a:prstGeom prst="homePlate">
            <a:avLst>
              <a:gd name="adj" fmla="val 26627"/>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a:extLst>
              <a:ext uri="{FF2B5EF4-FFF2-40B4-BE49-F238E27FC236}">
                <a16:creationId xmlns:a16="http://schemas.microsoft.com/office/drawing/2014/main" id="{D8AD4503-2963-355A-A127-3B23CFB2BA91}"/>
              </a:ext>
            </a:extLst>
          </p:cNvPr>
          <p:cNvSpPr/>
          <p:nvPr/>
        </p:nvSpPr>
        <p:spPr>
          <a:xfrm>
            <a:off x="1597060" y="1629919"/>
            <a:ext cx="1374486" cy="137448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Oval 26">
            <a:extLst>
              <a:ext uri="{FF2B5EF4-FFF2-40B4-BE49-F238E27FC236}">
                <a16:creationId xmlns:a16="http://schemas.microsoft.com/office/drawing/2014/main" id="{1AD3CF78-99C6-CFE7-E35E-4E9E7C8F326D}"/>
              </a:ext>
            </a:extLst>
          </p:cNvPr>
          <p:cNvSpPr/>
          <p:nvPr/>
        </p:nvSpPr>
        <p:spPr>
          <a:xfrm>
            <a:off x="1597060" y="3129581"/>
            <a:ext cx="1374486" cy="137448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Oval 27">
            <a:extLst>
              <a:ext uri="{FF2B5EF4-FFF2-40B4-BE49-F238E27FC236}">
                <a16:creationId xmlns:a16="http://schemas.microsoft.com/office/drawing/2014/main" id="{9708642F-A73D-0780-93D8-2C7A0857C24C}"/>
              </a:ext>
            </a:extLst>
          </p:cNvPr>
          <p:cNvSpPr/>
          <p:nvPr/>
        </p:nvSpPr>
        <p:spPr>
          <a:xfrm>
            <a:off x="1597060" y="4652856"/>
            <a:ext cx="1374486" cy="137448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Isosceles Triangle 6">
            <a:extLst>
              <a:ext uri="{FF2B5EF4-FFF2-40B4-BE49-F238E27FC236}">
                <a16:creationId xmlns:a16="http://schemas.microsoft.com/office/drawing/2014/main" id="{405AB3FB-C6F9-E898-B93C-0358FC6B9FE5}"/>
              </a:ext>
            </a:extLst>
          </p:cNvPr>
          <p:cNvSpPr/>
          <p:nvPr/>
        </p:nvSpPr>
        <p:spPr>
          <a:xfrm rot="16920400">
            <a:off x="1759071" y="3768325"/>
            <a:ext cx="420083" cy="696797"/>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264F34D2-FA98-44F5-8D5A-F2E3ED689ADC}"/>
              </a:ext>
            </a:extLst>
          </p:cNvPr>
          <p:cNvSpPr>
            <a:spLocks noGrp="1"/>
          </p:cNvSpPr>
          <p:nvPr>
            <p:ph type="title"/>
          </p:nvPr>
        </p:nvSpPr>
        <p:spPr/>
        <p:txBody>
          <a:bodyPr>
            <a:normAutofit fontScale="90000"/>
          </a:bodyPr>
          <a:lstStyle/>
          <a:p>
            <a:r>
              <a:rPr lang="en-US" dirty="0"/>
              <a:t>Collecte d'informations sur les éléments de l'intérêt supérieur</a:t>
            </a:r>
          </a:p>
        </p:txBody>
      </p:sp>
      <p:sp>
        <p:nvSpPr>
          <p:cNvPr id="9" name="Isosceles Triangle 8">
            <a:extLst>
              <a:ext uri="{FF2B5EF4-FFF2-40B4-BE49-F238E27FC236}">
                <a16:creationId xmlns:a16="http://schemas.microsoft.com/office/drawing/2014/main" id="{6A6637B9-CD6A-D827-8E93-42715F77F015}"/>
              </a:ext>
            </a:extLst>
          </p:cNvPr>
          <p:cNvSpPr/>
          <p:nvPr/>
        </p:nvSpPr>
        <p:spPr>
          <a:xfrm rot="16920400">
            <a:off x="2137499" y="3940670"/>
            <a:ext cx="381453" cy="516108"/>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40F3DF26-163E-621D-CA1E-A5D9D941A59D}"/>
              </a:ext>
            </a:extLst>
          </p:cNvPr>
          <p:cNvSpPr txBox="1"/>
          <p:nvPr/>
        </p:nvSpPr>
        <p:spPr>
          <a:xfrm>
            <a:off x="7614298" y="2083324"/>
            <a:ext cx="3883843" cy="3416320"/>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Les informations sur les différents éléments ne doivent pas être recueillies uniquement auprès du parent ou de la personne qui s'occupe de l'enfant.</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Il est important de communiquer avec l'enfant et de recueillir des informations directement auprès de lui</a:t>
            </a:r>
            <a:endParaRPr lang="en-BE" sz="2400" dirty="0">
              <a:latin typeface="Arial" panose="020B0604020202020204" pitchFamily="34" charset="0"/>
              <a:cs typeface="Arial" panose="020B0604020202020204" pitchFamily="34" charset="0"/>
            </a:endParaRPr>
          </a:p>
        </p:txBody>
      </p:sp>
      <p:grpSp>
        <p:nvGrpSpPr>
          <p:cNvPr id="22" name="Group 21">
            <a:extLst>
              <a:ext uri="{FF2B5EF4-FFF2-40B4-BE49-F238E27FC236}">
                <a16:creationId xmlns:a16="http://schemas.microsoft.com/office/drawing/2014/main" id="{CD463CAE-26D8-6AE7-5D34-7AC4043D2C16}"/>
              </a:ext>
            </a:extLst>
          </p:cNvPr>
          <p:cNvGrpSpPr/>
          <p:nvPr/>
        </p:nvGrpSpPr>
        <p:grpSpPr>
          <a:xfrm>
            <a:off x="3523768" y="2628481"/>
            <a:ext cx="2438195" cy="2077921"/>
            <a:chOff x="1267091" y="2692845"/>
            <a:chExt cx="2919614" cy="2488204"/>
          </a:xfrm>
        </p:grpSpPr>
        <p:grpSp>
          <p:nvGrpSpPr>
            <p:cNvPr id="5" name="Group 4">
              <a:extLst>
                <a:ext uri="{FF2B5EF4-FFF2-40B4-BE49-F238E27FC236}">
                  <a16:creationId xmlns:a16="http://schemas.microsoft.com/office/drawing/2014/main" id="{A54E55F9-A6C7-D3CE-1021-3306B523DF53}"/>
                </a:ext>
              </a:extLst>
            </p:cNvPr>
            <p:cNvGrpSpPr/>
            <p:nvPr/>
          </p:nvGrpSpPr>
          <p:grpSpPr>
            <a:xfrm>
              <a:off x="3599275" y="3733248"/>
              <a:ext cx="587430" cy="1447801"/>
              <a:chOff x="1047750" y="1929282"/>
              <a:chExt cx="679484" cy="1674679"/>
            </a:xfrm>
          </p:grpSpPr>
          <p:sp>
            <p:nvSpPr>
              <p:cNvPr id="6" name="Round Same Side Corner Rectangle 46">
                <a:extLst>
                  <a:ext uri="{FF2B5EF4-FFF2-40B4-BE49-F238E27FC236}">
                    <a16:creationId xmlns:a16="http://schemas.microsoft.com/office/drawing/2014/main" id="{347D4C69-BF24-164B-874E-9A97E9B48B33}"/>
                  </a:ext>
                </a:extLst>
              </p:cNvPr>
              <p:cNvSpPr/>
              <p:nvPr/>
            </p:nvSpPr>
            <p:spPr>
              <a:xfrm>
                <a:off x="1052733" y="2725467"/>
                <a:ext cx="671847" cy="878494"/>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8" name="Oval 7">
                <a:extLst>
                  <a:ext uri="{FF2B5EF4-FFF2-40B4-BE49-F238E27FC236}">
                    <a16:creationId xmlns:a16="http://schemas.microsoft.com/office/drawing/2014/main" id="{448C1C47-81A2-2328-54FE-E5E50AD7B3E6}"/>
                  </a:ext>
                </a:extLst>
              </p:cNvPr>
              <p:cNvSpPr/>
              <p:nvPr/>
            </p:nvSpPr>
            <p:spPr>
              <a:xfrm>
                <a:off x="1047750" y="1929282"/>
                <a:ext cx="679484" cy="679484"/>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21" name="Group 20">
              <a:extLst>
                <a:ext uri="{FF2B5EF4-FFF2-40B4-BE49-F238E27FC236}">
                  <a16:creationId xmlns:a16="http://schemas.microsoft.com/office/drawing/2014/main" id="{D00E8E71-96BE-34B4-7C6C-8BAA08D73DA4}"/>
                </a:ext>
              </a:extLst>
            </p:cNvPr>
            <p:cNvGrpSpPr/>
            <p:nvPr/>
          </p:nvGrpSpPr>
          <p:grpSpPr>
            <a:xfrm>
              <a:off x="1267091" y="2692845"/>
              <a:ext cx="1746443" cy="2488204"/>
              <a:chOff x="772747" y="1776810"/>
              <a:chExt cx="2275253" cy="3241614"/>
            </a:xfrm>
            <a:solidFill>
              <a:schemeClr val="accent6"/>
            </a:solidFill>
          </p:grpSpPr>
          <p:grpSp>
            <p:nvGrpSpPr>
              <p:cNvPr id="11" name="Group 10">
                <a:extLst>
                  <a:ext uri="{FF2B5EF4-FFF2-40B4-BE49-F238E27FC236}">
                    <a16:creationId xmlns:a16="http://schemas.microsoft.com/office/drawing/2014/main" id="{952A126F-ED45-FD22-4155-CADEE18CE44E}"/>
                  </a:ext>
                </a:extLst>
              </p:cNvPr>
              <p:cNvGrpSpPr/>
              <p:nvPr/>
            </p:nvGrpSpPr>
            <p:grpSpPr>
              <a:xfrm>
                <a:off x="1769035" y="2007506"/>
                <a:ext cx="1278965" cy="3010918"/>
                <a:chOff x="838200" y="1656618"/>
                <a:chExt cx="1376959" cy="3241614"/>
              </a:xfrm>
              <a:grpFill/>
            </p:grpSpPr>
            <p:sp>
              <p:nvSpPr>
                <p:cNvPr id="12" name="Oval 11">
                  <a:extLst>
                    <a:ext uri="{FF2B5EF4-FFF2-40B4-BE49-F238E27FC236}">
                      <a16:creationId xmlns:a16="http://schemas.microsoft.com/office/drawing/2014/main" id="{119AC9CE-72B6-AB8A-77E4-CBB7668198D6}"/>
                    </a:ext>
                  </a:extLst>
                </p:cNvPr>
                <p:cNvSpPr/>
                <p:nvPr/>
              </p:nvSpPr>
              <p:spPr>
                <a:xfrm>
                  <a:off x="1082512" y="1656618"/>
                  <a:ext cx="888336" cy="88833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nvGrpSpPr>
                <p:cNvPr id="13" name="Group 12">
                  <a:extLst>
                    <a:ext uri="{FF2B5EF4-FFF2-40B4-BE49-F238E27FC236}">
                      <a16:creationId xmlns:a16="http://schemas.microsoft.com/office/drawing/2014/main" id="{DC20CA1A-91A4-0B8F-776A-9B78174D0FCB}"/>
                    </a:ext>
                  </a:extLst>
                </p:cNvPr>
                <p:cNvGrpSpPr/>
                <p:nvPr/>
              </p:nvGrpSpPr>
              <p:grpSpPr>
                <a:xfrm>
                  <a:off x="838200" y="2708811"/>
                  <a:ext cx="1376959" cy="2189421"/>
                  <a:chOff x="838200" y="3749717"/>
                  <a:chExt cx="1376959" cy="1148515"/>
                </a:xfrm>
                <a:grpFill/>
              </p:grpSpPr>
              <p:sp>
                <p:nvSpPr>
                  <p:cNvPr id="14" name="Round Same Side Corner Rectangle 46">
                    <a:extLst>
                      <a:ext uri="{FF2B5EF4-FFF2-40B4-BE49-F238E27FC236}">
                        <a16:creationId xmlns:a16="http://schemas.microsoft.com/office/drawing/2014/main" id="{5D661A7F-97B9-CF28-5061-3585C45D55A8}"/>
                      </a:ext>
                    </a:extLst>
                  </p:cNvPr>
                  <p:cNvSpPr/>
                  <p:nvPr/>
                </p:nvSpPr>
                <p:spPr>
                  <a:xfrm>
                    <a:off x="1089026" y="3749717"/>
                    <a:ext cx="878351" cy="114851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5" name="Trapezoid 14">
                    <a:extLst>
                      <a:ext uri="{FF2B5EF4-FFF2-40B4-BE49-F238E27FC236}">
                        <a16:creationId xmlns:a16="http://schemas.microsoft.com/office/drawing/2014/main" id="{196590F2-75FA-5F0E-0E53-E8690C4C90D5}"/>
                      </a:ext>
                    </a:extLst>
                  </p:cNvPr>
                  <p:cNvSpPr/>
                  <p:nvPr/>
                </p:nvSpPr>
                <p:spPr>
                  <a:xfrm>
                    <a:off x="838200" y="4100424"/>
                    <a:ext cx="1376959" cy="797808"/>
                  </a:xfrm>
                  <a:prstGeom prst="trapezoid">
                    <a:avLst>
                      <a:gd name="adj" fmla="val 18485"/>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nvGrpSpPr>
              <p:cNvPr id="16" name="Group 15">
                <a:extLst>
                  <a:ext uri="{FF2B5EF4-FFF2-40B4-BE49-F238E27FC236}">
                    <a16:creationId xmlns:a16="http://schemas.microsoft.com/office/drawing/2014/main" id="{A6C80D83-FD51-5494-6C4C-178B5E0F8BBD}"/>
                  </a:ext>
                </a:extLst>
              </p:cNvPr>
              <p:cNvGrpSpPr/>
              <p:nvPr/>
            </p:nvGrpSpPr>
            <p:grpSpPr>
              <a:xfrm>
                <a:off x="772747" y="1776810"/>
                <a:ext cx="888336" cy="3241614"/>
                <a:chOff x="1082512" y="1656618"/>
                <a:chExt cx="888336" cy="3241614"/>
              </a:xfrm>
              <a:grpFill/>
            </p:grpSpPr>
            <p:sp>
              <p:nvSpPr>
                <p:cNvPr id="17" name="Oval 16">
                  <a:extLst>
                    <a:ext uri="{FF2B5EF4-FFF2-40B4-BE49-F238E27FC236}">
                      <a16:creationId xmlns:a16="http://schemas.microsoft.com/office/drawing/2014/main" id="{847D2E91-843B-96EF-41A0-F02072EFF751}"/>
                    </a:ext>
                  </a:extLst>
                </p:cNvPr>
                <p:cNvSpPr/>
                <p:nvPr/>
              </p:nvSpPr>
              <p:spPr>
                <a:xfrm>
                  <a:off x="1082512" y="1656618"/>
                  <a:ext cx="888336" cy="88833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19" name="Round Same Side Corner Rectangle 46">
                  <a:extLst>
                    <a:ext uri="{FF2B5EF4-FFF2-40B4-BE49-F238E27FC236}">
                      <a16:creationId xmlns:a16="http://schemas.microsoft.com/office/drawing/2014/main" id="{A86A0214-2D19-CFD7-1A49-84DF1AA47D74}"/>
                    </a:ext>
                  </a:extLst>
                </p:cNvPr>
                <p:cNvSpPr/>
                <p:nvPr/>
              </p:nvSpPr>
              <p:spPr>
                <a:xfrm>
                  <a:off x="1089026" y="2708811"/>
                  <a:ext cx="878351" cy="218942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grpSp>
      <p:pic>
        <p:nvPicPr>
          <p:cNvPr id="23" name="Picture 12">
            <a:extLst>
              <a:ext uri="{FF2B5EF4-FFF2-40B4-BE49-F238E27FC236}">
                <a16:creationId xmlns:a16="http://schemas.microsoft.com/office/drawing/2014/main" id="{B3079BA7-9FD8-6C30-D4BA-4CD757097C6A}"/>
              </a:ext>
            </a:extLst>
          </p:cNvPr>
          <p:cNvPicPr>
            <a:picLocks noChangeAspect="1"/>
          </p:cNvPicPr>
          <p:nvPr/>
        </p:nvPicPr>
        <p:blipFill>
          <a:blip r:embed="rId3">
            <a:duotone>
              <a:schemeClr val="accent6">
                <a:shade val="45000"/>
                <a:satMod val="135000"/>
              </a:schemeClr>
              <a:prstClr val="white"/>
            </a:duotone>
          </a:blip>
          <a:stretch>
            <a:fillRect/>
          </a:stretch>
        </p:blipFill>
        <p:spPr>
          <a:xfrm>
            <a:off x="1800537" y="1878744"/>
            <a:ext cx="967534" cy="967534"/>
          </a:xfrm>
          <a:prstGeom prst="rect">
            <a:avLst/>
          </a:prstGeom>
        </p:spPr>
      </p:pic>
      <p:pic>
        <p:nvPicPr>
          <p:cNvPr id="24" name="Graphic 23" descr="Eyes outline">
            <a:extLst>
              <a:ext uri="{FF2B5EF4-FFF2-40B4-BE49-F238E27FC236}">
                <a16:creationId xmlns:a16="http://schemas.microsoft.com/office/drawing/2014/main" id="{4EC4B855-3B41-6490-C8EC-9C1D95BF510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633584" y="4617147"/>
            <a:ext cx="1301440" cy="1301440"/>
          </a:xfrm>
          <a:prstGeom prst="rect">
            <a:avLst/>
          </a:prstGeom>
        </p:spPr>
      </p:pic>
      <p:pic>
        <p:nvPicPr>
          <p:cNvPr id="25" name="Graphic 24" descr="Ear outline">
            <a:extLst>
              <a:ext uri="{FF2B5EF4-FFF2-40B4-BE49-F238E27FC236}">
                <a16:creationId xmlns:a16="http://schemas.microsoft.com/office/drawing/2014/main" id="{B54DA807-3AA2-D5F9-75F8-0CF99030C403}"/>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552711" y="3097407"/>
            <a:ext cx="1406660" cy="1406660"/>
          </a:xfrm>
          <a:prstGeom prst="rect">
            <a:avLst/>
          </a:prstGeom>
        </p:spPr>
      </p:pic>
    </p:spTree>
    <p:extLst>
      <p:ext uri="{BB962C8B-B14F-4D97-AF65-F5344CB8AC3E}">
        <p14:creationId xmlns:p14="http://schemas.microsoft.com/office/powerpoint/2010/main" val="29155765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Speech Bubble: Rectangle with Corners Rounded 36">
            <a:extLst>
              <a:ext uri="{FF2B5EF4-FFF2-40B4-BE49-F238E27FC236}">
                <a16:creationId xmlns:a16="http://schemas.microsoft.com/office/drawing/2014/main" id="{9DF6FDF4-A939-017F-92F7-79310ABAAD08}"/>
              </a:ext>
            </a:extLst>
          </p:cNvPr>
          <p:cNvSpPr/>
          <p:nvPr/>
        </p:nvSpPr>
        <p:spPr>
          <a:xfrm>
            <a:off x="2425700" y="1695449"/>
            <a:ext cx="7340600" cy="1975956"/>
          </a:xfrm>
          <a:prstGeom prst="wedgeRoundRectCallout">
            <a:avLst>
              <a:gd name="adj1" fmla="val -53838"/>
              <a:gd name="adj2" fmla="val -18820"/>
              <a:gd name="adj3" fmla="val 16667"/>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C3D9FB9-A739-0BD9-2468-2BCCC36F3E05}"/>
              </a:ext>
            </a:extLst>
          </p:cNvPr>
          <p:cNvSpPr>
            <a:spLocks noGrp="1"/>
          </p:cNvSpPr>
          <p:nvPr>
            <p:ph type="title"/>
          </p:nvPr>
        </p:nvSpPr>
        <p:spPr/>
        <p:txBody>
          <a:bodyPr/>
          <a:lstStyle/>
          <a:p>
            <a:r>
              <a:rPr lang="en-GB" dirty="0"/>
              <a:t>Comment évaluer les différents éléments</a:t>
            </a:r>
            <a:endParaRPr lang="en-BE" dirty="0"/>
          </a:p>
        </p:txBody>
      </p:sp>
      <p:sp>
        <p:nvSpPr>
          <p:cNvPr id="26" name="TextBox 25">
            <a:extLst>
              <a:ext uri="{FF2B5EF4-FFF2-40B4-BE49-F238E27FC236}">
                <a16:creationId xmlns:a16="http://schemas.microsoft.com/office/drawing/2014/main" id="{DBEF9D0B-8EDF-A087-A60D-7B9B841C2D7F}"/>
              </a:ext>
            </a:extLst>
          </p:cNvPr>
          <p:cNvSpPr txBox="1"/>
          <p:nvPr/>
        </p:nvSpPr>
        <p:spPr>
          <a:xfrm>
            <a:off x="4096712" y="2181322"/>
            <a:ext cx="1999288" cy="830997"/>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Exemples de questions</a:t>
            </a:r>
            <a:endParaRPr lang="en-BE" sz="2400" dirty="0">
              <a:latin typeface="Arial" panose="020B0604020202020204" pitchFamily="34" charset="0"/>
              <a:cs typeface="Arial" panose="020B0604020202020204" pitchFamily="34" charset="0"/>
            </a:endParaRPr>
          </a:p>
        </p:txBody>
      </p:sp>
      <p:sp>
        <p:nvSpPr>
          <p:cNvPr id="27" name="TextBox 26">
            <a:extLst>
              <a:ext uri="{FF2B5EF4-FFF2-40B4-BE49-F238E27FC236}">
                <a16:creationId xmlns:a16="http://schemas.microsoft.com/office/drawing/2014/main" id="{1E6F1D35-605E-34B0-8813-78A0CCB54EBF}"/>
              </a:ext>
            </a:extLst>
          </p:cNvPr>
          <p:cNvSpPr txBox="1"/>
          <p:nvPr/>
        </p:nvSpPr>
        <p:spPr>
          <a:xfrm>
            <a:off x="4096712" y="4205921"/>
            <a:ext cx="1999288" cy="1785104"/>
          </a:xfrm>
          <a:prstGeom prst="rect">
            <a:avLst/>
          </a:prstGeom>
          <a:noFill/>
        </p:spPr>
        <p:txBody>
          <a:bodyPr wrap="square" rtlCol="0">
            <a:spAutoFit/>
          </a:bodyPr>
          <a:lstStyle/>
          <a:p>
            <a:r>
              <a:rPr lang="en-GB" sz="2200" dirty="0">
                <a:latin typeface="Arial" panose="020B0604020202020204" pitchFamily="34" charset="0"/>
                <a:cs typeface="Arial" panose="020B0604020202020204" pitchFamily="34" charset="0"/>
              </a:rPr>
              <a:t>Y a-t-il quelque chose que vous pourriez observer ?</a:t>
            </a:r>
            <a:endParaRPr lang="en-BE" sz="2200" dirty="0">
              <a:latin typeface="Arial" panose="020B0604020202020204" pitchFamily="34" charset="0"/>
              <a:cs typeface="Arial" panose="020B0604020202020204" pitchFamily="34" charset="0"/>
            </a:endParaRPr>
          </a:p>
        </p:txBody>
      </p:sp>
      <p:pic>
        <p:nvPicPr>
          <p:cNvPr id="30" name="Graphic 29" descr="Eyes with solid fill">
            <a:extLst>
              <a:ext uri="{FF2B5EF4-FFF2-40B4-BE49-F238E27FC236}">
                <a16:creationId xmlns:a16="http://schemas.microsoft.com/office/drawing/2014/main" id="{EC5C61FB-B122-5C18-AE5E-E489BE977C0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623110" y="4344715"/>
            <a:ext cx="1160921" cy="1160921"/>
          </a:xfrm>
          <a:prstGeom prst="rect">
            <a:avLst/>
          </a:prstGeom>
        </p:spPr>
      </p:pic>
      <p:pic>
        <p:nvPicPr>
          <p:cNvPr id="32" name="Graphic 31" descr="Badge Question Mark with solid fill">
            <a:extLst>
              <a:ext uri="{FF2B5EF4-FFF2-40B4-BE49-F238E27FC236}">
                <a16:creationId xmlns:a16="http://schemas.microsoft.com/office/drawing/2014/main" id="{C31DF1A3-D9E2-EE92-135A-535E5A47DCB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623110" y="2139619"/>
            <a:ext cx="1160921" cy="1160921"/>
          </a:xfrm>
          <a:prstGeom prst="rect">
            <a:avLst/>
          </a:prstGeom>
        </p:spPr>
      </p:pic>
      <p:grpSp>
        <p:nvGrpSpPr>
          <p:cNvPr id="33" name="Group 32">
            <a:extLst>
              <a:ext uri="{FF2B5EF4-FFF2-40B4-BE49-F238E27FC236}">
                <a16:creationId xmlns:a16="http://schemas.microsoft.com/office/drawing/2014/main" id="{7DA4BE43-3A67-A916-5E02-816645E5F6B3}"/>
              </a:ext>
            </a:extLst>
          </p:cNvPr>
          <p:cNvGrpSpPr/>
          <p:nvPr/>
        </p:nvGrpSpPr>
        <p:grpSpPr>
          <a:xfrm>
            <a:off x="8400253" y="3448953"/>
            <a:ext cx="1522388" cy="2420657"/>
            <a:chOff x="860877" y="1929282"/>
            <a:chExt cx="1053230" cy="1674679"/>
          </a:xfrm>
        </p:grpSpPr>
        <p:sp>
          <p:nvSpPr>
            <p:cNvPr id="34" name="Round Same Side Corner Rectangle 46">
              <a:extLst>
                <a:ext uri="{FF2B5EF4-FFF2-40B4-BE49-F238E27FC236}">
                  <a16:creationId xmlns:a16="http://schemas.microsoft.com/office/drawing/2014/main" id="{4CD9C5B3-8D58-92D3-93F8-506B94664BD2}"/>
                </a:ext>
              </a:extLst>
            </p:cNvPr>
            <p:cNvSpPr/>
            <p:nvPr/>
          </p:nvSpPr>
          <p:spPr>
            <a:xfrm>
              <a:off x="1052733" y="2725467"/>
              <a:ext cx="671847" cy="878494"/>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5" name="Oval 34">
              <a:extLst>
                <a:ext uri="{FF2B5EF4-FFF2-40B4-BE49-F238E27FC236}">
                  <a16:creationId xmlns:a16="http://schemas.microsoft.com/office/drawing/2014/main" id="{92EB8B66-4A31-650B-4C36-089135EA02CF}"/>
                </a:ext>
              </a:extLst>
            </p:cNvPr>
            <p:cNvSpPr/>
            <p:nvPr/>
          </p:nvSpPr>
          <p:spPr>
            <a:xfrm>
              <a:off x="1047750" y="1929282"/>
              <a:ext cx="679484" cy="679484"/>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36" name="Trapezoid 35">
              <a:extLst>
                <a:ext uri="{FF2B5EF4-FFF2-40B4-BE49-F238E27FC236}">
                  <a16:creationId xmlns:a16="http://schemas.microsoft.com/office/drawing/2014/main" id="{471D925F-99B1-1053-1884-758E39988A79}"/>
                </a:ext>
              </a:extLst>
            </p:cNvPr>
            <p:cNvSpPr/>
            <p:nvPr/>
          </p:nvSpPr>
          <p:spPr>
            <a:xfrm>
              <a:off x="860877" y="2993721"/>
              <a:ext cx="1053230" cy="610240"/>
            </a:xfrm>
            <a:prstGeom prst="trapezoid">
              <a:avLst>
                <a:gd name="adj" fmla="val 3304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9" name="TextBox 38">
            <a:extLst>
              <a:ext uri="{FF2B5EF4-FFF2-40B4-BE49-F238E27FC236}">
                <a16:creationId xmlns:a16="http://schemas.microsoft.com/office/drawing/2014/main" id="{38327817-712F-EC99-0B89-2C2144D8FB45}"/>
              </a:ext>
            </a:extLst>
          </p:cNvPr>
          <p:cNvSpPr txBox="1"/>
          <p:nvPr/>
        </p:nvSpPr>
        <p:spPr>
          <a:xfrm>
            <a:off x="6735616" y="2100211"/>
            <a:ext cx="2503814" cy="1200329"/>
          </a:xfrm>
          <a:prstGeom prst="rect">
            <a:avLst/>
          </a:prstGeom>
          <a:noFill/>
        </p:spPr>
        <p:txBody>
          <a:bodyPr wrap="square">
            <a:spAutoFit/>
          </a:bodyPr>
          <a:lstStyle/>
          <a:p>
            <a:r>
              <a:rPr lang="en-GB" i="1" dirty="0">
                <a:latin typeface="Arial" panose="020B0604020202020204" pitchFamily="34" charset="0"/>
                <a:cs typeface="Arial" panose="020B0604020202020204" pitchFamily="34" charset="0"/>
              </a:rPr>
              <a:t>Questions à poser directement à Amina (pas les questions que vous poseriez à sa mère)</a:t>
            </a:r>
            <a:endParaRPr lang="en-BE" i="1" dirty="0">
              <a:latin typeface="Arial" panose="020B060402020202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201FEE02-258F-AF1C-D554-686A86AA6D0F}"/>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FABAD5D5-521E-BD16-3D35-F7F59186AA15}"/>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AD2B692C-7E41-72BE-896A-851A6144F8AF}"/>
                </a:ext>
              </a:extLst>
            </p:cNvPr>
            <p:cNvGrpSpPr/>
            <p:nvPr/>
          </p:nvGrpSpPr>
          <p:grpSpPr>
            <a:xfrm>
              <a:off x="10621771" y="762700"/>
              <a:ext cx="562136" cy="634675"/>
              <a:chOff x="760175" y="830142"/>
              <a:chExt cx="867619" cy="979579"/>
            </a:xfrm>
          </p:grpSpPr>
          <p:sp>
            <p:nvSpPr>
              <p:cNvPr id="9" name="Rectangle 8">
                <a:extLst>
                  <a:ext uri="{FF2B5EF4-FFF2-40B4-BE49-F238E27FC236}">
                    <a16:creationId xmlns:a16="http://schemas.microsoft.com/office/drawing/2014/main" id="{83FA5699-FA14-AC0C-9358-853BFF3B124E}"/>
                  </a:ext>
                </a:extLst>
              </p:cNvPr>
              <p:cNvSpPr/>
              <p:nvPr/>
            </p:nvSpPr>
            <p:spPr>
              <a:xfrm>
                <a:off x="864636" y="830142"/>
                <a:ext cx="763158" cy="97957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latin typeface="Arial" panose="020B0604020202020204" pitchFamily="34" charset="0"/>
                    <a:cs typeface="Arial" panose="020B0604020202020204" pitchFamily="34" charset="0"/>
                  </a:rPr>
                  <a:t>122-</a:t>
                </a:r>
              </a:p>
              <a:p>
                <a:pPr algn="ctr"/>
                <a:r>
                  <a:rPr lang="en-CA" sz="1600" b="1" dirty="0">
                    <a:latin typeface="Arial" panose="020B0604020202020204" pitchFamily="34" charset="0"/>
                    <a:cs typeface="Arial" panose="020B0604020202020204" pitchFamily="34" charset="0"/>
                  </a:rPr>
                  <a:t>123</a:t>
                </a:r>
              </a:p>
            </p:txBody>
          </p:sp>
          <p:sp>
            <p:nvSpPr>
              <p:cNvPr id="10" name="Rectangle 9">
                <a:extLst>
                  <a:ext uri="{FF2B5EF4-FFF2-40B4-BE49-F238E27FC236}">
                    <a16:creationId xmlns:a16="http://schemas.microsoft.com/office/drawing/2014/main" id="{E45DDB27-28D6-C1B0-7ED4-3F8AC22A4E41}"/>
                  </a:ext>
                </a:extLst>
              </p:cNvPr>
              <p:cNvSpPr/>
              <p:nvPr/>
            </p:nvSpPr>
            <p:spPr>
              <a:xfrm>
                <a:off x="760175" y="830144"/>
                <a:ext cx="149292" cy="97957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6" name="Group 5">
              <a:extLst>
                <a:ext uri="{FF2B5EF4-FFF2-40B4-BE49-F238E27FC236}">
                  <a16:creationId xmlns:a16="http://schemas.microsoft.com/office/drawing/2014/main" id="{A620E822-3138-A6D6-AA3A-9A76987FD153}"/>
                </a:ext>
              </a:extLst>
            </p:cNvPr>
            <p:cNvGrpSpPr/>
            <p:nvPr/>
          </p:nvGrpSpPr>
          <p:grpSpPr>
            <a:xfrm>
              <a:off x="11325415" y="762701"/>
              <a:ext cx="182192" cy="634674"/>
              <a:chOff x="2121762" y="2323619"/>
              <a:chExt cx="200378" cy="825210"/>
            </a:xfrm>
          </p:grpSpPr>
          <p:sp>
            <p:nvSpPr>
              <p:cNvPr id="7" name="Isosceles Triangle 6">
                <a:extLst>
                  <a:ext uri="{FF2B5EF4-FFF2-40B4-BE49-F238E27FC236}">
                    <a16:creationId xmlns:a16="http://schemas.microsoft.com/office/drawing/2014/main" id="{4C69413D-716C-8629-CC68-E900B4F4903E}"/>
                  </a:ext>
                </a:extLst>
              </p:cNvPr>
              <p:cNvSpPr/>
              <p:nvPr/>
            </p:nvSpPr>
            <p:spPr>
              <a:xfrm>
                <a:off x="2121763" y="2323619"/>
                <a:ext cx="200377" cy="172739"/>
              </a:xfrm>
              <a:prstGeom prst="triangl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D2FAF9C8-0D6C-735E-0505-7AABF2A8BFC2}"/>
                  </a:ext>
                </a:extLst>
              </p:cNvPr>
              <p:cNvSpPr/>
              <p:nvPr/>
            </p:nvSpPr>
            <p:spPr>
              <a:xfrm>
                <a:off x="2121762" y="2496169"/>
                <a:ext cx="200377" cy="6526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10792103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Graphic 24" descr="Badge Question Mark with solid fill">
            <a:extLst>
              <a:ext uri="{FF2B5EF4-FFF2-40B4-BE49-F238E27FC236}">
                <a16:creationId xmlns:a16="http://schemas.microsoft.com/office/drawing/2014/main" id="{014F0BFD-5759-970D-8603-70103C095E9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408456" y="4280171"/>
            <a:ext cx="1449228" cy="1449228"/>
          </a:xfrm>
          <a:prstGeom prst="rect">
            <a:avLst/>
          </a:prstGeom>
        </p:spPr>
      </p:pic>
      <p:sp>
        <p:nvSpPr>
          <p:cNvPr id="2" name="Title 1">
            <a:extLst>
              <a:ext uri="{FF2B5EF4-FFF2-40B4-BE49-F238E27FC236}">
                <a16:creationId xmlns:a16="http://schemas.microsoft.com/office/drawing/2014/main" id="{7C3D9FB9-A739-0BD9-2468-2BCCC36F3E05}"/>
              </a:ext>
            </a:extLst>
          </p:cNvPr>
          <p:cNvSpPr>
            <a:spLocks noGrp="1"/>
          </p:cNvSpPr>
          <p:nvPr>
            <p:ph type="title"/>
          </p:nvPr>
        </p:nvSpPr>
        <p:spPr/>
        <p:txBody>
          <a:bodyPr/>
          <a:lstStyle/>
          <a:p>
            <a:r>
              <a:rPr lang="en-GB" dirty="0"/>
              <a:t>Comment évaluer les différents éléments</a:t>
            </a:r>
            <a:endParaRPr lang="en-BE" dirty="0"/>
          </a:p>
        </p:txBody>
      </p:sp>
      <p:sp>
        <p:nvSpPr>
          <p:cNvPr id="3" name="Arrow: Pentagon 2">
            <a:extLst>
              <a:ext uri="{FF2B5EF4-FFF2-40B4-BE49-F238E27FC236}">
                <a16:creationId xmlns:a16="http://schemas.microsoft.com/office/drawing/2014/main" id="{DB647D54-7D8B-BEAD-8628-274DCBD2E03A}"/>
              </a:ext>
            </a:extLst>
          </p:cNvPr>
          <p:cNvSpPr/>
          <p:nvPr/>
        </p:nvSpPr>
        <p:spPr>
          <a:xfrm>
            <a:off x="0" y="1573073"/>
            <a:ext cx="11734800" cy="667793"/>
          </a:xfrm>
          <a:prstGeom prst="homePlate">
            <a:avLst>
              <a:gd name="adj" fmla="val 26627"/>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33400"/>
            <a:r>
              <a:rPr lang="en-US" sz="1400" b="1" dirty="0">
                <a:solidFill>
                  <a:schemeClr val="tx1"/>
                </a:solidFill>
                <a:latin typeface="Arial" panose="020B0604020202020204" pitchFamily="34" charset="0"/>
                <a:cs typeface="Arial" panose="020B0604020202020204" pitchFamily="34" charset="0"/>
              </a:rPr>
              <a:t>LA SANTÉ PHYSIQUE ET LE BIEN-ÊTRE</a:t>
            </a:r>
          </a:p>
        </p:txBody>
      </p:sp>
      <p:sp>
        <p:nvSpPr>
          <p:cNvPr id="4" name="TextBox 3">
            <a:extLst>
              <a:ext uri="{FF2B5EF4-FFF2-40B4-BE49-F238E27FC236}">
                <a16:creationId xmlns:a16="http://schemas.microsoft.com/office/drawing/2014/main" id="{CE805ED4-6319-5CA6-D4D6-8FC2A5CE9010}"/>
              </a:ext>
            </a:extLst>
          </p:cNvPr>
          <p:cNvSpPr txBox="1"/>
          <p:nvPr/>
        </p:nvSpPr>
        <p:spPr>
          <a:xfrm>
            <a:off x="514998" y="2413337"/>
            <a:ext cx="4205764" cy="3108543"/>
          </a:xfrm>
          <a:prstGeom prst="rect">
            <a:avLst/>
          </a:prstGeom>
          <a:noFill/>
        </p:spPr>
        <p:txBody>
          <a:bodyPr wrap="square" rtlCol="0">
            <a:spAutoFit/>
          </a:bodyPr>
          <a:lstStyle/>
          <a:p>
            <a:r>
              <a:rPr lang="en-GB" sz="1400" b="1" dirty="0">
                <a:latin typeface="Arial" panose="020B0604020202020204" pitchFamily="34" charset="0"/>
                <a:cs typeface="Arial" panose="020B0604020202020204" pitchFamily="34" charset="0"/>
              </a:rPr>
              <a:t>Conditions de santé physique :</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Avez-vous des douleurs quelque part ?</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Y a-t-il des parties de votre corps qui vous font mal ?</a:t>
            </a:r>
          </a:p>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Quelqu'un a-t-il déjà touché des parties de votre corps et cela vous a-t-il fait de la peine ou vous a-t-il mis mal à l'aise ? </a:t>
            </a:r>
            <a:endParaRPr lang="en-GB"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Vous sentez-vous malade ou fatigué ?  </a:t>
            </a:r>
          </a:p>
          <a:p>
            <a:endParaRPr lang="en-GB" sz="1400" b="1" dirty="0">
              <a:latin typeface="Arial" panose="020B0604020202020204" pitchFamily="34" charset="0"/>
              <a:cs typeface="Arial" panose="020B0604020202020204" pitchFamily="34" charset="0"/>
            </a:endParaRPr>
          </a:p>
          <a:p>
            <a:r>
              <a:rPr lang="en-GB" sz="1400" b="1" dirty="0">
                <a:latin typeface="Arial" panose="020B0604020202020204" pitchFamily="34" charset="0"/>
                <a:cs typeface="Arial" panose="020B0604020202020204" pitchFamily="34" charset="0"/>
              </a:rPr>
              <a:t>Hygiène :</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Avez-vous des savons, de la lessive, des brosses à dents, des serviettes hygiéniques ?</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Observez si ses vêtements sont sales ou en mauvais état par rapport aux autres enfants de la communauté.</a:t>
            </a:r>
          </a:p>
          <a:p>
            <a:endParaRPr lang="en-GB" sz="1400" b="1"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5D683B13-F314-39FF-0B30-6A752D4559C2}"/>
              </a:ext>
            </a:extLst>
          </p:cNvPr>
          <p:cNvSpPr txBox="1"/>
          <p:nvPr/>
        </p:nvSpPr>
        <p:spPr>
          <a:xfrm>
            <a:off x="5207002" y="2413337"/>
            <a:ext cx="5029198" cy="2893100"/>
          </a:xfrm>
          <a:prstGeom prst="rect">
            <a:avLst/>
          </a:prstGeom>
          <a:noFill/>
        </p:spPr>
        <p:txBody>
          <a:bodyPr wrap="square" rtlCol="0">
            <a:spAutoFit/>
          </a:bodyPr>
          <a:lstStyle/>
          <a:p>
            <a:r>
              <a:rPr lang="en-GB" sz="1400" b="1" dirty="0">
                <a:latin typeface="Arial" panose="020B0604020202020204" pitchFamily="34" charset="0"/>
                <a:cs typeface="Arial" panose="020B0604020202020204" pitchFamily="34" charset="0"/>
              </a:rPr>
              <a:t>Développement et difficultés fonctionnelles</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Observez si son développement physique (longueur, poids) est conforme à ce qui est attendu en fonction de son âge.</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Avez-vous des difficultés à apprendre, à vous souvenir ou à vous concentrer ?</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Avez-vous des difficultés à communiquer ?</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Avez-vous des difficultés à voir, même avec des lunettes ?</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Avez-vous des difficultés à entendre, même si vous utilisez un appareil auditif ?</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Avez-vous des difficultés à marcher ou à bouger certaines parties de votre corps ?</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Avez-vous des difficultés à vous habiller ou à manger ? </a:t>
            </a:r>
          </a:p>
        </p:txBody>
      </p:sp>
      <p:grpSp>
        <p:nvGrpSpPr>
          <p:cNvPr id="10" name="Group 9">
            <a:extLst>
              <a:ext uri="{FF2B5EF4-FFF2-40B4-BE49-F238E27FC236}">
                <a16:creationId xmlns:a16="http://schemas.microsoft.com/office/drawing/2014/main" id="{9BCA7713-8879-83E1-1F92-A0CC95FC11B7}"/>
              </a:ext>
            </a:extLst>
          </p:cNvPr>
          <p:cNvGrpSpPr/>
          <p:nvPr/>
        </p:nvGrpSpPr>
        <p:grpSpPr>
          <a:xfrm>
            <a:off x="10408456" y="5004785"/>
            <a:ext cx="767544" cy="1220425"/>
            <a:chOff x="860877" y="1929282"/>
            <a:chExt cx="1053230" cy="1674679"/>
          </a:xfrm>
        </p:grpSpPr>
        <p:sp>
          <p:nvSpPr>
            <p:cNvPr id="11" name="Round Same Side Corner Rectangle 46">
              <a:extLst>
                <a:ext uri="{FF2B5EF4-FFF2-40B4-BE49-F238E27FC236}">
                  <a16:creationId xmlns:a16="http://schemas.microsoft.com/office/drawing/2014/main" id="{C32CE744-F818-D8C5-F580-6E023FDE26A1}"/>
                </a:ext>
              </a:extLst>
            </p:cNvPr>
            <p:cNvSpPr/>
            <p:nvPr/>
          </p:nvSpPr>
          <p:spPr>
            <a:xfrm>
              <a:off x="1052733" y="2725467"/>
              <a:ext cx="671847" cy="878494"/>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3" name="Oval 12">
              <a:extLst>
                <a:ext uri="{FF2B5EF4-FFF2-40B4-BE49-F238E27FC236}">
                  <a16:creationId xmlns:a16="http://schemas.microsoft.com/office/drawing/2014/main" id="{414F5736-CD8C-E6EF-7A59-9E9268FE4974}"/>
                </a:ext>
              </a:extLst>
            </p:cNvPr>
            <p:cNvSpPr/>
            <p:nvPr/>
          </p:nvSpPr>
          <p:spPr>
            <a:xfrm>
              <a:off x="1047750" y="1929282"/>
              <a:ext cx="679484" cy="679484"/>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14" name="Trapezoid 13">
              <a:extLst>
                <a:ext uri="{FF2B5EF4-FFF2-40B4-BE49-F238E27FC236}">
                  <a16:creationId xmlns:a16="http://schemas.microsoft.com/office/drawing/2014/main" id="{0329A62D-504C-E73E-5B80-9A7B08CE2456}"/>
                </a:ext>
              </a:extLst>
            </p:cNvPr>
            <p:cNvSpPr/>
            <p:nvPr/>
          </p:nvSpPr>
          <p:spPr>
            <a:xfrm>
              <a:off x="860877" y="2993721"/>
              <a:ext cx="1053230" cy="610240"/>
            </a:xfrm>
            <a:prstGeom prst="trapezoid">
              <a:avLst>
                <a:gd name="adj" fmla="val 3304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7290495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3D9FB9-A739-0BD9-2468-2BCCC36F3E05}"/>
              </a:ext>
            </a:extLst>
          </p:cNvPr>
          <p:cNvSpPr>
            <a:spLocks noGrp="1"/>
          </p:cNvSpPr>
          <p:nvPr>
            <p:ph type="title"/>
          </p:nvPr>
        </p:nvSpPr>
        <p:spPr/>
        <p:txBody>
          <a:bodyPr/>
          <a:lstStyle/>
          <a:p>
            <a:r>
              <a:rPr lang="en-GB" dirty="0"/>
              <a:t>Comment évaluer les différents éléments</a:t>
            </a:r>
            <a:endParaRPr lang="en-BE" dirty="0"/>
          </a:p>
        </p:txBody>
      </p:sp>
      <p:sp>
        <p:nvSpPr>
          <p:cNvPr id="3" name="Arrow: Pentagon 2">
            <a:extLst>
              <a:ext uri="{FF2B5EF4-FFF2-40B4-BE49-F238E27FC236}">
                <a16:creationId xmlns:a16="http://schemas.microsoft.com/office/drawing/2014/main" id="{DB647D54-7D8B-BEAD-8628-274DCBD2E03A}"/>
              </a:ext>
            </a:extLst>
          </p:cNvPr>
          <p:cNvSpPr/>
          <p:nvPr/>
        </p:nvSpPr>
        <p:spPr>
          <a:xfrm>
            <a:off x="0" y="1573073"/>
            <a:ext cx="6096000" cy="667793"/>
          </a:xfrm>
          <a:prstGeom prst="homePlate">
            <a:avLst>
              <a:gd name="adj" fmla="val 26627"/>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33400"/>
            <a:r>
              <a:rPr lang="en-US" sz="1400" b="1" dirty="0">
                <a:solidFill>
                  <a:schemeClr val="tx1"/>
                </a:solidFill>
                <a:latin typeface="Arial" panose="020B0604020202020204" pitchFamily="34" charset="0"/>
                <a:cs typeface="Arial" panose="020B0604020202020204" pitchFamily="34" charset="0"/>
              </a:rPr>
              <a:t>LA SANTÉ ET LE BIEN-ÊTRE ÉMOTIONNELS</a:t>
            </a:r>
          </a:p>
        </p:txBody>
      </p:sp>
      <p:sp>
        <p:nvSpPr>
          <p:cNvPr id="4" name="TextBox 3">
            <a:extLst>
              <a:ext uri="{FF2B5EF4-FFF2-40B4-BE49-F238E27FC236}">
                <a16:creationId xmlns:a16="http://schemas.microsoft.com/office/drawing/2014/main" id="{CE805ED4-6319-5CA6-D4D6-8FC2A5CE9010}"/>
              </a:ext>
            </a:extLst>
          </p:cNvPr>
          <p:cNvSpPr txBox="1"/>
          <p:nvPr/>
        </p:nvSpPr>
        <p:spPr>
          <a:xfrm>
            <a:off x="514998" y="2413337"/>
            <a:ext cx="5702922" cy="3693319"/>
          </a:xfrm>
          <a:prstGeom prst="rect">
            <a:avLst/>
          </a:prstGeom>
          <a:noFill/>
        </p:spPr>
        <p:txBody>
          <a:bodyPr wrap="square" rtlCol="0">
            <a:spAutoFit/>
          </a:bodyPr>
          <a:lstStyle/>
          <a:p>
            <a:pPr lvl="0"/>
            <a:r>
              <a:rPr lang="en-GB" sz="1300" b="1" dirty="0">
                <a:latin typeface="Arial" panose="020B0604020202020204" pitchFamily="34" charset="0"/>
                <a:cs typeface="Arial" panose="020B0604020202020204" pitchFamily="34" charset="0"/>
              </a:rPr>
              <a:t>Sentiments</a:t>
            </a:r>
          </a:p>
          <a:p>
            <a:pPr marL="285750" indent="-285750">
              <a:buFont typeface="Arial" panose="020B0604020202020204" pitchFamily="34" charset="0"/>
              <a:buChar char="•"/>
            </a:pPr>
            <a:r>
              <a:rPr lang="en-GB" sz="1300" dirty="0">
                <a:latin typeface="Arial" panose="020B0604020202020204" pitchFamily="34" charset="0"/>
                <a:cs typeface="Arial" panose="020B0604020202020204" pitchFamily="34" charset="0"/>
              </a:rPr>
              <a:t>Comment vous sentez-vous en ce moment ? Vous sentez-vous souvent comme ça ? </a:t>
            </a:r>
          </a:p>
          <a:p>
            <a:pPr marL="285750" indent="-285750">
              <a:buFont typeface="Arial" panose="020B0604020202020204" pitchFamily="34" charset="0"/>
              <a:buChar char="•"/>
            </a:pPr>
            <a:r>
              <a:rPr lang="en-GB" sz="1300" dirty="0" err="1">
                <a:latin typeface="Arial" panose="020B0604020202020204" pitchFamily="34" charset="0"/>
                <a:cs typeface="Arial" panose="020B0604020202020204" pitchFamily="34" charset="0"/>
              </a:rPr>
              <a:t>Avez-vous</a:t>
            </a:r>
            <a:r>
              <a:rPr lang="en-GB" sz="1300" dirty="0">
                <a:latin typeface="Arial" panose="020B0604020202020204" pitchFamily="34" charset="0"/>
                <a:cs typeface="Arial" panose="020B0604020202020204" pitchFamily="34" charset="0"/>
              </a:rPr>
              <a:t> parfois peur ? Qu'est-ce qui vous fait parfois peur ?</a:t>
            </a:r>
          </a:p>
          <a:p>
            <a:pPr marL="285750" indent="-285750">
              <a:buFont typeface="Arial" panose="020B0604020202020204" pitchFamily="34" charset="0"/>
              <a:buChar char="•"/>
            </a:pPr>
            <a:r>
              <a:rPr lang="en-GB" sz="1300" dirty="0">
                <a:latin typeface="Arial" panose="020B0604020202020204" pitchFamily="34" charset="0"/>
                <a:cs typeface="Arial" panose="020B0604020202020204" pitchFamily="34" charset="0"/>
              </a:rPr>
              <a:t>Comment dormez-vous ?</a:t>
            </a:r>
          </a:p>
          <a:p>
            <a:pPr marL="285750" indent="-285750">
              <a:buFont typeface="Arial" panose="020B0604020202020204" pitchFamily="34" charset="0"/>
              <a:buChar char="•"/>
            </a:pPr>
            <a:r>
              <a:rPr lang="en-GB" sz="1300" dirty="0">
                <a:latin typeface="Arial" panose="020B0604020202020204" pitchFamily="34" charset="0"/>
                <a:cs typeface="Arial" panose="020B0604020202020204" pitchFamily="34" charset="0"/>
              </a:rPr>
              <a:t>Vous arrive-t-il de faire des cauchemars ? </a:t>
            </a:r>
          </a:p>
          <a:p>
            <a:pPr marL="285750" indent="-285750">
              <a:buFont typeface="Arial" panose="020B0604020202020204" pitchFamily="34" charset="0"/>
              <a:buChar char="•"/>
            </a:pPr>
            <a:r>
              <a:rPr lang="en-GB" sz="1300" dirty="0">
                <a:latin typeface="Arial" panose="020B0604020202020204" pitchFamily="34" charset="0"/>
                <a:cs typeface="Arial" panose="020B0604020202020204" pitchFamily="34" charset="0"/>
              </a:rPr>
              <a:t>Vous arrive-t-il de vous mettre en colère ? Qu'est-ce qui vous met en colère ? </a:t>
            </a:r>
          </a:p>
          <a:p>
            <a:pPr lvl="0"/>
            <a:endParaRPr lang="en-GB" sz="1300" b="1" dirty="0">
              <a:latin typeface="Arial" panose="020B0604020202020204" pitchFamily="34" charset="0"/>
              <a:cs typeface="Arial" panose="020B0604020202020204" pitchFamily="34" charset="0"/>
            </a:endParaRPr>
          </a:p>
          <a:p>
            <a:pPr lvl="0"/>
            <a:r>
              <a:rPr lang="en-GB" sz="1300" b="1" dirty="0">
                <a:latin typeface="Arial" panose="020B0604020202020204" pitchFamily="34" charset="0"/>
                <a:cs typeface="Arial" panose="020B0604020202020204" pitchFamily="34" charset="0"/>
              </a:rPr>
              <a:t>Comportement</a:t>
            </a:r>
          </a:p>
          <a:p>
            <a:pPr marL="285750" indent="-285750">
              <a:buFont typeface="Arial" panose="020B0604020202020204" pitchFamily="34" charset="0"/>
              <a:buChar char="•"/>
            </a:pPr>
            <a:r>
              <a:rPr lang="en-GB" sz="1300" dirty="0">
                <a:latin typeface="Arial" panose="020B0604020202020204" pitchFamily="34" charset="0"/>
                <a:cs typeface="Arial" panose="020B0604020202020204" pitchFamily="34" charset="0"/>
              </a:rPr>
              <a:t>Observez si elle a l'air attentive ou plutôt engourdie ou détachée. </a:t>
            </a:r>
          </a:p>
          <a:p>
            <a:pPr marL="285750" indent="-285750">
              <a:buFont typeface="Arial" panose="020B0604020202020204" pitchFamily="34" charset="0"/>
              <a:buChar char="•"/>
            </a:pPr>
            <a:r>
              <a:rPr lang="en-GB" sz="1300" dirty="0">
                <a:latin typeface="Arial" panose="020B0604020202020204" pitchFamily="34" charset="0"/>
                <a:cs typeface="Arial" panose="020B0604020202020204" pitchFamily="34" charset="0"/>
              </a:rPr>
              <a:t>Observez si elle est trop collante ou trop indépendante en fonction de son âge. </a:t>
            </a:r>
          </a:p>
          <a:p>
            <a:pPr marL="285750" indent="-285750">
              <a:buFont typeface="Arial" panose="020B0604020202020204" pitchFamily="34" charset="0"/>
              <a:buChar char="•"/>
            </a:pPr>
            <a:r>
              <a:rPr lang="en-GB" sz="1300" dirty="0">
                <a:latin typeface="Arial" panose="020B0604020202020204" pitchFamily="34" charset="0"/>
                <a:cs typeface="Arial" panose="020B0604020202020204" pitchFamily="34" charset="0"/>
              </a:rPr>
              <a:t>Que faites-vous lorsque vous vous sentez en colère ou triste ?</a:t>
            </a:r>
          </a:p>
          <a:p>
            <a:pPr lvl="0"/>
            <a:endParaRPr lang="en-GB" sz="1300" b="1" dirty="0">
              <a:latin typeface="Arial" panose="020B0604020202020204" pitchFamily="34" charset="0"/>
              <a:cs typeface="Arial" panose="020B0604020202020204" pitchFamily="34" charset="0"/>
            </a:endParaRPr>
          </a:p>
          <a:p>
            <a:pPr lvl="0"/>
            <a:r>
              <a:rPr lang="en-GB" sz="1300" b="1" dirty="0">
                <a:latin typeface="Arial" panose="020B0604020202020204" pitchFamily="34" charset="0"/>
                <a:cs typeface="Arial" panose="020B0604020202020204" pitchFamily="34" charset="0"/>
              </a:rPr>
              <a:t>Estime de soi</a:t>
            </a:r>
          </a:p>
          <a:p>
            <a:pPr marL="285750" indent="-285750">
              <a:buFont typeface="Arial" panose="020B0604020202020204" pitchFamily="34" charset="0"/>
              <a:buChar char="•"/>
            </a:pPr>
            <a:r>
              <a:rPr lang="en-GB" sz="1300" dirty="0">
                <a:latin typeface="Arial" panose="020B0604020202020204" pitchFamily="34" charset="0"/>
                <a:cs typeface="Arial" panose="020B0604020202020204" pitchFamily="34" charset="0"/>
              </a:rPr>
              <a:t>Il est conseillé d'utiliser des activités directives ou non directives pour évaluer cet aspect.</a:t>
            </a:r>
          </a:p>
        </p:txBody>
      </p:sp>
      <p:sp>
        <p:nvSpPr>
          <p:cNvPr id="5" name="Arrow: Pentagon 4">
            <a:extLst>
              <a:ext uri="{FF2B5EF4-FFF2-40B4-BE49-F238E27FC236}">
                <a16:creationId xmlns:a16="http://schemas.microsoft.com/office/drawing/2014/main" id="{815338E7-B1F2-C471-F7A1-DBCCFE426308}"/>
              </a:ext>
            </a:extLst>
          </p:cNvPr>
          <p:cNvSpPr/>
          <p:nvPr/>
        </p:nvSpPr>
        <p:spPr>
          <a:xfrm>
            <a:off x="6485300" y="1573073"/>
            <a:ext cx="5389200" cy="667793"/>
          </a:xfrm>
          <a:prstGeom prst="homePlate">
            <a:avLst>
              <a:gd name="adj" fmla="val 26627"/>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a:r>
              <a:rPr lang="en-US" sz="1400" b="1" dirty="0">
                <a:solidFill>
                  <a:schemeClr val="tx1"/>
                </a:solidFill>
                <a:latin typeface="Arial" panose="020B0604020202020204" pitchFamily="34" charset="0"/>
                <a:cs typeface="Arial" panose="020B0604020202020204" pitchFamily="34" charset="0"/>
              </a:rPr>
              <a:t>LES RELATIONS SOCIALES AVEC LES PAIRS, LA FAMILLE ET LA COMMUNAUTÉ</a:t>
            </a:r>
          </a:p>
        </p:txBody>
      </p:sp>
      <p:sp>
        <p:nvSpPr>
          <p:cNvPr id="6" name="TextBox 5">
            <a:extLst>
              <a:ext uri="{FF2B5EF4-FFF2-40B4-BE49-F238E27FC236}">
                <a16:creationId xmlns:a16="http://schemas.microsoft.com/office/drawing/2014/main" id="{40EFA6DC-69A5-0703-8047-32A5CA0CB29E}"/>
              </a:ext>
            </a:extLst>
          </p:cNvPr>
          <p:cNvSpPr txBox="1"/>
          <p:nvPr/>
        </p:nvSpPr>
        <p:spPr>
          <a:xfrm>
            <a:off x="6680200" y="2413337"/>
            <a:ext cx="5389200" cy="1292662"/>
          </a:xfrm>
          <a:prstGeom prst="rect">
            <a:avLst/>
          </a:prstGeom>
          <a:noFill/>
        </p:spPr>
        <p:txBody>
          <a:bodyPr wrap="square" rtlCol="0">
            <a:spAutoFit/>
          </a:bodyPr>
          <a:lstStyle/>
          <a:p>
            <a:pPr lvl="0"/>
            <a:r>
              <a:rPr lang="en-GB" sz="1300" b="1" dirty="0">
                <a:latin typeface="Arial" panose="020B0604020202020204" pitchFamily="34" charset="0"/>
                <a:cs typeface="Arial" panose="020B0604020202020204" pitchFamily="34" charset="0"/>
              </a:rPr>
              <a:t>Les pairs</a:t>
            </a:r>
          </a:p>
          <a:p>
            <a:pPr marL="171450" indent="-171450">
              <a:buFont typeface="Arial" panose="020B0604020202020204" pitchFamily="34" charset="0"/>
              <a:buChar char="•"/>
            </a:pPr>
            <a:r>
              <a:rPr lang="en-GB" sz="1300" dirty="0">
                <a:latin typeface="Arial" panose="020B0604020202020204" pitchFamily="34" charset="0"/>
                <a:cs typeface="Arial" panose="020B0604020202020204" pitchFamily="34" charset="0"/>
              </a:rPr>
              <a:t>Avez-vous des amis ?</a:t>
            </a:r>
          </a:p>
          <a:p>
            <a:pPr marL="171450" indent="-171450">
              <a:buFont typeface="Arial" panose="020B0604020202020204" pitchFamily="34" charset="0"/>
              <a:buChar char="•"/>
            </a:pPr>
            <a:r>
              <a:rPr lang="en-US" sz="1300" dirty="0">
                <a:latin typeface="Arial" panose="020B0604020202020204" pitchFamily="34" charset="0"/>
                <a:cs typeface="Arial" panose="020B0604020202020204" pitchFamily="34" charset="0"/>
              </a:rPr>
              <a:t>Participez-vous à des activités avec d'autres enfants de la communauté </a:t>
            </a:r>
            <a:r>
              <a:rPr lang="en-GB" sz="1300" dirty="0">
                <a:latin typeface="Arial" panose="020B0604020202020204" pitchFamily="34" charset="0"/>
                <a:cs typeface="Arial" panose="020B0604020202020204" pitchFamily="34" charset="0"/>
              </a:rPr>
              <a:t>?</a:t>
            </a:r>
          </a:p>
          <a:p>
            <a:pPr marL="171450" indent="-171450">
              <a:buFont typeface="Arial" panose="020B0604020202020204" pitchFamily="34" charset="0"/>
              <a:buChar char="•"/>
            </a:pPr>
            <a:r>
              <a:rPr lang="en-GB" sz="1300" dirty="0">
                <a:latin typeface="Arial" panose="020B0604020202020204" pitchFamily="34" charset="0"/>
                <a:cs typeface="Arial" panose="020B0604020202020204" pitchFamily="34" charset="0"/>
              </a:rPr>
              <a:t>À quelle fréquence rencontrez-vous ou parlez-vous avec vos amis ?</a:t>
            </a:r>
          </a:p>
          <a:p>
            <a:pPr marL="171450" indent="-171450">
              <a:buFont typeface="Arial" panose="020B0604020202020204" pitchFamily="34" charset="0"/>
              <a:buChar char="•"/>
            </a:pPr>
            <a:r>
              <a:rPr lang="en-GB" sz="1300" dirty="0">
                <a:latin typeface="Arial" panose="020B0604020202020204" pitchFamily="34" charset="0"/>
                <a:cs typeface="Arial" panose="020B0604020202020204" pitchFamily="34" charset="0"/>
              </a:rPr>
              <a:t>Qui d'autre est important pour vous ?</a:t>
            </a:r>
          </a:p>
        </p:txBody>
      </p:sp>
      <p:pic>
        <p:nvPicPr>
          <p:cNvPr id="15" name="Graphic 14" descr="Badge Question Mark with solid fill">
            <a:extLst>
              <a:ext uri="{FF2B5EF4-FFF2-40B4-BE49-F238E27FC236}">
                <a16:creationId xmlns:a16="http://schemas.microsoft.com/office/drawing/2014/main" id="{D425657E-35FA-600A-CCBA-4B5832EB1AD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408456" y="4280171"/>
            <a:ext cx="1449228" cy="1449228"/>
          </a:xfrm>
          <a:prstGeom prst="rect">
            <a:avLst/>
          </a:prstGeom>
        </p:spPr>
      </p:pic>
      <p:grpSp>
        <p:nvGrpSpPr>
          <p:cNvPr id="16" name="Group 15">
            <a:extLst>
              <a:ext uri="{FF2B5EF4-FFF2-40B4-BE49-F238E27FC236}">
                <a16:creationId xmlns:a16="http://schemas.microsoft.com/office/drawing/2014/main" id="{2C10629F-D46A-CF0E-441F-8B7B30CBA951}"/>
              </a:ext>
            </a:extLst>
          </p:cNvPr>
          <p:cNvGrpSpPr/>
          <p:nvPr/>
        </p:nvGrpSpPr>
        <p:grpSpPr>
          <a:xfrm>
            <a:off x="10408456" y="5004785"/>
            <a:ext cx="767544" cy="1220425"/>
            <a:chOff x="860877" y="1929282"/>
            <a:chExt cx="1053230" cy="1674679"/>
          </a:xfrm>
        </p:grpSpPr>
        <p:sp>
          <p:nvSpPr>
            <p:cNvPr id="17" name="Round Same Side Corner Rectangle 46">
              <a:extLst>
                <a:ext uri="{FF2B5EF4-FFF2-40B4-BE49-F238E27FC236}">
                  <a16:creationId xmlns:a16="http://schemas.microsoft.com/office/drawing/2014/main" id="{1367C947-38BA-19BF-7472-397C0BCE5478}"/>
                </a:ext>
              </a:extLst>
            </p:cNvPr>
            <p:cNvSpPr/>
            <p:nvPr/>
          </p:nvSpPr>
          <p:spPr>
            <a:xfrm>
              <a:off x="1052733" y="2725467"/>
              <a:ext cx="671847" cy="878494"/>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8" name="Oval 17">
              <a:extLst>
                <a:ext uri="{FF2B5EF4-FFF2-40B4-BE49-F238E27FC236}">
                  <a16:creationId xmlns:a16="http://schemas.microsoft.com/office/drawing/2014/main" id="{657CD1F8-6409-6F7B-46B6-359DBDECF4C4}"/>
                </a:ext>
              </a:extLst>
            </p:cNvPr>
            <p:cNvSpPr/>
            <p:nvPr/>
          </p:nvSpPr>
          <p:spPr>
            <a:xfrm>
              <a:off x="1047750" y="1929282"/>
              <a:ext cx="679484" cy="679484"/>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19" name="Trapezoid 18">
              <a:extLst>
                <a:ext uri="{FF2B5EF4-FFF2-40B4-BE49-F238E27FC236}">
                  <a16:creationId xmlns:a16="http://schemas.microsoft.com/office/drawing/2014/main" id="{87EF0385-D30B-012D-8C78-D7A6D3B62E14}"/>
                </a:ext>
              </a:extLst>
            </p:cNvPr>
            <p:cNvSpPr/>
            <p:nvPr/>
          </p:nvSpPr>
          <p:spPr>
            <a:xfrm>
              <a:off x="860877" y="2993721"/>
              <a:ext cx="1053230" cy="610240"/>
            </a:xfrm>
            <a:prstGeom prst="trapezoid">
              <a:avLst>
                <a:gd name="adj" fmla="val 3304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1187011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phic 4" descr="Badge Question Mark with solid fill">
            <a:extLst>
              <a:ext uri="{FF2B5EF4-FFF2-40B4-BE49-F238E27FC236}">
                <a16:creationId xmlns:a16="http://schemas.microsoft.com/office/drawing/2014/main" id="{54CBFDD2-81A4-75BF-EC45-2A93AFF2ECA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408456" y="4280171"/>
            <a:ext cx="1449228" cy="1449228"/>
          </a:xfrm>
          <a:prstGeom prst="rect">
            <a:avLst/>
          </a:prstGeom>
        </p:spPr>
      </p:pic>
      <p:grpSp>
        <p:nvGrpSpPr>
          <p:cNvPr id="6" name="Group 5">
            <a:extLst>
              <a:ext uri="{FF2B5EF4-FFF2-40B4-BE49-F238E27FC236}">
                <a16:creationId xmlns:a16="http://schemas.microsoft.com/office/drawing/2014/main" id="{99B361C9-A19E-C388-9D8A-7B3BB729D0B2}"/>
              </a:ext>
            </a:extLst>
          </p:cNvPr>
          <p:cNvGrpSpPr/>
          <p:nvPr/>
        </p:nvGrpSpPr>
        <p:grpSpPr>
          <a:xfrm>
            <a:off x="10408456" y="5004785"/>
            <a:ext cx="767544" cy="1220425"/>
            <a:chOff x="860877" y="1929282"/>
            <a:chExt cx="1053230" cy="1674679"/>
          </a:xfrm>
        </p:grpSpPr>
        <p:sp>
          <p:nvSpPr>
            <p:cNvPr id="7" name="Round Same Side Corner Rectangle 46">
              <a:extLst>
                <a:ext uri="{FF2B5EF4-FFF2-40B4-BE49-F238E27FC236}">
                  <a16:creationId xmlns:a16="http://schemas.microsoft.com/office/drawing/2014/main" id="{349B920C-64FF-3A32-F52E-926DA097F407}"/>
                </a:ext>
              </a:extLst>
            </p:cNvPr>
            <p:cNvSpPr/>
            <p:nvPr/>
          </p:nvSpPr>
          <p:spPr>
            <a:xfrm>
              <a:off x="1052733" y="2725467"/>
              <a:ext cx="671847" cy="878494"/>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0" name="Oval 9">
              <a:extLst>
                <a:ext uri="{FF2B5EF4-FFF2-40B4-BE49-F238E27FC236}">
                  <a16:creationId xmlns:a16="http://schemas.microsoft.com/office/drawing/2014/main" id="{C12E6191-9FDB-8B87-0C23-842A890D39D7}"/>
                </a:ext>
              </a:extLst>
            </p:cNvPr>
            <p:cNvSpPr/>
            <p:nvPr/>
          </p:nvSpPr>
          <p:spPr>
            <a:xfrm>
              <a:off x="1047750" y="1929282"/>
              <a:ext cx="679484" cy="679484"/>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11" name="Trapezoid 10">
              <a:extLst>
                <a:ext uri="{FF2B5EF4-FFF2-40B4-BE49-F238E27FC236}">
                  <a16:creationId xmlns:a16="http://schemas.microsoft.com/office/drawing/2014/main" id="{B59576C5-56E3-2060-6B91-2CD70517DCD9}"/>
                </a:ext>
              </a:extLst>
            </p:cNvPr>
            <p:cNvSpPr/>
            <p:nvPr/>
          </p:nvSpPr>
          <p:spPr>
            <a:xfrm>
              <a:off x="860877" y="2993721"/>
              <a:ext cx="1053230" cy="610240"/>
            </a:xfrm>
            <a:prstGeom prst="trapezoid">
              <a:avLst>
                <a:gd name="adj" fmla="val 3304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1">
            <a:extLst>
              <a:ext uri="{FF2B5EF4-FFF2-40B4-BE49-F238E27FC236}">
                <a16:creationId xmlns:a16="http://schemas.microsoft.com/office/drawing/2014/main" id="{7C3D9FB9-A739-0BD9-2468-2BCCC36F3E05}"/>
              </a:ext>
            </a:extLst>
          </p:cNvPr>
          <p:cNvSpPr>
            <a:spLocks noGrp="1"/>
          </p:cNvSpPr>
          <p:nvPr>
            <p:ph type="title"/>
          </p:nvPr>
        </p:nvSpPr>
        <p:spPr/>
        <p:txBody>
          <a:bodyPr/>
          <a:lstStyle/>
          <a:p>
            <a:r>
              <a:rPr lang="en-GB" dirty="0"/>
              <a:t>Comment évaluer les différents éléments</a:t>
            </a:r>
            <a:endParaRPr lang="en-BE" dirty="0"/>
          </a:p>
        </p:txBody>
      </p:sp>
      <p:sp>
        <p:nvSpPr>
          <p:cNvPr id="3" name="Arrow: Pentagon 2">
            <a:extLst>
              <a:ext uri="{FF2B5EF4-FFF2-40B4-BE49-F238E27FC236}">
                <a16:creationId xmlns:a16="http://schemas.microsoft.com/office/drawing/2014/main" id="{DB647D54-7D8B-BEAD-8628-274DCBD2E03A}"/>
              </a:ext>
            </a:extLst>
          </p:cNvPr>
          <p:cNvSpPr/>
          <p:nvPr/>
        </p:nvSpPr>
        <p:spPr>
          <a:xfrm>
            <a:off x="-1" y="1319073"/>
            <a:ext cx="6266491" cy="667793"/>
          </a:xfrm>
          <a:prstGeom prst="homePlate">
            <a:avLst>
              <a:gd name="adj" fmla="val 26627"/>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33400"/>
            <a:r>
              <a:rPr lang="en-US" sz="1400" b="1" dirty="0">
                <a:solidFill>
                  <a:schemeClr val="tx1"/>
                </a:solidFill>
                <a:latin typeface="Arial" panose="020B0604020202020204" pitchFamily="34" charset="0"/>
                <a:cs typeface="Arial" panose="020B0604020202020204" pitchFamily="34" charset="0"/>
              </a:rPr>
              <a:t>L'ÉDUCATION, LE TRAVAIL, LE TEMPS LIBRE ET LES INTÉRÊTS</a:t>
            </a:r>
          </a:p>
        </p:txBody>
      </p:sp>
      <p:sp>
        <p:nvSpPr>
          <p:cNvPr id="4" name="TextBox 3">
            <a:extLst>
              <a:ext uri="{FF2B5EF4-FFF2-40B4-BE49-F238E27FC236}">
                <a16:creationId xmlns:a16="http://schemas.microsoft.com/office/drawing/2014/main" id="{CE805ED4-6319-5CA6-D4D6-8FC2A5CE9010}"/>
              </a:ext>
            </a:extLst>
          </p:cNvPr>
          <p:cNvSpPr txBox="1"/>
          <p:nvPr/>
        </p:nvSpPr>
        <p:spPr>
          <a:xfrm>
            <a:off x="514998" y="2159337"/>
            <a:ext cx="5751492" cy="4093428"/>
          </a:xfrm>
          <a:prstGeom prst="rect">
            <a:avLst/>
          </a:prstGeom>
          <a:noFill/>
        </p:spPr>
        <p:txBody>
          <a:bodyPr wrap="square" rtlCol="0">
            <a:spAutoFit/>
          </a:bodyPr>
          <a:lstStyle/>
          <a:p>
            <a:r>
              <a:rPr lang="en-US" sz="1300" b="1" dirty="0">
                <a:latin typeface="Arial" panose="020B0604020202020204" pitchFamily="34" charset="0"/>
                <a:cs typeface="Arial" panose="020B0604020202020204" pitchFamily="34" charset="0"/>
              </a:rPr>
              <a:t>L'éducation</a:t>
            </a:r>
          </a:p>
          <a:p>
            <a:pPr marL="171450" indent="-171450">
              <a:buFont typeface="Arial" panose="020B0604020202020204" pitchFamily="34" charset="0"/>
              <a:buChar char="•"/>
            </a:pPr>
            <a:r>
              <a:rPr lang="en-US" sz="1300" dirty="0">
                <a:latin typeface="Arial" panose="020B0604020202020204" pitchFamily="34" charset="0"/>
                <a:cs typeface="Arial" panose="020B0604020202020204" pitchFamily="34" charset="0"/>
              </a:rPr>
              <a:t>Allez-vous à l'école ou suivez-vous un autre programme éducatif ? </a:t>
            </a:r>
          </a:p>
          <a:p>
            <a:pPr marL="171450" indent="-171450">
              <a:buFont typeface="Arial" panose="020B0604020202020204" pitchFamily="34" charset="0"/>
              <a:buChar char="•"/>
            </a:pPr>
            <a:r>
              <a:rPr lang="en-US" sz="1300" dirty="0">
                <a:latin typeface="Arial" panose="020B0604020202020204" pitchFamily="34" charset="0"/>
                <a:cs typeface="Arial" panose="020B0604020202020204" pitchFamily="34" charset="0"/>
              </a:rPr>
              <a:t>À quelle fréquence allez-vous à l'école ou à tout autre programme éducatif ? </a:t>
            </a:r>
          </a:p>
          <a:p>
            <a:pPr marL="171450" indent="-171450">
              <a:buFont typeface="Arial" panose="020B0604020202020204" pitchFamily="34" charset="0"/>
              <a:buChar char="•"/>
            </a:pPr>
            <a:r>
              <a:rPr lang="en-US" sz="1300" dirty="0">
                <a:latin typeface="Arial" panose="020B0604020202020204" pitchFamily="34" charset="0"/>
                <a:cs typeface="Arial" panose="020B0604020202020204" pitchFamily="34" charset="0"/>
              </a:rPr>
              <a:t>Avez-vous déjà été à l'école ?</a:t>
            </a:r>
          </a:p>
          <a:p>
            <a:pPr marL="171450" indent="-171450">
              <a:buFont typeface="Arial" panose="020B0604020202020204" pitchFamily="34" charset="0"/>
              <a:buChar char="•"/>
            </a:pPr>
            <a:r>
              <a:rPr lang="en-US" sz="1300" dirty="0">
                <a:latin typeface="Arial" panose="020B0604020202020204" pitchFamily="34" charset="0"/>
                <a:cs typeface="Arial" panose="020B0604020202020204" pitchFamily="34" charset="0"/>
              </a:rPr>
              <a:t>Pouvez-vous me dire quel grade vous avez atteint ?</a:t>
            </a:r>
          </a:p>
          <a:p>
            <a:endParaRPr lang="en-US" sz="1300" b="1" dirty="0">
              <a:latin typeface="Arial" panose="020B0604020202020204" pitchFamily="34" charset="0"/>
              <a:cs typeface="Arial" panose="020B0604020202020204" pitchFamily="34" charset="0"/>
            </a:endParaRPr>
          </a:p>
          <a:p>
            <a:r>
              <a:rPr lang="en-US" sz="1300" b="1" dirty="0">
                <a:latin typeface="Arial" panose="020B0604020202020204" pitchFamily="34" charset="0"/>
                <a:cs typeface="Arial" panose="020B0604020202020204" pitchFamily="34" charset="0"/>
              </a:rPr>
              <a:t>Travail</a:t>
            </a:r>
          </a:p>
          <a:p>
            <a:pPr marL="171450" indent="-171450">
              <a:buFont typeface="Arial" panose="020B0604020202020204" pitchFamily="34" charset="0"/>
              <a:buChar char="•"/>
            </a:pPr>
            <a:r>
              <a:rPr lang="en-US" sz="1300" dirty="0">
                <a:latin typeface="Arial" panose="020B0604020202020204" pitchFamily="34" charset="0"/>
                <a:cs typeface="Arial" panose="020B0604020202020204" pitchFamily="34" charset="0"/>
              </a:rPr>
              <a:t>Travaillez-vous ?</a:t>
            </a:r>
          </a:p>
          <a:p>
            <a:pPr marL="171450" indent="-171450">
              <a:buFont typeface="Arial" panose="020B0604020202020204" pitchFamily="34" charset="0"/>
              <a:buChar char="•"/>
            </a:pPr>
            <a:r>
              <a:rPr lang="en-US" sz="1300" dirty="0">
                <a:latin typeface="Arial" panose="020B0604020202020204" pitchFamily="34" charset="0"/>
                <a:cs typeface="Arial" panose="020B0604020202020204" pitchFamily="34" charset="0"/>
              </a:rPr>
              <a:t>Quel type de travail faites-vous ?</a:t>
            </a:r>
          </a:p>
          <a:p>
            <a:pPr marL="171450" indent="-171450">
              <a:buFont typeface="Arial" panose="020B0604020202020204" pitchFamily="34" charset="0"/>
              <a:buChar char="•"/>
            </a:pPr>
            <a:r>
              <a:rPr lang="en-US" sz="1300" dirty="0">
                <a:latin typeface="Arial" panose="020B0604020202020204" pitchFamily="34" charset="0"/>
                <a:cs typeface="Arial" panose="020B0604020202020204" pitchFamily="34" charset="0"/>
              </a:rPr>
              <a:t>Aimez-vous votre travail ou pas du tout ? </a:t>
            </a:r>
          </a:p>
          <a:p>
            <a:pPr marL="171450" indent="-171450">
              <a:buFont typeface="Arial" panose="020B0604020202020204" pitchFamily="34" charset="0"/>
              <a:buChar char="•"/>
            </a:pPr>
            <a:r>
              <a:rPr lang="en-US" sz="1300" dirty="0">
                <a:latin typeface="Arial" panose="020B0604020202020204" pitchFamily="34" charset="0"/>
                <a:cs typeface="Arial" panose="020B0604020202020204" pitchFamily="34" charset="0"/>
              </a:rPr>
              <a:t>À quelle fréquence travaillez-vous ? Travaillez-vous tous les jours ? </a:t>
            </a:r>
          </a:p>
          <a:p>
            <a:pPr marL="171450" indent="-171450">
              <a:buFont typeface="Arial" panose="020B0604020202020204" pitchFamily="34" charset="0"/>
              <a:buChar char="•"/>
            </a:pPr>
            <a:r>
              <a:rPr lang="en-US" sz="1300" dirty="0">
                <a:latin typeface="Arial" panose="020B0604020202020204" pitchFamily="34" charset="0"/>
                <a:cs typeface="Arial" panose="020B0604020202020204" pitchFamily="34" charset="0"/>
              </a:rPr>
              <a:t>Combien de temps travaillez-vous chaque jour ?</a:t>
            </a:r>
          </a:p>
          <a:p>
            <a:pPr marL="171450" indent="-171450">
              <a:buFont typeface="Arial" panose="020B0604020202020204" pitchFamily="34" charset="0"/>
              <a:buChar char="•"/>
            </a:pPr>
            <a:r>
              <a:rPr lang="en-US" sz="1300" dirty="0">
                <a:latin typeface="Arial" panose="020B0604020202020204" pitchFamily="34" charset="0"/>
                <a:cs typeface="Arial" panose="020B0604020202020204" pitchFamily="34" charset="0"/>
              </a:rPr>
              <a:t>Le travail vous rapporte-t-il de l'argent ? Savez-vous ce qui est fait de cet argent ? </a:t>
            </a:r>
          </a:p>
          <a:p>
            <a:endParaRPr lang="en-US" sz="1300" b="1" dirty="0">
              <a:latin typeface="Arial" panose="020B0604020202020204" pitchFamily="34" charset="0"/>
              <a:cs typeface="Arial" panose="020B0604020202020204" pitchFamily="34" charset="0"/>
            </a:endParaRPr>
          </a:p>
          <a:p>
            <a:r>
              <a:rPr lang="en-US" sz="1300" b="1" dirty="0">
                <a:latin typeface="Arial" panose="020B0604020202020204" pitchFamily="34" charset="0"/>
                <a:cs typeface="Arial" panose="020B0604020202020204" pitchFamily="34" charset="0"/>
              </a:rPr>
              <a:t>Temps libre</a:t>
            </a:r>
          </a:p>
          <a:p>
            <a:pPr marL="171450" indent="-171450">
              <a:buFont typeface="Arial" panose="020B0604020202020204" pitchFamily="34" charset="0"/>
              <a:buChar char="•"/>
            </a:pPr>
            <a:r>
              <a:rPr lang="en-US" sz="1300" dirty="0">
                <a:latin typeface="Arial" panose="020B0604020202020204" pitchFamily="34" charset="0"/>
                <a:cs typeface="Arial" panose="020B0604020202020204" pitchFamily="34" charset="0"/>
              </a:rPr>
              <a:t>Qu'aimez-vous faire pour vous amuser ? Quelles sont vos activités préférées ?</a:t>
            </a:r>
          </a:p>
          <a:p>
            <a:pPr marL="171450" indent="-171450">
              <a:buFont typeface="Arial" panose="020B0604020202020204" pitchFamily="34" charset="0"/>
              <a:buChar char="•"/>
            </a:pPr>
            <a:r>
              <a:rPr lang="en-US" sz="1300" dirty="0">
                <a:latin typeface="Arial" panose="020B0604020202020204" pitchFamily="34" charset="0"/>
                <a:cs typeface="Arial" panose="020B0604020202020204" pitchFamily="34" charset="0"/>
              </a:rPr>
              <a:t>Avez-vous le temps de vous adonner à vos activités préférées ? </a:t>
            </a:r>
          </a:p>
        </p:txBody>
      </p:sp>
      <p:sp>
        <p:nvSpPr>
          <p:cNvPr id="8" name="Arrow: Pentagon 7">
            <a:extLst>
              <a:ext uri="{FF2B5EF4-FFF2-40B4-BE49-F238E27FC236}">
                <a16:creationId xmlns:a16="http://schemas.microsoft.com/office/drawing/2014/main" id="{E48E33D8-C672-858C-E0AE-3D6E11EDDE4F}"/>
              </a:ext>
            </a:extLst>
          </p:cNvPr>
          <p:cNvSpPr/>
          <p:nvPr/>
        </p:nvSpPr>
        <p:spPr>
          <a:xfrm>
            <a:off x="6781800" y="1319073"/>
            <a:ext cx="5092700" cy="667793"/>
          </a:xfrm>
          <a:prstGeom prst="homePlate">
            <a:avLst>
              <a:gd name="adj" fmla="val 26627"/>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a:r>
              <a:rPr lang="en-US" sz="1400" b="1" dirty="0">
                <a:solidFill>
                  <a:schemeClr val="tx1"/>
                </a:solidFill>
                <a:latin typeface="Arial" panose="020B0604020202020204" pitchFamily="34" charset="0"/>
                <a:cs typeface="Arial" panose="020B0604020202020204" pitchFamily="34" charset="0"/>
              </a:rPr>
              <a:t>SOINS, FAMILLE ET CADRE DE VIE</a:t>
            </a:r>
          </a:p>
        </p:txBody>
      </p:sp>
      <p:sp>
        <p:nvSpPr>
          <p:cNvPr id="9" name="TextBox 8">
            <a:extLst>
              <a:ext uri="{FF2B5EF4-FFF2-40B4-BE49-F238E27FC236}">
                <a16:creationId xmlns:a16="http://schemas.microsoft.com/office/drawing/2014/main" id="{5D683B13-F314-39FF-0B30-6A752D4559C2}"/>
              </a:ext>
            </a:extLst>
          </p:cNvPr>
          <p:cNvSpPr txBox="1"/>
          <p:nvPr/>
        </p:nvSpPr>
        <p:spPr>
          <a:xfrm>
            <a:off x="6781800" y="2159337"/>
            <a:ext cx="5092700" cy="2677656"/>
          </a:xfrm>
          <a:prstGeom prst="rect">
            <a:avLst/>
          </a:prstGeom>
          <a:noFill/>
        </p:spPr>
        <p:txBody>
          <a:bodyPr wrap="square" rtlCol="0">
            <a:spAutoFit/>
          </a:bodyPr>
          <a:lstStyle/>
          <a:p>
            <a:pPr marL="171450" indent="-171450">
              <a:buFont typeface="Arial" panose="020B0604020202020204" pitchFamily="34" charset="0"/>
              <a:buChar char="•"/>
            </a:pPr>
            <a:r>
              <a:rPr lang="en-US" sz="1300" dirty="0">
                <a:latin typeface="Arial" panose="020B0604020202020204" pitchFamily="34" charset="0"/>
                <a:cs typeface="Arial" panose="020B0604020202020204" pitchFamily="34" charset="0"/>
              </a:rPr>
              <a:t>Avec qui vivez-vous ?</a:t>
            </a:r>
          </a:p>
          <a:p>
            <a:pPr marL="171450" indent="-171450">
              <a:buFont typeface="Arial" panose="020B0604020202020204" pitchFamily="34" charset="0"/>
              <a:buChar char="•"/>
            </a:pPr>
            <a:r>
              <a:rPr lang="en-US" sz="1300" dirty="0">
                <a:latin typeface="Arial" panose="020B0604020202020204" pitchFamily="34" charset="0"/>
                <a:cs typeface="Arial" panose="020B0604020202020204" pitchFamily="34" charset="0"/>
              </a:rPr>
              <a:t>Qu'aimez-vous chez les personnes avec lesquelles vous vivez ?</a:t>
            </a:r>
          </a:p>
          <a:p>
            <a:pPr marL="171450" indent="-171450">
              <a:buFont typeface="Arial" panose="020B0604020202020204" pitchFamily="34" charset="0"/>
              <a:buChar char="•"/>
            </a:pPr>
            <a:r>
              <a:rPr lang="en-US" sz="1300" dirty="0">
                <a:latin typeface="Arial" panose="020B0604020202020204" pitchFamily="34" charset="0"/>
                <a:cs typeface="Arial" panose="020B0604020202020204" pitchFamily="34" charset="0"/>
              </a:rPr>
              <a:t>Qu'est-ce que vous n'aimez pas chez les personnes avec lesquelles vous vivez ?</a:t>
            </a:r>
          </a:p>
          <a:p>
            <a:pPr marL="171450" indent="-171450">
              <a:buFont typeface="Arial" panose="020B0604020202020204" pitchFamily="34" charset="0"/>
              <a:buChar char="•"/>
            </a:pPr>
            <a:r>
              <a:rPr lang="en-US" sz="1300" dirty="0">
                <a:latin typeface="Arial" panose="020B0604020202020204" pitchFamily="34" charset="0"/>
                <a:cs typeface="Arial" panose="020B0604020202020204" pitchFamily="34" charset="0"/>
              </a:rPr>
              <a:t>Avec qui partagez-vous votre chambre ?</a:t>
            </a:r>
          </a:p>
          <a:p>
            <a:pPr marL="171450" indent="-171450">
              <a:buFont typeface="Arial" panose="020B0604020202020204" pitchFamily="34" charset="0"/>
              <a:buChar char="•"/>
            </a:pPr>
            <a:r>
              <a:rPr lang="en-US" sz="1300" dirty="0">
                <a:latin typeface="Arial" panose="020B0604020202020204" pitchFamily="34" charset="0"/>
                <a:cs typeface="Arial" panose="020B0604020202020204" pitchFamily="34" charset="0"/>
              </a:rPr>
              <a:t>Combien de repas prenez-vous par jour ?</a:t>
            </a:r>
          </a:p>
          <a:p>
            <a:pPr marL="171450" indent="-171450">
              <a:buFont typeface="Arial" panose="020B0604020202020204" pitchFamily="34" charset="0"/>
              <a:buChar char="•"/>
            </a:pPr>
            <a:r>
              <a:rPr lang="en-US" sz="1300" dirty="0">
                <a:latin typeface="Arial" panose="020B0604020202020204" pitchFamily="34" charset="0"/>
                <a:cs typeface="Arial" panose="020B0604020202020204" pitchFamily="34" charset="0"/>
              </a:rPr>
              <a:t>Quels sont les emplois des personnes qui vivent avec vous ?</a:t>
            </a:r>
          </a:p>
          <a:p>
            <a:pPr marL="171450" indent="-171450">
              <a:buFont typeface="Arial" panose="020B0604020202020204" pitchFamily="34" charset="0"/>
              <a:buChar char="•"/>
            </a:pPr>
            <a:r>
              <a:rPr lang="en-US" sz="1300" dirty="0">
                <a:latin typeface="Arial" panose="020B0604020202020204" pitchFamily="34" charset="0"/>
                <a:cs typeface="Arial" panose="020B0604020202020204" pitchFamily="34" charset="0"/>
              </a:rPr>
              <a:t>Avez-vous d'autres membres de votre famille qui vivent ailleurs ? </a:t>
            </a:r>
          </a:p>
          <a:p>
            <a:pPr marL="171450" indent="-171450">
              <a:buFont typeface="Arial" panose="020B0604020202020204" pitchFamily="34" charset="0"/>
              <a:buChar char="•"/>
            </a:pPr>
            <a:r>
              <a:rPr lang="en-US" sz="1300" dirty="0">
                <a:latin typeface="Arial" panose="020B0604020202020204" pitchFamily="34" charset="0"/>
                <a:cs typeface="Arial" panose="020B0604020202020204" pitchFamily="34" charset="0"/>
              </a:rPr>
              <a:t>Vous arrive-t-il de parler avec ces membres de la famille ou de leur rendre visite ?</a:t>
            </a:r>
          </a:p>
          <a:p>
            <a:pPr marL="171450" indent="-171450">
              <a:buFont typeface="Arial" panose="020B0604020202020204" pitchFamily="34" charset="0"/>
              <a:buChar char="•"/>
            </a:pPr>
            <a:r>
              <a:rPr lang="en-US" sz="1300" dirty="0">
                <a:latin typeface="Arial" panose="020B0604020202020204" pitchFamily="34" charset="0"/>
                <a:cs typeface="Arial" panose="020B0604020202020204" pitchFamily="34" charset="0"/>
              </a:rPr>
              <a:t>Êtes-vous traité différemment des autres enfants du foyer ?</a:t>
            </a:r>
          </a:p>
          <a:p>
            <a:pPr marL="171450" indent="-171450">
              <a:buFont typeface="Arial" panose="020B0604020202020204" pitchFamily="34" charset="0"/>
              <a:buChar char="•"/>
            </a:pPr>
            <a:r>
              <a:rPr lang="en-US" sz="1300" dirty="0">
                <a:latin typeface="Arial" panose="020B0604020202020204" pitchFamily="34" charset="0"/>
                <a:cs typeface="Arial" panose="020B0604020202020204" pitchFamily="34" charset="0"/>
              </a:rPr>
              <a:t>Observez le ton de la voix que le parent utilise avec l'enfant.</a:t>
            </a:r>
          </a:p>
        </p:txBody>
      </p:sp>
    </p:spTree>
    <p:extLst>
      <p:ext uri="{BB962C8B-B14F-4D97-AF65-F5344CB8AC3E}">
        <p14:creationId xmlns:p14="http://schemas.microsoft.com/office/powerpoint/2010/main" val="25159256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3D9FB9-A739-0BD9-2468-2BCCC36F3E05}"/>
              </a:ext>
            </a:extLst>
          </p:cNvPr>
          <p:cNvSpPr>
            <a:spLocks noGrp="1"/>
          </p:cNvSpPr>
          <p:nvPr>
            <p:ph type="title"/>
          </p:nvPr>
        </p:nvSpPr>
        <p:spPr/>
        <p:txBody>
          <a:bodyPr/>
          <a:lstStyle/>
          <a:p>
            <a:r>
              <a:rPr lang="en-GB" dirty="0"/>
              <a:t>Comment évaluer les différents éléments</a:t>
            </a:r>
            <a:endParaRPr lang="en-BE" dirty="0"/>
          </a:p>
        </p:txBody>
      </p:sp>
      <p:sp>
        <p:nvSpPr>
          <p:cNvPr id="3" name="Arrow: Pentagon 2">
            <a:extLst>
              <a:ext uri="{FF2B5EF4-FFF2-40B4-BE49-F238E27FC236}">
                <a16:creationId xmlns:a16="http://schemas.microsoft.com/office/drawing/2014/main" id="{DB647D54-7D8B-BEAD-8628-274DCBD2E03A}"/>
              </a:ext>
            </a:extLst>
          </p:cNvPr>
          <p:cNvSpPr/>
          <p:nvPr/>
        </p:nvSpPr>
        <p:spPr>
          <a:xfrm>
            <a:off x="0" y="1573073"/>
            <a:ext cx="5778500" cy="667793"/>
          </a:xfrm>
          <a:prstGeom prst="homePlate">
            <a:avLst>
              <a:gd name="adj" fmla="val 26627"/>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33400"/>
            <a:r>
              <a:rPr lang="en-US" sz="1400" b="1" dirty="0">
                <a:solidFill>
                  <a:schemeClr val="tx1"/>
                </a:solidFill>
                <a:latin typeface="Arial" panose="020B0604020202020204" pitchFamily="34" charset="0"/>
                <a:cs typeface="Arial" panose="020B0604020202020204" pitchFamily="34" charset="0"/>
              </a:rPr>
              <a:t>COMMUNAUTÉ</a:t>
            </a:r>
          </a:p>
        </p:txBody>
      </p:sp>
      <p:sp>
        <p:nvSpPr>
          <p:cNvPr id="4" name="TextBox 3">
            <a:extLst>
              <a:ext uri="{FF2B5EF4-FFF2-40B4-BE49-F238E27FC236}">
                <a16:creationId xmlns:a16="http://schemas.microsoft.com/office/drawing/2014/main" id="{CE805ED4-6319-5CA6-D4D6-8FC2A5CE9010}"/>
              </a:ext>
            </a:extLst>
          </p:cNvPr>
          <p:cNvSpPr txBox="1"/>
          <p:nvPr/>
        </p:nvSpPr>
        <p:spPr>
          <a:xfrm>
            <a:off x="514998" y="2413337"/>
            <a:ext cx="5263502" cy="954107"/>
          </a:xfrm>
          <a:prstGeom prst="rect">
            <a:avLst/>
          </a:prstGeom>
          <a:noFill/>
        </p:spPr>
        <p:txBody>
          <a:bodyPr wrap="square" rtlCol="0">
            <a:spAutoFit/>
          </a:bodyPr>
          <a:lstStyle/>
          <a:p>
            <a:pPr marL="171450" indent="-171450">
              <a:buFont typeface="Arial" panose="020B0604020202020204" pitchFamily="34" charset="0"/>
              <a:buChar char="•"/>
            </a:pPr>
            <a:r>
              <a:rPr lang="en-US" sz="1400" dirty="0">
                <a:latin typeface="Arial" panose="020B0604020202020204" pitchFamily="34" charset="0"/>
                <a:cs typeface="Arial" panose="020B0604020202020204" pitchFamily="34" charset="0"/>
              </a:rPr>
              <a:t>Savez-vous si vous avez un leader communautaire ? </a:t>
            </a:r>
          </a:p>
          <a:p>
            <a:pPr marL="171450" indent="-171450">
              <a:buFont typeface="Arial" panose="020B0604020202020204" pitchFamily="34" charset="0"/>
              <a:buChar char="•"/>
            </a:pPr>
            <a:r>
              <a:rPr lang="en-US" sz="1400" dirty="0">
                <a:latin typeface="Arial" panose="020B0604020202020204" pitchFamily="34" charset="0"/>
                <a:cs typeface="Arial" panose="020B0604020202020204" pitchFamily="34" charset="0"/>
              </a:rPr>
              <a:t>Votre famille participe-t-elle à des activités au sein de la communauté ?</a:t>
            </a:r>
          </a:p>
          <a:p>
            <a:pPr marL="171450" indent="-171450">
              <a:buFont typeface="Arial" panose="020B0604020202020204" pitchFamily="34" charset="0"/>
              <a:buChar char="•"/>
            </a:pPr>
            <a:r>
              <a:rPr lang="en-US" sz="1400" dirty="0">
                <a:latin typeface="Arial" panose="020B0604020202020204" pitchFamily="34" charset="0"/>
                <a:cs typeface="Arial" panose="020B0604020202020204" pitchFamily="34" charset="0"/>
              </a:rPr>
              <a:t>Votre famille s'entend-elle bien avec les voisins et les autres membres de votre communauté ? </a:t>
            </a:r>
          </a:p>
        </p:txBody>
      </p:sp>
      <p:sp>
        <p:nvSpPr>
          <p:cNvPr id="8" name="Arrow: Pentagon 7">
            <a:extLst>
              <a:ext uri="{FF2B5EF4-FFF2-40B4-BE49-F238E27FC236}">
                <a16:creationId xmlns:a16="http://schemas.microsoft.com/office/drawing/2014/main" id="{E48E33D8-C672-858C-E0AE-3D6E11EDDE4F}"/>
              </a:ext>
            </a:extLst>
          </p:cNvPr>
          <p:cNvSpPr/>
          <p:nvPr/>
        </p:nvSpPr>
        <p:spPr>
          <a:xfrm>
            <a:off x="6413502" y="1573073"/>
            <a:ext cx="5460998" cy="667793"/>
          </a:xfrm>
          <a:prstGeom prst="homePlate">
            <a:avLst>
              <a:gd name="adj" fmla="val 26627"/>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a:r>
              <a:rPr lang="en-US" sz="1400" b="1" dirty="0">
                <a:solidFill>
                  <a:schemeClr val="tx1"/>
                </a:solidFill>
                <a:latin typeface="Arial" panose="020B0604020202020204" pitchFamily="34" charset="0"/>
                <a:cs typeface="Arial" panose="020B0604020202020204" pitchFamily="34" charset="0"/>
              </a:rPr>
              <a:t>DOCUMENTATION</a:t>
            </a:r>
          </a:p>
        </p:txBody>
      </p:sp>
      <p:sp>
        <p:nvSpPr>
          <p:cNvPr id="9" name="TextBox 8">
            <a:extLst>
              <a:ext uri="{FF2B5EF4-FFF2-40B4-BE49-F238E27FC236}">
                <a16:creationId xmlns:a16="http://schemas.microsoft.com/office/drawing/2014/main" id="{5D683B13-F314-39FF-0B30-6A752D4559C2}"/>
              </a:ext>
            </a:extLst>
          </p:cNvPr>
          <p:cNvSpPr txBox="1"/>
          <p:nvPr/>
        </p:nvSpPr>
        <p:spPr>
          <a:xfrm>
            <a:off x="6610998" y="2413337"/>
            <a:ext cx="5263502" cy="954107"/>
          </a:xfrm>
          <a:prstGeom prst="rect">
            <a:avLst/>
          </a:prstGeom>
          <a:noFill/>
        </p:spPr>
        <p:txBody>
          <a:bodyPr wrap="square" rtlCol="0">
            <a:spAutoFit/>
          </a:bodyPr>
          <a:lstStyle/>
          <a:p>
            <a:pPr marL="171450" indent="-171450">
              <a:buFont typeface="Arial" panose="020B0604020202020204" pitchFamily="34" charset="0"/>
              <a:buChar char="•"/>
            </a:pPr>
            <a:r>
              <a:rPr lang="en-US" sz="1400" dirty="0">
                <a:latin typeface="Arial" panose="020B0604020202020204" pitchFamily="34" charset="0"/>
                <a:cs typeface="Arial" panose="020B0604020202020204" pitchFamily="34" charset="0"/>
              </a:rPr>
              <a:t>Savez-vous si vous avez une carte d'identité, un acte de naissance ou tout autre document important ? </a:t>
            </a:r>
          </a:p>
          <a:p>
            <a:pPr marL="171450" indent="-171450">
              <a:buFont typeface="Arial" panose="020B0604020202020204" pitchFamily="34" charset="0"/>
              <a:buChar char="•"/>
            </a:pPr>
            <a:r>
              <a:rPr lang="en-US" sz="1400" dirty="0">
                <a:latin typeface="Arial" panose="020B0604020202020204" pitchFamily="34" charset="0"/>
                <a:cs typeface="Arial" panose="020B0604020202020204" pitchFamily="34" charset="0"/>
              </a:rPr>
              <a:t>Si vous avez des documents, les avez-vous sur vous ou savez-vous où les trouver ?</a:t>
            </a:r>
          </a:p>
        </p:txBody>
      </p:sp>
      <p:pic>
        <p:nvPicPr>
          <p:cNvPr id="7" name="Graphic 6" descr="Badge Question Mark with solid fill">
            <a:extLst>
              <a:ext uri="{FF2B5EF4-FFF2-40B4-BE49-F238E27FC236}">
                <a16:creationId xmlns:a16="http://schemas.microsoft.com/office/drawing/2014/main" id="{2868E471-2C1F-C8FE-ED95-FFA921B80FD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408456" y="4280171"/>
            <a:ext cx="1449228" cy="1449228"/>
          </a:xfrm>
          <a:prstGeom prst="rect">
            <a:avLst/>
          </a:prstGeom>
        </p:spPr>
      </p:pic>
      <p:grpSp>
        <p:nvGrpSpPr>
          <p:cNvPr id="10" name="Group 9">
            <a:extLst>
              <a:ext uri="{FF2B5EF4-FFF2-40B4-BE49-F238E27FC236}">
                <a16:creationId xmlns:a16="http://schemas.microsoft.com/office/drawing/2014/main" id="{6CD1BE14-24BD-7857-DD91-E1B7B03A44A0}"/>
              </a:ext>
            </a:extLst>
          </p:cNvPr>
          <p:cNvGrpSpPr/>
          <p:nvPr/>
        </p:nvGrpSpPr>
        <p:grpSpPr>
          <a:xfrm>
            <a:off x="10408456" y="5004785"/>
            <a:ext cx="767544" cy="1220425"/>
            <a:chOff x="860877" y="1929282"/>
            <a:chExt cx="1053230" cy="1674679"/>
          </a:xfrm>
        </p:grpSpPr>
        <p:sp>
          <p:nvSpPr>
            <p:cNvPr id="11" name="Round Same Side Corner Rectangle 46">
              <a:extLst>
                <a:ext uri="{FF2B5EF4-FFF2-40B4-BE49-F238E27FC236}">
                  <a16:creationId xmlns:a16="http://schemas.microsoft.com/office/drawing/2014/main" id="{72ABAC71-FA52-3E6B-369D-13FEEC245A7E}"/>
                </a:ext>
              </a:extLst>
            </p:cNvPr>
            <p:cNvSpPr/>
            <p:nvPr/>
          </p:nvSpPr>
          <p:spPr>
            <a:xfrm>
              <a:off x="1052733" y="2725467"/>
              <a:ext cx="671847" cy="878494"/>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2" name="Oval 11">
              <a:extLst>
                <a:ext uri="{FF2B5EF4-FFF2-40B4-BE49-F238E27FC236}">
                  <a16:creationId xmlns:a16="http://schemas.microsoft.com/office/drawing/2014/main" id="{3AB302E6-F0B3-8958-B331-6A72407B3E80}"/>
                </a:ext>
              </a:extLst>
            </p:cNvPr>
            <p:cNvSpPr/>
            <p:nvPr/>
          </p:nvSpPr>
          <p:spPr>
            <a:xfrm>
              <a:off x="1047750" y="1929282"/>
              <a:ext cx="679484" cy="679484"/>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13" name="Trapezoid 12">
              <a:extLst>
                <a:ext uri="{FF2B5EF4-FFF2-40B4-BE49-F238E27FC236}">
                  <a16:creationId xmlns:a16="http://schemas.microsoft.com/office/drawing/2014/main" id="{BBF16EE6-8F16-04D7-510E-4ADE0BF15F79}"/>
                </a:ext>
              </a:extLst>
            </p:cNvPr>
            <p:cNvSpPr/>
            <p:nvPr/>
          </p:nvSpPr>
          <p:spPr>
            <a:xfrm>
              <a:off x="860877" y="2993721"/>
              <a:ext cx="1053230" cy="610240"/>
            </a:xfrm>
            <a:prstGeom prst="trapezoid">
              <a:avLst>
                <a:gd name="adj" fmla="val 3304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40891265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7B3B8D4-B5B2-12AF-3E77-0F3F0B5D5157}"/>
              </a:ext>
            </a:extLst>
          </p:cNvPr>
          <p:cNvSpPr/>
          <p:nvPr/>
        </p:nvSpPr>
        <p:spPr>
          <a:xfrm>
            <a:off x="6693338" y="3716740"/>
            <a:ext cx="4032835" cy="409181"/>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 name="Rectangle 1">
            <a:extLst>
              <a:ext uri="{FF2B5EF4-FFF2-40B4-BE49-F238E27FC236}">
                <a16:creationId xmlns:a16="http://schemas.microsoft.com/office/drawing/2014/main" id="{844181A5-21C9-4BB0-A90B-B2EB79EC0455}"/>
              </a:ext>
            </a:extLst>
          </p:cNvPr>
          <p:cNvSpPr/>
          <p:nvPr/>
        </p:nvSpPr>
        <p:spPr>
          <a:xfrm>
            <a:off x="6693338" y="3260409"/>
            <a:ext cx="4032835" cy="409181"/>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Title 3">
            <a:extLst>
              <a:ext uri="{FF2B5EF4-FFF2-40B4-BE49-F238E27FC236}">
                <a16:creationId xmlns:a16="http://schemas.microsoft.com/office/drawing/2014/main" id="{BA17EAA9-0757-4E70-857A-CCB621E253F9}"/>
              </a:ext>
            </a:extLst>
          </p:cNvPr>
          <p:cNvSpPr>
            <a:spLocks noGrp="1"/>
          </p:cNvSpPr>
          <p:nvPr>
            <p:ph type="title"/>
          </p:nvPr>
        </p:nvSpPr>
        <p:spPr>
          <a:xfrm>
            <a:off x="1661965" y="3099692"/>
            <a:ext cx="2808067" cy="562168"/>
          </a:xfrm>
        </p:spPr>
        <p:txBody>
          <a:bodyPr/>
          <a:lstStyle/>
          <a:p>
            <a:r>
              <a:rPr lang="en-CA" dirty="0"/>
              <a:t>Objectif du module</a:t>
            </a:r>
          </a:p>
        </p:txBody>
      </p:sp>
      <p:grpSp>
        <p:nvGrpSpPr>
          <p:cNvPr id="6" name="Group 5">
            <a:extLst>
              <a:ext uri="{FF2B5EF4-FFF2-40B4-BE49-F238E27FC236}">
                <a16:creationId xmlns:a16="http://schemas.microsoft.com/office/drawing/2014/main" id="{C69C9C30-42B3-1E68-CE83-DB7D612DB35F}"/>
              </a:ext>
            </a:extLst>
          </p:cNvPr>
          <p:cNvGrpSpPr/>
          <p:nvPr/>
        </p:nvGrpSpPr>
        <p:grpSpPr>
          <a:xfrm rot="21023167">
            <a:off x="10693242" y="5258544"/>
            <a:ext cx="1027992" cy="1313349"/>
            <a:chOff x="2624677" y="2611508"/>
            <a:chExt cx="1684492" cy="2042442"/>
          </a:xfrm>
        </p:grpSpPr>
        <p:sp>
          <p:nvSpPr>
            <p:cNvPr id="7" name="Rectangle: Single Corner Snipped 6">
              <a:extLst>
                <a:ext uri="{FF2B5EF4-FFF2-40B4-BE49-F238E27FC236}">
                  <a16:creationId xmlns:a16="http://schemas.microsoft.com/office/drawing/2014/main" id="{BFBD51C8-A2D7-CD46-CDAA-E0808EF80C70}"/>
                </a:ext>
              </a:extLst>
            </p:cNvPr>
            <p:cNvSpPr/>
            <p:nvPr/>
          </p:nvSpPr>
          <p:spPr>
            <a:xfrm rot="582585">
              <a:off x="2624677" y="2611508"/>
              <a:ext cx="1684492" cy="2042442"/>
            </a:xfrm>
            <a:prstGeom prst="snip1Rect">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grpSp>
          <p:nvGrpSpPr>
            <p:cNvPr id="8" name="Group 7">
              <a:extLst>
                <a:ext uri="{FF2B5EF4-FFF2-40B4-BE49-F238E27FC236}">
                  <a16:creationId xmlns:a16="http://schemas.microsoft.com/office/drawing/2014/main" id="{37159D42-249E-8DC1-BAB4-2E11342F6B99}"/>
                </a:ext>
              </a:extLst>
            </p:cNvPr>
            <p:cNvGrpSpPr/>
            <p:nvPr/>
          </p:nvGrpSpPr>
          <p:grpSpPr>
            <a:xfrm rot="619501">
              <a:off x="3224746" y="3087487"/>
              <a:ext cx="506112" cy="1135915"/>
              <a:chOff x="5960196" y="3632825"/>
              <a:chExt cx="324376" cy="728028"/>
            </a:xfrm>
            <a:solidFill>
              <a:schemeClr val="bg1"/>
            </a:solidFill>
          </p:grpSpPr>
          <p:sp>
            <p:nvSpPr>
              <p:cNvPr id="9" name="Round Same Side Corner Rectangle 46">
                <a:extLst>
                  <a:ext uri="{FF2B5EF4-FFF2-40B4-BE49-F238E27FC236}">
                    <a16:creationId xmlns:a16="http://schemas.microsoft.com/office/drawing/2014/main" id="{CC74CDCC-1A81-C99F-587D-700354879747}"/>
                  </a:ext>
                </a:extLst>
              </p:cNvPr>
              <p:cNvSpPr/>
              <p:nvPr/>
            </p:nvSpPr>
            <p:spPr>
              <a:xfrm>
                <a:off x="5962575" y="4012912"/>
                <a:ext cx="320731" cy="347941"/>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sp>
            <p:nvSpPr>
              <p:cNvPr id="10" name="Oval 9">
                <a:extLst>
                  <a:ext uri="{FF2B5EF4-FFF2-40B4-BE49-F238E27FC236}">
                    <a16:creationId xmlns:a16="http://schemas.microsoft.com/office/drawing/2014/main" id="{36ABDC72-F13E-A221-2D19-B6D53E7CB303}"/>
                  </a:ext>
                </a:extLst>
              </p:cNvPr>
              <p:cNvSpPr/>
              <p:nvPr/>
            </p:nvSpPr>
            <p:spPr>
              <a:xfrm>
                <a:off x="5960196" y="3632825"/>
                <a:ext cx="324376" cy="315383"/>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b="1" dirty="0">
                  <a:solidFill>
                    <a:schemeClr val="bg1"/>
                  </a:solidFill>
                  <a:latin typeface="Arial" panose="020B0604020202020204" pitchFamily="34" charset="0"/>
                  <a:cs typeface="Arial" panose="020B0604020202020204" pitchFamily="34" charset="0"/>
                </a:endParaRPr>
              </a:p>
            </p:txBody>
          </p:sp>
        </p:grpSp>
      </p:grpSp>
      <p:sp>
        <p:nvSpPr>
          <p:cNvPr id="11" name="TextBox 10">
            <a:extLst>
              <a:ext uri="{FF2B5EF4-FFF2-40B4-BE49-F238E27FC236}">
                <a16:creationId xmlns:a16="http://schemas.microsoft.com/office/drawing/2014/main" id="{E24EEE1C-BE7F-4B6C-BA92-E8B3F36132B2}"/>
              </a:ext>
            </a:extLst>
          </p:cNvPr>
          <p:cNvSpPr txBox="1"/>
          <p:nvPr/>
        </p:nvSpPr>
        <p:spPr>
          <a:xfrm>
            <a:off x="6693338" y="1473711"/>
            <a:ext cx="4263351" cy="3108543"/>
          </a:xfrm>
          <a:prstGeom prst="rect">
            <a:avLst/>
          </a:prstGeom>
          <a:noFill/>
        </p:spPr>
        <p:txBody>
          <a:bodyPr wrap="square" lIns="91440" tIns="45720" rIns="91440" bIns="45720" anchor="t">
            <a:spAutoFit/>
          </a:bodyPr>
          <a:lstStyle/>
          <a:p>
            <a:r>
              <a:rPr lang="en-US" sz="2800" b="1" dirty="0">
                <a:solidFill>
                  <a:schemeClr val="bg1"/>
                </a:solidFill>
                <a:latin typeface="Arial" panose="020B0604020202020204" pitchFamily="34" charset="0"/>
                <a:ea typeface="Arial"/>
                <a:cs typeface="Arial" panose="020B0604020202020204" pitchFamily="34" charset="0"/>
                <a:sym typeface="Arial"/>
              </a:rPr>
              <a:t>Fournir aux participants les connaissances et les compétences nécessaires pour mener des évaluations centrées sur l'enfant, conformément aux lignes directrices et aux normes inter-agences.</a:t>
            </a:r>
            <a:endParaRPr lang="en-US" sz="2800" b="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9911184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80D2E-B75A-46C9-C93E-4791234FA4EB}"/>
              </a:ext>
            </a:extLst>
          </p:cNvPr>
          <p:cNvSpPr>
            <a:spLocks noGrp="1"/>
          </p:cNvSpPr>
          <p:nvPr>
            <p:ph type="title"/>
          </p:nvPr>
        </p:nvSpPr>
        <p:spPr/>
        <p:txBody>
          <a:bodyPr/>
          <a:lstStyle/>
          <a:p>
            <a:r>
              <a:rPr lang="en-GB" dirty="0">
                <a:highlight>
                  <a:srgbClr val="FFFF00"/>
                </a:highlight>
              </a:rPr>
              <a:t>Jeu de rôle</a:t>
            </a:r>
            <a:endParaRPr lang="en-BE" dirty="0">
              <a:highlight>
                <a:srgbClr val="FFFF00"/>
              </a:highlight>
            </a:endParaRPr>
          </a:p>
        </p:txBody>
      </p:sp>
      <p:sp>
        <p:nvSpPr>
          <p:cNvPr id="22" name="TextBox 21">
            <a:extLst>
              <a:ext uri="{FF2B5EF4-FFF2-40B4-BE49-F238E27FC236}">
                <a16:creationId xmlns:a16="http://schemas.microsoft.com/office/drawing/2014/main" id="{3AB6518A-5778-D86B-A5AD-E449EC2D278E}"/>
              </a:ext>
            </a:extLst>
          </p:cNvPr>
          <p:cNvSpPr txBox="1"/>
          <p:nvPr/>
        </p:nvSpPr>
        <p:spPr>
          <a:xfrm>
            <a:off x="7607527" y="2910344"/>
            <a:ext cx="2664233" cy="954107"/>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Démontrez vos compétences ! </a:t>
            </a:r>
            <a:endParaRPr lang="en-BE" sz="2800" dirty="0">
              <a:latin typeface="Arial" panose="020B0604020202020204" pitchFamily="34" charset="0"/>
              <a:cs typeface="Arial" panose="020B0604020202020204" pitchFamily="34" charset="0"/>
            </a:endParaRPr>
          </a:p>
        </p:txBody>
      </p:sp>
      <p:grpSp>
        <p:nvGrpSpPr>
          <p:cNvPr id="15" name="Group 14">
            <a:extLst>
              <a:ext uri="{FF2B5EF4-FFF2-40B4-BE49-F238E27FC236}">
                <a16:creationId xmlns:a16="http://schemas.microsoft.com/office/drawing/2014/main" id="{FDA5E437-C539-8B07-12C2-AE2B40C8D9FB}"/>
              </a:ext>
            </a:extLst>
          </p:cNvPr>
          <p:cNvGrpSpPr/>
          <p:nvPr/>
        </p:nvGrpSpPr>
        <p:grpSpPr>
          <a:xfrm>
            <a:off x="10228983" y="337468"/>
            <a:ext cx="1587872" cy="1368854"/>
            <a:chOff x="10228983" y="337468"/>
            <a:chExt cx="1587872" cy="1368854"/>
          </a:xfrm>
        </p:grpSpPr>
        <p:sp>
          <p:nvSpPr>
            <p:cNvPr id="20" name="Hexagon 19">
              <a:extLst>
                <a:ext uri="{FF2B5EF4-FFF2-40B4-BE49-F238E27FC236}">
                  <a16:creationId xmlns:a16="http://schemas.microsoft.com/office/drawing/2014/main" id="{9FF0709E-F853-31D7-7883-71A0A208E520}"/>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21" name="Group 20">
              <a:extLst>
                <a:ext uri="{FF2B5EF4-FFF2-40B4-BE49-F238E27FC236}">
                  <a16:creationId xmlns:a16="http://schemas.microsoft.com/office/drawing/2014/main" id="{14D55492-88DF-7503-BB70-ED7EBDA6C966}"/>
                </a:ext>
              </a:extLst>
            </p:cNvPr>
            <p:cNvGrpSpPr/>
            <p:nvPr/>
          </p:nvGrpSpPr>
          <p:grpSpPr>
            <a:xfrm>
              <a:off x="10741851" y="707024"/>
              <a:ext cx="562136" cy="634675"/>
              <a:chOff x="760175" y="830141"/>
              <a:chExt cx="867619" cy="979580"/>
            </a:xfrm>
          </p:grpSpPr>
          <p:sp>
            <p:nvSpPr>
              <p:cNvPr id="23" name="Rectangle 22">
                <a:extLst>
                  <a:ext uri="{FF2B5EF4-FFF2-40B4-BE49-F238E27FC236}">
                    <a16:creationId xmlns:a16="http://schemas.microsoft.com/office/drawing/2014/main" id="{123EC392-DB68-6842-BFFA-74F3A9696A4A}"/>
                  </a:ext>
                </a:extLst>
              </p:cNvPr>
              <p:cNvSpPr/>
              <p:nvPr/>
            </p:nvSpPr>
            <p:spPr>
              <a:xfrm>
                <a:off x="864636" y="830141"/>
                <a:ext cx="763158" cy="97957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latin typeface="Arial" panose="020B0604020202020204" pitchFamily="34" charset="0"/>
                    <a:cs typeface="Arial" panose="020B0604020202020204" pitchFamily="34" charset="0"/>
                  </a:rPr>
                  <a:t>124-</a:t>
                </a:r>
              </a:p>
              <a:p>
                <a:pPr algn="ctr"/>
                <a:r>
                  <a:rPr lang="en-CA" sz="1600" b="1" dirty="0">
                    <a:latin typeface="Arial" panose="020B0604020202020204" pitchFamily="34" charset="0"/>
                    <a:cs typeface="Arial" panose="020B0604020202020204" pitchFamily="34" charset="0"/>
                  </a:rPr>
                  <a:t>125</a:t>
                </a:r>
              </a:p>
            </p:txBody>
          </p:sp>
          <p:sp>
            <p:nvSpPr>
              <p:cNvPr id="24" name="Rectangle 23">
                <a:extLst>
                  <a:ext uri="{FF2B5EF4-FFF2-40B4-BE49-F238E27FC236}">
                    <a16:creationId xmlns:a16="http://schemas.microsoft.com/office/drawing/2014/main" id="{E94B9FCA-D437-DD0A-E016-213B8758BD7A}"/>
                  </a:ext>
                </a:extLst>
              </p:cNvPr>
              <p:cNvSpPr/>
              <p:nvPr/>
            </p:nvSpPr>
            <p:spPr>
              <a:xfrm>
                <a:off x="760175" y="830143"/>
                <a:ext cx="149292" cy="979578"/>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grpSp>
        <p:nvGrpSpPr>
          <p:cNvPr id="38" name="Group 37">
            <a:extLst>
              <a:ext uri="{FF2B5EF4-FFF2-40B4-BE49-F238E27FC236}">
                <a16:creationId xmlns:a16="http://schemas.microsoft.com/office/drawing/2014/main" id="{3A866990-3C68-8181-4A23-111E01190A7E}"/>
              </a:ext>
            </a:extLst>
          </p:cNvPr>
          <p:cNvGrpSpPr/>
          <p:nvPr/>
        </p:nvGrpSpPr>
        <p:grpSpPr>
          <a:xfrm>
            <a:off x="2197882" y="2009873"/>
            <a:ext cx="4591458" cy="3288582"/>
            <a:chOff x="3095303" y="2680418"/>
            <a:chExt cx="1667397" cy="1194255"/>
          </a:xfrm>
          <a:solidFill>
            <a:schemeClr val="accent6"/>
          </a:solidFill>
        </p:grpSpPr>
        <p:grpSp>
          <p:nvGrpSpPr>
            <p:cNvPr id="26" name="Group 25">
              <a:extLst>
                <a:ext uri="{FF2B5EF4-FFF2-40B4-BE49-F238E27FC236}">
                  <a16:creationId xmlns:a16="http://schemas.microsoft.com/office/drawing/2014/main" id="{025F3DB6-139D-1481-BBA0-2E047474A257}"/>
                </a:ext>
              </a:extLst>
            </p:cNvPr>
            <p:cNvGrpSpPr/>
            <p:nvPr/>
          </p:nvGrpSpPr>
          <p:grpSpPr>
            <a:xfrm>
              <a:off x="3095303" y="2680418"/>
              <a:ext cx="755220" cy="884779"/>
              <a:chOff x="6846848" y="1141103"/>
              <a:chExt cx="999203" cy="1170617"/>
            </a:xfrm>
            <a:grpFill/>
          </p:grpSpPr>
          <p:sp>
            <p:nvSpPr>
              <p:cNvPr id="27" name="Rectangle: Rounded Corners 26">
                <a:extLst>
                  <a:ext uri="{FF2B5EF4-FFF2-40B4-BE49-F238E27FC236}">
                    <a16:creationId xmlns:a16="http://schemas.microsoft.com/office/drawing/2014/main" id="{D2D3572A-37A0-6870-25C9-D4457D2A5BE1}"/>
                  </a:ext>
                </a:extLst>
              </p:cNvPr>
              <p:cNvSpPr/>
              <p:nvPr/>
            </p:nvSpPr>
            <p:spPr>
              <a:xfrm rot="1100420">
                <a:off x="7141985" y="1874813"/>
                <a:ext cx="152400" cy="436907"/>
              </a:xfrm>
              <a:prstGeom prst="round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Oval 27">
                <a:extLst>
                  <a:ext uri="{FF2B5EF4-FFF2-40B4-BE49-F238E27FC236}">
                    <a16:creationId xmlns:a16="http://schemas.microsoft.com/office/drawing/2014/main" id="{F81675AA-6FD3-B115-01E2-954998556F85}"/>
                  </a:ext>
                </a:extLst>
              </p:cNvPr>
              <p:cNvSpPr/>
              <p:nvPr/>
            </p:nvSpPr>
            <p:spPr>
              <a:xfrm rot="826591">
                <a:off x="6902427" y="1141103"/>
                <a:ext cx="904241" cy="92241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Oval 28">
                <a:extLst>
                  <a:ext uri="{FF2B5EF4-FFF2-40B4-BE49-F238E27FC236}">
                    <a16:creationId xmlns:a16="http://schemas.microsoft.com/office/drawing/2014/main" id="{4C637D71-3347-45A6-7081-BFE11B76077E}"/>
                  </a:ext>
                </a:extLst>
              </p:cNvPr>
              <p:cNvSpPr/>
              <p:nvPr/>
            </p:nvSpPr>
            <p:spPr>
              <a:xfrm rot="826591">
                <a:off x="6846848" y="1323092"/>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0" name="Oval 29">
                <a:extLst>
                  <a:ext uri="{FF2B5EF4-FFF2-40B4-BE49-F238E27FC236}">
                    <a16:creationId xmlns:a16="http://schemas.microsoft.com/office/drawing/2014/main" id="{B0D2EAB9-637B-39A7-5C28-CD44B0C2F0FC}"/>
                  </a:ext>
                </a:extLst>
              </p:cNvPr>
              <p:cNvSpPr/>
              <p:nvPr/>
            </p:nvSpPr>
            <p:spPr>
              <a:xfrm rot="826591">
                <a:off x="7648389" y="1519621"/>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1" name="Block Arc 30">
                <a:extLst>
                  <a:ext uri="{FF2B5EF4-FFF2-40B4-BE49-F238E27FC236}">
                    <a16:creationId xmlns:a16="http://schemas.microsoft.com/office/drawing/2014/main" id="{7FB0444C-696C-40B2-1201-85AA27CCF9C6}"/>
                  </a:ext>
                </a:extLst>
              </p:cNvPr>
              <p:cNvSpPr/>
              <p:nvPr/>
            </p:nvSpPr>
            <p:spPr>
              <a:xfrm rot="11719641">
                <a:off x="7178956" y="1637818"/>
                <a:ext cx="306872" cy="24707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nvGrpSpPr>
            <p:cNvPr id="32" name="Group 31">
              <a:extLst>
                <a:ext uri="{FF2B5EF4-FFF2-40B4-BE49-F238E27FC236}">
                  <a16:creationId xmlns:a16="http://schemas.microsoft.com/office/drawing/2014/main" id="{6C602603-FE66-4153-3D0A-ACAB6512B35D}"/>
                </a:ext>
              </a:extLst>
            </p:cNvPr>
            <p:cNvGrpSpPr/>
            <p:nvPr/>
          </p:nvGrpSpPr>
          <p:grpSpPr>
            <a:xfrm rot="19632759">
              <a:off x="4007481" y="2976179"/>
              <a:ext cx="755219" cy="898494"/>
              <a:chOff x="6846848" y="1141103"/>
              <a:chExt cx="999203" cy="1188766"/>
            </a:xfrm>
            <a:grpFill/>
          </p:grpSpPr>
          <p:sp>
            <p:nvSpPr>
              <p:cNvPr id="33" name="Rectangle: Rounded Corners 32">
                <a:extLst>
                  <a:ext uri="{FF2B5EF4-FFF2-40B4-BE49-F238E27FC236}">
                    <a16:creationId xmlns:a16="http://schemas.microsoft.com/office/drawing/2014/main" id="{BA8084DB-48EC-97D0-7EB7-9FA907615CC7}"/>
                  </a:ext>
                </a:extLst>
              </p:cNvPr>
              <p:cNvSpPr/>
              <p:nvPr/>
            </p:nvSpPr>
            <p:spPr>
              <a:xfrm rot="582262">
                <a:off x="7185878" y="1892961"/>
                <a:ext cx="152400" cy="436908"/>
              </a:xfrm>
              <a:prstGeom prst="round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4" name="Oval 33">
                <a:extLst>
                  <a:ext uri="{FF2B5EF4-FFF2-40B4-BE49-F238E27FC236}">
                    <a16:creationId xmlns:a16="http://schemas.microsoft.com/office/drawing/2014/main" id="{C861C5BB-75E8-A1E9-5E6A-73B77F24C621}"/>
                  </a:ext>
                </a:extLst>
              </p:cNvPr>
              <p:cNvSpPr/>
              <p:nvPr/>
            </p:nvSpPr>
            <p:spPr>
              <a:xfrm rot="826591">
                <a:off x="6902428" y="1141103"/>
                <a:ext cx="904241" cy="92241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5" name="Oval 34">
                <a:extLst>
                  <a:ext uri="{FF2B5EF4-FFF2-40B4-BE49-F238E27FC236}">
                    <a16:creationId xmlns:a16="http://schemas.microsoft.com/office/drawing/2014/main" id="{23D4333F-CBB9-4026-671A-2A919D26FF07}"/>
                  </a:ext>
                </a:extLst>
              </p:cNvPr>
              <p:cNvSpPr/>
              <p:nvPr/>
            </p:nvSpPr>
            <p:spPr>
              <a:xfrm rot="826591">
                <a:off x="6846848" y="1323092"/>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6" name="Oval 35">
                <a:extLst>
                  <a:ext uri="{FF2B5EF4-FFF2-40B4-BE49-F238E27FC236}">
                    <a16:creationId xmlns:a16="http://schemas.microsoft.com/office/drawing/2014/main" id="{9752FDEA-6E0D-5D79-5741-1A528A0CA9DA}"/>
                  </a:ext>
                </a:extLst>
              </p:cNvPr>
              <p:cNvSpPr/>
              <p:nvPr/>
            </p:nvSpPr>
            <p:spPr>
              <a:xfrm rot="826591">
                <a:off x="7648389" y="1519621"/>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7" name="Block Arc 36">
                <a:extLst>
                  <a:ext uri="{FF2B5EF4-FFF2-40B4-BE49-F238E27FC236}">
                    <a16:creationId xmlns:a16="http://schemas.microsoft.com/office/drawing/2014/main" id="{58110D3D-C4FC-06E2-890F-266ECA7B3545}"/>
                  </a:ext>
                </a:extLst>
              </p:cNvPr>
              <p:cNvSpPr/>
              <p:nvPr/>
            </p:nvSpPr>
            <p:spPr>
              <a:xfrm rot="726908">
                <a:off x="7119521" y="1730088"/>
                <a:ext cx="306872" cy="24707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spTree>
    <p:extLst>
      <p:ext uri="{BB962C8B-B14F-4D97-AF65-F5344CB8AC3E}">
        <p14:creationId xmlns:p14="http://schemas.microsoft.com/office/powerpoint/2010/main" val="42177896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2FF24-5418-0743-AE69-D9381E4B16DB}"/>
              </a:ext>
            </a:extLst>
          </p:cNvPr>
          <p:cNvSpPr>
            <a:spLocks noGrp="1"/>
          </p:cNvSpPr>
          <p:nvPr>
            <p:ph type="title"/>
          </p:nvPr>
        </p:nvSpPr>
        <p:spPr/>
        <p:txBody>
          <a:bodyPr/>
          <a:lstStyle/>
          <a:p>
            <a:r>
              <a:rPr lang="en-GB" dirty="0"/>
              <a:t>Conseils d'évaluation</a:t>
            </a:r>
            <a:endParaRPr lang="en-BE" dirty="0"/>
          </a:p>
        </p:txBody>
      </p:sp>
      <p:sp>
        <p:nvSpPr>
          <p:cNvPr id="4" name="TextBox 3">
            <a:extLst>
              <a:ext uri="{FF2B5EF4-FFF2-40B4-BE49-F238E27FC236}">
                <a16:creationId xmlns:a16="http://schemas.microsoft.com/office/drawing/2014/main" id="{D3A0C389-BC04-DD95-D54E-51708D66C4B1}"/>
              </a:ext>
            </a:extLst>
          </p:cNvPr>
          <p:cNvSpPr txBox="1"/>
          <p:nvPr/>
        </p:nvSpPr>
        <p:spPr>
          <a:xfrm>
            <a:off x="2006600" y="1614205"/>
            <a:ext cx="4089400" cy="4539704"/>
          </a:xfrm>
          <a:prstGeom prst="rect">
            <a:avLst/>
          </a:prstGeom>
          <a:noFill/>
        </p:spPr>
        <p:txBody>
          <a:bodyPr wrap="square">
            <a:spAutoFit/>
          </a:bodyPr>
          <a:lstStyle/>
          <a:p>
            <a:pPr marL="0" lvl="1"/>
            <a:r>
              <a:rPr lang="en-GB" sz="1700" b="0" dirty="0">
                <a:latin typeface="Arial" panose="020B0604020202020204" pitchFamily="34" charset="0"/>
                <a:cs typeface="Arial" panose="020B0604020202020204" pitchFamily="34" charset="0"/>
              </a:rPr>
              <a:t>Les questions doivent être utilisées avec prudence et parcimonie. Il n'est pas question d'interroger un enfant </a:t>
            </a:r>
            <a:r>
              <a:rPr lang="en-GB" sz="1700" dirty="0">
                <a:latin typeface="Arial" panose="020B0604020202020204" pitchFamily="34" charset="0"/>
                <a:cs typeface="Arial" panose="020B0604020202020204" pitchFamily="34" charset="0"/>
              </a:rPr>
              <a:t>! </a:t>
            </a:r>
          </a:p>
          <a:p>
            <a:pPr marL="0" lvl="1"/>
            <a:endParaRPr lang="en-GB" sz="1700" b="0" dirty="0">
              <a:latin typeface="Arial" panose="020B0604020202020204" pitchFamily="34" charset="0"/>
              <a:cs typeface="Arial" panose="020B0604020202020204" pitchFamily="34" charset="0"/>
            </a:endParaRPr>
          </a:p>
          <a:p>
            <a:pPr marL="0" lvl="1"/>
            <a:r>
              <a:rPr lang="en-GB" sz="1700" dirty="0">
                <a:latin typeface="Arial" panose="020B0604020202020204" pitchFamily="34" charset="0"/>
                <a:cs typeface="Arial" panose="020B0604020202020204" pitchFamily="34" charset="0"/>
              </a:rPr>
              <a:t>Ne soyez pas trop directif, il n'y a pas de mal à ce que l'enfant passe d'un sujet à l'autre. Il n'est pas nécessaire de suivre strictement la structure du formulaire d'évaluation</a:t>
            </a:r>
            <a:r>
              <a:rPr lang="en-GB" sz="1700" b="0" dirty="0">
                <a:latin typeface="Arial" panose="020B0604020202020204" pitchFamily="34" charset="0"/>
                <a:cs typeface="Arial" panose="020B0604020202020204" pitchFamily="34" charset="0"/>
              </a:rPr>
              <a:t>.</a:t>
            </a:r>
          </a:p>
          <a:p>
            <a:pPr marL="0" lvl="1"/>
            <a:endParaRPr lang="en-GB" sz="1700" b="0" dirty="0">
              <a:latin typeface="Arial" panose="020B0604020202020204" pitchFamily="34" charset="0"/>
              <a:cs typeface="Arial" panose="020B0604020202020204" pitchFamily="34" charset="0"/>
            </a:endParaRPr>
          </a:p>
          <a:p>
            <a:pPr marL="0" lvl="1"/>
            <a:r>
              <a:rPr lang="en-GB" sz="1700" b="0" dirty="0">
                <a:latin typeface="Arial" panose="020B0604020202020204" pitchFamily="34" charset="0"/>
                <a:cs typeface="Arial" panose="020B0604020202020204" pitchFamily="34" charset="0"/>
              </a:rPr>
              <a:t>Utiliser les compétences et les techniques de communication de la SMSPS (communication non verbale, expression orale efficace et écoute active) et les adapter à l'âge, au stade de développement et aux capacités de l'enfant. </a:t>
            </a:r>
          </a:p>
        </p:txBody>
      </p:sp>
      <p:sp>
        <p:nvSpPr>
          <p:cNvPr id="3" name="TextBox 2">
            <a:extLst>
              <a:ext uri="{FF2B5EF4-FFF2-40B4-BE49-F238E27FC236}">
                <a16:creationId xmlns:a16="http://schemas.microsoft.com/office/drawing/2014/main" id="{33A7FAF5-C535-9205-D168-9A695A3EADEB}"/>
              </a:ext>
            </a:extLst>
          </p:cNvPr>
          <p:cNvSpPr txBox="1"/>
          <p:nvPr/>
        </p:nvSpPr>
        <p:spPr>
          <a:xfrm>
            <a:off x="7416800" y="1614205"/>
            <a:ext cx="4089400" cy="2446824"/>
          </a:xfrm>
          <a:prstGeom prst="rect">
            <a:avLst/>
          </a:prstGeom>
          <a:noFill/>
        </p:spPr>
        <p:txBody>
          <a:bodyPr wrap="square">
            <a:spAutoFit/>
          </a:bodyPr>
          <a:lstStyle/>
          <a:p>
            <a:pPr marL="0" lvl="1"/>
            <a:r>
              <a:rPr lang="en-GB" sz="1700" dirty="0">
                <a:latin typeface="Arial" panose="020B0604020202020204" pitchFamily="34" charset="0"/>
                <a:cs typeface="Arial" panose="020B0604020202020204" pitchFamily="34" charset="0"/>
              </a:rPr>
              <a:t>Utilisez des supports visuels si cela peut faciliter la tâche de l'enfant (image d'un corps, image d'une maison, image d'un village comprenant une école, des maisons,...).</a:t>
            </a:r>
          </a:p>
          <a:p>
            <a:pPr marL="0" lvl="1"/>
            <a:endParaRPr lang="en-GB" sz="1700" dirty="0">
              <a:latin typeface="Arial" panose="020B0604020202020204" pitchFamily="34" charset="0"/>
              <a:cs typeface="Arial" panose="020B0604020202020204" pitchFamily="34" charset="0"/>
            </a:endParaRPr>
          </a:p>
          <a:p>
            <a:pPr marL="0" lvl="1"/>
            <a:r>
              <a:rPr lang="en-GB" sz="1700" dirty="0">
                <a:latin typeface="Arial" panose="020B0604020202020204" pitchFamily="34" charset="0"/>
                <a:cs typeface="Arial" panose="020B0604020202020204" pitchFamily="34" charset="0"/>
              </a:rPr>
              <a:t>Utiliser des activités directives ou non directives qui renforcent la confiance et soutiennent l'évaluation.</a:t>
            </a:r>
          </a:p>
        </p:txBody>
      </p:sp>
      <p:pic>
        <p:nvPicPr>
          <p:cNvPr id="5" name="Graphic 4" descr="Badge Question Mark with solid fill">
            <a:extLst>
              <a:ext uri="{FF2B5EF4-FFF2-40B4-BE49-F238E27FC236}">
                <a16:creationId xmlns:a16="http://schemas.microsoft.com/office/drawing/2014/main" id="{7EA394F1-A698-AF70-8DCC-214AA6A6975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32779" y="1615442"/>
            <a:ext cx="868968" cy="868968"/>
          </a:xfrm>
          <a:prstGeom prst="rect">
            <a:avLst/>
          </a:prstGeom>
        </p:spPr>
      </p:pic>
      <p:sp>
        <p:nvSpPr>
          <p:cNvPr id="6" name="Freeform: Shape 5">
            <a:extLst>
              <a:ext uri="{FF2B5EF4-FFF2-40B4-BE49-F238E27FC236}">
                <a16:creationId xmlns:a16="http://schemas.microsoft.com/office/drawing/2014/main" id="{F695621B-C1F8-2243-D9A6-C34F2C7F52F7}"/>
              </a:ext>
            </a:extLst>
          </p:cNvPr>
          <p:cNvSpPr/>
          <p:nvPr/>
        </p:nvSpPr>
        <p:spPr>
          <a:xfrm>
            <a:off x="789140" y="3078311"/>
            <a:ext cx="868968" cy="576424"/>
          </a:xfrm>
          <a:custGeom>
            <a:avLst/>
            <a:gdLst>
              <a:gd name="connsiteX0" fmla="*/ 235264 w 1053288"/>
              <a:gd name="connsiteY0" fmla="*/ 377723 h 698692"/>
              <a:gd name="connsiteX1" fmla="*/ 1022664 w 1053288"/>
              <a:gd name="connsiteY1" fmla="*/ 98323 h 698692"/>
              <a:gd name="connsiteX2" fmla="*/ 857564 w 1053288"/>
              <a:gd name="connsiteY2" fmla="*/ 530123 h 698692"/>
              <a:gd name="connsiteX3" fmla="*/ 527364 w 1053288"/>
              <a:gd name="connsiteY3" fmla="*/ 34823 h 698692"/>
              <a:gd name="connsiteX4" fmla="*/ 6664 w 1053288"/>
              <a:gd name="connsiteY4" fmla="*/ 111023 h 698692"/>
              <a:gd name="connsiteX5" fmla="*/ 260664 w 1053288"/>
              <a:gd name="connsiteY5" fmla="*/ 669823 h 698692"/>
              <a:gd name="connsiteX6" fmla="*/ 667064 w 1053288"/>
              <a:gd name="connsiteY6" fmla="*/ 568223 h 69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53288" h="698692">
                <a:moveTo>
                  <a:pt x="235264" y="377723"/>
                </a:moveTo>
                <a:cubicBezTo>
                  <a:pt x="577105" y="225323"/>
                  <a:pt x="918947" y="72923"/>
                  <a:pt x="1022664" y="98323"/>
                </a:cubicBezTo>
                <a:cubicBezTo>
                  <a:pt x="1126381" y="123723"/>
                  <a:pt x="940114" y="540706"/>
                  <a:pt x="857564" y="530123"/>
                </a:cubicBezTo>
                <a:cubicBezTo>
                  <a:pt x="775014" y="519540"/>
                  <a:pt x="669181" y="104673"/>
                  <a:pt x="527364" y="34823"/>
                </a:cubicBezTo>
                <a:cubicBezTo>
                  <a:pt x="385547" y="-35027"/>
                  <a:pt x="51114" y="5190"/>
                  <a:pt x="6664" y="111023"/>
                </a:cubicBezTo>
                <a:cubicBezTo>
                  <a:pt x="-37786" y="216856"/>
                  <a:pt x="150597" y="593623"/>
                  <a:pt x="260664" y="669823"/>
                </a:cubicBezTo>
                <a:cubicBezTo>
                  <a:pt x="370731" y="746023"/>
                  <a:pt x="518897" y="657123"/>
                  <a:pt x="667064" y="568223"/>
                </a:cubicBezTo>
              </a:path>
            </a:pathLst>
          </a:custGeom>
          <a:noFill/>
          <a:ln w="57150">
            <a:solidFill>
              <a:schemeClr val="accent6"/>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6">
            <a:extLst>
              <a:ext uri="{FF2B5EF4-FFF2-40B4-BE49-F238E27FC236}">
                <a16:creationId xmlns:a16="http://schemas.microsoft.com/office/drawing/2014/main" id="{5720425A-D96C-3100-7B3E-8755E5BE2D53}"/>
              </a:ext>
            </a:extLst>
          </p:cNvPr>
          <p:cNvGrpSpPr/>
          <p:nvPr/>
        </p:nvGrpSpPr>
        <p:grpSpPr>
          <a:xfrm>
            <a:off x="494598" y="4096009"/>
            <a:ext cx="1160826" cy="675055"/>
            <a:chOff x="461917" y="4156886"/>
            <a:chExt cx="1837692" cy="1060542"/>
          </a:xfrm>
          <a:solidFill>
            <a:schemeClr val="accent6"/>
          </a:solidFill>
        </p:grpSpPr>
        <p:sp>
          <p:nvSpPr>
            <p:cNvPr id="8" name="Oval 7">
              <a:extLst>
                <a:ext uri="{FF2B5EF4-FFF2-40B4-BE49-F238E27FC236}">
                  <a16:creationId xmlns:a16="http://schemas.microsoft.com/office/drawing/2014/main" id="{68FD1835-442B-C457-A5D2-B17CFF9CBCC9}"/>
                </a:ext>
              </a:extLst>
            </p:cNvPr>
            <p:cNvSpPr/>
            <p:nvPr/>
          </p:nvSpPr>
          <p:spPr>
            <a:xfrm>
              <a:off x="1367458" y="4339072"/>
              <a:ext cx="868969" cy="86896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9" name="Oval 8">
              <a:extLst>
                <a:ext uri="{FF2B5EF4-FFF2-40B4-BE49-F238E27FC236}">
                  <a16:creationId xmlns:a16="http://schemas.microsoft.com/office/drawing/2014/main" id="{0B11F816-C9B8-814B-F2EA-EAEDCFDBB8BC}"/>
                </a:ext>
              </a:extLst>
            </p:cNvPr>
            <p:cNvSpPr/>
            <p:nvPr/>
          </p:nvSpPr>
          <p:spPr>
            <a:xfrm>
              <a:off x="1304276" y="4716406"/>
              <a:ext cx="143093" cy="19127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0" name="Oval 9">
              <a:extLst>
                <a:ext uri="{FF2B5EF4-FFF2-40B4-BE49-F238E27FC236}">
                  <a16:creationId xmlns:a16="http://schemas.microsoft.com/office/drawing/2014/main" id="{D19EB9DF-4218-435E-FB5C-C93335604F9A}"/>
                </a:ext>
              </a:extLst>
            </p:cNvPr>
            <p:cNvSpPr/>
            <p:nvPr/>
          </p:nvSpPr>
          <p:spPr>
            <a:xfrm>
              <a:off x="2156516" y="4716406"/>
              <a:ext cx="143093" cy="19127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1" name="Arc 10">
              <a:extLst>
                <a:ext uri="{FF2B5EF4-FFF2-40B4-BE49-F238E27FC236}">
                  <a16:creationId xmlns:a16="http://schemas.microsoft.com/office/drawing/2014/main" id="{122BA378-DD46-726F-07ED-A3FD9A1DC590}"/>
                </a:ext>
              </a:extLst>
            </p:cNvPr>
            <p:cNvSpPr/>
            <p:nvPr/>
          </p:nvSpPr>
          <p:spPr>
            <a:xfrm>
              <a:off x="525099" y="4156886"/>
              <a:ext cx="810768" cy="810768"/>
            </a:xfrm>
            <a:prstGeom prst="arc">
              <a:avLst>
                <a:gd name="adj1" fmla="val 2568393"/>
                <a:gd name="adj2" fmla="val 6686864"/>
              </a:avLst>
            </a:prstGeom>
            <a:noFill/>
            <a:ln w="57150" cap="rnd">
              <a:solidFill>
                <a:schemeClr val="accent6"/>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2" name="Arc 11">
              <a:extLst>
                <a:ext uri="{FF2B5EF4-FFF2-40B4-BE49-F238E27FC236}">
                  <a16:creationId xmlns:a16="http://schemas.microsoft.com/office/drawing/2014/main" id="{FAE1C4E7-7FBF-CB06-7285-E8464ABAF5C7}"/>
                </a:ext>
              </a:extLst>
            </p:cNvPr>
            <p:cNvSpPr/>
            <p:nvPr/>
          </p:nvSpPr>
          <p:spPr>
            <a:xfrm>
              <a:off x="461917" y="4406660"/>
              <a:ext cx="810768" cy="810768"/>
            </a:xfrm>
            <a:prstGeom prst="arc">
              <a:avLst>
                <a:gd name="adj1" fmla="val 909026"/>
                <a:gd name="adj2" fmla="val 4616107"/>
              </a:avLst>
            </a:prstGeom>
            <a:noFill/>
            <a:ln w="57150" cap="rnd">
              <a:solidFill>
                <a:schemeClr val="accent6"/>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25" name="Group 24">
            <a:extLst>
              <a:ext uri="{FF2B5EF4-FFF2-40B4-BE49-F238E27FC236}">
                <a16:creationId xmlns:a16="http://schemas.microsoft.com/office/drawing/2014/main" id="{E2429211-D0C0-C44F-A2BD-8D37AF799B61}"/>
              </a:ext>
            </a:extLst>
          </p:cNvPr>
          <p:cNvGrpSpPr/>
          <p:nvPr/>
        </p:nvGrpSpPr>
        <p:grpSpPr>
          <a:xfrm>
            <a:off x="7416800" y="4122505"/>
            <a:ext cx="1942937" cy="902800"/>
            <a:chOff x="7511804" y="4208632"/>
            <a:chExt cx="3283033" cy="1525486"/>
          </a:xfrm>
        </p:grpSpPr>
        <p:grpSp>
          <p:nvGrpSpPr>
            <p:cNvPr id="14" name="Group 13">
              <a:extLst>
                <a:ext uri="{FF2B5EF4-FFF2-40B4-BE49-F238E27FC236}">
                  <a16:creationId xmlns:a16="http://schemas.microsoft.com/office/drawing/2014/main" id="{4EF0968C-9B55-FFFB-C920-AF9D791587A1}"/>
                </a:ext>
              </a:extLst>
            </p:cNvPr>
            <p:cNvGrpSpPr/>
            <p:nvPr/>
          </p:nvGrpSpPr>
          <p:grpSpPr>
            <a:xfrm>
              <a:off x="10185400" y="4765089"/>
              <a:ext cx="609437" cy="969029"/>
              <a:chOff x="860877" y="1929282"/>
              <a:chExt cx="1053230" cy="1674679"/>
            </a:xfrm>
          </p:grpSpPr>
          <p:sp>
            <p:nvSpPr>
              <p:cNvPr id="15" name="Round Same Side Corner Rectangle 46">
                <a:extLst>
                  <a:ext uri="{FF2B5EF4-FFF2-40B4-BE49-F238E27FC236}">
                    <a16:creationId xmlns:a16="http://schemas.microsoft.com/office/drawing/2014/main" id="{1FFA17ED-D048-004E-834D-7623132DB171}"/>
                  </a:ext>
                </a:extLst>
              </p:cNvPr>
              <p:cNvSpPr/>
              <p:nvPr/>
            </p:nvSpPr>
            <p:spPr>
              <a:xfrm>
                <a:off x="1052733" y="2725467"/>
                <a:ext cx="671847" cy="878494"/>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6" name="Oval 15">
                <a:extLst>
                  <a:ext uri="{FF2B5EF4-FFF2-40B4-BE49-F238E27FC236}">
                    <a16:creationId xmlns:a16="http://schemas.microsoft.com/office/drawing/2014/main" id="{05AB1A39-E225-E2BD-BD58-C420D55ACBA8}"/>
                  </a:ext>
                </a:extLst>
              </p:cNvPr>
              <p:cNvSpPr/>
              <p:nvPr/>
            </p:nvSpPr>
            <p:spPr>
              <a:xfrm>
                <a:off x="1047750" y="1929282"/>
                <a:ext cx="679484" cy="679484"/>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17" name="Trapezoid 16">
                <a:extLst>
                  <a:ext uri="{FF2B5EF4-FFF2-40B4-BE49-F238E27FC236}">
                    <a16:creationId xmlns:a16="http://schemas.microsoft.com/office/drawing/2014/main" id="{7A579EC0-E5E0-4DF2-B09D-3A2D81426E4A}"/>
                  </a:ext>
                </a:extLst>
              </p:cNvPr>
              <p:cNvSpPr/>
              <p:nvPr/>
            </p:nvSpPr>
            <p:spPr>
              <a:xfrm>
                <a:off x="860877" y="2993721"/>
                <a:ext cx="1053230" cy="610240"/>
              </a:xfrm>
              <a:prstGeom prst="trapezoid">
                <a:avLst>
                  <a:gd name="adj" fmla="val 3304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8" name="Group 17">
              <a:extLst>
                <a:ext uri="{FF2B5EF4-FFF2-40B4-BE49-F238E27FC236}">
                  <a16:creationId xmlns:a16="http://schemas.microsoft.com/office/drawing/2014/main" id="{E30D35A9-19CB-4FB4-1D42-4949634479DA}"/>
                </a:ext>
              </a:extLst>
            </p:cNvPr>
            <p:cNvGrpSpPr/>
            <p:nvPr/>
          </p:nvGrpSpPr>
          <p:grpSpPr>
            <a:xfrm>
              <a:off x="8542994" y="4208632"/>
              <a:ext cx="521410" cy="1525486"/>
              <a:chOff x="1022970" y="2227840"/>
              <a:chExt cx="1141610" cy="3340002"/>
            </a:xfrm>
          </p:grpSpPr>
          <p:sp>
            <p:nvSpPr>
              <p:cNvPr id="19" name="Oval 18">
                <a:extLst>
                  <a:ext uri="{FF2B5EF4-FFF2-40B4-BE49-F238E27FC236}">
                    <a16:creationId xmlns:a16="http://schemas.microsoft.com/office/drawing/2014/main" id="{B9CE4E41-2685-584B-3D06-B7782B5AFBDA}"/>
                  </a:ext>
                </a:extLst>
              </p:cNvPr>
              <p:cNvSpPr/>
              <p:nvPr/>
            </p:nvSpPr>
            <p:spPr>
              <a:xfrm>
                <a:off x="1022970" y="2227840"/>
                <a:ext cx="1141610" cy="114161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Top Corners Rounded 19">
                <a:extLst>
                  <a:ext uri="{FF2B5EF4-FFF2-40B4-BE49-F238E27FC236}">
                    <a16:creationId xmlns:a16="http://schemas.microsoft.com/office/drawing/2014/main" id="{73FBDB5D-B331-C440-5701-DD57BD2640BA}"/>
                  </a:ext>
                </a:extLst>
              </p:cNvPr>
              <p:cNvSpPr/>
              <p:nvPr/>
            </p:nvSpPr>
            <p:spPr>
              <a:xfrm>
                <a:off x="1022970" y="3582437"/>
                <a:ext cx="1141610" cy="1985405"/>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cxnSp>
          <p:nvCxnSpPr>
            <p:cNvPr id="21" name="Straight Connector 20">
              <a:extLst>
                <a:ext uri="{FF2B5EF4-FFF2-40B4-BE49-F238E27FC236}">
                  <a16:creationId xmlns:a16="http://schemas.microsoft.com/office/drawing/2014/main" id="{914A7827-ED04-2F9B-7FE8-A5BA26CFD766}"/>
                </a:ext>
              </a:extLst>
            </p:cNvPr>
            <p:cNvCxnSpPr/>
            <p:nvPr/>
          </p:nvCxnSpPr>
          <p:spPr>
            <a:xfrm>
              <a:off x="7511804" y="5684014"/>
              <a:ext cx="2548335" cy="0"/>
            </a:xfrm>
            <a:prstGeom prst="line">
              <a:avLst/>
            </a:prstGeom>
            <a:ln w="38100">
              <a:solidFill>
                <a:schemeClr val="accent6"/>
              </a:solidFill>
              <a:prstDash val="dash"/>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grpSp>
        <p:nvGrpSpPr>
          <p:cNvPr id="22" name="Group 21">
            <a:extLst>
              <a:ext uri="{FF2B5EF4-FFF2-40B4-BE49-F238E27FC236}">
                <a16:creationId xmlns:a16="http://schemas.microsoft.com/office/drawing/2014/main" id="{06331633-ACFD-67C1-3908-5A0E845A7780}"/>
              </a:ext>
            </a:extLst>
          </p:cNvPr>
          <p:cNvGrpSpPr/>
          <p:nvPr/>
        </p:nvGrpSpPr>
        <p:grpSpPr>
          <a:xfrm flipH="1">
            <a:off x="6327568" y="1761857"/>
            <a:ext cx="787212" cy="722553"/>
            <a:chOff x="7619849" y="5297373"/>
            <a:chExt cx="500332" cy="459236"/>
          </a:xfrm>
          <a:solidFill>
            <a:schemeClr val="accent6"/>
          </a:solidFill>
        </p:grpSpPr>
        <p:sp>
          <p:nvSpPr>
            <p:cNvPr id="23" name="Trapezoid 22">
              <a:extLst>
                <a:ext uri="{FF2B5EF4-FFF2-40B4-BE49-F238E27FC236}">
                  <a16:creationId xmlns:a16="http://schemas.microsoft.com/office/drawing/2014/main" id="{2AC80EB4-67CF-C13C-279C-037C64A0E785}"/>
                </a:ext>
              </a:extLst>
            </p:cNvPr>
            <p:cNvSpPr/>
            <p:nvPr/>
          </p:nvSpPr>
          <p:spPr>
            <a:xfrm>
              <a:off x="7619849" y="5297373"/>
              <a:ext cx="500332" cy="200981"/>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Rectangle 23">
              <a:extLst>
                <a:ext uri="{FF2B5EF4-FFF2-40B4-BE49-F238E27FC236}">
                  <a16:creationId xmlns:a16="http://schemas.microsoft.com/office/drawing/2014/main" id="{7E075D4D-CD33-9F41-E471-F8396C67DDB1}"/>
                </a:ext>
              </a:extLst>
            </p:cNvPr>
            <p:cNvSpPr/>
            <p:nvPr/>
          </p:nvSpPr>
          <p:spPr>
            <a:xfrm>
              <a:off x="7663186" y="5498354"/>
              <a:ext cx="413659" cy="2582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34" name="Group 33">
            <a:extLst>
              <a:ext uri="{FF2B5EF4-FFF2-40B4-BE49-F238E27FC236}">
                <a16:creationId xmlns:a16="http://schemas.microsoft.com/office/drawing/2014/main" id="{5103FC32-28FB-B1AA-33AB-97B1061029B6}"/>
              </a:ext>
            </a:extLst>
          </p:cNvPr>
          <p:cNvGrpSpPr/>
          <p:nvPr/>
        </p:nvGrpSpPr>
        <p:grpSpPr>
          <a:xfrm>
            <a:off x="8999066" y="4920819"/>
            <a:ext cx="2043694" cy="987592"/>
            <a:chOff x="7769620" y="1440375"/>
            <a:chExt cx="3156797" cy="1525486"/>
          </a:xfrm>
        </p:grpSpPr>
        <p:grpSp>
          <p:nvGrpSpPr>
            <p:cNvPr id="26" name="Group 25">
              <a:extLst>
                <a:ext uri="{FF2B5EF4-FFF2-40B4-BE49-F238E27FC236}">
                  <a16:creationId xmlns:a16="http://schemas.microsoft.com/office/drawing/2014/main" id="{A910C44A-3E78-F591-AE2F-39584C84EA88}"/>
                </a:ext>
              </a:extLst>
            </p:cNvPr>
            <p:cNvGrpSpPr/>
            <p:nvPr/>
          </p:nvGrpSpPr>
          <p:grpSpPr>
            <a:xfrm>
              <a:off x="8739068" y="1996832"/>
              <a:ext cx="609437" cy="969029"/>
              <a:chOff x="860877" y="1929282"/>
              <a:chExt cx="1053230" cy="1674679"/>
            </a:xfrm>
          </p:grpSpPr>
          <p:sp>
            <p:nvSpPr>
              <p:cNvPr id="27" name="Round Same Side Corner Rectangle 46">
                <a:extLst>
                  <a:ext uri="{FF2B5EF4-FFF2-40B4-BE49-F238E27FC236}">
                    <a16:creationId xmlns:a16="http://schemas.microsoft.com/office/drawing/2014/main" id="{69C73F6C-6751-931A-F4BD-B43576D7D6CE}"/>
                  </a:ext>
                </a:extLst>
              </p:cNvPr>
              <p:cNvSpPr/>
              <p:nvPr/>
            </p:nvSpPr>
            <p:spPr>
              <a:xfrm>
                <a:off x="1052733" y="2725467"/>
                <a:ext cx="671847" cy="878494"/>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8" name="Oval 27">
                <a:extLst>
                  <a:ext uri="{FF2B5EF4-FFF2-40B4-BE49-F238E27FC236}">
                    <a16:creationId xmlns:a16="http://schemas.microsoft.com/office/drawing/2014/main" id="{7F2CC4AB-7C87-EEAB-1D7B-F0579030693B}"/>
                  </a:ext>
                </a:extLst>
              </p:cNvPr>
              <p:cNvSpPr/>
              <p:nvPr/>
            </p:nvSpPr>
            <p:spPr>
              <a:xfrm>
                <a:off x="1047750" y="1929282"/>
                <a:ext cx="679484" cy="679484"/>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29" name="Trapezoid 28">
                <a:extLst>
                  <a:ext uri="{FF2B5EF4-FFF2-40B4-BE49-F238E27FC236}">
                    <a16:creationId xmlns:a16="http://schemas.microsoft.com/office/drawing/2014/main" id="{F670C897-E9BB-C229-5B04-D314F8240B73}"/>
                  </a:ext>
                </a:extLst>
              </p:cNvPr>
              <p:cNvSpPr/>
              <p:nvPr/>
            </p:nvSpPr>
            <p:spPr>
              <a:xfrm>
                <a:off x="860877" y="2993721"/>
                <a:ext cx="1053230" cy="610240"/>
              </a:xfrm>
              <a:prstGeom prst="trapezoid">
                <a:avLst>
                  <a:gd name="adj" fmla="val 3304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0" name="Group 29">
              <a:extLst>
                <a:ext uri="{FF2B5EF4-FFF2-40B4-BE49-F238E27FC236}">
                  <a16:creationId xmlns:a16="http://schemas.microsoft.com/office/drawing/2014/main" id="{46506466-4086-28F4-6DE2-7BB1D552B842}"/>
                </a:ext>
              </a:extLst>
            </p:cNvPr>
            <p:cNvGrpSpPr/>
            <p:nvPr/>
          </p:nvGrpSpPr>
          <p:grpSpPr>
            <a:xfrm>
              <a:off x="10405007" y="1440375"/>
              <a:ext cx="521410" cy="1525486"/>
              <a:chOff x="1022970" y="2227840"/>
              <a:chExt cx="1141610" cy="3340002"/>
            </a:xfrm>
          </p:grpSpPr>
          <p:sp>
            <p:nvSpPr>
              <p:cNvPr id="31" name="Oval 30">
                <a:extLst>
                  <a:ext uri="{FF2B5EF4-FFF2-40B4-BE49-F238E27FC236}">
                    <a16:creationId xmlns:a16="http://schemas.microsoft.com/office/drawing/2014/main" id="{5DBF26F7-C25A-AF75-AE25-1B876C23295A}"/>
                  </a:ext>
                </a:extLst>
              </p:cNvPr>
              <p:cNvSpPr/>
              <p:nvPr/>
            </p:nvSpPr>
            <p:spPr>
              <a:xfrm>
                <a:off x="1022970" y="2227840"/>
                <a:ext cx="1141610" cy="114161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Top Corners Rounded 31">
                <a:extLst>
                  <a:ext uri="{FF2B5EF4-FFF2-40B4-BE49-F238E27FC236}">
                    <a16:creationId xmlns:a16="http://schemas.microsoft.com/office/drawing/2014/main" id="{261E973B-028F-308C-967C-BB0FC5D8DC43}"/>
                  </a:ext>
                </a:extLst>
              </p:cNvPr>
              <p:cNvSpPr/>
              <p:nvPr/>
            </p:nvSpPr>
            <p:spPr>
              <a:xfrm>
                <a:off x="1022970" y="3582437"/>
                <a:ext cx="1141610" cy="1985405"/>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cxnSp>
          <p:nvCxnSpPr>
            <p:cNvPr id="33" name="Straight Connector 32">
              <a:extLst>
                <a:ext uri="{FF2B5EF4-FFF2-40B4-BE49-F238E27FC236}">
                  <a16:creationId xmlns:a16="http://schemas.microsoft.com/office/drawing/2014/main" id="{E2E6F608-1F0E-CB46-220D-0423778A52BE}"/>
                </a:ext>
              </a:extLst>
            </p:cNvPr>
            <p:cNvCxnSpPr/>
            <p:nvPr/>
          </p:nvCxnSpPr>
          <p:spPr>
            <a:xfrm>
              <a:off x="7769620" y="2915757"/>
              <a:ext cx="2548335" cy="0"/>
            </a:xfrm>
            <a:prstGeom prst="line">
              <a:avLst/>
            </a:prstGeom>
            <a:ln w="38100">
              <a:solidFill>
                <a:schemeClr val="accent6"/>
              </a:solidFill>
              <a:prstDash val="dash"/>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2195905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FCEED87D-58E5-9BEA-61EC-D4CF3CDD72B3}"/>
              </a:ext>
            </a:extLst>
          </p:cNvPr>
          <p:cNvSpPr>
            <a:spLocks noGrp="1"/>
          </p:cNvSpPr>
          <p:nvPr>
            <p:ph type="title"/>
          </p:nvPr>
        </p:nvSpPr>
        <p:spPr>
          <a:xfrm>
            <a:off x="484112" y="23924"/>
            <a:ext cx="10515600" cy="868968"/>
          </a:xfrm>
        </p:spPr>
        <p:txBody>
          <a:bodyPr/>
          <a:lstStyle/>
          <a:p>
            <a:r>
              <a:rPr lang="en-CA" dirty="0"/>
              <a:t>Analyse du risque pour l'enfant 2 - Le cas d'Amina</a:t>
            </a:r>
            <a:endParaRPr lang="en-US" dirty="0"/>
          </a:p>
        </p:txBody>
      </p:sp>
      <p:sp>
        <p:nvSpPr>
          <p:cNvPr id="14" name="Rectangle: Rounded Corners 13">
            <a:extLst>
              <a:ext uri="{FF2B5EF4-FFF2-40B4-BE49-F238E27FC236}">
                <a16:creationId xmlns:a16="http://schemas.microsoft.com/office/drawing/2014/main" id="{55984706-797D-27AD-0F94-2747420A22ED}"/>
              </a:ext>
            </a:extLst>
          </p:cNvPr>
          <p:cNvSpPr/>
          <p:nvPr/>
        </p:nvSpPr>
        <p:spPr>
          <a:xfrm>
            <a:off x="660400" y="3734797"/>
            <a:ext cx="10693400" cy="195188"/>
          </a:xfrm>
          <a:prstGeom prst="roundRect">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grpSp>
        <p:nvGrpSpPr>
          <p:cNvPr id="15" name="Group 14">
            <a:extLst>
              <a:ext uri="{FF2B5EF4-FFF2-40B4-BE49-F238E27FC236}">
                <a16:creationId xmlns:a16="http://schemas.microsoft.com/office/drawing/2014/main" id="{4CC41CE5-2A98-081B-FB81-5FFD34FD0D4B}"/>
              </a:ext>
            </a:extLst>
          </p:cNvPr>
          <p:cNvGrpSpPr/>
          <p:nvPr/>
        </p:nvGrpSpPr>
        <p:grpSpPr>
          <a:xfrm>
            <a:off x="1645770" y="4224826"/>
            <a:ext cx="2064490" cy="1782273"/>
            <a:chOff x="6259687" y="4130191"/>
            <a:chExt cx="2284022" cy="1913758"/>
          </a:xfrm>
          <a:solidFill>
            <a:schemeClr val="accent6">
              <a:lumMod val="20000"/>
              <a:lumOff val="80000"/>
            </a:schemeClr>
          </a:solidFill>
        </p:grpSpPr>
        <p:sp>
          <p:nvSpPr>
            <p:cNvPr id="43" name="Oval 42">
              <a:extLst>
                <a:ext uri="{FF2B5EF4-FFF2-40B4-BE49-F238E27FC236}">
                  <a16:creationId xmlns:a16="http://schemas.microsoft.com/office/drawing/2014/main" id="{4CB8E039-8C9C-C2BE-9928-857FB944635E}"/>
                </a:ext>
              </a:extLst>
            </p:cNvPr>
            <p:cNvSpPr/>
            <p:nvPr/>
          </p:nvSpPr>
          <p:spPr>
            <a:xfrm>
              <a:off x="6259687" y="4130191"/>
              <a:ext cx="755183" cy="75518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4" name="Rectangle: Rounded Corners 43">
              <a:extLst>
                <a:ext uri="{FF2B5EF4-FFF2-40B4-BE49-F238E27FC236}">
                  <a16:creationId xmlns:a16="http://schemas.microsoft.com/office/drawing/2014/main" id="{598A704D-86DF-4979-27F1-D377F1C69162}"/>
                </a:ext>
              </a:extLst>
            </p:cNvPr>
            <p:cNvSpPr/>
            <p:nvPr/>
          </p:nvSpPr>
          <p:spPr>
            <a:xfrm rot="18175017">
              <a:off x="7114646" y="4482418"/>
              <a:ext cx="755258" cy="1101316"/>
            </a:xfrm>
            <a:prstGeom prst="roundRect">
              <a:avLst>
                <a:gd name="adj" fmla="val 4438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5" name="Rectangle: Rounded Corners 44">
              <a:extLst>
                <a:ext uri="{FF2B5EF4-FFF2-40B4-BE49-F238E27FC236}">
                  <a16:creationId xmlns:a16="http://schemas.microsoft.com/office/drawing/2014/main" id="{1C0A1592-05DE-E301-8366-1977BB003107}"/>
                </a:ext>
              </a:extLst>
            </p:cNvPr>
            <p:cNvSpPr/>
            <p:nvPr/>
          </p:nvSpPr>
          <p:spPr>
            <a:xfrm rot="2833693">
              <a:off x="7462045" y="5184310"/>
              <a:ext cx="312942" cy="55582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6" name="Rectangle: Rounded Corners 45">
              <a:extLst>
                <a:ext uri="{FF2B5EF4-FFF2-40B4-BE49-F238E27FC236}">
                  <a16:creationId xmlns:a16="http://schemas.microsoft.com/office/drawing/2014/main" id="{B12C7660-A657-915E-F024-704D9CF601E8}"/>
                </a:ext>
              </a:extLst>
            </p:cNvPr>
            <p:cNvSpPr/>
            <p:nvPr/>
          </p:nvSpPr>
          <p:spPr>
            <a:xfrm rot="9538565">
              <a:off x="7427004" y="5418232"/>
              <a:ext cx="308549" cy="625717"/>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7" name="Rectangle: Rounded Corners 46">
              <a:extLst>
                <a:ext uri="{FF2B5EF4-FFF2-40B4-BE49-F238E27FC236}">
                  <a16:creationId xmlns:a16="http://schemas.microsoft.com/office/drawing/2014/main" id="{F2409144-8D33-FFC6-50AF-80C7D8ED3EEA}"/>
                </a:ext>
              </a:extLst>
            </p:cNvPr>
            <p:cNvSpPr/>
            <p:nvPr/>
          </p:nvSpPr>
          <p:spPr>
            <a:xfrm rot="9538565">
              <a:off x="7839999" y="4926558"/>
              <a:ext cx="310445" cy="9120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8" name="Rectangle: Rounded Corners 47">
              <a:extLst>
                <a:ext uri="{FF2B5EF4-FFF2-40B4-BE49-F238E27FC236}">
                  <a16:creationId xmlns:a16="http://schemas.microsoft.com/office/drawing/2014/main" id="{EE5AFB70-59D5-E7CD-EB2A-1602D9D6BE5D}"/>
                </a:ext>
              </a:extLst>
            </p:cNvPr>
            <p:cNvSpPr/>
            <p:nvPr/>
          </p:nvSpPr>
          <p:spPr>
            <a:xfrm rot="7638124">
              <a:off x="8078098" y="5454895"/>
              <a:ext cx="310445" cy="620776"/>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9" name="Rectangle: Rounded Corners 48">
              <a:extLst>
                <a:ext uri="{FF2B5EF4-FFF2-40B4-BE49-F238E27FC236}">
                  <a16:creationId xmlns:a16="http://schemas.microsoft.com/office/drawing/2014/main" id="{69157AD2-7F26-DAE2-ADB5-0B1AE7675126}"/>
                </a:ext>
              </a:extLst>
            </p:cNvPr>
            <p:cNvSpPr/>
            <p:nvPr/>
          </p:nvSpPr>
          <p:spPr>
            <a:xfrm rot="3168656">
              <a:off x="7293969" y="4091882"/>
              <a:ext cx="318606" cy="90107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0" name="Rectangle: Rounded Corners 49">
              <a:extLst>
                <a:ext uri="{FF2B5EF4-FFF2-40B4-BE49-F238E27FC236}">
                  <a16:creationId xmlns:a16="http://schemas.microsoft.com/office/drawing/2014/main" id="{C19AFDA5-C194-4099-D00F-BA01E7F1EFF4}"/>
                </a:ext>
              </a:extLst>
            </p:cNvPr>
            <p:cNvSpPr/>
            <p:nvPr/>
          </p:nvSpPr>
          <p:spPr>
            <a:xfrm rot="5220404">
              <a:off x="7755334" y="3963787"/>
              <a:ext cx="306290" cy="738096"/>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51" name="Graphic 50" descr="Water with solid fill">
              <a:extLst>
                <a:ext uri="{FF2B5EF4-FFF2-40B4-BE49-F238E27FC236}">
                  <a16:creationId xmlns:a16="http://schemas.microsoft.com/office/drawing/2014/main" id="{68397FF9-337F-5CC8-4EEF-3A53C3474DF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9177277">
              <a:off x="6695155" y="4232721"/>
              <a:ext cx="200226" cy="200226"/>
            </a:xfrm>
            <a:prstGeom prst="rect">
              <a:avLst/>
            </a:prstGeom>
          </p:spPr>
        </p:pic>
        <p:sp>
          <p:nvSpPr>
            <p:cNvPr id="52" name="Rectangle: Rounded Corners 51">
              <a:extLst>
                <a:ext uri="{FF2B5EF4-FFF2-40B4-BE49-F238E27FC236}">
                  <a16:creationId xmlns:a16="http://schemas.microsoft.com/office/drawing/2014/main" id="{7AFBD8E9-3C34-CF4F-7B53-26BC972E0D0D}"/>
                </a:ext>
              </a:extLst>
            </p:cNvPr>
            <p:cNvSpPr/>
            <p:nvPr/>
          </p:nvSpPr>
          <p:spPr>
            <a:xfrm rot="2024775">
              <a:off x="6744743" y="4729150"/>
              <a:ext cx="318606" cy="100856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53" name="Graphic 52" descr="Water with solid fill">
              <a:extLst>
                <a:ext uri="{FF2B5EF4-FFF2-40B4-BE49-F238E27FC236}">
                  <a16:creationId xmlns:a16="http://schemas.microsoft.com/office/drawing/2014/main" id="{14A023C9-B4A2-B71C-32BA-4864C26CC12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9177277">
              <a:off x="6532454" y="4188872"/>
              <a:ext cx="200226" cy="200226"/>
            </a:xfrm>
            <a:prstGeom prst="rect">
              <a:avLst/>
            </a:prstGeom>
          </p:spPr>
        </p:pic>
      </p:grpSp>
      <p:sp>
        <p:nvSpPr>
          <p:cNvPr id="54" name="TextBox 53">
            <a:extLst>
              <a:ext uri="{FF2B5EF4-FFF2-40B4-BE49-F238E27FC236}">
                <a16:creationId xmlns:a16="http://schemas.microsoft.com/office/drawing/2014/main" id="{1C64FD39-B3D2-E34C-541B-544F336C670E}"/>
              </a:ext>
            </a:extLst>
          </p:cNvPr>
          <p:cNvSpPr txBox="1"/>
          <p:nvPr/>
        </p:nvSpPr>
        <p:spPr>
          <a:xfrm>
            <a:off x="1962990" y="3090093"/>
            <a:ext cx="2126410" cy="369332"/>
          </a:xfrm>
          <a:prstGeom prst="rect">
            <a:avLst/>
          </a:prstGeom>
          <a:noFill/>
          <a:ln>
            <a:noFill/>
          </a:ln>
        </p:spPr>
        <p:txBody>
          <a:bodyPr wrap="square" rtlCol="0">
            <a:spAutoFit/>
          </a:bodyPr>
          <a:lstStyle/>
          <a:p>
            <a:r>
              <a:rPr lang="en-US" b="1" dirty="0">
                <a:latin typeface="Arial" panose="020B0604020202020204" pitchFamily="34" charset="0"/>
                <a:cs typeface="Arial" panose="020B0604020202020204" pitchFamily="34" charset="0"/>
              </a:rPr>
              <a:t>FACTEURS DE RISQUE</a:t>
            </a:r>
            <a:endParaRPr lang="en-CA" b="1" dirty="0">
              <a:latin typeface="Arial" panose="020B0604020202020204" pitchFamily="34" charset="0"/>
              <a:cs typeface="Arial" panose="020B0604020202020204" pitchFamily="34" charset="0"/>
            </a:endParaRPr>
          </a:p>
        </p:txBody>
      </p:sp>
      <p:sp>
        <p:nvSpPr>
          <p:cNvPr id="55" name="TextBox 54">
            <a:extLst>
              <a:ext uri="{FF2B5EF4-FFF2-40B4-BE49-F238E27FC236}">
                <a16:creationId xmlns:a16="http://schemas.microsoft.com/office/drawing/2014/main" id="{7B38FCB1-22D7-C972-AB60-EA9CF720E054}"/>
              </a:ext>
            </a:extLst>
          </p:cNvPr>
          <p:cNvSpPr txBox="1"/>
          <p:nvPr/>
        </p:nvSpPr>
        <p:spPr>
          <a:xfrm>
            <a:off x="1943756" y="4468935"/>
            <a:ext cx="2691430" cy="646331"/>
          </a:xfrm>
          <a:prstGeom prst="rect">
            <a:avLst/>
          </a:prstGeom>
          <a:noFill/>
          <a:ln>
            <a:noFill/>
          </a:ln>
        </p:spPr>
        <p:txBody>
          <a:bodyPr wrap="square" rtlCol="0">
            <a:spAutoFit/>
          </a:bodyPr>
          <a:lstStyle/>
          <a:p>
            <a:r>
              <a:rPr lang="en-US" b="1" dirty="0">
                <a:latin typeface="Arial" panose="020B0604020202020204" pitchFamily="34" charset="0"/>
                <a:cs typeface="Arial" panose="020B0604020202020204" pitchFamily="34" charset="0"/>
              </a:rPr>
              <a:t>FACTEURS DE PROTECTION</a:t>
            </a:r>
            <a:endParaRPr lang="en-CA" b="1" dirty="0">
              <a:latin typeface="Arial" panose="020B0604020202020204" pitchFamily="34" charset="0"/>
              <a:cs typeface="Arial" panose="020B0604020202020204" pitchFamily="34" charset="0"/>
            </a:endParaRPr>
          </a:p>
        </p:txBody>
      </p:sp>
      <p:grpSp>
        <p:nvGrpSpPr>
          <p:cNvPr id="64" name="Group 63">
            <a:extLst>
              <a:ext uri="{FF2B5EF4-FFF2-40B4-BE49-F238E27FC236}">
                <a16:creationId xmlns:a16="http://schemas.microsoft.com/office/drawing/2014/main" id="{1A05B0EA-F735-B008-D888-478FD1695BF5}"/>
              </a:ext>
            </a:extLst>
          </p:cNvPr>
          <p:cNvGrpSpPr/>
          <p:nvPr/>
        </p:nvGrpSpPr>
        <p:grpSpPr>
          <a:xfrm>
            <a:off x="4784724" y="1534930"/>
            <a:ext cx="5463520" cy="4594922"/>
            <a:chOff x="5037490" y="1346639"/>
            <a:chExt cx="4210214" cy="4879952"/>
          </a:xfrm>
        </p:grpSpPr>
        <p:sp>
          <p:nvSpPr>
            <p:cNvPr id="56" name="Cube 55">
              <a:extLst>
                <a:ext uri="{FF2B5EF4-FFF2-40B4-BE49-F238E27FC236}">
                  <a16:creationId xmlns:a16="http://schemas.microsoft.com/office/drawing/2014/main" id="{AB1AC1B3-3790-0168-2083-B54400AD16EE}"/>
                </a:ext>
              </a:extLst>
            </p:cNvPr>
            <p:cNvSpPr/>
            <p:nvPr/>
          </p:nvSpPr>
          <p:spPr>
            <a:xfrm>
              <a:off x="5037490" y="2479824"/>
              <a:ext cx="2023992" cy="967403"/>
            </a:xfrm>
            <a:prstGeom prst="cub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latin typeface="Arial" panose="020B0604020202020204" pitchFamily="34" charset="0"/>
                <a:cs typeface="Arial" panose="020B0604020202020204" pitchFamily="34" charset="0"/>
              </a:endParaRPr>
            </a:p>
          </p:txBody>
        </p:sp>
        <p:sp>
          <p:nvSpPr>
            <p:cNvPr id="57" name="Cube 56">
              <a:extLst>
                <a:ext uri="{FF2B5EF4-FFF2-40B4-BE49-F238E27FC236}">
                  <a16:creationId xmlns:a16="http://schemas.microsoft.com/office/drawing/2014/main" id="{2188C4AA-98B7-37AF-B5CB-668BC033CA30}"/>
                </a:ext>
              </a:extLst>
            </p:cNvPr>
            <p:cNvSpPr/>
            <p:nvPr/>
          </p:nvSpPr>
          <p:spPr>
            <a:xfrm>
              <a:off x="5037490" y="1346639"/>
              <a:ext cx="2023992" cy="967403"/>
            </a:xfrm>
            <a:prstGeom prst="cub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latin typeface="Arial" panose="020B0604020202020204" pitchFamily="34" charset="0"/>
                <a:cs typeface="Arial" panose="020B0604020202020204" pitchFamily="34" charset="0"/>
              </a:endParaRPr>
            </a:p>
          </p:txBody>
        </p:sp>
        <p:sp>
          <p:nvSpPr>
            <p:cNvPr id="58" name="Cube 57">
              <a:extLst>
                <a:ext uri="{FF2B5EF4-FFF2-40B4-BE49-F238E27FC236}">
                  <a16:creationId xmlns:a16="http://schemas.microsoft.com/office/drawing/2014/main" id="{7B5DB02E-0787-EE22-46D8-86E0360F4C82}"/>
                </a:ext>
              </a:extLst>
            </p:cNvPr>
            <p:cNvSpPr/>
            <p:nvPr/>
          </p:nvSpPr>
          <p:spPr>
            <a:xfrm>
              <a:off x="7209778" y="2479824"/>
              <a:ext cx="2023992" cy="967403"/>
            </a:xfrm>
            <a:prstGeom prst="cube">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latin typeface="Arial" panose="020B0604020202020204" pitchFamily="34" charset="0"/>
                <a:cs typeface="Arial" panose="020B0604020202020204" pitchFamily="34" charset="0"/>
              </a:endParaRPr>
            </a:p>
          </p:txBody>
        </p:sp>
        <p:sp>
          <p:nvSpPr>
            <p:cNvPr id="59" name="Cube 58">
              <a:extLst>
                <a:ext uri="{FF2B5EF4-FFF2-40B4-BE49-F238E27FC236}">
                  <a16:creationId xmlns:a16="http://schemas.microsoft.com/office/drawing/2014/main" id="{1FD871B5-E33D-4E3F-A485-8FF5CB64ECA6}"/>
                </a:ext>
              </a:extLst>
            </p:cNvPr>
            <p:cNvSpPr/>
            <p:nvPr/>
          </p:nvSpPr>
          <p:spPr>
            <a:xfrm>
              <a:off x="7209778" y="1346639"/>
              <a:ext cx="2023992" cy="967403"/>
            </a:xfrm>
            <a:prstGeom prst="cube">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latin typeface="Arial" panose="020B0604020202020204" pitchFamily="34" charset="0"/>
                <a:cs typeface="Arial" panose="020B0604020202020204" pitchFamily="34" charset="0"/>
              </a:endParaRPr>
            </a:p>
          </p:txBody>
        </p:sp>
        <p:sp>
          <p:nvSpPr>
            <p:cNvPr id="60" name="Cube 59">
              <a:extLst>
                <a:ext uri="{FF2B5EF4-FFF2-40B4-BE49-F238E27FC236}">
                  <a16:creationId xmlns:a16="http://schemas.microsoft.com/office/drawing/2014/main" id="{AC60FCC8-D6F6-B746-ADDE-C541AB89FF94}"/>
                </a:ext>
              </a:extLst>
            </p:cNvPr>
            <p:cNvSpPr/>
            <p:nvPr/>
          </p:nvSpPr>
          <p:spPr>
            <a:xfrm>
              <a:off x="5037490" y="5259188"/>
              <a:ext cx="2023992" cy="967403"/>
            </a:xfrm>
            <a:prstGeom prst="cube">
              <a:avLst/>
            </a:prstGeom>
            <a:no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latin typeface="Arial" panose="020B0604020202020204" pitchFamily="34" charset="0"/>
                <a:cs typeface="Arial" panose="020B0604020202020204" pitchFamily="34" charset="0"/>
              </a:endParaRPr>
            </a:p>
          </p:txBody>
        </p:sp>
        <p:sp>
          <p:nvSpPr>
            <p:cNvPr id="61" name="Cube 60">
              <a:extLst>
                <a:ext uri="{FF2B5EF4-FFF2-40B4-BE49-F238E27FC236}">
                  <a16:creationId xmlns:a16="http://schemas.microsoft.com/office/drawing/2014/main" id="{A725A253-BB8D-9F17-13BC-487750F87CBF}"/>
                </a:ext>
              </a:extLst>
            </p:cNvPr>
            <p:cNvSpPr/>
            <p:nvPr/>
          </p:nvSpPr>
          <p:spPr>
            <a:xfrm>
              <a:off x="5037490" y="4155058"/>
              <a:ext cx="2023992" cy="967403"/>
            </a:xfrm>
            <a:prstGeom prst="cube">
              <a:avLst/>
            </a:prstGeom>
            <a:no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latin typeface="Arial" panose="020B0604020202020204" pitchFamily="34" charset="0"/>
                <a:cs typeface="Arial" panose="020B0604020202020204" pitchFamily="34" charset="0"/>
              </a:endParaRPr>
            </a:p>
          </p:txBody>
        </p:sp>
        <p:sp>
          <p:nvSpPr>
            <p:cNvPr id="62" name="Cube 61">
              <a:extLst>
                <a:ext uri="{FF2B5EF4-FFF2-40B4-BE49-F238E27FC236}">
                  <a16:creationId xmlns:a16="http://schemas.microsoft.com/office/drawing/2014/main" id="{72039D90-5FEF-961B-C798-98F70290D221}"/>
                </a:ext>
              </a:extLst>
            </p:cNvPr>
            <p:cNvSpPr/>
            <p:nvPr/>
          </p:nvSpPr>
          <p:spPr>
            <a:xfrm>
              <a:off x="7223712" y="5251993"/>
              <a:ext cx="2023992" cy="967403"/>
            </a:xfrm>
            <a:prstGeom prst="cube">
              <a:avLst/>
            </a:prstGeom>
            <a:no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latin typeface="Arial" panose="020B0604020202020204" pitchFamily="34" charset="0"/>
                <a:cs typeface="Arial" panose="020B0604020202020204" pitchFamily="34" charset="0"/>
              </a:endParaRPr>
            </a:p>
          </p:txBody>
        </p:sp>
        <p:sp>
          <p:nvSpPr>
            <p:cNvPr id="63" name="Cube 62">
              <a:extLst>
                <a:ext uri="{FF2B5EF4-FFF2-40B4-BE49-F238E27FC236}">
                  <a16:creationId xmlns:a16="http://schemas.microsoft.com/office/drawing/2014/main" id="{84604E4E-E51C-CBFD-3F4D-83A2174D781C}"/>
                </a:ext>
              </a:extLst>
            </p:cNvPr>
            <p:cNvSpPr/>
            <p:nvPr/>
          </p:nvSpPr>
          <p:spPr>
            <a:xfrm>
              <a:off x="7223712" y="4147863"/>
              <a:ext cx="2023992" cy="967403"/>
            </a:xfrm>
            <a:prstGeom prst="cube">
              <a:avLst/>
            </a:prstGeom>
            <a:no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latin typeface="Arial" panose="020B0604020202020204" pitchFamily="34" charset="0"/>
                <a:cs typeface="Arial" panose="020B0604020202020204" pitchFamily="34" charset="0"/>
              </a:endParaRPr>
            </a:p>
          </p:txBody>
        </p:sp>
      </p:grpSp>
      <p:grpSp>
        <p:nvGrpSpPr>
          <p:cNvPr id="2" name="Group 1">
            <a:extLst>
              <a:ext uri="{FF2B5EF4-FFF2-40B4-BE49-F238E27FC236}">
                <a16:creationId xmlns:a16="http://schemas.microsoft.com/office/drawing/2014/main" id="{F0FCD713-FF7A-7C1D-07AA-DDE044B9F329}"/>
              </a:ext>
            </a:extLst>
          </p:cNvPr>
          <p:cNvGrpSpPr/>
          <p:nvPr/>
        </p:nvGrpSpPr>
        <p:grpSpPr>
          <a:xfrm>
            <a:off x="10447392" y="438985"/>
            <a:ext cx="1587872" cy="1368854"/>
            <a:chOff x="10228983" y="337468"/>
            <a:chExt cx="1587872" cy="1368854"/>
          </a:xfrm>
        </p:grpSpPr>
        <p:sp>
          <p:nvSpPr>
            <p:cNvPr id="3" name="Hexagon 2">
              <a:extLst>
                <a:ext uri="{FF2B5EF4-FFF2-40B4-BE49-F238E27FC236}">
                  <a16:creationId xmlns:a16="http://schemas.microsoft.com/office/drawing/2014/main" id="{0BD57711-6A72-CD77-3021-1147D8E2A0E6}"/>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2" name="Group 11">
              <a:extLst>
                <a:ext uri="{FF2B5EF4-FFF2-40B4-BE49-F238E27FC236}">
                  <a16:creationId xmlns:a16="http://schemas.microsoft.com/office/drawing/2014/main" id="{E149B760-0609-8C3B-CA7B-967E8A56C8D6}"/>
                </a:ext>
              </a:extLst>
            </p:cNvPr>
            <p:cNvGrpSpPr/>
            <p:nvPr/>
          </p:nvGrpSpPr>
          <p:grpSpPr>
            <a:xfrm>
              <a:off x="10621771" y="762700"/>
              <a:ext cx="562136" cy="634675"/>
              <a:chOff x="760175" y="830142"/>
              <a:chExt cx="867619" cy="979579"/>
            </a:xfrm>
          </p:grpSpPr>
          <p:sp>
            <p:nvSpPr>
              <p:cNvPr id="19" name="Rectangle 18">
                <a:extLst>
                  <a:ext uri="{FF2B5EF4-FFF2-40B4-BE49-F238E27FC236}">
                    <a16:creationId xmlns:a16="http://schemas.microsoft.com/office/drawing/2014/main" id="{E0587DDD-0CF9-CA6A-F4FE-F37D4306FBA9}"/>
                  </a:ext>
                </a:extLst>
              </p:cNvPr>
              <p:cNvSpPr/>
              <p:nvPr/>
            </p:nvSpPr>
            <p:spPr>
              <a:xfrm>
                <a:off x="864636" y="830142"/>
                <a:ext cx="763158" cy="97957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latin typeface="Arial" panose="020B0604020202020204" pitchFamily="34" charset="0"/>
                    <a:cs typeface="Arial" panose="020B0604020202020204" pitchFamily="34" charset="0"/>
                  </a:rPr>
                  <a:t>126</a:t>
                </a:r>
              </a:p>
            </p:txBody>
          </p:sp>
          <p:sp>
            <p:nvSpPr>
              <p:cNvPr id="20" name="Rectangle 19">
                <a:extLst>
                  <a:ext uri="{FF2B5EF4-FFF2-40B4-BE49-F238E27FC236}">
                    <a16:creationId xmlns:a16="http://schemas.microsoft.com/office/drawing/2014/main" id="{28B3A129-5B48-F891-0BCA-077D416D0415}"/>
                  </a:ext>
                </a:extLst>
              </p:cNvPr>
              <p:cNvSpPr/>
              <p:nvPr/>
            </p:nvSpPr>
            <p:spPr>
              <a:xfrm>
                <a:off x="760175" y="830144"/>
                <a:ext cx="149292" cy="97957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6" name="Group 15">
              <a:extLst>
                <a:ext uri="{FF2B5EF4-FFF2-40B4-BE49-F238E27FC236}">
                  <a16:creationId xmlns:a16="http://schemas.microsoft.com/office/drawing/2014/main" id="{DFE86C3D-5A65-9D5F-7323-492DA429FC5B}"/>
                </a:ext>
              </a:extLst>
            </p:cNvPr>
            <p:cNvGrpSpPr/>
            <p:nvPr/>
          </p:nvGrpSpPr>
          <p:grpSpPr>
            <a:xfrm>
              <a:off x="11325415" y="762701"/>
              <a:ext cx="182192" cy="634674"/>
              <a:chOff x="2121762" y="2323619"/>
              <a:chExt cx="200378" cy="825210"/>
            </a:xfrm>
          </p:grpSpPr>
          <p:sp>
            <p:nvSpPr>
              <p:cNvPr id="17" name="Isosceles Triangle 16">
                <a:extLst>
                  <a:ext uri="{FF2B5EF4-FFF2-40B4-BE49-F238E27FC236}">
                    <a16:creationId xmlns:a16="http://schemas.microsoft.com/office/drawing/2014/main" id="{F60D5E1D-13A2-DBD7-7E29-542ED02D0C9D}"/>
                  </a:ext>
                </a:extLst>
              </p:cNvPr>
              <p:cNvSpPr/>
              <p:nvPr/>
            </p:nvSpPr>
            <p:spPr>
              <a:xfrm>
                <a:off x="2121763" y="2323619"/>
                <a:ext cx="200377" cy="172739"/>
              </a:xfrm>
              <a:prstGeom prst="triangl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8" name="Rectangle 17">
                <a:extLst>
                  <a:ext uri="{FF2B5EF4-FFF2-40B4-BE49-F238E27FC236}">
                    <a16:creationId xmlns:a16="http://schemas.microsoft.com/office/drawing/2014/main" id="{7821F239-1E1A-AA16-8E0D-E6D38808BBD7}"/>
                  </a:ext>
                </a:extLst>
              </p:cNvPr>
              <p:cNvSpPr/>
              <p:nvPr/>
            </p:nvSpPr>
            <p:spPr>
              <a:xfrm>
                <a:off x="2121762" y="2496169"/>
                <a:ext cx="200377" cy="6526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6672740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8" name="Title 72">
            <a:extLst>
              <a:ext uri="{FF2B5EF4-FFF2-40B4-BE49-F238E27FC236}">
                <a16:creationId xmlns:a16="http://schemas.microsoft.com/office/drawing/2014/main" id="{6BFA0E11-9B4A-CB90-770A-BB2E89B294E8}"/>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Diapositive supplémentaire pour les notes de l'animateur</a:t>
            </a:r>
            <a:endParaRPr lang="en-CA" sz="5400" b="1" dirty="0">
              <a:solidFill>
                <a:schemeClr val="bg1">
                  <a:lumMod val="75000"/>
                </a:schemeClr>
              </a:solidFill>
            </a:endParaRPr>
          </a:p>
        </p:txBody>
      </p:sp>
    </p:spTree>
    <p:extLst>
      <p:ext uri="{BB962C8B-B14F-4D97-AF65-F5344CB8AC3E}">
        <p14:creationId xmlns:p14="http://schemas.microsoft.com/office/powerpoint/2010/main" val="203358725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7426308-FC57-4621-A22C-EE55960FBD64}"/>
              </a:ext>
            </a:extLst>
          </p:cNvPr>
          <p:cNvSpPr>
            <a:spLocks noGrp="1"/>
          </p:cNvSpPr>
          <p:nvPr>
            <p:ph type="title"/>
          </p:nvPr>
        </p:nvSpPr>
        <p:spPr/>
        <p:txBody>
          <a:bodyPr/>
          <a:lstStyle/>
          <a:p>
            <a:r>
              <a:rPr lang="en-CA" dirty="0"/>
              <a:t>Points clés de l'apprentissage</a:t>
            </a:r>
          </a:p>
        </p:txBody>
      </p:sp>
      <p:sp>
        <p:nvSpPr>
          <p:cNvPr id="57" name="TextBox 56">
            <a:extLst>
              <a:ext uri="{FF2B5EF4-FFF2-40B4-BE49-F238E27FC236}">
                <a16:creationId xmlns:a16="http://schemas.microsoft.com/office/drawing/2014/main" id="{D62B3BE0-0F5B-4153-A0BA-E16ACFF0EE66}"/>
              </a:ext>
            </a:extLst>
          </p:cNvPr>
          <p:cNvSpPr txBox="1"/>
          <p:nvPr/>
        </p:nvSpPr>
        <p:spPr>
          <a:xfrm>
            <a:off x="2543625" y="3665633"/>
            <a:ext cx="3425375" cy="2123658"/>
          </a:xfrm>
          <a:prstGeom prst="rect">
            <a:avLst/>
          </a:prstGeom>
          <a:noFill/>
        </p:spPr>
        <p:txBody>
          <a:bodyPr wrap="square" lIns="91440" tIns="45720" rIns="91440" bIns="45720" anchor="t">
            <a:spAutoFit/>
          </a:bodyPr>
          <a:lstStyle/>
          <a:p>
            <a:pPr algn="ctr"/>
            <a:r>
              <a:rPr lang="en-GB" sz="2200" dirty="0">
                <a:latin typeface="Arial" panose="020B0604020202020204" pitchFamily="34" charset="0"/>
                <a:cs typeface="Arial" panose="020B0604020202020204" pitchFamily="34" charset="0"/>
              </a:rPr>
              <a:t>Les </a:t>
            </a:r>
            <a:r>
              <a:rPr lang="en-GB" sz="2200" dirty="0" err="1">
                <a:latin typeface="Arial" panose="020B0604020202020204" pitchFamily="34" charset="0"/>
                <a:cs typeface="Arial" panose="020B0604020202020204" pitchFamily="34" charset="0"/>
              </a:rPr>
              <a:t>gestionnaires</a:t>
            </a:r>
            <a:r>
              <a:rPr lang="en-GB" sz="2200" dirty="0">
                <a:latin typeface="Arial" panose="020B0604020202020204" pitchFamily="34" charset="0"/>
                <a:cs typeface="Arial" panose="020B0604020202020204" pitchFamily="34" charset="0"/>
              </a:rPr>
              <a:t> de </a:t>
            </a:r>
            <a:r>
              <a:rPr lang="en-GB" sz="2200" dirty="0" err="1">
                <a:latin typeface="Arial" panose="020B0604020202020204" pitchFamily="34" charset="0"/>
                <a:cs typeface="Arial" panose="020B0604020202020204" pitchFamily="34" charset="0"/>
              </a:rPr>
              <a:t>cas</a:t>
            </a:r>
            <a:r>
              <a:rPr lang="en-GB" sz="2200" dirty="0">
                <a:latin typeface="Arial" panose="020B0604020202020204" pitchFamily="34" charset="0"/>
                <a:cs typeface="Arial" panose="020B0604020202020204" pitchFamily="34" charset="0"/>
              </a:rPr>
              <a:t> doivent toujours adopter une approche fondée sur l'intérêt supérieur et recueillir des informations sur tous les éléments.</a:t>
            </a:r>
          </a:p>
        </p:txBody>
      </p:sp>
      <p:sp>
        <p:nvSpPr>
          <p:cNvPr id="58" name="TextBox 57">
            <a:extLst>
              <a:ext uri="{FF2B5EF4-FFF2-40B4-BE49-F238E27FC236}">
                <a16:creationId xmlns:a16="http://schemas.microsoft.com/office/drawing/2014/main" id="{4D4DABB9-F696-4666-9240-F14941B6206C}"/>
              </a:ext>
            </a:extLst>
          </p:cNvPr>
          <p:cNvSpPr txBox="1"/>
          <p:nvPr/>
        </p:nvSpPr>
        <p:spPr>
          <a:xfrm>
            <a:off x="6643060" y="3665633"/>
            <a:ext cx="2965305" cy="1446550"/>
          </a:xfrm>
          <a:prstGeom prst="rect">
            <a:avLst/>
          </a:prstGeom>
          <a:noFill/>
        </p:spPr>
        <p:txBody>
          <a:bodyPr wrap="square" lIns="91440" tIns="45720" rIns="91440" bIns="45720" anchor="t">
            <a:spAutoFit/>
          </a:bodyPr>
          <a:lstStyle/>
          <a:p>
            <a:pPr algn="ctr"/>
            <a:r>
              <a:rPr lang="en-GB" sz="2200" dirty="0">
                <a:latin typeface="Arial" panose="020B0604020202020204" pitchFamily="34" charset="0"/>
                <a:cs typeface="Arial" panose="020B0604020202020204" pitchFamily="34" charset="0"/>
              </a:rPr>
              <a:t>Les facteurs de risque et de protection doivent être </a:t>
            </a:r>
            <a:r>
              <a:rPr lang="en-US" sz="2200" dirty="0">
                <a:latin typeface="Arial" panose="020B0604020202020204" pitchFamily="34" charset="0"/>
                <a:cs typeface="Arial" panose="020B0604020202020204" pitchFamily="34" charset="0"/>
              </a:rPr>
              <a:t>analysés </a:t>
            </a:r>
            <a:r>
              <a:rPr lang="en-GB" sz="2200" dirty="0">
                <a:latin typeface="Arial" panose="020B0604020202020204" pitchFamily="34" charset="0"/>
                <a:cs typeface="Arial" panose="020B0604020202020204" pitchFamily="34" charset="0"/>
              </a:rPr>
              <a:t>afin de déterminer ce dont l'enfant a besoin.</a:t>
            </a:r>
            <a:endParaRPr lang="en-CA" sz="2200" dirty="0">
              <a:latin typeface="Arial" panose="020B0604020202020204" pitchFamily="34" charset="0"/>
              <a:cs typeface="Arial" panose="020B0604020202020204" pitchFamily="34" charset="0"/>
            </a:endParaRPr>
          </a:p>
        </p:txBody>
      </p:sp>
      <p:sp>
        <p:nvSpPr>
          <p:cNvPr id="60" name="5-Point Star 5">
            <a:extLst>
              <a:ext uri="{FF2B5EF4-FFF2-40B4-BE49-F238E27FC236}">
                <a16:creationId xmlns:a16="http://schemas.microsoft.com/office/drawing/2014/main" id="{CA51DE7D-C4EB-4482-B9BD-8251CB38B67D}"/>
              </a:ext>
            </a:extLst>
          </p:cNvPr>
          <p:cNvSpPr/>
          <p:nvPr/>
        </p:nvSpPr>
        <p:spPr>
          <a:xfrm>
            <a:off x="3581861" y="2112616"/>
            <a:ext cx="1051560" cy="1051560"/>
          </a:xfrm>
          <a:prstGeom prst="star5">
            <a:avLst>
              <a:gd name="adj" fmla="val 28143"/>
              <a:gd name="hf" fmla="val 105146"/>
              <a:gd name="vf" fmla="val 11055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1" name="5-Point Star 5">
            <a:extLst>
              <a:ext uri="{FF2B5EF4-FFF2-40B4-BE49-F238E27FC236}">
                <a16:creationId xmlns:a16="http://schemas.microsoft.com/office/drawing/2014/main" id="{ABD8A883-982A-4318-B4F5-7858ABDA3C3D}"/>
              </a:ext>
            </a:extLst>
          </p:cNvPr>
          <p:cNvSpPr/>
          <p:nvPr/>
        </p:nvSpPr>
        <p:spPr>
          <a:xfrm>
            <a:off x="7558581" y="2112616"/>
            <a:ext cx="1051560" cy="1051560"/>
          </a:xfrm>
          <a:prstGeom prst="star5">
            <a:avLst>
              <a:gd name="adj" fmla="val 28143"/>
              <a:gd name="hf" fmla="val 105146"/>
              <a:gd name="vf" fmla="val 11055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9206657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4" name="Title 72">
            <a:extLst>
              <a:ext uri="{FF2B5EF4-FFF2-40B4-BE49-F238E27FC236}">
                <a16:creationId xmlns:a16="http://schemas.microsoft.com/office/drawing/2014/main" id="{D8E78676-E4CE-3427-E471-5F51E2B5E437}"/>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SESSION 4</a:t>
            </a:r>
          </a:p>
          <a:p>
            <a:br>
              <a:rPr lang="en-CA" b="1" dirty="0">
                <a:solidFill>
                  <a:schemeClr val="bg1"/>
                </a:solidFill>
                <a:latin typeface="Garamond"/>
              </a:rPr>
            </a:br>
            <a:r>
              <a:rPr lang="en-US" sz="5400" b="1" dirty="0">
                <a:solidFill>
                  <a:schemeClr val="bg1"/>
                </a:solidFill>
                <a:latin typeface="Garamond"/>
              </a:rPr>
              <a:t>Comment identifier et hiérarchiser les besoins de l'enfant ? </a:t>
            </a:r>
          </a:p>
        </p:txBody>
      </p:sp>
    </p:spTree>
    <p:extLst>
      <p:ext uri="{BB962C8B-B14F-4D97-AF65-F5344CB8AC3E}">
        <p14:creationId xmlns:p14="http://schemas.microsoft.com/office/powerpoint/2010/main" val="18494920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556"/>
        <p:cNvGrpSpPr/>
        <p:nvPr/>
      </p:nvGrpSpPr>
      <p:grpSpPr>
        <a:xfrm>
          <a:off x="0" y="0"/>
          <a:ext cx="0" cy="0"/>
          <a:chOff x="0" y="0"/>
          <a:chExt cx="0" cy="0"/>
        </a:xfrm>
      </p:grpSpPr>
      <p:sp>
        <p:nvSpPr>
          <p:cNvPr id="558" name="Google Shape;558;p17"/>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n-GB" dirty="0">
                <a:ea typeface="Arial"/>
                <a:sym typeface="Arial"/>
              </a:rPr>
              <a:t>Calendrier de réalisation de l'évaluation</a:t>
            </a:r>
            <a:endParaRPr dirty="0"/>
          </a:p>
        </p:txBody>
      </p:sp>
      <p:sp>
        <p:nvSpPr>
          <p:cNvPr id="560" name="Google Shape;560;p17"/>
          <p:cNvSpPr txBox="1"/>
          <p:nvPr/>
        </p:nvSpPr>
        <p:spPr>
          <a:xfrm>
            <a:off x="1204222" y="3924743"/>
            <a:ext cx="5051434" cy="156962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400" dirty="0">
                <a:solidFill>
                  <a:schemeClr val="dk1"/>
                </a:solidFill>
                <a:latin typeface="Arial" panose="020B0604020202020204" pitchFamily="34" charset="0"/>
                <a:ea typeface="Calibri"/>
                <a:cs typeface="Arial" panose="020B0604020202020204" pitchFamily="34" charset="0"/>
                <a:sym typeface="Calibri"/>
              </a:rPr>
              <a:t>Si l'enfant présente un </a:t>
            </a:r>
            <a:r>
              <a:rPr lang="en-GB" sz="2400" b="1" dirty="0">
                <a:solidFill>
                  <a:schemeClr val="dk1"/>
                </a:solidFill>
                <a:latin typeface="Arial" panose="020B0604020202020204" pitchFamily="34" charset="0"/>
                <a:ea typeface="Calibri"/>
                <a:cs typeface="Arial" panose="020B0604020202020204" pitchFamily="34" charset="0"/>
                <a:sym typeface="Calibri"/>
              </a:rPr>
              <a:t>risque élevé </a:t>
            </a:r>
            <a:r>
              <a:rPr lang="en-GB" sz="2400" dirty="0">
                <a:solidFill>
                  <a:schemeClr val="dk1"/>
                </a:solidFill>
                <a:latin typeface="Arial" panose="020B0604020202020204" pitchFamily="34" charset="0"/>
                <a:ea typeface="Calibri"/>
                <a:cs typeface="Arial" panose="020B0604020202020204" pitchFamily="34" charset="0"/>
                <a:sym typeface="Calibri"/>
              </a:rPr>
              <a:t>de préjudice, l'évaluation doit commencer </a:t>
            </a:r>
            <a:r>
              <a:rPr lang="en-GB" sz="2400" b="1" dirty="0">
                <a:solidFill>
                  <a:schemeClr val="dk1"/>
                </a:solidFill>
                <a:latin typeface="Arial" panose="020B0604020202020204" pitchFamily="34" charset="0"/>
                <a:ea typeface="Calibri"/>
                <a:cs typeface="Arial" panose="020B0604020202020204" pitchFamily="34" charset="0"/>
                <a:sym typeface="Calibri"/>
              </a:rPr>
              <a:t>immédiatement </a:t>
            </a:r>
            <a:r>
              <a:rPr lang="en-GB" sz="2400" dirty="0">
                <a:solidFill>
                  <a:schemeClr val="dk1"/>
                </a:solidFill>
                <a:latin typeface="Arial" panose="020B0604020202020204" pitchFamily="34" charset="0"/>
                <a:ea typeface="Calibri"/>
                <a:cs typeface="Arial" panose="020B0604020202020204" pitchFamily="34" charset="0"/>
                <a:sym typeface="Calibri"/>
              </a:rPr>
              <a:t>après l'enregistrement, avant de laisser l'enfant.</a:t>
            </a:r>
            <a:endParaRPr sz="2400" dirty="0">
              <a:solidFill>
                <a:schemeClr val="dk1"/>
              </a:solidFill>
              <a:latin typeface="Arial" panose="020B0604020202020204" pitchFamily="34" charset="0"/>
              <a:ea typeface="Calibri"/>
              <a:cs typeface="Arial" panose="020B0604020202020204" pitchFamily="34" charset="0"/>
              <a:sym typeface="Calibri"/>
            </a:endParaRPr>
          </a:p>
        </p:txBody>
      </p:sp>
      <p:sp>
        <p:nvSpPr>
          <p:cNvPr id="561" name="Google Shape;561;p17"/>
          <p:cNvSpPr txBox="1"/>
          <p:nvPr/>
        </p:nvSpPr>
        <p:spPr>
          <a:xfrm>
            <a:off x="6749142" y="3929019"/>
            <a:ext cx="4327571" cy="156962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400" dirty="0">
                <a:solidFill>
                  <a:schemeClr val="dk1"/>
                </a:solidFill>
                <a:latin typeface="Arial" panose="020B0604020202020204" pitchFamily="34" charset="0"/>
                <a:ea typeface="Calibri"/>
                <a:cs typeface="Arial" panose="020B0604020202020204" pitchFamily="34" charset="0"/>
                <a:sym typeface="Calibri"/>
              </a:rPr>
              <a:t>Lorsque le </a:t>
            </a:r>
            <a:r>
              <a:rPr lang="en-GB" sz="2400" b="1" dirty="0">
                <a:solidFill>
                  <a:schemeClr val="dk1"/>
                </a:solidFill>
                <a:latin typeface="Arial" panose="020B0604020202020204" pitchFamily="34" charset="0"/>
                <a:ea typeface="Calibri"/>
                <a:cs typeface="Arial" panose="020B0604020202020204" pitchFamily="34" charset="0"/>
                <a:sym typeface="Calibri"/>
              </a:rPr>
              <a:t>risque de </a:t>
            </a:r>
            <a:r>
              <a:rPr lang="en-GB" sz="2400" dirty="0">
                <a:solidFill>
                  <a:schemeClr val="dk1"/>
                </a:solidFill>
                <a:latin typeface="Arial" panose="020B0604020202020204" pitchFamily="34" charset="0"/>
                <a:ea typeface="Calibri"/>
                <a:cs typeface="Arial" panose="020B0604020202020204" pitchFamily="34" charset="0"/>
                <a:sym typeface="Calibri"/>
              </a:rPr>
              <a:t>préjudice est </a:t>
            </a:r>
            <a:r>
              <a:rPr lang="en-GB" sz="2400" b="1" dirty="0">
                <a:solidFill>
                  <a:schemeClr val="dk1"/>
                </a:solidFill>
                <a:latin typeface="Arial" panose="020B0604020202020204" pitchFamily="34" charset="0"/>
                <a:ea typeface="Calibri"/>
                <a:cs typeface="Arial" panose="020B0604020202020204" pitchFamily="34" charset="0"/>
                <a:sym typeface="Calibri"/>
              </a:rPr>
              <a:t>faible, </a:t>
            </a:r>
            <a:r>
              <a:rPr lang="en-GB" sz="2400" dirty="0">
                <a:solidFill>
                  <a:schemeClr val="dk1"/>
                </a:solidFill>
                <a:latin typeface="Arial" panose="020B0604020202020204" pitchFamily="34" charset="0"/>
                <a:ea typeface="Calibri"/>
                <a:cs typeface="Arial" panose="020B0604020202020204" pitchFamily="34" charset="0"/>
                <a:sym typeface="Calibri"/>
              </a:rPr>
              <a:t>l'évaluation doit être réalisée dans un délai d'</a:t>
            </a:r>
            <a:r>
              <a:rPr lang="en-GB" sz="2400" b="1" dirty="0">
                <a:solidFill>
                  <a:schemeClr val="dk1"/>
                </a:solidFill>
                <a:latin typeface="Arial" panose="020B0604020202020204" pitchFamily="34" charset="0"/>
                <a:ea typeface="Calibri"/>
                <a:cs typeface="Arial" panose="020B0604020202020204" pitchFamily="34" charset="0"/>
                <a:sym typeface="Calibri"/>
              </a:rPr>
              <a:t>une semaine </a:t>
            </a:r>
            <a:r>
              <a:rPr lang="en-GB" sz="2400" dirty="0">
                <a:solidFill>
                  <a:schemeClr val="dk1"/>
                </a:solidFill>
                <a:latin typeface="Arial" panose="020B0604020202020204" pitchFamily="34" charset="0"/>
                <a:ea typeface="Calibri"/>
                <a:cs typeface="Arial" panose="020B0604020202020204" pitchFamily="34" charset="0"/>
                <a:sym typeface="Calibri"/>
              </a:rPr>
              <a:t>après l'enregistrement. </a:t>
            </a:r>
            <a:endParaRPr sz="2400" dirty="0">
              <a:solidFill>
                <a:schemeClr val="dk1"/>
              </a:solidFill>
              <a:latin typeface="Arial" panose="020B0604020202020204" pitchFamily="34" charset="0"/>
              <a:ea typeface="Calibri"/>
              <a:cs typeface="Arial" panose="020B0604020202020204" pitchFamily="34" charset="0"/>
              <a:sym typeface="Calibri"/>
            </a:endParaRPr>
          </a:p>
        </p:txBody>
      </p:sp>
      <p:sp>
        <p:nvSpPr>
          <p:cNvPr id="562" name="Google Shape;562;p17"/>
          <p:cNvSpPr/>
          <p:nvPr/>
        </p:nvSpPr>
        <p:spPr>
          <a:xfrm>
            <a:off x="2745329" y="1738648"/>
            <a:ext cx="684271" cy="1690352"/>
          </a:xfrm>
          <a:prstGeom prst="rect">
            <a:avLst/>
          </a:prstGeom>
          <a:solidFill>
            <a:srgbClr val="E05740"/>
          </a:solidFill>
          <a:ln w="38100" cap="flat" cmpd="sng">
            <a:solidFill>
              <a:srgbClr val="E05740"/>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r>
              <a:rPr lang="en-GB" sz="3200" b="1" dirty="0">
                <a:solidFill>
                  <a:schemeClr val="lt1"/>
                </a:solidFill>
                <a:latin typeface="Britannic Bold" panose="020B0903060703020204" pitchFamily="34" charset="0"/>
                <a:ea typeface="Federo"/>
                <a:cs typeface="Arial" panose="020B0604020202020204" pitchFamily="34" charset="0"/>
                <a:sym typeface="Federo"/>
              </a:rPr>
              <a:t>!</a:t>
            </a:r>
            <a:endParaRPr dirty="0">
              <a:latin typeface="Britannic Bold" panose="020B0903060703020204" pitchFamily="34" charset="0"/>
              <a:cs typeface="Arial" panose="020B0604020202020204" pitchFamily="34" charset="0"/>
            </a:endParaRPr>
          </a:p>
        </p:txBody>
      </p:sp>
      <p:grpSp>
        <p:nvGrpSpPr>
          <p:cNvPr id="563" name="Google Shape;563;p17"/>
          <p:cNvGrpSpPr/>
          <p:nvPr/>
        </p:nvGrpSpPr>
        <p:grpSpPr>
          <a:xfrm>
            <a:off x="8359989" y="1816204"/>
            <a:ext cx="684271" cy="1690351"/>
            <a:chOff x="8319057" y="1952981"/>
            <a:chExt cx="490777" cy="1361439"/>
          </a:xfrm>
        </p:grpSpPr>
        <p:sp>
          <p:nvSpPr>
            <p:cNvPr id="564" name="Google Shape;564;p17"/>
            <p:cNvSpPr/>
            <p:nvPr/>
          </p:nvSpPr>
          <p:spPr>
            <a:xfrm>
              <a:off x="8319057" y="2842259"/>
              <a:ext cx="487680" cy="472161"/>
            </a:xfrm>
            <a:prstGeom prst="rect">
              <a:avLst/>
            </a:prstGeom>
            <a:solidFill>
              <a:schemeClr val="accent3">
                <a:lumMod val="75000"/>
              </a:schemeClr>
            </a:solidFill>
            <a:ln w="38100" cap="flat" cmpd="sng">
              <a:solidFill>
                <a:schemeClr val="accent3">
                  <a:lumMod val="75000"/>
                </a:schemeClr>
              </a:solidFill>
              <a:prstDash val="solid"/>
              <a:miter lim="800000"/>
              <a:headEnd type="none" w="sm" len="sm"/>
              <a:tailEnd type="none" w="sm" len="sm"/>
            </a:ln>
          </p:spPr>
          <p:txBody>
            <a:bodyPr spcFirstLastPara="1" wrap="square" lIns="91425" tIns="0" rIns="91425" bIns="0" anchor="t" anchorCtr="0">
              <a:noAutofit/>
            </a:bodyPr>
            <a:lstStyle/>
            <a:p>
              <a:pPr marL="0" marR="0" lvl="0" indent="0" algn="ctr" rtl="0">
                <a:spcBef>
                  <a:spcPts val="0"/>
                </a:spcBef>
                <a:spcAft>
                  <a:spcPts val="0"/>
                </a:spcAft>
                <a:buNone/>
              </a:pPr>
              <a:r>
                <a:rPr lang="en-GB" sz="3200" b="1" dirty="0">
                  <a:solidFill>
                    <a:schemeClr val="lt1"/>
                  </a:solidFill>
                  <a:latin typeface="Britannic Bold" panose="020B0903060703020204" pitchFamily="34" charset="0"/>
                  <a:ea typeface="Federo"/>
                  <a:cs typeface="Arial" panose="020B0604020202020204" pitchFamily="34" charset="0"/>
                  <a:sym typeface="Federo"/>
                </a:rPr>
                <a:t>!</a:t>
              </a:r>
              <a:endParaRPr dirty="0">
                <a:latin typeface="Britannic Bold" panose="020B0903060703020204" pitchFamily="34" charset="0"/>
                <a:cs typeface="Arial" panose="020B0604020202020204" pitchFamily="34" charset="0"/>
              </a:endParaRPr>
            </a:p>
          </p:txBody>
        </p:sp>
        <p:sp>
          <p:nvSpPr>
            <p:cNvPr id="565" name="Google Shape;565;p17"/>
            <p:cNvSpPr/>
            <p:nvPr/>
          </p:nvSpPr>
          <p:spPr>
            <a:xfrm>
              <a:off x="8322154" y="1952981"/>
              <a:ext cx="487680" cy="884059"/>
            </a:xfrm>
            <a:prstGeom prst="rect">
              <a:avLst/>
            </a:prstGeom>
            <a:solidFill>
              <a:schemeClr val="lt1"/>
            </a:solidFill>
            <a:ln w="38100" cap="flat" cmpd="sng">
              <a:solidFill>
                <a:schemeClr val="accent3">
                  <a:lumMod val="75000"/>
                </a:schemeClr>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endParaRPr sz="3200" b="1" dirty="0">
                <a:solidFill>
                  <a:schemeClr val="lt1"/>
                </a:solidFill>
                <a:latin typeface="Arial" panose="020B0604020202020204" pitchFamily="34" charset="0"/>
                <a:ea typeface="Bodoni"/>
                <a:cs typeface="Arial" panose="020B0604020202020204" pitchFamily="34" charset="0"/>
                <a:sym typeface="Bodoni"/>
              </a:endParaRPr>
            </a:p>
          </p:txBody>
        </p:sp>
      </p:grpSp>
      <p:pic>
        <p:nvPicPr>
          <p:cNvPr id="8" name="Graphic 7" descr="Stopwatch 75% with solid fill">
            <a:extLst>
              <a:ext uri="{FF2B5EF4-FFF2-40B4-BE49-F238E27FC236}">
                <a16:creationId xmlns:a16="http://schemas.microsoft.com/office/drawing/2014/main" id="{1CA0C7DD-2BF7-0648-EF83-5FEB8B7FB70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372617" y="2084018"/>
            <a:ext cx="1371816" cy="1371816"/>
          </a:xfrm>
          <a:prstGeom prst="rect">
            <a:avLst/>
          </a:prstGeom>
        </p:spPr>
      </p:pic>
      <p:pic>
        <p:nvPicPr>
          <p:cNvPr id="9" name="Graphic 8" descr="Stopwatch 25% with solid fill">
            <a:extLst>
              <a:ext uri="{FF2B5EF4-FFF2-40B4-BE49-F238E27FC236}">
                <a16:creationId xmlns:a16="http://schemas.microsoft.com/office/drawing/2014/main" id="{8C00FA2B-1FC6-7F2F-6126-BD905CEF73B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757957" y="2134740"/>
            <a:ext cx="1371815" cy="1371815"/>
          </a:xfrm>
          <a:prstGeom prst="rect">
            <a:avLst/>
          </a:prstGeom>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961B7-335C-5853-E957-BC1BB54A775F}"/>
              </a:ext>
            </a:extLst>
          </p:cNvPr>
          <p:cNvSpPr>
            <a:spLocks noGrp="1"/>
          </p:cNvSpPr>
          <p:nvPr>
            <p:ph type="title"/>
          </p:nvPr>
        </p:nvSpPr>
        <p:spPr/>
        <p:txBody>
          <a:bodyPr/>
          <a:lstStyle/>
          <a:p>
            <a:r>
              <a:rPr lang="en-GB" dirty="0"/>
              <a:t>Remplir le formulaire d'évaluation</a:t>
            </a:r>
            <a:endParaRPr lang="en-BE" dirty="0"/>
          </a:p>
        </p:txBody>
      </p:sp>
      <p:grpSp>
        <p:nvGrpSpPr>
          <p:cNvPr id="3" name="Group 2">
            <a:extLst>
              <a:ext uri="{FF2B5EF4-FFF2-40B4-BE49-F238E27FC236}">
                <a16:creationId xmlns:a16="http://schemas.microsoft.com/office/drawing/2014/main" id="{5F48D1BA-C74A-61AF-3DCE-38BF9064E4C0}"/>
              </a:ext>
            </a:extLst>
          </p:cNvPr>
          <p:cNvGrpSpPr/>
          <p:nvPr/>
        </p:nvGrpSpPr>
        <p:grpSpPr>
          <a:xfrm>
            <a:off x="4488676" y="2150054"/>
            <a:ext cx="3001676" cy="2928178"/>
            <a:chOff x="1744894" y="2192954"/>
            <a:chExt cx="2564275" cy="2460995"/>
          </a:xfrm>
        </p:grpSpPr>
        <p:grpSp>
          <p:nvGrpSpPr>
            <p:cNvPr id="4" name="Group 3">
              <a:extLst>
                <a:ext uri="{FF2B5EF4-FFF2-40B4-BE49-F238E27FC236}">
                  <a16:creationId xmlns:a16="http://schemas.microsoft.com/office/drawing/2014/main" id="{5FA7FF35-E253-0F4E-AF48-B56744685A5C}"/>
                </a:ext>
              </a:extLst>
            </p:cNvPr>
            <p:cNvGrpSpPr/>
            <p:nvPr/>
          </p:nvGrpSpPr>
          <p:grpSpPr>
            <a:xfrm>
              <a:off x="1744894" y="2192954"/>
              <a:ext cx="2564275" cy="2460995"/>
              <a:chOff x="1459832" y="2812046"/>
              <a:chExt cx="1953652" cy="1874967"/>
            </a:xfrm>
          </p:grpSpPr>
          <p:sp>
            <p:nvSpPr>
              <p:cNvPr id="8" name="Rectangle: Single Corner Snipped 7">
                <a:extLst>
                  <a:ext uri="{FF2B5EF4-FFF2-40B4-BE49-F238E27FC236}">
                    <a16:creationId xmlns:a16="http://schemas.microsoft.com/office/drawing/2014/main" id="{65CADD4C-7EBF-B909-922E-45F0089A8D6C}"/>
                  </a:ext>
                </a:extLst>
              </p:cNvPr>
              <p:cNvSpPr/>
              <p:nvPr/>
            </p:nvSpPr>
            <p:spPr>
              <a:xfrm rot="20978324">
                <a:off x="1459832" y="2999874"/>
                <a:ext cx="1283368" cy="1556084"/>
              </a:xfrm>
              <a:prstGeom prst="snip1Rect">
                <a:avLst/>
              </a:prstGeom>
              <a:solidFill>
                <a:schemeClr val="accent6"/>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Rectangle: Single Corner Snipped 8">
                <a:extLst>
                  <a:ext uri="{FF2B5EF4-FFF2-40B4-BE49-F238E27FC236}">
                    <a16:creationId xmlns:a16="http://schemas.microsoft.com/office/drawing/2014/main" id="{96D87719-FDCA-ACDE-C758-90A5517170E5}"/>
                  </a:ext>
                </a:extLst>
              </p:cNvPr>
              <p:cNvSpPr/>
              <p:nvPr/>
            </p:nvSpPr>
            <p:spPr>
              <a:xfrm>
                <a:off x="1871174" y="2812046"/>
                <a:ext cx="1283368" cy="1556084"/>
              </a:xfrm>
              <a:prstGeom prst="snip1Rect">
                <a:avLst/>
              </a:prstGeom>
              <a:solidFill>
                <a:schemeClr val="accent6"/>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Rectangle: Single Corner Snipped 9">
                <a:extLst>
                  <a:ext uri="{FF2B5EF4-FFF2-40B4-BE49-F238E27FC236}">
                    <a16:creationId xmlns:a16="http://schemas.microsoft.com/office/drawing/2014/main" id="{CEEC5176-B487-2EE9-F45E-8130FF8D72E5}"/>
                  </a:ext>
                </a:extLst>
              </p:cNvPr>
              <p:cNvSpPr/>
              <p:nvPr/>
            </p:nvSpPr>
            <p:spPr>
              <a:xfrm rot="582585">
                <a:off x="2130116" y="3130929"/>
                <a:ext cx="1283368" cy="1556084"/>
              </a:xfrm>
              <a:prstGeom prst="snip1Rect">
                <a:avLst/>
              </a:prstGeom>
              <a:solidFill>
                <a:schemeClr val="accent6"/>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5" name="Group 4">
              <a:extLst>
                <a:ext uri="{FF2B5EF4-FFF2-40B4-BE49-F238E27FC236}">
                  <a16:creationId xmlns:a16="http://schemas.microsoft.com/office/drawing/2014/main" id="{791ACFD1-15C3-A3EC-5843-468F6444A1F7}"/>
                </a:ext>
              </a:extLst>
            </p:cNvPr>
            <p:cNvGrpSpPr/>
            <p:nvPr/>
          </p:nvGrpSpPr>
          <p:grpSpPr>
            <a:xfrm rot="619501">
              <a:off x="3224746" y="3087487"/>
              <a:ext cx="506112" cy="1135915"/>
              <a:chOff x="5960196" y="3632825"/>
              <a:chExt cx="324376" cy="728028"/>
            </a:xfrm>
            <a:solidFill>
              <a:schemeClr val="bg1"/>
            </a:solidFill>
          </p:grpSpPr>
          <p:sp>
            <p:nvSpPr>
              <p:cNvPr id="6" name="Round Same Side Corner Rectangle 46">
                <a:extLst>
                  <a:ext uri="{FF2B5EF4-FFF2-40B4-BE49-F238E27FC236}">
                    <a16:creationId xmlns:a16="http://schemas.microsoft.com/office/drawing/2014/main" id="{8821C62F-480E-5C6F-380A-FF1A37AA19F8}"/>
                  </a:ext>
                </a:extLst>
              </p:cNvPr>
              <p:cNvSpPr/>
              <p:nvPr/>
            </p:nvSpPr>
            <p:spPr>
              <a:xfrm>
                <a:off x="5962575" y="4012912"/>
                <a:ext cx="320731" cy="34794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Oval 6">
                <a:extLst>
                  <a:ext uri="{FF2B5EF4-FFF2-40B4-BE49-F238E27FC236}">
                    <a16:creationId xmlns:a16="http://schemas.microsoft.com/office/drawing/2014/main" id="{4776D559-2653-CBC3-64FA-B9887AC88C2E}"/>
                  </a:ext>
                </a:extLst>
              </p:cNvPr>
              <p:cNvSpPr/>
              <p:nvPr/>
            </p:nvSpPr>
            <p:spPr>
              <a:xfrm>
                <a:off x="5960196" y="3632825"/>
                <a:ext cx="324376" cy="32437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grpSp>
        <p:nvGrpSpPr>
          <p:cNvPr id="19" name="Group 18">
            <a:extLst>
              <a:ext uri="{FF2B5EF4-FFF2-40B4-BE49-F238E27FC236}">
                <a16:creationId xmlns:a16="http://schemas.microsoft.com/office/drawing/2014/main" id="{F4F346D5-C46A-4855-A7C0-450044343F95}"/>
              </a:ext>
            </a:extLst>
          </p:cNvPr>
          <p:cNvGrpSpPr/>
          <p:nvPr/>
        </p:nvGrpSpPr>
        <p:grpSpPr>
          <a:xfrm>
            <a:off x="10228983" y="337468"/>
            <a:ext cx="1587872" cy="1368854"/>
            <a:chOff x="10228983" y="337468"/>
            <a:chExt cx="1587872" cy="1368854"/>
          </a:xfrm>
        </p:grpSpPr>
        <p:sp>
          <p:nvSpPr>
            <p:cNvPr id="20" name="Hexagon 19">
              <a:extLst>
                <a:ext uri="{FF2B5EF4-FFF2-40B4-BE49-F238E27FC236}">
                  <a16:creationId xmlns:a16="http://schemas.microsoft.com/office/drawing/2014/main" id="{43008AEB-F143-C81A-D0EA-8729861C39F1}"/>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21" name="Group 20">
              <a:extLst>
                <a:ext uri="{FF2B5EF4-FFF2-40B4-BE49-F238E27FC236}">
                  <a16:creationId xmlns:a16="http://schemas.microsoft.com/office/drawing/2014/main" id="{46E66271-7A9A-CEB6-0408-6C2289F54D46}"/>
                </a:ext>
              </a:extLst>
            </p:cNvPr>
            <p:cNvGrpSpPr/>
            <p:nvPr/>
          </p:nvGrpSpPr>
          <p:grpSpPr>
            <a:xfrm>
              <a:off x="10621771" y="762700"/>
              <a:ext cx="562136" cy="634675"/>
              <a:chOff x="760175" y="830142"/>
              <a:chExt cx="867619" cy="979579"/>
            </a:xfrm>
          </p:grpSpPr>
          <p:sp>
            <p:nvSpPr>
              <p:cNvPr id="25" name="Rectangle 24">
                <a:extLst>
                  <a:ext uri="{FF2B5EF4-FFF2-40B4-BE49-F238E27FC236}">
                    <a16:creationId xmlns:a16="http://schemas.microsoft.com/office/drawing/2014/main" id="{CEF4314D-210D-F4B1-D9F8-757BD69B3BA8}"/>
                  </a:ext>
                </a:extLst>
              </p:cNvPr>
              <p:cNvSpPr/>
              <p:nvPr/>
            </p:nvSpPr>
            <p:spPr>
              <a:xfrm>
                <a:off x="864636" y="830142"/>
                <a:ext cx="763158" cy="97957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latin typeface="Arial" panose="020B0604020202020204" pitchFamily="34" charset="0"/>
                    <a:cs typeface="Arial" panose="020B0604020202020204" pitchFamily="34" charset="0"/>
                  </a:rPr>
                  <a:t>127-</a:t>
                </a:r>
              </a:p>
              <a:p>
                <a:pPr algn="ctr"/>
                <a:r>
                  <a:rPr lang="en-CA" sz="1600" b="1" dirty="0">
                    <a:latin typeface="Arial" panose="020B0604020202020204" pitchFamily="34" charset="0"/>
                    <a:cs typeface="Arial" panose="020B0604020202020204" pitchFamily="34" charset="0"/>
                  </a:rPr>
                  <a:t>131</a:t>
                </a:r>
              </a:p>
            </p:txBody>
          </p:sp>
          <p:sp>
            <p:nvSpPr>
              <p:cNvPr id="26" name="Rectangle 25">
                <a:extLst>
                  <a:ext uri="{FF2B5EF4-FFF2-40B4-BE49-F238E27FC236}">
                    <a16:creationId xmlns:a16="http://schemas.microsoft.com/office/drawing/2014/main" id="{49600D84-8FB9-62FD-E020-6A63C14F1603}"/>
                  </a:ext>
                </a:extLst>
              </p:cNvPr>
              <p:cNvSpPr/>
              <p:nvPr/>
            </p:nvSpPr>
            <p:spPr>
              <a:xfrm>
                <a:off x="760175" y="830144"/>
                <a:ext cx="149292" cy="97957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22" name="Group 21">
              <a:extLst>
                <a:ext uri="{FF2B5EF4-FFF2-40B4-BE49-F238E27FC236}">
                  <a16:creationId xmlns:a16="http://schemas.microsoft.com/office/drawing/2014/main" id="{974F96BD-1799-3846-87B8-D82CD3412409}"/>
                </a:ext>
              </a:extLst>
            </p:cNvPr>
            <p:cNvGrpSpPr/>
            <p:nvPr/>
          </p:nvGrpSpPr>
          <p:grpSpPr>
            <a:xfrm>
              <a:off x="11325415" y="762701"/>
              <a:ext cx="182192" cy="634674"/>
              <a:chOff x="2121762" y="2323619"/>
              <a:chExt cx="200378" cy="825210"/>
            </a:xfrm>
          </p:grpSpPr>
          <p:sp>
            <p:nvSpPr>
              <p:cNvPr id="23" name="Isosceles Triangle 22">
                <a:extLst>
                  <a:ext uri="{FF2B5EF4-FFF2-40B4-BE49-F238E27FC236}">
                    <a16:creationId xmlns:a16="http://schemas.microsoft.com/office/drawing/2014/main" id="{A94EF64F-4592-6853-616F-3935ECAC8AA6}"/>
                  </a:ext>
                </a:extLst>
              </p:cNvPr>
              <p:cNvSpPr/>
              <p:nvPr/>
            </p:nvSpPr>
            <p:spPr>
              <a:xfrm>
                <a:off x="2121763" y="2323619"/>
                <a:ext cx="200377" cy="172739"/>
              </a:xfrm>
              <a:prstGeom prst="triangl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4" name="Rectangle 23">
                <a:extLst>
                  <a:ext uri="{FF2B5EF4-FFF2-40B4-BE49-F238E27FC236}">
                    <a16:creationId xmlns:a16="http://schemas.microsoft.com/office/drawing/2014/main" id="{5882B69F-1069-65C6-FF52-098C9B565B90}"/>
                  </a:ext>
                </a:extLst>
              </p:cNvPr>
              <p:cNvSpPr/>
              <p:nvPr/>
            </p:nvSpPr>
            <p:spPr>
              <a:xfrm>
                <a:off x="2121762" y="2496169"/>
                <a:ext cx="200377" cy="6526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308290837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Oval 29">
            <a:extLst>
              <a:ext uri="{FF2B5EF4-FFF2-40B4-BE49-F238E27FC236}">
                <a16:creationId xmlns:a16="http://schemas.microsoft.com/office/drawing/2014/main" id="{006258B3-F0C7-D70A-B6D0-C482E70D76C0}"/>
              </a:ext>
            </a:extLst>
          </p:cNvPr>
          <p:cNvSpPr/>
          <p:nvPr/>
        </p:nvSpPr>
        <p:spPr>
          <a:xfrm>
            <a:off x="5526168" y="2219924"/>
            <a:ext cx="2028823" cy="2028823"/>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40F256B-E856-0640-5E61-73ACAEC250DA}"/>
              </a:ext>
            </a:extLst>
          </p:cNvPr>
          <p:cNvSpPr>
            <a:spLocks noGrp="1"/>
          </p:cNvSpPr>
          <p:nvPr>
            <p:ph type="title"/>
          </p:nvPr>
        </p:nvSpPr>
        <p:spPr>
          <a:xfrm>
            <a:off x="614351" y="120516"/>
            <a:ext cx="10963298" cy="868968"/>
          </a:xfrm>
        </p:spPr>
        <p:txBody>
          <a:bodyPr>
            <a:normAutofit fontScale="90000"/>
          </a:bodyPr>
          <a:lstStyle/>
          <a:p>
            <a:r>
              <a:rPr lang="en-GB" dirty="0"/>
              <a:t>Identifier les besoins sur la base de l'analyse des risques en matière de protection de l'enfance</a:t>
            </a:r>
            <a:endParaRPr lang="en-BE" dirty="0"/>
          </a:p>
        </p:txBody>
      </p:sp>
      <p:sp>
        <p:nvSpPr>
          <p:cNvPr id="15" name="TextBox 14">
            <a:extLst>
              <a:ext uri="{FF2B5EF4-FFF2-40B4-BE49-F238E27FC236}">
                <a16:creationId xmlns:a16="http://schemas.microsoft.com/office/drawing/2014/main" id="{A6E99E0C-463D-7BF7-8135-C8865ED5843A}"/>
              </a:ext>
            </a:extLst>
          </p:cNvPr>
          <p:cNvSpPr txBox="1"/>
          <p:nvPr/>
        </p:nvSpPr>
        <p:spPr>
          <a:xfrm>
            <a:off x="1372662" y="2100656"/>
            <a:ext cx="3568402" cy="3477875"/>
          </a:xfrm>
          <a:prstGeom prst="rect">
            <a:avLst/>
          </a:prstGeom>
          <a:noFill/>
        </p:spPr>
        <p:txBody>
          <a:bodyPr wrap="square" lIns="91440" tIns="45720" rIns="91440" bIns="45720" rtlCol="0" anchor="t">
            <a:spAutoFit/>
          </a:bodyPr>
          <a:lstStyle/>
          <a:p>
            <a:r>
              <a:rPr lang="en-GB" sz="2000" dirty="0">
                <a:latin typeface="Arial" panose="020B0604020202020204" pitchFamily="34" charset="0"/>
                <a:cs typeface="Arial" panose="020B0604020202020204" pitchFamily="34" charset="0"/>
              </a:rPr>
              <a:t>Après avoir examiné les facteurs de risque et de protection, le </a:t>
            </a:r>
            <a:r>
              <a:rPr lang="en-GB" sz="2000" dirty="0" err="1">
                <a:latin typeface="Arial" panose="020B0604020202020204" pitchFamily="34" charset="0"/>
                <a:cs typeface="Arial" panose="020B0604020202020204" pitchFamily="34" charset="0"/>
              </a:rPr>
              <a:t>gestionnaire</a:t>
            </a:r>
            <a:r>
              <a:rPr lang="en-GB" sz="2000" dirty="0">
                <a:latin typeface="Arial" panose="020B0604020202020204" pitchFamily="34" charset="0"/>
                <a:cs typeface="Arial" panose="020B0604020202020204" pitchFamily="34" charset="0"/>
              </a:rPr>
              <a:t> de </a:t>
            </a:r>
            <a:r>
              <a:rPr lang="en-GB" sz="2000" dirty="0" err="1">
                <a:latin typeface="Arial" panose="020B0604020202020204" pitchFamily="34" charset="0"/>
                <a:cs typeface="Arial" panose="020B0604020202020204" pitchFamily="34" charset="0"/>
              </a:rPr>
              <a:t>cas</a:t>
            </a:r>
            <a:r>
              <a:rPr lang="en-GB" sz="2000" dirty="0">
                <a:latin typeface="Arial" panose="020B0604020202020204" pitchFamily="34" charset="0"/>
                <a:cs typeface="Arial" panose="020B0604020202020204" pitchFamily="34" charset="0"/>
              </a:rPr>
              <a:t> devra conclure l'analyse en identifiant les besoins de l'enfant.</a:t>
            </a:r>
          </a:p>
          <a:p>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Il est important de se concentrer sur l'identification des besoins plutôt que sur les services requis.</a:t>
            </a:r>
          </a:p>
        </p:txBody>
      </p:sp>
      <p:sp>
        <p:nvSpPr>
          <p:cNvPr id="16" name="TextBox 15">
            <a:extLst>
              <a:ext uri="{FF2B5EF4-FFF2-40B4-BE49-F238E27FC236}">
                <a16:creationId xmlns:a16="http://schemas.microsoft.com/office/drawing/2014/main" id="{A9199835-FC39-3666-27AE-515784A47383}"/>
              </a:ext>
            </a:extLst>
          </p:cNvPr>
          <p:cNvSpPr txBox="1"/>
          <p:nvPr/>
        </p:nvSpPr>
        <p:spPr>
          <a:xfrm>
            <a:off x="5526168" y="4709224"/>
            <a:ext cx="2028823" cy="461665"/>
          </a:xfrm>
          <a:prstGeom prst="rect">
            <a:avLst/>
          </a:prstGeom>
          <a:noFill/>
        </p:spPr>
        <p:txBody>
          <a:bodyPr wrap="square" lIns="91440" tIns="45720" rIns="91440" bIns="45720" rtlCol="0" anchor="t">
            <a:spAutoFit/>
          </a:bodyPr>
          <a:lstStyle/>
          <a:p>
            <a:pPr algn="ctr"/>
            <a:r>
              <a:rPr lang="en-GB" sz="2400" b="1" dirty="0">
                <a:latin typeface="Arial" panose="020B0604020202020204" pitchFamily="34" charset="0"/>
                <a:cs typeface="Arial" panose="020B0604020202020204" pitchFamily="34" charset="0"/>
              </a:rPr>
              <a:t>BESOINS</a:t>
            </a:r>
          </a:p>
        </p:txBody>
      </p:sp>
      <p:sp>
        <p:nvSpPr>
          <p:cNvPr id="25" name="TextBox 24">
            <a:extLst>
              <a:ext uri="{FF2B5EF4-FFF2-40B4-BE49-F238E27FC236}">
                <a16:creationId xmlns:a16="http://schemas.microsoft.com/office/drawing/2014/main" id="{148EAABC-CA69-2CA6-DEF5-672990E86A91}"/>
              </a:ext>
            </a:extLst>
          </p:cNvPr>
          <p:cNvSpPr txBox="1"/>
          <p:nvPr/>
        </p:nvSpPr>
        <p:spPr>
          <a:xfrm>
            <a:off x="8059919" y="4709224"/>
            <a:ext cx="2989800" cy="461665"/>
          </a:xfrm>
          <a:prstGeom prst="rect">
            <a:avLst/>
          </a:prstGeom>
          <a:noFill/>
        </p:spPr>
        <p:txBody>
          <a:bodyPr wrap="square" lIns="91440" tIns="45720" rIns="91440" bIns="45720" rtlCol="0" anchor="t">
            <a:spAutoFit/>
          </a:bodyPr>
          <a:lstStyle/>
          <a:p>
            <a:pPr algn="ctr"/>
            <a:r>
              <a:rPr lang="en-GB" sz="2400" b="1" dirty="0">
                <a:latin typeface="Arial" panose="020B0604020202020204" pitchFamily="34" charset="0"/>
                <a:cs typeface="Arial" panose="020B0604020202020204" pitchFamily="34" charset="0"/>
              </a:rPr>
              <a:t>SERVICES</a:t>
            </a:r>
          </a:p>
        </p:txBody>
      </p:sp>
      <p:sp>
        <p:nvSpPr>
          <p:cNvPr id="31" name="Hexagon 30">
            <a:extLst>
              <a:ext uri="{FF2B5EF4-FFF2-40B4-BE49-F238E27FC236}">
                <a16:creationId xmlns:a16="http://schemas.microsoft.com/office/drawing/2014/main" id="{966EF0E8-DCF4-8DDB-DBBD-DB091CC605C3}"/>
              </a:ext>
            </a:extLst>
          </p:cNvPr>
          <p:cNvSpPr/>
          <p:nvPr/>
        </p:nvSpPr>
        <p:spPr>
          <a:xfrm>
            <a:off x="6030079" y="2803513"/>
            <a:ext cx="1017046" cy="907510"/>
          </a:xfrm>
          <a:prstGeom prst="hexagon">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dirty="0">
              <a:solidFill>
                <a:schemeClr val="tx1"/>
              </a:solidFill>
              <a:latin typeface="Arial" panose="020B0604020202020204" pitchFamily="34" charset="0"/>
              <a:cs typeface="Arial" panose="020B0604020202020204" pitchFamily="34" charset="0"/>
            </a:endParaRPr>
          </a:p>
        </p:txBody>
      </p:sp>
      <p:sp>
        <p:nvSpPr>
          <p:cNvPr id="32" name="Hexagon 31">
            <a:extLst>
              <a:ext uri="{FF2B5EF4-FFF2-40B4-BE49-F238E27FC236}">
                <a16:creationId xmlns:a16="http://schemas.microsoft.com/office/drawing/2014/main" id="{5A1FCF51-7B8D-81A9-24C4-75F2A59B5D17}"/>
              </a:ext>
            </a:extLst>
          </p:cNvPr>
          <p:cNvSpPr/>
          <p:nvPr/>
        </p:nvSpPr>
        <p:spPr>
          <a:xfrm rot="20655415">
            <a:off x="8371296" y="2657242"/>
            <a:ext cx="1017046" cy="907510"/>
          </a:xfrm>
          <a:prstGeom prst="hexagon">
            <a:avLst/>
          </a:prstGeom>
          <a:solidFill>
            <a:schemeClr val="accent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dirty="0">
              <a:solidFill>
                <a:schemeClr val="tx1"/>
              </a:solidFill>
              <a:latin typeface="Arial" panose="020B0604020202020204" pitchFamily="34" charset="0"/>
              <a:cs typeface="Arial" panose="020B0604020202020204" pitchFamily="34" charset="0"/>
            </a:endParaRPr>
          </a:p>
        </p:txBody>
      </p:sp>
      <p:sp>
        <p:nvSpPr>
          <p:cNvPr id="33" name="Hexagon 32">
            <a:extLst>
              <a:ext uri="{FF2B5EF4-FFF2-40B4-BE49-F238E27FC236}">
                <a16:creationId xmlns:a16="http://schemas.microsoft.com/office/drawing/2014/main" id="{F764C430-91C4-C3B4-BB03-5CB5C790369C}"/>
              </a:ext>
            </a:extLst>
          </p:cNvPr>
          <p:cNvSpPr/>
          <p:nvPr/>
        </p:nvSpPr>
        <p:spPr>
          <a:xfrm>
            <a:off x="9396209" y="3341237"/>
            <a:ext cx="1017046" cy="907510"/>
          </a:xfrm>
          <a:prstGeom prst="hexagon">
            <a:avLst/>
          </a:prstGeom>
          <a:solidFill>
            <a:schemeClr val="accent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dirty="0">
              <a:solidFill>
                <a:schemeClr val="tx1"/>
              </a:solidFill>
              <a:latin typeface="Arial" panose="020B0604020202020204" pitchFamily="34" charset="0"/>
              <a:cs typeface="Arial" panose="020B0604020202020204" pitchFamily="34" charset="0"/>
            </a:endParaRPr>
          </a:p>
        </p:txBody>
      </p:sp>
      <p:sp>
        <p:nvSpPr>
          <p:cNvPr id="34" name="Hexagon 33">
            <a:extLst>
              <a:ext uri="{FF2B5EF4-FFF2-40B4-BE49-F238E27FC236}">
                <a16:creationId xmlns:a16="http://schemas.microsoft.com/office/drawing/2014/main" id="{A56D891B-FBC8-4199-1078-D25ACFC1577B}"/>
              </a:ext>
            </a:extLst>
          </p:cNvPr>
          <p:cNvSpPr/>
          <p:nvPr/>
        </p:nvSpPr>
        <p:spPr>
          <a:xfrm rot="2641157">
            <a:off x="9664854" y="2199162"/>
            <a:ext cx="1017046" cy="907510"/>
          </a:xfrm>
          <a:prstGeom prst="hexagon">
            <a:avLst/>
          </a:prstGeom>
          <a:solidFill>
            <a:schemeClr val="accent5"/>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8477260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67B77-6855-CDE4-FE33-B10621B6BD1B}"/>
              </a:ext>
            </a:extLst>
          </p:cNvPr>
          <p:cNvSpPr>
            <a:spLocks noGrp="1"/>
          </p:cNvSpPr>
          <p:nvPr>
            <p:ph type="title"/>
          </p:nvPr>
        </p:nvSpPr>
        <p:spPr/>
        <p:txBody>
          <a:bodyPr/>
          <a:lstStyle/>
          <a:p>
            <a:r>
              <a:rPr lang="en-GB" dirty="0"/>
              <a:t>Identifier et hiérarchiser les besoins </a:t>
            </a:r>
            <a:endParaRPr lang="en-BE" dirty="0"/>
          </a:p>
        </p:txBody>
      </p:sp>
      <p:sp>
        <p:nvSpPr>
          <p:cNvPr id="10" name="Hexagon 9">
            <a:extLst>
              <a:ext uri="{FF2B5EF4-FFF2-40B4-BE49-F238E27FC236}">
                <a16:creationId xmlns:a16="http://schemas.microsoft.com/office/drawing/2014/main" id="{135D8208-EE76-E47C-C44B-28FC7A21E40E}"/>
              </a:ext>
            </a:extLst>
          </p:cNvPr>
          <p:cNvSpPr/>
          <p:nvPr/>
        </p:nvSpPr>
        <p:spPr>
          <a:xfrm>
            <a:off x="6039030" y="3713753"/>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Documentation civile</a:t>
            </a:r>
            <a:endParaRPr lang="en-BE" dirty="0">
              <a:solidFill>
                <a:schemeClr val="tx1"/>
              </a:solidFill>
              <a:latin typeface="Arial" panose="020B0604020202020204" pitchFamily="34" charset="0"/>
              <a:cs typeface="Arial" panose="020B0604020202020204" pitchFamily="34" charset="0"/>
            </a:endParaRPr>
          </a:p>
        </p:txBody>
      </p:sp>
      <p:sp>
        <p:nvSpPr>
          <p:cNvPr id="11" name="Hexagon 10">
            <a:extLst>
              <a:ext uri="{FF2B5EF4-FFF2-40B4-BE49-F238E27FC236}">
                <a16:creationId xmlns:a16="http://schemas.microsoft.com/office/drawing/2014/main" id="{9EB2E412-349C-C6FA-E433-EE96E3BB0D14}"/>
              </a:ext>
            </a:extLst>
          </p:cNvPr>
          <p:cNvSpPr/>
          <p:nvPr/>
        </p:nvSpPr>
        <p:spPr>
          <a:xfrm>
            <a:off x="5962059" y="2386990"/>
            <a:ext cx="2194970"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latin typeface="Arial" panose="020B0604020202020204" pitchFamily="34" charset="0"/>
                <a:cs typeface="Arial" panose="020B0604020202020204" pitchFamily="34" charset="0"/>
              </a:rPr>
              <a:t>Santé (physique, santé sexuelle et reproductive)</a:t>
            </a:r>
            <a:endParaRPr lang="en-BE" sz="1600" dirty="0">
              <a:solidFill>
                <a:schemeClr val="tx1"/>
              </a:solidFill>
              <a:latin typeface="Arial" panose="020B0604020202020204" pitchFamily="34" charset="0"/>
              <a:cs typeface="Arial" panose="020B0604020202020204" pitchFamily="34" charset="0"/>
            </a:endParaRPr>
          </a:p>
        </p:txBody>
      </p:sp>
      <p:sp>
        <p:nvSpPr>
          <p:cNvPr id="13" name="Hexagon 12">
            <a:extLst>
              <a:ext uri="{FF2B5EF4-FFF2-40B4-BE49-F238E27FC236}">
                <a16:creationId xmlns:a16="http://schemas.microsoft.com/office/drawing/2014/main" id="{9500244B-0BBB-0C6A-15D2-B86C825A6923}"/>
              </a:ext>
            </a:extLst>
          </p:cNvPr>
          <p:cNvSpPr/>
          <p:nvPr/>
        </p:nvSpPr>
        <p:spPr>
          <a:xfrm>
            <a:off x="7691585" y="1724251"/>
            <a:ext cx="196444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latin typeface="Arial" panose="020B0604020202020204" pitchFamily="34" charset="0"/>
                <a:cs typeface="Arial" panose="020B0604020202020204" pitchFamily="34" charset="0"/>
              </a:rPr>
              <a:t>Estime de soi et confiance en soi positives</a:t>
            </a:r>
            <a:endParaRPr lang="en-BE" sz="1600" dirty="0">
              <a:solidFill>
                <a:schemeClr val="tx1"/>
              </a:solidFill>
              <a:latin typeface="Arial" panose="020B0604020202020204" pitchFamily="34" charset="0"/>
              <a:cs typeface="Arial" panose="020B0604020202020204" pitchFamily="34" charset="0"/>
            </a:endParaRPr>
          </a:p>
        </p:txBody>
      </p:sp>
      <p:sp>
        <p:nvSpPr>
          <p:cNvPr id="15" name="Hexagon 14">
            <a:extLst>
              <a:ext uri="{FF2B5EF4-FFF2-40B4-BE49-F238E27FC236}">
                <a16:creationId xmlns:a16="http://schemas.microsoft.com/office/drawing/2014/main" id="{357FF0BE-70FE-D195-0FE4-F9E86AD754E5}"/>
              </a:ext>
            </a:extLst>
          </p:cNvPr>
          <p:cNvSpPr/>
          <p:nvPr/>
        </p:nvSpPr>
        <p:spPr>
          <a:xfrm>
            <a:off x="7677611" y="4403208"/>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Stabilité</a:t>
            </a:r>
            <a:endParaRPr lang="en-BE" dirty="0">
              <a:solidFill>
                <a:schemeClr val="tx1"/>
              </a:solidFill>
              <a:latin typeface="Arial" panose="020B0604020202020204" pitchFamily="34" charset="0"/>
              <a:cs typeface="Arial" panose="020B0604020202020204" pitchFamily="34" charset="0"/>
            </a:endParaRPr>
          </a:p>
        </p:txBody>
      </p:sp>
      <p:sp>
        <p:nvSpPr>
          <p:cNvPr id="19" name="Hexagon 18">
            <a:extLst>
              <a:ext uri="{FF2B5EF4-FFF2-40B4-BE49-F238E27FC236}">
                <a16:creationId xmlns:a16="http://schemas.microsoft.com/office/drawing/2014/main" id="{6FA0EDF9-3E0A-F584-3F70-FEB26FF4799E}"/>
              </a:ext>
            </a:extLst>
          </p:cNvPr>
          <p:cNvSpPr/>
          <p:nvPr/>
        </p:nvSpPr>
        <p:spPr>
          <a:xfrm>
            <a:off x="2632131" y="3713753"/>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Famille et soins</a:t>
            </a:r>
            <a:endParaRPr lang="en-BE" dirty="0">
              <a:solidFill>
                <a:schemeClr val="tx1"/>
              </a:solidFill>
              <a:latin typeface="Arial" panose="020B0604020202020204" pitchFamily="34" charset="0"/>
              <a:cs typeface="Arial" panose="020B0604020202020204" pitchFamily="34" charset="0"/>
            </a:endParaRPr>
          </a:p>
        </p:txBody>
      </p:sp>
      <p:sp>
        <p:nvSpPr>
          <p:cNvPr id="20" name="Hexagon 19">
            <a:extLst>
              <a:ext uri="{FF2B5EF4-FFF2-40B4-BE49-F238E27FC236}">
                <a16:creationId xmlns:a16="http://schemas.microsoft.com/office/drawing/2014/main" id="{4E305B32-5529-38E2-ECF4-46E9F582EA59}"/>
              </a:ext>
            </a:extLst>
          </p:cNvPr>
          <p:cNvSpPr/>
          <p:nvPr/>
        </p:nvSpPr>
        <p:spPr>
          <a:xfrm>
            <a:off x="4324082" y="3040647"/>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École ou éducation</a:t>
            </a:r>
            <a:endParaRPr lang="en-BE" dirty="0">
              <a:solidFill>
                <a:schemeClr val="tx1"/>
              </a:solidFill>
              <a:latin typeface="Arial" panose="020B0604020202020204" pitchFamily="34" charset="0"/>
              <a:cs typeface="Arial" panose="020B0604020202020204" pitchFamily="34" charset="0"/>
            </a:endParaRPr>
          </a:p>
        </p:txBody>
      </p:sp>
      <p:sp>
        <p:nvSpPr>
          <p:cNvPr id="21" name="Hexagon 20">
            <a:extLst>
              <a:ext uri="{FF2B5EF4-FFF2-40B4-BE49-F238E27FC236}">
                <a16:creationId xmlns:a16="http://schemas.microsoft.com/office/drawing/2014/main" id="{2640B0EE-E2F4-C046-4208-44DF6E7FCB44}"/>
              </a:ext>
            </a:extLst>
          </p:cNvPr>
          <p:cNvSpPr/>
          <p:nvPr/>
        </p:nvSpPr>
        <p:spPr>
          <a:xfrm>
            <a:off x="4326772" y="1724251"/>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Amis, contacts avec les pairs</a:t>
            </a:r>
            <a:endParaRPr lang="en-BE" dirty="0">
              <a:solidFill>
                <a:schemeClr val="tx1"/>
              </a:solidFill>
              <a:latin typeface="Arial" panose="020B0604020202020204" pitchFamily="34" charset="0"/>
              <a:cs typeface="Arial" panose="020B0604020202020204" pitchFamily="34" charset="0"/>
            </a:endParaRPr>
          </a:p>
        </p:txBody>
      </p:sp>
      <p:sp>
        <p:nvSpPr>
          <p:cNvPr id="22" name="Hexagon 21">
            <a:extLst>
              <a:ext uri="{FF2B5EF4-FFF2-40B4-BE49-F238E27FC236}">
                <a16:creationId xmlns:a16="http://schemas.microsoft.com/office/drawing/2014/main" id="{6E65727F-8CAF-855B-44A5-12DC24EA5464}"/>
              </a:ext>
            </a:extLst>
          </p:cNvPr>
          <p:cNvSpPr/>
          <p:nvPr/>
        </p:nvSpPr>
        <p:spPr>
          <a:xfrm>
            <a:off x="4270711" y="4403208"/>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Temps libre, jeux</a:t>
            </a:r>
            <a:endParaRPr lang="en-BE" dirty="0">
              <a:solidFill>
                <a:schemeClr val="tx1"/>
              </a:solidFill>
              <a:latin typeface="Arial" panose="020B0604020202020204" pitchFamily="34" charset="0"/>
              <a:cs typeface="Arial" panose="020B0604020202020204" pitchFamily="34" charset="0"/>
            </a:endParaRPr>
          </a:p>
        </p:txBody>
      </p:sp>
      <p:sp>
        <p:nvSpPr>
          <p:cNvPr id="27" name="Hexagon 26">
            <a:extLst>
              <a:ext uri="{FF2B5EF4-FFF2-40B4-BE49-F238E27FC236}">
                <a16:creationId xmlns:a16="http://schemas.microsoft.com/office/drawing/2014/main" id="{D1B5009E-8C75-E47B-A420-9471A5CCFCDE}"/>
              </a:ext>
            </a:extLst>
          </p:cNvPr>
          <p:cNvSpPr/>
          <p:nvPr/>
        </p:nvSpPr>
        <p:spPr>
          <a:xfrm>
            <a:off x="7691586" y="3054388"/>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Hygiène</a:t>
            </a:r>
            <a:endParaRPr lang="en-BE" dirty="0">
              <a:solidFill>
                <a:schemeClr val="tx1"/>
              </a:solidFill>
              <a:latin typeface="Arial" panose="020B0604020202020204" pitchFamily="34" charset="0"/>
              <a:cs typeface="Arial" panose="020B0604020202020204" pitchFamily="34" charset="0"/>
            </a:endParaRPr>
          </a:p>
        </p:txBody>
      </p:sp>
      <p:sp>
        <p:nvSpPr>
          <p:cNvPr id="28" name="Hexagon 27">
            <a:extLst>
              <a:ext uri="{FF2B5EF4-FFF2-40B4-BE49-F238E27FC236}">
                <a16:creationId xmlns:a16="http://schemas.microsoft.com/office/drawing/2014/main" id="{111C8E9E-E045-0D52-1A3F-7B9F34F3A874}"/>
              </a:ext>
            </a:extLst>
          </p:cNvPr>
          <p:cNvSpPr/>
          <p:nvPr/>
        </p:nvSpPr>
        <p:spPr>
          <a:xfrm>
            <a:off x="9366919" y="3713753"/>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Autres besoins ?</a:t>
            </a:r>
            <a:endParaRPr lang="en-BE" dirty="0">
              <a:solidFill>
                <a:schemeClr val="tx1"/>
              </a:solidFill>
              <a:latin typeface="Arial" panose="020B0604020202020204" pitchFamily="34" charset="0"/>
              <a:cs typeface="Arial" panose="020B0604020202020204" pitchFamily="34" charset="0"/>
            </a:endParaRPr>
          </a:p>
        </p:txBody>
      </p:sp>
      <p:sp>
        <p:nvSpPr>
          <p:cNvPr id="36" name="Hexagon 35">
            <a:extLst>
              <a:ext uri="{FF2B5EF4-FFF2-40B4-BE49-F238E27FC236}">
                <a16:creationId xmlns:a16="http://schemas.microsoft.com/office/drawing/2014/main" id="{79A17D35-1704-4E16-C5E6-44B743F868A6}"/>
              </a:ext>
            </a:extLst>
          </p:cNvPr>
          <p:cNvSpPr/>
          <p:nvPr/>
        </p:nvSpPr>
        <p:spPr>
          <a:xfrm>
            <a:off x="1007465" y="1724251"/>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Sécurité</a:t>
            </a:r>
            <a:endParaRPr lang="en-BE" dirty="0">
              <a:solidFill>
                <a:schemeClr val="tx1"/>
              </a:solidFill>
              <a:latin typeface="Arial" panose="020B0604020202020204" pitchFamily="34" charset="0"/>
              <a:cs typeface="Arial" panose="020B0604020202020204" pitchFamily="34" charset="0"/>
            </a:endParaRPr>
          </a:p>
        </p:txBody>
      </p:sp>
      <p:sp>
        <p:nvSpPr>
          <p:cNvPr id="37" name="Hexagon 36">
            <a:extLst>
              <a:ext uri="{FF2B5EF4-FFF2-40B4-BE49-F238E27FC236}">
                <a16:creationId xmlns:a16="http://schemas.microsoft.com/office/drawing/2014/main" id="{89BB79CD-FC86-CE84-2F6A-DCF8BA858994}"/>
              </a:ext>
            </a:extLst>
          </p:cNvPr>
          <p:cNvSpPr/>
          <p:nvPr/>
        </p:nvSpPr>
        <p:spPr>
          <a:xfrm>
            <a:off x="1007465" y="3054388"/>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Nourriture et eau</a:t>
            </a:r>
            <a:endParaRPr lang="en-BE" dirty="0">
              <a:solidFill>
                <a:schemeClr val="tx1"/>
              </a:solidFill>
              <a:latin typeface="Arial" panose="020B0604020202020204" pitchFamily="34" charset="0"/>
              <a:cs typeface="Arial" panose="020B0604020202020204" pitchFamily="34" charset="0"/>
            </a:endParaRPr>
          </a:p>
        </p:txBody>
      </p:sp>
      <p:sp>
        <p:nvSpPr>
          <p:cNvPr id="38" name="Hexagon 37">
            <a:extLst>
              <a:ext uri="{FF2B5EF4-FFF2-40B4-BE49-F238E27FC236}">
                <a16:creationId xmlns:a16="http://schemas.microsoft.com/office/drawing/2014/main" id="{1BBA49E9-BE17-16BA-A90D-AC6D499C3D81}"/>
              </a:ext>
            </a:extLst>
          </p:cNvPr>
          <p:cNvSpPr/>
          <p:nvPr/>
        </p:nvSpPr>
        <p:spPr>
          <a:xfrm>
            <a:off x="2645441" y="2386990"/>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Maison, abri</a:t>
            </a:r>
            <a:endParaRPr lang="en-BE" dirty="0">
              <a:solidFill>
                <a:schemeClr val="tx1"/>
              </a:solidFill>
              <a:latin typeface="Arial" panose="020B0604020202020204" pitchFamily="34" charset="0"/>
              <a:cs typeface="Arial" panose="020B0604020202020204" pitchFamily="34" charset="0"/>
            </a:endParaRPr>
          </a:p>
        </p:txBody>
      </p:sp>
      <p:sp>
        <p:nvSpPr>
          <p:cNvPr id="39" name="Hexagon 38">
            <a:extLst>
              <a:ext uri="{FF2B5EF4-FFF2-40B4-BE49-F238E27FC236}">
                <a16:creationId xmlns:a16="http://schemas.microsoft.com/office/drawing/2014/main" id="{57DA5E63-8399-F6B9-8212-90B673FE94D3}"/>
              </a:ext>
            </a:extLst>
          </p:cNvPr>
          <p:cNvSpPr/>
          <p:nvPr/>
        </p:nvSpPr>
        <p:spPr>
          <a:xfrm>
            <a:off x="1007465" y="4403208"/>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Amour et affection</a:t>
            </a:r>
            <a:endParaRPr lang="en-BE" dirty="0">
              <a:solidFill>
                <a:schemeClr val="tx1"/>
              </a:solidFill>
              <a:latin typeface="Arial" panose="020B0604020202020204" pitchFamily="34" charset="0"/>
              <a:cs typeface="Arial" panose="020B0604020202020204" pitchFamily="34" charset="0"/>
            </a:endParaRPr>
          </a:p>
        </p:txBody>
      </p:sp>
      <p:sp>
        <p:nvSpPr>
          <p:cNvPr id="26" name="Hexagon 25">
            <a:extLst>
              <a:ext uri="{FF2B5EF4-FFF2-40B4-BE49-F238E27FC236}">
                <a16:creationId xmlns:a16="http://schemas.microsoft.com/office/drawing/2014/main" id="{997B634E-B696-FE30-BBB3-0E7233D1B88D}"/>
              </a:ext>
            </a:extLst>
          </p:cNvPr>
          <p:cNvSpPr/>
          <p:nvPr/>
        </p:nvSpPr>
        <p:spPr>
          <a:xfrm>
            <a:off x="9366919" y="2386990"/>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Santé (mentale, émotionnelle)</a:t>
            </a:r>
            <a:endParaRPr lang="en-BE" dirty="0">
              <a:solidFill>
                <a:schemeClr val="tx1"/>
              </a:solidFill>
              <a:latin typeface="Arial" panose="020B060402020202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DBDE38AD-5A51-EB10-C53D-B68033FC16F6}"/>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6D824CB7-28DF-574B-C7B8-BA71182314E0}"/>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9A51C709-FF89-CE01-14E4-0A37B15E607A}"/>
                </a:ext>
              </a:extLst>
            </p:cNvPr>
            <p:cNvGrpSpPr/>
            <p:nvPr/>
          </p:nvGrpSpPr>
          <p:grpSpPr>
            <a:xfrm>
              <a:off x="10621771" y="762700"/>
              <a:ext cx="562136" cy="634675"/>
              <a:chOff x="760175" y="830142"/>
              <a:chExt cx="867619" cy="979579"/>
            </a:xfrm>
          </p:grpSpPr>
          <p:sp>
            <p:nvSpPr>
              <p:cNvPr id="9" name="Rectangle 8">
                <a:extLst>
                  <a:ext uri="{FF2B5EF4-FFF2-40B4-BE49-F238E27FC236}">
                    <a16:creationId xmlns:a16="http://schemas.microsoft.com/office/drawing/2014/main" id="{8CCC4092-9D79-0CBA-57F9-0EFAD3BE85C6}"/>
                  </a:ext>
                </a:extLst>
              </p:cNvPr>
              <p:cNvSpPr/>
              <p:nvPr/>
            </p:nvSpPr>
            <p:spPr>
              <a:xfrm>
                <a:off x="864636" y="830142"/>
                <a:ext cx="763158" cy="97957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latin typeface="Arial" panose="020B0604020202020204" pitchFamily="34" charset="0"/>
                    <a:cs typeface="Arial" panose="020B0604020202020204" pitchFamily="34" charset="0"/>
                  </a:rPr>
                  <a:t>132</a:t>
                </a:r>
              </a:p>
            </p:txBody>
          </p:sp>
          <p:sp>
            <p:nvSpPr>
              <p:cNvPr id="12" name="Rectangle 11">
                <a:extLst>
                  <a:ext uri="{FF2B5EF4-FFF2-40B4-BE49-F238E27FC236}">
                    <a16:creationId xmlns:a16="http://schemas.microsoft.com/office/drawing/2014/main" id="{26EE8DB8-604E-4F91-488C-E9CE54EBE3D5}"/>
                  </a:ext>
                </a:extLst>
              </p:cNvPr>
              <p:cNvSpPr/>
              <p:nvPr/>
            </p:nvSpPr>
            <p:spPr>
              <a:xfrm>
                <a:off x="760175" y="830144"/>
                <a:ext cx="149292" cy="97957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6" name="Group 5">
              <a:extLst>
                <a:ext uri="{FF2B5EF4-FFF2-40B4-BE49-F238E27FC236}">
                  <a16:creationId xmlns:a16="http://schemas.microsoft.com/office/drawing/2014/main" id="{C2C80EE7-BF9D-630B-3647-335659D7BF35}"/>
                </a:ext>
              </a:extLst>
            </p:cNvPr>
            <p:cNvGrpSpPr/>
            <p:nvPr/>
          </p:nvGrpSpPr>
          <p:grpSpPr>
            <a:xfrm>
              <a:off x="11325415" y="762701"/>
              <a:ext cx="182192" cy="634674"/>
              <a:chOff x="2121762" y="2323619"/>
              <a:chExt cx="200378" cy="825210"/>
            </a:xfrm>
          </p:grpSpPr>
          <p:sp>
            <p:nvSpPr>
              <p:cNvPr id="7" name="Isosceles Triangle 6">
                <a:extLst>
                  <a:ext uri="{FF2B5EF4-FFF2-40B4-BE49-F238E27FC236}">
                    <a16:creationId xmlns:a16="http://schemas.microsoft.com/office/drawing/2014/main" id="{542F586E-B62D-AD2B-437F-FD2610A7A9F9}"/>
                  </a:ext>
                </a:extLst>
              </p:cNvPr>
              <p:cNvSpPr/>
              <p:nvPr/>
            </p:nvSpPr>
            <p:spPr>
              <a:xfrm>
                <a:off x="2121763" y="2323619"/>
                <a:ext cx="200377" cy="172739"/>
              </a:xfrm>
              <a:prstGeom prst="triangl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70C8C66E-D0E6-366B-BFEF-E8D838FA4446}"/>
                  </a:ext>
                </a:extLst>
              </p:cNvPr>
              <p:cNvSpPr/>
              <p:nvPr/>
            </p:nvSpPr>
            <p:spPr>
              <a:xfrm>
                <a:off x="2121762" y="2496169"/>
                <a:ext cx="200377" cy="6526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27519587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1F5A7A33-2FD4-47B8-9BFB-7E6E4EA30D87}"/>
              </a:ext>
            </a:extLst>
          </p:cNvPr>
          <p:cNvCxnSpPr>
            <a:cxnSpLocks/>
            <a:stCxn id="25" idx="1"/>
            <a:endCxn id="33" idx="4"/>
          </p:cNvCxnSpPr>
          <p:nvPr/>
        </p:nvCxnSpPr>
        <p:spPr>
          <a:xfrm flipH="1">
            <a:off x="7910517" y="1074738"/>
            <a:ext cx="2496" cy="4730973"/>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E24EEE1C-BE7F-4B6C-BA92-E8B3F36132B2}"/>
              </a:ext>
            </a:extLst>
          </p:cNvPr>
          <p:cNvSpPr txBox="1"/>
          <p:nvPr/>
        </p:nvSpPr>
        <p:spPr>
          <a:xfrm>
            <a:off x="8194089" y="592188"/>
            <a:ext cx="1949369" cy="584775"/>
          </a:xfrm>
          <a:prstGeom prst="rect">
            <a:avLst/>
          </a:prstGeom>
          <a:noFill/>
        </p:spPr>
        <p:txBody>
          <a:bodyPr wrap="square">
            <a:spAutoFit/>
          </a:bodyPr>
          <a:lstStyle/>
          <a:p>
            <a:pPr marL="0" indent="0">
              <a:buNone/>
            </a:pPr>
            <a:r>
              <a:rPr lang="en-US" sz="1600" b="1" dirty="0">
                <a:solidFill>
                  <a:schemeClr val="bg1"/>
                </a:solidFill>
                <a:latin typeface="Arial" panose="020B0604020202020204" pitchFamily="34" charset="0"/>
                <a:ea typeface="Calibri" panose="020F0502020204030204" pitchFamily="34" charset="0"/>
                <a:cs typeface="Arial" panose="020B0604020202020204" pitchFamily="34" charset="0"/>
              </a:rPr>
              <a:t>Ouverture du module</a:t>
            </a:r>
          </a:p>
          <a:p>
            <a:pPr marL="0" indent="0">
              <a:buNone/>
            </a:pPr>
            <a:r>
              <a:rPr lang="en-US" sz="1600" dirty="0">
                <a:solidFill>
                  <a:schemeClr val="bg1"/>
                </a:solidFill>
                <a:latin typeface="Arial" panose="020B0604020202020204" pitchFamily="34" charset="0"/>
                <a:ea typeface="Calibri" panose="020F0502020204030204" pitchFamily="34" charset="0"/>
                <a:cs typeface="Arial" panose="020B0604020202020204" pitchFamily="34" charset="0"/>
              </a:rPr>
              <a:t>35 </a:t>
            </a:r>
            <a:r>
              <a:rPr lang="en-US" sz="16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minutes</a:t>
            </a:r>
          </a:p>
        </p:txBody>
      </p:sp>
      <p:sp>
        <p:nvSpPr>
          <p:cNvPr id="16" name="TextBox 15">
            <a:extLst>
              <a:ext uri="{FF2B5EF4-FFF2-40B4-BE49-F238E27FC236}">
                <a16:creationId xmlns:a16="http://schemas.microsoft.com/office/drawing/2014/main" id="{BBFB386E-6551-4A1A-A6BB-9382E7E7FF5C}"/>
              </a:ext>
            </a:extLst>
          </p:cNvPr>
          <p:cNvSpPr txBox="1"/>
          <p:nvPr/>
        </p:nvSpPr>
        <p:spPr>
          <a:xfrm>
            <a:off x="8194089" y="1542912"/>
            <a:ext cx="3284738" cy="1077218"/>
          </a:xfrm>
          <a:prstGeom prst="rect">
            <a:avLst/>
          </a:prstGeom>
          <a:noFill/>
        </p:spPr>
        <p:txBody>
          <a:bodyPr wrap="square">
            <a:spAutoFit/>
          </a:bodyPr>
          <a:lstStyle/>
          <a:p>
            <a:pPr marL="0" indent="0">
              <a:buNone/>
            </a:pPr>
            <a:r>
              <a:rPr lang="en-GB" sz="1600" b="1" dirty="0">
                <a:solidFill>
                  <a:schemeClr val="bg1"/>
                </a:solidFill>
                <a:latin typeface="Arial" panose="020B0604020202020204" pitchFamily="34" charset="0"/>
                <a:ea typeface="Arial"/>
                <a:cs typeface="Arial" panose="020B0604020202020204" pitchFamily="34" charset="0"/>
                <a:sym typeface="Arial"/>
              </a:rPr>
              <a:t>Comment instaurer la confiance et aider l'enfant à s'exprimer ?</a:t>
            </a:r>
            <a:endParaRPr lang="en-US" sz="1600" b="1" dirty="0">
              <a:solidFill>
                <a:schemeClr val="bg1"/>
              </a:solidFill>
              <a:latin typeface="Arial" panose="020B0604020202020204" pitchFamily="34" charset="0"/>
              <a:ea typeface="Calibri" panose="020F0502020204030204" pitchFamily="34" charset="0"/>
              <a:cs typeface="Arial" panose="020B0604020202020204" pitchFamily="34" charset="0"/>
            </a:endParaRPr>
          </a:p>
          <a:p>
            <a:pPr marL="0" indent="0">
              <a:buNone/>
            </a:pPr>
            <a:r>
              <a:rPr lang="en-US" sz="1600" dirty="0">
                <a:solidFill>
                  <a:schemeClr val="bg1"/>
                </a:solidFill>
                <a:effectLst/>
                <a:latin typeface="Arial" panose="020B0604020202020204" pitchFamily="34" charset="0"/>
                <a:ea typeface="Calibri" panose="020F0502020204030204" pitchFamily="34" charset="0"/>
                <a:cs typeface="Arial" panose="020B0604020202020204" pitchFamily="34" charset="0"/>
              </a:rPr>
              <a:t>2 heures</a:t>
            </a:r>
          </a:p>
        </p:txBody>
      </p:sp>
      <p:sp>
        <p:nvSpPr>
          <p:cNvPr id="17" name="TextBox 16">
            <a:extLst>
              <a:ext uri="{FF2B5EF4-FFF2-40B4-BE49-F238E27FC236}">
                <a16:creationId xmlns:a16="http://schemas.microsoft.com/office/drawing/2014/main" id="{733F3946-B216-415C-9730-A510A95A13CA}"/>
              </a:ext>
            </a:extLst>
          </p:cNvPr>
          <p:cNvSpPr txBox="1"/>
          <p:nvPr/>
        </p:nvSpPr>
        <p:spPr>
          <a:xfrm>
            <a:off x="6220286" y="2426696"/>
            <a:ext cx="1349407" cy="338554"/>
          </a:xfrm>
          <a:prstGeom prst="rect">
            <a:avLst/>
          </a:prstGeom>
          <a:noFill/>
        </p:spPr>
        <p:txBody>
          <a:bodyPr wrap="square">
            <a:spAutoFit/>
          </a:bodyPr>
          <a:lstStyle/>
          <a:p>
            <a:pPr marL="0" indent="0" algn="r">
              <a:buNone/>
            </a:pPr>
            <a:r>
              <a:rPr lang="en-US" sz="1600" b="1" dirty="0">
                <a:solidFill>
                  <a:schemeClr val="bg1"/>
                </a:solidFill>
                <a:latin typeface="Arial" panose="020B0604020202020204" pitchFamily="34" charset="0"/>
                <a:ea typeface="Calibri" panose="020F0502020204030204" pitchFamily="34" charset="0"/>
                <a:cs typeface="Arial" panose="020B0604020202020204" pitchFamily="34" charset="0"/>
              </a:rPr>
              <a:t>Pause</a:t>
            </a:r>
            <a:endParaRPr lang="en-US" sz="1600" b="1" i="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176BB8F9-C123-4183-92A9-C60157A708DC}"/>
              </a:ext>
            </a:extLst>
          </p:cNvPr>
          <p:cNvSpPr txBox="1"/>
          <p:nvPr/>
        </p:nvSpPr>
        <p:spPr>
          <a:xfrm>
            <a:off x="8194089" y="2997393"/>
            <a:ext cx="3284738" cy="830997"/>
          </a:xfrm>
          <a:prstGeom prst="rect">
            <a:avLst/>
          </a:prstGeom>
          <a:noFill/>
        </p:spPr>
        <p:txBody>
          <a:bodyPr wrap="square">
            <a:spAutoFit/>
          </a:bodyPr>
          <a:lstStyle/>
          <a:p>
            <a:pPr marL="0" indent="0">
              <a:buNone/>
            </a:pPr>
            <a:r>
              <a:rPr lang="en-US" sz="1600" b="1" dirty="0">
                <a:solidFill>
                  <a:schemeClr val="bg1"/>
                </a:solidFill>
                <a:latin typeface="Arial" panose="020B0604020202020204" pitchFamily="34" charset="0"/>
                <a:ea typeface="Calibri" panose="020F0502020204030204" pitchFamily="34" charset="0"/>
                <a:cs typeface="Arial" panose="020B0604020202020204" pitchFamily="34" charset="0"/>
              </a:rPr>
              <a:t>Comment évaluer les besoins d'un enfant ?</a:t>
            </a:r>
          </a:p>
          <a:p>
            <a:pPr marL="0" indent="0">
              <a:buNone/>
            </a:pPr>
            <a:r>
              <a:rPr lang="en-US" sz="1600" i="1" dirty="0">
                <a:solidFill>
                  <a:schemeClr val="bg1"/>
                </a:solidFill>
                <a:latin typeface="Arial" panose="020B0604020202020204" pitchFamily="34" charset="0"/>
                <a:ea typeface="Calibri" panose="020F0502020204030204" pitchFamily="34" charset="0"/>
                <a:cs typeface="Arial" panose="020B0604020202020204" pitchFamily="34" charset="0"/>
              </a:rPr>
              <a:t>1h 45 minutes</a:t>
            </a:r>
            <a:endParaRPr lang="en-US" sz="1600" i="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19" name="TextBox 18">
            <a:extLst>
              <a:ext uri="{FF2B5EF4-FFF2-40B4-BE49-F238E27FC236}">
                <a16:creationId xmlns:a16="http://schemas.microsoft.com/office/drawing/2014/main" id="{E1ED7D59-DD7D-4D01-8768-ED10E5D40571}"/>
              </a:ext>
            </a:extLst>
          </p:cNvPr>
          <p:cNvSpPr txBox="1"/>
          <p:nvPr/>
        </p:nvSpPr>
        <p:spPr>
          <a:xfrm>
            <a:off x="6220286" y="4115200"/>
            <a:ext cx="1349407" cy="338554"/>
          </a:xfrm>
          <a:prstGeom prst="rect">
            <a:avLst/>
          </a:prstGeom>
          <a:noFill/>
        </p:spPr>
        <p:txBody>
          <a:bodyPr wrap="square">
            <a:spAutoFit/>
          </a:bodyPr>
          <a:lstStyle/>
          <a:p>
            <a:pPr marL="0" indent="0" algn="r">
              <a:buNone/>
            </a:pPr>
            <a:r>
              <a:rPr lang="en-US" sz="1600" b="1" dirty="0">
                <a:solidFill>
                  <a:schemeClr val="bg1"/>
                </a:solidFill>
                <a:latin typeface="Arial" panose="020B0604020202020204" pitchFamily="34" charset="0"/>
                <a:ea typeface="Calibri" panose="020F0502020204030204" pitchFamily="34" charset="0"/>
                <a:cs typeface="Arial" panose="020B0604020202020204" pitchFamily="34" charset="0"/>
              </a:rPr>
              <a:t>Déjeuner</a:t>
            </a:r>
            <a:endParaRPr lang="en-US" sz="1600" b="1" i="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D7CB6E16-976A-46E5-817B-4B58ED997934}"/>
              </a:ext>
            </a:extLst>
          </p:cNvPr>
          <p:cNvSpPr txBox="1"/>
          <p:nvPr/>
        </p:nvSpPr>
        <p:spPr>
          <a:xfrm>
            <a:off x="8194089" y="4493286"/>
            <a:ext cx="3284738" cy="830997"/>
          </a:xfrm>
          <a:prstGeom prst="rect">
            <a:avLst/>
          </a:prstGeom>
          <a:noFill/>
        </p:spPr>
        <p:txBody>
          <a:bodyPr wrap="square">
            <a:spAutoFit/>
          </a:bodyPr>
          <a:lstStyle/>
          <a:p>
            <a:pPr marL="0" indent="0">
              <a:buNone/>
            </a:pPr>
            <a:r>
              <a:rPr lang="en-GB" sz="1600" b="1" dirty="0">
                <a:solidFill>
                  <a:schemeClr val="bg1"/>
                </a:solidFill>
                <a:latin typeface="Arial" panose="020B0604020202020204" pitchFamily="34" charset="0"/>
                <a:ea typeface="Calibri" panose="020F0502020204030204" pitchFamily="34" charset="0"/>
                <a:cs typeface="Arial" panose="020B0604020202020204" pitchFamily="34" charset="0"/>
              </a:rPr>
              <a:t>Comment identifier et hiérarchiser les besoins de l'enfant ? </a:t>
            </a:r>
          </a:p>
          <a:p>
            <a:pPr marL="0" indent="0">
              <a:buNone/>
            </a:pPr>
            <a:r>
              <a:rPr lang="en-US" sz="16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1 heure 30 minutes</a:t>
            </a:r>
          </a:p>
        </p:txBody>
      </p:sp>
      <p:sp>
        <p:nvSpPr>
          <p:cNvPr id="24" name="TextBox 23">
            <a:extLst>
              <a:ext uri="{FF2B5EF4-FFF2-40B4-BE49-F238E27FC236}">
                <a16:creationId xmlns:a16="http://schemas.microsoft.com/office/drawing/2014/main" id="{AE311838-E39D-459A-A218-83E02F1EE356}"/>
              </a:ext>
            </a:extLst>
          </p:cNvPr>
          <p:cNvSpPr txBox="1"/>
          <p:nvPr/>
        </p:nvSpPr>
        <p:spPr>
          <a:xfrm>
            <a:off x="8194089" y="5681037"/>
            <a:ext cx="3224991" cy="584775"/>
          </a:xfrm>
          <a:prstGeom prst="rect">
            <a:avLst/>
          </a:prstGeom>
          <a:noFill/>
        </p:spPr>
        <p:txBody>
          <a:bodyPr wrap="square">
            <a:spAutoFit/>
          </a:bodyPr>
          <a:lstStyle/>
          <a:p>
            <a:pPr marL="0" indent="0">
              <a:buNone/>
            </a:pPr>
            <a:r>
              <a:rPr lang="en-CA" sz="1600" b="1" i="0" u="none" strike="noStrike" dirty="0" err="1">
                <a:solidFill>
                  <a:schemeClr val="bg1"/>
                </a:solidFill>
                <a:effectLst/>
                <a:latin typeface="Arial" panose="020B0604020202020204" pitchFamily="34" charset="0"/>
              </a:rPr>
              <a:t>Clôture</a:t>
            </a:r>
            <a:r>
              <a:rPr lang="en-CA" sz="1600" b="1" i="0" u="none" strike="noStrike" dirty="0">
                <a:solidFill>
                  <a:schemeClr val="bg1"/>
                </a:solidFill>
                <a:effectLst/>
                <a:latin typeface="Arial" panose="020B0604020202020204" pitchFamily="34" charset="0"/>
              </a:rPr>
              <a:t> du module </a:t>
            </a:r>
          </a:p>
          <a:p>
            <a:pPr marL="0" indent="0">
              <a:buNone/>
            </a:pPr>
            <a:r>
              <a:rPr lang="en-US" sz="16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30 minutes</a:t>
            </a:r>
          </a:p>
        </p:txBody>
      </p:sp>
      <p:sp>
        <p:nvSpPr>
          <p:cNvPr id="25" name="Hexagon 24">
            <a:extLst>
              <a:ext uri="{FF2B5EF4-FFF2-40B4-BE49-F238E27FC236}">
                <a16:creationId xmlns:a16="http://schemas.microsoft.com/office/drawing/2014/main" id="{37D81114-568C-4AAA-9976-2EB696817307}"/>
              </a:ext>
            </a:extLst>
          </p:cNvPr>
          <p:cNvSpPr/>
          <p:nvPr/>
        </p:nvSpPr>
        <p:spPr>
          <a:xfrm rot="1782986">
            <a:off x="7743968" y="762816"/>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6" name="Hexagon 25">
            <a:extLst>
              <a:ext uri="{FF2B5EF4-FFF2-40B4-BE49-F238E27FC236}">
                <a16:creationId xmlns:a16="http://schemas.microsoft.com/office/drawing/2014/main" id="{F0ED0933-38E5-4291-92C0-36AAF9EA44E0}"/>
              </a:ext>
            </a:extLst>
          </p:cNvPr>
          <p:cNvSpPr/>
          <p:nvPr/>
        </p:nvSpPr>
        <p:spPr>
          <a:xfrm rot="1782986">
            <a:off x="7739846" y="1607068"/>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7" name="Hexagon 26">
            <a:extLst>
              <a:ext uri="{FF2B5EF4-FFF2-40B4-BE49-F238E27FC236}">
                <a16:creationId xmlns:a16="http://schemas.microsoft.com/office/drawing/2014/main" id="{5CC97698-DC01-431C-AEDD-1668768F0EEE}"/>
              </a:ext>
            </a:extLst>
          </p:cNvPr>
          <p:cNvSpPr/>
          <p:nvPr/>
        </p:nvSpPr>
        <p:spPr>
          <a:xfrm rot="1782986">
            <a:off x="7743966" y="2451320"/>
            <a:ext cx="335595" cy="289306"/>
          </a:xfrm>
          <a:prstGeom prst="hexagon">
            <a:avLst>
              <a:gd name="adj" fmla="val 28965"/>
              <a:gd name="vf" fmla="val 115470"/>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8" name="Hexagon 27">
            <a:extLst>
              <a:ext uri="{FF2B5EF4-FFF2-40B4-BE49-F238E27FC236}">
                <a16:creationId xmlns:a16="http://schemas.microsoft.com/office/drawing/2014/main" id="{BA5B85DC-E1FF-4A6D-8A92-F746BD9463B7}"/>
              </a:ext>
            </a:extLst>
          </p:cNvPr>
          <p:cNvSpPr/>
          <p:nvPr/>
        </p:nvSpPr>
        <p:spPr>
          <a:xfrm rot="1782986">
            <a:off x="7739846" y="3295572"/>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9" name="Hexagon 28">
            <a:extLst>
              <a:ext uri="{FF2B5EF4-FFF2-40B4-BE49-F238E27FC236}">
                <a16:creationId xmlns:a16="http://schemas.microsoft.com/office/drawing/2014/main" id="{6E790813-CBBC-4F6E-8474-FED90FEA223A}"/>
              </a:ext>
            </a:extLst>
          </p:cNvPr>
          <p:cNvSpPr/>
          <p:nvPr/>
        </p:nvSpPr>
        <p:spPr>
          <a:xfrm rot="1782986">
            <a:off x="7743967" y="4139824"/>
            <a:ext cx="335595" cy="289306"/>
          </a:xfrm>
          <a:prstGeom prst="hexagon">
            <a:avLst>
              <a:gd name="adj" fmla="val 28965"/>
              <a:gd name="vf" fmla="val 115470"/>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0" name="Hexagon 29">
            <a:extLst>
              <a:ext uri="{FF2B5EF4-FFF2-40B4-BE49-F238E27FC236}">
                <a16:creationId xmlns:a16="http://schemas.microsoft.com/office/drawing/2014/main" id="{23D8AA94-FFBD-4F15-A021-C7F67B4A9317}"/>
              </a:ext>
            </a:extLst>
          </p:cNvPr>
          <p:cNvSpPr/>
          <p:nvPr/>
        </p:nvSpPr>
        <p:spPr>
          <a:xfrm rot="1782986">
            <a:off x="7743967" y="4984076"/>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3" name="Hexagon 32">
            <a:extLst>
              <a:ext uri="{FF2B5EF4-FFF2-40B4-BE49-F238E27FC236}">
                <a16:creationId xmlns:a16="http://schemas.microsoft.com/office/drawing/2014/main" id="{7FB9D514-CF6E-41F3-A7D1-DE079B808ACA}"/>
              </a:ext>
            </a:extLst>
          </p:cNvPr>
          <p:cNvSpPr/>
          <p:nvPr/>
        </p:nvSpPr>
        <p:spPr>
          <a:xfrm rot="1782986">
            <a:off x="7743967" y="5828327"/>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0" name="Title 9">
            <a:extLst>
              <a:ext uri="{FF2B5EF4-FFF2-40B4-BE49-F238E27FC236}">
                <a16:creationId xmlns:a16="http://schemas.microsoft.com/office/drawing/2014/main" id="{C9F12A12-33F9-440D-9B94-7A07623AD3C3}"/>
              </a:ext>
            </a:extLst>
          </p:cNvPr>
          <p:cNvSpPr>
            <a:spLocks noGrp="1"/>
          </p:cNvSpPr>
          <p:nvPr>
            <p:ph type="title"/>
          </p:nvPr>
        </p:nvSpPr>
        <p:spPr>
          <a:xfrm>
            <a:off x="1028453" y="3198461"/>
            <a:ext cx="4015311" cy="562168"/>
          </a:xfrm>
        </p:spPr>
        <p:txBody>
          <a:bodyPr/>
          <a:lstStyle/>
          <a:p>
            <a:r>
              <a:rPr lang="en-CA" dirty="0"/>
              <a:t>Ordre du jour</a:t>
            </a:r>
          </a:p>
        </p:txBody>
      </p:sp>
    </p:spTree>
    <p:extLst>
      <p:ext uri="{BB962C8B-B14F-4D97-AF65-F5344CB8AC3E}">
        <p14:creationId xmlns:p14="http://schemas.microsoft.com/office/powerpoint/2010/main" val="30905564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sosceles Triangle 2">
            <a:extLst>
              <a:ext uri="{FF2B5EF4-FFF2-40B4-BE49-F238E27FC236}">
                <a16:creationId xmlns:a16="http://schemas.microsoft.com/office/drawing/2014/main" id="{28225F34-B035-7E20-14FB-CDD38D8CDB6A}"/>
              </a:ext>
            </a:extLst>
          </p:cNvPr>
          <p:cNvSpPr/>
          <p:nvPr/>
        </p:nvSpPr>
        <p:spPr>
          <a:xfrm>
            <a:off x="490980" y="1179443"/>
            <a:ext cx="11208546" cy="4745368"/>
          </a:xfrm>
          <a:prstGeom prst="triangle">
            <a:avLst/>
          </a:prstGeom>
          <a:noFill/>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Top Corners Rounded 69">
            <a:extLst>
              <a:ext uri="{FF2B5EF4-FFF2-40B4-BE49-F238E27FC236}">
                <a16:creationId xmlns:a16="http://schemas.microsoft.com/office/drawing/2014/main" id="{45D4EB4F-F7BC-3139-114A-623E3D6A16B7}"/>
              </a:ext>
            </a:extLst>
          </p:cNvPr>
          <p:cNvSpPr/>
          <p:nvPr/>
        </p:nvSpPr>
        <p:spPr>
          <a:xfrm rot="16200000">
            <a:off x="10100807" y="1575402"/>
            <a:ext cx="1616986" cy="2590800"/>
          </a:xfrm>
          <a:prstGeom prst="round2Same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16ECB65-6AD2-70A0-1FE2-EFFF6D09E2C0}"/>
              </a:ext>
            </a:extLst>
          </p:cNvPr>
          <p:cNvSpPr>
            <a:spLocks noGrp="1"/>
          </p:cNvSpPr>
          <p:nvPr>
            <p:ph type="title"/>
          </p:nvPr>
        </p:nvSpPr>
        <p:spPr/>
        <p:txBody>
          <a:bodyPr/>
          <a:lstStyle/>
          <a:p>
            <a:r>
              <a:rPr lang="en-GB" dirty="0"/>
              <a:t>Hiérarchisation des besoins</a:t>
            </a:r>
            <a:endParaRPr lang="en-BE" dirty="0"/>
          </a:p>
        </p:txBody>
      </p:sp>
      <p:sp>
        <p:nvSpPr>
          <p:cNvPr id="17" name="TextBox 16">
            <a:extLst>
              <a:ext uri="{FF2B5EF4-FFF2-40B4-BE49-F238E27FC236}">
                <a16:creationId xmlns:a16="http://schemas.microsoft.com/office/drawing/2014/main" id="{4A9D3131-DCAB-0D4B-5396-1487607346DC}"/>
              </a:ext>
            </a:extLst>
          </p:cNvPr>
          <p:cNvSpPr txBox="1"/>
          <p:nvPr/>
        </p:nvSpPr>
        <p:spPr>
          <a:xfrm>
            <a:off x="10624720" y="2248037"/>
            <a:ext cx="1515620" cy="1200329"/>
          </a:xfrm>
          <a:prstGeom prst="rect">
            <a:avLst/>
          </a:prstGeom>
          <a:noFill/>
        </p:spPr>
        <p:txBody>
          <a:bodyPr wrap="square" rtlCol="0">
            <a:spAutoFit/>
          </a:bodyPr>
          <a:lstStyle/>
          <a:p>
            <a:r>
              <a:rPr lang="en-GB" dirty="0">
                <a:solidFill>
                  <a:schemeClr val="bg1"/>
                </a:solidFill>
                <a:latin typeface="Arial" panose="020B0604020202020204" pitchFamily="34" charset="0"/>
                <a:cs typeface="Arial" panose="020B0604020202020204" pitchFamily="34" charset="0"/>
              </a:rPr>
              <a:t>Pas atteint ?</a:t>
            </a:r>
          </a:p>
          <a:p>
            <a:r>
              <a:rPr lang="en-GB" dirty="0">
                <a:solidFill>
                  <a:schemeClr val="bg1"/>
                </a:solidFill>
                <a:latin typeface="Arial" panose="020B0604020202020204" pitchFamily="34" charset="0"/>
                <a:cs typeface="Arial" panose="020B0604020202020204" pitchFamily="34" charset="0"/>
              </a:rPr>
              <a:t>Partiellement atteint ?</a:t>
            </a:r>
          </a:p>
          <a:p>
            <a:r>
              <a:rPr lang="en-GB" dirty="0">
                <a:solidFill>
                  <a:schemeClr val="bg1"/>
                </a:solidFill>
                <a:latin typeface="Arial" panose="020B0604020202020204" pitchFamily="34" charset="0"/>
                <a:cs typeface="Arial" panose="020B0604020202020204" pitchFamily="34" charset="0"/>
              </a:rPr>
              <a:t>Entièrement satisfaite ?</a:t>
            </a:r>
            <a:endParaRPr lang="en-BE" dirty="0">
              <a:solidFill>
                <a:schemeClr val="bg1"/>
              </a:solidFill>
              <a:latin typeface="Arial" panose="020B0604020202020204" pitchFamily="34" charset="0"/>
              <a:cs typeface="Arial" panose="020B0604020202020204" pitchFamily="34" charset="0"/>
            </a:endParaRPr>
          </a:p>
        </p:txBody>
      </p:sp>
      <p:sp>
        <p:nvSpPr>
          <p:cNvPr id="51" name="Hexagon 50">
            <a:extLst>
              <a:ext uri="{FF2B5EF4-FFF2-40B4-BE49-F238E27FC236}">
                <a16:creationId xmlns:a16="http://schemas.microsoft.com/office/drawing/2014/main" id="{A6529050-CA4E-C20E-BA5B-035F05D014BD}"/>
              </a:ext>
            </a:extLst>
          </p:cNvPr>
          <p:cNvSpPr/>
          <p:nvPr/>
        </p:nvSpPr>
        <p:spPr>
          <a:xfrm>
            <a:off x="7096410" y="2499104"/>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Documentation civile</a:t>
            </a:r>
            <a:endParaRPr lang="en-BE" dirty="0">
              <a:solidFill>
                <a:schemeClr val="tx1"/>
              </a:solidFill>
              <a:latin typeface="Arial" panose="020B0604020202020204" pitchFamily="34" charset="0"/>
              <a:cs typeface="Arial" panose="020B0604020202020204" pitchFamily="34" charset="0"/>
            </a:endParaRPr>
          </a:p>
        </p:txBody>
      </p:sp>
      <p:sp>
        <p:nvSpPr>
          <p:cNvPr id="52" name="Hexagon 51">
            <a:extLst>
              <a:ext uri="{FF2B5EF4-FFF2-40B4-BE49-F238E27FC236}">
                <a16:creationId xmlns:a16="http://schemas.microsoft.com/office/drawing/2014/main" id="{6FADBCFC-FBC1-DECC-5730-CE889262FE0E}"/>
              </a:ext>
            </a:extLst>
          </p:cNvPr>
          <p:cNvSpPr/>
          <p:nvPr/>
        </p:nvSpPr>
        <p:spPr>
          <a:xfrm>
            <a:off x="9712712" y="4941167"/>
            <a:ext cx="2159498"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latin typeface="Arial" panose="020B0604020202020204" pitchFamily="34" charset="0"/>
                <a:cs typeface="Arial" panose="020B0604020202020204" pitchFamily="34" charset="0"/>
              </a:rPr>
              <a:t>Santé (physique, santé sexuelle et reproductive)</a:t>
            </a:r>
            <a:endParaRPr lang="en-BE" sz="1600" dirty="0">
              <a:solidFill>
                <a:schemeClr val="tx1"/>
              </a:solidFill>
              <a:latin typeface="Arial" panose="020B0604020202020204" pitchFamily="34" charset="0"/>
              <a:cs typeface="Arial" panose="020B0604020202020204" pitchFamily="34" charset="0"/>
            </a:endParaRPr>
          </a:p>
        </p:txBody>
      </p:sp>
      <p:sp>
        <p:nvSpPr>
          <p:cNvPr id="53" name="Hexagon 52">
            <a:extLst>
              <a:ext uri="{FF2B5EF4-FFF2-40B4-BE49-F238E27FC236}">
                <a16:creationId xmlns:a16="http://schemas.microsoft.com/office/drawing/2014/main" id="{C9409EB1-FDCE-6BB3-7C38-0651F01F12BB}"/>
              </a:ext>
            </a:extLst>
          </p:cNvPr>
          <p:cNvSpPr/>
          <p:nvPr/>
        </p:nvSpPr>
        <p:spPr>
          <a:xfrm>
            <a:off x="5038808" y="1261729"/>
            <a:ext cx="2057602"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latin typeface="Arial" panose="020B0604020202020204" pitchFamily="34" charset="0"/>
                <a:cs typeface="Arial" panose="020B0604020202020204" pitchFamily="34" charset="0"/>
              </a:rPr>
              <a:t>Estime de soi et confiance en soi positives</a:t>
            </a:r>
            <a:endParaRPr lang="en-BE" sz="1600" dirty="0">
              <a:solidFill>
                <a:schemeClr val="tx1"/>
              </a:solidFill>
              <a:latin typeface="Arial" panose="020B0604020202020204" pitchFamily="34" charset="0"/>
              <a:cs typeface="Arial" panose="020B0604020202020204" pitchFamily="34" charset="0"/>
            </a:endParaRPr>
          </a:p>
        </p:txBody>
      </p:sp>
      <p:sp>
        <p:nvSpPr>
          <p:cNvPr id="54" name="Hexagon 53">
            <a:extLst>
              <a:ext uri="{FF2B5EF4-FFF2-40B4-BE49-F238E27FC236}">
                <a16:creationId xmlns:a16="http://schemas.microsoft.com/office/drawing/2014/main" id="{8EDFF5F3-57F8-1045-ECC4-BF7CE588A2FC}"/>
              </a:ext>
            </a:extLst>
          </p:cNvPr>
          <p:cNvSpPr/>
          <p:nvPr/>
        </p:nvSpPr>
        <p:spPr>
          <a:xfrm>
            <a:off x="8005218" y="3703792"/>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Stabilité</a:t>
            </a:r>
            <a:endParaRPr lang="en-BE" dirty="0">
              <a:solidFill>
                <a:schemeClr val="tx1"/>
              </a:solidFill>
              <a:latin typeface="Arial" panose="020B0604020202020204" pitchFamily="34" charset="0"/>
              <a:cs typeface="Arial" panose="020B0604020202020204" pitchFamily="34" charset="0"/>
            </a:endParaRPr>
          </a:p>
        </p:txBody>
      </p:sp>
      <p:sp>
        <p:nvSpPr>
          <p:cNvPr id="55" name="Hexagon 54">
            <a:extLst>
              <a:ext uri="{FF2B5EF4-FFF2-40B4-BE49-F238E27FC236}">
                <a16:creationId xmlns:a16="http://schemas.microsoft.com/office/drawing/2014/main" id="{35C5D532-B8C3-8E44-D066-0D2BF09C3016}"/>
              </a:ext>
            </a:extLst>
          </p:cNvPr>
          <p:cNvSpPr/>
          <p:nvPr/>
        </p:nvSpPr>
        <p:spPr>
          <a:xfrm>
            <a:off x="4248846" y="3703792"/>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Famille et soins</a:t>
            </a:r>
            <a:endParaRPr lang="en-BE" dirty="0">
              <a:solidFill>
                <a:schemeClr val="tx1"/>
              </a:solidFill>
              <a:latin typeface="Arial" panose="020B0604020202020204" pitchFamily="34" charset="0"/>
              <a:cs typeface="Arial" panose="020B0604020202020204" pitchFamily="34" charset="0"/>
            </a:endParaRPr>
          </a:p>
        </p:txBody>
      </p:sp>
      <p:sp>
        <p:nvSpPr>
          <p:cNvPr id="56" name="Hexagon 55">
            <a:extLst>
              <a:ext uri="{FF2B5EF4-FFF2-40B4-BE49-F238E27FC236}">
                <a16:creationId xmlns:a16="http://schemas.microsoft.com/office/drawing/2014/main" id="{38E12244-F195-01E3-45D4-C4A67C58FE97}"/>
              </a:ext>
            </a:extLst>
          </p:cNvPr>
          <p:cNvSpPr/>
          <p:nvPr/>
        </p:nvSpPr>
        <p:spPr>
          <a:xfrm>
            <a:off x="5207139" y="2499104"/>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École ou éducation</a:t>
            </a:r>
            <a:endParaRPr lang="en-BE" dirty="0">
              <a:solidFill>
                <a:schemeClr val="tx1"/>
              </a:solidFill>
              <a:latin typeface="Arial" panose="020B0604020202020204" pitchFamily="34" charset="0"/>
              <a:cs typeface="Arial" panose="020B0604020202020204" pitchFamily="34" charset="0"/>
            </a:endParaRPr>
          </a:p>
        </p:txBody>
      </p:sp>
      <p:sp>
        <p:nvSpPr>
          <p:cNvPr id="57" name="Hexagon 56">
            <a:extLst>
              <a:ext uri="{FF2B5EF4-FFF2-40B4-BE49-F238E27FC236}">
                <a16:creationId xmlns:a16="http://schemas.microsoft.com/office/drawing/2014/main" id="{2FE3AE67-A536-0A67-B204-B38E732F02AC}"/>
              </a:ext>
            </a:extLst>
          </p:cNvPr>
          <p:cNvSpPr/>
          <p:nvPr/>
        </p:nvSpPr>
        <p:spPr>
          <a:xfrm>
            <a:off x="6127032" y="3703792"/>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Amis, contacts avec les pairs</a:t>
            </a:r>
            <a:endParaRPr lang="en-BE" dirty="0">
              <a:solidFill>
                <a:schemeClr val="tx1"/>
              </a:solidFill>
              <a:latin typeface="Arial" panose="020B0604020202020204" pitchFamily="34" charset="0"/>
              <a:cs typeface="Arial" panose="020B0604020202020204" pitchFamily="34" charset="0"/>
            </a:endParaRPr>
          </a:p>
        </p:txBody>
      </p:sp>
      <p:sp>
        <p:nvSpPr>
          <p:cNvPr id="58" name="Hexagon 57">
            <a:extLst>
              <a:ext uri="{FF2B5EF4-FFF2-40B4-BE49-F238E27FC236}">
                <a16:creationId xmlns:a16="http://schemas.microsoft.com/office/drawing/2014/main" id="{AF9F5011-CDCB-284B-3CB3-AC7A3B1F9B75}"/>
              </a:ext>
            </a:extLst>
          </p:cNvPr>
          <p:cNvSpPr/>
          <p:nvPr/>
        </p:nvSpPr>
        <p:spPr>
          <a:xfrm>
            <a:off x="3317868" y="2499104"/>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Temps libre, jeux</a:t>
            </a:r>
            <a:endParaRPr lang="en-BE" dirty="0">
              <a:solidFill>
                <a:schemeClr val="tx1"/>
              </a:solidFill>
              <a:latin typeface="Arial" panose="020B0604020202020204" pitchFamily="34" charset="0"/>
              <a:cs typeface="Arial" panose="020B0604020202020204" pitchFamily="34" charset="0"/>
            </a:endParaRPr>
          </a:p>
        </p:txBody>
      </p:sp>
      <p:sp>
        <p:nvSpPr>
          <p:cNvPr id="59" name="Hexagon 58">
            <a:extLst>
              <a:ext uri="{FF2B5EF4-FFF2-40B4-BE49-F238E27FC236}">
                <a16:creationId xmlns:a16="http://schemas.microsoft.com/office/drawing/2014/main" id="{458879BD-1C6F-08E6-6F55-F608F98F82FD}"/>
              </a:ext>
            </a:extLst>
          </p:cNvPr>
          <p:cNvSpPr/>
          <p:nvPr/>
        </p:nvSpPr>
        <p:spPr>
          <a:xfrm>
            <a:off x="6127032" y="4941167"/>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Hygiène</a:t>
            </a:r>
            <a:endParaRPr lang="en-BE" dirty="0">
              <a:solidFill>
                <a:schemeClr val="tx1"/>
              </a:solidFill>
              <a:latin typeface="Arial" panose="020B0604020202020204" pitchFamily="34" charset="0"/>
              <a:cs typeface="Arial" panose="020B0604020202020204" pitchFamily="34" charset="0"/>
            </a:endParaRPr>
          </a:p>
        </p:txBody>
      </p:sp>
      <p:sp>
        <p:nvSpPr>
          <p:cNvPr id="61" name="Hexagon 60">
            <a:extLst>
              <a:ext uri="{FF2B5EF4-FFF2-40B4-BE49-F238E27FC236}">
                <a16:creationId xmlns:a16="http://schemas.microsoft.com/office/drawing/2014/main" id="{32CCAB7D-F505-FB53-8D85-7E0125533B98}"/>
              </a:ext>
            </a:extLst>
          </p:cNvPr>
          <p:cNvSpPr/>
          <p:nvPr/>
        </p:nvSpPr>
        <p:spPr>
          <a:xfrm>
            <a:off x="2370660" y="4941167"/>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Sécurité</a:t>
            </a:r>
            <a:endParaRPr lang="en-BE" dirty="0">
              <a:solidFill>
                <a:schemeClr val="tx1"/>
              </a:solidFill>
              <a:latin typeface="Arial" panose="020B0604020202020204" pitchFamily="34" charset="0"/>
              <a:cs typeface="Arial" panose="020B0604020202020204" pitchFamily="34" charset="0"/>
            </a:endParaRPr>
          </a:p>
        </p:txBody>
      </p:sp>
      <p:sp>
        <p:nvSpPr>
          <p:cNvPr id="62" name="Hexagon 61">
            <a:extLst>
              <a:ext uri="{FF2B5EF4-FFF2-40B4-BE49-F238E27FC236}">
                <a16:creationId xmlns:a16="http://schemas.microsoft.com/office/drawing/2014/main" id="{862E6AA1-15DF-1203-6041-2E567A6D1B4C}"/>
              </a:ext>
            </a:extLst>
          </p:cNvPr>
          <p:cNvSpPr/>
          <p:nvPr/>
        </p:nvSpPr>
        <p:spPr>
          <a:xfrm>
            <a:off x="492474" y="4941167"/>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Nourriture et eau</a:t>
            </a:r>
            <a:endParaRPr lang="en-BE" dirty="0">
              <a:solidFill>
                <a:schemeClr val="tx1"/>
              </a:solidFill>
              <a:latin typeface="Arial" panose="020B0604020202020204" pitchFamily="34" charset="0"/>
              <a:cs typeface="Arial" panose="020B0604020202020204" pitchFamily="34" charset="0"/>
            </a:endParaRPr>
          </a:p>
        </p:txBody>
      </p:sp>
      <p:sp>
        <p:nvSpPr>
          <p:cNvPr id="63" name="Hexagon 62">
            <a:extLst>
              <a:ext uri="{FF2B5EF4-FFF2-40B4-BE49-F238E27FC236}">
                <a16:creationId xmlns:a16="http://schemas.microsoft.com/office/drawing/2014/main" id="{62F2D3DE-0C12-7D40-C468-4F7CE4DAF178}"/>
              </a:ext>
            </a:extLst>
          </p:cNvPr>
          <p:cNvSpPr/>
          <p:nvPr/>
        </p:nvSpPr>
        <p:spPr>
          <a:xfrm>
            <a:off x="4248846" y="4941167"/>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Maison, abri</a:t>
            </a:r>
            <a:endParaRPr lang="en-BE" dirty="0">
              <a:solidFill>
                <a:schemeClr val="tx1"/>
              </a:solidFill>
              <a:latin typeface="Arial" panose="020B0604020202020204" pitchFamily="34" charset="0"/>
              <a:cs typeface="Arial" panose="020B0604020202020204" pitchFamily="34" charset="0"/>
            </a:endParaRPr>
          </a:p>
        </p:txBody>
      </p:sp>
      <p:sp>
        <p:nvSpPr>
          <p:cNvPr id="64" name="Hexagon 63">
            <a:extLst>
              <a:ext uri="{FF2B5EF4-FFF2-40B4-BE49-F238E27FC236}">
                <a16:creationId xmlns:a16="http://schemas.microsoft.com/office/drawing/2014/main" id="{22DB2542-34C2-6FB0-DEF7-5641E497E420}"/>
              </a:ext>
            </a:extLst>
          </p:cNvPr>
          <p:cNvSpPr/>
          <p:nvPr/>
        </p:nvSpPr>
        <p:spPr>
          <a:xfrm>
            <a:off x="2370660" y="3703792"/>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Amour et affection</a:t>
            </a:r>
            <a:endParaRPr lang="en-BE" dirty="0">
              <a:solidFill>
                <a:schemeClr val="tx1"/>
              </a:solidFill>
              <a:latin typeface="Arial" panose="020B0604020202020204" pitchFamily="34" charset="0"/>
              <a:cs typeface="Arial" panose="020B0604020202020204" pitchFamily="34" charset="0"/>
            </a:endParaRPr>
          </a:p>
        </p:txBody>
      </p:sp>
      <p:sp>
        <p:nvSpPr>
          <p:cNvPr id="65" name="Hexagon 64">
            <a:extLst>
              <a:ext uri="{FF2B5EF4-FFF2-40B4-BE49-F238E27FC236}">
                <a16:creationId xmlns:a16="http://schemas.microsoft.com/office/drawing/2014/main" id="{2EE946EC-4249-B324-A704-0AADC3E08C8E}"/>
              </a:ext>
            </a:extLst>
          </p:cNvPr>
          <p:cNvSpPr/>
          <p:nvPr/>
        </p:nvSpPr>
        <p:spPr>
          <a:xfrm>
            <a:off x="8005218" y="4941167"/>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Santé (mentale, émotionnelle)</a:t>
            </a:r>
            <a:endParaRPr lang="en-BE" dirty="0">
              <a:solidFill>
                <a:schemeClr val="tx1"/>
              </a:solidFill>
              <a:latin typeface="Arial" panose="020B0604020202020204" pitchFamily="34" charset="0"/>
              <a:cs typeface="Arial" panose="020B0604020202020204" pitchFamily="34" charset="0"/>
            </a:endParaRPr>
          </a:p>
        </p:txBody>
      </p:sp>
      <p:grpSp>
        <p:nvGrpSpPr>
          <p:cNvPr id="66" name="Group 65">
            <a:extLst>
              <a:ext uri="{FF2B5EF4-FFF2-40B4-BE49-F238E27FC236}">
                <a16:creationId xmlns:a16="http://schemas.microsoft.com/office/drawing/2014/main" id="{BEE00E65-63BF-2DF1-E86F-2399453AC0B1}"/>
              </a:ext>
            </a:extLst>
          </p:cNvPr>
          <p:cNvGrpSpPr/>
          <p:nvPr/>
        </p:nvGrpSpPr>
        <p:grpSpPr>
          <a:xfrm>
            <a:off x="9822834" y="2414411"/>
            <a:ext cx="573840" cy="912428"/>
            <a:chOff x="860877" y="1929282"/>
            <a:chExt cx="1053230" cy="1674679"/>
          </a:xfrm>
          <a:solidFill>
            <a:schemeClr val="bg1"/>
          </a:solidFill>
        </p:grpSpPr>
        <p:sp>
          <p:nvSpPr>
            <p:cNvPr id="67" name="Round Same Side Corner Rectangle 46">
              <a:extLst>
                <a:ext uri="{FF2B5EF4-FFF2-40B4-BE49-F238E27FC236}">
                  <a16:creationId xmlns:a16="http://schemas.microsoft.com/office/drawing/2014/main" id="{5EC983AF-FD72-0E66-A5C0-A2AF08642945}"/>
                </a:ext>
              </a:extLst>
            </p:cNvPr>
            <p:cNvSpPr/>
            <p:nvPr/>
          </p:nvSpPr>
          <p:spPr>
            <a:xfrm>
              <a:off x="1052733" y="2725467"/>
              <a:ext cx="671847" cy="878494"/>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8" name="Oval 67">
              <a:extLst>
                <a:ext uri="{FF2B5EF4-FFF2-40B4-BE49-F238E27FC236}">
                  <a16:creationId xmlns:a16="http://schemas.microsoft.com/office/drawing/2014/main" id="{3D0621F2-C80C-DD58-8096-68AE1A0A115D}"/>
                </a:ext>
              </a:extLst>
            </p:cNvPr>
            <p:cNvSpPr/>
            <p:nvPr/>
          </p:nvSpPr>
          <p:spPr>
            <a:xfrm>
              <a:off x="1047750" y="1929282"/>
              <a:ext cx="679484" cy="67948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69" name="Trapezoid 68">
              <a:extLst>
                <a:ext uri="{FF2B5EF4-FFF2-40B4-BE49-F238E27FC236}">
                  <a16:creationId xmlns:a16="http://schemas.microsoft.com/office/drawing/2014/main" id="{39EA6B0D-6EB8-E712-4CC1-169E3BA7F9D0}"/>
                </a:ext>
              </a:extLst>
            </p:cNvPr>
            <p:cNvSpPr/>
            <p:nvPr/>
          </p:nvSpPr>
          <p:spPr>
            <a:xfrm>
              <a:off x="860877" y="2993721"/>
              <a:ext cx="1053230" cy="610240"/>
            </a:xfrm>
            <a:prstGeom prst="trapezoid">
              <a:avLst>
                <a:gd name="adj" fmla="val 3304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FDB30BBE-EFD5-CE8D-CB24-F087F0FC2A6F}"/>
              </a:ext>
            </a:extLst>
          </p:cNvPr>
          <p:cNvGrpSpPr/>
          <p:nvPr/>
        </p:nvGrpSpPr>
        <p:grpSpPr>
          <a:xfrm>
            <a:off x="10228983" y="337468"/>
            <a:ext cx="1587872" cy="1368854"/>
            <a:chOff x="10228983" y="337468"/>
            <a:chExt cx="1587872" cy="1368854"/>
          </a:xfrm>
        </p:grpSpPr>
        <p:sp>
          <p:nvSpPr>
            <p:cNvPr id="13" name="Hexagon 12">
              <a:extLst>
                <a:ext uri="{FF2B5EF4-FFF2-40B4-BE49-F238E27FC236}">
                  <a16:creationId xmlns:a16="http://schemas.microsoft.com/office/drawing/2014/main" id="{BA06B36D-9EE3-3A43-6479-0CD32BB7F907}"/>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4" name="Group 13">
              <a:extLst>
                <a:ext uri="{FF2B5EF4-FFF2-40B4-BE49-F238E27FC236}">
                  <a16:creationId xmlns:a16="http://schemas.microsoft.com/office/drawing/2014/main" id="{E132756F-C14A-60D2-1A43-D57920025674}"/>
                </a:ext>
              </a:extLst>
            </p:cNvPr>
            <p:cNvGrpSpPr/>
            <p:nvPr/>
          </p:nvGrpSpPr>
          <p:grpSpPr>
            <a:xfrm>
              <a:off x="10621771" y="762700"/>
              <a:ext cx="562136" cy="634675"/>
              <a:chOff x="760175" y="830142"/>
              <a:chExt cx="867619" cy="979579"/>
            </a:xfrm>
          </p:grpSpPr>
          <p:sp>
            <p:nvSpPr>
              <p:cNvPr id="19" name="Rectangle 18">
                <a:extLst>
                  <a:ext uri="{FF2B5EF4-FFF2-40B4-BE49-F238E27FC236}">
                    <a16:creationId xmlns:a16="http://schemas.microsoft.com/office/drawing/2014/main" id="{59A213C1-4B2E-14ED-28A3-3E2D21975213}"/>
                  </a:ext>
                </a:extLst>
              </p:cNvPr>
              <p:cNvSpPr/>
              <p:nvPr/>
            </p:nvSpPr>
            <p:spPr>
              <a:xfrm>
                <a:off x="864636" y="830142"/>
                <a:ext cx="763158" cy="97957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latin typeface="Arial" panose="020B0604020202020204" pitchFamily="34" charset="0"/>
                    <a:cs typeface="Arial" panose="020B0604020202020204" pitchFamily="34" charset="0"/>
                  </a:rPr>
                  <a:t>132</a:t>
                </a:r>
              </a:p>
            </p:txBody>
          </p:sp>
          <p:sp>
            <p:nvSpPr>
              <p:cNvPr id="20" name="Rectangle 19">
                <a:extLst>
                  <a:ext uri="{FF2B5EF4-FFF2-40B4-BE49-F238E27FC236}">
                    <a16:creationId xmlns:a16="http://schemas.microsoft.com/office/drawing/2014/main" id="{0237135E-5E1E-0B27-56DE-5D974BCDCA0D}"/>
                  </a:ext>
                </a:extLst>
              </p:cNvPr>
              <p:cNvSpPr/>
              <p:nvPr/>
            </p:nvSpPr>
            <p:spPr>
              <a:xfrm>
                <a:off x="760175" y="830144"/>
                <a:ext cx="149292" cy="97957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5" name="Group 14">
              <a:extLst>
                <a:ext uri="{FF2B5EF4-FFF2-40B4-BE49-F238E27FC236}">
                  <a16:creationId xmlns:a16="http://schemas.microsoft.com/office/drawing/2014/main" id="{D334F146-B773-8E3A-D717-322920546AEC}"/>
                </a:ext>
              </a:extLst>
            </p:cNvPr>
            <p:cNvGrpSpPr/>
            <p:nvPr/>
          </p:nvGrpSpPr>
          <p:grpSpPr>
            <a:xfrm>
              <a:off x="11325415" y="762701"/>
              <a:ext cx="182192" cy="634674"/>
              <a:chOff x="2121762" y="2323619"/>
              <a:chExt cx="200378" cy="825210"/>
            </a:xfrm>
          </p:grpSpPr>
          <p:sp>
            <p:nvSpPr>
              <p:cNvPr id="16" name="Isosceles Triangle 15">
                <a:extLst>
                  <a:ext uri="{FF2B5EF4-FFF2-40B4-BE49-F238E27FC236}">
                    <a16:creationId xmlns:a16="http://schemas.microsoft.com/office/drawing/2014/main" id="{38482B78-9371-9D1F-637E-49B1B5A8395C}"/>
                  </a:ext>
                </a:extLst>
              </p:cNvPr>
              <p:cNvSpPr/>
              <p:nvPr/>
            </p:nvSpPr>
            <p:spPr>
              <a:xfrm>
                <a:off x="2121763" y="2323619"/>
                <a:ext cx="200377" cy="172739"/>
              </a:xfrm>
              <a:prstGeom prst="triangl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8" name="Rectangle 17">
                <a:extLst>
                  <a:ext uri="{FF2B5EF4-FFF2-40B4-BE49-F238E27FC236}">
                    <a16:creationId xmlns:a16="http://schemas.microsoft.com/office/drawing/2014/main" id="{0164C340-A5C9-327D-CC61-2F0F205D27A4}"/>
                  </a:ext>
                </a:extLst>
              </p:cNvPr>
              <p:cNvSpPr/>
              <p:nvPr/>
            </p:nvSpPr>
            <p:spPr>
              <a:xfrm>
                <a:off x="2121762" y="2496169"/>
                <a:ext cx="200377" cy="6526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352608158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7426308-FC57-4621-A22C-EE55960FBD64}"/>
              </a:ext>
            </a:extLst>
          </p:cNvPr>
          <p:cNvSpPr>
            <a:spLocks noGrp="1"/>
          </p:cNvSpPr>
          <p:nvPr>
            <p:ph type="title"/>
          </p:nvPr>
        </p:nvSpPr>
        <p:spPr/>
        <p:txBody>
          <a:bodyPr/>
          <a:lstStyle/>
          <a:p>
            <a:r>
              <a:rPr lang="en-CA" dirty="0"/>
              <a:t>Points clés de l'apprentissage</a:t>
            </a:r>
          </a:p>
        </p:txBody>
      </p:sp>
      <p:sp>
        <p:nvSpPr>
          <p:cNvPr id="57" name="TextBox 56">
            <a:extLst>
              <a:ext uri="{FF2B5EF4-FFF2-40B4-BE49-F238E27FC236}">
                <a16:creationId xmlns:a16="http://schemas.microsoft.com/office/drawing/2014/main" id="{D62B3BE0-0F5B-4153-A0BA-E16ACFF0EE66}"/>
              </a:ext>
            </a:extLst>
          </p:cNvPr>
          <p:cNvSpPr txBox="1"/>
          <p:nvPr/>
        </p:nvSpPr>
        <p:spPr>
          <a:xfrm>
            <a:off x="1094916" y="3839308"/>
            <a:ext cx="2588109" cy="1323439"/>
          </a:xfrm>
          <a:prstGeom prst="rect">
            <a:avLst/>
          </a:prstGeom>
          <a:noFill/>
        </p:spPr>
        <p:txBody>
          <a:bodyPr wrap="square" lIns="91440" tIns="45720" rIns="91440" bIns="45720" anchor="t">
            <a:spAutoFit/>
          </a:bodyPr>
          <a:lstStyle/>
          <a:p>
            <a:pPr algn="ctr"/>
            <a:r>
              <a:rPr lang="en-US" sz="2000" dirty="0">
                <a:latin typeface="Arial" panose="020B0604020202020204" pitchFamily="34" charset="0"/>
                <a:cs typeface="Arial" panose="020B0604020202020204" pitchFamily="34" charset="0"/>
              </a:rPr>
              <a:t>L'évaluation nécessite une analyse des risques et une évaluation des besoins.</a:t>
            </a:r>
            <a:endParaRPr lang="en-CA" sz="2000" dirty="0">
              <a:latin typeface="Arial" panose="020B0604020202020204" pitchFamily="34" charset="0"/>
              <a:cs typeface="Arial" panose="020B0604020202020204" pitchFamily="34" charset="0"/>
            </a:endParaRPr>
          </a:p>
        </p:txBody>
      </p:sp>
      <p:sp>
        <p:nvSpPr>
          <p:cNvPr id="61" name="5-Point Star 5">
            <a:extLst>
              <a:ext uri="{FF2B5EF4-FFF2-40B4-BE49-F238E27FC236}">
                <a16:creationId xmlns:a16="http://schemas.microsoft.com/office/drawing/2014/main" id="{ABD8A883-982A-4318-B4F5-7858ABDA3C3D}"/>
              </a:ext>
            </a:extLst>
          </p:cNvPr>
          <p:cNvSpPr/>
          <p:nvPr/>
        </p:nvSpPr>
        <p:spPr>
          <a:xfrm>
            <a:off x="1863190" y="2279955"/>
            <a:ext cx="1051560" cy="1051560"/>
          </a:xfrm>
          <a:prstGeom prst="star5">
            <a:avLst>
              <a:gd name="adj" fmla="val 28143"/>
              <a:gd name="hf" fmla="val 105146"/>
              <a:gd name="vf" fmla="val 11055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2" name="5-Point Star 5">
            <a:extLst>
              <a:ext uri="{FF2B5EF4-FFF2-40B4-BE49-F238E27FC236}">
                <a16:creationId xmlns:a16="http://schemas.microsoft.com/office/drawing/2014/main" id="{F0DA2569-FB86-4902-B70A-F4F49A979B6B}"/>
              </a:ext>
            </a:extLst>
          </p:cNvPr>
          <p:cNvSpPr/>
          <p:nvPr/>
        </p:nvSpPr>
        <p:spPr>
          <a:xfrm>
            <a:off x="8838798" y="2279955"/>
            <a:ext cx="1051560" cy="1051560"/>
          </a:xfrm>
          <a:prstGeom prst="star5">
            <a:avLst>
              <a:gd name="adj" fmla="val 28143"/>
              <a:gd name="hf" fmla="val 105146"/>
              <a:gd name="vf" fmla="val 11055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BE66CC77-6081-79D3-A8CC-D994784EFCDD}"/>
              </a:ext>
            </a:extLst>
          </p:cNvPr>
          <p:cNvSpPr txBox="1"/>
          <p:nvPr/>
        </p:nvSpPr>
        <p:spPr>
          <a:xfrm>
            <a:off x="7579895" y="3839308"/>
            <a:ext cx="3569367" cy="1323439"/>
          </a:xfrm>
          <a:prstGeom prst="rect">
            <a:avLst/>
          </a:prstGeom>
          <a:noFill/>
        </p:spPr>
        <p:txBody>
          <a:bodyPr wrap="square" lIns="91440" tIns="45720" rIns="91440" bIns="45720" anchor="t">
            <a:spAutoFit/>
          </a:bodyPr>
          <a:lstStyle/>
          <a:p>
            <a:pPr algn="ctr"/>
            <a:r>
              <a:rPr lang="en-US" sz="2000" dirty="0">
                <a:latin typeface="Arial" panose="020B0604020202020204" pitchFamily="34" charset="0"/>
                <a:cs typeface="Arial" panose="020B0604020202020204" pitchFamily="34" charset="0"/>
              </a:rPr>
              <a:t>L'ordre de priorité des besoins doit être établi avec la participation de l'enfant et de ses parents, de la personne qui s'occupe de lui ou d'un adulte de confiance.</a:t>
            </a:r>
            <a:endParaRPr lang="en-CA" sz="20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937188D4-5FC4-8941-0ADC-47A00D8CFFEA}"/>
              </a:ext>
            </a:extLst>
          </p:cNvPr>
          <p:cNvSpPr txBox="1"/>
          <p:nvPr/>
        </p:nvSpPr>
        <p:spPr>
          <a:xfrm>
            <a:off x="4360953" y="3839308"/>
            <a:ext cx="2809875" cy="1323439"/>
          </a:xfrm>
          <a:prstGeom prst="rect">
            <a:avLst/>
          </a:prstGeom>
          <a:noFill/>
        </p:spPr>
        <p:txBody>
          <a:bodyPr wrap="square">
            <a:spAutoFit/>
          </a:bodyPr>
          <a:lstStyle/>
          <a:p>
            <a:pPr algn="ctr"/>
            <a:r>
              <a:rPr lang="en-GB" sz="2000" dirty="0">
                <a:latin typeface="Arial" panose="020B0604020202020204" pitchFamily="34" charset="0"/>
                <a:cs typeface="Arial" panose="020B0604020202020204" pitchFamily="34" charset="0"/>
              </a:rPr>
              <a:t>Les besoins de l'enfant sont le point de départ, et non les services requis ou disponibles.</a:t>
            </a:r>
            <a:endParaRPr lang="en-CA" sz="2000" dirty="0">
              <a:latin typeface="Arial" panose="020B0604020202020204" pitchFamily="34" charset="0"/>
              <a:cs typeface="Arial" panose="020B0604020202020204" pitchFamily="34" charset="0"/>
            </a:endParaRPr>
          </a:p>
        </p:txBody>
      </p:sp>
      <p:sp>
        <p:nvSpPr>
          <p:cNvPr id="5" name="5-Point Star 5">
            <a:extLst>
              <a:ext uri="{FF2B5EF4-FFF2-40B4-BE49-F238E27FC236}">
                <a16:creationId xmlns:a16="http://schemas.microsoft.com/office/drawing/2014/main" id="{CA9CB663-643C-95A5-A3B4-C594011F993C}"/>
              </a:ext>
            </a:extLst>
          </p:cNvPr>
          <p:cNvSpPr/>
          <p:nvPr/>
        </p:nvSpPr>
        <p:spPr>
          <a:xfrm>
            <a:off x="5240111" y="2279955"/>
            <a:ext cx="1051560" cy="1051560"/>
          </a:xfrm>
          <a:prstGeom prst="star5">
            <a:avLst>
              <a:gd name="adj" fmla="val 28143"/>
              <a:gd name="hf" fmla="val 105146"/>
              <a:gd name="vf" fmla="val 11055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6490241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4" name="Title 72">
            <a:extLst>
              <a:ext uri="{FF2B5EF4-FFF2-40B4-BE49-F238E27FC236}">
                <a16:creationId xmlns:a16="http://schemas.microsoft.com/office/drawing/2014/main" id="{5E40CA21-B523-2538-94F7-F428A0D61892}"/>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SESSION 5</a:t>
            </a:r>
          </a:p>
          <a:p>
            <a:br>
              <a:rPr lang="en-CA" b="1" dirty="0">
                <a:solidFill>
                  <a:schemeClr val="bg1"/>
                </a:solidFill>
                <a:latin typeface="Garamond"/>
              </a:rPr>
            </a:br>
            <a:r>
              <a:rPr lang="en-CA" b="1" dirty="0">
                <a:solidFill>
                  <a:schemeClr val="bg1"/>
                </a:solidFill>
                <a:latin typeface="Garamond"/>
              </a:rPr>
              <a:t>Fermeture du module</a:t>
            </a:r>
            <a:endParaRPr lang="en-US" sz="5400" b="1" dirty="0">
              <a:solidFill>
                <a:schemeClr val="bg1"/>
              </a:solidFill>
              <a:latin typeface="Garamond"/>
            </a:endParaRPr>
          </a:p>
        </p:txBody>
      </p:sp>
    </p:spTree>
    <p:extLst>
      <p:ext uri="{BB962C8B-B14F-4D97-AF65-F5344CB8AC3E}">
        <p14:creationId xmlns:p14="http://schemas.microsoft.com/office/powerpoint/2010/main" val="16526998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CFE94-8837-47DD-B69B-6BA207F449F6}"/>
              </a:ext>
            </a:extLst>
          </p:cNvPr>
          <p:cNvSpPr>
            <a:spLocks noGrp="1"/>
          </p:cNvSpPr>
          <p:nvPr>
            <p:ph type="title"/>
          </p:nvPr>
        </p:nvSpPr>
        <p:spPr/>
        <p:txBody>
          <a:bodyPr/>
          <a:lstStyle/>
          <a:p>
            <a:r>
              <a:rPr lang="en-CA" dirty="0"/>
              <a:t>Fin du module 7</a:t>
            </a:r>
          </a:p>
        </p:txBody>
      </p:sp>
      <p:sp>
        <p:nvSpPr>
          <p:cNvPr id="24" name="Speech Bubble: Rectangle with Corners Rounded 23">
            <a:extLst>
              <a:ext uri="{FF2B5EF4-FFF2-40B4-BE49-F238E27FC236}">
                <a16:creationId xmlns:a16="http://schemas.microsoft.com/office/drawing/2014/main" id="{FEFF90DA-D670-737E-F75C-CD613B99143F}"/>
              </a:ext>
            </a:extLst>
          </p:cNvPr>
          <p:cNvSpPr/>
          <p:nvPr/>
        </p:nvSpPr>
        <p:spPr>
          <a:xfrm>
            <a:off x="1384531" y="2631440"/>
            <a:ext cx="2821709" cy="2611120"/>
          </a:xfrm>
          <a:prstGeom prst="wedgeRoundRectCallout">
            <a:avLst>
              <a:gd name="adj1" fmla="val -62814"/>
              <a:gd name="adj2" fmla="val -19017"/>
              <a:gd name="adj3" fmla="val 16667"/>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GB" sz="2400" dirty="0">
                <a:solidFill>
                  <a:schemeClr val="tx1"/>
                </a:solidFill>
                <a:latin typeface="Arial" panose="020B0604020202020204" pitchFamily="34" charset="0"/>
                <a:ea typeface="Calibri" panose="020F0502020204030204" pitchFamily="34" charset="0"/>
                <a:cs typeface="Arial" panose="020B0604020202020204" pitchFamily="34" charset="0"/>
              </a:rPr>
              <a:t>Révision des objectifs d'apprentissage</a:t>
            </a:r>
            <a:endParaRPr lang="en-US" sz="2400" dirty="0">
              <a:solidFill>
                <a:schemeClr val="tx1"/>
              </a:solidFill>
              <a:latin typeface="Arial" panose="020B0604020202020204" pitchFamily="34" charset="0"/>
              <a:ea typeface="Calibri" panose="020F0502020204030204" pitchFamily="34" charset="0"/>
              <a:cs typeface="Arial" panose="020B0604020202020204" pitchFamily="34" charset="0"/>
            </a:endParaRPr>
          </a:p>
        </p:txBody>
      </p:sp>
      <p:sp>
        <p:nvSpPr>
          <p:cNvPr id="25" name="Speech Bubble: Rectangle with Corners Rounded 24">
            <a:extLst>
              <a:ext uri="{FF2B5EF4-FFF2-40B4-BE49-F238E27FC236}">
                <a16:creationId xmlns:a16="http://schemas.microsoft.com/office/drawing/2014/main" id="{7E576825-28C0-530B-481F-07DB297881F0}"/>
              </a:ext>
            </a:extLst>
          </p:cNvPr>
          <p:cNvSpPr/>
          <p:nvPr/>
        </p:nvSpPr>
        <p:spPr>
          <a:xfrm>
            <a:off x="4828771" y="2631440"/>
            <a:ext cx="2821709" cy="2611120"/>
          </a:xfrm>
          <a:prstGeom prst="wedgeRoundRectCallout">
            <a:avLst>
              <a:gd name="adj1" fmla="val -19246"/>
              <a:gd name="adj2" fmla="val 59595"/>
              <a:gd name="adj3" fmla="val 16667"/>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US" sz="2400" dirty="0">
                <a:solidFill>
                  <a:schemeClr val="tx1"/>
                </a:solidFill>
                <a:latin typeface="Arial" panose="020B0604020202020204" pitchFamily="34" charset="0"/>
                <a:ea typeface="Calibri" panose="020F0502020204030204" pitchFamily="34" charset="0"/>
                <a:cs typeface="Arial" panose="020B0604020202020204" pitchFamily="34" charset="0"/>
              </a:rPr>
              <a:t>Réflexion et retour d'information </a:t>
            </a:r>
          </a:p>
        </p:txBody>
      </p:sp>
      <p:sp>
        <p:nvSpPr>
          <p:cNvPr id="26" name="Speech Bubble: Rectangle with Corners Rounded 25">
            <a:extLst>
              <a:ext uri="{FF2B5EF4-FFF2-40B4-BE49-F238E27FC236}">
                <a16:creationId xmlns:a16="http://schemas.microsoft.com/office/drawing/2014/main" id="{C1614D32-31C1-AA31-956D-DC3CD7F5637C}"/>
              </a:ext>
            </a:extLst>
          </p:cNvPr>
          <p:cNvSpPr/>
          <p:nvPr/>
        </p:nvSpPr>
        <p:spPr>
          <a:xfrm>
            <a:off x="8273011" y="2631440"/>
            <a:ext cx="2821709" cy="2611120"/>
          </a:xfrm>
          <a:prstGeom prst="wedgeRoundRectCallout">
            <a:avLst>
              <a:gd name="adj1" fmla="val 59608"/>
              <a:gd name="adj2" fmla="val -20186"/>
              <a:gd name="adj3" fmla="val 16667"/>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US" sz="2400" dirty="0">
                <a:solidFill>
                  <a:schemeClr val="tx1"/>
                </a:solidFill>
                <a:effectLst/>
                <a:latin typeface="Arial" panose="020B0604020202020204" pitchFamily="34" charset="0"/>
                <a:ea typeface="Calibri" panose="020F0502020204030204" pitchFamily="34" charset="0"/>
                <a:cs typeface="Arial" panose="020B0604020202020204" pitchFamily="34" charset="0"/>
              </a:rPr>
              <a:t>Fermeture</a:t>
            </a:r>
          </a:p>
        </p:txBody>
      </p:sp>
      <p:grpSp>
        <p:nvGrpSpPr>
          <p:cNvPr id="3" name="Group 2">
            <a:extLst>
              <a:ext uri="{FF2B5EF4-FFF2-40B4-BE49-F238E27FC236}">
                <a16:creationId xmlns:a16="http://schemas.microsoft.com/office/drawing/2014/main" id="{C0A2429A-0793-728E-72DB-62680DDCC862}"/>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2AB41952-8924-F925-BE7A-805081B7B5B0}"/>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0286584C-7717-F8BA-68E9-169D8521A1C7}"/>
                </a:ext>
              </a:extLst>
            </p:cNvPr>
            <p:cNvGrpSpPr/>
            <p:nvPr/>
          </p:nvGrpSpPr>
          <p:grpSpPr>
            <a:xfrm>
              <a:off x="10621771" y="762700"/>
              <a:ext cx="562136" cy="634675"/>
              <a:chOff x="760175" y="830142"/>
              <a:chExt cx="867619" cy="979579"/>
            </a:xfrm>
          </p:grpSpPr>
          <p:sp>
            <p:nvSpPr>
              <p:cNvPr id="9" name="Rectangle 8">
                <a:extLst>
                  <a:ext uri="{FF2B5EF4-FFF2-40B4-BE49-F238E27FC236}">
                    <a16:creationId xmlns:a16="http://schemas.microsoft.com/office/drawing/2014/main" id="{2BCDD4EA-69EA-E309-DCEE-1BD03F205490}"/>
                  </a:ext>
                </a:extLst>
              </p:cNvPr>
              <p:cNvSpPr/>
              <p:nvPr/>
            </p:nvSpPr>
            <p:spPr>
              <a:xfrm>
                <a:off x="864636" y="830142"/>
                <a:ext cx="763158" cy="97957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latin typeface="Arial" panose="020B0604020202020204" pitchFamily="34" charset="0"/>
                    <a:cs typeface="Arial" panose="020B0604020202020204" pitchFamily="34" charset="0"/>
                  </a:rPr>
                  <a:t>133</a:t>
                </a:r>
              </a:p>
            </p:txBody>
          </p:sp>
          <p:sp>
            <p:nvSpPr>
              <p:cNvPr id="10" name="Rectangle 9">
                <a:extLst>
                  <a:ext uri="{FF2B5EF4-FFF2-40B4-BE49-F238E27FC236}">
                    <a16:creationId xmlns:a16="http://schemas.microsoft.com/office/drawing/2014/main" id="{DDB9C2C3-40BE-E75A-793B-74B2ACAA53AA}"/>
                  </a:ext>
                </a:extLst>
              </p:cNvPr>
              <p:cNvSpPr/>
              <p:nvPr/>
            </p:nvSpPr>
            <p:spPr>
              <a:xfrm>
                <a:off x="760175" y="830144"/>
                <a:ext cx="149292" cy="97957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6" name="Group 5">
              <a:extLst>
                <a:ext uri="{FF2B5EF4-FFF2-40B4-BE49-F238E27FC236}">
                  <a16:creationId xmlns:a16="http://schemas.microsoft.com/office/drawing/2014/main" id="{EFD3F7B9-3E22-C83A-1390-59FDAEBF8E75}"/>
                </a:ext>
              </a:extLst>
            </p:cNvPr>
            <p:cNvGrpSpPr/>
            <p:nvPr/>
          </p:nvGrpSpPr>
          <p:grpSpPr>
            <a:xfrm>
              <a:off x="11325415" y="762701"/>
              <a:ext cx="182192" cy="634674"/>
              <a:chOff x="2121762" y="2323619"/>
              <a:chExt cx="200378" cy="825210"/>
            </a:xfrm>
          </p:grpSpPr>
          <p:sp>
            <p:nvSpPr>
              <p:cNvPr id="7" name="Isosceles Triangle 6">
                <a:extLst>
                  <a:ext uri="{FF2B5EF4-FFF2-40B4-BE49-F238E27FC236}">
                    <a16:creationId xmlns:a16="http://schemas.microsoft.com/office/drawing/2014/main" id="{8BF70884-ED0C-08A6-CEB1-E7BC65882756}"/>
                  </a:ext>
                </a:extLst>
              </p:cNvPr>
              <p:cNvSpPr/>
              <p:nvPr/>
            </p:nvSpPr>
            <p:spPr>
              <a:xfrm>
                <a:off x="2121763" y="2323619"/>
                <a:ext cx="200377" cy="172739"/>
              </a:xfrm>
              <a:prstGeom prst="triangl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E554F832-13D8-10D6-CA5D-93AAC1A513AA}"/>
                  </a:ext>
                </a:extLst>
              </p:cNvPr>
              <p:cNvSpPr/>
              <p:nvPr/>
            </p:nvSpPr>
            <p:spPr>
              <a:xfrm>
                <a:off x="2121762" y="2496169"/>
                <a:ext cx="200377" cy="6526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163201833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67AB4D-03AE-F964-A555-9B05B625BE0B}"/>
              </a:ext>
            </a:extLst>
          </p:cNvPr>
          <p:cNvSpPr>
            <a:spLocks noGrp="1"/>
          </p:cNvSpPr>
          <p:nvPr>
            <p:ph type="title"/>
          </p:nvPr>
        </p:nvSpPr>
        <p:spPr/>
        <p:txBody>
          <a:bodyPr/>
          <a:lstStyle/>
          <a:p>
            <a:r>
              <a:rPr lang="en-GB" dirty="0"/>
              <a:t>Autosoins</a:t>
            </a:r>
            <a:endParaRPr lang="en-BE" dirty="0"/>
          </a:p>
        </p:txBody>
      </p:sp>
      <p:grpSp>
        <p:nvGrpSpPr>
          <p:cNvPr id="6" name="Group 5">
            <a:extLst>
              <a:ext uri="{FF2B5EF4-FFF2-40B4-BE49-F238E27FC236}">
                <a16:creationId xmlns:a16="http://schemas.microsoft.com/office/drawing/2014/main" id="{81EC6603-6032-0732-3506-CF40A593F492}"/>
              </a:ext>
            </a:extLst>
          </p:cNvPr>
          <p:cNvGrpSpPr/>
          <p:nvPr/>
        </p:nvGrpSpPr>
        <p:grpSpPr>
          <a:xfrm>
            <a:off x="4674820" y="2453495"/>
            <a:ext cx="2842360" cy="2539419"/>
            <a:chOff x="7466209" y="3816827"/>
            <a:chExt cx="933443" cy="833956"/>
          </a:xfrm>
        </p:grpSpPr>
        <p:sp>
          <p:nvSpPr>
            <p:cNvPr id="7" name="Heart 6">
              <a:extLst>
                <a:ext uri="{FF2B5EF4-FFF2-40B4-BE49-F238E27FC236}">
                  <a16:creationId xmlns:a16="http://schemas.microsoft.com/office/drawing/2014/main" id="{D9EE9A33-3664-66D8-BCC8-720B4B20ED1C}"/>
                </a:ext>
              </a:extLst>
            </p:cNvPr>
            <p:cNvSpPr/>
            <p:nvPr/>
          </p:nvSpPr>
          <p:spPr>
            <a:xfrm>
              <a:off x="7466209" y="3816827"/>
              <a:ext cx="933443" cy="833956"/>
            </a:xfrm>
            <a:prstGeom prst="hear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Block Arc 7">
              <a:extLst>
                <a:ext uri="{FF2B5EF4-FFF2-40B4-BE49-F238E27FC236}">
                  <a16:creationId xmlns:a16="http://schemas.microsoft.com/office/drawing/2014/main" id="{C95551E0-0908-EA88-A183-FF70E3B27D54}"/>
                </a:ext>
              </a:extLst>
            </p:cNvPr>
            <p:cNvSpPr/>
            <p:nvPr/>
          </p:nvSpPr>
          <p:spPr>
            <a:xfrm rot="10800000">
              <a:off x="7779494" y="4160180"/>
              <a:ext cx="306872" cy="24707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spTree>
    <p:extLst>
      <p:ext uri="{BB962C8B-B14F-4D97-AF65-F5344CB8AC3E}">
        <p14:creationId xmlns:p14="http://schemas.microsoft.com/office/powerpoint/2010/main" val="14479425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06"/>
        <p:cNvGrpSpPr/>
        <p:nvPr/>
      </p:nvGrpSpPr>
      <p:grpSpPr>
        <a:xfrm>
          <a:off x="0" y="0"/>
          <a:ext cx="0" cy="0"/>
          <a:chOff x="0" y="0"/>
          <a:chExt cx="0" cy="0"/>
        </a:xfrm>
      </p:grpSpPr>
      <p:sp>
        <p:nvSpPr>
          <p:cNvPr id="307" name="Google Shape;307;p6"/>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156995"/>
              </a:buClr>
              <a:buSzPts val="3200"/>
              <a:buFont typeface="Arial"/>
              <a:buNone/>
            </a:pPr>
            <a:r>
              <a:rPr lang="en-GB" dirty="0">
                <a:latin typeface="Arial"/>
                <a:ea typeface="Arial"/>
                <a:cs typeface="Arial"/>
                <a:sym typeface="Arial"/>
              </a:rPr>
              <a:t>Récapitulation</a:t>
            </a:r>
            <a:endParaRPr dirty="0"/>
          </a:p>
        </p:txBody>
      </p:sp>
      <p:grpSp>
        <p:nvGrpSpPr>
          <p:cNvPr id="2" name="Group 1">
            <a:extLst>
              <a:ext uri="{FF2B5EF4-FFF2-40B4-BE49-F238E27FC236}">
                <a16:creationId xmlns:a16="http://schemas.microsoft.com/office/drawing/2014/main" id="{A251EEEE-1CF9-30CE-C211-7EF15B747AAD}"/>
              </a:ext>
            </a:extLst>
          </p:cNvPr>
          <p:cNvGrpSpPr/>
          <p:nvPr/>
        </p:nvGrpSpPr>
        <p:grpSpPr>
          <a:xfrm>
            <a:off x="3023110" y="1952941"/>
            <a:ext cx="2511688" cy="2624572"/>
            <a:chOff x="7345680" y="2484120"/>
            <a:chExt cx="904240" cy="944880"/>
          </a:xfrm>
        </p:grpSpPr>
        <p:sp>
          <p:nvSpPr>
            <p:cNvPr id="3" name="Oval 2">
              <a:extLst>
                <a:ext uri="{FF2B5EF4-FFF2-40B4-BE49-F238E27FC236}">
                  <a16:creationId xmlns:a16="http://schemas.microsoft.com/office/drawing/2014/main" id="{C6C8DC6E-0F10-8F87-013F-CFE1BAC64F40}"/>
                </a:ext>
              </a:extLst>
            </p:cNvPr>
            <p:cNvSpPr/>
            <p:nvPr/>
          </p:nvSpPr>
          <p:spPr>
            <a:xfrm>
              <a:off x="7345680" y="2484120"/>
              <a:ext cx="904240" cy="94488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L-Shape 3">
              <a:extLst>
                <a:ext uri="{FF2B5EF4-FFF2-40B4-BE49-F238E27FC236}">
                  <a16:creationId xmlns:a16="http://schemas.microsoft.com/office/drawing/2014/main" id="{92D62CF2-ED40-46CF-01AE-159170719955}"/>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9" name="Group 8">
            <a:extLst>
              <a:ext uri="{FF2B5EF4-FFF2-40B4-BE49-F238E27FC236}">
                <a16:creationId xmlns:a16="http://schemas.microsoft.com/office/drawing/2014/main" id="{ABB1CAA4-4DAF-D640-6468-925BD9A317AC}"/>
              </a:ext>
            </a:extLst>
          </p:cNvPr>
          <p:cNvGrpSpPr/>
          <p:nvPr/>
        </p:nvGrpSpPr>
        <p:grpSpPr>
          <a:xfrm>
            <a:off x="6790580" y="1929188"/>
            <a:ext cx="2511688" cy="2624572"/>
            <a:chOff x="7090831" y="3731241"/>
            <a:chExt cx="904240" cy="944880"/>
          </a:xfrm>
        </p:grpSpPr>
        <p:sp>
          <p:nvSpPr>
            <p:cNvPr id="10" name="Oval 9">
              <a:extLst>
                <a:ext uri="{FF2B5EF4-FFF2-40B4-BE49-F238E27FC236}">
                  <a16:creationId xmlns:a16="http://schemas.microsoft.com/office/drawing/2014/main" id="{4BC0C398-8823-BF59-02F8-E66CBB32687F}"/>
                </a:ext>
              </a:extLst>
            </p:cNvPr>
            <p:cNvSpPr/>
            <p:nvPr/>
          </p:nvSpPr>
          <p:spPr>
            <a:xfrm>
              <a:off x="7090831" y="3731241"/>
              <a:ext cx="904240" cy="94488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Plus Sign 10">
              <a:extLst>
                <a:ext uri="{FF2B5EF4-FFF2-40B4-BE49-F238E27FC236}">
                  <a16:creationId xmlns:a16="http://schemas.microsoft.com/office/drawing/2014/main" id="{88D381F1-E9A3-6EEF-6965-7FD95782D21B}"/>
                </a:ext>
              </a:extLst>
            </p:cNvPr>
            <p:cNvSpPr/>
            <p:nvPr/>
          </p:nvSpPr>
          <p:spPr>
            <a:xfrm rot="2700000">
              <a:off x="7223315" y="3868494"/>
              <a:ext cx="655187" cy="670373"/>
            </a:xfrm>
            <a:prstGeom prst="mathPlus">
              <a:avLst>
                <a:gd name="adj1" fmla="val 2040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12" name="TextBox 11">
            <a:extLst>
              <a:ext uri="{FF2B5EF4-FFF2-40B4-BE49-F238E27FC236}">
                <a16:creationId xmlns:a16="http://schemas.microsoft.com/office/drawing/2014/main" id="{83B0FB34-5885-E449-5C3F-342AFB7C3830}"/>
              </a:ext>
            </a:extLst>
          </p:cNvPr>
          <p:cNvSpPr txBox="1"/>
          <p:nvPr/>
        </p:nvSpPr>
        <p:spPr>
          <a:xfrm>
            <a:off x="3023110" y="4853847"/>
            <a:ext cx="2511688" cy="584775"/>
          </a:xfrm>
          <a:prstGeom prst="rect">
            <a:avLst/>
          </a:prstGeom>
          <a:noFill/>
        </p:spPr>
        <p:txBody>
          <a:bodyPr wrap="square" lIns="91440" tIns="45720" rIns="91440" bIns="45720" rtlCol="0" anchor="t">
            <a:spAutoFit/>
          </a:bodyPr>
          <a:lstStyle/>
          <a:p>
            <a:pPr algn="ctr"/>
            <a:r>
              <a:rPr lang="en-CA" sz="3200" b="1" dirty="0">
                <a:latin typeface="Arial" panose="020B0604020202020204" pitchFamily="34" charset="0"/>
                <a:cs typeface="Arial" panose="020B0604020202020204" pitchFamily="34" charset="0"/>
              </a:rPr>
              <a:t>A FAIRE</a:t>
            </a:r>
            <a:endParaRPr lang="en-BE" sz="3200" b="1" dirty="0">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13923C48-FCC1-EE78-0CFA-A1987682B92B}"/>
              </a:ext>
            </a:extLst>
          </p:cNvPr>
          <p:cNvSpPr txBox="1"/>
          <p:nvPr/>
        </p:nvSpPr>
        <p:spPr>
          <a:xfrm>
            <a:off x="6766750" y="4853847"/>
            <a:ext cx="2511688" cy="1077218"/>
          </a:xfrm>
          <a:prstGeom prst="rect">
            <a:avLst/>
          </a:prstGeom>
          <a:noFill/>
        </p:spPr>
        <p:txBody>
          <a:bodyPr wrap="square" lIns="91440" tIns="45720" rIns="91440" bIns="45720" rtlCol="0" anchor="t">
            <a:spAutoFit/>
          </a:bodyPr>
          <a:lstStyle/>
          <a:p>
            <a:pPr algn="ctr"/>
            <a:r>
              <a:rPr lang="en-CA" sz="3200" b="1" dirty="0">
                <a:latin typeface="Arial" panose="020B0604020202020204" pitchFamily="34" charset="0"/>
                <a:cs typeface="Arial" panose="020B0604020202020204" pitchFamily="34" charset="0"/>
              </a:rPr>
              <a:t>A NE PAS FAIRE</a:t>
            </a:r>
            <a:endParaRPr lang="en-BE" sz="3200" b="1" dirty="0">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352DB181-85E2-8FC0-A7F2-F7453A933649}"/>
              </a:ext>
            </a:extLst>
          </p:cNvPr>
          <p:cNvGrpSpPr/>
          <p:nvPr/>
        </p:nvGrpSpPr>
        <p:grpSpPr>
          <a:xfrm>
            <a:off x="10228983" y="337468"/>
            <a:ext cx="1587872" cy="1368854"/>
            <a:chOff x="10228983" y="337468"/>
            <a:chExt cx="1587872" cy="1368854"/>
          </a:xfrm>
        </p:grpSpPr>
        <p:sp>
          <p:nvSpPr>
            <p:cNvPr id="6" name="Hexagon 5">
              <a:extLst>
                <a:ext uri="{FF2B5EF4-FFF2-40B4-BE49-F238E27FC236}">
                  <a16:creationId xmlns:a16="http://schemas.microsoft.com/office/drawing/2014/main" id="{7920D6B4-D7B7-1C0C-E13A-D147F5ABB320}"/>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7" name="Group 6">
              <a:extLst>
                <a:ext uri="{FF2B5EF4-FFF2-40B4-BE49-F238E27FC236}">
                  <a16:creationId xmlns:a16="http://schemas.microsoft.com/office/drawing/2014/main" id="{8B4C9D15-B108-C18F-05EF-683629D50B7C}"/>
                </a:ext>
              </a:extLst>
            </p:cNvPr>
            <p:cNvGrpSpPr/>
            <p:nvPr/>
          </p:nvGrpSpPr>
          <p:grpSpPr>
            <a:xfrm>
              <a:off x="10621771" y="762700"/>
              <a:ext cx="562136" cy="634675"/>
              <a:chOff x="760175" y="830142"/>
              <a:chExt cx="867619" cy="979579"/>
            </a:xfrm>
          </p:grpSpPr>
          <p:sp>
            <p:nvSpPr>
              <p:cNvPr id="16" name="Rectangle 15">
                <a:extLst>
                  <a:ext uri="{FF2B5EF4-FFF2-40B4-BE49-F238E27FC236}">
                    <a16:creationId xmlns:a16="http://schemas.microsoft.com/office/drawing/2014/main" id="{9116A961-380E-2F6C-03F1-2E1F2F3173CF}"/>
                  </a:ext>
                </a:extLst>
              </p:cNvPr>
              <p:cNvSpPr/>
              <p:nvPr/>
            </p:nvSpPr>
            <p:spPr>
              <a:xfrm>
                <a:off x="864636" y="830142"/>
                <a:ext cx="763158" cy="97957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latin typeface="Arial" panose="020B0604020202020204" pitchFamily="34" charset="0"/>
                    <a:cs typeface="Arial" panose="020B0604020202020204" pitchFamily="34" charset="0"/>
                  </a:rPr>
                  <a:t>112</a:t>
                </a:r>
              </a:p>
            </p:txBody>
          </p:sp>
          <p:sp>
            <p:nvSpPr>
              <p:cNvPr id="17" name="Rectangle 16">
                <a:extLst>
                  <a:ext uri="{FF2B5EF4-FFF2-40B4-BE49-F238E27FC236}">
                    <a16:creationId xmlns:a16="http://schemas.microsoft.com/office/drawing/2014/main" id="{1477D282-610D-31C9-0EE0-9369D3105764}"/>
                  </a:ext>
                </a:extLst>
              </p:cNvPr>
              <p:cNvSpPr/>
              <p:nvPr/>
            </p:nvSpPr>
            <p:spPr>
              <a:xfrm>
                <a:off x="760175" y="830144"/>
                <a:ext cx="149292" cy="97957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8" name="Group 7">
              <a:extLst>
                <a:ext uri="{FF2B5EF4-FFF2-40B4-BE49-F238E27FC236}">
                  <a16:creationId xmlns:a16="http://schemas.microsoft.com/office/drawing/2014/main" id="{74C3A89C-350A-B125-0C43-20E37475C833}"/>
                </a:ext>
              </a:extLst>
            </p:cNvPr>
            <p:cNvGrpSpPr/>
            <p:nvPr/>
          </p:nvGrpSpPr>
          <p:grpSpPr>
            <a:xfrm>
              <a:off x="11325415" y="762701"/>
              <a:ext cx="182192" cy="634674"/>
              <a:chOff x="2121762" y="2323619"/>
              <a:chExt cx="200378" cy="825210"/>
            </a:xfrm>
          </p:grpSpPr>
          <p:sp>
            <p:nvSpPr>
              <p:cNvPr id="14" name="Isosceles Triangle 13">
                <a:extLst>
                  <a:ext uri="{FF2B5EF4-FFF2-40B4-BE49-F238E27FC236}">
                    <a16:creationId xmlns:a16="http://schemas.microsoft.com/office/drawing/2014/main" id="{0477F7E0-5005-5445-7BBB-592B2A6A483C}"/>
                  </a:ext>
                </a:extLst>
              </p:cNvPr>
              <p:cNvSpPr/>
              <p:nvPr/>
            </p:nvSpPr>
            <p:spPr>
              <a:xfrm>
                <a:off x="2121763" y="2323619"/>
                <a:ext cx="200377" cy="172739"/>
              </a:xfrm>
              <a:prstGeom prst="triangl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AACEB08E-ECDA-0168-74AA-113F35605E1F}"/>
                  </a:ext>
                </a:extLst>
              </p:cNvPr>
              <p:cNvSpPr/>
              <p:nvPr/>
            </p:nvSpPr>
            <p:spPr>
              <a:xfrm>
                <a:off x="2121762" y="2496169"/>
                <a:ext cx="200377" cy="6526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Shape 306"/>
        <p:cNvGrpSpPr/>
        <p:nvPr/>
      </p:nvGrpSpPr>
      <p:grpSpPr>
        <a:xfrm>
          <a:off x="0" y="0"/>
          <a:ext cx="0" cy="0"/>
          <a:chOff x="0" y="0"/>
          <a:chExt cx="0" cy="0"/>
        </a:xfrm>
      </p:grpSpPr>
      <p:sp>
        <p:nvSpPr>
          <p:cNvPr id="7" name="Title 72">
            <a:extLst>
              <a:ext uri="{FF2B5EF4-FFF2-40B4-BE49-F238E27FC236}">
                <a16:creationId xmlns:a16="http://schemas.microsoft.com/office/drawing/2014/main" id="{E017111F-8132-95C2-A611-4495769EED17}"/>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Diapositive supplémentaire pour les notes de l'animateur</a:t>
            </a:r>
            <a:endParaRPr lang="en-CA" sz="5400" b="1" dirty="0">
              <a:solidFill>
                <a:schemeClr val="bg1">
                  <a:lumMod val="75000"/>
                </a:schemeClr>
              </a:solidFill>
            </a:endParaRPr>
          </a:p>
        </p:txBody>
      </p:sp>
    </p:spTree>
    <p:extLst>
      <p:ext uri="{BB962C8B-B14F-4D97-AF65-F5344CB8AC3E}">
        <p14:creationId xmlns:p14="http://schemas.microsoft.com/office/powerpoint/2010/main" val="6450207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454"/>
        <p:cNvGrpSpPr/>
        <p:nvPr/>
      </p:nvGrpSpPr>
      <p:grpSpPr>
        <a:xfrm>
          <a:off x="0" y="0"/>
          <a:ext cx="0" cy="0"/>
          <a:chOff x="0" y="0"/>
          <a:chExt cx="0" cy="0"/>
        </a:xfrm>
      </p:grpSpPr>
      <p:sp>
        <p:nvSpPr>
          <p:cNvPr id="3" name="Title 2">
            <a:extLst>
              <a:ext uri="{FF2B5EF4-FFF2-40B4-BE49-F238E27FC236}">
                <a16:creationId xmlns:a16="http://schemas.microsoft.com/office/drawing/2014/main" id="{FF97E8B1-12F6-9891-C831-E3824D8F01F8}"/>
              </a:ext>
            </a:extLst>
          </p:cNvPr>
          <p:cNvSpPr>
            <a:spLocks noGrp="1"/>
          </p:cNvSpPr>
          <p:nvPr>
            <p:ph type="title"/>
          </p:nvPr>
        </p:nvSpPr>
        <p:spPr/>
        <p:txBody>
          <a:bodyPr/>
          <a:lstStyle/>
          <a:p>
            <a:r>
              <a:rPr lang="en-CA" dirty="0"/>
              <a:t>Processus de gestion des cas</a:t>
            </a:r>
            <a:endParaRPr lang="en-US" dirty="0"/>
          </a:p>
        </p:txBody>
      </p:sp>
      <p:sp>
        <p:nvSpPr>
          <p:cNvPr id="4" name="Rectangle: Rounded Corners 3">
            <a:extLst>
              <a:ext uri="{FF2B5EF4-FFF2-40B4-BE49-F238E27FC236}">
                <a16:creationId xmlns:a16="http://schemas.microsoft.com/office/drawing/2014/main" id="{3B5E46EF-A8CE-A113-F0D5-0346B18532D5}"/>
              </a:ext>
            </a:extLst>
          </p:cNvPr>
          <p:cNvSpPr/>
          <p:nvPr/>
        </p:nvSpPr>
        <p:spPr>
          <a:xfrm>
            <a:off x="838200" y="1603482"/>
            <a:ext cx="3249708" cy="1947316"/>
          </a:xfrm>
          <a:prstGeom prst="roundRect">
            <a:avLst>
              <a:gd name="adj" fmla="val 10821"/>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Identifier les </a:t>
            </a:r>
            <a:r>
              <a:rPr lang="en-CA" dirty="0">
                <a:solidFill>
                  <a:schemeClr val="tx1"/>
                </a:solidFill>
                <a:latin typeface="Arial" panose="020B0604020202020204" pitchFamily="34" charset="0"/>
                <a:cs typeface="Arial" panose="020B0604020202020204" pitchFamily="34" charset="0"/>
              </a:rPr>
              <a:t>enfants vulnérables et les enregistrer selon les critères d'éligibilité</a:t>
            </a:r>
          </a:p>
        </p:txBody>
      </p:sp>
      <p:sp>
        <p:nvSpPr>
          <p:cNvPr id="5" name="Rectangle: Rounded Corners 4">
            <a:extLst>
              <a:ext uri="{FF2B5EF4-FFF2-40B4-BE49-F238E27FC236}">
                <a16:creationId xmlns:a16="http://schemas.microsoft.com/office/drawing/2014/main" id="{4B0C4C5F-CF73-A573-5DC2-CEF93A37D096}"/>
              </a:ext>
            </a:extLst>
          </p:cNvPr>
          <p:cNvSpPr/>
          <p:nvPr/>
        </p:nvSpPr>
        <p:spPr>
          <a:xfrm>
            <a:off x="450376" y="1397374"/>
            <a:ext cx="557717" cy="557717"/>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1</a:t>
            </a:r>
          </a:p>
        </p:txBody>
      </p:sp>
      <p:sp>
        <p:nvSpPr>
          <p:cNvPr id="6" name="Rectangle: Rounded Corners 5">
            <a:extLst>
              <a:ext uri="{FF2B5EF4-FFF2-40B4-BE49-F238E27FC236}">
                <a16:creationId xmlns:a16="http://schemas.microsoft.com/office/drawing/2014/main" id="{AAF34A5F-EFCE-5026-BFE5-BB648B48B2DB}"/>
              </a:ext>
            </a:extLst>
          </p:cNvPr>
          <p:cNvSpPr/>
          <p:nvPr/>
        </p:nvSpPr>
        <p:spPr>
          <a:xfrm>
            <a:off x="4740457" y="1603482"/>
            <a:ext cx="3249708" cy="1947316"/>
          </a:xfrm>
          <a:prstGeom prst="roundRect">
            <a:avLst>
              <a:gd name="adj" fmla="val 10821"/>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bg1"/>
                </a:solidFill>
                <a:latin typeface="Arial" panose="020B0604020202020204" pitchFamily="34" charset="0"/>
                <a:cs typeface="Arial" panose="020B0604020202020204" pitchFamily="34" charset="0"/>
              </a:rPr>
              <a:t>Évaluer les </a:t>
            </a:r>
            <a:r>
              <a:rPr lang="en-CA" dirty="0">
                <a:solidFill>
                  <a:schemeClr val="bg1"/>
                </a:solidFill>
                <a:latin typeface="Arial" panose="020B0604020202020204" pitchFamily="34" charset="0"/>
                <a:cs typeface="Arial" panose="020B0604020202020204" pitchFamily="34" charset="0"/>
              </a:rPr>
              <a:t>besoins et les points forts de l'enfant et de sa famille</a:t>
            </a:r>
          </a:p>
        </p:txBody>
      </p:sp>
      <p:sp>
        <p:nvSpPr>
          <p:cNvPr id="7" name="Rectangle: Rounded Corners 6">
            <a:extLst>
              <a:ext uri="{FF2B5EF4-FFF2-40B4-BE49-F238E27FC236}">
                <a16:creationId xmlns:a16="http://schemas.microsoft.com/office/drawing/2014/main" id="{01009454-F58C-229E-0FC6-6A1F038762B8}"/>
              </a:ext>
            </a:extLst>
          </p:cNvPr>
          <p:cNvSpPr/>
          <p:nvPr/>
        </p:nvSpPr>
        <p:spPr>
          <a:xfrm>
            <a:off x="4352633" y="1397374"/>
            <a:ext cx="557717" cy="557717"/>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2</a:t>
            </a:r>
          </a:p>
        </p:txBody>
      </p:sp>
      <p:sp>
        <p:nvSpPr>
          <p:cNvPr id="8" name="Rectangle: Rounded Corners 7">
            <a:extLst>
              <a:ext uri="{FF2B5EF4-FFF2-40B4-BE49-F238E27FC236}">
                <a16:creationId xmlns:a16="http://schemas.microsoft.com/office/drawing/2014/main" id="{C59ECF2B-3BC6-7688-556C-D9DF0CEC8237}"/>
              </a:ext>
            </a:extLst>
          </p:cNvPr>
          <p:cNvSpPr/>
          <p:nvPr/>
        </p:nvSpPr>
        <p:spPr>
          <a:xfrm>
            <a:off x="8501188" y="1603482"/>
            <a:ext cx="3249708" cy="1947316"/>
          </a:xfrm>
          <a:prstGeom prst="roundRect">
            <a:avLst>
              <a:gd name="adj" fmla="val 10821"/>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solidFill>
                  <a:schemeClr val="tx1"/>
                </a:solidFill>
                <a:latin typeface="Arial" panose="020B0604020202020204" pitchFamily="34" charset="0"/>
                <a:cs typeface="Arial" panose="020B0604020202020204" pitchFamily="34" charset="0"/>
              </a:rPr>
              <a:t>Élaborer un </a:t>
            </a:r>
            <a:r>
              <a:rPr lang="en-CA" b="1" dirty="0">
                <a:solidFill>
                  <a:schemeClr val="tx1"/>
                </a:solidFill>
                <a:latin typeface="Arial" panose="020B0604020202020204" pitchFamily="34" charset="0"/>
                <a:cs typeface="Arial" panose="020B0604020202020204" pitchFamily="34" charset="0"/>
              </a:rPr>
              <a:t>plan d'action </a:t>
            </a:r>
            <a:r>
              <a:rPr lang="en-CA" dirty="0">
                <a:solidFill>
                  <a:schemeClr val="tx1"/>
                </a:solidFill>
                <a:latin typeface="Arial" panose="020B0604020202020204" pitchFamily="34" charset="0"/>
                <a:cs typeface="Arial" panose="020B0604020202020204" pitchFamily="34" charset="0"/>
              </a:rPr>
              <a:t>individuel pour l'enfant afin de répondre aux besoins identifiés. Fixer des actions limitées dans le temps et des objectifs mesurables</a:t>
            </a:r>
          </a:p>
        </p:txBody>
      </p:sp>
      <p:sp>
        <p:nvSpPr>
          <p:cNvPr id="9" name="Rectangle: Rounded Corners 8">
            <a:extLst>
              <a:ext uri="{FF2B5EF4-FFF2-40B4-BE49-F238E27FC236}">
                <a16:creationId xmlns:a16="http://schemas.microsoft.com/office/drawing/2014/main" id="{7CFC2AEE-2BBC-FDBD-8673-AB04BA362018}"/>
              </a:ext>
            </a:extLst>
          </p:cNvPr>
          <p:cNvSpPr/>
          <p:nvPr/>
        </p:nvSpPr>
        <p:spPr>
          <a:xfrm>
            <a:off x="8113364" y="1397374"/>
            <a:ext cx="557717" cy="557717"/>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3</a:t>
            </a:r>
          </a:p>
        </p:txBody>
      </p:sp>
      <p:sp>
        <p:nvSpPr>
          <p:cNvPr id="10" name="Rectangle: Rounded Corners 9">
            <a:extLst>
              <a:ext uri="{FF2B5EF4-FFF2-40B4-BE49-F238E27FC236}">
                <a16:creationId xmlns:a16="http://schemas.microsoft.com/office/drawing/2014/main" id="{DF905093-A65F-880F-3E94-7D0CADAF506C}"/>
              </a:ext>
            </a:extLst>
          </p:cNvPr>
          <p:cNvSpPr/>
          <p:nvPr/>
        </p:nvSpPr>
        <p:spPr>
          <a:xfrm>
            <a:off x="838200" y="3896005"/>
            <a:ext cx="3249708" cy="2133121"/>
          </a:xfrm>
          <a:prstGeom prst="roundRect">
            <a:avLst>
              <a:gd name="adj" fmla="val 10821"/>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Fermer le dossier</a:t>
            </a:r>
          </a:p>
        </p:txBody>
      </p:sp>
      <p:sp>
        <p:nvSpPr>
          <p:cNvPr id="11" name="Rectangle: Rounded Corners 10">
            <a:extLst>
              <a:ext uri="{FF2B5EF4-FFF2-40B4-BE49-F238E27FC236}">
                <a16:creationId xmlns:a16="http://schemas.microsoft.com/office/drawing/2014/main" id="{A6DA355E-0C01-E77B-9EF4-0FB854A5E82B}"/>
              </a:ext>
            </a:extLst>
          </p:cNvPr>
          <p:cNvSpPr/>
          <p:nvPr/>
        </p:nvSpPr>
        <p:spPr>
          <a:xfrm>
            <a:off x="450376" y="3689898"/>
            <a:ext cx="557717" cy="557717"/>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6</a:t>
            </a:r>
          </a:p>
        </p:txBody>
      </p:sp>
      <p:sp>
        <p:nvSpPr>
          <p:cNvPr id="12" name="Rectangle: Rounded Corners 11">
            <a:extLst>
              <a:ext uri="{FF2B5EF4-FFF2-40B4-BE49-F238E27FC236}">
                <a16:creationId xmlns:a16="http://schemas.microsoft.com/office/drawing/2014/main" id="{08D1E429-D942-D245-D1B1-842525B0222A}"/>
              </a:ext>
            </a:extLst>
          </p:cNvPr>
          <p:cNvSpPr/>
          <p:nvPr/>
        </p:nvSpPr>
        <p:spPr>
          <a:xfrm>
            <a:off x="4740457" y="3896005"/>
            <a:ext cx="3249708" cy="2133121"/>
          </a:xfrm>
          <a:prstGeom prst="roundRect">
            <a:avLst>
              <a:gd name="adj" fmla="val 10821"/>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Suivi et revue</a:t>
            </a:r>
          </a:p>
        </p:txBody>
      </p:sp>
      <p:sp>
        <p:nvSpPr>
          <p:cNvPr id="13" name="Rectangle: Rounded Corners 12">
            <a:extLst>
              <a:ext uri="{FF2B5EF4-FFF2-40B4-BE49-F238E27FC236}">
                <a16:creationId xmlns:a16="http://schemas.microsoft.com/office/drawing/2014/main" id="{5310D57F-D43B-37D4-33A2-47D951378684}"/>
              </a:ext>
            </a:extLst>
          </p:cNvPr>
          <p:cNvSpPr/>
          <p:nvPr/>
        </p:nvSpPr>
        <p:spPr>
          <a:xfrm>
            <a:off x="4352633" y="3689898"/>
            <a:ext cx="557717" cy="557717"/>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5</a:t>
            </a:r>
          </a:p>
        </p:txBody>
      </p:sp>
      <p:sp>
        <p:nvSpPr>
          <p:cNvPr id="14" name="Rectangle: Rounded Corners 13">
            <a:extLst>
              <a:ext uri="{FF2B5EF4-FFF2-40B4-BE49-F238E27FC236}">
                <a16:creationId xmlns:a16="http://schemas.microsoft.com/office/drawing/2014/main" id="{5F3B27ED-DFB3-5BEA-4F1A-976934185662}"/>
              </a:ext>
            </a:extLst>
          </p:cNvPr>
          <p:cNvSpPr/>
          <p:nvPr/>
        </p:nvSpPr>
        <p:spPr>
          <a:xfrm>
            <a:off x="8501188" y="3896005"/>
            <a:ext cx="3249708" cy="2133121"/>
          </a:xfrm>
          <a:prstGeom prst="roundRect">
            <a:avLst>
              <a:gd name="adj" fmla="val 10821"/>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Mettre en œuvre le </a:t>
            </a:r>
            <a:r>
              <a:rPr lang="en-CA" dirty="0">
                <a:solidFill>
                  <a:schemeClr val="tx1"/>
                </a:solidFill>
                <a:latin typeface="Arial" panose="020B0604020202020204" pitchFamily="34" charset="0"/>
                <a:cs typeface="Arial" panose="020B0604020202020204" pitchFamily="34" charset="0"/>
              </a:rPr>
              <a:t>plan d'intervention, y compris l'aide directe et l'orientation des patients.</a:t>
            </a:r>
          </a:p>
        </p:txBody>
      </p:sp>
      <p:sp>
        <p:nvSpPr>
          <p:cNvPr id="15" name="Rectangle: Rounded Corners 14">
            <a:extLst>
              <a:ext uri="{FF2B5EF4-FFF2-40B4-BE49-F238E27FC236}">
                <a16:creationId xmlns:a16="http://schemas.microsoft.com/office/drawing/2014/main" id="{FF18590F-ADDB-07CB-3FFC-D8E3DD95E1FF}"/>
              </a:ext>
            </a:extLst>
          </p:cNvPr>
          <p:cNvSpPr/>
          <p:nvPr/>
        </p:nvSpPr>
        <p:spPr>
          <a:xfrm>
            <a:off x="8113364" y="3689898"/>
            <a:ext cx="557717" cy="557717"/>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4</a:t>
            </a:r>
          </a:p>
        </p:txBody>
      </p:sp>
      <p:cxnSp>
        <p:nvCxnSpPr>
          <p:cNvPr id="16" name="Straight Arrow Connector 15">
            <a:extLst>
              <a:ext uri="{FF2B5EF4-FFF2-40B4-BE49-F238E27FC236}">
                <a16:creationId xmlns:a16="http://schemas.microsoft.com/office/drawing/2014/main" id="{6817EBF0-A510-EB47-692D-F1ED5B19C965}"/>
              </a:ext>
            </a:extLst>
          </p:cNvPr>
          <p:cNvCxnSpPr>
            <a:cxnSpLocks/>
            <a:stCxn id="4" idx="3"/>
            <a:endCxn id="6" idx="1"/>
          </p:cNvCxnSpPr>
          <p:nvPr/>
        </p:nvCxnSpPr>
        <p:spPr>
          <a:xfrm>
            <a:off x="4087908" y="2577140"/>
            <a:ext cx="652549" cy="0"/>
          </a:xfrm>
          <a:prstGeom prst="straightConnector1">
            <a:avLst/>
          </a:prstGeom>
          <a:ln w="381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EF206E21-6C81-9AB0-23C2-914DA1A6D58D}"/>
              </a:ext>
            </a:extLst>
          </p:cNvPr>
          <p:cNvCxnSpPr>
            <a:cxnSpLocks/>
            <a:stCxn id="6" idx="3"/>
            <a:endCxn id="8" idx="1"/>
          </p:cNvCxnSpPr>
          <p:nvPr/>
        </p:nvCxnSpPr>
        <p:spPr>
          <a:xfrm>
            <a:off x="7990165" y="2577140"/>
            <a:ext cx="511023" cy="0"/>
          </a:xfrm>
          <a:prstGeom prst="straightConnector1">
            <a:avLst/>
          </a:prstGeom>
          <a:ln w="381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489BFD62-EABF-FE25-DF82-85B13F45F244}"/>
              </a:ext>
            </a:extLst>
          </p:cNvPr>
          <p:cNvCxnSpPr>
            <a:cxnSpLocks/>
            <a:stCxn id="8" idx="2"/>
            <a:endCxn id="14" idx="0"/>
          </p:cNvCxnSpPr>
          <p:nvPr/>
        </p:nvCxnSpPr>
        <p:spPr>
          <a:xfrm>
            <a:off x="10126042" y="3550798"/>
            <a:ext cx="0" cy="345207"/>
          </a:xfrm>
          <a:prstGeom prst="straightConnector1">
            <a:avLst/>
          </a:prstGeom>
          <a:ln w="381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7543C3C9-DFB4-833E-5DE7-FA49E6780438}"/>
              </a:ext>
            </a:extLst>
          </p:cNvPr>
          <p:cNvCxnSpPr>
            <a:cxnSpLocks/>
            <a:stCxn id="14" idx="1"/>
            <a:endCxn id="12" idx="3"/>
          </p:cNvCxnSpPr>
          <p:nvPr/>
        </p:nvCxnSpPr>
        <p:spPr>
          <a:xfrm flipH="1">
            <a:off x="7990165" y="4962566"/>
            <a:ext cx="511023" cy="0"/>
          </a:xfrm>
          <a:prstGeom prst="straightConnector1">
            <a:avLst/>
          </a:prstGeom>
          <a:ln w="381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7A1405B5-5AEE-7E14-A7E9-8721BDE90163}"/>
              </a:ext>
            </a:extLst>
          </p:cNvPr>
          <p:cNvCxnSpPr>
            <a:cxnSpLocks/>
            <a:stCxn id="12" idx="1"/>
            <a:endCxn id="10" idx="3"/>
          </p:cNvCxnSpPr>
          <p:nvPr/>
        </p:nvCxnSpPr>
        <p:spPr>
          <a:xfrm flipH="1">
            <a:off x="4087908" y="4962566"/>
            <a:ext cx="652549" cy="0"/>
          </a:xfrm>
          <a:prstGeom prst="straightConnector1">
            <a:avLst/>
          </a:prstGeom>
          <a:ln w="381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3D8266C9-5061-3E63-FCA5-53025F7FCED9}"/>
              </a:ext>
            </a:extLst>
          </p:cNvPr>
          <p:cNvCxnSpPr>
            <a:cxnSpLocks/>
            <a:stCxn id="12" idx="0"/>
            <a:endCxn id="6" idx="2"/>
          </p:cNvCxnSpPr>
          <p:nvPr/>
        </p:nvCxnSpPr>
        <p:spPr>
          <a:xfrm flipV="1">
            <a:off x="6365311" y="3550798"/>
            <a:ext cx="0" cy="345207"/>
          </a:xfrm>
          <a:prstGeom prst="straightConnector1">
            <a:avLst/>
          </a:prstGeom>
          <a:ln w="38100">
            <a:solidFill>
              <a:schemeClr val="accent6"/>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AAB7DEA0-5E94-BA37-E1D2-E251C574E7DF}"/>
              </a:ext>
            </a:extLst>
          </p:cNvPr>
          <p:cNvCxnSpPr>
            <a:cxnSpLocks/>
            <a:stCxn id="12" idx="0"/>
          </p:cNvCxnSpPr>
          <p:nvPr/>
        </p:nvCxnSpPr>
        <p:spPr>
          <a:xfrm flipV="1">
            <a:off x="6365311" y="3429000"/>
            <a:ext cx="2135877" cy="467005"/>
          </a:xfrm>
          <a:prstGeom prst="straightConnector1">
            <a:avLst/>
          </a:prstGeom>
          <a:ln w="38100">
            <a:solidFill>
              <a:schemeClr val="accent6"/>
            </a:solidFill>
            <a:prstDash val="sysDot"/>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34"/>
        <p:cNvGrpSpPr/>
        <p:nvPr/>
      </p:nvGrpSpPr>
      <p:grpSpPr>
        <a:xfrm>
          <a:off x="0" y="0"/>
          <a:ext cx="0" cy="0"/>
          <a:chOff x="0" y="0"/>
          <a:chExt cx="0" cy="0"/>
        </a:xfrm>
      </p:grpSpPr>
      <p:sp>
        <p:nvSpPr>
          <p:cNvPr id="335" name="Google Shape;335;p7"/>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156995"/>
              </a:buClr>
              <a:buSzPts val="3200"/>
              <a:buFont typeface="Arial"/>
              <a:buNone/>
            </a:pPr>
            <a:r>
              <a:rPr lang="en-GB" dirty="0">
                <a:ea typeface="Arial"/>
                <a:sym typeface="Arial"/>
              </a:rPr>
              <a:t>Objectifs d'apprentissage</a:t>
            </a:r>
            <a:endParaRPr dirty="0"/>
          </a:p>
        </p:txBody>
      </p:sp>
      <p:grpSp>
        <p:nvGrpSpPr>
          <p:cNvPr id="350" name="Google Shape;350;p7"/>
          <p:cNvGrpSpPr/>
          <p:nvPr/>
        </p:nvGrpSpPr>
        <p:grpSpPr>
          <a:xfrm>
            <a:off x="1429606" y="2182110"/>
            <a:ext cx="1196375" cy="868968"/>
            <a:chOff x="6878053" y="1156317"/>
            <a:chExt cx="1431178" cy="1039513"/>
          </a:xfrm>
          <a:solidFill>
            <a:schemeClr val="accent6"/>
          </a:solidFill>
        </p:grpSpPr>
        <p:grpSp>
          <p:nvGrpSpPr>
            <p:cNvPr id="351" name="Google Shape;351;p7"/>
            <p:cNvGrpSpPr/>
            <p:nvPr/>
          </p:nvGrpSpPr>
          <p:grpSpPr>
            <a:xfrm>
              <a:off x="7672978" y="1156317"/>
              <a:ext cx="412941" cy="436880"/>
              <a:chOff x="243840" y="1676400"/>
              <a:chExt cx="701040" cy="741680"/>
            </a:xfrm>
            <a:grpFill/>
          </p:grpSpPr>
          <p:sp>
            <p:nvSpPr>
              <p:cNvPr id="352" name="Google Shape;352;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53" name="Google Shape;353;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354" name="Google Shape;354;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55" name="Google Shape;355;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356" name="Google Shape;356;p7"/>
          <p:cNvGrpSpPr/>
          <p:nvPr/>
        </p:nvGrpSpPr>
        <p:grpSpPr>
          <a:xfrm>
            <a:off x="4203301" y="2182110"/>
            <a:ext cx="1196375" cy="868968"/>
            <a:chOff x="6878053" y="1156317"/>
            <a:chExt cx="1431178" cy="1039513"/>
          </a:xfrm>
          <a:solidFill>
            <a:schemeClr val="accent6"/>
          </a:solidFill>
        </p:grpSpPr>
        <p:grpSp>
          <p:nvGrpSpPr>
            <p:cNvPr id="357" name="Google Shape;357;p7"/>
            <p:cNvGrpSpPr/>
            <p:nvPr/>
          </p:nvGrpSpPr>
          <p:grpSpPr>
            <a:xfrm>
              <a:off x="7672978" y="1156317"/>
              <a:ext cx="412941" cy="436880"/>
              <a:chOff x="243840" y="1676400"/>
              <a:chExt cx="701040" cy="741680"/>
            </a:xfrm>
            <a:grpFill/>
          </p:grpSpPr>
          <p:sp>
            <p:nvSpPr>
              <p:cNvPr id="358" name="Google Shape;358;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59" name="Google Shape;359;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360" name="Google Shape;360;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61" name="Google Shape;361;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362" name="Google Shape;362;p7"/>
          <p:cNvGrpSpPr/>
          <p:nvPr/>
        </p:nvGrpSpPr>
        <p:grpSpPr>
          <a:xfrm>
            <a:off x="9750692" y="2182110"/>
            <a:ext cx="1196375" cy="868968"/>
            <a:chOff x="6878053" y="1156317"/>
            <a:chExt cx="1431178" cy="1039513"/>
          </a:xfrm>
          <a:solidFill>
            <a:schemeClr val="accent6"/>
          </a:solidFill>
        </p:grpSpPr>
        <p:grpSp>
          <p:nvGrpSpPr>
            <p:cNvPr id="363" name="Google Shape;363;p7"/>
            <p:cNvGrpSpPr/>
            <p:nvPr/>
          </p:nvGrpSpPr>
          <p:grpSpPr>
            <a:xfrm>
              <a:off x="7672978" y="1156317"/>
              <a:ext cx="412941" cy="436880"/>
              <a:chOff x="243840" y="1676400"/>
              <a:chExt cx="701040" cy="741680"/>
            </a:xfrm>
            <a:grpFill/>
          </p:grpSpPr>
          <p:sp>
            <p:nvSpPr>
              <p:cNvPr id="364" name="Google Shape;364;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65" name="Google Shape;365;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366" name="Google Shape;366;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67" name="Google Shape;367;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2" name="TextBox 1">
            <a:extLst>
              <a:ext uri="{FF2B5EF4-FFF2-40B4-BE49-F238E27FC236}">
                <a16:creationId xmlns:a16="http://schemas.microsoft.com/office/drawing/2014/main" id="{C22923FE-D73E-6DF7-8889-C74AA17278ED}"/>
              </a:ext>
            </a:extLst>
          </p:cNvPr>
          <p:cNvSpPr txBox="1"/>
          <p:nvPr/>
        </p:nvSpPr>
        <p:spPr>
          <a:xfrm>
            <a:off x="9224375" y="3555270"/>
            <a:ext cx="2372221" cy="1323439"/>
          </a:xfrm>
          <a:prstGeom prst="rect">
            <a:avLst/>
          </a:prstGeom>
          <a:noFill/>
        </p:spPr>
        <p:txBody>
          <a:bodyPr wrap="square" lIns="91440" tIns="45720" rIns="91440" bIns="45720" rtlCol="0" anchor="t">
            <a:spAutoFit/>
          </a:bodyPr>
          <a:lstStyle/>
          <a:p>
            <a:pPr algn="ctr"/>
            <a:r>
              <a:rPr lang="en-GB" sz="2000" dirty="0">
                <a:latin typeface="Arial" panose="020B0604020202020204" pitchFamily="34" charset="0"/>
                <a:cs typeface="Arial" panose="020B0604020202020204" pitchFamily="34" charset="0"/>
              </a:rPr>
              <a:t>Remplir le formulaire d'évaluation, y compris le résumé et les conclusions</a:t>
            </a:r>
            <a:endParaRPr lang="en-BE" sz="2000" dirty="0">
              <a:latin typeface="Arial" panose="020B0604020202020204" pitchFamily="34" charset="0"/>
              <a:cs typeface="Arial" panose="020B0604020202020204" pitchFamily="34" charset="0"/>
            </a:endParaRPr>
          </a:p>
        </p:txBody>
      </p:sp>
      <p:grpSp>
        <p:nvGrpSpPr>
          <p:cNvPr id="4" name="Google Shape;362;p7">
            <a:extLst>
              <a:ext uri="{FF2B5EF4-FFF2-40B4-BE49-F238E27FC236}">
                <a16:creationId xmlns:a16="http://schemas.microsoft.com/office/drawing/2014/main" id="{7D6E0CC1-7E88-3984-EFF0-C113B1184A61}"/>
              </a:ext>
            </a:extLst>
          </p:cNvPr>
          <p:cNvGrpSpPr/>
          <p:nvPr/>
        </p:nvGrpSpPr>
        <p:grpSpPr>
          <a:xfrm>
            <a:off x="6976996" y="2182110"/>
            <a:ext cx="1196375" cy="868968"/>
            <a:chOff x="6878053" y="1156317"/>
            <a:chExt cx="1431178" cy="1039513"/>
          </a:xfrm>
          <a:solidFill>
            <a:schemeClr val="accent6"/>
          </a:solidFill>
        </p:grpSpPr>
        <p:grpSp>
          <p:nvGrpSpPr>
            <p:cNvPr id="5" name="Google Shape;363;p7">
              <a:extLst>
                <a:ext uri="{FF2B5EF4-FFF2-40B4-BE49-F238E27FC236}">
                  <a16:creationId xmlns:a16="http://schemas.microsoft.com/office/drawing/2014/main" id="{58803533-5EF3-9AC8-5D4A-7AA2E98973C0}"/>
                </a:ext>
              </a:extLst>
            </p:cNvPr>
            <p:cNvGrpSpPr/>
            <p:nvPr/>
          </p:nvGrpSpPr>
          <p:grpSpPr>
            <a:xfrm>
              <a:off x="7672978" y="1156317"/>
              <a:ext cx="412941" cy="436880"/>
              <a:chOff x="243840" y="1676400"/>
              <a:chExt cx="701040" cy="741680"/>
            </a:xfrm>
            <a:grpFill/>
          </p:grpSpPr>
          <p:sp>
            <p:nvSpPr>
              <p:cNvPr id="8" name="Google Shape;364;p7">
                <a:extLst>
                  <a:ext uri="{FF2B5EF4-FFF2-40B4-BE49-F238E27FC236}">
                    <a16:creationId xmlns:a16="http://schemas.microsoft.com/office/drawing/2014/main" id="{95B51707-ECCF-0092-5AD0-6497A41DF7D9}"/>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9" name="Google Shape;365;p7">
                <a:extLst>
                  <a:ext uri="{FF2B5EF4-FFF2-40B4-BE49-F238E27FC236}">
                    <a16:creationId xmlns:a16="http://schemas.microsoft.com/office/drawing/2014/main" id="{48F05D39-00C8-1EA4-BB77-27F65E04193D}"/>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6" name="Google Shape;366;p7">
              <a:extLst>
                <a:ext uri="{FF2B5EF4-FFF2-40B4-BE49-F238E27FC236}">
                  <a16:creationId xmlns:a16="http://schemas.microsoft.com/office/drawing/2014/main" id="{2994EF88-A6A5-FB0A-4E4E-186C8D89E5D4}"/>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7" name="Google Shape;367;p7">
              <a:extLst>
                <a:ext uri="{FF2B5EF4-FFF2-40B4-BE49-F238E27FC236}">
                  <a16:creationId xmlns:a16="http://schemas.microsoft.com/office/drawing/2014/main" id="{FE8C0CA5-BF9A-12BF-47D4-EFA9EC6A4C03}"/>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10" name="TextBox 9">
            <a:extLst>
              <a:ext uri="{FF2B5EF4-FFF2-40B4-BE49-F238E27FC236}">
                <a16:creationId xmlns:a16="http://schemas.microsoft.com/office/drawing/2014/main" id="{EF0694E0-3F8D-EE68-0DDB-9AB96832FD90}"/>
              </a:ext>
            </a:extLst>
          </p:cNvPr>
          <p:cNvSpPr txBox="1"/>
          <p:nvPr/>
        </p:nvSpPr>
        <p:spPr>
          <a:xfrm>
            <a:off x="6385659" y="3559070"/>
            <a:ext cx="2511688" cy="1631216"/>
          </a:xfrm>
          <a:prstGeom prst="rect">
            <a:avLst/>
          </a:prstGeom>
          <a:noFill/>
        </p:spPr>
        <p:txBody>
          <a:bodyPr wrap="square" lIns="91440" tIns="45720" rIns="91440" bIns="45720" rtlCol="0" anchor="t">
            <a:spAutoFit/>
          </a:bodyPr>
          <a:lstStyle/>
          <a:p>
            <a:pPr algn="ctr"/>
            <a:r>
              <a:rPr lang="en-GB" sz="2000" dirty="0">
                <a:latin typeface="Arial" panose="020B0604020202020204" pitchFamily="34" charset="0"/>
                <a:cs typeface="Arial" panose="020B0604020202020204" pitchFamily="34" charset="0"/>
              </a:rPr>
              <a:t>Identifier les besoins de l'enfant sur la base de l'évaluation et de l'analyse du risque de protection</a:t>
            </a:r>
            <a:endParaRPr lang="en-BE" sz="20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2490762C-7A33-FD62-D08F-BFF22F01BD37}"/>
              </a:ext>
            </a:extLst>
          </p:cNvPr>
          <p:cNvSpPr txBox="1"/>
          <p:nvPr/>
        </p:nvSpPr>
        <p:spPr>
          <a:xfrm>
            <a:off x="3634353" y="3559109"/>
            <a:ext cx="2511688" cy="1015663"/>
          </a:xfrm>
          <a:prstGeom prst="rect">
            <a:avLst/>
          </a:prstGeom>
          <a:noFill/>
        </p:spPr>
        <p:txBody>
          <a:bodyPr wrap="square" lIns="91440" tIns="45720" rIns="91440" bIns="45720" rtlCol="0" anchor="t">
            <a:spAutoFit/>
          </a:bodyPr>
          <a:lstStyle/>
          <a:p>
            <a:pPr algn="ctr"/>
            <a:r>
              <a:rPr lang="en-GB" sz="2000" dirty="0">
                <a:latin typeface="Arial" panose="020B0604020202020204" pitchFamily="34" charset="0"/>
                <a:cs typeface="Arial" panose="020B0604020202020204" pitchFamily="34" charset="0"/>
              </a:rPr>
              <a:t>Démontrer comment </a:t>
            </a:r>
            <a:r>
              <a:rPr lang="en-US" sz="2000" dirty="0">
                <a:latin typeface="Arial" panose="020B0604020202020204" pitchFamily="34" charset="0"/>
                <a:cs typeface="Arial" panose="020B0604020202020204" pitchFamily="34" charset="0"/>
              </a:rPr>
              <a:t>analyser </a:t>
            </a:r>
            <a:r>
              <a:rPr lang="en-GB" sz="2000" dirty="0">
                <a:latin typeface="Arial" panose="020B0604020202020204" pitchFamily="34" charset="0"/>
                <a:cs typeface="Arial" panose="020B0604020202020204" pitchFamily="34" charset="0"/>
              </a:rPr>
              <a:t>un risque de protection de l'enfant</a:t>
            </a:r>
            <a:endParaRPr lang="en-BE" sz="2000"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65A2A961-ABE5-11E0-8511-BE373A4BCF75}"/>
              </a:ext>
            </a:extLst>
          </p:cNvPr>
          <p:cNvSpPr txBox="1"/>
          <p:nvPr/>
        </p:nvSpPr>
        <p:spPr>
          <a:xfrm>
            <a:off x="742666" y="3446637"/>
            <a:ext cx="2511688" cy="1323439"/>
          </a:xfrm>
          <a:prstGeom prst="rect">
            <a:avLst/>
          </a:prstGeom>
          <a:noFill/>
        </p:spPr>
        <p:txBody>
          <a:bodyPr wrap="square" lIns="91440" tIns="45720" rIns="91440" bIns="45720" rtlCol="0" anchor="t">
            <a:spAutoFit/>
          </a:bodyPr>
          <a:lstStyle/>
          <a:p>
            <a:pPr algn="ctr"/>
            <a:r>
              <a:rPr lang="en-GB" sz="2000" dirty="0">
                <a:latin typeface="Arial" panose="020B0604020202020204" pitchFamily="34" charset="0"/>
                <a:cs typeface="Arial" panose="020B0604020202020204" pitchFamily="34" charset="0"/>
              </a:rPr>
              <a:t>Utiliser dans la pratique quotidienne des activités qui aident l'enfant à s'exprimer</a:t>
            </a:r>
            <a:endParaRPr lang="en-BE" sz="2000" dirty="0">
              <a:latin typeface="Arial" panose="020B060402020202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1574151F-72AB-0EBA-5C7A-7C0D41B55129}"/>
              </a:ext>
            </a:extLst>
          </p:cNvPr>
          <p:cNvGrpSpPr/>
          <p:nvPr/>
        </p:nvGrpSpPr>
        <p:grpSpPr>
          <a:xfrm>
            <a:off x="10228983" y="337468"/>
            <a:ext cx="1587872" cy="1368854"/>
            <a:chOff x="10228983" y="337468"/>
            <a:chExt cx="1587872" cy="1368854"/>
          </a:xfrm>
        </p:grpSpPr>
        <p:sp>
          <p:nvSpPr>
            <p:cNvPr id="13" name="Hexagon 12">
              <a:extLst>
                <a:ext uri="{FF2B5EF4-FFF2-40B4-BE49-F238E27FC236}">
                  <a16:creationId xmlns:a16="http://schemas.microsoft.com/office/drawing/2014/main" id="{3F1F9533-556D-AC76-30D9-07E9B43307C8}"/>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4" name="Group 13">
              <a:extLst>
                <a:ext uri="{FF2B5EF4-FFF2-40B4-BE49-F238E27FC236}">
                  <a16:creationId xmlns:a16="http://schemas.microsoft.com/office/drawing/2014/main" id="{5A1E3A51-2C7B-EABE-394C-402F09F7E34E}"/>
                </a:ext>
              </a:extLst>
            </p:cNvPr>
            <p:cNvGrpSpPr/>
            <p:nvPr/>
          </p:nvGrpSpPr>
          <p:grpSpPr>
            <a:xfrm>
              <a:off x="10741851" y="707024"/>
              <a:ext cx="562136" cy="634675"/>
              <a:chOff x="760175" y="830141"/>
              <a:chExt cx="867619" cy="979580"/>
            </a:xfrm>
          </p:grpSpPr>
          <p:sp>
            <p:nvSpPr>
              <p:cNvPr id="15" name="Rectangle 14">
                <a:extLst>
                  <a:ext uri="{FF2B5EF4-FFF2-40B4-BE49-F238E27FC236}">
                    <a16:creationId xmlns:a16="http://schemas.microsoft.com/office/drawing/2014/main" id="{6B51F0DA-38AC-8CE3-B118-AF7393648128}"/>
                  </a:ext>
                </a:extLst>
              </p:cNvPr>
              <p:cNvSpPr/>
              <p:nvPr/>
            </p:nvSpPr>
            <p:spPr>
              <a:xfrm>
                <a:off x="864636" y="830141"/>
                <a:ext cx="763158" cy="97957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latin typeface="Arial" panose="020B0604020202020204" pitchFamily="34" charset="0"/>
                    <a:cs typeface="Arial" panose="020B0604020202020204" pitchFamily="34" charset="0"/>
                  </a:rPr>
                  <a:t>113</a:t>
                </a:r>
              </a:p>
            </p:txBody>
          </p:sp>
          <p:sp>
            <p:nvSpPr>
              <p:cNvPr id="16" name="Rectangle 15">
                <a:extLst>
                  <a:ext uri="{FF2B5EF4-FFF2-40B4-BE49-F238E27FC236}">
                    <a16:creationId xmlns:a16="http://schemas.microsoft.com/office/drawing/2014/main" id="{C9A58E62-5FA2-693F-EF75-572E6C336C06}"/>
                  </a:ext>
                </a:extLst>
              </p:cNvPr>
              <p:cNvSpPr/>
              <p:nvPr/>
            </p:nvSpPr>
            <p:spPr>
              <a:xfrm>
                <a:off x="760175" y="830143"/>
                <a:ext cx="149292" cy="979578"/>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C788A621-10E0-006F-79A9-A49F21631C68}"/>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SESSION 2</a:t>
            </a:r>
          </a:p>
          <a:p>
            <a:br>
              <a:rPr lang="en-CA" b="1" dirty="0">
                <a:solidFill>
                  <a:schemeClr val="bg1"/>
                </a:solidFill>
                <a:latin typeface="Garamond"/>
              </a:rPr>
            </a:br>
            <a:r>
              <a:rPr lang="en-US" sz="5400" b="1" dirty="0">
                <a:solidFill>
                  <a:schemeClr val="bg1"/>
                </a:solidFill>
                <a:latin typeface="Garamond"/>
              </a:rPr>
              <a:t>Comment instaurer la confiance et aider l'enfant à s'exprimer ? </a:t>
            </a:r>
          </a:p>
        </p:txBody>
      </p:sp>
    </p:spTree>
    <p:extLst>
      <p:ext uri="{BB962C8B-B14F-4D97-AF65-F5344CB8AC3E}">
        <p14:creationId xmlns:p14="http://schemas.microsoft.com/office/powerpoint/2010/main" val="2343429152"/>
      </p:ext>
    </p:extLst>
  </p:cSld>
  <p:clrMapOvr>
    <a:masterClrMapping/>
  </p:clrMapOvr>
</p:sld>
</file>

<file path=ppt/theme/theme1.xml><?xml version="1.0" encoding="utf-8"?>
<a:theme xmlns:a="http://schemas.openxmlformats.org/drawingml/2006/main" name="Office Theme">
  <a:themeElements>
    <a:clrScheme name="CPCM">
      <a:dk1>
        <a:sysClr val="windowText" lastClr="000000"/>
      </a:dk1>
      <a:lt1>
        <a:sysClr val="window" lastClr="FFFFFF"/>
      </a:lt1>
      <a:dk2>
        <a:srgbClr val="44546A"/>
      </a:dk2>
      <a:lt2>
        <a:srgbClr val="E7E6E6"/>
      </a:lt2>
      <a:accent1>
        <a:srgbClr val="954D84"/>
      </a:accent1>
      <a:accent2>
        <a:srgbClr val="B08BA1"/>
      </a:accent2>
      <a:accent3>
        <a:srgbClr val="8ACA84"/>
      </a:accent3>
      <a:accent4>
        <a:srgbClr val="1D8CC8"/>
      </a:accent4>
      <a:accent5>
        <a:srgbClr val="5FC6C5"/>
      </a:accent5>
      <a:accent6>
        <a:srgbClr val="8D9EAE"/>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1254</TotalTime>
  <Words>7582</Words>
  <Application>Microsoft Office PowerPoint</Application>
  <PresentationFormat>Widescreen</PresentationFormat>
  <Paragraphs>850</Paragraphs>
  <Slides>44</Slides>
  <Notes>44</Notes>
  <HiddenSlides>3</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44</vt:i4>
      </vt:variant>
    </vt:vector>
  </HeadingPairs>
  <TitlesOfParts>
    <vt:vector size="51" baseType="lpstr">
      <vt:lpstr>Arial</vt:lpstr>
      <vt:lpstr>Britannic Bold</vt:lpstr>
      <vt:lpstr>Calibri</vt:lpstr>
      <vt:lpstr>Calibri Light</vt:lpstr>
      <vt:lpstr>Garamond</vt:lpstr>
      <vt:lpstr>Helvetica Neue</vt:lpstr>
      <vt:lpstr>Office Theme</vt:lpstr>
      <vt:lpstr>PowerPoint Presentation</vt:lpstr>
      <vt:lpstr>PowerPoint Presentation</vt:lpstr>
      <vt:lpstr>Objectif du module</vt:lpstr>
      <vt:lpstr>Ordre du jour</vt:lpstr>
      <vt:lpstr>Récapitulation</vt:lpstr>
      <vt:lpstr>PowerPoint Presentation</vt:lpstr>
      <vt:lpstr>Processus de gestion des cas</vt:lpstr>
      <vt:lpstr>Objectifs d'apprentissage</vt:lpstr>
      <vt:lpstr>PowerPoint Presentation</vt:lpstr>
      <vt:lpstr>Techniques pour instaurer la confiance </vt:lpstr>
      <vt:lpstr>PowerPoint Presentation</vt:lpstr>
      <vt:lpstr>Qui doit être présent</vt:lpstr>
      <vt:lpstr>Présentation de l'évaluation</vt:lpstr>
      <vt:lpstr>Activités directives et non directives</vt:lpstr>
      <vt:lpstr>Activités visant à instaurer la confiance et à soutenir l'évaluation</vt:lpstr>
      <vt:lpstr>Activités de la directive visant à instaurer la confiance et à soutenir l'évaluation</vt:lpstr>
      <vt:lpstr>Activités de la directive visant à instaurer la confiance et à soutenir l'évaluation</vt:lpstr>
      <vt:lpstr>Activités de la directive visant à instaurer la confiance et à soutenir l'évaluation</vt:lpstr>
      <vt:lpstr>Adapter les activités à l'enfant</vt:lpstr>
      <vt:lpstr>Points clés de l'apprentissage</vt:lpstr>
      <vt:lpstr>PowerPoint Presentation</vt:lpstr>
      <vt:lpstr>Ce qu'il faut évaluer</vt:lpstr>
      <vt:lpstr>Ce qu'il faut évaluer</vt:lpstr>
      <vt:lpstr>Collecte d'informations sur les éléments de l'intérêt supérieur</vt:lpstr>
      <vt:lpstr>Comment évaluer les différents éléments</vt:lpstr>
      <vt:lpstr>Comment évaluer les différents éléments</vt:lpstr>
      <vt:lpstr>Comment évaluer les différents éléments</vt:lpstr>
      <vt:lpstr>Comment évaluer les différents éléments</vt:lpstr>
      <vt:lpstr>Comment évaluer les différents éléments</vt:lpstr>
      <vt:lpstr>Jeu de rôle</vt:lpstr>
      <vt:lpstr>Conseils d'évaluation</vt:lpstr>
      <vt:lpstr>Analyse du risque pour l'enfant 2 - Le cas d'Amina</vt:lpstr>
      <vt:lpstr>PowerPoint Presentation</vt:lpstr>
      <vt:lpstr>Points clés de l'apprentissage</vt:lpstr>
      <vt:lpstr>PowerPoint Presentation</vt:lpstr>
      <vt:lpstr>Calendrier de réalisation de l'évaluation</vt:lpstr>
      <vt:lpstr>Remplir le formulaire d'évaluation</vt:lpstr>
      <vt:lpstr>Identifier les besoins sur la base de l'analyse des risques en matière de protection de l'enfance</vt:lpstr>
      <vt:lpstr>Identifier et hiérarchiser les besoins </vt:lpstr>
      <vt:lpstr>Hiérarchisation des besoins</vt:lpstr>
      <vt:lpstr>Points clés de l'apprentissage</vt:lpstr>
      <vt:lpstr>PowerPoint Presentation</vt:lpstr>
      <vt:lpstr>Fin du module 7</vt:lpstr>
      <vt:lpstr>Autosoins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Ilse Van der Straeten</dc:creator>
  <cp:keywords>, docId:A5E5E07A20F12AF55EEC14B2D6CF3744</cp:keywords>
  <cp:lastModifiedBy>Ilse Van der Straeten</cp:lastModifiedBy>
  <cp:revision>37</cp:revision>
  <dcterms:created xsi:type="dcterms:W3CDTF">2023-02-13T10:31:38Z</dcterms:created>
  <dcterms:modified xsi:type="dcterms:W3CDTF">2023-04-05T15:04:56Z</dcterms:modified>
</cp:coreProperties>
</file>