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12192000" cy="6858000"/>
  <p:notesSz cx="7099300" cy="10234613"/>
  <p:embeddedFontLst>
    <p:embeddedFont>
      <p:font typeface="Calibri" panose="020F0502020204030204" pitchFamily="34" charset="0"/>
      <p:regular r:id="rId65"/>
      <p:bold r:id="rId66"/>
      <p:italic r:id="rId67"/>
      <p:boldItalic r:id="rId68"/>
    </p:embeddedFont>
    <p:embeddedFont>
      <p:font typeface="Garamond" panose="02020404030301010803" pitchFamily="18" charset="0"/>
      <p:regular r:id="rId69"/>
      <p:bold r:id="rId70"/>
      <p:italic r:id="rId71"/>
      <p:boldItalic r:id="rId72"/>
    </p:embeddedFont>
    <p:embeddedFont>
      <p:font typeface="Helvetica Neue" panose="020B060402020202020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7" roundtripDataSignature="AMtx7mgOGHB4BnqMvacZ2c/UdzMgXWNw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28" autoAdjust="0"/>
  </p:normalViewPr>
  <p:slideViewPr>
    <p:cSldViewPr snapToGrid="0">
      <p:cViewPr varScale="1">
        <p:scale>
          <a:sx n="64" d="100"/>
          <a:sy n="64" d="100"/>
        </p:scale>
        <p:origin x="741"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0.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BIENVENUE</a:t>
            </a:r>
            <a:endParaRPr/>
          </a:p>
          <a:p>
            <a:pPr marL="171450" lvl="0" indent="-171450" algn="l" rtl="0">
              <a:spcBef>
                <a:spcPts val="0"/>
              </a:spcBef>
              <a:spcAft>
                <a:spcPts val="0"/>
              </a:spcAft>
              <a:buClr>
                <a:schemeClr val="dk1"/>
              </a:buClr>
              <a:buSzPts val="1200"/>
              <a:buChar char="•"/>
            </a:pPr>
            <a:r>
              <a:rPr lang="en-GB"/>
              <a:t>Accueillir les participants</a:t>
            </a:r>
            <a:endParaRPr/>
          </a:p>
          <a:p>
            <a:pPr marL="171450" lvl="0" indent="-95250" algn="l" rtl="0">
              <a:spcBef>
                <a:spcPts val="0"/>
              </a:spcBef>
              <a:spcAft>
                <a:spcPts val="0"/>
              </a:spcAft>
              <a:buClr>
                <a:schemeClr val="dk1"/>
              </a:buClr>
              <a:buSzPts val="1200"/>
              <a:buNone/>
            </a:pPr>
            <a:endParaRPr/>
          </a:p>
        </p:txBody>
      </p:sp>
      <p:sp>
        <p:nvSpPr>
          <p:cNvPr id="93" name="Google Shape;93;p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i="0"/>
              <a:t>EXPLICATION</a:t>
            </a:r>
            <a:endParaRPr/>
          </a:p>
          <a:p>
            <a:pPr marL="171450" lvl="0" indent="-171450" algn="l" rtl="0">
              <a:spcBef>
                <a:spcPts val="0"/>
              </a:spcBef>
              <a:spcAft>
                <a:spcPts val="0"/>
              </a:spcAft>
              <a:buClr>
                <a:schemeClr val="dk1"/>
              </a:buClr>
              <a:buSzPts val="1200"/>
              <a:buChar char="•"/>
            </a:pPr>
            <a:r>
              <a:rPr lang="en-GB" i="1"/>
              <a:t>Un gestionnaire de cas s'efforcera de répondre aux besoins individuels d'un enfant qui fait l'objet d'un problème de protection. </a:t>
            </a:r>
            <a:endParaRPr/>
          </a:p>
          <a:p>
            <a:pPr marL="171450" lvl="0" indent="-171450" algn="l" rtl="0">
              <a:spcBef>
                <a:spcPts val="0"/>
              </a:spcBef>
              <a:spcAft>
                <a:spcPts val="0"/>
              </a:spcAft>
              <a:buClr>
                <a:schemeClr val="dk1"/>
              </a:buClr>
              <a:buSzPts val="1200"/>
              <a:buChar char="•"/>
            </a:pPr>
            <a:r>
              <a:rPr lang="en-GB" i="1"/>
              <a:t>Un gestionnaire de cas commencera par évaluer :</a:t>
            </a:r>
            <a:endParaRPr/>
          </a:p>
          <a:p>
            <a:pPr marL="628650" lvl="1" indent="-171450" algn="l" rtl="0">
              <a:spcBef>
                <a:spcPts val="0"/>
              </a:spcBef>
              <a:spcAft>
                <a:spcPts val="0"/>
              </a:spcAft>
              <a:buClr>
                <a:schemeClr val="dk1"/>
              </a:buClr>
              <a:buSzPts val="1200"/>
              <a:buChar char="•"/>
            </a:pPr>
            <a:r>
              <a:rPr lang="en-GB" i="1"/>
              <a:t>Si l'enfant est à l'abri du danger </a:t>
            </a:r>
            <a:endParaRPr/>
          </a:p>
          <a:p>
            <a:pPr marL="628650" lvl="1" indent="-171450" algn="l" rtl="0">
              <a:spcBef>
                <a:spcPts val="0"/>
              </a:spcBef>
              <a:spcAft>
                <a:spcPts val="0"/>
              </a:spcAft>
              <a:buClr>
                <a:schemeClr val="dk1"/>
              </a:buClr>
              <a:buSzPts val="1200"/>
              <a:buChar char="•"/>
            </a:pPr>
            <a:r>
              <a:rPr lang="en-GB" i="1"/>
              <a:t>Si l'enfant a des besoins urgents qui doivent être traités immédiatement.</a:t>
            </a:r>
            <a:endParaRPr/>
          </a:p>
          <a:p>
            <a:pPr marL="171450" lvl="0" indent="-171450" algn="l" rtl="0">
              <a:spcBef>
                <a:spcPts val="0"/>
              </a:spcBef>
              <a:spcAft>
                <a:spcPts val="0"/>
              </a:spcAft>
              <a:buClr>
                <a:schemeClr val="dk1"/>
              </a:buClr>
              <a:buSzPts val="1200"/>
              <a:buChar char="•"/>
            </a:pPr>
            <a:r>
              <a:rPr lang="en-GB" i="1"/>
              <a:t>Ces besoins peuvent être classés en 5 catégories.</a:t>
            </a:r>
            <a:endParaRPr/>
          </a:p>
          <a:p>
            <a:pPr marL="628650" lvl="1" indent="-171450" algn="l" rtl="0">
              <a:spcBef>
                <a:spcPts val="0"/>
              </a:spcBef>
              <a:spcAft>
                <a:spcPts val="0"/>
              </a:spcAft>
              <a:buClr>
                <a:schemeClr val="dk1"/>
              </a:buClr>
              <a:buSzPts val="1200"/>
              <a:buChar char="•"/>
            </a:pPr>
            <a:r>
              <a:rPr lang="en-GB"/>
              <a:t>Présenter la diapositive</a:t>
            </a:r>
            <a:endParaRPr/>
          </a:p>
          <a:p>
            <a:pPr marL="628650" lvl="1" indent="-171450" algn="l" rtl="0">
              <a:spcBef>
                <a:spcPts val="0"/>
              </a:spcBef>
              <a:spcAft>
                <a:spcPts val="0"/>
              </a:spcAft>
              <a:buClr>
                <a:schemeClr val="dk1"/>
              </a:buClr>
              <a:buSzPts val="1200"/>
              <a:buChar char="•"/>
            </a:pPr>
            <a:r>
              <a:rPr lang="en-GB" b="1" i="1"/>
              <a:t>Santé physique, santé sexuelle et reproductive : </a:t>
            </a:r>
            <a:r>
              <a:rPr lang="en-GB" i="1"/>
              <a:t>concerne les blessures, les maladies, les grossesses, etc, </a:t>
            </a:r>
            <a:endParaRPr/>
          </a:p>
          <a:p>
            <a:pPr marL="628650" lvl="1" indent="-171450" algn="l" rtl="0">
              <a:spcBef>
                <a:spcPts val="0"/>
              </a:spcBef>
              <a:spcAft>
                <a:spcPts val="0"/>
              </a:spcAft>
              <a:buClr>
                <a:schemeClr val="dk1"/>
              </a:buClr>
              <a:buSzPts val="1200"/>
              <a:buChar char="•"/>
            </a:pPr>
            <a:r>
              <a:rPr lang="en-GB" b="1" i="1"/>
              <a:t>Santé mentale et émotionnelle : </a:t>
            </a:r>
            <a:r>
              <a:rPr lang="en-GB" i="1"/>
              <a:t>se réfère à la capacité de l'enfant à gérer et à faire face à ses émotions, à sa volonté de vivre, à la présence ou à l'absence de relations nourricières/de soutien, etc.</a:t>
            </a:r>
            <a:endParaRPr/>
          </a:p>
          <a:p>
            <a:pPr marL="628650" lvl="1" indent="-171450" algn="l" rtl="0">
              <a:spcBef>
                <a:spcPts val="0"/>
              </a:spcBef>
              <a:spcAft>
                <a:spcPts val="0"/>
              </a:spcAft>
              <a:buClr>
                <a:schemeClr val="dk1"/>
              </a:buClr>
              <a:buSzPts val="1200"/>
              <a:buChar char="•"/>
            </a:pPr>
            <a:r>
              <a:rPr lang="en-GB" b="1" i="1"/>
              <a:t>Sécurité : </a:t>
            </a:r>
            <a:r>
              <a:rPr lang="en-GB" i="1"/>
              <a:t>fait référence à tout risque immédiat de préjudice pour l'enfant. </a:t>
            </a:r>
            <a:endParaRPr/>
          </a:p>
          <a:p>
            <a:pPr marL="628650" lvl="1" indent="-171450" algn="l" rtl="0">
              <a:spcBef>
                <a:spcPts val="0"/>
              </a:spcBef>
              <a:spcAft>
                <a:spcPts val="0"/>
              </a:spcAft>
              <a:buClr>
                <a:schemeClr val="dk1"/>
              </a:buClr>
              <a:buSzPts val="1200"/>
              <a:buChar char="•"/>
            </a:pPr>
            <a:r>
              <a:rPr lang="en-GB" b="1" i="1"/>
              <a:t>Modalités de prise en charge : </a:t>
            </a:r>
            <a:r>
              <a:rPr lang="en-GB" i="1"/>
              <a:t>il s'agit du type de vie, de prise en charge ou de garde de l'enfant (par exemple : qui s'occupe de l'enfant, quelles sont les conditions de vie, etc.)</a:t>
            </a:r>
            <a:endParaRPr/>
          </a:p>
          <a:p>
            <a:pPr marL="628650" lvl="1" indent="-171450" algn="l" rtl="0">
              <a:spcBef>
                <a:spcPts val="0"/>
              </a:spcBef>
              <a:spcAft>
                <a:spcPts val="0"/>
              </a:spcAft>
              <a:buClr>
                <a:schemeClr val="dk1"/>
              </a:buClr>
              <a:buSzPts val="1200"/>
              <a:buChar char="•"/>
            </a:pPr>
            <a:r>
              <a:rPr lang="en-GB" b="1" i="1"/>
              <a:t>Besoins fondamentaux : </a:t>
            </a:r>
            <a:r>
              <a:rPr lang="en-GB" i="1"/>
              <a:t>désigne les éléments essentiels ou nécessaires à la survie, à la santé et à la sécurité, tels que la nourriture, l'eau, le logement, les vêtements, etc. </a:t>
            </a:r>
            <a:endParaRPr/>
          </a:p>
          <a:p>
            <a:pPr marL="171450" lvl="0" indent="-171450" algn="l" rtl="0">
              <a:spcBef>
                <a:spcPts val="0"/>
              </a:spcBef>
              <a:spcAft>
                <a:spcPts val="0"/>
              </a:spcAft>
              <a:buClr>
                <a:schemeClr val="dk1"/>
              </a:buClr>
              <a:buSzPts val="1200"/>
              <a:buChar char="•"/>
            </a:pPr>
            <a:r>
              <a:rPr lang="en-GB" i="1"/>
              <a:t>Dans les prochaines sessions, nous détaillerons chaque type de besoin immédiat.</a:t>
            </a:r>
            <a:endParaRPr/>
          </a:p>
          <a:p>
            <a:pPr marL="171450" lvl="0" indent="-95250" algn="l" rtl="0">
              <a:spcBef>
                <a:spcPts val="0"/>
              </a:spcBef>
              <a:spcAft>
                <a:spcPts val="0"/>
              </a:spcAft>
              <a:buClr>
                <a:schemeClr val="dk1"/>
              </a:buClr>
              <a:buSzPts val="1200"/>
              <a:buNone/>
            </a:pPr>
            <a:endParaRPr/>
          </a:p>
        </p:txBody>
      </p:sp>
      <p:sp>
        <p:nvSpPr>
          <p:cNvPr id="251" name="Google Shape;251;p1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EXPLICATION</a:t>
            </a:r>
            <a:endParaRPr dirty="0"/>
          </a:p>
          <a:p>
            <a:pPr marL="171450" lvl="0" indent="-171450" algn="l" rtl="0">
              <a:spcBef>
                <a:spcPts val="0"/>
              </a:spcBef>
              <a:spcAft>
                <a:spcPts val="0"/>
              </a:spcAft>
              <a:buClr>
                <a:schemeClr val="dk1"/>
              </a:buClr>
              <a:buSzPts val="1200"/>
              <a:buChar char="•"/>
            </a:pPr>
            <a:r>
              <a:rPr lang="en-GB" i="1" dirty="0"/>
              <a:t>Les </a:t>
            </a:r>
            <a:r>
              <a:rPr lang="en-GB" i="1" dirty="0" err="1"/>
              <a:t>besoins</a:t>
            </a:r>
            <a:r>
              <a:rPr lang="en-GB" i="1" dirty="0"/>
              <a:t> </a:t>
            </a:r>
            <a:r>
              <a:rPr lang="en-GB" i="1" dirty="0" err="1"/>
              <a:t>fondamentaux</a:t>
            </a:r>
            <a:r>
              <a:rPr lang="en-GB" i="1" dirty="0"/>
              <a:t> </a:t>
            </a:r>
            <a:r>
              <a:rPr lang="en-GB" i="1" dirty="0" err="1"/>
              <a:t>sont</a:t>
            </a:r>
            <a:r>
              <a:rPr lang="en-GB" i="1" dirty="0"/>
              <a:t> </a:t>
            </a:r>
            <a:r>
              <a:rPr lang="en-GB" i="1" dirty="0" err="1"/>
              <a:t>transversaux</a:t>
            </a:r>
            <a:endParaRPr dirty="0"/>
          </a:p>
          <a:p>
            <a:pPr marL="171450" lvl="0" indent="-171450" algn="l" rtl="0">
              <a:spcBef>
                <a:spcPts val="0"/>
              </a:spcBef>
              <a:spcAft>
                <a:spcPts val="0"/>
              </a:spcAft>
              <a:buClr>
                <a:schemeClr val="dk1"/>
              </a:buClr>
              <a:buSzPts val="1200"/>
              <a:buChar char="•"/>
            </a:pPr>
            <a:r>
              <a:rPr lang="en-GB" i="1" dirty="0"/>
              <a:t>Les </a:t>
            </a:r>
            <a:r>
              <a:rPr lang="en-GB" i="1" dirty="0" err="1"/>
              <a:t>besoins</a:t>
            </a:r>
            <a:r>
              <a:rPr lang="en-GB" i="1" dirty="0"/>
              <a:t> </a:t>
            </a:r>
            <a:r>
              <a:rPr lang="en-GB" i="1" dirty="0" err="1"/>
              <a:t>fondamentaux</a:t>
            </a:r>
            <a:r>
              <a:rPr lang="en-GB" i="1" dirty="0"/>
              <a:t> </a:t>
            </a:r>
            <a:r>
              <a:rPr lang="en-GB" i="1" dirty="0" err="1"/>
              <a:t>sont</a:t>
            </a:r>
            <a:r>
              <a:rPr lang="en-GB" i="1" dirty="0"/>
              <a:t> </a:t>
            </a:r>
            <a:r>
              <a:rPr lang="en-GB" i="1" dirty="0" err="1"/>
              <a:t>souvent</a:t>
            </a:r>
            <a:r>
              <a:rPr lang="en-GB" i="1" dirty="0"/>
              <a:t> </a:t>
            </a:r>
            <a:r>
              <a:rPr lang="en-GB" i="1" dirty="0" err="1"/>
              <a:t>désignés</a:t>
            </a:r>
            <a:r>
              <a:rPr lang="en-GB" i="1" dirty="0"/>
              <a:t> par les </a:t>
            </a:r>
            <a:r>
              <a:rPr lang="en-GB" i="1" dirty="0" err="1"/>
              <a:t>termes</a:t>
            </a:r>
            <a:r>
              <a:rPr lang="en-GB" i="1" dirty="0"/>
              <a:t> </a:t>
            </a:r>
            <a:r>
              <a:rPr lang="en-GB" i="1" dirty="0" err="1"/>
              <a:t>nourriture</a:t>
            </a:r>
            <a:r>
              <a:rPr lang="en-GB" i="1" dirty="0"/>
              <a:t>, </a:t>
            </a:r>
            <a:r>
              <a:rPr lang="en-GB" i="1" dirty="0" err="1"/>
              <a:t>eau</a:t>
            </a:r>
            <a:r>
              <a:rPr lang="en-GB" i="1" dirty="0"/>
              <a:t>, </a:t>
            </a:r>
            <a:r>
              <a:rPr lang="en-GB" i="1" dirty="0" err="1"/>
              <a:t>vêtements</a:t>
            </a:r>
            <a:r>
              <a:rPr lang="en-GB" i="1" dirty="0"/>
              <a:t>, abri </a:t>
            </a:r>
            <a:r>
              <a:rPr lang="en-GB" i="1" dirty="0" err="1"/>
              <a:t>ou</a:t>
            </a:r>
            <a:r>
              <a:rPr lang="en-GB" i="1" dirty="0"/>
              <a:t> </a:t>
            </a:r>
            <a:r>
              <a:rPr lang="en-GB" i="1" dirty="0" err="1"/>
              <a:t>logement</a:t>
            </a:r>
            <a:r>
              <a:rPr lang="en-GB" i="1" dirty="0"/>
              <a:t>, et </a:t>
            </a:r>
            <a:r>
              <a:rPr lang="en-GB" i="1" dirty="0" err="1"/>
              <a:t>sommeil</a:t>
            </a:r>
            <a:r>
              <a:rPr lang="en-GB" i="1" dirty="0"/>
              <a:t>/repos. </a:t>
            </a:r>
            <a:endParaRPr dirty="0"/>
          </a:p>
          <a:p>
            <a:pPr marL="171450" lvl="0" indent="-171450" algn="l" rtl="0">
              <a:spcBef>
                <a:spcPts val="0"/>
              </a:spcBef>
              <a:spcAft>
                <a:spcPts val="0"/>
              </a:spcAft>
              <a:buClr>
                <a:schemeClr val="dk1"/>
              </a:buClr>
              <a:buSzPts val="1200"/>
              <a:buChar char="•"/>
            </a:pPr>
            <a:r>
              <a:rPr lang="en-GB" i="1" dirty="0"/>
              <a:t>Si les </a:t>
            </a:r>
            <a:r>
              <a:rPr lang="en-GB" i="1" dirty="0" err="1"/>
              <a:t>besoins</a:t>
            </a:r>
            <a:r>
              <a:rPr lang="en-GB" i="1" dirty="0"/>
              <a:t> </a:t>
            </a:r>
            <a:r>
              <a:rPr lang="en-GB" i="1" dirty="0" err="1"/>
              <a:t>fondamentaux</a:t>
            </a:r>
            <a:r>
              <a:rPr lang="en-GB" i="1" dirty="0"/>
              <a:t> ne </a:t>
            </a:r>
            <a:r>
              <a:rPr lang="en-GB" i="1" dirty="0" err="1"/>
              <a:t>sont</a:t>
            </a:r>
            <a:r>
              <a:rPr lang="en-GB" i="1" dirty="0"/>
              <a:t> pas </a:t>
            </a:r>
            <a:r>
              <a:rPr lang="en-GB" i="1" dirty="0" err="1"/>
              <a:t>satisfaits</a:t>
            </a:r>
            <a:r>
              <a:rPr lang="en-GB" i="1" dirty="0"/>
              <a:t>, </a:t>
            </a:r>
            <a:r>
              <a:rPr lang="en-GB" i="1" dirty="0" err="1"/>
              <a:t>tous</a:t>
            </a:r>
            <a:r>
              <a:rPr lang="en-GB" i="1" dirty="0"/>
              <a:t> les </a:t>
            </a:r>
            <a:r>
              <a:rPr lang="en-GB" i="1" dirty="0" err="1"/>
              <a:t>autres</a:t>
            </a:r>
            <a:r>
              <a:rPr lang="en-GB" i="1" dirty="0"/>
              <a:t> </a:t>
            </a:r>
            <a:r>
              <a:rPr lang="en-GB" i="1" dirty="0" err="1"/>
              <a:t>besoins</a:t>
            </a:r>
            <a:r>
              <a:rPr lang="en-GB" i="1" dirty="0"/>
              <a:t> </a:t>
            </a:r>
            <a:r>
              <a:rPr lang="en-GB" i="1" dirty="0" err="1"/>
              <a:t>immédiats</a:t>
            </a:r>
            <a:r>
              <a:rPr lang="en-GB" i="1" dirty="0"/>
              <a:t> </a:t>
            </a:r>
            <a:r>
              <a:rPr lang="en-GB" i="1" dirty="0" err="1"/>
              <a:t>peuvent</a:t>
            </a:r>
            <a:r>
              <a:rPr lang="en-GB" i="1" dirty="0"/>
              <a:t> </a:t>
            </a:r>
            <a:r>
              <a:rPr lang="en-GB" i="1" dirty="0" err="1"/>
              <a:t>être</a:t>
            </a:r>
            <a:r>
              <a:rPr lang="en-GB" i="1" dirty="0"/>
              <a:t> </a:t>
            </a:r>
            <a:r>
              <a:rPr lang="en-GB" i="1" dirty="0" err="1"/>
              <a:t>affectés</a:t>
            </a:r>
            <a:r>
              <a:rPr lang="en-GB" i="1" dirty="0"/>
              <a:t> </a:t>
            </a:r>
            <a:r>
              <a:rPr lang="en-GB" i="1" dirty="0" err="1"/>
              <a:t>ou</a:t>
            </a:r>
            <a:r>
              <a:rPr lang="en-GB" i="1" dirty="0"/>
              <a:t> </a:t>
            </a:r>
            <a:r>
              <a:rPr lang="en-GB" i="1" dirty="0" err="1"/>
              <a:t>exacerbés</a:t>
            </a:r>
            <a:r>
              <a:rPr lang="en-GB" i="1" dirty="0"/>
              <a:t>.</a:t>
            </a:r>
            <a:endParaRPr dirty="0"/>
          </a:p>
          <a:p>
            <a:pPr marL="171450" lvl="0" indent="-171450" algn="l" rtl="0">
              <a:spcBef>
                <a:spcPts val="0"/>
              </a:spcBef>
              <a:spcAft>
                <a:spcPts val="0"/>
              </a:spcAft>
              <a:buClr>
                <a:schemeClr val="dk1"/>
              </a:buClr>
              <a:buSzPts val="1200"/>
              <a:buChar char="•"/>
            </a:pPr>
            <a:r>
              <a:rPr lang="en-GB" i="1" dirty="0"/>
              <a:t>Par </a:t>
            </a:r>
            <a:r>
              <a:rPr lang="en-GB" i="1" dirty="0" err="1"/>
              <a:t>exemple</a:t>
            </a:r>
            <a:r>
              <a:rPr lang="en-GB" i="1" dirty="0"/>
              <a:t> :</a:t>
            </a:r>
            <a:endParaRPr dirty="0"/>
          </a:p>
          <a:p>
            <a:pPr marL="628650" lvl="1" indent="-171450" algn="l" rtl="0">
              <a:spcBef>
                <a:spcPts val="0"/>
              </a:spcBef>
              <a:spcAft>
                <a:spcPts val="0"/>
              </a:spcAft>
              <a:buClr>
                <a:schemeClr val="dk1"/>
              </a:buClr>
              <a:buSzPts val="1200"/>
              <a:buChar char="•"/>
            </a:pPr>
            <a:r>
              <a:rPr lang="en-GB" i="1" dirty="0" err="1"/>
              <a:t>Lorsque</a:t>
            </a:r>
            <a:r>
              <a:rPr lang="en-GB" i="1" dirty="0"/>
              <a:t> les </a:t>
            </a:r>
            <a:r>
              <a:rPr lang="en-GB" i="1" dirty="0" err="1"/>
              <a:t>personnes</a:t>
            </a:r>
            <a:r>
              <a:rPr lang="en-GB" i="1" dirty="0"/>
              <a:t> qui </a:t>
            </a:r>
            <a:r>
              <a:rPr lang="en-GB" i="1" dirty="0" err="1"/>
              <a:t>s'occupent</a:t>
            </a:r>
            <a:r>
              <a:rPr lang="en-GB" i="1" dirty="0"/>
              <a:t> des enfants ne </a:t>
            </a:r>
            <a:r>
              <a:rPr lang="en-GB" i="1" dirty="0" err="1"/>
              <a:t>sont</a:t>
            </a:r>
            <a:r>
              <a:rPr lang="en-GB" i="1" dirty="0"/>
              <a:t> pas </a:t>
            </a:r>
            <a:r>
              <a:rPr lang="en-GB" i="1" dirty="0" err="1"/>
              <a:t>en</a:t>
            </a:r>
            <a:r>
              <a:rPr lang="en-GB" i="1" dirty="0"/>
              <a:t> </a:t>
            </a:r>
            <a:r>
              <a:rPr lang="en-GB" i="1" dirty="0" err="1"/>
              <a:t>mesure</a:t>
            </a:r>
            <a:r>
              <a:rPr lang="en-GB" i="1" dirty="0"/>
              <a:t> de </a:t>
            </a:r>
            <a:r>
              <a:rPr lang="en-GB" i="1" dirty="0" err="1"/>
              <a:t>répondre</a:t>
            </a:r>
            <a:r>
              <a:rPr lang="en-GB" i="1" dirty="0"/>
              <a:t> aux </a:t>
            </a:r>
            <a:r>
              <a:rPr lang="en-GB" i="1" dirty="0" err="1"/>
              <a:t>besoins</a:t>
            </a:r>
            <a:r>
              <a:rPr lang="en-GB" i="1" dirty="0"/>
              <a:t> </a:t>
            </a:r>
            <a:r>
              <a:rPr lang="en-GB" i="1" dirty="0" err="1"/>
              <a:t>fondamentaux</a:t>
            </a:r>
            <a:r>
              <a:rPr lang="en-GB" i="1" dirty="0"/>
              <a:t> du ménage, </a:t>
            </a:r>
            <a:r>
              <a:rPr lang="en-GB" i="1" dirty="0" err="1"/>
              <a:t>cela</a:t>
            </a:r>
            <a:r>
              <a:rPr lang="en-GB" i="1" dirty="0"/>
              <a:t> </a:t>
            </a:r>
            <a:r>
              <a:rPr lang="en-GB" i="1" dirty="0" err="1"/>
              <a:t>peut</a:t>
            </a:r>
            <a:r>
              <a:rPr lang="en-GB" i="1" dirty="0"/>
              <a:t> </a:t>
            </a:r>
            <a:r>
              <a:rPr lang="en-GB" i="1" dirty="0" err="1"/>
              <a:t>créer</a:t>
            </a:r>
            <a:r>
              <a:rPr lang="en-GB" i="1" dirty="0"/>
              <a:t> </a:t>
            </a:r>
            <a:r>
              <a:rPr lang="en-GB" i="1" dirty="0" err="1"/>
              <a:t>une</a:t>
            </a:r>
            <a:r>
              <a:rPr lang="en-GB" i="1" dirty="0"/>
              <a:t> situation </a:t>
            </a:r>
            <a:r>
              <a:rPr lang="en-GB" i="1" dirty="0" err="1"/>
              <a:t>stressante</a:t>
            </a:r>
            <a:r>
              <a:rPr lang="en-GB" i="1" dirty="0"/>
              <a:t> pour les </a:t>
            </a:r>
            <a:r>
              <a:rPr lang="en-GB" i="1" dirty="0" err="1"/>
              <a:t>personnes</a:t>
            </a:r>
            <a:r>
              <a:rPr lang="en-GB" i="1" dirty="0"/>
              <a:t> qui </a:t>
            </a:r>
            <a:r>
              <a:rPr lang="en-GB" i="1" dirty="0" err="1"/>
              <a:t>s'occupent</a:t>
            </a:r>
            <a:r>
              <a:rPr lang="en-GB" i="1" dirty="0"/>
              <a:t> des enfants et pour les enfants, </a:t>
            </a:r>
            <a:r>
              <a:rPr lang="en-GB" i="1" dirty="0" err="1"/>
              <a:t>ce</a:t>
            </a:r>
            <a:r>
              <a:rPr lang="en-GB" i="1" dirty="0"/>
              <a:t> qui </a:t>
            </a:r>
            <a:r>
              <a:rPr lang="en-GB" i="1" dirty="0" err="1"/>
              <a:t>peut</a:t>
            </a:r>
            <a:r>
              <a:rPr lang="en-GB" i="1" dirty="0"/>
              <a:t> </a:t>
            </a:r>
            <a:r>
              <a:rPr lang="en-GB" i="1" dirty="0" err="1"/>
              <a:t>entraîner</a:t>
            </a:r>
            <a:r>
              <a:rPr lang="en-GB" i="1" dirty="0"/>
              <a:t> des </a:t>
            </a:r>
            <a:r>
              <a:rPr lang="en-GB" i="1" dirty="0" err="1"/>
              <a:t>problèmes</a:t>
            </a:r>
            <a:r>
              <a:rPr lang="en-GB" i="1" dirty="0"/>
              <a:t> de </a:t>
            </a:r>
            <a:r>
              <a:rPr lang="en-GB" i="1" dirty="0" err="1"/>
              <a:t>sécurité</a:t>
            </a:r>
            <a:r>
              <a:rPr lang="en-GB" i="1" dirty="0"/>
              <a:t>, des arrangements </a:t>
            </a:r>
            <a:r>
              <a:rPr lang="en-GB" i="1" dirty="0" err="1"/>
              <a:t>dangereux</a:t>
            </a:r>
            <a:r>
              <a:rPr lang="en-GB" i="1" dirty="0"/>
              <a:t>, etc. </a:t>
            </a:r>
            <a:endParaRPr dirty="0"/>
          </a:p>
          <a:p>
            <a:pPr marL="628650" lvl="1" indent="-171450" algn="l" rtl="0">
              <a:spcBef>
                <a:spcPts val="0"/>
              </a:spcBef>
              <a:spcAft>
                <a:spcPts val="0"/>
              </a:spcAft>
              <a:buClr>
                <a:schemeClr val="dk1"/>
              </a:buClr>
              <a:buSzPts val="1200"/>
              <a:buChar char="•"/>
            </a:pPr>
            <a:r>
              <a:rPr lang="en-GB" i="1" dirty="0"/>
              <a:t>La </a:t>
            </a:r>
            <a:r>
              <a:rPr lang="en-GB" i="1" dirty="0" err="1"/>
              <a:t>santé</a:t>
            </a:r>
            <a:r>
              <a:rPr lang="en-GB" i="1" dirty="0"/>
              <a:t> d'un enfant </a:t>
            </a:r>
            <a:r>
              <a:rPr lang="en-GB" i="1" dirty="0" err="1"/>
              <a:t>peut</a:t>
            </a:r>
            <a:r>
              <a:rPr lang="en-GB" i="1" dirty="0"/>
              <a:t> se </a:t>
            </a:r>
            <a:r>
              <a:rPr lang="en-GB" i="1" dirty="0" err="1"/>
              <a:t>détériorer</a:t>
            </a:r>
            <a:r>
              <a:rPr lang="en-GB" i="1" dirty="0"/>
              <a:t> </a:t>
            </a:r>
            <a:r>
              <a:rPr lang="en-GB" i="1" dirty="0" err="1"/>
              <a:t>rapidement</a:t>
            </a:r>
            <a:r>
              <a:rPr lang="en-GB" i="1" dirty="0"/>
              <a:t> </a:t>
            </a:r>
            <a:r>
              <a:rPr lang="en-GB" i="1" dirty="0" err="1"/>
              <a:t>si</a:t>
            </a:r>
            <a:r>
              <a:rPr lang="en-GB" i="1" dirty="0"/>
              <a:t> </a:t>
            </a:r>
            <a:r>
              <a:rPr lang="en-GB" i="1" dirty="0" err="1"/>
              <a:t>l'accès</a:t>
            </a:r>
            <a:r>
              <a:rPr lang="en-GB" i="1" dirty="0"/>
              <a:t> à la </a:t>
            </a:r>
            <a:r>
              <a:rPr lang="en-GB" i="1" dirty="0" err="1"/>
              <a:t>nourriture</a:t>
            </a:r>
            <a:r>
              <a:rPr lang="en-GB" i="1" dirty="0"/>
              <a:t> et aux sources </a:t>
            </a:r>
            <a:r>
              <a:rPr lang="en-GB" i="1" dirty="0" err="1"/>
              <a:t>d'eau</a:t>
            </a:r>
            <a:r>
              <a:rPr lang="en-GB" i="1" dirty="0"/>
              <a:t> potable </a:t>
            </a:r>
            <a:r>
              <a:rPr lang="en-GB" i="1" dirty="0" err="1"/>
              <a:t>est</a:t>
            </a:r>
            <a:r>
              <a:rPr lang="en-GB" i="1" dirty="0"/>
              <a:t> </a:t>
            </a:r>
            <a:r>
              <a:rPr lang="en-GB" i="1" dirty="0" err="1"/>
              <a:t>limité</a:t>
            </a:r>
            <a:r>
              <a:rPr lang="en-GB" i="1" dirty="0"/>
              <a:t> </a:t>
            </a:r>
            <a:r>
              <a:rPr lang="en-GB" i="1" dirty="0" err="1"/>
              <a:t>ou</a:t>
            </a:r>
            <a:r>
              <a:rPr lang="en-GB" i="1" dirty="0"/>
              <a:t> inexistant. </a:t>
            </a:r>
            <a:endParaRPr dirty="0"/>
          </a:p>
          <a:p>
            <a:pPr marL="628650" lvl="1" indent="-171450" algn="l" rtl="0">
              <a:spcBef>
                <a:spcPts val="0"/>
              </a:spcBef>
              <a:spcAft>
                <a:spcPts val="0"/>
              </a:spcAft>
              <a:buClr>
                <a:schemeClr val="dk1"/>
              </a:buClr>
              <a:buSzPts val="1200"/>
              <a:buChar char="•"/>
            </a:pPr>
            <a:r>
              <a:rPr lang="en-GB" i="1" dirty="0"/>
              <a:t>On </a:t>
            </a:r>
            <a:r>
              <a:rPr lang="en-GB" i="1" dirty="0" err="1"/>
              <a:t>peut</a:t>
            </a:r>
            <a:r>
              <a:rPr lang="en-GB" i="1" dirty="0"/>
              <a:t> </a:t>
            </a:r>
            <a:r>
              <a:rPr lang="en-GB" i="1" dirty="0" err="1"/>
              <a:t>attendre</a:t>
            </a:r>
            <a:r>
              <a:rPr lang="en-GB" i="1" dirty="0"/>
              <a:t> des enfants </a:t>
            </a:r>
            <a:r>
              <a:rPr lang="en-GB" i="1" dirty="0" err="1"/>
              <a:t>qu'ils</a:t>
            </a:r>
            <a:r>
              <a:rPr lang="en-GB" i="1" dirty="0"/>
              <a:t> </a:t>
            </a:r>
            <a:r>
              <a:rPr lang="en-GB" i="1" dirty="0" err="1"/>
              <a:t>travaillent</a:t>
            </a:r>
            <a:r>
              <a:rPr lang="en-GB" i="1" dirty="0"/>
              <a:t> </a:t>
            </a:r>
            <a:r>
              <a:rPr lang="en-GB" i="1" dirty="0" err="1"/>
              <a:t>ou</a:t>
            </a:r>
            <a:r>
              <a:rPr lang="en-GB" i="1" dirty="0"/>
              <a:t> les forcer à </a:t>
            </a:r>
            <a:r>
              <a:rPr lang="en-GB" i="1" dirty="0" err="1"/>
              <a:t>travailler</a:t>
            </a:r>
            <a:r>
              <a:rPr lang="en-GB" i="1" dirty="0"/>
              <a:t> dans des situations </a:t>
            </a:r>
            <a:r>
              <a:rPr lang="en-GB" i="1" dirty="0" err="1"/>
              <a:t>dangereuses</a:t>
            </a:r>
            <a:r>
              <a:rPr lang="en-GB" i="1" dirty="0"/>
              <a:t> pour </a:t>
            </a:r>
            <a:r>
              <a:rPr lang="en-GB" i="1" dirty="0" err="1"/>
              <a:t>subvenir</a:t>
            </a:r>
            <a:r>
              <a:rPr lang="en-GB" i="1" dirty="0"/>
              <a:t> aux </a:t>
            </a:r>
            <a:r>
              <a:rPr lang="en-GB" i="1" dirty="0" err="1"/>
              <a:t>besoins</a:t>
            </a:r>
            <a:r>
              <a:rPr lang="en-GB" i="1" dirty="0"/>
              <a:t> </a:t>
            </a:r>
            <a:r>
              <a:rPr lang="en-GB" i="1" dirty="0" err="1"/>
              <a:t>fondamentaux</a:t>
            </a:r>
            <a:r>
              <a:rPr lang="en-GB" i="1" dirty="0"/>
              <a:t> de </a:t>
            </a:r>
            <a:r>
              <a:rPr lang="en-GB" i="1" dirty="0" err="1"/>
              <a:t>leur</a:t>
            </a:r>
            <a:r>
              <a:rPr lang="en-GB" i="1" dirty="0"/>
              <a:t> </a:t>
            </a:r>
            <a:r>
              <a:rPr lang="en-GB" i="1" dirty="0" err="1"/>
              <a:t>famille</a:t>
            </a:r>
            <a:r>
              <a:rPr lang="en-GB" i="1" dirty="0"/>
              <a:t>. </a:t>
            </a:r>
            <a:endParaRPr dirty="0"/>
          </a:p>
          <a:p>
            <a:pPr marL="171450" lvl="0" indent="-171450" algn="l" rtl="0">
              <a:spcBef>
                <a:spcPts val="0"/>
              </a:spcBef>
              <a:spcAft>
                <a:spcPts val="0"/>
              </a:spcAft>
              <a:buClr>
                <a:schemeClr val="dk1"/>
              </a:buClr>
              <a:buSzPts val="1200"/>
              <a:buChar char="•"/>
            </a:pPr>
            <a:r>
              <a:rPr lang="en-GB" i="1" dirty="0"/>
              <a:t>Ce </a:t>
            </a:r>
            <a:r>
              <a:rPr lang="en-GB" i="1" dirty="0" err="1"/>
              <a:t>sont</a:t>
            </a:r>
            <a:r>
              <a:rPr lang="en-GB" i="1" dirty="0"/>
              <a:t> </a:t>
            </a:r>
            <a:r>
              <a:rPr lang="en-GB" i="1" dirty="0" err="1"/>
              <a:t>tous</a:t>
            </a:r>
            <a:r>
              <a:rPr lang="en-GB" i="1" dirty="0"/>
              <a:t> des </a:t>
            </a:r>
            <a:r>
              <a:rPr lang="en-GB" i="1" dirty="0" err="1"/>
              <a:t>exemples</a:t>
            </a:r>
            <a:r>
              <a:rPr lang="en-GB" i="1" dirty="0"/>
              <a:t> de situations </a:t>
            </a:r>
            <a:r>
              <a:rPr lang="en-GB" i="1" dirty="0" err="1"/>
              <a:t>potentielles</a:t>
            </a:r>
            <a:r>
              <a:rPr lang="en-GB" i="1" dirty="0"/>
              <a:t> qui </a:t>
            </a:r>
            <a:r>
              <a:rPr lang="en-GB" i="1" dirty="0" err="1"/>
              <a:t>pourraient</a:t>
            </a:r>
            <a:r>
              <a:rPr lang="en-GB" i="1" dirty="0"/>
              <a:t> se </a:t>
            </a:r>
            <a:r>
              <a:rPr lang="en-GB" i="1" dirty="0" err="1"/>
              <a:t>produire</a:t>
            </a:r>
            <a:r>
              <a:rPr lang="en-GB" i="1" dirty="0"/>
              <a:t> </a:t>
            </a:r>
            <a:r>
              <a:rPr lang="en-GB" i="1" dirty="0" err="1"/>
              <a:t>si</a:t>
            </a:r>
            <a:r>
              <a:rPr lang="en-GB" i="1" dirty="0"/>
              <a:t> les </a:t>
            </a:r>
            <a:r>
              <a:rPr lang="en-GB" i="1" dirty="0" err="1"/>
              <a:t>besoins</a:t>
            </a:r>
            <a:r>
              <a:rPr lang="en-GB" i="1" dirty="0"/>
              <a:t> </a:t>
            </a:r>
            <a:r>
              <a:rPr lang="en-GB" i="1" dirty="0" err="1"/>
              <a:t>fondamentaux</a:t>
            </a:r>
            <a:r>
              <a:rPr lang="en-GB" i="1" dirty="0"/>
              <a:t> ne </a:t>
            </a:r>
            <a:r>
              <a:rPr lang="en-GB" i="1" dirty="0" err="1"/>
              <a:t>sont</a:t>
            </a:r>
            <a:r>
              <a:rPr lang="en-GB" i="1" dirty="0"/>
              <a:t> pas </a:t>
            </a:r>
            <a:r>
              <a:rPr lang="en-GB" i="1" dirty="0" err="1"/>
              <a:t>satisfaits</a:t>
            </a:r>
            <a:r>
              <a:rPr lang="en-GB" i="1" dirty="0"/>
              <a:t>. </a:t>
            </a:r>
            <a:endParaRPr dirty="0"/>
          </a:p>
          <a:p>
            <a:pPr marL="171450" lvl="0" indent="-171450" algn="l" rtl="0">
              <a:spcBef>
                <a:spcPts val="0"/>
              </a:spcBef>
              <a:spcAft>
                <a:spcPts val="0"/>
              </a:spcAft>
              <a:buClr>
                <a:schemeClr val="dk1"/>
              </a:buClr>
              <a:buSzPts val="1200"/>
              <a:buChar char="•"/>
            </a:pPr>
            <a:r>
              <a:rPr lang="en-GB" i="1" dirty="0" err="1"/>
              <a:t>Pouvez-vous</a:t>
            </a:r>
            <a:r>
              <a:rPr lang="en-GB" i="1" dirty="0"/>
              <a:t> </a:t>
            </a:r>
            <a:r>
              <a:rPr lang="en-GB" i="1" dirty="0" err="1"/>
              <a:t>penser</a:t>
            </a:r>
            <a:r>
              <a:rPr lang="en-GB" i="1" dirty="0"/>
              <a:t> à </a:t>
            </a:r>
            <a:r>
              <a:rPr lang="en-GB" i="1" dirty="0" err="1"/>
              <a:t>d'autres</a:t>
            </a:r>
            <a:r>
              <a:rPr lang="en-GB" i="1" dirty="0"/>
              <a:t> situations qui </a:t>
            </a:r>
            <a:r>
              <a:rPr lang="en-GB" i="1" dirty="0" err="1"/>
              <a:t>pourraient</a:t>
            </a:r>
            <a:r>
              <a:rPr lang="en-GB" i="1" dirty="0"/>
              <a:t> se </a:t>
            </a:r>
            <a:r>
              <a:rPr lang="en-GB" i="1" dirty="0" err="1"/>
              <a:t>produire</a:t>
            </a:r>
            <a:r>
              <a:rPr lang="en-GB" i="1" dirty="0"/>
              <a:t> </a:t>
            </a:r>
            <a:r>
              <a:rPr lang="en-GB" i="1" dirty="0" err="1"/>
              <a:t>si</a:t>
            </a:r>
            <a:r>
              <a:rPr lang="en-GB" i="1" dirty="0"/>
              <a:t> les </a:t>
            </a:r>
            <a:r>
              <a:rPr lang="en-GB" i="1" dirty="0" err="1"/>
              <a:t>besoins</a:t>
            </a:r>
            <a:r>
              <a:rPr lang="en-GB" i="1" dirty="0"/>
              <a:t> </a:t>
            </a:r>
            <a:r>
              <a:rPr lang="en-GB" i="1" dirty="0" err="1"/>
              <a:t>fondamentaux</a:t>
            </a:r>
            <a:r>
              <a:rPr lang="en-GB" i="1" dirty="0"/>
              <a:t> ne </a:t>
            </a:r>
            <a:r>
              <a:rPr lang="en-GB" i="1" dirty="0" err="1"/>
              <a:t>sont</a:t>
            </a:r>
            <a:r>
              <a:rPr lang="en-GB" i="1" dirty="0"/>
              <a:t> pas </a:t>
            </a:r>
            <a:r>
              <a:rPr lang="en-GB" i="1" dirty="0" err="1"/>
              <a:t>satisfaits</a:t>
            </a:r>
            <a:r>
              <a:rPr lang="en-GB" i="1" dirty="0"/>
              <a:t> ?</a:t>
            </a:r>
            <a:endParaRPr dirty="0"/>
          </a:p>
        </p:txBody>
      </p:sp>
      <p:sp>
        <p:nvSpPr>
          <p:cNvPr id="278" name="Google Shape;278;p1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Il est important d'aider les enfants et les familles à satisfaire leurs besoins fondamentaux</a:t>
            </a:r>
            <a:endParaRPr/>
          </a:p>
          <a:p>
            <a:pPr marL="628650" lvl="1" indent="-171450" algn="l" rtl="0">
              <a:spcBef>
                <a:spcPts val="0"/>
              </a:spcBef>
              <a:spcAft>
                <a:spcPts val="0"/>
              </a:spcAft>
              <a:buClr>
                <a:schemeClr val="dk1"/>
              </a:buClr>
              <a:buSzPts val="1200"/>
              <a:buChar char="•"/>
            </a:pPr>
            <a:r>
              <a:rPr lang="en-GB" i="1"/>
              <a:t>Classer les cas par ordre de priorité et fournir un soutien immédiat si l'enfant est exposé à un risque élevé de préjudice en raison de la non-satisfaction de ses besoins fondamentaux.</a:t>
            </a:r>
            <a:endParaRPr/>
          </a:p>
          <a:p>
            <a:pPr marL="171450" lvl="0" indent="-171450" algn="l" rtl="0">
              <a:spcBef>
                <a:spcPts val="0"/>
              </a:spcBef>
              <a:spcAft>
                <a:spcPts val="0"/>
              </a:spcAft>
              <a:buClr>
                <a:schemeClr val="dk1"/>
              </a:buClr>
              <a:buSzPts val="1200"/>
              <a:buChar char="•"/>
            </a:pPr>
            <a:r>
              <a:rPr lang="en-GB" i="1"/>
              <a:t>Assurez-vous que la cartographie des services est mise à jour et que des relations sont préétablies avec les fournisseurs de services. </a:t>
            </a:r>
            <a:endParaRPr/>
          </a:p>
          <a:p>
            <a:pPr marL="628650" lvl="1" indent="-171450" algn="l" rtl="0">
              <a:spcBef>
                <a:spcPts val="0"/>
              </a:spcBef>
              <a:spcAft>
                <a:spcPts val="0"/>
              </a:spcAft>
              <a:buClr>
                <a:schemeClr val="dk1"/>
              </a:buClr>
              <a:buSzPts val="1200"/>
              <a:buChar char="•"/>
            </a:pPr>
            <a:r>
              <a:rPr lang="en-GB" i="1"/>
              <a:t>C'est essentiel pour que les enfants et leurs familles bénéficient d'une attention immédiate.</a:t>
            </a:r>
            <a:endParaRPr/>
          </a:p>
          <a:p>
            <a:pPr marL="628650" lvl="1" indent="-171450" algn="l" rtl="0">
              <a:spcBef>
                <a:spcPts val="0"/>
              </a:spcBef>
              <a:spcAft>
                <a:spcPts val="0"/>
              </a:spcAft>
              <a:buClr>
                <a:schemeClr val="dk1"/>
              </a:buClr>
              <a:buSzPts val="1200"/>
              <a:buChar char="•"/>
            </a:pPr>
            <a:r>
              <a:rPr lang="en-GB" i="1"/>
              <a:t>Un gestionnaire de cas devra s'appuyer sur la cartographie des services pour déterminer quels sont les services disponibles pour aider les familles à répondre à leurs besoins fondamentaux. </a:t>
            </a:r>
            <a:endParaRPr/>
          </a:p>
          <a:p>
            <a:pPr marL="171450" lvl="0" indent="-171450" algn="l" rtl="0">
              <a:spcBef>
                <a:spcPts val="0"/>
              </a:spcBef>
              <a:spcAft>
                <a:spcPts val="0"/>
              </a:spcAft>
              <a:buClr>
                <a:schemeClr val="dk1"/>
              </a:buClr>
              <a:buSzPts val="1200"/>
              <a:buChar char="•"/>
            </a:pPr>
            <a:r>
              <a:rPr lang="en-GB" i="1"/>
              <a:t>Pour que leurs besoins fondamentaux soient satisfaits, le gestionnaire de cas devra :</a:t>
            </a:r>
            <a:endParaRPr/>
          </a:p>
          <a:p>
            <a:pPr marL="628650" lvl="1" indent="-171450" algn="l" rtl="0">
              <a:spcBef>
                <a:spcPts val="0"/>
              </a:spcBef>
              <a:spcAft>
                <a:spcPts val="0"/>
              </a:spcAft>
              <a:buClr>
                <a:schemeClr val="dk1"/>
              </a:buClr>
              <a:buSzPts val="1200"/>
              <a:buChar char="•"/>
            </a:pPr>
            <a:r>
              <a:rPr lang="en-GB" i="1"/>
              <a:t>Aider l'enfant, la personne qui s'occupe de lui, le parent et/ou l'adulte de confiance à accéder à ces services en temps voulu.</a:t>
            </a:r>
            <a:endParaRPr/>
          </a:p>
          <a:p>
            <a:pPr marL="628650" lvl="1" indent="-171450" algn="l" rtl="0">
              <a:spcBef>
                <a:spcPts val="0"/>
              </a:spcBef>
              <a:spcAft>
                <a:spcPts val="0"/>
              </a:spcAft>
              <a:buClr>
                <a:schemeClr val="dk1"/>
              </a:buClr>
              <a:buSzPts val="1200"/>
              <a:buChar char="•"/>
            </a:pPr>
            <a:r>
              <a:rPr lang="en-GB" i="1"/>
              <a:t>Coordonner la fourniture des services</a:t>
            </a:r>
            <a:endParaRPr/>
          </a:p>
          <a:p>
            <a:pPr marL="628650" lvl="1" indent="-171450" algn="l" rtl="0">
              <a:spcBef>
                <a:spcPts val="0"/>
              </a:spcBef>
              <a:spcAft>
                <a:spcPts val="0"/>
              </a:spcAft>
              <a:buClr>
                <a:schemeClr val="dk1"/>
              </a:buClr>
              <a:buSzPts val="1200"/>
              <a:buChar char="•"/>
            </a:pPr>
            <a:r>
              <a:rPr lang="en-GB" i="1"/>
              <a:t>Les accompagner au service</a:t>
            </a:r>
            <a:endParaRPr/>
          </a:p>
          <a:p>
            <a:pPr marL="628650" lvl="1" indent="-171450" algn="l" rtl="0">
              <a:spcBef>
                <a:spcPts val="0"/>
              </a:spcBef>
              <a:spcAft>
                <a:spcPts val="0"/>
              </a:spcAft>
              <a:buClr>
                <a:schemeClr val="dk1"/>
              </a:buClr>
              <a:buSzPts val="1200"/>
              <a:buChar char="•"/>
            </a:pPr>
            <a:r>
              <a:rPr lang="en-GB" i="1"/>
              <a:t>Faire le suivi pour s'assurer que les services ont été fournis. </a:t>
            </a:r>
            <a:endParaRPr/>
          </a:p>
          <a:p>
            <a:pPr marL="171450" lvl="0" indent="-95250" algn="l" rtl="0">
              <a:spcBef>
                <a:spcPts val="0"/>
              </a:spcBef>
              <a:spcAft>
                <a:spcPts val="0"/>
              </a:spcAft>
              <a:buClr>
                <a:schemeClr val="dk1"/>
              </a:buClr>
              <a:buSzPts val="1200"/>
              <a:buNone/>
            </a:pPr>
            <a:endParaRPr i="1"/>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322" name="Google Shape;322;p1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Des besoins urgents peuvent survenir à tout moment au cours du processus de gestion des dossiers.</a:t>
            </a:r>
            <a:endParaRPr/>
          </a:p>
          <a:p>
            <a:pPr marL="628650" lvl="1" indent="-171450" algn="l" rtl="0">
              <a:spcBef>
                <a:spcPts val="0"/>
              </a:spcBef>
              <a:spcAft>
                <a:spcPts val="0"/>
              </a:spcAft>
              <a:buClr>
                <a:schemeClr val="dk1"/>
              </a:buClr>
              <a:buSzPts val="1200"/>
              <a:buChar char="•"/>
            </a:pPr>
            <a:r>
              <a:rPr lang="en-GB" i="1"/>
              <a:t>Les besoins urgents nécessitent une attention immédiate (dans les 24 à 48 heures, avec un suivi et un soutien continus fournis directement par le gestionnaire de cas).</a:t>
            </a:r>
            <a:endParaRPr/>
          </a:p>
          <a:p>
            <a:pPr marL="171450" lvl="0" indent="-171450" algn="l" rtl="0">
              <a:spcBef>
                <a:spcPts val="0"/>
              </a:spcBef>
              <a:spcAft>
                <a:spcPts val="0"/>
              </a:spcAft>
              <a:buClr>
                <a:schemeClr val="dk1"/>
              </a:buClr>
              <a:buSzPts val="1200"/>
              <a:buChar char="•"/>
            </a:pPr>
            <a:r>
              <a:rPr lang="en-GB" i="1"/>
              <a:t>La capacité d'un gestionnaire de cas à être flexible et à s'adapter est essentielle.</a:t>
            </a:r>
            <a:endParaRPr/>
          </a:p>
          <a:p>
            <a:pPr marL="628650" lvl="1" indent="-171450" algn="l" rtl="0">
              <a:spcBef>
                <a:spcPts val="0"/>
              </a:spcBef>
              <a:spcAft>
                <a:spcPts val="0"/>
              </a:spcAft>
              <a:buClr>
                <a:schemeClr val="dk1"/>
              </a:buClr>
              <a:buSzPts val="1200"/>
              <a:buChar char="•"/>
            </a:pPr>
            <a:r>
              <a:rPr lang="en-GB" i="1"/>
              <a:t>Si des besoins immédiats sont identifiés au moment de l'identification et de l'enregistrement de l'enfant, le consentement éclairé et l'enregistrement doivent être accélérés. Le dossier peut être révisé et mis à jour ultérieurement.</a:t>
            </a:r>
            <a:endParaRPr/>
          </a:p>
          <a:p>
            <a:pPr marL="628650" lvl="1" indent="-171450" algn="l" rtl="0">
              <a:spcBef>
                <a:spcPts val="0"/>
              </a:spcBef>
              <a:spcAft>
                <a:spcPts val="0"/>
              </a:spcAft>
              <a:buClr>
                <a:schemeClr val="dk1"/>
              </a:buClr>
              <a:buSzPts val="1200"/>
              <a:buChar char="•"/>
            </a:pPr>
            <a:r>
              <a:rPr lang="en-GB" i="1"/>
              <a:t>L'aide immédiate doit être privilégiée par rapport à la réalisation d'une évaluation complète et à l'élaboration d'un plan d'action. Cela peut être fait plus tard, une fois les besoins urgents satisfaits.</a:t>
            </a:r>
            <a:endParaRPr/>
          </a:p>
        </p:txBody>
      </p:sp>
      <p:sp>
        <p:nvSpPr>
          <p:cNvPr id="342" name="Google Shape;342;p1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Quelqu'un a-t-il des questions ou des précisions à apporter ?</a:t>
            </a:r>
            <a:endParaRPr i="1"/>
          </a:p>
        </p:txBody>
      </p:sp>
      <p:sp>
        <p:nvSpPr>
          <p:cNvPr id="375" name="Google Shape;375;p1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3 DURÉE : 1h15</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387" name="Google Shape;387;p1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i="1"/>
              <a:t>Rappelez-vous la définition de la santé mentale du module 4</a:t>
            </a:r>
            <a:endParaRPr/>
          </a:p>
          <a:p>
            <a:pPr marL="171450" lvl="0" indent="-171450" algn="l" rtl="0">
              <a:spcBef>
                <a:spcPts val="0"/>
              </a:spcBef>
              <a:spcAft>
                <a:spcPts val="0"/>
              </a:spcAft>
              <a:buClr>
                <a:schemeClr val="dk1"/>
              </a:buClr>
              <a:buSzPts val="1200"/>
              <a:buChar char="•"/>
            </a:pPr>
            <a:r>
              <a:rPr lang="en-GB" i="1"/>
              <a:t>La santé mentale est la présence d'un bien-être mental (psychologique, émotionnel) et social dans lequel l'enfant peut réaliser son potentiel, faire face aux stress normaux de la vie et contribuer à sa famille et à sa communauté. </a:t>
            </a:r>
            <a:endParaRPr/>
          </a:p>
          <a:p>
            <a:pPr marL="171450" lvl="0" indent="-171450" algn="l" rtl="0">
              <a:spcBef>
                <a:spcPts val="0"/>
              </a:spcBef>
              <a:spcAft>
                <a:spcPts val="0"/>
              </a:spcAft>
              <a:buClr>
                <a:schemeClr val="dk1"/>
              </a:buClr>
              <a:buSzPts val="1200"/>
              <a:buChar char="•"/>
            </a:pPr>
            <a:r>
              <a:rPr lang="en-GB" i="1"/>
              <a:t>Quels sont, selon vous, les besoins urgents du SMSPS?</a:t>
            </a:r>
            <a:endParaRPr/>
          </a:p>
        </p:txBody>
      </p:sp>
      <p:sp>
        <p:nvSpPr>
          <p:cNvPr id="393" name="Google Shape;393;p1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marR="0" lvl="0" indent="-171450" algn="l" rtl="0">
              <a:lnSpc>
                <a:spcPct val="100000"/>
              </a:lnSpc>
              <a:spcBef>
                <a:spcPts val="0"/>
              </a:spcBef>
              <a:spcAft>
                <a:spcPts val="0"/>
              </a:spcAft>
              <a:buClr>
                <a:schemeClr val="dk1"/>
              </a:buClr>
              <a:buSzPts val="1200"/>
              <a:buFont typeface="Arial"/>
              <a:buChar char="•"/>
            </a:pPr>
            <a:r>
              <a:rPr lang="en-GB"/>
              <a:t>Présentez la diapositive et le lien vers les réponses des participants à la discussion.</a:t>
            </a:r>
            <a:endParaRPr/>
          </a:p>
          <a:p>
            <a:pPr marL="628650" lvl="1" indent="-171450" algn="l" rtl="0">
              <a:spcBef>
                <a:spcPts val="0"/>
              </a:spcBef>
              <a:spcAft>
                <a:spcPts val="0"/>
              </a:spcAft>
              <a:buClr>
                <a:schemeClr val="dk1"/>
              </a:buClr>
              <a:buSzPts val="1200"/>
              <a:buChar char="•"/>
            </a:pPr>
            <a:r>
              <a:rPr lang="en-GB" b="1" i="1"/>
              <a:t>L'automutilation : le fait </a:t>
            </a:r>
            <a:r>
              <a:rPr lang="en-GB" i="1"/>
              <a:t>de se faire du mal délibérément et le suicide : le fait de se faire du mal avec l'intention de mettre fin à sa vie.</a:t>
            </a:r>
            <a:endParaRPr/>
          </a:p>
          <a:p>
            <a:pPr marL="628650" lvl="1" indent="-171450" algn="l" rtl="0">
              <a:spcBef>
                <a:spcPts val="0"/>
              </a:spcBef>
              <a:spcAft>
                <a:spcPts val="0"/>
              </a:spcAft>
              <a:buClr>
                <a:schemeClr val="dk1"/>
              </a:buClr>
              <a:buSzPts val="1200"/>
              <a:buChar char="•"/>
            </a:pPr>
            <a:r>
              <a:rPr lang="en-GB" b="1" i="1"/>
              <a:t>Nuire à autrui : </a:t>
            </a:r>
            <a:r>
              <a:rPr lang="en-GB" i="1"/>
              <a:t>comportement causant, tentant ou menaçant de nuire avec la capacité apparente d'accomplir l'acte.</a:t>
            </a:r>
            <a:endParaRPr/>
          </a:p>
          <a:p>
            <a:pPr marL="628650" lvl="1" indent="-171450" algn="l" rtl="0">
              <a:spcBef>
                <a:spcPts val="0"/>
              </a:spcBef>
              <a:spcAft>
                <a:spcPts val="0"/>
              </a:spcAft>
              <a:buClr>
                <a:schemeClr val="dk1"/>
              </a:buClr>
              <a:buSzPts val="1200"/>
              <a:buChar char="•"/>
            </a:pPr>
            <a:r>
              <a:rPr lang="en-GB" b="1" i="1"/>
              <a:t>Psychose active ou récente : </a:t>
            </a:r>
            <a:r>
              <a:rPr lang="en-GB" i="1"/>
              <a:t>perte de contact avec la réalité ou difficulté à comprendre ce qui est réel et ce qui ne l'est pas.</a:t>
            </a:r>
            <a:endParaRPr/>
          </a:p>
          <a:p>
            <a:pPr marL="628650" lvl="1" indent="-171450" algn="l" rtl="0">
              <a:spcBef>
                <a:spcPts val="0"/>
              </a:spcBef>
              <a:spcAft>
                <a:spcPts val="0"/>
              </a:spcAft>
              <a:buClr>
                <a:schemeClr val="dk1"/>
              </a:buClr>
              <a:buSzPts val="1200"/>
              <a:buChar char="•"/>
            </a:pPr>
            <a:r>
              <a:rPr lang="en-GB" b="1" i="1"/>
              <a:t>Crises d'épilepsie incontrôlées : </a:t>
            </a:r>
            <a:r>
              <a:rPr lang="en-GB" i="1"/>
              <a:t>une poussée soudaine et incontrôlée d'activité électrique dans le cerveau. Elle peut provoquer des changements dans le comportement, les mouvements, les sentiments et les niveaux de conscience.</a:t>
            </a:r>
            <a:endParaRPr/>
          </a:p>
          <a:p>
            <a:pPr marL="628650" lvl="1" indent="-171450" algn="l" rtl="0">
              <a:spcBef>
                <a:spcPts val="0"/>
              </a:spcBef>
              <a:spcAft>
                <a:spcPts val="0"/>
              </a:spcAft>
              <a:buClr>
                <a:schemeClr val="dk1"/>
              </a:buClr>
              <a:buSzPts val="1200"/>
              <a:buChar char="•"/>
            </a:pPr>
            <a:r>
              <a:rPr lang="en-GB" b="1" i="1"/>
              <a:t>Consommation incontrôlée de substances : </a:t>
            </a:r>
            <a:r>
              <a:rPr lang="en-GB" i="1"/>
              <a:t>état caractérisé par une consommation incontrôlée de drogues en dépit du danger potentiel pour soi-même ou pour les autres.</a:t>
            </a:r>
            <a:endParaRPr/>
          </a:p>
          <a:p>
            <a:pPr marL="171450" lvl="0" indent="-171450" algn="l" rtl="0">
              <a:spcBef>
                <a:spcPts val="0"/>
              </a:spcBef>
              <a:spcAft>
                <a:spcPts val="0"/>
              </a:spcAft>
              <a:buClr>
                <a:schemeClr val="dk1"/>
              </a:buClr>
              <a:buSzPts val="1200"/>
              <a:buChar char="•"/>
            </a:pPr>
            <a:r>
              <a:rPr lang="en-GB"/>
              <a:t>Source : Directives de l'OIM pour la programmation du SMSPS à distance dans les contextes humanitaires et Guide d’intervention humanitaire</a:t>
            </a:r>
            <a:endParaRPr/>
          </a:p>
          <a:p>
            <a:pPr marL="628650" lvl="1" indent="-95250" algn="l" rtl="0">
              <a:spcBef>
                <a:spcPts val="0"/>
              </a:spcBef>
              <a:spcAft>
                <a:spcPts val="0"/>
              </a:spcAft>
              <a:buClr>
                <a:schemeClr val="dk1"/>
              </a:buClr>
              <a:buSzPts val="1200"/>
              <a:buNone/>
            </a:pPr>
            <a:endParaRPr/>
          </a:p>
        </p:txBody>
      </p:sp>
      <p:sp>
        <p:nvSpPr>
          <p:cNvPr id="404" name="Google Shape;404;p1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1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Un gestionnaire de cas doit appliquer ses compétences de base en matière de SMSPS et de communication dans chaque situation qui se présente avec l'enfant et la famille. </a:t>
            </a:r>
            <a:endParaRPr/>
          </a:p>
          <a:p>
            <a:pPr marL="628650" lvl="1" indent="-171450" algn="l" rtl="0">
              <a:spcBef>
                <a:spcPts val="0"/>
              </a:spcBef>
              <a:spcAft>
                <a:spcPts val="0"/>
              </a:spcAft>
              <a:buClr>
                <a:schemeClr val="dk1"/>
              </a:buClr>
              <a:buSzPts val="1200"/>
              <a:buChar char="•"/>
            </a:pPr>
            <a:r>
              <a:rPr lang="en-GB" i="1"/>
              <a:t>Rappelez-vous les compétences de base de la SMSPS que nous avons pratiquées dans le module 4 : répondre avec empathie, soutenir la prise de décision, faire preuve de respect, écouter activement, utiliser des déclarations de guérison, etc.</a:t>
            </a:r>
            <a:endParaRPr/>
          </a:p>
          <a:p>
            <a:pPr marL="628650" lvl="1" indent="-171450" algn="l" rtl="0">
              <a:spcBef>
                <a:spcPts val="0"/>
              </a:spcBef>
              <a:spcAft>
                <a:spcPts val="0"/>
              </a:spcAft>
              <a:buClr>
                <a:schemeClr val="dk1"/>
              </a:buClr>
              <a:buSzPts val="1200"/>
              <a:buChar char="•"/>
            </a:pPr>
            <a:r>
              <a:rPr lang="en-GB" i="1"/>
              <a:t>le gestionnaire de cas devra écouter activement et rechercher les indicateurs des besoins urgents du SMSPS.</a:t>
            </a:r>
            <a:endParaRPr/>
          </a:p>
          <a:p>
            <a:pPr marL="628650" lvl="1" indent="-171450" algn="l" rtl="0">
              <a:spcBef>
                <a:spcPts val="0"/>
              </a:spcBef>
              <a:spcAft>
                <a:spcPts val="0"/>
              </a:spcAft>
              <a:buClr>
                <a:schemeClr val="dk1"/>
              </a:buClr>
              <a:buSzPts val="1200"/>
              <a:buChar char="•"/>
            </a:pPr>
            <a:r>
              <a:rPr lang="en-GB" i="1"/>
              <a:t>N'oubliez pas qu'un enfant ne communique pas seulement en parlant, mais que la perception des signes non verbaux est tout aussi importante.</a:t>
            </a:r>
            <a:endParaRPr/>
          </a:p>
          <a:p>
            <a:pPr marL="171450" lvl="0" indent="-171450" algn="l" rtl="0">
              <a:spcBef>
                <a:spcPts val="0"/>
              </a:spcBef>
              <a:spcAft>
                <a:spcPts val="0"/>
              </a:spcAft>
              <a:buClr>
                <a:schemeClr val="dk1"/>
              </a:buClr>
              <a:buSzPts val="1200"/>
              <a:buChar char="•"/>
            </a:pPr>
            <a:r>
              <a:rPr lang="en-GB" i="1"/>
              <a:t>Chaque organisation aura ses propres politiques, mais il est recommandé de contacter immédiatement votre superviseur lorsqu'un enfant ayant des besoins urgents en matière de SMSPS a été identifié.</a:t>
            </a:r>
            <a:endParaRPr/>
          </a:p>
          <a:p>
            <a:pPr marL="171450" lvl="0" indent="-171450" algn="l" rtl="0">
              <a:spcBef>
                <a:spcPts val="0"/>
              </a:spcBef>
              <a:spcAft>
                <a:spcPts val="0"/>
              </a:spcAft>
              <a:buClr>
                <a:schemeClr val="dk1"/>
              </a:buClr>
              <a:buSzPts val="1200"/>
              <a:buChar char="•"/>
            </a:pPr>
            <a:r>
              <a:rPr lang="en-GB" i="1"/>
              <a:t>Il est important que l'enfant ne soit pas seul.</a:t>
            </a:r>
            <a:endParaRPr/>
          </a:p>
          <a:p>
            <a:pPr marL="628650" lvl="1" indent="-171450" algn="l" rtl="0">
              <a:spcBef>
                <a:spcPts val="0"/>
              </a:spcBef>
              <a:spcAft>
                <a:spcPts val="0"/>
              </a:spcAft>
              <a:buClr>
                <a:schemeClr val="dk1"/>
              </a:buClr>
              <a:buSzPts val="1200"/>
              <a:buChar char="•"/>
            </a:pPr>
            <a:r>
              <a:rPr lang="en-GB" i="1"/>
              <a:t>Cela permet de garantir la sécurité de l'enfant et de faire en sorte qu'il se sente soutenu. </a:t>
            </a:r>
            <a:endParaRPr/>
          </a:p>
          <a:p>
            <a:pPr marL="628650" lvl="1" indent="-171450" algn="l" rtl="0">
              <a:spcBef>
                <a:spcPts val="0"/>
              </a:spcBef>
              <a:spcAft>
                <a:spcPts val="0"/>
              </a:spcAft>
              <a:buClr>
                <a:schemeClr val="dk1"/>
              </a:buClr>
              <a:buSzPts val="1200"/>
              <a:buChar char="•"/>
            </a:pPr>
            <a:r>
              <a:rPr lang="en-GB" i="1"/>
              <a:t>Par exemple : rester avec l'enfant ou s'assurer qu'un adulte de confiance ou un frère ou une sœur plus âgé(e) reste avec l'enfant.</a:t>
            </a:r>
            <a:endParaRPr/>
          </a:p>
          <a:p>
            <a:pPr marL="171450" lvl="0" indent="-171450" algn="l" rtl="0">
              <a:spcBef>
                <a:spcPts val="0"/>
              </a:spcBef>
              <a:spcAft>
                <a:spcPts val="0"/>
              </a:spcAft>
              <a:buClr>
                <a:schemeClr val="dk1"/>
              </a:buClr>
              <a:buSzPts val="1200"/>
              <a:buChar char="•"/>
            </a:pPr>
            <a:r>
              <a:rPr lang="en-GB" i="1"/>
              <a:t>Une cartographie des services spécialisés de la SMSPS doit être facilement accessible. </a:t>
            </a:r>
            <a:endParaRPr/>
          </a:p>
          <a:p>
            <a:pPr marL="628650" lvl="1" indent="-171450" algn="l" rtl="0">
              <a:spcBef>
                <a:spcPts val="0"/>
              </a:spcBef>
              <a:spcAft>
                <a:spcPts val="0"/>
              </a:spcAft>
              <a:buClr>
                <a:schemeClr val="dk1"/>
              </a:buClr>
              <a:buSzPts val="1200"/>
              <a:buChar char="•"/>
            </a:pPr>
            <a:r>
              <a:rPr lang="en-GB" i="1"/>
              <a:t>Lorsque l'enfant a des besoins en matière de SMSPS qui nécessitent un soutien immédiat et spécialisé, il convient de l'orienter vers un professionnel lorsque cela est dans l'intérêt supérieur de l'enfant. </a:t>
            </a:r>
            <a:endParaRPr/>
          </a:p>
          <a:p>
            <a:pPr marL="171450" lvl="0" indent="-171450" algn="l" rtl="0">
              <a:spcBef>
                <a:spcPts val="0"/>
              </a:spcBef>
              <a:spcAft>
                <a:spcPts val="0"/>
              </a:spcAft>
              <a:buClr>
                <a:schemeClr val="dk1"/>
              </a:buClr>
              <a:buSzPts val="1200"/>
              <a:buChar char="•"/>
            </a:pPr>
            <a:r>
              <a:rPr lang="en-GB" i="1"/>
              <a:t>Le consentement peut être annulé si c'est dans l'intérêt supérieur de l'enfant. </a:t>
            </a:r>
            <a:endParaRPr/>
          </a:p>
          <a:p>
            <a:pPr marL="628650" lvl="1" indent="-171450" algn="l" rtl="0">
              <a:spcBef>
                <a:spcPts val="0"/>
              </a:spcBef>
              <a:spcAft>
                <a:spcPts val="0"/>
              </a:spcAft>
              <a:buClr>
                <a:schemeClr val="dk1"/>
              </a:buClr>
              <a:buSzPts val="1200"/>
              <a:buChar char="•"/>
            </a:pPr>
            <a:r>
              <a:rPr lang="en-GB" i="1"/>
              <a:t>Par exemple, lorsqu'il est dans l'intérêt supérieur de l'enfant de recevoir un SMSPS spécialisé, mais que l'enfant, la personne qui s'occupe de lui, le parent ou l'adulte de confiance n'a pas donné son consentement ou est incapable de le faire en raison d'une détresse émotionnelle intense, l'orientation doit être faite et un soutien doit être apporté à l'enfant immédiatement. </a:t>
            </a:r>
            <a:endParaRPr/>
          </a:p>
        </p:txBody>
      </p:sp>
      <p:sp>
        <p:nvSpPr>
          <p:cNvPr id="440" name="Google Shape;440;p1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1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marR="0" lvl="0" indent="-171450" algn="l" rtl="0">
              <a:lnSpc>
                <a:spcPct val="100000"/>
              </a:lnSpc>
              <a:spcBef>
                <a:spcPts val="0"/>
              </a:spcBef>
              <a:spcAft>
                <a:spcPts val="0"/>
              </a:spcAft>
              <a:buClr>
                <a:schemeClr val="dk1"/>
              </a:buClr>
              <a:buSzPts val="1200"/>
              <a:buFont typeface="Arial"/>
              <a:buChar char="•"/>
            </a:pPr>
            <a:r>
              <a:rPr lang="en-GB"/>
              <a:t>Guidez les participants vers la </a:t>
            </a:r>
            <a:r>
              <a:rPr lang="en-GB" b="1"/>
              <a:t>page 73 du manuel de travail : Les enfants confrontés à des préoccupations urgentes de la SMSPS</a:t>
            </a:r>
            <a:endParaRPr/>
          </a:p>
          <a:p>
            <a:pPr marL="171450" lvl="0" indent="-171450" algn="l" rtl="0">
              <a:spcBef>
                <a:spcPts val="0"/>
              </a:spcBef>
              <a:spcAft>
                <a:spcPts val="0"/>
              </a:spcAft>
              <a:buClr>
                <a:schemeClr val="dk1"/>
              </a:buClr>
              <a:buSzPts val="1200"/>
              <a:buChar char="•"/>
            </a:pPr>
            <a:r>
              <a:rPr lang="en-GB"/>
              <a:t>Divisez les participants en trois groupes</a:t>
            </a:r>
            <a:endParaRPr/>
          </a:p>
          <a:p>
            <a:pPr marL="628650" lvl="1" indent="-171450" algn="l" rtl="0">
              <a:spcBef>
                <a:spcPts val="0"/>
              </a:spcBef>
              <a:spcAft>
                <a:spcPts val="0"/>
              </a:spcAft>
              <a:buClr>
                <a:schemeClr val="dk1"/>
              </a:buClr>
              <a:buSzPts val="1200"/>
              <a:buChar char="•"/>
            </a:pPr>
            <a:r>
              <a:rPr lang="en-GB"/>
              <a:t>Attribuez une question différente à chaque groupe</a:t>
            </a:r>
            <a:endParaRPr/>
          </a:p>
          <a:p>
            <a:pPr marL="171450" lvl="0" indent="-171450" algn="l" rtl="0">
              <a:spcBef>
                <a:spcPts val="0"/>
              </a:spcBef>
              <a:spcAft>
                <a:spcPts val="0"/>
              </a:spcAft>
              <a:buClr>
                <a:schemeClr val="dk1"/>
              </a:buClr>
              <a:buSzPts val="1200"/>
              <a:buChar char="•"/>
            </a:pPr>
            <a:r>
              <a:rPr lang="en-GB" b="0" i="1"/>
              <a:t>Avec votre groupe :</a:t>
            </a:r>
            <a:endParaRPr/>
          </a:p>
          <a:p>
            <a:pPr marL="628650" lvl="1" indent="-171450" algn="l" rtl="0">
              <a:spcBef>
                <a:spcPts val="0"/>
              </a:spcBef>
              <a:spcAft>
                <a:spcPts val="0"/>
              </a:spcAft>
              <a:buClr>
                <a:schemeClr val="dk1"/>
              </a:buClr>
              <a:buSzPts val="1200"/>
              <a:buChar char="•"/>
            </a:pPr>
            <a:r>
              <a:rPr lang="en-GB" b="0" i="1"/>
              <a:t>Discutez de la question</a:t>
            </a:r>
            <a:endParaRPr/>
          </a:p>
          <a:p>
            <a:pPr marL="628650" lvl="1" indent="-171450" algn="l" rtl="0">
              <a:spcBef>
                <a:spcPts val="0"/>
              </a:spcBef>
              <a:spcAft>
                <a:spcPts val="0"/>
              </a:spcAft>
              <a:buClr>
                <a:schemeClr val="dk1"/>
              </a:buClr>
              <a:buSzPts val="1200"/>
              <a:buChar char="•"/>
            </a:pPr>
            <a:r>
              <a:rPr lang="en-GB" b="0" i="1"/>
              <a:t>Préparez-vous à présenter votre réponse à l'ensemble du groupe.</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TRAVAIL DE GROUPE (10-15 minutes)</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DISCUSSION PLÉNIÈRE</a:t>
            </a:r>
            <a:endParaRPr/>
          </a:p>
          <a:p>
            <a:pPr marL="171450" lvl="0" indent="-171450" algn="l" rtl="0">
              <a:spcBef>
                <a:spcPts val="0"/>
              </a:spcBef>
              <a:spcAft>
                <a:spcPts val="0"/>
              </a:spcAft>
              <a:buClr>
                <a:schemeClr val="dk1"/>
              </a:buClr>
              <a:buSzPts val="1200"/>
              <a:buChar char="•"/>
            </a:pPr>
            <a:r>
              <a:rPr lang="en-GB"/>
              <a:t>Demandez à un volontaire de chaque groupe de présenter sa réponse à la question.</a:t>
            </a:r>
            <a:endParaRPr/>
          </a:p>
          <a:p>
            <a:pPr marL="171450" lvl="0" indent="-171450" algn="l" rtl="0">
              <a:spcBef>
                <a:spcPts val="0"/>
              </a:spcBef>
              <a:spcAft>
                <a:spcPts val="0"/>
              </a:spcAft>
              <a:buClr>
                <a:schemeClr val="dk1"/>
              </a:buClr>
              <a:buSzPts val="1200"/>
              <a:buChar char="•"/>
            </a:pPr>
            <a:r>
              <a:rPr lang="en-GB"/>
              <a:t>Guidez une courte discussion </a:t>
            </a:r>
            <a:endParaRPr/>
          </a:p>
          <a:p>
            <a:pPr marL="171450" lvl="0" indent="-171450" algn="l" rtl="0">
              <a:spcBef>
                <a:spcPts val="0"/>
              </a:spcBef>
              <a:spcAft>
                <a:spcPts val="0"/>
              </a:spcAft>
              <a:buClr>
                <a:schemeClr val="dk1"/>
              </a:buClr>
              <a:buSzPts val="1200"/>
              <a:buChar char="•"/>
            </a:pPr>
            <a:r>
              <a:rPr lang="en-GB"/>
              <a:t>Complétez avec les trois diapositives suivantes</a:t>
            </a:r>
            <a:endParaRPr/>
          </a:p>
        </p:txBody>
      </p:sp>
      <p:sp>
        <p:nvSpPr>
          <p:cNvPr id="467" name="Google Shape;467;p1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1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1 DURÉE : 0h45</a:t>
            </a:r>
            <a:endParaRPr/>
          </a:p>
          <a:p>
            <a:pPr marL="0" marR="0" lvl="0" indent="0" algn="l" rtl="0">
              <a:lnSpc>
                <a:spcPct val="100000"/>
              </a:lnSpc>
              <a:spcBef>
                <a:spcPts val="0"/>
              </a:spcBef>
              <a:spcAft>
                <a:spcPts val="0"/>
              </a:spcAft>
              <a:buClr>
                <a:schemeClr val="dk1"/>
              </a:buClr>
              <a:buSzPts val="1200"/>
              <a:buFont typeface="Arial"/>
              <a:buNone/>
            </a:pPr>
            <a:r>
              <a:rPr lang="en-GB" i="1"/>
              <a:t>______________________________________________________________________________</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Nous ouvrirons la session d'aujourd'hui par :</a:t>
            </a:r>
            <a:endParaRPr/>
          </a:p>
          <a:p>
            <a:pPr marL="628650" lvl="1" indent="-171450" algn="l" rtl="0">
              <a:spcBef>
                <a:spcPts val="0"/>
              </a:spcBef>
              <a:spcAft>
                <a:spcPts val="0"/>
              </a:spcAft>
              <a:buClr>
                <a:schemeClr val="dk1"/>
              </a:buClr>
              <a:buSzPts val="1200"/>
              <a:buChar char="•"/>
            </a:pPr>
            <a:r>
              <a:rPr lang="en-GB" i="1"/>
              <a:t>Donner un aperçu de ce à quoi il faut s'attendre du module d'aujourd'hui sur le soutien immédiat </a:t>
            </a:r>
            <a:endParaRPr/>
          </a:p>
          <a:p>
            <a:pPr marL="628650" lvl="1" indent="-171450" algn="l" rtl="0">
              <a:spcBef>
                <a:spcPts val="0"/>
              </a:spcBef>
              <a:spcAft>
                <a:spcPts val="0"/>
              </a:spcAft>
              <a:buClr>
                <a:schemeClr val="dk1"/>
              </a:buClr>
              <a:buSzPts val="1200"/>
              <a:buChar char="•"/>
            </a:pPr>
            <a:r>
              <a:rPr lang="en-GB" i="1"/>
              <a:t>Récapitulation du module précédent. </a:t>
            </a:r>
            <a:endParaRPr/>
          </a:p>
        </p:txBody>
      </p:sp>
      <p:sp>
        <p:nvSpPr>
          <p:cNvPr id="111" name="Google Shape;111;p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Présentez la diapositive ou demandez à un volontaire de le faire.</a:t>
            </a:r>
            <a:endParaRPr/>
          </a:p>
          <a:p>
            <a:pPr marL="171450" lvl="0" indent="-171450" algn="l" rtl="0">
              <a:spcBef>
                <a:spcPts val="0"/>
              </a:spcBef>
              <a:spcAft>
                <a:spcPts val="0"/>
              </a:spcAft>
              <a:buClr>
                <a:schemeClr val="dk1"/>
              </a:buClr>
              <a:buSzPts val="1200"/>
              <a:buChar char="•"/>
            </a:pPr>
            <a:r>
              <a:rPr lang="en-GB" i="1" u="none"/>
              <a:t>Cette liste de signes d'alerte à écouter n'est pas exhaustive. </a:t>
            </a:r>
            <a:endParaRPr/>
          </a:p>
          <a:p>
            <a:pPr marL="171450" lvl="0" indent="-171450" algn="l" rtl="0">
              <a:spcBef>
                <a:spcPts val="0"/>
              </a:spcBef>
              <a:spcAft>
                <a:spcPts val="0"/>
              </a:spcAft>
              <a:buClr>
                <a:schemeClr val="dk1"/>
              </a:buClr>
              <a:buSzPts val="1200"/>
              <a:buChar char="•"/>
            </a:pPr>
            <a:r>
              <a:rPr lang="en-GB" i="1" u="none"/>
              <a:t>Il peut y avoir des signes d'alerte spécifiques à votre culture dont vous devez être conscient et qui ne sont pas inclus dans cette liste. </a:t>
            </a:r>
            <a:endParaRPr/>
          </a:p>
          <a:p>
            <a:pPr marL="171450" lvl="0" indent="-171450" algn="l" rtl="0">
              <a:spcBef>
                <a:spcPts val="0"/>
              </a:spcBef>
              <a:spcAft>
                <a:spcPts val="0"/>
              </a:spcAft>
              <a:buClr>
                <a:schemeClr val="dk1"/>
              </a:buClr>
              <a:buSzPts val="1200"/>
              <a:buChar char="•"/>
            </a:pPr>
            <a:r>
              <a:rPr lang="en-GB" i="1" u="none"/>
              <a:t>Les enfants qui connaissent des épisodes psychotiques peuvent .. :</a:t>
            </a:r>
            <a:endParaRPr i="1" u="none"/>
          </a:p>
          <a:p>
            <a:pPr marL="628650" lvl="1" indent="-171450" algn="l" rtl="0">
              <a:spcBef>
                <a:spcPts val="0"/>
              </a:spcBef>
              <a:spcAft>
                <a:spcPts val="0"/>
              </a:spcAft>
              <a:buClr>
                <a:schemeClr val="dk1"/>
              </a:buClr>
              <a:buSzPts val="1200"/>
              <a:buChar char="•"/>
            </a:pPr>
            <a:r>
              <a:rPr lang="en-GB" i="1" u="none"/>
              <a:t> </a:t>
            </a:r>
            <a:r>
              <a:rPr lang="en-GB" i="1"/>
              <a:t>Être</a:t>
            </a:r>
            <a:r>
              <a:rPr lang="en-GB" i="1" u="none"/>
              <a:t> difficiles à comprendre </a:t>
            </a:r>
            <a:endParaRPr i="1" u="none"/>
          </a:p>
          <a:p>
            <a:pPr marL="628650" lvl="1" indent="-171450" algn="l" rtl="0">
              <a:spcBef>
                <a:spcPts val="0"/>
              </a:spcBef>
              <a:spcAft>
                <a:spcPts val="0"/>
              </a:spcAft>
              <a:buClr>
                <a:schemeClr val="dk1"/>
              </a:buClr>
              <a:buSzPts val="1200"/>
              <a:buChar char="•"/>
            </a:pPr>
            <a:r>
              <a:rPr lang="en-GB" i="1" u="none"/>
              <a:t> Parler très rapidement ou lentement</a:t>
            </a:r>
            <a:endParaRPr/>
          </a:p>
          <a:p>
            <a:pPr marL="628650" lvl="1" indent="-171450" algn="l" rtl="0">
              <a:spcBef>
                <a:spcPts val="0"/>
              </a:spcBef>
              <a:spcAft>
                <a:spcPts val="0"/>
              </a:spcAft>
              <a:buClr>
                <a:schemeClr val="dk1"/>
              </a:buClr>
              <a:buSzPts val="1200"/>
              <a:buChar char="•"/>
            </a:pPr>
            <a:r>
              <a:rPr lang="en-GB" i="1" u="none"/>
              <a:t> Bafouiller leurs mots</a:t>
            </a:r>
            <a:endParaRPr i="1" u="none"/>
          </a:p>
          <a:p>
            <a:pPr marL="628650" lvl="1" indent="-171450" algn="l" rtl="0">
              <a:spcBef>
                <a:spcPts val="0"/>
              </a:spcBef>
              <a:spcAft>
                <a:spcPts val="0"/>
              </a:spcAft>
              <a:buClr>
                <a:schemeClr val="dk1"/>
              </a:buClr>
              <a:buSzPts val="1200"/>
              <a:buChar char="•"/>
            </a:pPr>
            <a:r>
              <a:rPr lang="en-GB" i="1" u="none"/>
              <a:t> Changer rapidement de sujet</a:t>
            </a:r>
            <a:endParaRPr i="1" u="none"/>
          </a:p>
          <a:p>
            <a:pPr marL="628650" lvl="1" indent="-171450" algn="l" rtl="0">
              <a:spcBef>
                <a:spcPts val="0"/>
              </a:spcBef>
              <a:spcAft>
                <a:spcPts val="0"/>
              </a:spcAft>
              <a:buClr>
                <a:schemeClr val="dk1"/>
              </a:buClr>
              <a:buSzPts val="1200"/>
              <a:buChar char="•"/>
            </a:pPr>
            <a:r>
              <a:rPr lang="en-GB" i="1" u="none"/>
              <a:t> Ils disent entendre des voix, voir des choses ou parler d'une réalité alternative dans laquelle ils vivent.</a:t>
            </a:r>
            <a:endParaRPr/>
          </a:p>
        </p:txBody>
      </p:sp>
      <p:sp>
        <p:nvSpPr>
          <p:cNvPr id="484" name="Google Shape;484;p2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2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Présentez la diapositive ou demandez à un volontaire de le faire.</a:t>
            </a:r>
            <a:endParaRPr/>
          </a:p>
          <a:p>
            <a:pPr marL="171450" lvl="0" indent="-171450" algn="l" rtl="0">
              <a:spcBef>
                <a:spcPts val="0"/>
              </a:spcBef>
              <a:spcAft>
                <a:spcPts val="0"/>
              </a:spcAft>
              <a:buClr>
                <a:schemeClr val="dk1"/>
              </a:buClr>
              <a:buSzPts val="1200"/>
              <a:buChar char="•"/>
            </a:pPr>
            <a:r>
              <a:rPr lang="en-GB" i="1" u="none"/>
              <a:t>Cette liste de signes d'alerte à écouter n'est pas exhaustive. </a:t>
            </a:r>
            <a:endParaRPr/>
          </a:p>
          <a:p>
            <a:pPr marL="171450" lvl="0" indent="-171450" algn="l" rtl="0">
              <a:spcBef>
                <a:spcPts val="0"/>
              </a:spcBef>
              <a:spcAft>
                <a:spcPts val="0"/>
              </a:spcAft>
              <a:buClr>
                <a:schemeClr val="dk1"/>
              </a:buClr>
              <a:buSzPts val="1200"/>
              <a:buChar char="•"/>
            </a:pPr>
            <a:r>
              <a:rPr lang="en-GB" i="1" u="none"/>
              <a:t>Il peut y avoir des signes d'alerte spécifiques à votre culture dont vous devez être conscient et qui ne sont pas inclus dans cette liste. </a:t>
            </a:r>
            <a:endParaRPr/>
          </a:p>
        </p:txBody>
      </p:sp>
      <p:sp>
        <p:nvSpPr>
          <p:cNvPr id="500" name="Google Shape;500;p2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2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EXPLICATION</a:t>
            </a:r>
            <a:endParaRPr dirty="0"/>
          </a:p>
          <a:p>
            <a:pPr marL="171450" lvl="0" indent="-171450" algn="l" rtl="0">
              <a:spcBef>
                <a:spcPts val="0"/>
              </a:spcBef>
              <a:spcAft>
                <a:spcPts val="0"/>
              </a:spcAft>
              <a:buClr>
                <a:schemeClr val="dk1"/>
              </a:buClr>
              <a:buSzPts val="1200"/>
              <a:buChar char="•"/>
            </a:pPr>
            <a:r>
              <a:rPr lang="en-GB" dirty="0" err="1"/>
              <a:t>Présentez</a:t>
            </a:r>
            <a:r>
              <a:rPr lang="en-GB" dirty="0"/>
              <a:t> la diapositive </a:t>
            </a:r>
            <a:r>
              <a:rPr lang="en-GB" dirty="0" err="1"/>
              <a:t>ou</a:t>
            </a:r>
            <a:r>
              <a:rPr lang="en-GB" dirty="0"/>
              <a:t> </a:t>
            </a:r>
            <a:r>
              <a:rPr lang="en-GB" dirty="0" err="1"/>
              <a:t>demandez</a:t>
            </a:r>
            <a:r>
              <a:rPr lang="en-GB" dirty="0"/>
              <a:t> à un </a:t>
            </a:r>
            <a:r>
              <a:rPr lang="en-GB" dirty="0" err="1"/>
              <a:t>volontaire</a:t>
            </a:r>
            <a:r>
              <a:rPr lang="en-GB" dirty="0"/>
              <a:t> de le faire.</a:t>
            </a:r>
            <a:endParaRPr dirty="0"/>
          </a:p>
          <a:p>
            <a:pPr marL="171450" lvl="0" indent="-171450" algn="l" rtl="0">
              <a:spcBef>
                <a:spcPts val="0"/>
              </a:spcBef>
              <a:spcAft>
                <a:spcPts val="0"/>
              </a:spcAft>
              <a:buClr>
                <a:schemeClr val="dk1"/>
              </a:buClr>
              <a:buSzPts val="1200"/>
              <a:buChar char="•"/>
            </a:pPr>
            <a:r>
              <a:rPr lang="en-GB" i="1" u="none" dirty="0" err="1"/>
              <a:t>Cette</a:t>
            </a:r>
            <a:r>
              <a:rPr lang="en-GB" i="1" u="none" dirty="0"/>
              <a:t> </a:t>
            </a:r>
            <a:r>
              <a:rPr lang="en-GB" i="1" u="none" dirty="0" err="1"/>
              <a:t>liste</a:t>
            </a:r>
            <a:r>
              <a:rPr lang="en-GB" i="1" u="none" dirty="0"/>
              <a:t> de </a:t>
            </a:r>
            <a:r>
              <a:rPr lang="en-GB" i="1" u="none" dirty="0" err="1"/>
              <a:t>signes</a:t>
            </a:r>
            <a:r>
              <a:rPr lang="en-GB" i="1" u="none" dirty="0"/>
              <a:t> </a:t>
            </a:r>
            <a:r>
              <a:rPr lang="en-GB" i="1" u="none" dirty="0" err="1"/>
              <a:t>d'alerte</a:t>
            </a:r>
            <a:r>
              <a:rPr lang="en-GB" i="1" u="none" dirty="0"/>
              <a:t> à </a:t>
            </a:r>
            <a:r>
              <a:rPr lang="en-GB" i="1" u="none" dirty="0" err="1"/>
              <a:t>écouter</a:t>
            </a:r>
            <a:r>
              <a:rPr lang="en-GB" i="1" u="none" dirty="0"/>
              <a:t> </a:t>
            </a:r>
            <a:r>
              <a:rPr lang="en-GB" i="1" u="none" dirty="0" err="1"/>
              <a:t>n'est</a:t>
            </a:r>
            <a:r>
              <a:rPr lang="en-GB" i="1" u="none" dirty="0"/>
              <a:t> pas exhaustive. </a:t>
            </a:r>
            <a:endParaRPr dirty="0"/>
          </a:p>
          <a:p>
            <a:pPr marL="171450" lvl="0" indent="-171450" algn="l" rtl="0">
              <a:spcBef>
                <a:spcPts val="0"/>
              </a:spcBef>
              <a:spcAft>
                <a:spcPts val="0"/>
              </a:spcAft>
              <a:buClr>
                <a:schemeClr val="dk1"/>
              </a:buClr>
              <a:buSzPts val="1200"/>
              <a:buChar char="•"/>
            </a:pPr>
            <a:r>
              <a:rPr lang="en-GB" i="1" u="none" dirty="0"/>
              <a:t>Il </a:t>
            </a:r>
            <a:r>
              <a:rPr lang="en-GB" i="1" u="none" dirty="0" err="1"/>
              <a:t>peut</a:t>
            </a:r>
            <a:r>
              <a:rPr lang="en-GB" i="1" u="none" dirty="0"/>
              <a:t> y </a:t>
            </a:r>
            <a:r>
              <a:rPr lang="en-GB" i="1" u="none" dirty="0" err="1"/>
              <a:t>avoir</a:t>
            </a:r>
            <a:r>
              <a:rPr lang="en-GB" i="1" u="none" dirty="0"/>
              <a:t> des </a:t>
            </a:r>
            <a:r>
              <a:rPr lang="en-GB" i="1" u="none" dirty="0" err="1"/>
              <a:t>signes</a:t>
            </a:r>
            <a:r>
              <a:rPr lang="en-GB" i="1" u="none" dirty="0"/>
              <a:t> </a:t>
            </a:r>
            <a:r>
              <a:rPr lang="en-GB" i="1" u="none" dirty="0" err="1"/>
              <a:t>d'alerte</a:t>
            </a:r>
            <a:r>
              <a:rPr lang="en-GB" i="1" u="none" dirty="0"/>
              <a:t> </a:t>
            </a:r>
            <a:r>
              <a:rPr lang="en-GB" i="1" u="none" dirty="0" err="1"/>
              <a:t>spécifiques</a:t>
            </a:r>
            <a:r>
              <a:rPr lang="en-GB" i="1" u="none" dirty="0"/>
              <a:t> à </a:t>
            </a:r>
            <a:r>
              <a:rPr lang="en-GB" i="1" u="none" dirty="0" err="1"/>
              <a:t>votre</a:t>
            </a:r>
            <a:r>
              <a:rPr lang="en-GB" i="1" u="none" dirty="0"/>
              <a:t> culture </a:t>
            </a:r>
            <a:r>
              <a:rPr lang="en-GB" i="1" u="none" dirty="0" err="1"/>
              <a:t>dont</a:t>
            </a:r>
            <a:r>
              <a:rPr lang="en-GB" i="1" u="none" dirty="0"/>
              <a:t> </a:t>
            </a:r>
            <a:r>
              <a:rPr lang="en-GB" i="1" u="none" dirty="0" err="1"/>
              <a:t>vous</a:t>
            </a:r>
            <a:r>
              <a:rPr lang="en-GB" i="1" u="none" dirty="0"/>
              <a:t> </a:t>
            </a:r>
            <a:r>
              <a:rPr lang="en-GB" i="1" u="none" dirty="0" err="1"/>
              <a:t>devez</a:t>
            </a:r>
            <a:r>
              <a:rPr lang="en-GB" i="1" u="none" dirty="0"/>
              <a:t> </a:t>
            </a:r>
            <a:r>
              <a:rPr lang="en-GB" i="1" u="none" dirty="0" err="1"/>
              <a:t>être</a:t>
            </a:r>
            <a:r>
              <a:rPr lang="en-GB" i="1" u="none" dirty="0"/>
              <a:t> conscient et qui ne </a:t>
            </a:r>
            <a:r>
              <a:rPr lang="en-GB" i="1" u="none" dirty="0" err="1"/>
              <a:t>sont</a:t>
            </a:r>
            <a:r>
              <a:rPr lang="en-GB" i="1" u="none" dirty="0"/>
              <a:t> pas </a:t>
            </a:r>
            <a:r>
              <a:rPr lang="en-GB" i="1" u="none" dirty="0" err="1"/>
              <a:t>inclus</a:t>
            </a:r>
            <a:r>
              <a:rPr lang="en-GB" i="1" u="none" dirty="0"/>
              <a:t> dans </a:t>
            </a:r>
            <a:r>
              <a:rPr lang="en-GB" i="1" u="none" dirty="0" err="1"/>
              <a:t>cette</a:t>
            </a:r>
            <a:r>
              <a:rPr lang="en-GB" i="1" u="none" dirty="0"/>
              <a:t> </a:t>
            </a:r>
            <a:r>
              <a:rPr lang="en-GB" i="1" u="none" dirty="0" err="1"/>
              <a:t>liste</a:t>
            </a:r>
            <a:r>
              <a:rPr lang="en-GB" i="1" u="none" dirty="0"/>
              <a:t>. </a:t>
            </a:r>
            <a:endParaRPr dirty="0"/>
          </a:p>
        </p:txBody>
      </p:sp>
      <p:sp>
        <p:nvSpPr>
          <p:cNvPr id="516" name="Google Shape;516;p2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Les travailleurs sociaux doivent contacter leurs superviseurs s'ils ont un enfant qui présente un risque de suicide ou d'automutilation. </a:t>
            </a:r>
            <a:endParaRPr/>
          </a:p>
          <a:p>
            <a:pPr marL="171450" lvl="0" indent="-95250" algn="l" rtl="0">
              <a:spcBef>
                <a:spcPts val="0"/>
              </a:spcBef>
              <a:spcAft>
                <a:spcPts val="0"/>
              </a:spcAft>
              <a:buClr>
                <a:schemeClr val="dk1"/>
              </a:buClr>
              <a:buSzPts val="1200"/>
              <a:buNone/>
            </a:pPr>
            <a:endParaRPr/>
          </a:p>
        </p:txBody>
      </p:sp>
      <p:sp>
        <p:nvSpPr>
          <p:cNvPr id="530" name="Google Shape;530;p2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542" name="Google Shape;542;p2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2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EXPLICATION</a:t>
            </a:r>
            <a:endParaRPr dirty="0"/>
          </a:p>
          <a:p>
            <a:pPr marL="171450" lvl="0" indent="-171450" algn="l" rtl="0">
              <a:spcBef>
                <a:spcPts val="0"/>
              </a:spcBef>
              <a:spcAft>
                <a:spcPts val="0"/>
              </a:spcAft>
              <a:buClr>
                <a:schemeClr val="dk1"/>
              </a:buClr>
              <a:buSzPts val="1200"/>
              <a:buChar char="•"/>
            </a:pPr>
            <a:r>
              <a:rPr lang="en-GB" dirty="0" err="1"/>
              <a:t>Présenter</a:t>
            </a:r>
            <a:r>
              <a:rPr lang="en-GB" dirty="0"/>
              <a:t> la diapositive</a:t>
            </a:r>
            <a:endParaRPr dirty="0"/>
          </a:p>
          <a:p>
            <a:pPr marL="0" lvl="0" indent="0" algn="l" rtl="0">
              <a:spcBef>
                <a:spcPts val="0"/>
              </a:spcBef>
              <a:spcAft>
                <a:spcPts val="0"/>
              </a:spcAft>
              <a:buClr>
                <a:schemeClr val="dk1"/>
              </a:buClr>
              <a:buSzPts val="1200"/>
              <a:buNone/>
            </a:pPr>
            <a:endParaRPr dirty="0"/>
          </a:p>
          <a:p>
            <a:pPr marL="171450" lvl="0" indent="-95250" algn="l" rtl="0">
              <a:spcBef>
                <a:spcPts val="0"/>
              </a:spcBef>
              <a:spcAft>
                <a:spcPts val="0"/>
              </a:spcAft>
              <a:buClr>
                <a:schemeClr val="dk1"/>
              </a:buClr>
              <a:buSzPts val="1200"/>
              <a:buNone/>
            </a:pPr>
            <a:endParaRPr dirty="0"/>
          </a:p>
        </p:txBody>
      </p:sp>
      <p:sp>
        <p:nvSpPr>
          <p:cNvPr id="554" name="Google Shape;554;p2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N'oubliez pas que votre rôle consiste à assurer la sécurité de l'enfant et à l'aider à obtenir le soutien spécialisé dont il a besoin. </a:t>
            </a:r>
            <a:endParaRPr/>
          </a:p>
          <a:p>
            <a:pPr marL="171450" lvl="0" indent="-171450" algn="l" rtl="0">
              <a:spcBef>
                <a:spcPts val="0"/>
              </a:spcBef>
              <a:spcAft>
                <a:spcPts val="0"/>
              </a:spcAft>
              <a:buClr>
                <a:schemeClr val="dk1"/>
              </a:buClr>
              <a:buSzPts val="1200"/>
              <a:buChar char="•"/>
            </a:pPr>
            <a:r>
              <a:rPr lang="en-GB" i="1"/>
              <a:t>Est-ce que quelqu'un a des questions ou a besoin d'éclaircissements ?</a:t>
            </a:r>
            <a:endParaRPr/>
          </a:p>
        </p:txBody>
      </p:sp>
      <p:sp>
        <p:nvSpPr>
          <p:cNvPr id="580" name="Google Shape;580;p2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2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Quelqu'un a-t-il des questions ou des précisions à apporter ?</a:t>
            </a:r>
            <a:endParaRPr i="1"/>
          </a:p>
          <a:p>
            <a:pPr marL="171450" lvl="0" indent="-171450" algn="l" rtl="0">
              <a:spcBef>
                <a:spcPts val="0"/>
              </a:spcBef>
              <a:spcAft>
                <a:spcPts val="0"/>
              </a:spcAft>
              <a:buClr>
                <a:schemeClr val="dk1"/>
              </a:buClr>
              <a:buSzPts val="1200"/>
              <a:buChar char="•"/>
            </a:pPr>
            <a:r>
              <a:rPr lang="en-GB" i="1"/>
              <a:t>Nous avons terminé la session sur les besoins urgents de la SMSPS. </a:t>
            </a:r>
            <a:endParaRPr/>
          </a:p>
          <a:p>
            <a:pPr marL="171450" lvl="0" indent="-171450" algn="l" rtl="0">
              <a:spcBef>
                <a:spcPts val="0"/>
              </a:spcBef>
              <a:spcAft>
                <a:spcPts val="0"/>
              </a:spcAft>
              <a:buClr>
                <a:schemeClr val="dk1"/>
              </a:buClr>
              <a:buSzPts val="1200"/>
              <a:buChar char="•"/>
            </a:pPr>
            <a:r>
              <a:rPr lang="en-GB" i="1"/>
              <a:t>Nous allons maintenant nous pencher sur la réponse immédiate à la santé physique sexuelle et reproductive. </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591" name="Google Shape;591;p2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2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4 DURÉE : 0h30</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603" name="Google Shape;603;p2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2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Le terme d'abus sexuel est défini par l'organisation mondiale de la santé (OMS) comme suit :</a:t>
            </a:r>
            <a:endParaRPr/>
          </a:p>
          <a:p>
            <a:pPr marL="628650" lvl="1" indent="-171450" algn="l" rtl="0">
              <a:spcBef>
                <a:spcPts val="0"/>
              </a:spcBef>
              <a:spcAft>
                <a:spcPts val="0"/>
              </a:spcAft>
              <a:buClr>
                <a:schemeClr val="dk1"/>
              </a:buClr>
              <a:buSzPts val="1200"/>
              <a:buChar char="•"/>
            </a:pPr>
            <a:r>
              <a:rPr lang="en-GB" i="1"/>
              <a:t>"L'implication d'un enfant dans une activité sexuelle qu'il ne comprend pas entièrement, à laquelle il n'est pas en mesure de donner son consentement éclairé, ou pour laquelle l'enfant n'est pas préparé sur le plan du développement et ne peut pas donner son consentement, ou qui viole les lois ou les tabous sociaux de la société."</a:t>
            </a:r>
            <a:endParaRPr i="1"/>
          </a:p>
          <a:p>
            <a:pPr marL="171450" lvl="0" indent="-171450" algn="l" rtl="0">
              <a:spcBef>
                <a:spcPts val="0"/>
              </a:spcBef>
              <a:spcAft>
                <a:spcPts val="0"/>
              </a:spcAft>
              <a:buClr>
                <a:schemeClr val="dk1"/>
              </a:buClr>
              <a:buSzPts val="1200"/>
              <a:buChar char="•"/>
            </a:pPr>
            <a:r>
              <a:rPr lang="en-GB" i="1"/>
              <a:t>On distingue souvent trois types d'abus sexuels sur les enfants :</a:t>
            </a:r>
            <a:endParaRPr/>
          </a:p>
          <a:p>
            <a:pPr marL="628650" lvl="1" indent="-171450" algn="l" rtl="0">
              <a:spcBef>
                <a:spcPts val="0"/>
              </a:spcBef>
              <a:spcAft>
                <a:spcPts val="0"/>
              </a:spcAft>
              <a:buClr>
                <a:schemeClr val="dk1"/>
              </a:buClr>
              <a:buSzPts val="1200"/>
              <a:buChar char="•"/>
            </a:pPr>
            <a:r>
              <a:rPr lang="en-GB" i="1"/>
              <a:t>Abus sexuel sans contact (par exemple, menaces d'abus sexuel, harcèlement sexuel verbal, sollicitation sexuelle, attentat à la pudeur, exposition de l'enfant à la pornographie).</a:t>
            </a:r>
            <a:endParaRPr/>
          </a:p>
          <a:p>
            <a:pPr marL="628650" lvl="1" indent="-171450" algn="l" rtl="0">
              <a:spcBef>
                <a:spcPts val="0"/>
              </a:spcBef>
              <a:spcAft>
                <a:spcPts val="0"/>
              </a:spcAft>
              <a:buClr>
                <a:schemeClr val="dk1"/>
              </a:buClr>
              <a:buSzPts val="1200"/>
              <a:buChar char="•"/>
            </a:pPr>
            <a:r>
              <a:rPr lang="en-GB" i="1"/>
              <a:t>Abus sexuel avec contact impliquant un rapport sexuel (c'est-à-dire agression sexuelle ou viol)</a:t>
            </a:r>
            <a:endParaRPr/>
          </a:p>
          <a:p>
            <a:pPr marL="628650" lvl="1" indent="-171450" algn="l" rtl="0">
              <a:spcBef>
                <a:spcPts val="0"/>
              </a:spcBef>
              <a:spcAft>
                <a:spcPts val="0"/>
              </a:spcAft>
              <a:buClr>
                <a:schemeClr val="dk1"/>
              </a:buClr>
              <a:buSzPts val="1200"/>
              <a:buChar char="•"/>
            </a:pPr>
            <a:r>
              <a:rPr lang="en-GB" i="1"/>
              <a:t>Abus sexuel de contact excluant les rapports sexuels mais impliquant d'autres actes tels que des attouchements, des caresses et des baisers inappropriés.</a:t>
            </a:r>
            <a:endParaRPr/>
          </a:p>
          <a:p>
            <a:pPr marL="171450" lvl="0" indent="-171450" algn="l" rtl="0">
              <a:spcBef>
                <a:spcPts val="0"/>
              </a:spcBef>
              <a:spcAft>
                <a:spcPts val="0"/>
              </a:spcAft>
              <a:buClr>
                <a:schemeClr val="dk1"/>
              </a:buClr>
              <a:buSzPts val="1200"/>
              <a:buChar char="•"/>
            </a:pPr>
            <a:r>
              <a:rPr lang="en-GB" i="1"/>
              <a:t>L'agression sexuelle est l'utilisation de la force physique ou autre pour obtenir ou tenter une pénétration sexuelle.</a:t>
            </a:r>
            <a:endParaRPr/>
          </a:p>
          <a:p>
            <a:pPr marL="628650" lvl="1" indent="-171450" algn="l" rtl="0">
              <a:spcBef>
                <a:spcPts val="0"/>
              </a:spcBef>
              <a:spcAft>
                <a:spcPts val="0"/>
              </a:spcAft>
              <a:buClr>
                <a:schemeClr val="dk1"/>
              </a:buClr>
              <a:buSzPts val="1200"/>
              <a:buChar char="•"/>
            </a:pPr>
            <a:r>
              <a:rPr lang="en-GB" i="1"/>
              <a:t>Il comprend le viol, défini comme la pénétration physiquement forcée ou autrement contrainte de la vulve, du vagin ou de l'anus avec un pénis, une autre partie du corps ou un objet. </a:t>
            </a:r>
            <a:endParaRPr/>
          </a:p>
          <a:p>
            <a:pPr marL="628650" lvl="1" indent="-171450" algn="l" rtl="0">
              <a:spcBef>
                <a:spcPts val="0"/>
              </a:spcBef>
              <a:spcAft>
                <a:spcPts val="0"/>
              </a:spcAft>
              <a:buClr>
                <a:schemeClr val="dk1"/>
              </a:buClr>
              <a:buSzPts val="1200"/>
              <a:buChar char="•"/>
            </a:pPr>
            <a:r>
              <a:rPr lang="en-GB" i="1"/>
              <a:t>Elle inclut également la pénétration orale. </a:t>
            </a:r>
            <a:endParaRPr/>
          </a:p>
          <a:p>
            <a:pPr marL="628650" lvl="1" indent="-171450" algn="l" rtl="0">
              <a:spcBef>
                <a:spcPts val="0"/>
              </a:spcBef>
              <a:spcAft>
                <a:spcPts val="0"/>
              </a:spcAft>
              <a:buClr>
                <a:schemeClr val="dk1"/>
              </a:buClr>
              <a:buSzPts val="1200"/>
              <a:buChar char="•"/>
            </a:pPr>
            <a:r>
              <a:rPr lang="en-GB" i="1"/>
              <a:t>L'agression sexuelle, y compris le viol d'enfants ou d'adolescents, est une forme spécifique d'abus sexuel sur enfant.</a:t>
            </a:r>
            <a:endParaRPr/>
          </a:p>
          <a:p>
            <a:pPr marL="171450" lvl="0" indent="-171450" algn="l" rtl="0">
              <a:spcBef>
                <a:spcPts val="0"/>
              </a:spcBef>
              <a:spcAft>
                <a:spcPts val="0"/>
              </a:spcAft>
              <a:buClr>
                <a:schemeClr val="dk1"/>
              </a:buClr>
              <a:buSzPts val="1200"/>
              <a:buChar char="•"/>
            </a:pPr>
            <a:r>
              <a:rPr lang="en-GB"/>
              <a:t>Source : Directives cliniques de l'OMS - Répondre aux enfants et aux adolescents qui ont été victimes d'abus sexuels</a:t>
            </a:r>
            <a:endParaRPr/>
          </a:p>
          <a:p>
            <a:pPr marL="171450" lvl="0" indent="-171450" algn="l" rtl="0">
              <a:spcBef>
                <a:spcPts val="0"/>
              </a:spcBef>
              <a:spcAft>
                <a:spcPts val="0"/>
              </a:spcAft>
              <a:buClr>
                <a:schemeClr val="dk1"/>
              </a:buClr>
              <a:buSzPts val="1200"/>
              <a:buChar char="•"/>
            </a:pPr>
            <a:r>
              <a:rPr lang="en-GB" i="1"/>
              <a:t>Quelqu'un a-t-il des questions ou des précisions à apporter ?</a:t>
            </a:r>
            <a:endParaRPr i="1"/>
          </a:p>
          <a:p>
            <a:pPr marL="628650" lvl="1" indent="-95250" algn="l" rtl="0">
              <a:spcBef>
                <a:spcPts val="0"/>
              </a:spcBef>
              <a:spcAft>
                <a:spcPts val="0"/>
              </a:spcAft>
              <a:buClr>
                <a:schemeClr val="dk1"/>
              </a:buClr>
              <a:buSzPts val="1200"/>
              <a:buNone/>
            </a:pPr>
            <a:endParaRPr/>
          </a:p>
        </p:txBody>
      </p:sp>
      <p:sp>
        <p:nvSpPr>
          <p:cNvPr id="609" name="Google Shape;609;p2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2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L'objectif de ce module est de s'assurer que vous disposez des compétences nécessaires pour apporter un soutien immédiat aux enfants ayant des besoins urgents. </a:t>
            </a:r>
            <a:endParaRPr/>
          </a:p>
          <a:p>
            <a:pPr marL="171450" lvl="0" indent="-171450" algn="l" rtl="0">
              <a:spcBef>
                <a:spcPts val="0"/>
              </a:spcBef>
              <a:spcAft>
                <a:spcPts val="0"/>
              </a:spcAft>
              <a:buClr>
                <a:schemeClr val="dk1"/>
              </a:buClr>
              <a:buSzPts val="1200"/>
              <a:buChar char="•"/>
            </a:pPr>
            <a:r>
              <a:rPr lang="en-GB" i="1"/>
              <a:t>Nous examinerons les compétences nécessaires pour apporter un soutien immédiat aux enfants en crise. </a:t>
            </a:r>
            <a:endParaRPr/>
          </a:p>
          <a:p>
            <a:pPr marL="171450" lvl="0" indent="-171450" algn="l" rtl="0">
              <a:spcBef>
                <a:spcPts val="0"/>
              </a:spcBef>
              <a:spcAft>
                <a:spcPts val="0"/>
              </a:spcAft>
              <a:buClr>
                <a:schemeClr val="dk1"/>
              </a:buClr>
              <a:buSzPts val="1200"/>
              <a:buChar char="•"/>
            </a:pPr>
            <a:r>
              <a:rPr lang="en-GB" i="1"/>
              <a:t>Dans les modules suivants, nous détaillerons le processus standard de gestion des cas.</a:t>
            </a:r>
            <a:endParaRPr/>
          </a:p>
          <a:p>
            <a:pPr marL="171450" lvl="0" indent="-95250" algn="l" rtl="0">
              <a:spcBef>
                <a:spcPts val="0"/>
              </a:spcBef>
              <a:spcAft>
                <a:spcPts val="0"/>
              </a:spcAft>
              <a:buClr>
                <a:schemeClr val="dk1"/>
              </a:buClr>
              <a:buSzPts val="1200"/>
              <a:buNone/>
            </a:pPr>
            <a:endParaRPr/>
          </a:p>
        </p:txBody>
      </p:sp>
      <p:sp>
        <p:nvSpPr>
          <p:cNvPr id="117" name="Google Shape;117;p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EXPLICATION</a:t>
            </a:r>
            <a:endParaRPr dirty="0"/>
          </a:p>
          <a:p>
            <a:pPr marL="171450" lvl="0" indent="-171450" algn="l" rtl="0">
              <a:spcBef>
                <a:spcPts val="0"/>
              </a:spcBef>
              <a:spcAft>
                <a:spcPts val="0"/>
              </a:spcAft>
              <a:buClr>
                <a:schemeClr val="dk1"/>
              </a:buClr>
              <a:buSzPts val="1200"/>
              <a:buChar char="•"/>
            </a:pPr>
            <a:r>
              <a:rPr lang="en-GB" i="1" dirty="0"/>
              <a:t>Une </a:t>
            </a:r>
            <a:r>
              <a:rPr lang="en-GB" i="1" dirty="0" err="1"/>
              <a:t>liste</a:t>
            </a:r>
            <a:r>
              <a:rPr lang="en-GB" i="1" dirty="0"/>
              <a:t> des services </a:t>
            </a:r>
            <a:r>
              <a:rPr lang="en-GB" i="1" dirty="0" err="1"/>
              <a:t>médicaux</a:t>
            </a:r>
            <a:r>
              <a:rPr lang="en-GB" i="1" dirty="0"/>
              <a:t> (y </a:t>
            </a:r>
            <a:r>
              <a:rPr lang="en-GB" i="1" dirty="0" err="1"/>
              <a:t>compris</a:t>
            </a:r>
            <a:r>
              <a:rPr lang="en-GB" i="1" dirty="0"/>
              <a:t> les </a:t>
            </a:r>
            <a:r>
              <a:rPr lang="en-GB" i="1" dirty="0" err="1"/>
              <a:t>soins</a:t>
            </a:r>
            <a:r>
              <a:rPr lang="en-GB" i="1" dirty="0"/>
              <a:t> </a:t>
            </a:r>
            <a:r>
              <a:rPr lang="en-GB" i="1" dirty="0" err="1"/>
              <a:t>urgents</a:t>
            </a:r>
            <a:r>
              <a:rPr lang="en-GB" i="1" dirty="0"/>
              <a:t>) doit </a:t>
            </a:r>
            <a:r>
              <a:rPr lang="en-GB" i="1" dirty="0" err="1"/>
              <a:t>être</a:t>
            </a:r>
            <a:r>
              <a:rPr lang="en-GB" i="1" dirty="0"/>
              <a:t> </a:t>
            </a:r>
            <a:r>
              <a:rPr lang="en-GB" i="1" dirty="0" err="1"/>
              <a:t>incluse</a:t>
            </a:r>
            <a:r>
              <a:rPr lang="en-GB" i="1" dirty="0"/>
              <a:t> dans la </a:t>
            </a:r>
            <a:r>
              <a:rPr lang="en-GB" i="1" dirty="0" err="1"/>
              <a:t>cartographie</a:t>
            </a:r>
            <a:r>
              <a:rPr lang="en-GB" i="1" dirty="0"/>
              <a:t> des services du </a:t>
            </a:r>
            <a:r>
              <a:rPr lang="en-GB" i="1" dirty="0" err="1"/>
              <a:t>gestionnaire</a:t>
            </a:r>
            <a:r>
              <a:rPr lang="en-GB" i="1" dirty="0"/>
              <a:t> de </a:t>
            </a:r>
            <a:r>
              <a:rPr lang="en-GB" i="1" dirty="0" err="1"/>
              <a:t>cas</a:t>
            </a:r>
            <a:r>
              <a:rPr lang="en-GB" i="1" dirty="0"/>
              <a:t>.</a:t>
            </a:r>
            <a:endParaRPr dirty="0"/>
          </a:p>
          <a:p>
            <a:pPr marL="171450" lvl="0" indent="-171450" algn="l" rtl="0">
              <a:spcBef>
                <a:spcPts val="0"/>
              </a:spcBef>
              <a:spcAft>
                <a:spcPts val="0"/>
              </a:spcAft>
              <a:buClr>
                <a:schemeClr val="dk1"/>
              </a:buClr>
              <a:buSzPts val="1200"/>
              <a:buChar char="•"/>
            </a:pPr>
            <a:r>
              <a:rPr lang="en-GB" i="1" dirty="0"/>
              <a:t>Il ne </a:t>
            </a:r>
            <a:r>
              <a:rPr lang="en-GB" i="1" dirty="0" err="1"/>
              <a:t>suffit</a:t>
            </a:r>
            <a:r>
              <a:rPr lang="en-GB" i="1" dirty="0"/>
              <a:t> pas de </a:t>
            </a:r>
            <a:r>
              <a:rPr lang="en-GB" i="1" dirty="0" err="1"/>
              <a:t>connaître</a:t>
            </a:r>
            <a:r>
              <a:rPr lang="en-GB" i="1" dirty="0"/>
              <a:t> </a:t>
            </a:r>
            <a:r>
              <a:rPr lang="en-GB" i="1" dirty="0" err="1"/>
              <a:t>l'adresse</a:t>
            </a:r>
            <a:r>
              <a:rPr lang="en-GB" i="1" dirty="0"/>
              <a:t> et le </a:t>
            </a:r>
            <a:r>
              <a:rPr lang="en-GB" i="1" dirty="0" err="1"/>
              <a:t>numéro</a:t>
            </a:r>
            <a:r>
              <a:rPr lang="en-GB" i="1" dirty="0"/>
              <a:t> de </a:t>
            </a:r>
            <a:r>
              <a:rPr lang="en-GB" i="1" dirty="0" err="1"/>
              <a:t>téléphone</a:t>
            </a:r>
            <a:r>
              <a:rPr lang="en-GB" i="1" dirty="0"/>
              <a:t>. Le </a:t>
            </a:r>
            <a:r>
              <a:rPr lang="en-GB" i="1" dirty="0" err="1"/>
              <a:t>gestionnaire</a:t>
            </a:r>
            <a:r>
              <a:rPr lang="en-GB" i="1" dirty="0"/>
              <a:t> de </a:t>
            </a:r>
            <a:r>
              <a:rPr lang="en-GB" i="1" dirty="0" err="1"/>
              <a:t>cas</a:t>
            </a:r>
            <a:r>
              <a:rPr lang="en-GB" i="1" dirty="0"/>
              <a:t> doit </a:t>
            </a:r>
            <a:r>
              <a:rPr lang="en-GB" i="1" dirty="0" err="1"/>
              <a:t>être</a:t>
            </a:r>
            <a:r>
              <a:rPr lang="en-GB" i="1" dirty="0"/>
              <a:t> au courant :</a:t>
            </a:r>
            <a:endParaRPr dirty="0"/>
          </a:p>
          <a:p>
            <a:pPr marL="628650" lvl="1" indent="-171450" algn="l" rtl="0">
              <a:spcBef>
                <a:spcPts val="0"/>
              </a:spcBef>
              <a:spcAft>
                <a:spcPts val="0"/>
              </a:spcAft>
              <a:buClr>
                <a:schemeClr val="dk1"/>
              </a:buClr>
              <a:buSzPts val="1200"/>
              <a:buChar char="•"/>
            </a:pPr>
            <a:r>
              <a:rPr lang="en-GB" i="1" dirty="0"/>
              <a:t>Des services </a:t>
            </a:r>
            <a:r>
              <a:rPr lang="en-GB" i="1" dirty="0" err="1"/>
              <a:t>offerts</a:t>
            </a:r>
            <a:r>
              <a:rPr lang="en-GB" i="1" dirty="0"/>
              <a:t> par </a:t>
            </a:r>
            <a:r>
              <a:rPr lang="en-GB" i="1" dirty="0" err="1"/>
              <a:t>l'établissement</a:t>
            </a:r>
            <a:endParaRPr dirty="0"/>
          </a:p>
          <a:p>
            <a:pPr marL="628650" lvl="1" indent="-171450" algn="l" rtl="0">
              <a:spcBef>
                <a:spcPts val="0"/>
              </a:spcBef>
              <a:spcAft>
                <a:spcPts val="0"/>
              </a:spcAft>
              <a:buClr>
                <a:schemeClr val="dk1"/>
              </a:buClr>
              <a:buSzPts val="1200"/>
              <a:buChar char="•"/>
            </a:pPr>
            <a:r>
              <a:rPr lang="en-GB" i="1" dirty="0"/>
              <a:t>Du type de personnel de </a:t>
            </a:r>
            <a:r>
              <a:rPr lang="en-GB" i="1" dirty="0" err="1"/>
              <a:t>santé</a:t>
            </a:r>
            <a:r>
              <a:rPr lang="en-GB" i="1" dirty="0"/>
              <a:t> qui </a:t>
            </a:r>
            <a:r>
              <a:rPr lang="en-GB" i="1" dirty="0" err="1"/>
              <a:t>est</a:t>
            </a:r>
            <a:r>
              <a:rPr lang="en-GB" i="1" dirty="0"/>
              <a:t> </a:t>
            </a:r>
            <a:r>
              <a:rPr lang="en-GB" i="1" dirty="0" err="1"/>
              <a:t>présent</a:t>
            </a:r>
            <a:endParaRPr dirty="0"/>
          </a:p>
          <a:p>
            <a:pPr marL="628650" lvl="1" indent="-171450" algn="l" rtl="0">
              <a:spcBef>
                <a:spcPts val="0"/>
              </a:spcBef>
              <a:spcAft>
                <a:spcPts val="0"/>
              </a:spcAft>
              <a:buClr>
                <a:schemeClr val="dk1"/>
              </a:buClr>
              <a:buSzPts val="1200"/>
              <a:buChar char="•"/>
            </a:pPr>
            <a:r>
              <a:rPr lang="en-GB" i="1" dirty="0"/>
              <a:t>Des </a:t>
            </a:r>
            <a:r>
              <a:rPr lang="en-GB" i="1" dirty="0" err="1"/>
              <a:t>coûts</a:t>
            </a:r>
            <a:r>
              <a:rPr lang="en-GB" i="1" dirty="0"/>
              <a:t> </a:t>
            </a:r>
            <a:r>
              <a:rPr lang="en-GB" i="1" dirty="0" err="1"/>
              <a:t>associés</a:t>
            </a:r>
            <a:r>
              <a:rPr lang="en-GB" i="1" dirty="0"/>
              <a:t> au service, </a:t>
            </a:r>
            <a:r>
              <a:rPr lang="en-GB" i="1" dirty="0" err="1"/>
              <a:t>s’il</a:t>
            </a:r>
            <a:r>
              <a:rPr lang="en-GB" i="1" dirty="0"/>
              <a:t> y </a:t>
            </a:r>
            <a:r>
              <a:rPr lang="en-GB" i="1" dirty="0" err="1"/>
              <a:t>en</a:t>
            </a:r>
            <a:r>
              <a:rPr lang="en-GB" i="1" dirty="0"/>
              <a:t> a</a:t>
            </a:r>
            <a:endParaRPr dirty="0"/>
          </a:p>
          <a:p>
            <a:pPr marL="628650" lvl="1" indent="-171450" algn="l" rtl="0">
              <a:spcBef>
                <a:spcPts val="0"/>
              </a:spcBef>
              <a:spcAft>
                <a:spcPts val="0"/>
              </a:spcAft>
              <a:buClr>
                <a:schemeClr val="dk1"/>
              </a:buClr>
              <a:buSzPts val="1200"/>
              <a:buChar char="•"/>
            </a:pPr>
            <a:r>
              <a:rPr lang="en-GB" i="1" dirty="0"/>
              <a:t>De la manière </a:t>
            </a:r>
            <a:r>
              <a:rPr lang="en-GB" i="1" dirty="0" err="1"/>
              <a:t>dont</a:t>
            </a:r>
            <a:r>
              <a:rPr lang="en-GB" i="1" dirty="0"/>
              <a:t> </a:t>
            </a:r>
            <a:r>
              <a:rPr lang="en-GB" i="1" dirty="0" err="1"/>
              <a:t>fonctionne</a:t>
            </a:r>
            <a:r>
              <a:rPr lang="en-GB" i="1" dirty="0"/>
              <a:t> la </a:t>
            </a:r>
            <a:r>
              <a:rPr lang="en-GB" i="1" dirty="0" err="1"/>
              <a:t>procédure</a:t>
            </a:r>
            <a:r>
              <a:rPr lang="en-GB" i="1" dirty="0"/>
              <a:t> </a:t>
            </a:r>
            <a:r>
              <a:rPr lang="en-GB" i="1" dirty="0" err="1"/>
              <a:t>d'admission</a:t>
            </a:r>
            <a:endParaRPr dirty="0"/>
          </a:p>
          <a:p>
            <a:pPr marL="628650" lvl="1" indent="-171450" algn="l" rtl="0">
              <a:spcBef>
                <a:spcPts val="0"/>
              </a:spcBef>
              <a:spcAft>
                <a:spcPts val="0"/>
              </a:spcAft>
              <a:buClr>
                <a:schemeClr val="dk1"/>
              </a:buClr>
              <a:buSzPts val="1200"/>
              <a:buChar char="•"/>
            </a:pPr>
            <a:r>
              <a:rPr lang="en-GB" i="1" dirty="0"/>
              <a:t>Si le </a:t>
            </a:r>
            <a:r>
              <a:rPr lang="en-GB" i="1" dirty="0" err="1"/>
              <a:t>prestataire</a:t>
            </a:r>
            <a:r>
              <a:rPr lang="en-GB" i="1" dirty="0"/>
              <a:t> de </a:t>
            </a:r>
            <a:r>
              <a:rPr lang="en-GB" i="1" dirty="0" err="1"/>
              <a:t>soins</a:t>
            </a:r>
            <a:r>
              <a:rPr lang="en-GB" i="1" dirty="0"/>
              <a:t> de </a:t>
            </a:r>
            <a:r>
              <a:rPr lang="en-GB" i="1" dirty="0" err="1"/>
              <a:t>santé</a:t>
            </a:r>
            <a:r>
              <a:rPr lang="en-GB" i="1" dirty="0"/>
              <a:t> doit respecter les </a:t>
            </a:r>
            <a:r>
              <a:rPr lang="en-GB" i="1" dirty="0" err="1"/>
              <a:t>lois</a:t>
            </a:r>
            <a:r>
              <a:rPr lang="en-GB" i="1" dirty="0"/>
              <a:t> sur les rapports </a:t>
            </a:r>
            <a:r>
              <a:rPr lang="en-GB" i="1" dirty="0" err="1"/>
              <a:t>obligatoires</a:t>
            </a:r>
            <a:endParaRPr i="1" dirty="0"/>
          </a:p>
          <a:p>
            <a:pPr marL="171450" lvl="0" indent="-171450" algn="l" rtl="0">
              <a:spcBef>
                <a:spcPts val="0"/>
              </a:spcBef>
              <a:spcAft>
                <a:spcPts val="0"/>
              </a:spcAft>
              <a:buClr>
                <a:schemeClr val="dk1"/>
              </a:buClr>
              <a:buSzPts val="1200"/>
              <a:buChar char="•"/>
            </a:pPr>
            <a:r>
              <a:rPr lang="en-GB" i="1" dirty="0"/>
              <a:t>Le </a:t>
            </a:r>
            <a:r>
              <a:rPr lang="en-GB" i="1" dirty="0" err="1"/>
              <a:t>gestionnaire</a:t>
            </a:r>
            <a:r>
              <a:rPr lang="en-GB" i="1" dirty="0"/>
              <a:t> de </a:t>
            </a:r>
            <a:r>
              <a:rPr lang="en-GB" i="1" dirty="0" err="1"/>
              <a:t>cas</a:t>
            </a:r>
            <a:r>
              <a:rPr lang="en-GB" i="1" dirty="0"/>
              <a:t> doit savoir </a:t>
            </a:r>
            <a:r>
              <a:rPr lang="en-GB" i="1" dirty="0" err="1"/>
              <a:t>quels</a:t>
            </a:r>
            <a:r>
              <a:rPr lang="en-GB" i="1" dirty="0"/>
              <a:t> services </a:t>
            </a:r>
            <a:r>
              <a:rPr lang="en-GB" i="1" dirty="0" err="1"/>
              <a:t>médicaux</a:t>
            </a:r>
            <a:r>
              <a:rPr lang="en-GB" i="1" dirty="0"/>
              <a:t> </a:t>
            </a:r>
            <a:r>
              <a:rPr lang="en-GB" i="1" dirty="0" err="1"/>
              <a:t>fournissent</a:t>
            </a:r>
            <a:r>
              <a:rPr lang="en-GB" i="1" dirty="0"/>
              <a:t> des </a:t>
            </a:r>
            <a:r>
              <a:rPr lang="en-GB" i="1" dirty="0" err="1"/>
              <a:t>soins</a:t>
            </a:r>
            <a:r>
              <a:rPr lang="en-GB" i="1" dirty="0"/>
              <a:t> </a:t>
            </a:r>
            <a:r>
              <a:rPr lang="en-GB" i="1" dirty="0" err="1"/>
              <a:t>cliniques</a:t>
            </a:r>
            <a:r>
              <a:rPr lang="en-GB" i="1" dirty="0"/>
              <a:t> aux enfants </a:t>
            </a:r>
            <a:r>
              <a:rPr lang="en-GB" i="1" dirty="0" err="1"/>
              <a:t>victimes</a:t>
            </a:r>
            <a:r>
              <a:rPr lang="en-GB" i="1" dirty="0"/>
              <a:t> </a:t>
            </a:r>
            <a:r>
              <a:rPr lang="en-GB" i="1" dirty="0" err="1"/>
              <a:t>d'abus</a:t>
            </a:r>
            <a:r>
              <a:rPr lang="en-GB" i="1" dirty="0"/>
              <a:t> </a:t>
            </a:r>
            <a:r>
              <a:rPr lang="en-GB" i="1" dirty="0" err="1"/>
              <a:t>sexuels</a:t>
            </a:r>
            <a:r>
              <a:rPr lang="en-GB" i="1" dirty="0"/>
              <a:t>. </a:t>
            </a:r>
            <a:endParaRPr dirty="0"/>
          </a:p>
          <a:p>
            <a:pPr marL="628650" lvl="1" indent="-171450" algn="l" rtl="0">
              <a:spcBef>
                <a:spcPts val="0"/>
              </a:spcBef>
              <a:spcAft>
                <a:spcPts val="0"/>
              </a:spcAft>
              <a:buClr>
                <a:schemeClr val="dk1"/>
              </a:buClr>
              <a:buSzPts val="1200"/>
              <a:buChar char="•"/>
            </a:pPr>
            <a:r>
              <a:rPr lang="en-GB" i="1" dirty="0" err="1"/>
              <a:t>Recevoir</a:t>
            </a:r>
            <a:r>
              <a:rPr lang="en-GB" i="1" dirty="0"/>
              <a:t> </a:t>
            </a:r>
            <a:r>
              <a:rPr lang="en-GB" i="1" dirty="0" err="1"/>
              <a:t>ce</a:t>
            </a:r>
            <a:r>
              <a:rPr lang="en-GB" i="1" dirty="0"/>
              <a:t> type de service </a:t>
            </a:r>
            <a:r>
              <a:rPr lang="en-GB" i="1" dirty="0" err="1"/>
              <a:t>peut</a:t>
            </a:r>
            <a:r>
              <a:rPr lang="en-GB" i="1" dirty="0"/>
              <a:t> </a:t>
            </a:r>
            <a:r>
              <a:rPr lang="en-GB" i="1" dirty="0" err="1"/>
              <a:t>être</a:t>
            </a:r>
            <a:r>
              <a:rPr lang="en-GB" i="1" dirty="0"/>
              <a:t> très difficile pour </a:t>
            </a:r>
            <a:r>
              <a:rPr lang="en-GB" i="1" dirty="0" err="1"/>
              <a:t>l'enfant</a:t>
            </a:r>
            <a:r>
              <a:rPr lang="en-GB" i="1" dirty="0"/>
              <a:t>, il </a:t>
            </a:r>
            <a:r>
              <a:rPr lang="en-GB" i="1" dirty="0" err="1"/>
              <a:t>est</a:t>
            </a:r>
            <a:r>
              <a:rPr lang="en-GB" i="1" dirty="0"/>
              <a:t> </a:t>
            </a:r>
            <a:r>
              <a:rPr lang="en-GB" i="1" dirty="0" err="1"/>
              <a:t>donc</a:t>
            </a:r>
            <a:r>
              <a:rPr lang="en-GB" i="1" dirty="0"/>
              <a:t> important </a:t>
            </a:r>
            <a:r>
              <a:rPr lang="en-GB" i="1" dirty="0" err="1"/>
              <a:t>d'évaluer</a:t>
            </a:r>
            <a:r>
              <a:rPr lang="en-GB" i="1" dirty="0"/>
              <a:t> </a:t>
            </a:r>
            <a:r>
              <a:rPr lang="en-GB" i="1" dirty="0" err="1"/>
              <a:t>leur</a:t>
            </a:r>
            <a:r>
              <a:rPr lang="en-GB" i="1" dirty="0"/>
              <a:t> </a:t>
            </a:r>
            <a:r>
              <a:rPr lang="en-GB" i="1" dirty="0" err="1"/>
              <a:t>approche</a:t>
            </a:r>
            <a:r>
              <a:rPr lang="en-GB" i="1" dirty="0"/>
              <a:t> </a:t>
            </a:r>
            <a:r>
              <a:rPr lang="en-GB" i="1" dirty="0" err="1"/>
              <a:t>avant</a:t>
            </a:r>
            <a:r>
              <a:rPr lang="en-GB" i="1" dirty="0"/>
              <a:t> de </a:t>
            </a:r>
            <a:r>
              <a:rPr lang="en-GB" i="1" dirty="0" err="1"/>
              <a:t>référer</a:t>
            </a:r>
            <a:r>
              <a:rPr lang="en-GB" i="1" dirty="0"/>
              <a:t> </a:t>
            </a:r>
            <a:r>
              <a:rPr lang="en-GB" i="1" dirty="0" err="1"/>
              <a:t>ou</a:t>
            </a:r>
            <a:r>
              <a:rPr lang="en-GB" i="1" dirty="0"/>
              <a:t> </a:t>
            </a:r>
            <a:r>
              <a:rPr lang="en-GB" i="1" dirty="0" err="1"/>
              <a:t>d'accompagner</a:t>
            </a:r>
            <a:r>
              <a:rPr lang="en-GB" i="1" dirty="0"/>
              <a:t> un enfant. </a:t>
            </a:r>
            <a:endParaRPr dirty="0"/>
          </a:p>
          <a:p>
            <a:pPr marL="628650" lvl="1" indent="-171450" algn="l" rtl="0">
              <a:spcBef>
                <a:spcPts val="0"/>
              </a:spcBef>
              <a:spcAft>
                <a:spcPts val="0"/>
              </a:spcAft>
              <a:buClr>
                <a:schemeClr val="dk1"/>
              </a:buClr>
              <a:buSzPts val="1200"/>
              <a:buChar char="•"/>
            </a:pPr>
            <a:r>
              <a:rPr lang="en-GB" i="1" dirty="0" err="1"/>
              <a:t>Cela</a:t>
            </a:r>
            <a:r>
              <a:rPr lang="en-GB" i="1" dirty="0"/>
              <a:t> </a:t>
            </a:r>
            <a:r>
              <a:rPr lang="en-GB" i="1" dirty="0" err="1"/>
              <a:t>pourrait</a:t>
            </a:r>
            <a:r>
              <a:rPr lang="en-GB" i="1" dirty="0"/>
              <a:t> </a:t>
            </a:r>
            <a:r>
              <a:rPr lang="en-GB" i="1" dirty="0" err="1"/>
              <a:t>nuire</a:t>
            </a:r>
            <a:r>
              <a:rPr lang="en-GB" i="1" dirty="0"/>
              <a:t> à </a:t>
            </a:r>
            <a:r>
              <a:rPr lang="en-GB" i="1" dirty="0" err="1"/>
              <a:t>l'enfant</a:t>
            </a:r>
            <a:r>
              <a:rPr lang="en-GB" i="1" dirty="0"/>
              <a:t> </a:t>
            </a:r>
            <a:r>
              <a:rPr lang="en-GB" i="1" dirty="0" err="1"/>
              <a:t>s'il</a:t>
            </a:r>
            <a:r>
              <a:rPr lang="en-GB" i="1" dirty="0"/>
              <a:t> </a:t>
            </a:r>
            <a:r>
              <a:rPr lang="en-GB" i="1" dirty="0" err="1"/>
              <a:t>est</a:t>
            </a:r>
            <a:r>
              <a:rPr lang="en-GB" i="1" dirty="0"/>
              <a:t> </a:t>
            </a:r>
            <a:r>
              <a:rPr lang="en-GB" i="1" dirty="0" err="1"/>
              <a:t>emmené</a:t>
            </a:r>
            <a:r>
              <a:rPr lang="en-GB" i="1" dirty="0"/>
              <a:t> d'un </a:t>
            </a:r>
            <a:r>
              <a:rPr lang="en-GB" i="1" dirty="0" err="1"/>
              <a:t>endroit</a:t>
            </a:r>
            <a:r>
              <a:rPr lang="en-GB" i="1" dirty="0"/>
              <a:t> à </a:t>
            </a:r>
            <a:r>
              <a:rPr lang="en-GB" i="1" dirty="0" err="1"/>
              <a:t>l'autre</a:t>
            </a:r>
            <a:r>
              <a:rPr lang="en-GB" i="1" dirty="0"/>
              <a:t>. </a:t>
            </a:r>
            <a:endParaRPr dirty="0"/>
          </a:p>
          <a:p>
            <a:pPr marL="171450" lvl="0" indent="-171450" algn="l" rtl="0">
              <a:spcBef>
                <a:spcPts val="0"/>
              </a:spcBef>
              <a:spcAft>
                <a:spcPts val="0"/>
              </a:spcAft>
              <a:buClr>
                <a:schemeClr val="dk1"/>
              </a:buClr>
              <a:buSzPts val="1200"/>
              <a:buChar char="•"/>
            </a:pPr>
            <a:r>
              <a:rPr lang="en-GB" i="1" dirty="0"/>
              <a:t>Un enfant </a:t>
            </a:r>
            <a:r>
              <a:rPr lang="en-GB" i="1" dirty="0" err="1"/>
              <a:t>ayant</a:t>
            </a:r>
            <a:r>
              <a:rPr lang="en-GB" i="1" dirty="0"/>
              <a:t> des </a:t>
            </a:r>
            <a:r>
              <a:rPr lang="en-GB" i="1" dirty="0" err="1"/>
              <a:t>besoins</a:t>
            </a:r>
            <a:r>
              <a:rPr lang="en-GB" i="1" dirty="0"/>
              <a:t> </a:t>
            </a:r>
            <a:r>
              <a:rPr lang="en-GB" i="1" dirty="0" err="1"/>
              <a:t>urgents</a:t>
            </a:r>
            <a:r>
              <a:rPr lang="en-GB" i="1" dirty="0"/>
              <a:t> </a:t>
            </a:r>
            <a:r>
              <a:rPr lang="en-GB" i="1" dirty="0" err="1"/>
              <a:t>en</a:t>
            </a:r>
            <a:r>
              <a:rPr lang="en-GB" i="1" dirty="0"/>
              <a:t> matière de </a:t>
            </a:r>
            <a:r>
              <a:rPr lang="en-GB" i="1" dirty="0" err="1"/>
              <a:t>santé</a:t>
            </a:r>
            <a:r>
              <a:rPr lang="en-GB" i="1" dirty="0"/>
              <a:t> physique, </a:t>
            </a:r>
            <a:r>
              <a:rPr lang="en-GB" i="1" dirty="0" err="1"/>
              <a:t>sexuelle</a:t>
            </a:r>
            <a:r>
              <a:rPr lang="en-GB" i="1" dirty="0"/>
              <a:t> et reproductive </a:t>
            </a:r>
            <a:r>
              <a:rPr lang="en-GB" i="1" dirty="0" err="1"/>
              <a:t>devra</a:t>
            </a:r>
            <a:r>
              <a:rPr lang="en-GB" i="1" dirty="0"/>
              <a:t> plus que </a:t>
            </a:r>
            <a:r>
              <a:rPr lang="en-GB" i="1" dirty="0" err="1"/>
              <a:t>probablement</a:t>
            </a:r>
            <a:r>
              <a:rPr lang="en-GB" i="1" dirty="0"/>
              <a:t> </a:t>
            </a:r>
            <a:r>
              <a:rPr lang="en-GB" i="1" dirty="0" err="1"/>
              <a:t>être</a:t>
            </a:r>
            <a:r>
              <a:rPr lang="en-GB" i="1" dirty="0"/>
              <a:t> </a:t>
            </a:r>
            <a:r>
              <a:rPr lang="en-GB" i="1" dirty="0" err="1"/>
              <a:t>accompagné</a:t>
            </a:r>
            <a:r>
              <a:rPr lang="en-GB" i="1" dirty="0"/>
              <a:t> chez le </a:t>
            </a:r>
            <a:r>
              <a:rPr lang="en-GB" i="1" dirty="0" err="1"/>
              <a:t>prestataire</a:t>
            </a:r>
            <a:r>
              <a:rPr lang="en-GB" i="1" dirty="0"/>
              <a:t> de </a:t>
            </a:r>
            <a:r>
              <a:rPr lang="en-GB" i="1" dirty="0" err="1"/>
              <a:t>soins</a:t>
            </a:r>
            <a:r>
              <a:rPr lang="en-GB" i="1" dirty="0"/>
              <a:t> par le </a:t>
            </a:r>
            <a:r>
              <a:rPr lang="en-GB" i="1" dirty="0" err="1"/>
              <a:t>gestionnaire</a:t>
            </a:r>
            <a:r>
              <a:rPr lang="en-GB" i="1" dirty="0"/>
              <a:t> de </a:t>
            </a:r>
            <a:r>
              <a:rPr lang="en-GB" i="1" dirty="0" err="1"/>
              <a:t>cas</a:t>
            </a:r>
            <a:r>
              <a:rPr lang="en-GB" i="1" dirty="0"/>
              <a:t>. </a:t>
            </a:r>
            <a:endParaRPr dirty="0"/>
          </a:p>
          <a:p>
            <a:pPr marL="628650" lvl="1" indent="-171450" algn="l" rtl="0">
              <a:spcBef>
                <a:spcPts val="0"/>
              </a:spcBef>
              <a:spcAft>
                <a:spcPts val="0"/>
              </a:spcAft>
              <a:buClr>
                <a:schemeClr val="dk1"/>
              </a:buClr>
              <a:buSzPts val="1200"/>
              <a:buChar char="•"/>
            </a:pPr>
            <a:r>
              <a:rPr lang="en-GB" i="1" dirty="0"/>
              <a:t>Si les parents, la </a:t>
            </a:r>
            <a:r>
              <a:rPr lang="en-GB" i="1" dirty="0" err="1"/>
              <a:t>personne</a:t>
            </a:r>
            <a:r>
              <a:rPr lang="en-GB" i="1" dirty="0"/>
              <a:t> qui </a:t>
            </a:r>
            <a:r>
              <a:rPr lang="en-GB" i="1" dirty="0" err="1"/>
              <a:t>s'occupe</a:t>
            </a:r>
            <a:r>
              <a:rPr lang="en-GB" i="1" dirty="0"/>
              <a:t> de </a:t>
            </a:r>
            <a:r>
              <a:rPr lang="en-GB" i="1" dirty="0" err="1"/>
              <a:t>l'enfant</a:t>
            </a:r>
            <a:r>
              <a:rPr lang="en-GB" i="1" dirty="0"/>
              <a:t> </a:t>
            </a:r>
            <a:r>
              <a:rPr lang="en-GB" i="1" dirty="0" err="1"/>
              <a:t>ou</a:t>
            </a:r>
            <a:r>
              <a:rPr lang="en-GB" i="1" dirty="0"/>
              <a:t> </a:t>
            </a:r>
            <a:r>
              <a:rPr lang="en-GB" i="1" dirty="0" err="1"/>
              <a:t>l'adulte</a:t>
            </a:r>
            <a:r>
              <a:rPr lang="en-GB" i="1" dirty="0"/>
              <a:t> de </a:t>
            </a:r>
            <a:r>
              <a:rPr lang="en-GB" i="1" dirty="0" err="1"/>
              <a:t>confiance</a:t>
            </a:r>
            <a:r>
              <a:rPr lang="en-GB" i="1" dirty="0"/>
              <a:t> </a:t>
            </a:r>
            <a:r>
              <a:rPr lang="en-GB" i="1" dirty="0" err="1"/>
              <a:t>sont</a:t>
            </a:r>
            <a:r>
              <a:rPr lang="en-GB" i="1" dirty="0"/>
              <a:t> </a:t>
            </a:r>
            <a:r>
              <a:rPr lang="en-GB" i="1" dirty="0" err="1"/>
              <a:t>en</a:t>
            </a:r>
            <a:r>
              <a:rPr lang="en-GB" i="1" dirty="0"/>
              <a:t> </a:t>
            </a:r>
            <a:r>
              <a:rPr lang="en-GB" i="1" dirty="0" err="1"/>
              <a:t>mesure</a:t>
            </a:r>
            <a:r>
              <a:rPr lang="en-GB" i="1" dirty="0"/>
              <a:t> </a:t>
            </a:r>
            <a:r>
              <a:rPr lang="en-GB" i="1" dirty="0" err="1"/>
              <a:t>d'accompagner</a:t>
            </a:r>
            <a:r>
              <a:rPr lang="en-GB" i="1" dirty="0"/>
              <a:t> </a:t>
            </a:r>
            <a:r>
              <a:rPr lang="en-GB" i="1" dirty="0" err="1"/>
              <a:t>l'enfant</a:t>
            </a:r>
            <a:r>
              <a:rPr lang="en-GB" i="1" dirty="0"/>
              <a:t>, </a:t>
            </a:r>
            <a:r>
              <a:rPr lang="en-GB" i="1" dirty="0" err="1"/>
              <a:t>qu'ils</a:t>
            </a:r>
            <a:r>
              <a:rPr lang="en-GB" i="1" dirty="0"/>
              <a:t> </a:t>
            </a:r>
            <a:r>
              <a:rPr lang="en-GB" i="1" dirty="0" err="1"/>
              <a:t>n'ont</a:t>
            </a:r>
            <a:r>
              <a:rPr lang="en-GB" i="1" dirty="0"/>
              <a:t> pas </a:t>
            </a:r>
            <a:r>
              <a:rPr lang="en-GB" i="1" dirty="0" err="1"/>
              <a:t>besoin</a:t>
            </a:r>
            <a:r>
              <a:rPr lang="en-GB" i="1" dirty="0"/>
              <a:t> de </a:t>
            </a:r>
            <a:r>
              <a:rPr lang="en-GB" i="1" dirty="0" err="1"/>
              <a:t>votre</a:t>
            </a:r>
            <a:r>
              <a:rPr lang="en-GB" i="1" dirty="0"/>
              <a:t> </a:t>
            </a:r>
            <a:r>
              <a:rPr lang="en-GB" i="1" dirty="0" err="1"/>
              <a:t>soutien</a:t>
            </a:r>
            <a:r>
              <a:rPr lang="en-GB" i="1" dirty="0"/>
              <a:t> et que </a:t>
            </a:r>
            <a:r>
              <a:rPr lang="en-GB" i="1" dirty="0" err="1"/>
              <a:t>vous</a:t>
            </a:r>
            <a:r>
              <a:rPr lang="en-GB" i="1" dirty="0"/>
              <a:t> </a:t>
            </a:r>
            <a:r>
              <a:rPr lang="en-GB" i="1" dirty="0" err="1"/>
              <a:t>êtes</a:t>
            </a:r>
            <a:r>
              <a:rPr lang="en-GB" i="1" dirty="0"/>
              <a:t> </a:t>
            </a:r>
            <a:r>
              <a:rPr lang="en-GB" i="1" dirty="0" err="1"/>
              <a:t>sûr</a:t>
            </a:r>
            <a:r>
              <a:rPr lang="en-GB" i="1" dirty="0"/>
              <a:t> </a:t>
            </a:r>
            <a:r>
              <a:rPr lang="en-GB" i="1" dirty="0" err="1"/>
              <a:t>qu'ils</a:t>
            </a:r>
            <a:r>
              <a:rPr lang="en-GB" i="1" dirty="0"/>
              <a:t> </a:t>
            </a:r>
            <a:r>
              <a:rPr lang="en-GB" i="1" dirty="0" err="1"/>
              <a:t>partiront</a:t>
            </a:r>
            <a:r>
              <a:rPr lang="en-GB" i="1" dirty="0"/>
              <a:t> </a:t>
            </a:r>
            <a:r>
              <a:rPr lang="en-GB" i="1" dirty="0" err="1"/>
              <a:t>immédiatement</a:t>
            </a:r>
            <a:r>
              <a:rPr lang="en-GB" i="1" dirty="0"/>
              <a:t>, </a:t>
            </a:r>
            <a:r>
              <a:rPr lang="en-GB" i="1" dirty="0" err="1"/>
              <a:t>votre</a:t>
            </a:r>
            <a:r>
              <a:rPr lang="en-GB" i="1" dirty="0"/>
              <a:t> </a:t>
            </a:r>
            <a:r>
              <a:rPr lang="en-GB" i="1" dirty="0" err="1"/>
              <a:t>accompagnement</a:t>
            </a:r>
            <a:r>
              <a:rPr lang="en-GB" i="1" dirty="0"/>
              <a:t> </a:t>
            </a:r>
            <a:r>
              <a:rPr lang="en-GB" i="1" dirty="0" err="1"/>
              <a:t>n'est</a:t>
            </a:r>
            <a:r>
              <a:rPr lang="en-GB" i="1" dirty="0"/>
              <a:t> pas </a:t>
            </a:r>
            <a:r>
              <a:rPr lang="en-GB" i="1" dirty="0" err="1"/>
              <a:t>nécessaire</a:t>
            </a:r>
            <a:r>
              <a:rPr lang="en-GB" i="1" dirty="0"/>
              <a:t>. </a:t>
            </a:r>
            <a:endParaRPr dirty="0"/>
          </a:p>
          <a:p>
            <a:pPr marL="628650" lvl="1" indent="-171450" algn="l" rtl="0">
              <a:spcBef>
                <a:spcPts val="0"/>
              </a:spcBef>
              <a:spcAft>
                <a:spcPts val="0"/>
              </a:spcAft>
              <a:buClr>
                <a:schemeClr val="dk1"/>
              </a:buClr>
              <a:buSzPts val="1200"/>
              <a:buChar char="•"/>
            </a:pPr>
            <a:r>
              <a:rPr lang="en-GB" i="1" dirty="0"/>
              <a:t>Si les parents/</a:t>
            </a:r>
            <a:r>
              <a:rPr lang="en-GB" i="1" dirty="0" err="1"/>
              <a:t>responsables</a:t>
            </a:r>
            <a:r>
              <a:rPr lang="en-GB" i="1" dirty="0"/>
              <a:t>/</a:t>
            </a:r>
            <a:r>
              <a:rPr lang="en-GB" i="1" dirty="0" err="1"/>
              <a:t>adultes</a:t>
            </a:r>
            <a:r>
              <a:rPr lang="en-GB" i="1" dirty="0"/>
              <a:t> de </a:t>
            </a:r>
            <a:r>
              <a:rPr lang="en-GB" i="1" dirty="0" err="1"/>
              <a:t>confiance</a:t>
            </a:r>
            <a:r>
              <a:rPr lang="en-GB" i="1" dirty="0"/>
              <a:t> ne </a:t>
            </a:r>
            <a:r>
              <a:rPr lang="en-GB" i="1" dirty="0" err="1"/>
              <a:t>peuvent</a:t>
            </a:r>
            <a:r>
              <a:rPr lang="en-GB" i="1" dirty="0"/>
              <a:t> pas </a:t>
            </a:r>
            <a:r>
              <a:rPr lang="en-GB" i="1" dirty="0" err="1"/>
              <a:t>ou</a:t>
            </a:r>
            <a:r>
              <a:rPr lang="en-GB" i="1" dirty="0"/>
              <a:t> ne </a:t>
            </a:r>
            <a:r>
              <a:rPr lang="en-GB" i="1" dirty="0" err="1"/>
              <a:t>veulent</a:t>
            </a:r>
            <a:r>
              <a:rPr lang="en-GB" i="1" dirty="0"/>
              <a:t> pas </a:t>
            </a:r>
            <a:r>
              <a:rPr lang="en-GB" i="1" dirty="0" err="1"/>
              <a:t>accompagner</a:t>
            </a:r>
            <a:r>
              <a:rPr lang="en-GB" i="1" dirty="0"/>
              <a:t> </a:t>
            </a:r>
            <a:r>
              <a:rPr lang="en-GB" i="1" dirty="0" err="1"/>
              <a:t>l'enfant</a:t>
            </a:r>
            <a:r>
              <a:rPr lang="en-GB" i="1" dirty="0"/>
              <a:t> et que la </a:t>
            </a:r>
            <a:r>
              <a:rPr lang="en-GB" i="1" dirty="0" err="1"/>
              <a:t>réception</a:t>
            </a:r>
            <a:r>
              <a:rPr lang="en-GB" i="1" dirty="0"/>
              <a:t> du service </a:t>
            </a:r>
            <a:r>
              <a:rPr lang="en-GB" i="1" dirty="0" err="1"/>
              <a:t>est</a:t>
            </a:r>
            <a:r>
              <a:rPr lang="en-GB" i="1" dirty="0"/>
              <a:t> </a:t>
            </a:r>
            <a:r>
              <a:rPr lang="en-GB" i="1" dirty="0" err="1"/>
              <a:t>urgente</a:t>
            </a:r>
            <a:r>
              <a:rPr lang="en-GB" i="1" dirty="0"/>
              <a:t>, </a:t>
            </a:r>
            <a:r>
              <a:rPr lang="en-GB" i="1" dirty="0" err="1"/>
              <a:t>alors</a:t>
            </a:r>
            <a:r>
              <a:rPr lang="en-GB" i="1" dirty="0"/>
              <a:t> le </a:t>
            </a:r>
            <a:r>
              <a:rPr lang="en-GB" i="1" dirty="0" err="1"/>
              <a:t>gestionnaire</a:t>
            </a:r>
            <a:r>
              <a:rPr lang="en-GB" i="1" dirty="0"/>
              <a:t> de </a:t>
            </a:r>
            <a:r>
              <a:rPr lang="en-GB" i="1" dirty="0" err="1"/>
              <a:t>cas</a:t>
            </a:r>
            <a:r>
              <a:rPr lang="en-GB" i="1" dirty="0"/>
              <a:t> doit </a:t>
            </a:r>
            <a:r>
              <a:rPr lang="en-GB" i="1" dirty="0" err="1"/>
              <a:t>négocier</a:t>
            </a:r>
            <a:r>
              <a:rPr lang="en-GB" i="1" dirty="0"/>
              <a:t> avec les parents/</a:t>
            </a:r>
            <a:r>
              <a:rPr lang="en-GB" i="1" dirty="0" err="1"/>
              <a:t>responsables</a:t>
            </a:r>
            <a:r>
              <a:rPr lang="en-GB" i="1" dirty="0"/>
              <a:t>/</a:t>
            </a:r>
            <a:r>
              <a:rPr lang="en-GB" i="1" dirty="0" err="1"/>
              <a:t>adultes</a:t>
            </a:r>
            <a:r>
              <a:rPr lang="en-GB" i="1" dirty="0"/>
              <a:t> de </a:t>
            </a:r>
            <a:r>
              <a:rPr lang="en-GB" i="1" dirty="0" err="1"/>
              <a:t>confiance</a:t>
            </a:r>
            <a:r>
              <a:rPr lang="en-GB" i="1" dirty="0"/>
              <a:t> et </a:t>
            </a:r>
            <a:r>
              <a:rPr lang="en-GB" i="1" dirty="0" err="1"/>
              <a:t>accompagner</a:t>
            </a:r>
            <a:r>
              <a:rPr lang="en-GB" i="1" dirty="0"/>
              <a:t> </a:t>
            </a:r>
            <a:r>
              <a:rPr lang="en-GB" i="1" dirty="0" err="1"/>
              <a:t>l'enfant</a:t>
            </a:r>
            <a:r>
              <a:rPr lang="en-GB" i="1" dirty="0"/>
              <a:t> pour </a:t>
            </a:r>
            <a:r>
              <a:rPr lang="en-GB" i="1" dirty="0" err="1"/>
              <a:t>recevoir</a:t>
            </a:r>
            <a:r>
              <a:rPr lang="en-GB" i="1" dirty="0"/>
              <a:t> des </a:t>
            </a:r>
            <a:r>
              <a:rPr lang="en-GB" i="1" dirty="0" err="1"/>
              <a:t>soins</a:t>
            </a:r>
            <a:r>
              <a:rPr lang="en-GB" i="1" dirty="0"/>
              <a:t> </a:t>
            </a:r>
            <a:r>
              <a:rPr lang="en-GB" i="1" dirty="0" err="1"/>
              <a:t>immédiats</a:t>
            </a:r>
            <a:r>
              <a:rPr lang="en-GB" i="1" dirty="0"/>
              <a:t>. </a:t>
            </a:r>
            <a:endParaRPr dirty="0"/>
          </a:p>
          <a:p>
            <a:pPr marL="628650" lvl="1" indent="-171450" algn="l" rtl="0">
              <a:spcBef>
                <a:spcPts val="0"/>
              </a:spcBef>
              <a:spcAft>
                <a:spcPts val="0"/>
              </a:spcAft>
              <a:buClr>
                <a:schemeClr val="dk1"/>
              </a:buClr>
              <a:buSzPts val="1200"/>
              <a:buChar char="•"/>
            </a:pPr>
            <a:r>
              <a:rPr lang="en-GB" i="1" dirty="0"/>
              <a:t>Si </a:t>
            </a:r>
            <a:r>
              <a:rPr lang="en-GB" i="1" dirty="0" err="1"/>
              <a:t>cela</a:t>
            </a:r>
            <a:r>
              <a:rPr lang="en-GB" i="1" dirty="0"/>
              <a:t> </a:t>
            </a:r>
            <a:r>
              <a:rPr lang="en-GB" i="1" dirty="0" err="1"/>
              <a:t>n'est</a:t>
            </a:r>
            <a:r>
              <a:rPr lang="en-GB" i="1" dirty="0"/>
              <a:t> pas possible à court </a:t>
            </a:r>
            <a:r>
              <a:rPr lang="en-GB" i="1" dirty="0" err="1"/>
              <a:t>terme</a:t>
            </a:r>
            <a:r>
              <a:rPr lang="en-GB" i="1" dirty="0"/>
              <a:t>, par </a:t>
            </a:r>
            <a:r>
              <a:rPr lang="en-GB" i="1" dirty="0" err="1"/>
              <a:t>exemple</a:t>
            </a:r>
            <a:r>
              <a:rPr lang="en-GB" i="1" dirty="0"/>
              <a:t> </a:t>
            </a:r>
            <a:r>
              <a:rPr lang="en-GB" i="1" dirty="0" err="1"/>
              <a:t>en</a:t>
            </a:r>
            <a:r>
              <a:rPr lang="en-GB" i="1" dirty="0"/>
              <a:t> raison de la distance </a:t>
            </a:r>
            <a:r>
              <a:rPr lang="en-GB" i="1" dirty="0" err="1"/>
              <a:t>ou</a:t>
            </a:r>
            <a:r>
              <a:rPr lang="en-GB" i="1" dirty="0"/>
              <a:t> </a:t>
            </a:r>
            <a:r>
              <a:rPr lang="en-GB" i="1" dirty="0" err="1"/>
              <a:t>d'autres</a:t>
            </a:r>
            <a:r>
              <a:rPr lang="en-GB" i="1" dirty="0"/>
              <a:t> </a:t>
            </a:r>
            <a:r>
              <a:rPr lang="en-GB" i="1" dirty="0" err="1"/>
              <a:t>difficultés</a:t>
            </a:r>
            <a:r>
              <a:rPr lang="en-GB" i="1" dirty="0"/>
              <a:t>, un </a:t>
            </a:r>
            <a:r>
              <a:rPr lang="en-GB" i="1" dirty="0" err="1"/>
              <a:t>bénévole</a:t>
            </a:r>
            <a:r>
              <a:rPr lang="en-GB" i="1" dirty="0"/>
              <a:t> </a:t>
            </a:r>
            <a:r>
              <a:rPr lang="en-GB" i="1" dirty="0" err="1"/>
              <a:t>communautaire</a:t>
            </a:r>
            <a:r>
              <a:rPr lang="en-GB" i="1" dirty="0"/>
              <a:t> </a:t>
            </a:r>
            <a:r>
              <a:rPr lang="en-GB" i="1" dirty="0" err="1"/>
              <a:t>ou</a:t>
            </a:r>
            <a:r>
              <a:rPr lang="en-GB" i="1" dirty="0"/>
              <a:t> un </a:t>
            </a:r>
            <a:r>
              <a:rPr lang="en-GB" i="1" dirty="0" err="1"/>
              <a:t>autre</a:t>
            </a:r>
            <a:r>
              <a:rPr lang="en-GB" i="1" dirty="0"/>
              <a:t> </a:t>
            </a:r>
            <a:r>
              <a:rPr lang="en-GB" i="1" dirty="0" err="1"/>
              <a:t>adulte</a:t>
            </a:r>
            <a:r>
              <a:rPr lang="en-GB" i="1" dirty="0"/>
              <a:t> de </a:t>
            </a:r>
            <a:r>
              <a:rPr lang="en-GB" i="1" dirty="0" err="1"/>
              <a:t>confiance</a:t>
            </a:r>
            <a:r>
              <a:rPr lang="en-GB" i="1" dirty="0"/>
              <a:t> doit </a:t>
            </a:r>
            <a:r>
              <a:rPr lang="en-GB" i="1" dirty="0" err="1"/>
              <a:t>accompagner</a:t>
            </a:r>
            <a:r>
              <a:rPr lang="en-GB" i="1" dirty="0"/>
              <a:t> </a:t>
            </a:r>
            <a:r>
              <a:rPr lang="en-GB" i="1" dirty="0" err="1"/>
              <a:t>l'enfant</a:t>
            </a:r>
            <a:r>
              <a:rPr lang="en-GB" i="1" dirty="0"/>
              <a:t>. </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SUITE 🡪</a:t>
            </a:r>
            <a:endParaRPr b="1" dirty="0"/>
          </a:p>
        </p:txBody>
      </p:sp>
      <p:sp>
        <p:nvSpPr>
          <p:cNvPr id="629" name="Google Shape;629;p3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3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31: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171450" lvl="0" indent="-171450" algn="l" rtl="0">
              <a:spcBef>
                <a:spcPts val="0"/>
              </a:spcBef>
              <a:spcAft>
                <a:spcPts val="0"/>
              </a:spcAft>
              <a:buClr>
                <a:schemeClr val="dk1"/>
              </a:buClr>
              <a:buSzPts val="1200"/>
              <a:buChar char="•"/>
            </a:pPr>
            <a:r>
              <a:rPr lang="en-GB" i="1"/>
              <a:t>Un enfant ayant des besoins urgents en matière de santé physique, sexuelle et reproductive devra plus que probablement être accompagné chez le prestataire de soins par le gestionnaire de cas. </a:t>
            </a:r>
            <a:endParaRPr/>
          </a:p>
          <a:p>
            <a:pPr marL="628650" lvl="1" indent="-171450" algn="l" rtl="0">
              <a:spcBef>
                <a:spcPts val="0"/>
              </a:spcBef>
              <a:spcAft>
                <a:spcPts val="0"/>
              </a:spcAft>
              <a:buClr>
                <a:schemeClr val="dk1"/>
              </a:buClr>
              <a:buSzPts val="1200"/>
              <a:buChar char="•"/>
            </a:pPr>
            <a:r>
              <a:rPr lang="en-GB" i="1"/>
              <a:t>Si les parents, la personne qui s'occupe de l'enfant ou l'adulte de confiance sont en mesure d'accompagner l'enfant, qu'ils n'ont pas besoin de votre soutien et que vous êtes sûr qu'ils partiront immédiatement, votre accompagnement n'est pas nécessaire. </a:t>
            </a:r>
            <a:endParaRPr/>
          </a:p>
          <a:p>
            <a:pPr marL="628650" lvl="1" indent="-171450" algn="l" rtl="0">
              <a:spcBef>
                <a:spcPts val="0"/>
              </a:spcBef>
              <a:spcAft>
                <a:spcPts val="0"/>
              </a:spcAft>
              <a:buClr>
                <a:schemeClr val="dk1"/>
              </a:buClr>
              <a:buSzPts val="1200"/>
              <a:buChar char="•"/>
            </a:pPr>
            <a:r>
              <a:rPr lang="en-GB" i="1"/>
              <a:t>Si les parents/responsables/adultes de confiance ne peuvent pas ou ne veulent pas accompagner l'enfant et que la réception du service est urgente, alors le gestionnaire de cas doit négocier avec les parents/responsables/adultes de confiance et accompagner l'enfant pour recevoir des soins immédiats. </a:t>
            </a:r>
            <a:endParaRPr/>
          </a:p>
          <a:p>
            <a:pPr marL="628650" lvl="1" indent="-171450" algn="l" rtl="0">
              <a:spcBef>
                <a:spcPts val="0"/>
              </a:spcBef>
              <a:spcAft>
                <a:spcPts val="0"/>
              </a:spcAft>
              <a:buClr>
                <a:schemeClr val="dk1"/>
              </a:buClr>
              <a:buSzPts val="1200"/>
              <a:buChar char="•"/>
            </a:pPr>
            <a:r>
              <a:rPr lang="en-GB" i="1"/>
              <a:t>Si cela n'est pas possible à court terme, par exemple en raison de la distance ou d'autres difficultés, un bénévole communautaire ou un autre adulte de confiance doit accompagner l'enfant. </a:t>
            </a:r>
            <a:endParaRPr/>
          </a:p>
          <a:p>
            <a:pPr marL="171450" lvl="0" indent="-171450" algn="l" rtl="0">
              <a:spcBef>
                <a:spcPts val="0"/>
              </a:spcBef>
              <a:spcAft>
                <a:spcPts val="0"/>
              </a:spcAft>
              <a:buClr>
                <a:schemeClr val="dk1"/>
              </a:buClr>
              <a:buSzPts val="1200"/>
              <a:buChar char="•"/>
            </a:pPr>
            <a:r>
              <a:rPr lang="en-GB" i="1"/>
              <a:t>Le gestionnaire de cas a un rôle très important à jouer pour assurer l'accès aux services de soins immédiats et pour défendre les besoins de l'enfant. </a:t>
            </a:r>
            <a:endParaRPr/>
          </a:p>
          <a:p>
            <a:pPr marL="628650" lvl="1" indent="-171450" algn="l" rtl="0">
              <a:spcBef>
                <a:spcPts val="0"/>
              </a:spcBef>
              <a:spcAft>
                <a:spcPts val="0"/>
              </a:spcAft>
              <a:buClr>
                <a:schemeClr val="dk1"/>
              </a:buClr>
              <a:buSzPts val="1200"/>
              <a:buChar char="•"/>
            </a:pPr>
            <a:r>
              <a:rPr lang="en-GB"/>
              <a:t>Comme pertinent : </a:t>
            </a:r>
            <a:r>
              <a:rPr lang="en-GB" i="1"/>
              <a:t>N'oubliez pas qu'il existe un fonds de gestion des cas d'urgence qui devrait être disponible pour aider les familles à payer les frais médicaux et le transport afin de garantir l'accès aux services de soins de santé urgents.</a:t>
            </a:r>
            <a:endParaRPr/>
          </a:p>
          <a:p>
            <a:pPr marL="171450" lvl="0" indent="-171450" algn="l" rtl="0">
              <a:spcBef>
                <a:spcPts val="0"/>
              </a:spcBef>
              <a:spcAft>
                <a:spcPts val="0"/>
              </a:spcAft>
              <a:buClr>
                <a:schemeClr val="dk1"/>
              </a:buClr>
              <a:buSzPts val="1200"/>
              <a:buChar char="•"/>
            </a:pPr>
            <a:r>
              <a:rPr lang="en-GB" i="1"/>
              <a:t>Comme pour toute orientation, le consentement de l'enfant, du parent, de la personne en charge et/ou de l'adulte de confiance doit être obtenu avant de procéder à l'orientation.</a:t>
            </a:r>
            <a:endParaRPr i="1"/>
          </a:p>
          <a:p>
            <a:pPr marL="628650" lvl="1" indent="-171450" algn="l" rtl="0">
              <a:spcBef>
                <a:spcPts val="0"/>
              </a:spcBef>
              <a:spcAft>
                <a:spcPts val="0"/>
              </a:spcAft>
              <a:buClr>
                <a:schemeClr val="dk1"/>
              </a:buClr>
              <a:buSzPts val="1200"/>
              <a:buChar char="•"/>
            </a:pPr>
            <a:r>
              <a:rPr lang="en-GB" i="1"/>
              <a:t>Toutefois, le consentement peut être annulé dans l'intérêt supérieur de l'enfant, en particulier si le fait de recevoir le service peut lui sauver la vie.</a:t>
            </a:r>
            <a:endParaRPr/>
          </a:p>
          <a:p>
            <a:pPr marL="628650" lvl="1" indent="-171450" algn="l" rtl="0">
              <a:spcBef>
                <a:spcPts val="0"/>
              </a:spcBef>
              <a:spcAft>
                <a:spcPts val="0"/>
              </a:spcAft>
              <a:buClr>
                <a:schemeClr val="dk1"/>
              </a:buClr>
              <a:buSzPts val="1200"/>
              <a:buChar char="•"/>
            </a:pPr>
            <a:r>
              <a:rPr lang="en-GB" i="1"/>
              <a:t>Ne soyez jamais agressif. Expliquez plutôt pourquoi il est essentiel que l'enfant reçoive une attention médicale urgente afin de réduire le risque de complications supplémentaires ou de décès. </a:t>
            </a:r>
            <a:endParaRPr/>
          </a:p>
          <a:p>
            <a:pPr marL="628650" lvl="1" indent="-171450" algn="l" rtl="0">
              <a:spcBef>
                <a:spcPts val="0"/>
              </a:spcBef>
              <a:spcAft>
                <a:spcPts val="0"/>
              </a:spcAft>
              <a:buClr>
                <a:schemeClr val="dk1"/>
              </a:buClr>
              <a:buSzPts val="1200"/>
              <a:buChar char="•"/>
            </a:pPr>
            <a:r>
              <a:rPr lang="en-GB" i="1"/>
              <a:t>Pour les enfants qui ont été victimes d'abus sexuels, les soins cliniques peuvent être une expérience traumatisante, il est donc important d'en tenir compte et de s'assurer que le service a été contrôlé et que les informations sur les soins médicaux sont décrites à l'enfant d'une manière qu'il comprend.  </a:t>
            </a:r>
            <a:endParaRPr/>
          </a:p>
          <a:p>
            <a:pPr marL="171450" lvl="0" indent="-95250" algn="l" rtl="0">
              <a:spcBef>
                <a:spcPts val="0"/>
              </a:spcBef>
              <a:spcAft>
                <a:spcPts val="0"/>
              </a:spcAft>
              <a:buClr>
                <a:schemeClr val="dk1"/>
              </a:buClr>
              <a:buSzPts val="1200"/>
              <a:buNone/>
            </a:pPr>
            <a:endParaRPr/>
          </a:p>
        </p:txBody>
      </p:sp>
      <p:sp>
        <p:nvSpPr>
          <p:cNvPr id="657" name="Google Shape;657;p3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
        <p:nvSpPr>
          <p:cNvPr id="658" name="Google Shape;658;p3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Les enfants qui ont subi des abus sexuels doivent recevoir des soins cliniques en temps utile, dans un délai de 72h à 120h, ou plus tôt si possible.</a:t>
            </a:r>
            <a:endParaRPr/>
          </a:p>
          <a:p>
            <a:pPr marL="171450" lvl="0" indent="-171450" algn="l" rtl="0">
              <a:spcBef>
                <a:spcPts val="0"/>
              </a:spcBef>
              <a:spcAft>
                <a:spcPts val="0"/>
              </a:spcAft>
              <a:buClr>
                <a:schemeClr val="dk1"/>
              </a:buClr>
              <a:buSzPts val="1200"/>
              <a:buChar char="•"/>
            </a:pPr>
            <a:r>
              <a:rPr lang="en-GB" i="1"/>
              <a:t>Les soins cliniques suivants sont recommandés : </a:t>
            </a:r>
            <a:endParaRPr/>
          </a:p>
          <a:p>
            <a:pPr marL="628650" lvl="1" indent="-171450" algn="l" rtl="0">
              <a:spcBef>
                <a:spcPts val="0"/>
              </a:spcBef>
              <a:spcAft>
                <a:spcPts val="0"/>
              </a:spcAft>
              <a:buClr>
                <a:schemeClr val="dk1"/>
              </a:buClr>
              <a:buSzPts val="1200"/>
              <a:buChar char="•"/>
            </a:pPr>
            <a:r>
              <a:rPr lang="en-GB" i="1"/>
              <a:t>Prévention des infections sexuellement transmissibles</a:t>
            </a:r>
            <a:endParaRPr/>
          </a:p>
          <a:p>
            <a:pPr marL="1085850" lvl="2" indent="-171450" algn="l" rtl="0">
              <a:spcBef>
                <a:spcPts val="0"/>
              </a:spcBef>
              <a:spcAft>
                <a:spcPts val="0"/>
              </a:spcAft>
              <a:buClr>
                <a:schemeClr val="dk1"/>
              </a:buClr>
              <a:buSzPts val="1200"/>
              <a:buChar char="•"/>
            </a:pPr>
            <a:r>
              <a:rPr lang="en-GB" i="1"/>
              <a:t>Le risque d'infections sexuellement transmissibles peut être réduit par un traitement médical en temps utile. </a:t>
            </a:r>
            <a:endParaRPr/>
          </a:p>
          <a:p>
            <a:pPr marL="1085850" lvl="2" indent="-171450" algn="l" rtl="0">
              <a:spcBef>
                <a:spcPts val="0"/>
              </a:spcBef>
              <a:spcAft>
                <a:spcPts val="0"/>
              </a:spcAft>
              <a:buClr>
                <a:schemeClr val="dk1"/>
              </a:buClr>
              <a:buSzPts val="1200"/>
              <a:buChar char="•"/>
            </a:pPr>
            <a:r>
              <a:rPr lang="en-GB" i="1"/>
              <a:t>Le risque de contracter le VIH peut être réduit si l'enfant survivant est orienté vers des soins médicaux pour recevoir une prophylaxie post-exposition au VIH dans les 3 jours (72 heures). </a:t>
            </a:r>
            <a:endParaRPr i="1"/>
          </a:p>
          <a:p>
            <a:pPr marL="628650" lvl="1" indent="-171450" algn="l" rtl="0">
              <a:spcBef>
                <a:spcPts val="0"/>
              </a:spcBef>
              <a:spcAft>
                <a:spcPts val="0"/>
              </a:spcAft>
              <a:buClr>
                <a:schemeClr val="dk1"/>
              </a:buClr>
              <a:buSzPts val="1200"/>
              <a:buChar char="•"/>
            </a:pPr>
            <a:r>
              <a:rPr lang="en-GB" i="1"/>
              <a:t>Prévention des grossesses non désirées</a:t>
            </a:r>
            <a:endParaRPr/>
          </a:p>
          <a:p>
            <a:pPr marL="1085850" lvl="2" indent="-171450" algn="l" rtl="0">
              <a:spcBef>
                <a:spcPts val="0"/>
              </a:spcBef>
              <a:spcAft>
                <a:spcPts val="0"/>
              </a:spcAft>
              <a:buClr>
                <a:schemeClr val="dk1"/>
              </a:buClr>
              <a:buSzPts val="1200"/>
              <a:buChar char="•"/>
            </a:pPr>
            <a:r>
              <a:rPr lang="en-GB" i="1"/>
              <a:t>Le risque de grossesse non désirée peut être réduit si une survivante est orientée vers des soins médicaux pour recevoir une contraception d'urgence dans les 5 jours (120 heures).</a:t>
            </a:r>
            <a:endParaRPr/>
          </a:p>
          <a:p>
            <a:pPr marL="628650" lvl="1" indent="-171450" algn="l" rtl="0">
              <a:spcBef>
                <a:spcPts val="0"/>
              </a:spcBef>
              <a:spcAft>
                <a:spcPts val="0"/>
              </a:spcAft>
              <a:buClr>
                <a:schemeClr val="dk1"/>
              </a:buClr>
              <a:buSzPts val="1200"/>
              <a:buChar char="•"/>
            </a:pPr>
            <a:r>
              <a:rPr lang="en-GB" i="1"/>
              <a:t>Traitement des blessures ou des douleurs :</a:t>
            </a:r>
            <a:endParaRPr/>
          </a:p>
          <a:p>
            <a:pPr marL="1085850" lvl="2" indent="-171450" algn="l" rtl="0">
              <a:spcBef>
                <a:spcPts val="0"/>
              </a:spcBef>
              <a:spcAft>
                <a:spcPts val="0"/>
              </a:spcAft>
              <a:buClr>
                <a:schemeClr val="dk1"/>
              </a:buClr>
              <a:buSzPts val="1200"/>
              <a:buChar char="•"/>
            </a:pPr>
            <a:r>
              <a:rPr lang="en-GB" i="1"/>
              <a:t>Selon la gravité et la nature de la blessure (c'est-à-dire des os cassés, des blessures ou des lésions internes), des soins médicaux immédiats peuvent être nécessaires. </a:t>
            </a:r>
            <a:endParaRPr/>
          </a:p>
          <a:p>
            <a:pPr marL="1085850" lvl="2" indent="-171450" algn="l" rtl="0">
              <a:spcBef>
                <a:spcPts val="0"/>
              </a:spcBef>
              <a:spcAft>
                <a:spcPts val="0"/>
              </a:spcAft>
              <a:buClr>
                <a:schemeClr val="dk1"/>
              </a:buClr>
              <a:buSzPts val="1200"/>
              <a:buChar char="•"/>
            </a:pPr>
            <a:r>
              <a:rPr lang="en-GB" i="1"/>
              <a:t>Certaines blessures graves et potentiellement mortelles ne sont pas faciles à détecter, car elles ne sont pas toujours visibles physiquement ou associées à la douleur. </a:t>
            </a:r>
            <a:endParaRPr/>
          </a:p>
          <a:p>
            <a:pPr marL="628650" lvl="1" indent="-171450" algn="l" rtl="0">
              <a:spcBef>
                <a:spcPts val="0"/>
              </a:spcBef>
              <a:spcAft>
                <a:spcPts val="0"/>
              </a:spcAft>
              <a:buClr>
                <a:schemeClr val="dk1"/>
              </a:buClr>
              <a:buSzPts val="1200"/>
              <a:buChar char="•"/>
            </a:pPr>
            <a:r>
              <a:rPr lang="en-GB" i="1"/>
              <a:t>Collecte de preuves médico-légales</a:t>
            </a:r>
            <a:endParaRPr/>
          </a:p>
          <a:p>
            <a:pPr marL="1085850" lvl="2" indent="-171450" algn="l" rtl="0">
              <a:spcBef>
                <a:spcPts val="0"/>
              </a:spcBef>
              <a:spcAft>
                <a:spcPts val="0"/>
              </a:spcAft>
              <a:buClr>
                <a:schemeClr val="dk1"/>
              </a:buClr>
              <a:buSzPts val="1200"/>
              <a:buChar char="•"/>
            </a:pPr>
            <a:r>
              <a:rPr lang="en-GB" i="1"/>
              <a:t>Dans les cas où cette option est sûre et où la victime le demande pour des raisons juridiques, un examen médical professionnel peut être organisé et enregistré dès que possible (dans les 48 heures). </a:t>
            </a:r>
            <a:endParaRPr/>
          </a:p>
          <a:p>
            <a:pPr marL="1085850" lvl="2" indent="-171450" algn="l" rtl="0">
              <a:spcBef>
                <a:spcPts val="0"/>
              </a:spcBef>
              <a:spcAft>
                <a:spcPts val="0"/>
              </a:spcAft>
              <a:buClr>
                <a:schemeClr val="dk1"/>
              </a:buClr>
              <a:buSzPts val="1200"/>
              <a:buChar char="•"/>
            </a:pPr>
            <a:r>
              <a:rPr lang="en-GB" i="1"/>
              <a:t>Les organisations doivent également savoir si la loi exige qu'un enfant survivant d'un abus sexuel subisse un examen médico-légal.</a:t>
            </a:r>
            <a:endParaRPr i="1"/>
          </a:p>
          <a:p>
            <a:pPr marL="171450" lvl="0" indent="-171450" algn="l" rtl="0">
              <a:spcBef>
                <a:spcPts val="0"/>
              </a:spcBef>
              <a:spcAft>
                <a:spcPts val="0"/>
              </a:spcAft>
              <a:buClr>
                <a:schemeClr val="dk1"/>
              </a:buClr>
              <a:buSzPts val="1200"/>
              <a:buChar char="•"/>
            </a:pPr>
            <a:r>
              <a:rPr lang="en-GB"/>
              <a:t>Source : Directives cliniques de l'OMS - Répondre aux enfants et aux adolescents qui ont été victimes d'abus sexuels</a:t>
            </a:r>
            <a:endParaRPr/>
          </a:p>
        </p:txBody>
      </p:sp>
      <p:sp>
        <p:nvSpPr>
          <p:cNvPr id="663" name="Google Shape;663;p3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 </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680" name="Google Shape;680;p3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3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3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5 DURÉE : 1h15</a:t>
            </a:r>
            <a:endParaRPr i="1"/>
          </a:p>
          <a:p>
            <a:pPr marL="0" lvl="0" indent="0" algn="l" rtl="0">
              <a:spcBef>
                <a:spcPts val="0"/>
              </a:spcBef>
              <a:spcAft>
                <a:spcPts val="0"/>
              </a:spcAft>
              <a:buClr>
                <a:schemeClr val="dk1"/>
              </a:buClr>
              <a:buSzPts val="1200"/>
              <a:buNone/>
            </a:pPr>
            <a:r>
              <a:rPr lang="en-GB" i="1"/>
              <a:t>______________________________________________________________________________</a:t>
            </a:r>
            <a:endParaRPr/>
          </a:p>
          <a:p>
            <a:pPr marL="0" lvl="0" indent="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 Au cours de cette session, nous apprendrons ce qu'est le plan de sécurité et nous ferons la démonstration de divers outils qui peuvent être utilisés avec des enfants d'âges et de stades de développement différents.</a:t>
            </a:r>
            <a:endParaRPr/>
          </a:p>
        </p:txBody>
      </p:sp>
      <p:sp>
        <p:nvSpPr>
          <p:cNvPr id="690" name="Google Shape;690;p3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3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b="0"/>
              <a:t>Présenter la diapositive</a:t>
            </a:r>
            <a:endParaRPr b="0">
              <a:solidFill>
                <a:schemeClr val="dk1"/>
              </a:solidFill>
            </a:endParaRPr>
          </a:p>
          <a:p>
            <a:pPr marL="171450" lvl="0" indent="-171450" algn="l" rtl="0">
              <a:spcBef>
                <a:spcPts val="0"/>
              </a:spcBef>
              <a:spcAft>
                <a:spcPts val="0"/>
              </a:spcAft>
              <a:buClr>
                <a:srgbClr val="000000"/>
              </a:buClr>
              <a:buSzPts val="1200"/>
              <a:buChar char="•"/>
            </a:pPr>
            <a:r>
              <a:rPr lang="en-GB" i="1">
                <a:solidFill>
                  <a:srgbClr val="000000"/>
                </a:solidFill>
              </a:rPr>
              <a:t>Le plan de la sécurité ne consiste pas toujours à soustraire l'enfant à un risque particulier, mais à réduire le risque en sachant quoi faire en cas de situation dangereuse.</a:t>
            </a:r>
            <a:endParaRPr/>
          </a:p>
          <a:p>
            <a:pPr marL="171450" lvl="0" indent="-171450" algn="l" rtl="0">
              <a:spcBef>
                <a:spcPts val="0"/>
              </a:spcBef>
              <a:spcAft>
                <a:spcPts val="0"/>
              </a:spcAft>
              <a:buClr>
                <a:srgbClr val="000000"/>
              </a:buClr>
              <a:buSzPts val="1200"/>
              <a:buChar char="•"/>
            </a:pPr>
            <a:r>
              <a:rPr lang="en-GB" i="1">
                <a:solidFill>
                  <a:srgbClr val="000000"/>
                </a:solidFill>
              </a:rPr>
              <a:t>Le plan de sécurité doit être élaboré avec l'enfant et son responsable, l'adulte de confiance ou le parent, lorsque cela est sûr et approprié pour les impliquer dans l'élaboration du plan. </a:t>
            </a:r>
            <a:endParaRPr/>
          </a:p>
          <a:p>
            <a:pPr marL="171450" lvl="0" indent="-171450" algn="l" rtl="0">
              <a:spcBef>
                <a:spcPts val="0"/>
              </a:spcBef>
              <a:spcAft>
                <a:spcPts val="0"/>
              </a:spcAft>
              <a:buClr>
                <a:srgbClr val="000000"/>
              </a:buClr>
              <a:buSzPts val="1200"/>
              <a:buChar char="•"/>
            </a:pPr>
            <a:r>
              <a:rPr lang="en-GB" i="1">
                <a:solidFill>
                  <a:srgbClr val="000000"/>
                </a:solidFill>
              </a:rPr>
              <a:t>Si les soignants ou les parents sont les auteurs de la maltraitance ou si le fait d'impliquer des membres de la famille risque de provoquer des dommages supplémentaires, élaborez le plan de sécurité sans leur participation. </a:t>
            </a:r>
            <a:endParaRPr i="1">
              <a:solidFill>
                <a:srgbClr val="000000"/>
              </a:solidFill>
            </a:endParaRPr>
          </a:p>
          <a:p>
            <a:pPr marL="171450" lvl="0" indent="-171450" algn="l" rtl="0">
              <a:spcBef>
                <a:spcPts val="0"/>
              </a:spcBef>
              <a:spcAft>
                <a:spcPts val="0"/>
              </a:spcAft>
              <a:buClr>
                <a:srgbClr val="000000"/>
              </a:buClr>
              <a:buSzPts val="1200"/>
              <a:buChar char="•"/>
            </a:pPr>
            <a:r>
              <a:rPr lang="en-GB" i="1">
                <a:solidFill>
                  <a:srgbClr val="000000"/>
                </a:solidFill>
              </a:rPr>
              <a:t>Des plans de sécurité doivent </a:t>
            </a:r>
            <a:r>
              <a:rPr lang="en-GB" i="1"/>
              <a:t>être créés pour aider l'enfant à se sentir plus en sécurité et à savoir quoi faire lorsqu'il se sent en danger. </a:t>
            </a:r>
            <a:endParaRPr i="1"/>
          </a:p>
          <a:p>
            <a:pPr marL="171450" lvl="0" indent="-171450" algn="l" rtl="0">
              <a:spcBef>
                <a:spcPts val="0"/>
              </a:spcBef>
              <a:spcAft>
                <a:spcPts val="0"/>
              </a:spcAft>
              <a:buClr>
                <a:schemeClr val="dk1"/>
              </a:buClr>
              <a:buSzPts val="1200"/>
              <a:buChar char="•"/>
            </a:pPr>
            <a:r>
              <a:rPr lang="en-GB" i="1"/>
              <a:t>Se souvenir des fonctions essentielles d'un gestionnaire de cas (fonction de coordination, de soutien et de gestion de l'information)</a:t>
            </a:r>
            <a:endParaRPr/>
          </a:p>
          <a:p>
            <a:pPr marL="628650" lvl="1" indent="-171450" algn="l" rtl="0">
              <a:spcBef>
                <a:spcPts val="0"/>
              </a:spcBef>
              <a:spcAft>
                <a:spcPts val="0"/>
              </a:spcAft>
              <a:buClr>
                <a:schemeClr val="dk1"/>
              </a:buClr>
              <a:buSzPts val="1200"/>
              <a:buChar char="•"/>
            </a:pPr>
            <a:r>
              <a:rPr lang="en-GB" i="1"/>
              <a:t>La création d'un plan de sécurité avec l'enfant est une forme de soutien direct. </a:t>
            </a:r>
            <a:endParaRPr i="1"/>
          </a:p>
        </p:txBody>
      </p:sp>
      <p:sp>
        <p:nvSpPr>
          <p:cNvPr id="696" name="Google Shape;696;p3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
        <p:nvSpPr>
          <p:cNvPr id="697" name="Google Shape;697;p3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 </a:t>
            </a:r>
            <a:endParaRPr/>
          </a:p>
          <a:p>
            <a:pPr marL="171450" lvl="0" indent="-171450" algn="l" rtl="0">
              <a:spcBef>
                <a:spcPts val="0"/>
              </a:spcBef>
              <a:spcAft>
                <a:spcPts val="0"/>
              </a:spcAft>
              <a:buClr>
                <a:schemeClr val="dk1"/>
              </a:buClr>
              <a:buSzPts val="1200"/>
              <a:buChar char="•"/>
            </a:pPr>
            <a:r>
              <a:rPr lang="en-GB" i="1"/>
              <a:t>Le plan de sécurité est un outil permettant de discuter de la manière d'accroître la sécurité et de se sentir plus en sécurité dans différentes situations. </a:t>
            </a:r>
            <a:endParaRPr/>
          </a:p>
          <a:p>
            <a:pPr marL="171450" lvl="0" indent="-171450" algn="l" rtl="0">
              <a:spcBef>
                <a:spcPts val="0"/>
              </a:spcBef>
              <a:spcAft>
                <a:spcPts val="0"/>
              </a:spcAft>
              <a:buClr>
                <a:schemeClr val="dk1"/>
              </a:buClr>
              <a:buSzPts val="1200"/>
              <a:buChar char="•"/>
            </a:pPr>
            <a:r>
              <a:rPr lang="en-GB" i="1"/>
              <a:t>Au cours de cette session, nous examinerons des outils spécifiques qui peuvent être utiles pour mener cette discussion et identifier des actions. </a:t>
            </a:r>
            <a:endParaRPr/>
          </a:p>
          <a:p>
            <a:pPr marL="628650" lvl="1" indent="-171450" algn="l" rtl="0">
              <a:spcBef>
                <a:spcPts val="0"/>
              </a:spcBef>
              <a:spcAft>
                <a:spcPts val="0"/>
              </a:spcAft>
              <a:buClr>
                <a:schemeClr val="dk1"/>
              </a:buClr>
              <a:buSzPts val="1200"/>
              <a:buChar char="•"/>
            </a:pPr>
            <a:r>
              <a:rPr lang="en-GB" i="1"/>
              <a:t>Il n'est cependant pas nécessaire d'utiliser ces outils spécifiques de plan de sécurité</a:t>
            </a:r>
            <a:endParaRPr i="1"/>
          </a:p>
          <a:p>
            <a:pPr marL="628650" lvl="1" indent="-171450" algn="l" rtl="0">
              <a:spcBef>
                <a:spcPts val="0"/>
              </a:spcBef>
              <a:spcAft>
                <a:spcPts val="0"/>
              </a:spcAft>
              <a:buClr>
                <a:schemeClr val="dk1"/>
              </a:buClr>
              <a:buSzPts val="1200"/>
              <a:buChar char="•"/>
            </a:pPr>
            <a:r>
              <a:rPr lang="en-GB" i="1"/>
              <a:t>Ils servent de guide pour créer des plans avec les enfants et leurs responsables/parents (lorsque cela est sûr et approprié).</a:t>
            </a:r>
            <a:endParaRPr/>
          </a:p>
          <a:p>
            <a:pPr marL="628650" lvl="1" indent="-171450" algn="l" rtl="0">
              <a:spcBef>
                <a:spcPts val="0"/>
              </a:spcBef>
              <a:spcAft>
                <a:spcPts val="0"/>
              </a:spcAft>
              <a:buClr>
                <a:schemeClr val="dk1"/>
              </a:buClr>
              <a:buSzPts val="1200"/>
              <a:buChar char="•"/>
            </a:pPr>
            <a:r>
              <a:rPr lang="en-GB" i="1"/>
              <a:t>Comme toujours, un gestionnaire de cas doit être et rester flexible. Un plan de sécurité peut être ajusté à tout moment. </a:t>
            </a:r>
            <a:endParaRPr/>
          </a:p>
        </p:txBody>
      </p:sp>
      <p:sp>
        <p:nvSpPr>
          <p:cNvPr id="717" name="Google Shape;717;p3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3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3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La sécurité est aussi un sentiment, elle est personnelle et subjective. </a:t>
            </a:r>
            <a:endParaRPr/>
          </a:p>
          <a:p>
            <a:pPr marL="628650" lvl="1" indent="-171450" algn="l" rtl="0">
              <a:spcBef>
                <a:spcPts val="0"/>
              </a:spcBef>
              <a:spcAft>
                <a:spcPts val="0"/>
              </a:spcAft>
              <a:buClr>
                <a:schemeClr val="dk1"/>
              </a:buClr>
              <a:buSzPts val="1200"/>
              <a:buChar char="•"/>
            </a:pPr>
            <a:r>
              <a:rPr lang="en-GB" i="1"/>
              <a:t>Par exemple, un enfant peut se sentir effrayé et en danger dans un hôpital, alors que les hôpitaux sont souvent bien protégés et qu'objectivement l'enfant est en sécurité à l'hôpital.</a:t>
            </a:r>
            <a:endParaRPr/>
          </a:p>
          <a:p>
            <a:pPr marL="171450" lvl="0" indent="-171450" algn="l" rtl="0">
              <a:spcBef>
                <a:spcPts val="0"/>
              </a:spcBef>
              <a:spcAft>
                <a:spcPts val="0"/>
              </a:spcAft>
              <a:buClr>
                <a:schemeClr val="dk1"/>
              </a:buClr>
              <a:buSzPts val="1200"/>
              <a:buChar char="•"/>
            </a:pPr>
            <a:r>
              <a:rPr lang="en-GB" i="1"/>
              <a:t>Plans de sécurité :</a:t>
            </a:r>
            <a:endParaRPr/>
          </a:p>
          <a:p>
            <a:pPr marL="628650" lvl="1" indent="-171450" algn="l" rtl="0">
              <a:spcBef>
                <a:spcPts val="0"/>
              </a:spcBef>
              <a:spcAft>
                <a:spcPts val="0"/>
              </a:spcAft>
              <a:buClr>
                <a:schemeClr val="dk1"/>
              </a:buClr>
              <a:buSzPts val="1200"/>
              <a:buChar char="•"/>
            </a:pPr>
            <a:r>
              <a:rPr lang="en-GB" i="1"/>
              <a:t>Peut faire une grande différence en ce qui concerne le sentiment de sécurité des enfants et leur confiance pour faire face aux situations à risque.</a:t>
            </a:r>
            <a:endParaRPr/>
          </a:p>
          <a:p>
            <a:pPr marL="628650" lvl="1" indent="-171450" algn="l" rtl="0">
              <a:spcBef>
                <a:spcPts val="0"/>
              </a:spcBef>
              <a:spcAft>
                <a:spcPts val="0"/>
              </a:spcAft>
              <a:buClr>
                <a:schemeClr val="dk1"/>
              </a:buClr>
              <a:buSzPts val="1200"/>
              <a:buChar char="•"/>
            </a:pPr>
            <a:r>
              <a:rPr lang="en-GB" i="1"/>
              <a:t>Doit être développé avec soin </a:t>
            </a:r>
            <a:endParaRPr/>
          </a:p>
          <a:p>
            <a:pPr marL="628650" lvl="1" indent="-171450" algn="l" rtl="0">
              <a:spcBef>
                <a:spcPts val="0"/>
              </a:spcBef>
              <a:spcAft>
                <a:spcPts val="0"/>
              </a:spcAft>
              <a:buClr>
                <a:schemeClr val="dk1"/>
              </a:buClr>
              <a:buSzPts val="1200"/>
              <a:buChar char="•"/>
            </a:pPr>
            <a:r>
              <a:rPr lang="en-GB" i="1"/>
              <a:t>Doit se concentrer sur les actions qui relèvent de la capacité, du pouvoir et du contrôle de l'enfant. </a:t>
            </a:r>
            <a:endParaRPr i="1"/>
          </a:p>
          <a:p>
            <a:pPr marL="171450" lvl="0" indent="-171450" algn="l" rtl="0">
              <a:spcBef>
                <a:spcPts val="0"/>
              </a:spcBef>
              <a:spcAft>
                <a:spcPts val="0"/>
              </a:spcAft>
              <a:buClr>
                <a:schemeClr val="dk1"/>
              </a:buClr>
              <a:buSzPts val="1200"/>
              <a:buChar char="•"/>
            </a:pPr>
            <a:r>
              <a:rPr lang="en-GB" i="1"/>
              <a:t>Il y a des risques associés à l'élaboration d'un plan de sécurité avec un enfant qui doivent être pris en considération.</a:t>
            </a:r>
            <a:endParaRPr i="1"/>
          </a:p>
          <a:p>
            <a:pPr marL="628650" lvl="1" indent="-171450" algn="l" rtl="0">
              <a:spcBef>
                <a:spcPts val="0"/>
              </a:spcBef>
              <a:spcAft>
                <a:spcPts val="0"/>
              </a:spcAft>
              <a:buClr>
                <a:schemeClr val="dk1"/>
              </a:buClr>
              <a:buSzPts val="1200"/>
              <a:buChar char="•"/>
            </a:pPr>
            <a:r>
              <a:rPr lang="en-GB" i="1"/>
              <a:t>Re-traumatisation :</a:t>
            </a:r>
            <a:endParaRPr/>
          </a:p>
          <a:p>
            <a:pPr marL="1085850" lvl="2" indent="-171450" algn="l" rtl="0">
              <a:spcBef>
                <a:spcPts val="0"/>
              </a:spcBef>
              <a:spcAft>
                <a:spcPts val="0"/>
              </a:spcAft>
              <a:buClr>
                <a:schemeClr val="dk1"/>
              </a:buClr>
              <a:buSzPts val="1200"/>
              <a:buChar char="•"/>
            </a:pPr>
            <a:r>
              <a:rPr lang="en-GB" i="1"/>
              <a:t>Évitez cela en vous concentrant sur les ressources et les personnes positives et favorables qui entourent l'enfant, plutôt que d'entrer dans les détails des choses qui font que l'enfant ne se sent pas en sécurité ou a peur. </a:t>
            </a:r>
            <a:endParaRPr/>
          </a:p>
          <a:p>
            <a:pPr marL="1085850" lvl="2" indent="-171450" algn="l" rtl="0">
              <a:spcBef>
                <a:spcPts val="0"/>
              </a:spcBef>
              <a:spcAft>
                <a:spcPts val="0"/>
              </a:spcAft>
              <a:buClr>
                <a:schemeClr val="dk1"/>
              </a:buClr>
              <a:buSzPts val="1200"/>
              <a:buChar char="•"/>
            </a:pPr>
            <a:r>
              <a:rPr lang="en-GB" i="1"/>
              <a:t>Le plan de sécurité n'est pas le moment de se pencher sur les expériences passées, mais de se concentrer sur l'endroit où aller et ce qu'il faut faire dans le présent. </a:t>
            </a:r>
            <a:endParaRPr/>
          </a:p>
          <a:p>
            <a:pPr marL="1085850" lvl="2" indent="-171450" algn="l" rtl="0">
              <a:spcBef>
                <a:spcPts val="0"/>
              </a:spcBef>
              <a:spcAft>
                <a:spcPts val="0"/>
              </a:spcAft>
              <a:buClr>
                <a:schemeClr val="dk1"/>
              </a:buClr>
              <a:buSzPts val="1200"/>
              <a:buChar char="•"/>
            </a:pPr>
            <a:r>
              <a:rPr lang="en-GB" i="1"/>
              <a:t>Gardez à l'esprit: </a:t>
            </a:r>
            <a:endParaRPr/>
          </a:p>
          <a:p>
            <a:pPr marL="1543050" lvl="3" indent="-171450" algn="l" rtl="0">
              <a:spcBef>
                <a:spcPts val="0"/>
              </a:spcBef>
              <a:spcAft>
                <a:spcPts val="0"/>
              </a:spcAft>
              <a:buClr>
                <a:schemeClr val="dk1"/>
              </a:buClr>
              <a:buSzPts val="1200"/>
              <a:buChar char="•"/>
            </a:pPr>
            <a:r>
              <a:rPr lang="en-GB" i="1"/>
              <a:t>Votre tonalité de la voix </a:t>
            </a:r>
            <a:endParaRPr/>
          </a:p>
          <a:p>
            <a:pPr marL="1543050" lvl="3" indent="-171450" algn="l" rtl="0">
              <a:spcBef>
                <a:spcPts val="0"/>
              </a:spcBef>
              <a:spcAft>
                <a:spcPts val="0"/>
              </a:spcAft>
              <a:buClr>
                <a:schemeClr val="dk1"/>
              </a:buClr>
              <a:buSzPts val="1200"/>
              <a:buChar char="•"/>
            </a:pPr>
            <a:r>
              <a:rPr lang="en-GB" i="1"/>
              <a:t>Votre language </a:t>
            </a:r>
            <a:endParaRPr/>
          </a:p>
          <a:p>
            <a:pPr marL="1543050" lvl="3" indent="-171450" algn="l" rtl="0">
              <a:spcBef>
                <a:spcPts val="0"/>
              </a:spcBef>
              <a:spcAft>
                <a:spcPts val="0"/>
              </a:spcAft>
              <a:buClr>
                <a:schemeClr val="dk1"/>
              </a:buClr>
              <a:buSzPts val="1200"/>
              <a:buChar char="•"/>
            </a:pPr>
            <a:r>
              <a:rPr lang="en-GB" i="1"/>
              <a:t>La posture et le positionnement du corps </a:t>
            </a:r>
            <a:endParaRPr/>
          </a:p>
          <a:p>
            <a:pPr marL="1543050" lvl="3" indent="-171450" algn="l" rtl="0">
              <a:spcBef>
                <a:spcPts val="0"/>
              </a:spcBef>
              <a:spcAft>
                <a:spcPts val="0"/>
              </a:spcAft>
              <a:buClr>
                <a:schemeClr val="dk1"/>
              </a:buClr>
              <a:buSzPts val="1200"/>
              <a:buChar char="•"/>
            </a:pPr>
            <a:r>
              <a:rPr lang="en-GB" i="1"/>
              <a:t>Vos émotions</a:t>
            </a:r>
            <a:endParaRPr/>
          </a:p>
          <a:p>
            <a:pPr marL="1543050" lvl="3" indent="-171450" algn="l" rtl="0">
              <a:spcBef>
                <a:spcPts val="0"/>
              </a:spcBef>
              <a:spcAft>
                <a:spcPts val="0"/>
              </a:spcAft>
              <a:buClr>
                <a:schemeClr val="dk1"/>
              </a:buClr>
              <a:buSzPts val="1200"/>
              <a:buChar char="•"/>
            </a:pPr>
            <a:r>
              <a:rPr lang="en-GB" i="1"/>
              <a:t>Vos gestes. </a:t>
            </a:r>
            <a:endParaRPr/>
          </a:p>
          <a:p>
            <a:pPr marL="1085850" lvl="2" indent="-171450" algn="l" rtl="0">
              <a:spcBef>
                <a:spcPts val="0"/>
              </a:spcBef>
              <a:spcAft>
                <a:spcPts val="0"/>
              </a:spcAft>
              <a:buClr>
                <a:schemeClr val="dk1"/>
              </a:buClr>
              <a:buSzPts val="1200"/>
              <a:buChar char="•"/>
            </a:pPr>
            <a:r>
              <a:rPr lang="en-GB" i="1"/>
              <a:t>Si nécessaire, rappelez à l'enfant que le comportement de l'agresseur n'est pas de sa faute.</a:t>
            </a:r>
            <a:endParaRPr/>
          </a:p>
          <a:p>
            <a:pPr marL="0" lvl="0" indent="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SUITE 🡪</a:t>
            </a:r>
            <a:endParaRPr b="1"/>
          </a:p>
        </p:txBody>
      </p:sp>
      <p:sp>
        <p:nvSpPr>
          <p:cNvPr id="743" name="Google Shape;743;p3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3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38: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628650" lvl="1" indent="-171450" algn="l" rtl="0">
              <a:spcBef>
                <a:spcPts val="0"/>
              </a:spcBef>
              <a:spcAft>
                <a:spcPts val="0"/>
              </a:spcAft>
              <a:buClr>
                <a:schemeClr val="dk1"/>
              </a:buClr>
              <a:buSzPts val="1200"/>
              <a:buChar char="•"/>
            </a:pPr>
            <a:r>
              <a:rPr lang="en-GB" i="1"/>
              <a:t>Documenter :</a:t>
            </a:r>
            <a:endParaRPr/>
          </a:p>
          <a:p>
            <a:pPr marL="1085850" lvl="2" indent="-171450" algn="l" rtl="0">
              <a:spcBef>
                <a:spcPts val="0"/>
              </a:spcBef>
              <a:spcAft>
                <a:spcPts val="0"/>
              </a:spcAft>
              <a:buClr>
                <a:schemeClr val="dk1"/>
              </a:buClr>
              <a:buSzPts val="1200"/>
              <a:buChar char="•"/>
            </a:pPr>
            <a:r>
              <a:rPr lang="en-GB" i="1"/>
              <a:t>Réfléchissez bien à l'opportunité d'écrire le plan de sécurité (ou des parties de celui-ci) pour que l'enfant le conserve ou si cela peut poser des problèmes de sécurité si quelqu'un d'autre le voit. </a:t>
            </a:r>
            <a:endParaRPr/>
          </a:p>
          <a:p>
            <a:pPr marL="1085850" lvl="2" indent="-171450" algn="l" rtl="0">
              <a:spcBef>
                <a:spcPts val="0"/>
              </a:spcBef>
              <a:spcAft>
                <a:spcPts val="0"/>
              </a:spcAft>
              <a:buClr>
                <a:schemeClr val="dk1"/>
              </a:buClr>
              <a:buSzPts val="1200"/>
              <a:buChar char="•"/>
            </a:pPr>
            <a:r>
              <a:rPr lang="en-GB" i="1"/>
              <a:t>Si tout ce qui est documenté peut mettre l'enfant en danger, le gestionnaire de cas peut en conserver une version écrite et l'apporter aux sessions (si cela est possible). </a:t>
            </a:r>
            <a:endParaRPr/>
          </a:p>
          <a:p>
            <a:pPr marL="1085850" lvl="2" indent="-171450" algn="l" rtl="0">
              <a:spcBef>
                <a:spcPts val="0"/>
              </a:spcBef>
              <a:spcAft>
                <a:spcPts val="0"/>
              </a:spcAft>
              <a:buClr>
                <a:schemeClr val="dk1"/>
              </a:buClr>
              <a:buSzPts val="1200"/>
              <a:buChar char="•"/>
            </a:pPr>
            <a:r>
              <a:rPr lang="en-GB" i="1"/>
              <a:t>Le gestionnaire de cas et l'enfant peuvent également travailler sur les moyens de mémoriser ce qu'il faut faire ou où aller dans certaines situations. </a:t>
            </a:r>
            <a:endParaRPr/>
          </a:p>
          <a:p>
            <a:pPr marL="628650" lvl="1" indent="-171450" algn="l" rtl="0">
              <a:spcBef>
                <a:spcPts val="0"/>
              </a:spcBef>
              <a:spcAft>
                <a:spcPts val="0"/>
              </a:spcAft>
              <a:buClr>
                <a:schemeClr val="dk1"/>
              </a:buClr>
              <a:buSzPts val="1200"/>
              <a:buChar char="•"/>
            </a:pPr>
            <a:r>
              <a:rPr lang="en-GB" i="1"/>
              <a:t>Comportements extrêmes :</a:t>
            </a:r>
            <a:endParaRPr/>
          </a:p>
          <a:p>
            <a:pPr marL="1085850" lvl="2" indent="-171450" algn="l" rtl="0">
              <a:spcBef>
                <a:spcPts val="0"/>
              </a:spcBef>
              <a:spcAft>
                <a:spcPts val="0"/>
              </a:spcAft>
              <a:buClr>
                <a:schemeClr val="dk1"/>
              </a:buClr>
              <a:buSzPts val="1200"/>
              <a:buChar char="•"/>
            </a:pPr>
            <a:r>
              <a:rPr lang="en-GB" i="1"/>
              <a:t>Réfléchissez bien à la manière de réduire les risques sans encourager les comportements extrêmes qui pourraient causer davantage de dommages. </a:t>
            </a:r>
            <a:endParaRPr/>
          </a:p>
          <a:p>
            <a:pPr marL="1085850" lvl="2" indent="-171450" algn="l" rtl="0">
              <a:spcBef>
                <a:spcPts val="0"/>
              </a:spcBef>
              <a:spcAft>
                <a:spcPts val="0"/>
              </a:spcAft>
              <a:buClr>
                <a:schemeClr val="dk1"/>
              </a:buClr>
              <a:buSzPts val="1200"/>
              <a:buChar char="•"/>
            </a:pPr>
            <a:r>
              <a:rPr lang="en-GB" i="1"/>
              <a:t>Par exemple, comment discuter des voies d'évacuation et des endroits sûrs avec l'enfant sans être perçu comme l'encourageant à s'enfuir.</a:t>
            </a:r>
            <a:endParaRPr i="1"/>
          </a:p>
          <a:p>
            <a:pPr marL="171450" lvl="0" indent="-171450" algn="l" rtl="0">
              <a:spcBef>
                <a:spcPts val="0"/>
              </a:spcBef>
              <a:spcAft>
                <a:spcPts val="0"/>
              </a:spcAft>
              <a:buClr>
                <a:schemeClr val="dk1"/>
              </a:buClr>
              <a:buSzPts val="1200"/>
              <a:buChar char="•"/>
            </a:pPr>
            <a:r>
              <a:rPr lang="en-GB" i="1"/>
              <a:t> Si vous n'êtes pas sûr qu'un enfant soit capable d'engager une discussion sur sa sécurité ou s'il a du mal à se sentir concerné par le sujet :</a:t>
            </a:r>
            <a:endParaRPr/>
          </a:p>
          <a:p>
            <a:pPr marL="628650" lvl="1" indent="-171450" algn="l" rtl="0">
              <a:spcBef>
                <a:spcPts val="0"/>
              </a:spcBef>
              <a:spcAft>
                <a:spcPts val="0"/>
              </a:spcAft>
              <a:buClr>
                <a:schemeClr val="dk1"/>
              </a:buClr>
              <a:buSzPts val="1200"/>
              <a:buChar char="•"/>
            </a:pPr>
            <a:r>
              <a:rPr lang="en-GB" i="1"/>
              <a:t>Prenez du recul par rapport au processus</a:t>
            </a:r>
            <a:endParaRPr/>
          </a:p>
          <a:p>
            <a:pPr marL="628650" lvl="1" indent="-171450" algn="l" rtl="0">
              <a:spcBef>
                <a:spcPts val="0"/>
              </a:spcBef>
              <a:spcAft>
                <a:spcPts val="0"/>
              </a:spcAft>
              <a:buClr>
                <a:schemeClr val="dk1"/>
              </a:buClr>
              <a:buSzPts val="1200"/>
              <a:buChar char="•"/>
            </a:pPr>
            <a:r>
              <a:rPr lang="en-GB" i="1"/>
              <a:t>Discutez des pensées, des émotions, des sensations physiques et des comportements que l'enfant associe à la sécurité afin de le recentrer.</a:t>
            </a:r>
            <a:endParaRPr/>
          </a:p>
          <a:p>
            <a:pPr marL="171450" lvl="0" indent="-171450" algn="l" rtl="0">
              <a:spcBef>
                <a:spcPts val="0"/>
              </a:spcBef>
              <a:spcAft>
                <a:spcPts val="0"/>
              </a:spcAft>
              <a:buClr>
                <a:schemeClr val="dk1"/>
              </a:buClr>
              <a:buSzPts val="1200"/>
              <a:buChar char="•"/>
            </a:pPr>
            <a:r>
              <a:rPr lang="en-GB" i="1"/>
              <a:t>Dans le travail de cas, y compris le plan de sécurité, avec les enfants plus âgés, les résultats sont meilleurs lorsque :</a:t>
            </a:r>
            <a:endParaRPr/>
          </a:p>
          <a:p>
            <a:pPr marL="628650" lvl="1" indent="-171450" algn="l" rtl="0">
              <a:spcBef>
                <a:spcPts val="0"/>
              </a:spcBef>
              <a:spcAft>
                <a:spcPts val="0"/>
              </a:spcAft>
              <a:buClr>
                <a:schemeClr val="dk1"/>
              </a:buClr>
              <a:buSzPts val="1200"/>
              <a:buChar char="•"/>
            </a:pPr>
            <a:r>
              <a:rPr lang="en-GB" i="1"/>
              <a:t>Ils sont traités comme les experts de leur situation </a:t>
            </a:r>
            <a:endParaRPr/>
          </a:p>
          <a:p>
            <a:pPr marL="628650" lvl="1" indent="-171450" algn="l" rtl="0">
              <a:spcBef>
                <a:spcPts val="0"/>
              </a:spcBef>
              <a:spcAft>
                <a:spcPts val="0"/>
              </a:spcAft>
              <a:buClr>
                <a:schemeClr val="dk1"/>
              </a:buClr>
              <a:buSzPts val="1200"/>
              <a:buChar char="•"/>
            </a:pPr>
            <a:r>
              <a:rPr lang="en-GB" i="1"/>
              <a:t>Ils se voient accorder l'espace/les pouvoirs nécessaires pour proposer des idées, prendre des décisions et suggérer les actions qu'ils souhaiteraient entreprendre. </a:t>
            </a:r>
            <a:endParaRPr/>
          </a:p>
          <a:p>
            <a:pPr marL="171450" lvl="0" indent="-171450" algn="l" rtl="0">
              <a:spcBef>
                <a:spcPts val="0"/>
              </a:spcBef>
              <a:spcAft>
                <a:spcPts val="0"/>
              </a:spcAft>
              <a:buClr>
                <a:schemeClr val="dk1"/>
              </a:buClr>
              <a:buSzPts val="1200"/>
              <a:buChar char="•"/>
            </a:pPr>
            <a:r>
              <a:rPr lang="en-GB" i="1"/>
              <a:t>Ensuite, nous allons examiner différents outils et techniques de planification de la sécurité.</a:t>
            </a:r>
            <a:endParaRPr/>
          </a:p>
          <a:p>
            <a:pPr marL="171450" lvl="0" indent="-171450" algn="l" rtl="0">
              <a:spcBef>
                <a:spcPts val="0"/>
              </a:spcBef>
              <a:spcAft>
                <a:spcPts val="0"/>
              </a:spcAft>
              <a:buClr>
                <a:schemeClr val="dk1"/>
              </a:buClr>
              <a:buSzPts val="1200"/>
              <a:buChar char="•"/>
            </a:pPr>
            <a:r>
              <a:rPr lang="en-GB" i="1"/>
              <a:t>Après cela, vous aurez l'occasion de pratiquer certains d'entre eux</a:t>
            </a:r>
            <a:endParaRPr/>
          </a:p>
        </p:txBody>
      </p:sp>
      <p:sp>
        <p:nvSpPr>
          <p:cNvPr id="767" name="Google Shape;767;p3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
        <p:nvSpPr>
          <p:cNvPr id="768" name="Google Shape;768;p3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3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Guidez les participants vers les </a:t>
            </a:r>
            <a:r>
              <a:rPr lang="en-GB" b="1"/>
              <a:t>pages 75-76 du manuel : Points de discussion sur le plan de sécurité</a:t>
            </a:r>
            <a:endParaRPr b="1"/>
          </a:p>
          <a:p>
            <a:pPr marL="171450" lvl="0" indent="-171450" algn="l" rtl="0">
              <a:spcBef>
                <a:spcPts val="0"/>
              </a:spcBef>
              <a:spcAft>
                <a:spcPts val="0"/>
              </a:spcAft>
              <a:buClr>
                <a:schemeClr val="dk1"/>
              </a:buClr>
              <a:buSzPts val="1200"/>
              <a:buChar char="•"/>
            </a:pPr>
            <a:r>
              <a:rPr lang="en-GB" i="1"/>
              <a:t>Il s'agit d'un guide pour discuter de la sécurité et élaborer un plan de sécurité avec un enfant.</a:t>
            </a:r>
            <a:endParaRPr/>
          </a:p>
          <a:p>
            <a:pPr marL="628650" lvl="1" indent="-171450" algn="l" rtl="0">
              <a:spcBef>
                <a:spcPts val="0"/>
              </a:spcBef>
              <a:spcAft>
                <a:spcPts val="0"/>
              </a:spcAft>
              <a:buClr>
                <a:schemeClr val="dk1"/>
              </a:buClr>
              <a:buSzPts val="1200"/>
              <a:buChar char="•"/>
            </a:pPr>
            <a:r>
              <a:rPr lang="en-GB" i="1"/>
              <a:t>L'enfant ne doit pas être interrogé en utilisant cet outil comme un questionnaire.</a:t>
            </a:r>
            <a:endParaRPr/>
          </a:p>
          <a:p>
            <a:pPr marL="628650" lvl="1" indent="-171450" algn="l" rtl="0">
              <a:spcBef>
                <a:spcPts val="0"/>
              </a:spcBef>
              <a:spcAft>
                <a:spcPts val="0"/>
              </a:spcAft>
              <a:buClr>
                <a:schemeClr val="dk1"/>
              </a:buClr>
              <a:buSzPts val="1200"/>
              <a:buChar char="•"/>
            </a:pPr>
            <a:r>
              <a:rPr lang="en-GB" i="1"/>
              <a:t>Adaptez votre style de communication à l'âge, au stade de développement et aux capacités de l'enfant. </a:t>
            </a:r>
            <a:endParaRPr/>
          </a:p>
          <a:p>
            <a:pPr marL="628650" lvl="1" indent="-171450" algn="l" rtl="0">
              <a:spcBef>
                <a:spcPts val="0"/>
              </a:spcBef>
              <a:spcAft>
                <a:spcPts val="0"/>
              </a:spcAft>
              <a:buClr>
                <a:schemeClr val="dk1"/>
              </a:buClr>
              <a:buSzPts val="1200"/>
              <a:buChar char="•"/>
            </a:pPr>
            <a:r>
              <a:rPr lang="en-GB" i="1"/>
              <a:t>Adapter les questions et éventuellement utiliser des prompteurs</a:t>
            </a:r>
            <a:endParaRPr/>
          </a:p>
          <a:p>
            <a:pPr marL="628650" lvl="1" indent="-171450" algn="l" rtl="0">
              <a:spcBef>
                <a:spcPts val="0"/>
              </a:spcBef>
              <a:spcAft>
                <a:spcPts val="0"/>
              </a:spcAft>
              <a:buClr>
                <a:schemeClr val="dk1"/>
              </a:buClr>
              <a:buSzPts val="1200"/>
              <a:buChar char="•"/>
            </a:pPr>
            <a:r>
              <a:rPr lang="en-GB" i="1"/>
              <a:t>Avec les jeunes enfants, il est recommandé de se concentrer sur les personnes et les lieux sûrs.</a:t>
            </a:r>
            <a:endParaRPr/>
          </a:p>
          <a:p>
            <a:pPr marL="171450" lvl="0" indent="-171450" algn="l" rtl="0">
              <a:spcBef>
                <a:spcPts val="0"/>
              </a:spcBef>
              <a:spcAft>
                <a:spcPts val="0"/>
              </a:spcAft>
              <a:buClr>
                <a:schemeClr val="dk1"/>
              </a:buClr>
              <a:buSzPts val="1200"/>
              <a:buChar char="•"/>
            </a:pPr>
            <a:r>
              <a:rPr lang="en-GB" i="0"/>
              <a:t>Demandez à différents volontaires de lire à haute voix les questions relatives à chaque sujet.</a:t>
            </a:r>
            <a:endParaRPr/>
          </a:p>
        </p:txBody>
      </p:sp>
      <p:sp>
        <p:nvSpPr>
          <p:cNvPr id="773" name="Google Shape;773;p3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3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135" name="Google Shape;135;p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4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marR="0" lvl="0" indent="-171450" algn="l" rtl="0">
              <a:lnSpc>
                <a:spcPct val="100000"/>
              </a:lnSpc>
              <a:spcBef>
                <a:spcPts val="0"/>
              </a:spcBef>
              <a:spcAft>
                <a:spcPts val="0"/>
              </a:spcAft>
              <a:buClr>
                <a:schemeClr val="dk1"/>
              </a:buClr>
              <a:buSzPts val="1200"/>
              <a:buFont typeface="Arial"/>
              <a:buChar char="•"/>
            </a:pPr>
            <a:r>
              <a:rPr lang="en-GB"/>
              <a:t>Guidez les participants vers la </a:t>
            </a:r>
            <a:r>
              <a:rPr lang="en-GB" b="1"/>
              <a:t>page 77-78 du manuel : Carte de la communauté.</a:t>
            </a:r>
            <a:endParaRPr/>
          </a:p>
          <a:p>
            <a:pPr marL="628650" lvl="1" indent="-171450" algn="l" rtl="0">
              <a:spcBef>
                <a:spcPts val="0"/>
              </a:spcBef>
              <a:spcAft>
                <a:spcPts val="0"/>
              </a:spcAft>
              <a:buClr>
                <a:schemeClr val="dk1"/>
              </a:buClr>
              <a:buSzPts val="1200"/>
              <a:buChar char="•"/>
            </a:pPr>
            <a:r>
              <a:rPr lang="en-GB" i="1"/>
              <a:t>La cartographie communautaire est un outil qui permet aux enfants de repérer les lieux et les personnes sûrs au sein de leur communauté. </a:t>
            </a:r>
            <a:endParaRPr/>
          </a:p>
          <a:p>
            <a:pPr marL="628650" lvl="1" indent="-171450" algn="l" rtl="0">
              <a:spcBef>
                <a:spcPts val="0"/>
              </a:spcBef>
              <a:spcAft>
                <a:spcPts val="0"/>
              </a:spcAft>
              <a:buClr>
                <a:schemeClr val="dk1"/>
              </a:buClr>
              <a:buSzPts val="1200"/>
              <a:buChar char="•"/>
            </a:pPr>
            <a:r>
              <a:rPr lang="en-GB" i="1"/>
              <a:t>Les instructions sur la façon d'animer cette activité avec l'enfant et la personne qui s'en occupe, le parent ou l'adulte de confiance se trouvent dans le cahier de travail.</a:t>
            </a:r>
            <a:endParaRPr/>
          </a:p>
          <a:p>
            <a:pPr marL="171450" lvl="0" indent="-171450" algn="l" rtl="0">
              <a:spcBef>
                <a:spcPts val="0"/>
              </a:spcBef>
              <a:spcAft>
                <a:spcPts val="0"/>
              </a:spcAft>
              <a:buClr>
                <a:schemeClr val="dk1"/>
              </a:buClr>
              <a:buSzPts val="1200"/>
              <a:buChar char="•"/>
            </a:pPr>
            <a:r>
              <a:rPr lang="en-GB"/>
              <a:t>Présenter la diapositive </a:t>
            </a:r>
            <a:endParaRPr/>
          </a:p>
          <a:p>
            <a:pPr marL="171450" lvl="0" indent="-171450" algn="l" rtl="0">
              <a:spcBef>
                <a:spcPts val="0"/>
              </a:spcBef>
              <a:spcAft>
                <a:spcPts val="0"/>
              </a:spcAft>
              <a:buClr>
                <a:schemeClr val="dk1"/>
              </a:buClr>
              <a:buSzPts val="1200"/>
              <a:buChar char="•"/>
            </a:pPr>
            <a:r>
              <a:rPr lang="en-GB"/>
              <a:t>Demandez à un volontaire de lire à haute voix les conseils</a:t>
            </a:r>
            <a:endParaRPr/>
          </a:p>
          <a:p>
            <a:pPr marL="171450" lvl="0" indent="-171450" algn="l" rtl="0">
              <a:spcBef>
                <a:spcPts val="0"/>
              </a:spcBef>
              <a:spcAft>
                <a:spcPts val="0"/>
              </a:spcAft>
              <a:buClr>
                <a:schemeClr val="dk1"/>
              </a:buClr>
              <a:buSzPts val="1200"/>
              <a:buChar char="•"/>
            </a:pPr>
            <a:r>
              <a:rPr lang="en-GB"/>
              <a:t>Répartissez les participants en binômes</a:t>
            </a:r>
            <a:endParaRPr/>
          </a:p>
          <a:p>
            <a:pPr marL="171450" lvl="0" indent="-171450" algn="l" rtl="0">
              <a:spcBef>
                <a:spcPts val="0"/>
              </a:spcBef>
              <a:spcAft>
                <a:spcPts val="0"/>
              </a:spcAft>
              <a:buClr>
                <a:schemeClr val="dk1"/>
              </a:buClr>
              <a:buSzPts val="1200"/>
              <a:buChar char="•"/>
            </a:pPr>
            <a:r>
              <a:rPr lang="en-GB" i="1"/>
              <a:t>Avec votre partenaire :</a:t>
            </a:r>
            <a:endParaRPr/>
          </a:p>
          <a:p>
            <a:pPr marL="628650" lvl="1" indent="-171450" algn="l" rtl="0">
              <a:spcBef>
                <a:spcPts val="0"/>
              </a:spcBef>
              <a:spcAft>
                <a:spcPts val="0"/>
              </a:spcAft>
              <a:buClr>
                <a:schemeClr val="dk1"/>
              </a:buClr>
              <a:buSzPts val="1200"/>
              <a:buChar char="•"/>
            </a:pPr>
            <a:r>
              <a:rPr lang="en-GB" i="1"/>
              <a:t>Décidez qui guidera l'activité (le gestionnaire de cas) et qui fera le dessin (l'enfant).</a:t>
            </a:r>
            <a:endParaRPr/>
          </a:p>
          <a:p>
            <a:pPr marL="628650" lvl="1" indent="-171450" algn="l" rtl="0">
              <a:spcBef>
                <a:spcPts val="0"/>
              </a:spcBef>
              <a:spcAft>
                <a:spcPts val="0"/>
              </a:spcAft>
              <a:buClr>
                <a:schemeClr val="dk1"/>
              </a:buClr>
              <a:buSzPts val="1200"/>
              <a:buChar char="•"/>
            </a:pPr>
            <a:r>
              <a:rPr lang="en-GB" i="1"/>
              <a:t>Suivez les conseils et réalisez l'activité de la </a:t>
            </a:r>
            <a:r>
              <a:rPr lang="en-GB" b="1" i="1"/>
              <a:t>page 79 du cahier d'exercices.</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b="1"/>
              <a:t>TRAVAIL EN PARTENARIAT (15 minutes)</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Quelle a été votre expérience en tant que responsable de l'activité ?</a:t>
            </a:r>
            <a:endParaRPr/>
          </a:p>
          <a:p>
            <a:pPr marL="171450" lvl="0" indent="-171450" algn="l" rtl="0">
              <a:spcBef>
                <a:spcPts val="0"/>
              </a:spcBef>
              <a:spcAft>
                <a:spcPts val="0"/>
              </a:spcAft>
              <a:buClr>
                <a:schemeClr val="dk1"/>
              </a:buClr>
              <a:buSzPts val="1200"/>
              <a:buChar char="•"/>
            </a:pPr>
            <a:r>
              <a:rPr lang="en-GB"/>
              <a:t>Quelle a été votre expérience en tant que personne faisant le dessin ?</a:t>
            </a:r>
            <a:endParaRPr/>
          </a:p>
          <a:p>
            <a:pPr marL="171450" lvl="0" indent="-95250" algn="l" rtl="0">
              <a:spcBef>
                <a:spcPts val="0"/>
              </a:spcBef>
              <a:spcAft>
                <a:spcPts val="0"/>
              </a:spcAft>
              <a:buClr>
                <a:schemeClr val="dk1"/>
              </a:buClr>
              <a:buSzPts val="1200"/>
              <a:buNone/>
            </a:pPr>
            <a:endParaRPr/>
          </a:p>
        </p:txBody>
      </p:sp>
      <p:sp>
        <p:nvSpPr>
          <p:cNvPr id="795" name="Google Shape;795;p4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4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4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i="0"/>
              <a:t>EXPLICATION</a:t>
            </a:r>
            <a:endParaRPr/>
          </a:p>
          <a:p>
            <a:pPr marL="171450" lvl="0" indent="-171450" algn="l" rtl="0">
              <a:spcBef>
                <a:spcPts val="0"/>
              </a:spcBef>
              <a:spcAft>
                <a:spcPts val="0"/>
              </a:spcAft>
              <a:buClr>
                <a:schemeClr val="dk1"/>
              </a:buClr>
              <a:buSzPts val="1200"/>
              <a:buChar char="•"/>
            </a:pPr>
            <a:r>
              <a:rPr lang="en-GB" i="1"/>
              <a:t>Le cercle de sécurité est un outil qui aide les enfants à identifier les personnes ou les lieux avec lesquels ou dans lesquels ils se sentent en sécurité.</a:t>
            </a:r>
            <a:endParaRPr/>
          </a:p>
          <a:p>
            <a:pPr marL="171450" lvl="0" indent="-171450" algn="l" rtl="0">
              <a:spcBef>
                <a:spcPts val="0"/>
              </a:spcBef>
              <a:spcAft>
                <a:spcPts val="0"/>
              </a:spcAft>
              <a:buClr>
                <a:schemeClr val="dk1"/>
              </a:buClr>
              <a:buSzPts val="1200"/>
              <a:buChar char="•"/>
            </a:pPr>
            <a:r>
              <a:rPr lang="en-GB"/>
              <a:t>Guidez les participants vers la </a:t>
            </a:r>
            <a:r>
              <a:rPr lang="en-GB" b="1"/>
              <a:t>page 80 du manuel : cercle de sécurité.</a:t>
            </a:r>
            <a:endParaRPr/>
          </a:p>
          <a:p>
            <a:pPr marL="171450" lvl="0" indent="-171450" algn="l" rtl="0">
              <a:spcBef>
                <a:spcPts val="0"/>
              </a:spcBef>
              <a:spcAft>
                <a:spcPts val="0"/>
              </a:spcAft>
              <a:buClr>
                <a:schemeClr val="dk1"/>
              </a:buClr>
              <a:buSzPts val="1200"/>
              <a:buChar char="•"/>
            </a:pPr>
            <a:r>
              <a:rPr lang="en-GB"/>
              <a:t>Présenter la diapositive </a:t>
            </a:r>
            <a:endParaRPr/>
          </a:p>
          <a:p>
            <a:pPr marL="171450" lvl="0" indent="-171450" algn="l" rtl="0">
              <a:spcBef>
                <a:spcPts val="0"/>
              </a:spcBef>
              <a:spcAft>
                <a:spcPts val="0"/>
              </a:spcAft>
              <a:buClr>
                <a:schemeClr val="dk1"/>
              </a:buClr>
              <a:buSzPts val="1200"/>
              <a:buChar char="•"/>
            </a:pPr>
            <a:r>
              <a:rPr lang="en-GB"/>
              <a:t>Demandez à un volontaire de lire à haute voix les conseils</a:t>
            </a:r>
            <a:endParaRPr/>
          </a:p>
          <a:p>
            <a:pPr marL="171450" lvl="0" indent="-171450" algn="l" rtl="0">
              <a:spcBef>
                <a:spcPts val="0"/>
              </a:spcBef>
              <a:spcAft>
                <a:spcPts val="0"/>
              </a:spcAft>
              <a:buClr>
                <a:schemeClr val="dk1"/>
              </a:buClr>
              <a:buSzPts val="1200"/>
              <a:buChar char="•"/>
            </a:pPr>
            <a:r>
              <a:rPr lang="en-GB" i="1"/>
              <a:t>Le cercle de sécurité peut être un excellent moyen d'identifier les problèmes de sécurité que l'enfant peut avoir. </a:t>
            </a:r>
            <a:endParaRPr/>
          </a:p>
          <a:p>
            <a:pPr marL="628650" lvl="1" indent="-171450" algn="l" rtl="0">
              <a:spcBef>
                <a:spcPts val="0"/>
              </a:spcBef>
              <a:spcAft>
                <a:spcPts val="0"/>
              </a:spcAft>
              <a:buClr>
                <a:schemeClr val="dk1"/>
              </a:buClr>
              <a:buSzPts val="1200"/>
              <a:buChar char="•"/>
            </a:pPr>
            <a:r>
              <a:rPr lang="en-GB" i="1"/>
              <a:t>Vous pouvez pousser cette activité un peu plus loin et demander à l'enfant de dessiner à l'extérieur du cercle les choses qui lui font peur (le cercle étant la limite symbolique de la sécurité). </a:t>
            </a:r>
            <a:endParaRPr/>
          </a:p>
          <a:p>
            <a:pPr marL="628650" lvl="1" indent="-171450" algn="l" rtl="0">
              <a:spcBef>
                <a:spcPts val="0"/>
              </a:spcBef>
              <a:spcAft>
                <a:spcPts val="0"/>
              </a:spcAft>
              <a:buClr>
                <a:schemeClr val="dk1"/>
              </a:buClr>
              <a:buSzPts val="1200"/>
              <a:buChar char="•"/>
            </a:pPr>
            <a:r>
              <a:rPr lang="en-GB" i="1"/>
              <a:t>Cela peut fournir des informations supplémentaires sur la perception qu'a l'enfant du risque (quoi et qui) et de la sécurité (quoi et qui).</a:t>
            </a:r>
            <a:endParaRPr i="1"/>
          </a:p>
        </p:txBody>
      </p:sp>
      <p:sp>
        <p:nvSpPr>
          <p:cNvPr id="820" name="Google Shape;820;p4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4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4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La liste de contrôle de sécurité est un outil qui aide les enfants plus âgés à réfléchir aux actions qu'ils peuvent entreprendre lorsqu'ils ne se sentent pas en sécurité. </a:t>
            </a:r>
            <a:endParaRPr/>
          </a:p>
          <a:p>
            <a:pPr marL="171450" lvl="0" indent="-171450" algn="l" rtl="0">
              <a:spcBef>
                <a:spcPts val="0"/>
              </a:spcBef>
              <a:spcAft>
                <a:spcPts val="0"/>
              </a:spcAft>
              <a:buClr>
                <a:schemeClr val="dk1"/>
              </a:buClr>
              <a:buSzPts val="1200"/>
              <a:buChar char="•"/>
            </a:pPr>
            <a:r>
              <a:rPr lang="en-GB"/>
              <a:t>Présenter la diapositive </a:t>
            </a:r>
            <a:endParaRPr/>
          </a:p>
          <a:p>
            <a:pPr marL="171450" marR="0" lvl="0" indent="-171450" algn="l" rtl="0">
              <a:lnSpc>
                <a:spcPct val="100000"/>
              </a:lnSpc>
              <a:spcBef>
                <a:spcPts val="0"/>
              </a:spcBef>
              <a:spcAft>
                <a:spcPts val="0"/>
              </a:spcAft>
              <a:buClr>
                <a:schemeClr val="dk1"/>
              </a:buClr>
              <a:buSzPts val="1200"/>
              <a:buFont typeface="Arial"/>
              <a:buChar char="•"/>
            </a:pPr>
            <a:r>
              <a:rPr lang="en-GB"/>
              <a:t>Guidez les participants vers la </a:t>
            </a:r>
            <a:r>
              <a:rPr lang="en-GB" b="1"/>
              <a:t>page 81 du manuel : Liste de contrôle de sécurité</a:t>
            </a:r>
            <a:endParaRPr/>
          </a:p>
          <a:p>
            <a:pPr marL="171450" lvl="0" indent="-171450" algn="l" rtl="0">
              <a:spcBef>
                <a:spcPts val="0"/>
              </a:spcBef>
              <a:spcAft>
                <a:spcPts val="0"/>
              </a:spcAft>
              <a:buClr>
                <a:schemeClr val="dk1"/>
              </a:buClr>
              <a:buSzPts val="1200"/>
              <a:buChar char="•"/>
            </a:pPr>
            <a:r>
              <a:rPr lang="en-GB"/>
              <a:t>Demandez à un volontaire de lire les conseils</a:t>
            </a:r>
            <a:endParaRPr/>
          </a:p>
          <a:p>
            <a:pPr marL="171450" lvl="0" indent="-171450" algn="l" rtl="0">
              <a:spcBef>
                <a:spcPts val="0"/>
              </a:spcBef>
              <a:spcAft>
                <a:spcPts val="0"/>
              </a:spcAft>
              <a:buClr>
                <a:schemeClr val="dk1"/>
              </a:buClr>
              <a:buSzPts val="1200"/>
              <a:buChar char="•"/>
            </a:pPr>
            <a:r>
              <a:rPr lang="en-GB" i="1"/>
              <a:t>L'existence d'une liste de contrôle écrite pourrait mettre l'enfant en danger. </a:t>
            </a:r>
            <a:endParaRPr/>
          </a:p>
          <a:p>
            <a:pPr marL="628650" lvl="1" indent="-171450" algn="l" rtl="0">
              <a:spcBef>
                <a:spcPts val="0"/>
              </a:spcBef>
              <a:spcAft>
                <a:spcPts val="0"/>
              </a:spcAft>
              <a:buClr>
                <a:schemeClr val="dk1"/>
              </a:buClr>
              <a:buSzPts val="1200"/>
              <a:buChar char="•"/>
            </a:pPr>
            <a:r>
              <a:rPr lang="en-GB" i="1"/>
              <a:t>Avant de documenter toute information, déterminez si vous pouvez le faire en toute sécurité. </a:t>
            </a:r>
            <a:endParaRPr/>
          </a:p>
          <a:p>
            <a:pPr marL="628650" lvl="1" indent="-171450" algn="l" rtl="0">
              <a:spcBef>
                <a:spcPts val="0"/>
              </a:spcBef>
              <a:spcAft>
                <a:spcPts val="0"/>
              </a:spcAft>
              <a:buClr>
                <a:schemeClr val="dk1"/>
              </a:buClr>
              <a:buSzPts val="1200"/>
              <a:buChar char="•"/>
            </a:pPr>
            <a:r>
              <a:rPr lang="en-GB" i="1"/>
              <a:t>Préparez-vous à l'avance, en adaptant l'activité, si vous et/ou l'enfant/la personne en charge/le parent/l'adulte de confiance ne pensez pas qu'il soit sûr d'avoir des informations écrites. </a:t>
            </a:r>
            <a:endParaRPr/>
          </a:p>
          <a:p>
            <a:pPr marL="171450" lvl="0" indent="-171450" algn="l" rtl="0">
              <a:spcBef>
                <a:spcPts val="0"/>
              </a:spcBef>
              <a:spcAft>
                <a:spcPts val="0"/>
              </a:spcAft>
              <a:buClr>
                <a:schemeClr val="dk1"/>
              </a:buClr>
              <a:buSzPts val="1200"/>
              <a:buChar char="•"/>
            </a:pPr>
            <a:r>
              <a:rPr lang="en-GB"/>
              <a:t>Répartissez les participants en binômes</a:t>
            </a:r>
            <a:endParaRPr/>
          </a:p>
          <a:p>
            <a:pPr marL="171450" lvl="0" indent="-171450" algn="l" rtl="0">
              <a:spcBef>
                <a:spcPts val="0"/>
              </a:spcBef>
              <a:spcAft>
                <a:spcPts val="0"/>
              </a:spcAft>
              <a:buClr>
                <a:schemeClr val="dk1"/>
              </a:buClr>
              <a:buSzPts val="1200"/>
              <a:buChar char="•"/>
            </a:pPr>
            <a:r>
              <a:rPr lang="en-GB" i="1"/>
              <a:t>Avec votre partenaire :</a:t>
            </a:r>
            <a:endParaRPr/>
          </a:p>
          <a:p>
            <a:pPr marL="628650" lvl="1" indent="-171450" algn="l" rtl="0">
              <a:spcBef>
                <a:spcPts val="0"/>
              </a:spcBef>
              <a:spcAft>
                <a:spcPts val="0"/>
              </a:spcAft>
              <a:buClr>
                <a:schemeClr val="dk1"/>
              </a:buClr>
              <a:buSzPts val="1200"/>
              <a:buChar char="•"/>
            </a:pPr>
            <a:r>
              <a:rPr lang="en-GB" i="1"/>
              <a:t>Décidez qui guidera l'activité (le gestionnaire de cas) et qui répondra aux questions (l'enfant).</a:t>
            </a:r>
            <a:endParaRPr/>
          </a:p>
          <a:p>
            <a:pPr marL="628650" lvl="1" indent="-171450" algn="l" rtl="0">
              <a:spcBef>
                <a:spcPts val="0"/>
              </a:spcBef>
              <a:spcAft>
                <a:spcPts val="0"/>
              </a:spcAft>
              <a:buClr>
                <a:schemeClr val="dk1"/>
              </a:buClr>
              <a:buSzPts val="1200"/>
              <a:buChar char="•"/>
            </a:pPr>
            <a:r>
              <a:rPr lang="en-GB" i="1"/>
              <a:t>Remplissez la liste de contrôle de la </a:t>
            </a:r>
            <a:r>
              <a:rPr lang="en-GB" b="1" i="1"/>
              <a:t>page 82 du cahier d'exercices.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EN PARTENARIAT (15 minutes)</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Demandez à des volontaires de partager leur expérience et leurs commentaires sur l'utilisation de l'outil.</a:t>
            </a:r>
            <a:endParaRPr/>
          </a:p>
          <a:p>
            <a:pPr marL="171450" lvl="0" indent="-171450" algn="l" rtl="0">
              <a:spcBef>
                <a:spcPts val="0"/>
              </a:spcBef>
              <a:spcAft>
                <a:spcPts val="0"/>
              </a:spcAft>
              <a:buClr>
                <a:schemeClr val="dk1"/>
              </a:buClr>
              <a:buSzPts val="1200"/>
              <a:buChar char="•"/>
            </a:pPr>
            <a:r>
              <a:rPr lang="en-GB" i="1"/>
              <a:t>Pour les enfants plus âgés, vous pouvez établir ensemble une liste de contrôle de sécurité.</a:t>
            </a:r>
            <a:endParaRPr/>
          </a:p>
          <a:p>
            <a:pPr marL="628650" lvl="1" indent="-171450" algn="l" rtl="0">
              <a:spcBef>
                <a:spcPts val="0"/>
              </a:spcBef>
              <a:spcAft>
                <a:spcPts val="0"/>
              </a:spcAft>
              <a:buClr>
                <a:schemeClr val="dk1"/>
              </a:buClr>
              <a:buSzPts val="1200"/>
              <a:buChar char="•"/>
            </a:pPr>
            <a:r>
              <a:rPr lang="en-GB" i="1"/>
              <a:t>Il est important que cet enfant ou cet adolescent sache lire et écrire, sinon vous risquez de devoir repasser au dessin. </a:t>
            </a:r>
            <a:endParaRPr/>
          </a:p>
          <a:p>
            <a:pPr marL="628650" lvl="1" indent="-171450" algn="l" rtl="0">
              <a:spcBef>
                <a:spcPts val="0"/>
              </a:spcBef>
              <a:spcAft>
                <a:spcPts val="0"/>
              </a:spcAft>
              <a:buClr>
                <a:schemeClr val="dk1"/>
              </a:buClr>
              <a:buSzPts val="1200"/>
              <a:buChar char="•"/>
            </a:pPr>
            <a:r>
              <a:rPr lang="en-GB" i="1"/>
              <a:t>Il est utile de passer en revue les questions de la liste de contrôle avec l'enfant mais de le laisser écrire les réponses. </a:t>
            </a:r>
            <a:endParaRPr/>
          </a:p>
          <a:p>
            <a:pPr marL="628650" lvl="1" indent="-171450" algn="l" rtl="0">
              <a:spcBef>
                <a:spcPts val="0"/>
              </a:spcBef>
              <a:spcAft>
                <a:spcPts val="0"/>
              </a:spcAft>
              <a:buClr>
                <a:schemeClr val="dk1"/>
              </a:buClr>
              <a:buSzPts val="1200"/>
              <a:buChar char="•"/>
            </a:pPr>
            <a:r>
              <a:rPr lang="en-GB" i="1"/>
              <a:t>Clarifiez les questions et réfléchissez ensemble aux réponses possibles avant de les écrire. </a:t>
            </a:r>
            <a:endParaRPr/>
          </a:p>
        </p:txBody>
      </p:sp>
      <p:sp>
        <p:nvSpPr>
          <p:cNvPr id="864" name="Google Shape;864;p4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4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4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i="0"/>
              <a:t>EXPLICATION</a:t>
            </a:r>
            <a:endParaRPr/>
          </a:p>
          <a:p>
            <a:pPr marL="171450" lvl="0" indent="-171450" algn="l" rtl="0">
              <a:spcBef>
                <a:spcPts val="0"/>
              </a:spcBef>
              <a:spcAft>
                <a:spcPts val="0"/>
              </a:spcAft>
              <a:buClr>
                <a:schemeClr val="dk1"/>
              </a:buClr>
              <a:buSzPts val="1200"/>
              <a:buChar char="•"/>
            </a:pPr>
            <a:r>
              <a:rPr lang="en-GB"/>
              <a:t>Présenter la diapositive </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897" name="Google Shape;897;p4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p4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4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6 DURÉE : 1h30</a:t>
            </a:r>
            <a:endParaRPr/>
          </a:p>
          <a:p>
            <a:pPr marL="171450" lvl="0" indent="-95250" algn="l" rtl="0">
              <a:spcBef>
                <a:spcPts val="0"/>
              </a:spcBef>
              <a:spcAft>
                <a:spcPts val="0"/>
              </a:spcAft>
              <a:buClr>
                <a:schemeClr val="dk1"/>
              </a:buClr>
              <a:buSzPts val="1200"/>
              <a:buNone/>
            </a:pPr>
            <a:endParaRPr/>
          </a:p>
        </p:txBody>
      </p:sp>
      <p:sp>
        <p:nvSpPr>
          <p:cNvPr id="909" name="Google Shape;909;p4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4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4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i="0"/>
              <a:t>EXPLICATION</a:t>
            </a:r>
            <a:endParaRPr/>
          </a:p>
          <a:p>
            <a:pPr marL="171450" lvl="0" indent="-171450" algn="l" rtl="0">
              <a:spcBef>
                <a:spcPts val="0"/>
              </a:spcBef>
              <a:spcAft>
                <a:spcPts val="0"/>
              </a:spcAft>
              <a:buClr>
                <a:schemeClr val="dk1"/>
              </a:buClr>
              <a:buSzPts val="1200"/>
              <a:buChar char="•"/>
            </a:pPr>
            <a:r>
              <a:rPr lang="en-GB" i="1"/>
              <a:t>Prendre la décision de retirer un enfant de la prise en charge :</a:t>
            </a:r>
            <a:endParaRPr/>
          </a:p>
          <a:p>
            <a:pPr marL="628650" lvl="1" indent="-171450" algn="l" rtl="0">
              <a:spcBef>
                <a:spcPts val="0"/>
              </a:spcBef>
              <a:spcAft>
                <a:spcPts val="0"/>
              </a:spcAft>
              <a:buClr>
                <a:schemeClr val="dk1"/>
              </a:buClr>
              <a:buSzPts val="1200"/>
              <a:buChar char="•"/>
            </a:pPr>
            <a:r>
              <a:rPr lang="en-GB" i="1"/>
              <a:t>Est très difficile</a:t>
            </a:r>
            <a:endParaRPr/>
          </a:p>
          <a:p>
            <a:pPr marL="628650" lvl="1" indent="-171450" algn="l" rtl="0">
              <a:spcBef>
                <a:spcPts val="0"/>
              </a:spcBef>
              <a:spcAft>
                <a:spcPts val="0"/>
              </a:spcAft>
              <a:buClr>
                <a:schemeClr val="dk1"/>
              </a:buClr>
              <a:buSzPts val="1200"/>
              <a:buChar char="•"/>
            </a:pPr>
            <a:r>
              <a:rPr lang="en-GB" i="1"/>
              <a:t>Nécessite une compréhension de la législation et des procédures locales (si elles existent).</a:t>
            </a:r>
            <a:endParaRPr/>
          </a:p>
          <a:p>
            <a:pPr marL="171450" lvl="0" indent="-171450" algn="l" rtl="0">
              <a:spcBef>
                <a:spcPts val="0"/>
              </a:spcBef>
              <a:spcAft>
                <a:spcPts val="0"/>
              </a:spcAft>
              <a:buClr>
                <a:schemeClr val="dk1"/>
              </a:buClr>
              <a:buSzPts val="1200"/>
              <a:buChar char="•"/>
            </a:pPr>
            <a:r>
              <a:rPr lang="en-GB" i="1"/>
              <a:t>Si un gestionnaire de cas pense que l'enfant a besoin d'un retrait d'urgence, il doit y avoir des raisons de croire que l'enfant :</a:t>
            </a:r>
            <a:endParaRPr/>
          </a:p>
          <a:p>
            <a:pPr marL="628650" lvl="1" indent="-171450" algn="l" rtl="0">
              <a:spcBef>
                <a:spcPts val="0"/>
              </a:spcBef>
              <a:spcAft>
                <a:spcPts val="0"/>
              </a:spcAft>
              <a:buClr>
                <a:schemeClr val="dk1"/>
              </a:buClr>
              <a:buSzPts val="1200"/>
              <a:buChar char="•"/>
            </a:pPr>
            <a:r>
              <a:rPr lang="en-GB" i="1"/>
              <a:t>Est en danger imminent</a:t>
            </a:r>
            <a:endParaRPr/>
          </a:p>
          <a:p>
            <a:pPr marL="628650" lvl="1" indent="-171450" algn="l" rtl="0">
              <a:spcBef>
                <a:spcPts val="0"/>
              </a:spcBef>
              <a:spcAft>
                <a:spcPts val="0"/>
              </a:spcAft>
              <a:buClr>
                <a:schemeClr val="dk1"/>
              </a:buClr>
              <a:buSzPts val="1200"/>
              <a:buChar char="•"/>
            </a:pPr>
            <a:r>
              <a:rPr lang="en-GB" b="1" i="1"/>
              <a:t>Et/ou </a:t>
            </a:r>
            <a:r>
              <a:rPr lang="en-GB" i="1"/>
              <a:t>ne seraient pas en sécurité s'ils restaient dans la maison</a:t>
            </a:r>
            <a:endParaRPr/>
          </a:p>
          <a:p>
            <a:pPr marL="628650" lvl="1" indent="-171450" algn="l" rtl="0">
              <a:spcBef>
                <a:spcPts val="0"/>
              </a:spcBef>
              <a:spcAft>
                <a:spcPts val="0"/>
              </a:spcAft>
              <a:buClr>
                <a:schemeClr val="dk1"/>
              </a:buClr>
              <a:buSzPts val="1200"/>
              <a:buChar char="•"/>
            </a:pPr>
            <a:r>
              <a:rPr lang="en-GB" b="1" i="1"/>
              <a:t>Et/ou </a:t>
            </a:r>
            <a:r>
              <a:rPr lang="en-GB" i="1"/>
              <a:t>un parent/soignant/membre de la famille ou du ménage représente une menace immédiate pour l'enfant.	</a:t>
            </a:r>
            <a:endParaRPr/>
          </a:p>
        </p:txBody>
      </p:sp>
      <p:sp>
        <p:nvSpPr>
          <p:cNvPr id="915" name="Google Shape;915;p4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p4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4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Ces raisons et explications courantes sont générales</a:t>
            </a:r>
            <a:endParaRPr/>
          </a:p>
          <a:p>
            <a:pPr marL="171450" lvl="0" indent="-171450" algn="l" rtl="0">
              <a:spcBef>
                <a:spcPts val="0"/>
              </a:spcBef>
              <a:spcAft>
                <a:spcPts val="0"/>
              </a:spcAft>
              <a:buClr>
                <a:schemeClr val="dk1"/>
              </a:buClr>
              <a:buSzPts val="1200"/>
              <a:buChar char="•"/>
            </a:pPr>
            <a:r>
              <a:rPr lang="en-GB"/>
              <a:t>Chaque pays peut avoir des lois ou des politiques spécifiques sur le retrait des soins.</a:t>
            </a:r>
            <a:endParaRPr/>
          </a:p>
          <a:p>
            <a:pPr marL="171450" lvl="0" indent="-171450" algn="l" rtl="0">
              <a:spcBef>
                <a:spcPts val="0"/>
              </a:spcBef>
              <a:spcAft>
                <a:spcPts val="0"/>
              </a:spcAft>
              <a:buClr>
                <a:schemeClr val="dk1"/>
              </a:buClr>
              <a:buSzPts val="1200"/>
              <a:buChar char="•"/>
            </a:pPr>
            <a:r>
              <a:rPr lang="en-GB"/>
              <a:t>S'adapter si nécessaire</a:t>
            </a:r>
            <a:endParaRPr/>
          </a:p>
          <a:p>
            <a:pPr marL="0" marR="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i="1"/>
              <a:t>Selon vous, quelles sont les raisons les plus courantes pour lesquelles un enfant est retiré de sa famille ?</a:t>
            </a:r>
            <a:endParaRPr i="1"/>
          </a:p>
          <a:p>
            <a:pPr marL="171450" lvl="0" indent="-171450" algn="l" rtl="0">
              <a:spcBef>
                <a:spcPts val="0"/>
              </a:spcBef>
              <a:spcAft>
                <a:spcPts val="0"/>
              </a:spcAft>
              <a:buClr>
                <a:schemeClr val="dk1"/>
              </a:buClr>
              <a:buSzPts val="1200"/>
              <a:buChar char="•"/>
            </a:pPr>
            <a:r>
              <a:rPr lang="en-GB"/>
              <a:t>Demandez à des volontaires de partager leurs réponses</a:t>
            </a:r>
            <a:endParaRPr/>
          </a:p>
          <a:p>
            <a:pPr marL="171450" lvl="0" indent="-171450" algn="l" rtl="0">
              <a:spcBef>
                <a:spcPts val="0"/>
              </a:spcBef>
              <a:spcAft>
                <a:spcPts val="0"/>
              </a:spcAft>
              <a:buClr>
                <a:schemeClr val="dk1"/>
              </a:buClr>
              <a:buSzPts val="1200"/>
              <a:buChar char="•"/>
            </a:pPr>
            <a:r>
              <a:rPr lang="en-GB"/>
              <a:t>Cliquez pour révéler les définitions sur la diapositive</a:t>
            </a:r>
            <a:endParaRPr/>
          </a:p>
          <a:p>
            <a:pPr marL="171450" lvl="0" indent="-171450" algn="l" rtl="0">
              <a:spcBef>
                <a:spcPts val="0"/>
              </a:spcBef>
              <a:spcAft>
                <a:spcPts val="0"/>
              </a:spcAft>
              <a:buClr>
                <a:schemeClr val="dk1"/>
              </a:buClr>
              <a:buSzPts val="1200"/>
              <a:buChar char="•"/>
            </a:pPr>
            <a:r>
              <a:rPr lang="en-GB"/>
              <a:t>Complétez les réponses des participants avec la diapositive</a:t>
            </a:r>
            <a:endParaRPr/>
          </a:p>
        </p:txBody>
      </p:sp>
      <p:sp>
        <p:nvSpPr>
          <p:cNvPr id="926" name="Google Shape;926;p4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4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4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Avant qu'un enfant soit retiré de la prise en charge, des considérations importantes doivent être prises en compte.</a:t>
            </a:r>
            <a:endParaRPr/>
          </a:p>
          <a:p>
            <a:pPr marL="171450" lvl="0" indent="-171450" algn="l" rtl="0">
              <a:spcBef>
                <a:spcPts val="0"/>
              </a:spcBef>
              <a:spcAft>
                <a:spcPts val="0"/>
              </a:spcAft>
              <a:buClr>
                <a:schemeClr val="dk1"/>
              </a:buClr>
              <a:buSzPts val="1200"/>
              <a:buChar char="•"/>
            </a:pPr>
            <a:r>
              <a:rPr lang="en-GB" i="1"/>
              <a:t>Lorsqu'un enfant est exposé à un risque imminent de préjudice grave dans le cadre de la prise en charge actuelle, le retrait de la prise en charge peut être la seule mesure qui assure une protection suffisante à l'enfant.</a:t>
            </a:r>
            <a:endParaRPr/>
          </a:p>
          <a:p>
            <a:pPr marL="628650" lvl="1" indent="-171450" algn="l" rtl="0">
              <a:spcBef>
                <a:spcPts val="0"/>
              </a:spcBef>
              <a:spcAft>
                <a:spcPts val="0"/>
              </a:spcAft>
              <a:buClr>
                <a:schemeClr val="dk1"/>
              </a:buClr>
              <a:buSzPts val="1200"/>
              <a:buChar char="•"/>
            </a:pPr>
            <a:r>
              <a:rPr lang="en-GB" i="1"/>
              <a:t>Par exemple, lorsque le(s) parent(s), le(s) soignant(s) ou d'autres membres du ménage sont les auteurs d'une violence ou d'un abus continu.</a:t>
            </a:r>
            <a:endParaRPr/>
          </a:p>
          <a:p>
            <a:pPr marL="628650" lvl="1" indent="-171450" algn="l" rtl="0">
              <a:spcBef>
                <a:spcPts val="0"/>
              </a:spcBef>
              <a:spcAft>
                <a:spcPts val="0"/>
              </a:spcAft>
              <a:buClr>
                <a:schemeClr val="dk1"/>
              </a:buClr>
              <a:buSzPts val="1200"/>
              <a:buChar char="•"/>
            </a:pPr>
            <a:r>
              <a:rPr lang="en-GB" i="1"/>
              <a:t>Par exemple, lorsque le(s) parent(s), la(les) personne(s) qui s'occupe(nt) de l'enfant ou d'autres membres du foyer ne le protègent pas et permettent, voire facilitent, la violence ou les abus.</a:t>
            </a:r>
            <a:endParaRPr/>
          </a:p>
          <a:p>
            <a:pPr marL="628650" lvl="1" indent="-171450" algn="l" rtl="0">
              <a:spcBef>
                <a:spcPts val="0"/>
              </a:spcBef>
              <a:spcAft>
                <a:spcPts val="0"/>
              </a:spcAft>
              <a:buClr>
                <a:schemeClr val="dk1"/>
              </a:buClr>
              <a:buSzPts val="1200"/>
              <a:buChar char="•"/>
            </a:pPr>
            <a:r>
              <a:rPr lang="en-GB" i="1"/>
              <a:t>Par exemple, lorsque le(s) parent(s) ou la(les) personne(s) en charge de l'enfant ne s'occupent pas du tout de l'enfant ou ne le protègent pas - cas de négligence grave.</a:t>
            </a:r>
            <a:endParaRPr/>
          </a:p>
          <a:p>
            <a:pPr marL="171450" lvl="0" indent="-171450" algn="l" rtl="0">
              <a:spcBef>
                <a:spcPts val="0"/>
              </a:spcBef>
              <a:spcAft>
                <a:spcPts val="0"/>
              </a:spcAft>
              <a:buClr>
                <a:schemeClr val="dk1"/>
              </a:buClr>
              <a:buSzPts val="1200"/>
              <a:buChar char="•"/>
            </a:pPr>
            <a:r>
              <a:rPr lang="en-GB" i="1"/>
              <a:t>Ce sont des considérations à prendre en compte avant d'aller de l'avant avec le retrait d'un enfant de la prise en charge. </a:t>
            </a:r>
            <a:endParaRPr/>
          </a:p>
          <a:p>
            <a:pPr marL="628650" lvl="1" indent="-171450" algn="l" rtl="0">
              <a:spcBef>
                <a:spcPts val="0"/>
              </a:spcBef>
              <a:spcAft>
                <a:spcPts val="0"/>
              </a:spcAft>
              <a:buClr>
                <a:schemeClr val="dk1"/>
              </a:buClr>
              <a:buSzPts val="1200"/>
              <a:buChar char="•"/>
            </a:pPr>
            <a:r>
              <a:rPr lang="en-GB" i="1"/>
              <a:t>Cadre juridique et lois locales : </a:t>
            </a:r>
            <a:endParaRPr/>
          </a:p>
          <a:p>
            <a:pPr marL="1085850" lvl="2" indent="-171450" algn="l" rtl="0">
              <a:spcBef>
                <a:spcPts val="0"/>
              </a:spcBef>
              <a:spcAft>
                <a:spcPts val="0"/>
              </a:spcAft>
              <a:buClr>
                <a:schemeClr val="dk1"/>
              </a:buClr>
              <a:buSzPts val="1200"/>
              <a:buChar char="•"/>
            </a:pPr>
            <a:r>
              <a:rPr lang="en-GB" i="1"/>
              <a:t>Le retrait de la prise en charge ne doit se faire que conformément au cadre juridique local (attribuant la responsabilité et le pouvoir de décision aux autorités locales), lorsqu'il existe. </a:t>
            </a:r>
            <a:endParaRPr/>
          </a:p>
          <a:p>
            <a:pPr marL="1085850" lvl="2" indent="-171450" algn="l" rtl="0">
              <a:spcBef>
                <a:spcPts val="0"/>
              </a:spcBef>
              <a:spcAft>
                <a:spcPts val="0"/>
              </a:spcAft>
              <a:buClr>
                <a:schemeClr val="dk1"/>
              </a:buClr>
              <a:buSzPts val="1200"/>
              <a:buChar char="•"/>
            </a:pPr>
            <a:r>
              <a:rPr lang="en-GB" i="1"/>
              <a:t>Les actions d'un gestionnaire de cas doivent également être conformes à la loi.</a:t>
            </a:r>
            <a:endParaRPr/>
          </a:p>
          <a:p>
            <a:pPr marL="628650" lvl="1" indent="-171450" algn="l" rtl="0">
              <a:spcBef>
                <a:spcPts val="0"/>
              </a:spcBef>
              <a:spcAft>
                <a:spcPts val="0"/>
              </a:spcAft>
              <a:buClr>
                <a:schemeClr val="dk1"/>
              </a:buClr>
              <a:buSzPts val="1200"/>
              <a:buChar char="•"/>
            </a:pPr>
            <a:r>
              <a:rPr lang="en-GB" i="1"/>
              <a:t>Basé sur des preuves et après une évaluation complète : </a:t>
            </a:r>
            <a:endParaRPr/>
          </a:p>
          <a:p>
            <a:pPr marL="1085850" lvl="2" indent="-171450" algn="l" rtl="0">
              <a:spcBef>
                <a:spcPts val="0"/>
              </a:spcBef>
              <a:spcAft>
                <a:spcPts val="0"/>
              </a:spcAft>
              <a:buClr>
                <a:schemeClr val="dk1"/>
              </a:buClr>
              <a:buSzPts val="1200"/>
              <a:buChar char="•"/>
            </a:pPr>
            <a:r>
              <a:rPr lang="en-GB" i="1"/>
              <a:t>Les informations sur les différents éléments de l'intérêt supérieur doivent être recueillies pour comprendre les besoins de l'enfant, son bien-être et les risques associés à la prise en charge. </a:t>
            </a:r>
            <a:endParaRPr/>
          </a:p>
          <a:p>
            <a:pPr marL="1085850" lvl="2" indent="-171450" algn="l" rtl="0">
              <a:spcBef>
                <a:spcPts val="0"/>
              </a:spcBef>
              <a:spcAft>
                <a:spcPts val="0"/>
              </a:spcAft>
              <a:buClr>
                <a:schemeClr val="dk1"/>
              </a:buClr>
              <a:buSzPts val="1200"/>
              <a:buChar char="•"/>
            </a:pPr>
            <a:r>
              <a:rPr lang="en-GB" i="1"/>
              <a:t>Une analyse doit être menée en utilisant des preuves et des informations objectives. </a:t>
            </a:r>
            <a:endParaRPr/>
          </a:p>
          <a:p>
            <a:pPr marL="628650" lvl="1" indent="-171450" algn="l" rtl="0">
              <a:spcBef>
                <a:spcPts val="0"/>
              </a:spcBef>
              <a:spcAft>
                <a:spcPts val="0"/>
              </a:spcAft>
              <a:buClr>
                <a:schemeClr val="dk1"/>
              </a:buClr>
              <a:buSzPts val="1200"/>
              <a:buChar char="•"/>
            </a:pPr>
            <a:r>
              <a:rPr lang="en-GB" i="1"/>
              <a:t>Meilleur intérêt : </a:t>
            </a:r>
            <a:endParaRPr/>
          </a:p>
          <a:p>
            <a:pPr marL="1085850" lvl="2" indent="-171450" algn="l" rtl="0">
              <a:spcBef>
                <a:spcPts val="0"/>
              </a:spcBef>
              <a:spcAft>
                <a:spcPts val="0"/>
              </a:spcAft>
              <a:buClr>
                <a:schemeClr val="dk1"/>
              </a:buClr>
              <a:buSzPts val="1200"/>
              <a:buChar char="•"/>
            </a:pPr>
            <a:r>
              <a:rPr lang="en-GB" i="1"/>
              <a:t>Il faut prendre en compte l'intérêt supérieur de l'enfant, en pesant les différents éléments pour s'assurer que l'enfant est protégé et pris en charge de la meilleure façon possible. </a:t>
            </a:r>
            <a:endParaRPr/>
          </a:p>
          <a:p>
            <a:pPr marL="1085850" lvl="2" indent="-171450" algn="l" rtl="0">
              <a:spcBef>
                <a:spcPts val="0"/>
              </a:spcBef>
              <a:spcAft>
                <a:spcPts val="0"/>
              </a:spcAft>
              <a:buClr>
                <a:schemeClr val="dk1"/>
              </a:buClr>
              <a:buSzPts val="1200"/>
              <a:buChar char="•"/>
            </a:pPr>
            <a:r>
              <a:rPr lang="en-GB" i="1"/>
              <a:t>L'évaluation de la prise en charge actuelle doit être comparée aux options de prise en charge alternatives ou provisoires avant de prendre toute décision. </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SUITE 🡪</a:t>
            </a:r>
            <a:endParaRPr b="1"/>
          </a:p>
        </p:txBody>
      </p:sp>
      <p:sp>
        <p:nvSpPr>
          <p:cNvPr id="939" name="Google Shape;939;p4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p4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48: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171450" lvl="0" indent="-171450" algn="l" rtl="0">
              <a:spcBef>
                <a:spcPts val="0"/>
              </a:spcBef>
              <a:spcAft>
                <a:spcPts val="0"/>
              </a:spcAft>
              <a:buClr>
                <a:schemeClr val="dk1"/>
              </a:buClr>
              <a:buSzPts val="1200"/>
              <a:buChar char="•"/>
            </a:pPr>
            <a:r>
              <a:rPr lang="en-GB" i="1"/>
              <a:t>Dans le cas où une décision ne peut être prise par les autorités locales, par exemple lorsque le système de protection de l'enfance s'est effondré en raison de la situation d'urgence :</a:t>
            </a:r>
            <a:endParaRPr/>
          </a:p>
          <a:p>
            <a:pPr marL="628650" lvl="1" indent="-171450" algn="l" rtl="0">
              <a:spcBef>
                <a:spcPts val="0"/>
              </a:spcBef>
              <a:spcAft>
                <a:spcPts val="0"/>
              </a:spcAft>
              <a:buClr>
                <a:schemeClr val="dk1"/>
              </a:buClr>
              <a:buSzPts val="1200"/>
              <a:buChar char="•"/>
            </a:pPr>
            <a:r>
              <a:rPr lang="en-GB" i="1"/>
              <a:t>L'intérêt supérieur de l'enfant reste la considération principale. </a:t>
            </a:r>
            <a:endParaRPr/>
          </a:p>
          <a:p>
            <a:pPr marL="628650" lvl="1" indent="-171450" algn="l" rtl="0">
              <a:spcBef>
                <a:spcPts val="0"/>
              </a:spcBef>
              <a:spcAft>
                <a:spcPts val="0"/>
              </a:spcAft>
              <a:buClr>
                <a:schemeClr val="dk1"/>
              </a:buClr>
              <a:buSzPts val="1200"/>
              <a:buChar char="•"/>
            </a:pPr>
            <a:r>
              <a:rPr lang="en-GB" i="1"/>
              <a:t>La décision de retirer un enfant de sa famille peut toujours être prise après une évaluation et sur la base de preuves.</a:t>
            </a:r>
            <a:endParaRPr/>
          </a:p>
          <a:p>
            <a:pPr marL="628650" lvl="1" indent="-171450" algn="l" rtl="0">
              <a:spcBef>
                <a:spcPts val="0"/>
              </a:spcBef>
              <a:spcAft>
                <a:spcPts val="0"/>
              </a:spcAft>
              <a:buClr>
                <a:schemeClr val="dk1"/>
              </a:buClr>
              <a:buSzPts val="1200"/>
              <a:buChar char="•"/>
            </a:pPr>
            <a:r>
              <a:rPr lang="en-GB" i="1"/>
              <a:t>Il est recommandé de se coordonner ensuite avec les dirigeants de la communauté, s'ils sont disponibles et appropriés.</a:t>
            </a:r>
            <a:endParaRPr/>
          </a:p>
        </p:txBody>
      </p:sp>
      <p:sp>
        <p:nvSpPr>
          <p:cNvPr id="954" name="Google Shape;954;p4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
        <p:nvSpPr>
          <p:cNvPr id="955" name="Google Shape;955;p4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4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Ce sont des considérations supplémentaires qui doivent être prises en compte avant de retirer un enfant du foyer. </a:t>
            </a:r>
            <a:endParaRPr/>
          </a:p>
          <a:p>
            <a:pPr marL="628650" lvl="1" indent="-171450" algn="l" rtl="0">
              <a:spcBef>
                <a:spcPts val="0"/>
              </a:spcBef>
              <a:spcAft>
                <a:spcPts val="0"/>
              </a:spcAft>
              <a:buClr>
                <a:schemeClr val="dk1"/>
              </a:buClr>
              <a:buSzPts val="1200"/>
              <a:buChar char="•"/>
            </a:pPr>
            <a:r>
              <a:rPr lang="en-GB" i="1"/>
              <a:t>Il s'agit d'une liste non exhaustive </a:t>
            </a:r>
            <a:endParaRPr/>
          </a:p>
          <a:p>
            <a:pPr marL="628650" lvl="1" indent="-171450" algn="l" rtl="0">
              <a:spcBef>
                <a:spcPts val="0"/>
              </a:spcBef>
              <a:spcAft>
                <a:spcPts val="0"/>
              </a:spcAft>
              <a:buClr>
                <a:schemeClr val="dk1"/>
              </a:buClr>
              <a:buSzPts val="1200"/>
              <a:buChar char="•"/>
            </a:pPr>
            <a:r>
              <a:rPr lang="en-GB" i="1"/>
              <a:t>Il est important d'inclure d'autres considérations relatives au contexte dans lequel vous travaillez lorsqu'une décision ayant un tel impact est mise en œuvre.</a:t>
            </a:r>
            <a:endParaRPr/>
          </a:p>
          <a:p>
            <a:pPr marL="171450" lvl="0" indent="-171450" algn="l" rtl="0">
              <a:spcBef>
                <a:spcPts val="0"/>
              </a:spcBef>
              <a:spcAft>
                <a:spcPts val="0"/>
              </a:spcAft>
              <a:buClr>
                <a:schemeClr val="dk1"/>
              </a:buClr>
              <a:buSzPts val="1200"/>
              <a:buChar char="•"/>
            </a:pPr>
            <a:r>
              <a:rPr lang="en-GB" i="0"/>
              <a:t>Présenter la diapositive</a:t>
            </a:r>
            <a:endParaRPr/>
          </a:p>
          <a:p>
            <a:pPr marL="628650" lvl="1" indent="-171450" algn="l" rtl="0">
              <a:spcBef>
                <a:spcPts val="0"/>
              </a:spcBef>
              <a:spcAft>
                <a:spcPts val="0"/>
              </a:spcAft>
              <a:buClr>
                <a:schemeClr val="dk1"/>
              </a:buClr>
              <a:buSzPts val="1200"/>
              <a:buChar char="•"/>
            </a:pPr>
            <a:r>
              <a:rPr lang="en-GB" b="1" i="1"/>
              <a:t>Coordonnée et collaborative : </a:t>
            </a:r>
            <a:endParaRPr/>
          </a:p>
          <a:p>
            <a:pPr marL="1085850" lvl="2" indent="-171450" algn="l" rtl="0">
              <a:spcBef>
                <a:spcPts val="0"/>
              </a:spcBef>
              <a:spcAft>
                <a:spcPts val="0"/>
              </a:spcAft>
              <a:buClr>
                <a:schemeClr val="dk1"/>
              </a:buClr>
              <a:buSzPts val="1200"/>
              <a:buChar char="•"/>
            </a:pPr>
            <a:r>
              <a:rPr lang="en-GB" i="1"/>
              <a:t>Dans la mesure du possible, les organisations doivent obtenir une autorisation avant de modifier les situations de prise en charge des enfants.</a:t>
            </a:r>
            <a:endParaRPr/>
          </a:p>
          <a:p>
            <a:pPr marL="628650" lvl="1" indent="-171450" algn="l" rtl="0">
              <a:spcBef>
                <a:spcPts val="0"/>
              </a:spcBef>
              <a:spcAft>
                <a:spcPts val="0"/>
              </a:spcAft>
              <a:buClr>
                <a:schemeClr val="dk1"/>
              </a:buClr>
              <a:buSzPts val="1200"/>
              <a:buChar char="•"/>
            </a:pPr>
            <a:r>
              <a:rPr lang="en-GB" b="1" i="1"/>
              <a:t>En temps voulu : </a:t>
            </a:r>
            <a:endParaRPr i="1"/>
          </a:p>
          <a:p>
            <a:pPr marL="1085850" lvl="2" indent="-171450" algn="l" rtl="0">
              <a:spcBef>
                <a:spcPts val="0"/>
              </a:spcBef>
              <a:spcAft>
                <a:spcPts val="0"/>
              </a:spcAft>
              <a:buClr>
                <a:schemeClr val="dk1"/>
              </a:buClr>
              <a:buSzPts val="1200"/>
              <a:buChar char="•"/>
            </a:pPr>
            <a:r>
              <a:rPr lang="en-GB" i="1"/>
              <a:t>Ceci afin d'assurer la sécurité des enfants et de ne pas les laisser dans une situation dangereuse.</a:t>
            </a:r>
            <a:endParaRPr/>
          </a:p>
          <a:p>
            <a:pPr marL="628650" lvl="1" indent="-171450" algn="l" rtl="0">
              <a:spcBef>
                <a:spcPts val="0"/>
              </a:spcBef>
              <a:spcAft>
                <a:spcPts val="0"/>
              </a:spcAft>
              <a:buClr>
                <a:schemeClr val="dk1"/>
              </a:buClr>
              <a:buSzPts val="1200"/>
              <a:buChar char="•"/>
            </a:pPr>
            <a:r>
              <a:rPr lang="en-GB" b="1" i="1"/>
              <a:t>Minimiser les dommages :</a:t>
            </a:r>
            <a:endParaRPr/>
          </a:p>
          <a:p>
            <a:pPr marL="1085850" lvl="2" indent="-171450" algn="l" rtl="0">
              <a:spcBef>
                <a:spcPts val="0"/>
              </a:spcBef>
              <a:spcAft>
                <a:spcPts val="0"/>
              </a:spcAft>
              <a:buClr>
                <a:schemeClr val="dk1"/>
              </a:buClr>
              <a:buSzPts val="1200"/>
              <a:buChar char="•"/>
            </a:pPr>
            <a:r>
              <a:rPr lang="en-GB" i="1"/>
              <a:t>L'enfant doit être informé de la décision d'une manière adaptée à son âge, à son stade de développement et à ses capacités. </a:t>
            </a:r>
            <a:endParaRPr/>
          </a:p>
          <a:p>
            <a:pPr marL="1085850" lvl="2" indent="-171450" algn="l" rtl="0">
              <a:spcBef>
                <a:spcPts val="0"/>
              </a:spcBef>
              <a:spcAft>
                <a:spcPts val="0"/>
              </a:spcAft>
              <a:buClr>
                <a:schemeClr val="dk1"/>
              </a:buClr>
              <a:buSzPts val="1200"/>
              <a:buChar char="•"/>
            </a:pPr>
            <a:r>
              <a:rPr lang="en-GB" i="1"/>
              <a:t>Il faut éviter de retirer l'enfant de la prise en charge sans lui fournir une quelconque forme d'explication. </a:t>
            </a:r>
            <a:endParaRPr/>
          </a:p>
          <a:p>
            <a:pPr marL="1085850" lvl="2" indent="-171450" algn="l" rtl="0">
              <a:spcBef>
                <a:spcPts val="0"/>
              </a:spcBef>
              <a:spcAft>
                <a:spcPts val="0"/>
              </a:spcAft>
              <a:buClr>
                <a:schemeClr val="dk1"/>
              </a:buClr>
              <a:buSzPts val="1200"/>
              <a:buChar char="•"/>
            </a:pPr>
            <a:r>
              <a:rPr lang="en-GB" i="1"/>
              <a:t>Si cela est possible et approprié, il est important et peut s'avérer extrêmement utile que les parents ou le soignant puissent donner leur consentement au gestionnaire de cas ou au nouveau soignant temporaire. </a:t>
            </a:r>
            <a:endParaRPr/>
          </a:p>
          <a:p>
            <a:pPr marL="1085850" lvl="2" indent="-171450" algn="l" rtl="0">
              <a:spcBef>
                <a:spcPts val="0"/>
              </a:spcBef>
              <a:spcAft>
                <a:spcPts val="0"/>
              </a:spcAft>
              <a:buClr>
                <a:schemeClr val="dk1"/>
              </a:buClr>
              <a:buSzPts val="1200"/>
              <a:buChar char="•"/>
            </a:pPr>
            <a:r>
              <a:rPr lang="en-GB" i="1"/>
              <a:t>Cela peut par exemple se faire verbalement en disant : "Tu peux aller avec cette personne, c'est une option sûre pour toi pendant que je ne suis pas là. Ok ?"</a:t>
            </a:r>
            <a:endParaRPr/>
          </a:p>
          <a:p>
            <a:pPr marL="0" lvl="0" indent="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SUITE 🡪</a:t>
            </a:r>
            <a:endParaRPr b="1"/>
          </a:p>
        </p:txBody>
      </p:sp>
      <p:sp>
        <p:nvSpPr>
          <p:cNvPr id="960" name="Google Shape;960;p4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p4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i="1" dirty="0"/>
              <a:t>Nous </a:t>
            </a:r>
            <a:r>
              <a:rPr lang="en-GB" i="1" dirty="0" err="1"/>
              <a:t>commencerons</a:t>
            </a:r>
            <a:r>
              <a:rPr lang="en-GB" i="1" dirty="0"/>
              <a:t> par </a:t>
            </a:r>
            <a:r>
              <a:rPr lang="en-GB" i="1" dirty="0" err="1"/>
              <a:t>une</a:t>
            </a:r>
            <a:r>
              <a:rPr lang="en-GB" i="1" dirty="0"/>
              <a:t> </a:t>
            </a:r>
            <a:r>
              <a:rPr lang="en-GB" i="1" dirty="0" err="1"/>
              <a:t>récapitulation</a:t>
            </a:r>
            <a:r>
              <a:rPr lang="en-GB" i="1" dirty="0"/>
              <a:t> du module </a:t>
            </a:r>
            <a:r>
              <a:rPr lang="en-GB" i="1" dirty="0" err="1"/>
              <a:t>précédent</a:t>
            </a:r>
            <a:r>
              <a:rPr lang="en-GB" i="1" dirty="0"/>
              <a:t>, le module 4 sur la </a:t>
            </a:r>
            <a:r>
              <a:rPr lang="en-GB" i="1" dirty="0" err="1"/>
              <a:t>santé</a:t>
            </a:r>
            <a:r>
              <a:rPr lang="en-GB" i="1" dirty="0"/>
              <a:t> </a:t>
            </a:r>
            <a:r>
              <a:rPr lang="en-GB" i="1" dirty="0" err="1"/>
              <a:t>mentale</a:t>
            </a:r>
            <a:r>
              <a:rPr lang="en-GB" i="1" dirty="0"/>
              <a:t> et le </a:t>
            </a:r>
            <a:r>
              <a:rPr lang="en-GB" i="1" dirty="0" err="1"/>
              <a:t>soutien</a:t>
            </a:r>
            <a:r>
              <a:rPr lang="en-GB" i="1" dirty="0"/>
              <a:t> psychosocial.</a:t>
            </a:r>
            <a:endParaRPr dirty="0"/>
          </a:p>
          <a:p>
            <a:pPr marL="171450" lvl="0" indent="-171450" algn="l" rtl="0">
              <a:spcBef>
                <a:spcPts val="0"/>
              </a:spcBef>
              <a:spcAft>
                <a:spcPts val="0"/>
              </a:spcAft>
              <a:buClr>
                <a:schemeClr val="dk1"/>
              </a:buClr>
              <a:buSzPts val="1200"/>
              <a:buChar char="•"/>
            </a:pPr>
            <a:r>
              <a:rPr lang="en-GB" dirty="0" err="1"/>
              <a:t>Répartissez</a:t>
            </a:r>
            <a:r>
              <a:rPr lang="en-GB" dirty="0"/>
              <a:t> les participants </a:t>
            </a:r>
            <a:r>
              <a:rPr lang="en-GB" dirty="0" err="1"/>
              <a:t>en</a:t>
            </a:r>
            <a:r>
              <a:rPr lang="en-GB" dirty="0"/>
              <a:t> trois </a:t>
            </a:r>
            <a:r>
              <a:rPr lang="en-GB" dirty="0" err="1"/>
              <a:t>groupes</a:t>
            </a:r>
            <a:r>
              <a:rPr lang="en-GB" dirty="0"/>
              <a:t> </a:t>
            </a:r>
            <a:endParaRPr dirty="0"/>
          </a:p>
          <a:p>
            <a:pPr marL="171450" marR="0" lvl="0" indent="-171450" algn="l" rtl="0">
              <a:lnSpc>
                <a:spcPct val="100000"/>
              </a:lnSpc>
              <a:spcBef>
                <a:spcPts val="0"/>
              </a:spcBef>
              <a:spcAft>
                <a:spcPts val="0"/>
              </a:spcAft>
              <a:buClr>
                <a:schemeClr val="dk1"/>
              </a:buClr>
              <a:buSzPts val="1200"/>
              <a:buFont typeface="Arial"/>
              <a:buChar char="•"/>
            </a:pPr>
            <a:r>
              <a:rPr lang="en-GB" dirty="0" err="1"/>
              <a:t>Attribuez</a:t>
            </a:r>
            <a:r>
              <a:rPr lang="en-GB" dirty="0"/>
              <a:t> </a:t>
            </a:r>
            <a:r>
              <a:rPr lang="en-GB" dirty="0" err="1"/>
              <a:t>une</a:t>
            </a:r>
            <a:r>
              <a:rPr lang="en-GB" dirty="0"/>
              <a:t> question à </a:t>
            </a:r>
            <a:r>
              <a:rPr lang="en-GB" dirty="0" err="1"/>
              <a:t>chaque</a:t>
            </a:r>
            <a:r>
              <a:rPr lang="en-GB" dirty="0"/>
              <a:t> </a:t>
            </a:r>
            <a:r>
              <a:rPr lang="en-GB" dirty="0" err="1"/>
              <a:t>groupe</a:t>
            </a:r>
            <a:endParaRPr dirty="0"/>
          </a:p>
          <a:p>
            <a:pPr marL="171450" lvl="0" indent="-171450" algn="l" rtl="0">
              <a:spcBef>
                <a:spcPts val="0"/>
              </a:spcBef>
              <a:spcAft>
                <a:spcPts val="0"/>
              </a:spcAft>
              <a:buClr>
                <a:schemeClr val="dk1"/>
              </a:buClr>
              <a:buSzPts val="1200"/>
              <a:buChar char="•"/>
            </a:pPr>
            <a:r>
              <a:rPr lang="en-GB" dirty="0" err="1"/>
              <a:t>Distribuez</a:t>
            </a:r>
            <a:r>
              <a:rPr lang="en-GB" dirty="0"/>
              <a:t> des </a:t>
            </a:r>
            <a:r>
              <a:rPr lang="en-GB" dirty="0" err="1"/>
              <a:t>feuilles</a:t>
            </a:r>
            <a:r>
              <a:rPr lang="en-GB" dirty="0"/>
              <a:t> A4 </a:t>
            </a:r>
            <a:r>
              <a:rPr lang="en-GB" dirty="0" err="1"/>
              <a:t>vierges</a:t>
            </a:r>
            <a:r>
              <a:rPr lang="en-GB" dirty="0"/>
              <a:t> et un </a:t>
            </a:r>
            <a:r>
              <a:rPr lang="en-GB" dirty="0" err="1"/>
              <a:t>marqueur</a:t>
            </a:r>
            <a:r>
              <a:rPr lang="en-GB" dirty="0"/>
              <a:t> </a:t>
            </a:r>
            <a:endParaRPr i="1" dirty="0"/>
          </a:p>
          <a:p>
            <a:pPr marL="171450" lvl="0" indent="-171450" algn="l" rtl="0">
              <a:spcBef>
                <a:spcPts val="0"/>
              </a:spcBef>
              <a:spcAft>
                <a:spcPts val="0"/>
              </a:spcAft>
              <a:buClr>
                <a:schemeClr val="dk1"/>
              </a:buClr>
              <a:buSzPts val="1200"/>
              <a:buChar char="•"/>
            </a:pPr>
            <a:r>
              <a:rPr lang="en-GB" i="1" dirty="0"/>
              <a:t>Dans </a:t>
            </a:r>
            <a:r>
              <a:rPr lang="en-GB" i="1" dirty="0" err="1"/>
              <a:t>votre</a:t>
            </a:r>
            <a:r>
              <a:rPr lang="en-GB" i="1" dirty="0"/>
              <a:t> </a:t>
            </a:r>
            <a:r>
              <a:rPr lang="en-GB" i="1" dirty="0" err="1"/>
              <a:t>groupe</a:t>
            </a:r>
            <a:r>
              <a:rPr lang="en-GB" i="1" dirty="0"/>
              <a:t> </a:t>
            </a:r>
            <a:endParaRPr dirty="0"/>
          </a:p>
          <a:p>
            <a:pPr marL="628650" lvl="1" indent="-171450" algn="l" rtl="0">
              <a:spcBef>
                <a:spcPts val="0"/>
              </a:spcBef>
              <a:spcAft>
                <a:spcPts val="0"/>
              </a:spcAft>
              <a:buClr>
                <a:schemeClr val="dk1"/>
              </a:buClr>
              <a:buSzPts val="1200"/>
              <a:buChar char="•"/>
            </a:pPr>
            <a:r>
              <a:rPr lang="en-GB" i="1" dirty="0" err="1"/>
              <a:t>Répondez</a:t>
            </a:r>
            <a:r>
              <a:rPr lang="en-GB" i="1" dirty="0"/>
              <a:t> à la question qui </a:t>
            </a:r>
            <a:r>
              <a:rPr lang="en-GB" i="1" dirty="0" err="1"/>
              <a:t>vous</a:t>
            </a:r>
            <a:r>
              <a:rPr lang="en-GB" i="1" dirty="0"/>
              <a:t> a </a:t>
            </a:r>
            <a:r>
              <a:rPr lang="en-GB" i="1" dirty="0" err="1"/>
              <a:t>été</a:t>
            </a:r>
            <a:r>
              <a:rPr lang="en-GB" i="1" dirty="0"/>
              <a:t> </a:t>
            </a:r>
            <a:r>
              <a:rPr lang="en-GB" i="1" dirty="0" err="1"/>
              <a:t>assignée</a:t>
            </a:r>
            <a:r>
              <a:rPr lang="en-GB" i="1" dirty="0"/>
              <a:t> </a:t>
            </a:r>
            <a:endParaRPr dirty="0"/>
          </a:p>
          <a:p>
            <a:pPr marL="628650" lvl="1" indent="-171450" algn="l" rtl="0">
              <a:spcBef>
                <a:spcPts val="0"/>
              </a:spcBef>
              <a:spcAft>
                <a:spcPts val="0"/>
              </a:spcAft>
              <a:buClr>
                <a:schemeClr val="dk1"/>
              </a:buClr>
              <a:buSzPts val="1200"/>
              <a:buChar char="•"/>
            </a:pPr>
            <a:r>
              <a:rPr lang="en-GB" i="1" dirty="0" err="1"/>
              <a:t>Rédigez</a:t>
            </a:r>
            <a:r>
              <a:rPr lang="en-GB" i="1" dirty="0"/>
              <a:t> un </a:t>
            </a:r>
            <a:r>
              <a:rPr lang="en-GB" i="1" dirty="0" err="1"/>
              <a:t>bref</a:t>
            </a:r>
            <a:r>
              <a:rPr lang="en-GB" i="1" dirty="0"/>
              <a:t> résumé </a:t>
            </a:r>
            <a:endParaRPr dirty="0"/>
          </a:p>
          <a:p>
            <a:pPr marL="628650" lvl="1" indent="-171450" algn="l" rtl="0">
              <a:spcBef>
                <a:spcPts val="0"/>
              </a:spcBef>
              <a:spcAft>
                <a:spcPts val="0"/>
              </a:spcAft>
              <a:buClr>
                <a:schemeClr val="dk1"/>
              </a:buClr>
              <a:buSzPts val="1200"/>
              <a:buChar char="•"/>
            </a:pPr>
            <a:r>
              <a:rPr lang="en-GB" i="1" dirty="0" err="1"/>
              <a:t>Préparer</a:t>
            </a:r>
            <a:r>
              <a:rPr lang="en-GB" i="1" dirty="0"/>
              <a:t> </a:t>
            </a:r>
            <a:r>
              <a:rPr lang="en-GB" i="1" dirty="0" err="1"/>
              <a:t>une</a:t>
            </a:r>
            <a:r>
              <a:rPr lang="en-GB" i="1" dirty="0"/>
              <a:t> </a:t>
            </a:r>
            <a:r>
              <a:rPr lang="en-GB" i="1" dirty="0" err="1"/>
              <a:t>courte</a:t>
            </a:r>
            <a:r>
              <a:rPr lang="en-GB" i="1" dirty="0"/>
              <a:t> </a:t>
            </a:r>
            <a:r>
              <a:rPr lang="en-GB" i="1" dirty="0" err="1"/>
              <a:t>présentation</a:t>
            </a:r>
            <a:r>
              <a:rPr lang="en-GB" i="1" dirty="0"/>
              <a:t> </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TRAVAIL DE GROUPE (5 minutes)</a:t>
            </a:r>
            <a:endParaRPr dirty="0"/>
          </a:p>
          <a:p>
            <a:pPr marL="171450" lvl="0" indent="-171450" algn="l" rtl="0">
              <a:spcBef>
                <a:spcPts val="0"/>
              </a:spcBef>
              <a:spcAft>
                <a:spcPts val="0"/>
              </a:spcAft>
              <a:buClr>
                <a:schemeClr val="dk1"/>
              </a:buClr>
              <a:buSzPts val="1200"/>
              <a:buChar char="•"/>
            </a:pPr>
            <a:r>
              <a:rPr lang="en-GB" dirty="0"/>
              <a:t>Si </a:t>
            </a:r>
            <a:r>
              <a:rPr lang="en-GB" dirty="0" err="1"/>
              <a:t>l'un</a:t>
            </a:r>
            <a:r>
              <a:rPr lang="en-GB" dirty="0"/>
              <a:t> des </a:t>
            </a:r>
            <a:r>
              <a:rPr lang="en-GB" dirty="0" err="1"/>
              <a:t>groupes</a:t>
            </a:r>
            <a:r>
              <a:rPr lang="en-GB" dirty="0"/>
              <a:t> </a:t>
            </a:r>
            <a:r>
              <a:rPr lang="en-GB" dirty="0" err="1"/>
              <a:t>est</a:t>
            </a:r>
            <a:r>
              <a:rPr lang="en-GB" dirty="0"/>
              <a:t> </a:t>
            </a:r>
            <a:r>
              <a:rPr lang="en-GB" dirty="0" err="1"/>
              <a:t>bloqué</a:t>
            </a:r>
            <a:r>
              <a:rPr lang="en-GB" dirty="0"/>
              <a:t>, </a:t>
            </a:r>
            <a:r>
              <a:rPr lang="en-GB" dirty="0" err="1"/>
              <a:t>rappelez-leur</a:t>
            </a:r>
            <a:r>
              <a:rPr lang="en-GB" dirty="0"/>
              <a:t> les points </a:t>
            </a:r>
            <a:r>
              <a:rPr lang="en-GB" dirty="0" err="1"/>
              <a:t>clés</a:t>
            </a:r>
            <a:r>
              <a:rPr lang="en-GB" dirty="0"/>
              <a:t> de </a:t>
            </a:r>
            <a:r>
              <a:rPr lang="en-GB" dirty="0" err="1"/>
              <a:t>leur</a:t>
            </a:r>
            <a:r>
              <a:rPr lang="en-GB" dirty="0"/>
              <a:t> cahier de travail.</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DISCUSSION PLÉNIÈRE (15 minutes)</a:t>
            </a:r>
            <a:endParaRPr dirty="0"/>
          </a:p>
          <a:p>
            <a:pPr marL="171450" lvl="0" indent="-171450" algn="l" rtl="0">
              <a:spcBef>
                <a:spcPts val="0"/>
              </a:spcBef>
              <a:spcAft>
                <a:spcPts val="0"/>
              </a:spcAft>
              <a:buClr>
                <a:schemeClr val="dk1"/>
              </a:buClr>
              <a:buSzPts val="1200"/>
              <a:buChar char="•"/>
            </a:pPr>
            <a:r>
              <a:rPr lang="en-GB" dirty="0" err="1"/>
              <a:t>Demandez</a:t>
            </a:r>
            <a:r>
              <a:rPr lang="en-GB" dirty="0"/>
              <a:t> à </a:t>
            </a:r>
            <a:r>
              <a:rPr lang="en-GB" dirty="0" err="1"/>
              <a:t>chaque</a:t>
            </a:r>
            <a:r>
              <a:rPr lang="en-GB" dirty="0"/>
              <a:t> </a:t>
            </a:r>
            <a:r>
              <a:rPr lang="en-GB" dirty="0" err="1"/>
              <a:t>groupe</a:t>
            </a:r>
            <a:r>
              <a:rPr lang="en-GB" dirty="0"/>
              <a:t> de </a:t>
            </a:r>
            <a:r>
              <a:rPr lang="en-GB" dirty="0" err="1"/>
              <a:t>présenter</a:t>
            </a:r>
            <a:r>
              <a:rPr lang="en-GB" dirty="0"/>
              <a:t> </a:t>
            </a:r>
            <a:r>
              <a:rPr lang="en-GB" dirty="0" err="1"/>
              <a:t>sa</a:t>
            </a:r>
            <a:r>
              <a:rPr lang="en-GB" dirty="0"/>
              <a:t> </a:t>
            </a:r>
            <a:r>
              <a:rPr lang="en-GB" dirty="0" err="1"/>
              <a:t>récapitulation</a:t>
            </a:r>
            <a:r>
              <a:rPr lang="en-GB" dirty="0"/>
              <a:t> </a:t>
            </a:r>
            <a:r>
              <a:rPr lang="en-GB" dirty="0" err="1"/>
              <a:t>en</a:t>
            </a:r>
            <a:r>
              <a:rPr lang="en-GB" dirty="0"/>
              <a:t> 2 à 3 minutes.</a:t>
            </a:r>
            <a:endParaRPr dirty="0"/>
          </a:p>
          <a:p>
            <a:pPr marL="171450" lvl="0" indent="-171450" algn="l" rtl="0">
              <a:spcBef>
                <a:spcPts val="0"/>
              </a:spcBef>
              <a:spcAft>
                <a:spcPts val="0"/>
              </a:spcAft>
              <a:buClr>
                <a:schemeClr val="dk1"/>
              </a:buClr>
              <a:buSzPts val="1200"/>
              <a:buChar char="•"/>
            </a:pPr>
            <a:r>
              <a:rPr lang="en-GB" dirty="0" err="1"/>
              <a:t>Demandez</a:t>
            </a:r>
            <a:r>
              <a:rPr lang="en-GB" dirty="0"/>
              <a:t> </a:t>
            </a:r>
            <a:r>
              <a:rPr lang="en-GB" dirty="0" err="1"/>
              <a:t>si</a:t>
            </a:r>
            <a:r>
              <a:rPr lang="en-GB" dirty="0"/>
              <a:t> les </a:t>
            </a:r>
            <a:r>
              <a:rPr lang="en-GB" dirty="0" err="1"/>
              <a:t>autres</a:t>
            </a:r>
            <a:r>
              <a:rPr lang="en-GB" dirty="0"/>
              <a:t> participants </a:t>
            </a:r>
            <a:r>
              <a:rPr lang="en-GB" dirty="0" err="1"/>
              <a:t>ont</a:t>
            </a:r>
            <a:r>
              <a:rPr lang="en-GB" dirty="0"/>
              <a:t> des questions après </a:t>
            </a:r>
            <a:r>
              <a:rPr lang="en-GB" dirty="0" err="1"/>
              <a:t>chaque</a:t>
            </a:r>
            <a:r>
              <a:rPr lang="en-GB" dirty="0"/>
              <a:t> </a:t>
            </a:r>
            <a:r>
              <a:rPr lang="en-GB" dirty="0" err="1"/>
              <a:t>présentation</a:t>
            </a:r>
            <a:endParaRPr dirty="0"/>
          </a:p>
          <a:p>
            <a:pPr marL="171450" lvl="0" indent="-171450" algn="l" rtl="0">
              <a:spcBef>
                <a:spcPts val="0"/>
              </a:spcBef>
              <a:spcAft>
                <a:spcPts val="0"/>
              </a:spcAft>
              <a:buClr>
                <a:schemeClr val="dk1"/>
              </a:buClr>
              <a:buSzPts val="1200"/>
              <a:buChar char="•"/>
            </a:pPr>
            <a:r>
              <a:rPr lang="en-GB" dirty="0" err="1"/>
              <a:t>Complétez</a:t>
            </a:r>
            <a:r>
              <a:rPr lang="en-GB" dirty="0"/>
              <a:t> avec les </a:t>
            </a:r>
            <a:r>
              <a:rPr lang="en-GB" dirty="0" err="1"/>
              <a:t>réponses</a:t>
            </a:r>
            <a:r>
              <a:rPr lang="en-GB" dirty="0"/>
              <a:t> possibles ci-dessous</a:t>
            </a:r>
            <a:endParaRPr dirty="0"/>
          </a:p>
          <a:p>
            <a:pPr marL="0" lvl="0" indent="0" algn="l" rtl="0">
              <a:spcBef>
                <a:spcPts val="0"/>
              </a:spcBef>
              <a:spcAft>
                <a:spcPts val="0"/>
              </a:spcAft>
              <a:buClr>
                <a:schemeClr val="dk1"/>
              </a:buClr>
              <a:buSzPts val="1200"/>
              <a:buNone/>
            </a:pPr>
            <a:r>
              <a:rPr lang="en-GB"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RÉPONSES POSSIBLES</a:t>
            </a:r>
            <a:endParaRPr dirty="0"/>
          </a:p>
          <a:p>
            <a:pPr marL="171450" lvl="0" indent="-171450" algn="l" rtl="0">
              <a:spcBef>
                <a:spcPts val="0"/>
              </a:spcBef>
              <a:spcAft>
                <a:spcPts val="0"/>
              </a:spcAft>
              <a:buClr>
                <a:schemeClr val="dk1"/>
              </a:buClr>
              <a:buSzPts val="1200"/>
              <a:buChar char="•"/>
            </a:pPr>
            <a:r>
              <a:rPr lang="en-GB" b="1" dirty="0" err="1"/>
              <a:t>Santé</a:t>
            </a:r>
            <a:r>
              <a:rPr lang="en-GB" b="1" dirty="0"/>
              <a:t> </a:t>
            </a:r>
            <a:r>
              <a:rPr lang="en-GB" b="1" dirty="0" err="1"/>
              <a:t>mentale</a:t>
            </a:r>
            <a:endParaRPr dirty="0"/>
          </a:p>
          <a:p>
            <a:pPr marL="628650" lvl="1" indent="-171450" algn="l" rtl="0">
              <a:spcBef>
                <a:spcPts val="0"/>
              </a:spcBef>
              <a:spcAft>
                <a:spcPts val="0"/>
              </a:spcAft>
              <a:buClr>
                <a:schemeClr val="dk1"/>
              </a:buClr>
              <a:buSzPts val="1200"/>
              <a:buChar char="•"/>
            </a:pPr>
            <a:r>
              <a:rPr lang="en-GB" dirty="0"/>
              <a:t>La </a:t>
            </a:r>
            <a:r>
              <a:rPr lang="en-GB" dirty="0" err="1"/>
              <a:t>santé</a:t>
            </a:r>
            <a:r>
              <a:rPr lang="en-GB" dirty="0"/>
              <a:t> </a:t>
            </a:r>
            <a:r>
              <a:rPr lang="en-GB" dirty="0" err="1"/>
              <a:t>mentale</a:t>
            </a:r>
            <a:r>
              <a:rPr lang="en-GB" dirty="0"/>
              <a:t> </a:t>
            </a:r>
            <a:r>
              <a:rPr lang="en-GB" dirty="0" err="1"/>
              <a:t>est</a:t>
            </a:r>
            <a:r>
              <a:rPr lang="en-GB" dirty="0"/>
              <a:t> la </a:t>
            </a:r>
            <a:r>
              <a:rPr lang="en-GB" dirty="0" err="1"/>
              <a:t>présence</a:t>
            </a:r>
            <a:r>
              <a:rPr lang="en-GB" dirty="0"/>
              <a:t> d'un bien-</a:t>
            </a:r>
            <a:r>
              <a:rPr lang="en-GB" dirty="0" err="1"/>
              <a:t>être</a:t>
            </a:r>
            <a:r>
              <a:rPr lang="en-GB" dirty="0"/>
              <a:t> mental (</a:t>
            </a:r>
            <a:r>
              <a:rPr lang="en-GB" dirty="0" err="1"/>
              <a:t>psychologique</a:t>
            </a:r>
            <a:r>
              <a:rPr lang="en-GB" dirty="0"/>
              <a:t>, </a:t>
            </a:r>
            <a:r>
              <a:rPr lang="en-GB" dirty="0" err="1"/>
              <a:t>émotionnel</a:t>
            </a:r>
            <a:r>
              <a:rPr lang="en-GB" dirty="0"/>
              <a:t>) et social qui </a:t>
            </a:r>
            <a:r>
              <a:rPr lang="en-GB" dirty="0" err="1"/>
              <a:t>permet</a:t>
            </a:r>
            <a:r>
              <a:rPr lang="en-GB" dirty="0"/>
              <a:t> à </a:t>
            </a:r>
            <a:r>
              <a:rPr lang="en-GB" dirty="0" err="1"/>
              <a:t>chaque</a:t>
            </a:r>
            <a:r>
              <a:rPr lang="en-GB" dirty="0"/>
              <a:t> enfant de </a:t>
            </a:r>
            <a:r>
              <a:rPr lang="en-GB" dirty="0" err="1"/>
              <a:t>réaliser</a:t>
            </a:r>
            <a:r>
              <a:rPr lang="en-GB" dirty="0"/>
              <a:t> son </a:t>
            </a:r>
            <a:r>
              <a:rPr lang="en-GB" dirty="0" err="1"/>
              <a:t>potentiel</a:t>
            </a:r>
            <a:r>
              <a:rPr lang="en-GB" dirty="0"/>
              <a:t>, de faire face aux stress </a:t>
            </a:r>
            <a:r>
              <a:rPr lang="en-GB" dirty="0" err="1"/>
              <a:t>normaux</a:t>
            </a:r>
            <a:r>
              <a:rPr lang="en-GB" dirty="0"/>
              <a:t> de la vie et de </a:t>
            </a:r>
            <a:r>
              <a:rPr lang="en-GB" dirty="0" err="1"/>
              <a:t>contribuer</a:t>
            </a:r>
            <a:r>
              <a:rPr lang="en-GB" dirty="0"/>
              <a:t> à </a:t>
            </a:r>
            <a:r>
              <a:rPr lang="en-GB" dirty="0" err="1"/>
              <a:t>sa</a:t>
            </a:r>
            <a:r>
              <a:rPr lang="en-GB" dirty="0"/>
              <a:t> </a:t>
            </a:r>
            <a:r>
              <a:rPr lang="en-GB" dirty="0" err="1"/>
              <a:t>famille</a:t>
            </a:r>
            <a:r>
              <a:rPr lang="en-GB" dirty="0"/>
              <a:t> et à </a:t>
            </a:r>
            <a:r>
              <a:rPr lang="en-GB" dirty="0" err="1"/>
              <a:t>sa</a:t>
            </a:r>
            <a:r>
              <a:rPr lang="en-GB" dirty="0"/>
              <a:t> </a:t>
            </a:r>
            <a:r>
              <a:rPr lang="en-GB" dirty="0" err="1"/>
              <a:t>communauté</a:t>
            </a:r>
            <a:r>
              <a:rPr lang="en-GB" dirty="0"/>
              <a:t>. </a:t>
            </a:r>
            <a:endParaRPr dirty="0"/>
          </a:p>
          <a:p>
            <a:pPr marL="628650" lvl="1" indent="-171450" algn="l" rtl="0">
              <a:spcBef>
                <a:spcPts val="0"/>
              </a:spcBef>
              <a:spcAft>
                <a:spcPts val="0"/>
              </a:spcAft>
              <a:buClr>
                <a:schemeClr val="dk1"/>
              </a:buClr>
              <a:buSzPts val="1200"/>
              <a:buChar char="•"/>
            </a:pPr>
            <a:r>
              <a:rPr lang="en-GB" dirty="0"/>
              <a:t>La </a:t>
            </a:r>
            <a:r>
              <a:rPr lang="en-GB" dirty="0" err="1"/>
              <a:t>santé</a:t>
            </a:r>
            <a:r>
              <a:rPr lang="en-GB" dirty="0"/>
              <a:t> </a:t>
            </a:r>
            <a:r>
              <a:rPr lang="en-GB" dirty="0" err="1"/>
              <a:t>mentale</a:t>
            </a:r>
            <a:r>
              <a:rPr lang="en-GB" dirty="0"/>
              <a:t> ne se </a:t>
            </a:r>
            <a:r>
              <a:rPr lang="en-GB" dirty="0" err="1"/>
              <a:t>résume</a:t>
            </a:r>
            <a:r>
              <a:rPr lang="en-GB" dirty="0"/>
              <a:t> pas à </a:t>
            </a:r>
            <a:r>
              <a:rPr lang="en-GB" dirty="0" err="1"/>
              <a:t>l'absence</a:t>
            </a:r>
            <a:r>
              <a:rPr lang="en-GB" dirty="0"/>
              <a:t> de troubles </a:t>
            </a:r>
            <a:r>
              <a:rPr lang="en-GB" dirty="0" err="1"/>
              <a:t>mentaux</a:t>
            </a:r>
            <a:r>
              <a:rPr lang="en-GB" dirty="0"/>
              <a:t> </a:t>
            </a:r>
            <a:r>
              <a:rPr lang="en-GB" dirty="0" err="1"/>
              <a:t>tels</a:t>
            </a:r>
            <a:r>
              <a:rPr lang="en-GB" dirty="0"/>
              <a:t> que la </a:t>
            </a:r>
            <a:r>
              <a:rPr lang="en-GB" dirty="0" err="1"/>
              <a:t>dépression</a:t>
            </a:r>
            <a:r>
              <a:rPr lang="en-GB" dirty="0"/>
              <a:t>, </a:t>
            </a:r>
            <a:r>
              <a:rPr lang="en-GB" dirty="0" err="1"/>
              <a:t>l'anxiété</a:t>
            </a:r>
            <a:r>
              <a:rPr lang="en-GB" dirty="0"/>
              <a:t>, la </a:t>
            </a:r>
            <a:r>
              <a:rPr lang="en-GB" dirty="0" err="1"/>
              <a:t>dépendance</a:t>
            </a:r>
            <a:r>
              <a:rPr lang="en-GB" dirty="0"/>
              <a:t> et la </a:t>
            </a:r>
            <a:r>
              <a:rPr lang="en-GB" dirty="0" err="1"/>
              <a:t>toxicomanie</a:t>
            </a:r>
            <a:r>
              <a:rPr lang="en-GB" dirty="0"/>
              <a:t>, etc.</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SUITE </a:t>
            </a:r>
            <a:r>
              <a:rPr lang="en-GB" b="1" dirty="0">
                <a:sym typeface="Wingdings" panose="05000000000000000000" pitchFamily="2" charset="2"/>
              </a:rPr>
              <a:t></a:t>
            </a:r>
            <a:endParaRPr b="1" dirty="0"/>
          </a:p>
        </p:txBody>
      </p:sp>
      <p:sp>
        <p:nvSpPr>
          <p:cNvPr id="162" name="Google Shape;162;p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50: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171450" lvl="0" indent="-171450" algn="l" rtl="0">
              <a:spcBef>
                <a:spcPts val="0"/>
              </a:spcBef>
              <a:spcAft>
                <a:spcPts val="0"/>
              </a:spcAft>
              <a:buClr>
                <a:schemeClr val="dk1"/>
              </a:buClr>
              <a:buSzPts val="1200"/>
              <a:buChar char="•"/>
            </a:pPr>
            <a:r>
              <a:rPr lang="en-GB" i="1"/>
              <a:t>En résumé, les considérations suivantes sont essentielles avant de retirer un enfant de sa garde :</a:t>
            </a:r>
            <a:endParaRPr/>
          </a:p>
          <a:p>
            <a:pPr marL="628650" lvl="1" indent="-171450" algn="l" rtl="0">
              <a:spcBef>
                <a:spcPts val="0"/>
              </a:spcBef>
              <a:spcAft>
                <a:spcPts val="0"/>
              </a:spcAft>
              <a:buClr>
                <a:schemeClr val="dk1"/>
              </a:buClr>
              <a:buSzPts val="1200"/>
              <a:buChar char="•"/>
            </a:pPr>
            <a:r>
              <a:rPr lang="en-GB" b="1" i="1"/>
              <a:t>Responsable : </a:t>
            </a:r>
            <a:r>
              <a:rPr lang="en-GB" i="1"/>
              <a:t>le gouvernement national est responsable de la protection de l'enfance et le rôle des ONG est d'aider le gouvernement à remplir son mandat.  </a:t>
            </a:r>
            <a:endParaRPr i="1"/>
          </a:p>
          <a:p>
            <a:pPr marL="628650" lvl="1" indent="-171450" algn="l" rtl="0">
              <a:spcBef>
                <a:spcPts val="0"/>
              </a:spcBef>
              <a:spcAft>
                <a:spcPts val="0"/>
              </a:spcAft>
              <a:buClr>
                <a:schemeClr val="dk1"/>
              </a:buClr>
              <a:buSzPts val="1200"/>
              <a:buChar char="•"/>
            </a:pPr>
            <a:r>
              <a:rPr lang="en-GB" b="1" i="1"/>
              <a:t>Redevable : </a:t>
            </a:r>
            <a:r>
              <a:rPr lang="en-GB" b="0" i="1"/>
              <a:t>les </a:t>
            </a:r>
            <a:r>
              <a:rPr lang="en-GB" i="1"/>
              <a:t>actions telles que le retrait d'un enfant d'un foyer pour sa propre sécurité doivent être menées dans le respect de la loi et avec ou en collaboration avec les autorités compétentes.</a:t>
            </a:r>
            <a:endParaRPr i="1"/>
          </a:p>
          <a:p>
            <a:pPr marL="628650" lvl="1" indent="-171450" algn="l" rtl="0">
              <a:spcBef>
                <a:spcPts val="0"/>
              </a:spcBef>
              <a:spcAft>
                <a:spcPts val="0"/>
              </a:spcAft>
              <a:buClr>
                <a:schemeClr val="dk1"/>
              </a:buClr>
              <a:buSzPts val="1200"/>
              <a:buChar char="•"/>
            </a:pPr>
            <a:r>
              <a:rPr lang="en-GB" b="1" i="1"/>
              <a:t>Fondée sur des preuves : </a:t>
            </a:r>
            <a:r>
              <a:rPr lang="en-GB" i="1"/>
              <a:t>les agences de protection de l'enfance doivent effectuer une analyse pour s'assurer qu'elles agissent en conformité avec la loi et en collaboration avec les autorités compétentes. Ils doivent également coordonner et travailler aussi étroitement que possible avec les autorités compétentes.</a:t>
            </a:r>
            <a:endParaRPr i="1"/>
          </a:p>
          <a:p>
            <a:pPr marL="628650" lvl="1" indent="-171450" algn="l" rtl="0">
              <a:spcBef>
                <a:spcPts val="0"/>
              </a:spcBef>
              <a:spcAft>
                <a:spcPts val="0"/>
              </a:spcAft>
              <a:buClr>
                <a:schemeClr val="dk1"/>
              </a:buClr>
              <a:buSzPts val="1200"/>
              <a:buChar char="•"/>
            </a:pPr>
            <a:r>
              <a:rPr lang="en-GB" b="1" i="1"/>
              <a:t>Coordonné : </a:t>
            </a:r>
            <a:r>
              <a:rPr lang="en-GB" i="1"/>
              <a:t>dans les situations d'urgence à grande échelle, il peut s'agir de garantir la représentation du gouvernement dans les fonctions de coordination, même si une grande partie de la mise en œuvre des services de gestion des cas a été confiée à des agences externes.</a:t>
            </a:r>
            <a:endParaRPr i="1"/>
          </a:p>
          <a:p>
            <a:pPr marL="628650" lvl="1" indent="-171450" algn="l" rtl="0">
              <a:spcBef>
                <a:spcPts val="0"/>
              </a:spcBef>
              <a:spcAft>
                <a:spcPts val="0"/>
              </a:spcAft>
              <a:buClr>
                <a:schemeClr val="dk1"/>
              </a:buClr>
              <a:buSzPts val="1200"/>
              <a:buChar char="•"/>
            </a:pPr>
            <a:r>
              <a:rPr lang="en-GB" b="1" i="1"/>
              <a:t>Collaboratif : </a:t>
            </a:r>
            <a:r>
              <a:rPr lang="en-GB" i="1"/>
              <a:t>dans les situations où la capacité et la présence du gouvernement sont limitées, votre organisation devra tout de même demander l'autorisation et la participation locales dans les décisions concernant le changement des situations de prise en charge des enfants, afin que vous agissiez dans le cadre d'un mandat convenu.</a:t>
            </a:r>
            <a:endParaRPr i="1"/>
          </a:p>
          <a:p>
            <a:pPr marL="628650" lvl="1" indent="-171450" algn="l" rtl="0">
              <a:spcBef>
                <a:spcPts val="0"/>
              </a:spcBef>
              <a:spcAft>
                <a:spcPts val="0"/>
              </a:spcAft>
              <a:buClr>
                <a:schemeClr val="dk1"/>
              </a:buClr>
              <a:buSzPts val="1200"/>
              <a:buChar char="•"/>
            </a:pPr>
            <a:r>
              <a:rPr lang="en-GB" b="1" i="1"/>
              <a:t>En temps utile : </a:t>
            </a:r>
            <a:r>
              <a:rPr lang="en-GB" i="1"/>
              <a:t>dans les situations où l'autorisation n'est pas possible (par exemple, lorsque le gouvernement est partie à un conflit ou a perdu le contrôle de territoires), la protection des enfants en temps utile doit rester la considération première, conformément aux principes humanitaires d'assistance impartiale fondée sur le besoin, et de garantie de sécurité et de dignité pour les plus vulnérables.</a:t>
            </a:r>
            <a:endParaRPr i="1"/>
          </a:p>
        </p:txBody>
      </p:sp>
      <p:sp>
        <p:nvSpPr>
          <p:cNvPr id="979" name="Google Shape;979;p5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Calibri"/>
              <a:ea typeface="Calibri"/>
              <a:cs typeface="Calibri"/>
              <a:sym typeface="Calibri"/>
            </a:endParaRPr>
          </a:p>
        </p:txBody>
      </p:sp>
      <p:sp>
        <p:nvSpPr>
          <p:cNvPr id="980" name="Google Shape;980;p5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5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i="0"/>
              <a:t>EXPLICATION</a:t>
            </a:r>
            <a:endParaRPr/>
          </a:p>
          <a:p>
            <a:pPr marL="171450" lvl="0" indent="-171450" algn="l" rtl="0">
              <a:spcBef>
                <a:spcPts val="0"/>
              </a:spcBef>
              <a:spcAft>
                <a:spcPts val="0"/>
              </a:spcAft>
              <a:buClr>
                <a:schemeClr val="dk1"/>
              </a:buClr>
              <a:buSzPts val="1200"/>
              <a:buChar char="•"/>
            </a:pPr>
            <a:r>
              <a:rPr lang="en-GB" i="1"/>
              <a:t>Lorsqu'un besoin de soins urgents nécessite une réponse immédiate, les soins provisoires sont souvent l'option la plus appropriée.</a:t>
            </a:r>
            <a:endParaRPr/>
          </a:p>
          <a:p>
            <a:pPr marL="171450" lvl="0" indent="-171450" algn="l" rtl="0">
              <a:spcBef>
                <a:spcPts val="0"/>
              </a:spcBef>
              <a:spcAft>
                <a:spcPts val="0"/>
              </a:spcAft>
              <a:buClr>
                <a:schemeClr val="dk1"/>
              </a:buClr>
              <a:buSzPts val="1200"/>
              <a:buChar char="•"/>
            </a:pPr>
            <a:r>
              <a:rPr lang="en-GB" i="1"/>
              <a:t>L'évaluation des soins et la planification des soins à long terme exigent plus de temps et ne sont généralement pas une option appropriée lorsqu'un enfant a besoin de soins immédiats.</a:t>
            </a:r>
            <a:endParaRPr/>
          </a:p>
          <a:p>
            <a:pPr marL="171450" lvl="0" indent="-171450" algn="l" rtl="0">
              <a:spcBef>
                <a:spcPts val="0"/>
              </a:spcBef>
              <a:spcAft>
                <a:spcPts val="0"/>
              </a:spcAft>
              <a:buClr>
                <a:schemeClr val="dk1"/>
              </a:buClr>
              <a:buSzPts val="1200"/>
              <a:buChar char="•"/>
            </a:pPr>
            <a:r>
              <a:rPr lang="en-GB" i="0"/>
              <a:t>Présenter la diapositive </a:t>
            </a:r>
            <a:endParaRPr/>
          </a:p>
          <a:p>
            <a:pPr marL="171450" lvl="0" indent="-171450" algn="l" rtl="0">
              <a:spcBef>
                <a:spcPts val="0"/>
              </a:spcBef>
              <a:spcAft>
                <a:spcPts val="0"/>
              </a:spcAft>
              <a:buClr>
                <a:schemeClr val="dk1"/>
              </a:buClr>
              <a:buSzPts val="1200"/>
              <a:buChar char="•"/>
            </a:pPr>
            <a:r>
              <a:rPr lang="en-GB" i="1"/>
              <a:t>Les soins provisoires sont fournis sur une base temporaire pour une durée maximale de 12 semaines et, dans certains cas, ils peuvent constituer une transition vers des soins à moyen ou long terme.</a:t>
            </a:r>
            <a:endParaRPr/>
          </a:p>
        </p:txBody>
      </p:sp>
      <p:sp>
        <p:nvSpPr>
          <p:cNvPr id="985" name="Google Shape;985;p5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6" name="Google Shape;986;p5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5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marR="0" lvl="0" indent="-171450" algn="l" rtl="0">
              <a:lnSpc>
                <a:spcPct val="100000"/>
              </a:lnSpc>
              <a:spcBef>
                <a:spcPts val="0"/>
              </a:spcBef>
              <a:spcAft>
                <a:spcPts val="0"/>
              </a:spcAft>
              <a:buClr>
                <a:schemeClr val="dk1"/>
              </a:buClr>
              <a:buSzPts val="1200"/>
              <a:buFont typeface="Arial"/>
              <a:buChar char="•"/>
            </a:pPr>
            <a:r>
              <a:rPr lang="en-GB" i="1"/>
              <a:t>Dans les situations où un enfant est en danger immédiat ou que sa sécurité est menacée, les travailleurs sociaux doivent avoir des options prêtes à l'emploi pour assurer une réponse rapide et vitale. </a:t>
            </a:r>
            <a:endParaRPr/>
          </a:p>
          <a:p>
            <a:pPr marL="171450" marR="0" lvl="0" indent="-171450" algn="l" rtl="0">
              <a:lnSpc>
                <a:spcPct val="100000"/>
              </a:lnSpc>
              <a:spcBef>
                <a:spcPts val="0"/>
              </a:spcBef>
              <a:spcAft>
                <a:spcPts val="0"/>
              </a:spcAft>
              <a:buClr>
                <a:schemeClr val="dk1"/>
              </a:buClr>
              <a:buSzPts val="1200"/>
              <a:buFont typeface="Arial"/>
              <a:buChar char="•"/>
            </a:pPr>
            <a:r>
              <a:rPr lang="en-GB" i="1"/>
              <a:t>Les équipes de gestion de cas doivent explorer les options de soins alternatifs provisoires sûrs et fiables dans le cadre du démarrage des services de gestion de cas dans une région particulière. </a:t>
            </a:r>
            <a:endParaRPr/>
          </a:p>
          <a:p>
            <a:pPr marL="171450" lvl="0" indent="-171450" algn="l" rtl="0">
              <a:spcBef>
                <a:spcPts val="0"/>
              </a:spcBef>
              <a:spcAft>
                <a:spcPts val="0"/>
              </a:spcAft>
              <a:buClr>
                <a:schemeClr val="dk1"/>
              </a:buClr>
              <a:buSzPts val="1200"/>
              <a:buChar char="•"/>
            </a:pPr>
            <a:r>
              <a:rPr lang="en-GB" i="1"/>
              <a:t>Il est important d'avoir des options de soins alternatifs d'urgence à portée de main. </a:t>
            </a:r>
            <a:endParaRPr/>
          </a:p>
          <a:p>
            <a:pPr marL="628650" lvl="1" indent="-171450" algn="l" rtl="0">
              <a:spcBef>
                <a:spcPts val="0"/>
              </a:spcBef>
              <a:spcAft>
                <a:spcPts val="0"/>
              </a:spcAft>
              <a:buClr>
                <a:schemeClr val="dk1"/>
              </a:buClr>
              <a:buSzPts val="1200"/>
              <a:buChar char="•"/>
            </a:pPr>
            <a:r>
              <a:rPr lang="en-GB" i="1"/>
              <a:t>Cela permet d'assurer une prise en charge provisoire appropriée au cas où un enfant devrait être retiré immédiatement de son dispositif de prise en charge existant</a:t>
            </a:r>
            <a:endParaRPr/>
          </a:p>
          <a:p>
            <a:pPr marL="628650" lvl="1" indent="-171450" algn="l" rtl="0">
              <a:spcBef>
                <a:spcPts val="0"/>
              </a:spcBef>
              <a:spcAft>
                <a:spcPts val="0"/>
              </a:spcAft>
              <a:buClr>
                <a:schemeClr val="dk1"/>
              </a:buClr>
              <a:buSzPts val="1200"/>
              <a:buChar char="•"/>
            </a:pPr>
            <a:r>
              <a:rPr lang="en-GB" i="1"/>
              <a:t>Il devrait y avoir une liste générale d'options de soins intérimaires approuvées dans votre zone de couverture.</a:t>
            </a:r>
            <a:endParaRPr/>
          </a:p>
          <a:p>
            <a:pPr marL="171450" lvl="0" indent="-171450" algn="l" rtl="0">
              <a:spcBef>
                <a:spcPts val="0"/>
              </a:spcBef>
              <a:spcAft>
                <a:spcPts val="0"/>
              </a:spcAft>
              <a:buClr>
                <a:schemeClr val="dk1"/>
              </a:buClr>
              <a:buSzPts val="1200"/>
              <a:buChar char="•"/>
            </a:pPr>
            <a:r>
              <a:rPr lang="en-GB" i="1"/>
              <a:t>Chaque gestionnaire de cas doit également explorer les options familiales et communautaires personnalisées pour chaque enfant dont il s'occupe. </a:t>
            </a:r>
            <a:endParaRPr/>
          </a:p>
          <a:p>
            <a:pPr marL="628650" lvl="1" indent="-171450" algn="l" rtl="0">
              <a:spcBef>
                <a:spcPts val="0"/>
              </a:spcBef>
              <a:spcAft>
                <a:spcPts val="0"/>
              </a:spcAft>
              <a:buClr>
                <a:schemeClr val="dk1"/>
              </a:buClr>
              <a:buSzPts val="1200"/>
              <a:buChar char="•"/>
            </a:pPr>
            <a:r>
              <a:rPr lang="en-GB" i="1"/>
              <a:t>L'enfant peut avoir besoin de soins provisoires immédiats à tout moment pendant le processus de gestion du dossier. </a:t>
            </a:r>
            <a:endParaRPr/>
          </a:p>
          <a:p>
            <a:pPr marL="628650" lvl="1" indent="-171450" algn="l" rtl="0">
              <a:spcBef>
                <a:spcPts val="0"/>
              </a:spcBef>
              <a:spcAft>
                <a:spcPts val="0"/>
              </a:spcAft>
              <a:buClr>
                <a:schemeClr val="dk1"/>
              </a:buClr>
              <a:buSzPts val="1200"/>
              <a:buChar char="•"/>
            </a:pPr>
            <a:r>
              <a:rPr lang="en-GB" i="1"/>
              <a:t>Il est essentiel de documenter et de convenir de ces options provisoires avec l'enfant, le responsable d'enfant, le parent ou l'adulte de confiance afin de s'assurer qu'un soutien est fourni en temps utile lorsqu'une menace immédiate se présente.</a:t>
            </a:r>
            <a:endParaRPr/>
          </a:p>
          <a:p>
            <a:pPr marL="171450" lvl="0" indent="-171450" algn="l" rtl="0">
              <a:spcBef>
                <a:spcPts val="0"/>
              </a:spcBef>
              <a:spcAft>
                <a:spcPts val="0"/>
              </a:spcAft>
              <a:buClr>
                <a:schemeClr val="dk1"/>
              </a:buClr>
              <a:buSzPts val="1200"/>
              <a:buChar char="•"/>
            </a:pPr>
            <a:r>
              <a:rPr lang="en-GB" i="1"/>
              <a:t>La prise en charge familiale alternative au sein de la communauté de l'enfant est privilégiée car elle présente de multiples avantages :</a:t>
            </a:r>
            <a:endParaRPr/>
          </a:p>
          <a:p>
            <a:pPr marL="628650" lvl="1" indent="-171450" algn="l" rtl="0">
              <a:spcBef>
                <a:spcPts val="0"/>
              </a:spcBef>
              <a:spcAft>
                <a:spcPts val="0"/>
              </a:spcAft>
              <a:buClr>
                <a:schemeClr val="dk1"/>
              </a:buClr>
              <a:buSzPts val="1200"/>
              <a:buChar char="•"/>
            </a:pPr>
            <a:r>
              <a:rPr lang="en-GB" i="1"/>
              <a:t>L'enfant bénéficiera d'une attention plus individuelle qui favorisera son développement et son bien-être. </a:t>
            </a:r>
            <a:endParaRPr/>
          </a:p>
          <a:p>
            <a:pPr marL="628650" lvl="1" indent="-171450" algn="l" rtl="0">
              <a:spcBef>
                <a:spcPts val="0"/>
              </a:spcBef>
              <a:spcAft>
                <a:spcPts val="0"/>
              </a:spcAft>
              <a:buClr>
                <a:schemeClr val="dk1"/>
              </a:buClr>
              <a:buSzPts val="1200"/>
              <a:buChar char="•"/>
            </a:pPr>
            <a:r>
              <a:rPr lang="en-GB" i="1"/>
              <a:t>L'enfant conserve son réseau social existant </a:t>
            </a:r>
            <a:endParaRPr/>
          </a:p>
          <a:p>
            <a:pPr marL="628650" lvl="1" indent="-171450" algn="l" rtl="0">
              <a:spcBef>
                <a:spcPts val="0"/>
              </a:spcBef>
              <a:spcAft>
                <a:spcPts val="0"/>
              </a:spcAft>
              <a:buClr>
                <a:schemeClr val="dk1"/>
              </a:buClr>
              <a:buSzPts val="1200"/>
              <a:buChar char="•"/>
            </a:pPr>
            <a:r>
              <a:rPr lang="en-GB" i="1"/>
              <a:t>L'enfant est intégré dans une communauté</a:t>
            </a:r>
            <a:endParaRPr/>
          </a:p>
          <a:p>
            <a:pPr marL="628650" lvl="1" indent="-171450" algn="l" rtl="0">
              <a:spcBef>
                <a:spcPts val="0"/>
              </a:spcBef>
              <a:spcAft>
                <a:spcPts val="0"/>
              </a:spcAft>
              <a:buClr>
                <a:schemeClr val="dk1"/>
              </a:buClr>
              <a:buSzPts val="1200"/>
              <a:buChar char="•"/>
            </a:pPr>
            <a:r>
              <a:rPr lang="en-GB" i="1"/>
              <a:t>L'enfant sera mieux préparé au regroupement familial. </a:t>
            </a:r>
            <a:endParaRPr/>
          </a:p>
          <a:p>
            <a:pPr marL="171450" lvl="0" indent="-171450" algn="l" rtl="0">
              <a:spcBef>
                <a:spcPts val="0"/>
              </a:spcBef>
              <a:spcAft>
                <a:spcPts val="0"/>
              </a:spcAft>
              <a:buClr>
                <a:schemeClr val="dk1"/>
              </a:buClr>
              <a:buSzPts val="1200"/>
              <a:buChar char="•"/>
            </a:pPr>
            <a:r>
              <a:rPr lang="en-GB" i="1"/>
              <a:t>Le placement en établissement ou en institution pouvant être préjudiciable au développement et au bien-être de l'enfant, il doit être aussi temporaire que possible. </a:t>
            </a:r>
            <a:endParaRPr/>
          </a:p>
          <a:p>
            <a:pPr marL="628650" lvl="1" indent="-171450" algn="l" rtl="0">
              <a:spcBef>
                <a:spcPts val="0"/>
              </a:spcBef>
              <a:spcAft>
                <a:spcPts val="0"/>
              </a:spcAft>
              <a:buClr>
                <a:schemeClr val="dk1"/>
              </a:buClr>
              <a:buSzPts val="1200"/>
              <a:buChar char="•"/>
            </a:pPr>
            <a:r>
              <a:rPr lang="en-GB" i="1"/>
              <a:t>Il est recommandé que les établissements résidentiels ou institutionnels soient de petite taille afin de permettre aux enfants qui y vivent de continuer à recevoir une attention personnalisée et de construire un attachement et des relations solides.</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995" name="Google Shape;995;p5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p5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5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DISCUSSION PLÉNIÈRE (15 minutes)</a:t>
            </a:r>
            <a:endParaRPr dirty="0"/>
          </a:p>
          <a:p>
            <a:pPr marL="171450" lvl="0" indent="-171450" algn="l" rtl="0">
              <a:spcBef>
                <a:spcPts val="0"/>
              </a:spcBef>
              <a:spcAft>
                <a:spcPts val="0"/>
              </a:spcAft>
              <a:buClr>
                <a:schemeClr val="dk1"/>
              </a:buClr>
              <a:buSzPts val="1200"/>
              <a:buChar char="•"/>
            </a:pPr>
            <a:r>
              <a:rPr lang="en-GB" i="1" dirty="0"/>
              <a:t>Nous </a:t>
            </a:r>
            <a:r>
              <a:rPr lang="en-GB" i="1" dirty="0" err="1"/>
              <a:t>avons</a:t>
            </a:r>
            <a:r>
              <a:rPr lang="en-GB" i="1" dirty="0"/>
              <a:t> passé </a:t>
            </a:r>
            <a:r>
              <a:rPr lang="en-GB" i="1" dirty="0" err="1"/>
              <a:t>en</a:t>
            </a:r>
            <a:r>
              <a:rPr lang="en-GB" i="1" dirty="0"/>
              <a:t> revue et </a:t>
            </a:r>
            <a:r>
              <a:rPr lang="en-GB" i="1" dirty="0" err="1"/>
              <a:t>discuté</a:t>
            </a:r>
            <a:r>
              <a:rPr lang="en-GB" i="1" dirty="0"/>
              <a:t> les </a:t>
            </a:r>
            <a:r>
              <a:rPr lang="en-GB" i="1" dirty="0" err="1"/>
              <a:t>différentes</a:t>
            </a:r>
            <a:r>
              <a:rPr lang="en-GB" i="1" dirty="0"/>
              <a:t> raisons pour </a:t>
            </a:r>
            <a:r>
              <a:rPr lang="en-GB" i="1" dirty="0" err="1"/>
              <a:t>lesquelles</a:t>
            </a:r>
            <a:r>
              <a:rPr lang="en-GB" i="1" dirty="0"/>
              <a:t> le </a:t>
            </a:r>
            <a:r>
              <a:rPr lang="en-GB" i="1" dirty="0" err="1"/>
              <a:t>retrait</a:t>
            </a:r>
            <a:r>
              <a:rPr lang="en-GB" i="1" dirty="0"/>
              <a:t> d'un enfant </a:t>
            </a:r>
            <a:r>
              <a:rPr lang="en-GB" i="1" dirty="0" err="1"/>
              <a:t>d'une</a:t>
            </a:r>
            <a:r>
              <a:rPr lang="en-GB" i="1" dirty="0"/>
              <a:t> institution </a:t>
            </a:r>
            <a:r>
              <a:rPr lang="en-GB" i="1" dirty="0" err="1"/>
              <a:t>est</a:t>
            </a:r>
            <a:r>
              <a:rPr lang="en-GB" i="1" dirty="0"/>
              <a:t> </a:t>
            </a:r>
            <a:r>
              <a:rPr lang="en-GB" i="1" dirty="0" err="1"/>
              <a:t>nécessaire</a:t>
            </a:r>
            <a:r>
              <a:rPr lang="en-GB" i="1" dirty="0"/>
              <a:t> et les </a:t>
            </a:r>
            <a:r>
              <a:rPr lang="en-GB" i="1" dirty="0" err="1"/>
              <a:t>principales</a:t>
            </a:r>
            <a:r>
              <a:rPr lang="en-GB" i="1" dirty="0"/>
              <a:t> </a:t>
            </a:r>
            <a:r>
              <a:rPr lang="en-GB" i="1" dirty="0" err="1"/>
              <a:t>considérations</a:t>
            </a:r>
            <a:r>
              <a:rPr lang="en-GB" i="1" dirty="0"/>
              <a:t> à prendre </a:t>
            </a:r>
            <a:r>
              <a:rPr lang="en-GB" i="1" dirty="0" err="1"/>
              <a:t>en</a:t>
            </a:r>
            <a:r>
              <a:rPr lang="en-GB" i="1" dirty="0"/>
              <a:t> </a:t>
            </a:r>
            <a:r>
              <a:rPr lang="en-GB" i="1" dirty="0" err="1"/>
              <a:t>compte</a:t>
            </a:r>
            <a:r>
              <a:rPr lang="en-GB" i="1" dirty="0"/>
              <a:t> </a:t>
            </a:r>
            <a:r>
              <a:rPr lang="en-GB" i="1" dirty="0" err="1"/>
              <a:t>avant</a:t>
            </a:r>
            <a:r>
              <a:rPr lang="en-GB" i="1" dirty="0"/>
              <a:t> de </a:t>
            </a:r>
            <a:r>
              <a:rPr lang="en-GB" i="1" dirty="0" err="1"/>
              <a:t>retirer</a:t>
            </a:r>
            <a:r>
              <a:rPr lang="en-GB" i="1" dirty="0"/>
              <a:t> un enfant </a:t>
            </a:r>
            <a:r>
              <a:rPr lang="en-GB" i="1" dirty="0" err="1"/>
              <a:t>d'une</a:t>
            </a:r>
            <a:r>
              <a:rPr lang="en-GB" i="1" dirty="0"/>
              <a:t> institution. </a:t>
            </a:r>
            <a:endParaRPr dirty="0"/>
          </a:p>
          <a:p>
            <a:pPr marL="628650" lvl="1" indent="-171450" algn="l" rtl="0">
              <a:spcBef>
                <a:spcPts val="0"/>
              </a:spcBef>
              <a:spcAft>
                <a:spcPts val="0"/>
              </a:spcAft>
              <a:buClr>
                <a:schemeClr val="dk1"/>
              </a:buClr>
              <a:buSzPts val="1200"/>
              <a:buChar char="•"/>
            </a:pPr>
            <a:r>
              <a:rPr lang="en-GB" i="1" dirty="0"/>
              <a:t>Il </a:t>
            </a:r>
            <a:r>
              <a:rPr lang="en-GB" i="1" dirty="0" err="1"/>
              <a:t>existe</a:t>
            </a:r>
            <a:r>
              <a:rPr lang="en-GB" i="1" dirty="0"/>
              <a:t> des situations </a:t>
            </a:r>
            <a:r>
              <a:rPr lang="en-GB" i="1" dirty="0" err="1"/>
              <a:t>où</a:t>
            </a:r>
            <a:r>
              <a:rPr lang="en-GB" i="1" dirty="0"/>
              <a:t> un enfant doit </a:t>
            </a:r>
            <a:r>
              <a:rPr lang="en-GB" i="1" dirty="0" err="1"/>
              <a:t>être</a:t>
            </a:r>
            <a:r>
              <a:rPr lang="en-GB" i="1" dirty="0"/>
              <a:t> </a:t>
            </a:r>
            <a:r>
              <a:rPr lang="en-GB" i="1" dirty="0" err="1"/>
              <a:t>retiré</a:t>
            </a:r>
            <a:r>
              <a:rPr lang="en-GB" i="1" dirty="0"/>
              <a:t> pour assurer </a:t>
            </a:r>
            <a:r>
              <a:rPr lang="en-GB" i="1" dirty="0" err="1"/>
              <a:t>sa</a:t>
            </a:r>
            <a:r>
              <a:rPr lang="en-GB" i="1" dirty="0"/>
              <a:t> </a:t>
            </a:r>
            <a:r>
              <a:rPr lang="en-GB" i="1" dirty="0" err="1"/>
              <a:t>sécurité</a:t>
            </a:r>
            <a:r>
              <a:rPr lang="en-GB" i="1" dirty="0"/>
              <a:t> et son bien-</a:t>
            </a:r>
            <a:r>
              <a:rPr lang="en-GB" i="1" dirty="0" err="1"/>
              <a:t>être</a:t>
            </a:r>
            <a:r>
              <a:rPr lang="en-GB" i="1" dirty="0"/>
              <a:t>. </a:t>
            </a:r>
            <a:endParaRPr dirty="0"/>
          </a:p>
          <a:p>
            <a:pPr marL="628650" lvl="1" indent="-171450" algn="l" rtl="0">
              <a:spcBef>
                <a:spcPts val="0"/>
              </a:spcBef>
              <a:spcAft>
                <a:spcPts val="0"/>
              </a:spcAft>
              <a:buClr>
                <a:schemeClr val="dk1"/>
              </a:buClr>
              <a:buSzPts val="1200"/>
              <a:buChar char="•"/>
            </a:pPr>
            <a:r>
              <a:rPr lang="en-GB" i="1" dirty="0" err="1"/>
              <a:t>Cependant</a:t>
            </a:r>
            <a:r>
              <a:rPr lang="en-GB" i="1" dirty="0"/>
              <a:t>, le </a:t>
            </a:r>
            <a:r>
              <a:rPr lang="en-GB" i="1" dirty="0" err="1"/>
              <a:t>retrait</a:t>
            </a:r>
            <a:r>
              <a:rPr lang="en-GB" i="1" dirty="0"/>
              <a:t> de </a:t>
            </a:r>
            <a:r>
              <a:rPr lang="en-GB" i="1" dirty="0" err="1"/>
              <a:t>l'enfant</a:t>
            </a:r>
            <a:r>
              <a:rPr lang="en-GB" i="1" dirty="0"/>
              <a:t> </a:t>
            </a:r>
            <a:r>
              <a:rPr lang="en-GB" i="1" dirty="0" err="1"/>
              <a:t>devrait</a:t>
            </a:r>
            <a:r>
              <a:rPr lang="en-GB" i="1" dirty="0"/>
              <a:t> </a:t>
            </a:r>
            <a:r>
              <a:rPr lang="en-GB" i="1" dirty="0" err="1"/>
              <a:t>toujours</a:t>
            </a:r>
            <a:r>
              <a:rPr lang="en-GB" i="1" dirty="0"/>
              <a:t> </a:t>
            </a:r>
            <a:r>
              <a:rPr lang="en-GB" i="1" dirty="0" err="1"/>
              <a:t>être</a:t>
            </a:r>
            <a:r>
              <a:rPr lang="en-GB" i="1" dirty="0"/>
              <a:t> le dernier </a:t>
            </a:r>
            <a:r>
              <a:rPr lang="en-GB" i="1" dirty="0" err="1"/>
              <a:t>recours</a:t>
            </a:r>
            <a:r>
              <a:rPr lang="en-GB" i="1" dirty="0"/>
              <a:t> </a:t>
            </a:r>
            <a:r>
              <a:rPr lang="en-GB" i="1" dirty="0" err="1"/>
              <a:t>en</a:t>
            </a:r>
            <a:r>
              <a:rPr lang="en-GB" i="1" dirty="0"/>
              <a:t> raison de </a:t>
            </a:r>
            <a:r>
              <a:rPr lang="en-GB" i="1" dirty="0" err="1"/>
              <a:t>l'impact</a:t>
            </a:r>
            <a:r>
              <a:rPr lang="en-GB" i="1" dirty="0"/>
              <a:t> </a:t>
            </a:r>
            <a:r>
              <a:rPr lang="en-GB" i="1" dirty="0" err="1"/>
              <a:t>potentiellement</a:t>
            </a:r>
            <a:r>
              <a:rPr lang="en-GB" i="1" dirty="0"/>
              <a:t> </a:t>
            </a:r>
            <a:r>
              <a:rPr lang="en-GB" i="1" dirty="0" err="1"/>
              <a:t>négatif</a:t>
            </a:r>
            <a:r>
              <a:rPr lang="en-GB" i="1" dirty="0"/>
              <a:t> et durable </a:t>
            </a:r>
            <a:r>
              <a:rPr lang="en-GB" i="1" dirty="0" err="1"/>
              <a:t>qu'il</a:t>
            </a:r>
            <a:r>
              <a:rPr lang="en-GB" i="1" dirty="0"/>
              <a:t> </a:t>
            </a:r>
            <a:r>
              <a:rPr lang="en-GB" i="1" dirty="0" err="1"/>
              <a:t>peut</a:t>
            </a:r>
            <a:r>
              <a:rPr lang="en-GB" i="1" dirty="0"/>
              <a:t> </a:t>
            </a:r>
            <a:r>
              <a:rPr lang="en-GB" i="1" dirty="0" err="1"/>
              <a:t>avoir</a:t>
            </a:r>
            <a:r>
              <a:rPr lang="en-GB" i="1" dirty="0"/>
              <a:t> sur </a:t>
            </a:r>
            <a:r>
              <a:rPr lang="en-GB" i="1" dirty="0" err="1"/>
              <a:t>l'enfant</a:t>
            </a:r>
            <a:r>
              <a:rPr lang="en-GB" i="1" dirty="0"/>
              <a:t>. </a:t>
            </a:r>
            <a:endParaRPr dirty="0"/>
          </a:p>
          <a:p>
            <a:pPr marL="171450" lvl="0" indent="-171450" algn="l" rtl="0">
              <a:spcBef>
                <a:spcPts val="0"/>
              </a:spcBef>
              <a:spcAft>
                <a:spcPts val="0"/>
              </a:spcAft>
              <a:buClr>
                <a:schemeClr val="dk1"/>
              </a:buClr>
              <a:buSzPts val="1200"/>
              <a:buChar char="•"/>
            </a:pPr>
            <a:r>
              <a:rPr lang="en-GB" i="1" dirty="0" err="1"/>
              <a:t>Selon</a:t>
            </a:r>
            <a:r>
              <a:rPr lang="en-GB" i="1" dirty="0"/>
              <a:t> </a:t>
            </a:r>
            <a:r>
              <a:rPr lang="en-GB" i="1" dirty="0" err="1"/>
              <a:t>vous</a:t>
            </a:r>
            <a:r>
              <a:rPr lang="en-GB" i="1" dirty="0"/>
              <a:t>, </a:t>
            </a:r>
            <a:r>
              <a:rPr lang="en-GB" i="1" dirty="0" err="1"/>
              <a:t>quelles</a:t>
            </a:r>
            <a:r>
              <a:rPr lang="en-GB" i="1" dirty="0"/>
              <a:t> </a:t>
            </a:r>
            <a:r>
              <a:rPr lang="en-GB" i="1" dirty="0" err="1"/>
              <a:t>pourraient</a:t>
            </a:r>
            <a:r>
              <a:rPr lang="en-GB" i="1" dirty="0"/>
              <a:t> </a:t>
            </a:r>
            <a:r>
              <a:rPr lang="en-GB" i="1" dirty="0" err="1"/>
              <a:t>être</a:t>
            </a:r>
            <a:r>
              <a:rPr lang="en-GB" i="1" dirty="0"/>
              <a:t> les </a:t>
            </a:r>
            <a:r>
              <a:rPr lang="en-GB" i="1" dirty="0" err="1"/>
              <a:t>conséquences</a:t>
            </a:r>
            <a:r>
              <a:rPr lang="en-GB" i="1" dirty="0"/>
              <a:t> </a:t>
            </a:r>
            <a:r>
              <a:rPr lang="en-GB" i="1" dirty="0" err="1"/>
              <a:t>négatives</a:t>
            </a:r>
            <a:r>
              <a:rPr lang="en-GB" i="1" dirty="0"/>
              <a:t> pour </a:t>
            </a:r>
            <a:r>
              <a:rPr lang="en-GB" i="1" dirty="0" err="1"/>
              <a:t>l'enfant</a:t>
            </a:r>
            <a:r>
              <a:rPr lang="en-GB" i="1" dirty="0"/>
              <a:t> </a:t>
            </a:r>
            <a:r>
              <a:rPr lang="en-GB" i="1" dirty="0" err="1"/>
              <a:t>s'il</a:t>
            </a:r>
            <a:r>
              <a:rPr lang="en-GB" i="1" dirty="0"/>
              <a:t> </a:t>
            </a:r>
            <a:r>
              <a:rPr lang="en-GB" i="1" dirty="0" err="1"/>
              <a:t>est</a:t>
            </a:r>
            <a:r>
              <a:rPr lang="en-GB" i="1" dirty="0"/>
              <a:t> </a:t>
            </a:r>
            <a:r>
              <a:rPr lang="en-GB" i="1" dirty="0" err="1"/>
              <a:t>retiré</a:t>
            </a:r>
            <a:r>
              <a:rPr lang="en-GB" i="1" dirty="0"/>
              <a:t> de son mode de </a:t>
            </a:r>
            <a:r>
              <a:rPr lang="en-GB" i="1" dirty="0" err="1"/>
              <a:t>garde</a:t>
            </a:r>
            <a:r>
              <a:rPr lang="en-GB" i="1" dirty="0"/>
              <a:t> </a:t>
            </a:r>
            <a:r>
              <a:rPr lang="en-GB" i="1" dirty="0" err="1"/>
              <a:t>actuel</a:t>
            </a:r>
            <a:r>
              <a:rPr lang="en-GB" i="1" dirty="0"/>
              <a:t> ? Par </a:t>
            </a:r>
            <a:r>
              <a:rPr lang="en-GB" i="1" dirty="0" err="1"/>
              <a:t>exemple</a:t>
            </a:r>
            <a:r>
              <a:rPr lang="en-GB" i="1" dirty="0"/>
              <a:t>, </a:t>
            </a:r>
            <a:r>
              <a:rPr lang="en-GB" i="1" dirty="0" err="1"/>
              <a:t>s'il</a:t>
            </a:r>
            <a:r>
              <a:rPr lang="en-GB" i="1" dirty="0"/>
              <a:t> </a:t>
            </a:r>
            <a:r>
              <a:rPr lang="en-GB" i="1" dirty="0" err="1"/>
              <a:t>n'est</a:t>
            </a:r>
            <a:r>
              <a:rPr lang="en-GB" i="1" dirty="0"/>
              <a:t> plus pris </a:t>
            </a:r>
            <a:r>
              <a:rPr lang="en-GB" i="1" dirty="0" err="1"/>
              <a:t>en</a:t>
            </a:r>
            <a:r>
              <a:rPr lang="en-GB" i="1" dirty="0"/>
              <a:t> charge par </a:t>
            </a:r>
            <a:r>
              <a:rPr lang="en-GB" i="1" dirty="0" err="1"/>
              <a:t>ses</a:t>
            </a:r>
            <a:r>
              <a:rPr lang="en-GB" i="1" dirty="0"/>
              <a:t> parents </a:t>
            </a:r>
            <a:r>
              <a:rPr lang="en-GB" i="1" dirty="0" err="1"/>
              <a:t>biologiques</a:t>
            </a:r>
            <a:r>
              <a:rPr lang="en-GB" i="1" dirty="0"/>
              <a:t> </a:t>
            </a:r>
            <a:r>
              <a:rPr lang="en-GB" i="1" dirty="0" err="1"/>
              <a:t>ou</a:t>
            </a:r>
            <a:r>
              <a:rPr lang="en-GB" i="1" dirty="0"/>
              <a:t> par </a:t>
            </a:r>
            <a:r>
              <a:rPr lang="en-GB" i="1" dirty="0" err="1"/>
              <a:t>ses</a:t>
            </a:r>
            <a:r>
              <a:rPr lang="en-GB" i="1" dirty="0"/>
              <a:t> </a:t>
            </a:r>
            <a:r>
              <a:rPr lang="en-GB" i="1" dirty="0" err="1"/>
              <a:t>tuteurs</a:t>
            </a:r>
            <a:r>
              <a:rPr lang="en-GB" i="1" dirty="0"/>
              <a:t> </a:t>
            </a:r>
            <a:r>
              <a:rPr lang="en-GB" i="1" dirty="0" err="1"/>
              <a:t>habituels</a:t>
            </a:r>
            <a:r>
              <a:rPr lang="en-GB" i="1" dirty="0"/>
              <a:t> ? </a:t>
            </a:r>
            <a:endParaRPr i="1" dirty="0"/>
          </a:p>
          <a:p>
            <a:pPr marL="628650" lvl="1" indent="-171450" algn="l" rtl="0">
              <a:spcBef>
                <a:spcPts val="0"/>
              </a:spcBef>
              <a:spcAft>
                <a:spcPts val="0"/>
              </a:spcAft>
              <a:buClr>
                <a:schemeClr val="dk1"/>
              </a:buClr>
              <a:buSzPts val="1200"/>
              <a:buChar char="•"/>
            </a:pPr>
            <a:r>
              <a:rPr lang="en-GB" dirty="0" err="1"/>
              <a:t>L'enfant</a:t>
            </a:r>
            <a:r>
              <a:rPr lang="en-GB" dirty="0"/>
              <a:t> </a:t>
            </a:r>
            <a:r>
              <a:rPr lang="en-GB" dirty="0" err="1"/>
              <a:t>peut</a:t>
            </a:r>
            <a:r>
              <a:rPr lang="en-GB" dirty="0"/>
              <a:t> </a:t>
            </a:r>
            <a:r>
              <a:rPr lang="en-GB" dirty="0" err="1"/>
              <a:t>être</a:t>
            </a:r>
            <a:r>
              <a:rPr lang="en-GB" dirty="0"/>
              <a:t> </a:t>
            </a:r>
            <a:r>
              <a:rPr lang="en-GB" dirty="0" err="1"/>
              <a:t>bouleversé</a:t>
            </a:r>
            <a:r>
              <a:rPr lang="en-GB" dirty="0"/>
              <a:t> (</a:t>
            </a:r>
            <a:r>
              <a:rPr lang="en-GB" dirty="0" err="1"/>
              <a:t>voire</a:t>
            </a:r>
            <a:r>
              <a:rPr lang="en-GB" dirty="0"/>
              <a:t> </a:t>
            </a:r>
            <a:r>
              <a:rPr lang="en-GB" dirty="0" err="1"/>
              <a:t>traumatisé</a:t>
            </a:r>
            <a:r>
              <a:rPr lang="en-GB" dirty="0"/>
              <a:t>), </a:t>
            </a:r>
            <a:r>
              <a:rPr lang="en-GB" dirty="0" err="1"/>
              <a:t>ce</a:t>
            </a:r>
            <a:r>
              <a:rPr lang="en-GB" dirty="0"/>
              <a:t> qui a un impact </a:t>
            </a:r>
            <a:r>
              <a:rPr lang="en-GB" dirty="0" err="1"/>
              <a:t>supplémentaire</a:t>
            </a:r>
            <a:r>
              <a:rPr lang="en-GB" dirty="0"/>
              <a:t> sur </a:t>
            </a:r>
            <a:r>
              <a:rPr lang="en-GB" dirty="0" err="1"/>
              <a:t>sa</a:t>
            </a:r>
            <a:r>
              <a:rPr lang="en-GB" dirty="0"/>
              <a:t> </a:t>
            </a:r>
            <a:r>
              <a:rPr lang="en-GB" dirty="0" err="1"/>
              <a:t>santé</a:t>
            </a:r>
            <a:r>
              <a:rPr lang="en-GB" dirty="0"/>
              <a:t> </a:t>
            </a:r>
            <a:r>
              <a:rPr lang="en-GB" dirty="0" err="1"/>
              <a:t>mentale</a:t>
            </a:r>
            <a:r>
              <a:rPr lang="en-GB" dirty="0"/>
              <a:t> et son bien-</a:t>
            </a:r>
            <a:r>
              <a:rPr lang="en-GB" dirty="0" err="1"/>
              <a:t>être</a:t>
            </a:r>
            <a:r>
              <a:rPr lang="en-GB" dirty="0"/>
              <a:t>.</a:t>
            </a:r>
            <a:endParaRPr dirty="0"/>
          </a:p>
          <a:p>
            <a:pPr marL="628650" lvl="1" indent="-171450" algn="l" rtl="0">
              <a:spcBef>
                <a:spcPts val="0"/>
              </a:spcBef>
              <a:spcAft>
                <a:spcPts val="0"/>
              </a:spcAft>
              <a:buClr>
                <a:schemeClr val="dk1"/>
              </a:buClr>
              <a:buSzPts val="1200"/>
              <a:buChar char="•"/>
            </a:pPr>
            <a:r>
              <a:rPr lang="en-GB" dirty="0" err="1"/>
              <a:t>L'attachement</a:t>
            </a:r>
            <a:r>
              <a:rPr lang="en-GB" dirty="0"/>
              <a:t> de </a:t>
            </a:r>
            <a:r>
              <a:rPr lang="en-GB" dirty="0" err="1"/>
              <a:t>l'enfant</a:t>
            </a:r>
            <a:r>
              <a:rPr lang="en-GB" dirty="0"/>
              <a:t> à </a:t>
            </a:r>
            <a:r>
              <a:rPr lang="en-GB" dirty="0" err="1"/>
              <a:t>ses</a:t>
            </a:r>
            <a:r>
              <a:rPr lang="en-GB" dirty="0"/>
              <a:t> parents </a:t>
            </a:r>
            <a:r>
              <a:rPr lang="en-GB" dirty="0" err="1"/>
              <a:t>ou</a:t>
            </a:r>
            <a:r>
              <a:rPr lang="en-GB" dirty="0"/>
              <a:t> aux </a:t>
            </a:r>
            <a:r>
              <a:rPr lang="en-GB" dirty="0" err="1"/>
              <a:t>personnes</a:t>
            </a:r>
            <a:r>
              <a:rPr lang="en-GB" dirty="0"/>
              <a:t> qui </a:t>
            </a:r>
            <a:r>
              <a:rPr lang="en-GB" dirty="0" err="1"/>
              <a:t>s'occupent</a:t>
            </a:r>
            <a:r>
              <a:rPr lang="en-GB" dirty="0"/>
              <a:t> de </a:t>
            </a:r>
            <a:r>
              <a:rPr lang="en-GB" dirty="0" err="1"/>
              <a:t>lui</a:t>
            </a:r>
            <a:r>
              <a:rPr lang="en-GB" dirty="0"/>
              <a:t> </a:t>
            </a:r>
            <a:r>
              <a:rPr lang="en-GB" dirty="0" err="1"/>
              <a:t>peut</a:t>
            </a:r>
            <a:r>
              <a:rPr lang="en-GB" dirty="0"/>
              <a:t> </a:t>
            </a:r>
            <a:r>
              <a:rPr lang="en-GB" dirty="0" err="1"/>
              <a:t>être</a:t>
            </a:r>
            <a:r>
              <a:rPr lang="en-GB" dirty="0"/>
              <a:t> </a:t>
            </a:r>
            <a:r>
              <a:rPr lang="en-GB" dirty="0" err="1"/>
              <a:t>affecté</a:t>
            </a:r>
            <a:r>
              <a:rPr lang="en-GB" dirty="0"/>
              <a:t> de manière </a:t>
            </a:r>
            <a:r>
              <a:rPr lang="en-GB" dirty="0" err="1"/>
              <a:t>négative</a:t>
            </a:r>
            <a:r>
              <a:rPr lang="en-GB" dirty="0"/>
              <a:t>, </a:t>
            </a:r>
            <a:r>
              <a:rPr lang="en-GB" dirty="0" err="1"/>
              <a:t>ce</a:t>
            </a:r>
            <a:r>
              <a:rPr lang="en-GB" dirty="0"/>
              <a:t> qui a un impact </a:t>
            </a:r>
            <a:r>
              <a:rPr lang="en-GB" dirty="0" err="1"/>
              <a:t>supplémentaire</a:t>
            </a:r>
            <a:r>
              <a:rPr lang="en-GB" dirty="0"/>
              <a:t> sur son </a:t>
            </a:r>
            <a:r>
              <a:rPr lang="en-GB" dirty="0" err="1"/>
              <a:t>fonctionnement</a:t>
            </a:r>
            <a:r>
              <a:rPr lang="en-GB" dirty="0"/>
              <a:t> psychosocial et </a:t>
            </a:r>
            <a:r>
              <a:rPr lang="en-GB" dirty="0" err="1"/>
              <a:t>sa</a:t>
            </a:r>
            <a:r>
              <a:rPr lang="en-GB" dirty="0"/>
              <a:t> </a:t>
            </a:r>
            <a:r>
              <a:rPr lang="en-GB" dirty="0" err="1"/>
              <a:t>capacité</a:t>
            </a:r>
            <a:r>
              <a:rPr lang="en-GB" dirty="0"/>
              <a:t> à </a:t>
            </a:r>
            <a:r>
              <a:rPr lang="en-GB" dirty="0" err="1"/>
              <a:t>développer</a:t>
            </a:r>
            <a:r>
              <a:rPr lang="en-GB" dirty="0"/>
              <a:t> des relations futures.</a:t>
            </a:r>
            <a:endParaRPr dirty="0"/>
          </a:p>
          <a:p>
            <a:pPr marL="1085850" lvl="2" indent="-171450" algn="l" rtl="0">
              <a:spcBef>
                <a:spcPts val="0"/>
              </a:spcBef>
              <a:spcAft>
                <a:spcPts val="0"/>
              </a:spcAft>
              <a:buClr>
                <a:schemeClr val="dk1"/>
              </a:buClr>
              <a:buSzPts val="1200"/>
              <a:buChar char="•"/>
            </a:pPr>
            <a:r>
              <a:rPr lang="en-GB" dirty="0" err="1"/>
              <a:t>Rappelez</a:t>
            </a:r>
            <a:r>
              <a:rPr lang="en-GB" dirty="0"/>
              <a:t> aux participants la discussion sur </a:t>
            </a:r>
            <a:r>
              <a:rPr lang="en-GB" dirty="0" err="1"/>
              <a:t>l'attachement</a:t>
            </a:r>
            <a:r>
              <a:rPr lang="en-GB" dirty="0"/>
              <a:t> dans le module 4 : SMSPS. </a:t>
            </a:r>
            <a:endParaRPr dirty="0"/>
          </a:p>
          <a:p>
            <a:pPr marL="628650" lvl="1" indent="-171450" algn="l" rtl="0">
              <a:spcBef>
                <a:spcPts val="0"/>
              </a:spcBef>
              <a:spcAft>
                <a:spcPts val="0"/>
              </a:spcAft>
              <a:buClr>
                <a:schemeClr val="dk1"/>
              </a:buClr>
              <a:buSzPts val="1200"/>
              <a:buChar char="•"/>
            </a:pPr>
            <a:r>
              <a:rPr lang="en-GB" dirty="0" err="1"/>
              <a:t>L'enfant</a:t>
            </a:r>
            <a:r>
              <a:rPr lang="en-GB" dirty="0"/>
              <a:t> </a:t>
            </a:r>
            <a:r>
              <a:rPr lang="en-GB" dirty="0" err="1"/>
              <a:t>peut</a:t>
            </a:r>
            <a:r>
              <a:rPr lang="en-GB" dirty="0"/>
              <a:t> </a:t>
            </a:r>
            <a:r>
              <a:rPr lang="en-GB" dirty="0" err="1"/>
              <a:t>être</a:t>
            </a:r>
            <a:r>
              <a:rPr lang="en-GB" dirty="0"/>
              <a:t> </a:t>
            </a:r>
            <a:r>
              <a:rPr lang="en-GB" dirty="0" err="1"/>
              <a:t>déstabilisé</a:t>
            </a:r>
            <a:r>
              <a:rPr lang="en-GB" dirty="0"/>
              <a:t> </a:t>
            </a:r>
            <a:r>
              <a:rPr lang="en-GB" dirty="0" err="1"/>
              <a:t>parce</a:t>
            </a:r>
            <a:r>
              <a:rPr lang="en-GB" dirty="0"/>
              <a:t> que </a:t>
            </a:r>
            <a:r>
              <a:rPr lang="en-GB" dirty="0" err="1"/>
              <a:t>c'est</a:t>
            </a:r>
            <a:r>
              <a:rPr lang="en-GB" dirty="0"/>
              <a:t> un grand </a:t>
            </a:r>
            <a:r>
              <a:rPr lang="en-GB" dirty="0" err="1"/>
              <a:t>changement</a:t>
            </a:r>
            <a:r>
              <a:rPr lang="en-GB" dirty="0"/>
              <a:t>.</a:t>
            </a:r>
            <a:endParaRPr dirty="0"/>
          </a:p>
          <a:p>
            <a:pPr marL="628650" lvl="1" indent="-171450" algn="l" rtl="0">
              <a:spcBef>
                <a:spcPts val="0"/>
              </a:spcBef>
              <a:spcAft>
                <a:spcPts val="0"/>
              </a:spcAft>
              <a:buClr>
                <a:schemeClr val="dk1"/>
              </a:buClr>
              <a:buSzPts val="1200"/>
              <a:buChar char="•"/>
            </a:pPr>
            <a:r>
              <a:rPr lang="en-GB" dirty="0" err="1"/>
              <a:t>L'enfant</a:t>
            </a:r>
            <a:r>
              <a:rPr lang="en-GB" dirty="0"/>
              <a:t> </a:t>
            </a:r>
            <a:r>
              <a:rPr lang="en-GB" dirty="0" err="1"/>
              <a:t>peut</a:t>
            </a:r>
            <a:r>
              <a:rPr lang="en-GB" dirty="0"/>
              <a:t> </a:t>
            </a:r>
            <a:r>
              <a:rPr lang="en-GB" dirty="0" err="1"/>
              <a:t>avoir</a:t>
            </a:r>
            <a:r>
              <a:rPr lang="en-GB" dirty="0"/>
              <a:t> du mal à </a:t>
            </a:r>
            <a:r>
              <a:rPr lang="en-GB" dirty="0" err="1"/>
              <a:t>s'adapter</a:t>
            </a:r>
            <a:r>
              <a:rPr lang="en-GB" dirty="0"/>
              <a:t> au nouveau mode de </a:t>
            </a:r>
            <a:r>
              <a:rPr lang="en-GB" dirty="0" err="1"/>
              <a:t>garde</a:t>
            </a:r>
            <a:r>
              <a:rPr lang="en-GB" dirty="0"/>
              <a:t> (et au nouveau cadre de vie).</a:t>
            </a:r>
            <a:endParaRPr dirty="0"/>
          </a:p>
          <a:p>
            <a:pPr marL="628650" lvl="1" indent="-171450" algn="l" rtl="0">
              <a:spcBef>
                <a:spcPts val="0"/>
              </a:spcBef>
              <a:spcAft>
                <a:spcPts val="0"/>
              </a:spcAft>
              <a:buClr>
                <a:schemeClr val="dk1"/>
              </a:buClr>
              <a:buSzPts val="1200"/>
              <a:buChar char="•"/>
            </a:pPr>
            <a:r>
              <a:rPr lang="en-GB" dirty="0" err="1"/>
              <a:t>L'enfant</a:t>
            </a:r>
            <a:r>
              <a:rPr lang="en-GB" dirty="0"/>
              <a:t> </a:t>
            </a:r>
            <a:r>
              <a:rPr lang="en-GB" dirty="0" err="1"/>
              <a:t>peut</a:t>
            </a:r>
            <a:r>
              <a:rPr lang="en-GB" dirty="0"/>
              <a:t> </a:t>
            </a:r>
            <a:r>
              <a:rPr lang="en-GB" dirty="0" err="1"/>
              <a:t>être</a:t>
            </a:r>
            <a:r>
              <a:rPr lang="en-GB" dirty="0"/>
              <a:t> </a:t>
            </a:r>
            <a:r>
              <a:rPr lang="en-GB" dirty="0" err="1"/>
              <a:t>confronté</a:t>
            </a:r>
            <a:r>
              <a:rPr lang="en-GB" dirty="0"/>
              <a:t> à des </a:t>
            </a:r>
            <a:r>
              <a:rPr lang="en-GB" dirty="0" err="1"/>
              <a:t>conflits</a:t>
            </a:r>
            <a:r>
              <a:rPr lang="en-GB" dirty="0"/>
              <a:t> de </a:t>
            </a:r>
            <a:r>
              <a:rPr lang="en-GB" dirty="0" err="1"/>
              <a:t>loyauté</a:t>
            </a:r>
            <a:r>
              <a:rPr lang="en-GB" dirty="0"/>
              <a:t> (</a:t>
            </a:r>
            <a:r>
              <a:rPr lang="en-GB" dirty="0" err="1"/>
              <a:t>loyauté</a:t>
            </a:r>
            <a:r>
              <a:rPr lang="en-GB" dirty="0"/>
              <a:t> </a:t>
            </a:r>
            <a:r>
              <a:rPr lang="en-GB" dirty="0" err="1"/>
              <a:t>envers</a:t>
            </a:r>
            <a:r>
              <a:rPr lang="en-GB" dirty="0"/>
              <a:t> </a:t>
            </a:r>
            <a:r>
              <a:rPr lang="en-GB" dirty="0" err="1"/>
              <a:t>ses</a:t>
            </a:r>
            <a:r>
              <a:rPr lang="en-GB" dirty="0"/>
              <a:t> parents </a:t>
            </a:r>
            <a:r>
              <a:rPr lang="en-GB" dirty="0" err="1"/>
              <a:t>ou</a:t>
            </a:r>
            <a:r>
              <a:rPr lang="en-GB" dirty="0"/>
              <a:t> les </a:t>
            </a:r>
            <a:r>
              <a:rPr lang="en-GB" dirty="0" err="1"/>
              <a:t>personnes</a:t>
            </a:r>
            <a:r>
              <a:rPr lang="en-GB" dirty="0"/>
              <a:t> qui </a:t>
            </a:r>
            <a:r>
              <a:rPr lang="en-GB" dirty="0" err="1"/>
              <a:t>s'occupaient</a:t>
            </a:r>
            <a:r>
              <a:rPr lang="en-GB" dirty="0"/>
              <a:t> de </a:t>
            </a:r>
            <a:r>
              <a:rPr lang="en-GB" dirty="0" err="1"/>
              <a:t>lui</a:t>
            </a:r>
            <a:r>
              <a:rPr lang="en-GB" dirty="0"/>
              <a:t> </a:t>
            </a:r>
            <a:r>
              <a:rPr lang="en-GB" dirty="0" err="1"/>
              <a:t>avant</a:t>
            </a:r>
            <a:r>
              <a:rPr lang="en-GB" dirty="0"/>
              <a:t>, </a:t>
            </a:r>
            <a:r>
              <a:rPr lang="en-GB" dirty="0" err="1"/>
              <a:t>envers</a:t>
            </a:r>
            <a:r>
              <a:rPr lang="en-GB" dirty="0"/>
              <a:t> la </a:t>
            </a:r>
            <a:r>
              <a:rPr lang="en-GB" dirty="0" err="1"/>
              <a:t>famille</a:t>
            </a:r>
            <a:r>
              <a:rPr lang="en-GB" dirty="0"/>
              <a:t>, etc.)</a:t>
            </a:r>
            <a:endParaRPr dirty="0"/>
          </a:p>
          <a:p>
            <a:pPr marL="628650" lvl="1" indent="-171450" algn="l" rtl="0">
              <a:spcBef>
                <a:spcPts val="0"/>
              </a:spcBef>
              <a:spcAft>
                <a:spcPts val="0"/>
              </a:spcAft>
              <a:buClr>
                <a:schemeClr val="dk1"/>
              </a:buClr>
              <a:buSzPts val="1200"/>
              <a:buChar char="•"/>
            </a:pPr>
            <a:r>
              <a:rPr lang="en-GB" dirty="0" err="1"/>
              <a:t>L'enfant</a:t>
            </a:r>
            <a:r>
              <a:rPr lang="en-GB" dirty="0"/>
              <a:t> </a:t>
            </a:r>
            <a:r>
              <a:rPr lang="en-GB" dirty="0" err="1"/>
              <a:t>risque</a:t>
            </a:r>
            <a:r>
              <a:rPr lang="en-GB" dirty="0"/>
              <a:t> de ne pas </a:t>
            </a:r>
            <a:r>
              <a:rPr lang="en-GB" dirty="0" err="1"/>
              <a:t>être</a:t>
            </a:r>
            <a:r>
              <a:rPr lang="en-GB" dirty="0"/>
              <a:t> </a:t>
            </a:r>
            <a:r>
              <a:rPr lang="en-GB" dirty="0" err="1"/>
              <a:t>placé</a:t>
            </a:r>
            <a:r>
              <a:rPr lang="en-GB" dirty="0"/>
              <a:t> dans </a:t>
            </a:r>
            <a:r>
              <a:rPr lang="en-GB" dirty="0" err="1"/>
              <a:t>une</a:t>
            </a:r>
            <a:r>
              <a:rPr lang="en-GB" dirty="0"/>
              <a:t> structure </a:t>
            </a:r>
            <a:r>
              <a:rPr lang="en-GB" dirty="0" err="1"/>
              <a:t>d'accueil</a:t>
            </a:r>
            <a:r>
              <a:rPr lang="en-GB" dirty="0"/>
              <a:t> alternative </a:t>
            </a:r>
            <a:r>
              <a:rPr lang="en-GB" dirty="0" err="1"/>
              <a:t>appropriée</a:t>
            </a:r>
            <a:r>
              <a:rPr lang="en-GB" dirty="0"/>
              <a:t>.</a:t>
            </a:r>
            <a:endParaRPr dirty="0"/>
          </a:p>
          <a:p>
            <a:pPr marL="1085850" lvl="2" indent="-171450" algn="l" rtl="0">
              <a:spcBef>
                <a:spcPts val="0"/>
              </a:spcBef>
              <a:spcAft>
                <a:spcPts val="0"/>
              </a:spcAft>
              <a:buClr>
                <a:schemeClr val="dk1"/>
              </a:buClr>
              <a:buSzPts val="1200"/>
              <a:buChar char="•"/>
            </a:pPr>
            <a:r>
              <a:rPr lang="en-GB" dirty="0"/>
              <a:t>Les options de </a:t>
            </a:r>
            <a:r>
              <a:rPr lang="en-GB" dirty="0" err="1"/>
              <a:t>soins</a:t>
            </a:r>
            <a:r>
              <a:rPr lang="en-GB" dirty="0"/>
              <a:t> </a:t>
            </a:r>
            <a:r>
              <a:rPr lang="en-GB" dirty="0" err="1"/>
              <a:t>alternatifs</a:t>
            </a:r>
            <a:r>
              <a:rPr lang="en-GB" dirty="0"/>
              <a:t> </a:t>
            </a:r>
            <a:r>
              <a:rPr lang="en-GB" dirty="0" err="1"/>
              <a:t>disponibles</a:t>
            </a:r>
            <a:r>
              <a:rPr lang="en-GB" dirty="0"/>
              <a:t> </a:t>
            </a:r>
            <a:r>
              <a:rPr lang="en-GB" dirty="0" err="1"/>
              <a:t>peuvent</a:t>
            </a:r>
            <a:r>
              <a:rPr lang="en-GB" dirty="0"/>
              <a:t> </a:t>
            </a:r>
            <a:r>
              <a:rPr lang="en-GB" dirty="0" err="1"/>
              <a:t>être</a:t>
            </a:r>
            <a:r>
              <a:rPr lang="en-GB" dirty="0"/>
              <a:t> </a:t>
            </a:r>
            <a:r>
              <a:rPr lang="en-GB" dirty="0" err="1"/>
              <a:t>limitées</a:t>
            </a:r>
            <a:endParaRPr dirty="0"/>
          </a:p>
          <a:p>
            <a:pPr marL="1085850" lvl="2" indent="-171450" algn="l" rtl="0">
              <a:spcBef>
                <a:spcPts val="0"/>
              </a:spcBef>
              <a:spcAft>
                <a:spcPts val="0"/>
              </a:spcAft>
              <a:buClr>
                <a:schemeClr val="dk1"/>
              </a:buClr>
              <a:buSzPts val="1200"/>
              <a:buChar char="•"/>
            </a:pPr>
            <a:r>
              <a:rPr lang="en-GB" dirty="0"/>
              <a:t>Il </a:t>
            </a:r>
            <a:r>
              <a:rPr lang="en-GB" dirty="0" err="1"/>
              <a:t>pourrait</a:t>
            </a:r>
            <a:r>
              <a:rPr lang="en-GB" dirty="0"/>
              <a:t> </a:t>
            </a:r>
            <a:r>
              <a:rPr lang="en-GB" dirty="0" err="1"/>
              <a:t>en</a:t>
            </a:r>
            <a:r>
              <a:rPr lang="en-GB" dirty="0"/>
              <a:t> </a:t>
            </a:r>
            <a:r>
              <a:rPr lang="en-GB" dirty="0" err="1"/>
              <a:t>résulter</a:t>
            </a:r>
            <a:r>
              <a:rPr lang="en-GB" dirty="0"/>
              <a:t> un </a:t>
            </a:r>
            <a:r>
              <a:rPr lang="en-GB" dirty="0" err="1"/>
              <a:t>dispositif</a:t>
            </a:r>
            <a:r>
              <a:rPr lang="en-GB" dirty="0"/>
              <a:t> de prise </a:t>
            </a:r>
            <a:r>
              <a:rPr lang="en-GB" dirty="0" err="1"/>
              <a:t>en</a:t>
            </a:r>
            <a:r>
              <a:rPr lang="en-GB" dirty="0"/>
              <a:t> charge qui </a:t>
            </a:r>
            <a:r>
              <a:rPr lang="en-GB" dirty="0" err="1"/>
              <a:t>n'est</a:t>
            </a:r>
            <a:r>
              <a:rPr lang="en-GB" dirty="0"/>
              <a:t> pas bien </a:t>
            </a:r>
            <a:r>
              <a:rPr lang="en-GB" dirty="0" err="1"/>
              <a:t>adapté</a:t>
            </a:r>
            <a:r>
              <a:rPr lang="en-GB" dirty="0"/>
              <a:t> aux </a:t>
            </a:r>
            <a:r>
              <a:rPr lang="en-GB" dirty="0" err="1"/>
              <a:t>besoins</a:t>
            </a:r>
            <a:r>
              <a:rPr lang="en-GB" dirty="0"/>
              <a:t> de </a:t>
            </a:r>
            <a:r>
              <a:rPr lang="en-GB" dirty="0" err="1"/>
              <a:t>l'enfant</a:t>
            </a:r>
            <a:r>
              <a:rPr lang="en-GB" dirty="0"/>
              <a:t> (par </a:t>
            </a:r>
            <a:r>
              <a:rPr lang="en-GB" dirty="0" err="1"/>
              <a:t>exemple</a:t>
            </a:r>
            <a:r>
              <a:rPr lang="en-GB" dirty="0"/>
              <a:t>, </a:t>
            </a:r>
            <a:r>
              <a:rPr lang="en-GB" dirty="0" err="1"/>
              <a:t>seule</a:t>
            </a:r>
            <a:r>
              <a:rPr lang="en-GB" dirty="0"/>
              <a:t> </a:t>
            </a:r>
            <a:r>
              <a:rPr lang="en-GB" dirty="0" err="1"/>
              <a:t>une</a:t>
            </a:r>
            <a:r>
              <a:rPr lang="en-GB" dirty="0"/>
              <a:t> prise </a:t>
            </a:r>
            <a:r>
              <a:rPr lang="en-GB" dirty="0" err="1"/>
              <a:t>en</a:t>
            </a:r>
            <a:r>
              <a:rPr lang="en-GB" dirty="0"/>
              <a:t> charge </a:t>
            </a:r>
            <a:r>
              <a:rPr lang="en-GB" dirty="0" err="1"/>
              <a:t>en</a:t>
            </a:r>
            <a:r>
              <a:rPr lang="en-GB" dirty="0"/>
              <a:t> </a:t>
            </a:r>
            <a:r>
              <a:rPr lang="en-GB" dirty="0" err="1"/>
              <a:t>établissement</a:t>
            </a:r>
            <a:r>
              <a:rPr lang="en-GB" dirty="0"/>
              <a:t> </a:t>
            </a:r>
            <a:r>
              <a:rPr lang="en-GB" dirty="0" err="1"/>
              <a:t>ou</a:t>
            </a:r>
            <a:r>
              <a:rPr lang="en-GB" dirty="0"/>
              <a:t> </a:t>
            </a:r>
            <a:r>
              <a:rPr lang="en-GB" dirty="0" err="1"/>
              <a:t>en</a:t>
            </a:r>
            <a:r>
              <a:rPr lang="en-GB" dirty="0"/>
              <a:t> institution </a:t>
            </a:r>
            <a:r>
              <a:rPr lang="en-GB" dirty="0" err="1"/>
              <a:t>est</a:t>
            </a:r>
            <a:r>
              <a:rPr lang="en-GB" dirty="0"/>
              <a:t> disponible, et non </a:t>
            </a:r>
            <a:r>
              <a:rPr lang="en-GB" dirty="0" err="1"/>
              <a:t>une</a:t>
            </a:r>
            <a:r>
              <a:rPr lang="en-GB" dirty="0"/>
              <a:t> prise </a:t>
            </a:r>
            <a:r>
              <a:rPr lang="en-GB" dirty="0" err="1"/>
              <a:t>en</a:t>
            </a:r>
            <a:r>
              <a:rPr lang="en-GB" dirty="0"/>
              <a:t> charge qui ne </a:t>
            </a:r>
            <a:r>
              <a:rPr lang="en-GB" dirty="0" err="1"/>
              <a:t>soit</a:t>
            </a:r>
            <a:r>
              <a:rPr lang="en-GB" dirty="0"/>
              <a:t> pas </a:t>
            </a:r>
            <a:r>
              <a:rPr lang="en-GB" dirty="0" err="1"/>
              <a:t>familiale</a:t>
            </a:r>
            <a:r>
              <a:rPr lang="en-GB" dirty="0"/>
              <a:t>)</a:t>
            </a:r>
            <a:endParaRPr dirty="0"/>
          </a:p>
          <a:p>
            <a:pPr marL="0" lvl="0" indent="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GB" b="1" dirty="0"/>
              <a:t>SUITE 🡪</a:t>
            </a:r>
            <a:endParaRPr b="1" dirty="0"/>
          </a:p>
        </p:txBody>
      </p:sp>
      <p:sp>
        <p:nvSpPr>
          <p:cNvPr id="1061" name="Google Shape;1061;p5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2" name="Google Shape;1062;p5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54: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i="0"/>
              <a:t>INTRODUCTION</a:t>
            </a:r>
            <a:endParaRPr/>
          </a:p>
          <a:p>
            <a:pPr marL="171450" lvl="0" indent="-171450" algn="l" rtl="0">
              <a:spcBef>
                <a:spcPts val="0"/>
              </a:spcBef>
              <a:spcAft>
                <a:spcPts val="0"/>
              </a:spcAft>
              <a:buClr>
                <a:schemeClr val="dk1"/>
              </a:buClr>
              <a:buSzPts val="1200"/>
              <a:buChar char="•"/>
            </a:pPr>
            <a:r>
              <a:rPr lang="en-GB" i="1"/>
              <a:t>Tout d'abord, nous examinons attentivement l'impact négatif potentiel sur l'enfant lorsqu'il est retiré de sa famille.</a:t>
            </a:r>
            <a:endParaRPr/>
          </a:p>
          <a:p>
            <a:pPr marL="171450" lvl="0" indent="-171450" algn="l" rtl="0">
              <a:spcBef>
                <a:spcPts val="0"/>
              </a:spcBef>
              <a:spcAft>
                <a:spcPts val="0"/>
              </a:spcAft>
              <a:buClr>
                <a:schemeClr val="dk1"/>
              </a:buClr>
              <a:buSzPts val="1200"/>
              <a:buChar char="•"/>
            </a:pPr>
            <a:r>
              <a:rPr lang="en-GB" i="1"/>
              <a:t>Ensuite, nous explorons et mettons en œuvre des mesures alternatives pour accroître la sécurité de l'enfant dans le cadre du dispositif de prise en charge existant, s'il s'agit d'une option sûre et appropriée pour assurer la sécurité de l'enfant au lieu du retrait.</a:t>
            </a:r>
            <a:endParaRPr/>
          </a:p>
          <a:p>
            <a:pPr marL="171450" marR="0" lvl="0" indent="-171450" algn="l" rtl="0">
              <a:lnSpc>
                <a:spcPct val="100000"/>
              </a:lnSpc>
              <a:spcBef>
                <a:spcPts val="0"/>
              </a:spcBef>
              <a:spcAft>
                <a:spcPts val="0"/>
              </a:spcAft>
              <a:buClr>
                <a:schemeClr val="dk1"/>
              </a:buClr>
              <a:buSzPts val="1200"/>
              <a:buFont typeface="Arial"/>
              <a:buChar char="•"/>
            </a:pPr>
            <a:r>
              <a:rPr lang="en-GB"/>
              <a:t>Répartissez les participants en groupes de 3 à 5 personnes.</a:t>
            </a:r>
            <a:endParaRPr/>
          </a:p>
          <a:p>
            <a:pPr marL="171450" lvl="0" indent="-171450" algn="l" rtl="0">
              <a:spcBef>
                <a:spcPts val="0"/>
              </a:spcBef>
              <a:spcAft>
                <a:spcPts val="0"/>
              </a:spcAft>
              <a:buClr>
                <a:schemeClr val="dk1"/>
              </a:buClr>
              <a:buSzPts val="1200"/>
              <a:buChar char="•"/>
            </a:pPr>
            <a:r>
              <a:rPr lang="en-GB"/>
              <a:t>Guidez les participants vers la </a:t>
            </a:r>
            <a:r>
              <a:rPr lang="en-GB" b="1"/>
              <a:t>page 83 du manuel de travail : Moyens d'accroître la sécurité de l'enfant dans le cadre de la structure d'accueil existante</a:t>
            </a:r>
            <a:endParaRPr/>
          </a:p>
          <a:p>
            <a:pPr marL="171450" lvl="0" indent="-171450" algn="l" rtl="0">
              <a:spcBef>
                <a:spcPts val="0"/>
              </a:spcBef>
              <a:spcAft>
                <a:spcPts val="0"/>
              </a:spcAft>
              <a:buClr>
                <a:schemeClr val="dk1"/>
              </a:buClr>
              <a:buSzPts val="1200"/>
              <a:buChar char="•"/>
            </a:pPr>
            <a:r>
              <a:rPr lang="en-GB" i="1"/>
              <a:t>Dans vos groupes :</a:t>
            </a:r>
            <a:endParaRPr/>
          </a:p>
          <a:p>
            <a:pPr marL="628650" lvl="1" indent="-171450" algn="l" rtl="0">
              <a:spcBef>
                <a:spcPts val="0"/>
              </a:spcBef>
              <a:spcAft>
                <a:spcPts val="0"/>
              </a:spcAft>
              <a:buClr>
                <a:schemeClr val="dk1"/>
              </a:buClr>
              <a:buSzPts val="1200"/>
              <a:buChar char="•"/>
            </a:pPr>
            <a:r>
              <a:rPr lang="en-GB" i="1"/>
              <a:t>Discutez des moyens/techniques/stratégies qu'un gestionnaire de cas peut utiliser pour accroître la sécurité de l'enfant dans le cadre d'une prise en charge.</a:t>
            </a:r>
            <a:endParaRPr/>
          </a:p>
          <a:p>
            <a:pPr marL="628650" lvl="1" indent="-171450" algn="l" rtl="0">
              <a:spcBef>
                <a:spcPts val="0"/>
              </a:spcBef>
              <a:spcAft>
                <a:spcPts val="0"/>
              </a:spcAft>
              <a:buClr>
                <a:schemeClr val="dk1"/>
              </a:buClr>
              <a:buSzPts val="1200"/>
              <a:buChar char="•"/>
            </a:pPr>
            <a:r>
              <a:rPr lang="en-GB" i="1"/>
              <a:t>Rappelez-vous les fonctions essentielles du gestionnaire de cas : fonction de soutien, fonction de coordination et gestion de l'information.</a:t>
            </a:r>
            <a:endParaRPr/>
          </a:p>
          <a:p>
            <a:pPr marL="628650" lvl="1" indent="-171450" algn="l" rtl="0">
              <a:spcBef>
                <a:spcPts val="0"/>
              </a:spcBef>
              <a:spcAft>
                <a:spcPts val="0"/>
              </a:spcAft>
              <a:buClr>
                <a:schemeClr val="dk1"/>
              </a:buClr>
              <a:buSzPts val="1200"/>
              <a:buChar char="•"/>
            </a:pPr>
            <a:r>
              <a:rPr lang="en-GB" i="1"/>
              <a:t>Notez les idées dans votre cahier de travail</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DE GROUPE (15 minutes)</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DISCUSSION PLÉNIÈRE (15 minutes)</a:t>
            </a:r>
            <a:endParaRPr/>
          </a:p>
          <a:p>
            <a:pPr marL="171450" lvl="0" indent="-171450" algn="l" rtl="0">
              <a:spcBef>
                <a:spcPts val="0"/>
              </a:spcBef>
              <a:spcAft>
                <a:spcPts val="0"/>
              </a:spcAft>
              <a:buClr>
                <a:schemeClr val="dk1"/>
              </a:buClr>
              <a:buSzPts val="1200"/>
              <a:buChar char="•"/>
            </a:pPr>
            <a:r>
              <a:rPr lang="en-GB"/>
              <a:t>Demandez à un volontaire de chaque groupe de partager et de présenter son travail.</a:t>
            </a:r>
            <a:endParaRPr/>
          </a:p>
          <a:p>
            <a:pPr marL="171450" lvl="0" indent="-171450" algn="l" rtl="0">
              <a:spcBef>
                <a:spcPts val="0"/>
              </a:spcBef>
              <a:spcAft>
                <a:spcPts val="0"/>
              </a:spcAft>
              <a:buClr>
                <a:schemeClr val="dk1"/>
              </a:buClr>
              <a:buSzPts val="1200"/>
              <a:buChar char="•"/>
            </a:pPr>
            <a:r>
              <a:rPr lang="en-GB"/>
              <a:t>Examiner les idées présentées </a:t>
            </a:r>
            <a:endParaRPr/>
          </a:p>
          <a:p>
            <a:pPr marL="171450" lvl="0" indent="-171450" algn="l" rtl="0">
              <a:spcBef>
                <a:spcPts val="0"/>
              </a:spcBef>
              <a:spcAft>
                <a:spcPts val="0"/>
              </a:spcAft>
              <a:buClr>
                <a:schemeClr val="dk1"/>
              </a:buClr>
              <a:buSzPts val="1200"/>
              <a:buChar char="•"/>
            </a:pPr>
            <a:r>
              <a:rPr lang="en-GB"/>
              <a:t>Déterminer si les idées sont réalistes, réalisables et dans les limites du rôle du gestionnaire de cas.</a:t>
            </a:r>
            <a:endParaRPr/>
          </a:p>
          <a:p>
            <a:pPr marL="171450" lvl="0" indent="-171450" algn="l" rtl="0">
              <a:spcBef>
                <a:spcPts val="0"/>
              </a:spcBef>
              <a:spcAft>
                <a:spcPts val="0"/>
              </a:spcAft>
              <a:buClr>
                <a:schemeClr val="dk1"/>
              </a:buClr>
              <a:buSzPts val="1200"/>
              <a:buChar char="•"/>
            </a:pPr>
            <a:r>
              <a:rPr lang="en-GB"/>
              <a:t>Résumez les informations partagées </a:t>
            </a:r>
            <a:endParaRPr/>
          </a:p>
          <a:p>
            <a:pPr marL="171450" lvl="0" indent="-171450" algn="l" rtl="0">
              <a:spcBef>
                <a:spcPts val="0"/>
              </a:spcBef>
              <a:spcAft>
                <a:spcPts val="0"/>
              </a:spcAft>
              <a:buClr>
                <a:schemeClr val="dk1"/>
              </a:buClr>
              <a:buSzPts val="1200"/>
              <a:buChar char="•"/>
            </a:pPr>
            <a:r>
              <a:rPr lang="en-GB" i="1"/>
              <a:t>Nous allons maintenant examiner des exemples de moyens permettant d'accroître la sécurité dans une structure d'accueil. </a:t>
            </a:r>
            <a:endParaRPr i="1"/>
          </a:p>
        </p:txBody>
      </p:sp>
      <p:sp>
        <p:nvSpPr>
          <p:cNvPr id="1084" name="Google Shape;1084;p5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
        <p:nvSpPr>
          <p:cNvPr id="1085" name="Google Shape;1085;p5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5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Il s'agit là de quelques options susceptibles d'accroître la sécurité de l'enfant dans le cadre du dispositif de garde existant.</a:t>
            </a:r>
            <a:endParaRPr/>
          </a:p>
          <a:p>
            <a:pPr marL="628650" lvl="1" indent="-171450" algn="l" rtl="0">
              <a:spcBef>
                <a:spcPts val="0"/>
              </a:spcBef>
              <a:spcAft>
                <a:spcPts val="0"/>
              </a:spcAft>
              <a:buClr>
                <a:schemeClr val="dk1"/>
              </a:buClr>
              <a:buSzPts val="1200"/>
              <a:buChar char="•"/>
            </a:pPr>
            <a:r>
              <a:rPr lang="en-GB" i="1"/>
              <a:t>Il ne s'agit pas d'un aperçu d'une mesure unique. </a:t>
            </a:r>
            <a:endParaRPr/>
          </a:p>
          <a:p>
            <a:pPr marL="628650" lvl="1" indent="-171450" algn="l" rtl="0">
              <a:spcBef>
                <a:spcPts val="0"/>
              </a:spcBef>
              <a:spcAft>
                <a:spcPts val="0"/>
              </a:spcAft>
              <a:buClr>
                <a:schemeClr val="dk1"/>
              </a:buClr>
              <a:buSzPts val="1200"/>
              <a:buChar char="•"/>
            </a:pPr>
            <a:r>
              <a:rPr lang="en-GB" i="1"/>
              <a:t>Ce qui est possible et potentiellement utile pour un enfant peut ne pas être une option pour un autre enfant dans une situation différente. </a:t>
            </a:r>
            <a:endParaRPr/>
          </a:p>
          <a:p>
            <a:pPr marL="628650" lvl="1" indent="-171450" algn="l" rtl="0">
              <a:spcBef>
                <a:spcPts val="0"/>
              </a:spcBef>
              <a:spcAft>
                <a:spcPts val="0"/>
              </a:spcAft>
              <a:buClr>
                <a:schemeClr val="dk1"/>
              </a:buClr>
              <a:buSzPts val="1200"/>
              <a:buChar char="•"/>
            </a:pPr>
            <a:r>
              <a:rPr lang="en-GB" i="1"/>
              <a:t>Les alternatives doivent être étudiées au cas par cas.</a:t>
            </a:r>
            <a:endParaRPr/>
          </a:p>
          <a:p>
            <a:pPr marL="171450" lvl="0" indent="-171450" algn="l" rtl="0">
              <a:spcBef>
                <a:spcPts val="0"/>
              </a:spcBef>
              <a:spcAft>
                <a:spcPts val="0"/>
              </a:spcAft>
              <a:buClr>
                <a:schemeClr val="dk1"/>
              </a:buClr>
              <a:buSzPts val="1200"/>
              <a:buChar char="•"/>
            </a:pPr>
            <a:r>
              <a:rPr lang="en-GB" b="0" i="0"/>
              <a:t>Présenter la diapositive</a:t>
            </a:r>
            <a:endParaRPr/>
          </a:p>
          <a:p>
            <a:pPr marL="171450" lvl="0" indent="-171450" algn="l" rtl="0">
              <a:spcBef>
                <a:spcPts val="0"/>
              </a:spcBef>
              <a:spcAft>
                <a:spcPts val="0"/>
              </a:spcAft>
              <a:buClr>
                <a:schemeClr val="dk1"/>
              </a:buClr>
              <a:buSzPts val="1200"/>
              <a:buChar char="•"/>
            </a:pPr>
            <a:r>
              <a:rPr lang="en-GB" b="1" i="1"/>
              <a:t>Soutenir le parent ou le soignant</a:t>
            </a:r>
            <a:endParaRPr/>
          </a:p>
          <a:p>
            <a:pPr marL="628650" lvl="1" indent="-171450" algn="l" rtl="0">
              <a:spcBef>
                <a:spcPts val="0"/>
              </a:spcBef>
              <a:spcAft>
                <a:spcPts val="0"/>
              </a:spcAft>
              <a:buClr>
                <a:schemeClr val="dk1"/>
              </a:buClr>
              <a:buSzPts val="1200"/>
              <a:buChar char="•"/>
            </a:pPr>
            <a:r>
              <a:rPr lang="en-GB" i="1"/>
              <a:t>Cela peut se faire par le biais :</a:t>
            </a:r>
            <a:endParaRPr/>
          </a:p>
          <a:p>
            <a:pPr marL="1085850" lvl="2" indent="-171450" algn="l" rtl="0">
              <a:spcBef>
                <a:spcPts val="0"/>
              </a:spcBef>
              <a:spcAft>
                <a:spcPts val="0"/>
              </a:spcAft>
              <a:buClr>
                <a:schemeClr val="dk1"/>
              </a:buClr>
              <a:buSzPts val="1200"/>
              <a:buChar char="•"/>
            </a:pPr>
            <a:r>
              <a:rPr lang="en-GB" i="1"/>
              <a:t>Orientation vers d'autres prestataires de services</a:t>
            </a:r>
            <a:endParaRPr/>
          </a:p>
          <a:p>
            <a:pPr marL="1085850" lvl="2" indent="-171450" algn="l" rtl="0">
              <a:spcBef>
                <a:spcPts val="0"/>
              </a:spcBef>
              <a:spcAft>
                <a:spcPts val="0"/>
              </a:spcAft>
              <a:buClr>
                <a:schemeClr val="dk1"/>
              </a:buClr>
              <a:buSzPts val="1200"/>
              <a:buChar char="•"/>
            </a:pPr>
            <a:r>
              <a:rPr lang="en-GB" i="1"/>
              <a:t>Accroître les capacités et la résilience des parents grâce à une approche de renforcement de la famille.</a:t>
            </a:r>
            <a:endParaRPr/>
          </a:p>
          <a:p>
            <a:pPr marL="628650" lvl="1" indent="-171450" algn="l" rtl="0">
              <a:spcBef>
                <a:spcPts val="0"/>
              </a:spcBef>
              <a:spcAft>
                <a:spcPts val="0"/>
              </a:spcAft>
              <a:buClr>
                <a:schemeClr val="dk1"/>
              </a:buClr>
              <a:buSzPts val="1200"/>
              <a:buChar char="•"/>
            </a:pPr>
            <a:r>
              <a:rPr lang="en-GB" i="1"/>
              <a:t>Le soutien apporté aux parents doit être axé sur le problème de protection qui expose l'enfant au risque.</a:t>
            </a:r>
            <a:endParaRPr/>
          </a:p>
          <a:p>
            <a:pPr marL="171450" lvl="0" indent="-171450" algn="l" rtl="0">
              <a:spcBef>
                <a:spcPts val="0"/>
              </a:spcBef>
              <a:spcAft>
                <a:spcPts val="0"/>
              </a:spcAft>
              <a:buClr>
                <a:schemeClr val="dk1"/>
              </a:buClr>
              <a:buSzPts val="1200"/>
              <a:buChar char="•"/>
            </a:pPr>
            <a:r>
              <a:rPr lang="en-GB" b="1" i="1"/>
              <a:t>Contrôles réguliers</a:t>
            </a:r>
            <a:endParaRPr/>
          </a:p>
          <a:p>
            <a:pPr marL="628650" lvl="1" indent="-171450" algn="l" rtl="0">
              <a:spcBef>
                <a:spcPts val="0"/>
              </a:spcBef>
              <a:spcAft>
                <a:spcPts val="0"/>
              </a:spcAft>
              <a:buClr>
                <a:schemeClr val="dk1"/>
              </a:buClr>
              <a:buSzPts val="1200"/>
              <a:buChar char="•"/>
            </a:pPr>
            <a:r>
              <a:rPr lang="en-GB" i="1"/>
              <a:t>Le fait de prendre régulièrement des nouvelles de l'enfant pour vérifier sa sécurité et son bien-être peut également accroître son sentiment de sécurité. </a:t>
            </a:r>
            <a:endParaRPr/>
          </a:p>
          <a:p>
            <a:pPr marL="628650" lvl="1" indent="-171450" algn="l" rtl="0">
              <a:spcBef>
                <a:spcPts val="0"/>
              </a:spcBef>
              <a:spcAft>
                <a:spcPts val="0"/>
              </a:spcAft>
              <a:buClr>
                <a:schemeClr val="dk1"/>
              </a:buClr>
              <a:buSzPts val="1200"/>
              <a:buChar char="•"/>
            </a:pPr>
            <a:r>
              <a:rPr lang="en-GB" i="1"/>
              <a:t>Les visites de contrôle doivent être effectuées par :  </a:t>
            </a:r>
            <a:endParaRPr/>
          </a:p>
          <a:p>
            <a:pPr marL="1085850" lvl="2" indent="-171450" algn="l" rtl="0">
              <a:spcBef>
                <a:spcPts val="0"/>
              </a:spcBef>
              <a:spcAft>
                <a:spcPts val="0"/>
              </a:spcAft>
              <a:buClr>
                <a:schemeClr val="dk1"/>
              </a:buClr>
              <a:buSzPts val="1200"/>
              <a:buChar char="•"/>
            </a:pPr>
            <a:r>
              <a:rPr lang="en-GB" i="1"/>
              <a:t>Un adulte de confiance (membre de la famille élargie, bénévole communautaire, autre membre de la communauté) qui s'engage également à protéger l'enfant.</a:t>
            </a:r>
            <a:endParaRPr/>
          </a:p>
          <a:p>
            <a:pPr marL="1085850" lvl="2" indent="-171450" algn="l" rtl="0">
              <a:spcBef>
                <a:spcPts val="0"/>
              </a:spcBef>
              <a:spcAft>
                <a:spcPts val="0"/>
              </a:spcAft>
              <a:buClr>
                <a:schemeClr val="dk1"/>
              </a:buClr>
              <a:buSzPts val="1200"/>
              <a:buChar char="•"/>
            </a:pPr>
            <a:r>
              <a:rPr lang="en-GB" i="1"/>
              <a:t>Le gestionnaire de cas et/ou son superviseur, le cas échéant.</a:t>
            </a:r>
            <a:endParaRPr/>
          </a:p>
        </p:txBody>
      </p:sp>
      <p:sp>
        <p:nvSpPr>
          <p:cNvPr id="1090" name="Google Shape;1090;p5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1" name="Google Shape;1091;p5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5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0"/>
              <a:t>Présenter la diapositive</a:t>
            </a:r>
            <a:endParaRPr/>
          </a:p>
          <a:p>
            <a:pPr marL="171450" lvl="0" indent="-171450" algn="l" rtl="0">
              <a:spcBef>
                <a:spcPts val="0"/>
              </a:spcBef>
              <a:spcAft>
                <a:spcPts val="0"/>
              </a:spcAft>
              <a:buClr>
                <a:schemeClr val="dk1"/>
              </a:buClr>
              <a:buSzPts val="1200"/>
              <a:buChar char="•"/>
            </a:pPr>
            <a:r>
              <a:rPr lang="en-GB" b="1" i="1"/>
              <a:t>Plans de sécurité</a:t>
            </a:r>
            <a:endParaRPr/>
          </a:p>
          <a:p>
            <a:pPr marL="628650" lvl="1" indent="-171450" algn="l" rtl="0">
              <a:spcBef>
                <a:spcPts val="0"/>
              </a:spcBef>
              <a:spcAft>
                <a:spcPts val="0"/>
              </a:spcAft>
              <a:buClr>
                <a:schemeClr val="dk1"/>
              </a:buClr>
              <a:buSzPts val="1200"/>
              <a:buChar char="•"/>
            </a:pPr>
            <a:r>
              <a:rPr lang="en-GB" i="1"/>
              <a:t>Les plans de sécurité peuvent être utilisés pour accroître le sentiment de sécurité d'un enfant et réduire les risques.</a:t>
            </a:r>
            <a:endParaRPr/>
          </a:p>
          <a:p>
            <a:pPr marL="628650" lvl="1" indent="-171450" algn="l" rtl="0">
              <a:spcBef>
                <a:spcPts val="0"/>
              </a:spcBef>
              <a:spcAft>
                <a:spcPts val="0"/>
              </a:spcAft>
              <a:buClr>
                <a:schemeClr val="dk1"/>
              </a:buClr>
              <a:buSzPts val="1200"/>
              <a:buChar char="•"/>
            </a:pPr>
            <a:r>
              <a:rPr lang="en-GB" i="1"/>
              <a:t>Rappelez-vous les outils que nous avons pratiqués dans la session 5 :</a:t>
            </a:r>
            <a:endParaRPr/>
          </a:p>
          <a:p>
            <a:pPr marL="1085850" lvl="2" indent="-171450" algn="l" rtl="0">
              <a:spcBef>
                <a:spcPts val="0"/>
              </a:spcBef>
              <a:spcAft>
                <a:spcPts val="0"/>
              </a:spcAft>
              <a:buClr>
                <a:schemeClr val="dk1"/>
              </a:buClr>
              <a:buSzPts val="1200"/>
              <a:buChar char="•"/>
            </a:pPr>
            <a:r>
              <a:rPr lang="en-GB" i="1"/>
              <a:t>Carte de la communauté</a:t>
            </a:r>
            <a:endParaRPr/>
          </a:p>
          <a:p>
            <a:pPr marL="1085850" lvl="2" indent="-171450" algn="l" rtl="0">
              <a:spcBef>
                <a:spcPts val="0"/>
              </a:spcBef>
              <a:spcAft>
                <a:spcPts val="0"/>
              </a:spcAft>
              <a:buClr>
                <a:schemeClr val="dk1"/>
              </a:buClr>
              <a:buSzPts val="1200"/>
              <a:buChar char="•"/>
            </a:pPr>
            <a:r>
              <a:rPr lang="en-GB" i="1"/>
              <a:t>Cercle de sécurité </a:t>
            </a:r>
            <a:endParaRPr/>
          </a:p>
          <a:p>
            <a:pPr marL="1085850" lvl="2" indent="-171450" algn="l" rtl="0">
              <a:spcBef>
                <a:spcPts val="0"/>
              </a:spcBef>
              <a:spcAft>
                <a:spcPts val="0"/>
              </a:spcAft>
              <a:buClr>
                <a:schemeClr val="dk1"/>
              </a:buClr>
              <a:buSzPts val="1200"/>
              <a:buChar char="•"/>
            </a:pPr>
            <a:r>
              <a:rPr lang="en-GB" i="1"/>
              <a:t>Liste de contrôle de sécurité</a:t>
            </a:r>
            <a:endParaRPr/>
          </a:p>
          <a:p>
            <a:pPr marL="171450" lvl="0" indent="-171450" algn="l" rtl="0">
              <a:spcBef>
                <a:spcPts val="0"/>
              </a:spcBef>
              <a:spcAft>
                <a:spcPts val="0"/>
              </a:spcAft>
              <a:buClr>
                <a:schemeClr val="dk1"/>
              </a:buClr>
              <a:buSzPts val="1200"/>
              <a:buChar char="•"/>
            </a:pPr>
            <a:r>
              <a:rPr lang="en-GB" b="1" i="1"/>
              <a:t>Empêcher l'accès à l'enfant</a:t>
            </a:r>
            <a:endParaRPr/>
          </a:p>
          <a:p>
            <a:pPr marL="628650" lvl="1" indent="-171450" algn="l" rtl="0">
              <a:spcBef>
                <a:spcPts val="0"/>
              </a:spcBef>
              <a:spcAft>
                <a:spcPts val="0"/>
              </a:spcAft>
              <a:buClr>
                <a:schemeClr val="dk1"/>
              </a:buClr>
              <a:buSzPts val="1200"/>
              <a:buChar char="•"/>
            </a:pPr>
            <a:r>
              <a:rPr lang="en-GB" i="1"/>
              <a:t>Les autorités peuvent être en mesure de fournir un soutien pour empêcher l'agresseur d'avoir accès à l'enfant, ce qui pourrait réduire considérablement le risque et augmenter le sentiment de sécurité de l'enfant. </a:t>
            </a:r>
            <a:endParaRPr/>
          </a:p>
          <a:p>
            <a:pPr marL="628650" lvl="1" indent="-171450" algn="l" rtl="0">
              <a:spcBef>
                <a:spcPts val="0"/>
              </a:spcBef>
              <a:spcAft>
                <a:spcPts val="0"/>
              </a:spcAft>
              <a:buClr>
                <a:schemeClr val="dk1"/>
              </a:buClr>
              <a:buSzPts val="1200"/>
              <a:buChar char="•"/>
            </a:pPr>
            <a:r>
              <a:rPr lang="en-GB" i="1"/>
              <a:t>Cette option ne doit être envisagée que si elle est sûre et appropriée, en veillant à ce que l'enfant ne soit pas exposé à un risque accru. </a:t>
            </a:r>
            <a:endParaRPr/>
          </a:p>
        </p:txBody>
      </p:sp>
      <p:sp>
        <p:nvSpPr>
          <p:cNvPr id="1127" name="Google Shape;1127;p5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8" name="Google Shape;1128;p5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5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 </a:t>
            </a:r>
            <a:endParaRPr/>
          </a:p>
          <a:p>
            <a:pPr marL="171450" lvl="0" indent="-171450" algn="l" rtl="0">
              <a:spcBef>
                <a:spcPts val="0"/>
              </a:spcBef>
              <a:spcAft>
                <a:spcPts val="0"/>
              </a:spcAft>
              <a:buClr>
                <a:schemeClr val="dk1"/>
              </a:buClr>
              <a:buSzPts val="1200"/>
              <a:buChar char="•"/>
            </a:pPr>
            <a:r>
              <a:rPr lang="en-GB" i="1"/>
              <a:t>Voici les procédures de bonnes pratiques à suivre pour étudier la possibilité d'un retrait des soins et d'autres options de soins.</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1140" name="Google Shape;1140;p5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1" name="Google Shape;1141;p5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5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EXPLICATION</a:t>
            </a:r>
            <a:endParaRPr dirty="0"/>
          </a:p>
          <a:p>
            <a:pPr marL="171450" lvl="0" indent="-171450" algn="l" rtl="0">
              <a:spcBef>
                <a:spcPts val="0"/>
              </a:spcBef>
              <a:spcAft>
                <a:spcPts val="0"/>
              </a:spcAft>
              <a:buClr>
                <a:schemeClr val="dk1"/>
              </a:buClr>
              <a:buSzPts val="1200"/>
              <a:buChar char="•"/>
            </a:pPr>
            <a:r>
              <a:rPr lang="en-GB" dirty="0" err="1"/>
              <a:t>Présenter</a:t>
            </a:r>
            <a:r>
              <a:rPr lang="en-GB" dirty="0"/>
              <a:t> la diapositive </a:t>
            </a:r>
            <a:endParaRPr dirty="0"/>
          </a:p>
          <a:p>
            <a:pPr marL="171450" lvl="0" indent="-171450" algn="l" rtl="0">
              <a:spcBef>
                <a:spcPts val="0"/>
              </a:spcBef>
              <a:spcAft>
                <a:spcPts val="0"/>
              </a:spcAft>
              <a:buClr>
                <a:schemeClr val="dk1"/>
              </a:buClr>
              <a:buSzPts val="1200"/>
              <a:buChar char="•"/>
            </a:pPr>
            <a:r>
              <a:rPr lang="en-GB" i="1" dirty="0"/>
              <a:t>La prise </a:t>
            </a:r>
            <a:r>
              <a:rPr lang="en-GB" i="1" dirty="0" err="1"/>
              <a:t>en</a:t>
            </a:r>
            <a:r>
              <a:rPr lang="en-GB" i="1" dirty="0"/>
              <a:t> charge alternative </a:t>
            </a:r>
            <a:r>
              <a:rPr lang="en-GB" i="1" dirty="0" err="1"/>
              <a:t>est</a:t>
            </a:r>
            <a:r>
              <a:rPr lang="en-GB" i="1" dirty="0"/>
              <a:t> </a:t>
            </a:r>
            <a:r>
              <a:rPr lang="en-GB" i="1" dirty="0" err="1"/>
              <a:t>abordée</a:t>
            </a:r>
            <a:r>
              <a:rPr lang="en-GB" i="1" dirty="0"/>
              <a:t> plus </a:t>
            </a:r>
            <a:r>
              <a:rPr lang="en-GB" i="1" dirty="0" err="1"/>
              <a:t>en</a:t>
            </a:r>
            <a:r>
              <a:rPr lang="en-GB" i="1" dirty="0"/>
              <a:t> </a:t>
            </a:r>
            <a:r>
              <a:rPr lang="en-GB" i="1" dirty="0" err="1"/>
              <a:t>détail</a:t>
            </a:r>
            <a:r>
              <a:rPr lang="en-GB" i="1" dirty="0"/>
              <a:t> dans les modules </a:t>
            </a:r>
            <a:r>
              <a:rPr lang="en-GB" i="1" dirty="0" err="1"/>
              <a:t>Niveau</a:t>
            </a:r>
            <a:r>
              <a:rPr lang="en-GB" i="1" dirty="0"/>
              <a:t> 3 ENAS/Prise </a:t>
            </a:r>
            <a:r>
              <a:rPr lang="en-GB" i="1" dirty="0" err="1"/>
              <a:t>en</a:t>
            </a:r>
            <a:r>
              <a:rPr lang="en-GB" i="1" dirty="0"/>
              <a:t> charge alternative/ Recherche et </a:t>
            </a:r>
            <a:r>
              <a:rPr lang="en-GB" i="1" dirty="0" err="1"/>
              <a:t>réunification</a:t>
            </a:r>
            <a:r>
              <a:rPr lang="en-GB" i="1" dirty="0"/>
              <a:t> des </a:t>
            </a:r>
            <a:r>
              <a:rPr lang="en-GB" i="1" dirty="0" err="1"/>
              <a:t>familles</a:t>
            </a:r>
            <a:r>
              <a:rPr lang="en-GB" i="1" dirty="0"/>
              <a:t>.</a:t>
            </a:r>
            <a:endParaRPr dirty="0"/>
          </a:p>
          <a:p>
            <a:pPr marL="171450" lvl="0" indent="-171450" algn="l" rtl="0">
              <a:spcBef>
                <a:spcPts val="0"/>
              </a:spcBef>
              <a:spcAft>
                <a:spcPts val="0"/>
              </a:spcAft>
              <a:buClr>
                <a:schemeClr val="dk1"/>
              </a:buClr>
              <a:buSzPts val="1200"/>
              <a:buChar char="•"/>
            </a:pPr>
            <a:r>
              <a:rPr lang="en-GB" i="1" dirty="0"/>
              <a:t>Est-</a:t>
            </a:r>
            <a:r>
              <a:rPr lang="en-GB" i="1" dirty="0" err="1"/>
              <a:t>ce</a:t>
            </a:r>
            <a:r>
              <a:rPr lang="en-GB" i="1" dirty="0"/>
              <a:t> que </a:t>
            </a:r>
            <a:r>
              <a:rPr lang="en-GB" i="1" dirty="0" err="1"/>
              <a:t>quelqu'un</a:t>
            </a:r>
            <a:r>
              <a:rPr lang="en-GB" i="1" dirty="0"/>
              <a:t> a des questions </a:t>
            </a:r>
            <a:r>
              <a:rPr lang="en-GB" i="1" dirty="0" err="1"/>
              <a:t>ou</a:t>
            </a:r>
            <a:r>
              <a:rPr lang="en-GB" i="1" dirty="0"/>
              <a:t> a </a:t>
            </a:r>
            <a:r>
              <a:rPr lang="en-GB" i="1" dirty="0" err="1"/>
              <a:t>besoin</a:t>
            </a:r>
            <a:r>
              <a:rPr lang="en-GB" i="1" dirty="0"/>
              <a:t> </a:t>
            </a:r>
            <a:r>
              <a:rPr lang="en-GB" i="1" dirty="0" err="1"/>
              <a:t>d'éclaircissements</a:t>
            </a:r>
            <a:r>
              <a:rPr lang="en-GB" i="1" dirty="0"/>
              <a:t> ?</a:t>
            </a:r>
            <a:endParaRPr i="1" dirty="0"/>
          </a:p>
          <a:p>
            <a:pPr marL="171450" lvl="0" indent="-171450" algn="l" rtl="0">
              <a:spcBef>
                <a:spcPts val="0"/>
              </a:spcBef>
              <a:spcAft>
                <a:spcPts val="0"/>
              </a:spcAft>
              <a:buClr>
                <a:schemeClr val="dk1"/>
              </a:buClr>
              <a:buSzPts val="1200"/>
              <a:buChar char="•"/>
            </a:pPr>
            <a:r>
              <a:rPr lang="en-GB" i="1" dirty="0"/>
              <a:t>Dans la </a:t>
            </a:r>
            <a:r>
              <a:rPr lang="en-GB" i="1" dirty="0" err="1"/>
              <a:t>prochaine</a:t>
            </a:r>
            <a:r>
              <a:rPr lang="en-GB" i="1" dirty="0"/>
              <a:t> session, nous </a:t>
            </a:r>
            <a:r>
              <a:rPr lang="en-GB" i="1" dirty="0" err="1"/>
              <a:t>clôturerons</a:t>
            </a:r>
            <a:r>
              <a:rPr lang="en-GB" i="1" dirty="0"/>
              <a:t> le module </a:t>
            </a:r>
            <a:r>
              <a:rPr lang="en-GB" i="1" dirty="0" err="1"/>
              <a:t>d'aujourd'hui</a:t>
            </a:r>
            <a:r>
              <a:rPr lang="en-GB" i="1" dirty="0"/>
              <a:t>.</a:t>
            </a:r>
            <a:endParaRPr i="1" dirty="0"/>
          </a:p>
        </p:txBody>
      </p:sp>
      <p:sp>
        <p:nvSpPr>
          <p:cNvPr id="1153" name="Google Shape;1153;p5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4" name="Google Shape;1154;p5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5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7 DURÉE : 0h30</a:t>
            </a:r>
            <a:endParaRPr i="1"/>
          </a:p>
        </p:txBody>
      </p:sp>
      <p:sp>
        <p:nvSpPr>
          <p:cNvPr id="1167" name="Google Shape;1167;p5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5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171450" lvl="0" indent="-171450" algn="l" rtl="0">
              <a:spcBef>
                <a:spcPts val="0"/>
              </a:spcBef>
              <a:spcAft>
                <a:spcPts val="0"/>
              </a:spcAft>
              <a:buClr>
                <a:schemeClr val="dk1"/>
              </a:buClr>
              <a:buSzPts val="1200"/>
              <a:buChar char="•"/>
            </a:pPr>
            <a:r>
              <a:rPr lang="en-GB" b="1"/>
              <a:t>Besoins en matière de santé mentale et de soutien psychosocial</a:t>
            </a:r>
            <a:endParaRPr/>
          </a:p>
          <a:p>
            <a:pPr marL="685800" lvl="1" indent="-228600" algn="l" rtl="0">
              <a:spcBef>
                <a:spcPts val="0"/>
              </a:spcBef>
              <a:spcAft>
                <a:spcPts val="0"/>
              </a:spcAft>
              <a:buClr>
                <a:schemeClr val="dk1"/>
              </a:buClr>
              <a:buSzPts val="1200"/>
              <a:buFont typeface="Calibri"/>
              <a:buAutoNum type="arabicPeriod"/>
            </a:pPr>
            <a:r>
              <a:rPr lang="en-GB"/>
              <a:t>Services de base et sécurité </a:t>
            </a:r>
            <a:endParaRPr/>
          </a:p>
          <a:p>
            <a:pPr marL="685800" lvl="1" indent="-228600" algn="l" rtl="0">
              <a:spcBef>
                <a:spcPts val="0"/>
              </a:spcBef>
              <a:spcAft>
                <a:spcPts val="0"/>
              </a:spcAft>
              <a:buClr>
                <a:schemeClr val="dk1"/>
              </a:buClr>
              <a:buSzPts val="1200"/>
              <a:buFont typeface="Calibri"/>
              <a:buAutoNum type="arabicPeriod"/>
            </a:pPr>
            <a:r>
              <a:rPr lang="en-GB"/>
              <a:t>Soutien communautaire et familial </a:t>
            </a:r>
            <a:endParaRPr/>
          </a:p>
          <a:p>
            <a:pPr marL="685800" lvl="1" indent="-228600" algn="l" rtl="0">
              <a:spcBef>
                <a:spcPts val="0"/>
              </a:spcBef>
              <a:spcAft>
                <a:spcPts val="0"/>
              </a:spcAft>
              <a:buClr>
                <a:schemeClr val="dk1"/>
              </a:buClr>
              <a:buSzPts val="1200"/>
              <a:buFont typeface="Calibri"/>
              <a:buAutoNum type="arabicPeriod"/>
            </a:pPr>
            <a:r>
              <a:rPr lang="en-GB"/>
              <a:t>Soutien ciblé non spécialisé </a:t>
            </a:r>
            <a:endParaRPr/>
          </a:p>
          <a:p>
            <a:pPr marL="685800" lvl="1" indent="-228600" algn="l" rtl="0">
              <a:spcBef>
                <a:spcPts val="0"/>
              </a:spcBef>
              <a:spcAft>
                <a:spcPts val="0"/>
              </a:spcAft>
              <a:buClr>
                <a:schemeClr val="dk1"/>
              </a:buClr>
              <a:buSzPts val="1200"/>
              <a:buFont typeface="Calibri"/>
              <a:buAutoNum type="arabicPeriod"/>
            </a:pPr>
            <a:r>
              <a:rPr lang="en-GB"/>
              <a:t>Soutien spécialisé</a:t>
            </a:r>
            <a:endParaRPr/>
          </a:p>
          <a:p>
            <a:pPr marL="171450" lvl="0" indent="-171450" algn="l" rtl="0">
              <a:spcBef>
                <a:spcPts val="0"/>
              </a:spcBef>
              <a:spcAft>
                <a:spcPts val="0"/>
              </a:spcAft>
              <a:buClr>
                <a:schemeClr val="dk1"/>
              </a:buClr>
              <a:buSzPts val="1200"/>
              <a:buChar char="•"/>
            </a:pPr>
            <a:r>
              <a:rPr lang="en-GB" b="1"/>
              <a:t>Signes possibles de détresse</a:t>
            </a:r>
            <a:endParaRPr/>
          </a:p>
          <a:p>
            <a:pPr marL="628650" lvl="1" indent="-171450" algn="l" rtl="0">
              <a:spcBef>
                <a:spcPts val="0"/>
              </a:spcBef>
              <a:spcAft>
                <a:spcPts val="0"/>
              </a:spcAft>
              <a:buClr>
                <a:schemeClr val="dk1"/>
              </a:buClr>
              <a:buSzPts val="1200"/>
              <a:buChar char="•"/>
            </a:pPr>
            <a:r>
              <a:rPr lang="en-GB"/>
              <a:t>Mange ou dort trop ou trop peu</a:t>
            </a:r>
            <a:endParaRPr/>
          </a:p>
          <a:p>
            <a:pPr marL="628650" lvl="1" indent="-171450" algn="l" rtl="0">
              <a:spcBef>
                <a:spcPts val="0"/>
              </a:spcBef>
              <a:spcAft>
                <a:spcPts val="0"/>
              </a:spcAft>
              <a:buClr>
                <a:schemeClr val="dk1"/>
              </a:buClr>
              <a:buSzPts val="1200"/>
              <a:buChar char="•"/>
            </a:pPr>
            <a:r>
              <a:rPr lang="en-GB"/>
              <a:t>Il s'éloigne des gens et des choses (par exemple, les groupes de jeu et les amis ou les choses qu'il aimait faire, comme jouer au football).</a:t>
            </a:r>
            <a:endParaRPr/>
          </a:p>
          <a:p>
            <a:pPr marL="628650" lvl="1" indent="-171450" algn="l" rtl="0">
              <a:spcBef>
                <a:spcPts val="0"/>
              </a:spcBef>
              <a:spcAft>
                <a:spcPts val="0"/>
              </a:spcAft>
              <a:buClr>
                <a:schemeClr val="dk1"/>
              </a:buClr>
              <a:buSzPts val="1200"/>
              <a:buChar char="•"/>
            </a:pPr>
            <a:r>
              <a:rPr lang="en-GB"/>
              <a:t>Avoir peu ou pas d'énergie</a:t>
            </a:r>
            <a:endParaRPr/>
          </a:p>
          <a:p>
            <a:pPr marL="628650" lvl="1" indent="-171450" algn="l" rtl="0">
              <a:spcBef>
                <a:spcPts val="0"/>
              </a:spcBef>
              <a:spcAft>
                <a:spcPts val="0"/>
              </a:spcAft>
              <a:buClr>
                <a:schemeClr val="dk1"/>
              </a:buClr>
              <a:buSzPts val="1200"/>
              <a:buChar char="•"/>
            </a:pPr>
            <a:r>
              <a:rPr lang="en-GB"/>
              <a:t>Souffre de douleurs inexpliquées, comme des maux d'estomac ou des maux de tête constants.</a:t>
            </a:r>
            <a:endParaRPr/>
          </a:p>
          <a:p>
            <a:pPr marL="628650" lvl="1" indent="-171450" algn="l" rtl="0">
              <a:spcBef>
                <a:spcPts val="0"/>
              </a:spcBef>
              <a:spcAft>
                <a:spcPts val="0"/>
              </a:spcAft>
              <a:buClr>
                <a:schemeClr val="dk1"/>
              </a:buClr>
              <a:buSzPts val="1200"/>
              <a:buChar char="•"/>
            </a:pPr>
            <a:r>
              <a:rPr lang="en-GB"/>
              <a:t>Difficulté à se concentrer</a:t>
            </a:r>
            <a:endParaRPr/>
          </a:p>
          <a:p>
            <a:pPr marL="628650" lvl="1" indent="-171450" algn="l" rtl="0">
              <a:spcBef>
                <a:spcPts val="0"/>
              </a:spcBef>
              <a:spcAft>
                <a:spcPts val="0"/>
              </a:spcAft>
              <a:buClr>
                <a:schemeClr val="dk1"/>
              </a:buClr>
              <a:buSzPts val="1200"/>
              <a:buChar char="•"/>
            </a:pPr>
            <a:r>
              <a:rPr lang="en-GB"/>
              <a:t>Sentiment d'impuissance ou de désespoir</a:t>
            </a:r>
            <a:endParaRPr/>
          </a:p>
          <a:p>
            <a:pPr marL="628650" lvl="1" indent="-171450" algn="l" rtl="0">
              <a:spcBef>
                <a:spcPts val="0"/>
              </a:spcBef>
              <a:spcAft>
                <a:spcPts val="0"/>
              </a:spcAft>
              <a:buClr>
                <a:schemeClr val="dk1"/>
              </a:buClr>
              <a:buSzPts val="1200"/>
              <a:buChar char="•"/>
            </a:pPr>
            <a:r>
              <a:rPr lang="en-GB"/>
              <a:t>S’inquiète souvent</a:t>
            </a:r>
            <a:endParaRPr/>
          </a:p>
          <a:p>
            <a:pPr marL="628650" lvl="1" indent="-171450" algn="l" rtl="0">
              <a:spcBef>
                <a:spcPts val="0"/>
              </a:spcBef>
              <a:spcAft>
                <a:spcPts val="0"/>
              </a:spcAft>
              <a:buClr>
                <a:schemeClr val="dk1"/>
              </a:buClr>
              <a:buSzPts val="1200"/>
              <a:buChar char="•"/>
            </a:pPr>
            <a:r>
              <a:rPr lang="en-GB"/>
              <a:t>Se sent coupable mais ne pas savoir pourquoi</a:t>
            </a:r>
            <a:endParaRPr/>
          </a:p>
          <a:p>
            <a:pPr marL="628650" lvl="1" indent="-171450" algn="l" rtl="0">
              <a:spcBef>
                <a:spcPts val="0"/>
              </a:spcBef>
              <a:spcAft>
                <a:spcPts val="0"/>
              </a:spcAft>
              <a:buClr>
                <a:schemeClr val="dk1"/>
              </a:buClr>
              <a:buSzPts val="1200"/>
              <a:buChar char="•"/>
            </a:pPr>
            <a:r>
              <a:rPr lang="en-GB"/>
              <a:t>Devient perturbateur ou agressif à la maison ou en classe (par exemple, frapper d'autres enfants ou adultes).</a:t>
            </a:r>
            <a:endParaRPr/>
          </a:p>
          <a:p>
            <a:pPr marL="628650" lvl="1" indent="-171450" algn="l" rtl="0">
              <a:spcBef>
                <a:spcPts val="0"/>
              </a:spcBef>
              <a:spcAft>
                <a:spcPts val="0"/>
              </a:spcAft>
              <a:buClr>
                <a:schemeClr val="dk1"/>
              </a:buClr>
              <a:buSzPts val="1200"/>
              <a:buChar char="•"/>
            </a:pPr>
            <a:r>
              <a:rPr lang="en-GB"/>
              <a:t>Des conflits supplémentaires avec les pairs ou les soignants.</a:t>
            </a:r>
            <a:endParaRPr/>
          </a:p>
          <a:p>
            <a:pPr marL="628650" lvl="1" indent="-171450" algn="l" rtl="0">
              <a:spcBef>
                <a:spcPts val="0"/>
              </a:spcBef>
              <a:spcAft>
                <a:spcPts val="0"/>
              </a:spcAft>
              <a:buClr>
                <a:schemeClr val="dk1"/>
              </a:buClr>
              <a:buSzPts val="1200"/>
              <a:buChar char="•"/>
            </a:pPr>
            <a:r>
              <a:rPr lang="en-GB"/>
              <a:t>Pense à se faire du mal ou à se tuer ou à tuer quelqu'un d'autre.</a:t>
            </a:r>
            <a:endParaRPr/>
          </a:p>
          <a:p>
            <a:pPr marL="628650" lvl="1" indent="-171450" algn="l" rtl="0">
              <a:spcBef>
                <a:spcPts val="0"/>
              </a:spcBef>
              <a:spcAft>
                <a:spcPts val="0"/>
              </a:spcAft>
              <a:buClr>
                <a:schemeClr val="dk1"/>
              </a:buClr>
              <a:buSzPts val="1200"/>
              <a:buChar char="•"/>
            </a:pPr>
            <a:r>
              <a:rPr lang="en-GB"/>
              <a:t>Difficulté à se réadapter à la vie familiale</a:t>
            </a:r>
            <a:endParaRPr/>
          </a:p>
          <a:p>
            <a:pPr marL="628650" lvl="1" indent="-171450" algn="l" rtl="0">
              <a:spcBef>
                <a:spcPts val="0"/>
              </a:spcBef>
              <a:spcAft>
                <a:spcPts val="0"/>
              </a:spcAft>
              <a:buClr>
                <a:schemeClr val="dk1"/>
              </a:buClr>
              <a:buSzPts val="1200"/>
              <a:buChar char="•"/>
            </a:pPr>
            <a:r>
              <a:rPr lang="en-GB"/>
              <a:t>Expérimente des comportements à risque (par exemple, boire, fumer ou consommer des drogues, y compris des médicaments sur ordonnance).</a:t>
            </a:r>
            <a:endParaRPr/>
          </a:p>
          <a:p>
            <a:pPr marL="171450" lvl="0" indent="-171450" algn="l" rtl="0">
              <a:spcBef>
                <a:spcPts val="0"/>
              </a:spcBef>
              <a:spcAft>
                <a:spcPts val="0"/>
              </a:spcAft>
              <a:buClr>
                <a:schemeClr val="dk1"/>
              </a:buClr>
              <a:buSzPts val="1200"/>
              <a:buChar char="•"/>
            </a:pPr>
            <a:r>
              <a:rPr lang="en-GB" b="1"/>
              <a:t>Compétences de la SMSPS</a:t>
            </a:r>
            <a:endParaRPr/>
          </a:p>
          <a:p>
            <a:pPr marL="628650" lvl="1" indent="-171450" algn="l" rtl="0">
              <a:spcBef>
                <a:spcPts val="0"/>
              </a:spcBef>
              <a:spcAft>
                <a:spcPts val="0"/>
              </a:spcAft>
              <a:buClr>
                <a:schemeClr val="dk1"/>
              </a:buClr>
              <a:buSzPts val="1200"/>
              <a:buChar char="•"/>
            </a:pPr>
            <a:r>
              <a:rPr lang="en-GB"/>
              <a:t>Compétences en matière de communication</a:t>
            </a:r>
            <a:endParaRPr/>
          </a:p>
          <a:p>
            <a:pPr marL="628650" lvl="1" indent="-171450" algn="l" rtl="0">
              <a:spcBef>
                <a:spcPts val="0"/>
              </a:spcBef>
              <a:spcAft>
                <a:spcPts val="0"/>
              </a:spcAft>
              <a:buClr>
                <a:schemeClr val="dk1"/>
              </a:buClr>
              <a:buSzPts val="1200"/>
              <a:buChar char="•"/>
            </a:pPr>
            <a:r>
              <a:rPr lang="en-GB"/>
              <a:t>Réagir avec empathie</a:t>
            </a:r>
            <a:endParaRPr/>
          </a:p>
          <a:p>
            <a:pPr marL="628650" lvl="1" indent="-171450" algn="l" rtl="0">
              <a:spcBef>
                <a:spcPts val="0"/>
              </a:spcBef>
              <a:spcAft>
                <a:spcPts val="0"/>
              </a:spcAft>
              <a:buClr>
                <a:schemeClr val="dk1"/>
              </a:buClr>
              <a:buSzPts val="1200"/>
              <a:buChar char="•"/>
            </a:pPr>
            <a:r>
              <a:rPr lang="en-GB"/>
              <a:t>Attitude centrée sur l'enfant</a:t>
            </a:r>
            <a:endParaRPr/>
          </a:p>
          <a:p>
            <a:pPr marL="628650" lvl="1" indent="-171450" algn="l" rtl="0">
              <a:spcBef>
                <a:spcPts val="0"/>
              </a:spcBef>
              <a:spcAft>
                <a:spcPts val="0"/>
              </a:spcAft>
              <a:buClr>
                <a:schemeClr val="dk1"/>
              </a:buClr>
              <a:buSzPts val="1200"/>
              <a:buChar char="•"/>
            </a:pPr>
            <a:r>
              <a:rPr lang="en-GB"/>
              <a:t>Soutenir la prise de décision</a:t>
            </a:r>
            <a:endParaRPr/>
          </a:p>
          <a:p>
            <a:pPr marL="628650" lvl="1" indent="-95250" algn="l" rtl="0">
              <a:spcBef>
                <a:spcPts val="0"/>
              </a:spcBef>
              <a:spcAft>
                <a:spcPts val="0"/>
              </a:spcAft>
              <a:buClr>
                <a:schemeClr val="dk1"/>
              </a:buClr>
              <a:buSzPts val="1200"/>
              <a:buNone/>
            </a:pPr>
            <a:endParaRPr/>
          </a:p>
        </p:txBody>
      </p:sp>
      <p:sp>
        <p:nvSpPr>
          <p:cNvPr id="172" name="Google Shape;172;p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
        <p:nvSpPr>
          <p:cNvPr id="173" name="Google Shape;173;p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6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Orientez les participants vers la </a:t>
            </a:r>
            <a:r>
              <a:rPr lang="en-GB" b="1"/>
              <a:t>page 84 du manuel : Liste de contrôle du soutien immédiat</a:t>
            </a:r>
            <a:endParaRPr/>
          </a:p>
          <a:p>
            <a:pPr marL="171450" lvl="0" indent="-171450" algn="l" rtl="0">
              <a:spcBef>
                <a:spcPts val="0"/>
              </a:spcBef>
              <a:spcAft>
                <a:spcPts val="0"/>
              </a:spcAft>
              <a:buClr>
                <a:schemeClr val="dk1"/>
              </a:buClr>
              <a:buSzPts val="1200"/>
              <a:buChar char="•"/>
            </a:pPr>
            <a:r>
              <a:rPr lang="en-GB"/>
              <a:t>Présenter la diapositive </a:t>
            </a:r>
            <a:endParaRPr/>
          </a:p>
          <a:p>
            <a:pPr marL="171450" lvl="0" indent="-171450" algn="l" rtl="0">
              <a:spcBef>
                <a:spcPts val="0"/>
              </a:spcBef>
              <a:spcAft>
                <a:spcPts val="0"/>
              </a:spcAft>
              <a:buClr>
                <a:schemeClr val="dk1"/>
              </a:buClr>
              <a:buSzPts val="1200"/>
              <a:buChar char="•"/>
            </a:pPr>
            <a:r>
              <a:rPr lang="en-GB"/>
              <a:t>Un gestionnaire de cas peut utiliser cette liste de contrôle comme un outil pour répondre aux besoins immédiats :</a:t>
            </a:r>
            <a:endParaRPr/>
          </a:p>
          <a:p>
            <a:pPr marL="628650" lvl="1" indent="-171450" algn="l" rtl="0">
              <a:spcBef>
                <a:spcPts val="0"/>
              </a:spcBef>
              <a:spcAft>
                <a:spcPts val="0"/>
              </a:spcAft>
              <a:buClr>
                <a:schemeClr val="dk1"/>
              </a:buClr>
              <a:buSzPts val="1200"/>
              <a:buChar char="•"/>
            </a:pPr>
            <a:r>
              <a:rPr lang="en-GB" i="1"/>
              <a:t>Avez-vous fourni à l'enfant les premiers soins psychologiques et un soutien émotionnel adaptés à son âge, à son stade de développement et à la situation ?</a:t>
            </a:r>
            <a:endParaRPr/>
          </a:p>
          <a:p>
            <a:pPr marL="628650" lvl="1" indent="-171450" algn="l" rtl="0">
              <a:spcBef>
                <a:spcPts val="0"/>
              </a:spcBef>
              <a:spcAft>
                <a:spcPts val="0"/>
              </a:spcAft>
              <a:buClr>
                <a:schemeClr val="dk1"/>
              </a:buClr>
              <a:buSzPts val="1200"/>
              <a:buChar char="•"/>
            </a:pPr>
            <a:r>
              <a:rPr lang="en-GB" i="1"/>
              <a:t>L'enfant a-t-il eu accès à des soins de santé physiques, mentaux et/ou sexuels et reproductifs urgents si nécessaire ?</a:t>
            </a:r>
            <a:endParaRPr/>
          </a:p>
          <a:p>
            <a:pPr marL="628650" lvl="1" indent="-171450" algn="l" rtl="0">
              <a:spcBef>
                <a:spcPts val="0"/>
              </a:spcBef>
              <a:spcAft>
                <a:spcPts val="0"/>
              </a:spcAft>
              <a:buClr>
                <a:schemeClr val="dk1"/>
              </a:buClr>
              <a:buSzPts val="1200"/>
              <a:buChar char="•"/>
            </a:pPr>
            <a:r>
              <a:rPr lang="en-GB" i="1"/>
              <a:t>Pensez-vous que l'enfant sera en sécurité (c'est-à-dire qu'il ne subira pas d'autres dommages) jusqu'à votre prochaine visite ?</a:t>
            </a:r>
            <a:endParaRPr/>
          </a:p>
          <a:p>
            <a:pPr marL="628650" lvl="1" indent="-171450" algn="l" rtl="0">
              <a:spcBef>
                <a:spcPts val="0"/>
              </a:spcBef>
              <a:spcAft>
                <a:spcPts val="0"/>
              </a:spcAft>
              <a:buClr>
                <a:schemeClr val="dk1"/>
              </a:buClr>
              <a:buSzPts val="1200"/>
              <a:buChar char="•"/>
            </a:pPr>
            <a:r>
              <a:rPr lang="en-GB" i="1"/>
              <a:t>Avez-vous établi un plan de sécurité avec l'enfant et (s'il y a lieu) son parent ou la personne qui s'en occupe, qui indique qui ils contacteront, comment ils le feront et, si nécessaire, où ils iront si la situation devient dangereuse ?</a:t>
            </a:r>
            <a:endParaRPr/>
          </a:p>
          <a:p>
            <a:pPr marL="628650" lvl="1" indent="-171450" algn="l" rtl="0">
              <a:spcBef>
                <a:spcPts val="0"/>
              </a:spcBef>
              <a:spcAft>
                <a:spcPts val="0"/>
              </a:spcAft>
              <a:buClr>
                <a:schemeClr val="dk1"/>
              </a:buClr>
              <a:buSzPts val="1200"/>
              <a:buChar char="•"/>
            </a:pPr>
            <a:r>
              <a:rPr lang="en-GB" i="1"/>
              <a:t>Avez-vous vérifié si l'enfant ou (le cas échéant) son parent ou sa personne en charge a besoin d'autres informations ou si vous devez prendre d'autres mesures ?</a:t>
            </a:r>
            <a:endParaRPr i="1"/>
          </a:p>
          <a:p>
            <a:pPr marL="171450" lvl="0" indent="-171450" algn="l" rtl="0">
              <a:spcBef>
                <a:spcPts val="0"/>
              </a:spcBef>
              <a:spcAft>
                <a:spcPts val="0"/>
              </a:spcAft>
              <a:buClr>
                <a:schemeClr val="dk1"/>
              </a:buClr>
              <a:buSzPts val="1200"/>
              <a:buChar char="•"/>
            </a:pPr>
            <a:r>
              <a:rPr lang="en-GB" i="1"/>
              <a:t>Quelqu'un a-t-il des questions ou des précisions à apporter ?</a:t>
            </a:r>
            <a:endParaRPr i="1"/>
          </a:p>
        </p:txBody>
      </p:sp>
      <p:sp>
        <p:nvSpPr>
          <p:cNvPr id="1173" name="Google Shape;1173;p6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4" name="Google Shape;1174;p6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60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6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00"/>
              <a:buNone/>
            </a:pPr>
            <a:r>
              <a:rPr lang="en-GB" sz="1100" b="1"/>
              <a:t>INTRODUCTION</a:t>
            </a:r>
            <a:endParaRPr/>
          </a:p>
          <a:p>
            <a:pPr marL="171450" lvl="0" indent="-171450" algn="l" rtl="0">
              <a:spcBef>
                <a:spcPts val="0"/>
              </a:spcBef>
              <a:spcAft>
                <a:spcPts val="0"/>
              </a:spcAft>
              <a:buClr>
                <a:schemeClr val="dk1"/>
              </a:buClr>
              <a:buSzPts val="1100"/>
              <a:buChar char="•"/>
            </a:pPr>
            <a:r>
              <a:rPr lang="en-GB" sz="1100"/>
              <a:t>Guidez les participants vers la </a:t>
            </a:r>
            <a:r>
              <a:rPr lang="en-GB" sz="1100" b="1"/>
              <a:t>page 85 du cahier d'exercices : Objectifs d'apprentissage</a:t>
            </a:r>
            <a:endParaRPr/>
          </a:p>
          <a:p>
            <a:pPr marL="171450" lvl="0" indent="-171450" algn="l" rtl="0">
              <a:spcBef>
                <a:spcPts val="0"/>
              </a:spcBef>
              <a:spcAft>
                <a:spcPts val="0"/>
              </a:spcAft>
              <a:buClr>
                <a:schemeClr val="dk1"/>
              </a:buClr>
              <a:buSzPts val="1100"/>
              <a:buChar char="•"/>
            </a:pPr>
            <a:r>
              <a:rPr lang="en-GB" sz="1100" i="1"/>
              <a:t>Il est important de prendre le temps de revoir les objectifs d'apprentissage (</a:t>
            </a:r>
            <a:r>
              <a:rPr lang="en-GB" sz="1100" b="1" i="1"/>
              <a:t>Cahier de travail page 71</a:t>
            </a:r>
            <a:r>
              <a:rPr lang="en-GB" sz="1100" i="1"/>
              <a:t>) et de réfléchir à vos réalisations à la fin de cette formation. </a:t>
            </a:r>
            <a:endParaRPr/>
          </a:p>
          <a:p>
            <a:pPr marL="171450" lvl="0" indent="-171450" algn="l" rtl="0">
              <a:spcBef>
                <a:spcPts val="0"/>
              </a:spcBef>
              <a:spcAft>
                <a:spcPts val="0"/>
              </a:spcAft>
              <a:buClr>
                <a:schemeClr val="dk1"/>
              </a:buClr>
              <a:buSzPts val="1100"/>
              <a:buChar char="•"/>
            </a:pPr>
            <a:r>
              <a:rPr lang="en-GB" sz="1100" i="1"/>
              <a:t>Certains objectifs d'apprentissage peuvent nécessiter davantage d'informations, de pratique ou de soutien de la part du superviseur pour être pleinement atteints.</a:t>
            </a:r>
            <a:endParaRPr/>
          </a:p>
          <a:p>
            <a:pPr marL="171450" lvl="0" indent="-171450" algn="l" rtl="0">
              <a:spcBef>
                <a:spcPts val="0"/>
              </a:spcBef>
              <a:spcAft>
                <a:spcPts val="0"/>
              </a:spcAft>
              <a:buClr>
                <a:schemeClr val="dk1"/>
              </a:buClr>
              <a:buSzPts val="1100"/>
              <a:buChar char="•"/>
            </a:pPr>
            <a:r>
              <a:rPr lang="en-GB" sz="1100" i="1"/>
              <a:t>Regardez la formation d'aujourd'hui et répondez aux questions sur les objectifs d'apprentissage dans leur cahier de travail. </a:t>
            </a:r>
            <a:endParaRPr/>
          </a:p>
          <a:p>
            <a:pPr marL="0" lvl="0" indent="0" algn="l" rtl="0">
              <a:spcBef>
                <a:spcPts val="0"/>
              </a:spcBef>
              <a:spcAft>
                <a:spcPts val="0"/>
              </a:spcAft>
              <a:buClr>
                <a:schemeClr val="dk1"/>
              </a:buClr>
              <a:buSzPts val="1100"/>
              <a:buNone/>
            </a:pPr>
            <a:endParaRPr sz="1100" b="1"/>
          </a:p>
          <a:p>
            <a:pPr marL="0" lvl="0" indent="0" algn="l" rtl="0">
              <a:spcBef>
                <a:spcPts val="0"/>
              </a:spcBef>
              <a:spcAft>
                <a:spcPts val="0"/>
              </a:spcAft>
              <a:buClr>
                <a:schemeClr val="dk1"/>
              </a:buClr>
              <a:buSzPts val="1100"/>
              <a:buNone/>
            </a:pPr>
            <a:r>
              <a:rPr lang="en-GB" sz="1100" b="1"/>
              <a:t>TRAVAIL INDIVIDUEL (5 minutes)</a:t>
            </a:r>
            <a:endParaRPr sz="1100" i="1"/>
          </a:p>
          <a:p>
            <a:pPr marL="0" marR="0" lvl="0" indent="0" algn="l" rtl="0">
              <a:lnSpc>
                <a:spcPct val="100000"/>
              </a:lnSpc>
              <a:spcBef>
                <a:spcPts val="0"/>
              </a:spcBef>
              <a:spcAft>
                <a:spcPts val="0"/>
              </a:spcAft>
              <a:buClr>
                <a:schemeClr val="dk1"/>
              </a:buClr>
              <a:buSzPts val="1100"/>
              <a:buNone/>
            </a:pPr>
            <a:endParaRPr sz="1100"/>
          </a:p>
          <a:p>
            <a:pPr marL="0" marR="0" lvl="0" indent="0" algn="l" rtl="0">
              <a:lnSpc>
                <a:spcPct val="100000"/>
              </a:lnSpc>
              <a:spcBef>
                <a:spcPts val="0"/>
              </a:spcBef>
              <a:spcAft>
                <a:spcPts val="0"/>
              </a:spcAft>
              <a:buClr>
                <a:schemeClr val="dk1"/>
              </a:buClr>
              <a:buSzPts val="1100"/>
              <a:buNone/>
            </a:pPr>
            <a:r>
              <a:rPr lang="en-GB" sz="1100" b="1"/>
              <a:t>DISCUSSION PLÉNIÈRE (5 minutes)</a:t>
            </a:r>
            <a:endParaRPr/>
          </a:p>
          <a:p>
            <a:pPr marL="171450" lvl="0" indent="-171450" algn="l" rtl="0">
              <a:spcBef>
                <a:spcPts val="0"/>
              </a:spcBef>
              <a:spcAft>
                <a:spcPts val="0"/>
              </a:spcAft>
              <a:buClr>
                <a:schemeClr val="dk1"/>
              </a:buClr>
              <a:buSzPts val="1100"/>
              <a:buChar char="•"/>
            </a:pPr>
            <a:r>
              <a:rPr lang="en-GB" sz="1100" i="1"/>
              <a:t>Quelqu'un voudrait-il partager :</a:t>
            </a:r>
            <a:endParaRPr/>
          </a:p>
          <a:p>
            <a:pPr marL="628650" lvl="1" indent="-171450" algn="l" rtl="0">
              <a:spcBef>
                <a:spcPts val="0"/>
              </a:spcBef>
              <a:spcAft>
                <a:spcPts val="0"/>
              </a:spcAft>
              <a:buClr>
                <a:schemeClr val="dk1"/>
              </a:buClr>
              <a:buSzPts val="1100"/>
              <a:buChar char="•"/>
            </a:pPr>
            <a:r>
              <a:rPr lang="en-GB" sz="1100" i="1"/>
              <a:t>Quels sont les objectifs d'apprentissage sur lesquels vous avez besoin de plus d'informations, de pratique ou de soutien pour être pleinement atteints ?</a:t>
            </a:r>
            <a:endParaRPr/>
          </a:p>
          <a:p>
            <a:pPr marL="628650" lvl="1" indent="-171450" algn="l" rtl="0">
              <a:spcBef>
                <a:spcPts val="0"/>
              </a:spcBef>
              <a:spcAft>
                <a:spcPts val="0"/>
              </a:spcAft>
              <a:buClr>
                <a:schemeClr val="dk1"/>
              </a:buClr>
              <a:buSzPts val="1100"/>
              <a:buChar char="•"/>
            </a:pPr>
            <a:r>
              <a:rPr lang="en-GB" sz="1100" i="1"/>
              <a:t>Quels sont les objectifs d'apprentissage qui vous inspirent confiance ?</a:t>
            </a:r>
            <a:endParaRPr/>
          </a:p>
          <a:p>
            <a:pPr marL="171450" lvl="0" indent="-101600" algn="l" rtl="0">
              <a:spcBef>
                <a:spcPts val="0"/>
              </a:spcBef>
              <a:spcAft>
                <a:spcPts val="0"/>
              </a:spcAft>
              <a:buClr>
                <a:schemeClr val="dk1"/>
              </a:buClr>
              <a:buSzPts val="1100"/>
              <a:buNone/>
            </a:pPr>
            <a:endParaRPr sz="1100" i="1"/>
          </a:p>
          <a:p>
            <a:pPr marL="0" lvl="0" indent="0" algn="l" rtl="0">
              <a:spcBef>
                <a:spcPts val="0"/>
              </a:spcBef>
              <a:spcAft>
                <a:spcPts val="0"/>
              </a:spcAft>
              <a:buClr>
                <a:schemeClr val="dk1"/>
              </a:buClr>
              <a:buSzPts val="1100"/>
              <a:buNone/>
            </a:pPr>
            <a:r>
              <a:rPr lang="en-GB" sz="1100" b="1"/>
              <a:t>INTRODUCTION</a:t>
            </a:r>
            <a:endParaRPr/>
          </a:p>
          <a:p>
            <a:pPr marL="171450" lvl="0" indent="-171450" algn="l" rtl="0">
              <a:spcBef>
                <a:spcPts val="0"/>
              </a:spcBef>
              <a:spcAft>
                <a:spcPts val="0"/>
              </a:spcAft>
              <a:buClr>
                <a:schemeClr val="dk1"/>
              </a:buClr>
              <a:buSzPts val="1100"/>
              <a:buChar char="•"/>
            </a:pPr>
            <a:r>
              <a:rPr lang="en-GB" sz="1100"/>
              <a:t>Continuez à la </a:t>
            </a:r>
            <a:r>
              <a:rPr lang="en-GB" sz="1100" b="1"/>
              <a:t>page 85 du cahier d'exercices : Réflexion</a:t>
            </a:r>
            <a:endParaRPr/>
          </a:p>
          <a:p>
            <a:pPr marL="171450" lvl="0" indent="-171450" algn="l" rtl="0">
              <a:spcBef>
                <a:spcPts val="0"/>
              </a:spcBef>
              <a:spcAft>
                <a:spcPts val="0"/>
              </a:spcAft>
              <a:buClr>
                <a:schemeClr val="dk1"/>
              </a:buClr>
              <a:buSzPts val="1100"/>
              <a:buChar char="•"/>
            </a:pPr>
            <a:r>
              <a:rPr lang="en-GB" sz="1100" i="1"/>
              <a:t>Qu'est-ce qui vous a surpris ?</a:t>
            </a:r>
            <a:endParaRPr/>
          </a:p>
          <a:p>
            <a:pPr marL="171450" lvl="0" indent="-171450" algn="l" rtl="0">
              <a:spcBef>
                <a:spcPts val="0"/>
              </a:spcBef>
              <a:spcAft>
                <a:spcPts val="0"/>
              </a:spcAft>
              <a:buClr>
                <a:schemeClr val="dk1"/>
              </a:buClr>
              <a:buSzPts val="1100"/>
              <a:buChar char="•"/>
            </a:pPr>
            <a:r>
              <a:rPr lang="en-GB" sz="1100" i="1"/>
              <a:t>Qu'est-ce qui était un défi ?</a:t>
            </a:r>
            <a:endParaRPr/>
          </a:p>
          <a:p>
            <a:pPr marL="171450" lvl="0" indent="-171450" algn="l" rtl="0">
              <a:spcBef>
                <a:spcPts val="0"/>
              </a:spcBef>
              <a:spcAft>
                <a:spcPts val="0"/>
              </a:spcAft>
              <a:buClr>
                <a:schemeClr val="dk1"/>
              </a:buClr>
              <a:buSzPts val="1100"/>
              <a:buChar char="•"/>
            </a:pPr>
            <a:r>
              <a:rPr lang="en-GB" sz="1100" i="1"/>
              <a:t>Sur quoi aimeriez-vous en savoir plus ?</a:t>
            </a:r>
            <a:endParaRPr/>
          </a:p>
          <a:p>
            <a:pPr marL="0" lvl="0" indent="0" algn="l" rtl="0">
              <a:spcBef>
                <a:spcPts val="0"/>
              </a:spcBef>
              <a:spcAft>
                <a:spcPts val="0"/>
              </a:spcAft>
              <a:buClr>
                <a:schemeClr val="dk1"/>
              </a:buClr>
              <a:buSzPts val="1100"/>
              <a:buNone/>
            </a:pPr>
            <a:endParaRPr sz="1100"/>
          </a:p>
          <a:p>
            <a:pPr marL="0" lvl="0" indent="0" algn="l" rtl="0">
              <a:spcBef>
                <a:spcPts val="0"/>
              </a:spcBef>
              <a:spcAft>
                <a:spcPts val="0"/>
              </a:spcAft>
              <a:buClr>
                <a:schemeClr val="dk1"/>
              </a:buClr>
              <a:buSzPts val="1100"/>
              <a:buNone/>
            </a:pPr>
            <a:r>
              <a:rPr lang="en-GB" sz="1100" b="1"/>
              <a:t>TRAVAIL INDIVIDUEL (5 minutes)</a:t>
            </a:r>
            <a:endParaRPr/>
          </a:p>
          <a:p>
            <a:pPr marL="0" lvl="0" indent="0" algn="l" rtl="0">
              <a:spcBef>
                <a:spcPts val="0"/>
              </a:spcBef>
              <a:spcAft>
                <a:spcPts val="0"/>
              </a:spcAft>
              <a:buClr>
                <a:schemeClr val="dk1"/>
              </a:buClr>
              <a:buSzPts val="1100"/>
              <a:buNone/>
            </a:pPr>
            <a:endParaRPr sz="1100"/>
          </a:p>
          <a:p>
            <a:pPr marL="0" lvl="0" indent="0" algn="l" rtl="0">
              <a:spcBef>
                <a:spcPts val="0"/>
              </a:spcBef>
              <a:spcAft>
                <a:spcPts val="0"/>
              </a:spcAft>
              <a:buClr>
                <a:schemeClr val="dk1"/>
              </a:buClr>
              <a:buSzPts val="1100"/>
              <a:buNone/>
            </a:pPr>
            <a:r>
              <a:rPr lang="en-GB" sz="1100" b="1"/>
              <a:t>DISCUSSION PLÉNIÈRE (5 minutes)</a:t>
            </a:r>
            <a:endParaRPr/>
          </a:p>
          <a:p>
            <a:pPr marL="171450" lvl="0" indent="-171450" algn="l" rtl="0">
              <a:spcBef>
                <a:spcPts val="0"/>
              </a:spcBef>
              <a:spcAft>
                <a:spcPts val="0"/>
              </a:spcAft>
              <a:buClr>
                <a:schemeClr val="dk1"/>
              </a:buClr>
              <a:buSzPts val="1100"/>
              <a:buChar char="•"/>
            </a:pPr>
            <a:r>
              <a:rPr lang="en-GB" sz="1100" i="1"/>
              <a:t>Quelqu'un voudrait-il partager :</a:t>
            </a:r>
            <a:endParaRPr/>
          </a:p>
          <a:p>
            <a:pPr marL="628650" lvl="1" indent="-171450" algn="l" rtl="0">
              <a:spcBef>
                <a:spcPts val="0"/>
              </a:spcBef>
              <a:spcAft>
                <a:spcPts val="0"/>
              </a:spcAft>
              <a:buClr>
                <a:schemeClr val="dk1"/>
              </a:buClr>
              <a:buSzPts val="1100"/>
              <a:buChar char="•"/>
            </a:pPr>
            <a:r>
              <a:rPr lang="en-GB" sz="1100" i="1"/>
              <a:t>Quelque chose que vous avez appris aujourd'hui ?</a:t>
            </a:r>
            <a:endParaRPr/>
          </a:p>
          <a:p>
            <a:pPr marL="628650" lvl="1" indent="-171450" algn="l" rtl="0">
              <a:spcBef>
                <a:spcPts val="0"/>
              </a:spcBef>
              <a:spcAft>
                <a:spcPts val="0"/>
              </a:spcAft>
              <a:buClr>
                <a:schemeClr val="dk1"/>
              </a:buClr>
              <a:buSzPts val="1100"/>
              <a:buChar char="•"/>
            </a:pPr>
            <a:r>
              <a:rPr lang="en-GB" sz="1100" i="1"/>
              <a:t>Un sujet sur lequel vous voulez en savoir plus ?</a:t>
            </a:r>
            <a:endParaRPr/>
          </a:p>
          <a:p>
            <a:pPr marL="171450" lvl="0" indent="-171450" algn="l" rtl="0">
              <a:spcBef>
                <a:spcPts val="0"/>
              </a:spcBef>
              <a:spcAft>
                <a:spcPts val="0"/>
              </a:spcAft>
              <a:buClr>
                <a:schemeClr val="dk1"/>
              </a:buClr>
              <a:buSzPts val="1100"/>
              <a:buChar char="•"/>
            </a:pPr>
            <a:r>
              <a:rPr lang="en-GB" sz="1100" i="0"/>
              <a:t>Expliquer quand la formation sur le module suivant commencera.</a:t>
            </a:r>
            <a:endParaRPr/>
          </a:p>
          <a:p>
            <a:pPr marL="171450" lvl="0" indent="-171450" algn="l" rtl="0">
              <a:spcBef>
                <a:spcPts val="0"/>
              </a:spcBef>
              <a:spcAft>
                <a:spcPts val="0"/>
              </a:spcAft>
              <a:buClr>
                <a:schemeClr val="dk1"/>
              </a:buClr>
              <a:buSzPts val="1100"/>
              <a:buChar char="•"/>
            </a:pPr>
            <a:r>
              <a:rPr lang="en-GB" sz="1100" i="0"/>
              <a:t>Remercier les participants pour leur participation</a:t>
            </a:r>
            <a:endParaRPr sz="1100"/>
          </a:p>
        </p:txBody>
      </p:sp>
      <p:sp>
        <p:nvSpPr>
          <p:cNvPr id="1193" name="Google Shape;1193;p6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4" name="Google Shape;1194;p6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61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6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marR="0" lvl="0" indent="-171450" algn="l" rtl="0">
              <a:lnSpc>
                <a:spcPct val="100000"/>
              </a:lnSpc>
              <a:spcBef>
                <a:spcPts val="0"/>
              </a:spcBef>
              <a:spcAft>
                <a:spcPts val="0"/>
              </a:spcAft>
              <a:buClr>
                <a:schemeClr val="dk1"/>
              </a:buClr>
              <a:buSzPts val="1200"/>
              <a:buFont typeface="Arial"/>
              <a:buChar char="•"/>
            </a:pPr>
            <a:r>
              <a:rPr lang="en-GB"/>
              <a:t>Demandez à tous les participants de se placer en deux lignes se faisant face. Les lignes doivent être égales (ou aussi proches que possible d'un nombre égal de personnes).</a:t>
            </a:r>
            <a:endParaRPr i="1"/>
          </a:p>
          <a:p>
            <a:pPr marL="171450" lvl="0" indent="-171450" algn="l" rtl="0">
              <a:spcBef>
                <a:spcPts val="0"/>
              </a:spcBef>
              <a:spcAft>
                <a:spcPts val="0"/>
              </a:spcAft>
              <a:buClr>
                <a:schemeClr val="dk1"/>
              </a:buClr>
              <a:buSzPts val="1200"/>
              <a:buChar char="•"/>
            </a:pPr>
            <a:r>
              <a:rPr lang="en-GB" i="1"/>
              <a:t>Aujourd'hui, nous faisons un exercice qui met en évidence notre lien avec l'autre. </a:t>
            </a:r>
            <a:endParaRPr/>
          </a:p>
          <a:p>
            <a:pPr marL="171450" lvl="0" indent="-171450" algn="l" rtl="0">
              <a:spcBef>
                <a:spcPts val="0"/>
              </a:spcBef>
              <a:spcAft>
                <a:spcPts val="0"/>
              </a:spcAft>
              <a:buClr>
                <a:schemeClr val="dk1"/>
              </a:buClr>
              <a:buSzPts val="1200"/>
              <a:buChar char="•"/>
            </a:pPr>
            <a:r>
              <a:rPr lang="en-GB" i="1"/>
              <a:t>À tour de rôle, nous nous placerons en tête de la file et raconterons au groupe quelque chose qui nous a semblé important dans notre expérience d'aujourd'hui. </a:t>
            </a:r>
            <a:endParaRPr/>
          </a:p>
          <a:p>
            <a:pPr marL="628650" lvl="1" indent="-171450" algn="l" rtl="0">
              <a:spcBef>
                <a:spcPts val="0"/>
              </a:spcBef>
              <a:spcAft>
                <a:spcPts val="0"/>
              </a:spcAft>
              <a:buClr>
                <a:schemeClr val="dk1"/>
              </a:buClr>
              <a:buSzPts val="1200"/>
              <a:buChar char="•"/>
            </a:pPr>
            <a:r>
              <a:rPr lang="en-GB" i="1"/>
              <a:t>C'est peut-être ce que vous ressentez après la journée. </a:t>
            </a:r>
            <a:endParaRPr/>
          </a:p>
          <a:p>
            <a:pPr marL="628650" lvl="1" indent="-171450" algn="l" rtl="0">
              <a:spcBef>
                <a:spcPts val="0"/>
              </a:spcBef>
              <a:spcAft>
                <a:spcPts val="0"/>
              </a:spcAft>
              <a:buClr>
                <a:schemeClr val="dk1"/>
              </a:buClr>
              <a:buSzPts val="1200"/>
              <a:buChar char="•"/>
            </a:pPr>
            <a:r>
              <a:rPr lang="en-GB" i="1"/>
              <a:t>Ça pourrait être quelque chose que vous avez appris. </a:t>
            </a:r>
            <a:endParaRPr/>
          </a:p>
          <a:p>
            <a:pPr marL="628650" lvl="1" indent="-171450" algn="l" rtl="0">
              <a:spcBef>
                <a:spcPts val="0"/>
              </a:spcBef>
              <a:spcAft>
                <a:spcPts val="0"/>
              </a:spcAft>
              <a:buClr>
                <a:schemeClr val="dk1"/>
              </a:buClr>
              <a:buSzPts val="1200"/>
              <a:buChar char="•"/>
            </a:pPr>
            <a:r>
              <a:rPr lang="en-GB" i="1"/>
              <a:t>Il peut s'agir d'une expérience agréable vécue avec un autre participant. </a:t>
            </a:r>
            <a:endParaRPr/>
          </a:p>
          <a:p>
            <a:pPr marL="628650" lvl="1" indent="-171450" algn="l" rtl="0">
              <a:spcBef>
                <a:spcPts val="0"/>
              </a:spcBef>
              <a:spcAft>
                <a:spcPts val="0"/>
              </a:spcAft>
              <a:buClr>
                <a:schemeClr val="dk1"/>
              </a:buClr>
              <a:buSzPts val="1200"/>
              <a:buChar char="•"/>
            </a:pPr>
            <a:r>
              <a:rPr lang="en-GB" i="1"/>
              <a:t>C'est vous qui choisissez ce que vous partagez. </a:t>
            </a:r>
            <a:endParaRPr/>
          </a:p>
          <a:p>
            <a:pPr marL="171450" lvl="0" indent="-171450" algn="l" rtl="0">
              <a:spcBef>
                <a:spcPts val="0"/>
              </a:spcBef>
              <a:spcAft>
                <a:spcPts val="0"/>
              </a:spcAft>
              <a:buClr>
                <a:schemeClr val="dk1"/>
              </a:buClr>
              <a:buSzPts val="1200"/>
              <a:buChar char="•"/>
            </a:pPr>
            <a:r>
              <a:rPr lang="en-GB" i="1"/>
              <a:t>Après avoir parlé, vous emprunterez le chemin créé par les deux lignes. </a:t>
            </a:r>
            <a:endParaRPr/>
          </a:p>
          <a:p>
            <a:pPr marL="628650" lvl="1" indent="-171450" algn="l" rtl="0">
              <a:spcBef>
                <a:spcPts val="0"/>
              </a:spcBef>
              <a:spcAft>
                <a:spcPts val="0"/>
              </a:spcAft>
              <a:buClr>
                <a:schemeClr val="dk1"/>
              </a:buClr>
              <a:buSzPts val="1200"/>
              <a:buChar char="•"/>
            </a:pPr>
            <a:r>
              <a:rPr lang="en-GB" i="1"/>
              <a:t>Tous ceux qui font la queue vous tendront la main pour vous féliciter. </a:t>
            </a:r>
            <a:endParaRPr/>
          </a:p>
          <a:p>
            <a:pPr marL="628650" lvl="1" indent="-171450" algn="l" rtl="0">
              <a:spcBef>
                <a:spcPts val="0"/>
              </a:spcBef>
              <a:spcAft>
                <a:spcPts val="0"/>
              </a:spcAft>
              <a:buClr>
                <a:schemeClr val="dk1"/>
              </a:buClr>
              <a:buSzPts val="1200"/>
              <a:buChar char="•"/>
            </a:pPr>
            <a:r>
              <a:rPr lang="en-GB" i="0"/>
              <a:t>Si les tapes dans la main ou les mains ne sont pas appropriées, les personnes dans la file peuvent tenir leurs mains au-dessus de leurs têtes et les secouer ou claquer des doigts ou tout autre mouvement approprié. </a:t>
            </a:r>
            <a:endParaRPr/>
          </a:p>
          <a:p>
            <a:pPr marL="171450" lvl="0" indent="-171450" algn="l" rtl="0">
              <a:spcBef>
                <a:spcPts val="0"/>
              </a:spcBef>
              <a:spcAft>
                <a:spcPts val="0"/>
              </a:spcAft>
              <a:buClr>
                <a:schemeClr val="dk1"/>
              </a:buClr>
              <a:buSzPts val="1200"/>
              <a:buChar char="•"/>
            </a:pPr>
            <a:r>
              <a:rPr lang="en-GB" i="1"/>
              <a:t>Lorsque vous arrivez au bout du chemin, vous rejoignez la ligne opposée à celle dans laquelle vous avez commencé. </a:t>
            </a:r>
            <a:endParaRPr/>
          </a:p>
          <a:p>
            <a:pPr marL="171450" lvl="0" indent="-171450" algn="l" rtl="0">
              <a:spcBef>
                <a:spcPts val="0"/>
              </a:spcBef>
              <a:spcAft>
                <a:spcPts val="0"/>
              </a:spcAft>
              <a:buClr>
                <a:schemeClr val="dk1"/>
              </a:buClr>
              <a:buSzPts val="1200"/>
              <a:buChar char="•"/>
            </a:pPr>
            <a:r>
              <a:rPr lang="en-GB" i="1"/>
              <a:t>Nous continuerons ainsi jusqu'à ce que tout le monde soit parti. </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EXERCICE DE SOIN DE SOI (Avec cet exercice, je sors, 10 minutes)</a:t>
            </a:r>
            <a:endParaRPr/>
          </a:p>
          <a:p>
            <a:pPr marL="171450" lvl="0" indent="-171450" algn="l" rtl="0">
              <a:spcBef>
                <a:spcPts val="0"/>
              </a:spcBef>
              <a:spcAft>
                <a:spcPts val="0"/>
              </a:spcAft>
              <a:buClr>
                <a:schemeClr val="dk1"/>
              </a:buClr>
              <a:buSzPts val="1200"/>
              <a:buChar char="•"/>
            </a:pPr>
            <a:r>
              <a:rPr lang="en-GB"/>
              <a:t>Démontrez en passant en premier. </a:t>
            </a:r>
            <a:endParaRPr/>
          </a:p>
          <a:p>
            <a:pPr marL="171450" lvl="0" indent="-171450" algn="l" rtl="0">
              <a:spcBef>
                <a:spcPts val="0"/>
              </a:spcBef>
              <a:spcAft>
                <a:spcPts val="0"/>
              </a:spcAft>
              <a:buClr>
                <a:schemeClr val="dk1"/>
              </a:buClr>
              <a:buSzPts val="1200"/>
              <a:buChar char="•"/>
            </a:pPr>
            <a:r>
              <a:rPr lang="en-GB"/>
              <a:t>Veillez à ce que tous ceux qui veulent partager le fassent et que chacun ait la possibilité de traverser la file d'attente. </a:t>
            </a:r>
            <a:endParaRPr/>
          </a:p>
          <a:p>
            <a:pPr marL="171450" lvl="0" indent="-171450" algn="l" rtl="0">
              <a:spcBef>
                <a:spcPts val="0"/>
              </a:spcBef>
              <a:spcAft>
                <a:spcPts val="0"/>
              </a:spcAft>
              <a:buClr>
                <a:schemeClr val="dk1"/>
              </a:buClr>
              <a:buSzPts val="1200"/>
              <a:buChar char="•"/>
            </a:pPr>
            <a:r>
              <a:rPr lang="en-GB"/>
              <a:t>Remercier les participants pour leur participation à cette activité et à la journée</a:t>
            </a:r>
            <a:endParaRPr/>
          </a:p>
        </p:txBody>
      </p:sp>
      <p:sp>
        <p:nvSpPr>
          <p:cNvPr id="1210" name="Google Shape;1210;p6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1" name="Google Shape;1211;p6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62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Vous trouverez les objectifs d'apprentissage à la </a:t>
            </a:r>
            <a:r>
              <a:rPr lang="en-GB" b="1" i="1"/>
              <a:t>page 71 du cahier d'exercices : Objectifs d'apprentissage</a:t>
            </a:r>
            <a:endParaRPr b="1" i="1"/>
          </a:p>
          <a:p>
            <a:pPr marL="171450" lvl="0" indent="-171450" algn="l" rtl="0">
              <a:spcBef>
                <a:spcPts val="0"/>
              </a:spcBef>
              <a:spcAft>
                <a:spcPts val="0"/>
              </a:spcAft>
              <a:buClr>
                <a:schemeClr val="dk1"/>
              </a:buClr>
              <a:buSzPts val="1200"/>
              <a:buChar char="•"/>
            </a:pPr>
            <a:r>
              <a:rPr lang="en-GB" i="1"/>
              <a:t>Quelqu'un a-t-il des questions ou des précisions à apporter ?</a:t>
            </a:r>
            <a:endParaRPr i="1"/>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178" name="Google Shape;178;p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SESSION 2 DURÉE : 0h30</a:t>
            </a:r>
            <a:endParaRPr i="1" dirty="0"/>
          </a:p>
          <a:p>
            <a:pPr marL="0" lvl="0" indent="0" algn="l" rtl="0">
              <a:spcBef>
                <a:spcPts val="0"/>
              </a:spcBef>
              <a:spcAft>
                <a:spcPts val="0"/>
              </a:spcAft>
              <a:buClr>
                <a:schemeClr val="dk1"/>
              </a:buClr>
              <a:buSzPts val="1200"/>
              <a:buNone/>
            </a:pPr>
            <a:r>
              <a:rPr lang="en-GB" i="1"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GB" b="1" dirty="0"/>
              <a:t>EXPLICATION</a:t>
            </a:r>
            <a:endParaRPr dirty="0"/>
          </a:p>
          <a:p>
            <a:pPr marL="171450" lvl="0" indent="-171450" algn="l" rtl="0">
              <a:spcBef>
                <a:spcPts val="0"/>
              </a:spcBef>
              <a:spcAft>
                <a:spcPts val="0"/>
              </a:spcAft>
              <a:buClr>
                <a:schemeClr val="dk1"/>
              </a:buClr>
              <a:buSzPts val="1200"/>
              <a:buChar char="•"/>
            </a:pPr>
            <a:r>
              <a:rPr lang="en-GB" i="1" dirty="0"/>
              <a:t>Nous </a:t>
            </a:r>
            <a:r>
              <a:rPr lang="en-GB" i="1" dirty="0" err="1"/>
              <a:t>commencerons</a:t>
            </a:r>
            <a:r>
              <a:rPr lang="en-GB" i="1" dirty="0"/>
              <a:t> par </a:t>
            </a:r>
            <a:r>
              <a:rPr lang="en-GB" i="1" dirty="0" err="1"/>
              <a:t>une</a:t>
            </a:r>
            <a:r>
              <a:rPr lang="en-GB" i="1" dirty="0"/>
              <a:t> session sur les </a:t>
            </a:r>
            <a:r>
              <a:rPr lang="en-GB" i="1" dirty="0" err="1"/>
              <a:t>besoins</a:t>
            </a:r>
            <a:r>
              <a:rPr lang="en-GB" i="1" dirty="0"/>
              <a:t> </a:t>
            </a:r>
            <a:r>
              <a:rPr lang="en-GB" i="1" dirty="0" err="1"/>
              <a:t>urgents</a:t>
            </a:r>
            <a:r>
              <a:rPr lang="en-GB" i="1" dirty="0"/>
              <a:t> </a:t>
            </a:r>
            <a:r>
              <a:rPr lang="en-GB" i="1" dirty="0" err="1"/>
              <a:t>auxquels</a:t>
            </a:r>
            <a:r>
              <a:rPr lang="en-GB" i="1" dirty="0"/>
              <a:t> un </a:t>
            </a:r>
            <a:r>
              <a:rPr lang="en-GB" i="1" dirty="0" err="1"/>
              <a:t>gestionnaire</a:t>
            </a:r>
            <a:r>
              <a:rPr lang="en-GB" i="1" dirty="0"/>
              <a:t> de </a:t>
            </a:r>
            <a:r>
              <a:rPr lang="en-GB" i="1" dirty="0" err="1"/>
              <a:t>cas</a:t>
            </a:r>
            <a:r>
              <a:rPr lang="en-GB" i="1" dirty="0"/>
              <a:t> </a:t>
            </a:r>
            <a:r>
              <a:rPr lang="en-GB" i="1" dirty="0" err="1"/>
              <a:t>peut</a:t>
            </a:r>
            <a:r>
              <a:rPr lang="en-GB" i="1" dirty="0"/>
              <a:t> et doit </a:t>
            </a:r>
            <a:r>
              <a:rPr lang="en-GB" i="1" dirty="0" err="1"/>
              <a:t>répondre</a:t>
            </a:r>
            <a:r>
              <a:rPr lang="en-GB" i="1" dirty="0"/>
              <a:t> </a:t>
            </a:r>
            <a:r>
              <a:rPr lang="en-GB" i="1" dirty="0" err="1"/>
              <a:t>immédiatement</a:t>
            </a:r>
            <a:r>
              <a:rPr lang="en-GB" i="1" dirty="0"/>
              <a:t>.</a:t>
            </a:r>
            <a:endParaRPr i="1" dirty="0"/>
          </a:p>
        </p:txBody>
      </p:sp>
      <p:sp>
        <p:nvSpPr>
          <p:cNvPr id="210" name="Google Shape;210;p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dirty="0"/>
              <a:t>Nous </a:t>
            </a:r>
            <a:r>
              <a:rPr lang="en-GB" dirty="0" err="1"/>
              <a:t>ferons</a:t>
            </a:r>
            <a:r>
              <a:rPr lang="en-GB" dirty="0"/>
              <a:t> un </a:t>
            </a:r>
            <a:r>
              <a:rPr lang="en-GB" dirty="0" err="1"/>
              <a:t>exercice</a:t>
            </a:r>
            <a:r>
              <a:rPr lang="en-GB" dirty="0"/>
              <a:t> pour </a:t>
            </a:r>
            <a:r>
              <a:rPr lang="en-GB" dirty="0" err="1"/>
              <a:t>définir</a:t>
            </a:r>
            <a:r>
              <a:rPr lang="en-GB" dirty="0"/>
              <a:t> les </a:t>
            </a:r>
            <a:r>
              <a:rPr lang="en-GB" dirty="0" err="1"/>
              <a:t>besoins</a:t>
            </a:r>
            <a:r>
              <a:rPr lang="en-GB" dirty="0"/>
              <a:t> </a:t>
            </a:r>
            <a:r>
              <a:rPr lang="en-GB" dirty="0" err="1"/>
              <a:t>immédiats</a:t>
            </a:r>
            <a:r>
              <a:rPr lang="en-GB" dirty="0"/>
              <a:t> </a:t>
            </a:r>
            <a:r>
              <a:rPr lang="en-GB" dirty="0" err="1"/>
              <a:t>en</a:t>
            </a:r>
            <a:r>
              <a:rPr lang="en-GB" dirty="0"/>
              <a:t> </a:t>
            </a:r>
            <a:r>
              <a:rPr lang="en-GB" dirty="0" err="1"/>
              <a:t>binôme</a:t>
            </a:r>
            <a:r>
              <a:rPr lang="en-GB" dirty="0"/>
              <a:t>.</a:t>
            </a:r>
            <a:endParaRPr dirty="0"/>
          </a:p>
          <a:p>
            <a:pPr marL="171450" lvl="0" indent="-171450" algn="l" rtl="0">
              <a:spcBef>
                <a:spcPts val="0"/>
              </a:spcBef>
              <a:spcAft>
                <a:spcPts val="0"/>
              </a:spcAft>
              <a:buClr>
                <a:schemeClr val="dk1"/>
              </a:buClr>
              <a:buSzPts val="1200"/>
              <a:buChar char="•"/>
            </a:pPr>
            <a:r>
              <a:rPr lang="en-GB" dirty="0" err="1"/>
              <a:t>Répartissez</a:t>
            </a:r>
            <a:r>
              <a:rPr lang="en-GB" dirty="0"/>
              <a:t> les participants </a:t>
            </a:r>
            <a:r>
              <a:rPr lang="en-GB" dirty="0" err="1"/>
              <a:t>en</a:t>
            </a:r>
            <a:r>
              <a:rPr lang="en-GB" dirty="0"/>
              <a:t> </a:t>
            </a:r>
            <a:r>
              <a:rPr lang="en-GB" dirty="0" err="1"/>
              <a:t>partenaires</a:t>
            </a:r>
            <a:endParaRPr dirty="0"/>
          </a:p>
          <a:p>
            <a:pPr marL="171450" lvl="0" indent="-171450" algn="l" rtl="0">
              <a:spcBef>
                <a:spcPts val="0"/>
              </a:spcBef>
              <a:spcAft>
                <a:spcPts val="0"/>
              </a:spcAft>
              <a:buClr>
                <a:schemeClr val="dk1"/>
              </a:buClr>
              <a:buSzPts val="1200"/>
              <a:buChar char="•"/>
            </a:pPr>
            <a:r>
              <a:rPr lang="en-GB" dirty="0" err="1"/>
              <a:t>Guidez</a:t>
            </a:r>
            <a:r>
              <a:rPr lang="en-GB" dirty="0"/>
              <a:t> les participants </a:t>
            </a:r>
            <a:r>
              <a:rPr lang="en-GB" dirty="0" err="1"/>
              <a:t>vers</a:t>
            </a:r>
            <a:r>
              <a:rPr lang="en-GB" dirty="0"/>
              <a:t> la </a:t>
            </a:r>
            <a:r>
              <a:rPr lang="en-GB" b="1" dirty="0"/>
              <a:t>page 72 du </a:t>
            </a:r>
            <a:r>
              <a:rPr lang="en-GB" b="1" dirty="0" err="1"/>
              <a:t>manuel</a:t>
            </a:r>
            <a:r>
              <a:rPr lang="en-GB" b="1" dirty="0"/>
              <a:t> : Aperçu des </a:t>
            </a:r>
            <a:r>
              <a:rPr lang="en-GB" b="1" dirty="0" err="1"/>
              <a:t>besoins</a:t>
            </a:r>
            <a:r>
              <a:rPr lang="en-GB" b="1" dirty="0"/>
              <a:t> </a:t>
            </a:r>
            <a:r>
              <a:rPr lang="en-GB" b="1" dirty="0" err="1"/>
              <a:t>urgents</a:t>
            </a:r>
            <a:endParaRPr dirty="0"/>
          </a:p>
          <a:p>
            <a:pPr marL="171450" marR="0" lvl="0" indent="-171450" algn="l" rtl="0">
              <a:lnSpc>
                <a:spcPct val="100000"/>
              </a:lnSpc>
              <a:spcBef>
                <a:spcPts val="0"/>
              </a:spcBef>
              <a:spcAft>
                <a:spcPts val="0"/>
              </a:spcAft>
              <a:buClr>
                <a:schemeClr val="dk1"/>
              </a:buClr>
              <a:buSzPts val="1200"/>
              <a:buFont typeface="Arial"/>
              <a:buChar char="•"/>
            </a:pPr>
            <a:r>
              <a:rPr lang="en-GB" i="1" dirty="0"/>
              <a:t>Un enfant </a:t>
            </a:r>
            <a:r>
              <a:rPr lang="en-GB" i="1" dirty="0" err="1"/>
              <a:t>peut</a:t>
            </a:r>
            <a:r>
              <a:rPr lang="en-GB" i="1" dirty="0"/>
              <a:t> </a:t>
            </a:r>
            <a:r>
              <a:rPr lang="en-GB" i="1" dirty="0" err="1"/>
              <a:t>avoir</a:t>
            </a:r>
            <a:r>
              <a:rPr lang="en-GB" i="1" dirty="0"/>
              <a:t> </a:t>
            </a:r>
            <a:r>
              <a:rPr lang="en-GB" i="1" dirty="0" err="1"/>
              <a:t>différents</a:t>
            </a:r>
            <a:r>
              <a:rPr lang="en-GB" i="1" dirty="0"/>
              <a:t> </a:t>
            </a:r>
            <a:r>
              <a:rPr lang="en-GB" i="1" dirty="0" err="1"/>
              <a:t>besoins</a:t>
            </a:r>
            <a:r>
              <a:rPr lang="en-GB" i="1" dirty="0"/>
              <a:t> </a:t>
            </a:r>
            <a:r>
              <a:rPr lang="en-GB" i="1" dirty="0" err="1"/>
              <a:t>urgents</a:t>
            </a:r>
            <a:r>
              <a:rPr lang="en-GB" i="1" dirty="0"/>
              <a:t> qui </a:t>
            </a:r>
            <a:r>
              <a:rPr lang="en-GB" i="1" dirty="0" err="1"/>
              <a:t>nécessitent</a:t>
            </a:r>
            <a:r>
              <a:rPr lang="en-GB" i="1" dirty="0"/>
              <a:t> </a:t>
            </a:r>
            <a:r>
              <a:rPr lang="en-GB" i="1" dirty="0" err="1"/>
              <a:t>une</a:t>
            </a:r>
            <a:r>
              <a:rPr lang="en-GB" i="1" dirty="0"/>
              <a:t> </a:t>
            </a:r>
            <a:r>
              <a:rPr lang="en-GB" i="1" dirty="0" err="1"/>
              <a:t>réponse</a:t>
            </a:r>
            <a:r>
              <a:rPr lang="en-GB" i="1" dirty="0"/>
              <a:t> </a:t>
            </a:r>
            <a:r>
              <a:rPr lang="en-GB" i="1" dirty="0" err="1"/>
              <a:t>immédiate</a:t>
            </a:r>
            <a:r>
              <a:rPr lang="en-GB" i="1" dirty="0"/>
              <a:t>.</a:t>
            </a:r>
            <a:endParaRPr dirty="0"/>
          </a:p>
          <a:p>
            <a:pPr marL="171450" marR="0" lvl="0" indent="-171450" algn="l" rtl="0">
              <a:lnSpc>
                <a:spcPct val="100000"/>
              </a:lnSpc>
              <a:spcBef>
                <a:spcPts val="0"/>
              </a:spcBef>
              <a:spcAft>
                <a:spcPts val="0"/>
              </a:spcAft>
              <a:buClr>
                <a:schemeClr val="dk1"/>
              </a:buClr>
              <a:buSzPts val="1200"/>
              <a:buFont typeface="Arial"/>
              <a:buChar char="•"/>
            </a:pPr>
            <a:r>
              <a:rPr lang="en-GB" i="1" dirty="0"/>
              <a:t>Avec </a:t>
            </a:r>
            <a:r>
              <a:rPr lang="en-GB" i="1" dirty="0" err="1"/>
              <a:t>votre</a:t>
            </a:r>
            <a:r>
              <a:rPr lang="en-GB" i="1" dirty="0"/>
              <a:t> </a:t>
            </a:r>
            <a:r>
              <a:rPr lang="en-GB" i="1" dirty="0" err="1"/>
              <a:t>partenaire</a:t>
            </a:r>
            <a:r>
              <a:rPr lang="en-GB" i="1" dirty="0"/>
              <a:t>, </a:t>
            </a:r>
            <a:r>
              <a:rPr lang="en-GB" i="1" dirty="0" err="1"/>
              <a:t>discutez</a:t>
            </a:r>
            <a:r>
              <a:rPr lang="en-GB" i="1" dirty="0"/>
              <a:t> et </a:t>
            </a:r>
            <a:r>
              <a:rPr lang="en-GB" i="1" dirty="0" err="1"/>
              <a:t>énumérez</a:t>
            </a:r>
            <a:r>
              <a:rPr lang="en-GB" i="1" dirty="0"/>
              <a:t> les </a:t>
            </a:r>
            <a:r>
              <a:rPr lang="en-GB" i="1" dirty="0" err="1"/>
              <a:t>différents</a:t>
            </a:r>
            <a:r>
              <a:rPr lang="en-GB" i="1" dirty="0"/>
              <a:t> </a:t>
            </a:r>
            <a:r>
              <a:rPr lang="en-GB" i="1" dirty="0" err="1"/>
              <a:t>besoins</a:t>
            </a:r>
            <a:r>
              <a:rPr lang="en-GB" i="1" dirty="0"/>
              <a:t> </a:t>
            </a:r>
            <a:r>
              <a:rPr lang="en-GB" i="1" dirty="0" err="1"/>
              <a:t>immédiats</a:t>
            </a:r>
            <a:r>
              <a:rPr lang="en-GB" i="1" dirty="0"/>
              <a:t> d'un enfant.</a:t>
            </a:r>
            <a:endParaRPr b="1"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TRAVAIL EN PARTENARIAT (10 minutes)</a:t>
            </a:r>
            <a:endParaRPr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GB" b="1" dirty="0"/>
              <a:t>DISCUSSION PLÉNIÈRE (5 minutes)</a:t>
            </a:r>
            <a:endParaRPr dirty="0"/>
          </a:p>
          <a:p>
            <a:pPr marL="171450" lvl="0" indent="-171450" algn="l" rtl="0">
              <a:spcBef>
                <a:spcPts val="0"/>
              </a:spcBef>
              <a:spcAft>
                <a:spcPts val="0"/>
              </a:spcAft>
              <a:buClr>
                <a:schemeClr val="dk1"/>
              </a:buClr>
              <a:buSzPts val="1200"/>
              <a:buChar char="•"/>
            </a:pPr>
            <a:r>
              <a:rPr lang="en-GB" dirty="0" err="1"/>
              <a:t>Demandez</a:t>
            </a:r>
            <a:r>
              <a:rPr lang="en-GB" dirty="0"/>
              <a:t> à des </a:t>
            </a:r>
            <a:r>
              <a:rPr lang="en-GB" dirty="0" err="1"/>
              <a:t>volontaires</a:t>
            </a:r>
            <a:r>
              <a:rPr lang="en-GB" dirty="0"/>
              <a:t> de </a:t>
            </a:r>
            <a:r>
              <a:rPr lang="en-GB" dirty="0" err="1"/>
              <a:t>partager</a:t>
            </a:r>
            <a:r>
              <a:rPr lang="en-GB" dirty="0"/>
              <a:t> </a:t>
            </a:r>
            <a:r>
              <a:rPr lang="en-GB" dirty="0" err="1"/>
              <a:t>ce</a:t>
            </a:r>
            <a:r>
              <a:rPr lang="en-GB" dirty="0"/>
              <a:t> </a:t>
            </a:r>
            <a:r>
              <a:rPr lang="en-GB" dirty="0" err="1"/>
              <a:t>qu'ils</a:t>
            </a:r>
            <a:r>
              <a:rPr lang="en-GB" dirty="0"/>
              <a:t> </a:t>
            </a:r>
            <a:r>
              <a:rPr lang="en-GB" dirty="0" err="1"/>
              <a:t>ont</a:t>
            </a:r>
            <a:r>
              <a:rPr lang="en-GB" dirty="0"/>
              <a:t> </a:t>
            </a:r>
            <a:r>
              <a:rPr lang="en-GB" dirty="0" err="1"/>
              <a:t>défini</a:t>
            </a:r>
            <a:r>
              <a:rPr lang="en-GB" dirty="0"/>
              <a:t> </a:t>
            </a:r>
            <a:r>
              <a:rPr lang="en-GB" dirty="0" err="1"/>
              <a:t>comme</a:t>
            </a:r>
            <a:r>
              <a:rPr lang="en-GB" dirty="0"/>
              <a:t> des </a:t>
            </a:r>
            <a:r>
              <a:rPr lang="en-GB" dirty="0" err="1"/>
              <a:t>besoins</a:t>
            </a:r>
            <a:r>
              <a:rPr lang="en-GB" dirty="0"/>
              <a:t> </a:t>
            </a:r>
            <a:r>
              <a:rPr lang="en-GB" dirty="0" err="1"/>
              <a:t>immédiats</a:t>
            </a:r>
            <a:r>
              <a:rPr lang="en-GB" dirty="0"/>
              <a:t>.</a:t>
            </a:r>
            <a:endParaRPr dirty="0"/>
          </a:p>
          <a:p>
            <a:pPr marL="171450" lvl="0" indent="-171450" algn="l" rtl="0">
              <a:spcBef>
                <a:spcPts val="0"/>
              </a:spcBef>
              <a:spcAft>
                <a:spcPts val="0"/>
              </a:spcAft>
              <a:buClr>
                <a:schemeClr val="dk1"/>
              </a:buClr>
              <a:buSzPts val="1200"/>
              <a:buChar char="•"/>
            </a:pPr>
            <a:r>
              <a:rPr lang="en-GB" dirty="0" err="1"/>
              <a:t>Guidez</a:t>
            </a:r>
            <a:r>
              <a:rPr lang="en-GB" dirty="0"/>
              <a:t> </a:t>
            </a:r>
            <a:r>
              <a:rPr lang="en-GB" dirty="0" err="1"/>
              <a:t>une</a:t>
            </a:r>
            <a:r>
              <a:rPr lang="en-GB" dirty="0"/>
              <a:t> </a:t>
            </a:r>
            <a:r>
              <a:rPr lang="en-GB" dirty="0" err="1"/>
              <a:t>courte</a:t>
            </a:r>
            <a:r>
              <a:rPr lang="en-GB" dirty="0"/>
              <a:t> discussion</a:t>
            </a:r>
            <a:endParaRPr dirty="0"/>
          </a:p>
          <a:p>
            <a:pPr marL="171450" lvl="0" indent="-171450" algn="l" rtl="0">
              <a:spcBef>
                <a:spcPts val="0"/>
              </a:spcBef>
              <a:spcAft>
                <a:spcPts val="0"/>
              </a:spcAft>
              <a:buClr>
                <a:schemeClr val="dk1"/>
              </a:buClr>
              <a:buSzPts val="1200"/>
              <a:buChar char="•"/>
            </a:pPr>
            <a:r>
              <a:rPr lang="en-GB" dirty="0" err="1"/>
              <a:t>Résumez</a:t>
            </a:r>
            <a:r>
              <a:rPr lang="en-GB" dirty="0"/>
              <a:t> les </a:t>
            </a:r>
            <a:r>
              <a:rPr lang="en-GB" dirty="0" err="1"/>
              <a:t>réponses</a:t>
            </a:r>
            <a:r>
              <a:rPr lang="en-GB" dirty="0"/>
              <a:t> </a:t>
            </a:r>
            <a:r>
              <a:rPr lang="en-GB" dirty="0" err="1"/>
              <a:t>en</a:t>
            </a:r>
            <a:r>
              <a:rPr lang="en-GB" dirty="0"/>
              <a:t> </a:t>
            </a:r>
            <a:r>
              <a:rPr lang="en-GB" dirty="0" err="1"/>
              <a:t>utilisant</a:t>
            </a:r>
            <a:r>
              <a:rPr lang="en-GB" dirty="0"/>
              <a:t> la diapositive </a:t>
            </a:r>
            <a:r>
              <a:rPr lang="en-GB" dirty="0" err="1"/>
              <a:t>suivante</a:t>
            </a:r>
            <a:r>
              <a:rPr lang="en-GB" dirty="0"/>
              <a:t> </a:t>
            </a:r>
            <a:r>
              <a:rPr lang="en-GB" dirty="0" err="1"/>
              <a:t>comme</a:t>
            </a:r>
            <a:r>
              <a:rPr lang="en-GB" dirty="0"/>
              <a:t> guide.</a:t>
            </a:r>
            <a:endParaRPr dirty="0"/>
          </a:p>
        </p:txBody>
      </p:sp>
      <p:sp>
        <p:nvSpPr>
          <p:cNvPr id="216" name="Google Shape;216;p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7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7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7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74"/>
          <p:cNvSpPr>
            <a:spLocks noGrp="1"/>
          </p:cNvSpPr>
          <p:nvPr>
            <p:ph type="pic" idx="2"/>
          </p:nvPr>
        </p:nvSpPr>
        <p:spPr>
          <a:xfrm>
            <a:off x="5183188" y="987425"/>
            <a:ext cx="6172200" cy="4873625"/>
          </a:xfrm>
          <a:prstGeom prst="rect">
            <a:avLst/>
          </a:prstGeom>
          <a:noFill/>
          <a:ln>
            <a:noFill/>
          </a:ln>
        </p:spPr>
      </p:sp>
      <p:sp>
        <p:nvSpPr>
          <p:cNvPr id="72" name="Google Shape;72;p7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7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7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156995"/>
        </a:solidFill>
        <a:effectLst/>
      </p:bgPr>
    </p:bg>
    <p:spTree>
      <p:nvGrpSpPr>
        <p:cNvPr id="1" name="Shape 88"/>
        <p:cNvGrpSpPr/>
        <p:nvPr/>
      </p:nvGrpSpPr>
      <p:grpSpPr>
        <a:xfrm>
          <a:off x="0" y="0"/>
          <a:ext cx="0" cy="0"/>
          <a:chOff x="0" y="0"/>
          <a:chExt cx="0" cy="0"/>
        </a:xfrm>
      </p:grpSpPr>
      <p:sp>
        <p:nvSpPr>
          <p:cNvPr id="89" name="Google Shape;89;p77"/>
          <p:cNvSpPr/>
          <p:nvPr/>
        </p:nvSpPr>
        <p:spPr>
          <a:xfrm>
            <a:off x="0" y="0"/>
            <a:ext cx="5811000" cy="6858000"/>
          </a:xfrm>
          <a:prstGeom prst="homePlate">
            <a:avLst>
              <a:gd name="adj" fmla="val 25259"/>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77"/>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rgbClr val="156995"/>
        </a:solidFill>
        <a:effectLst/>
      </p:bgPr>
    </p:bg>
    <p:spTree>
      <p:nvGrpSpPr>
        <p:cNvPr id="1" name="Shape 15"/>
        <p:cNvGrpSpPr/>
        <p:nvPr/>
      </p:nvGrpSpPr>
      <p:grpSpPr>
        <a:xfrm>
          <a:off x="0" y="0"/>
          <a:ext cx="0" cy="0"/>
          <a:chOff x="0" y="0"/>
          <a:chExt cx="0" cy="0"/>
        </a:xfrm>
      </p:grpSpPr>
      <p:sp>
        <p:nvSpPr>
          <p:cNvPr id="16" name="Google Shape;16;p65"/>
          <p:cNvSpPr/>
          <p:nvPr/>
        </p:nvSpPr>
        <p:spPr>
          <a:xfrm rot="1782986">
            <a:off x="657418" y="1353464"/>
            <a:ext cx="4749573" cy="4094457"/>
          </a:xfrm>
          <a:prstGeom prst="hexagon">
            <a:avLst>
              <a:gd name="adj" fmla="val 28965"/>
              <a:gd name="vf" fmla="val 11547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7;p65"/>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
        <p:cNvGrpSpPr/>
        <p:nvPr/>
      </p:nvGrpSpPr>
      <p:grpSpPr>
        <a:xfrm>
          <a:off x="0" y="0"/>
          <a:ext cx="0" cy="0"/>
          <a:chOff x="0" y="0"/>
          <a:chExt cx="0" cy="0"/>
        </a:xfrm>
      </p:grpSpPr>
      <p:sp>
        <p:nvSpPr>
          <p:cNvPr id="19" name="Google Shape;19;p66"/>
          <p:cNvSpPr/>
          <p:nvPr/>
        </p:nvSpPr>
        <p:spPr>
          <a:xfrm>
            <a:off x="0" y="-1"/>
            <a:ext cx="12192000" cy="985520"/>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 name="Google Shape;20;p66"/>
          <p:cNvPicPr preferRelativeResize="0"/>
          <p:nvPr/>
        </p:nvPicPr>
        <p:blipFill rotWithShape="1">
          <a:blip r:embed="rId2">
            <a:alphaModFix/>
          </a:blip>
          <a:srcRect/>
          <a:stretch/>
        </p:blipFill>
        <p:spPr>
          <a:xfrm>
            <a:off x="335817" y="6230028"/>
            <a:ext cx="349714" cy="402608"/>
          </a:xfrm>
          <a:prstGeom prst="rect">
            <a:avLst/>
          </a:prstGeom>
          <a:noFill/>
          <a:ln>
            <a:noFill/>
          </a:ln>
        </p:spPr>
      </p:pic>
      <p:sp>
        <p:nvSpPr>
          <p:cNvPr id="21" name="Google Shape;21;p66"/>
          <p:cNvSpPr/>
          <p:nvPr/>
        </p:nvSpPr>
        <p:spPr>
          <a:xfrm>
            <a:off x="766810" y="6277443"/>
            <a:ext cx="41607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AEABAB"/>
              </a:buClr>
              <a:buSzPts val="1400"/>
              <a:buFont typeface="Arial"/>
              <a:buNone/>
            </a:pPr>
            <a:r>
              <a:rPr lang="en-GB" sz="1400" b="0" i="0" u="none" strike="noStrike" cap="none">
                <a:solidFill>
                  <a:srgbClr val="AEABAB"/>
                </a:solidFill>
                <a:latin typeface="Arial"/>
                <a:ea typeface="Arial"/>
                <a:cs typeface="Arial"/>
                <a:sym typeface="Arial"/>
              </a:rPr>
              <a:t>Niveau 1 Module 5: </a:t>
            </a:r>
            <a:r>
              <a:rPr lang="en-GB" sz="1400" b="1" i="0" u="none" strike="noStrike" cap="none">
                <a:solidFill>
                  <a:srgbClr val="AEABAB"/>
                </a:solidFill>
                <a:latin typeface="Arial"/>
                <a:ea typeface="Arial"/>
                <a:cs typeface="Arial"/>
                <a:sym typeface="Arial"/>
              </a:rPr>
              <a:t>Soutien Immédiat</a:t>
            </a:r>
            <a:endParaRPr sz="1400" b="1" i="0" u="none" strike="noStrike" cap="none">
              <a:solidFill>
                <a:srgbClr val="AEABAB"/>
              </a:solidFill>
              <a:latin typeface="Arial"/>
              <a:ea typeface="Arial"/>
              <a:cs typeface="Arial"/>
              <a:sym typeface="Arial"/>
            </a:endParaRPr>
          </a:p>
        </p:txBody>
      </p:sp>
      <p:sp>
        <p:nvSpPr>
          <p:cNvPr id="22" name="Google Shape;22;p6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56995"/>
              </a:buClr>
              <a:buSzPts val="3200"/>
              <a:buFont typeface="Arial"/>
              <a:buNone/>
              <a:defRPr sz="3200" b="1">
                <a:solidFill>
                  <a:srgbClr val="15699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6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6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7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7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p:nvPr/>
        </p:nvSpPr>
        <p:spPr>
          <a:xfrm>
            <a:off x="882377" y="1859644"/>
            <a:ext cx="5590139"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i="0" u="none" strike="noStrike" cap="none" dirty="0" err="1">
                <a:solidFill>
                  <a:srgbClr val="156995"/>
                </a:solidFill>
                <a:latin typeface="Garamond" panose="02020404030301010803" pitchFamily="18" charset="0"/>
                <a:ea typeface="Garamond"/>
                <a:cs typeface="Garamond"/>
                <a:sym typeface="Garamond"/>
              </a:rPr>
              <a:t>Soutien</a:t>
            </a:r>
            <a:r>
              <a:rPr lang="en-GB" sz="5400" b="1" i="0" u="none" strike="noStrike" cap="none" dirty="0">
                <a:solidFill>
                  <a:srgbClr val="156995"/>
                </a:solidFill>
                <a:latin typeface="Garamond" panose="02020404030301010803" pitchFamily="18" charset="0"/>
                <a:ea typeface="Garamond"/>
                <a:cs typeface="Garamond"/>
                <a:sym typeface="Garamond"/>
              </a:rPr>
              <a:t> </a:t>
            </a:r>
            <a:r>
              <a:rPr lang="en-GB" sz="5400" b="1" i="0" u="none" strike="noStrike" cap="none" dirty="0" err="1">
                <a:solidFill>
                  <a:srgbClr val="156995"/>
                </a:solidFill>
                <a:latin typeface="Garamond" panose="02020404030301010803" pitchFamily="18" charset="0"/>
                <a:ea typeface="Garamond"/>
                <a:cs typeface="Garamond"/>
                <a:sym typeface="Garamond"/>
              </a:rPr>
              <a:t>immédiat</a:t>
            </a:r>
            <a:endParaRPr sz="5400" dirty="0">
              <a:latin typeface="Garamond" panose="02020404030301010803" pitchFamily="18" charset="0"/>
            </a:endParaRPr>
          </a:p>
          <a:p>
            <a:pPr marL="0" marR="0" lvl="0" indent="0" algn="l" rtl="0">
              <a:spcBef>
                <a:spcPts val="0"/>
              </a:spcBef>
              <a:spcAft>
                <a:spcPts val="0"/>
              </a:spcAft>
              <a:buNone/>
            </a:pPr>
            <a:endParaRPr sz="2800" b="1" dirty="0">
              <a:solidFill>
                <a:srgbClr val="156995"/>
              </a:solidFill>
              <a:latin typeface="Garamond"/>
              <a:ea typeface="Garamond"/>
              <a:cs typeface="Garamond"/>
              <a:sym typeface="Garamond"/>
            </a:endParaRPr>
          </a:p>
          <a:p>
            <a:pPr marL="0" marR="0" lvl="0" indent="0" algn="l" rtl="0">
              <a:spcBef>
                <a:spcPts val="0"/>
              </a:spcBef>
              <a:spcAft>
                <a:spcPts val="0"/>
              </a:spcAft>
              <a:buNone/>
            </a:pPr>
            <a:r>
              <a:rPr lang="en-GB" sz="2800" b="1" dirty="0">
                <a:solidFill>
                  <a:srgbClr val="156995"/>
                </a:solidFill>
                <a:latin typeface="Garamond"/>
                <a:ea typeface="Garamond"/>
                <a:cs typeface="Garamond"/>
                <a:sym typeface="Garamond"/>
              </a:rPr>
              <a:t>NIVEAU 1 MODULE 5</a:t>
            </a:r>
            <a:endParaRPr dirty="0"/>
          </a:p>
        </p:txBody>
      </p:sp>
      <p:pic>
        <p:nvPicPr>
          <p:cNvPr id="97" name="Google Shape;97;p1" descr="Logo&#10;&#10;Description automatically generated"/>
          <p:cNvPicPr preferRelativeResize="0"/>
          <p:nvPr/>
        </p:nvPicPr>
        <p:blipFill rotWithShape="1">
          <a:blip r:embed="rId3">
            <a:alphaModFix/>
          </a:blip>
          <a:srcRect/>
          <a:stretch/>
        </p:blipFill>
        <p:spPr>
          <a:xfrm>
            <a:off x="2983079" y="4258960"/>
            <a:ext cx="2405008" cy="923462"/>
          </a:xfrm>
          <a:prstGeom prst="rect">
            <a:avLst/>
          </a:prstGeom>
          <a:noFill/>
          <a:ln>
            <a:noFill/>
          </a:ln>
        </p:spPr>
      </p:pic>
      <p:pic>
        <p:nvPicPr>
          <p:cNvPr id="98" name="Google Shape;98;p1" descr="Text&#10;&#10;Description automatically generated"/>
          <p:cNvPicPr preferRelativeResize="0"/>
          <p:nvPr/>
        </p:nvPicPr>
        <p:blipFill rotWithShape="1">
          <a:blip r:embed="rId4">
            <a:alphaModFix/>
          </a:blip>
          <a:srcRect/>
          <a:stretch/>
        </p:blipFill>
        <p:spPr>
          <a:xfrm>
            <a:off x="764892" y="4360601"/>
            <a:ext cx="2405009" cy="685884"/>
          </a:xfrm>
          <a:prstGeom prst="rect">
            <a:avLst/>
          </a:prstGeom>
          <a:noFill/>
          <a:ln>
            <a:noFill/>
          </a:ln>
        </p:spPr>
      </p:pic>
      <p:grpSp>
        <p:nvGrpSpPr>
          <p:cNvPr id="99" name="Google Shape;99;p1"/>
          <p:cNvGrpSpPr/>
          <p:nvPr/>
        </p:nvGrpSpPr>
        <p:grpSpPr>
          <a:xfrm>
            <a:off x="5925475" y="683275"/>
            <a:ext cx="5878158" cy="5644910"/>
            <a:chOff x="3825698" y="4688992"/>
            <a:chExt cx="1115489" cy="1071226"/>
          </a:xfrm>
        </p:grpSpPr>
        <p:sp>
          <p:nvSpPr>
            <p:cNvPr id="100" name="Google Shape;100;p1"/>
            <p:cNvSpPr/>
            <p:nvPr/>
          </p:nvSpPr>
          <p:spPr>
            <a:xfrm rot="1782986">
              <a:off x="3953025" y="4853556"/>
              <a:ext cx="860835" cy="742097"/>
            </a:xfrm>
            <a:prstGeom prst="hexagon">
              <a:avLst>
                <a:gd name="adj" fmla="val 28965"/>
                <a:gd name="vf" fmla="val 11547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nvGrpSpPr>
            <p:cNvPr id="101" name="Google Shape;101;p1"/>
            <p:cNvGrpSpPr/>
            <p:nvPr/>
          </p:nvGrpSpPr>
          <p:grpSpPr>
            <a:xfrm>
              <a:off x="4209412" y="5014501"/>
              <a:ext cx="363340" cy="459449"/>
              <a:chOff x="6552775" y="3385093"/>
              <a:chExt cx="997833" cy="1261775"/>
            </a:xfrm>
          </p:grpSpPr>
          <p:grpSp>
            <p:nvGrpSpPr>
              <p:cNvPr id="102" name="Google Shape;102;p1"/>
              <p:cNvGrpSpPr/>
              <p:nvPr/>
            </p:nvGrpSpPr>
            <p:grpSpPr>
              <a:xfrm>
                <a:off x="6552775" y="3385093"/>
                <a:ext cx="997833" cy="1261775"/>
                <a:chOff x="2742000" y="3039417"/>
                <a:chExt cx="1237785" cy="1565198"/>
              </a:xfrm>
            </p:grpSpPr>
            <p:sp>
              <p:nvSpPr>
                <p:cNvPr id="103" name="Google Shape;103;p1"/>
                <p:cNvSpPr/>
                <p:nvPr/>
              </p:nvSpPr>
              <p:spPr>
                <a:xfrm>
                  <a:off x="2780231" y="3268017"/>
                  <a:ext cx="1162307" cy="86227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4" name="Google Shape;104;p1"/>
                <p:cNvSpPr/>
                <p:nvPr/>
              </p:nvSpPr>
              <p:spPr>
                <a:xfrm rot="-7610534">
                  <a:off x="3349123" y="3854894"/>
                  <a:ext cx="426233" cy="724133"/>
                </a:xfrm>
                <a:prstGeom prst="flowChartOnlineStorag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5" name="Google Shape;105;p1"/>
                <p:cNvSpPr/>
                <p:nvPr/>
              </p:nvSpPr>
              <p:spPr>
                <a:xfrm rot="-3178657">
                  <a:off x="2946281" y="3849609"/>
                  <a:ext cx="426233" cy="724134"/>
                </a:xfrm>
                <a:prstGeom prst="flowChartOnlineStorag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6" name="Google Shape;106;p1"/>
                <p:cNvSpPr/>
                <p:nvPr/>
              </p:nvSpPr>
              <p:spPr>
                <a:xfrm>
                  <a:off x="2966276" y="3704343"/>
                  <a:ext cx="790215" cy="507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7" name="Google Shape;107;p1"/>
                <p:cNvSpPr/>
                <p:nvPr/>
              </p:nvSpPr>
              <p:spPr>
                <a:xfrm>
                  <a:off x="2780231" y="3039417"/>
                  <a:ext cx="1162307" cy="228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108" name="Google Shape;108;p1"/>
              <p:cNvSpPr/>
              <p:nvPr/>
            </p:nvSpPr>
            <p:spPr>
              <a:xfrm>
                <a:off x="6602642" y="3392652"/>
                <a:ext cx="886622" cy="1184526"/>
              </a:xfrm>
              <a:prstGeom prst="mathPlus">
                <a:avLst>
                  <a:gd name="adj1" fmla="val 17014"/>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Besoins immédiats d'un enfant</a:t>
            </a:r>
            <a:endParaRPr/>
          </a:p>
        </p:txBody>
      </p:sp>
      <p:grpSp>
        <p:nvGrpSpPr>
          <p:cNvPr id="255" name="Google Shape;255;p10"/>
          <p:cNvGrpSpPr/>
          <p:nvPr/>
        </p:nvGrpSpPr>
        <p:grpSpPr>
          <a:xfrm>
            <a:off x="3124752" y="1070955"/>
            <a:ext cx="5827571" cy="5595024"/>
            <a:chOff x="852495" y="-198273"/>
            <a:chExt cx="5827571" cy="5595024"/>
          </a:xfrm>
        </p:grpSpPr>
        <p:sp>
          <p:nvSpPr>
            <p:cNvPr id="256" name="Google Shape;256;p10"/>
            <p:cNvSpPr/>
            <p:nvPr/>
          </p:nvSpPr>
          <p:spPr>
            <a:xfrm>
              <a:off x="1627431" y="659897"/>
              <a:ext cx="4277698" cy="4277698"/>
            </a:xfrm>
            <a:prstGeom prst="blockArc">
              <a:avLst>
                <a:gd name="adj1" fmla="val 11880000"/>
                <a:gd name="adj2" fmla="val 1620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1627431" y="659897"/>
              <a:ext cx="4277698" cy="4277698"/>
            </a:xfrm>
            <a:prstGeom prst="blockArc">
              <a:avLst>
                <a:gd name="adj1" fmla="val 7560000"/>
                <a:gd name="adj2" fmla="val 1188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1627431" y="659897"/>
              <a:ext cx="4277698" cy="4277698"/>
            </a:xfrm>
            <a:prstGeom prst="blockArc">
              <a:avLst>
                <a:gd name="adj1" fmla="val 3240000"/>
                <a:gd name="adj2" fmla="val 756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1627431" y="659897"/>
              <a:ext cx="4277698" cy="4277698"/>
            </a:xfrm>
            <a:prstGeom prst="blockArc">
              <a:avLst>
                <a:gd name="adj1" fmla="val 20520000"/>
                <a:gd name="adj2" fmla="val 324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a:off x="1627431" y="659897"/>
              <a:ext cx="4277698" cy="4277698"/>
            </a:xfrm>
            <a:prstGeom prst="blockArc">
              <a:avLst>
                <a:gd name="adj1" fmla="val 16200000"/>
                <a:gd name="adj2" fmla="val 2052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p:nvPr/>
          </p:nvSpPr>
          <p:spPr>
            <a:xfrm>
              <a:off x="2782413" y="1814878"/>
              <a:ext cx="1967734" cy="1967734"/>
            </a:xfrm>
            <a:prstGeom prst="ellipse">
              <a:avLst/>
            </a:prstGeom>
            <a:solidFill>
              <a:srgbClr val="9BD3F1"/>
            </a:solidFill>
            <a:ln w="12700" cap="flat" cmpd="sng">
              <a:solidFill>
                <a:srgbClr val="CCE9F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txBox="1"/>
            <p:nvPr/>
          </p:nvSpPr>
          <p:spPr>
            <a:xfrm>
              <a:off x="3070581" y="2103046"/>
              <a:ext cx="1391398" cy="139139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Calibri"/>
                <a:buNone/>
              </a:pPr>
              <a:endParaRPr sz="6500">
                <a:solidFill>
                  <a:schemeClr val="lt1"/>
                </a:solidFill>
                <a:latin typeface="Calibri"/>
                <a:ea typeface="Calibri"/>
                <a:cs typeface="Calibri"/>
                <a:sym typeface="Calibri"/>
              </a:endParaRPr>
            </a:p>
          </p:txBody>
        </p:sp>
        <p:sp>
          <p:nvSpPr>
            <p:cNvPr id="263" name="Google Shape;263;p10"/>
            <p:cNvSpPr/>
            <p:nvPr/>
          </p:nvSpPr>
          <p:spPr>
            <a:xfrm>
              <a:off x="2839501" y="-198273"/>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txBox="1"/>
            <p:nvPr/>
          </p:nvSpPr>
          <p:spPr>
            <a:xfrm>
              <a:off x="3110948" y="6760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Sécurité</a:t>
              </a:r>
              <a:endParaRPr sz="1800">
                <a:solidFill>
                  <a:schemeClr val="lt1"/>
                </a:solidFill>
                <a:latin typeface="Arial"/>
                <a:ea typeface="Arial"/>
                <a:cs typeface="Arial"/>
                <a:sym typeface="Arial"/>
              </a:endParaRPr>
            </a:p>
          </p:txBody>
        </p:sp>
        <p:sp>
          <p:nvSpPr>
            <p:cNvPr id="265" name="Google Shape;265;p10"/>
            <p:cNvSpPr/>
            <p:nvPr/>
          </p:nvSpPr>
          <p:spPr>
            <a:xfrm>
              <a:off x="4826508" y="1245371"/>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txBox="1"/>
            <p:nvPr/>
          </p:nvSpPr>
          <p:spPr>
            <a:xfrm>
              <a:off x="5097955" y="1511247"/>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Santé mentale</a:t>
              </a:r>
              <a:endParaRPr sz="1800">
                <a:solidFill>
                  <a:schemeClr val="lt1"/>
                </a:solidFill>
                <a:latin typeface="Arial"/>
                <a:ea typeface="Arial"/>
                <a:cs typeface="Arial"/>
                <a:sym typeface="Arial"/>
              </a:endParaRPr>
            </a:p>
          </p:txBody>
        </p:sp>
        <p:sp>
          <p:nvSpPr>
            <p:cNvPr id="267" name="Google Shape;267;p10"/>
            <p:cNvSpPr/>
            <p:nvPr/>
          </p:nvSpPr>
          <p:spPr>
            <a:xfrm>
              <a:off x="4067539" y="3581237"/>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txBox="1"/>
            <p:nvPr/>
          </p:nvSpPr>
          <p:spPr>
            <a:xfrm>
              <a:off x="4338986" y="384711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Organisation des soins</a:t>
              </a:r>
              <a:endParaRPr sz="1800">
                <a:solidFill>
                  <a:schemeClr val="lt1"/>
                </a:solidFill>
                <a:latin typeface="Arial"/>
                <a:ea typeface="Arial"/>
                <a:cs typeface="Arial"/>
                <a:sym typeface="Arial"/>
              </a:endParaRPr>
            </a:p>
          </p:txBody>
        </p:sp>
        <p:sp>
          <p:nvSpPr>
            <p:cNvPr id="269" name="Google Shape;269;p10"/>
            <p:cNvSpPr/>
            <p:nvPr/>
          </p:nvSpPr>
          <p:spPr>
            <a:xfrm>
              <a:off x="1611464" y="3581237"/>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txBox="1"/>
            <p:nvPr/>
          </p:nvSpPr>
          <p:spPr>
            <a:xfrm>
              <a:off x="1882911" y="384711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Besoins fondamentaux</a:t>
              </a:r>
              <a:endParaRPr sz="1600">
                <a:solidFill>
                  <a:schemeClr val="lt1"/>
                </a:solidFill>
                <a:latin typeface="Arial"/>
                <a:ea typeface="Arial"/>
                <a:cs typeface="Arial"/>
                <a:sym typeface="Arial"/>
              </a:endParaRPr>
            </a:p>
          </p:txBody>
        </p:sp>
        <p:sp>
          <p:nvSpPr>
            <p:cNvPr id="271" name="Google Shape;271;p10"/>
            <p:cNvSpPr/>
            <p:nvPr/>
          </p:nvSpPr>
          <p:spPr>
            <a:xfrm>
              <a:off x="852495" y="1245371"/>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txBox="1"/>
            <p:nvPr/>
          </p:nvSpPr>
          <p:spPr>
            <a:xfrm>
              <a:off x="1123942" y="1511247"/>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Santé physique, sexuelle et reproductive</a:t>
              </a:r>
              <a:endParaRPr sz="1800">
                <a:solidFill>
                  <a:schemeClr val="lt1"/>
                </a:solidFill>
                <a:latin typeface="Arial"/>
                <a:ea typeface="Arial"/>
                <a:cs typeface="Arial"/>
                <a:sym typeface="Arial"/>
              </a:endParaRPr>
            </a:p>
          </p:txBody>
        </p:sp>
      </p:grpSp>
      <p:grpSp>
        <p:nvGrpSpPr>
          <p:cNvPr id="273" name="Google Shape;273;p10"/>
          <p:cNvGrpSpPr/>
          <p:nvPr/>
        </p:nvGrpSpPr>
        <p:grpSpPr>
          <a:xfrm>
            <a:off x="5716678" y="3272916"/>
            <a:ext cx="643719" cy="1490140"/>
            <a:chOff x="8155842" y="2175314"/>
            <a:chExt cx="1334607" cy="3089473"/>
          </a:xfrm>
        </p:grpSpPr>
        <p:sp>
          <p:nvSpPr>
            <p:cNvPr id="274" name="Google Shape;274;p10"/>
            <p:cNvSpPr/>
            <p:nvPr/>
          </p:nvSpPr>
          <p:spPr>
            <a:xfrm>
              <a:off x="8212525" y="3701175"/>
              <a:ext cx="1224623" cy="1563612"/>
            </a:xfrm>
            <a:prstGeom prst="round2SameRect">
              <a:avLst>
                <a:gd name="adj1" fmla="val 41871"/>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 name="Google Shape;275;p10"/>
            <p:cNvSpPr/>
            <p:nvPr/>
          </p:nvSpPr>
          <p:spPr>
            <a:xfrm>
              <a:off x="8155842" y="2175314"/>
              <a:ext cx="1334607" cy="1334608"/>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1"/>
          <p:cNvSpPr/>
          <p:nvPr/>
        </p:nvSpPr>
        <p:spPr>
          <a:xfrm>
            <a:off x="6230439" y="3982231"/>
            <a:ext cx="5549183" cy="920516"/>
          </a:xfrm>
          <a:prstGeom prst="rect">
            <a:avLst/>
          </a:prstGeom>
          <a:solidFill>
            <a:srgbClr val="E7EBEE"/>
          </a:solidFill>
          <a:ln w="38100" cap="flat" cmpd="sng">
            <a:solidFill>
              <a:srgbClr val="B9C4CE"/>
            </a:solidFill>
            <a:prstDash val="dash"/>
            <a:miter lim="800000"/>
            <a:headEnd type="none" w="sm" len="sm"/>
            <a:tailEnd type="none" w="sm" len="sm"/>
          </a:ln>
        </p:spPr>
        <p:txBody>
          <a:bodyPr spcFirstLastPara="1" wrap="square" lIns="91425" tIns="45700" rIns="91425" bIns="45700" anchor="ctr" anchorCtr="0">
            <a:noAutofit/>
          </a:bodyPr>
          <a:lstStyle/>
          <a:p>
            <a:pPr marL="2286000" marR="0" lvl="5" indent="0" algn="l" rtl="0">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2" name="Google Shape;282;p11"/>
          <p:cNvSpPr/>
          <p:nvPr/>
        </p:nvSpPr>
        <p:spPr>
          <a:xfrm>
            <a:off x="6834086" y="3706748"/>
            <a:ext cx="1430561" cy="1401199"/>
          </a:xfrm>
          <a:prstGeom prst="ellipse">
            <a:avLst/>
          </a:prstGeom>
          <a:solidFill>
            <a:srgbClr val="E7EBEE"/>
          </a:solidFill>
          <a:ln w="38100" cap="flat" cmpd="sng">
            <a:solidFill>
              <a:srgbClr val="B9C4CE"/>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445758" y="3982231"/>
            <a:ext cx="5549183" cy="920516"/>
          </a:xfrm>
          <a:prstGeom prst="rect">
            <a:avLst/>
          </a:prstGeom>
          <a:solidFill>
            <a:srgbClr val="9BD3F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2286000" marR="0" lvl="5" indent="0" algn="l" rtl="0">
              <a:spcBef>
                <a:spcPts val="0"/>
              </a:spcBef>
              <a:spcAft>
                <a:spcPts val="0"/>
              </a:spcAft>
              <a:buNone/>
            </a:pPr>
            <a:r>
              <a:rPr lang="en-GB" sz="1400" b="0" i="0" u="none" strike="noStrike" cap="none">
                <a:solidFill>
                  <a:schemeClr val="dk1"/>
                </a:solidFill>
                <a:latin typeface="Arial"/>
                <a:ea typeface="Arial"/>
                <a:cs typeface="Arial"/>
                <a:sym typeface="Arial"/>
              </a:rPr>
              <a:t>Nourriture, eau, vêtements, </a:t>
            </a:r>
            <a:endParaRPr/>
          </a:p>
          <a:p>
            <a:pPr marL="2286000" marR="0" lvl="5" indent="0" algn="l" rtl="0">
              <a:spcBef>
                <a:spcPts val="0"/>
              </a:spcBef>
              <a:spcAft>
                <a:spcPts val="0"/>
              </a:spcAft>
              <a:buNone/>
            </a:pPr>
            <a:r>
              <a:rPr lang="en-GB" sz="1400" b="0" i="0" u="none" strike="noStrike" cap="none">
                <a:solidFill>
                  <a:schemeClr val="dk1"/>
                </a:solidFill>
                <a:latin typeface="Arial"/>
                <a:ea typeface="Arial"/>
                <a:cs typeface="Arial"/>
                <a:sym typeface="Arial"/>
              </a:rPr>
              <a:t>abri/logement, sommeil/repos</a:t>
            </a:r>
            <a:endParaRPr sz="1400" b="0" i="0" u="none" strike="noStrike" cap="none">
              <a:solidFill>
                <a:schemeClr val="dk1"/>
              </a:solidFill>
              <a:latin typeface="Arial"/>
              <a:ea typeface="Arial"/>
              <a:cs typeface="Arial"/>
              <a:sym typeface="Arial"/>
            </a:endParaRPr>
          </a:p>
        </p:txBody>
      </p:sp>
      <p:sp>
        <p:nvSpPr>
          <p:cNvPr id="284" name="Google Shape;284;p1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Transversal : besoins de base</a:t>
            </a:r>
            <a:endParaRPr/>
          </a:p>
        </p:txBody>
      </p:sp>
      <p:cxnSp>
        <p:nvCxnSpPr>
          <p:cNvPr id="285" name="Google Shape;285;p11"/>
          <p:cNvCxnSpPr/>
          <p:nvPr/>
        </p:nvCxnSpPr>
        <p:spPr>
          <a:xfrm>
            <a:off x="6903374" y="3240619"/>
            <a:ext cx="0" cy="1396031"/>
          </a:xfrm>
          <a:prstGeom prst="straightConnector1">
            <a:avLst/>
          </a:prstGeom>
          <a:noFill/>
          <a:ln w="38100" cap="flat" cmpd="sng">
            <a:solidFill>
              <a:srgbClr val="156995"/>
            </a:solidFill>
            <a:prstDash val="solid"/>
            <a:miter lim="800000"/>
            <a:headEnd type="none" w="sm" len="sm"/>
            <a:tailEnd type="none" w="sm" len="sm"/>
          </a:ln>
        </p:spPr>
      </p:cxnSp>
      <p:cxnSp>
        <p:nvCxnSpPr>
          <p:cNvPr id="286" name="Google Shape;286;p11"/>
          <p:cNvCxnSpPr/>
          <p:nvPr/>
        </p:nvCxnSpPr>
        <p:spPr>
          <a:xfrm>
            <a:off x="7160549" y="3938634"/>
            <a:ext cx="0" cy="549730"/>
          </a:xfrm>
          <a:prstGeom prst="straightConnector1">
            <a:avLst/>
          </a:prstGeom>
          <a:noFill/>
          <a:ln w="38100" cap="flat" cmpd="sng">
            <a:solidFill>
              <a:srgbClr val="156995"/>
            </a:solidFill>
            <a:prstDash val="solid"/>
            <a:miter lim="800000"/>
            <a:headEnd type="none" w="sm" len="sm"/>
            <a:tailEnd type="none" w="sm" len="sm"/>
          </a:ln>
        </p:spPr>
      </p:cxnSp>
      <p:cxnSp>
        <p:nvCxnSpPr>
          <p:cNvPr id="287" name="Google Shape;287;p11"/>
          <p:cNvCxnSpPr/>
          <p:nvPr/>
        </p:nvCxnSpPr>
        <p:spPr>
          <a:xfrm>
            <a:off x="8361959" y="1816242"/>
            <a:ext cx="0" cy="612063"/>
          </a:xfrm>
          <a:prstGeom prst="straightConnector1">
            <a:avLst/>
          </a:prstGeom>
          <a:noFill/>
          <a:ln w="38100" cap="flat" cmpd="sng">
            <a:solidFill>
              <a:srgbClr val="156995"/>
            </a:solidFill>
            <a:prstDash val="solid"/>
            <a:miter lim="800000"/>
            <a:headEnd type="none" w="sm" len="sm"/>
            <a:tailEnd type="none" w="sm" len="sm"/>
          </a:ln>
        </p:spPr>
      </p:cxnSp>
      <p:cxnSp>
        <p:nvCxnSpPr>
          <p:cNvPr id="288" name="Google Shape;288;p11"/>
          <p:cNvCxnSpPr/>
          <p:nvPr/>
        </p:nvCxnSpPr>
        <p:spPr>
          <a:xfrm>
            <a:off x="8647710" y="1667956"/>
            <a:ext cx="0" cy="817264"/>
          </a:xfrm>
          <a:prstGeom prst="straightConnector1">
            <a:avLst/>
          </a:prstGeom>
          <a:noFill/>
          <a:ln w="38100" cap="flat" cmpd="sng">
            <a:solidFill>
              <a:srgbClr val="156995"/>
            </a:solidFill>
            <a:prstDash val="solid"/>
            <a:miter lim="800000"/>
            <a:headEnd type="none" w="sm" len="sm"/>
            <a:tailEnd type="none" w="sm" len="sm"/>
          </a:ln>
        </p:spPr>
      </p:cxnSp>
      <p:cxnSp>
        <p:nvCxnSpPr>
          <p:cNvPr id="289" name="Google Shape;289;p11"/>
          <p:cNvCxnSpPr/>
          <p:nvPr/>
        </p:nvCxnSpPr>
        <p:spPr>
          <a:xfrm>
            <a:off x="9265870" y="3430005"/>
            <a:ext cx="0" cy="817264"/>
          </a:xfrm>
          <a:prstGeom prst="straightConnector1">
            <a:avLst/>
          </a:prstGeom>
          <a:noFill/>
          <a:ln w="38100" cap="flat" cmpd="sng">
            <a:solidFill>
              <a:srgbClr val="156995"/>
            </a:solidFill>
            <a:prstDash val="solid"/>
            <a:miter lim="800000"/>
            <a:headEnd type="none" w="sm" len="sm"/>
            <a:tailEnd type="none" w="sm" len="sm"/>
          </a:ln>
        </p:spPr>
      </p:cxnSp>
      <p:cxnSp>
        <p:nvCxnSpPr>
          <p:cNvPr id="290" name="Google Shape;290;p11"/>
          <p:cNvCxnSpPr/>
          <p:nvPr/>
        </p:nvCxnSpPr>
        <p:spPr>
          <a:xfrm>
            <a:off x="10134587" y="1545459"/>
            <a:ext cx="0" cy="303354"/>
          </a:xfrm>
          <a:prstGeom prst="straightConnector1">
            <a:avLst/>
          </a:prstGeom>
          <a:noFill/>
          <a:ln w="38100" cap="flat" cmpd="sng">
            <a:solidFill>
              <a:srgbClr val="156995"/>
            </a:solidFill>
            <a:prstDash val="solid"/>
            <a:miter lim="800000"/>
            <a:headEnd type="none" w="sm" len="sm"/>
            <a:tailEnd type="none" w="sm" len="sm"/>
          </a:ln>
        </p:spPr>
      </p:cxnSp>
      <p:cxnSp>
        <p:nvCxnSpPr>
          <p:cNvPr id="291" name="Google Shape;291;p11"/>
          <p:cNvCxnSpPr/>
          <p:nvPr/>
        </p:nvCxnSpPr>
        <p:spPr>
          <a:xfrm>
            <a:off x="10702664" y="1468892"/>
            <a:ext cx="0" cy="515918"/>
          </a:xfrm>
          <a:prstGeom prst="straightConnector1">
            <a:avLst/>
          </a:prstGeom>
          <a:noFill/>
          <a:ln w="38100" cap="flat" cmpd="sng">
            <a:solidFill>
              <a:srgbClr val="156995"/>
            </a:solidFill>
            <a:prstDash val="solid"/>
            <a:miter lim="800000"/>
            <a:headEnd type="none" w="sm" len="sm"/>
            <a:tailEnd type="none" w="sm" len="sm"/>
          </a:ln>
        </p:spPr>
      </p:cxnSp>
      <p:cxnSp>
        <p:nvCxnSpPr>
          <p:cNvPr id="292" name="Google Shape;292;p11"/>
          <p:cNvCxnSpPr/>
          <p:nvPr/>
        </p:nvCxnSpPr>
        <p:spPr>
          <a:xfrm>
            <a:off x="9447665" y="3258711"/>
            <a:ext cx="0" cy="817264"/>
          </a:xfrm>
          <a:prstGeom prst="straightConnector1">
            <a:avLst/>
          </a:prstGeom>
          <a:noFill/>
          <a:ln w="38100" cap="flat" cmpd="sng">
            <a:solidFill>
              <a:srgbClr val="156995"/>
            </a:solidFill>
            <a:prstDash val="solid"/>
            <a:miter lim="800000"/>
            <a:headEnd type="none" w="sm" len="sm"/>
            <a:tailEnd type="none" w="sm" len="sm"/>
          </a:ln>
        </p:spPr>
      </p:cxnSp>
      <p:grpSp>
        <p:nvGrpSpPr>
          <p:cNvPr id="293" name="Google Shape;293;p11"/>
          <p:cNvGrpSpPr/>
          <p:nvPr/>
        </p:nvGrpSpPr>
        <p:grpSpPr>
          <a:xfrm>
            <a:off x="1049405" y="3706748"/>
            <a:ext cx="1430561" cy="1401199"/>
            <a:chOff x="1611464" y="3581237"/>
            <a:chExt cx="1853558" cy="1815514"/>
          </a:xfrm>
        </p:grpSpPr>
        <p:sp>
          <p:nvSpPr>
            <p:cNvPr id="294" name="Google Shape;294;p11"/>
            <p:cNvSpPr/>
            <p:nvPr/>
          </p:nvSpPr>
          <p:spPr>
            <a:xfrm>
              <a:off x="1611464" y="3581237"/>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txBox="1"/>
            <p:nvPr/>
          </p:nvSpPr>
          <p:spPr>
            <a:xfrm>
              <a:off x="1882911" y="384711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en-GB" dirty="0" err="1">
                  <a:solidFill>
                    <a:schemeClr val="dk1"/>
                  </a:solidFill>
                  <a:latin typeface="Arial"/>
                  <a:ea typeface="Arial"/>
                  <a:cs typeface="Arial"/>
                  <a:sym typeface="Arial"/>
                </a:rPr>
                <a:t>Besoins</a:t>
              </a:r>
              <a:r>
                <a:rPr lang="en-GB" dirty="0">
                  <a:solidFill>
                    <a:schemeClr val="dk1"/>
                  </a:solidFill>
                  <a:latin typeface="Arial"/>
                  <a:ea typeface="Arial"/>
                  <a:cs typeface="Arial"/>
                  <a:sym typeface="Arial"/>
                </a:rPr>
                <a:t> </a:t>
              </a:r>
              <a:r>
                <a:rPr lang="en-GB" dirty="0" err="1">
                  <a:solidFill>
                    <a:schemeClr val="dk1"/>
                  </a:solidFill>
                  <a:latin typeface="Arial"/>
                  <a:ea typeface="Arial"/>
                  <a:cs typeface="Arial"/>
                  <a:sym typeface="Arial"/>
                </a:rPr>
                <a:t>fondamentaux</a:t>
              </a:r>
              <a:endParaRPr dirty="0">
                <a:solidFill>
                  <a:schemeClr val="dk1"/>
                </a:solidFill>
                <a:latin typeface="Arial"/>
                <a:ea typeface="Arial"/>
                <a:cs typeface="Arial"/>
                <a:sym typeface="Arial"/>
              </a:endParaRPr>
            </a:p>
          </p:txBody>
        </p:sp>
      </p:grpSp>
      <p:grpSp>
        <p:nvGrpSpPr>
          <p:cNvPr id="296" name="Google Shape;296;p11"/>
          <p:cNvGrpSpPr/>
          <p:nvPr/>
        </p:nvGrpSpPr>
        <p:grpSpPr>
          <a:xfrm>
            <a:off x="1879055" y="1682015"/>
            <a:ext cx="1318928" cy="1291854"/>
            <a:chOff x="2839501" y="-198273"/>
            <a:chExt cx="1853558" cy="1815514"/>
          </a:xfrm>
        </p:grpSpPr>
        <p:sp>
          <p:nvSpPr>
            <p:cNvPr id="297" name="Google Shape;297;p11"/>
            <p:cNvSpPr/>
            <p:nvPr/>
          </p:nvSpPr>
          <p:spPr>
            <a:xfrm>
              <a:off x="2839501" y="-198273"/>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txBox="1"/>
            <p:nvPr/>
          </p:nvSpPr>
          <p:spPr>
            <a:xfrm>
              <a:off x="3110948" y="6760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Sécurité</a:t>
              </a:r>
              <a:endParaRPr>
                <a:solidFill>
                  <a:schemeClr val="dk1"/>
                </a:solidFill>
                <a:latin typeface="Arial"/>
                <a:ea typeface="Arial"/>
                <a:cs typeface="Arial"/>
                <a:sym typeface="Arial"/>
              </a:endParaRPr>
            </a:p>
          </p:txBody>
        </p:sp>
      </p:grpSp>
      <p:grpSp>
        <p:nvGrpSpPr>
          <p:cNvPr id="299" name="Google Shape;299;p11"/>
          <p:cNvGrpSpPr/>
          <p:nvPr/>
        </p:nvGrpSpPr>
        <p:grpSpPr>
          <a:xfrm>
            <a:off x="4676013" y="1682015"/>
            <a:ext cx="1318928" cy="1291854"/>
            <a:chOff x="4826508" y="1245371"/>
            <a:chExt cx="1853558" cy="1815514"/>
          </a:xfrm>
        </p:grpSpPr>
        <p:sp>
          <p:nvSpPr>
            <p:cNvPr id="300" name="Google Shape;300;p11"/>
            <p:cNvSpPr/>
            <p:nvPr/>
          </p:nvSpPr>
          <p:spPr>
            <a:xfrm>
              <a:off x="4826508" y="1245371"/>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txBox="1"/>
            <p:nvPr/>
          </p:nvSpPr>
          <p:spPr>
            <a:xfrm>
              <a:off x="5097955" y="1511247"/>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GB" dirty="0" err="1">
                  <a:solidFill>
                    <a:schemeClr val="dk1"/>
                  </a:solidFill>
                  <a:latin typeface="Arial"/>
                  <a:ea typeface="Arial"/>
                  <a:cs typeface="Arial"/>
                  <a:sym typeface="Arial"/>
                </a:rPr>
                <a:t>Santé</a:t>
              </a:r>
              <a:r>
                <a:rPr lang="en-GB" dirty="0">
                  <a:solidFill>
                    <a:schemeClr val="dk1"/>
                  </a:solidFill>
                  <a:latin typeface="Arial"/>
                  <a:ea typeface="Arial"/>
                  <a:cs typeface="Arial"/>
                  <a:sym typeface="Arial"/>
                </a:rPr>
                <a:t> </a:t>
              </a:r>
              <a:r>
                <a:rPr lang="en-GB" dirty="0" err="1">
                  <a:solidFill>
                    <a:schemeClr val="dk1"/>
                  </a:solidFill>
                  <a:latin typeface="Arial"/>
                  <a:ea typeface="Arial"/>
                  <a:cs typeface="Arial"/>
                  <a:sym typeface="Arial"/>
                </a:rPr>
                <a:t>mentale</a:t>
              </a:r>
              <a:endParaRPr dirty="0">
                <a:solidFill>
                  <a:schemeClr val="dk1"/>
                </a:solidFill>
                <a:latin typeface="Arial"/>
                <a:ea typeface="Arial"/>
                <a:cs typeface="Arial"/>
                <a:sym typeface="Arial"/>
              </a:endParaRPr>
            </a:p>
          </p:txBody>
        </p:sp>
      </p:grpSp>
      <p:grpSp>
        <p:nvGrpSpPr>
          <p:cNvPr id="302" name="Google Shape;302;p11"/>
          <p:cNvGrpSpPr/>
          <p:nvPr/>
        </p:nvGrpSpPr>
        <p:grpSpPr>
          <a:xfrm>
            <a:off x="445758" y="2222312"/>
            <a:ext cx="1318928" cy="1291854"/>
            <a:chOff x="4067539" y="3581237"/>
            <a:chExt cx="1853558" cy="1815514"/>
          </a:xfrm>
        </p:grpSpPr>
        <p:sp>
          <p:nvSpPr>
            <p:cNvPr id="303" name="Google Shape;303;p11"/>
            <p:cNvSpPr/>
            <p:nvPr/>
          </p:nvSpPr>
          <p:spPr>
            <a:xfrm>
              <a:off x="4067539" y="3581237"/>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txBox="1"/>
            <p:nvPr/>
          </p:nvSpPr>
          <p:spPr>
            <a:xfrm>
              <a:off x="4338986" y="384711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Organisation des soins</a:t>
              </a:r>
              <a:endParaRPr>
                <a:solidFill>
                  <a:schemeClr val="dk1"/>
                </a:solidFill>
                <a:latin typeface="Arial"/>
                <a:ea typeface="Arial"/>
                <a:cs typeface="Arial"/>
                <a:sym typeface="Arial"/>
              </a:endParaRPr>
            </a:p>
          </p:txBody>
        </p:sp>
      </p:grpSp>
      <p:grpSp>
        <p:nvGrpSpPr>
          <p:cNvPr id="305" name="Google Shape;305;p11"/>
          <p:cNvGrpSpPr/>
          <p:nvPr/>
        </p:nvGrpSpPr>
        <p:grpSpPr>
          <a:xfrm>
            <a:off x="3299654" y="2222312"/>
            <a:ext cx="1318928" cy="1291854"/>
            <a:chOff x="852495" y="1245371"/>
            <a:chExt cx="1853558" cy="1815514"/>
          </a:xfrm>
        </p:grpSpPr>
        <p:sp>
          <p:nvSpPr>
            <p:cNvPr id="306" name="Google Shape;306;p11"/>
            <p:cNvSpPr/>
            <p:nvPr/>
          </p:nvSpPr>
          <p:spPr>
            <a:xfrm>
              <a:off x="852495" y="1245371"/>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txBox="1"/>
            <p:nvPr/>
          </p:nvSpPr>
          <p:spPr>
            <a:xfrm>
              <a:off x="1123942" y="1511247"/>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GB" dirty="0" err="1">
                  <a:solidFill>
                    <a:schemeClr val="dk1"/>
                  </a:solidFill>
                  <a:latin typeface="Arial"/>
                  <a:ea typeface="Arial"/>
                  <a:cs typeface="Arial"/>
                  <a:sym typeface="Arial"/>
                </a:rPr>
                <a:t>Santé</a:t>
              </a:r>
              <a:r>
                <a:rPr lang="en-GB" dirty="0">
                  <a:solidFill>
                    <a:schemeClr val="dk1"/>
                  </a:solidFill>
                  <a:latin typeface="Arial"/>
                  <a:ea typeface="Arial"/>
                  <a:cs typeface="Arial"/>
                  <a:sym typeface="Arial"/>
                </a:rPr>
                <a:t> physique, </a:t>
              </a:r>
              <a:r>
                <a:rPr lang="en-GB" dirty="0" err="1">
                  <a:solidFill>
                    <a:schemeClr val="dk1"/>
                  </a:solidFill>
                  <a:latin typeface="Arial"/>
                  <a:ea typeface="Arial"/>
                  <a:cs typeface="Arial"/>
                  <a:sym typeface="Arial"/>
                </a:rPr>
                <a:t>sexuelle</a:t>
              </a:r>
              <a:r>
                <a:rPr lang="en-GB" dirty="0">
                  <a:solidFill>
                    <a:schemeClr val="dk1"/>
                  </a:solidFill>
                  <a:latin typeface="Arial"/>
                  <a:ea typeface="Arial"/>
                  <a:cs typeface="Arial"/>
                  <a:sym typeface="Arial"/>
                </a:rPr>
                <a:t> et reproductive</a:t>
              </a:r>
              <a:endParaRPr dirty="0">
                <a:solidFill>
                  <a:schemeClr val="dk1"/>
                </a:solidFill>
                <a:latin typeface="Arial"/>
                <a:ea typeface="Arial"/>
                <a:cs typeface="Arial"/>
                <a:sym typeface="Arial"/>
              </a:endParaRPr>
            </a:p>
          </p:txBody>
        </p:sp>
      </p:grpSp>
      <p:grpSp>
        <p:nvGrpSpPr>
          <p:cNvPr id="308" name="Google Shape;308;p11"/>
          <p:cNvGrpSpPr/>
          <p:nvPr/>
        </p:nvGrpSpPr>
        <p:grpSpPr>
          <a:xfrm>
            <a:off x="6707966" y="4664172"/>
            <a:ext cx="1318928" cy="1291854"/>
            <a:chOff x="4067539" y="3581237"/>
            <a:chExt cx="1853558" cy="1815514"/>
          </a:xfrm>
        </p:grpSpPr>
        <p:sp>
          <p:nvSpPr>
            <p:cNvPr id="309" name="Google Shape;309;p11"/>
            <p:cNvSpPr/>
            <p:nvPr/>
          </p:nvSpPr>
          <p:spPr>
            <a:xfrm>
              <a:off x="4067539" y="3581237"/>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txBox="1"/>
            <p:nvPr/>
          </p:nvSpPr>
          <p:spPr>
            <a:xfrm>
              <a:off x="4338986" y="384711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GB" sz="1200" dirty="0">
                  <a:solidFill>
                    <a:schemeClr val="dk1"/>
                  </a:solidFill>
                  <a:latin typeface="Arial"/>
                  <a:ea typeface="Arial"/>
                  <a:cs typeface="Arial"/>
                  <a:sym typeface="Arial"/>
                </a:rPr>
                <a:t>Organisation des </a:t>
              </a:r>
              <a:r>
                <a:rPr lang="en-GB" sz="1200" dirty="0" err="1">
                  <a:solidFill>
                    <a:schemeClr val="dk1"/>
                  </a:solidFill>
                  <a:latin typeface="Arial"/>
                  <a:ea typeface="Arial"/>
                  <a:cs typeface="Arial"/>
                  <a:sym typeface="Arial"/>
                </a:rPr>
                <a:t>soins</a:t>
              </a:r>
              <a:endParaRPr sz="1200" dirty="0">
                <a:solidFill>
                  <a:schemeClr val="dk1"/>
                </a:solidFill>
                <a:latin typeface="Arial"/>
                <a:ea typeface="Arial"/>
                <a:cs typeface="Arial"/>
                <a:sym typeface="Arial"/>
              </a:endParaRPr>
            </a:p>
          </p:txBody>
        </p:sp>
      </p:grpSp>
      <p:grpSp>
        <p:nvGrpSpPr>
          <p:cNvPr id="311" name="Google Shape;311;p11"/>
          <p:cNvGrpSpPr/>
          <p:nvPr/>
        </p:nvGrpSpPr>
        <p:grpSpPr>
          <a:xfrm>
            <a:off x="7686103" y="2662779"/>
            <a:ext cx="1318928" cy="1291854"/>
            <a:chOff x="2839501" y="-198273"/>
            <a:chExt cx="1853558" cy="1815514"/>
          </a:xfrm>
        </p:grpSpPr>
        <p:sp>
          <p:nvSpPr>
            <p:cNvPr id="312" name="Google Shape;312;p11"/>
            <p:cNvSpPr/>
            <p:nvPr/>
          </p:nvSpPr>
          <p:spPr>
            <a:xfrm>
              <a:off x="2839501" y="-198273"/>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txBox="1"/>
            <p:nvPr/>
          </p:nvSpPr>
          <p:spPr>
            <a:xfrm>
              <a:off x="3110948" y="6760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Sécurité</a:t>
              </a:r>
              <a:endParaRPr>
                <a:solidFill>
                  <a:schemeClr val="dk1"/>
                </a:solidFill>
                <a:latin typeface="Arial"/>
                <a:ea typeface="Arial"/>
                <a:cs typeface="Arial"/>
                <a:sym typeface="Arial"/>
              </a:endParaRPr>
            </a:p>
          </p:txBody>
        </p:sp>
      </p:grpSp>
      <p:grpSp>
        <p:nvGrpSpPr>
          <p:cNvPr id="314" name="Google Shape;314;p11"/>
          <p:cNvGrpSpPr/>
          <p:nvPr/>
        </p:nvGrpSpPr>
        <p:grpSpPr>
          <a:xfrm>
            <a:off x="9005031" y="4247269"/>
            <a:ext cx="1318928" cy="1291854"/>
            <a:chOff x="852495" y="1245371"/>
            <a:chExt cx="1853558" cy="1815514"/>
          </a:xfrm>
        </p:grpSpPr>
        <p:sp>
          <p:nvSpPr>
            <p:cNvPr id="315" name="Google Shape;315;p11"/>
            <p:cNvSpPr/>
            <p:nvPr/>
          </p:nvSpPr>
          <p:spPr>
            <a:xfrm>
              <a:off x="852495" y="1245371"/>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txBox="1"/>
            <p:nvPr/>
          </p:nvSpPr>
          <p:spPr>
            <a:xfrm>
              <a:off x="1123942" y="1511247"/>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Santé physique, sexuelle et reproductive</a:t>
              </a:r>
              <a:endParaRPr>
                <a:solidFill>
                  <a:schemeClr val="dk1"/>
                </a:solidFill>
                <a:latin typeface="Arial"/>
                <a:ea typeface="Arial"/>
                <a:cs typeface="Arial"/>
                <a:sym typeface="Arial"/>
              </a:endParaRPr>
            </a:p>
          </p:txBody>
        </p:sp>
      </p:grpSp>
      <p:grpSp>
        <p:nvGrpSpPr>
          <p:cNvPr id="317" name="Google Shape;317;p11"/>
          <p:cNvGrpSpPr/>
          <p:nvPr/>
        </p:nvGrpSpPr>
        <p:grpSpPr>
          <a:xfrm>
            <a:off x="9481902" y="2008360"/>
            <a:ext cx="1318928" cy="1291854"/>
            <a:chOff x="4826508" y="1245371"/>
            <a:chExt cx="1853558" cy="1815514"/>
          </a:xfrm>
        </p:grpSpPr>
        <p:sp>
          <p:nvSpPr>
            <p:cNvPr id="318" name="Google Shape;318;p11"/>
            <p:cNvSpPr/>
            <p:nvPr/>
          </p:nvSpPr>
          <p:spPr>
            <a:xfrm>
              <a:off x="4826508" y="1245371"/>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txBox="1"/>
            <p:nvPr/>
          </p:nvSpPr>
          <p:spPr>
            <a:xfrm>
              <a:off x="5097955" y="1511247"/>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en-GB">
                  <a:solidFill>
                    <a:schemeClr val="dk1"/>
                  </a:solidFill>
                  <a:latin typeface="Arial"/>
                  <a:ea typeface="Arial"/>
                  <a:cs typeface="Arial"/>
                  <a:sym typeface="Arial"/>
                </a:rPr>
                <a:t>Santé mentale</a:t>
              </a:r>
              <a:endParaRPr>
                <a:solidFill>
                  <a:schemeClr val="dk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56995"/>
              </a:buClr>
              <a:buSzPct val="100000"/>
              <a:buFont typeface="Arial"/>
              <a:buNone/>
            </a:pPr>
            <a:r>
              <a:rPr lang="en-GB">
                <a:latin typeface="Arial"/>
                <a:ea typeface="Arial"/>
                <a:cs typeface="Arial"/>
                <a:sym typeface="Arial"/>
              </a:rPr>
              <a:t>Actions visant à soutenir la satisfaction des besoins fondamentaux </a:t>
            </a:r>
            <a:endParaRPr>
              <a:latin typeface="Arial"/>
              <a:ea typeface="Arial"/>
              <a:cs typeface="Arial"/>
              <a:sym typeface="Arial"/>
            </a:endParaRPr>
          </a:p>
        </p:txBody>
      </p:sp>
      <p:cxnSp>
        <p:nvCxnSpPr>
          <p:cNvPr id="326" name="Google Shape;326;p12"/>
          <p:cNvCxnSpPr/>
          <p:nvPr/>
        </p:nvCxnSpPr>
        <p:spPr>
          <a:xfrm>
            <a:off x="838200" y="2521857"/>
            <a:ext cx="10617200" cy="0"/>
          </a:xfrm>
          <a:prstGeom prst="straightConnector1">
            <a:avLst/>
          </a:prstGeom>
          <a:noFill/>
          <a:ln w="38100" cap="flat" cmpd="sng">
            <a:solidFill>
              <a:srgbClr val="156995"/>
            </a:solidFill>
            <a:prstDash val="solid"/>
            <a:miter lim="800000"/>
            <a:headEnd type="none" w="sm" len="sm"/>
            <a:tailEnd type="stealth" w="med" len="med"/>
          </a:ln>
        </p:spPr>
      </p:cxnSp>
      <p:grpSp>
        <p:nvGrpSpPr>
          <p:cNvPr id="327" name="Google Shape;327;p12"/>
          <p:cNvGrpSpPr/>
          <p:nvPr/>
        </p:nvGrpSpPr>
        <p:grpSpPr>
          <a:xfrm>
            <a:off x="736600" y="3183711"/>
            <a:ext cx="10718800" cy="2308324"/>
            <a:chOff x="736600" y="3251304"/>
            <a:chExt cx="13182606" cy="2308324"/>
          </a:xfrm>
        </p:grpSpPr>
        <p:sp>
          <p:nvSpPr>
            <p:cNvPr id="328" name="Google Shape;328;p12"/>
            <p:cNvSpPr txBox="1"/>
            <p:nvPr/>
          </p:nvSpPr>
          <p:spPr>
            <a:xfrm>
              <a:off x="736600" y="3251304"/>
              <a:ext cx="1981200"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Consulter </a:t>
              </a:r>
              <a:r>
                <a:rPr lang="en-GB" sz="1800">
                  <a:solidFill>
                    <a:schemeClr val="dk1"/>
                  </a:solidFill>
                  <a:latin typeface="Arial"/>
                  <a:ea typeface="Arial"/>
                  <a:cs typeface="Arial"/>
                  <a:sym typeface="Arial"/>
                </a:rPr>
                <a:t>la cartographie des services pour déterminer les options disponibles. </a:t>
              </a:r>
              <a:endParaRPr/>
            </a:p>
          </p:txBody>
        </p:sp>
        <p:sp>
          <p:nvSpPr>
            <p:cNvPr id="329" name="Google Shape;329;p12"/>
            <p:cNvSpPr txBox="1"/>
            <p:nvPr/>
          </p:nvSpPr>
          <p:spPr>
            <a:xfrm>
              <a:off x="2984499" y="3251304"/>
              <a:ext cx="1981200"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Informer </a:t>
              </a:r>
              <a:r>
                <a:rPr lang="en-GB" sz="1800">
                  <a:solidFill>
                    <a:schemeClr val="dk1"/>
                  </a:solidFill>
                  <a:latin typeface="Arial"/>
                  <a:ea typeface="Arial"/>
                  <a:cs typeface="Arial"/>
                  <a:sym typeface="Arial"/>
                </a:rPr>
                <a:t>l'enfant, la personne qui s'occupe de lui, le parent et/ou l'adulte de confiance des options disponibles.</a:t>
              </a:r>
              <a:endParaRPr/>
            </a:p>
          </p:txBody>
        </p:sp>
        <p:sp>
          <p:nvSpPr>
            <p:cNvPr id="330" name="Google Shape;330;p12"/>
            <p:cNvSpPr txBox="1"/>
            <p:nvPr/>
          </p:nvSpPr>
          <p:spPr>
            <a:xfrm>
              <a:off x="5219702" y="3251304"/>
              <a:ext cx="210820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Obtenir le </a:t>
              </a:r>
              <a:r>
                <a:rPr lang="en-GB" sz="1800">
                  <a:solidFill>
                    <a:schemeClr val="dk1"/>
                  </a:solidFill>
                  <a:latin typeface="Arial"/>
                  <a:ea typeface="Arial"/>
                  <a:cs typeface="Arial"/>
                  <a:sym typeface="Arial"/>
                </a:rPr>
                <a:t>consentement et </a:t>
              </a:r>
              <a:r>
                <a:rPr lang="en-GB" sz="1800" b="1">
                  <a:solidFill>
                    <a:schemeClr val="dk1"/>
                  </a:solidFill>
                  <a:latin typeface="Arial"/>
                  <a:ea typeface="Arial"/>
                  <a:cs typeface="Arial"/>
                  <a:sym typeface="Arial"/>
                </a:rPr>
                <a:t>faire un </a:t>
              </a:r>
              <a:r>
                <a:rPr lang="en-GB" sz="1800">
                  <a:solidFill>
                    <a:schemeClr val="dk1"/>
                  </a:solidFill>
                  <a:latin typeface="Arial"/>
                  <a:ea typeface="Arial"/>
                  <a:cs typeface="Arial"/>
                  <a:sym typeface="Arial"/>
                </a:rPr>
                <a:t>renvoi</a:t>
              </a:r>
              <a:endParaRPr/>
            </a:p>
          </p:txBody>
        </p:sp>
        <p:sp>
          <p:nvSpPr>
            <p:cNvPr id="331" name="Google Shape;331;p12"/>
            <p:cNvSpPr txBox="1"/>
            <p:nvPr/>
          </p:nvSpPr>
          <p:spPr>
            <a:xfrm>
              <a:off x="7454904" y="3251304"/>
              <a:ext cx="19812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Informer </a:t>
              </a:r>
              <a:r>
                <a:rPr lang="en-GB" sz="1800">
                  <a:solidFill>
                    <a:schemeClr val="dk1"/>
                  </a:solidFill>
                  <a:latin typeface="Arial"/>
                  <a:ea typeface="Arial"/>
                  <a:cs typeface="Arial"/>
                  <a:sym typeface="Arial"/>
                </a:rPr>
                <a:t>le prestataire de services de l'urgence de la situation et lui demander une réponse rapide.</a:t>
              </a:r>
              <a:endParaRPr/>
            </a:p>
          </p:txBody>
        </p:sp>
        <p:sp>
          <p:nvSpPr>
            <p:cNvPr id="332" name="Google Shape;332;p12"/>
            <p:cNvSpPr txBox="1"/>
            <p:nvPr/>
          </p:nvSpPr>
          <p:spPr>
            <a:xfrm>
              <a:off x="9702804" y="3251304"/>
              <a:ext cx="2222505"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Accompagner </a:t>
              </a:r>
              <a:r>
                <a:rPr lang="en-GB" sz="1800">
                  <a:solidFill>
                    <a:schemeClr val="dk1"/>
                  </a:solidFill>
                  <a:latin typeface="Arial"/>
                  <a:ea typeface="Arial"/>
                  <a:cs typeface="Arial"/>
                  <a:sym typeface="Arial"/>
                </a:rPr>
                <a:t>l'enfant, la personne qui s'occupe de lui, le parent et/ou l'adulte de confiance au service. </a:t>
              </a:r>
              <a:endParaRPr/>
            </a:p>
          </p:txBody>
        </p:sp>
        <p:sp>
          <p:nvSpPr>
            <p:cNvPr id="333" name="Google Shape;333;p12"/>
            <p:cNvSpPr txBox="1"/>
            <p:nvPr/>
          </p:nvSpPr>
          <p:spPr>
            <a:xfrm>
              <a:off x="11938006" y="3251304"/>
              <a:ext cx="19812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Assurer un </a:t>
              </a:r>
              <a:r>
                <a:rPr lang="en-GB" sz="1800">
                  <a:solidFill>
                    <a:schemeClr val="dk1"/>
                  </a:solidFill>
                  <a:latin typeface="Arial"/>
                  <a:ea typeface="Arial"/>
                  <a:cs typeface="Arial"/>
                  <a:sym typeface="Arial"/>
                </a:rPr>
                <a:t>suivi étroit de la réponse</a:t>
              </a:r>
              <a:endParaRPr/>
            </a:p>
          </p:txBody>
        </p:sp>
      </p:grpSp>
      <p:sp>
        <p:nvSpPr>
          <p:cNvPr id="334" name="Google Shape;334;p12"/>
          <p:cNvSpPr/>
          <p:nvPr/>
        </p:nvSpPr>
        <p:spPr>
          <a:xfrm>
            <a:off x="736600" y="2310548"/>
            <a:ext cx="424541" cy="424541"/>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12"/>
          <p:cNvSpPr/>
          <p:nvPr/>
        </p:nvSpPr>
        <p:spPr>
          <a:xfrm>
            <a:off x="2564371" y="2310548"/>
            <a:ext cx="424541" cy="424541"/>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12"/>
          <p:cNvSpPr/>
          <p:nvPr/>
        </p:nvSpPr>
        <p:spPr>
          <a:xfrm>
            <a:off x="4381818" y="2310548"/>
            <a:ext cx="424541" cy="424541"/>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12"/>
          <p:cNvSpPr/>
          <p:nvPr/>
        </p:nvSpPr>
        <p:spPr>
          <a:xfrm>
            <a:off x="6199265" y="2310548"/>
            <a:ext cx="424541" cy="424541"/>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2"/>
          <p:cNvSpPr/>
          <p:nvPr/>
        </p:nvSpPr>
        <p:spPr>
          <a:xfrm>
            <a:off x="8027036" y="2310548"/>
            <a:ext cx="424541" cy="424541"/>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2"/>
          <p:cNvSpPr/>
          <p:nvPr/>
        </p:nvSpPr>
        <p:spPr>
          <a:xfrm>
            <a:off x="9854807" y="2310548"/>
            <a:ext cx="424541" cy="424541"/>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3"/>
          <p:cNvSpPr/>
          <p:nvPr/>
        </p:nvSpPr>
        <p:spPr>
          <a:xfrm>
            <a:off x="9874158" y="3953792"/>
            <a:ext cx="1631737" cy="1705069"/>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500" b="1">
                <a:solidFill>
                  <a:schemeClr val="lt1"/>
                </a:solidFill>
                <a:latin typeface="Federo"/>
                <a:ea typeface="Federo"/>
                <a:cs typeface="Federo"/>
                <a:sym typeface="Federo"/>
              </a:rPr>
              <a:t>!</a:t>
            </a:r>
            <a:endParaRPr/>
          </a:p>
        </p:txBody>
      </p:sp>
      <p:sp>
        <p:nvSpPr>
          <p:cNvPr id="346" name="Google Shape;346;p13"/>
          <p:cNvSpPr txBox="1">
            <a:spLocks noGrp="1"/>
          </p:cNvSpPr>
          <p:nvPr>
            <p:ph type="title"/>
          </p:nvPr>
        </p:nvSpPr>
        <p:spPr>
          <a:xfrm>
            <a:off x="0" y="120516"/>
            <a:ext cx="121920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2800"/>
              <a:buFont typeface="Arial"/>
              <a:buNone/>
            </a:pPr>
            <a:r>
              <a:rPr lang="en-GB" sz="2800"/>
              <a:t>Soutien immédiat dans le processus de gestion des cas</a:t>
            </a:r>
            <a:endParaRPr sz="2800"/>
          </a:p>
        </p:txBody>
      </p:sp>
      <p:sp>
        <p:nvSpPr>
          <p:cNvPr id="347" name="Google Shape;347;p13"/>
          <p:cNvSpPr txBox="1"/>
          <p:nvPr/>
        </p:nvSpPr>
        <p:spPr>
          <a:xfrm>
            <a:off x="9143286" y="1861620"/>
            <a:ext cx="2650907"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a:ea typeface="Arial"/>
                <a:cs typeface="Arial"/>
                <a:sym typeface="Arial"/>
              </a:rPr>
              <a:t>Des </a:t>
            </a:r>
            <a:r>
              <a:rPr lang="en-GB" sz="2400" dirty="0" err="1">
                <a:solidFill>
                  <a:schemeClr val="dk1"/>
                </a:solidFill>
                <a:latin typeface="Arial"/>
                <a:ea typeface="Arial"/>
                <a:cs typeface="Arial"/>
                <a:sym typeface="Arial"/>
              </a:rPr>
              <a:t>besoins</a:t>
            </a:r>
            <a:r>
              <a:rPr lang="en-GB" sz="2400" dirty="0">
                <a:solidFill>
                  <a:schemeClr val="dk1"/>
                </a:solidFill>
                <a:latin typeface="Arial"/>
                <a:ea typeface="Arial"/>
                <a:cs typeface="Arial"/>
                <a:sym typeface="Arial"/>
              </a:rPr>
              <a:t> </a:t>
            </a:r>
            <a:r>
              <a:rPr lang="en-GB" sz="2400" dirty="0" err="1">
                <a:solidFill>
                  <a:schemeClr val="dk1"/>
                </a:solidFill>
                <a:latin typeface="Arial"/>
                <a:ea typeface="Arial"/>
                <a:cs typeface="Arial"/>
                <a:sym typeface="Arial"/>
              </a:rPr>
              <a:t>urgents</a:t>
            </a:r>
            <a:r>
              <a:rPr lang="en-GB" sz="2400" dirty="0">
                <a:solidFill>
                  <a:schemeClr val="dk1"/>
                </a:solidFill>
                <a:latin typeface="Arial"/>
                <a:ea typeface="Arial"/>
                <a:cs typeface="Arial"/>
                <a:sym typeface="Arial"/>
              </a:rPr>
              <a:t> </a:t>
            </a:r>
            <a:r>
              <a:rPr lang="en-GB" sz="2400" dirty="0" err="1">
                <a:solidFill>
                  <a:schemeClr val="dk1"/>
                </a:solidFill>
                <a:latin typeface="Arial"/>
                <a:ea typeface="Arial"/>
                <a:cs typeface="Arial"/>
                <a:sym typeface="Arial"/>
              </a:rPr>
              <a:t>peuvent</a:t>
            </a:r>
            <a:r>
              <a:rPr lang="en-GB" sz="2400" dirty="0">
                <a:solidFill>
                  <a:schemeClr val="dk1"/>
                </a:solidFill>
                <a:latin typeface="Arial"/>
                <a:ea typeface="Arial"/>
                <a:cs typeface="Arial"/>
                <a:sym typeface="Arial"/>
              </a:rPr>
              <a:t> </a:t>
            </a:r>
            <a:r>
              <a:rPr lang="en-GB" sz="2400" dirty="0" err="1">
                <a:solidFill>
                  <a:schemeClr val="dk1"/>
                </a:solidFill>
                <a:latin typeface="Arial"/>
                <a:ea typeface="Arial"/>
                <a:cs typeface="Arial"/>
                <a:sym typeface="Arial"/>
              </a:rPr>
              <a:t>survenir</a:t>
            </a:r>
            <a:r>
              <a:rPr lang="en-GB" sz="2400" dirty="0">
                <a:solidFill>
                  <a:schemeClr val="dk1"/>
                </a:solidFill>
                <a:latin typeface="Arial"/>
                <a:ea typeface="Arial"/>
                <a:cs typeface="Arial"/>
                <a:sym typeface="Arial"/>
              </a:rPr>
              <a:t> à tout moment au </a:t>
            </a:r>
            <a:r>
              <a:rPr lang="en-GB" sz="2400" dirty="0" err="1">
                <a:solidFill>
                  <a:schemeClr val="dk1"/>
                </a:solidFill>
                <a:latin typeface="Arial"/>
                <a:ea typeface="Arial"/>
                <a:cs typeface="Arial"/>
                <a:sym typeface="Arial"/>
              </a:rPr>
              <a:t>cours</a:t>
            </a:r>
            <a:r>
              <a:rPr lang="en-GB" sz="2400" dirty="0">
                <a:solidFill>
                  <a:schemeClr val="dk1"/>
                </a:solidFill>
                <a:latin typeface="Arial"/>
                <a:ea typeface="Arial"/>
                <a:cs typeface="Arial"/>
                <a:sym typeface="Arial"/>
              </a:rPr>
              <a:t> du </a:t>
            </a:r>
            <a:r>
              <a:rPr lang="en-GB" sz="2400" dirty="0" err="1">
                <a:solidFill>
                  <a:schemeClr val="dk1"/>
                </a:solidFill>
                <a:latin typeface="Arial"/>
                <a:ea typeface="Arial"/>
                <a:cs typeface="Arial"/>
                <a:sym typeface="Arial"/>
              </a:rPr>
              <a:t>processus</a:t>
            </a:r>
            <a:r>
              <a:rPr lang="en-GB" sz="2400" dirty="0">
                <a:solidFill>
                  <a:schemeClr val="dk1"/>
                </a:solidFill>
                <a:latin typeface="Arial"/>
                <a:ea typeface="Arial"/>
                <a:cs typeface="Arial"/>
                <a:sym typeface="Arial"/>
              </a:rPr>
              <a:t> de gestion des dossiers. </a:t>
            </a:r>
            <a:endParaRPr dirty="0"/>
          </a:p>
        </p:txBody>
      </p:sp>
      <p:sp>
        <p:nvSpPr>
          <p:cNvPr id="348" name="Google Shape;348;p13"/>
          <p:cNvSpPr/>
          <p:nvPr/>
        </p:nvSpPr>
        <p:spPr>
          <a:xfrm>
            <a:off x="724328" y="1954513"/>
            <a:ext cx="2148267" cy="1288847"/>
          </a:xfrm>
          <a:prstGeom prst="roundRect">
            <a:avLst>
              <a:gd name="adj" fmla="val 10821"/>
            </a:avLst>
          </a:prstGeom>
          <a:solidFill>
            <a:srgbClr val="9BD3F1"/>
          </a:solidFill>
          <a:ln>
            <a:noFill/>
          </a:ln>
        </p:spPr>
        <p:txBody>
          <a:bodyPr spcFirstLastPara="1" wrap="square" lIns="91425" tIns="45700" rIns="91425" bIns="45700" anchor="ctr" anchorCtr="0">
            <a:noAutofit/>
          </a:bodyPr>
          <a:lstStyle/>
          <a:p>
            <a:pPr marL="273050" marR="0" lvl="0" indent="0" algn="l" rtl="0">
              <a:spcBef>
                <a:spcPts val="0"/>
              </a:spcBef>
              <a:spcAft>
                <a:spcPts val="0"/>
              </a:spcAft>
              <a:buNone/>
            </a:pPr>
            <a:r>
              <a:rPr lang="en-GB" sz="1800">
                <a:solidFill>
                  <a:schemeClr val="dk1"/>
                </a:solidFill>
                <a:latin typeface="Arial"/>
                <a:ea typeface="Arial"/>
                <a:cs typeface="Arial"/>
                <a:sym typeface="Arial"/>
              </a:rPr>
              <a:t>Identification et enregistrement</a:t>
            </a:r>
            <a:endParaRPr/>
          </a:p>
        </p:txBody>
      </p:sp>
      <p:sp>
        <p:nvSpPr>
          <p:cNvPr id="349" name="Google Shape;349;p13"/>
          <p:cNvSpPr/>
          <p:nvPr/>
        </p:nvSpPr>
        <p:spPr>
          <a:xfrm>
            <a:off x="724328" y="1748406"/>
            <a:ext cx="557717" cy="557717"/>
          </a:xfrm>
          <a:prstGeom prst="roundRect">
            <a:avLst>
              <a:gd name="adj" fmla="val 16667"/>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1</a:t>
            </a:r>
            <a:endParaRPr/>
          </a:p>
        </p:txBody>
      </p:sp>
      <p:sp>
        <p:nvSpPr>
          <p:cNvPr id="350" name="Google Shape;350;p13"/>
          <p:cNvSpPr/>
          <p:nvPr/>
        </p:nvSpPr>
        <p:spPr>
          <a:xfrm>
            <a:off x="3441094" y="1954513"/>
            <a:ext cx="2148267" cy="1288847"/>
          </a:xfrm>
          <a:prstGeom prst="roundRect">
            <a:avLst>
              <a:gd name="adj" fmla="val 10821"/>
            </a:avLst>
          </a:prstGeom>
          <a:solidFill>
            <a:srgbClr val="9BD3F1"/>
          </a:solidFill>
          <a:ln>
            <a:noFill/>
          </a:ln>
        </p:spPr>
        <p:txBody>
          <a:bodyPr spcFirstLastPara="1" wrap="square" lIns="91425" tIns="45700" rIns="91425" bIns="45700" anchor="ctr" anchorCtr="0">
            <a:noAutofit/>
          </a:bodyPr>
          <a:lstStyle/>
          <a:p>
            <a:pPr marL="177800" marR="0" lvl="0" indent="0" algn="l" rtl="0">
              <a:spcBef>
                <a:spcPts val="0"/>
              </a:spcBef>
              <a:spcAft>
                <a:spcPts val="0"/>
              </a:spcAft>
              <a:buNone/>
            </a:pPr>
            <a:r>
              <a:rPr lang="en-GB" sz="1800">
                <a:solidFill>
                  <a:schemeClr val="dk1"/>
                </a:solidFill>
                <a:latin typeface="Arial"/>
                <a:ea typeface="Arial"/>
                <a:cs typeface="Arial"/>
                <a:sym typeface="Arial"/>
              </a:rPr>
              <a:t>Évaluation</a:t>
            </a:r>
            <a:endParaRPr sz="1800">
              <a:solidFill>
                <a:schemeClr val="dk1"/>
              </a:solidFill>
              <a:latin typeface="Arial"/>
              <a:ea typeface="Arial"/>
              <a:cs typeface="Arial"/>
              <a:sym typeface="Arial"/>
            </a:endParaRPr>
          </a:p>
        </p:txBody>
      </p:sp>
      <p:sp>
        <p:nvSpPr>
          <p:cNvPr id="351" name="Google Shape;351;p13"/>
          <p:cNvSpPr/>
          <p:nvPr/>
        </p:nvSpPr>
        <p:spPr>
          <a:xfrm>
            <a:off x="3441094" y="1748406"/>
            <a:ext cx="557717" cy="557717"/>
          </a:xfrm>
          <a:prstGeom prst="roundRect">
            <a:avLst>
              <a:gd name="adj" fmla="val 16667"/>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2</a:t>
            </a:r>
            <a:endParaRPr/>
          </a:p>
        </p:txBody>
      </p:sp>
      <p:sp>
        <p:nvSpPr>
          <p:cNvPr id="352" name="Google Shape;352;p13"/>
          <p:cNvSpPr/>
          <p:nvPr/>
        </p:nvSpPr>
        <p:spPr>
          <a:xfrm>
            <a:off x="6120559" y="1954513"/>
            <a:ext cx="2148267" cy="1288847"/>
          </a:xfrm>
          <a:prstGeom prst="roundRect">
            <a:avLst>
              <a:gd name="adj" fmla="val 10821"/>
            </a:avLst>
          </a:prstGeom>
          <a:solidFill>
            <a:srgbClr val="9BD3F1"/>
          </a:solidFill>
          <a:ln>
            <a:noFill/>
          </a:ln>
        </p:spPr>
        <p:txBody>
          <a:bodyPr spcFirstLastPara="1" wrap="square" lIns="91425" tIns="45700" rIns="91425" bIns="45700" anchor="ctr" anchorCtr="0">
            <a:noAutofit/>
          </a:bodyPr>
          <a:lstStyle/>
          <a:p>
            <a:pPr marL="177800" marR="0" lvl="0" indent="0" algn="l" rtl="0">
              <a:spcBef>
                <a:spcPts val="0"/>
              </a:spcBef>
              <a:spcAft>
                <a:spcPts val="0"/>
              </a:spcAft>
              <a:buNone/>
            </a:pPr>
            <a:r>
              <a:rPr lang="en-GB" sz="1800">
                <a:solidFill>
                  <a:schemeClr val="dk1"/>
                </a:solidFill>
                <a:latin typeface="Arial"/>
                <a:ea typeface="Arial"/>
                <a:cs typeface="Arial"/>
                <a:sym typeface="Arial"/>
              </a:rPr>
              <a:t>Planification des cas</a:t>
            </a:r>
            <a:endParaRPr sz="1800">
              <a:solidFill>
                <a:schemeClr val="dk1"/>
              </a:solidFill>
              <a:latin typeface="Arial"/>
              <a:ea typeface="Arial"/>
              <a:cs typeface="Arial"/>
              <a:sym typeface="Arial"/>
            </a:endParaRPr>
          </a:p>
        </p:txBody>
      </p:sp>
      <p:sp>
        <p:nvSpPr>
          <p:cNvPr id="353" name="Google Shape;353;p13"/>
          <p:cNvSpPr/>
          <p:nvPr/>
        </p:nvSpPr>
        <p:spPr>
          <a:xfrm>
            <a:off x="6120559" y="1748406"/>
            <a:ext cx="557717" cy="557717"/>
          </a:xfrm>
          <a:prstGeom prst="roundRect">
            <a:avLst>
              <a:gd name="adj" fmla="val 16667"/>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3</a:t>
            </a:r>
            <a:endParaRPr/>
          </a:p>
        </p:txBody>
      </p:sp>
      <p:sp>
        <p:nvSpPr>
          <p:cNvPr id="354" name="Google Shape;354;p13"/>
          <p:cNvSpPr/>
          <p:nvPr/>
        </p:nvSpPr>
        <p:spPr>
          <a:xfrm>
            <a:off x="724328" y="4247037"/>
            <a:ext cx="2148267" cy="1411824"/>
          </a:xfrm>
          <a:prstGeom prst="roundRect">
            <a:avLst>
              <a:gd name="adj" fmla="val 10821"/>
            </a:avLst>
          </a:prstGeom>
          <a:solidFill>
            <a:srgbClr val="9BD3F1"/>
          </a:solidFill>
          <a:ln>
            <a:noFill/>
          </a:ln>
        </p:spPr>
        <p:txBody>
          <a:bodyPr spcFirstLastPara="1" wrap="square" lIns="91425" tIns="45700" rIns="91425" bIns="45700" anchor="ctr" anchorCtr="0">
            <a:noAutofit/>
          </a:bodyPr>
          <a:lstStyle/>
          <a:p>
            <a:pPr marL="273050" marR="0" lvl="0" indent="0" algn="l" rtl="0">
              <a:spcBef>
                <a:spcPts val="0"/>
              </a:spcBef>
              <a:spcAft>
                <a:spcPts val="0"/>
              </a:spcAft>
              <a:buNone/>
            </a:pPr>
            <a:r>
              <a:rPr lang="en-GB" sz="1800">
                <a:solidFill>
                  <a:schemeClr val="dk1"/>
                </a:solidFill>
              </a:rPr>
              <a:t>Clôture du cas</a:t>
            </a:r>
            <a:endParaRPr/>
          </a:p>
        </p:txBody>
      </p:sp>
      <p:sp>
        <p:nvSpPr>
          <p:cNvPr id="355" name="Google Shape;355;p13"/>
          <p:cNvSpPr/>
          <p:nvPr/>
        </p:nvSpPr>
        <p:spPr>
          <a:xfrm>
            <a:off x="724328" y="4040930"/>
            <a:ext cx="557717" cy="557717"/>
          </a:xfrm>
          <a:prstGeom prst="roundRect">
            <a:avLst>
              <a:gd name="adj" fmla="val 16667"/>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6</a:t>
            </a:r>
            <a:endParaRPr/>
          </a:p>
        </p:txBody>
      </p:sp>
      <p:sp>
        <p:nvSpPr>
          <p:cNvPr id="356" name="Google Shape;356;p13"/>
          <p:cNvSpPr/>
          <p:nvPr/>
        </p:nvSpPr>
        <p:spPr>
          <a:xfrm>
            <a:off x="3441094" y="4247037"/>
            <a:ext cx="2148267" cy="1411824"/>
          </a:xfrm>
          <a:prstGeom prst="roundRect">
            <a:avLst>
              <a:gd name="adj" fmla="val 10821"/>
            </a:avLst>
          </a:prstGeom>
          <a:solidFill>
            <a:srgbClr val="9BD3F1"/>
          </a:solidFill>
          <a:ln>
            <a:noFill/>
          </a:ln>
        </p:spPr>
        <p:txBody>
          <a:bodyPr spcFirstLastPara="1" wrap="square" lIns="91425" tIns="45700" rIns="91425" bIns="45700" anchor="ctr" anchorCtr="0">
            <a:noAutofit/>
          </a:bodyPr>
          <a:lstStyle/>
          <a:p>
            <a:pPr marL="177800" marR="0" lvl="0" indent="0" algn="l" rtl="0">
              <a:spcBef>
                <a:spcPts val="0"/>
              </a:spcBef>
              <a:spcAft>
                <a:spcPts val="0"/>
              </a:spcAft>
              <a:buNone/>
            </a:pPr>
            <a:r>
              <a:rPr lang="en-GB" sz="1800">
                <a:solidFill>
                  <a:schemeClr val="dk1"/>
                </a:solidFill>
                <a:latin typeface="Arial"/>
                <a:ea typeface="Arial"/>
                <a:cs typeface="Arial"/>
                <a:sym typeface="Arial"/>
              </a:rPr>
              <a:t>Suivi et révision</a:t>
            </a:r>
            <a:endParaRPr sz="1800">
              <a:solidFill>
                <a:schemeClr val="dk1"/>
              </a:solidFill>
              <a:latin typeface="Arial"/>
              <a:ea typeface="Arial"/>
              <a:cs typeface="Arial"/>
              <a:sym typeface="Arial"/>
            </a:endParaRPr>
          </a:p>
        </p:txBody>
      </p:sp>
      <p:sp>
        <p:nvSpPr>
          <p:cNvPr id="357" name="Google Shape;357;p13"/>
          <p:cNvSpPr/>
          <p:nvPr/>
        </p:nvSpPr>
        <p:spPr>
          <a:xfrm>
            <a:off x="3441094" y="4040930"/>
            <a:ext cx="557717" cy="557717"/>
          </a:xfrm>
          <a:prstGeom prst="roundRect">
            <a:avLst>
              <a:gd name="adj" fmla="val 16667"/>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5</a:t>
            </a:r>
            <a:endParaRPr/>
          </a:p>
        </p:txBody>
      </p:sp>
      <p:sp>
        <p:nvSpPr>
          <p:cNvPr id="358" name="Google Shape;358;p13"/>
          <p:cNvSpPr/>
          <p:nvPr/>
        </p:nvSpPr>
        <p:spPr>
          <a:xfrm>
            <a:off x="6120559" y="4247037"/>
            <a:ext cx="2148267" cy="1411824"/>
          </a:xfrm>
          <a:prstGeom prst="roundRect">
            <a:avLst>
              <a:gd name="adj" fmla="val 10821"/>
            </a:avLst>
          </a:prstGeom>
          <a:solidFill>
            <a:srgbClr val="9BD3F1"/>
          </a:solidFill>
          <a:ln>
            <a:noFill/>
          </a:ln>
        </p:spPr>
        <p:txBody>
          <a:bodyPr spcFirstLastPara="1" wrap="square" lIns="91425" tIns="45700" rIns="91425" bIns="45700" anchor="ctr" anchorCtr="0">
            <a:noAutofit/>
          </a:bodyPr>
          <a:lstStyle/>
          <a:p>
            <a:pPr marL="177800" marR="0" lvl="0" indent="0" algn="l" rtl="0">
              <a:spcBef>
                <a:spcPts val="0"/>
              </a:spcBef>
              <a:spcAft>
                <a:spcPts val="0"/>
              </a:spcAft>
              <a:buNone/>
            </a:pPr>
            <a:r>
              <a:rPr lang="en-GB" sz="1800">
                <a:solidFill>
                  <a:schemeClr val="dk1"/>
                </a:solidFill>
                <a:latin typeface="Arial"/>
                <a:ea typeface="Arial"/>
                <a:cs typeface="Arial"/>
                <a:sym typeface="Arial"/>
              </a:rPr>
              <a:t>Mise en œuvre</a:t>
            </a:r>
            <a:endParaRPr sz="1800">
              <a:solidFill>
                <a:schemeClr val="dk1"/>
              </a:solidFill>
              <a:latin typeface="Arial"/>
              <a:ea typeface="Arial"/>
              <a:cs typeface="Arial"/>
              <a:sym typeface="Arial"/>
            </a:endParaRPr>
          </a:p>
        </p:txBody>
      </p:sp>
      <p:sp>
        <p:nvSpPr>
          <p:cNvPr id="359" name="Google Shape;359;p13"/>
          <p:cNvSpPr/>
          <p:nvPr/>
        </p:nvSpPr>
        <p:spPr>
          <a:xfrm>
            <a:off x="6120559" y="4040930"/>
            <a:ext cx="557717" cy="557717"/>
          </a:xfrm>
          <a:prstGeom prst="roundRect">
            <a:avLst>
              <a:gd name="adj" fmla="val 16667"/>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4</a:t>
            </a:r>
            <a:endParaRPr/>
          </a:p>
        </p:txBody>
      </p:sp>
      <p:cxnSp>
        <p:nvCxnSpPr>
          <p:cNvPr id="360" name="Google Shape;360;p13"/>
          <p:cNvCxnSpPr>
            <a:stCxn id="348" idx="3"/>
            <a:endCxn id="350" idx="1"/>
          </p:cNvCxnSpPr>
          <p:nvPr/>
        </p:nvCxnSpPr>
        <p:spPr>
          <a:xfrm>
            <a:off x="2872595" y="2598937"/>
            <a:ext cx="568500" cy="0"/>
          </a:xfrm>
          <a:prstGeom prst="straightConnector1">
            <a:avLst/>
          </a:prstGeom>
          <a:noFill/>
          <a:ln w="38100" cap="flat" cmpd="sng">
            <a:solidFill>
              <a:srgbClr val="156995"/>
            </a:solidFill>
            <a:prstDash val="solid"/>
            <a:miter lim="800000"/>
            <a:headEnd type="none" w="sm" len="sm"/>
            <a:tailEnd type="triangle" w="med" len="med"/>
          </a:ln>
        </p:spPr>
      </p:cxnSp>
      <p:cxnSp>
        <p:nvCxnSpPr>
          <p:cNvPr id="361" name="Google Shape;361;p13"/>
          <p:cNvCxnSpPr>
            <a:stCxn id="350" idx="3"/>
            <a:endCxn id="352" idx="1"/>
          </p:cNvCxnSpPr>
          <p:nvPr/>
        </p:nvCxnSpPr>
        <p:spPr>
          <a:xfrm>
            <a:off x="5589361" y="2598937"/>
            <a:ext cx="531300" cy="0"/>
          </a:xfrm>
          <a:prstGeom prst="straightConnector1">
            <a:avLst/>
          </a:prstGeom>
          <a:noFill/>
          <a:ln w="38100" cap="flat" cmpd="sng">
            <a:solidFill>
              <a:srgbClr val="156995"/>
            </a:solidFill>
            <a:prstDash val="solid"/>
            <a:miter lim="800000"/>
            <a:headEnd type="none" w="sm" len="sm"/>
            <a:tailEnd type="triangle" w="med" len="med"/>
          </a:ln>
        </p:spPr>
      </p:cxnSp>
      <p:cxnSp>
        <p:nvCxnSpPr>
          <p:cNvPr id="362" name="Google Shape;362;p13"/>
          <p:cNvCxnSpPr>
            <a:stCxn id="352" idx="2"/>
            <a:endCxn id="358" idx="0"/>
          </p:cNvCxnSpPr>
          <p:nvPr/>
        </p:nvCxnSpPr>
        <p:spPr>
          <a:xfrm>
            <a:off x="7194693" y="3243360"/>
            <a:ext cx="0" cy="1003800"/>
          </a:xfrm>
          <a:prstGeom prst="straightConnector1">
            <a:avLst/>
          </a:prstGeom>
          <a:noFill/>
          <a:ln w="38100" cap="flat" cmpd="sng">
            <a:solidFill>
              <a:srgbClr val="156995"/>
            </a:solidFill>
            <a:prstDash val="solid"/>
            <a:miter lim="800000"/>
            <a:headEnd type="none" w="sm" len="sm"/>
            <a:tailEnd type="triangle" w="med" len="med"/>
          </a:ln>
        </p:spPr>
      </p:cxnSp>
      <p:cxnSp>
        <p:nvCxnSpPr>
          <p:cNvPr id="363" name="Google Shape;363;p13"/>
          <p:cNvCxnSpPr>
            <a:stCxn id="358" idx="1"/>
            <a:endCxn id="356" idx="3"/>
          </p:cNvCxnSpPr>
          <p:nvPr/>
        </p:nvCxnSpPr>
        <p:spPr>
          <a:xfrm rot="10800000">
            <a:off x="5589259" y="4952949"/>
            <a:ext cx="531300" cy="0"/>
          </a:xfrm>
          <a:prstGeom prst="straightConnector1">
            <a:avLst/>
          </a:prstGeom>
          <a:noFill/>
          <a:ln w="38100" cap="flat" cmpd="sng">
            <a:solidFill>
              <a:srgbClr val="156995"/>
            </a:solidFill>
            <a:prstDash val="solid"/>
            <a:miter lim="800000"/>
            <a:headEnd type="none" w="sm" len="sm"/>
            <a:tailEnd type="triangle" w="med" len="med"/>
          </a:ln>
        </p:spPr>
      </p:cxnSp>
      <p:cxnSp>
        <p:nvCxnSpPr>
          <p:cNvPr id="364" name="Google Shape;364;p13"/>
          <p:cNvCxnSpPr>
            <a:stCxn id="356" idx="1"/>
            <a:endCxn id="354" idx="3"/>
          </p:cNvCxnSpPr>
          <p:nvPr/>
        </p:nvCxnSpPr>
        <p:spPr>
          <a:xfrm rot="10800000">
            <a:off x="2872594" y="4952949"/>
            <a:ext cx="568500" cy="0"/>
          </a:xfrm>
          <a:prstGeom prst="straightConnector1">
            <a:avLst/>
          </a:prstGeom>
          <a:noFill/>
          <a:ln w="38100" cap="flat" cmpd="sng">
            <a:solidFill>
              <a:srgbClr val="156995"/>
            </a:solidFill>
            <a:prstDash val="solid"/>
            <a:miter lim="800000"/>
            <a:headEnd type="none" w="sm" len="sm"/>
            <a:tailEnd type="triangle" w="med" len="med"/>
          </a:ln>
        </p:spPr>
      </p:cxnSp>
      <p:cxnSp>
        <p:nvCxnSpPr>
          <p:cNvPr id="365" name="Google Shape;365;p13"/>
          <p:cNvCxnSpPr>
            <a:stCxn id="356" idx="0"/>
            <a:endCxn id="350" idx="2"/>
          </p:cNvCxnSpPr>
          <p:nvPr/>
        </p:nvCxnSpPr>
        <p:spPr>
          <a:xfrm rot="10800000">
            <a:off x="4515228" y="3243237"/>
            <a:ext cx="0" cy="1003800"/>
          </a:xfrm>
          <a:prstGeom prst="straightConnector1">
            <a:avLst/>
          </a:prstGeom>
          <a:noFill/>
          <a:ln w="38100" cap="flat" cmpd="sng">
            <a:solidFill>
              <a:srgbClr val="156995"/>
            </a:solidFill>
            <a:prstDash val="dot"/>
            <a:miter lim="800000"/>
            <a:headEnd type="none" w="sm" len="sm"/>
            <a:tailEnd type="triangle" w="med" len="med"/>
          </a:ln>
        </p:spPr>
      </p:cxnSp>
      <p:cxnSp>
        <p:nvCxnSpPr>
          <p:cNvPr id="366" name="Google Shape;366;p13"/>
          <p:cNvCxnSpPr>
            <a:stCxn id="356" idx="0"/>
          </p:cNvCxnSpPr>
          <p:nvPr/>
        </p:nvCxnSpPr>
        <p:spPr>
          <a:xfrm rot="10800000" flipH="1">
            <a:off x="4515228" y="3263037"/>
            <a:ext cx="1642500" cy="984000"/>
          </a:xfrm>
          <a:prstGeom prst="straightConnector1">
            <a:avLst/>
          </a:prstGeom>
          <a:noFill/>
          <a:ln w="38100" cap="flat" cmpd="sng">
            <a:solidFill>
              <a:srgbClr val="156995"/>
            </a:solidFill>
            <a:prstDash val="dot"/>
            <a:miter lim="800000"/>
            <a:headEnd type="none" w="sm" len="sm"/>
            <a:tailEnd type="triangle" w="med" len="med"/>
          </a:ln>
        </p:spPr>
      </p:cxnSp>
      <p:sp>
        <p:nvSpPr>
          <p:cNvPr id="367" name="Google Shape;367;p13"/>
          <p:cNvSpPr/>
          <p:nvPr/>
        </p:nvSpPr>
        <p:spPr>
          <a:xfrm>
            <a:off x="2455520" y="1568375"/>
            <a:ext cx="561266" cy="58649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Federo"/>
                <a:ea typeface="Federo"/>
                <a:cs typeface="Federo"/>
                <a:sym typeface="Federo"/>
              </a:rPr>
              <a:t>!</a:t>
            </a:r>
            <a:endParaRPr/>
          </a:p>
        </p:txBody>
      </p:sp>
      <p:sp>
        <p:nvSpPr>
          <p:cNvPr id="368" name="Google Shape;368;p13"/>
          <p:cNvSpPr/>
          <p:nvPr/>
        </p:nvSpPr>
        <p:spPr>
          <a:xfrm>
            <a:off x="5216095" y="1568375"/>
            <a:ext cx="561266" cy="58649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Federo"/>
                <a:ea typeface="Federo"/>
                <a:cs typeface="Federo"/>
                <a:sym typeface="Federo"/>
              </a:rPr>
              <a:t>!</a:t>
            </a:r>
            <a:endParaRPr/>
          </a:p>
        </p:txBody>
      </p:sp>
      <p:sp>
        <p:nvSpPr>
          <p:cNvPr id="369" name="Google Shape;369;p13"/>
          <p:cNvSpPr/>
          <p:nvPr/>
        </p:nvSpPr>
        <p:spPr>
          <a:xfrm>
            <a:off x="7888357" y="1568375"/>
            <a:ext cx="561266" cy="58649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Federo"/>
                <a:ea typeface="Federo"/>
                <a:cs typeface="Federo"/>
                <a:sym typeface="Federo"/>
              </a:rPr>
              <a:t>!</a:t>
            </a:r>
            <a:endParaRPr/>
          </a:p>
        </p:txBody>
      </p:sp>
      <p:sp>
        <p:nvSpPr>
          <p:cNvPr id="370" name="Google Shape;370;p13"/>
          <p:cNvSpPr/>
          <p:nvPr/>
        </p:nvSpPr>
        <p:spPr>
          <a:xfrm>
            <a:off x="2455520" y="3953792"/>
            <a:ext cx="561266" cy="58649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Federo"/>
                <a:ea typeface="Federo"/>
                <a:cs typeface="Federo"/>
                <a:sym typeface="Federo"/>
              </a:rPr>
              <a:t>!</a:t>
            </a:r>
            <a:endParaRPr/>
          </a:p>
        </p:txBody>
      </p:sp>
      <p:sp>
        <p:nvSpPr>
          <p:cNvPr id="371" name="Google Shape;371;p13"/>
          <p:cNvSpPr/>
          <p:nvPr/>
        </p:nvSpPr>
        <p:spPr>
          <a:xfrm>
            <a:off x="5216095" y="3953792"/>
            <a:ext cx="561266" cy="58649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Federo"/>
                <a:ea typeface="Federo"/>
                <a:cs typeface="Federo"/>
                <a:sym typeface="Federo"/>
              </a:rPr>
              <a:t>!</a:t>
            </a:r>
            <a:endParaRPr/>
          </a:p>
        </p:txBody>
      </p:sp>
      <p:sp>
        <p:nvSpPr>
          <p:cNvPr id="372" name="Google Shape;372;p13"/>
          <p:cNvSpPr/>
          <p:nvPr/>
        </p:nvSpPr>
        <p:spPr>
          <a:xfrm>
            <a:off x="7888357" y="3953792"/>
            <a:ext cx="561266" cy="58649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Federo"/>
                <a:ea typeface="Federo"/>
                <a:cs typeface="Federo"/>
                <a:sym typeface="Federo"/>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Principaux points d'apprentissage</a:t>
            </a:r>
            <a:endParaRPr/>
          </a:p>
        </p:txBody>
      </p:sp>
      <p:sp>
        <p:nvSpPr>
          <p:cNvPr id="379" name="Google Shape;379;p14"/>
          <p:cNvSpPr/>
          <p:nvPr/>
        </p:nvSpPr>
        <p:spPr>
          <a:xfrm>
            <a:off x="2030162" y="2009716"/>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0" name="Google Shape;380;p14"/>
          <p:cNvSpPr txBox="1"/>
          <p:nvPr/>
        </p:nvSpPr>
        <p:spPr>
          <a:xfrm>
            <a:off x="1045319" y="3451047"/>
            <a:ext cx="3073775"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Un gestionnaire de cas peut et doit fournir un soutien immédiat pour répondre aux besoins urgents.</a:t>
            </a:r>
            <a:endParaRPr sz="2000">
              <a:solidFill>
                <a:schemeClr val="dk1"/>
              </a:solidFill>
              <a:latin typeface="Arial"/>
              <a:ea typeface="Arial"/>
              <a:cs typeface="Arial"/>
              <a:sym typeface="Arial"/>
            </a:endParaRPr>
          </a:p>
        </p:txBody>
      </p:sp>
      <p:sp>
        <p:nvSpPr>
          <p:cNvPr id="381" name="Google Shape;381;p14"/>
          <p:cNvSpPr txBox="1"/>
          <p:nvPr/>
        </p:nvSpPr>
        <p:spPr>
          <a:xfrm>
            <a:off x="4523515" y="3451047"/>
            <a:ext cx="3352089"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Les besoins urgents peuvent être classés en 5 catégories : sécurité, santé physique, sexuelle et reproductive, santé mentale, organisation des soins et besoins fondamentaux.</a:t>
            </a:r>
            <a:endParaRPr sz="2000">
              <a:solidFill>
                <a:schemeClr val="dk1"/>
              </a:solidFill>
              <a:latin typeface="Arial"/>
              <a:ea typeface="Arial"/>
              <a:cs typeface="Arial"/>
              <a:sym typeface="Arial"/>
            </a:endParaRPr>
          </a:p>
        </p:txBody>
      </p:sp>
      <p:sp>
        <p:nvSpPr>
          <p:cNvPr id="382" name="Google Shape;382;p14"/>
          <p:cNvSpPr/>
          <p:nvPr/>
        </p:nvSpPr>
        <p:spPr>
          <a:xfrm>
            <a:off x="5673779" y="2009716"/>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3" name="Google Shape;383;p14"/>
          <p:cNvSpPr/>
          <p:nvPr/>
        </p:nvSpPr>
        <p:spPr>
          <a:xfrm>
            <a:off x="9291133" y="2009715"/>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4" name="Google Shape;384;p14"/>
          <p:cNvSpPr txBox="1"/>
          <p:nvPr/>
        </p:nvSpPr>
        <p:spPr>
          <a:xfrm>
            <a:off x="8280025" y="3451046"/>
            <a:ext cx="3073775"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Les besoins fondamentaux sont transversaux et peuvent avoir un impact sur la sécurité, la prise en charge, la santé et le bien-être de l'enfant. </a:t>
            </a:r>
            <a:endParaRPr sz="16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56995"/>
        </a:solidFill>
        <a:effectLst/>
      </p:bgPr>
    </p:bg>
    <p:spTree>
      <p:nvGrpSpPr>
        <p:cNvPr id="1" name="Shape 389"/>
        <p:cNvGrpSpPr/>
        <p:nvPr/>
      </p:nvGrpSpPr>
      <p:grpSpPr>
        <a:xfrm>
          <a:off x="0" y="0"/>
          <a:ext cx="0" cy="0"/>
          <a:chOff x="0" y="0"/>
          <a:chExt cx="0" cy="0"/>
        </a:xfrm>
      </p:grpSpPr>
      <p:sp>
        <p:nvSpPr>
          <p:cNvPr id="390" name="Google Shape;390;p15"/>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3</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Que puis-je faire lorsqu'un enfant a des besoins immédiats en matière de SMSPS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6"/>
          <p:cNvSpPr/>
          <p:nvPr/>
        </p:nvSpPr>
        <p:spPr>
          <a:xfrm>
            <a:off x="5198054" y="1360794"/>
            <a:ext cx="5754114" cy="456329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800" b="1">
                <a:solidFill>
                  <a:schemeClr val="dk1"/>
                </a:solidFill>
                <a:latin typeface="Arial"/>
                <a:ea typeface="Arial"/>
                <a:cs typeface="Arial"/>
                <a:sym typeface="Arial"/>
              </a:rPr>
              <a:t>Quels sont les besoins de la SMSPS auxquels il faut répondre immédiatement ? </a:t>
            </a:r>
            <a:endParaRPr sz="4800" b="1">
              <a:solidFill>
                <a:schemeClr val="dk1"/>
              </a:solidFill>
              <a:latin typeface="Arial"/>
              <a:ea typeface="Arial"/>
              <a:cs typeface="Arial"/>
              <a:sym typeface="Arial"/>
            </a:endParaRPr>
          </a:p>
        </p:txBody>
      </p:sp>
      <p:grpSp>
        <p:nvGrpSpPr>
          <p:cNvPr id="397" name="Google Shape;397;p16"/>
          <p:cNvGrpSpPr/>
          <p:nvPr/>
        </p:nvGrpSpPr>
        <p:grpSpPr>
          <a:xfrm>
            <a:off x="1117683" y="2194390"/>
            <a:ext cx="3415887" cy="2678824"/>
            <a:chOff x="1117683" y="2194390"/>
            <a:chExt cx="3415887" cy="2678824"/>
          </a:xfrm>
        </p:grpSpPr>
        <p:sp>
          <p:nvSpPr>
            <p:cNvPr id="398" name="Google Shape;398;p16"/>
            <p:cNvSpPr/>
            <p:nvPr/>
          </p:nvSpPr>
          <p:spPr>
            <a:xfrm>
              <a:off x="1117683" y="2194390"/>
              <a:ext cx="1792248" cy="1200806"/>
            </a:xfrm>
            <a:prstGeom prst="wedgeRoundRectCallout">
              <a:avLst>
                <a:gd name="adj1" fmla="val 19938"/>
                <a:gd name="adj2" fmla="val 69216"/>
                <a:gd name="adj3" fmla="val 1666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9" name="Google Shape;399;p16"/>
            <p:cNvSpPr/>
            <p:nvPr/>
          </p:nvSpPr>
          <p:spPr>
            <a:xfrm>
              <a:off x="3240911" y="3671195"/>
              <a:ext cx="1292659" cy="866081"/>
            </a:xfrm>
            <a:prstGeom prst="wedgeRoundRectCallout">
              <a:avLst>
                <a:gd name="adj1" fmla="val -20501"/>
                <a:gd name="adj2" fmla="val 64241"/>
                <a:gd name="adj3" fmla="val 1666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0" name="Google Shape;400;p16"/>
            <p:cNvSpPr/>
            <p:nvPr/>
          </p:nvSpPr>
          <p:spPr>
            <a:xfrm>
              <a:off x="1747778" y="4229639"/>
              <a:ext cx="1097717" cy="643575"/>
            </a:xfrm>
            <a:prstGeom prst="wedgeRoundRectCallout">
              <a:avLst>
                <a:gd name="adj1" fmla="val -20501"/>
                <a:gd name="adj2" fmla="val 84025"/>
                <a:gd name="adj3" fmla="val 1666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01" name="Google Shape;401;p1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Besoins urgents de la SMSPS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Besoins urgents du SMSPS</a:t>
            </a:r>
            <a:endParaRPr/>
          </a:p>
        </p:txBody>
      </p:sp>
      <p:sp>
        <p:nvSpPr>
          <p:cNvPr id="408" name="Google Shape;408;p17"/>
          <p:cNvSpPr txBox="1"/>
          <p:nvPr/>
        </p:nvSpPr>
        <p:spPr>
          <a:xfrm>
            <a:off x="2207862" y="2195869"/>
            <a:ext cx="20609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Autodestruction ou suicide </a:t>
            </a:r>
            <a:endParaRPr sz="2000">
              <a:solidFill>
                <a:schemeClr val="dk1"/>
              </a:solidFill>
              <a:latin typeface="Arial"/>
              <a:ea typeface="Arial"/>
              <a:cs typeface="Arial"/>
              <a:sym typeface="Arial"/>
            </a:endParaRPr>
          </a:p>
        </p:txBody>
      </p:sp>
      <p:sp>
        <p:nvSpPr>
          <p:cNvPr id="409" name="Google Shape;409;p17"/>
          <p:cNvSpPr txBox="1"/>
          <p:nvPr/>
        </p:nvSpPr>
        <p:spPr>
          <a:xfrm>
            <a:off x="5862308" y="2195594"/>
            <a:ext cx="20609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Nuire à autrui  </a:t>
            </a:r>
            <a:endParaRPr/>
          </a:p>
        </p:txBody>
      </p:sp>
      <p:sp>
        <p:nvSpPr>
          <p:cNvPr id="410" name="Google Shape;410;p17"/>
          <p:cNvSpPr txBox="1"/>
          <p:nvPr/>
        </p:nvSpPr>
        <p:spPr>
          <a:xfrm>
            <a:off x="9677400" y="2195594"/>
            <a:ext cx="170024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Psychose active ou récente</a:t>
            </a:r>
            <a:endParaRPr/>
          </a:p>
        </p:txBody>
      </p:sp>
      <p:sp>
        <p:nvSpPr>
          <p:cNvPr id="411" name="Google Shape;411;p17"/>
          <p:cNvSpPr txBox="1"/>
          <p:nvPr/>
        </p:nvSpPr>
        <p:spPr>
          <a:xfrm>
            <a:off x="2207862" y="4358517"/>
            <a:ext cx="20609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Crises d'épilepsie non contrôlées</a:t>
            </a:r>
            <a:endParaRPr/>
          </a:p>
        </p:txBody>
      </p:sp>
      <p:sp>
        <p:nvSpPr>
          <p:cNvPr id="412" name="Google Shape;412;p17"/>
          <p:cNvSpPr txBox="1"/>
          <p:nvPr/>
        </p:nvSpPr>
        <p:spPr>
          <a:xfrm>
            <a:off x="5862308" y="4315454"/>
            <a:ext cx="206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Conditions de consommation de substances non contrôlées</a:t>
            </a:r>
            <a:endParaRPr/>
          </a:p>
        </p:txBody>
      </p:sp>
      <p:grpSp>
        <p:nvGrpSpPr>
          <p:cNvPr id="413" name="Google Shape;413;p17"/>
          <p:cNvGrpSpPr/>
          <p:nvPr/>
        </p:nvGrpSpPr>
        <p:grpSpPr>
          <a:xfrm>
            <a:off x="696149" y="4048968"/>
            <a:ext cx="1192954" cy="1303678"/>
            <a:chOff x="6934339" y="4797164"/>
            <a:chExt cx="1232361" cy="1346745"/>
          </a:xfrm>
        </p:grpSpPr>
        <p:grpSp>
          <p:nvGrpSpPr>
            <p:cNvPr id="414" name="Google Shape;414;p17"/>
            <p:cNvGrpSpPr/>
            <p:nvPr/>
          </p:nvGrpSpPr>
          <p:grpSpPr>
            <a:xfrm>
              <a:off x="6934339" y="4886775"/>
              <a:ext cx="1232361" cy="1257134"/>
              <a:chOff x="7662737" y="4933947"/>
              <a:chExt cx="864452" cy="881827"/>
            </a:xfrm>
          </p:grpSpPr>
          <p:sp>
            <p:nvSpPr>
              <p:cNvPr id="415" name="Google Shape;415;p17"/>
              <p:cNvSpPr/>
              <p:nvPr/>
            </p:nvSpPr>
            <p:spPr>
              <a:xfrm>
                <a:off x="7662737" y="4933947"/>
                <a:ext cx="864452" cy="881827"/>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56995"/>
                  </a:solidFill>
                  <a:latin typeface="Calibri"/>
                  <a:ea typeface="Calibri"/>
                  <a:cs typeface="Calibri"/>
                  <a:sym typeface="Calibri"/>
                </a:endParaRPr>
              </a:p>
            </p:txBody>
          </p:sp>
          <p:sp>
            <p:nvSpPr>
              <p:cNvPr id="416" name="Google Shape;416;p17"/>
              <p:cNvSpPr/>
              <p:nvPr/>
            </p:nvSpPr>
            <p:spPr>
              <a:xfrm>
                <a:off x="7923857" y="5512539"/>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56995"/>
                  </a:solidFill>
                  <a:latin typeface="Calibri"/>
                  <a:ea typeface="Calibri"/>
                  <a:cs typeface="Calibri"/>
                  <a:sym typeface="Calibri"/>
                </a:endParaRPr>
              </a:p>
            </p:txBody>
          </p:sp>
        </p:grpSp>
        <p:sp>
          <p:nvSpPr>
            <p:cNvPr id="417" name="Google Shape;417;p17"/>
            <p:cNvSpPr/>
            <p:nvPr/>
          </p:nvSpPr>
          <p:spPr>
            <a:xfrm>
              <a:off x="7563876" y="4797164"/>
              <a:ext cx="551264" cy="576040"/>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156995"/>
                  </a:solidFill>
                  <a:latin typeface="Federo"/>
                  <a:ea typeface="Federo"/>
                  <a:cs typeface="Federo"/>
                  <a:sym typeface="Federo"/>
                </a:rPr>
                <a:t>!</a:t>
              </a:r>
              <a:endParaRPr/>
            </a:p>
          </p:txBody>
        </p:sp>
      </p:grpSp>
      <p:grpSp>
        <p:nvGrpSpPr>
          <p:cNvPr id="418" name="Google Shape;418;p17"/>
          <p:cNvGrpSpPr/>
          <p:nvPr/>
        </p:nvGrpSpPr>
        <p:grpSpPr>
          <a:xfrm>
            <a:off x="696149" y="1896265"/>
            <a:ext cx="1192954" cy="1303678"/>
            <a:chOff x="6934339" y="4797164"/>
            <a:chExt cx="1232361" cy="1346745"/>
          </a:xfrm>
        </p:grpSpPr>
        <p:grpSp>
          <p:nvGrpSpPr>
            <p:cNvPr id="419" name="Google Shape;419;p17"/>
            <p:cNvGrpSpPr/>
            <p:nvPr/>
          </p:nvGrpSpPr>
          <p:grpSpPr>
            <a:xfrm>
              <a:off x="6934339" y="4886775"/>
              <a:ext cx="1232361" cy="1257134"/>
              <a:chOff x="7662737" y="4933947"/>
              <a:chExt cx="864452" cy="881827"/>
            </a:xfrm>
          </p:grpSpPr>
          <p:sp>
            <p:nvSpPr>
              <p:cNvPr id="420" name="Google Shape;420;p17"/>
              <p:cNvSpPr/>
              <p:nvPr/>
            </p:nvSpPr>
            <p:spPr>
              <a:xfrm>
                <a:off x="7662737" y="4933947"/>
                <a:ext cx="864452" cy="881827"/>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56995"/>
                  </a:solidFill>
                  <a:latin typeface="Calibri"/>
                  <a:ea typeface="Calibri"/>
                  <a:cs typeface="Calibri"/>
                  <a:sym typeface="Calibri"/>
                </a:endParaRPr>
              </a:p>
            </p:txBody>
          </p:sp>
          <p:sp>
            <p:nvSpPr>
              <p:cNvPr id="421" name="Google Shape;421;p17"/>
              <p:cNvSpPr/>
              <p:nvPr/>
            </p:nvSpPr>
            <p:spPr>
              <a:xfrm>
                <a:off x="7923857" y="5512539"/>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56995"/>
                  </a:solidFill>
                  <a:latin typeface="Calibri"/>
                  <a:ea typeface="Calibri"/>
                  <a:cs typeface="Calibri"/>
                  <a:sym typeface="Calibri"/>
                </a:endParaRPr>
              </a:p>
            </p:txBody>
          </p:sp>
        </p:grpSp>
        <p:sp>
          <p:nvSpPr>
            <p:cNvPr id="422" name="Google Shape;422;p17"/>
            <p:cNvSpPr/>
            <p:nvPr/>
          </p:nvSpPr>
          <p:spPr>
            <a:xfrm>
              <a:off x="7563876" y="4797164"/>
              <a:ext cx="551264" cy="576040"/>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156995"/>
                  </a:solidFill>
                  <a:latin typeface="Federo"/>
                  <a:ea typeface="Federo"/>
                  <a:cs typeface="Federo"/>
                  <a:sym typeface="Federo"/>
                </a:rPr>
                <a:t>!</a:t>
              </a:r>
              <a:endParaRPr/>
            </a:p>
          </p:txBody>
        </p:sp>
      </p:grpSp>
      <p:grpSp>
        <p:nvGrpSpPr>
          <p:cNvPr id="423" name="Google Shape;423;p17"/>
          <p:cNvGrpSpPr/>
          <p:nvPr/>
        </p:nvGrpSpPr>
        <p:grpSpPr>
          <a:xfrm>
            <a:off x="4375318" y="4048968"/>
            <a:ext cx="1192954" cy="1303678"/>
            <a:chOff x="6934339" y="4797164"/>
            <a:chExt cx="1232361" cy="1346745"/>
          </a:xfrm>
        </p:grpSpPr>
        <p:grpSp>
          <p:nvGrpSpPr>
            <p:cNvPr id="424" name="Google Shape;424;p17"/>
            <p:cNvGrpSpPr/>
            <p:nvPr/>
          </p:nvGrpSpPr>
          <p:grpSpPr>
            <a:xfrm>
              <a:off x="6934339" y="4886775"/>
              <a:ext cx="1232361" cy="1257134"/>
              <a:chOff x="7662737" y="4933947"/>
              <a:chExt cx="864452" cy="881827"/>
            </a:xfrm>
          </p:grpSpPr>
          <p:sp>
            <p:nvSpPr>
              <p:cNvPr id="425" name="Google Shape;425;p17"/>
              <p:cNvSpPr/>
              <p:nvPr/>
            </p:nvSpPr>
            <p:spPr>
              <a:xfrm>
                <a:off x="7662737" y="4933947"/>
                <a:ext cx="864452" cy="881827"/>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56995"/>
                  </a:solidFill>
                  <a:latin typeface="Calibri"/>
                  <a:ea typeface="Calibri"/>
                  <a:cs typeface="Calibri"/>
                  <a:sym typeface="Calibri"/>
                </a:endParaRPr>
              </a:p>
            </p:txBody>
          </p:sp>
          <p:sp>
            <p:nvSpPr>
              <p:cNvPr id="426" name="Google Shape;426;p17"/>
              <p:cNvSpPr/>
              <p:nvPr/>
            </p:nvSpPr>
            <p:spPr>
              <a:xfrm>
                <a:off x="7923857" y="5512539"/>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56995"/>
                  </a:solidFill>
                  <a:latin typeface="Calibri"/>
                  <a:ea typeface="Calibri"/>
                  <a:cs typeface="Calibri"/>
                  <a:sym typeface="Calibri"/>
                </a:endParaRPr>
              </a:p>
            </p:txBody>
          </p:sp>
        </p:grpSp>
        <p:sp>
          <p:nvSpPr>
            <p:cNvPr id="427" name="Google Shape;427;p17"/>
            <p:cNvSpPr/>
            <p:nvPr/>
          </p:nvSpPr>
          <p:spPr>
            <a:xfrm>
              <a:off x="7563876" y="4797164"/>
              <a:ext cx="551264" cy="576040"/>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156995"/>
                  </a:solidFill>
                  <a:latin typeface="Federo"/>
                  <a:ea typeface="Federo"/>
                  <a:cs typeface="Federo"/>
                  <a:sym typeface="Federo"/>
                </a:rPr>
                <a:t>!</a:t>
              </a:r>
              <a:endParaRPr/>
            </a:p>
          </p:txBody>
        </p:sp>
      </p:grpSp>
      <p:grpSp>
        <p:nvGrpSpPr>
          <p:cNvPr id="428" name="Google Shape;428;p17"/>
          <p:cNvGrpSpPr/>
          <p:nvPr/>
        </p:nvGrpSpPr>
        <p:grpSpPr>
          <a:xfrm>
            <a:off x="4375318" y="1896265"/>
            <a:ext cx="1192954" cy="1303678"/>
            <a:chOff x="6934339" y="4797164"/>
            <a:chExt cx="1232361" cy="1346745"/>
          </a:xfrm>
        </p:grpSpPr>
        <p:grpSp>
          <p:nvGrpSpPr>
            <p:cNvPr id="429" name="Google Shape;429;p17"/>
            <p:cNvGrpSpPr/>
            <p:nvPr/>
          </p:nvGrpSpPr>
          <p:grpSpPr>
            <a:xfrm>
              <a:off x="6934339" y="4886775"/>
              <a:ext cx="1232361" cy="1257134"/>
              <a:chOff x="7662737" y="4933947"/>
              <a:chExt cx="864452" cy="881827"/>
            </a:xfrm>
          </p:grpSpPr>
          <p:sp>
            <p:nvSpPr>
              <p:cNvPr id="430" name="Google Shape;430;p17"/>
              <p:cNvSpPr/>
              <p:nvPr/>
            </p:nvSpPr>
            <p:spPr>
              <a:xfrm>
                <a:off x="7662737" y="4933947"/>
                <a:ext cx="864452" cy="881827"/>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56995"/>
                  </a:solidFill>
                  <a:latin typeface="Calibri"/>
                  <a:ea typeface="Calibri"/>
                  <a:cs typeface="Calibri"/>
                  <a:sym typeface="Calibri"/>
                </a:endParaRPr>
              </a:p>
            </p:txBody>
          </p:sp>
          <p:sp>
            <p:nvSpPr>
              <p:cNvPr id="431" name="Google Shape;431;p17"/>
              <p:cNvSpPr/>
              <p:nvPr/>
            </p:nvSpPr>
            <p:spPr>
              <a:xfrm>
                <a:off x="7923857" y="5512539"/>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56995"/>
                  </a:solidFill>
                  <a:latin typeface="Calibri"/>
                  <a:ea typeface="Calibri"/>
                  <a:cs typeface="Calibri"/>
                  <a:sym typeface="Calibri"/>
                </a:endParaRPr>
              </a:p>
            </p:txBody>
          </p:sp>
        </p:grpSp>
        <p:sp>
          <p:nvSpPr>
            <p:cNvPr id="432" name="Google Shape;432;p17"/>
            <p:cNvSpPr/>
            <p:nvPr/>
          </p:nvSpPr>
          <p:spPr>
            <a:xfrm>
              <a:off x="7563876" y="4797164"/>
              <a:ext cx="551264" cy="576040"/>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156995"/>
                  </a:solidFill>
                  <a:latin typeface="Federo"/>
                  <a:ea typeface="Federo"/>
                  <a:cs typeface="Federo"/>
                  <a:sym typeface="Federo"/>
                </a:rPr>
                <a:t>!</a:t>
              </a:r>
              <a:endParaRPr/>
            </a:p>
          </p:txBody>
        </p:sp>
      </p:grpSp>
      <p:grpSp>
        <p:nvGrpSpPr>
          <p:cNvPr id="433" name="Google Shape;433;p17"/>
          <p:cNvGrpSpPr/>
          <p:nvPr/>
        </p:nvGrpSpPr>
        <p:grpSpPr>
          <a:xfrm>
            <a:off x="8171585" y="1896265"/>
            <a:ext cx="1192954" cy="1303678"/>
            <a:chOff x="6934339" y="4797164"/>
            <a:chExt cx="1232361" cy="1346745"/>
          </a:xfrm>
        </p:grpSpPr>
        <p:grpSp>
          <p:nvGrpSpPr>
            <p:cNvPr id="434" name="Google Shape;434;p17"/>
            <p:cNvGrpSpPr/>
            <p:nvPr/>
          </p:nvGrpSpPr>
          <p:grpSpPr>
            <a:xfrm>
              <a:off x="6934339" y="4886775"/>
              <a:ext cx="1232361" cy="1257134"/>
              <a:chOff x="7662737" y="4933947"/>
              <a:chExt cx="864452" cy="881827"/>
            </a:xfrm>
          </p:grpSpPr>
          <p:sp>
            <p:nvSpPr>
              <p:cNvPr id="435" name="Google Shape;435;p17"/>
              <p:cNvSpPr/>
              <p:nvPr/>
            </p:nvSpPr>
            <p:spPr>
              <a:xfrm>
                <a:off x="7662737" y="4933947"/>
                <a:ext cx="864452" cy="881827"/>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56995"/>
                  </a:solidFill>
                  <a:latin typeface="Calibri"/>
                  <a:ea typeface="Calibri"/>
                  <a:cs typeface="Calibri"/>
                  <a:sym typeface="Calibri"/>
                </a:endParaRPr>
              </a:p>
            </p:txBody>
          </p:sp>
          <p:sp>
            <p:nvSpPr>
              <p:cNvPr id="436" name="Google Shape;436;p17"/>
              <p:cNvSpPr/>
              <p:nvPr/>
            </p:nvSpPr>
            <p:spPr>
              <a:xfrm>
                <a:off x="7923857" y="5512539"/>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56995"/>
                  </a:solidFill>
                  <a:latin typeface="Calibri"/>
                  <a:ea typeface="Calibri"/>
                  <a:cs typeface="Calibri"/>
                  <a:sym typeface="Calibri"/>
                </a:endParaRPr>
              </a:p>
            </p:txBody>
          </p:sp>
        </p:grpSp>
        <p:sp>
          <p:nvSpPr>
            <p:cNvPr id="437" name="Google Shape;437;p17"/>
            <p:cNvSpPr/>
            <p:nvPr/>
          </p:nvSpPr>
          <p:spPr>
            <a:xfrm>
              <a:off x="7563876" y="4797164"/>
              <a:ext cx="551264" cy="576040"/>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156995"/>
                  </a:solidFill>
                  <a:latin typeface="Federo"/>
                  <a:ea typeface="Federo"/>
                  <a:cs typeface="Federo"/>
                  <a:sym typeface="Federo"/>
                </a:rPr>
                <a:t>!</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Comment répondre aux besoins urgents du SMSPS</a:t>
            </a:r>
            <a:endParaRPr/>
          </a:p>
        </p:txBody>
      </p:sp>
      <p:sp>
        <p:nvSpPr>
          <p:cNvPr id="444" name="Google Shape;444;p18"/>
          <p:cNvSpPr txBox="1"/>
          <p:nvPr/>
        </p:nvSpPr>
        <p:spPr>
          <a:xfrm>
            <a:off x="606797" y="3662575"/>
            <a:ext cx="3798947" cy="230832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Utiliser vos compétences de base en matière de SMSPS et de communication empathique.</a:t>
            </a:r>
            <a:endParaRPr/>
          </a:p>
          <a:p>
            <a:pPr marL="342900" marR="0" lvl="0" indent="-34290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Écouter et rechercher les indicateurs de besoins urgents en matière de SMSPS</a:t>
            </a:r>
            <a:endParaRPr/>
          </a:p>
          <a:p>
            <a:pPr marL="342900" marR="0" lvl="0" indent="-34290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Reconnaître leur douleur et les soutenir.</a:t>
            </a:r>
            <a:endParaRPr/>
          </a:p>
        </p:txBody>
      </p:sp>
      <p:sp>
        <p:nvSpPr>
          <p:cNvPr id="445" name="Google Shape;445;p18"/>
          <p:cNvSpPr txBox="1"/>
          <p:nvPr/>
        </p:nvSpPr>
        <p:spPr>
          <a:xfrm>
            <a:off x="4506285" y="3662575"/>
            <a:ext cx="3099860" cy="258532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Contacter votre superviseur si des besoins urgents en matière de SMSPS ont été identifiés.</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Vous assurer qu'un enfant ayant des besoins urgents en matière de SMSPS n'est pas seul.</a:t>
            </a:r>
            <a:endParaRPr/>
          </a:p>
        </p:txBody>
      </p:sp>
      <p:sp>
        <p:nvSpPr>
          <p:cNvPr id="446" name="Google Shape;446;p18"/>
          <p:cNvSpPr txBox="1"/>
          <p:nvPr/>
        </p:nvSpPr>
        <p:spPr>
          <a:xfrm>
            <a:off x="7785846" y="3598163"/>
            <a:ext cx="4281463" cy="286232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Consulter la cartographie des services de soutien spécialisés de la SMSPS </a:t>
            </a:r>
            <a:endParaRPr/>
          </a:p>
          <a:p>
            <a:pPr marL="342900" marR="0" lvl="0" indent="-34290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Mettre en relation avec les services spécialisés ou professionnels de la SMSPS s'ils sont disponibles et dans l'intérêt de l'enfant.</a:t>
            </a:r>
            <a:endParaRPr/>
          </a:p>
          <a:p>
            <a:pPr marL="342900" marR="0" lvl="0" indent="-34290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Explorer le soutien communautaire du SMSPSsi aucun service spécialisé n'est disponible.</a:t>
            </a:r>
            <a:endParaRPr/>
          </a:p>
        </p:txBody>
      </p:sp>
      <p:pic>
        <p:nvPicPr>
          <p:cNvPr id="447" name="Google Shape;447;p18" descr="Marker with solid fill"/>
          <p:cNvPicPr preferRelativeResize="0"/>
          <p:nvPr/>
        </p:nvPicPr>
        <p:blipFill rotWithShape="1">
          <a:blip r:embed="rId3">
            <a:alphaModFix/>
          </a:blip>
          <a:srcRect/>
          <a:stretch/>
        </p:blipFill>
        <p:spPr>
          <a:xfrm>
            <a:off x="9248969" y="1814274"/>
            <a:ext cx="1157925" cy="1157925"/>
          </a:xfrm>
          <a:prstGeom prst="rect">
            <a:avLst/>
          </a:prstGeom>
          <a:noFill/>
          <a:ln>
            <a:noFill/>
          </a:ln>
        </p:spPr>
      </p:pic>
      <p:sp>
        <p:nvSpPr>
          <p:cNvPr id="448" name="Google Shape;448;p18"/>
          <p:cNvSpPr/>
          <p:nvPr/>
        </p:nvSpPr>
        <p:spPr>
          <a:xfrm>
            <a:off x="9023679" y="2781597"/>
            <a:ext cx="1547189" cy="321850"/>
          </a:xfrm>
          <a:custGeom>
            <a:avLst/>
            <a:gdLst/>
            <a:ahLst/>
            <a:cxnLst/>
            <a:rect l="l" t="t" r="r" b="b"/>
            <a:pathLst>
              <a:path w="2314937" h="266218" extrusionOk="0">
                <a:moveTo>
                  <a:pt x="0" y="254643"/>
                </a:moveTo>
                <a:lnTo>
                  <a:pt x="763930" y="0"/>
                </a:lnTo>
                <a:lnTo>
                  <a:pt x="1527859" y="266218"/>
                </a:lnTo>
                <a:lnTo>
                  <a:pt x="2314937" y="34724"/>
                </a:lnTo>
              </a:path>
            </a:pathLst>
          </a:custGeom>
          <a:noFill/>
          <a:ln w="5715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49" name="Google Shape;449;p18"/>
          <p:cNvGrpSpPr/>
          <p:nvPr/>
        </p:nvGrpSpPr>
        <p:grpSpPr>
          <a:xfrm>
            <a:off x="5627674" y="1823973"/>
            <a:ext cx="1039343" cy="1394964"/>
            <a:chOff x="5438539" y="7646118"/>
            <a:chExt cx="814830" cy="1093633"/>
          </a:xfrm>
        </p:grpSpPr>
        <p:sp>
          <p:nvSpPr>
            <p:cNvPr id="450" name="Google Shape;450;p18"/>
            <p:cNvSpPr/>
            <p:nvPr/>
          </p:nvSpPr>
          <p:spPr>
            <a:xfrm>
              <a:off x="5440940" y="8395605"/>
              <a:ext cx="323729" cy="344146"/>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1" name="Google Shape;451;p18"/>
            <p:cNvSpPr/>
            <p:nvPr/>
          </p:nvSpPr>
          <p:spPr>
            <a:xfrm>
              <a:off x="5438539" y="8011964"/>
              <a:ext cx="327409" cy="327409"/>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18"/>
            <p:cNvSpPr/>
            <p:nvPr/>
          </p:nvSpPr>
          <p:spPr>
            <a:xfrm>
              <a:off x="5928360" y="8029758"/>
              <a:ext cx="323730" cy="709993"/>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18"/>
            <p:cNvSpPr/>
            <p:nvPr/>
          </p:nvSpPr>
          <p:spPr>
            <a:xfrm>
              <a:off x="5925959" y="7646118"/>
              <a:ext cx="327410" cy="327409"/>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18"/>
            <p:cNvSpPr/>
            <p:nvPr/>
          </p:nvSpPr>
          <p:spPr>
            <a:xfrm rot="-8740439">
              <a:off x="5864557" y="8125814"/>
              <a:ext cx="101108" cy="244001"/>
            </a:xfrm>
            <a:prstGeom prst="round2SameRect">
              <a:avLst>
                <a:gd name="adj1" fmla="val 493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18"/>
            <p:cNvSpPr/>
            <p:nvPr/>
          </p:nvSpPr>
          <p:spPr>
            <a:xfrm rot="-7498798">
              <a:off x="5757134" y="8268990"/>
              <a:ext cx="101108" cy="165176"/>
            </a:xfrm>
            <a:prstGeom prst="round2SameRect">
              <a:avLst>
                <a:gd name="adj1" fmla="val 493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56" name="Google Shape;456;p18"/>
          <p:cNvGrpSpPr/>
          <p:nvPr/>
        </p:nvGrpSpPr>
        <p:grpSpPr>
          <a:xfrm>
            <a:off x="1588463" y="2301969"/>
            <a:ext cx="417621" cy="928316"/>
            <a:chOff x="5780074" y="2443021"/>
            <a:chExt cx="417621" cy="928316"/>
          </a:xfrm>
        </p:grpSpPr>
        <p:sp>
          <p:nvSpPr>
            <p:cNvPr id="457" name="Google Shape;457;p18"/>
            <p:cNvSpPr/>
            <p:nvPr/>
          </p:nvSpPr>
          <p:spPr>
            <a:xfrm>
              <a:off x="5783137" y="2932368"/>
              <a:ext cx="412927" cy="438969"/>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18"/>
            <p:cNvSpPr/>
            <p:nvPr/>
          </p:nvSpPr>
          <p:spPr>
            <a:xfrm>
              <a:off x="5780074" y="2443021"/>
              <a:ext cx="417621" cy="417621"/>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59" name="Google Shape;459;p18"/>
          <p:cNvSpPr/>
          <p:nvPr/>
        </p:nvSpPr>
        <p:spPr>
          <a:xfrm>
            <a:off x="1104418" y="1823973"/>
            <a:ext cx="532436" cy="368989"/>
          </a:xfrm>
          <a:prstGeom prst="wedgeRoundRectCallout">
            <a:avLst>
              <a:gd name="adj1" fmla="val 31341"/>
              <a:gd name="adj2" fmla="val 75048"/>
              <a:gd name="adj3" fmla="val 1666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60" name="Google Shape;460;p18"/>
          <p:cNvGrpSpPr/>
          <p:nvPr/>
        </p:nvGrpSpPr>
        <p:grpSpPr>
          <a:xfrm>
            <a:off x="2867325" y="1823973"/>
            <a:ext cx="417622" cy="1394964"/>
            <a:chOff x="6401795" y="1976373"/>
            <a:chExt cx="417622" cy="1394964"/>
          </a:xfrm>
        </p:grpSpPr>
        <p:sp>
          <p:nvSpPr>
            <p:cNvPr id="461" name="Google Shape;461;p18"/>
            <p:cNvSpPr/>
            <p:nvPr/>
          </p:nvSpPr>
          <p:spPr>
            <a:xfrm>
              <a:off x="6404857" y="2465718"/>
              <a:ext cx="412928" cy="905619"/>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18"/>
            <p:cNvSpPr/>
            <p:nvPr/>
          </p:nvSpPr>
          <p:spPr>
            <a:xfrm>
              <a:off x="6401795" y="1976373"/>
              <a:ext cx="417622" cy="417621"/>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463" name="Google Shape;463;p18"/>
          <p:cNvCxnSpPr/>
          <p:nvPr/>
        </p:nvCxnSpPr>
        <p:spPr>
          <a:xfrm flipH="1">
            <a:off x="2130992" y="2020849"/>
            <a:ext cx="746236" cy="249665"/>
          </a:xfrm>
          <a:prstGeom prst="straightConnector1">
            <a:avLst/>
          </a:prstGeom>
          <a:noFill/>
          <a:ln w="38100" cap="flat" cmpd="sng">
            <a:solidFill>
              <a:srgbClr val="156995"/>
            </a:solidFill>
            <a:prstDash val="dash"/>
            <a:miter lim="800000"/>
            <a:headEnd type="none" w="sm" len="sm"/>
            <a:tailEnd type="none" w="sm" len="sm"/>
          </a:ln>
        </p:spPr>
      </p:cxnSp>
      <p:sp>
        <p:nvSpPr>
          <p:cNvPr id="464" name="Google Shape;464;p18"/>
          <p:cNvSpPr/>
          <p:nvPr/>
        </p:nvSpPr>
        <p:spPr>
          <a:xfrm>
            <a:off x="2219441" y="2468048"/>
            <a:ext cx="532436" cy="368989"/>
          </a:xfrm>
          <a:prstGeom prst="wedgeRoundRectCallout">
            <a:avLst>
              <a:gd name="adj1" fmla="val 40037"/>
              <a:gd name="adj2" fmla="val -75522"/>
              <a:gd name="adj3" fmla="val 1666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470" name="Google Shape;470;p19"/>
          <p:cNvGrpSpPr/>
          <p:nvPr/>
        </p:nvGrpSpPr>
        <p:grpSpPr>
          <a:xfrm>
            <a:off x="9994118" y="33917"/>
            <a:ext cx="2057602" cy="1975956"/>
            <a:chOff x="9994118" y="33917"/>
            <a:chExt cx="2057602" cy="1975956"/>
          </a:xfrm>
        </p:grpSpPr>
        <p:sp>
          <p:nvSpPr>
            <p:cNvPr id="471" name="Google Shape;471;p19"/>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72" name="Google Shape;472;p19"/>
            <p:cNvGrpSpPr/>
            <p:nvPr/>
          </p:nvGrpSpPr>
          <p:grpSpPr>
            <a:xfrm>
              <a:off x="10621771" y="762700"/>
              <a:ext cx="562136" cy="634675"/>
              <a:chOff x="760175" y="830142"/>
              <a:chExt cx="867619" cy="979579"/>
            </a:xfrm>
          </p:grpSpPr>
          <p:sp>
            <p:nvSpPr>
              <p:cNvPr id="473" name="Google Shape;473;p19"/>
              <p:cNvSpPr/>
              <p:nvPr/>
            </p:nvSpPr>
            <p:spPr>
              <a:xfrm>
                <a:off x="864636" y="830142"/>
                <a:ext cx="763158"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73</a:t>
                </a:r>
                <a:endParaRPr/>
              </a:p>
            </p:txBody>
          </p:sp>
          <p:sp>
            <p:nvSpPr>
              <p:cNvPr id="474" name="Google Shape;474;p19"/>
              <p:cNvSpPr/>
              <p:nvPr/>
            </p:nvSpPr>
            <p:spPr>
              <a:xfrm>
                <a:off x="760175" y="830144"/>
                <a:ext cx="149292" cy="979577"/>
              </a:xfrm>
              <a:prstGeom prst="rect">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75" name="Google Shape;475;p19"/>
            <p:cNvGrpSpPr/>
            <p:nvPr/>
          </p:nvGrpSpPr>
          <p:grpSpPr>
            <a:xfrm>
              <a:off x="11325415" y="762701"/>
              <a:ext cx="182192" cy="634674"/>
              <a:chOff x="2121762" y="2323619"/>
              <a:chExt cx="200378" cy="825210"/>
            </a:xfrm>
          </p:grpSpPr>
          <p:sp>
            <p:nvSpPr>
              <p:cNvPr id="476" name="Google Shape;476;p19"/>
              <p:cNvSpPr/>
              <p:nvPr/>
            </p:nvSpPr>
            <p:spPr>
              <a:xfrm>
                <a:off x="2121763" y="2323619"/>
                <a:ext cx="200377" cy="172739"/>
              </a:xfrm>
              <a:prstGeom prst="triangle">
                <a:avLst>
                  <a:gd name="adj" fmla="val 5000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19"/>
              <p:cNvSpPr/>
              <p:nvPr/>
            </p:nvSpPr>
            <p:spPr>
              <a:xfrm>
                <a:off x="2121762" y="2496169"/>
                <a:ext cx="200377" cy="65266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478" name="Google Shape;478;p19"/>
          <p:cNvSpPr txBox="1">
            <a:spLocks noGrp="1"/>
          </p:cNvSpPr>
          <p:nvPr>
            <p:ph type="title"/>
          </p:nvPr>
        </p:nvSpPr>
        <p:spPr>
          <a:xfrm>
            <a:off x="838200" y="120516"/>
            <a:ext cx="9783570" cy="86896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56995"/>
              </a:buClr>
              <a:buSzPct val="100000"/>
              <a:buFont typeface="Arial"/>
              <a:buNone/>
            </a:pPr>
            <a:r>
              <a:rPr lang="en-GB" sz="3200" b="1">
                <a:latin typeface="Arial"/>
                <a:ea typeface="Arial"/>
                <a:cs typeface="Arial"/>
                <a:sym typeface="Arial"/>
              </a:rPr>
              <a:t>Enfants faisant l'objet de préoccupations urgentes de la part du SMSPS</a:t>
            </a:r>
            <a:endParaRPr/>
          </a:p>
        </p:txBody>
      </p:sp>
      <p:sp>
        <p:nvSpPr>
          <p:cNvPr id="479" name="Google Shape;479;p19"/>
          <p:cNvSpPr/>
          <p:nvPr/>
        </p:nvSpPr>
        <p:spPr>
          <a:xfrm>
            <a:off x="1384531" y="2419405"/>
            <a:ext cx="2821709" cy="2611120"/>
          </a:xfrm>
          <a:prstGeom prst="wedgeRoundRectCallout">
            <a:avLst>
              <a:gd name="adj1" fmla="val -62814"/>
              <a:gd name="adj2" fmla="val -19017"/>
              <a:gd name="adj3" fmla="val 16667"/>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Que doit écouter un gestionnaire de cas ?</a:t>
            </a:r>
            <a:endParaRPr/>
          </a:p>
        </p:txBody>
      </p:sp>
      <p:sp>
        <p:nvSpPr>
          <p:cNvPr id="480" name="Google Shape;480;p19"/>
          <p:cNvSpPr/>
          <p:nvPr/>
        </p:nvSpPr>
        <p:spPr>
          <a:xfrm>
            <a:off x="4828771" y="2419405"/>
            <a:ext cx="2821709" cy="2611120"/>
          </a:xfrm>
          <a:prstGeom prst="wedgeRoundRectCallout">
            <a:avLst>
              <a:gd name="adj1" fmla="val -19246"/>
              <a:gd name="adj2" fmla="val 59595"/>
              <a:gd name="adj3" fmla="val 16667"/>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Que doit rechercher un gestionnaire de cas ?</a:t>
            </a:r>
            <a:endParaRPr/>
          </a:p>
        </p:txBody>
      </p:sp>
      <p:sp>
        <p:nvSpPr>
          <p:cNvPr id="481" name="Google Shape;481;p19"/>
          <p:cNvSpPr/>
          <p:nvPr/>
        </p:nvSpPr>
        <p:spPr>
          <a:xfrm>
            <a:off x="8273011" y="2419405"/>
            <a:ext cx="2821709" cy="2611120"/>
          </a:xfrm>
          <a:prstGeom prst="wedgeRoundRectCallout">
            <a:avLst>
              <a:gd name="adj1" fmla="val 59608"/>
              <a:gd name="adj2" fmla="val -20186"/>
              <a:gd name="adj3" fmla="val 16667"/>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Que doit dire l</a:t>
            </a:r>
            <a:r>
              <a:rPr lang="en-GB" sz="2400">
                <a:solidFill>
                  <a:schemeClr val="dk1"/>
                </a:solidFill>
              </a:rPr>
              <a:t>e </a:t>
            </a:r>
            <a:r>
              <a:rPr lang="en-GB" sz="2400">
                <a:solidFill>
                  <a:schemeClr val="dk1"/>
                </a:solidFill>
                <a:latin typeface="Arial"/>
                <a:ea typeface="Arial"/>
                <a:cs typeface="Arial"/>
                <a:sym typeface="Arial"/>
              </a:rPr>
              <a:t>gestionnaire de cas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6995"/>
        </a:solidFill>
        <a:effectLst/>
      </p:bgPr>
    </p:bg>
    <p:spTree>
      <p:nvGrpSpPr>
        <p:cNvPr id="1" name="Shape 113"/>
        <p:cNvGrpSpPr/>
        <p:nvPr/>
      </p:nvGrpSpPr>
      <p:grpSpPr>
        <a:xfrm>
          <a:off x="0" y="0"/>
          <a:ext cx="0" cy="0"/>
          <a:chOff x="0" y="0"/>
          <a:chExt cx="0" cy="0"/>
        </a:xfrm>
      </p:grpSpPr>
      <p:sp>
        <p:nvSpPr>
          <p:cNvPr id="114" name="Google Shape;114;p2"/>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1</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Ouverture du module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0"/>
          <p:cNvSpPr/>
          <p:nvPr/>
        </p:nvSpPr>
        <p:spPr>
          <a:xfrm>
            <a:off x="4539793" y="2065056"/>
            <a:ext cx="3442626" cy="344262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2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Que faut-il écouter ?</a:t>
            </a:r>
            <a:endParaRPr/>
          </a:p>
        </p:txBody>
      </p:sp>
      <p:sp>
        <p:nvSpPr>
          <p:cNvPr id="489" name="Google Shape;489;p20"/>
          <p:cNvSpPr/>
          <p:nvPr/>
        </p:nvSpPr>
        <p:spPr>
          <a:xfrm>
            <a:off x="8296505" y="1516067"/>
            <a:ext cx="3057293" cy="1037063"/>
          </a:xfrm>
          <a:prstGeom prst="wedgeRoundRectCallout">
            <a:avLst>
              <a:gd name="adj1" fmla="val 42597"/>
              <a:gd name="adj2" fmla="val -68922"/>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Je veux juste disparaître</a:t>
            </a:r>
            <a:endParaRPr sz="2000">
              <a:solidFill>
                <a:schemeClr val="dk1"/>
              </a:solidFill>
              <a:latin typeface="Arial"/>
              <a:ea typeface="Arial"/>
              <a:cs typeface="Arial"/>
              <a:sym typeface="Arial"/>
            </a:endParaRPr>
          </a:p>
        </p:txBody>
      </p:sp>
      <p:sp>
        <p:nvSpPr>
          <p:cNvPr id="490" name="Google Shape;490;p20"/>
          <p:cNvSpPr/>
          <p:nvPr/>
        </p:nvSpPr>
        <p:spPr>
          <a:xfrm>
            <a:off x="4724397" y="1516066"/>
            <a:ext cx="3057293" cy="1037063"/>
          </a:xfrm>
          <a:prstGeom prst="wedgeRoundRectCallout">
            <a:avLst>
              <a:gd name="adj1" fmla="val 20217"/>
              <a:gd name="adj2" fmla="val -69997"/>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En vivant ceci, je me sens engourdi et mort</a:t>
            </a:r>
            <a:endParaRPr/>
          </a:p>
        </p:txBody>
      </p:sp>
      <p:sp>
        <p:nvSpPr>
          <p:cNvPr id="491" name="Google Shape;491;p20"/>
          <p:cNvSpPr/>
          <p:nvPr/>
        </p:nvSpPr>
        <p:spPr>
          <a:xfrm>
            <a:off x="1152289" y="1516065"/>
            <a:ext cx="3057293" cy="1037063"/>
          </a:xfrm>
          <a:prstGeom prst="wedgeRoundRectCallout">
            <a:avLst>
              <a:gd name="adj1" fmla="val -29641"/>
              <a:gd name="adj2" fmla="val -63724"/>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Je veux dormir et ne jamais me réveiller</a:t>
            </a:r>
            <a:endParaRPr sz="2000">
              <a:solidFill>
                <a:schemeClr val="dk1"/>
              </a:solidFill>
              <a:latin typeface="Arial"/>
              <a:ea typeface="Arial"/>
              <a:cs typeface="Arial"/>
              <a:sym typeface="Arial"/>
            </a:endParaRPr>
          </a:p>
        </p:txBody>
      </p:sp>
      <p:sp>
        <p:nvSpPr>
          <p:cNvPr id="492" name="Google Shape;492;p20"/>
          <p:cNvSpPr/>
          <p:nvPr/>
        </p:nvSpPr>
        <p:spPr>
          <a:xfrm>
            <a:off x="1152290" y="3137981"/>
            <a:ext cx="3057293" cy="1037063"/>
          </a:xfrm>
          <a:prstGeom prst="wedgeRoundRectCallout">
            <a:avLst>
              <a:gd name="adj1" fmla="val -57332"/>
              <a:gd name="adj2" fmla="val 4346"/>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Personne ne se soucie de ce que je fais</a:t>
            </a:r>
            <a:endParaRPr/>
          </a:p>
        </p:txBody>
      </p:sp>
      <p:sp>
        <p:nvSpPr>
          <p:cNvPr id="493" name="Google Shape;493;p20"/>
          <p:cNvSpPr/>
          <p:nvPr/>
        </p:nvSpPr>
        <p:spPr>
          <a:xfrm>
            <a:off x="8296504" y="3137980"/>
            <a:ext cx="3057293" cy="1037063"/>
          </a:xfrm>
          <a:prstGeom prst="wedgeRoundRectCallout">
            <a:avLst>
              <a:gd name="adj1" fmla="val 58382"/>
              <a:gd name="adj2" fmla="val -7780"/>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J'ai un plan pour me venger</a:t>
            </a:r>
            <a:endParaRPr sz="2000">
              <a:solidFill>
                <a:schemeClr val="dk1"/>
              </a:solidFill>
              <a:latin typeface="Arial"/>
              <a:ea typeface="Arial"/>
              <a:cs typeface="Arial"/>
              <a:sym typeface="Arial"/>
            </a:endParaRPr>
          </a:p>
        </p:txBody>
      </p:sp>
      <p:sp>
        <p:nvSpPr>
          <p:cNvPr id="494" name="Google Shape;494;p20"/>
          <p:cNvSpPr/>
          <p:nvPr/>
        </p:nvSpPr>
        <p:spPr>
          <a:xfrm>
            <a:off x="4724396" y="4759901"/>
            <a:ext cx="3057293" cy="1037063"/>
          </a:xfrm>
          <a:prstGeom prst="wedgeRoundRectCallout">
            <a:avLst>
              <a:gd name="adj1" fmla="val 16387"/>
              <a:gd name="adj2" fmla="val 75164"/>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J'ai déjà essayé de me tuer</a:t>
            </a:r>
            <a:endParaRPr sz="2000">
              <a:solidFill>
                <a:schemeClr val="dk1"/>
              </a:solidFill>
              <a:latin typeface="Arial"/>
              <a:ea typeface="Arial"/>
              <a:cs typeface="Arial"/>
              <a:sym typeface="Arial"/>
            </a:endParaRPr>
          </a:p>
        </p:txBody>
      </p:sp>
      <p:sp>
        <p:nvSpPr>
          <p:cNvPr id="495" name="Google Shape;495;p20"/>
          <p:cNvSpPr/>
          <p:nvPr/>
        </p:nvSpPr>
        <p:spPr>
          <a:xfrm>
            <a:off x="8296503" y="4759898"/>
            <a:ext cx="3057293" cy="1037063"/>
          </a:xfrm>
          <a:prstGeom prst="wedgeRoundRectCallout">
            <a:avLst>
              <a:gd name="adj1" fmla="val 41149"/>
              <a:gd name="adj2" fmla="val 75941"/>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Ce sera mieux si je suis parti</a:t>
            </a:r>
            <a:endParaRPr sz="2000">
              <a:solidFill>
                <a:schemeClr val="dk1"/>
              </a:solidFill>
              <a:latin typeface="Arial"/>
              <a:ea typeface="Arial"/>
              <a:cs typeface="Arial"/>
              <a:sym typeface="Arial"/>
            </a:endParaRPr>
          </a:p>
        </p:txBody>
      </p:sp>
      <p:sp>
        <p:nvSpPr>
          <p:cNvPr id="496" name="Google Shape;496;p20"/>
          <p:cNvSpPr/>
          <p:nvPr/>
        </p:nvSpPr>
        <p:spPr>
          <a:xfrm>
            <a:off x="1152289" y="4759901"/>
            <a:ext cx="3057293" cy="1037063"/>
          </a:xfrm>
          <a:prstGeom prst="wedgeRoundRectCallout">
            <a:avLst>
              <a:gd name="adj1" fmla="val -58111"/>
              <a:gd name="adj2" fmla="val 22656"/>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Je ne peux pas vivre à travers ça</a:t>
            </a:r>
            <a:endParaRPr sz="2000">
              <a:solidFill>
                <a:schemeClr val="dk1"/>
              </a:solidFill>
              <a:latin typeface="Arial"/>
              <a:ea typeface="Arial"/>
              <a:cs typeface="Arial"/>
              <a:sym typeface="Arial"/>
            </a:endParaRPr>
          </a:p>
        </p:txBody>
      </p:sp>
      <p:pic>
        <p:nvPicPr>
          <p:cNvPr id="497" name="Google Shape;497;p20" descr="Ear outline"/>
          <p:cNvPicPr preferRelativeResize="0"/>
          <p:nvPr/>
        </p:nvPicPr>
        <p:blipFill rotWithShape="1">
          <a:blip r:embed="rId3">
            <a:alphaModFix/>
          </a:blip>
          <a:srcRect/>
          <a:stretch/>
        </p:blipFill>
        <p:spPr>
          <a:xfrm>
            <a:off x="5253027" y="2778290"/>
            <a:ext cx="2016158" cy="201615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1"/>
          <p:cNvSpPr/>
          <p:nvPr/>
        </p:nvSpPr>
        <p:spPr>
          <a:xfrm>
            <a:off x="971699" y="4798625"/>
            <a:ext cx="3229821" cy="1037063"/>
          </a:xfrm>
          <a:prstGeom prst="wedgeRoundRectCallout">
            <a:avLst>
              <a:gd name="adj1" fmla="val 32446"/>
              <a:gd name="adj2" fmla="val -75313"/>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Changements dans l'appétit, l'apparence physique, les habitudes de sommeil</a:t>
            </a:r>
            <a:endParaRPr sz="1800">
              <a:solidFill>
                <a:schemeClr val="dk1"/>
              </a:solidFill>
              <a:latin typeface="Arial"/>
              <a:ea typeface="Arial"/>
              <a:cs typeface="Arial"/>
              <a:sym typeface="Arial"/>
            </a:endParaRPr>
          </a:p>
        </p:txBody>
      </p:sp>
      <p:sp>
        <p:nvSpPr>
          <p:cNvPr id="504" name="Google Shape;504;p21"/>
          <p:cNvSpPr/>
          <p:nvPr/>
        </p:nvSpPr>
        <p:spPr>
          <a:xfrm>
            <a:off x="4531731" y="2065056"/>
            <a:ext cx="3442626" cy="344262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2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Que faut-il rechercher ?</a:t>
            </a:r>
            <a:endParaRPr/>
          </a:p>
        </p:txBody>
      </p:sp>
      <p:sp>
        <p:nvSpPr>
          <p:cNvPr id="506" name="Google Shape;506;p21"/>
          <p:cNvSpPr/>
          <p:nvPr/>
        </p:nvSpPr>
        <p:spPr>
          <a:xfrm>
            <a:off x="8288445" y="1423926"/>
            <a:ext cx="3057293" cy="1037063"/>
          </a:xfrm>
          <a:prstGeom prst="wedgeRoundRectCallout">
            <a:avLst>
              <a:gd name="adj1" fmla="val -35082"/>
              <a:gd name="adj2" fmla="val 79256"/>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Des changements d'humeur rapides</a:t>
            </a:r>
            <a:endParaRPr sz="2000">
              <a:solidFill>
                <a:schemeClr val="dk1"/>
              </a:solidFill>
              <a:latin typeface="Arial"/>
              <a:ea typeface="Arial"/>
              <a:cs typeface="Arial"/>
              <a:sym typeface="Arial"/>
            </a:endParaRPr>
          </a:p>
        </p:txBody>
      </p:sp>
      <p:sp>
        <p:nvSpPr>
          <p:cNvPr id="507" name="Google Shape;507;p21"/>
          <p:cNvSpPr/>
          <p:nvPr/>
        </p:nvSpPr>
        <p:spPr>
          <a:xfrm>
            <a:off x="4724399" y="1423925"/>
            <a:ext cx="3057293" cy="1037063"/>
          </a:xfrm>
          <a:prstGeom prst="wedgeRoundRectCallout">
            <a:avLst>
              <a:gd name="adj1" fmla="val -11354"/>
              <a:gd name="adj2" fmla="val 74507"/>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Apparaître retiré ou plus calme que d'habitude</a:t>
            </a:r>
            <a:endParaRPr sz="2000">
              <a:solidFill>
                <a:schemeClr val="dk1"/>
              </a:solidFill>
              <a:latin typeface="Arial"/>
              <a:ea typeface="Arial"/>
              <a:cs typeface="Arial"/>
              <a:sym typeface="Arial"/>
            </a:endParaRPr>
          </a:p>
        </p:txBody>
      </p:sp>
      <p:sp>
        <p:nvSpPr>
          <p:cNvPr id="508" name="Google Shape;508;p21"/>
          <p:cNvSpPr/>
          <p:nvPr/>
        </p:nvSpPr>
        <p:spPr>
          <a:xfrm>
            <a:off x="971701" y="1423924"/>
            <a:ext cx="3229821" cy="1037063"/>
          </a:xfrm>
          <a:prstGeom prst="wedgeRoundRectCallout">
            <a:avLst>
              <a:gd name="adj1" fmla="val 36823"/>
              <a:gd name="adj2" fmla="val 80780"/>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présenter des coupures, des égratignures ou des ecchymoses inexpliquées</a:t>
            </a:r>
            <a:endParaRPr/>
          </a:p>
        </p:txBody>
      </p:sp>
      <p:sp>
        <p:nvSpPr>
          <p:cNvPr id="509" name="Google Shape;509;p21"/>
          <p:cNvSpPr/>
          <p:nvPr/>
        </p:nvSpPr>
        <p:spPr>
          <a:xfrm>
            <a:off x="971700" y="3172329"/>
            <a:ext cx="3229821" cy="1037063"/>
          </a:xfrm>
          <a:prstGeom prst="wedgeRoundRectCallout">
            <a:avLst>
              <a:gd name="adj1" fmla="val 62719"/>
              <a:gd name="adj2" fmla="val 22715"/>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Se mettre en colère ou s'énerver facilement</a:t>
            </a:r>
            <a:endParaRPr sz="2000">
              <a:solidFill>
                <a:schemeClr val="dk1"/>
              </a:solidFill>
              <a:latin typeface="Arial"/>
              <a:ea typeface="Arial"/>
              <a:cs typeface="Arial"/>
              <a:sym typeface="Arial"/>
            </a:endParaRPr>
          </a:p>
        </p:txBody>
      </p:sp>
      <p:sp>
        <p:nvSpPr>
          <p:cNvPr id="510" name="Google Shape;510;p21"/>
          <p:cNvSpPr/>
          <p:nvPr/>
        </p:nvSpPr>
        <p:spPr>
          <a:xfrm>
            <a:off x="8296506" y="3172328"/>
            <a:ext cx="3057293" cy="1037063"/>
          </a:xfrm>
          <a:prstGeom prst="wedgeRoundRectCallout">
            <a:avLst>
              <a:gd name="adj1" fmla="val -64576"/>
              <a:gd name="adj2" fmla="val 13038"/>
              <a:gd name="adj3" fmla="val 16667"/>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Perte de conscience </a:t>
            </a:r>
            <a:endParaRPr sz="2000">
              <a:solidFill>
                <a:schemeClr val="dk1"/>
              </a:solidFill>
              <a:latin typeface="Arial"/>
              <a:ea typeface="Arial"/>
              <a:cs typeface="Arial"/>
              <a:sym typeface="Arial"/>
            </a:endParaRPr>
          </a:p>
        </p:txBody>
      </p:sp>
      <p:sp>
        <p:nvSpPr>
          <p:cNvPr id="511" name="Google Shape;511;p21"/>
          <p:cNvSpPr/>
          <p:nvPr/>
        </p:nvSpPr>
        <p:spPr>
          <a:xfrm>
            <a:off x="4716336" y="4798625"/>
            <a:ext cx="3057293" cy="1037063"/>
          </a:xfrm>
          <a:prstGeom prst="wedgeRoundRectCallout">
            <a:avLst>
              <a:gd name="adj1" fmla="val 10571"/>
              <a:gd name="adj2" fmla="val -76688"/>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Cesser de participer à des activités régulières</a:t>
            </a:r>
            <a:endParaRPr/>
          </a:p>
        </p:txBody>
      </p:sp>
      <p:sp>
        <p:nvSpPr>
          <p:cNvPr id="512" name="Google Shape;512;p21"/>
          <p:cNvSpPr/>
          <p:nvPr/>
        </p:nvSpPr>
        <p:spPr>
          <a:xfrm>
            <a:off x="8288443" y="4798622"/>
            <a:ext cx="3057293" cy="1037063"/>
          </a:xfrm>
          <a:prstGeom prst="wedgeRoundRectCallout">
            <a:avLst>
              <a:gd name="adj1" fmla="val -33208"/>
              <a:gd name="adj2" fmla="val -78360"/>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Perte du contrôle et des fonctions du corps</a:t>
            </a:r>
            <a:endParaRPr/>
          </a:p>
        </p:txBody>
      </p:sp>
      <p:pic>
        <p:nvPicPr>
          <p:cNvPr id="513" name="Google Shape;513;p21" descr="Eyes outline"/>
          <p:cNvPicPr preferRelativeResize="0"/>
          <p:nvPr/>
        </p:nvPicPr>
        <p:blipFill rotWithShape="1">
          <a:blip r:embed="rId3">
            <a:alphaModFix/>
          </a:blip>
          <a:srcRect/>
          <a:stretch/>
        </p:blipFill>
        <p:spPr>
          <a:xfrm>
            <a:off x="5207983" y="2584746"/>
            <a:ext cx="2090121" cy="20901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2"/>
          <p:cNvSpPr/>
          <p:nvPr/>
        </p:nvSpPr>
        <p:spPr>
          <a:xfrm>
            <a:off x="4531731" y="2065056"/>
            <a:ext cx="3442626" cy="344262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2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Que dire ?</a:t>
            </a:r>
            <a:endParaRPr/>
          </a:p>
        </p:txBody>
      </p:sp>
      <p:sp>
        <p:nvSpPr>
          <p:cNvPr id="521" name="Google Shape;521;p22"/>
          <p:cNvSpPr/>
          <p:nvPr/>
        </p:nvSpPr>
        <p:spPr>
          <a:xfrm>
            <a:off x="8382771" y="2001478"/>
            <a:ext cx="3057293" cy="1037063"/>
          </a:xfrm>
          <a:prstGeom prst="wedgeRoundRectCallout">
            <a:avLst>
              <a:gd name="adj1" fmla="val -35913"/>
              <a:gd name="adj2" fmla="val 75582"/>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Merci de me dire comment vous vous sentez.</a:t>
            </a:r>
            <a:endParaRPr sz="2000">
              <a:solidFill>
                <a:schemeClr val="dk1"/>
              </a:solidFill>
              <a:latin typeface="Arial"/>
              <a:ea typeface="Arial"/>
              <a:cs typeface="Arial"/>
              <a:sym typeface="Arial"/>
            </a:endParaRPr>
          </a:p>
        </p:txBody>
      </p:sp>
      <p:sp>
        <p:nvSpPr>
          <p:cNvPr id="522" name="Google Shape;522;p22"/>
          <p:cNvSpPr/>
          <p:nvPr/>
        </p:nvSpPr>
        <p:spPr>
          <a:xfrm>
            <a:off x="4724399" y="1326685"/>
            <a:ext cx="3057293" cy="1037063"/>
          </a:xfrm>
          <a:prstGeom prst="wedgeRoundRectCallout">
            <a:avLst>
              <a:gd name="adj1" fmla="val -20077"/>
              <a:gd name="adj2" fmla="val 81855"/>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Je suis là pour vous soutenir.</a:t>
            </a:r>
            <a:endParaRPr sz="2000">
              <a:solidFill>
                <a:schemeClr val="dk1"/>
              </a:solidFill>
              <a:latin typeface="Arial"/>
              <a:ea typeface="Arial"/>
              <a:cs typeface="Arial"/>
              <a:sym typeface="Arial"/>
            </a:endParaRPr>
          </a:p>
        </p:txBody>
      </p:sp>
      <p:sp>
        <p:nvSpPr>
          <p:cNvPr id="523" name="Google Shape;523;p22"/>
          <p:cNvSpPr/>
          <p:nvPr/>
        </p:nvSpPr>
        <p:spPr>
          <a:xfrm>
            <a:off x="1152291" y="2001476"/>
            <a:ext cx="3057293" cy="1037063"/>
          </a:xfrm>
          <a:prstGeom prst="wedgeRoundRectCallout">
            <a:avLst>
              <a:gd name="adj1" fmla="val 36823"/>
              <a:gd name="adj2" fmla="val 80780"/>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Quelles seraient, selon vous, les étapes utiles à franchir ?</a:t>
            </a:r>
            <a:endParaRPr/>
          </a:p>
        </p:txBody>
      </p:sp>
      <p:sp>
        <p:nvSpPr>
          <p:cNvPr id="524" name="Google Shape;524;p22"/>
          <p:cNvSpPr/>
          <p:nvPr/>
        </p:nvSpPr>
        <p:spPr>
          <a:xfrm>
            <a:off x="8469034" y="3657441"/>
            <a:ext cx="3057293" cy="1037063"/>
          </a:xfrm>
          <a:prstGeom prst="wedgeRoundRectCallout">
            <a:avLst>
              <a:gd name="adj1" fmla="val -61668"/>
              <a:gd name="adj2" fmla="val 792"/>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Depuis combien de temps vous sentez-vous comme ça ?</a:t>
            </a:r>
            <a:endParaRPr sz="2000">
              <a:solidFill>
                <a:schemeClr val="dk1"/>
              </a:solidFill>
              <a:latin typeface="Arial"/>
              <a:ea typeface="Arial"/>
              <a:cs typeface="Arial"/>
              <a:sym typeface="Arial"/>
            </a:endParaRPr>
          </a:p>
        </p:txBody>
      </p:sp>
      <p:sp>
        <p:nvSpPr>
          <p:cNvPr id="525" name="Google Shape;525;p22"/>
          <p:cNvSpPr/>
          <p:nvPr/>
        </p:nvSpPr>
        <p:spPr>
          <a:xfrm>
            <a:off x="1280354" y="3775246"/>
            <a:ext cx="3057293" cy="1037063"/>
          </a:xfrm>
          <a:prstGeom prst="wedgeRoundRectCallout">
            <a:avLst>
              <a:gd name="adj1" fmla="val 62749"/>
              <a:gd name="adj2" fmla="val -36723"/>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Si vous voulez en parler, je suis là pour vous écouter.</a:t>
            </a:r>
            <a:endParaRPr/>
          </a:p>
        </p:txBody>
      </p:sp>
      <p:pic>
        <p:nvPicPr>
          <p:cNvPr id="526" name="Google Shape;526;p22"/>
          <p:cNvPicPr preferRelativeResize="0"/>
          <p:nvPr/>
        </p:nvPicPr>
        <p:blipFill rotWithShape="1">
          <a:blip r:embed="rId3">
            <a:alphaModFix/>
          </a:blip>
          <a:srcRect/>
          <a:stretch/>
        </p:blipFill>
        <p:spPr>
          <a:xfrm>
            <a:off x="5364578" y="2767053"/>
            <a:ext cx="1905000" cy="1905000"/>
          </a:xfrm>
          <a:prstGeom prst="rect">
            <a:avLst/>
          </a:prstGeom>
          <a:noFill/>
          <a:ln>
            <a:noFill/>
          </a:ln>
        </p:spPr>
      </p:pic>
      <p:sp>
        <p:nvSpPr>
          <p:cNvPr id="527" name="Google Shape;527;p22"/>
          <p:cNvSpPr/>
          <p:nvPr/>
        </p:nvSpPr>
        <p:spPr>
          <a:xfrm>
            <a:off x="4903449" y="4834761"/>
            <a:ext cx="3057293" cy="1396496"/>
          </a:xfrm>
          <a:prstGeom prst="wedgeRoundRectCallout">
            <a:avLst>
              <a:gd name="adj1" fmla="val 16428"/>
              <a:gd name="adj2" fmla="val -66215"/>
              <a:gd name="adj3" fmla="val 16667"/>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dk1"/>
                </a:solidFill>
                <a:latin typeface="Arial"/>
                <a:ea typeface="Arial"/>
                <a:cs typeface="Arial"/>
                <a:sym typeface="Arial"/>
              </a:rPr>
              <a:t>Lorsque vous vous sentez ainsi, y a-t-il quelque chose que vous ou d'autres personnes font pour vous aider à vous sentir mieux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3"/>
          <p:cNvSpPr txBox="1">
            <a:spLocks noGrp="1"/>
          </p:cNvSpPr>
          <p:nvPr>
            <p:ph type="title"/>
          </p:nvPr>
        </p:nvSpPr>
        <p:spPr>
          <a:xfrm>
            <a:off x="-6485" y="-123705"/>
            <a:ext cx="12198485"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2800"/>
              <a:buFont typeface="Arial"/>
              <a:buNone/>
            </a:pPr>
            <a:r>
              <a:rPr lang="en-GB" sz="2800"/>
              <a:t>Mesures à prendre immédiatement si l'enfant présente un risque de suicide ou d'automutilation</a:t>
            </a:r>
            <a:endParaRPr sz="2800"/>
          </a:p>
        </p:txBody>
      </p:sp>
      <p:sp>
        <p:nvSpPr>
          <p:cNvPr id="534" name="Google Shape;534;p23"/>
          <p:cNvSpPr txBox="1"/>
          <p:nvPr/>
        </p:nvSpPr>
        <p:spPr>
          <a:xfrm>
            <a:off x="1277003" y="1425470"/>
            <a:ext cx="7150714" cy="10129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GB" sz="2400" b="1" i="0" u="none" strike="noStrike" cap="none">
                <a:solidFill>
                  <a:schemeClr val="dk1"/>
                </a:solidFill>
                <a:latin typeface="Arial"/>
                <a:ea typeface="Arial"/>
                <a:cs typeface="Arial"/>
                <a:sym typeface="Arial"/>
              </a:rPr>
              <a:t>Contactez votre superviseur (et/ou votre référent)</a:t>
            </a:r>
            <a:endParaRPr/>
          </a:p>
          <a:p>
            <a:pPr marL="0" marR="0" lvl="0" indent="0" algn="l" rtl="0">
              <a:lnSpc>
                <a:spcPct val="100000"/>
              </a:lnSpc>
              <a:spcBef>
                <a:spcPts val="1000"/>
              </a:spcBef>
              <a:spcAft>
                <a:spcPts val="0"/>
              </a:spcAft>
              <a:buNone/>
            </a:pPr>
            <a:r>
              <a:rPr lang="en-GB" sz="2400" b="0" i="0" u="none" strike="noStrike" cap="none">
                <a:solidFill>
                  <a:srgbClr val="000000"/>
                </a:solidFill>
                <a:latin typeface="Arial"/>
                <a:ea typeface="Arial"/>
                <a:cs typeface="Arial"/>
                <a:sym typeface="Arial"/>
              </a:rPr>
              <a:t>Expliquez cela à l'enfant : </a:t>
            </a:r>
            <a:endParaRPr/>
          </a:p>
        </p:txBody>
      </p:sp>
      <p:cxnSp>
        <p:nvCxnSpPr>
          <p:cNvPr id="535" name="Google Shape;535;p23"/>
          <p:cNvCxnSpPr/>
          <p:nvPr/>
        </p:nvCxnSpPr>
        <p:spPr>
          <a:xfrm>
            <a:off x="713534" y="1005840"/>
            <a:ext cx="0" cy="4739640"/>
          </a:xfrm>
          <a:prstGeom prst="straightConnector1">
            <a:avLst/>
          </a:prstGeom>
          <a:noFill/>
          <a:ln w="38100" cap="flat" cmpd="sng">
            <a:solidFill>
              <a:srgbClr val="156995"/>
            </a:solidFill>
            <a:prstDash val="solid"/>
            <a:miter lim="800000"/>
            <a:headEnd type="none" w="sm" len="sm"/>
            <a:tailEnd type="stealth" w="med" len="med"/>
          </a:ln>
        </p:spPr>
      </p:cxnSp>
      <p:sp>
        <p:nvSpPr>
          <p:cNvPr id="536" name="Google Shape;536;p23"/>
          <p:cNvSpPr/>
          <p:nvPr/>
        </p:nvSpPr>
        <p:spPr>
          <a:xfrm>
            <a:off x="1277003" y="3185160"/>
            <a:ext cx="10625436" cy="2560320"/>
          </a:xfrm>
          <a:prstGeom prst="wedgeRoundRectCallout">
            <a:avLst>
              <a:gd name="adj1" fmla="val -28396"/>
              <a:gd name="adj2" fmla="val -62224"/>
              <a:gd name="adj3" fmla="val 16667"/>
            </a:avLst>
          </a:prstGeom>
          <a:solidFill>
            <a:srgbClr val="9BD3F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i="1">
              <a:solidFill>
                <a:schemeClr val="dk1"/>
              </a:solidFill>
              <a:latin typeface="Arial"/>
              <a:ea typeface="Arial"/>
              <a:cs typeface="Arial"/>
              <a:sym typeface="Arial"/>
            </a:endParaRPr>
          </a:p>
        </p:txBody>
      </p:sp>
      <p:sp>
        <p:nvSpPr>
          <p:cNvPr id="537" name="Google Shape;537;p23"/>
          <p:cNvSpPr/>
          <p:nvPr/>
        </p:nvSpPr>
        <p:spPr>
          <a:xfrm>
            <a:off x="341732" y="1425470"/>
            <a:ext cx="743603" cy="743603"/>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156995"/>
                </a:solidFill>
                <a:latin typeface="Arial"/>
                <a:ea typeface="Arial"/>
                <a:cs typeface="Arial"/>
                <a:sym typeface="Arial"/>
              </a:rPr>
              <a:t>1</a:t>
            </a:r>
            <a:endParaRPr sz="2800" b="1">
              <a:solidFill>
                <a:srgbClr val="156995"/>
              </a:solidFill>
              <a:latin typeface="Arial"/>
              <a:ea typeface="Arial"/>
              <a:cs typeface="Arial"/>
              <a:sym typeface="Arial"/>
            </a:endParaRPr>
          </a:p>
        </p:txBody>
      </p:sp>
      <p:sp>
        <p:nvSpPr>
          <p:cNvPr id="538" name="Google Shape;538;p23"/>
          <p:cNvSpPr txBox="1"/>
          <p:nvPr/>
        </p:nvSpPr>
        <p:spPr>
          <a:xfrm>
            <a:off x="1674786" y="3429000"/>
            <a:ext cx="5099361"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i="1">
                <a:solidFill>
                  <a:schemeClr val="dk1"/>
                </a:solidFill>
                <a:latin typeface="Arial"/>
                <a:ea typeface="Arial"/>
                <a:cs typeface="Arial"/>
                <a:sym typeface="Arial"/>
              </a:rPr>
              <a:t>D'après ce que vous m'avez décrit, je suis inquiet pour votre sécurité. Comme je l'ai déjà mentionné, si je pense que vous risquez de mettre fin à vos jours, je dois contacter mon superviseur (et/ou référent).</a:t>
            </a:r>
            <a:endParaRPr/>
          </a:p>
        </p:txBody>
      </p:sp>
      <p:sp>
        <p:nvSpPr>
          <p:cNvPr id="539" name="Google Shape;539;p23"/>
          <p:cNvSpPr txBox="1"/>
          <p:nvPr/>
        </p:nvSpPr>
        <p:spPr>
          <a:xfrm>
            <a:off x="7171930" y="3227070"/>
            <a:ext cx="4391866"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i="1">
                <a:solidFill>
                  <a:schemeClr val="dk1"/>
                </a:solidFill>
                <a:latin typeface="Arial"/>
                <a:ea typeface="Arial"/>
                <a:cs typeface="Arial"/>
                <a:sym typeface="Arial"/>
              </a:rPr>
              <a:t>C'est très important, pour que nous puissions vous apporter la meilleure aide possible le plus rapidement possible. C'est ce que je vais faire maintenant. Puis-je répondre à vos questions avant de le faire ?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24"/>
          <p:cNvSpPr txBox="1">
            <a:spLocks noGrp="1"/>
          </p:cNvSpPr>
          <p:nvPr>
            <p:ph type="title"/>
          </p:nvPr>
        </p:nvSpPr>
        <p:spPr>
          <a:xfrm>
            <a:off x="-6485" y="-123705"/>
            <a:ext cx="12198485"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2800"/>
              <a:buFont typeface="Arial"/>
              <a:buNone/>
            </a:pPr>
            <a:r>
              <a:rPr lang="en-GB" sz="2800"/>
              <a:t>Mesures à prendre immédiatement si l'enfant présente un risque de suicide ou d'automutilation</a:t>
            </a:r>
            <a:endParaRPr sz="2800"/>
          </a:p>
        </p:txBody>
      </p:sp>
      <p:sp>
        <p:nvSpPr>
          <p:cNvPr id="546" name="Google Shape;546;p24"/>
          <p:cNvSpPr txBox="1"/>
          <p:nvPr/>
        </p:nvSpPr>
        <p:spPr>
          <a:xfrm>
            <a:off x="1277002" y="1425470"/>
            <a:ext cx="10335877" cy="10129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GB" sz="2400" b="1" i="0" u="none" strike="noStrike" cap="none">
                <a:solidFill>
                  <a:srgbClr val="000000"/>
                </a:solidFill>
                <a:latin typeface="Arial"/>
                <a:ea typeface="Arial"/>
                <a:cs typeface="Arial"/>
                <a:sym typeface="Arial"/>
              </a:rPr>
              <a:t>Restez avec l'enfant à tout moment, </a:t>
            </a:r>
            <a:r>
              <a:rPr lang="en-GB" sz="2400" b="0" i="0" u="none" strike="noStrike" cap="none">
                <a:solidFill>
                  <a:srgbClr val="000000"/>
                </a:solidFill>
                <a:latin typeface="Arial"/>
                <a:ea typeface="Arial"/>
                <a:cs typeface="Arial"/>
                <a:sym typeface="Arial"/>
              </a:rPr>
              <a:t>ou demandez à un autre gestionnaire de cas, un collègue, un membre de la famille ou un adulte de confiance de rester avec l'enfant jusqu'à ce que vous ayez mis en place un plan. </a:t>
            </a:r>
            <a:endParaRPr/>
          </a:p>
        </p:txBody>
      </p:sp>
      <p:cxnSp>
        <p:nvCxnSpPr>
          <p:cNvPr id="547" name="Google Shape;547;p24"/>
          <p:cNvCxnSpPr/>
          <p:nvPr/>
        </p:nvCxnSpPr>
        <p:spPr>
          <a:xfrm>
            <a:off x="713534" y="1005840"/>
            <a:ext cx="0" cy="4739640"/>
          </a:xfrm>
          <a:prstGeom prst="straightConnector1">
            <a:avLst/>
          </a:prstGeom>
          <a:noFill/>
          <a:ln w="38100" cap="flat" cmpd="sng">
            <a:solidFill>
              <a:srgbClr val="156995"/>
            </a:solidFill>
            <a:prstDash val="solid"/>
            <a:miter lim="800000"/>
            <a:headEnd type="none" w="sm" len="sm"/>
            <a:tailEnd type="stealth" w="med" len="med"/>
          </a:ln>
        </p:spPr>
      </p:cxnSp>
      <p:sp>
        <p:nvSpPr>
          <p:cNvPr id="548" name="Google Shape;548;p24"/>
          <p:cNvSpPr/>
          <p:nvPr/>
        </p:nvSpPr>
        <p:spPr>
          <a:xfrm>
            <a:off x="341732" y="1425470"/>
            <a:ext cx="743603" cy="743603"/>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156995"/>
                </a:solidFill>
                <a:latin typeface="Arial"/>
                <a:ea typeface="Arial"/>
                <a:cs typeface="Arial"/>
                <a:sym typeface="Arial"/>
              </a:rPr>
              <a:t>2</a:t>
            </a:r>
            <a:endParaRPr sz="2800" b="1">
              <a:solidFill>
                <a:srgbClr val="156995"/>
              </a:solidFill>
              <a:latin typeface="Arial"/>
              <a:ea typeface="Arial"/>
              <a:cs typeface="Arial"/>
              <a:sym typeface="Arial"/>
            </a:endParaRPr>
          </a:p>
        </p:txBody>
      </p:sp>
      <p:sp>
        <p:nvSpPr>
          <p:cNvPr id="549" name="Google Shape;549;p24"/>
          <p:cNvSpPr/>
          <p:nvPr/>
        </p:nvSpPr>
        <p:spPr>
          <a:xfrm>
            <a:off x="341732" y="3057198"/>
            <a:ext cx="743603" cy="743603"/>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156995"/>
                </a:solidFill>
                <a:latin typeface="Arial"/>
                <a:ea typeface="Arial"/>
                <a:cs typeface="Arial"/>
                <a:sym typeface="Arial"/>
              </a:rPr>
              <a:t>3</a:t>
            </a:r>
            <a:endParaRPr sz="2800" b="1">
              <a:solidFill>
                <a:srgbClr val="156995"/>
              </a:solidFill>
              <a:latin typeface="Arial"/>
              <a:ea typeface="Arial"/>
              <a:cs typeface="Arial"/>
              <a:sym typeface="Arial"/>
            </a:endParaRPr>
          </a:p>
        </p:txBody>
      </p:sp>
      <p:sp>
        <p:nvSpPr>
          <p:cNvPr id="550" name="Google Shape;550;p24"/>
          <p:cNvSpPr/>
          <p:nvPr/>
        </p:nvSpPr>
        <p:spPr>
          <a:xfrm>
            <a:off x="7894319" y="3185160"/>
            <a:ext cx="4170677" cy="2560320"/>
          </a:xfrm>
          <a:prstGeom prst="wedgeRoundRectCallout">
            <a:avLst>
              <a:gd name="adj1" fmla="val -57024"/>
              <a:gd name="adj2" fmla="val -17582"/>
              <a:gd name="adj3" fmla="val 16667"/>
            </a:avLst>
          </a:prstGeom>
          <a:solidFill>
            <a:srgbClr val="9BD3F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200" i="1">
                <a:solidFill>
                  <a:schemeClr val="dk1"/>
                </a:solidFill>
                <a:latin typeface="Arial"/>
                <a:ea typeface="Arial"/>
                <a:cs typeface="Arial"/>
                <a:sym typeface="Arial"/>
              </a:rPr>
              <a:t>J'aimerais également que vous contactiez une personne de votre communauté en qui vous avez confiance pour vous assurer que vous pouvez rester en sécurité. </a:t>
            </a:r>
            <a:endParaRPr/>
          </a:p>
          <a:p>
            <a:pPr marL="0" marR="0" lvl="0" indent="0" algn="l" rtl="0">
              <a:spcBef>
                <a:spcPts val="0"/>
              </a:spcBef>
              <a:spcAft>
                <a:spcPts val="0"/>
              </a:spcAft>
              <a:buNone/>
            </a:pPr>
            <a:r>
              <a:rPr lang="en-GB" sz="2200" i="1">
                <a:solidFill>
                  <a:schemeClr val="dk1"/>
                </a:solidFill>
                <a:latin typeface="Arial"/>
                <a:ea typeface="Arial"/>
                <a:cs typeface="Arial"/>
                <a:sym typeface="Arial"/>
              </a:rPr>
              <a:t>Qui est-ce que ça peut être ? </a:t>
            </a:r>
            <a:endParaRPr/>
          </a:p>
        </p:txBody>
      </p:sp>
      <p:sp>
        <p:nvSpPr>
          <p:cNvPr id="551" name="Google Shape;551;p24"/>
          <p:cNvSpPr txBox="1"/>
          <p:nvPr/>
        </p:nvSpPr>
        <p:spPr>
          <a:xfrm>
            <a:off x="1277002" y="3185160"/>
            <a:ext cx="5672437" cy="10129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GB" sz="2400" b="1" i="0" u="none" strike="noStrike" cap="none">
                <a:solidFill>
                  <a:srgbClr val="000000"/>
                </a:solidFill>
                <a:latin typeface="Arial"/>
                <a:ea typeface="Arial"/>
                <a:cs typeface="Arial"/>
                <a:sym typeface="Arial"/>
              </a:rPr>
              <a:t>Contactez une personne en qui l'enfant a confiance.</a:t>
            </a:r>
            <a:r>
              <a:rPr lang="en-GB" sz="2400" b="0" i="0" u="none" strike="noStrike" cap="none">
                <a:solidFill>
                  <a:srgbClr val="000000"/>
                </a:solidFill>
                <a:latin typeface="Arial"/>
                <a:ea typeface="Arial"/>
                <a:cs typeface="Arial"/>
                <a:sym typeface="Arial"/>
              </a:rPr>
              <a:t> Si une personne s'occupant de l'enfant est avec lui, il peut s'agir de sa personne de confiance. N'oubliez pas que, parfois, la personne qui s'occupe de l'enfant peut ne pas être une personne sûre pour lui. Vous voulez toujours confirmer avec l'enfant.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grpSp>
        <p:nvGrpSpPr>
          <p:cNvPr id="557" name="Google Shape;557;p25"/>
          <p:cNvGrpSpPr/>
          <p:nvPr/>
        </p:nvGrpSpPr>
        <p:grpSpPr>
          <a:xfrm>
            <a:off x="8262584" y="2351954"/>
            <a:ext cx="3215882" cy="2951736"/>
            <a:chOff x="7619849" y="5297373"/>
            <a:chExt cx="500332" cy="459236"/>
          </a:xfrm>
        </p:grpSpPr>
        <p:sp>
          <p:nvSpPr>
            <p:cNvPr id="558" name="Google Shape;558;p25"/>
            <p:cNvSpPr/>
            <p:nvPr/>
          </p:nvSpPr>
          <p:spPr>
            <a:xfrm>
              <a:off x="7619849" y="5297373"/>
              <a:ext cx="500332" cy="200981"/>
            </a:xfrm>
            <a:prstGeom prst="trapezoid">
              <a:avLst>
                <a:gd name="adj" fmla="val 2500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25"/>
            <p:cNvSpPr/>
            <p:nvPr/>
          </p:nvSpPr>
          <p:spPr>
            <a:xfrm>
              <a:off x="7663186" y="5498354"/>
              <a:ext cx="413659" cy="258255"/>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60" name="Google Shape;560;p25"/>
          <p:cNvSpPr txBox="1">
            <a:spLocks noGrp="1"/>
          </p:cNvSpPr>
          <p:nvPr>
            <p:ph type="title"/>
          </p:nvPr>
        </p:nvSpPr>
        <p:spPr>
          <a:xfrm>
            <a:off x="-6485" y="-123705"/>
            <a:ext cx="12198485"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2800"/>
              <a:buFont typeface="Arial"/>
              <a:buNone/>
            </a:pPr>
            <a:r>
              <a:rPr lang="en-GB" sz="2800"/>
              <a:t>Mesures à prendre immédiatement si l'enfant présente un risque de suicide ou d'automutilation</a:t>
            </a:r>
            <a:endParaRPr sz="2800"/>
          </a:p>
        </p:txBody>
      </p:sp>
      <p:sp>
        <p:nvSpPr>
          <p:cNvPr id="561" name="Google Shape;561;p25"/>
          <p:cNvSpPr txBox="1"/>
          <p:nvPr/>
        </p:nvSpPr>
        <p:spPr>
          <a:xfrm>
            <a:off x="1263466" y="1284235"/>
            <a:ext cx="6507040" cy="4182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GB" sz="2400" b="1" i="0" u="none" strike="noStrike" cap="none" dirty="0" err="1">
                <a:solidFill>
                  <a:srgbClr val="000000"/>
                </a:solidFill>
                <a:latin typeface="Arial"/>
                <a:ea typeface="Arial"/>
                <a:cs typeface="Arial"/>
                <a:sym typeface="Arial"/>
              </a:rPr>
              <a:t>Créer</a:t>
            </a:r>
            <a:r>
              <a:rPr lang="en-GB" sz="2400" b="1" i="0" u="none" strike="noStrike" cap="none" dirty="0">
                <a:solidFill>
                  <a:srgbClr val="000000"/>
                </a:solidFill>
                <a:latin typeface="Arial"/>
                <a:ea typeface="Arial"/>
                <a:cs typeface="Arial"/>
                <a:sym typeface="Arial"/>
              </a:rPr>
              <a:t> un </a:t>
            </a:r>
            <a:r>
              <a:rPr lang="en-GB" sz="2400" b="1" i="0" u="none" strike="noStrike" cap="none" dirty="0" err="1">
                <a:solidFill>
                  <a:srgbClr val="000000"/>
                </a:solidFill>
                <a:latin typeface="Arial"/>
                <a:ea typeface="Arial"/>
                <a:cs typeface="Arial"/>
                <a:sym typeface="Arial"/>
              </a:rPr>
              <a:t>environnement</a:t>
            </a:r>
            <a:r>
              <a:rPr lang="en-GB" sz="2400" b="1" i="0" u="none" strike="noStrike" cap="none" dirty="0">
                <a:solidFill>
                  <a:srgbClr val="000000"/>
                </a:solidFill>
                <a:latin typeface="Arial"/>
                <a:ea typeface="Arial"/>
                <a:cs typeface="Arial"/>
                <a:sym typeface="Arial"/>
              </a:rPr>
              <a:t> </a:t>
            </a:r>
            <a:r>
              <a:rPr lang="en-GB" sz="2400" b="1" i="0" u="none" strike="noStrike" cap="none" dirty="0" err="1">
                <a:solidFill>
                  <a:srgbClr val="000000"/>
                </a:solidFill>
                <a:latin typeface="Arial"/>
                <a:ea typeface="Arial"/>
                <a:cs typeface="Arial"/>
                <a:sym typeface="Arial"/>
              </a:rPr>
              <a:t>sûr</a:t>
            </a:r>
            <a:r>
              <a:rPr lang="en-GB" sz="2400" b="1" i="0" u="none" strike="noStrike" cap="none" dirty="0">
                <a:solidFill>
                  <a:srgbClr val="000000"/>
                </a:solidFill>
                <a:latin typeface="Arial"/>
                <a:ea typeface="Arial"/>
                <a:cs typeface="Arial"/>
                <a:sym typeface="Arial"/>
              </a:rPr>
              <a:t>, </a:t>
            </a:r>
            <a:r>
              <a:rPr lang="en-GB" sz="2400" b="1" i="0" u="none" strike="noStrike" cap="none" dirty="0" err="1">
                <a:solidFill>
                  <a:srgbClr val="000000"/>
                </a:solidFill>
                <a:latin typeface="Arial"/>
                <a:ea typeface="Arial"/>
                <a:cs typeface="Arial"/>
                <a:sym typeface="Arial"/>
              </a:rPr>
              <a:t>sécurisé</a:t>
            </a:r>
            <a:r>
              <a:rPr lang="en-GB" sz="2400" b="1" i="0" u="none" strike="noStrike" cap="none" dirty="0">
                <a:solidFill>
                  <a:srgbClr val="000000"/>
                </a:solidFill>
                <a:latin typeface="Arial"/>
                <a:ea typeface="Arial"/>
                <a:cs typeface="Arial"/>
                <a:sym typeface="Arial"/>
              </a:rPr>
              <a:t> et </a:t>
            </a:r>
            <a:r>
              <a:rPr lang="en-GB" sz="2400" b="1" i="0" u="none" strike="noStrike" cap="none" dirty="0" err="1">
                <a:solidFill>
                  <a:srgbClr val="000000"/>
                </a:solidFill>
                <a:latin typeface="Arial"/>
                <a:ea typeface="Arial"/>
                <a:cs typeface="Arial"/>
                <a:sym typeface="Arial"/>
              </a:rPr>
              <a:t>favorable</a:t>
            </a:r>
            <a:r>
              <a:rPr lang="en-GB" sz="2400" b="1" i="0" u="none" strike="noStrike" cap="none" dirty="0">
                <a:solidFill>
                  <a:srgbClr val="000000"/>
                </a:solidFill>
                <a:latin typeface="Arial"/>
                <a:ea typeface="Arial"/>
                <a:cs typeface="Arial"/>
                <a:sym typeface="Arial"/>
              </a:rPr>
              <a:t>.</a:t>
            </a:r>
            <a:r>
              <a:rPr lang="en-GB" sz="2400" b="0" i="0" u="none" strike="noStrike" cap="none" dirty="0">
                <a:solidFill>
                  <a:srgbClr val="000000"/>
                </a:solidFill>
                <a:latin typeface="Arial"/>
                <a:ea typeface="Arial"/>
                <a:cs typeface="Arial"/>
                <a:sym typeface="Arial"/>
              </a:rPr>
              <a:t> Si possible, </a:t>
            </a:r>
            <a:r>
              <a:rPr lang="en-GB" sz="2400" b="0" i="0" u="none" strike="noStrike" cap="none" dirty="0" err="1">
                <a:solidFill>
                  <a:srgbClr val="000000"/>
                </a:solidFill>
                <a:latin typeface="Arial"/>
                <a:ea typeface="Arial"/>
                <a:cs typeface="Arial"/>
                <a:sym typeface="Arial"/>
              </a:rPr>
              <a:t>offrez</a:t>
            </a:r>
            <a:r>
              <a:rPr lang="en-GB" sz="2400" b="0" i="0" u="none" strike="noStrike" cap="none" dirty="0">
                <a:solidFill>
                  <a:srgbClr val="000000"/>
                </a:solidFill>
                <a:latin typeface="Arial"/>
                <a:ea typeface="Arial"/>
                <a:cs typeface="Arial"/>
                <a:sym typeface="Arial"/>
              </a:rPr>
              <a:t> un </a:t>
            </a:r>
            <a:r>
              <a:rPr lang="en-GB" sz="2400" b="0" i="0" u="none" strike="noStrike" cap="none" dirty="0" err="1">
                <a:solidFill>
                  <a:srgbClr val="000000"/>
                </a:solidFill>
                <a:latin typeface="Arial"/>
                <a:ea typeface="Arial"/>
                <a:cs typeface="Arial"/>
                <a:sym typeface="Arial"/>
              </a:rPr>
              <a:t>espace</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calme</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en</a:t>
            </a:r>
            <a:r>
              <a:rPr lang="en-GB" sz="2400" b="0" i="0" u="none" strike="noStrike" cap="none" dirty="0">
                <a:solidFill>
                  <a:srgbClr val="000000"/>
                </a:solidFill>
                <a:latin typeface="Arial"/>
                <a:ea typeface="Arial"/>
                <a:cs typeface="Arial"/>
                <a:sym typeface="Arial"/>
              </a:rPr>
              <a:t> attendant </a:t>
            </a:r>
            <a:r>
              <a:rPr lang="en-GB" sz="2400" b="0" i="0" u="none" strike="noStrike" cap="none" dirty="0" err="1">
                <a:solidFill>
                  <a:srgbClr val="000000"/>
                </a:solidFill>
                <a:latin typeface="Arial"/>
                <a:ea typeface="Arial"/>
                <a:cs typeface="Arial"/>
                <a:sym typeface="Arial"/>
              </a:rPr>
              <a:t>l'arrivée</a:t>
            </a:r>
            <a:r>
              <a:rPr lang="en-GB" sz="2400" b="0" i="0" u="none" strike="noStrike" cap="none" dirty="0">
                <a:solidFill>
                  <a:srgbClr val="000000"/>
                </a:solidFill>
                <a:latin typeface="Arial"/>
                <a:ea typeface="Arial"/>
                <a:cs typeface="Arial"/>
                <a:sym typeface="Arial"/>
              </a:rPr>
              <a:t> d'un </a:t>
            </a:r>
            <a:r>
              <a:rPr lang="en-GB" sz="2400" b="0" i="0" u="none" strike="noStrike" cap="none" dirty="0" err="1">
                <a:solidFill>
                  <a:srgbClr val="000000"/>
                </a:solidFill>
                <a:latin typeface="Arial"/>
                <a:ea typeface="Arial"/>
                <a:cs typeface="Arial"/>
                <a:sym typeface="Arial"/>
              </a:rPr>
              <a:t>superviseur</a:t>
            </a:r>
            <a:r>
              <a:rPr lang="en-GB" sz="2400" b="0" i="0" u="none" strike="noStrike" cap="none" dirty="0">
                <a:solidFill>
                  <a:srgbClr val="000000"/>
                </a:solidFill>
                <a:latin typeface="Arial"/>
                <a:ea typeface="Arial"/>
                <a:cs typeface="Arial"/>
                <a:sym typeface="Arial"/>
              </a:rPr>
              <a:t> (et/</a:t>
            </a:r>
            <a:r>
              <a:rPr lang="en-GB" sz="2400" b="0" i="0" u="none" strike="noStrike" cap="none" dirty="0" err="1">
                <a:solidFill>
                  <a:srgbClr val="000000"/>
                </a:solidFill>
                <a:latin typeface="Arial"/>
                <a:ea typeface="Arial"/>
                <a:cs typeface="Arial"/>
                <a:sym typeface="Arial"/>
              </a:rPr>
              <a:t>ou</a:t>
            </a:r>
            <a:r>
              <a:rPr lang="en-GB" sz="2400" b="0" i="0" u="none" strike="noStrike" cap="none" dirty="0">
                <a:solidFill>
                  <a:srgbClr val="000000"/>
                </a:solidFill>
                <a:latin typeface="Arial"/>
                <a:ea typeface="Arial"/>
                <a:cs typeface="Arial"/>
                <a:sym typeface="Arial"/>
              </a:rPr>
              <a:t> d'un </a:t>
            </a:r>
            <a:r>
              <a:rPr lang="en-GB" sz="2400" b="0" i="0" u="none" strike="noStrike" cap="none" dirty="0" err="1">
                <a:solidFill>
                  <a:srgbClr val="000000"/>
                </a:solidFill>
                <a:latin typeface="Arial"/>
                <a:ea typeface="Arial"/>
                <a:cs typeface="Arial"/>
                <a:sym typeface="Arial"/>
              </a:rPr>
              <a:t>référent</a:t>
            </a:r>
            <a:r>
              <a:rPr lang="en-GB" sz="2400" b="0" i="0" u="none" strike="noStrike" cap="none" dirty="0">
                <a:solidFill>
                  <a:srgbClr val="000000"/>
                </a:solidFill>
                <a:latin typeface="Arial"/>
                <a:ea typeface="Arial"/>
                <a:cs typeface="Arial"/>
                <a:sym typeface="Arial"/>
              </a:rPr>
              <a:t>), et/</a:t>
            </a:r>
            <a:r>
              <a:rPr lang="en-GB" sz="2400" b="0" i="0" u="none" strike="noStrike" cap="none" dirty="0" err="1">
                <a:solidFill>
                  <a:srgbClr val="000000"/>
                </a:solidFill>
                <a:latin typeface="Arial"/>
                <a:ea typeface="Arial"/>
                <a:cs typeface="Arial"/>
                <a:sym typeface="Arial"/>
              </a:rPr>
              <a:t>ou</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d'une</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personne</a:t>
            </a:r>
            <a:r>
              <a:rPr lang="en-GB" sz="2400" b="0" i="0" u="none" strike="noStrike" cap="none" dirty="0">
                <a:solidFill>
                  <a:srgbClr val="000000"/>
                </a:solidFill>
                <a:latin typeface="Arial"/>
                <a:ea typeface="Arial"/>
                <a:cs typeface="Arial"/>
                <a:sym typeface="Arial"/>
              </a:rPr>
              <a:t> de </a:t>
            </a:r>
            <a:r>
              <a:rPr lang="en-GB" sz="2400" b="0" i="0" u="none" strike="noStrike" cap="none" dirty="0" err="1">
                <a:solidFill>
                  <a:srgbClr val="000000"/>
                </a:solidFill>
                <a:latin typeface="Arial"/>
                <a:ea typeface="Arial"/>
                <a:cs typeface="Arial"/>
                <a:sym typeface="Arial"/>
              </a:rPr>
              <a:t>confiance</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Soyez</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compréhensif</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reconnaissez</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sa</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douleur</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répondez</a:t>
            </a:r>
            <a:r>
              <a:rPr lang="en-GB" sz="2400" b="0" i="0" u="none" strike="noStrike" cap="none" dirty="0">
                <a:solidFill>
                  <a:srgbClr val="000000"/>
                </a:solidFill>
                <a:latin typeface="Arial"/>
                <a:ea typeface="Arial"/>
                <a:cs typeface="Arial"/>
                <a:sym typeface="Arial"/>
              </a:rPr>
              <a:t> avec </a:t>
            </a:r>
            <a:r>
              <a:rPr lang="en-GB" sz="2400" b="0" i="0" u="none" strike="noStrike" cap="none" dirty="0" err="1">
                <a:solidFill>
                  <a:srgbClr val="000000"/>
                </a:solidFill>
                <a:latin typeface="Arial"/>
                <a:ea typeface="Arial"/>
                <a:cs typeface="Arial"/>
                <a:sym typeface="Arial"/>
              </a:rPr>
              <a:t>empathie</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essayez</a:t>
            </a:r>
            <a:r>
              <a:rPr lang="en-GB" sz="2400" b="0" i="0" u="none" strike="noStrike" cap="none" dirty="0">
                <a:solidFill>
                  <a:srgbClr val="000000"/>
                </a:solidFill>
                <a:latin typeface="Arial"/>
                <a:ea typeface="Arial"/>
                <a:cs typeface="Arial"/>
                <a:sym typeface="Arial"/>
              </a:rPr>
              <a:t> de prendre des </a:t>
            </a:r>
            <a:r>
              <a:rPr lang="en-GB" sz="2400" b="0" i="0" u="none" strike="noStrike" cap="none" dirty="0" err="1">
                <a:solidFill>
                  <a:srgbClr val="000000"/>
                </a:solidFill>
                <a:latin typeface="Arial"/>
                <a:ea typeface="Arial"/>
                <a:cs typeface="Arial"/>
                <a:sym typeface="Arial"/>
              </a:rPr>
              <a:t>décisions</a:t>
            </a:r>
            <a:r>
              <a:rPr lang="en-GB" sz="2400" b="0" i="0" u="none" strike="noStrike" cap="none" dirty="0">
                <a:solidFill>
                  <a:srgbClr val="000000"/>
                </a:solidFill>
                <a:latin typeface="Arial"/>
                <a:ea typeface="Arial"/>
                <a:cs typeface="Arial"/>
                <a:sym typeface="Arial"/>
              </a:rPr>
              <a:t> ensemble.</a:t>
            </a:r>
            <a:endParaRPr dirty="0"/>
          </a:p>
          <a:p>
            <a:pPr marL="0" marR="0" lvl="0" indent="0" algn="l" rtl="0">
              <a:lnSpc>
                <a:spcPct val="100000"/>
              </a:lnSpc>
              <a:spcBef>
                <a:spcPts val="100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None/>
            </a:pPr>
            <a:r>
              <a:rPr lang="en-GB" sz="2400" b="1" i="0" u="none" strike="noStrike" cap="none" dirty="0" err="1">
                <a:solidFill>
                  <a:srgbClr val="000000"/>
                </a:solidFill>
                <a:latin typeface="Arial"/>
                <a:ea typeface="Arial"/>
                <a:cs typeface="Arial"/>
                <a:sym typeface="Arial"/>
              </a:rPr>
              <a:t>Demandez</a:t>
            </a:r>
            <a:r>
              <a:rPr lang="en-GB" sz="2400" b="1" i="0" u="none" strike="noStrike" cap="none" dirty="0">
                <a:solidFill>
                  <a:srgbClr val="000000"/>
                </a:solidFill>
                <a:latin typeface="Arial"/>
                <a:ea typeface="Arial"/>
                <a:cs typeface="Arial"/>
                <a:sym typeface="Arial"/>
              </a:rPr>
              <a:t> à </a:t>
            </a:r>
            <a:r>
              <a:rPr lang="en-GB" sz="2400" b="1" i="0" u="none" strike="noStrike" cap="none" dirty="0" err="1">
                <a:solidFill>
                  <a:srgbClr val="000000"/>
                </a:solidFill>
                <a:latin typeface="Arial"/>
                <a:ea typeface="Arial"/>
                <a:cs typeface="Arial"/>
                <a:sym typeface="Arial"/>
              </a:rPr>
              <a:t>l'enfant</a:t>
            </a:r>
            <a:r>
              <a:rPr lang="en-GB" sz="2400" b="1" i="0" u="none" strike="noStrike" cap="none" dirty="0">
                <a:solidFill>
                  <a:srgbClr val="000000"/>
                </a:solidFill>
                <a:latin typeface="Arial"/>
                <a:ea typeface="Arial"/>
                <a:cs typeface="Arial"/>
                <a:sym typeface="Arial"/>
              </a:rPr>
              <a:t> </a:t>
            </a:r>
            <a:r>
              <a:rPr lang="en-GB" sz="2400" b="1" i="0" u="none" strike="noStrike" cap="none" dirty="0" err="1">
                <a:solidFill>
                  <a:srgbClr val="000000"/>
                </a:solidFill>
                <a:latin typeface="Arial"/>
                <a:ea typeface="Arial"/>
                <a:cs typeface="Arial"/>
                <a:sym typeface="Arial"/>
              </a:rPr>
              <a:t>s'il</a:t>
            </a:r>
            <a:r>
              <a:rPr lang="en-GB" sz="2400" b="1" i="0" u="none" strike="noStrike" cap="none" dirty="0">
                <a:solidFill>
                  <a:srgbClr val="000000"/>
                </a:solidFill>
                <a:latin typeface="Arial"/>
                <a:ea typeface="Arial"/>
                <a:cs typeface="Arial"/>
                <a:sym typeface="Arial"/>
              </a:rPr>
              <a:t> a </a:t>
            </a:r>
            <a:r>
              <a:rPr lang="en-GB" sz="2400" b="1" i="0" u="none" strike="noStrike" cap="none" dirty="0" err="1">
                <a:solidFill>
                  <a:srgbClr val="000000"/>
                </a:solidFill>
                <a:latin typeface="Arial"/>
                <a:ea typeface="Arial"/>
                <a:cs typeface="Arial"/>
                <a:sym typeface="Arial"/>
              </a:rPr>
              <a:t>accès</a:t>
            </a:r>
            <a:r>
              <a:rPr lang="en-GB" sz="2400" b="1" i="0" u="none" strike="noStrike" cap="none" dirty="0">
                <a:solidFill>
                  <a:srgbClr val="000000"/>
                </a:solidFill>
                <a:latin typeface="Arial"/>
                <a:ea typeface="Arial"/>
                <a:cs typeface="Arial"/>
                <a:sym typeface="Arial"/>
              </a:rPr>
              <a:t> à des </a:t>
            </a:r>
            <a:r>
              <a:rPr lang="en-GB" sz="2400" b="1" i="0" u="none" strike="noStrike" cap="none" dirty="0" err="1">
                <a:solidFill>
                  <a:srgbClr val="000000"/>
                </a:solidFill>
                <a:latin typeface="Arial"/>
                <a:ea typeface="Arial"/>
                <a:cs typeface="Arial"/>
                <a:sym typeface="Arial"/>
              </a:rPr>
              <a:t>moyens</a:t>
            </a:r>
            <a:r>
              <a:rPr lang="en-GB" sz="2400" b="1" i="0" u="none" strike="noStrike" cap="none" dirty="0">
                <a:solidFill>
                  <a:srgbClr val="000000"/>
                </a:solidFill>
                <a:latin typeface="Arial"/>
                <a:ea typeface="Arial"/>
                <a:cs typeface="Arial"/>
                <a:sym typeface="Arial"/>
              </a:rPr>
              <a:t> </a:t>
            </a:r>
            <a:r>
              <a:rPr lang="en-GB" sz="2400" b="1" i="0" u="none" strike="noStrike" cap="none" dirty="0" err="1">
                <a:solidFill>
                  <a:srgbClr val="000000"/>
                </a:solidFill>
                <a:latin typeface="Arial"/>
                <a:ea typeface="Arial"/>
                <a:cs typeface="Arial"/>
                <a:sym typeface="Arial"/>
              </a:rPr>
              <a:t>d'automutilation</a:t>
            </a:r>
            <a:r>
              <a:rPr lang="en-GB" sz="2400" b="1" i="0" u="none" strike="noStrike" cap="none" dirty="0">
                <a:solidFill>
                  <a:srgbClr val="000000"/>
                </a:solidFill>
                <a:latin typeface="Arial"/>
                <a:ea typeface="Arial"/>
                <a:cs typeface="Arial"/>
                <a:sym typeface="Arial"/>
              </a:rPr>
              <a:t>.</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Discutez</a:t>
            </a:r>
            <a:r>
              <a:rPr lang="en-GB" sz="2400" b="0" i="0" u="none" strike="noStrike" cap="none" dirty="0">
                <a:solidFill>
                  <a:srgbClr val="000000"/>
                </a:solidFill>
                <a:latin typeface="Arial"/>
                <a:ea typeface="Arial"/>
                <a:cs typeface="Arial"/>
                <a:sym typeface="Arial"/>
              </a:rPr>
              <a:t> des </a:t>
            </a:r>
            <a:r>
              <a:rPr lang="en-GB" sz="2400" b="0" i="0" u="none" strike="noStrike" cap="none" dirty="0" err="1">
                <a:solidFill>
                  <a:srgbClr val="000000"/>
                </a:solidFill>
                <a:latin typeface="Arial"/>
                <a:ea typeface="Arial"/>
                <a:cs typeface="Arial"/>
                <a:sym typeface="Arial"/>
              </a:rPr>
              <a:t>moyens</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d'éliminer</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ces</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objets</a:t>
            </a:r>
            <a:r>
              <a:rPr lang="en-GB" sz="2400" b="0" i="0" u="none" strike="noStrike" cap="none" dirty="0">
                <a:solidFill>
                  <a:srgbClr val="000000"/>
                </a:solidFill>
                <a:latin typeface="Arial"/>
                <a:ea typeface="Arial"/>
                <a:cs typeface="Arial"/>
                <a:sym typeface="Arial"/>
              </a:rPr>
              <a:t> de son </a:t>
            </a:r>
            <a:r>
              <a:rPr lang="en-GB" sz="2400" b="0" i="0" u="none" strike="noStrike" cap="none" dirty="0" err="1">
                <a:solidFill>
                  <a:srgbClr val="000000"/>
                </a:solidFill>
                <a:latin typeface="Arial"/>
                <a:ea typeface="Arial"/>
                <a:cs typeface="Arial"/>
                <a:sym typeface="Arial"/>
              </a:rPr>
              <a:t>environnement</a:t>
            </a:r>
            <a:r>
              <a:rPr lang="en-GB" sz="2400" b="0" i="0" u="none" strike="noStrike" cap="none" dirty="0">
                <a:solidFill>
                  <a:srgbClr val="000000"/>
                </a:solidFill>
                <a:latin typeface="Arial"/>
                <a:ea typeface="Arial"/>
                <a:cs typeface="Arial"/>
                <a:sym typeface="Arial"/>
              </a:rPr>
              <a:t> domestique. </a:t>
            </a:r>
            <a:endParaRPr dirty="0"/>
          </a:p>
        </p:txBody>
      </p:sp>
      <p:cxnSp>
        <p:nvCxnSpPr>
          <p:cNvPr id="562" name="Google Shape;562;p25"/>
          <p:cNvCxnSpPr/>
          <p:nvPr/>
        </p:nvCxnSpPr>
        <p:spPr>
          <a:xfrm>
            <a:off x="713534" y="1005840"/>
            <a:ext cx="0" cy="4739640"/>
          </a:xfrm>
          <a:prstGeom prst="straightConnector1">
            <a:avLst/>
          </a:prstGeom>
          <a:noFill/>
          <a:ln w="38100" cap="flat" cmpd="sng">
            <a:solidFill>
              <a:srgbClr val="156995"/>
            </a:solidFill>
            <a:prstDash val="solid"/>
            <a:miter lim="800000"/>
            <a:headEnd type="none" w="sm" len="sm"/>
            <a:tailEnd type="stealth" w="med" len="med"/>
          </a:ln>
        </p:spPr>
      </p:cxnSp>
      <p:sp>
        <p:nvSpPr>
          <p:cNvPr id="563" name="Google Shape;563;p25"/>
          <p:cNvSpPr/>
          <p:nvPr/>
        </p:nvSpPr>
        <p:spPr>
          <a:xfrm>
            <a:off x="341732" y="1425470"/>
            <a:ext cx="743603" cy="743603"/>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156995"/>
                </a:solidFill>
                <a:latin typeface="Arial"/>
                <a:ea typeface="Arial"/>
                <a:cs typeface="Arial"/>
                <a:sym typeface="Arial"/>
              </a:rPr>
              <a:t>4</a:t>
            </a:r>
            <a:endParaRPr sz="2800" b="1">
              <a:solidFill>
                <a:srgbClr val="156995"/>
              </a:solidFill>
              <a:latin typeface="Arial"/>
              <a:ea typeface="Arial"/>
              <a:cs typeface="Arial"/>
              <a:sym typeface="Arial"/>
            </a:endParaRPr>
          </a:p>
        </p:txBody>
      </p:sp>
      <p:sp>
        <p:nvSpPr>
          <p:cNvPr id="564" name="Google Shape;564;p25"/>
          <p:cNvSpPr/>
          <p:nvPr/>
        </p:nvSpPr>
        <p:spPr>
          <a:xfrm>
            <a:off x="341732" y="4199582"/>
            <a:ext cx="743603" cy="743603"/>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156995"/>
                </a:solidFill>
                <a:latin typeface="Arial"/>
                <a:ea typeface="Arial"/>
                <a:cs typeface="Arial"/>
                <a:sym typeface="Arial"/>
              </a:rPr>
              <a:t>5</a:t>
            </a:r>
            <a:endParaRPr sz="2800" b="1">
              <a:solidFill>
                <a:srgbClr val="156995"/>
              </a:solidFill>
              <a:latin typeface="Arial"/>
              <a:ea typeface="Arial"/>
              <a:cs typeface="Arial"/>
              <a:sym typeface="Arial"/>
            </a:endParaRPr>
          </a:p>
        </p:txBody>
      </p:sp>
      <p:grpSp>
        <p:nvGrpSpPr>
          <p:cNvPr id="565" name="Google Shape;565;p25"/>
          <p:cNvGrpSpPr/>
          <p:nvPr/>
        </p:nvGrpSpPr>
        <p:grpSpPr>
          <a:xfrm>
            <a:off x="8881751" y="3137790"/>
            <a:ext cx="2061224" cy="1659932"/>
            <a:chOff x="4375919" y="1952645"/>
            <a:chExt cx="1260435" cy="1015047"/>
          </a:xfrm>
        </p:grpSpPr>
        <p:sp>
          <p:nvSpPr>
            <p:cNvPr id="566" name="Google Shape;566;p25"/>
            <p:cNvSpPr/>
            <p:nvPr/>
          </p:nvSpPr>
          <p:spPr>
            <a:xfrm rot="-1029978">
              <a:off x="4447704" y="2313235"/>
              <a:ext cx="155800" cy="509954"/>
            </a:xfrm>
            <a:prstGeom prst="roundRect">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25"/>
            <p:cNvSpPr/>
            <p:nvPr/>
          </p:nvSpPr>
          <p:spPr>
            <a:xfrm rot="734835">
              <a:off x="4416926" y="2065608"/>
              <a:ext cx="152465" cy="385897"/>
            </a:xfrm>
            <a:prstGeom prst="roundRect">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25"/>
            <p:cNvSpPr/>
            <p:nvPr/>
          </p:nvSpPr>
          <p:spPr>
            <a:xfrm rot="-567011">
              <a:off x="4615614" y="2373582"/>
              <a:ext cx="149730" cy="358638"/>
            </a:xfrm>
            <a:prstGeom prst="roundRect">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25"/>
            <p:cNvSpPr/>
            <p:nvPr/>
          </p:nvSpPr>
          <p:spPr>
            <a:xfrm rot="4370022" flipH="1">
              <a:off x="4566067" y="2612552"/>
              <a:ext cx="197560" cy="305529"/>
            </a:xfrm>
            <a:prstGeom prst="flowChartManualInpu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25"/>
            <p:cNvSpPr/>
            <p:nvPr/>
          </p:nvSpPr>
          <p:spPr>
            <a:xfrm rot="1076057" flipH="1">
              <a:off x="5400700" y="2349090"/>
              <a:ext cx="161053" cy="509954"/>
            </a:xfrm>
            <a:prstGeom prst="roundRect">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1" name="Google Shape;571;p25"/>
            <p:cNvSpPr/>
            <p:nvPr/>
          </p:nvSpPr>
          <p:spPr>
            <a:xfrm rot="-688756" flipH="1">
              <a:off x="5437935" y="2101053"/>
              <a:ext cx="157606" cy="398280"/>
            </a:xfrm>
            <a:prstGeom prst="roundRect">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25"/>
            <p:cNvSpPr/>
            <p:nvPr/>
          </p:nvSpPr>
          <p:spPr>
            <a:xfrm rot="613090" flipH="1">
              <a:off x="5233983" y="2403167"/>
              <a:ext cx="154779" cy="358638"/>
            </a:xfrm>
            <a:prstGeom prst="roundRect">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25"/>
            <p:cNvSpPr/>
            <p:nvPr/>
          </p:nvSpPr>
          <p:spPr>
            <a:xfrm rot="-4323943">
              <a:off x="5238172" y="2640595"/>
              <a:ext cx="197560" cy="315831"/>
            </a:xfrm>
            <a:prstGeom prst="flowChartManualInpu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25"/>
            <p:cNvSpPr/>
            <p:nvPr/>
          </p:nvSpPr>
          <p:spPr>
            <a:xfrm>
              <a:off x="4880503" y="2250894"/>
              <a:ext cx="251673" cy="267545"/>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 name="Google Shape;575;p25"/>
            <p:cNvSpPr/>
            <p:nvPr/>
          </p:nvSpPr>
          <p:spPr>
            <a:xfrm>
              <a:off x="4878636" y="1952645"/>
              <a:ext cx="254533" cy="254533"/>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6" name="Google Shape;576;p25"/>
            <p:cNvSpPr/>
            <p:nvPr/>
          </p:nvSpPr>
          <p:spPr>
            <a:xfrm>
              <a:off x="4538838" y="2765316"/>
              <a:ext cx="241922" cy="202376"/>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25"/>
            <p:cNvSpPr/>
            <p:nvPr/>
          </p:nvSpPr>
          <p:spPr>
            <a:xfrm>
              <a:off x="5217172" y="2765316"/>
              <a:ext cx="241922" cy="202376"/>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cxnSp>
        <p:nvCxnSpPr>
          <p:cNvPr id="583" name="Google Shape;583;p26"/>
          <p:cNvCxnSpPr/>
          <p:nvPr/>
        </p:nvCxnSpPr>
        <p:spPr>
          <a:xfrm>
            <a:off x="713534" y="1005840"/>
            <a:ext cx="0" cy="2051358"/>
          </a:xfrm>
          <a:prstGeom prst="straightConnector1">
            <a:avLst/>
          </a:prstGeom>
          <a:noFill/>
          <a:ln w="38100" cap="flat" cmpd="sng">
            <a:solidFill>
              <a:srgbClr val="156995"/>
            </a:solidFill>
            <a:prstDash val="solid"/>
            <a:miter lim="800000"/>
            <a:headEnd type="none" w="sm" len="sm"/>
            <a:tailEnd type="none" w="sm" len="sm"/>
          </a:ln>
        </p:spPr>
      </p:cxnSp>
      <p:sp>
        <p:nvSpPr>
          <p:cNvPr id="584" name="Google Shape;584;p26"/>
          <p:cNvSpPr txBox="1">
            <a:spLocks noGrp="1"/>
          </p:cNvSpPr>
          <p:nvPr>
            <p:ph type="title"/>
          </p:nvPr>
        </p:nvSpPr>
        <p:spPr>
          <a:xfrm>
            <a:off x="-6485" y="-123705"/>
            <a:ext cx="12198485"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2800"/>
              <a:buFont typeface="Arial"/>
              <a:buNone/>
            </a:pPr>
            <a:r>
              <a:rPr lang="en-GB" sz="2800"/>
              <a:t>Mesures à prendre immédiatement si l'enfant présente un risque de suicide ou d'automutilation</a:t>
            </a:r>
            <a:endParaRPr sz="2800"/>
          </a:p>
        </p:txBody>
      </p:sp>
      <p:sp>
        <p:nvSpPr>
          <p:cNvPr id="585" name="Google Shape;585;p26"/>
          <p:cNvSpPr txBox="1"/>
          <p:nvPr/>
        </p:nvSpPr>
        <p:spPr>
          <a:xfrm>
            <a:off x="1277004" y="1425470"/>
            <a:ext cx="3797915" cy="2552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GB" sz="2400" b="1" i="0" u="none" strike="noStrike" cap="none">
                <a:solidFill>
                  <a:srgbClr val="000000"/>
                </a:solidFill>
                <a:latin typeface="Arial"/>
                <a:ea typeface="Arial"/>
                <a:cs typeface="Arial"/>
                <a:sym typeface="Arial"/>
              </a:rPr>
              <a:t>Explorez les raisons et les moyens de rester en vie.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None/>
            </a:pPr>
            <a:r>
              <a:rPr lang="en-GB" sz="2400" b="1" i="0" u="none" strike="noStrike" cap="none">
                <a:solidFill>
                  <a:srgbClr val="000000"/>
                </a:solidFill>
                <a:latin typeface="Arial"/>
                <a:ea typeface="Arial"/>
                <a:cs typeface="Arial"/>
                <a:sym typeface="Arial"/>
              </a:rPr>
              <a:t>Mettez l'accent sur les points forts de l'enfant </a:t>
            </a:r>
            <a:r>
              <a:rPr lang="en-GB" sz="2400" b="0" i="0" u="none" strike="noStrike" cap="none">
                <a:solidFill>
                  <a:srgbClr val="000000"/>
                </a:solidFill>
                <a:latin typeface="Arial"/>
                <a:ea typeface="Arial"/>
                <a:cs typeface="Arial"/>
                <a:sym typeface="Arial"/>
              </a:rPr>
              <a:t>en l'encourageant à parler de la façon dont les problèmes antérieurs ont été résolus. </a:t>
            </a:r>
            <a:endParaRPr/>
          </a:p>
        </p:txBody>
      </p:sp>
      <p:sp>
        <p:nvSpPr>
          <p:cNvPr id="586" name="Google Shape;586;p26"/>
          <p:cNvSpPr/>
          <p:nvPr/>
        </p:nvSpPr>
        <p:spPr>
          <a:xfrm>
            <a:off x="341732" y="1425470"/>
            <a:ext cx="743603" cy="743603"/>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156995"/>
                </a:solidFill>
                <a:latin typeface="Arial"/>
                <a:ea typeface="Arial"/>
                <a:cs typeface="Arial"/>
                <a:sym typeface="Arial"/>
              </a:rPr>
              <a:t>6</a:t>
            </a:r>
            <a:endParaRPr sz="2800" b="1">
              <a:solidFill>
                <a:srgbClr val="156995"/>
              </a:solidFill>
              <a:latin typeface="Arial"/>
              <a:ea typeface="Arial"/>
              <a:cs typeface="Arial"/>
              <a:sym typeface="Arial"/>
            </a:endParaRPr>
          </a:p>
        </p:txBody>
      </p:sp>
      <p:sp>
        <p:nvSpPr>
          <p:cNvPr id="587" name="Google Shape;587;p26"/>
          <p:cNvSpPr/>
          <p:nvPr/>
        </p:nvSpPr>
        <p:spPr>
          <a:xfrm>
            <a:off x="341732" y="2908871"/>
            <a:ext cx="743603" cy="743603"/>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156995"/>
                </a:solidFill>
                <a:latin typeface="Arial"/>
                <a:ea typeface="Arial"/>
                <a:cs typeface="Arial"/>
                <a:sym typeface="Arial"/>
              </a:rPr>
              <a:t>7</a:t>
            </a:r>
            <a:endParaRPr sz="2800" b="1">
              <a:solidFill>
                <a:srgbClr val="156995"/>
              </a:solidFill>
              <a:latin typeface="Arial"/>
              <a:ea typeface="Arial"/>
              <a:cs typeface="Arial"/>
              <a:sym typeface="Arial"/>
            </a:endParaRPr>
          </a:p>
        </p:txBody>
      </p:sp>
      <p:sp>
        <p:nvSpPr>
          <p:cNvPr id="588" name="Google Shape;588;p26"/>
          <p:cNvSpPr/>
          <p:nvPr/>
        </p:nvSpPr>
        <p:spPr>
          <a:xfrm>
            <a:off x="5882641" y="1569192"/>
            <a:ext cx="5349239" cy="4166563"/>
          </a:xfrm>
          <a:prstGeom prst="wedgeRoundRectCallout">
            <a:avLst>
              <a:gd name="adj1" fmla="val -58026"/>
              <a:gd name="adj2" fmla="val 18977"/>
              <a:gd name="adj3" fmla="val 16667"/>
            </a:avLst>
          </a:prstGeom>
          <a:solidFill>
            <a:srgbClr val="9BD3F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200" i="1">
                <a:solidFill>
                  <a:schemeClr val="dk1"/>
                </a:solidFill>
                <a:latin typeface="Arial"/>
                <a:ea typeface="Arial"/>
                <a:cs typeface="Arial"/>
                <a:sym typeface="Arial"/>
              </a:rPr>
              <a:t>J'entends que vous avez beaucoup de difficultés en ce moment. Parfois, il est utile de penser à ses forces et à la façon dont on a surmonté des moments difficiles dans le passé. </a:t>
            </a:r>
            <a:endParaRPr/>
          </a:p>
          <a:p>
            <a:pPr marL="0" marR="0" lvl="0" indent="0" algn="l" rtl="0">
              <a:spcBef>
                <a:spcPts val="0"/>
              </a:spcBef>
              <a:spcAft>
                <a:spcPts val="0"/>
              </a:spcAft>
              <a:buNone/>
            </a:pPr>
            <a:endParaRPr sz="2200" i="1">
              <a:solidFill>
                <a:schemeClr val="dk1"/>
              </a:solidFill>
              <a:latin typeface="Arial"/>
              <a:ea typeface="Arial"/>
              <a:cs typeface="Arial"/>
              <a:sym typeface="Arial"/>
            </a:endParaRPr>
          </a:p>
          <a:p>
            <a:pPr marL="0" marR="0" lvl="0" indent="0" algn="l" rtl="0">
              <a:spcBef>
                <a:spcPts val="0"/>
              </a:spcBef>
              <a:spcAft>
                <a:spcPts val="0"/>
              </a:spcAft>
              <a:buNone/>
            </a:pPr>
            <a:r>
              <a:rPr lang="en-GB" sz="2200" i="1">
                <a:solidFill>
                  <a:schemeClr val="dk1"/>
                </a:solidFill>
                <a:latin typeface="Arial"/>
                <a:ea typeface="Arial"/>
                <a:cs typeface="Arial"/>
                <a:sym typeface="Arial"/>
              </a:rPr>
              <a:t>Pouvez-vous partager avec moi certaines de vos forces et quelques exemples de la façon dont vous avez surmonté des moments difficiles dans le passé ?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Principaux points d'apprentissage</a:t>
            </a:r>
            <a:endParaRPr/>
          </a:p>
        </p:txBody>
      </p:sp>
      <p:sp>
        <p:nvSpPr>
          <p:cNvPr id="595" name="Google Shape;595;p27"/>
          <p:cNvSpPr txBox="1"/>
          <p:nvPr/>
        </p:nvSpPr>
        <p:spPr>
          <a:xfrm>
            <a:off x="1025799" y="3429000"/>
            <a:ext cx="3073775" cy="18620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300">
                <a:solidFill>
                  <a:schemeClr val="dk1"/>
                </a:solidFill>
                <a:latin typeface="Arial"/>
                <a:ea typeface="Arial"/>
                <a:cs typeface="Arial"/>
                <a:sym typeface="Arial"/>
              </a:rPr>
              <a:t>Reconnaissez les signes avant-coureurs indiquant qu'un enfant a besoin d'une attention immédiate et agissez rapidement.</a:t>
            </a:r>
            <a:endParaRPr sz="2300">
              <a:solidFill>
                <a:schemeClr val="dk1"/>
              </a:solidFill>
              <a:latin typeface="Arial"/>
              <a:ea typeface="Arial"/>
              <a:cs typeface="Arial"/>
              <a:sym typeface="Arial"/>
            </a:endParaRPr>
          </a:p>
        </p:txBody>
      </p:sp>
      <p:sp>
        <p:nvSpPr>
          <p:cNvPr id="596" name="Google Shape;596;p27"/>
          <p:cNvSpPr/>
          <p:nvPr/>
        </p:nvSpPr>
        <p:spPr>
          <a:xfrm>
            <a:off x="2036906" y="1904027"/>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7" name="Google Shape;597;p27"/>
          <p:cNvSpPr/>
          <p:nvPr/>
        </p:nvSpPr>
        <p:spPr>
          <a:xfrm>
            <a:off x="5570220" y="1904027"/>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8" name="Google Shape;598;p27"/>
          <p:cNvSpPr/>
          <p:nvPr/>
        </p:nvSpPr>
        <p:spPr>
          <a:xfrm>
            <a:off x="9092561" y="1904027"/>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9" name="Google Shape;599;p27"/>
          <p:cNvSpPr txBox="1"/>
          <p:nvPr/>
        </p:nvSpPr>
        <p:spPr>
          <a:xfrm>
            <a:off x="4717231" y="3422023"/>
            <a:ext cx="2757538" cy="18620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300">
                <a:solidFill>
                  <a:schemeClr val="dk1"/>
                </a:solidFill>
                <a:latin typeface="Arial"/>
                <a:ea typeface="Arial"/>
                <a:cs typeface="Arial"/>
                <a:sym typeface="Arial"/>
              </a:rPr>
              <a:t>Connaissez les limites de votre rôle et orientez les enfants vers des services de santé mentale spécialisés. </a:t>
            </a:r>
            <a:endParaRPr sz="2300">
              <a:solidFill>
                <a:schemeClr val="dk1"/>
              </a:solidFill>
              <a:latin typeface="Arial"/>
              <a:ea typeface="Arial"/>
              <a:cs typeface="Arial"/>
              <a:sym typeface="Arial"/>
            </a:endParaRPr>
          </a:p>
        </p:txBody>
      </p:sp>
      <p:sp>
        <p:nvSpPr>
          <p:cNvPr id="600" name="Google Shape;600;p27"/>
          <p:cNvSpPr txBox="1"/>
          <p:nvPr/>
        </p:nvSpPr>
        <p:spPr>
          <a:xfrm>
            <a:off x="7982168" y="3429000"/>
            <a:ext cx="3272346" cy="25699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300">
                <a:solidFill>
                  <a:schemeClr val="dk1"/>
                </a:solidFill>
                <a:latin typeface="Arial"/>
                <a:ea typeface="Arial"/>
                <a:cs typeface="Arial"/>
                <a:sym typeface="Arial"/>
              </a:rPr>
              <a:t>Les renvois à la SMSPS doivent être soigneusement étudiés et préparés à l'avance afin d'éviter tout préjudice supplémentaire. </a:t>
            </a:r>
            <a:endParaRPr sz="23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56995"/>
        </a:solidFill>
        <a:effectLst/>
      </p:bgPr>
    </p:bg>
    <p:spTree>
      <p:nvGrpSpPr>
        <p:cNvPr id="1" name="Shape 605"/>
        <p:cNvGrpSpPr/>
        <p:nvPr/>
      </p:nvGrpSpPr>
      <p:grpSpPr>
        <a:xfrm>
          <a:off x="0" y="0"/>
          <a:ext cx="0" cy="0"/>
          <a:chOff x="0" y="0"/>
          <a:chExt cx="0" cy="0"/>
        </a:xfrm>
      </p:grpSpPr>
      <p:sp>
        <p:nvSpPr>
          <p:cNvPr id="606" name="Google Shape;606;p28"/>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4</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Comment répondre à un enfant ayant des besoins urgents en matière de santé physique, sexuelle et reproductive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2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56995"/>
              </a:buClr>
              <a:buSzPct val="100000"/>
              <a:buFont typeface="Arial"/>
              <a:buNone/>
            </a:pPr>
            <a:r>
              <a:rPr lang="en-GB"/>
              <a:t>Besoins urgents en matière de santé physique, sexuelle et reproductive</a:t>
            </a:r>
            <a:endParaRPr/>
          </a:p>
        </p:txBody>
      </p:sp>
      <p:sp>
        <p:nvSpPr>
          <p:cNvPr id="613" name="Google Shape;613;p29"/>
          <p:cNvSpPr txBox="1"/>
          <p:nvPr/>
        </p:nvSpPr>
        <p:spPr>
          <a:xfrm>
            <a:off x="594659" y="1550968"/>
            <a:ext cx="5865059" cy="1554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900" b="1">
                <a:solidFill>
                  <a:schemeClr val="dk1"/>
                </a:solidFill>
                <a:latin typeface="Arial"/>
                <a:ea typeface="Arial"/>
                <a:cs typeface="Arial"/>
                <a:sym typeface="Arial"/>
              </a:rPr>
              <a:t>Besoins urgents en matière de santé physique: </a:t>
            </a:r>
            <a:endParaRPr/>
          </a:p>
          <a:p>
            <a:pPr marL="457200" marR="0" lvl="0" indent="-457200" algn="l" rtl="0">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Blessures graves ou mettant la vie en danger</a:t>
            </a:r>
            <a:endParaRPr/>
          </a:p>
          <a:p>
            <a:pPr marL="457200" marR="0" lvl="0" indent="-457200" algn="l" rtl="0">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Maladies graves ou potentiellement mortelles.</a:t>
            </a:r>
            <a:endParaRPr/>
          </a:p>
          <a:p>
            <a:pPr marL="457200" marR="0" lvl="0" indent="-457200" algn="l" rtl="0">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Violence physique</a:t>
            </a:r>
            <a:endParaRPr/>
          </a:p>
          <a:p>
            <a:pPr marL="457200" marR="0" lvl="0" indent="-457200" algn="l" rtl="0">
              <a:spcBef>
                <a:spcPts val="0"/>
              </a:spcBef>
              <a:spcAft>
                <a:spcPts val="0"/>
              </a:spcAft>
              <a:buClr>
                <a:schemeClr val="dk1"/>
              </a:buClr>
              <a:buSzPts val="1900"/>
              <a:buFont typeface="Arial"/>
              <a:buChar char="•"/>
            </a:pPr>
            <a:r>
              <a:rPr lang="en-GB" sz="1900">
                <a:solidFill>
                  <a:schemeClr val="dk1"/>
                </a:solidFill>
                <a:latin typeface="Arial"/>
                <a:ea typeface="Arial"/>
                <a:cs typeface="Arial"/>
                <a:sym typeface="Arial"/>
              </a:rPr>
              <a:t>Malnutrition</a:t>
            </a:r>
            <a:endParaRPr/>
          </a:p>
        </p:txBody>
      </p:sp>
      <p:sp>
        <p:nvSpPr>
          <p:cNvPr id="614" name="Google Shape;614;p29"/>
          <p:cNvSpPr txBox="1"/>
          <p:nvPr/>
        </p:nvSpPr>
        <p:spPr>
          <a:xfrm>
            <a:off x="6486489" y="1550968"/>
            <a:ext cx="5110852"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Besoins urgents en matière de santé sexuelle et reproductive : </a:t>
            </a:r>
            <a:endParaRPr/>
          </a:p>
          <a:p>
            <a:pPr marL="457200" marR="0" lvl="0" indent="-4572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Blessures graves ou mettant en danger la vie des organes génitaux</a:t>
            </a:r>
            <a:endParaRPr/>
          </a:p>
          <a:p>
            <a:pPr marL="457200" marR="0" lvl="0" indent="-4572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Abus ou agression sexuels</a:t>
            </a:r>
            <a:endParaRPr/>
          </a:p>
          <a:p>
            <a:pPr marL="457200" marR="0" lvl="0" indent="-4572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Mutilation génitale</a:t>
            </a:r>
            <a:endParaRPr/>
          </a:p>
          <a:p>
            <a:pPr marL="457200" marR="0" lvl="0" indent="-4572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Complications de la grossesse</a:t>
            </a:r>
            <a:endParaRPr/>
          </a:p>
        </p:txBody>
      </p:sp>
      <p:sp>
        <p:nvSpPr>
          <p:cNvPr id="615" name="Google Shape;615;p29"/>
          <p:cNvSpPr/>
          <p:nvPr/>
        </p:nvSpPr>
        <p:spPr>
          <a:xfrm>
            <a:off x="1696371" y="3429000"/>
            <a:ext cx="4231359" cy="2488583"/>
          </a:xfrm>
          <a:prstGeom prst="wedgeRoundRectCallout">
            <a:avLst>
              <a:gd name="adj1" fmla="val -13510"/>
              <a:gd name="adj2" fmla="val -40111"/>
              <a:gd name="adj3" fmla="val 16667"/>
            </a:avLst>
          </a:prstGeom>
          <a:solidFill>
            <a:srgbClr val="CCE9F8"/>
          </a:solidFill>
          <a:ln w="28575" cap="flat" cmpd="sng">
            <a:solidFill>
              <a:srgbClr val="CCE9F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i="1">
                <a:solidFill>
                  <a:schemeClr val="dk1"/>
                </a:solidFill>
                <a:latin typeface="Arial"/>
                <a:ea typeface="Arial"/>
                <a:cs typeface="Arial"/>
                <a:sym typeface="Arial"/>
              </a:rPr>
              <a:t>Plaies ouvertes, infections graves, fractures/os cassés, saignements, soupçons de blessures à la tête, blessures aux yeux, brûlures graves, douleurs thoraciques, perte de conscience,...</a:t>
            </a:r>
            <a:endParaRPr sz="2000" i="1">
              <a:solidFill>
                <a:schemeClr val="dk1"/>
              </a:solidFill>
              <a:latin typeface="Arial"/>
              <a:ea typeface="Arial"/>
              <a:cs typeface="Arial"/>
              <a:sym typeface="Arial"/>
            </a:endParaRPr>
          </a:p>
        </p:txBody>
      </p:sp>
      <p:sp>
        <p:nvSpPr>
          <p:cNvPr id="616" name="Google Shape;616;p29"/>
          <p:cNvSpPr/>
          <p:nvPr/>
        </p:nvSpPr>
        <p:spPr>
          <a:xfrm>
            <a:off x="7271523" y="4155389"/>
            <a:ext cx="4231359" cy="1762194"/>
          </a:xfrm>
          <a:prstGeom prst="wedgeRoundRectCallout">
            <a:avLst>
              <a:gd name="adj1" fmla="val 8856"/>
              <a:gd name="adj2" fmla="val -38538"/>
              <a:gd name="adj3" fmla="val 16667"/>
            </a:avLst>
          </a:prstGeom>
          <a:solidFill>
            <a:srgbClr val="CCE9F8"/>
          </a:solidFill>
          <a:ln w="28575" cap="flat" cmpd="sng">
            <a:solidFill>
              <a:srgbClr val="CCE9F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i="1">
                <a:solidFill>
                  <a:schemeClr val="dk1"/>
                </a:solidFill>
                <a:latin typeface="Arial"/>
                <a:ea typeface="Arial"/>
                <a:cs typeface="Arial"/>
                <a:sym typeface="Arial"/>
              </a:rPr>
              <a:t>Blessures aux organes génitaux, risque de maladies sexuellement transmissibles, infection des organes génitaux, grossesse non désirée ou non planifiée,... </a:t>
            </a:r>
            <a:endParaRPr sz="2000" i="1">
              <a:solidFill>
                <a:schemeClr val="dk1"/>
              </a:solidFill>
              <a:latin typeface="Arial"/>
              <a:ea typeface="Arial"/>
              <a:cs typeface="Arial"/>
              <a:sym typeface="Arial"/>
            </a:endParaRPr>
          </a:p>
        </p:txBody>
      </p:sp>
      <p:grpSp>
        <p:nvGrpSpPr>
          <p:cNvPr id="617" name="Google Shape;617;p29"/>
          <p:cNvGrpSpPr/>
          <p:nvPr/>
        </p:nvGrpSpPr>
        <p:grpSpPr>
          <a:xfrm>
            <a:off x="937045" y="4225573"/>
            <a:ext cx="898644" cy="1490140"/>
            <a:chOff x="-625380" y="4046688"/>
            <a:chExt cx="898644" cy="1490140"/>
          </a:xfrm>
        </p:grpSpPr>
        <p:grpSp>
          <p:nvGrpSpPr>
            <p:cNvPr id="618" name="Google Shape;618;p29"/>
            <p:cNvGrpSpPr/>
            <p:nvPr/>
          </p:nvGrpSpPr>
          <p:grpSpPr>
            <a:xfrm>
              <a:off x="-625380" y="4046688"/>
              <a:ext cx="643719" cy="1490140"/>
              <a:chOff x="8155842" y="2175314"/>
              <a:chExt cx="1334607" cy="3089473"/>
            </a:xfrm>
          </p:grpSpPr>
          <p:sp>
            <p:nvSpPr>
              <p:cNvPr id="619" name="Google Shape;619;p29"/>
              <p:cNvSpPr/>
              <p:nvPr/>
            </p:nvSpPr>
            <p:spPr>
              <a:xfrm>
                <a:off x="8212525" y="3701175"/>
                <a:ext cx="1224623" cy="1563612"/>
              </a:xfrm>
              <a:prstGeom prst="round2SameRect">
                <a:avLst>
                  <a:gd name="adj1" fmla="val 41871"/>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0" name="Google Shape;620;p29"/>
              <p:cNvSpPr/>
              <p:nvPr/>
            </p:nvSpPr>
            <p:spPr>
              <a:xfrm>
                <a:off x="8155842" y="2175314"/>
                <a:ext cx="1334607" cy="1334608"/>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21" name="Google Shape;621;p29"/>
            <p:cNvSpPr/>
            <p:nvPr/>
          </p:nvSpPr>
          <p:spPr>
            <a:xfrm>
              <a:off x="-288002" y="4397162"/>
              <a:ext cx="561266" cy="586490"/>
            </a:xfrm>
            <a:prstGeom prst="ellipse">
              <a:avLst/>
            </a:prstGeom>
            <a:solidFill>
              <a:srgbClr val="15699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Federo"/>
                  <a:ea typeface="Federo"/>
                  <a:cs typeface="Federo"/>
                  <a:sym typeface="Federo"/>
                </a:rPr>
                <a:t>!</a:t>
              </a:r>
              <a:endParaRPr/>
            </a:p>
          </p:txBody>
        </p:sp>
      </p:grpSp>
      <p:grpSp>
        <p:nvGrpSpPr>
          <p:cNvPr id="622" name="Google Shape;622;p29"/>
          <p:cNvGrpSpPr/>
          <p:nvPr/>
        </p:nvGrpSpPr>
        <p:grpSpPr>
          <a:xfrm>
            <a:off x="6486489" y="4225573"/>
            <a:ext cx="898644" cy="1490140"/>
            <a:chOff x="-625380" y="4046688"/>
            <a:chExt cx="898644" cy="1490140"/>
          </a:xfrm>
        </p:grpSpPr>
        <p:grpSp>
          <p:nvGrpSpPr>
            <p:cNvPr id="623" name="Google Shape;623;p29"/>
            <p:cNvGrpSpPr/>
            <p:nvPr/>
          </p:nvGrpSpPr>
          <p:grpSpPr>
            <a:xfrm>
              <a:off x="-625380" y="4046688"/>
              <a:ext cx="643719" cy="1490140"/>
              <a:chOff x="8155842" y="2175314"/>
              <a:chExt cx="1334607" cy="3089473"/>
            </a:xfrm>
          </p:grpSpPr>
          <p:sp>
            <p:nvSpPr>
              <p:cNvPr id="624" name="Google Shape;624;p29"/>
              <p:cNvSpPr/>
              <p:nvPr/>
            </p:nvSpPr>
            <p:spPr>
              <a:xfrm>
                <a:off x="8212525" y="3701175"/>
                <a:ext cx="1224623" cy="1563612"/>
              </a:xfrm>
              <a:prstGeom prst="round2SameRect">
                <a:avLst>
                  <a:gd name="adj1" fmla="val 41871"/>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5" name="Google Shape;625;p29"/>
              <p:cNvSpPr/>
              <p:nvPr/>
            </p:nvSpPr>
            <p:spPr>
              <a:xfrm>
                <a:off x="8155842" y="2175314"/>
                <a:ext cx="1334607" cy="1334608"/>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26" name="Google Shape;626;p29"/>
            <p:cNvSpPr/>
            <p:nvPr/>
          </p:nvSpPr>
          <p:spPr>
            <a:xfrm>
              <a:off x="-288002" y="4827293"/>
              <a:ext cx="561266" cy="586490"/>
            </a:xfrm>
            <a:prstGeom prst="ellipse">
              <a:avLst/>
            </a:prstGeom>
            <a:solidFill>
              <a:srgbClr val="15699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Federo"/>
                  <a:ea typeface="Federo"/>
                  <a:cs typeface="Federo"/>
                  <a:sym typeface="Federo"/>
                </a:rPr>
                <a:t>!</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a:off x="5668808" y="4735844"/>
            <a:ext cx="3261184" cy="399427"/>
          </a:xfrm>
          <a:prstGeom prst="rect">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Objectif du module</a:t>
            </a:r>
            <a:endParaRPr/>
          </a:p>
        </p:txBody>
      </p:sp>
      <p:grpSp>
        <p:nvGrpSpPr>
          <p:cNvPr id="122" name="Google Shape;122;p3"/>
          <p:cNvGrpSpPr/>
          <p:nvPr/>
        </p:nvGrpSpPr>
        <p:grpSpPr>
          <a:xfrm>
            <a:off x="10420265" y="5126840"/>
            <a:ext cx="1112891" cy="1407269"/>
            <a:chOff x="6552775" y="3385093"/>
            <a:chExt cx="997833" cy="1261775"/>
          </a:xfrm>
        </p:grpSpPr>
        <p:grpSp>
          <p:nvGrpSpPr>
            <p:cNvPr id="123" name="Google Shape;123;p3"/>
            <p:cNvGrpSpPr/>
            <p:nvPr/>
          </p:nvGrpSpPr>
          <p:grpSpPr>
            <a:xfrm>
              <a:off x="6552775" y="3385093"/>
              <a:ext cx="997833" cy="1261775"/>
              <a:chOff x="2742000" y="3039417"/>
              <a:chExt cx="1237785" cy="1565198"/>
            </a:xfrm>
          </p:grpSpPr>
          <p:sp>
            <p:nvSpPr>
              <p:cNvPr id="124" name="Google Shape;124;p3"/>
              <p:cNvSpPr/>
              <p:nvPr/>
            </p:nvSpPr>
            <p:spPr>
              <a:xfrm>
                <a:off x="2780231" y="3268017"/>
                <a:ext cx="1162307" cy="86227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25" name="Google Shape;125;p3"/>
              <p:cNvSpPr/>
              <p:nvPr/>
            </p:nvSpPr>
            <p:spPr>
              <a:xfrm rot="-7610534">
                <a:off x="3349123" y="3854894"/>
                <a:ext cx="426233" cy="724133"/>
              </a:xfrm>
              <a:prstGeom prst="flowChartOnlineStorag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26" name="Google Shape;126;p3"/>
              <p:cNvSpPr/>
              <p:nvPr/>
            </p:nvSpPr>
            <p:spPr>
              <a:xfrm rot="-3178657">
                <a:off x="2946281" y="3849609"/>
                <a:ext cx="426233" cy="724134"/>
              </a:xfrm>
              <a:prstGeom prst="flowChartOnlineStorag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27" name="Google Shape;127;p3"/>
              <p:cNvSpPr/>
              <p:nvPr/>
            </p:nvSpPr>
            <p:spPr>
              <a:xfrm>
                <a:off x="2966276" y="3704343"/>
                <a:ext cx="790215" cy="507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28" name="Google Shape;128;p3"/>
              <p:cNvSpPr/>
              <p:nvPr/>
            </p:nvSpPr>
            <p:spPr>
              <a:xfrm>
                <a:off x="2780231" y="3039417"/>
                <a:ext cx="1162307" cy="228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129" name="Google Shape;129;p3"/>
            <p:cNvSpPr/>
            <p:nvPr/>
          </p:nvSpPr>
          <p:spPr>
            <a:xfrm>
              <a:off x="6602642" y="3392652"/>
              <a:ext cx="886622" cy="1184526"/>
            </a:xfrm>
            <a:prstGeom prst="mathPlus">
              <a:avLst>
                <a:gd name="adj1" fmla="val 17014"/>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130" name="Google Shape;130;p3"/>
          <p:cNvSpPr/>
          <p:nvPr/>
        </p:nvSpPr>
        <p:spPr>
          <a:xfrm>
            <a:off x="7968235" y="3429000"/>
            <a:ext cx="1495179" cy="409181"/>
          </a:xfrm>
          <a:prstGeom prst="rect">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3"/>
          <p:cNvSpPr/>
          <p:nvPr/>
        </p:nvSpPr>
        <p:spPr>
          <a:xfrm>
            <a:off x="5683611" y="3858568"/>
            <a:ext cx="1767776" cy="429568"/>
          </a:xfrm>
          <a:prstGeom prst="rect">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3"/>
          <p:cNvSpPr txBox="1"/>
          <p:nvPr/>
        </p:nvSpPr>
        <p:spPr>
          <a:xfrm>
            <a:off x="5668807" y="1911248"/>
            <a:ext cx="3794607" cy="2376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1" i="0" u="none" strike="noStrike">
                <a:solidFill>
                  <a:schemeClr val="lt1"/>
                </a:solidFill>
                <a:latin typeface="Arial"/>
                <a:ea typeface="Arial"/>
                <a:cs typeface="Arial"/>
                <a:sym typeface="Arial"/>
              </a:rPr>
              <a:t>Mettre en pratique les compétences nécessaires pour apporter un soutien immédiat aux enfants </a:t>
            </a:r>
            <a:r>
              <a:rPr lang="en-GB" sz="3000" b="1">
                <a:solidFill>
                  <a:schemeClr val="lt1"/>
                </a:solidFill>
                <a:latin typeface="Arial"/>
                <a:ea typeface="Arial"/>
                <a:cs typeface="Arial"/>
                <a:sym typeface="Arial"/>
              </a:rPr>
              <a:t>ayant des besoins </a:t>
            </a:r>
            <a:r>
              <a:rPr lang="en-GB" sz="3000" b="1" i="0" u="none" strike="noStrike">
                <a:solidFill>
                  <a:schemeClr val="lt1"/>
                </a:solidFill>
                <a:latin typeface="Arial"/>
                <a:ea typeface="Arial"/>
                <a:cs typeface="Arial"/>
                <a:sym typeface="Arial"/>
              </a:rPr>
              <a:t>urgents</a:t>
            </a:r>
            <a:r>
              <a:rPr lang="en-GB" sz="3000" b="1">
                <a:solidFill>
                  <a:schemeClr val="lt1"/>
                </a:solidFill>
                <a:latin typeface="Arial"/>
                <a:ea typeface="Arial"/>
                <a:cs typeface="Arial"/>
                <a:sym typeface="Arial"/>
              </a:rPr>
              <a:t>.</a:t>
            </a:r>
            <a:endParaRPr sz="3000" b="1">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632" name="Google Shape;632;p30"/>
          <p:cNvGrpSpPr/>
          <p:nvPr/>
        </p:nvGrpSpPr>
        <p:grpSpPr>
          <a:xfrm>
            <a:off x="9906000" y="4184251"/>
            <a:ext cx="1633426" cy="1499264"/>
            <a:chOff x="7619849" y="5297372"/>
            <a:chExt cx="500332" cy="459237"/>
          </a:xfrm>
        </p:grpSpPr>
        <p:sp>
          <p:nvSpPr>
            <p:cNvPr id="633" name="Google Shape;633;p30"/>
            <p:cNvSpPr/>
            <p:nvPr/>
          </p:nvSpPr>
          <p:spPr>
            <a:xfrm>
              <a:off x="7619849" y="5297372"/>
              <a:ext cx="500332" cy="200981"/>
            </a:xfrm>
            <a:prstGeom prst="trapezoid">
              <a:avLst>
                <a:gd name="adj" fmla="val 25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p30"/>
            <p:cNvSpPr/>
            <p:nvPr/>
          </p:nvSpPr>
          <p:spPr>
            <a:xfrm>
              <a:off x="7663186" y="5498354"/>
              <a:ext cx="413659" cy="258255"/>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35" name="Google Shape;635;p30"/>
          <p:cNvSpPr txBox="1">
            <a:spLocks noGrp="1"/>
          </p:cNvSpPr>
          <p:nvPr>
            <p:ph type="title"/>
          </p:nvPr>
        </p:nvSpPr>
        <p:spPr>
          <a:xfrm>
            <a:off x="0" y="120516"/>
            <a:ext cx="121920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2600"/>
              <a:buFont typeface="Arial"/>
              <a:buNone/>
            </a:pPr>
            <a:r>
              <a:rPr lang="en-GB" sz="2600"/>
              <a:t>Comment répondre aux besoins urgents en matière de santé physique, sexuelle et productive ?</a:t>
            </a:r>
            <a:endParaRPr sz="2600"/>
          </a:p>
        </p:txBody>
      </p:sp>
      <p:sp>
        <p:nvSpPr>
          <p:cNvPr id="636" name="Google Shape;636;p30"/>
          <p:cNvSpPr txBox="1"/>
          <p:nvPr/>
        </p:nvSpPr>
        <p:spPr>
          <a:xfrm>
            <a:off x="2843043" y="1405144"/>
            <a:ext cx="4637011" cy="347783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900"/>
              <a:buFont typeface="Arial"/>
              <a:buChar char="•"/>
            </a:pPr>
            <a:r>
              <a:rPr lang="en-GB" sz="2000" dirty="0" err="1">
                <a:solidFill>
                  <a:schemeClr val="dk1"/>
                </a:solidFill>
                <a:latin typeface="Arial"/>
                <a:ea typeface="Arial"/>
                <a:cs typeface="Arial"/>
                <a:sym typeface="Arial"/>
              </a:rPr>
              <a:t>Réconforter</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l'enfant</a:t>
            </a:r>
            <a:r>
              <a:rPr lang="en-GB" sz="2000" dirty="0">
                <a:solidFill>
                  <a:schemeClr val="dk1"/>
                </a:solidFill>
                <a:latin typeface="Arial"/>
                <a:ea typeface="Arial"/>
                <a:cs typeface="Arial"/>
                <a:sym typeface="Arial"/>
              </a:rPr>
              <a:t> et/</a:t>
            </a:r>
            <a:r>
              <a:rPr lang="en-GB" sz="2000" dirty="0" err="1">
                <a:solidFill>
                  <a:schemeClr val="dk1"/>
                </a:solidFill>
                <a:latin typeface="Arial"/>
                <a:ea typeface="Arial"/>
                <a:cs typeface="Arial"/>
                <a:sym typeface="Arial"/>
              </a:rPr>
              <a:t>ou</a:t>
            </a:r>
            <a:r>
              <a:rPr lang="en-GB" sz="2000" dirty="0">
                <a:solidFill>
                  <a:schemeClr val="dk1"/>
                </a:solidFill>
                <a:latin typeface="Arial"/>
                <a:ea typeface="Arial"/>
                <a:cs typeface="Arial"/>
                <a:sym typeface="Arial"/>
              </a:rPr>
              <a:t> le parent/</a:t>
            </a:r>
            <a:r>
              <a:rPr lang="en-GB" sz="2000" dirty="0" err="1">
                <a:solidFill>
                  <a:schemeClr val="dk1"/>
                </a:solidFill>
                <a:latin typeface="Arial"/>
                <a:ea typeface="Arial"/>
                <a:cs typeface="Arial"/>
                <a:sym typeface="Arial"/>
              </a:rPr>
              <a:t>responsable</a:t>
            </a:r>
            <a:r>
              <a:rPr lang="en-GB" sz="2000" dirty="0">
                <a:solidFill>
                  <a:schemeClr val="dk1"/>
                </a:solidFill>
                <a:latin typeface="Arial"/>
                <a:ea typeface="Arial"/>
                <a:cs typeface="Arial"/>
                <a:sym typeface="Arial"/>
              </a:rPr>
              <a:t> d'enfant et </a:t>
            </a:r>
            <a:r>
              <a:rPr lang="en-GB" sz="2000" dirty="0" err="1">
                <a:solidFill>
                  <a:schemeClr val="dk1"/>
                </a:solidFill>
                <a:latin typeface="Arial"/>
                <a:ea typeface="Arial"/>
                <a:cs typeface="Arial"/>
                <a:sym typeface="Arial"/>
              </a:rPr>
              <a:t>leur</a:t>
            </a:r>
            <a:r>
              <a:rPr lang="en-GB" sz="2000" dirty="0">
                <a:solidFill>
                  <a:schemeClr val="dk1"/>
                </a:solidFill>
                <a:latin typeface="Arial"/>
                <a:ea typeface="Arial"/>
                <a:cs typeface="Arial"/>
                <a:sym typeface="Arial"/>
              </a:rPr>
              <a:t> dire que </a:t>
            </a:r>
            <a:r>
              <a:rPr lang="en-GB" sz="2000" dirty="0" err="1">
                <a:solidFill>
                  <a:schemeClr val="dk1"/>
                </a:solidFill>
                <a:latin typeface="Arial"/>
                <a:ea typeface="Arial"/>
                <a:cs typeface="Arial"/>
                <a:sym typeface="Arial"/>
              </a:rPr>
              <a:t>vous</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êtes</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là</a:t>
            </a:r>
            <a:r>
              <a:rPr lang="en-GB" sz="2000" dirty="0">
                <a:solidFill>
                  <a:schemeClr val="dk1"/>
                </a:solidFill>
                <a:latin typeface="Arial"/>
                <a:ea typeface="Arial"/>
                <a:cs typeface="Arial"/>
                <a:sym typeface="Arial"/>
              </a:rPr>
              <a:t> pour les aider. </a:t>
            </a:r>
            <a:endParaRPr sz="2000" dirty="0"/>
          </a:p>
          <a:p>
            <a:pPr marL="342900" marR="0" lvl="0" indent="-342900" algn="l" rtl="0">
              <a:spcBef>
                <a:spcPts val="0"/>
              </a:spcBef>
              <a:spcAft>
                <a:spcPts val="0"/>
              </a:spcAft>
              <a:buClr>
                <a:schemeClr val="dk1"/>
              </a:buClr>
              <a:buSzPts val="1900"/>
              <a:buFont typeface="Arial"/>
              <a:buChar char="•"/>
            </a:pPr>
            <a:r>
              <a:rPr lang="en-GB" sz="2000" dirty="0" err="1">
                <a:solidFill>
                  <a:schemeClr val="dk1"/>
                </a:solidFill>
                <a:latin typeface="Arial"/>
                <a:ea typeface="Arial"/>
                <a:cs typeface="Arial"/>
                <a:sym typeface="Arial"/>
              </a:rPr>
              <a:t>Etre</a:t>
            </a:r>
            <a:r>
              <a:rPr lang="en-GB" sz="2000" dirty="0">
                <a:solidFill>
                  <a:schemeClr val="dk1"/>
                </a:solidFill>
                <a:latin typeface="Arial"/>
                <a:ea typeface="Arial"/>
                <a:cs typeface="Arial"/>
                <a:sym typeface="Arial"/>
              </a:rPr>
              <a:t> prêt à </a:t>
            </a:r>
            <a:r>
              <a:rPr lang="en-GB" sz="2000" dirty="0" err="1">
                <a:solidFill>
                  <a:schemeClr val="dk1"/>
                </a:solidFill>
                <a:latin typeface="Arial"/>
                <a:ea typeface="Arial"/>
                <a:cs typeface="Arial"/>
                <a:sym typeface="Arial"/>
              </a:rPr>
              <a:t>fournir</a:t>
            </a:r>
            <a:r>
              <a:rPr lang="en-GB" sz="2000" dirty="0">
                <a:solidFill>
                  <a:schemeClr val="dk1"/>
                </a:solidFill>
                <a:latin typeface="Arial"/>
                <a:ea typeface="Arial"/>
                <a:cs typeface="Arial"/>
                <a:sym typeface="Arial"/>
              </a:rPr>
              <a:t> des </a:t>
            </a:r>
            <a:r>
              <a:rPr lang="en-GB" sz="2000" dirty="0" err="1">
                <a:solidFill>
                  <a:schemeClr val="dk1"/>
                </a:solidFill>
                <a:latin typeface="Arial"/>
                <a:ea typeface="Arial"/>
                <a:cs typeface="Arial"/>
                <a:sym typeface="Arial"/>
              </a:rPr>
              <a:t>informations</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actualisées</a:t>
            </a:r>
            <a:r>
              <a:rPr lang="en-GB" sz="2000" dirty="0">
                <a:solidFill>
                  <a:schemeClr val="dk1"/>
                </a:solidFill>
                <a:latin typeface="Arial"/>
                <a:ea typeface="Arial"/>
                <a:cs typeface="Arial"/>
                <a:sym typeface="Arial"/>
              </a:rPr>
              <a:t> et des options pour des </a:t>
            </a:r>
            <a:r>
              <a:rPr lang="en-GB" sz="2000" dirty="0" err="1">
                <a:solidFill>
                  <a:schemeClr val="dk1"/>
                </a:solidFill>
                <a:latin typeface="Arial"/>
                <a:ea typeface="Arial"/>
                <a:cs typeface="Arial"/>
                <a:sym typeface="Arial"/>
              </a:rPr>
              <a:t>soins</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médicaux</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urgents</a:t>
            </a:r>
            <a:r>
              <a:rPr lang="en-GB" sz="2000" dirty="0">
                <a:solidFill>
                  <a:schemeClr val="dk1"/>
                </a:solidFill>
                <a:latin typeface="Arial"/>
                <a:ea typeface="Arial"/>
                <a:cs typeface="Arial"/>
                <a:sym typeface="Arial"/>
              </a:rPr>
              <a:t>. </a:t>
            </a:r>
            <a:endParaRPr sz="2000" dirty="0"/>
          </a:p>
          <a:p>
            <a:pPr marL="342900" marR="0" lvl="0" indent="-342900" algn="l" rtl="0">
              <a:spcBef>
                <a:spcPts val="0"/>
              </a:spcBef>
              <a:spcAft>
                <a:spcPts val="0"/>
              </a:spcAft>
              <a:buClr>
                <a:schemeClr val="dk1"/>
              </a:buClr>
              <a:buSzPts val="1900"/>
              <a:buFont typeface="Arial"/>
              <a:buChar char="•"/>
            </a:pPr>
            <a:r>
              <a:rPr lang="en-GB" sz="2000" dirty="0" err="1">
                <a:solidFill>
                  <a:schemeClr val="dk1"/>
                </a:solidFill>
                <a:latin typeface="Arial"/>
                <a:ea typeface="Arial"/>
                <a:cs typeface="Arial"/>
                <a:sym typeface="Arial"/>
              </a:rPr>
              <a:t>Accompagner</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l'enfant</a:t>
            </a:r>
            <a:r>
              <a:rPr lang="en-GB" sz="2000" dirty="0">
                <a:solidFill>
                  <a:schemeClr val="dk1"/>
                </a:solidFill>
                <a:latin typeface="Arial"/>
                <a:ea typeface="Arial"/>
                <a:cs typeface="Arial"/>
                <a:sym typeface="Arial"/>
              </a:rPr>
              <a:t> et/</a:t>
            </a:r>
            <a:r>
              <a:rPr lang="en-GB" sz="2000" dirty="0" err="1">
                <a:solidFill>
                  <a:schemeClr val="dk1"/>
                </a:solidFill>
                <a:latin typeface="Arial"/>
                <a:ea typeface="Arial"/>
                <a:cs typeface="Arial"/>
                <a:sym typeface="Arial"/>
              </a:rPr>
              <a:t>ou</a:t>
            </a:r>
            <a:r>
              <a:rPr lang="en-GB" sz="2000" dirty="0">
                <a:solidFill>
                  <a:schemeClr val="dk1"/>
                </a:solidFill>
                <a:latin typeface="Arial"/>
                <a:ea typeface="Arial"/>
                <a:cs typeface="Arial"/>
                <a:sym typeface="Arial"/>
              </a:rPr>
              <a:t> le parent, le </a:t>
            </a:r>
            <a:r>
              <a:rPr lang="en-GB" sz="2000" dirty="0" err="1">
                <a:solidFill>
                  <a:schemeClr val="dk1"/>
                </a:solidFill>
                <a:latin typeface="Arial"/>
                <a:ea typeface="Arial"/>
                <a:cs typeface="Arial"/>
                <a:sym typeface="Arial"/>
              </a:rPr>
              <a:t>soignant</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ou</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l'adulte</a:t>
            </a:r>
            <a:r>
              <a:rPr lang="en-GB" sz="2000" dirty="0">
                <a:solidFill>
                  <a:schemeClr val="dk1"/>
                </a:solidFill>
                <a:latin typeface="Arial"/>
                <a:ea typeface="Arial"/>
                <a:cs typeface="Arial"/>
                <a:sym typeface="Arial"/>
              </a:rPr>
              <a:t> de </a:t>
            </a:r>
            <a:r>
              <a:rPr lang="en-GB" sz="2000" dirty="0" err="1">
                <a:solidFill>
                  <a:schemeClr val="dk1"/>
                </a:solidFill>
                <a:latin typeface="Arial"/>
                <a:ea typeface="Arial"/>
                <a:cs typeface="Arial"/>
                <a:sym typeface="Arial"/>
              </a:rPr>
              <a:t>confiance</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jusqu'à</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l'établissement</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médical</a:t>
            </a:r>
            <a:r>
              <a:rPr lang="en-GB" sz="2000" dirty="0">
                <a:solidFill>
                  <a:schemeClr val="dk1"/>
                </a:solidFill>
                <a:latin typeface="Arial"/>
                <a:ea typeface="Arial"/>
                <a:cs typeface="Arial"/>
                <a:sym typeface="Arial"/>
              </a:rPr>
              <a:t> pour </a:t>
            </a:r>
            <a:r>
              <a:rPr lang="en-GB" sz="2000" dirty="0" err="1">
                <a:solidFill>
                  <a:schemeClr val="dk1"/>
                </a:solidFill>
                <a:latin typeface="Arial"/>
                <a:ea typeface="Arial"/>
                <a:cs typeface="Arial"/>
                <a:sym typeface="Arial"/>
              </a:rPr>
              <a:t>s'assurer</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qu'il</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reçoit</a:t>
            </a:r>
            <a:r>
              <a:rPr lang="en-GB" sz="2000" dirty="0">
                <a:solidFill>
                  <a:schemeClr val="dk1"/>
                </a:solidFill>
                <a:latin typeface="Arial"/>
                <a:ea typeface="Arial"/>
                <a:cs typeface="Arial"/>
                <a:sym typeface="Arial"/>
              </a:rPr>
              <a:t> des </a:t>
            </a:r>
            <a:r>
              <a:rPr lang="en-GB" sz="2000" dirty="0" err="1">
                <a:solidFill>
                  <a:schemeClr val="dk1"/>
                </a:solidFill>
                <a:latin typeface="Arial"/>
                <a:ea typeface="Arial"/>
                <a:cs typeface="Arial"/>
                <a:sym typeface="Arial"/>
              </a:rPr>
              <a:t>soins</a:t>
            </a:r>
            <a:r>
              <a:rPr lang="en-GB" sz="2000" dirty="0">
                <a:solidFill>
                  <a:schemeClr val="dk1"/>
                </a:solidFill>
                <a:latin typeface="Arial"/>
                <a:ea typeface="Arial"/>
                <a:cs typeface="Arial"/>
                <a:sym typeface="Arial"/>
              </a:rPr>
              <a:t> </a:t>
            </a:r>
            <a:r>
              <a:rPr lang="en-GB" sz="2000" dirty="0" err="1">
                <a:solidFill>
                  <a:schemeClr val="dk1"/>
                </a:solidFill>
                <a:latin typeface="Arial"/>
                <a:ea typeface="Arial"/>
                <a:cs typeface="Arial"/>
                <a:sym typeface="Arial"/>
              </a:rPr>
              <a:t>immédiats</a:t>
            </a:r>
            <a:r>
              <a:rPr lang="en-GB" sz="2000" dirty="0">
                <a:solidFill>
                  <a:schemeClr val="dk1"/>
                </a:solidFill>
                <a:latin typeface="Arial"/>
                <a:ea typeface="Arial"/>
                <a:cs typeface="Arial"/>
                <a:sym typeface="Arial"/>
              </a:rPr>
              <a:t>.</a:t>
            </a:r>
            <a:endParaRPr sz="2000" dirty="0"/>
          </a:p>
        </p:txBody>
      </p:sp>
      <p:pic>
        <p:nvPicPr>
          <p:cNvPr id="637" name="Google Shape;637;p30" descr="Medical with solid fill"/>
          <p:cNvPicPr preferRelativeResize="0"/>
          <p:nvPr/>
        </p:nvPicPr>
        <p:blipFill rotWithShape="1">
          <a:blip r:embed="rId3">
            <a:alphaModFix/>
          </a:blip>
          <a:srcRect/>
          <a:stretch/>
        </p:blipFill>
        <p:spPr>
          <a:xfrm>
            <a:off x="10193855" y="4411143"/>
            <a:ext cx="1063544" cy="1063544"/>
          </a:xfrm>
          <a:prstGeom prst="rect">
            <a:avLst/>
          </a:prstGeom>
          <a:noFill/>
          <a:ln>
            <a:noFill/>
          </a:ln>
        </p:spPr>
      </p:pic>
      <p:sp>
        <p:nvSpPr>
          <p:cNvPr id="638" name="Google Shape;638;p30"/>
          <p:cNvSpPr/>
          <p:nvPr/>
        </p:nvSpPr>
        <p:spPr>
          <a:xfrm>
            <a:off x="706500" y="3300417"/>
            <a:ext cx="1107743" cy="784651"/>
          </a:xfrm>
          <a:prstGeom prst="wedgeRoundRectCallout">
            <a:avLst>
              <a:gd name="adj1" fmla="val 34356"/>
              <a:gd name="adj2" fmla="val 66551"/>
              <a:gd name="adj3" fmla="val 1666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9" name="Google Shape;639;p30"/>
          <p:cNvSpPr/>
          <p:nvPr/>
        </p:nvSpPr>
        <p:spPr>
          <a:xfrm>
            <a:off x="1234447" y="2108059"/>
            <a:ext cx="1051561" cy="816055"/>
          </a:xfrm>
          <a:prstGeom prst="wedgeRoundRectCallout">
            <a:avLst>
              <a:gd name="adj1" fmla="val 22192"/>
              <a:gd name="adj2" fmla="val 77206"/>
              <a:gd name="adj3" fmla="val 1666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40" name="Google Shape;640;p30" descr="Information with solid fill"/>
          <p:cNvPicPr preferRelativeResize="0"/>
          <p:nvPr/>
        </p:nvPicPr>
        <p:blipFill rotWithShape="1">
          <a:blip r:embed="rId4">
            <a:alphaModFix/>
          </a:blip>
          <a:srcRect/>
          <a:stretch/>
        </p:blipFill>
        <p:spPr>
          <a:xfrm>
            <a:off x="1493974" y="2227804"/>
            <a:ext cx="551539" cy="551539"/>
          </a:xfrm>
          <a:prstGeom prst="rect">
            <a:avLst/>
          </a:prstGeom>
          <a:noFill/>
          <a:ln>
            <a:noFill/>
          </a:ln>
        </p:spPr>
      </p:pic>
      <p:sp>
        <p:nvSpPr>
          <p:cNvPr id="641" name="Google Shape;641;p30"/>
          <p:cNvSpPr/>
          <p:nvPr/>
        </p:nvSpPr>
        <p:spPr>
          <a:xfrm>
            <a:off x="2327058" y="5518958"/>
            <a:ext cx="7533221" cy="708527"/>
          </a:xfrm>
          <a:custGeom>
            <a:avLst/>
            <a:gdLst/>
            <a:ahLst/>
            <a:cxnLst/>
            <a:rect l="l" t="t" r="r" b="b"/>
            <a:pathLst>
              <a:path w="8427720" h="708527" extrusionOk="0">
                <a:moveTo>
                  <a:pt x="0" y="276052"/>
                </a:moveTo>
                <a:cubicBezTo>
                  <a:pt x="629920" y="110952"/>
                  <a:pt x="1259840" y="-54148"/>
                  <a:pt x="2133600" y="16972"/>
                </a:cubicBezTo>
                <a:cubicBezTo>
                  <a:pt x="3007360" y="88092"/>
                  <a:pt x="4442460" y="649432"/>
                  <a:pt x="5242560" y="702772"/>
                </a:cubicBezTo>
                <a:cubicBezTo>
                  <a:pt x="6042660" y="756112"/>
                  <a:pt x="6403340" y="423372"/>
                  <a:pt x="6934200" y="337012"/>
                </a:cubicBezTo>
                <a:cubicBezTo>
                  <a:pt x="7465060" y="250652"/>
                  <a:pt x="7946390" y="217632"/>
                  <a:pt x="8427720" y="184612"/>
                </a:cubicBezTo>
              </a:path>
            </a:pathLst>
          </a:custGeom>
          <a:noFill/>
          <a:ln w="762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42" name="Google Shape;642;p30"/>
          <p:cNvGrpSpPr/>
          <p:nvPr/>
        </p:nvGrpSpPr>
        <p:grpSpPr>
          <a:xfrm>
            <a:off x="1203966" y="4409712"/>
            <a:ext cx="1092599" cy="1466442"/>
            <a:chOff x="5438539" y="7646118"/>
            <a:chExt cx="814830" cy="1093633"/>
          </a:xfrm>
        </p:grpSpPr>
        <p:sp>
          <p:nvSpPr>
            <p:cNvPr id="643" name="Google Shape;643;p30"/>
            <p:cNvSpPr/>
            <p:nvPr/>
          </p:nvSpPr>
          <p:spPr>
            <a:xfrm>
              <a:off x="5440940" y="8395605"/>
              <a:ext cx="323729" cy="344146"/>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4" name="Google Shape;644;p30"/>
            <p:cNvSpPr/>
            <p:nvPr/>
          </p:nvSpPr>
          <p:spPr>
            <a:xfrm>
              <a:off x="5438539" y="8011964"/>
              <a:ext cx="327409" cy="327409"/>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5" name="Google Shape;645;p30"/>
            <p:cNvSpPr/>
            <p:nvPr/>
          </p:nvSpPr>
          <p:spPr>
            <a:xfrm>
              <a:off x="5928360" y="8029758"/>
              <a:ext cx="323730" cy="709993"/>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6" name="Google Shape;646;p30"/>
            <p:cNvSpPr/>
            <p:nvPr/>
          </p:nvSpPr>
          <p:spPr>
            <a:xfrm>
              <a:off x="5925959" y="7646118"/>
              <a:ext cx="327410" cy="327409"/>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7" name="Google Shape;647;p30"/>
            <p:cNvSpPr/>
            <p:nvPr/>
          </p:nvSpPr>
          <p:spPr>
            <a:xfrm rot="-8740439">
              <a:off x="5864557" y="8125814"/>
              <a:ext cx="101108" cy="244001"/>
            </a:xfrm>
            <a:prstGeom prst="round2SameRect">
              <a:avLst>
                <a:gd name="adj1" fmla="val 493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8" name="Google Shape;648;p30"/>
            <p:cNvSpPr/>
            <p:nvPr/>
          </p:nvSpPr>
          <p:spPr>
            <a:xfrm rot="-7498798">
              <a:off x="5757134" y="8268990"/>
              <a:ext cx="101108" cy="165176"/>
            </a:xfrm>
            <a:prstGeom prst="round2SameRect">
              <a:avLst>
                <a:gd name="adj1" fmla="val 493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49" name="Google Shape;649;p30"/>
          <p:cNvSpPr/>
          <p:nvPr/>
        </p:nvSpPr>
        <p:spPr>
          <a:xfrm>
            <a:off x="1043327" y="3498831"/>
            <a:ext cx="434087" cy="387822"/>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30"/>
          <p:cNvSpPr/>
          <p:nvPr/>
        </p:nvSpPr>
        <p:spPr>
          <a:xfrm>
            <a:off x="7524629" y="5521160"/>
            <a:ext cx="434086" cy="461462"/>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1" name="Google Shape;651;p30"/>
          <p:cNvSpPr/>
          <p:nvPr/>
        </p:nvSpPr>
        <p:spPr>
          <a:xfrm>
            <a:off x="7521410" y="5006739"/>
            <a:ext cx="439020" cy="43902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2" name="Google Shape;652;p30"/>
          <p:cNvSpPr/>
          <p:nvPr/>
        </p:nvSpPr>
        <p:spPr>
          <a:xfrm>
            <a:off x="6844255" y="5300156"/>
            <a:ext cx="434087" cy="952023"/>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3" name="Google Shape;653;p30"/>
          <p:cNvSpPr/>
          <p:nvPr/>
        </p:nvSpPr>
        <p:spPr>
          <a:xfrm>
            <a:off x="6841036" y="4785737"/>
            <a:ext cx="439021" cy="43902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4" name="Google Shape;654;p30"/>
          <p:cNvSpPr txBox="1"/>
          <p:nvPr/>
        </p:nvSpPr>
        <p:spPr>
          <a:xfrm>
            <a:off x="7774835" y="1514016"/>
            <a:ext cx="3598544" cy="224676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GB" sz="2000" dirty="0" err="1">
                <a:solidFill>
                  <a:schemeClr val="dk1"/>
                </a:solidFill>
                <a:latin typeface="Arial"/>
                <a:ea typeface="Arial"/>
                <a:cs typeface="Arial"/>
                <a:sym typeface="Arial"/>
              </a:rPr>
              <a:t>Coordonner</a:t>
            </a:r>
            <a:r>
              <a:rPr lang="en-GB" sz="2000" dirty="0">
                <a:solidFill>
                  <a:schemeClr val="dk1"/>
                </a:solidFill>
                <a:latin typeface="Arial"/>
                <a:ea typeface="Arial"/>
                <a:cs typeface="Arial"/>
                <a:sym typeface="Arial"/>
              </a:rPr>
              <a:t> et </a:t>
            </a:r>
            <a:r>
              <a:rPr lang="en-GB" sz="2000" dirty="0" err="1">
                <a:solidFill>
                  <a:schemeClr val="dk1"/>
                </a:solidFill>
                <a:latin typeface="Arial"/>
                <a:ea typeface="Arial"/>
                <a:cs typeface="Arial"/>
                <a:sym typeface="Arial"/>
              </a:rPr>
              <a:t>plaider</a:t>
            </a:r>
            <a:r>
              <a:rPr lang="en-GB" sz="2000" dirty="0">
                <a:solidFill>
                  <a:schemeClr val="dk1"/>
                </a:solidFill>
                <a:latin typeface="Arial"/>
                <a:ea typeface="Arial"/>
                <a:cs typeface="Arial"/>
                <a:sym typeface="Arial"/>
              </a:rPr>
              <a:t> pour des services </a:t>
            </a:r>
            <a:r>
              <a:rPr lang="en-GB" sz="2000" dirty="0" err="1">
                <a:solidFill>
                  <a:schemeClr val="dk1"/>
                </a:solidFill>
                <a:latin typeface="Arial"/>
                <a:ea typeface="Arial"/>
                <a:cs typeface="Arial"/>
                <a:sym typeface="Arial"/>
              </a:rPr>
              <a:t>rapides</a:t>
            </a:r>
            <a:r>
              <a:rPr lang="en-GB" sz="2000" dirty="0">
                <a:solidFill>
                  <a:schemeClr val="dk1"/>
                </a:solidFill>
                <a:latin typeface="Arial"/>
                <a:ea typeface="Arial"/>
                <a:cs typeface="Arial"/>
                <a:sym typeface="Arial"/>
              </a:rPr>
              <a:t> et </a:t>
            </a:r>
            <a:r>
              <a:rPr lang="en-GB" sz="2000" dirty="0" err="1">
                <a:solidFill>
                  <a:schemeClr val="dk1"/>
                </a:solidFill>
                <a:latin typeface="Arial"/>
                <a:ea typeface="Arial"/>
                <a:cs typeface="Arial"/>
                <a:sym typeface="Arial"/>
              </a:rPr>
              <a:t>adaptés</a:t>
            </a:r>
            <a:r>
              <a:rPr lang="en-GB" sz="2000" dirty="0">
                <a:solidFill>
                  <a:schemeClr val="dk1"/>
                </a:solidFill>
                <a:latin typeface="Arial"/>
                <a:ea typeface="Arial"/>
                <a:cs typeface="Arial"/>
                <a:sym typeface="Arial"/>
              </a:rPr>
              <a:t> aux enfants</a:t>
            </a:r>
            <a:endParaRPr dirty="0"/>
          </a:p>
          <a:p>
            <a:pPr marL="342900" marR="0" lvl="0" indent="-342900" algn="l" rtl="0">
              <a:spcBef>
                <a:spcPts val="0"/>
              </a:spcBef>
              <a:spcAft>
                <a:spcPts val="0"/>
              </a:spcAft>
              <a:buClr>
                <a:schemeClr val="dk1"/>
              </a:buClr>
              <a:buSzPts val="2000"/>
              <a:buFont typeface="Arial"/>
              <a:buChar char="•"/>
            </a:pPr>
            <a:r>
              <a:rPr lang="en-GB" sz="2000" dirty="0" err="1">
                <a:solidFill>
                  <a:schemeClr val="dk1"/>
                </a:solidFill>
                <a:latin typeface="Arial"/>
                <a:ea typeface="Arial"/>
                <a:cs typeface="Arial"/>
                <a:sym typeface="Arial"/>
              </a:rPr>
              <a:t>Suivi</a:t>
            </a:r>
            <a:r>
              <a:rPr lang="en-GB" sz="2000" dirty="0">
                <a:solidFill>
                  <a:schemeClr val="dk1"/>
                </a:solidFill>
                <a:latin typeface="Arial"/>
                <a:ea typeface="Arial"/>
                <a:cs typeface="Arial"/>
                <a:sym typeface="Arial"/>
              </a:rPr>
              <a:t> de </a:t>
            </a:r>
            <a:r>
              <a:rPr lang="en-GB" sz="2000" dirty="0" err="1">
                <a:solidFill>
                  <a:schemeClr val="dk1"/>
                </a:solidFill>
                <a:latin typeface="Arial"/>
                <a:ea typeface="Arial"/>
                <a:cs typeface="Arial"/>
                <a:sym typeface="Arial"/>
              </a:rPr>
              <a:t>l'enfant</a:t>
            </a:r>
            <a:r>
              <a:rPr lang="en-GB" sz="2000" dirty="0">
                <a:solidFill>
                  <a:schemeClr val="dk1"/>
                </a:solidFill>
                <a:latin typeface="Arial"/>
                <a:ea typeface="Arial"/>
                <a:cs typeface="Arial"/>
                <a:sym typeface="Arial"/>
              </a:rPr>
              <a:t> et/</a:t>
            </a:r>
            <a:r>
              <a:rPr lang="en-GB" sz="2000" dirty="0" err="1">
                <a:solidFill>
                  <a:schemeClr val="dk1"/>
                </a:solidFill>
                <a:latin typeface="Arial"/>
                <a:ea typeface="Arial"/>
                <a:cs typeface="Arial"/>
                <a:sym typeface="Arial"/>
              </a:rPr>
              <a:t>ou</a:t>
            </a:r>
            <a:r>
              <a:rPr lang="en-GB" sz="2000" dirty="0">
                <a:solidFill>
                  <a:schemeClr val="dk1"/>
                </a:solidFill>
                <a:latin typeface="Arial"/>
                <a:ea typeface="Arial"/>
                <a:cs typeface="Arial"/>
                <a:sym typeface="Arial"/>
              </a:rPr>
              <a:t> du parent/</a:t>
            </a:r>
            <a:r>
              <a:rPr lang="en-GB" sz="2000" dirty="0" err="1">
                <a:solidFill>
                  <a:schemeClr val="dk1"/>
                </a:solidFill>
                <a:latin typeface="Arial"/>
                <a:ea typeface="Arial"/>
                <a:cs typeface="Arial"/>
                <a:sym typeface="Arial"/>
              </a:rPr>
              <a:t>responsable</a:t>
            </a:r>
            <a:r>
              <a:rPr lang="en-GB" sz="2000" dirty="0">
                <a:solidFill>
                  <a:schemeClr val="dk1"/>
                </a:solidFill>
                <a:latin typeface="Arial"/>
                <a:ea typeface="Arial"/>
                <a:cs typeface="Arial"/>
                <a:sym typeface="Arial"/>
              </a:rPr>
              <a:t> d'enfant/</a:t>
            </a:r>
            <a:r>
              <a:rPr lang="en-GB" sz="2000" dirty="0" err="1">
                <a:solidFill>
                  <a:schemeClr val="dk1"/>
                </a:solidFill>
                <a:latin typeface="Arial"/>
                <a:ea typeface="Arial"/>
                <a:cs typeface="Arial"/>
                <a:sym typeface="Arial"/>
              </a:rPr>
              <a:t>adulte</a:t>
            </a:r>
            <a:r>
              <a:rPr lang="en-GB" sz="2000" dirty="0">
                <a:solidFill>
                  <a:schemeClr val="dk1"/>
                </a:solidFill>
                <a:latin typeface="Arial"/>
                <a:ea typeface="Arial"/>
                <a:cs typeface="Arial"/>
                <a:sym typeface="Arial"/>
              </a:rPr>
              <a:t> de </a:t>
            </a:r>
            <a:r>
              <a:rPr lang="en-GB" sz="2000" dirty="0" err="1">
                <a:solidFill>
                  <a:schemeClr val="dk1"/>
                </a:solidFill>
                <a:latin typeface="Arial"/>
                <a:ea typeface="Arial"/>
                <a:cs typeface="Arial"/>
                <a:sym typeface="Arial"/>
              </a:rPr>
              <a:t>confiance</a:t>
            </a:r>
            <a:r>
              <a:rPr lang="en-GB" sz="2000" dirty="0">
                <a:solidFill>
                  <a:schemeClr val="dk1"/>
                </a:solidFill>
                <a:latin typeface="Arial"/>
                <a:ea typeface="Arial"/>
                <a:cs typeface="Arial"/>
                <a:sym typeface="Arial"/>
              </a:rPr>
              <a:t> après la </a:t>
            </a:r>
            <a:r>
              <a:rPr lang="en-GB" sz="2000" dirty="0" err="1">
                <a:solidFill>
                  <a:schemeClr val="dk1"/>
                </a:solidFill>
                <a:latin typeface="Arial"/>
                <a:ea typeface="Arial"/>
                <a:cs typeface="Arial"/>
                <a:sym typeface="Arial"/>
              </a:rPr>
              <a:t>réception</a:t>
            </a:r>
            <a:r>
              <a:rPr lang="en-GB" sz="2000" dirty="0">
                <a:solidFill>
                  <a:schemeClr val="dk1"/>
                </a:solidFill>
                <a:latin typeface="Arial"/>
                <a:ea typeface="Arial"/>
                <a:cs typeface="Arial"/>
                <a:sym typeface="Arial"/>
              </a:rPr>
              <a:t> du service.</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659"/>
        <p:cNvGrpSpPr/>
        <p:nvPr/>
      </p:nvGrpSpPr>
      <p:grpSpPr>
        <a:xfrm>
          <a:off x="0" y="0"/>
          <a:ext cx="0" cy="0"/>
          <a:chOff x="0" y="0"/>
          <a:chExt cx="0" cy="0"/>
        </a:xfrm>
      </p:grpSpPr>
      <p:sp>
        <p:nvSpPr>
          <p:cNvPr id="660" name="Google Shape;660;p31"/>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32"/>
          <p:cNvSpPr txBox="1">
            <a:spLocks noGrp="1"/>
          </p:cNvSpPr>
          <p:nvPr>
            <p:ph type="title"/>
          </p:nvPr>
        </p:nvSpPr>
        <p:spPr>
          <a:xfrm>
            <a:off x="0" y="120516"/>
            <a:ext cx="121920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56995"/>
              </a:buClr>
              <a:buSzPct val="100000"/>
              <a:buFont typeface="Arial"/>
              <a:buNone/>
            </a:pPr>
            <a:r>
              <a:rPr lang="en-GB"/>
              <a:t>Soins médicaux critiques pour les enfants victimes d'abus sexuels </a:t>
            </a:r>
            <a:endParaRPr/>
          </a:p>
        </p:txBody>
      </p:sp>
      <p:sp>
        <p:nvSpPr>
          <p:cNvPr id="666" name="Google Shape;666;p32"/>
          <p:cNvSpPr txBox="1"/>
          <p:nvPr/>
        </p:nvSpPr>
        <p:spPr>
          <a:xfrm>
            <a:off x="1643373" y="1755136"/>
            <a:ext cx="385452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Prévention des maladies sexuellement transmissibles : le </a:t>
            </a:r>
            <a:r>
              <a:rPr lang="en-GB" sz="1800">
                <a:solidFill>
                  <a:schemeClr val="dk1"/>
                </a:solidFill>
                <a:latin typeface="Arial"/>
                <a:ea typeface="Arial"/>
                <a:cs typeface="Arial"/>
                <a:sym typeface="Arial"/>
              </a:rPr>
              <a:t>risque de contracter le VIH peut être réduit si une prophylaxie post-exposition au VIH est administrée dans les 3 jours (72 heures).</a:t>
            </a:r>
            <a:endParaRPr sz="1800">
              <a:solidFill>
                <a:schemeClr val="dk1"/>
              </a:solidFill>
              <a:latin typeface="Arial"/>
              <a:ea typeface="Arial"/>
              <a:cs typeface="Arial"/>
              <a:sym typeface="Arial"/>
            </a:endParaRPr>
          </a:p>
        </p:txBody>
      </p:sp>
      <p:sp>
        <p:nvSpPr>
          <p:cNvPr id="667" name="Google Shape;667;p32"/>
          <p:cNvSpPr txBox="1"/>
          <p:nvPr/>
        </p:nvSpPr>
        <p:spPr>
          <a:xfrm>
            <a:off x="7427524" y="1755136"/>
            <a:ext cx="385452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Prévention des grossesses non désirées : le </a:t>
            </a:r>
            <a:r>
              <a:rPr lang="en-GB" sz="1800">
                <a:solidFill>
                  <a:schemeClr val="dk1"/>
                </a:solidFill>
                <a:latin typeface="Arial"/>
                <a:ea typeface="Arial"/>
                <a:cs typeface="Arial"/>
                <a:sym typeface="Arial"/>
              </a:rPr>
              <a:t>risque de grossesse non désirée peut être réduit si une contraception d'urgence est fournie dans les 5 jours (120 heures).</a:t>
            </a:r>
            <a:endParaRPr/>
          </a:p>
        </p:txBody>
      </p:sp>
      <p:pic>
        <p:nvPicPr>
          <p:cNvPr id="668" name="Google Shape;668;p32" descr="Stethoscope with solid fill"/>
          <p:cNvPicPr preferRelativeResize="0"/>
          <p:nvPr/>
        </p:nvPicPr>
        <p:blipFill rotWithShape="1">
          <a:blip r:embed="rId3">
            <a:alphaModFix/>
          </a:blip>
          <a:srcRect/>
          <a:stretch/>
        </p:blipFill>
        <p:spPr>
          <a:xfrm>
            <a:off x="403324" y="3651768"/>
            <a:ext cx="1123562" cy="1123562"/>
          </a:xfrm>
          <a:prstGeom prst="rect">
            <a:avLst/>
          </a:prstGeom>
          <a:noFill/>
          <a:ln>
            <a:noFill/>
          </a:ln>
        </p:spPr>
      </p:pic>
      <p:sp>
        <p:nvSpPr>
          <p:cNvPr id="669" name="Google Shape;669;p32"/>
          <p:cNvSpPr txBox="1"/>
          <p:nvPr/>
        </p:nvSpPr>
        <p:spPr>
          <a:xfrm>
            <a:off x="1643373" y="3814803"/>
            <a:ext cx="3854529"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Traitement des blessures et de la douleur : </a:t>
            </a:r>
            <a:r>
              <a:rPr lang="en-GB" sz="1800">
                <a:solidFill>
                  <a:schemeClr val="dk1"/>
                </a:solidFill>
                <a:latin typeface="Arial"/>
                <a:ea typeface="Arial"/>
                <a:cs typeface="Arial"/>
                <a:sym typeface="Arial"/>
              </a:rPr>
              <a:t>toutes les blessures ne sont pas physiquement visibles ou associées à la douleur, notamment les blessures internes. Pour réduire le risque, aidez l'enfant à obtenir des soins médicaux dans les 48 heures.</a:t>
            </a:r>
            <a:endParaRPr/>
          </a:p>
        </p:txBody>
      </p:sp>
      <p:sp>
        <p:nvSpPr>
          <p:cNvPr id="670" name="Google Shape;670;p32"/>
          <p:cNvSpPr txBox="1"/>
          <p:nvPr/>
        </p:nvSpPr>
        <p:spPr>
          <a:xfrm>
            <a:off x="7427524" y="3814803"/>
            <a:ext cx="385452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Collecte de</a:t>
            </a:r>
            <a:r>
              <a:rPr lang="en-GB" sz="1800" b="1">
                <a:solidFill>
                  <a:schemeClr val="dk1"/>
                </a:solidFill>
                <a:latin typeface="Arial"/>
                <a:ea typeface="Arial"/>
                <a:cs typeface="Arial"/>
                <a:sym typeface="Arial"/>
              </a:rPr>
              <a:t> preuves médico-légales </a:t>
            </a:r>
            <a:r>
              <a:rPr lang="en-GB" sz="1800">
                <a:solidFill>
                  <a:schemeClr val="dk1"/>
                </a:solidFill>
                <a:latin typeface="Arial"/>
                <a:ea typeface="Arial"/>
                <a:cs typeface="Arial"/>
                <a:sym typeface="Arial"/>
              </a:rPr>
              <a:t>: lorsque vous pouvez le faire sans danger, consultez un médecin professionnel dans les 48 heures afin de subir un examen médico-légal.</a:t>
            </a:r>
            <a:endParaRPr/>
          </a:p>
        </p:txBody>
      </p:sp>
      <p:pic>
        <p:nvPicPr>
          <p:cNvPr id="671" name="Google Shape;671;p32" descr="Magnifying glass with solid fill"/>
          <p:cNvPicPr preferRelativeResize="0"/>
          <p:nvPr/>
        </p:nvPicPr>
        <p:blipFill rotWithShape="1">
          <a:blip r:embed="rId4">
            <a:alphaModFix/>
          </a:blip>
          <a:srcRect/>
          <a:stretch/>
        </p:blipFill>
        <p:spPr>
          <a:xfrm>
            <a:off x="6236899" y="3639066"/>
            <a:ext cx="1052287" cy="1052287"/>
          </a:xfrm>
          <a:prstGeom prst="rect">
            <a:avLst/>
          </a:prstGeom>
          <a:noFill/>
          <a:ln>
            <a:noFill/>
          </a:ln>
        </p:spPr>
      </p:pic>
      <p:grpSp>
        <p:nvGrpSpPr>
          <p:cNvPr id="672" name="Google Shape;672;p32"/>
          <p:cNvGrpSpPr/>
          <p:nvPr/>
        </p:nvGrpSpPr>
        <p:grpSpPr>
          <a:xfrm rot="-2710257">
            <a:off x="792771" y="1773369"/>
            <a:ext cx="262556" cy="898205"/>
            <a:chOff x="914400" y="1723386"/>
            <a:chExt cx="348962" cy="1193800"/>
          </a:xfrm>
        </p:grpSpPr>
        <p:sp>
          <p:nvSpPr>
            <p:cNvPr id="673" name="Google Shape;673;p32"/>
            <p:cNvSpPr/>
            <p:nvPr/>
          </p:nvSpPr>
          <p:spPr>
            <a:xfrm>
              <a:off x="914400" y="1723386"/>
              <a:ext cx="348962" cy="584200"/>
            </a:xfrm>
            <a:prstGeom prst="round2SameRect">
              <a:avLst>
                <a:gd name="adj1" fmla="val 50000"/>
                <a:gd name="adj2" fmla="val 0"/>
              </a:avLst>
            </a:prstGeom>
            <a:solidFill>
              <a:srgbClr val="156995"/>
            </a:solidFill>
            <a:ln w="5715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4" name="Google Shape;674;p32"/>
            <p:cNvSpPr/>
            <p:nvPr/>
          </p:nvSpPr>
          <p:spPr>
            <a:xfrm rot="10800000">
              <a:off x="914400" y="2332986"/>
              <a:ext cx="348962" cy="584200"/>
            </a:xfrm>
            <a:prstGeom prst="round2SameRect">
              <a:avLst>
                <a:gd name="adj1" fmla="val 50000"/>
                <a:gd name="adj2" fmla="val 0"/>
              </a:avLst>
            </a:prstGeom>
            <a:solidFill>
              <a:schemeClr val="lt1"/>
            </a:solidFill>
            <a:ln w="5715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5" name="Google Shape;675;p32"/>
          <p:cNvSpPr/>
          <p:nvPr/>
        </p:nvSpPr>
        <p:spPr>
          <a:xfrm>
            <a:off x="6311900" y="1955907"/>
            <a:ext cx="711200" cy="914400"/>
          </a:xfrm>
          <a:prstGeom prst="roundRect">
            <a:avLst>
              <a:gd name="adj" fmla="val 1666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6" name="Google Shape;676;p32"/>
          <p:cNvSpPr/>
          <p:nvPr/>
        </p:nvSpPr>
        <p:spPr>
          <a:xfrm>
            <a:off x="6419850" y="1821000"/>
            <a:ext cx="495300" cy="200771"/>
          </a:xfrm>
          <a:prstGeom prst="roundRect">
            <a:avLst>
              <a:gd name="adj" fmla="val 1666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7" name="Google Shape;677;p32"/>
          <p:cNvSpPr/>
          <p:nvPr/>
        </p:nvSpPr>
        <p:spPr>
          <a:xfrm>
            <a:off x="6372226" y="2206158"/>
            <a:ext cx="590549" cy="383937"/>
          </a:xfrm>
          <a:prstGeom prst="flowChartProcess">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Principaux points d'apprentissage</a:t>
            </a:r>
            <a:endParaRPr/>
          </a:p>
        </p:txBody>
      </p:sp>
      <p:sp>
        <p:nvSpPr>
          <p:cNvPr id="684" name="Google Shape;684;p33"/>
          <p:cNvSpPr/>
          <p:nvPr/>
        </p:nvSpPr>
        <p:spPr>
          <a:xfrm>
            <a:off x="3256858" y="2097867"/>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5" name="Google Shape;685;p33"/>
          <p:cNvSpPr/>
          <p:nvPr/>
        </p:nvSpPr>
        <p:spPr>
          <a:xfrm>
            <a:off x="7905569" y="2097867"/>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6" name="Google Shape;686;p33"/>
          <p:cNvSpPr txBox="1"/>
          <p:nvPr/>
        </p:nvSpPr>
        <p:spPr>
          <a:xfrm>
            <a:off x="6620780" y="3572635"/>
            <a:ext cx="3621138"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Il est important que les enfants victimes d'abus sexuels reçoivent des soins cliniques dans les 72 à 120 heures.</a:t>
            </a:r>
            <a:endParaRPr/>
          </a:p>
        </p:txBody>
      </p:sp>
      <p:sp>
        <p:nvSpPr>
          <p:cNvPr id="687" name="Google Shape;687;p33"/>
          <p:cNvSpPr txBox="1"/>
          <p:nvPr/>
        </p:nvSpPr>
        <p:spPr>
          <a:xfrm>
            <a:off x="1529853" y="3572635"/>
            <a:ext cx="4505569" cy="28007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Un gestionnaire de cas doit cartographier et évaluer les services médicaux afin d'être en mesure de fournir des informations précises et d'orienter rapidement les personnes ayant des besoins urgents en matière de santé.</a:t>
            </a:r>
            <a:endParaRPr sz="22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56995"/>
        </a:solidFill>
        <a:effectLst/>
      </p:bgPr>
    </p:bg>
    <p:spTree>
      <p:nvGrpSpPr>
        <p:cNvPr id="1" name="Shape 692"/>
        <p:cNvGrpSpPr/>
        <p:nvPr/>
      </p:nvGrpSpPr>
      <p:grpSpPr>
        <a:xfrm>
          <a:off x="0" y="0"/>
          <a:ext cx="0" cy="0"/>
          <a:chOff x="0" y="0"/>
          <a:chExt cx="0" cy="0"/>
        </a:xfrm>
      </p:grpSpPr>
      <p:sp>
        <p:nvSpPr>
          <p:cNvPr id="693" name="Google Shape;693;p34"/>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5</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Comment puis-je aider un enfant à se sentir en sécurité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3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Qu'est-ce que le plan de la sécurité ?</a:t>
            </a:r>
            <a:endParaRPr/>
          </a:p>
        </p:txBody>
      </p:sp>
      <p:sp>
        <p:nvSpPr>
          <p:cNvPr id="700" name="Google Shape;700;p35"/>
          <p:cNvSpPr txBox="1"/>
          <p:nvPr/>
        </p:nvSpPr>
        <p:spPr>
          <a:xfrm>
            <a:off x="6473402" y="1805149"/>
            <a:ext cx="4755300" cy="4155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dirty="0">
                <a:solidFill>
                  <a:schemeClr val="dk1"/>
                </a:solidFill>
                <a:latin typeface="Arial"/>
                <a:ea typeface="Arial"/>
                <a:cs typeface="Arial"/>
                <a:sym typeface="Arial"/>
              </a:rPr>
              <a:t>Un </a:t>
            </a:r>
            <a:r>
              <a:rPr lang="en-GB" sz="2200" b="1" dirty="0">
                <a:solidFill>
                  <a:schemeClr val="dk1"/>
                </a:solidFill>
                <a:latin typeface="Arial"/>
                <a:ea typeface="Arial"/>
                <a:cs typeface="Arial"/>
                <a:sym typeface="Arial"/>
              </a:rPr>
              <a:t>plan de </a:t>
            </a:r>
            <a:r>
              <a:rPr lang="en-GB" sz="2200" b="1" dirty="0" err="1">
                <a:solidFill>
                  <a:schemeClr val="dk1"/>
                </a:solidFill>
                <a:latin typeface="Arial"/>
                <a:ea typeface="Arial"/>
                <a:cs typeface="Arial"/>
                <a:sym typeface="Arial"/>
              </a:rPr>
              <a:t>sécurité</a:t>
            </a:r>
            <a:r>
              <a:rPr lang="en-GB" sz="2200" b="1" dirty="0">
                <a:solidFill>
                  <a:schemeClr val="dk1"/>
                </a:solidFill>
                <a:latin typeface="Arial"/>
                <a:ea typeface="Arial"/>
                <a:cs typeface="Arial"/>
                <a:sym typeface="Arial"/>
              </a:rPr>
              <a:t> </a:t>
            </a:r>
            <a:r>
              <a:rPr lang="en-GB" sz="2200" dirty="0" err="1">
                <a:solidFill>
                  <a:schemeClr val="dk1"/>
                </a:solidFill>
                <a:latin typeface="Arial"/>
                <a:ea typeface="Arial"/>
                <a:cs typeface="Arial"/>
                <a:sym typeface="Arial"/>
              </a:rPr>
              <a:t>est</a:t>
            </a:r>
            <a:r>
              <a:rPr lang="en-GB" sz="2200" dirty="0">
                <a:solidFill>
                  <a:schemeClr val="dk1"/>
                </a:solidFill>
                <a:latin typeface="Arial"/>
                <a:ea typeface="Arial"/>
                <a:cs typeface="Arial"/>
                <a:sym typeface="Arial"/>
              </a:rPr>
              <a:t> un </a:t>
            </a:r>
            <a:r>
              <a:rPr lang="en-GB" sz="2200" dirty="0" err="1">
                <a:solidFill>
                  <a:schemeClr val="dk1"/>
                </a:solidFill>
                <a:latin typeface="Arial"/>
                <a:ea typeface="Arial"/>
                <a:cs typeface="Arial"/>
                <a:sym typeface="Arial"/>
              </a:rPr>
              <a:t>outil</a:t>
            </a:r>
            <a:r>
              <a:rPr lang="en-GB" sz="2200" dirty="0">
                <a:solidFill>
                  <a:schemeClr val="dk1"/>
                </a:solidFill>
                <a:latin typeface="Arial"/>
                <a:ea typeface="Arial"/>
                <a:cs typeface="Arial"/>
                <a:sym typeface="Arial"/>
              </a:rPr>
              <a:t> </a:t>
            </a:r>
            <a:r>
              <a:rPr lang="en-GB" sz="2200" dirty="0" err="1">
                <a:solidFill>
                  <a:schemeClr val="dk1"/>
                </a:solidFill>
                <a:latin typeface="Arial"/>
                <a:ea typeface="Arial"/>
                <a:cs typeface="Arial"/>
                <a:sym typeface="Arial"/>
              </a:rPr>
              <a:t>qu'un</a:t>
            </a:r>
            <a:r>
              <a:rPr lang="en-GB" sz="2200" dirty="0">
                <a:solidFill>
                  <a:schemeClr val="dk1"/>
                </a:solidFill>
                <a:latin typeface="Arial"/>
                <a:ea typeface="Arial"/>
                <a:cs typeface="Arial"/>
                <a:sym typeface="Arial"/>
              </a:rPr>
              <a:t> </a:t>
            </a:r>
            <a:r>
              <a:rPr lang="en-GB" sz="2200" dirty="0" err="1">
                <a:solidFill>
                  <a:schemeClr val="dk1"/>
                </a:solidFill>
                <a:latin typeface="Arial"/>
                <a:ea typeface="Arial"/>
                <a:cs typeface="Arial"/>
                <a:sym typeface="Arial"/>
              </a:rPr>
              <a:t>gestionnaire</a:t>
            </a:r>
            <a:r>
              <a:rPr lang="en-GB" sz="2200" dirty="0">
                <a:solidFill>
                  <a:schemeClr val="dk1"/>
                </a:solidFill>
                <a:latin typeface="Arial"/>
                <a:ea typeface="Arial"/>
                <a:cs typeface="Arial"/>
                <a:sym typeface="Arial"/>
              </a:rPr>
              <a:t> de </a:t>
            </a:r>
            <a:r>
              <a:rPr lang="en-GB" sz="2200" dirty="0" err="1">
                <a:solidFill>
                  <a:schemeClr val="dk1"/>
                </a:solidFill>
                <a:latin typeface="Arial"/>
                <a:ea typeface="Arial"/>
                <a:cs typeface="Arial"/>
                <a:sym typeface="Arial"/>
              </a:rPr>
              <a:t>cas</a:t>
            </a:r>
            <a:r>
              <a:rPr lang="en-GB" sz="2200" dirty="0">
                <a:solidFill>
                  <a:schemeClr val="dk1"/>
                </a:solidFill>
                <a:latin typeface="Arial"/>
                <a:ea typeface="Arial"/>
                <a:cs typeface="Arial"/>
                <a:sym typeface="Arial"/>
              </a:rPr>
              <a:t> et </a:t>
            </a:r>
            <a:r>
              <a:rPr lang="en-GB" sz="2200" dirty="0" err="1">
                <a:solidFill>
                  <a:schemeClr val="dk1"/>
                </a:solidFill>
                <a:latin typeface="Arial"/>
                <a:ea typeface="Arial"/>
                <a:cs typeface="Arial"/>
                <a:sym typeface="Arial"/>
              </a:rPr>
              <a:t>l'enfant</a:t>
            </a:r>
            <a:r>
              <a:rPr lang="en-GB" sz="2200" dirty="0">
                <a:solidFill>
                  <a:schemeClr val="dk1"/>
                </a:solidFill>
                <a:latin typeface="Arial"/>
                <a:ea typeface="Arial"/>
                <a:cs typeface="Arial"/>
                <a:sym typeface="Arial"/>
              </a:rPr>
              <a:t> (et les </a:t>
            </a:r>
            <a:r>
              <a:rPr lang="en-GB" sz="2200" dirty="0" err="1">
                <a:solidFill>
                  <a:schemeClr val="dk1"/>
                </a:solidFill>
                <a:latin typeface="Arial"/>
                <a:ea typeface="Arial"/>
                <a:cs typeface="Arial"/>
                <a:sym typeface="Arial"/>
              </a:rPr>
              <a:t>membres</a:t>
            </a:r>
            <a:r>
              <a:rPr lang="en-GB" sz="2200" dirty="0">
                <a:solidFill>
                  <a:schemeClr val="dk1"/>
                </a:solidFill>
                <a:latin typeface="Arial"/>
                <a:ea typeface="Arial"/>
                <a:cs typeface="Arial"/>
                <a:sym typeface="Arial"/>
              </a:rPr>
              <a:t> de </a:t>
            </a:r>
            <a:r>
              <a:rPr lang="en-GB" sz="2200" dirty="0" err="1">
                <a:solidFill>
                  <a:schemeClr val="dk1"/>
                </a:solidFill>
                <a:latin typeface="Arial"/>
                <a:ea typeface="Arial"/>
                <a:cs typeface="Arial"/>
                <a:sym typeface="Arial"/>
              </a:rPr>
              <a:t>sa</a:t>
            </a:r>
            <a:r>
              <a:rPr lang="en-GB" sz="2200" dirty="0">
                <a:solidFill>
                  <a:schemeClr val="dk1"/>
                </a:solidFill>
                <a:latin typeface="Arial"/>
                <a:ea typeface="Arial"/>
                <a:cs typeface="Arial"/>
                <a:sym typeface="Arial"/>
              </a:rPr>
              <a:t> </a:t>
            </a:r>
            <a:r>
              <a:rPr lang="en-GB" sz="2200" dirty="0" err="1">
                <a:solidFill>
                  <a:schemeClr val="dk1"/>
                </a:solidFill>
                <a:latin typeface="Arial"/>
                <a:ea typeface="Arial"/>
                <a:cs typeface="Arial"/>
                <a:sym typeface="Arial"/>
              </a:rPr>
              <a:t>famille</a:t>
            </a:r>
            <a:r>
              <a:rPr lang="en-GB" sz="2200" dirty="0">
                <a:solidFill>
                  <a:schemeClr val="dk1"/>
                </a:solidFill>
                <a:latin typeface="Arial"/>
                <a:ea typeface="Arial"/>
                <a:cs typeface="Arial"/>
                <a:sym typeface="Arial"/>
              </a:rPr>
              <a:t>, le </a:t>
            </a:r>
            <a:r>
              <a:rPr lang="en-GB" sz="2200" dirty="0" err="1">
                <a:solidFill>
                  <a:schemeClr val="dk1"/>
                </a:solidFill>
                <a:latin typeface="Arial"/>
                <a:ea typeface="Arial"/>
                <a:cs typeface="Arial"/>
                <a:sym typeface="Arial"/>
              </a:rPr>
              <a:t>cas</a:t>
            </a:r>
            <a:r>
              <a:rPr lang="en-GB" sz="2200" dirty="0">
                <a:solidFill>
                  <a:schemeClr val="dk1"/>
                </a:solidFill>
                <a:latin typeface="Arial"/>
                <a:ea typeface="Arial"/>
                <a:cs typeface="Arial"/>
                <a:sym typeface="Arial"/>
              </a:rPr>
              <a:t> </a:t>
            </a:r>
            <a:r>
              <a:rPr lang="en-GB" sz="2200" dirty="0" err="1">
                <a:solidFill>
                  <a:schemeClr val="dk1"/>
                </a:solidFill>
                <a:latin typeface="Arial"/>
                <a:ea typeface="Arial"/>
                <a:cs typeface="Arial"/>
                <a:sym typeface="Arial"/>
              </a:rPr>
              <a:t>échéant</a:t>
            </a:r>
            <a:r>
              <a:rPr lang="en-GB" sz="2200" dirty="0">
                <a:solidFill>
                  <a:schemeClr val="dk1"/>
                </a:solidFill>
                <a:latin typeface="Arial"/>
                <a:ea typeface="Arial"/>
                <a:cs typeface="Arial"/>
                <a:sym typeface="Arial"/>
              </a:rPr>
              <a:t>) </a:t>
            </a:r>
            <a:r>
              <a:rPr lang="en-GB" sz="2200" dirty="0" err="1">
                <a:solidFill>
                  <a:schemeClr val="dk1"/>
                </a:solidFill>
                <a:latin typeface="Arial"/>
                <a:ea typeface="Arial"/>
                <a:cs typeface="Arial"/>
                <a:sym typeface="Arial"/>
              </a:rPr>
              <a:t>créent</a:t>
            </a:r>
            <a:r>
              <a:rPr lang="en-GB" sz="2200" dirty="0">
                <a:solidFill>
                  <a:schemeClr val="dk1"/>
                </a:solidFill>
                <a:latin typeface="Arial"/>
                <a:ea typeface="Arial"/>
                <a:cs typeface="Arial"/>
                <a:sym typeface="Arial"/>
              </a:rPr>
              <a:t> pour </a:t>
            </a:r>
            <a:r>
              <a:rPr lang="en-GB" sz="2200" dirty="0" err="1">
                <a:solidFill>
                  <a:schemeClr val="dk1"/>
                </a:solidFill>
                <a:latin typeface="Arial"/>
                <a:ea typeface="Arial"/>
                <a:cs typeface="Arial"/>
                <a:sym typeface="Arial"/>
              </a:rPr>
              <a:t>réduire</a:t>
            </a:r>
            <a:r>
              <a:rPr lang="en-GB" sz="2200" dirty="0">
                <a:solidFill>
                  <a:schemeClr val="dk1"/>
                </a:solidFill>
                <a:latin typeface="Arial"/>
                <a:ea typeface="Arial"/>
                <a:cs typeface="Arial"/>
                <a:sym typeface="Arial"/>
              </a:rPr>
              <a:t> le </a:t>
            </a:r>
            <a:r>
              <a:rPr lang="en-GB" sz="2200" dirty="0" err="1">
                <a:solidFill>
                  <a:schemeClr val="dk1"/>
                </a:solidFill>
                <a:latin typeface="Arial"/>
                <a:ea typeface="Arial"/>
                <a:cs typeface="Arial"/>
                <a:sym typeface="Arial"/>
              </a:rPr>
              <a:t>risque</a:t>
            </a:r>
            <a:r>
              <a:rPr lang="en-GB" sz="2200" dirty="0">
                <a:solidFill>
                  <a:schemeClr val="dk1"/>
                </a:solidFill>
                <a:latin typeface="Arial"/>
                <a:ea typeface="Arial"/>
                <a:cs typeface="Arial"/>
                <a:sym typeface="Arial"/>
              </a:rPr>
              <a:t> de </a:t>
            </a:r>
            <a:r>
              <a:rPr lang="en-GB" sz="2200" dirty="0" err="1">
                <a:solidFill>
                  <a:schemeClr val="dk1"/>
                </a:solidFill>
                <a:latin typeface="Arial"/>
                <a:ea typeface="Arial"/>
                <a:cs typeface="Arial"/>
                <a:sym typeface="Arial"/>
              </a:rPr>
              <a:t>préjudice</a:t>
            </a:r>
            <a:r>
              <a:rPr lang="en-GB" sz="22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2200" dirty="0">
              <a:solidFill>
                <a:schemeClr val="dk1"/>
              </a:solidFill>
              <a:latin typeface="Arial"/>
              <a:ea typeface="Arial"/>
              <a:cs typeface="Arial"/>
              <a:sym typeface="Arial"/>
            </a:endParaRPr>
          </a:p>
          <a:p>
            <a:pPr marL="0" marR="0" lvl="0" indent="0" algn="l" rtl="0">
              <a:spcBef>
                <a:spcPts val="0"/>
              </a:spcBef>
              <a:spcAft>
                <a:spcPts val="0"/>
              </a:spcAft>
              <a:buNone/>
            </a:pPr>
            <a:r>
              <a:rPr lang="en-GB" sz="2200" dirty="0">
                <a:solidFill>
                  <a:schemeClr val="dk1"/>
                </a:solidFill>
                <a:latin typeface="Arial"/>
                <a:ea typeface="Arial"/>
                <a:cs typeface="Arial"/>
                <a:sym typeface="Arial"/>
              </a:rPr>
              <a:t>Ce plan </a:t>
            </a:r>
            <a:r>
              <a:rPr lang="en-GB" sz="2200" b="1" dirty="0" err="1">
                <a:solidFill>
                  <a:schemeClr val="dk1"/>
                </a:solidFill>
                <a:latin typeface="Arial"/>
                <a:ea typeface="Arial"/>
                <a:cs typeface="Arial"/>
                <a:sym typeface="Arial"/>
              </a:rPr>
              <a:t>est</a:t>
            </a:r>
            <a:r>
              <a:rPr lang="en-GB" sz="2200" b="1" dirty="0">
                <a:solidFill>
                  <a:schemeClr val="dk1"/>
                </a:solidFill>
                <a:latin typeface="Arial"/>
                <a:ea typeface="Arial"/>
                <a:cs typeface="Arial"/>
                <a:sym typeface="Arial"/>
              </a:rPr>
              <a:t> </a:t>
            </a:r>
            <a:r>
              <a:rPr lang="en-GB" sz="2200" b="1" dirty="0" err="1">
                <a:solidFill>
                  <a:schemeClr val="dk1"/>
                </a:solidFill>
                <a:latin typeface="Arial"/>
                <a:ea typeface="Arial"/>
                <a:cs typeface="Arial"/>
                <a:sym typeface="Arial"/>
              </a:rPr>
              <a:t>élaboré</a:t>
            </a:r>
            <a:r>
              <a:rPr lang="en-GB" sz="2200" b="1" dirty="0">
                <a:solidFill>
                  <a:schemeClr val="dk1"/>
                </a:solidFill>
                <a:latin typeface="Arial"/>
                <a:ea typeface="Arial"/>
                <a:cs typeface="Arial"/>
                <a:sym typeface="Arial"/>
              </a:rPr>
              <a:t> avec </a:t>
            </a:r>
            <a:r>
              <a:rPr lang="en-GB" sz="2200" dirty="0" err="1">
                <a:solidFill>
                  <a:schemeClr val="dk1"/>
                </a:solidFill>
                <a:latin typeface="Arial"/>
                <a:ea typeface="Arial"/>
                <a:cs typeface="Arial"/>
                <a:sym typeface="Arial"/>
              </a:rPr>
              <a:t>l'enfant</a:t>
            </a:r>
            <a:r>
              <a:rPr lang="en-GB" sz="2200" dirty="0">
                <a:solidFill>
                  <a:schemeClr val="dk1"/>
                </a:solidFill>
                <a:latin typeface="Arial"/>
                <a:ea typeface="Arial"/>
                <a:cs typeface="Arial"/>
                <a:sym typeface="Arial"/>
              </a:rPr>
              <a:t> et </a:t>
            </a:r>
            <a:r>
              <a:rPr lang="en-GB" sz="2200" dirty="0" err="1">
                <a:solidFill>
                  <a:schemeClr val="dk1"/>
                </a:solidFill>
                <a:latin typeface="Arial"/>
                <a:ea typeface="Arial"/>
                <a:cs typeface="Arial"/>
                <a:sym typeface="Arial"/>
              </a:rPr>
              <a:t>comprend</a:t>
            </a:r>
            <a:r>
              <a:rPr lang="en-GB" sz="2200" dirty="0">
                <a:solidFill>
                  <a:schemeClr val="dk1"/>
                </a:solidFill>
                <a:latin typeface="Arial"/>
                <a:ea typeface="Arial"/>
                <a:cs typeface="Arial"/>
                <a:sym typeface="Arial"/>
              </a:rPr>
              <a:t> </a:t>
            </a:r>
            <a:r>
              <a:rPr lang="en-GB" sz="2200" dirty="0" err="1">
                <a:solidFill>
                  <a:schemeClr val="dk1"/>
                </a:solidFill>
                <a:latin typeface="Arial"/>
                <a:ea typeface="Arial"/>
                <a:cs typeface="Arial"/>
                <a:sym typeface="Arial"/>
              </a:rPr>
              <a:t>l'identification</a:t>
            </a:r>
            <a:r>
              <a:rPr lang="en-GB" sz="2200" dirty="0">
                <a:solidFill>
                  <a:schemeClr val="dk1"/>
                </a:solidFill>
                <a:latin typeface="Arial"/>
                <a:ea typeface="Arial"/>
                <a:cs typeface="Arial"/>
                <a:sym typeface="Arial"/>
              </a:rPr>
              <a:t> de </a:t>
            </a:r>
            <a:r>
              <a:rPr lang="en-GB" sz="2200" dirty="0" err="1">
                <a:solidFill>
                  <a:schemeClr val="dk1"/>
                </a:solidFill>
                <a:latin typeface="Arial"/>
                <a:ea typeface="Arial"/>
                <a:cs typeface="Arial"/>
                <a:sym typeface="Arial"/>
              </a:rPr>
              <a:t>lieux</a:t>
            </a:r>
            <a:r>
              <a:rPr lang="en-GB" sz="2200" dirty="0">
                <a:solidFill>
                  <a:schemeClr val="dk1"/>
                </a:solidFill>
                <a:latin typeface="Arial"/>
                <a:ea typeface="Arial"/>
                <a:cs typeface="Arial"/>
                <a:sym typeface="Arial"/>
              </a:rPr>
              <a:t> et de </a:t>
            </a:r>
            <a:r>
              <a:rPr lang="en-GB" sz="2200" dirty="0" err="1">
                <a:solidFill>
                  <a:schemeClr val="dk1"/>
                </a:solidFill>
                <a:latin typeface="Arial"/>
                <a:ea typeface="Arial"/>
                <a:cs typeface="Arial"/>
                <a:sym typeface="Arial"/>
              </a:rPr>
              <a:t>personnes</a:t>
            </a:r>
            <a:r>
              <a:rPr lang="en-GB" sz="2200" dirty="0">
                <a:solidFill>
                  <a:schemeClr val="dk1"/>
                </a:solidFill>
                <a:latin typeface="Arial"/>
                <a:ea typeface="Arial"/>
                <a:cs typeface="Arial"/>
                <a:sym typeface="Arial"/>
              </a:rPr>
              <a:t> </a:t>
            </a:r>
            <a:r>
              <a:rPr lang="en-GB" sz="2200" dirty="0" err="1">
                <a:solidFill>
                  <a:schemeClr val="dk1"/>
                </a:solidFill>
                <a:latin typeface="Arial"/>
                <a:ea typeface="Arial"/>
                <a:cs typeface="Arial"/>
                <a:sym typeface="Arial"/>
              </a:rPr>
              <a:t>sûrs</a:t>
            </a:r>
            <a:r>
              <a:rPr lang="en-GB" sz="2200" dirty="0">
                <a:solidFill>
                  <a:schemeClr val="dk1"/>
                </a:solidFill>
                <a:latin typeface="Arial"/>
                <a:ea typeface="Arial"/>
                <a:cs typeface="Arial"/>
                <a:sym typeface="Arial"/>
              </a:rPr>
              <a:t>. Il </a:t>
            </a:r>
            <a:r>
              <a:rPr lang="en-GB" sz="2200" dirty="0" err="1">
                <a:solidFill>
                  <a:schemeClr val="dk1"/>
                </a:solidFill>
                <a:latin typeface="Arial"/>
                <a:ea typeface="Arial"/>
                <a:cs typeface="Arial"/>
                <a:sym typeface="Arial"/>
              </a:rPr>
              <a:t>indique</a:t>
            </a:r>
            <a:r>
              <a:rPr lang="en-GB" sz="2200" dirty="0">
                <a:solidFill>
                  <a:schemeClr val="dk1"/>
                </a:solidFill>
                <a:latin typeface="Arial"/>
                <a:ea typeface="Arial"/>
                <a:cs typeface="Arial"/>
                <a:sym typeface="Arial"/>
              </a:rPr>
              <a:t> </a:t>
            </a:r>
            <a:r>
              <a:rPr lang="en-GB" sz="2200" dirty="0" err="1">
                <a:solidFill>
                  <a:schemeClr val="dk1"/>
                </a:solidFill>
                <a:latin typeface="Arial"/>
                <a:ea typeface="Arial"/>
                <a:cs typeface="Arial"/>
                <a:sym typeface="Arial"/>
              </a:rPr>
              <a:t>également</a:t>
            </a:r>
            <a:r>
              <a:rPr lang="en-GB" sz="2200" dirty="0">
                <a:solidFill>
                  <a:schemeClr val="dk1"/>
                </a:solidFill>
                <a:latin typeface="Arial"/>
                <a:ea typeface="Arial"/>
                <a:cs typeface="Arial"/>
                <a:sym typeface="Arial"/>
              </a:rPr>
              <a:t> comment les enfants </a:t>
            </a:r>
            <a:r>
              <a:rPr lang="en-GB" sz="2200" dirty="0" err="1">
                <a:solidFill>
                  <a:schemeClr val="dk1"/>
                </a:solidFill>
                <a:latin typeface="Arial"/>
                <a:ea typeface="Arial"/>
                <a:cs typeface="Arial"/>
                <a:sym typeface="Arial"/>
              </a:rPr>
              <a:t>peuvent</a:t>
            </a:r>
            <a:r>
              <a:rPr lang="en-GB" sz="2200" dirty="0">
                <a:solidFill>
                  <a:schemeClr val="dk1"/>
                </a:solidFill>
                <a:latin typeface="Arial"/>
                <a:ea typeface="Arial"/>
                <a:cs typeface="Arial"/>
                <a:sym typeface="Arial"/>
              </a:rPr>
              <a:t> </a:t>
            </a:r>
            <a:r>
              <a:rPr lang="en-GB" sz="2200" dirty="0" err="1">
                <a:solidFill>
                  <a:schemeClr val="dk1"/>
                </a:solidFill>
                <a:latin typeface="Arial"/>
                <a:ea typeface="Arial"/>
                <a:cs typeface="Arial"/>
                <a:sym typeface="Arial"/>
              </a:rPr>
              <a:t>rechercher</a:t>
            </a:r>
            <a:r>
              <a:rPr lang="en-GB" sz="2200" dirty="0">
                <a:solidFill>
                  <a:schemeClr val="dk1"/>
                </a:solidFill>
                <a:latin typeface="Arial"/>
                <a:ea typeface="Arial"/>
                <a:cs typeface="Arial"/>
                <a:sym typeface="Arial"/>
              </a:rPr>
              <a:t> la </a:t>
            </a:r>
            <a:r>
              <a:rPr lang="en-GB" sz="2200" dirty="0" err="1">
                <a:solidFill>
                  <a:schemeClr val="dk1"/>
                </a:solidFill>
                <a:latin typeface="Arial"/>
                <a:ea typeface="Arial"/>
                <a:cs typeface="Arial"/>
                <a:sym typeface="Arial"/>
              </a:rPr>
              <a:t>sécurité</a:t>
            </a:r>
            <a:r>
              <a:rPr lang="en-GB" sz="2200" dirty="0">
                <a:solidFill>
                  <a:schemeClr val="dk1"/>
                </a:solidFill>
                <a:latin typeface="Arial"/>
                <a:ea typeface="Arial"/>
                <a:cs typeface="Arial"/>
                <a:sym typeface="Arial"/>
              </a:rPr>
              <a:t> dans </a:t>
            </a:r>
            <a:r>
              <a:rPr lang="en-GB" sz="2200" dirty="0" err="1">
                <a:solidFill>
                  <a:schemeClr val="dk1"/>
                </a:solidFill>
                <a:latin typeface="Arial"/>
                <a:ea typeface="Arial"/>
                <a:cs typeface="Arial"/>
                <a:sym typeface="Arial"/>
              </a:rPr>
              <a:t>différentes</a:t>
            </a:r>
            <a:r>
              <a:rPr lang="en-GB" sz="2200" dirty="0">
                <a:solidFill>
                  <a:schemeClr val="dk1"/>
                </a:solidFill>
                <a:latin typeface="Arial"/>
                <a:ea typeface="Arial"/>
                <a:cs typeface="Arial"/>
                <a:sym typeface="Arial"/>
              </a:rPr>
              <a:t> situations.</a:t>
            </a:r>
            <a:endParaRPr sz="2200" dirty="0">
              <a:solidFill>
                <a:schemeClr val="dk1"/>
              </a:solidFill>
              <a:latin typeface="Arial"/>
              <a:ea typeface="Arial"/>
              <a:cs typeface="Arial"/>
              <a:sym typeface="Arial"/>
            </a:endParaRPr>
          </a:p>
        </p:txBody>
      </p:sp>
      <p:grpSp>
        <p:nvGrpSpPr>
          <p:cNvPr id="701" name="Google Shape;701;p35"/>
          <p:cNvGrpSpPr/>
          <p:nvPr/>
        </p:nvGrpSpPr>
        <p:grpSpPr>
          <a:xfrm rot="1465369">
            <a:off x="2011578" y="1791125"/>
            <a:ext cx="1413617" cy="659606"/>
            <a:chOff x="-136130" y="1406917"/>
            <a:chExt cx="2401118" cy="1120383"/>
          </a:xfrm>
        </p:grpSpPr>
        <p:sp>
          <p:nvSpPr>
            <p:cNvPr id="702" name="Google Shape;702;p35"/>
            <p:cNvSpPr/>
            <p:nvPr/>
          </p:nvSpPr>
          <p:spPr>
            <a:xfrm>
              <a:off x="1319570" y="1892300"/>
              <a:ext cx="635000" cy="63500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3" name="Google Shape;703;p35"/>
            <p:cNvSpPr/>
            <p:nvPr/>
          </p:nvSpPr>
          <p:spPr>
            <a:xfrm rot="6300000">
              <a:off x="267870" y="1225550"/>
              <a:ext cx="647700" cy="1333500"/>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4" name="Google Shape;704;p35"/>
            <p:cNvSpPr/>
            <p:nvPr/>
          </p:nvSpPr>
          <p:spPr>
            <a:xfrm rot="6300000">
              <a:off x="1820522" y="1812699"/>
              <a:ext cx="259785" cy="581733"/>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05" name="Google Shape;705;p35"/>
          <p:cNvGrpSpPr/>
          <p:nvPr/>
        </p:nvGrpSpPr>
        <p:grpSpPr>
          <a:xfrm rot="-10375467">
            <a:off x="3562298" y="4906380"/>
            <a:ext cx="2024440" cy="1095322"/>
            <a:chOff x="-136130" y="1406917"/>
            <a:chExt cx="2300532" cy="1244701"/>
          </a:xfrm>
        </p:grpSpPr>
        <p:sp>
          <p:nvSpPr>
            <p:cNvPr id="706" name="Google Shape;706;p35"/>
            <p:cNvSpPr/>
            <p:nvPr/>
          </p:nvSpPr>
          <p:spPr>
            <a:xfrm>
              <a:off x="1319570" y="1892300"/>
              <a:ext cx="635000" cy="63500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7" name="Google Shape;707;p35"/>
            <p:cNvSpPr/>
            <p:nvPr/>
          </p:nvSpPr>
          <p:spPr>
            <a:xfrm rot="6300000">
              <a:off x="267870" y="1225550"/>
              <a:ext cx="647700" cy="1333500"/>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8" name="Google Shape;708;p35"/>
            <p:cNvSpPr/>
            <p:nvPr/>
          </p:nvSpPr>
          <p:spPr>
            <a:xfrm rot="6300000">
              <a:off x="1719936" y="2160004"/>
              <a:ext cx="259785" cy="581733"/>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09" name="Google Shape;709;p35"/>
          <p:cNvGrpSpPr/>
          <p:nvPr/>
        </p:nvGrpSpPr>
        <p:grpSpPr>
          <a:xfrm>
            <a:off x="1207223" y="2707693"/>
            <a:ext cx="3626794" cy="2126923"/>
            <a:chOff x="1148814" y="2839157"/>
            <a:chExt cx="4770763" cy="1930400"/>
          </a:xfrm>
        </p:grpSpPr>
        <p:sp>
          <p:nvSpPr>
            <p:cNvPr id="710" name="Google Shape;710;p35"/>
            <p:cNvSpPr/>
            <p:nvPr/>
          </p:nvSpPr>
          <p:spPr>
            <a:xfrm rot="-5400000">
              <a:off x="1378914" y="2609057"/>
              <a:ext cx="1930400" cy="2390600"/>
            </a:xfrm>
            <a:prstGeom prst="chevron">
              <a:avLst>
                <a:gd name="adj" fmla="val 20395"/>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11" name="Google Shape;711;p35"/>
            <p:cNvSpPr/>
            <p:nvPr/>
          </p:nvSpPr>
          <p:spPr>
            <a:xfrm rot="-5400000">
              <a:off x="3759077" y="2609057"/>
              <a:ext cx="1930400" cy="2390600"/>
            </a:xfrm>
            <a:prstGeom prst="chevron">
              <a:avLst>
                <a:gd name="adj" fmla="val 20395"/>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712" name="Google Shape;712;p35" descr="Marker with solid fill"/>
          <p:cNvPicPr preferRelativeResize="0"/>
          <p:nvPr/>
        </p:nvPicPr>
        <p:blipFill rotWithShape="1">
          <a:blip r:embed="rId3">
            <a:alphaModFix/>
          </a:blip>
          <a:srcRect/>
          <a:stretch/>
        </p:blipFill>
        <p:spPr>
          <a:xfrm>
            <a:off x="1181101" y="3056318"/>
            <a:ext cx="1007490" cy="1007490"/>
          </a:xfrm>
          <a:prstGeom prst="rect">
            <a:avLst/>
          </a:prstGeom>
          <a:noFill/>
          <a:ln>
            <a:noFill/>
          </a:ln>
        </p:spPr>
      </p:pic>
      <p:pic>
        <p:nvPicPr>
          <p:cNvPr id="713" name="Google Shape;713;p35" descr="Marker with solid fill"/>
          <p:cNvPicPr preferRelativeResize="0"/>
          <p:nvPr/>
        </p:nvPicPr>
        <p:blipFill rotWithShape="1">
          <a:blip r:embed="rId3">
            <a:alphaModFix/>
          </a:blip>
          <a:srcRect/>
          <a:stretch/>
        </p:blipFill>
        <p:spPr>
          <a:xfrm>
            <a:off x="2205003" y="3379354"/>
            <a:ext cx="1007490" cy="1007490"/>
          </a:xfrm>
          <a:prstGeom prst="rect">
            <a:avLst/>
          </a:prstGeom>
          <a:noFill/>
          <a:ln>
            <a:noFill/>
          </a:ln>
        </p:spPr>
      </p:pic>
      <p:pic>
        <p:nvPicPr>
          <p:cNvPr id="714" name="Google Shape;714;p35" descr="Marker with solid fill"/>
          <p:cNvPicPr preferRelativeResize="0"/>
          <p:nvPr/>
        </p:nvPicPr>
        <p:blipFill rotWithShape="1">
          <a:blip r:embed="rId3">
            <a:alphaModFix/>
          </a:blip>
          <a:srcRect/>
          <a:stretch/>
        </p:blipFill>
        <p:spPr>
          <a:xfrm>
            <a:off x="3228906" y="2539172"/>
            <a:ext cx="1007490" cy="100749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56995"/>
              </a:buClr>
              <a:buSzPct val="100000"/>
              <a:buFont typeface="Arial"/>
              <a:buNone/>
            </a:pPr>
            <a:r>
              <a:rPr lang="en-GB"/>
              <a:t>Ce qu'il faut prendre en compte lors de l'élaboration d'un plan de sécurité</a:t>
            </a:r>
            <a:endParaRPr/>
          </a:p>
        </p:txBody>
      </p:sp>
      <p:sp>
        <p:nvSpPr>
          <p:cNvPr id="721" name="Google Shape;721;p36"/>
          <p:cNvSpPr txBox="1"/>
          <p:nvPr/>
        </p:nvSpPr>
        <p:spPr>
          <a:xfrm>
            <a:off x="1398368" y="1594460"/>
            <a:ext cx="4519950"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L'</a:t>
            </a:r>
            <a:r>
              <a:rPr lang="en-GB" sz="2000" b="1">
                <a:solidFill>
                  <a:schemeClr val="dk1"/>
                </a:solidFill>
                <a:latin typeface="Arial"/>
                <a:ea typeface="Arial"/>
                <a:cs typeface="Arial"/>
                <a:sym typeface="Arial"/>
              </a:rPr>
              <a:t>objectif principal </a:t>
            </a:r>
            <a:r>
              <a:rPr lang="en-GB" sz="2000">
                <a:solidFill>
                  <a:schemeClr val="dk1"/>
                </a:solidFill>
                <a:latin typeface="Arial"/>
                <a:ea typeface="Arial"/>
                <a:cs typeface="Arial"/>
                <a:sym typeface="Arial"/>
              </a:rPr>
              <a:t>est la sécurité et le bien-être de l'enfant.</a:t>
            </a:r>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r>
              <a:rPr lang="en-GB" sz="2000" b="1">
                <a:solidFill>
                  <a:schemeClr val="dk1"/>
                </a:solidFill>
                <a:latin typeface="Arial"/>
                <a:ea typeface="Arial"/>
                <a:cs typeface="Arial"/>
                <a:sym typeface="Arial"/>
              </a:rPr>
              <a:t>Expliquer </a:t>
            </a:r>
            <a:r>
              <a:rPr lang="en-GB" sz="2000">
                <a:solidFill>
                  <a:schemeClr val="dk1"/>
                </a:solidFill>
                <a:latin typeface="Arial"/>
                <a:ea typeface="Arial"/>
                <a:cs typeface="Arial"/>
                <a:sym typeface="Arial"/>
              </a:rPr>
              <a:t>pourquoi vous allez travailler ensemble sur un plan de sécurité et comment cela va les aider.</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r>
              <a:rPr lang="en-GB" sz="2000" b="1">
                <a:solidFill>
                  <a:schemeClr val="dk1"/>
                </a:solidFill>
                <a:latin typeface="Arial"/>
                <a:ea typeface="Arial"/>
                <a:cs typeface="Arial"/>
                <a:sym typeface="Arial"/>
              </a:rPr>
              <a:t>Utiliser la prise de décision au mieux des intérêts </a:t>
            </a:r>
            <a:r>
              <a:rPr lang="en-GB" sz="2000">
                <a:solidFill>
                  <a:schemeClr val="dk1"/>
                </a:solidFill>
                <a:latin typeface="Arial"/>
                <a:ea typeface="Arial"/>
                <a:cs typeface="Arial"/>
                <a:sym typeface="Arial"/>
              </a:rPr>
              <a:t>lors de la création du plan </a:t>
            </a:r>
            <a:endParaRPr/>
          </a:p>
          <a:p>
            <a:pPr marL="342900" marR="0" lvl="0" indent="-215900" algn="l" rtl="0">
              <a:spcBef>
                <a:spcPts val="0"/>
              </a:spcBef>
              <a:spcAft>
                <a:spcPts val="0"/>
              </a:spcAft>
              <a:buClr>
                <a:schemeClr val="dk1"/>
              </a:buClr>
              <a:buSzPts val="2000"/>
              <a:buFont typeface="Arial"/>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r>
              <a:rPr lang="en-GB" sz="2000" b="1">
                <a:solidFill>
                  <a:schemeClr val="dk1"/>
                </a:solidFill>
                <a:latin typeface="Arial"/>
                <a:ea typeface="Arial"/>
                <a:cs typeface="Arial"/>
                <a:sym typeface="Arial"/>
              </a:rPr>
              <a:t>La flexibilité est importante. </a:t>
            </a:r>
            <a:r>
              <a:rPr lang="en-GB" sz="2000">
                <a:solidFill>
                  <a:schemeClr val="dk1"/>
                </a:solidFill>
                <a:latin typeface="Arial"/>
                <a:ea typeface="Arial"/>
                <a:cs typeface="Arial"/>
                <a:sym typeface="Arial"/>
              </a:rPr>
              <a:t>Les plans de sécurité peuvent être revus et ajustés à tout moment.</a:t>
            </a:r>
            <a:endParaRPr sz="2000">
              <a:solidFill>
                <a:schemeClr val="dk1"/>
              </a:solidFill>
              <a:latin typeface="Arial"/>
              <a:ea typeface="Arial"/>
              <a:cs typeface="Arial"/>
              <a:sym typeface="Arial"/>
            </a:endParaRPr>
          </a:p>
        </p:txBody>
      </p:sp>
      <p:sp>
        <p:nvSpPr>
          <p:cNvPr id="722" name="Google Shape;722;p36"/>
          <p:cNvSpPr txBox="1"/>
          <p:nvPr/>
        </p:nvSpPr>
        <p:spPr>
          <a:xfrm>
            <a:off x="7038419" y="1594460"/>
            <a:ext cx="451995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Utiliser une approche basée sur les points forts </a:t>
            </a:r>
            <a:r>
              <a:rPr lang="en-GB" sz="2000">
                <a:solidFill>
                  <a:schemeClr val="dk1"/>
                </a:solidFill>
                <a:latin typeface="Arial"/>
                <a:ea typeface="Arial"/>
                <a:cs typeface="Arial"/>
                <a:sym typeface="Arial"/>
              </a:rPr>
              <a:t>pour souligner les points forts de l'enfant et de la famille/responsable d'enfant. </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a:solidFill>
                  <a:schemeClr val="dk1"/>
                </a:solidFill>
                <a:latin typeface="Arial"/>
                <a:ea typeface="Arial"/>
                <a:cs typeface="Arial"/>
                <a:sym typeface="Arial"/>
              </a:rPr>
              <a:t>Le plan de sécurité ne nécessite pas d'outil spécifique, l'</a:t>
            </a:r>
            <a:r>
              <a:rPr lang="en-GB" sz="2000" b="1">
                <a:solidFill>
                  <a:schemeClr val="dk1"/>
                </a:solidFill>
                <a:latin typeface="Arial"/>
                <a:ea typeface="Arial"/>
                <a:cs typeface="Arial"/>
                <a:sym typeface="Arial"/>
              </a:rPr>
              <a:t>information et les actions </a:t>
            </a:r>
            <a:r>
              <a:rPr lang="en-GB" sz="2000">
                <a:solidFill>
                  <a:schemeClr val="dk1"/>
                </a:solidFill>
                <a:latin typeface="Arial"/>
                <a:ea typeface="Arial"/>
                <a:cs typeface="Arial"/>
                <a:sym typeface="Arial"/>
              </a:rPr>
              <a:t>sont les éléments clés à discuter avec l'enfant. </a:t>
            </a:r>
            <a:endParaRPr sz="2000">
              <a:solidFill>
                <a:schemeClr val="dk1"/>
              </a:solidFill>
              <a:latin typeface="Arial"/>
              <a:ea typeface="Arial"/>
              <a:cs typeface="Arial"/>
              <a:sym typeface="Arial"/>
            </a:endParaRPr>
          </a:p>
        </p:txBody>
      </p:sp>
      <p:grpSp>
        <p:nvGrpSpPr>
          <p:cNvPr id="723" name="Google Shape;723;p36"/>
          <p:cNvGrpSpPr/>
          <p:nvPr/>
        </p:nvGrpSpPr>
        <p:grpSpPr>
          <a:xfrm>
            <a:off x="838200" y="1581760"/>
            <a:ext cx="409137" cy="427525"/>
            <a:chOff x="7345680" y="2484120"/>
            <a:chExt cx="904240" cy="944880"/>
          </a:xfrm>
        </p:grpSpPr>
        <p:sp>
          <p:nvSpPr>
            <p:cNvPr id="724" name="Google Shape;724;p36"/>
            <p:cNvSpPr/>
            <p:nvPr/>
          </p:nvSpPr>
          <p:spPr>
            <a:xfrm>
              <a:off x="7345680" y="2484120"/>
              <a:ext cx="904240" cy="94488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5" name="Google Shape;725;p36"/>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26" name="Google Shape;726;p36"/>
          <p:cNvGrpSpPr/>
          <p:nvPr/>
        </p:nvGrpSpPr>
        <p:grpSpPr>
          <a:xfrm>
            <a:off x="838200" y="2444207"/>
            <a:ext cx="409137" cy="427525"/>
            <a:chOff x="7345680" y="2484120"/>
            <a:chExt cx="904240" cy="944880"/>
          </a:xfrm>
        </p:grpSpPr>
        <p:sp>
          <p:nvSpPr>
            <p:cNvPr id="727" name="Google Shape;727;p36"/>
            <p:cNvSpPr/>
            <p:nvPr/>
          </p:nvSpPr>
          <p:spPr>
            <a:xfrm>
              <a:off x="7345680" y="2484120"/>
              <a:ext cx="904240" cy="94488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8" name="Google Shape;728;p36"/>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29" name="Google Shape;729;p36"/>
          <p:cNvGrpSpPr/>
          <p:nvPr/>
        </p:nvGrpSpPr>
        <p:grpSpPr>
          <a:xfrm>
            <a:off x="838200" y="3674349"/>
            <a:ext cx="409137" cy="427525"/>
            <a:chOff x="7345680" y="2484120"/>
            <a:chExt cx="904240" cy="944880"/>
          </a:xfrm>
        </p:grpSpPr>
        <p:sp>
          <p:nvSpPr>
            <p:cNvPr id="730" name="Google Shape;730;p36"/>
            <p:cNvSpPr/>
            <p:nvPr/>
          </p:nvSpPr>
          <p:spPr>
            <a:xfrm>
              <a:off x="7345680" y="2484120"/>
              <a:ext cx="904240" cy="94488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1" name="Google Shape;731;p36"/>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32" name="Google Shape;732;p36"/>
          <p:cNvGrpSpPr/>
          <p:nvPr/>
        </p:nvGrpSpPr>
        <p:grpSpPr>
          <a:xfrm>
            <a:off x="838200" y="4576049"/>
            <a:ext cx="409137" cy="427525"/>
            <a:chOff x="7345680" y="2484120"/>
            <a:chExt cx="904240" cy="944880"/>
          </a:xfrm>
        </p:grpSpPr>
        <p:sp>
          <p:nvSpPr>
            <p:cNvPr id="733" name="Google Shape;733;p36"/>
            <p:cNvSpPr/>
            <p:nvPr/>
          </p:nvSpPr>
          <p:spPr>
            <a:xfrm>
              <a:off x="7345680" y="2484120"/>
              <a:ext cx="904240" cy="94488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4" name="Google Shape;734;p36"/>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35" name="Google Shape;735;p36"/>
          <p:cNvGrpSpPr/>
          <p:nvPr/>
        </p:nvGrpSpPr>
        <p:grpSpPr>
          <a:xfrm>
            <a:off x="6478253" y="1581760"/>
            <a:ext cx="409137" cy="427525"/>
            <a:chOff x="7345680" y="2484120"/>
            <a:chExt cx="904240" cy="944880"/>
          </a:xfrm>
        </p:grpSpPr>
        <p:sp>
          <p:nvSpPr>
            <p:cNvPr id="736" name="Google Shape;736;p36"/>
            <p:cNvSpPr/>
            <p:nvPr/>
          </p:nvSpPr>
          <p:spPr>
            <a:xfrm>
              <a:off x="7345680" y="2484120"/>
              <a:ext cx="904240" cy="94488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7" name="Google Shape;737;p36"/>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38" name="Google Shape;738;p36"/>
          <p:cNvGrpSpPr/>
          <p:nvPr/>
        </p:nvGrpSpPr>
        <p:grpSpPr>
          <a:xfrm>
            <a:off x="6478253" y="2746547"/>
            <a:ext cx="409137" cy="427525"/>
            <a:chOff x="7345680" y="2484120"/>
            <a:chExt cx="904240" cy="944880"/>
          </a:xfrm>
        </p:grpSpPr>
        <p:sp>
          <p:nvSpPr>
            <p:cNvPr id="739" name="Google Shape;739;p36"/>
            <p:cNvSpPr/>
            <p:nvPr/>
          </p:nvSpPr>
          <p:spPr>
            <a:xfrm>
              <a:off x="7345680" y="2484120"/>
              <a:ext cx="904240" cy="94488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0" name="Google Shape;740;p36"/>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3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Discussion sur la sécurité avec l'enfant</a:t>
            </a:r>
            <a:endParaRPr/>
          </a:p>
        </p:txBody>
      </p:sp>
      <p:pic>
        <p:nvPicPr>
          <p:cNvPr id="747" name="Google Shape;747;p37" descr="Door Closed with solid fill"/>
          <p:cNvPicPr preferRelativeResize="0"/>
          <p:nvPr/>
        </p:nvPicPr>
        <p:blipFill rotWithShape="1">
          <a:blip r:embed="rId3">
            <a:alphaModFix/>
          </a:blip>
          <a:srcRect/>
          <a:stretch/>
        </p:blipFill>
        <p:spPr>
          <a:xfrm>
            <a:off x="2107989" y="2282124"/>
            <a:ext cx="2163149" cy="2163149"/>
          </a:xfrm>
          <a:prstGeom prst="rect">
            <a:avLst/>
          </a:prstGeom>
          <a:noFill/>
          <a:ln>
            <a:noFill/>
          </a:ln>
        </p:spPr>
      </p:pic>
      <p:pic>
        <p:nvPicPr>
          <p:cNvPr id="748" name="Google Shape;748;p37" descr="Security camera with solid fill"/>
          <p:cNvPicPr preferRelativeResize="0"/>
          <p:nvPr/>
        </p:nvPicPr>
        <p:blipFill rotWithShape="1">
          <a:blip r:embed="rId4">
            <a:alphaModFix/>
          </a:blip>
          <a:srcRect/>
          <a:stretch/>
        </p:blipFill>
        <p:spPr>
          <a:xfrm>
            <a:off x="1050544" y="1791313"/>
            <a:ext cx="1039057" cy="1039057"/>
          </a:xfrm>
          <a:prstGeom prst="rect">
            <a:avLst/>
          </a:prstGeom>
          <a:noFill/>
          <a:ln>
            <a:noFill/>
          </a:ln>
        </p:spPr>
      </p:pic>
      <p:grpSp>
        <p:nvGrpSpPr>
          <p:cNvPr id="749" name="Google Shape;749;p37"/>
          <p:cNvGrpSpPr/>
          <p:nvPr/>
        </p:nvGrpSpPr>
        <p:grpSpPr>
          <a:xfrm>
            <a:off x="4437819" y="3291282"/>
            <a:ext cx="1487153" cy="2376197"/>
            <a:chOff x="4733094" y="3272232"/>
            <a:chExt cx="1487153" cy="2376197"/>
          </a:xfrm>
        </p:grpSpPr>
        <p:grpSp>
          <p:nvGrpSpPr>
            <p:cNvPr id="750" name="Google Shape;750;p37"/>
            <p:cNvGrpSpPr/>
            <p:nvPr/>
          </p:nvGrpSpPr>
          <p:grpSpPr>
            <a:xfrm>
              <a:off x="4733094" y="3272232"/>
              <a:ext cx="1487153" cy="2376197"/>
              <a:chOff x="697842" y="3315817"/>
              <a:chExt cx="514964" cy="822818"/>
            </a:xfrm>
          </p:grpSpPr>
          <p:sp>
            <p:nvSpPr>
              <p:cNvPr id="751" name="Google Shape;751;p37"/>
              <p:cNvSpPr/>
              <p:nvPr/>
            </p:nvSpPr>
            <p:spPr>
              <a:xfrm>
                <a:off x="697842" y="3826277"/>
                <a:ext cx="514964" cy="312358"/>
              </a:xfrm>
              <a:prstGeom prst="trapezoid">
                <a:avLst>
                  <a:gd name="adj" fmla="val 3394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2" name="Google Shape;752;p37"/>
              <p:cNvSpPr/>
              <p:nvPr/>
            </p:nvSpPr>
            <p:spPr>
              <a:xfrm>
                <a:off x="776140" y="3745391"/>
                <a:ext cx="362490" cy="393243"/>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3" name="Google Shape;753;p37"/>
              <p:cNvSpPr/>
              <p:nvPr/>
            </p:nvSpPr>
            <p:spPr>
              <a:xfrm>
                <a:off x="772020" y="3315817"/>
                <a:ext cx="366610" cy="36661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pic>
          <p:nvPicPr>
            <p:cNvPr id="754" name="Google Shape;754;p37" descr="Water with solid fill"/>
            <p:cNvPicPr preferRelativeResize="0"/>
            <p:nvPr/>
          </p:nvPicPr>
          <p:blipFill rotWithShape="1">
            <a:blip r:embed="rId5">
              <a:alphaModFix/>
            </a:blip>
            <a:srcRect/>
            <a:stretch/>
          </p:blipFill>
          <p:spPr>
            <a:xfrm>
              <a:off x="5527355" y="3465881"/>
              <a:ext cx="390525" cy="390525"/>
            </a:xfrm>
            <a:prstGeom prst="rect">
              <a:avLst/>
            </a:prstGeom>
            <a:noFill/>
            <a:ln>
              <a:noFill/>
            </a:ln>
          </p:spPr>
        </p:pic>
        <p:sp>
          <p:nvSpPr>
            <p:cNvPr id="755" name="Google Shape;755;p37"/>
            <p:cNvSpPr/>
            <p:nvPr/>
          </p:nvSpPr>
          <p:spPr>
            <a:xfrm>
              <a:off x="5683484" y="4564546"/>
              <a:ext cx="536763" cy="560886"/>
            </a:xfrm>
            <a:prstGeom prst="ellipse">
              <a:avLst/>
            </a:prstGeom>
            <a:solidFill>
              <a:schemeClr val="lt1"/>
            </a:solidFill>
            <a:ln w="762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rgbClr val="156995"/>
                  </a:solidFill>
                  <a:latin typeface="Federo"/>
                  <a:ea typeface="Federo"/>
                  <a:cs typeface="Federo"/>
                  <a:sym typeface="Federo"/>
                </a:rPr>
                <a:t>!</a:t>
              </a:r>
              <a:endParaRPr/>
            </a:p>
          </p:txBody>
        </p:sp>
      </p:grpSp>
      <p:sp>
        <p:nvSpPr>
          <p:cNvPr id="756" name="Google Shape;756;p37"/>
          <p:cNvSpPr txBox="1"/>
          <p:nvPr/>
        </p:nvSpPr>
        <p:spPr>
          <a:xfrm>
            <a:off x="6896100" y="2780347"/>
            <a:ext cx="4245356" cy="20620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dirty="0">
                <a:solidFill>
                  <a:schemeClr val="dk1"/>
                </a:solidFill>
                <a:latin typeface="Arial"/>
                <a:ea typeface="Arial"/>
                <a:cs typeface="Arial"/>
                <a:sym typeface="Arial"/>
              </a:rPr>
              <a:t>Se </a:t>
            </a:r>
            <a:r>
              <a:rPr lang="en-GB" sz="3200" dirty="0" err="1">
                <a:solidFill>
                  <a:schemeClr val="dk1"/>
                </a:solidFill>
                <a:latin typeface="Arial"/>
                <a:ea typeface="Arial"/>
                <a:cs typeface="Arial"/>
                <a:sym typeface="Arial"/>
              </a:rPr>
              <a:t>sentir</a:t>
            </a:r>
            <a:r>
              <a:rPr lang="en-GB" sz="3200" dirty="0">
                <a:solidFill>
                  <a:schemeClr val="dk1"/>
                </a:solidFill>
                <a:latin typeface="Arial"/>
                <a:ea typeface="Arial"/>
                <a:cs typeface="Arial"/>
                <a:sym typeface="Arial"/>
              </a:rPr>
              <a:t> </a:t>
            </a:r>
            <a:r>
              <a:rPr lang="en-GB" sz="3200" dirty="0" err="1">
                <a:solidFill>
                  <a:schemeClr val="dk1"/>
                </a:solidFill>
                <a:latin typeface="Arial"/>
                <a:ea typeface="Arial"/>
                <a:cs typeface="Arial"/>
                <a:sym typeface="Arial"/>
              </a:rPr>
              <a:t>en</a:t>
            </a:r>
            <a:r>
              <a:rPr lang="en-GB" sz="3200" dirty="0">
                <a:solidFill>
                  <a:schemeClr val="dk1"/>
                </a:solidFill>
                <a:latin typeface="Arial"/>
                <a:ea typeface="Arial"/>
                <a:cs typeface="Arial"/>
                <a:sym typeface="Arial"/>
              </a:rPr>
              <a:t> </a:t>
            </a:r>
            <a:r>
              <a:rPr lang="en-GB" sz="3200" dirty="0" err="1">
                <a:solidFill>
                  <a:schemeClr val="dk1"/>
                </a:solidFill>
                <a:latin typeface="Arial"/>
                <a:ea typeface="Arial"/>
                <a:cs typeface="Arial"/>
                <a:sym typeface="Arial"/>
              </a:rPr>
              <a:t>sécurité</a:t>
            </a:r>
            <a:r>
              <a:rPr lang="en-GB" sz="3200" dirty="0">
                <a:solidFill>
                  <a:schemeClr val="dk1"/>
                </a:solidFill>
                <a:latin typeface="Arial"/>
                <a:ea typeface="Arial"/>
                <a:cs typeface="Arial"/>
                <a:sym typeface="Arial"/>
              </a:rPr>
              <a:t> </a:t>
            </a:r>
            <a:r>
              <a:rPr lang="en-GB" sz="3200" dirty="0" err="1">
                <a:solidFill>
                  <a:schemeClr val="dk1"/>
                </a:solidFill>
                <a:latin typeface="Arial"/>
                <a:ea typeface="Arial"/>
                <a:cs typeface="Arial"/>
                <a:sym typeface="Arial"/>
              </a:rPr>
              <a:t>est</a:t>
            </a:r>
            <a:r>
              <a:rPr lang="en-GB" sz="3200" dirty="0">
                <a:solidFill>
                  <a:schemeClr val="dk1"/>
                </a:solidFill>
                <a:latin typeface="Arial"/>
                <a:ea typeface="Arial"/>
                <a:cs typeface="Arial"/>
                <a:sym typeface="Arial"/>
              </a:rPr>
              <a:t> personnel, </a:t>
            </a:r>
            <a:r>
              <a:rPr lang="en-GB" sz="3200" dirty="0" err="1">
                <a:solidFill>
                  <a:schemeClr val="dk1"/>
                </a:solidFill>
                <a:latin typeface="Arial"/>
                <a:ea typeface="Arial"/>
                <a:cs typeface="Arial"/>
                <a:sym typeface="Arial"/>
              </a:rPr>
              <a:t>c'est</a:t>
            </a:r>
            <a:r>
              <a:rPr lang="en-GB" sz="3200" dirty="0">
                <a:solidFill>
                  <a:schemeClr val="dk1"/>
                </a:solidFill>
                <a:latin typeface="Arial"/>
                <a:ea typeface="Arial"/>
                <a:cs typeface="Arial"/>
                <a:sym typeface="Arial"/>
              </a:rPr>
              <a:t> </a:t>
            </a:r>
            <a:r>
              <a:rPr lang="en-GB" sz="3200" dirty="0" err="1">
                <a:solidFill>
                  <a:schemeClr val="dk1"/>
                </a:solidFill>
                <a:latin typeface="Arial"/>
                <a:ea typeface="Arial"/>
                <a:cs typeface="Arial"/>
                <a:sym typeface="Arial"/>
              </a:rPr>
              <a:t>différent</a:t>
            </a:r>
            <a:r>
              <a:rPr lang="en-GB" sz="3200" dirty="0">
                <a:solidFill>
                  <a:schemeClr val="dk1"/>
                </a:solidFill>
                <a:latin typeface="Arial"/>
                <a:ea typeface="Arial"/>
                <a:cs typeface="Arial"/>
                <a:sym typeface="Arial"/>
              </a:rPr>
              <a:t> pour </a:t>
            </a:r>
            <a:r>
              <a:rPr lang="en-GB" sz="3200" dirty="0" err="1">
                <a:solidFill>
                  <a:schemeClr val="dk1"/>
                </a:solidFill>
                <a:latin typeface="Arial"/>
                <a:ea typeface="Arial"/>
                <a:cs typeface="Arial"/>
                <a:sym typeface="Arial"/>
              </a:rPr>
              <a:t>chaque</a:t>
            </a:r>
            <a:r>
              <a:rPr lang="en-GB" sz="3200" dirty="0">
                <a:solidFill>
                  <a:schemeClr val="dk1"/>
                </a:solidFill>
                <a:latin typeface="Arial"/>
                <a:ea typeface="Arial"/>
                <a:cs typeface="Arial"/>
                <a:sym typeface="Arial"/>
              </a:rPr>
              <a:t> enfant !</a:t>
            </a:r>
            <a:endParaRPr sz="3200" dirty="0">
              <a:solidFill>
                <a:schemeClr val="dk1"/>
              </a:solidFill>
              <a:latin typeface="Arial"/>
              <a:ea typeface="Arial"/>
              <a:cs typeface="Arial"/>
              <a:sym typeface="Arial"/>
            </a:endParaRPr>
          </a:p>
        </p:txBody>
      </p:sp>
      <p:grpSp>
        <p:nvGrpSpPr>
          <p:cNvPr id="757" name="Google Shape;757;p37"/>
          <p:cNvGrpSpPr/>
          <p:nvPr/>
        </p:nvGrpSpPr>
        <p:grpSpPr>
          <a:xfrm>
            <a:off x="1928785" y="3142588"/>
            <a:ext cx="489461" cy="1569661"/>
            <a:chOff x="5566637" y="1598443"/>
            <a:chExt cx="1058725" cy="3395240"/>
          </a:xfrm>
        </p:grpSpPr>
        <p:sp>
          <p:nvSpPr>
            <p:cNvPr id="758" name="Google Shape;758;p37"/>
            <p:cNvSpPr/>
            <p:nvPr/>
          </p:nvSpPr>
          <p:spPr>
            <a:xfrm>
              <a:off x="5578535" y="2839000"/>
              <a:ext cx="1046827" cy="2154683"/>
            </a:xfrm>
            <a:prstGeom prst="round2SameRect">
              <a:avLst>
                <a:gd name="adj1" fmla="val 50000"/>
                <a:gd name="adj2" fmla="val 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9" name="Google Shape;759;p37"/>
            <p:cNvSpPr/>
            <p:nvPr/>
          </p:nvSpPr>
          <p:spPr>
            <a:xfrm>
              <a:off x="5566637" y="1598443"/>
              <a:ext cx="1058725" cy="1058725"/>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760" name="Google Shape;760;p37"/>
          <p:cNvGrpSpPr/>
          <p:nvPr/>
        </p:nvGrpSpPr>
        <p:grpSpPr>
          <a:xfrm>
            <a:off x="1192903" y="3495002"/>
            <a:ext cx="896699" cy="1569661"/>
            <a:chOff x="5737727" y="3375288"/>
            <a:chExt cx="972529" cy="1702401"/>
          </a:xfrm>
        </p:grpSpPr>
        <p:grpSp>
          <p:nvGrpSpPr>
            <p:cNvPr id="761" name="Google Shape;761;p37"/>
            <p:cNvGrpSpPr/>
            <p:nvPr/>
          </p:nvGrpSpPr>
          <p:grpSpPr>
            <a:xfrm>
              <a:off x="5958566" y="3375288"/>
              <a:ext cx="530853" cy="1702401"/>
              <a:chOff x="5566637" y="1598443"/>
              <a:chExt cx="1058725" cy="3395240"/>
            </a:xfrm>
          </p:grpSpPr>
          <p:sp>
            <p:nvSpPr>
              <p:cNvPr id="762" name="Google Shape;762;p37"/>
              <p:cNvSpPr/>
              <p:nvPr/>
            </p:nvSpPr>
            <p:spPr>
              <a:xfrm>
                <a:off x="5578535" y="2839000"/>
                <a:ext cx="1046827" cy="2154683"/>
              </a:xfrm>
              <a:prstGeom prst="round2SameRect">
                <a:avLst>
                  <a:gd name="adj1" fmla="val 50000"/>
                  <a:gd name="adj2" fmla="val 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3" name="Google Shape;763;p37"/>
              <p:cNvSpPr/>
              <p:nvPr/>
            </p:nvSpPr>
            <p:spPr>
              <a:xfrm>
                <a:off x="5566637" y="1598443"/>
                <a:ext cx="1058725" cy="1058725"/>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sp>
          <p:nvSpPr>
            <p:cNvPr id="764" name="Google Shape;764;p37"/>
            <p:cNvSpPr/>
            <p:nvPr/>
          </p:nvSpPr>
          <p:spPr>
            <a:xfrm>
              <a:off x="5737727" y="4175638"/>
              <a:ext cx="972529" cy="902051"/>
            </a:xfrm>
            <a:prstGeom prst="trapezoid">
              <a:avLst>
                <a:gd name="adj" fmla="val 33947"/>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769"/>
        <p:cNvGrpSpPr/>
        <p:nvPr/>
      </p:nvGrpSpPr>
      <p:grpSpPr>
        <a:xfrm>
          <a:off x="0" y="0"/>
          <a:ext cx="0" cy="0"/>
          <a:chOff x="0" y="0"/>
          <a:chExt cx="0" cy="0"/>
        </a:xfrm>
      </p:grpSpPr>
      <p:sp>
        <p:nvSpPr>
          <p:cNvPr id="770" name="Google Shape;770;p38"/>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39"/>
          <p:cNvSpPr/>
          <p:nvPr/>
        </p:nvSpPr>
        <p:spPr>
          <a:xfrm>
            <a:off x="6781498" y="2241520"/>
            <a:ext cx="3937000" cy="2894628"/>
          </a:xfrm>
          <a:prstGeom prst="roundRect">
            <a:avLst>
              <a:gd name="adj" fmla="val 16667"/>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7" name="Google Shape;777;p39"/>
          <p:cNvSpPr txBox="1">
            <a:spLocks noGrp="1"/>
          </p:cNvSpPr>
          <p:nvPr>
            <p:ph type="title"/>
          </p:nvPr>
        </p:nvSpPr>
        <p:spPr>
          <a:xfrm>
            <a:off x="838200" y="120516"/>
            <a:ext cx="9508044" cy="77489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56995"/>
              </a:buClr>
              <a:buSzPct val="100000"/>
              <a:buFont typeface="Arial"/>
              <a:buNone/>
            </a:pPr>
            <a:r>
              <a:rPr lang="en-GB"/>
              <a:t>Points de discussion - Planification de la sécurité</a:t>
            </a:r>
            <a:endParaRPr/>
          </a:p>
        </p:txBody>
      </p:sp>
      <p:grpSp>
        <p:nvGrpSpPr>
          <p:cNvPr id="778" name="Google Shape;778;p39"/>
          <p:cNvGrpSpPr/>
          <p:nvPr/>
        </p:nvGrpSpPr>
        <p:grpSpPr>
          <a:xfrm>
            <a:off x="9994118" y="33917"/>
            <a:ext cx="2057602" cy="1975956"/>
            <a:chOff x="9994118" y="33917"/>
            <a:chExt cx="2057602" cy="1975956"/>
          </a:xfrm>
        </p:grpSpPr>
        <p:sp>
          <p:nvSpPr>
            <p:cNvPr id="779" name="Google Shape;779;p39"/>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80" name="Google Shape;780;p39"/>
            <p:cNvGrpSpPr/>
            <p:nvPr/>
          </p:nvGrpSpPr>
          <p:grpSpPr>
            <a:xfrm>
              <a:off x="10621771" y="762700"/>
              <a:ext cx="562136" cy="634675"/>
              <a:chOff x="760175" y="830142"/>
              <a:chExt cx="867619" cy="979579"/>
            </a:xfrm>
          </p:grpSpPr>
          <p:sp>
            <p:nvSpPr>
              <p:cNvPr id="781" name="Google Shape;781;p39"/>
              <p:cNvSpPr/>
              <p:nvPr/>
            </p:nvSpPr>
            <p:spPr>
              <a:xfrm>
                <a:off x="864636" y="830142"/>
                <a:ext cx="763158"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75-76</a:t>
                </a:r>
                <a:endParaRPr/>
              </a:p>
            </p:txBody>
          </p:sp>
          <p:sp>
            <p:nvSpPr>
              <p:cNvPr id="782" name="Google Shape;782;p39"/>
              <p:cNvSpPr/>
              <p:nvPr/>
            </p:nvSpPr>
            <p:spPr>
              <a:xfrm>
                <a:off x="760175" y="830144"/>
                <a:ext cx="149292" cy="979577"/>
              </a:xfrm>
              <a:prstGeom prst="rect">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83" name="Google Shape;783;p39"/>
            <p:cNvGrpSpPr/>
            <p:nvPr/>
          </p:nvGrpSpPr>
          <p:grpSpPr>
            <a:xfrm>
              <a:off x="11325415" y="762701"/>
              <a:ext cx="182192" cy="634674"/>
              <a:chOff x="2121762" y="2323619"/>
              <a:chExt cx="200378" cy="825210"/>
            </a:xfrm>
          </p:grpSpPr>
          <p:sp>
            <p:nvSpPr>
              <p:cNvPr id="784" name="Google Shape;784;p39"/>
              <p:cNvSpPr/>
              <p:nvPr/>
            </p:nvSpPr>
            <p:spPr>
              <a:xfrm>
                <a:off x="2121763" y="2323619"/>
                <a:ext cx="200377" cy="172739"/>
              </a:xfrm>
              <a:prstGeom prst="triangle">
                <a:avLst>
                  <a:gd name="adj" fmla="val 5000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5" name="Google Shape;785;p39"/>
              <p:cNvSpPr/>
              <p:nvPr/>
            </p:nvSpPr>
            <p:spPr>
              <a:xfrm>
                <a:off x="2121762" y="2496169"/>
                <a:ext cx="200377" cy="65266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786" name="Google Shape;786;p39"/>
          <p:cNvSpPr txBox="1"/>
          <p:nvPr/>
        </p:nvSpPr>
        <p:spPr>
          <a:xfrm>
            <a:off x="7153751" y="2622659"/>
            <a:ext cx="3192493"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Arial"/>
                <a:ea typeface="Arial"/>
                <a:cs typeface="Arial"/>
                <a:sym typeface="Arial"/>
              </a:rPr>
              <a:t>Ne l'utilisez pas comme un questionnaire, mais comme un guide !</a:t>
            </a:r>
            <a:endParaRPr sz="2800">
              <a:solidFill>
                <a:schemeClr val="dk1"/>
              </a:solidFill>
              <a:latin typeface="Arial"/>
              <a:ea typeface="Arial"/>
              <a:cs typeface="Arial"/>
              <a:sym typeface="Arial"/>
            </a:endParaRPr>
          </a:p>
        </p:txBody>
      </p:sp>
      <p:sp>
        <p:nvSpPr>
          <p:cNvPr id="787" name="Google Shape;787;p39"/>
          <p:cNvSpPr/>
          <p:nvPr/>
        </p:nvSpPr>
        <p:spPr>
          <a:xfrm>
            <a:off x="1239433" y="1778000"/>
            <a:ext cx="952500" cy="762000"/>
          </a:xfrm>
          <a:prstGeom prst="rightArrow">
            <a:avLst>
              <a:gd name="adj1" fmla="val 50000"/>
              <a:gd name="adj2"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8" name="Google Shape;788;p39"/>
          <p:cNvSpPr/>
          <p:nvPr/>
        </p:nvSpPr>
        <p:spPr>
          <a:xfrm>
            <a:off x="1239433" y="3149601"/>
            <a:ext cx="952500" cy="762000"/>
          </a:xfrm>
          <a:prstGeom prst="rightArrow">
            <a:avLst>
              <a:gd name="adj1" fmla="val 50000"/>
              <a:gd name="adj2"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9" name="Google Shape;789;p39"/>
          <p:cNvSpPr/>
          <p:nvPr/>
        </p:nvSpPr>
        <p:spPr>
          <a:xfrm>
            <a:off x="1239433" y="4692829"/>
            <a:ext cx="952500" cy="762000"/>
          </a:xfrm>
          <a:prstGeom prst="rightArrow">
            <a:avLst>
              <a:gd name="adj1" fmla="val 50000"/>
              <a:gd name="adj2"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0" name="Google Shape;790;p39"/>
          <p:cNvSpPr txBox="1"/>
          <p:nvPr/>
        </p:nvSpPr>
        <p:spPr>
          <a:xfrm>
            <a:off x="2547142" y="1831293"/>
            <a:ext cx="33909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Arial"/>
                <a:ea typeface="Arial"/>
                <a:cs typeface="Arial"/>
                <a:sym typeface="Arial"/>
              </a:rPr>
              <a:t>Sujet</a:t>
            </a:r>
            <a:endParaRPr sz="2800">
              <a:solidFill>
                <a:schemeClr val="dk1"/>
              </a:solidFill>
              <a:latin typeface="Arial"/>
              <a:ea typeface="Arial"/>
              <a:cs typeface="Arial"/>
              <a:sym typeface="Arial"/>
            </a:endParaRPr>
          </a:p>
        </p:txBody>
      </p:sp>
      <p:sp>
        <p:nvSpPr>
          <p:cNvPr id="791" name="Google Shape;791;p39"/>
          <p:cNvSpPr txBox="1"/>
          <p:nvPr/>
        </p:nvSpPr>
        <p:spPr>
          <a:xfrm>
            <a:off x="2547142" y="3053547"/>
            <a:ext cx="33909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Arial"/>
                <a:ea typeface="Arial"/>
                <a:cs typeface="Arial"/>
                <a:sym typeface="Arial"/>
              </a:rPr>
              <a:t>Questions pour évaluer la sécurité</a:t>
            </a:r>
            <a:endParaRPr sz="2800">
              <a:solidFill>
                <a:schemeClr val="dk1"/>
              </a:solidFill>
              <a:latin typeface="Arial"/>
              <a:ea typeface="Arial"/>
              <a:cs typeface="Arial"/>
              <a:sym typeface="Arial"/>
            </a:endParaRPr>
          </a:p>
        </p:txBody>
      </p:sp>
      <p:sp>
        <p:nvSpPr>
          <p:cNvPr id="792" name="Google Shape;792;p39"/>
          <p:cNvSpPr txBox="1"/>
          <p:nvPr/>
        </p:nvSpPr>
        <p:spPr>
          <a:xfrm>
            <a:off x="2547142" y="4596775"/>
            <a:ext cx="33909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Arial"/>
                <a:ea typeface="Arial"/>
                <a:cs typeface="Arial"/>
                <a:sym typeface="Arial"/>
              </a:rPr>
              <a:t>Questions pour rédiger le plan de sécurité</a:t>
            </a:r>
            <a:endParaRPr sz="2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38" name="Google Shape;138;p4"/>
          <p:cNvCxnSpPr/>
          <p:nvPr/>
        </p:nvCxnSpPr>
        <p:spPr>
          <a:xfrm>
            <a:off x="7911764" y="570272"/>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139" name="Google Shape;139;p4"/>
          <p:cNvSpPr txBox="1"/>
          <p:nvPr/>
        </p:nvSpPr>
        <p:spPr>
          <a:xfrm>
            <a:off x="8194089" y="363327"/>
            <a:ext cx="32847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Arial"/>
              <a:buNone/>
            </a:pPr>
            <a:r>
              <a:rPr lang="en-GB" sz="1400" b="1">
                <a:solidFill>
                  <a:schemeClr val="lt1"/>
                </a:solidFill>
                <a:latin typeface="Arial"/>
                <a:ea typeface="Arial"/>
                <a:cs typeface="Arial"/>
                <a:sym typeface="Arial"/>
              </a:rPr>
              <a:t>Ouverture du module</a:t>
            </a:r>
            <a:endParaRPr/>
          </a:p>
          <a:p>
            <a:pPr marL="0" marR="0" lvl="0" indent="0" algn="l" rtl="0">
              <a:spcBef>
                <a:spcPts val="0"/>
              </a:spcBef>
              <a:spcAft>
                <a:spcPts val="0"/>
              </a:spcAft>
              <a:buClr>
                <a:schemeClr val="lt1"/>
              </a:buClr>
              <a:buSzPts val="1400"/>
              <a:buFont typeface="Arial"/>
              <a:buNone/>
            </a:pPr>
            <a:r>
              <a:rPr lang="en-GB" sz="1400" i="1">
                <a:solidFill>
                  <a:schemeClr val="lt1"/>
                </a:solidFill>
                <a:latin typeface="Arial"/>
                <a:ea typeface="Arial"/>
                <a:cs typeface="Arial"/>
                <a:sym typeface="Arial"/>
              </a:rPr>
              <a:t>45 minutes</a:t>
            </a:r>
            <a:endParaRPr/>
          </a:p>
        </p:txBody>
      </p:sp>
      <p:sp>
        <p:nvSpPr>
          <p:cNvPr id="140" name="Google Shape;140;p4"/>
          <p:cNvSpPr txBox="1"/>
          <p:nvPr/>
        </p:nvSpPr>
        <p:spPr>
          <a:xfrm>
            <a:off x="8194101" y="1000375"/>
            <a:ext cx="35523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Arial"/>
              <a:buNone/>
            </a:pPr>
            <a:r>
              <a:rPr lang="en-GB" sz="1400" b="1">
                <a:solidFill>
                  <a:schemeClr val="lt1"/>
                </a:solidFill>
                <a:latin typeface="Arial"/>
                <a:ea typeface="Arial"/>
                <a:cs typeface="Arial"/>
                <a:sym typeface="Arial"/>
              </a:rPr>
              <a:t>Quelles sont les préoccupations qui nécessitent une réponse immédiate ?</a:t>
            </a:r>
            <a:endParaRPr/>
          </a:p>
          <a:p>
            <a:pPr marL="0" marR="0" lvl="0" indent="0" algn="l" rtl="0">
              <a:spcBef>
                <a:spcPts val="0"/>
              </a:spcBef>
              <a:spcAft>
                <a:spcPts val="0"/>
              </a:spcAft>
              <a:buClr>
                <a:schemeClr val="lt1"/>
              </a:buClr>
              <a:buSzPts val="1400"/>
              <a:buFont typeface="Arial"/>
              <a:buNone/>
            </a:pPr>
            <a:r>
              <a:rPr lang="en-GB" sz="1400" i="1">
                <a:solidFill>
                  <a:schemeClr val="lt1"/>
                </a:solidFill>
                <a:latin typeface="Arial"/>
                <a:ea typeface="Arial"/>
                <a:cs typeface="Arial"/>
                <a:sym typeface="Arial"/>
              </a:rPr>
              <a:t>30 minutes</a:t>
            </a:r>
            <a:endParaRPr sz="1400" i="1">
              <a:solidFill>
                <a:schemeClr val="lt1"/>
              </a:solidFill>
              <a:latin typeface="Arial"/>
              <a:ea typeface="Arial"/>
              <a:cs typeface="Arial"/>
              <a:sym typeface="Arial"/>
            </a:endParaRPr>
          </a:p>
        </p:txBody>
      </p:sp>
      <p:sp>
        <p:nvSpPr>
          <p:cNvPr id="141" name="Google Shape;141;p4"/>
          <p:cNvSpPr txBox="1"/>
          <p:nvPr/>
        </p:nvSpPr>
        <p:spPr>
          <a:xfrm>
            <a:off x="6220286" y="1706900"/>
            <a:ext cx="134940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400"/>
              <a:buFont typeface="Arial"/>
              <a:buNone/>
            </a:pPr>
            <a:r>
              <a:rPr lang="en-GB" sz="1400" b="1">
                <a:solidFill>
                  <a:schemeClr val="lt1"/>
                </a:solidFill>
                <a:latin typeface="Arial"/>
                <a:ea typeface="Arial"/>
                <a:cs typeface="Arial"/>
                <a:sym typeface="Arial"/>
              </a:rPr>
              <a:t>Pause</a:t>
            </a:r>
            <a:endParaRPr sz="1400" b="1" i="1">
              <a:solidFill>
                <a:schemeClr val="lt1"/>
              </a:solidFill>
              <a:latin typeface="Arial"/>
              <a:ea typeface="Arial"/>
              <a:cs typeface="Arial"/>
              <a:sym typeface="Arial"/>
            </a:endParaRPr>
          </a:p>
        </p:txBody>
      </p:sp>
      <p:sp>
        <p:nvSpPr>
          <p:cNvPr id="142" name="Google Shape;142;p4"/>
          <p:cNvSpPr txBox="1"/>
          <p:nvPr/>
        </p:nvSpPr>
        <p:spPr>
          <a:xfrm>
            <a:off x="8194089" y="1997469"/>
            <a:ext cx="328473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Arial"/>
              <a:buNone/>
            </a:pPr>
            <a:r>
              <a:rPr lang="en-GB" sz="1400" b="1" dirty="0">
                <a:solidFill>
                  <a:schemeClr val="lt1"/>
                </a:solidFill>
                <a:latin typeface="Arial"/>
                <a:ea typeface="Arial"/>
                <a:cs typeface="Arial"/>
                <a:sym typeface="Arial"/>
              </a:rPr>
              <a:t>Que </a:t>
            </a:r>
            <a:r>
              <a:rPr lang="en-GB" sz="1400" b="1" dirty="0" err="1">
                <a:solidFill>
                  <a:schemeClr val="lt1"/>
                </a:solidFill>
                <a:latin typeface="Arial"/>
                <a:ea typeface="Arial"/>
                <a:cs typeface="Arial"/>
                <a:sym typeface="Arial"/>
              </a:rPr>
              <a:t>puis</a:t>
            </a:r>
            <a:r>
              <a:rPr lang="en-GB" sz="1400" b="1" dirty="0">
                <a:solidFill>
                  <a:schemeClr val="lt1"/>
                </a:solidFill>
                <a:latin typeface="Arial"/>
                <a:ea typeface="Arial"/>
                <a:cs typeface="Arial"/>
                <a:sym typeface="Arial"/>
              </a:rPr>
              <a:t>-je faire </a:t>
            </a:r>
            <a:r>
              <a:rPr lang="en-GB" sz="1400" b="1" dirty="0" err="1">
                <a:solidFill>
                  <a:schemeClr val="lt1"/>
                </a:solidFill>
                <a:latin typeface="Arial"/>
                <a:ea typeface="Arial"/>
                <a:cs typeface="Arial"/>
                <a:sym typeface="Arial"/>
              </a:rPr>
              <a:t>lorsqu'un</a:t>
            </a:r>
            <a:r>
              <a:rPr lang="en-GB" sz="1400" b="1" dirty="0">
                <a:solidFill>
                  <a:schemeClr val="lt1"/>
                </a:solidFill>
                <a:latin typeface="Arial"/>
                <a:ea typeface="Arial"/>
                <a:cs typeface="Arial"/>
                <a:sym typeface="Arial"/>
              </a:rPr>
              <a:t> enfant a des </a:t>
            </a:r>
            <a:r>
              <a:rPr lang="en-GB" sz="1400" b="1" dirty="0" err="1">
                <a:solidFill>
                  <a:schemeClr val="lt1"/>
                </a:solidFill>
                <a:latin typeface="Arial"/>
                <a:ea typeface="Arial"/>
                <a:cs typeface="Arial"/>
                <a:sym typeface="Arial"/>
              </a:rPr>
              <a:t>besoins</a:t>
            </a:r>
            <a:r>
              <a:rPr lang="en-GB" sz="1400" b="1" dirty="0">
                <a:solidFill>
                  <a:schemeClr val="lt1"/>
                </a:solidFill>
                <a:latin typeface="Arial"/>
                <a:ea typeface="Arial"/>
                <a:cs typeface="Arial"/>
                <a:sym typeface="Arial"/>
              </a:rPr>
              <a:t> </a:t>
            </a:r>
            <a:r>
              <a:rPr lang="en-GB" sz="1400" b="1" dirty="0" err="1">
                <a:solidFill>
                  <a:schemeClr val="lt1"/>
                </a:solidFill>
                <a:latin typeface="Arial"/>
                <a:ea typeface="Arial"/>
                <a:cs typeface="Arial"/>
                <a:sym typeface="Arial"/>
              </a:rPr>
              <a:t>immédiats</a:t>
            </a:r>
            <a:r>
              <a:rPr lang="en-GB" sz="1400" b="1" dirty="0">
                <a:solidFill>
                  <a:schemeClr val="lt1"/>
                </a:solidFill>
                <a:latin typeface="Arial"/>
                <a:ea typeface="Arial"/>
                <a:cs typeface="Arial"/>
                <a:sym typeface="Arial"/>
              </a:rPr>
              <a:t> </a:t>
            </a:r>
            <a:r>
              <a:rPr lang="en-GB" sz="1400" b="1" dirty="0" err="1">
                <a:solidFill>
                  <a:schemeClr val="lt1"/>
                </a:solidFill>
                <a:latin typeface="Arial"/>
                <a:ea typeface="Arial"/>
                <a:cs typeface="Arial"/>
                <a:sym typeface="Arial"/>
              </a:rPr>
              <a:t>en</a:t>
            </a:r>
            <a:r>
              <a:rPr lang="en-GB" sz="1400" b="1" dirty="0">
                <a:solidFill>
                  <a:schemeClr val="lt1"/>
                </a:solidFill>
                <a:latin typeface="Arial"/>
                <a:ea typeface="Arial"/>
                <a:cs typeface="Arial"/>
                <a:sym typeface="Arial"/>
              </a:rPr>
              <a:t> matière de SMSPS ? </a:t>
            </a:r>
            <a:endParaRPr dirty="0"/>
          </a:p>
          <a:p>
            <a:pPr marL="0" marR="0" lvl="0" indent="0" algn="l" rtl="0">
              <a:spcBef>
                <a:spcPts val="0"/>
              </a:spcBef>
              <a:spcAft>
                <a:spcPts val="0"/>
              </a:spcAft>
              <a:buClr>
                <a:schemeClr val="lt1"/>
              </a:buClr>
              <a:buSzPts val="1400"/>
              <a:buFont typeface="Arial"/>
              <a:buNone/>
            </a:pPr>
            <a:r>
              <a:rPr lang="en-GB" sz="1400" i="1" dirty="0">
                <a:solidFill>
                  <a:schemeClr val="lt1"/>
                </a:solidFill>
                <a:latin typeface="Arial"/>
                <a:ea typeface="Arial"/>
                <a:cs typeface="Arial"/>
                <a:sym typeface="Arial"/>
              </a:rPr>
              <a:t>1 </a:t>
            </a:r>
            <a:r>
              <a:rPr lang="en-GB" sz="1400" i="1" dirty="0" err="1">
                <a:solidFill>
                  <a:schemeClr val="lt1"/>
                </a:solidFill>
                <a:latin typeface="Arial"/>
                <a:ea typeface="Arial"/>
                <a:cs typeface="Arial"/>
                <a:sym typeface="Arial"/>
              </a:rPr>
              <a:t>heure</a:t>
            </a:r>
            <a:r>
              <a:rPr lang="en-GB" sz="1400" i="1" dirty="0">
                <a:solidFill>
                  <a:schemeClr val="lt1"/>
                </a:solidFill>
                <a:latin typeface="Arial"/>
                <a:ea typeface="Arial"/>
                <a:cs typeface="Arial"/>
                <a:sym typeface="Arial"/>
              </a:rPr>
              <a:t> 15 minutes</a:t>
            </a:r>
            <a:endParaRPr dirty="0"/>
          </a:p>
        </p:txBody>
      </p:sp>
      <p:sp>
        <p:nvSpPr>
          <p:cNvPr id="143" name="Google Shape;143;p4"/>
          <p:cNvSpPr txBox="1"/>
          <p:nvPr/>
        </p:nvSpPr>
        <p:spPr>
          <a:xfrm>
            <a:off x="6220286" y="2945183"/>
            <a:ext cx="134940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400"/>
              <a:buFont typeface="Arial"/>
              <a:buNone/>
            </a:pPr>
            <a:r>
              <a:rPr lang="en-GB" sz="1400" b="1">
                <a:solidFill>
                  <a:schemeClr val="lt1"/>
                </a:solidFill>
                <a:latin typeface="Arial"/>
                <a:ea typeface="Arial"/>
                <a:cs typeface="Arial"/>
                <a:sym typeface="Arial"/>
              </a:rPr>
              <a:t>Déjeuner</a:t>
            </a:r>
            <a:endParaRPr sz="1400" b="1" i="1">
              <a:solidFill>
                <a:schemeClr val="lt1"/>
              </a:solidFill>
              <a:latin typeface="Arial"/>
              <a:ea typeface="Arial"/>
              <a:cs typeface="Arial"/>
              <a:sym typeface="Arial"/>
            </a:endParaRPr>
          </a:p>
        </p:txBody>
      </p:sp>
      <p:sp>
        <p:nvSpPr>
          <p:cNvPr id="144" name="Google Shape;144;p4"/>
          <p:cNvSpPr txBox="1"/>
          <p:nvPr/>
        </p:nvSpPr>
        <p:spPr>
          <a:xfrm>
            <a:off x="8194089" y="3039526"/>
            <a:ext cx="328473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Arial"/>
              <a:buNone/>
            </a:pPr>
            <a:r>
              <a:rPr lang="en-GB" sz="1400" b="1">
                <a:solidFill>
                  <a:schemeClr val="lt1"/>
                </a:solidFill>
                <a:latin typeface="Arial"/>
                <a:ea typeface="Arial"/>
                <a:cs typeface="Arial"/>
                <a:sym typeface="Arial"/>
              </a:rPr>
              <a:t>Comment répondre à un enfant ayant des besoins urgents en matière de santé physique, sexuelle et reproductive ? </a:t>
            </a:r>
            <a:endParaRPr/>
          </a:p>
          <a:p>
            <a:pPr marL="0" marR="0" lvl="0" indent="0" algn="l" rtl="0">
              <a:spcBef>
                <a:spcPts val="0"/>
              </a:spcBef>
              <a:spcAft>
                <a:spcPts val="0"/>
              </a:spcAft>
              <a:buClr>
                <a:schemeClr val="lt1"/>
              </a:buClr>
              <a:buSzPts val="1400"/>
              <a:buFont typeface="Arial"/>
              <a:buNone/>
            </a:pPr>
            <a:r>
              <a:rPr lang="en-GB" sz="1400" i="1">
                <a:solidFill>
                  <a:schemeClr val="lt1"/>
                </a:solidFill>
                <a:latin typeface="Arial"/>
                <a:ea typeface="Arial"/>
                <a:cs typeface="Arial"/>
                <a:sym typeface="Arial"/>
              </a:rPr>
              <a:t>30 minutes</a:t>
            </a:r>
            <a:endParaRPr sz="1400" i="1">
              <a:solidFill>
                <a:schemeClr val="lt1"/>
              </a:solidFill>
              <a:latin typeface="Arial"/>
              <a:ea typeface="Arial"/>
              <a:cs typeface="Arial"/>
              <a:sym typeface="Arial"/>
            </a:endParaRPr>
          </a:p>
        </p:txBody>
      </p:sp>
      <p:sp>
        <p:nvSpPr>
          <p:cNvPr id="145" name="Google Shape;145;p4"/>
          <p:cNvSpPr txBox="1"/>
          <p:nvPr/>
        </p:nvSpPr>
        <p:spPr>
          <a:xfrm>
            <a:off x="6220286" y="4853262"/>
            <a:ext cx="134940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400"/>
              <a:buFont typeface="Arial"/>
              <a:buNone/>
            </a:pPr>
            <a:r>
              <a:rPr lang="en-GB" sz="1400" b="1">
                <a:solidFill>
                  <a:schemeClr val="lt1"/>
                </a:solidFill>
                <a:latin typeface="Arial"/>
                <a:ea typeface="Arial"/>
                <a:cs typeface="Arial"/>
                <a:sym typeface="Arial"/>
              </a:rPr>
              <a:t>Pause</a:t>
            </a:r>
            <a:endParaRPr sz="1400" b="1" i="1">
              <a:solidFill>
                <a:schemeClr val="lt1"/>
              </a:solidFill>
              <a:latin typeface="Arial"/>
              <a:ea typeface="Arial"/>
              <a:cs typeface="Arial"/>
              <a:sym typeface="Arial"/>
            </a:endParaRPr>
          </a:p>
        </p:txBody>
      </p:sp>
      <p:sp>
        <p:nvSpPr>
          <p:cNvPr id="146" name="Google Shape;146;p4"/>
          <p:cNvSpPr txBox="1"/>
          <p:nvPr/>
        </p:nvSpPr>
        <p:spPr>
          <a:xfrm>
            <a:off x="8194089" y="4267170"/>
            <a:ext cx="328473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Arial"/>
              <a:buNone/>
            </a:pPr>
            <a:r>
              <a:rPr lang="en-GB" sz="1400" b="1" dirty="0">
                <a:solidFill>
                  <a:schemeClr val="lt1"/>
                </a:solidFill>
                <a:latin typeface="Arial"/>
                <a:ea typeface="Arial"/>
                <a:cs typeface="Arial"/>
                <a:sym typeface="Arial"/>
              </a:rPr>
              <a:t>Comment </a:t>
            </a:r>
            <a:r>
              <a:rPr lang="en-GB" sz="1400" b="1" dirty="0" err="1">
                <a:solidFill>
                  <a:schemeClr val="lt1"/>
                </a:solidFill>
                <a:latin typeface="Arial"/>
                <a:ea typeface="Arial"/>
                <a:cs typeface="Arial"/>
                <a:sym typeface="Arial"/>
              </a:rPr>
              <a:t>puis</a:t>
            </a:r>
            <a:r>
              <a:rPr lang="en-GB" sz="1400" b="1" dirty="0">
                <a:solidFill>
                  <a:schemeClr val="lt1"/>
                </a:solidFill>
                <a:latin typeface="Arial"/>
                <a:ea typeface="Arial"/>
                <a:cs typeface="Arial"/>
                <a:sym typeface="Arial"/>
              </a:rPr>
              <a:t>-je aider un enfant à se </a:t>
            </a:r>
            <a:r>
              <a:rPr lang="en-GB" sz="1400" b="1" dirty="0" err="1">
                <a:solidFill>
                  <a:schemeClr val="lt1"/>
                </a:solidFill>
                <a:latin typeface="Arial"/>
                <a:ea typeface="Arial"/>
                <a:cs typeface="Arial"/>
                <a:sym typeface="Arial"/>
              </a:rPr>
              <a:t>sentir</a:t>
            </a:r>
            <a:r>
              <a:rPr lang="en-GB" sz="1400" b="1" dirty="0">
                <a:solidFill>
                  <a:schemeClr val="lt1"/>
                </a:solidFill>
                <a:latin typeface="Arial"/>
                <a:ea typeface="Arial"/>
                <a:cs typeface="Arial"/>
                <a:sym typeface="Arial"/>
              </a:rPr>
              <a:t> plus </a:t>
            </a:r>
            <a:r>
              <a:rPr lang="en-GB" sz="1400" b="1" dirty="0" err="1">
                <a:solidFill>
                  <a:schemeClr val="lt1"/>
                </a:solidFill>
                <a:latin typeface="Arial"/>
                <a:ea typeface="Arial"/>
                <a:cs typeface="Arial"/>
                <a:sym typeface="Arial"/>
              </a:rPr>
              <a:t>en</a:t>
            </a:r>
            <a:r>
              <a:rPr lang="en-GB" sz="1400" b="1" dirty="0">
                <a:solidFill>
                  <a:schemeClr val="lt1"/>
                </a:solidFill>
                <a:latin typeface="Arial"/>
                <a:ea typeface="Arial"/>
                <a:cs typeface="Arial"/>
                <a:sym typeface="Arial"/>
              </a:rPr>
              <a:t> </a:t>
            </a:r>
            <a:r>
              <a:rPr lang="en-GB" sz="1400" b="1" dirty="0" err="1">
                <a:solidFill>
                  <a:schemeClr val="lt1"/>
                </a:solidFill>
                <a:latin typeface="Arial"/>
                <a:ea typeface="Arial"/>
                <a:cs typeface="Arial"/>
                <a:sym typeface="Arial"/>
              </a:rPr>
              <a:t>sécurité</a:t>
            </a:r>
            <a:r>
              <a:rPr lang="en-GB" sz="1400" b="1" dirty="0">
                <a:solidFill>
                  <a:schemeClr val="lt1"/>
                </a:solidFill>
                <a:latin typeface="Arial"/>
                <a:ea typeface="Arial"/>
                <a:cs typeface="Arial"/>
                <a:sym typeface="Arial"/>
              </a:rPr>
              <a:t> ?</a:t>
            </a:r>
            <a:endParaRPr dirty="0"/>
          </a:p>
          <a:p>
            <a:pPr marL="0" marR="0" lvl="0" indent="0" algn="l" rtl="0">
              <a:spcBef>
                <a:spcPts val="0"/>
              </a:spcBef>
              <a:spcAft>
                <a:spcPts val="0"/>
              </a:spcAft>
              <a:buClr>
                <a:schemeClr val="lt1"/>
              </a:buClr>
              <a:buSzPts val="1400"/>
              <a:buFont typeface="Arial"/>
              <a:buNone/>
            </a:pPr>
            <a:r>
              <a:rPr lang="en-GB" sz="1400" i="1" dirty="0">
                <a:solidFill>
                  <a:schemeClr val="lt1"/>
                </a:solidFill>
                <a:latin typeface="Arial"/>
                <a:ea typeface="Arial"/>
                <a:cs typeface="Arial"/>
                <a:sym typeface="Arial"/>
              </a:rPr>
              <a:t>1 </a:t>
            </a:r>
            <a:r>
              <a:rPr lang="en-GB" sz="1400" i="1" dirty="0" err="1">
                <a:solidFill>
                  <a:schemeClr val="lt1"/>
                </a:solidFill>
                <a:latin typeface="Arial"/>
                <a:ea typeface="Arial"/>
                <a:cs typeface="Arial"/>
                <a:sym typeface="Arial"/>
              </a:rPr>
              <a:t>heure</a:t>
            </a:r>
            <a:r>
              <a:rPr lang="en-GB" sz="1400" i="1" dirty="0">
                <a:solidFill>
                  <a:schemeClr val="lt1"/>
                </a:solidFill>
                <a:latin typeface="Arial"/>
                <a:ea typeface="Arial"/>
                <a:cs typeface="Arial"/>
                <a:sym typeface="Arial"/>
              </a:rPr>
              <a:t> 15 minutes</a:t>
            </a:r>
            <a:endParaRPr sz="1400" i="1" dirty="0">
              <a:solidFill>
                <a:schemeClr val="lt1"/>
              </a:solidFill>
              <a:latin typeface="Arial"/>
              <a:ea typeface="Arial"/>
              <a:cs typeface="Arial"/>
              <a:sym typeface="Arial"/>
            </a:endParaRPr>
          </a:p>
        </p:txBody>
      </p:sp>
      <p:sp>
        <p:nvSpPr>
          <p:cNvPr id="147" name="Google Shape;147;p4"/>
          <p:cNvSpPr txBox="1"/>
          <p:nvPr/>
        </p:nvSpPr>
        <p:spPr>
          <a:xfrm>
            <a:off x="8194089" y="6036731"/>
            <a:ext cx="322499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Arial"/>
              <a:buNone/>
            </a:pPr>
            <a:r>
              <a:rPr lang="en-GB" sz="1400" b="1">
                <a:solidFill>
                  <a:schemeClr val="lt1"/>
                </a:solidFill>
                <a:latin typeface="Arial"/>
                <a:ea typeface="Arial"/>
                <a:cs typeface="Arial"/>
                <a:sym typeface="Arial"/>
              </a:rPr>
              <a:t>Clôture du module</a:t>
            </a:r>
            <a:endParaRPr/>
          </a:p>
          <a:p>
            <a:pPr marL="0" marR="0" lvl="0" indent="0" algn="l" rtl="0">
              <a:spcBef>
                <a:spcPts val="0"/>
              </a:spcBef>
              <a:spcAft>
                <a:spcPts val="0"/>
              </a:spcAft>
              <a:buClr>
                <a:schemeClr val="lt1"/>
              </a:buClr>
              <a:buSzPts val="1400"/>
              <a:buFont typeface="Arial"/>
              <a:buNone/>
            </a:pPr>
            <a:r>
              <a:rPr lang="en-GB" sz="1400" i="1">
                <a:solidFill>
                  <a:schemeClr val="lt1"/>
                </a:solidFill>
                <a:latin typeface="Arial"/>
                <a:ea typeface="Arial"/>
                <a:cs typeface="Arial"/>
                <a:sym typeface="Arial"/>
              </a:rPr>
              <a:t>30 minutes</a:t>
            </a:r>
            <a:endParaRPr/>
          </a:p>
        </p:txBody>
      </p:sp>
      <p:sp>
        <p:nvSpPr>
          <p:cNvPr id="148" name="Google Shape;148;p4"/>
          <p:cNvSpPr/>
          <p:nvPr/>
        </p:nvSpPr>
        <p:spPr>
          <a:xfrm rot="1782986">
            <a:off x="7743967" y="4802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4"/>
          <p:cNvSpPr/>
          <p:nvPr/>
        </p:nvSpPr>
        <p:spPr>
          <a:xfrm rot="1782986">
            <a:off x="7739846" y="110590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4"/>
          <p:cNvSpPr/>
          <p:nvPr/>
        </p:nvSpPr>
        <p:spPr>
          <a:xfrm rot="1782986">
            <a:off x="7743966" y="1731524"/>
            <a:ext cx="335595" cy="289306"/>
          </a:xfrm>
          <a:prstGeom prst="hexagon">
            <a:avLst>
              <a:gd name="adj" fmla="val 28965"/>
              <a:gd name="vf" fmla="val 11547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4"/>
          <p:cNvSpPr/>
          <p:nvPr/>
        </p:nvSpPr>
        <p:spPr>
          <a:xfrm rot="1782986">
            <a:off x="7739846" y="235714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 name="Google Shape;152;p4"/>
          <p:cNvSpPr/>
          <p:nvPr/>
        </p:nvSpPr>
        <p:spPr>
          <a:xfrm rot="1782986">
            <a:off x="7743967" y="2982764"/>
            <a:ext cx="335595" cy="289306"/>
          </a:xfrm>
          <a:prstGeom prst="hexagon">
            <a:avLst>
              <a:gd name="adj" fmla="val 28965"/>
              <a:gd name="vf" fmla="val 11547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 name="Google Shape;153;p4"/>
          <p:cNvSpPr/>
          <p:nvPr/>
        </p:nvSpPr>
        <p:spPr>
          <a:xfrm rot="1782986">
            <a:off x="7743967" y="423400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4"/>
          <p:cNvSpPr/>
          <p:nvPr/>
        </p:nvSpPr>
        <p:spPr>
          <a:xfrm rot="1782986">
            <a:off x="7743967" y="4859624"/>
            <a:ext cx="335595" cy="289306"/>
          </a:xfrm>
          <a:prstGeom prst="hexagon">
            <a:avLst>
              <a:gd name="adj" fmla="val 28965"/>
              <a:gd name="vf" fmla="val 11547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4"/>
          <p:cNvSpPr/>
          <p:nvPr/>
        </p:nvSpPr>
        <p:spPr>
          <a:xfrm rot="1782986">
            <a:off x="7743967" y="548524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 name="Google Shape;156;p4"/>
          <p:cNvSpPr/>
          <p:nvPr/>
        </p:nvSpPr>
        <p:spPr>
          <a:xfrm rot="1782986">
            <a:off x="7743967" y="611086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Ordre du jour</a:t>
            </a:r>
            <a:endParaRPr/>
          </a:p>
        </p:txBody>
      </p:sp>
      <p:sp>
        <p:nvSpPr>
          <p:cNvPr id="158" name="Google Shape;158;p4"/>
          <p:cNvSpPr txBox="1"/>
          <p:nvPr/>
        </p:nvSpPr>
        <p:spPr>
          <a:xfrm>
            <a:off x="8194089" y="5103245"/>
            <a:ext cx="328473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Arial"/>
              <a:buNone/>
            </a:pPr>
            <a:r>
              <a:rPr lang="en-GB" sz="1400" b="1" dirty="0">
                <a:solidFill>
                  <a:schemeClr val="lt1"/>
                </a:solidFill>
                <a:latin typeface="Arial"/>
                <a:ea typeface="Arial"/>
                <a:cs typeface="Arial"/>
                <a:sym typeface="Arial"/>
              </a:rPr>
              <a:t>Comment </a:t>
            </a:r>
            <a:r>
              <a:rPr lang="en-GB" sz="1400" b="1" dirty="0" err="1">
                <a:solidFill>
                  <a:schemeClr val="lt1"/>
                </a:solidFill>
                <a:latin typeface="Arial"/>
                <a:ea typeface="Arial"/>
                <a:cs typeface="Arial"/>
                <a:sym typeface="Arial"/>
              </a:rPr>
              <a:t>puis</a:t>
            </a:r>
            <a:r>
              <a:rPr lang="en-GB" sz="1400" b="1" dirty="0">
                <a:solidFill>
                  <a:schemeClr val="lt1"/>
                </a:solidFill>
                <a:latin typeface="Arial"/>
                <a:ea typeface="Arial"/>
                <a:cs typeface="Arial"/>
                <a:sym typeface="Arial"/>
              </a:rPr>
              <a:t>-je </a:t>
            </a:r>
            <a:r>
              <a:rPr lang="en-GB" sz="1400" b="1" dirty="0" err="1">
                <a:solidFill>
                  <a:schemeClr val="lt1"/>
                </a:solidFill>
                <a:latin typeface="Arial"/>
                <a:ea typeface="Arial"/>
                <a:cs typeface="Arial"/>
                <a:sym typeface="Arial"/>
              </a:rPr>
              <a:t>soutenir</a:t>
            </a:r>
            <a:r>
              <a:rPr lang="en-GB" sz="1400" b="1" dirty="0">
                <a:solidFill>
                  <a:schemeClr val="lt1"/>
                </a:solidFill>
                <a:latin typeface="Arial"/>
                <a:ea typeface="Arial"/>
                <a:cs typeface="Arial"/>
                <a:sym typeface="Arial"/>
              </a:rPr>
              <a:t> un enfant </a:t>
            </a:r>
            <a:r>
              <a:rPr lang="en-GB" sz="1400" b="1" dirty="0" err="1">
                <a:solidFill>
                  <a:schemeClr val="lt1"/>
                </a:solidFill>
                <a:latin typeface="Arial"/>
                <a:ea typeface="Arial"/>
                <a:cs typeface="Arial"/>
                <a:sym typeface="Arial"/>
              </a:rPr>
              <a:t>dont</a:t>
            </a:r>
            <a:r>
              <a:rPr lang="en-GB" sz="1400" b="1" dirty="0">
                <a:solidFill>
                  <a:schemeClr val="lt1"/>
                </a:solidFill>
                <a:latin typeface="Arial"/>
                <a:ea typeface="Arial"/>
                <a:cs typeface="Arial"/>
                <a:sym typeface="Arial"/>
              </a:rPr>
              <a:t> la </a:t>
            </a:r>
            <a:r>
              <a:rPr lang="en-GB" sz="1400" b="1" dirty="0" err="1">
                <a:solidFill>
                  <a:schemeClr val="lt1"/>
                </a:solidFill>
                <a:latin typeface="Arial"/>
                <a:ea typeface="Arial"/>
                <a:cs typeface="Arial"/>
                <a:sym typeface="Arial"/>
              </a:rPr>
              <a:t>garde</a:t>
            </a:r>
            <a:r>
              <a:rPr lang="en-GB" sz="1400" b="1" dirty="0">
                <a:solidFill>
                  <a:schemeClr val="lt1"/>
                </a:solidFill>
                <a:latin typeface="Arial"/>
                <a:ea typeface="Arial"/>
                <a:cs typeface="Arial"/>
                <a:sym typeface="Arial"/>
              </a:rPr>
              <a:t> </a:t>
            </a:r>
            <a:r>
              <a:rPr lang="en-GB" sz="1400" b="1" dirty="0" err="1">
                <a:solidFill>
                  <a:schemeClr val="lt1"/>
                </a:solidFill>
                <a:latin typeface="Arial"/>
                <a:ea typeface="Arial"/>
                <a:cs typeface="Arial"/>
                <a:sym typeface="Arial"/>
              </a:rPr>
              <a:t>n'est</a:t>
            </a:r>
            <a:r>
              <a:rPr lang="en-GB" sz="1400" b="1" dirty="0">
                <a:solidFill>
                  <a:schemeClr val="lt1"/>
                </a:solidFill>
                <a:latin typeface="Arial"/>
                <a:ea typeface="Arial"/>
                <a:cs typeface="Arial"/>
                <a:sym typeface="Arial"/>
              </a:rPr>
              <a:t> pas </a:t>
            </a:r>
            <a:r>
              <a:rPr lang="en-GB" sz="1400" b="1" dirty="0" err="1">
                <a:solidFill>
                  <a:schemeClr val="lt1"/>
                </a:solidFill>
                <a:latin typeface="Arial"/>
                <a:ea typeface="Arial"/>
                <a:cs typeface="Arial"/>
                <a:sym typeface="Arial"/>
              </a:rPr>
              <a:t>sûre</a:t>
            </a:r>
            <a:r>
              <a:rPr lang="en-GB" sz="1400" b="1" dirty="0">
                <a:solidFill>
                  <a:schemeClr val="lt1"/>
                </a:solidFill>
                <a:latin typeface="Arial"/>
                <a:ea typeface="Arial"/>
                <a:cs typeface="Arial"/>
                <a:sym typeface="Arial"/>
              </a:rPr>
              <a:t> ?</a:t>
            </a:r>
            <a:endParaRPr dirty="0"/>
          </a:p>
          <a:p>
            <a:pPr marL="0" marR="0" lvl="0" indent="0" algn="l" rtl="0">
              <a:spcBef>
                <a:spcPts val="0"/>
              </a:spcBef>
              <a:spcAft>
                <a:spcPts val="0"/>
              </a:spcAft>
              <a:buClr>
                <a:schemeClr val="lt1"/>
              </a:buClr>
              <a:buSzPts val="1400"/>
              <a:buFont typeface="Arial"/>
              <a:buNone/>
            </a:pPr>
            <a:r>
              <a:rPr lang="en-GB" sz="1400" i="1" dirty="0">
                <a:solidFill>
                  <a:schemeClr val="lt1"/>
                </a:solidFill>
                <a:latin typeface="Arial"/>
                <a:ea typeface="Arial"/>
                <a:cs typeface="Arial"/>
                <a:sym typeface="Arial"/>
              </a:rPr>
              <a:t>1 </a:t>
            </a:r>
            <a:r>
              <a:rPr lang="en-GB" sz="1400" i="1" dirty="0" err="1">
                <a:solidFill>
                  <a:schemeClr val="lt1"/>
                </a:solidFill>
                <a:latin typeface="Arial"/>
                <a:ea typeface="Arial"/>
                <a:cs typeface="Arial"/>
                <a:sym typeface="Arial"/>
              </a:rPr>
              <a:t>heure</a:t>
            </a:r>
            <a:r>
              <a:rPr lang="en-GB" sz="1400" i="1" dirty="0">
                <a:solidFill>
                  <a:schemeClr val="lt1"/>
                </a:solidFill>
                <a:latin typeface="Arial"/>
                <a:ea typeface="Arial"/>
                <a:cs typeface="Arial"/>
                <a:sym typeface="Arial"/>
              </a:rPr>
              <a:t> 30 minutes</a:t>
            </a:r>
            <a:endParaRPr sz="1400" i="1" dirty="0">
              <a:solidFill>
                <a:schemeClr val="lt1"/>
              </a:solidFill>
              <a:latin typeface="Arial"/>
              <a:ea typeface="Arial"/>
              <a:cs typeface="Arial"/>
              <a:sym typeface="Arial"/>
            </a:endParaRPr>
          </a:p>
        </p:txBody>
      </p:sp>
      <p:sp>
        <p:nvSpPr>
          <p:cNvPr id="159" name="Google Shape;159;p4"/>
          <p:cNvSpPr/>
          <p:nvPr/>
        </p:nvSpPr>
        <p:spPr>
          <a:xfrm rot="1782986">
            <a:off x="7743967" y="36083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4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Outils de planification de la sécurité</a:t>
            </a:r>
            <a:endParaRPr/>
          </a:p>
        </p:txBody>
      </p:sp>
      <p:sp>
        <p:nvSpPr>
          <p:cNvPr id="799" name="Google Shape;799;p40"/>
          <p:cNvSpPr txBox="1"/>
          <p:nvPr/>
        </p:nvSpPr>
        <p:spPr>
          <a:xfrm>
            <a:off x="5208140" y="1939199"/>
            <a:ext cx="6613872" cy="36471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100" b="1">
                <a:solidFill>
                  <a:schemeClr val="dk1"/>
                </a:solidFill>
                <a:latin typeface="Arial"/>
                <a:ea typeface="Arial"/>
                <a:cs typeface="Arial"/>
                <a:sym typeface="Arial"/>
              </a:rPr>
              <a:t>CARTE DE LA COMMUNAUTÉ</a:t>
            </a:r>
            <a:endParaRPr/>
          </a:p>
          <a:p>
            <a:pPr marL="342900" marR="0" lvl="0" indent="-342900" algn="l" rtl="0">
              <a:spcBef>
                <a:spcPts val="0"/>
              </a:spcBef>
              <a:spcAft>
                <a:spcPts val="0"/>
              </a:spcAft>
              <a:buClr>
                <a:schemeClr val="dk1"/>
              </a:buClr>
              <a:buSzPts val="2100"/>
              <a:buFont typeface="Arial"/>
              <a:buChar char="•"/>
            </a:pPr>
            <a:r>
              <a:rPr lang="en-GB" sz="2100">
                <a:solidFill>
                  <a:schemeClr val="dk1"/>
                </a:solidFill>
                <a:latin typeface="Arial"/>
                <a:ea typeface="Arial"/>
                <a:cs typeface="Arial"/>
                <a:sym typeface="Arial"/>
              </a:rPr>
              <a:t>Groupe d'âge : 4 à 12 ans</a:t>
            </a:r>
            <a:endParaRPr/>
          </a:p>
          <a:p>
            <a:pPr marL="342900" marR="0" lvl="0" indent="-342900" algn="l" rtl="0">
              <a:spcBef>
                <a:spcPts val="0"/>
              </a:spcBef>
              <a:spcAft>
                <a:spcPts val="0"/>
              </a:spcAft>
              <a:buClr>
                <a:schemeClr val="dk1"/>
              </a:buClr>
              <a:buSzPts val="2100"/>
              <a:buFont typeface="Arial"/>
              <a:buChar char="•"/>
            </a:pPr>
            <a:r>
              <a:rPr lang="en-GB" sz="2100">
                <a:solidFill>
                  <a:schemeClr val="dk1"/>
                </a:solidFill>
                <a:latin typeface="Arial"/>
                <a:ea typeface="Arial"/>
                <a:cs typeface="Arial"/>
                <a:sym typeface="Arial"/>
              </a:rPr>
              <a:t>Durée : 15min à 30min (selon l'enfant) </a:t>
            </a:r>
            <a:endParaRPr/>
          </a:p>
          <a:p>
            <a:pPr marL="342900" marR="0" lvl="0" indent="-342900" algn="l" rtl="0">
              <a:spcBef>
                <a:spcPts val="0"/>
              </a:spcBef>
              <a:spcAft>
                <a:spcPts val="0"/>
              </a:spcAft>
              <a:buClr>
                <a:schemeClr val="dk1"/>
              </a:buClr>
              <a:buSzPts val="2100"/>
              <a:buFont typeface="Arial"/>
              <a:buChar char="•"/>
            </a:pPr>
            <a:r>
              <a:rPr lang="en-GB" sz="2100">
                <a:solidFill>
                  <a:schemeClr val="dk1"/>
                </a:solidFill>
                <a:latin typeface="Arial"/>
                <a:ea typeface="Arial"/>
                <a:cs typeface="Arial"/>
                <a:sym typeface="Arial"/>
              </a:rPr>
              <a:t>Matériaux : papier, crayons</a:t>
            </a:r>
            <a:endParaRPr/>
          </a:p>
          <a:p>
            <a:pPr marL="0" marR="0" lvl="0" indent="0" algn="l" rtl="0">
              <a:spcBef>
                <a:spcPts val="0"/>
              </a:spcBef>
              <a:spcAft>
                <a:spcPts val="0"/>
              </a:spcAft>
              <a:buNone/>
            </a:pPr>
            <a:endParaRPr sz="2100" b="1">
              <a:solidFill>
                <a:schemeClr val="dk1"/>
              </a:solidFill>
              <a:latin typeface="Arial"/>
              <a:ea typeface="Arial"/>
              <a:cs typeface="Arial"/>
              <a:sym typeface="Arial"/>
            </a:endParaRPr>
          </a:p>
          <a:p>
            <a:pPr marL="0" marR="0" lvl="0" indent="0" algn="l" rtl="0">
              <a:spcBef>
                <a:spcPts val="0"/>
              </a:spcBef>
              <a:spcAft>
                <a:spcPts val="0"/>
              </a:spcAft>
              <a:buNone/>
            </a:pPr>
            <a:r>
              <a:rPr lang="en-GB" sz="2100" b="1">
                <a:solidFill>
                  <a:schemeClr val="dk1"/>
                </a:solidFill>
                <a:latin typeface="Arial"/>
                <a:ea typeface="Arial"/>
                <a:cs typeface="Arial"/>
                <a:sym typeface="Arial"/>
              </a:rPr>
              <a:t>OBJET</a:t>
            </a:r>
            <a:endParaRPr sz="21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100"/>
              <a:buFont typeface="Arial"/>
              <a:buChar char="•"/>
            </a:pPr>
            <a:r>
              <a:rPr lang="en-GB" sz="2100">
                <a:solidFill>
                  <a:schemeClr val="dk1"/>
                </a:solidFill>
                <a:latin typeface="Arial"/>
                <a:ea typeface="Arial"/>
                <a:cs typeface="Arial"/>
                <a:sym typeface="Arial"/>
              </a:rPr>
              <a:t>Mieux comprendre la communauté de l'enfant </a:t>
            </a:r>
            <a:endParaRPr/>
          </a:p>
          <a:p>
            <a:pPr marL="342900" marR="0" lvl="0" indent="-342900" algn="l" rtl="0">
              <a:spcBef>
                <a:spcPts val="0"/>
              </a:spcBef>
              <a:spcAft>
                <a:spcPts val="0"/>
              </a:spcAft>
              <a:buClr>
                <a:schemeClr val="dk1"/>
              </a:buClr>
              <a:buSzPts val="2100"/>
              <a:buFont typeface="Arial"/>
              <a:buChar char="•"/>
            </a:pPr>
            <a:r>
              <a:rPr lang="en-GB" sz="2100">
                <a:solidFill>
                  <a:schemeClr val="dk1"/>
                </a:solidFill>
                <a:latin typeface="Arial"/>
                <a:ea typeface="Arial"/>
                <a:cs typeface="Arial"/>
                <a:sym typeface="Arial"/>
              </a:rPr>
              <a:t>Décrire les risques et les facteurs de protection dans la communauté </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100"/>
              <a:buFont typeface="Arial"/>
              <a:buChar char="•"/>
            </a:pPr>
            <a:r>
              <a:rPr lang="en-GB" sz="2100">
                <a:solidFill>
                  <a:schemeClr val="dk1"/>
                </a:solidFill>
                <a:latin typeface="Arial"/>
                <a:ea typeface="Arial"/>
                <a:cs typeface="Arial"/>
                <a:sym typeface="Arial"/>
              </a:rPr>
              <a:t>Identifier les personnes et les lieux dangereux</a:t>
            </a:r>
            <a:endParaRPr/>
          </a:p>
          <a:p>
            <a:pPr marL="342900" marR="0" lvl="0" indent="-342900" algn="l" rtl="0">
              <a:spcBef>
                <a:spcPts val="0"/>
              </a:spcBef>
              <a:spcAft>
                <a:spcPts val="0"/>
              </a:spcAft>
              <a:buClr>
                <a:schemeClr val="dk1"/>
              </a:buClr>
              <a:buSzPts val="2100"/>
              <a:buFont typeface="Arial"/>
              <a:buChar char="•"/>
            </a:pPr>
            <a:r>
              <a:rPr lang="en-GB" sz="2100">
                <a:solidFill>
                  <a:schemeClr val="dk1"/>
                </a:solidFill>
                <a:latin typeface="Arial"/>
                <a:ea typeface="Arial"/>
                <a:cs typeface="Arial"/>
                <a:sym typeface="Arial"/>
              </a:rPr>
              <a:t>Identifier les personnes et les lieux sûrs</a:t>
            </a:r>
            <a:endParaRPr/>
          </a:p>
        </p:txBody>
      </p:sp>
      <p:grpSp>
        <p:nvGrpSpPr>
          <p:cNvPr id="800" name="Google Shape;800;p40"/>
          <p:cNvGrpSpPr/>
          <p:nvPr/>
        </p:nvGrpSpPr>
        <p:grpSpPr>
          <a:xfrm>
            <a:off x="9994118" y="33917"/>
            <a:ext cx="2057602" cy="1975956"/>
            <a:chOff x="9994118" y="33917"/>
            <a:chExt cx="2057602" cy="1975956"/>
          </a:xfrm>
        </p:grpSpPr>
        <p:sp>
          <p:nvSpPr>
            <p:cNvPr id="801" name="Google Shape;801;p40"/>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02" name="Google Shape;802;p40"/>
            <p:cNvGrpSpPr/>
            <p:nvPr/>
          </p:nvGrpSpPr>
          <p:grpSpPr>
            <a:xfrm>
              <a:off x="10621771" y="762700"/>
              <a:ext cx="562136" cy="634675"/>
              <a:chOff x="760175" y="830142"/>
              <a:chExt cx="867619" cy="979579"/>
            </a:xfrm>
          </p:grpSpPr>
          <p:sp>
            <p:nvSpPr>
              <p:cNvPr id="803" name="Google Shape;803;p40"/>
              <p:cNvSpPr/>
              <p:nvPr/>
            </p:nvSpPr>
            <p:spPr>
              <a:xfrm>
                <a:off x="864636" y="830142"/>
                <a:ext cx="763158"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77-79</a:t>
                </a:r>
                <a:endParaRPr/>
              </a:p>
            </p:txBody>
          </p:sp>
          <p:sp>
            <p:nvSpPr>
              <p:cNvPr id="804" name="Google Shape;804;p40"/>
              <p:cNvSpPr/>
              <p:nvPr/>
            </p:nvSpPr>
            <p:spPr>
              <a:xfrm>
                <a:off x="760175" y="830144"/>
                <a:ext cx="149292" cy="979577"/>
              </a:xfrm>
              <a:prstGeom prst="rect">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05" name="Google Shape;805;p40"/>
            <p:cNvGrpSpPr/>
            <p:nvPr/>
          </p:nvGrpSpPr>
          <p:grpSpPr>
            <a:xfrm>
              <a:off x="11325415" y="762701"/>
              <a:ext cx="182192" cy="634674"/>
              <a:chOff x="2121762" y="2323619"/>
              <a:chExt cx="200378" cy="825210"/>
            </a:xfrm>
          </p:grpSpPr>
          <p:sp>
            <p:nvSpPr>
              <p:cNvPr id="806" name="Google Shape;806;p40"/>
              <p:cNvSpPr/>
              <p:nvPr/>
            </p:nvSpPr>
            <p:spPr>
              <a:xfrm>
                <a:off x="2121763" y="2323619"/>
                <a:ext cx="200377" cy="172739"/>
              </a:xfrm>
              <a:prstGeom prst="triangle">
                <a:avLst>
                  <a:gd name="adj" fmla="val 5000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7" name="Google Shape;807;p40"/>
              <p:cNvSpPr/>
              <p:nvPr/>
            </p:nvSpPr>
            <p:spPr>
              <a:xfrm>
                <a:off x="2121762" y="2496169"/>
                <a:ext cx="200377" cy="65266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08" name="Google Shape;808;p40"/>
          <p:cNvGrpSpPr/>
          <p:nvPr/>
        </p:nvGrpSpPr>
        <p:grpSpPr>
          <a:xfrm>
            <a:off x="724513" y="3087708"/>
            <a:ext cx="3626794" cy="2126923"/>
            <a:chOff x="1148814" y="2839157"/>
            <a:chExt cx="4770763" cy="1930400"/>
          </a:xfrm>
        </p:grpSpPr>
        <p:sp>
          <p:nvSpPr>
            <p:cNvPr id="809" name="Google Shape;809;p40"/>
            <p:cNvSpPr/>
            <p:nvPr/>
          </p:nvSpPr>
          <p:spPr>
            <a:xfrm rot="-5400000">
              <a:off x="1378914" y="2609057"/>
              <a:ext cx="1930400" cy="2390600"/>
            </a:xfrm>
            <a:prstGeom prst="chevron">
              <a:avLst>
                <a:gd name="adj" fmla="val 20395"/>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10" name="Google Shape;810;p40"/>
            <p:cNvSpPr/>
            <p:nvPr/>
          </p:nvSpPr>
          <p:spPr>
            <a:xfrm rot="-5400000">
              <a:off x="3759077" y="2609057"/>
              <a:ext cx="1930400" cy="2390600"/>
            </a:xfrm>
            <a:prstGeom prst="chevron">
              <a:avLst>
                <a:gd name="adj" fmla="val 20395"/>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811" name="Google Shape;811;p40" descr="Marker with solid fill"/>
          <p:cNvPicPr preferRelativeResize="0"/>
          <p:nvPr/>
        </p:nvPicPr>
        <p:blipFill rotWithShape="1">
          <a:blip r:embed="rId3">
            <a:alphaModFix/>
          </a:blip>
          <a:srcRect/>
          <a:stretch/>
        </p:blipFill>
        <p:spPr>
          <a:xfrm>
            <a:off x="698391" y="3436333"/>
            <a:ext cx="1007490" cy="1007490"/>
          </a:xfrm>
          <a:prstGeom prst="rect">
            <a:avLst/>
          </a:prstGeom>
          <a:noFill/>
          <a:ln>
            <a:noFill/>
          </a:ln>
        </p:spPr>
      </p:pic>
      <p:pic>
        <p:nvPicPr>
          <p:cNvPr id="812" name="Google Shape;812;p40" descr="Marker with solid fill"/>
          <p:cNvPicPr preferRelativeResize="0"/>
          <p:nvPr/>
        </p:nvPicPr>
        <p:blipFill rotWithShape="1">
          <a:blip r:embed="rId3">
            <a:alphaModFix/>
          </a:blip>
          <a:srcRect/>
          <a:stretch/>
        </p:blipFill>
        <p:spPr>
          <a:xfrm>
            <a:off x="1722293" y="3759369"/>
            <a:ext cx="1007490" cy="1007490"/>
          </a:xfrm>
          <a:prstGeom prst="rect">
            <a:avLst/>
          </a:prstGeom>
          <a:noFill/>
          <a:ln>
            <a:noFill/>
          </a:ln>
        </p:spPr>
      </p:pic>
      <p:pic>
        <p:nvPicPr>
          <p:cNvPr id="813" name="Google Shape;813;p40" descr="Marker with solid fill"/>
          <p:cNvPicPr preferRelativeResize="0"/>
          <p:nvPr/>
        </p:nvPicPr>
        <p:blipFill rotWithShape="1">
          <a:blip r:embed="rId3">
            <a:alphaModFix/>
          </a:blip>
          <a:srcRect/>
          <a:stretch/>
        </p:blipFill>
        <p:spPr>
          <a:xfrm>
            <a:off x="2746196" y="2919187"/>
            <a:ext cx="1007490" cy="1007490"/>
          </a:xfrm>
          <a:prstGeom prst="rect">
            <a:avLst/>
          </a:prstGeom>
          <a:noFill/>
          <a:ln>
            <a:noFill/>
          </a:ln>
        </p:spPr>
      </p:pic>
      <p:grpSp>
        <p:nvGrpSpPr>
          <p:cNvPr id="814" name="Google Shape;814;p40"/>
          <p:cNvGrpSpPr/>
          <p:nvPr/>
        </p:nvGrpSpPr>
        <p:grpSpPr>
          <a:xfrm rot="1465369">
            <a:off x="1528868" y="2171141"/>
            <a:ext cx="1413617" cy="659606"/>
            <a:chOff x="-136130" y="1406917"/>
            <a:chExt cx="2401118" cy="1120383"/>
          </a:xfrm>
        </p:grpSpPr>
        <p:sp>
          <p:nvSpPr>
            <p:cNvPr id="815" name="Google Shape;815;p40"/>
            <p:cNvSpPr/>
            <p:nvPr/>
          </p:nvSpPr>
          <p:spPr>
            <a:xfrm>
              <a:off x="1319570" y="1892300"/>
              <a:ext cx="635000" cy="63500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6" name="Google Shape;816;p40"/>
            <p:cNvSpPr/>
            <p:nvPr/>
          </p:nvSpPr>
          <p:spPr>
            <a:xfrm rot="6300000">
              <a:off x="267870" y="1225550"/>
              <a:ext cx="647700" cy="1333500"/>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7" name="Google Shape;817;p40"/>
            <p:cNvSpPr/>
            <p:nvPr/>
          </p:nvSpPr>
          <p:spPr>
            <a:xfrm rot="6300000">
              <a:off x="1820522" y="1812699"/>
              <a:ext cx="259785" cy="581733"/>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4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Outils de planification de la sécurité</a:t>
            </a:r>
            <a:endParaRPr/>
          </a:p>
        </p:txBody>
      </p:sp>
      <p:sp>
        <p:nvSpPr>
          <p:cNvPr id="824" name="Google Shape;824;p41"/>
          <p:cNvSpPr txBox="1"/>
          <p:nvPr/>
        </p:nvSpPr>
        <p:spPr>
          <a:xfrm>
            <a:off x="5058750" y="1460804"/>
            <a:ext cx="6662770" cy="49398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100" b="1" dirty="0">
                <a:solidFill>
                  <a:schemeClr val="dk1"/>
                </a:solidFill>
                <a:latin typeface="Arial"/>
                <a:ea typeface="Arial"/>
                <a:cs typeface="Arial"/>
                <a:sym typeface="Arial"/>
              </a:rPr>
              <a:t>CERCLE DE SÉCURITÉ</a:t>
            </a:r>
            <a:endParaRPr dirty="0"/>
          </a:p>
          <a:p>
            <a:pPr marL="342900" marR="0" lvl="0" indent="-342900" algn="l" rtl="0">
              <a:spcBef>
                <a:spcPts val="0"/>
              </a:spcBef>
              <a:spcAft>
                <a:spcPts val="0"/>
              </a:spcAft>
              <a:buClr>
                <a:schemeClr val="dk1"/>
              </a:buClr>
              <a:buSzPts val="2100"/>
              <a:buFont typeface="Arial"/>
              <a:buChar char="•"/>
            </a:pPr>
            <a:r>
              <a:rPr lang="en-GB" sz="2100" dirty="0">
                <a:solidFill>
                  <a:schemeClr val="dk1"/>
                </a:solidFill>
                <a:latin typeface="Arial"/>
                <a:ea typeface="Arial"/>
                <a:cs typeface="Arial"/>
                <a:sym typeface="Arial"/>
              </a:rPr>
              <a:t>Groupe </a:t>
            </a:r>
            <a:r>
              <a:rPr lang="en-GB" sz="2100" dirty="0" err="1">
                <a:solidFill>
                  <a:schemeClr val="dk1"/>
                </a:solidFill>
                <a:latin typeface="Arial"/>
                <a:ea typeface="Arial"/>
                <a:cs typeface="Arial"/>
                <a:sym typeface="Arial"/>
              </a:rPr>
              <a:t>d'âge</a:t>
            </a:r>
            <a:r>
              <a:rPr lang="en-GB" sz="2100" dirty="0">
                <a:solidFill>
                  <a:schemeClr val="dk1"/>
                </a:solidFill>
                <a:latin typeface="Arial"/>
                <a:ea typeface="Arial"/>
                <a:cs typeface="Arial"/>
                <a:sym typeface="Arial"/>
              </a:rPr>
              <a:t> : 4 à 12 </a:t>
            </a:r>
            <a:r>
              <a:rPr lang="en-GB" sz="2100" dirty="0" err="1">
                <a:solidFill>
                  <a:schemeClr val="dk1"/>
                </a:solidFill>
                <a:latin typeface="Arial"/>
                <a:ea typeface="Arial"/>
                <a:cs typeface="Arial"/>
                <a:sym typeface="Arial"/>
              </a:rPr>
              <a:t>ans</a:t>
            </a:r>
            <a:endParaRPr dirty="0"/>
          </a:p>
          <a:p>
            <a:pPr marL="342900" marR="0" lvl="0" indent="-342900" algn="l" rtl="0">
              <a:spcBef>
                <a:spcPts val="0"/>
              </a:spcBef>
              <a:spcAft>
                <a:spcPts val="0"/>
              </a:spcAft>
              <a:buClr>
                <a:schemeClr val="dk1"/>
              </a:buClr>
              <a:buSzPts val="2100"/>
              <a:buFont typeface="Arial"/>
              <a:buChar char="•"/>
            </a:pPr>
            <a:r>
              <a:rPr lang="en-GB" sz="2100" dirty="0">
                <a:solidFill>
                  <a:schemeClr val="dk1"/>
                </a:solidFill>
                <a:latin typeface="Arial"/>
                <a:ea typeface="Arial"/>
                <a:cs typeface="Arial"/>
                <a:sym typeface="Arial"/>
              </a:rPr>
              <a:t>Durée : 5min à 15min (</a:t>
            </a:r>
            <a:r>
              <a:rPr lang="en-GB" sz="2100" dirty="0" err="1">
                <a:solidFill>
                  <a:schemeClr val="dk1"/>
                </a:solidFill>
                <a:latin typeface="Arial"/>
                <a:ea typeface="Arial"/>
                <a:cs typeface="Arial"/>
                <a:sym typeface="Arial"/>
              </a:rPr>
              <a:t>selon</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l'enfant</a:t>
            </a:r>
            <a:r>
              <a:rPr lang="en-GB" sz="2100" dirty="0">
                <a:solidFill>
                  <a:schemeClr val="dk1"/>
                </a:solidFill>
                <a:latin typeface="Arial"/>
                <a:ea typeface="Arial"/>
                <a:cs typeface="Arial"/>
                <a:sym typeface="Arial"/>
              </a:rPr>
              <a:t>) </a:t>
            </a:r>
            <a:endParaRPr dirty="0"/>
          </a:p>
          <a:p>
            <a:pPr marL="342900" marR="0" lvl="0" indent="-342900" algn="l" rtl="0">
              <a:spcBef>
                <a:spcPts val="0"/>
              </a:spcBef>
              <a:spcAft>
                <a:spcPts val="0"/>
              </a:spcAft>
              <a:buClr>
                <a:schemeClr val="dk1"/>
              </a:buClr>
              <a:buSzPts val="2100"/>
              <a:buFont typeface="Arial"/>
              <a:buChar char="•"/>
            </a:pPr>
            <a:r>
              <a:rPr lang="en-GB" sz="2100" dirty="0" err="1">
                <a:solidFill>
                  <a:schemeClr val="dk1"/>
                </a:solidFill>
                <a:latin typeface="Arial"/>
                <a:ea typeface="Arial"/>
                <a:cs typeface="Arial"/>
                <a:sym typeface="Arial"/>
              </a:rPr>
              <a:t>Matériaux</a:t>
            </a:r>
            <a:r>
              <a:rPr lang="en-GB" sz="2100" dirty="0">
                <a:solidFill>
                  <a:schemeClr val="dk1"/>
                </a:solidFill>
                <a:latin typeface="Arial"/>
                <a:ea typeface="Arial"/>
                <a:cs typeface="Arial"/>
                <a:sym typeface="Arial"/>
              </a:rPr>
              <a:t> : papier, crayons, </a:t>
            </a:r>
            <a:r>
              <a:rPr lang="en-GB" sz="2100" dirty="0" err="1">
                <a:solidFill>
                  <a:schemeClr val="dk1"/>
                </a:solidFill>
                <a:latin typeface="Arial"/>
                <a:ea typeface="Arial"/>
                <a:cs typeface="Arial"/>
                <a:sym typeface="Arial"/>
              </a:rPr>
              <a:t>ruban</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adhésif</a:t>
            </a:r>
            <a:r>
              <a:rPr lang="en-GB" sz="2100" dirty="0">
                <a:solidFill>
                  <a:schemeClr val="dk1"/>
                </a:solidFill>
                <a:latin typeface="Arial"/>
                <a:ea typeface="Arial"/>
                <a:cs typeface="Arial"/>
                <a:sym typeface="Arial"/>
              </a:rPr>
              <a:t>, photos/</a:t>
            </a:r>
            <a:r>
              <a:rPr lang="en-GB" sz="2100" dirty="0" err="1">
                <a:solidFill>
                  <a:schemeClr val="dk1"/>
                </a:solidFill>
                <a:latin typeface="Arial"/>
                <a:ea typeface="Arial"/>
                <a:cs typeface="Arial"/>
                <a:sym typeface="Arial"/>
              </a:rPr>
              <a:t>graphiques</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préétablies</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ou</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imprimées</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jouets</a:t>
            </a:r>
            <a:r>
              <a:rPr lang="en-GB" sz="2100" dirty="0">
                <a:solidFill>
                  <a:schemeClr val="dk1"/>
                </a:solidFill>
                <a:latin typeface="Arial"/>
                <a:ea typeface="Arial"/>
                <a:cs typeface="Arial"/>
                <a:sym typeface="Arial"/>
              </a:rPr>
              <a:t> et </a:t>
            </a:r>
            <a:r>
              <a:rPr lang="en-GB" sz="2100" dirty="0" err="1">
                <a:solidFill>
                  <a:schemeClr val="dk1"/>
                </a:solidFill>
                <a:latin typeface="Arial"/>
                <a:ea typeface="Arial"/>
                <a:cs typeface="Arial"/>
                <a:sym typeface="Arial"/>
              </a:rPr>
              <a:t>poupées</a:t>
            </a:r>
            <a:r>
              <a:rPr lang="en-GB" sz="2100" dirty="0">
                <a:solidFill>
                  <a:schemeClr val="dk1"/>
                </a:solidFill>
                <a:latin typeface="Arial"/>
                <a:ea typeface="Arial"/>
                <a:cs typeface="Arial"/>
                <a:sym typeface="Arial"/>
              </a:rPr>
              <a:t>)</a:t>
            </a:r>
            <a:endParaRPr dirty="0"/>
          </a:p>
          <a:p>
            <a:pPr marL="342900" marR="0" lvl="0" indent="-209550" algn="l" rtl="0">
              <a:spcBef>
                <a:spcPts val="0"/>
              </a:spcBef>
              <a:spcAft>
                <a:spcPts val="0"/>
              </a:spcAft>
              <a:buClr>
                <a:schemeClr val="dk1"/>
              </a:buClr>
              <a:buSzPts val="2100"/>
              <a:buFont typeface="Arial"/>
              <a:buNone/>
            </a:pPr>
            <a:endParaRPr sz="2100" dirty="0">
              <a:solidFill>
                <a:schemeClr val="dk1"/>
              </a:solidFill>
              <a:latin typeface="Arial"/>
              <a:ea typeface="Arial"/>
              <a:cs typeface="Arial"/>
              <a:sym typeface="Arial"/>
            </a:endParaRPr>
          </a:p>
          <a:p>
            <a:pPr marL="0" marR="0" lvl="0" indent="0" algn="l" rtl="0">
              <a:spcBef>
                <a:spcPts val="0"/>
              </a:spcBef>
              <a:spcAft>
                <a:spcPts val="0"/>
              </a:spcAft>
              <a:buNone/>
            </a:pPr>
            <a:r>
              <a:rPr lang="en-GB" sz="2100" b="1" dirty="0">
                <a:solidFill>
                  <a:schemeClr val="dk1"/>
                </a:solidFill>
                <a:latin typeface="Arial"/>
                <a:ea typeface="Arial"/>
                <a:cs typeface="Arial"/>
                <a:sym typeface="Arial"/>
              </a:rPr>
              <a:t>OBJET</a:t>
            </a:r>
            <a:endParaRPr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100"/>
              <a:buFont typeface="Arial"/>
              <a:buChar char="•"/>
            </a:pPr>
            <a:r>
              <a:rPr lang="en-GB" sz="2100" dirty="0" err="1">
                <a:solidFill>
                  <a:schemeClr val="dk1"/>
                </a:solidFill>
                <a:latin typeface="Arial"/>
                <a:ea typeface="Arial"/>
                <a:cs typeface="Arial"/>
                <a:sym typeface="Arial"/>
              </a:rPr>
              <a:t>Mieux</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comprendre</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quels</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objets</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personnes</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ou</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lieux</a:t>
            </a:r>
            <a:r>
              <a:rPr lang="en-GB" sz="2100" dirty="0">
                <a:solidFill>
                  <a:schemeClr val="dk1"/>
                </a:solidFill>
                <a:latin typeface="Arial"/>
                <a:ea typeface="Arial"/>
                <a:cs typeface="Arial"/>
                <a:sym typeface="Arial"/>
              </a:rPr>
              <a:t> les font se </a:t>
            </a:r>
            <a:r>
              <a:rPr lang="en-GB" sz="2100" dirty="0" err="1">
                <a:solidFill>
                  <a:schemeClr val="dk1"/>
                </a:solidFill>
                <a:latin typeface="Arial"/>
                <a:ea typeface="Arial"/>
                <a:cs typeface="Arial"/>
                <a:sym typeface="Arial"/>
              </a:rPr>
              <a:t>sentir</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en</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sécurité</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ou</a:t>
            </a:r>
            <a:r>
              <a:rPr lang="en-GB" sz="2100" dirty="0">
                <a:solidFill>
                  <a:schemeClr val="dk1"/>
                </a:solidFill>
                <a:latin typeface="Arial"/>
                <a:ea typeface="Arial"/>
                <a:cs typeface="Arial"/>
                <a:sym typeface="Arial"/>
              </a:rPr>
              <a:t> non.</a:t>
            </a:r>
            <a:endParaRPr dirty="0"/>
          </a:p>
          <a:p>
            <a:pPr marL="342900" marR="0" lvl="0" indent="-342900" algn="l" rtl="0">
              <a:spcBef>
                <a:spcPts val="0"/>
              </a:spcBef>
              <a:spcAft>
                <a:spcPts val="0"/>
              </a:spcAft>
              <a:buClr>
                <a:schemeClr val="dk1"/>
              </a:buClr>
              <a:buSzPts val="2100"/>
              <a:buFont typeface="Arial"/>
              <a:buChar char="•"/>
            </a:pPr>
            <a:r>
              <a:rPr lang="en-GB" sz="2100" dirty="0">
                <a:solidFill>
                  <a:schemeClr val="dk1"/>
                </a:solidFill>
                <a:latin typeface="Arial"/>
                <a:ea typeface="Arial"/>
                <a:cs typeface="Arial"/>
                <a:sym typeface="Arial"/>
              </a:rPr>
              <a:t>Identifier les </a:t>
            </a:r>
            <a:r>
              <a:rPr lang="en-GB" sz="2100" dirty="0" err="1">
                <a:solidFill>
                  <a:schemeClr val="dk1"/>
                </a:solidFill>
                <a:latin typeface="Arial"/>
                <a:ea typeface="Arial"/>
                <a:cs typeface="Arial"/>
                <a:sym typeface="Arial"/>
              </a:rPr>
              <a:t>personnes</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vers</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lesquelles</a:t>
            </a:r>
            <a:r>
              <a:rPr lang="en-GB" sz="2100" dirty="0">
                <a:solidFill>
                  <a:schemeClr val="dk1"/>
                </a:solidFill>
                <a:latin typeface="Arial"/>
                <a:ea typeface="Arial"/>
                <a:cs typeface="Arial"/>
                <a:sym typeface="Arial"/>
              </a:rPr>
              <a:t> les enfants </a:t>
            </a:r>
            <a:r>
              <a:rPr lang="en-GB" sz="2100" dirty="0" err="1">
                <a:solidFill>
                  <a:schemeClr val="dk1"/>
                </a:solidFill>
                <a:latin typeface="Arial"/>
                <a:ea typeface="Arial"/>
                <a:cs typeface="Arial"/>
                <a:sym typeface="Arial"/>
              </a:rPr>
              <a:t>peuvent</a:t>
            </a:r>
            <a:r>
              <a:rPr lang="en-GB" sz="2100" dirty="0">
                <a:solidFill>
                  <a:schemeClr val="dk1"/>
                </a:solidFill>
                <a:latin typeface="Arial"/>
                <a:ea typeface="Arial"/>
                <a:cs typeface="Arial"/>
                <a:sym typeface="Arial"/>
              </a:rPr>
              <a:t> se </a:t>
            </a:r>
            <a:r>
              <a:rPr lang="en-GB" sz="2100" dirty="0" err="1">
                <a:solidFill>
                  <a:schemeClr val="dk1"/>
                </a:solidFill>
                <a:latin typeface="Arial"/>
                <a:ea typeface="Arial"/>
                <a:cs typeface="Arial"/>
                <a:sym typeface="Arial"/>
              </a:rPr>
              <a:t>tourner</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lorsqu'ils</a:t>
            </a:r>
            <a:r>
              <a:rPr lang="en-GB" sz="2100" dirty="0">
                <a:solidFill>
                  <a:schemeClr val="dk1"/>
                </a:solidFill>
                <a:latin typeface="Arial"/>
                <a:ea typeface="Arial"/>
                <a:cs typeface="Arial"/>
                <a:sym typeface="Arial"/>
              </a:rPr>
              <a:t> ne se </a:t>
            </a:r>
            <a:r>
              <a:rPr lang="en-GB" sz="2100" dirty="0" err="1">
                <a:solidFill>
                  <a:schemeClr val="dk1"/>
                </a:solidFill>
                <a:latin typeface="Arial"/>
                <a:ea typeface="Arial"/>
                <a:cs typeface="Arial"/>
                <a:sym typeface="Arial"/>
              </a:rPr>
              <a:t>sentent</a:t>
            </a:r>
            <a:r>
              <a:rPr lang="en-GB" sz="2100" dirty="0">
                <a:solidFill>
                  <a:schemeClr val="dk1"/>
                </a:solidFill>
                <a:latin typeface="Arial"/>
                <a:ea typeface="Arial"/>
                <a:cs typeface="Arial"/>
                <a:sym typeface="Arial"/>
              </a:rPr>
              <a:t> pas </a:t>
            </a:r>
            <a:r>
              <a:rPr lang="en-GB" sz="2100" dirty="0" err="1">
                <a:solidFill>
                  <a:schemeClr val="dk1"/>
                </a:solidFill>
                <a:latin typeface="Arial"/>
                <a:ea typeface="Arial"/>
                <a:cs typeface="Arial"/>
                <a:sym typeface="Arial"/>
              </a:rPr>
              <a:t>en</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sécurité</a:t>
            </a:r>
            <a:r>
              <a:rPr lang="en-GB" sz="2100" dirty="0">
                <a:solidFill>
                  <a:schemeClr val="dk1"/>
                </a:solidFill>
                <a:latin typeface="Arial"/>
                <a:ea typeface="Arial"/>
                <a:cs typeface="Arial"/>
                <a:sym typeface="Arial"/>
              </a:rPr>
              <a:t>.</a:t>
            </a:r>
            <a:endParaRPr dirty="0"/>
          </a:p>
          <a:p>
            <a:pPr marL="342900" marR="0" lvl="0" indent="-342900" algn="l" rtl="0">
              <a:spcBef>
                <a:spcPts val="0"/>
              </a:spcBef>
              <a:spcAft>
                <a:spcPts val="0"/>
              </a:spcAft>
              <a:buClr>
                <a:schemeClr val="dk1"/>
              </a:buClr>
              <a:buSzPts val="2100"/>
              <a:buFont typeface="Arial"/>
              <a:buChar char="•"/>
            </a:pPr>
            <a:r>
              <a:rPr lang="en-GB" sz="2100" dirty="0">
                <a:solidFill>
                  <a:schemeClr val="dk1"/>
                </a:solidFill>
                <a:latin typeface="Arial"/>
                <a:ea typeface="Arial"/>
                <a:cs typeface="Arial"/>
                <a:sym typeface="Arial"/>
              </a:rPr>
              <a:t>Identifier les </a:t>
            </a:r>
            <a:r>
              <a:rPr lang="en-GB" sz="2100" dirty="0" err="1">
                <a:solidFill>
                  <a:schemeClr val="dk1"/>
                </a:solidFill>
                <a:latin typeface="Arial"/>
                <a:ea typeface="Arial"/>
                <a:cs typeface="Arial"/>
                <a:sym typeface="Arial"/>
              </a:rPr>
              <a:t>endroits</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où</a:t>
            </a:r>
            <a:r>
              <a:rPr lang="en-GB" sz="2100" dirty="0">
                <a:solidFill>
                  <a:schemeClr val="dk1"/>
                </a:solidFill>
                <a:latin typeface="Arial"/>
                <a:ea typeface="Arial"/>
                <a:cs typeface="Arial"/>
                <a:sym typeface="Arial"/>
              </a:rPr>
              <a:t> les enfants </a:t>
            </a:r>
            <a:r>
              <a:rPr lang="en-GB" sz="2100" dirty="0" err="1">
                <a:solidFill>
                  <a:schemeClr val="dk1"/>
                </a:solidFill>
                <a:latin typeface="Arial"/>
                <a:ea typeface="Arial"/>
                <a:cs typeface="Arial"/>
                <a:sym typeface="Arial"/>
              </a:rPr>
              <a:t>peuvent</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aller</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lorsqu'ils</a:t>
            </a:r>
            <a:r>
              <a:rPr lang="en-GB" sz="2100" dirty="0">
                <a:solidFill>
                  <a:schemeClr val="dk1"/>
                </a:solidFill>
                <a:latin typeface="Arial"/>
                <a:ea typeface="Arial"/>
                <a:cs typeface="Arial"/>
                <a:sym typeface="Arial"/>
              </a:rPr>
              <a:t> ne se </a:t>
            </a:r>
            <a:r>
              <a:rPr lang="en-GB" sz="2100" dirty="0" err="1">
                <a:solidFill>
                  <a:schemeClr val="dk1"/>
                </a:solidFill>
                <a:latin typeface="Arial"/>
                <a:ea typeface="Arial"/>
                <a:cs typeface="Arial"/>
                <a:sym typeface="Arial"/>
              </a:rPr>
              <a:t>sentent</a:t>
            </a:r>
            <a:r>
              <a:rPr lang="en-GB" sz="2100" dirty="0">
                <a:solidFill>
                  <a:schemeClr val="dk1"/>
                </a:solidFill>
                <a:latin typeface="Arial"/>
                <a:ea typeface="Arial"/>
                <a:cs typeface="Arial"/>
                <a:sym typeface="Arial"/>
              </a:rPr>
              <a:t> pas </a:t>
            </a:r>
            <a:r>
              <a:rPr lang="en-GB" sz="2100" dirty="0" err="1">
                <a:solidFill>
                  <a:schemeClr val="dk1"/>
                </a:solidFill>
                <a:latin typeface="Arial"/>
                <a:ea typeface="Arial"/>
                <a:cs typeface="Arial"/>
                <a:sym typeface="Arial"/>
              </a:rPr>
              <a:t>en</a:t>
            </a:r>
            <a:r>
              <a:rPr lang="en-GB" sz="2100" dirty="0">
                <a:solidFill>
                  <a:schemeClr val="dk1"/>
                </a:solidFill>
                <a:latin typeface="Arial"/>
                <a:ea typeface="Arial"/>
                <a:cs typeface="Arial"/>
                <a:sym typeface="Arial"/>
              </a:rPr>
              <a:t> </a:t>
            </a:r>
            <a:r>
              <a:rPr lang="en-GB" sz="2100" dirty="0" err="1">
                <a:solidFill>
                  <a:schemeClr val="dk1"/>
                </a:solidFill>
                <a:latin typeface="Arial"/>
                <a:ea typeface="Arial"/>
                <a:cs typeface="Arial"/>
                <a:sym typeface="Arial"/>
              </a:rPr>
              <a:t>sécurité</a:t>
            </a:r>
            <a:r>
              <a:rPr lang="en-GB" sz="2100" dirty="0">
                <a:solidFill>
                  <a:schemeClr val="dk1"/>
                </a:solidFill>
                <a:latin typeface="Arial"/>
                <a:ea typeface="Arial"/>
                <a:cs typeface="Arial"/>
                <a:sym typeface="Arial"/>
              </a:rPr>
              <a:t>.</a:t>
            </a:r>
            <a:endParaRPr dirty="0"/>
          </a:p>
        </p:txBody>
      </p:sp>
      <p:grpSp>
        <p:nvGrpSpPr>
          <p:cNvPr id="825" name="Google Shape;825;p41"/>
          <p:cNvGrpSpPr/>
          <p:nvPr/>
        </p:nvGrpSpPr>
        <p:grpSpPr>
          <a:xfrm>
            <a:off x="9994118" y="33917"/>
            <a:ext cx="2057602" cy="1975956"/>
            <a:chOff x="9994118" y="33917"/>
            <a:chExt cx="2057602" cy="1975956"/>
          </a:xfrm>
        </p:grpSpPr>
        <p:sp>
          <p:nvSpPr>
            <p:cNvPr id="826" name="Google Shape;826;p41"/>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27" name="Google Shape;827;p41"/>
            <p:cNvGrpSpPr/>
            <p:nvPr/>
          </p:nvGrpSpPr>
          <p:grpSpPr>
            <a:xfrm>
              <a:off x="10621771" y="762700"/>
              <a:ext cx="562136" cy="634675"/>
              <a:chOff x="760175" y="830142"/>
              <a:chExt cx="867619" cy="979579"/>
            </a:xfrm>
          </p:grpSpPr>
          <p:sp>
            <p:nvSpPr>
              <p:cNvPr id="828" name="Google Shape;828;p41"/>
              <p:cNvSpPr/>
              <p:nvPr/>
            </p:nvSpPr>
            <p:spPr>
              <a:xfrm>
                <a:off x="864636" y="830142"/>
                <a:ext cx="763158"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80</a:t>
                </a:r>
                <a:endParaRPr/>
              </a:p>
            </p:txBody>
          </p:sp>
          <p:sp>
            <p:nvSpPr>
              <p:cNvPr id="829" name="Google Shape;829;p41"/>
              <p:cNvSpPr/>
              <p:nvPr/>
            </p:nvSpPr>
            <p:spPr>
              <a:xfrm>
                <a:off x="760175" y="830144"/>
                <a:ext cx="149292" cy="979577"/>
              </a:xfrm>
              <a:prstGeom prst="rect">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30" name="Google Shape;830;p41"/>
            <p:cNvGrpSpPr/>
            <p:nvPr/>
          </p:nvGrpSpPr>
          <p:grpSpPr>
            <a:xfrm>
              <a:off x="11325415" y="762701"/>
              <a:ext cx="182192" cy="634674"/>
              <a:chOff x="2121762" y="2323619"/>
              <a:chExt cx="200378" cy="825210"/>
            </a:xfrm>
          </p:grpSpPr>
          <p:sp>
            <p:nvSpPr>
              <p:cNvPr id="831" name="Google Shape;831;p41"/>
              <p:cNvSpPr/>
              <p:nvPr/>
            </p:nvSpPr>
            <p:spPr>
              <a:xfrm>
                <a:off x="2121763" y="2323619"/>
                <a:ext cx="200377" cy="172739"/>
              </a:xfrm>
              <a:prstGeom prst="triangle">
                <a:avLst>
                  <a:gd name="adj" fmla="val 5000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2" name="Google Shape;832;p41"/>
              <p:cNvSpPr/>
              <p:nvPr/>
            </p:nvSpPr>
            <p:spPr>
              <a:xfrm>
                <a:off x="2121762" y="2496169"/>
                <a:ext cx="200377" cy="65266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833" name="Google Shape;833;p41"/>
          <p:cNvSpPr/>
          <p:nvPr/>
        </p:nvSpPr>
        <p:spPr>
          <a:xfrm>
            <a:off x="1234177" y="2459783"/>
            <a:ext cx="3136900" cy="3136900"/>
          </a:xfrm>
          <a:prstGeom prst="ellipse">
            <a:avLst/>
          </a:prstGeom>
          <a:noFill/>
          <a:ln w="5715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34" name="Google Shape;834;p41"/>
          <p:cNvGrpSpPr/>
          <p:nvPr/>
        </p:nvGrpSpPr>
        <p:grpSpPr>
          <a:xfrm>
            <a:off x="1960306" y="2956018"/>
            <a:ext cx="897497" cy="1134897"/>
            <a:chOff x="6552775" y="3385093"/>
            <a:chExt cx="997833" cy="1261775"/>
          </a:xfrm>
        </p:grpSpPr>
        <p:grpSp>
          <p:nvGrpSpPr>
            <p:cNvPr id="835" name="Google Shape;835;p41"/>
            <p:cNvGrpSpPr/>
            <p:nvPr/>
          </p:nvGrpSpPr>
          <p:grpSpPr>
            <a:xfrm>
              <a:off x="6552775" y="3385093"/>
              <a:ext cx="997833" cy="1261775"/>
              <a:chOff x="2742000" y="3039417"/>
              <a:chExt cx="1237785" cy="1565198"/>
            </a:xfrm>
          </p:grpSpPr>
          <p:sp>
            <p:nvSpPr>
              <p:cNvPr id="836" name="Google Shape;836;p41"/>
              <p:cNvSpPr/>
              <p:nvPr/>
            </p:nvSpPr>
            <p:spPr>
              <a:xfrm>
                <a:off x="2780231" y="3268017"/>
                <a:ext cx="1162307" cy="8622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7" name="Google Shape;837;p41"/>
              <p:cNvSpPr/>
              <p:nvPr/>
            </p:nvSpPr>
            <p:spPr>
              <a:xfrm rot="-7610534">
                <a:off x="3349123" y="3854894"/>
                <a:ext cx="426233" cy="724133"/>
              </a:xfrm>
              <a:prstGeom prst="flowChartOnlineStorag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8" name="Google Shape;838;p41"/>
              <p:cNvSpPr/>
              <p:nvPr/>
            </p:nvSpPr>
            <p:spPr>
              <a:xfrm rot="-3178657">
                <a:off x="2946281" y="3849609"/>
                <a:ext cx="426233" cy="724134"/>
              </a:xfrm>
              <a:prstGeom prst="flowChartOnlineStorag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9" name="Google Shape;839;p41"/>
              <p:cNvSpPr/>
              <p:nvPr/>
            </p:nvSpPr>
            <p:spPr>
              <a:xfrm>
                <a:off x="2966276" y="3704343"/>
                <a:ext cx="790215" cy="507333"/>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0" name="Google Shape;840;p41"/>
              <p:cNvSpPr/>
              <p:nvPr/>
            </p:nvSpPr>
            <p:spPr>
              <a:xfrm>
                <a:off x="2780231" y="3039417"/>
                <a:ext cx="1162307" cy="228600"/>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41" name="Google Shape;841;p41"/>
            <p:cNvSpPr/>
            <p:nvPr/>
          </p:nvSpPr>
          <p:spPr>
            <a:xfrm>
              <a:off x="6602642" y="3392652"/>
              <a:ext cx="886622" cy="1184526"/>
            </a:xfrm>
            <a:prstGeom prst="mathPlus">
              <a:avLst>
                <a:gd name="adj1" fmla="val 1701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42" name="Google Shape;842;p41"/>
          <p:cNvGrpSpPr/>
          <p:nvPr/>
        </p:nvGrpSpPr>
        <p:grpSpPr>
          <a:xfrm>
            <a:off x="3077768" y="3362178"/>
            <a:ext cx="897497" cy="1134897"/>
            <a:chOff x="6552775" y="3385093"/>
            <a:chExt cx="997833" cy="1261775"/>
          </a:xfrm>
        </p:grpSpPr>
        <p:grpSp>
          <p:nvGrpSpPr>
            <p:cNvPr id="843" name="Google Shape;843;p41"/>
            <p:cNvGrpSpPr/>
            <p:nvPr/>
          </p:nvGrpSpPr>
          <p:grpSpPr>
            <a:xfrm>
              <a:off x="6552775" y="3385093"/>
              <a:ext cx="997833" cy="1261775"/>
              <a:chOff x="2742000" y="3039417"/>
              <a:chExt cx="1237785" cy="1565198"/>
            </a:xfrm>
          </p:grpSpPr>
          <p:sp>
            <p:nvSpPr>
              <p:cNvPr id="844" name="Google Shape;844;p41"/>
              <p:cNvSpPr/>
              <p:nvPr/>
            </p:nvSpPr>
            <p:spPr>
              <a:xfrm>
                <a:off x="2780231" y="3268017"/>
                <a:ext cx="1162307" cy="8622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5" name="Google Shape;845;p41"/>
              <p:cNvSpPr/>
              <p:nvPr/>
            </p:nvSpPr>
            <p:spPr>
              <a:xfrm rot="-7610534">
                <a:off x="3349123" y="3854894"/>
                <a:ext cx="426233" cy="724133"/>
              </a:xfrm>
              <a:prstGeom prst="flowChartOnlineStorag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6" name="Google Shape;846;p41"/>
              <p:cNvSpPr/>
              <p:nvPr/>
            </p:nvSpPr>
            <p:spPr>
              <a:xfrm rot="-3178657">
                <a:off x="2946281" y="3849609"/>
                <a:ext cx="426233" cy="724134"/>
              </a:xfrm>
              <a:prstGeom prst="flowChartOnlineStorag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7" name="Google Shape;847;p41"/>
              <p:cNvSpPr/>
              <p:nvPr/>
            </p:nvSpPr>
            <p:spPr>
              <a:xfrm>
                <a:off x="2966276" y="3704343"/>
                <a:ext cx="790215" cy="507333"/>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8" name="Google Shape;848;p41"/>
              <p:cNvSpPr/>
              <p:nvPr/>
            </p:nvSpPr>
            <p:spPr>
              <a:xfrm>
                <a:off x="2780231" y="3039417"/>
                <a:ext cx="1162307" cy="228600"/>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49" name="Google Shape;849;p41"/>
            <p:cNvSpPr/>
            <p:nvPr/>
          </p:nvSpPr>
          <p:spPr>
            <a:xfrm>
              <a:off x="6602642" y="3392652"/>
              <a:ext cx="886622" cy="1184526"/>
            </a:xfrm>
            <a:prstGeom prst="mathPlus">
              <a:avLst>
                <a:gd name="adj1" fmla="val 1701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50" name="Google Shape;850;p41"/>
          <p:cNvGrpSpPr/>
          <p:nvPr/>
        </p:nvGrpSpPr>
        <p:grpSpPr>
          <a:xfrm>
            <a:off x="2246790" y="4274271"/>
            <a:ext cx="897497" cy="1134897"/>
            <a:chOff x="6552775" y="3385093"/>
            <a:chExt cx="997833" cy="1261775"/>
          </a:xfrm>
        </p:grpSpPr>
        <p:grpSp>
          <p:nvGrpSpPr>
            <p:cNvPr id="851" name="Google Shape;851;p41"/>
            <p:cNvGrpSpPr/>
            <p:nvPr/>
          </p:nvGrpSpPr>
          <p:grpSpPr>
            <a:xfrm>
              <a:off x="6552775" y="3385093"/>
              <a:ext cx="997833" cy="1261775"/>
              <a:chOff x="2742000" y="3039417"/>
              <a:chExt cx="1237785" cy="1565198"/>
            </a:xfrm>
          </p:grpSpPr>
          <p:sp>
            <p:nvSpPr>
              <p:cNvPr id="852" name="Google Shape;852;p41"/>
              <p:cNvSpPr/>
              <p:nvPr/>
            </p:nvSpPr>
            <p:spPr>
              <a:xfrm>
                <a:off x="2780231" y="3268017"/>
                <a:ext cx="1162307" cy="8622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3" name="Google Shape;853;p41"/>
              <p:cNvSpPr/>
              <p:nvPr/>
            </p:nvSpPr>
            <p:spPr>
              <a:xfrm rot="-7610534">
                <a:off x="3349123" y="3854894"/>
                <a:ext cx="426233" cy="724133"/>
              </a:xfrm>
              <a:prstGeom prst="flowChartOnlineStorag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4" name="Google Shape;854;p41"/>
              <p:cNvSpPr/>
              <p:nvPr/>
            </p:nvSpPr>
            <p:spPr>
              <a:xfrm rot="-3178657">
                <a:off x="2946281" y="3849609"/>
                <a:ext cx="426233" cy="724134"/>
              </a:xfrm>
              <a:prstGeom prst="flowChartOnlineStorag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5" name="Google Shape;855;p41"/>
              <p:cNvSpPr/>
              <p:nvPr/>
            </p:nvSpPr>
            <p:spPr>
              <a:xfrm>
                <a:off x="2966276" y="3704343"/>
                <a:ext cx="790215" cy="507333"/>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6" name="Google Shape;856;p41"/>
              <p:cNvSpPr/>
              <p:nvPr/>
            </p:nvSpPr>
            <p:spPr>
              <a:xfrm>
                <a:off x="2780231" y="3039417"/>
                <a:ext cx="1162307" cy="228600"/>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57" name="Google Shape;857;p41"/>
            <p:cNvSpPr/>
            <p:nvPr/>
          </p:nvSpPr>
          <p:spPr>
            <a:xfrm>
              <a:off x="6602642" y="3392652"/>
              <a:ext cx="886622" cy="1184526"/>
            </a:xfrm>
            <a:prstGeom prst="mathPlus">
              <a:avLst>
                <a:gd name="adj1" fmla="val 1701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58" name="Google Shape;858;p41"/>
          <p:cNvGrpSpPr/>
          <p:nvPr/>
        </p:nvGrpSpPr>
        <p:grpSpPr>
          <a:xfrm rot="1465369">
            <a:off x="803478" y="2171141"/>
            <a:ext cx="1413617" cy="659606"/>
            <a:chOff x="-136130" y="1406917"/>
            <a:chExt cx="2401118" cy="1120383"/>
          </a:xfrm>
        </p:grpSpPr>
        <p:sp>
          <p:nvSpPr>
            <p:cNvPr id="859" name="Google Shape;859;p41"/>
            <p:cNvSpPr/>
            <p:nvPr/>
          </p:nvSpPr>
          <p:spPr>
            <a:xfrm>
              <a:off x="1319570" y="1892300"/>
              <a:ext cx="635000" cy="63500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0" name="Google Shape;860;p41"/>
            <p:cNvSpPr/>
            <p:nvPr/>
          </p:nvSpPr>
          <p:spPr>
            <a:xfrm rot="6300000">
              <a:off x="267870" y="1225550"/>
              <a:ext cx="647700" cy="1333500"/>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1" name="Google Shape;861;p41"/>
            <p:cNvSpPr/>
            <p:nvPr/>
          </p:nvSpPr>
          <p:spPr>
            <a:xfrm rot="6300000">
              <a:off x="1820522" y="1812699"/>
              <a:ext cx="259785" cy="581733"/>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4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Outils de planification de la sécurité</a:t>
            </a:r>
            <a:endParaRPr/>
          </a:p>
        </p:txBody>
      </p:sp>
      <p:sp>
        <p:nvSpPr>
          <p:cNvPr id="868" name="Google Shape;868;p42"/>
          <p:cNvSpPr txBox="1"/>
          <p:nvPr/>
        </p:nvSpPr>
        <p:spPr>
          <a:xfrm>
            <a:off x="4881600" y="1605424"/>
            <a:ext cx="6523229" cy="36471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100" b="1">
                <a:solidFill>
                  <a:schemeClr val="dk1"/>
                </a:solidFill>
                <a:latin typeface="Arial"/>
                <a:ea typeface="Arial"/>
                <a:cs typeface="Arial"/>
                <a:sym typeface="Arial"/>
              </a:rPr>
              <a:t>LISTE DE CONTRÔLE DE SÉCURITÉ</a:t>
            </a:r>
            <a:endParaRPr/>
          </a:p>
          <a:p>
            <a:pPr marL="342900" marR="0" lvl="0" indent="-342900" algn="l" rtl="0">
              <a:spcBef>
                <a:spcPts val="0"/>
              </a:spcBef>
              <a:spcAft>
                <a:spcPts val="0"/>
              </a:spcAft>
              <a:buClr>
                <a:schemeClr val="dk1"/>
              </a:buClr>
              <a:buSzPts val="2100"/>
              <a:buFont typeface="Arial"/>
              <a:buChar char="•"/>
            </a:pPr>
            <a:r>
              <a:rPr lang="en-GB" sz="2100">
                <a:solidFill>
                  <a:schemeClr val="dk1"/>
                </a:solidFill>
                <a:latin typeface="Arial"/>
                <a:ea typeface="Arial"/>
                <a:cs typeface="Arial"/>
                <a:sym typeface="Arial"/>
              </a:rPr>
              <a:t>Groupe d'âge : + 10 ans (enfants sachant lire/écrire)</a:t>
            </a:r>
            <a:endParaRPr/>
          </a:p>
          <a:p>
            <a:pPr marL="342900" marR="0" lvl="0" indent="-342900" algn="l" rtl="0">
              <a:spcBef>
                <a:spcPts val="0"/>
              </a:spcBef>
              <a:spcAft>
                <a:spcPts val="0"/>
              </a:spcAft>
              <a:buClr>
                <a:schemeClr val="dk1"/>
              </a:buClr>
              <a:buSzPts val="2100"/>
              <a:buFont typeface="Arial"/>
              <a:buChar char="•"/>
            </a:pPr>
            <a:r>
              <a:rPr lang="en-GB" sz="2100">
                <a:solidFill>
                  <a:schemeClr val="dk1"/>
                </a:solidFill>
                <a:latin typeface="Arial"/>
                <a:ea typeface="Arial"/>
                <a:cs typeface="Arial"/>
                <a:sym typeface="Arial"/>
              </a:rPr>
              <a:t>Durée : 20min à 45min (selon l'enfant) </a:t>
            </a:r>
            <a:endParaRPr/>
          </a:p>
          <a:p>
            <a:pPr marL="342900" marR="0" lvl="0" indent="-342900" algn="l" rtl="0">
              <a:spcBef>
                <a:spcPts val="0"/>
              </a:spcBef>
              <a:spcAft>
                <a:spcPts val="0"/>
              </a:spcAft>
              <a:buClr>
                <a:schemeClr val="dk1"/>
              </a:buClr>
              <a:buSzPts val="2100"/>
              <a:buFont typeface="Arial"/>
              <a:buChar char="•"/>
            </a:pPr>
            <a:r>
              <a:rPr lang="en-GB" sz="2100">
                <a:solidFill>
                  <a:schemeClr val="dk1"/>
                </a:solidFill>
                <a:latin typeface="Arial"/>
                <a:ea typeface="Arial"/>
                <a:cs typeface="Arial"/>
                <a:sym typeface="Arial"/>
              </a:rPr>
              <a:t>Matériel : liste de contrôle de sécurité, stylo ou crayon.</a:t>
            </a:r>
            <a:endParaRPr/>
          </a:p>
          <a:p>
            <a:pPr marL="0" marR="0" lvl="0" indent="0" algn="l" rtl="0">
              <a:spcBef>
                <a:spcPts val="0"/>
              </a:spcBef>
              <a:spcAft>
                <a:spcPts val="0"/>
              </a:spcAft>
              <a:buNone/>
            </a:pPr>
            <a:endParaRPr sz="2100" b="1">
              <a:solidFill>
                <a:schemeClr val="dk1"/>
              </a:solidFill>
              <a:latin typeface="Arial"/>
              <a:ea typeface="Arial"/>
              <a:cs typeface="Arial"/>
              <a:sym typeface="Arial"/>
            </a:endParaRPr>
          </a:p>
          <a:p>
            <a:pPr marL="0" marR="0" lvl="0" indent="0" algn="l" rtl="0">
              <a:spcBef>
                <a:spcPts val="0"/>
              </a:spcBef>
              <a:spcAft>
                <a:spcPts val="0"/>
              </a:spcAft>
              <a:buNone/>
            </a:pPr>
            <a:r>
              <a:rPr lang="en-GB" sz="2100" b="1">
                <a:solidFill>
                  <a:schemeClr val="dk1"/>
                </a:solidFill>
                <a:latin typeface="Arial"/>
                <a:ea typeface="Arial"/>
                <a:cs typeface="Arial"/>
                <a:sym typeface="Arial"/>
              </a:rPr>
              <a:t>OBJET</a:t>
            </a:r>
            <a:endParaRPr/>
          </a:p>
          <a:p>
            <a:pPr marL="628650" marR="0" lvl="1" indent="-171450" algn="l" rtl="0">
              <a:spcBef>
                <a:spcPts val="0"/>
              </a:spcBef>
              <a:spcAft>
                <a:spcPts val="0"/>
              </a:spcAft>
              <a:buClr>
                <a:schemeClr val="dk1"/>
              </a:buClr>
              <a:buSzPts val="2100"/>
              <a:buFont typeface="Arial"/>
              <a:buChar char="•"/>
            </a:pPr>
            <a:r>
              <a:rPr lang="en-GB" sz="2100" b="0" i="0" u="none" strike="noStrike" cap="none">
                <a:solidFill>
                  <a:schemeClr val="dk1"/>
                </a:solidFill>
                <a:latin typeface="Arial"/>
                <a:ea typeface="Arial"/>
                <a:cs typeface="Arial"/>
                <a:sym typeface="Arial"/>
              </a:rPr>
              <a:t>Identifier les actions spécifiques que les enfants peuvent entreprendre lorsqu'ils ne se sentent pas en sécurité.</a:t>
            </a:r>
            <a:endParaRPr sz="2100" b="0" i="0" u="none" strike="noStrike" cap="none">
              <a:solidFill>
                <a:schemeClr val="dk1"/>
              </a:solidFill>
              <a:latin typeface="Arial"/>
              <a:ea typeface="Arial"/>
              <a:cs typeface="Arial"/>
              <a:sym typeface="Arial"/>
            </a:endParaRPr>
          </a:p>
          <a:p>
            <a:pPr marL="628650" marR="0" lvl="1" indent="-171450" algn="l" rtl="0">
              <a:spcBef>
                <a:spcPts val="0"/>
              </a:spcBef>
              <a:spcAft>
                <a:spcPts val="0"/>
              </a:spcAft>
              <a:buClr>
                <a:schemeClr val="dk1"/>
              </a:buClr>
              <a:buSzPts val="2100"/>
              <a:buFont typeface="Arial"/>
              <a:buChar char="•"/>
            </a:pPr>
            <a:r>
              <a:rPr lang="en-GB" sz="2100" b="0" i="0" u="none" strike="noStrike" cap="none">
                <a:solidFill>
                  <a:schemeClr val="dk1"/>
                </a:solidFill>
                <a:latin typeface="Arial"/>
                <a:ea typeface="Arial"/>
                <a:cs typeface="Arial"/>
                <a:sym typeface="Arial"/>
              </a:rPr>
              <a:t>Documentez le plan et/ou mémorisez des actions spécifiques telles que des numéros, des mots de code, etc. </a:t>
            </a:r>
            <a:endParaRPr/>
          </a:p>
        </p:txBody>
      </p:sp>
      <p:grpSp>
        <p:nvGrpSpPr>
          <p:cNvPr id="869" name="Google Shape;869;p42"/>
          <p:cNvGrpSpPr/>
          <p:nvPr/>
        </p:nvGrpSpPr>
        <p:grpSpPr>
          <a:xfrm>
            <a:off x="9994118" y="33917"/>
            <a:ext cx="2057602" cy="1975956"/>
            <a:chOff x="9994118" y="33917"/>
            <a:chExt cx="2057602" cy="1975956"/>
          </a:xfrm>
        </p:grpSpPr>
        <p:sp>
          <p:nvSpPr>
            <p:cNvPr id="870" name="Google Shape;870;p42"/>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71" name="Google Shape;871;p42"/>
            <p:cNvGrpSpPr/>
            <p:nvPr/>
          </p:nvGrpSpPr>
          <p:grpSpPr>
            <a:xfrm>
              <a:off x="10621771" y="762700"/>
              <a:ext cx="562136" cy="634675"/>
              <a:chOff x="760175" y="830142"/>
              <a:chExt cx="867619" cy="979579"/>
            </a:xfrm>
          </p:grpSpPr>
          <p:sp>
            <p:nvSpPr>
              <p:cNvPr id="872" name="Google Shape;872;p42"/>
              <p:cNvSpPr/>
              <p:nvPr/>
            </p:nvSpPr>
            <p:spPr>
              <a:xfrm>
                <a:off x="864636" y="830142"/>
                <a:ext cx="763158"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81-82</a:t>
                </a:r>
                <a:endParaRPr/>
              </a:p>
            </p:txBody>
          </p:sp>
          <p:sp>
            <p:nvSpPr>
              <p:cNvPr id="873" name="Google Shape;873;p42"/>
              <p:cNvSpPr/>
              <p:nvPr/>
            </p:nvSpPr>
            <p:spPr>
              <a:xfrm>
                <a:off x="760175" y="830144"/>
                <a:ext cx="149292" cy="979577"/>
              </a:xfrm>
              <a:prstGeom prst="rect">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74" name="Google Shape;874;p42"/>
            <p:cNvGrpSpPr/>
            <p:nvPr/>
          </p:nvGrpSpPr>
          <p:grpSpPr>
            <a:xfrm>
              <a:off x="11325415" y="762701"/>
              <a:ext cx="182192" cy="634674"/>
              <a:chOff x="2121762" y="2323619"/>
              <a:chExt cx="200378" cy="825210"/>
            </a:xfrm>
          </p:grpSpPr>
          <p:sp>
            <p:nvSpPr>
              <p:cNvPr id="875" name="Google Shape;875;p42"/>
              <p:cNvSpPr/>
              <p:nvPr/>
            </p:nvSpPr>
            <p:spPr>
              <a:xfrm>
                <a:off x="2121763" y="2323619"/>
                <a:ext cx="200377" cy="172739"/>
              </a:xfrm>
              <a:prstGeom prst="triangle">
                <a:avLst>
                  <a:gd name="adj" fmla="val 5000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6" name="Google Shape;876;p42"/>
              <p:cNvSpPr/>
              <p:nvPr/>
            </p:nvSpPr>
            <p:spPr>
              <a:xfrm>
                <a:off x="2121762" y="2496169"/>
                <a:ext cx="200377" cy="65266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77" name="Google Shape;877;p42"/>
          <p:cNvGrpSpPr/>
          <p:nvPr/>
        </p:nvGrpSpPr>
        <p:grpSpPr>
          <a:xfrm>
            <a:off x="1806065" y="2703701"/>
            <a:ext cx="2203922" cy="2665856"/>
            <a:chOff x="1589692" y="2426187"/>
            <a:chExt cx="2547125" cy="3080993"/>
          </a:xfrm>
        </p:grpSpPr>
        <p:grpSp>
          <p:nvGrpSpPr>
            <p:cNvPr id="878" name="Google Shape;878;p42"/>
            <p:cNvGrpSpPr/>
            <p:nvPr/>
          </p:nvGrpSpPr>
          <p:grpSpPr>
            <a:xfrm>
              <a:off x="1589692" y="2426187"/>
              <a:ext cx="2547125" cy="3080993"/>
              <a:chOff x="8419175" y="3493727"/>
              <a:chExt cx="2155544" cy="2384525"/>
            </a:xfrm>
          </p:grpSpPr>
          <p:sp>
            <p:nvSpPr>
              <p:cNvPr id="879" name="Google Shape;879;p42"/>
              <p:cNvSpPr/>
              <p:nvPr/>
            </p:nvSpPr>
            <p:spPr>
              <a:xfrm>
                <a:off x="8419175" y="3493727"/>
                <a:ext cx="2155544" cy="2384525"/>
              </a:xfrm>
              <a:prstGeom prst="snip1Rect">
                <a:avLst>
                  <a:gd name="adj" fmla="val 23266"/>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0" name="Google Shape;880;p42"/>
              <p:cNvSpPr/>
              <p:nvPr/>
            </p:nvSpPr>
            <p:spPr>
              <a:xfrm rot="-3238909">
                <a:off x="8728640" y="3742638"/>
                <a:ext cx="404995" cy="206111"/>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1" name="Google Shape;881;p42"/>
              <p:cNvSpPr/>
              <p:nvPr/>
            </p:nvSpPr>
            <p:spPr>
              <a:xfrm rot="-3238909">
                <a:off x="8745315" y="4171562"/>
                <a:ext cx="404995" cy="206111"/>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2" name="Google Shape;882;p42"/>
              <p:cNvSpPr/>
              <p:nvPr/>
            </p:nvSpPr>
            <p:spPr>
              <a:xfrm rot="-3238909">
                <a:off x="8745315" y="4582933"/>
                <a:ext cx="404995" cy="206111"/>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83" name="Google Shape;883;p42"/>
            <p:cNvGrpSpPr/>
            <p:nvPr/>
          </p:nvGrpSpPr>
          <p:grpSpPr>
            <a:xfrm>
              <a:off x="3120603" y="4404811"/>
              <a:ext cx="730468" cy="923687"/>
              <a:chOff x="6552775" y="3385093"/>
              <a:chExt cx="997833" cy="1261775"/>
            </a:xfrm>
          </p:grpSpPr>
          <p:grpSp>
            <p:nvGrpSpPr>
              <p:cNvPr id="884" name="Google Shape;884;p42"/>
              <p:cNvGrpSpPr/>
              <p:nvPr/>
            </p:nvGrpSpPr>
            <p:grpSpPr>
              <a:xfrm>
                <a:off x="6552775" y="3385093"/>
                <a:ext cx="997833" cy="1261775"/>
                <a:chOff x="2742000" y="3039417"/>
                <a:chExt cx="1237785" cy="1565198"/>
              </a:xfrm>
            </p:grpSpPr>
            <p:sp>
              <p:nvSpPr>
                <p:cNvPr id="885" name="Google Shape;885;p42"/>
                <p:cNvSpPr/>
                <p:nvPr/>
              </p:nvSpPr>
              <p:spPr>
                <a:xfrm>
                  <a:off x="2780231" y="3268017"/>
                  <a:ext cx="1162307" cy="86227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6" name="Google Shape;886;p42"/>
                <p:cNvSpPr/>
                <p:nvPr/>
              </p:nvSpPr>
              <p:spPr>
                <a:xfrm rot="-7610534">
                  <a:off x="3349123" y="3854894"/>
                  <a:ext cx="426233" cy="724133"/>
                </a:xfrm>
                <a:prstGeom prst="flowChartOnlineStorag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7" name="Google Shape;887;p42"/>
                <p:cNvSpPr/>
                <p:nvPr/>
              </p:nvSpPr>
              <p:spPr>
                <a:xfrm rot="-3178657">
                  <a:off x="2946281" y="3849609"/>
                  <a:ext cx="426233" cy="724134"/>
                </a:xfrm>
                <a:prstGeom prst="flowChartOnlineStorag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8" name="Google Shape;888;p42"/>
                <p:cNvSpPr/>
                <p:nvPr/>
              </p:nvSpPr>
              <p:spPr>
                <a:xfrm>
                  <a:off x="2966276" y="3704343"/>
                  <a:ext cx="790215" cy="507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9" name="Google Shape;889;p42"/>
                <p:cNvSpPr/>
                <p:nvPr/>
              </p:nvSpPr>
              <p:spPr>
                <a:xfrm>
                  <a:off x="2780231" y="3039417"/>
                  <a:ext cx="1162307" cy="228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90" name="Google Shape;890;p42"/>
              <p:cNvSpPr/>
              <p:nvPr/>
            </p:nvSpPr>
            <p:spPr>
              <a:xfrm>
                <a:off x="6602642" y="3392652"/>
                <a:ext cx="886622" cy="1184526"/>
              </a:xfrm>
              <a:prstGeom prst="mathPlus">
                <a:avLst>
                  <a:gd name="adj1" fmla="val 17014"/>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91" name="Google Shape;891;p42"/>
          <p:cNvGrpSpPr/>
          <p:nvPr/>
        </p:nvGrpSpPr>
        <p:grpSpPr>
          <a:xfrm rot="1465369">
            <a:off x="649672" y="2171141"/>
            <a:ext cx="1413617" cy="659606"/>
            <a:chOff x="-136130" y="1406917"/>
            <a:chExt cx="2401118" cy="1120383"/>
          </a:xfrm>
        </p:grpSpPr>
        <p:sp>
          <p:nvSpPr>
            <p:cNvPr id="892" name="Google Shape;892;p42"/>
            <p:cNvSpPr/>
            <p:nvPr/>
          </p:nvSpPr>
          <p:spPr>
            <a:xfrm rot="6300000">
              <a:off x="1820522" y="1812699"/>
              <a:ext cx="259785" cy="581733"/>
            </a:xfrm>
            <a:prstGeom prst="round2SameRect">
              <a:avLst>
                <a:gd name="adj1" fmla="val 50000"/>
                <a:gd name="adj2" fmla="val 0"/>
              </a:avLst>
            </a:prstGeom>
            <a:solidFill>
              <a:srgbClr val="156995"/>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3" name="Google Shape;893;p42"/>
            <p:cNvSpPr/>
            <p:nvPr/>
          </p:nvSpPr>
          <p:spPr>
            <a:xfrm>
              <a:off x="1319570" y="1892300"/>
              <a:ext cx="635000" cy="635000"/>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4" name="Google Shape;894;p42"/>
            <p:cNvSpPr/>
            <p:nvPr/>
          </p:nvSpPr>
          <p:spPr>
            <a:xfrm rot="6300000">
              <a:off x="267870" y="1225550"/>
              <a:ext cx="647700" cy="1333500"/>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4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Principaux points d'apprentissage</a:t>
            </a:r>
            <a:endParaRPr/>
          </a:p>
        </p:txBody>
      </p:sp>
      <p:sp>
        <p:nvSpPr>
          <p:cNvPr id="901" name="Google Shape;901;p43"/>
          <p:cNvSpPr txBox="1"/>
          <p:nvPr/>
        </p:nvSpPr>
        <p:spPr>
          <a:xfrm>
            <a:off x="1347388" y="3682897"/>
            <a:ext cx="2588109"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Le plan de sécurité a pour but de réduire la probabilité qu'un enfant subisse un préjudice. </a:t>
            </a:r>
            <a:endParaRPr sz="2000">
              <a:solidFill>
                <a:schemeClr val="dk1"/>
              </a:solidFill>
              <a:latin typeface="Arial"/>
              <a:ea typeface="Arial"/>
              <a:cs typeface="Arial"/>
              <a:sym typeface="Arial"/>
            </a:endParaRPr>
          </a:p>
        </p:txBody>
      </p:sp>
      <p:sp>
        <p:nvSpPr>
          <p:cNvPr id="902" name="Google Shape;902;p43"/>
          <p:cNvSpPr txBox="1"/>
          <p:nvPr/>
        </p:nvSpPr>
        <p:spPr>
          <a:xfrm>
            <a:off x="4497747" y="3683114"/>
            <a:ext cx="2967905"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0000"/>
                </a:solidFill>
                <a:latin typeface="Arial"/>
                <a:ea typeface="Arial"/>
                <a:cs typeface="Arial"/>
                <a:sym typeface="Arial"/>
              </a:rPr>
              <a:t>Des membres de la famille de confiance et de soutien doivent faire partie du processus de plan de sécurité avec les enfants.</a:t>
            </a:r>
            <a:endParaRPr sz="2000">
              <a:solidFill>
                <a:schemeClr val="dk1"/>
              </a:solidFill>
              <a:latin typeface="Arial"/>
              <a:ea typeface="Arial"/>
              <a:cs typeface="Arial"/>
              <a:sym typeface="Arial"/>
            </a:endParaRPr>
          </a:p>
        </p:txBody>
      </p:sp>
      <p:sp>
        <p:nvSpPr>
          <p:cNvPr id="903" name="Google Shape;903;p43"/>
          <p:cNvSpPr txBox="1"/>
          <p:nvPr/>
        </p:nvSpPr>
        <p:spPr>
          <a:xfrm>
            <a:off x="8027902" y="3682897"/>
            <a:ext cx="2967905"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0000"/>
                </a:solidFill>
                <a:latin typeface="Arial"/>
                <a:ea typeface="Arial"/>
                <a:cs typeface="Arial"/>
                <a:sym typeface="Arial"/>
              </a:rPr>
              <a:t>Des techniques adaptées aux enfants doivent être utilisées lors de la création de plans de sécurité avec les enfants </a:t>
            </a:r>
            <a:endParaRPr sz="2000">
              <a:solidFill>
                <a:schemeClr val="dk1"/>
              </a:solidFill>
              <a:latin typeface="Arial"/>
              <a:ea typeface="Arial"/>
              <a:cs typeface="Arial"/>
              <a:sym typeface="Arial"/>
            </a:endParaRPr>
          </a:p>
        </p:txBody>
      </p:sp>
      <p:sp>
        <p:nvSpPr>
          <p:cNvPr id="904" name="Google Shape;904;p43"/>
          <p:cNvSpPr/>
          <p:nvPr/>
        </p:nvSpPr>
        <p:spPr>
          <a:xfrm>
            <a:off x="2115663" y="2123544"/>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5" name="Google Shape;905;p43"/>
          <p:cNvSpPr/>
          <p:nvPr/>
        </p:nvSpPr>
        <p:spPr>
          <a:xfrm>
            <a:off x="5465095" y="2123544"/>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6" name="Google Shape;906;p43"/>
          <p:cNvSpPr/>
          <p:nvPr/>
        </p:nvSpPr>
        <p:spPr>
          <a:xfrm>
            <a:off x="8986074" y="2123544"/>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56995"/>
        </a:solidFill>
        <a:effectLst/>
      </p:bgPr>
    </p:bg>
    <p:spTree>
      <p:nvGrpSpPr>
        <p:cNvPr id="1" name="Shape 911"/>
        <p:cNvGrpSpPr/>
        <p:nvPr/>
      </p:nvGrpSpPr>
      <p:grpSpPr>
        <a:xfrm>
          <a:off x="0" y="0"/>
          <a:ext cx="0" cy="0"/>
          <a:chOff x="0" y="0"/>
          <a:chExt cx="0" cy="0"/>
        </a:xfrm>
      </p:grpSpPr>
      <p:sp>
        <p:nvSpPr>
          <p:cNvPr id="912" name="Google Shape;912;p44"/>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6</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Comment puis-je soutenir un enfant dont la garde n'est pas sûre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4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Retrait des soins </a:t>
            </a:r>
            <a:endParaRPr/>
          </a:p>
        </p:txBody>
      </p:sp>
      <p:sp>
        <p:nvSpPr>
          <p:cNvPr id="919" name="Google Shape;919;p45"/>
          <p:cNvSpPr txBox="1"/>
          <p:nvPr/>
        </p:nvSpPr>
        <p:spPr>
          <a:xfrm>
            <a:off x="1397000" y="1791514"/>
            <a:ext cx="5334000"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rgbClr val="0F0F0F"/>
                </a:solidFill>
                <a:latin typeface="Arial"/>
                <a:ea typeface="Arial"/>
                <a:cs typeface="Arial"/>
                <a:sym typeface="Arial"/>
              </a:rPr>
              <a:t>Si un gestionnaire de cas estime qu'une situation dangereuse existe et justifie un renvoi d'urgence, il </a:t>
            </a:r>
            <a:r>
              <a:rPr lang="en-GB" sz="2200" b="1">
                <a:solidFill>
                  <a:srgbClr val="0F0F0F"/>
                </a:solidFill>
                <a:latin typeface="Arial"/>
                <a:ea typeface="Arial"/>
                <a:cs typeface="Arial"/>
                <a:sym typeface="Arial"/>
              </a:rPr>
              <a:t>doit avoir des raisons de croire que.. : </a:t>
            </a:r>
            <a:r>
              <a:rPr lang="en-GB" sz="2200" b="1">
                <a:solidFill>
                  <a:schemeClr val="dk1"/>
                </a:solidFill>
                <a:latin typeface="Arial"/>
                <a:ea typeface="Arial"/>
                <a:cs typeface="Arial"/>
                <a:sym typeface="Arial"/>
              </a:rPr>
              <a:t> </a:t>
            </a:r>
            <a:endParaRPr sz="2200" b="1">
              <a:solidFill>
                <a:schemeClr val="dk1"/>
              </a:solidFill>
              <a:latin typeface="Arial"/>
              <a:ea typeface="Arial"/>
              <a:cs typeface="Arial"/>
              <a:sym typeface="Arial"/>
            </a:endParaRPr>
          </a:p>
          <a:p>
            <a:pPr marL="0" marR="0" lvl="0" indent="0" algn="l" rtl="0">
              <a:spcBef>
                <a:spcPts val="0"/>
              </a:spcBef>
              <a:spcAft>
                <a:spcPts val="0"/>
              </a:spcAft>
              <a:buClr>
                <a:schemeClr val="dk1"/>
              </a:buClr>
              <a:buSzPts val="2200"/>
              <a:buFont typeface="Calibri"/>
              <a:buNone/>
            </a:pPr>
            <a:endParaRPr sz="2200">
              <a:solidFill>
                <a:srgbClr val="0F0F0F"/>
              </a:solidFill>
              <a:latin typeface="Arial"/>
              <a:ea typeface="Arial"/>
              <a:cs typeface="Arial"/>
              <a:sym typeface="Arial"/>
            </a:endParaRPr>
          </a:p>
          <a:p>
            <a:pPr marL="342900" marR="0" lvl="0" indent="-342900" algn="l" rtl="0">
              <a:spcBef>
                <a:spcPts val="0"/>
              </a:spcBef>
              <a:spcAft>
                <a:spcPts val="0"/>
              </a:spcAft>
              <a:buClr>
                <a:srgbClr val="0F0F0F"/>
              </a:buClr>
              <a:buSzPts val="2200"/>
              <a:buFont typeface="Arial"/>
              <a:buChar char="•"/>
            </a:pPr>
            <a:r>
              <a:rPr lang="en-GB" sz="2200">
                <a:solidFill>
                  <a:srgbClr val="0F0F0F"/>
                </a:solidFill>
                <a:latin typeface="Arial"/>
                <a:ea typeface="Arial"/>
                <a:cs typeface="Arial"/>
                <a:sym typeface="Arial"/>
              </a:rPr>
              <a:t>Le parent, la personne qui s'occupe de l'enfant, un membre de la famille ou du ménage représente une menace immédiate pour l'enfant.</a:t>
            </a:r>
            <a:endParaRPr sz="2200">
              <a:solidFill>
                <a:schemeClr val="dk1"/>
              </a:solidFill>
              <a:latin typeface="Arial"/>
              <a:ea typeface="Arial"/>
              <a:cs typeface="Arial"/>
              <a:sym typeface="Arial"/>
            </a:endParaRPr>
          </a:p>
          <a:p>
            <a:pPr marL="342900" marR="0" lvl="0" indent="-342900" algn="l" rtl="0">
              <a:spcBef>
                <a:spcPts val="0"/>
              </a:spcBef>
              <a:spcAft>
                <a:spcPts val="0"/>
              </a:spcAft>
              <a:buClr>
                <a:srgbClr val="0F0F0F"/>
              </a:buClr>
              <a:buSzPts val="2200"/>
              <a:buFont typeface="Arial"/>
              <a:buChar char="•"/>
            </a:pPr>
            <a:r>
              <a:rPr lang="en-GB" sz="2200">
                <a:solidFill>
                  <a:srgbClr val="0F0F0F"/>
                </a:solidFill>
                <a:latin typeface="Arial"/>
                <a:ea typeface="Arial"/>
                <a:cs typeface="Arial"/>
                <a:sym typeface="Arial"/>
              </a:rPr>
              <a:t>L'enfant ne serait pas en sécurité s'il restait dans le foyer.</a:t>
            </a:r>
            <a:endParaRPr/>
          </a:p>
          <a:p>
            <a:pPr marL="342900" marR="0" lvl="0" indent="-342900" algn="l" rtl="0">
              <a:spcBef>
                <a:spcPts val="0"/>
              </a:spcBef>
              <a:spcAft>
                <a:spcPts val="0"/>
              </a:spcAft>
              <a:buClr>
                <a:srgbClr val="0F0F0F"/>
              </a:buClr>
              <a:buSzPts val="2200"/>
              <a:buFont typeface="Arial"/>
              <a:buChar char="•"/>
            </a:pPr>
            <a:r>
              <a:rPr lang="en-GB" sz="2200">
                <a:solidFill>
                  <a:srgbClr val="0F0F0F"/>
                </a:solidFill>
                <a:latin typeface="Arial"/>
                <a:ea typeface="Arial"/>
                <a:cs typeface="Arial"/>
                <a:sym typeface="Arial"/>
              </a:rPr>
              <a:t>L'enfant est en danger imminent</a:t>
            </a:r>
            <a:endParaRPr/>
          </a:p>
        </p:txBody>
      </p:sp>
      <p:grpSp>
        <p:nvGrpSpPr>
          <p:cNvPr id="920" name="Google Shape;920;p45"/>
          <p:cNvGrpSpPr/>
          <p:nvPr/>
        </p:nvGrpSpPr>
        <p:grpSpPr>
          <a:xfrm>
            <a:off x="7705365" y="2616606"/>
            <a:ext cx="2656163" cy="2437993"/>
            <a:chOff x="7502166" y="4712562"/>
            <a:chExt cx="500332" cy="459236"/>
          </a:xfrm>
        </p:grpSpPr>
        <p:sp>
          <p:nvSpPr>
            <p:cNvPr id="921" name="Google Shape;921;p45"/>
            <p:cNvSpPr/>
            <p:nvPr/>
          </p:nvSpPr>
          <p:spPr>
            <a:xfrm>
              <a:off x="7502166" y="4712562"/>
              <a:ext cx="500332" cy="200981"/>
            </a:xfrm>
            <a:prstGeom prst="trapezoid">
              <a:avLst>
                <a:gd name="adj" fmla="val 25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2" name="Google Shape;922;p45"/>
            <p:cNvSpPr/>
            <p:nvPr/>
          </p:nvSpPr>
          <p:spPr>
            <a:xfrm>
              <a:off x="7545503" y="4913543"/>
              <a:ext cx="413659" cy="258255"/>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923" name="Google Shape;923;p45" descr="Broken Heart with solid fill"/>
          <p:cNvPicPr preferRelativeResize="0"/>
          <p:nvPr/>
        </p:nvPicPr>
        <p:blipFill rotWithShape="1">
          <a:blip r:embed="rId3">
            <a:alphaModFix/>
          </a:blip>
          <a:srcRect/>
          <a:stretch/>
        </p:blipFill>
        <p:spPr>
          <a:xfrm>
            <a:off x="8105932" y="2971226"/>
            <a:ext cx="1855028" cy="185502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4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56995"/>
              </a:buClr>
              <a:buSzPct val="100000"/>
              <a:buFont typeface="Arial"/>
              <a:buNone/>
            </a:pPr>
            <a:r>
              <a:rPr lang="en-GB">
                <a:highlight>
                  <a:srgbClr val="FFFF00"/>
                </a:highlight>
              </a:rPr>
              <a:t>Raisons courantes pour lesquelles les enfants sont retirés de la prise en charge </a:t>
            </a:r>
            <a:endParaRPr>
              <a:highlight>
                <a:srgbClr val="FFFF00"/>
              </a:highlight>
            </a:endParaRPr>
          </a:p>
        </p:txBody>
      </p:sp>
      <p:sp>
        <p:nvSpPr>
          <p:cNvPr id="930" name="Google Shape;930;p46"/>
          <p:cNvSpPr/>
          <p:nvPr/>
        </p:nvSpPr>
        <p:spPr>
          <a:xfrm>
            <a:off x="838200" y="1480076"/>
            <a:ext cx="10629900" cy="520015"/>
          </a:xfrm>
          <a:prstGeom prst="wedgeRoundRectCallout">
            <a:avLst>
              <a:gd name="adj1" fmla="val -51395"/>
              <a:gd name="adj2" fmla="val -35189"/>
              <a:gd name="adj3" fmla="val 16667"/>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Quelles sont les raisons les plus courantes pour lesquelles un enfant est retiré de la prise en charge dans votre lieu de travail ?</a:t>
            </a:r>
            <a:endParaRPr/>
          </a:p>
        </p:txBody>
      </p:sp>
      <p:sp>
        <p:nvSpPr>
          <p:cNvPr id="931" name="Google Shape;931;p46"/>
          <p:cNvSpPr txBox="1"/>
          <p:nvPr/>
        </p:nvSpPr>
        <p:spPr>
          <a:xfrm>
            <a:off x="1931726" y="2561782"/>
            <a:ext cx="4558283"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Violence physique</a:t>
            </a: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Violence physique brutale causant une douleur soutenue, des blessures et/ou des menaces à la santé et à la vie de l'enfant.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b="1">
                <a:solidFill>
                  <a:srgbClr val="000000"/>
                </a:solidFill>
                <a:latin typeface="Arial"/>
                <a:ea typeface="Arial"/>
                <a:cs typeface="Arial"/>
                <a:sym typeface="Arial"/>
              </a:rPr>
              <a:t>Consommation de drogues nocives ou illégales</a:t>
            </a:r>
            <a:endParaRPr/>
          </a:p>
          <a:p>
            <a:pPr marL="0" marR="0" lvl="0" indent="0" algn="l" rtl="0">
              <a:spcBef>
                <a:spcPts val="0"/>
              </a:spcBef>
              <a:spcAft>
                <a:spcPts val="0"/>
              </a:spcAft>
              <a:buNone/>
            </a:pPr>
            <a:r>
              <a:rPr lang="en-GB" sz="1800">
                <a:solidFill>
                  <a:srgbClr val="000000"/>
                </a:solidFill>
                <a:latin typeface="Arial"/>
                <a:ea typeface="Arial"/>
                <a:cs typeface="Arial"/>
                <a:sym typeface="Arial"/>
              </a:rPr>
              <a:t>Si les personnes qui s'occupent de l'enfant ou les membres du ménage ont des problèmes de toxicomanie et ne peuvent pas s'occuper de l'enfant de manière adéquate, ou forcent l'enfant à consommer des </a:t>
            </a:r>
            <a:r>
              <a:rPr lang="en-GB" sz="1800" b="1">
                <a:solidFill>
                  <a:srgbClr val="000000"/>
                </a:solidFill>
                <a:latin typeface="Arial"/>
                <a:ea typeface="Arial"/>
                <a:cs typeface="Arial"/>
                <a:sym typeface="Arial"/>
              </a:rPr>
              <a:t>substances. </a:t>
            </a:r>
            <a:endParaRPr/>
          </a:p>
        </p:txBody>
      </p:sp>
      <p:sp>
        <p:nvSpPr>
          <p:cNvPr id="932" name="Google Shape;932;p46"/>
          <p:cNvSpPr txBox="1"/>
          <p:nvPr/>
        </p:nvSpPr>
        <p:spPr>
          <a:xfrm>
            <a:off x="7404100" y="2561782"/>
            <a:ext cx="3949700"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0000"/>
                </a:solidFill>
                <a:latin typeface="Arial"/>
                <a:ea typeface="Arial"/>
                <a:cs typeface="Arial"/>
                <a:sym typeface="Arial"/>
              </a:rPr>
              <a:t>Abus sexuels</a:t>
            </a: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en-GB" sz="1800">
                <a:solidFill>
                  <a:srgbClr val="000000"/>
                </a:solidFill>
                <a:latin typeface="Arial"/>
                <a:ea typeface="Arial"/>
                <a:cs typeface="Arial"/>
                <a:sym typeface="Arial"/>
              </a:rPr>
              <a:t>Toute forme d'abus sexuel perpétré par une personne au domicile ou dans la résidence </a:t>
            </a:r>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en-GB" sz="1800" b="1">
                <a:solidFill>
                  <a:srgbClr val="000000"/>
                </a:solidFill>
                <a:latin typeface="Arial"/>
                <a:ea typeface="Arial"/>
                <a:cs typeface="Arial"/>
                <a:sym typeface="Arial"/>
              </a:rPr>
              <a:t>Abandon ou négligence </a:t>
            </a:r>
            <a:endParaRPr/>
          </a:p>
          <a:p>
            <a:pPr marL="0" marR="0" lvl="0" indent="0" algn="l" rtl="0">
              <a:spcBef>
                <a:spcPts val="0"/>
              </a:spcBef>
              <a:spcAft>
                <a:spcPts val="0"/>
              </a:spcAft>
              <a:buNone/>
            </a:pPr>
            <a:r>
              <a:rPr lang="en-GB" sz="1800">
                <a:solidFill>
                  <a:srgbClr val="000000"/>
                </a:solidFill>
                <a:latin typeface="Arial"/>
                <a:ea typeface="Arial"/>
                <a:cs typeface="Arial"/>
                <a:sym typeface="Arial"/>
              </a:rPr>
              <a:t>Enfermer l'enfant dans un espace clos, le laisser pendant de longues périodes sans soins adéquats, le priver délibérément de ses besoins fondamentaux, etc.</a:t>
            </a:r>
            <a:endParaRPr/>
          </a:p>
        </p:txBody>
      </p:sp>
      <p:sp>
        <p:nvSpPr>
          <p:cNvPr id="933" name="Google Shape;933;p46"/>
          <p:cNvSpPr/>
          <p:nvPr/>
        </p:nvSpPr>
        <p:spPr>
          <a:xfrm>
            <a:off x="967854" y="2632882"/>
            <a:ext cx="580806" cy="1204448"/>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4" name="Google Shape;934;p46"/>
          <p:cNvSpPr/>
          <p:nvPr/>
        </p:nvSpPr>
        <p:spPr>
          <a:xfrm>
            <a:off x="967854" y="4243486"/>
            <a:ext cx="580806" cy="1204448"/>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5" name="Google Shape;935;p46"/>
          <p:cNvSpPr/>
          <p:nvPr/>
        </p:nvSpPr>
        <p:spPr>
          <a:xfrm>
            <a:off x="6580667" y="2632882"/>
            <a:ext cx="580806" cy="1204448"/>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6" name="Google Shape;936;p46"/>
          <p:cNvSpPr/>
          <p:nvPr/>
        </p:nvSpPr>
        <p:spPr>
          <a:xfrm>
            <a:off x="6580667" y="4243486"/>
            <a:ext cx="580806" cy="1204448"/>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4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Considérations avant le retrait des soins</a:t>
            </a:r>
            <a:endParaRPr/>
          </a:p>
        </p:txBody>
      </p:sp>
      <p:pic>
        <p:nvPicPr>
          <p:cNvPr id="943" name="Google Shape;943;p47" descr="Scales of justice with solid fill"/>
          <p:cNvPicPr preferRelativeResize="0"/>
          <p:nvPr/>
        </p:nvPicPr>
        <p:blipFill rotWithShape="1">
          <a:blip r:embed="rId3">
            <a:alphaModFix/>
          </a:blip>
          <a:srcRect/>
          <a:stretch/>
        </p:blipFill>
        <p:spPr>
          <a:xfrm>
            <a:off x="1455240" y="1774575"/>
            <a:ext cx="1838960" cy="1838960"/>
          </a:xfrm>
          <a:prstGeom prst="rect">
            <a:avLst/>
          </a:prstGeom>
          <a:noFill/>
          <a:ln>
            <a:noFill/>
          </a:ln>
        </p:spPr>
      </p:pic>
      <p:sp>
        <p:nvSpPr>
          <p:cNvPr id="944" name="Google Shape;944;p47"/>
          <p:cNvSpPr txBox="1"/>
          <p:nvPr/>
        </p:nvSpPr>
        <p:spPr>
          <a:xfrm>
            <a:off x="976909" y="3841641"/>
            <a:ext cx="2795621"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Le retrait de la prise en charge est conforme au </a:t>
            </a:r>
            <a:r>
              <a:rPr lang="en-GB" sz="2200" b="1">
                <a:solidFill>
                  <a:schemeClr val="dk1"/>
                </a:solidFill>
                <a:latin typeface="Arial"/>
                <a:ea typeface="Arial"/>
                <a:cs typeface="Arial"/>
                <a:sym typeface="Arial"/>
              </a:rPr>
              <a:t>cadre juridique et aux lois locales</a:t>
            </a:r>
            <a:endParaRPr sz="2200" b="1">
              <a:solidFill>
                <a:schemeClr val="dk1"/>
              </a:solidFill>
              <a:latin typeface="Arial"/>
              <a:ea typeface="Arial"/>
              <a:cs typeface="Arial"/>
              <a:sym typeface="Arial"/>
            </a:endParaRPr>
          </a:p>
        </p:txBody>
      </p:sp>
      <p:sp>
        <p:nvSpPr>
          <p:cNvPr id="945" name="Google Shape;945;p47"/>
          <p:cNvSpPr txBox="1"/>
          <p:nvPr/>
        </p:nvSpPr>
        <p:spPr>
          <a:xfrm>
            <a:off x="8302558" y="3841641"/>
            <a:ext cx="2912533"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Le retrait de la prise en charge ne doit être effectué que si c'est dans l'</a:t>
            </a:r>
            <a:r>
              <a:rPr lang="en-GB" sz="2200" b="1">
                <a:solidFill>
                  <a:schemeClr val="dk1"/>
                </a:solidFill>
                <a:latin typeface="Arial"/>
                <a:ea typeface="Arial"/>
                <a:cs typeface="Arial"/>
                <a:sym typeface="Arial"/>
              </a:rPr>
              <a:t>intérêt supérieur de l'enfant.</a:t>
            </a:r>
            <a:endParaRPr sz="2200" b="1">
              <a:solidFill>
                <a:schemeClr val="dk1"/>
              </a:solidFill>
              <a:latin typeface="Arial"/>
              <a:ea typeface="Arial"/>
              <a:cs typeface="Arial"/>
              <a:sym typeface="Arial"/>
            </a:endParaRPr>
          </a:p>
        </p:txBody>
      </p:sp>
      <p:sp>
        <p:nvSpPr>
          <p:cNvPr id="946" name="Google Shape;946;p47"/>
          <p:cNvSpPr txBox="1"/>
          <p:nvPr/>
        </p:nvSpPr>
        <p:spPr>
          <a:xfrm>
            <a:off x="4698189" y="3841641"/>
            <a:ext cx="2795621" cy="17851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La décision de retirer un enfant de sa famille doit être fondée sur des </a:t>
            </a:r>
            <a:r>
              <a:rPr lang="en-GB" sz="2200" b="1">
                <a:solidFill>
                  <a:schemeClr val="dk1"/>
                </a:solidFill>
                <a:latin typeface="Arial"/>
                <a:ea typeface="Arial"/>
                <a:cs typeface="Arial"/>
                <a:sym typeface="Arial"/>
              </a:rPr>
              <a:t>preuves et des évaluations.</a:t>
            </a:r>
            <a:endParaRPr/>
          </a:p>
        </p:txBody>
      </p:sp>
      <p:pic>
        <p:nvPicPr>
          <p:cNvPr id="947" name="Google Shape;947;p47" descr="Magnifying glass with solid fill"/>
          <p:cNvPicPr preferRelativeResize="0"/>
          <p:nvPr/>
        </p:nvPicPr>
        <p:blipFill rotWithShape="1">
          <a:blip r:embed="rId4">
            <a:alphaModFix/>
          </a:blip>
          <a:srcRect/>
          <a:stretch/>
        </p:blipFill>
        <p:spPr>
          <a:xfrm>
            <a:off x="5176520" y="1802113"/>
            <a:ext cx="1838960" cy="1838960"/>
          </a:xfrm>
          <a:prstGeom prst="rect">
            <a:avLst/>
          </a:prstGeom>
          <a:noFill/>
          <a:ln>
            <a:noFill/>
          </a:ln>
        </p:spPr>
      </p:pic>
      <p:grpSp>
        <p:nvGrpSpPr>
          <p:cNvPr id="948" name="Google Shape;948;p47"/>
          <p:cNvGrpSpPr/>
          <p:nvPr/>
        </p:nvGrpSpPr>
        <p:grpSpPr>
          <a:xfrm>
            <a:off x="9570646" y="2285625"/>
            <a:ext cx="376358" cy="836593"/>
            <a:chOff x="9678219" y="2378942"/>
            <a:chExt cx="376358" cy="836593"/>
          </a:xfrm>
        </p:grpSpPr>
        <p:sp>
          <p:nvSpPr>
            <p:cNvPr id="949" name="Google Shape;949;p47"/>
            <p:cNvSpPr/>
            <p:nvPr/>
          </p:nvSpPr>
          <p:spPr>
            <a:xfrm>
              <a:off x="9680979" y="2819938"/>
              <a:ext cx="372128" cy="395597"/>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0" name="Google Shape;950;p47"/>
            <p:cNvSpPr/>
            <p:nvPr/>
          </p:nvSpPr>
          <p:spPr>
            <a:xfrm>
              <a:off x="9678219" y="2378942"/>
              <a:ext cx="376358" cy="376358"/>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51" name="Google Shape;951;p47"/>
          <p:cNvSpPr/>
          <p:nvPr/>
        </p:nvSpPr>
        <p:spPr>
          <a:xfrm>
            <a:off x="8995647" y="1940744"/>
            <a:ext cx="1526356" cy="1526356"/>
          </a:xfrm>
          <a:prstGeom prst="ellipse">
            <a:avLst/>
          </a:prstGeom>
          <a:noFill/>
          <a:ln w="762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956"/>
        <p:cNvGrpSpPr/>
        <p:nvPr/>
      </p:nvGrpSpPr>
      <p:grpSpPr>
        <a:xfrm>
          <a:off x="0" y="0"/>
          <a:ext cx="0" cy="0"/>
          <a:chOff x="0" y="0"/>
          <a:chExt cx="0" cy="0"/>
        </a:xfrm>
      </p:grpSpPr>
      <p:sp>
        <p:nvSpPr>
          <p:cNvPr id="957" name="Google Shape;957;p48"/>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49"/>
          <p:cNvSpPr txBox="1">
            <a:spLocks noGrp="1"/>
          </p:cNvSpPr>
          <p:nvPr>
            <p:ph type="title"/>
          </p:nvPr>
        </p:nvSpPr>
        <p:spPr>
          <a:xfrm>
            <a:off x="552206" y="120516"/>
            <a:ext cx="110744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56995"/>
              </a:buClr>
              <a:buSzPct val="100000"/>
              <a:buFont typeface="Arial"/>
              <a:buNone/>
            </a:pPr>
            <a:r>
              <a:rPr lang="en-GB"/>
              <a:t>Éléments à prendre en compte lors de la décision de retrait des soins</a:t>
            </a:r>
            <a:endParaRPr/>
          </a:p>
        </p:txBody>
      </p:sp>
      <p:sp>
        <p:nvSpPr>
          <p:cNvPr id="964" name="Google Shape;964;p49"/>
          <p:cNvSpPr txBox="1"/>
          <p:nvPr/>
        </p:nvSpPr>
        <p:spPr>
          <a:xfrm>
            <a:off x="838201" y="3772127"/>
            <a:ext cx="3185160" cy="17851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Les travailleurs sociaux doivent travailler en étroite </a:t>
            </a:r>
            <a:r>
              <a:rPr lang="en-GB" sz="2200" b="1">
                <a:solidFill>
                  <a:schemeClr val="dk1"/>
                </a:solidFill>
                <a:latin typeface="Arial"/>
                <a:ea typeface="Arial"/>
                <a:cs typeface="Arial"/>
                <a:sym typeface="Arial"/>
              </a:rPr>
              <a:t>coordination </a:t>
            </a:r>
            <a:r>
              <a:rPr lang="en-GB" sz="2200">
                <a:solidFill>
                  <a:schemeClr val="dk1"/>
                </a:solidFill>
                <a:latin typeface="Arial"/>
                <a:ea typeface="Arial"/>
                <a:cs typeface="Arial"/>
                <a:sym typeface="Arial"/>
              </a:rPr>
              <a:t>avec les autorités locales, le réseau social de l'enfant et d'autres organismes.</a:t>
            </a:r>
            <a:endParaRPr sz="2200" b="1">
              <a:solidFill>
                <a:schemeClr val="dk1"/>
              </a:solidFill>
              <a:latin typeface="Arial"/>
              <a:ea typeface="Arial"/>
              <a:cs typeface="Arial"/>
              <a:sym typeface="Arial"/>
            </a:endParaRPr>
          </a:p>
        </p:txBody>
      </p:sp>
      <p:sp>
        <p:nvSpPr>
          <p:cNvPr id="965" name="Google Shape;965;p49"/>
          <p:cNvSpPr txBox="1"/>
          <p:nvPr/>
        </p:nvSpPr>
        <p:spPr>
          <a:xfrm>
            <a:off x="4496826" y="3772127"/>
            <a:ext cx="318516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Les décisions et les actions doivent être prises en </a:t>
            </a:r>
            <a:r>
              <a:rPr lang="en-GB" sz="2200" b="1">
                <a:solidFill>
                  <a:schemeClr val="dk1"/>
                </a:solidFill>
                <a:latin typeface="Arial"/>
                <a:ea typeface="Arial"/>
                <a:cs typeface="Arial"/>
                <a:sym typeface="Arial"/>
              </a:rPr>
              <a:t>temps utile.</a:t>
            </a:r>
            <a:endParaRPr sz="2200" b="1">
              <a:solidFill>
                <a:schemeClr val="dk1"/>
              </a:solidFill>
              <a:latin typeface="Arial"/>
              <a:ea typeface="Arial"/>
              <a:cs typeface="Arial"/>
              <a:sym typeface="Arial"/>
            </a:endParaRPr>
          </a:p>
        </p:txBody>
      </p:sp>
      <p:sp>
        <p:nvSpPr>
          <p:cNvPr id="966" name="Google Shape;966;p49"/>
          <p:cNvSpPr txBox="1"/>
          <p:nvPr/>
        </p:nvSpPr>
        <p:spPr>
          <a:xfrm>
            <a:off x="8168640" y="3772127"/>
            <a:ext cx="3185160" cy="17851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Lorsque l'on envisage de retirer un enfant de sa famille, il faut le faire de la </a:t>
            </a:r>
            <a:r>
              <a:rPr lang="en-GB" sz="2200" b="1">
                <a:solidFill>
                  <a:schemeClr val="dk1"/>
                </a:solidFill>
                <a:latin typeface="Arial"/>
                <a:ea typeface="Arial"/>
                <a:cs typeface="Arial"/>
                <a:sym typeface="Arial"/>
              </a:rPr>
              <a:t>manière la moins nuisible possible.</a:t>
            </a:r>
            <a:endParaRPr sz="2200" b="1">
              <a:solidFill>
                <a:schemeClr val="dk1"/>
              </a:solidFill>
              <a:latin typeface="Arial"/>
              <a:ea typeface="Arial"/>
              <a:cs typeface="Arial"/>
              <a:sym typeface="Arial"/>
            </a:endParaRPr>
          </a:p>
        </p:txBody>
      </p:sp>
      <p:grpSp>
        <p:nvGrpSpPr>
          <p:cNvPr id="967" name="Google Shape;967;p49"/>
          <p:cNvGrpSpPr/>
          <p:nvPr/>
        </p:nvGrpSpPr>
        <p:grpSpPr>
          <a:xfrm>
            <a:off x="1623937" y="1809288"/>
            <a:ext cx="1511379" cy="1627710"/>
            <a:chOff x="7815803" y="1235921"/>
            <a:chExt cx="1138981" cy="1212642"/>
          </a:xfrm>
        </p:grpSpPr>
        <p:sp>
          <p:nvSpPr>
            <p:cNvPr id="968" name="Google Shape;968;p49"/>
            <p:cNvSpPr/>
            <p:nvPr/>
          </p:nvSpPr>
          <p:spPr>
            <a:xfrm rot="5400000">
              <a:off x="8306379" y="1225937"/>
              <a:ext cx="303317" cy="323285"/>
            </a:xfrm>
            <a:prstGeom prst="downArrow">
              <a:avLst>
                <a:gd name="adj1" fmla="val 50000"/>
                <a:gd name="adj2"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9" name="Google Shape;969;p49"/>
            <p:cNvSpPr/>
            <p:nvPr/>
          </p:nvSpPr>
          <p:spPr>
            <a:xfrm rot="10800000" flipH="1">
              <a:off x="7964825" y="1317951"/>
              <a:ext cx="663141" cy="675035"/>
            </a:xfrm>
            <a:prstGeom prst="bentArrow">
              <a:avLst>
                <a:gd name="adj1" fmla="val 25000"/>
                <a:gd name="adj2" fmla="val 25000"/>
                <a:gd name="adj3" fmla="val 25000"/>
                <a:gd name="adj4" fmla="val 4375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970" name="Google Shape;970;p49"/>
            <p:cNvSpPr/>
            <p:nvPr/>
          </p:nvSpPr>
          <p:spPr>
            <a:xfrm rot="10800000">
              <a:off x="8394122" y="1670575"/>
              <a:ext cx="541443" cy="675035"/>
            </a:xfrm>
            <a:prstGeom prst="bentArrow">
              <a:avLst>
                <a:gd name="adj1" fmla="val 31450"/>
                <a:gd name="adj2" fmla="val 28225"/>
                <a:gd name="adj3" fmla="val 25000"/>
                <a:gd name="adj4" fmla="val 4375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971" name="Google Shape;971;p49"/>
            <p:cNvSpPr/>
            <p:nvPr/>
          </p:nvSpPr>
          <p:spPr>
            <a:xfrm rot="2700000">
              <a:off x="7897288" y="1984220"/>
              <a:ext cx="378472" cy="387244"/>
            </a:xfrm>
            <a:prstGeom prst="mathPlus">
              <a:avLst>
                <a:gd name="adj1" fmla="val 20406"/>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2" name="Google Shape;972;p49"/>
            <p:cNvSpPr/>
            <p:nvPr/>
          </p:nvSpPr>
          <p:spPr>
            <a:xfrm>
              <a:off x="8741260" y="1268041"/>
              <a:ext cx="213524" cy="213524"/>
            </a:xfrm>
            <a:prstGeom prst="donut">
              <a:avLst>
                <a:gd name="adj" fmla="val 32185"/>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pic>
        <p:nvPicPr>
          <p:cNvPr id="973" name="Google Shape;973;p49" descr="Hourglass Finished with solid fill"/>
          <p:cNvPicPr preferRelativeResize="0"/>
          <p:nvPr/>
        </p:nvPicPr>
        <p:blipFill rotWithShape="1">
          <a:blip r:embed="rId3">
            <a:alphaModFix/>
          </a:blip>
          <a:srcRect/>
          <a:stretch/>
        </p:blipFill>
        <p:spPr>
          <a:xfrm>
            <a:off x="5364536" y="1701078"/>
            <a:ext cx="1643665" cy="1643665"/>
          </a:xfrm>
          <a:prstGeom prst="rect">
            <a:avLst/>
          </a:prstGeom>
          <a:noFill/>
          <a:ln>
            <a:noFill/>
          </a:ln>
        </p:spPr>
      </p:pic>
      <p:sp>
        <p:nvSpPr>
          <p:cNvPr id="974" name="Google Shape;974;p49"/>
          <p:cNvSpPr/>
          <p:nvPr/>
        </p:nvSpPr>
        <p:spPr>
          <a:xfrm>
            <a:off x="9567639" y="2045288"/>
            <a:ext cx="460637" cy="955243"/>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5" name="Google Shape;975;p49"/>
          <p:cNvSpPr/>
          <p:nvPr/>
        </p:nvSpPr>
        <p:spPr>
          <a:xfrm>
            <a:off x="8978826" y="1655141"/>
            <a:ext cx="1643664" cy="1643664"/>
          </a:xfrm>
          <a:prstGeom prst="ellipse">
            <a:avLst/>
          </a:prstGeom>
          <a:noFill/>
          <a:ln w="762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976" name="Google Shape;976;p49"/>
          <p:cNvCxnSpPr>
            <a:stCxn id="975" idx="7"/>
          </p:cNvCxnSpPr>
          <p:nvPr/>
        </p:nvCxnSpPr>
        <p:spPr>
          <a:xfrm flipH="1">
            <a:off x="9245681" y="1895850"/>
            <a:ext cx="1136100" cy="1191900"/>
          </a:xfrm>
          <a:prstGeom prst="straightConnector1">
            <a:avLst/>
          </a:prstGeom>
          <a:noFill/>
          <a:ln w="76200" cap="flat" cmpd="sng">
            <a:solidFill>
              <a:srgbClr val="156995"/>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p:nvPr/>
        </p:nvSpPr>
        <p:spPr>
          <a:xfrm>
            <a:off x="5981700" y="1515653"/>
            <a:ext cx="4914900" cy="4627972"/>
          </a:xfrm>
          <a:prstGeom prst="roundRect">
            <a:avLst>
              <a:gd name="adj" fmla="val 16667"/>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Récapitulatif</a:t>
            </a:r>
            <a:endParaRPr/>
          </a:p>
        </p:txBody>
      </p:sp>
      <p:sp>
        <p:nvSpPr>
          <p:cNvPr id="167" name="Google Shape;167;p5"/>
          <p:cNvSpPr txBox="1"/>
          <p:nvPr/>
        </p:nvSpPr>
        <p:spPr>
          <a:xfrm>
            <a:off x="1323975" y="1515653"/>
            <a:ext cx="4476750" cy="105609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C5F7A"/>
              </a:buClr>
              <a:buSzPts val="2400"/>
              <a:buFont typeface="Arial"/>
              <a:buNone/>
            </a:pPr>
            <a:r>
              <a:rPr lang="en-GB" sz="2400" b="1">
                <a:solidFill>
                  <a:schemeClr val="dk1"/>
                </a:solidFill>
                <a:latin typeface="Arial"/>
                <a:ea typeface="Arial"/>
                <a:cs typeface="Arial"/>
                <a:sym typeface="Arial"/>
              </a:rPr>
              <a:t>Une présentation rapide de 5 minutes sur...</a:t>
            </a:r>
            <a:endParaRPr sz="1800">
              <a:solidFill>
                <a:schemeClr val="dk1"/>
              </a:solidFill>
              <a:latin typeface="Arial"/>
              <a:ea typeface="Arial"/>
              <a:cs typeface="Arial"/>
              <a:sym typeface="Arial"/>
            </a:endParaRPr>
          </a:p>
        </p:txBody>
      </p:sp>
      <p:sp>
        <p:nvSpPr>
          <p:cNvPr id="168" name="Google Shape;168;p5"/>
          <p:cNvSpPr txBox="1"/>
          <p:nvPr/>
        </p:nvSpPr>
        <p:spPr>
          <a:xfrm>
            <a:off x="6577013" y="1948252"/>
            <a:ext cx="4183508"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200"/>
              <a:buFont typeface="Arial"/>
              <a:buNone/>
            </a:pPr>
            <a:r>
              <a:rPr lang="en-GB" sz="2200" b="1">
                <a:solidFill>
                  <a:schemeClr val="dk1"/>
                </a:solidFill>
                <a:latin typeface="Arial"/>
                <a:ea typeface="Arial"/>
                <a:cs typeface="Arial"/>
                <a:sym typeface="Arial"/>
              </a:rPr>
              <a:t>GROUPE 1</a:t>
            </a:r>
            <a:endParaRPr/>
          </a:p>
          <a:p>
            <a:pPr marL="0" marR="0" lvl="0" indent="0" algn="l" rtl="0">
              <a:spcBef>
                <a:spcPts val="0"/>
              </a:spcBef>
              <a:spcAft>
                <a:spcPts val="0"/>
              </a:spcAft>
              <a:buNone/>
            </a:pPr>
            <a:r>
              <a:rPr lang="en-GB" sz="2200">
                <a:solidFill>
                  <a:schemeClr val="dk1"/>
                </a:solidFill>
                <a:latin typeface="Arial"/>
                <a:ea typeface="Arial"/>
                <a:cs typeface="Arial"/>
                <a:sym typeface="Arial"/>
              </a:rPr>
              <a:t>Définir la santé mentale et expliquer les différents besoins du SMSPS</a:t>
            </a:r>
            <a:endParaRPr/>
          </a:p>
          <a:p>
            <a:pPr marL="0" marR="0" lvl="0" indent="0" algn="l" rtl="0">
              <a:spcBef>
                <a:spcPts val="0"/>
              </a:spcBef>
              <a:spcAft>
                <a:spcPts val="0"/>
              </a:spcAft>
              <a:buClr>
                <a:schemeClr val="dk1"/>
              </a:buClr>
              <a:buSzPts val="2200"/>
              <a:buFont typeface="Calibri"/>
              <a:buNone/>
            </a:pPr>
            <a:endParaRPr sz="2200" b="1">
              <a:solidFill>
                <a:schemeClr val="dk1"/>
              </a:solidFill>
              <a:latin typeface="Arial"/>
              <a:ea typeface="Arial"/>
              <a:cs typeface="Arial"/>
              <a:sym typeface="Arial"/>
            </a:endParaRPr>
          </a:p>
          <a:p>
            <a:pPr marL="0" marR="0" lvl="0" indent="0" algn="l" rtl="0">
              <a:spcBef>
                <a:spcPts val="0"/>
              </a:spcBef>
              <a:spcAft>
                <a:spcPts val="0"/>
              </a:spcAft>
              <a:buClr>
                <a:schemeClr val="dk1"/>
              </a:buClr>
              <a:buSzPts val="2200"/>
              <a:buFont typeface="Arial"/>
              <a:buNone/>
            </a:pPr>
            <a:r>
              <a:rPr lang="en-GB" sz="2200" b="1">
                <a:solidFill>
                  <a:schemeClr val="dk1"/>
                </a:solidFill>
                <a:latin typeface="Arial"/>
                <a:ea typeface="Arial"/>
                <a:cs typeface="Arial"/>
                <a:sym typeface="Arial"/>
              </a:rPr>
              <a:t>GROUPE 2</a:t>
            </a:r>
            <a:endParaRPr sz="22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2200"/>
              <a:buFont typeface="Arial"/>
              <a:buNone/>
            </a:pPr>
            <a:r>
              <a:rPr lang="en-GB" sz="2200">
                <a:solidFill>
                  <a:schemeClr val="dk1"/>
                </a:solidFill>
                <a:latin typeface="Arial"/>
                <a:ea typeface="Arial"/>
                <a:cs typeface="Arial"/>
                <a:sym typeface="Arial"/>
              </a:rPr>
              <a:t>Énumérer les signes possibles de détresse d'un enfant</a:t>
            </a:r>
            <a:endParaRPr/>
          </a:p>
          <a:p>
            <a:pPr marL="0" marR="0" lvl="0" indent="0" algn="l" rtl="0">
              <a:spcBef>
                <a:spcPts val="0"/>
              </a:spcBef>
              <a:spcAft>
                <a:spcPts val="0"/>
              </a:spcAft>
              <a:buClr>
                <a:schemeClr val="dk1"/>
              </a:buClr>
              <a:buSzPts val="2200"/>
              <a:buFont typeface="Calibri"/>
              <a:buNone/>
            </a:pPr>
            <a:endParaRPr sz="2200" b="1">
              <a:solidFill>
                <a:schemeClr val="dk1"/>
              </a:solidFill>
              <a:latin typeface="Arial"/>
              <a:ea typeface="Arial"/>
              <a:cs typeface="Arial"/>
              <a:sym typeface="Arial"/>
            </a:endParaRPr>
          </a:p>
          <a:p>
            <a:pPr marL="0" marR="0" lvl="0" indent="0" algn="l" rtl="0">
              <a:spcBef>
                <a:spcPts val="0"/>
              </a:spcBef>
              <a:spcAft>
                <a:spcPts val="0"/>
              </a:spcAft>
              <a:buClr>
                <a:schemeClr val="dk1"/>
              </a:buClr>
              <a:buSzPts val="2200"/>
              <a:buFont typeface="Arial"/>
              <a:buNone/>
            </a:pPr>
            <a:r>
              <a:rPr lang="en-GB" sz="2200" b="1">
                <a:solidFill>
                  <a:schemeClr val="dk1"/>
                </a:solidFill>
                <a:latin typeface="Arial"/>
                <a:ea typeface="Arial"/>
                <a:cs typeface="Arial"/>
                <a:sym typeface="Arial"/>
              </a:rPr>
              <a:t>GROUPE 3</a:t>
            </a:r>
            <a:endParaRPr sz="2200">
              <a:solidFill>
                <a:schemeClr val="dk1"/>
              </a:solidFill>
              <a:latin typeface="Arial"/>
              <a:ea typeface="Arial"/>
              <a:cs typeface="Arial"/>
              <a:sym typeface="Arial"/>
            </a:endParaRPr>
          </a:p>
          <a:p>
            <a:pPr marL="0" marR="0" lvl="0" indent="0" algn="l" rtl="0">
              <a:spcBef>
                <a:spcPts val="0"/>
              </a:spcBef>
              <a:spcAft>
                <a:spcPts val="0"/>
              </a:spcAft>
              <a:buNone/>
            </a:pPr>
            <a:r>
              <a:rPr lang="en-GB" sz="2200">
                <a:solidFill>
                  <a:schemeClr val="dk1"/>
                </a:solidFill>
                <a:latin typeface="Arial"/>
                <a:ea typeface="Arial"/>
                <a:cs typeface="Arial"/>
                <a:sym typeface="Arial"/>
              </a:rPr>
              <a:t>Décrire les compétences clés de la SMSPS</a:t>
            </a:r>
            <a:endParaRPr/>
          </a:p>
        </p:txBody>
      </p:sp>
      <p:pic>
        <p:nvPicPr>
          <p:cNvPr id="169" name="Google Shape;169;p5" descr="Teacher with solid fill"/>
          <p:cNvPicPr preferRelativeResize="0"/>
          <p:nvPr/>
        </p:nvPicPr>
        <p:blipFill rotWithShape="1">
          <a:blip r:embed="rId3">
            <a:alphaModFix/>
          </a:blip>
          <a:srcRect/>
          <a:stretch/>
        </p:blipFill>
        <p:spPr>
          <a:xfrm>
            <a:off x="1431479" y="2559200"/>
            <a:ext cx="3426271" cy="342627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981"/>
        <p:cNvGrpSpPr/>
        <p:nvPr/>
      </p:nvGrpSpPr>
      <p:grpSpPr>
        <a:xfrm>
          <a:off x="0" y="0"/>
          <a:ext cx="0" cy="0"/>
          <a:chOff x="0" y="0"/>
          <a:chExt cx="0" cy="0"/>
        </a:xfrm>
      </p:grpSpPr>
      <p:sp>
        <p:nvSpPr>
          <p:cNvPr id="982" name="Google Shape;982;p50"/>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5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Soins alternatifs en cas d'urgence : Soins provisoires</a:t>
            </a:r>
            <a:endParaRPr/>
          </a:p>
        </p:txBody>
      </p:sp>
      <p:sp>
        <p:nvSpPr>
          <p:cNvPr id="989" name="Google Shape;989;p51"/>
          <p:cNvSpPr/>
          <p:nvPr/>
        </p:nvSpPr>
        <p:spPr>
          <a:xfrm>
            <a:off x="3385693" y="1972783"/>
            <a:ext cx="7780538" cy="719618"/>
          </a:xfrm>
          <a:prstGeom prst="roundRect">
            <a:avLst>
              <a:gd name="adj" fmla="val 16667"/>
            </a:avLst>
          </a:prstGeom>
          <a:solidFill>
            <a:srgbClr val="9BD3F1"/>
          </a:solidFill>
          <a:ln>
            <a:noFill/>
          </a:ln>
        </p:spPr>
        <p:txBody>
          <a:bodyPr spcFirstLastPara="1" wrap="square" lIns="91425" tIns="45700" rIns="91425" bIns="45700" anchor="ctr" anchorCtr="0">
            <a:noAutofit/>
          </a:bodyPr>
          <a:lstStyle/>
          <a:p>
            <a:pPr marL="914400" marR="0" lvl="2" indent="0" algn="l" rtl="0">
              <a:spcBef>
                <a:spcPts val="0"/>
              </a:spcBef>
              <a:spcAft>
                <a:spcPts val="0"/>
              </a:spcAft>
              <a:buNone/>
            </a:pPr>
            <a:r>
              <a:rPr lang="en-GB" sz="2200" b="1" i="0" u="none" strike="noStrike" cap="none">
                <a:solidFill>
                  <a:schemeClr val="dk1"/>
                </a:solidFill>
                <a:latin typeface="Arial"/>
                <a:ea typeface="Arial"/>
                <a:cs typeface="Arial"/>
                <a:sym typeface="Arial"/>
              </a:rPr>
              <a:t>SOINS INTERIMAIRES</a:t>
            </a:r>
            <a:endParaRPr sz="2200" b="1" i="0" u="none" strike="noStrike" cap="none">
              <a:solidFill>
                <a:schemeClr val="dk1"/>
              </a:solidFill>
              <a:latin typeface="Arial"/>
              <a:ea typeface="Arial"/>
              <a:cs typeface="Arial"/>
              <a:sym typeface="Arial"/>
            </a:endParaRPr>
          </a:p>
        </p:txBody>
      </p:sp>
      <p:pic>
        <p:nvPicPr>
          <p:cNvPr id="990" name="Google Shape;990;p51"/>
          <p:cNvPicPr preferRelativeResize="0"/>
          <p:nvPr/>
        </p:nvPicPr>
        <p:blipFill rotWithShape="1">
          <a:blip r:embed="rId3">
            <a:alphaModFix/>
          </a:blip>
          <a:srcRect/>
          <a:stretch/>
        </p:blipFill>
        <p:spPr>
          <a:xfrm>
            <a:off x="1141664" y="1758223"/>
            <a:ext cx="2653603" cy="3747743"/>
          </a:xfrm>
          <a:prstGeom prst="rect">
            <a:avLst/>
          </a:prstGeom>
          <a:noFill/>
          <a:ln w="9525" cap="flat" cmpd="sng">
            <a:solidFill>
              <a:srgbClr val="156995"/>
            </a:solidFill>
            <a:prstDash val="solid"/>
            <a:round/>
            <a:headEnd type="none" w="sm" len="sm"/>
            <a:tailEnd type="none" w="sm" len="sm"/>
          </a:ln>
        </p:spPr>
      </p:pic>
      <p:sp>
        <p:nvSpPr>
          <p:cNvPr id="991" name="Google Shape;991;p51"/>
          <p:cNvSpPr txBox="1"/>
          <p:nvPr/>
        </p:nvSpPr>
        <p:spPr>
          <a:xfrm>
            <a:off x="4432749" y="5505966"/>
            <a:ext cx="6096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0" i="1">
                <a:solidFill>
                  <a:srgbClr val="156995"/>
                </a:solidFill>
                <a:latin typeface="Arial"/>
                <a:ea typeface="Arial"/>
                <a:cs typeface="Arial"/>
                <a:sym typeface="Arial"/>
              </a:rPr>
              <a:t>Source : Save the Children (2013). Boîte à outils pour les soins alternatifs dans les situations d'urgence</a:t>
            </a:r>
            <a:endParaRPr sz="1400" i="1">
              <a:solidFill>
                <a:srgbClr val="156995"/>
              </a:solidFill>
              <a:latin typeface="Arial"/>
              <a:ea typeface="Arial"/>
              <a:cs typeface="Arial"/>
              <a:sym typeface="Arial"/>
            </a:endParaRPr>
          </a:p>
        </p:txBody>
      </p:sp>
      <p:sp>
        <p:nvSpPr>
          <p:cNvPr id="992" name="Google Shape;992;p51"/>
          <p:cNvSpPr txBox="1"/>
          <p:nvPr/>
        </p:nvSpPr>
        <p:spPr>
          <a:xfrm>
            <a:off x="4435230" y="3050001"/>
            <a:ext cx="673100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"La prise en charge provisoire est définie comme une prise en charge alternative fournie sur une base temporaire pour un maximum de 12 semaines. Le placement peut être formel ou informel. L'enfant peut se trouver chez des proches ou des familles d'accueil, ou dans un établissement d'hébergement tel qu'un centre de soins provisoires. Une fois qu'un examen initial de 12 semaines a eu lieu, le placement doit alors être qualifié de soins à plus long terme."</a:t>
            </a:r>
            <a:endParaRPr sz="1800">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grpSp>
        <p:nvGrpSpPr>
          <p:cNvPr id="998" name="Google Shape;998;p52"/>
          <p:cNvGrpSpPr/>
          <p:nvPr/>
        </p:nvGrpSpPr>
        <p:grpSpPr>
          <a:xfrm>
            <a:off x="1608333" y="1757007"/>
            <a:ext cx="1470823" cy="1318453"/>
            <a:chOff x="6753502" y="4766094"/>
            <a:chExt cx="1164705" cy="1044047"/>
          </a:xfrm>
        </p:grpSpPr>
        <p:grpSp>
          <p:nvGrpSpPr>
            <p:cNvPr id="999" name="Google Shape;999;p52"/>
            <p:cNvGrpSpPr/>
            <p:nvPr/>
          </p:nvGrpSpPr>
          <p:grpSpPr>
            <a:xfrm>
              <a:off x="6753502" y="5024349"/>
              <a:ext cx="500332" cy="459236"/>
              <a:chOff x="6376458" y="4851543"/>
              <a:chExt cx="774687" cy="711057"/>
            </a:xfrm>
          </p:grpSpPr>
          <p:sp>
            <p:nvSpPr>
              <p:cNvPr id="1000" name="Google Shape;1000;p52"/>
              <p:cNvSpPr/>
              <p:nvPr/>
            </p:nvSpPr>
            <p:spPr>
              <a:xfrm>
                <a:off x="6376458" y="4851543"/>
                <a:ext cx="774687" cy="311188"/>
              </a:xfrm>
              <a:prstGeom prst="trapezoid">
                <a:avLst>
                  <a:gd name="adj" fmla="val 2500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1" name="Google Shape;1001;p52"/>
              <p:cNvSpPr/>
              <p:nvPr/>
            </p:nvSpPr>
            <p:spPr>
              <a:xfrm>
                <a:off x="6443558" y="5162731"/>
                <a:ext cx="640487" cy="399869"/>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02" name="Google Shape;1002;p52"/>
            <p:cNvGrpSpPr/>
            <p:nvPr/>
          </p:nvGrpSpPr>
          <p:grpSpPr>
            <a:xfrm>
              <a:off x="7300192" y="4766094"/>
              <a:ext cx="500332" cy="459236"/>
              <a:chOff x="6376458" y="4851543"/>
              <a:chExt cx="774687" cy="711057"/>
            </a:xfrm>
          </p:grpSpPr>
          <p:sp>
            <p:nvSpPr>
              <p:cNvPr id="1003" name="Google Shape;1003;p52"/>
              <p:cNvSpPr/>
              <p:nvPr/>
            </p:nvSpPr>
            <p:spPr>
              <a:xfrm>
                <a:off x="6376458" y="4851543"/>
                <a:ext cx="774687" cy="311188"/>
              </a:xfrm>
              <a:prstGeom prst="trapezoid">
                <a:avLst>
                  <a:gd name="adj" fmla="val 2500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4" name="Google Shape;1004;p52"/>
              <p:cNvSpPr/>
              <p:nvPr/>
            </p:nvSpPr>
            <p:spPr>
              <a:xfrm>
                <a:off x="6443558" y="5162731"/>
                <a:ext cx="640487" cy="399869"/>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05" name="Google Shape;1005;p52"/>
            <p:cNvGrpSpPr/>
            <p:nvPr/>
          </p:nvGrpSpPr>
          <p:grpSpPr>
            <a:xfrm>
              <a:off x="7417875" y="5350905"/>
              <a:ext cx="500332" cy="459236"/>
              <a:chOff x="6376458" y="4851543"/>
              <a:chExt cx="774687" cy="711057"/>
            </a:xfrm>
          </p:grpSpPr>
          <p:sp>
            <p:nvSpPr>
              <p:cNvPr id="1006" name="Google Shape;1006;p52"/>
              <p:cNvSpPr/>
              <p:nvPr/>
            </p:nvSpPr>
            <p:spPr>
              <a:xfrm>
                <a:off x="6376458" y="4851543"/>
                <a:ext cx="774687" cy="311188"/>
              </a:xfrm>
              <a:prstGeom prst="trapezoid">
                <a:avLst>
                  <a:gd name="adj" fmla="val 2500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7" name="Google Shape;1007;p52"/>
              <p:cNvSpPr/>
              <p:nvPr/>
            </p:nvSpPr>
            <p:spPr>
              <a:xfrm>
                <a:off x="6443558" y="5162731"/>
                <a:ext cx="640487" cy="399869"/>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008" name="Google Shape;1008;p52"/>
          <p:cNvSpPr/>
          <p:nvPr/>
        </p:nvSpPr>
        <p:spPr>
          <a:xfrm>
            <a:off x="1009650" y="5029200"/>
            <a:ext cx="7551054" cy="1080816"/>
          </a:xfrm>
          <a:prstGeom prst="roundRect">
            <a:avLst>
              <a:gd name="adj" fmla="val 1666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Les soins basés sur la famille et la communauté sont toujours préférés</a:t>
            </a:r>
            <a:endParaRPr sz="1800">
              <a:solidFill>
                <a:schemeClr val="lt1"/>
              </a:solidFill>
              <a:latin typeface="Arial"/>
              <a:ea typeface="Arial"/>
              <a:cs typeface="Arial"/>
              <a:sym typeface="Arial"/>
            </a:endParaRPr>
          </a:p>
        </p:txBody>
      </p:sp>
      <p:sp>
        <p:nvSpPr>
          <p:cNvPr id="1009" name="Google Shape;1009;p5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Types de soins provisoires</a:t>
            </a:r>
            <a:endParaRPr/>
          </a:p>
        </p:txBody>
      </p:sp>
      <p:sp>
        <p:nvSpPr>
          <p:cNvPr id="1010" name="Google Shape;1010;p52"/>
          <p:cNvSpPr txBox="1"/>
          <p:nvPr/>
        </p:nvSpPr>
        <p:spPr>
          <a:xfrm>
            <a:off x="9033281" y="3703458"/>
            <a:ext cx="211455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Centres de soins d'urgence et refuges</a:t>
            </a:r>
            <a:endParaRPr sz="1800">
              <a:solidFill>
                <a:schemeClr val="dk1"/>
              </a:solidFill>
              <a:latin typeface="Arial"/>
              <a:ea typeface="Arial"/>
              <a:cs typeface="Arial"/>
              <a:sym typeface="Arial"/>
            </a:endParaRPr>
          </a:p>
        </p:txBody>
      </p:sp>
      <p:pic>
        <p:nvPicPr>
          <p:cNvPr id="1011" name="Google Shape;1011;p52" descr="Schoolhouse with solid fill"/>
          <p:cNvPicPr preferRelativeResize="0"/>
          <p:nvPr/>
        </p:nvPicPr>
        <p:blipFill rotWithShape="1">
          <a:blip r:embed="rId3">
            <a:alphaModFix/>
          </a:blip>
          <a:srcRect/>
          <a:stretch/>
        </p:blipFill>
        <p:spPr>
          <a:xfrm>
            <a:off x="9033281" y="1438248"/>
            <a:ext cx="2114550" cy="2114550"/>
          </a:xfrm>
          <a:prstGeom prst="rect">
            <a:avLst/>
          </a:prstGeom>
          <a:noFill/>
          <a:ln>
            <a:noFill/>
          </a:ln>
        </p:spPr>
      </p:pic>
      <p:sp>
        <p:nvSpPr>
          <p:cNvPr id="1012" name="Google Shape;1012;p52"/>
          <p:cNvSpPr txBox="1"/>
          <p:nvPr/>
        </p:nvSpPr>
        <p:spPr>
          <a:xfrm>
            <a:off x="4411719" y="3703458"/>
            <a:ext cx="192725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Famille d'accueil en attente</a:t>
            </a:r>
            <a:endParaRPr sz="1800">
              <a:solidFill>
                <a:schemeClr val="dk1"/>
              </a:solidFill>
              <a:latin typeface="Arial"/>
              <a:ea typeface="Arial"/>
              <a:cs typeface="Arial"/>
              <a:sym typeface="Arial"/>
            </a:endParaRPr>
          </a:p>
        </p:txBody>
      </p:sp>
      <p:sp>
        <p:nvSpPr>
          <p:cNvPr id="1013" name="Google Shape;1013;p52"/>
          <p:cNvSpPr txBox="1"/>
          <p:nvPr/>
        </p:nvSpPr>
        <p:spPr>
          <a:xfrm>
            <a:off x="859122" y="3714658"/>
            <a:ext cx="2969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Prise en charge par la famille élargie, les voisins ou les amis de la famille qui connaissent l'enfant</a:t>
            </a:r>
            <a:endParaRPr sz="1800">
              <a:solidFill>
                <a:schemeClr val="dk1"/>
              </a:solidFill>
              <a:latin typeface="Arial"/>
              <a:ea typeface="Arial"/>
              <a:cs typeface="Arial"/>
              <a:sym typeface="Arial"/>
            </a:endParaRPr>
          </a:p>
        </p:txBody>
      </p:sp>
      <p:sp>
        <p:nvSpPr>
          <p:cNvPr id="1014" name="Google Shape;1014;p52"/>
          <p:cNvSpPr txBox="1"/>
          <p:nvPr/>
        </p:nvSpPr>
        <p:spPr>
          <a:xfrm>
            <a:off x="6714546" y="3703458"/>
            <a:ext cx="184615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Soins en petits groupes au sein de la communauté</a:t>
            </a:r>
            <a:endParaRPr sz="1800">
              <a:solidFill>
                <a:schemeClr val="dk1"/>
              </a:solidFill>
              <a:latin typeface="Arial"/>
              <a:ea typeface="Arial"/>
              <a:cs typeface="Arial"/>
              <a:sym typeface="Arial"/>
            </a:endParaRPr>
          </a:p>
        </p:txBody>
      </p:sp>
      <p:sp>
        <p:nvSpPr>
          <p:cNvPr id="1015" name="Google Shape;1015;p52"/>
          <p:cNvSpPr/>
          <p:nvPr/>
        </p:nvSpPr>
        <p:spPr>
          <a:xfrm>
            <a:off x="8896350" y="5029200"/>
            <a:ext cx="2562225" cy="1080816"/>
          </a:xfrm>
          <a:prstGeom prst="roundRect">
            <a:avLst>
              <a:gd name="adj" fmla="val 16667"/>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Les soins résidentiels doivent être de faible ampleur et temporaires</a:t>
            </a:r>
            <a:endParaRPr sz="1800">
              <a:solidFill>
                <a:schemeClr val="lt1"/>
              </a:solidFill>
              <a:latin typeface="Arial"/>
              <a:ea typeface="Arial"/>
              <a:cs typeface="Arial"/>
              <a:sym typeface="Arial"/>
            </a:endParaRPr>
          </a:p>
        </p:txBody>
      </p:sp>
      <p:grpSp>
        <p:nvGrpSpPr>
          <p:cNvPr id="1016" name="Google Shape;1016;p52"/>
          <p:cNvGrpSpPr/>
          <p:nvPr/>
        </p:nvGrpSpPr>
        <p:grpSpPr>
          <a:xfrm>
            <a:off x="4701952" y="1899921"/>
            <a:ext cx="1291368" cy="1459784"/>
            <a:chOff x="4354757" y="1735599"/>
            <a:chExt cx="1066174" cy="1205221"/>
          </a:xfrm>
        </p:grpSpPr>
        <p:grpSp>
          <p:nvGrpSpPr>
            <p:cNvPr id="1017" name="Google Shape;1017;p52"/>
            <p:cNvGrpSpPr/>
            <p:nvPr/>
          </p:nvGrpSpPr>
          <p:grpSpPr>
            <a:xfrm>
              <a:off x="5047267" y="1735599"/>
              <a:ext cx="373664" cy="1205221"/>
              <a:chOff x="4045582" y="1684320"/>
              <a:chExt cx="350098" cy="1129211"/>
            </a:xfrm>
          </p:grpSpPr>
          <p:sp>
            <p:nvSpPr>
              <p:cNvPr id="1018" name="Google Shape;1018;p52"/>
              <p:cNvSpPr/>
              <p:nvPr/>
            </p:nvSpPr>
            <p:spPr>
              <a:xfrm>
                <a:off x="4045582" y="2069359"/>
                <a:ext cx="350098" cy="744172"/>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9" name="Google Shape;1019;p52"/>
              <p:cNvSpPr/>
              <p:nvPr/>
            </p:nvSpPr>
            <p:spPr>
              <a:xfrm>
                <a:off x="4064379" y="1684320"/>
                <a:ext cx="328890" cy="328891"/>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20" name="Google Shape;1020;p52"/>
            <p:cNvGrpSpPr/>
            <p:nvPr/>
          </p:nvGrpSpPr>
          <p:grpSpPr>
            <a:xfrm>
              <a:off x="4354757" y="1735599"/>
              <a:ext cx="535513" cy="1205221"/>
              <a:chOff x="3000654" y="1516217"/>
              <a:chExt cx="245039" cy="551483"/>
            </a:xfrm>
          </p:grpSpPr>
          <p:grpSp>
            <p:nvGrpSpPr>
              <p:cNvPr id="1021" name="Google Shape;1021;p52"/>
              <p:cNvGrpSpPr/>
              <p:nvPr/>
            </p:nvGrpSpPr>
            <p:grpSpPr>
              <a:xfrm>
                <a:off x="3036509" y="1516217"/>
                <a:ext cx="172158" cy="551483"/>
                <a:chOff x="4043172" y="1684320"/>
                <a:chExt cx="352508" cy="1129211"/>
              </a:xfrm>
            </p:grpSpPr>
            <p:sp>
              <p:nvSpPr>
                <p:cNvPr id="1022" name="Google Shape;1022;p52"/>
                <p:cNvSpPr/>
                <p:nvPr/>
              </p:nvSpPr>
              <p:spPr>
                <a:xfrm>
                  <a:off x="4045582" y="2069359"/>
                  <a:ext cx="350098" cy="744172"/>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3" name="Google Shape;1023;p52"/>
                <p:cNvSpPr/>
                <p:nvPr/>
              </p:nvSpPr>
              <p:spPr>
                <a:xfrm>
                  <a:off x="4043172" y="1684320"/>
                  <a:ext cx="328891" cy="328891"/>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24" name="Google Shape;1024;p52"/>
              <p:cNvSpPr/>
              <p:nvPr/>
            </p:nvSpPr>
            <p:spPr>
              <a:xfrm rot="10800000">
                <a:off x="3000654" y="1805724"/>
                <a:ext cx="245039" cy="261975"/>
              </a:xfrm>
              <a:prstGeom prst="flowChartManualOperation">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25" name="Google Shape;1025;p52"/>
          <p:cNvGrpSpPr/>
          <p:nvPr/>
        </p:nvGrpSpPr>
        <p:grpSpPr>
          <a:xfrm>
            <a:off x="1492448" y="2154165"/>
            <a:ext cx="556691" cy="629293"/>
            <a:chOff x="4354757" y="1735599"/>
            <a:chExt cx="1066174" cy="1205221"/>
          </a:xfrm>
        </p:grpSpPr>
        <p:grpSp>
          <p:nvGrpSpPr>
            <p:cNvPr id="1026" name="Google Shape;1026;p52"/>
            <p:cNvGrpSpPr/>
            <p:nvPr/>
          </p:nvGrpSpPr>
          <p:grpSpPr>
            <a:xfrm>
              <a:off x="5047267" y="1735599"/>
              <a:ext cx="373664" cy="1205221"/>
              <a:chOff x="4045582" y="1684320"/>
              <a:chExt cx="350098" cy="1129211"/>
            </a:xfrm>
          </p:grpSpPr>
          <p:sp>
            <p:nvSpPr>
              <p:cNvPr id="1027" name="Google Shape;1027;p52"/>
              <p:cNvSpPr/>
              <p:nvPr/>
            </p:nvSpPr>
            <p:spPr>
              <a:xfrm>
                <a:off x="4045582" y="2069359"/>
                <a:ext cx="350098" cy="744172"/>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8" name="Google Shape;1028;p52"/>
              <p:cNvSpPr/>
              <p:nvPr/>
            </p:nvSpPr>
            <p:spPr>
              <a:xfrm>
                <a:off x="4064379" y="1684320"/>
                <a:ext cx="328890" cy="328891"/>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29" name="Google Shape;1029;p52"/>
            <p:cNvGrpSpPr/>
            <p:nvPr/>
          </p:nvGrpSpPr>
          <p:grpSpPr>
            <a:xfrm>
              <a:off x="4354757" y="1735599"/>
              <a:ext cx="535513" cy="1205221"/>
              <a:chOff x="3000654" y="1516217"/>
              <a:chExt cx="245039" cy="551483"/>
            </a:xfrm>
          </p:grpSpPr>
          <p:grpSp>
            <p:nvGrpSpPr>
              <p:cNvPr id="1030" name="Google Shape;1030;p52"/>
              <p:cNvGrpSpPr/>
              <p:nvPr/>
            </p:nvGrpSpPr>
            <p:grpSpPr>
              <a:xfrm>
                <a:off x="3036509" y="1516217"/>
                <a:ext cx="172158" cy="551483"/>
                <a:chOff x="4043172" y="1684320"/>
                <a:chExt cx="352508" cy="1129211"/>
              </a:xfrm>
            </p:grpSpPr>
            <p:sp>
              <p:nvSpPr>
                <p:cNvPr id="1031" name="Google Shape;1031;p52"/>
                <p:cNvSpPr/>
                <p:nvPr/>
              </p:nvSpPr>
              <p:spPr>
                <a:xfrm>
                  <a:off x="4045582" y="2069359"/>
                  <a:ext cx="350098" cy="744172"/>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2" name="Google Shape;1032;p52"/>
                <p:cNvSpPr/>
                <p:nvPr/>
              </p:nvSpPr>
              <p:spPr>
                <a:xfrm>
                  <a:off x="4043172" y="1684320"/>
                  <a:ext cx="328891" cy="328891"/>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33" name="Google Shape;1033;p52"/>
              <p:cNvSpPr/>
              <p:nvPr/>
            </p:nvSpPr>
            <p:spPr>
              <a:xfrm rot="10800000">
                <a:off x="3000654" y="1805724"/>
                <a:ext cx="245039" cy="261975"/>
              </a:xfrm>
              <a:prstGeom prst="flowChartManualOperation">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34" name="Google Shape;1034;p52"/>
          <p:cNvGrpSpPr/>
          <p:nvPr/>
        </p:nvGrpSpPr>
        <p:grpSpPr>
          <a:xfrm>
            <a:off x="2225289" y="2909529"/>
            <a:ext cx="186176" cy="413844"/>
            <a:chOff x="9678219" y="2378942"/>
            <a:chExt cx="376358" cy="836593"/>
          </a:xfrm>
        </p:grpSpPr>
        <p:sp>
          <p:nvSpPr>
            <p:cNvPr id="1035" name="Google Shape;1035;p52"/>
            <p:cNvSpPr/>
            <p:nvPr/>
          </p:nvSpPr>
          <p:spPr>
            <a:xfrm>
              <a:off x="9680979" y="2819938"/>
              <a:ext cx="372128" cy="395597"/>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6" name="Google Shape;1036;p52"/>
            <p:cNvSpPr/>
            <p:nvPr/>
          </p:nvSpPr>
          <p:spPr>
            <a:xfrm>
              <a:off x="9678219" y="2378942"/>
              <a:ext cx="376358" cy="376358"/>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37" name="Google Shape;1037;p52"/>
          <p:cNvGrpSpPr/>
          <p:nvPr/>
        </p:nvGrpSpPr>
        <p:grpSpPr>
          <a:xfrm>
            <a:off x="6970801" y="1638735"/>
            <a:ext cx="1075133" cy="1684638"/>
            <a:chOff x="6940270" y="1919674"/>
            <a:chExt cx="919024" cy="1440029"/>
          </a:xfrm>
        </p:grpSpPr>
        <p:grpSp>
          <p:nvGrpSpPr>
            <p:cNvPr id="1038" name="Google Shape;1038;p52"/>
            <p:cNvGrpSpPr/>
            <p:nvPr/>
          </p:nvGrpSpPr>
          <p:grpSpPr>
            <a:xfrm>
              <a:off x="7275636" y="2714386"/>
              <a:ext cx="186176" cy="500303"/>
              <a:chOff x="9678219" y="2378942"/>
              <a:chExt cx="376358" cy="1011371"/>
            </a:xfrm>
          </p:grpSpPr>
          <p:sp>
            <p:nvSpPr>
              <p:cNvPr id="1039" name="Google Shape;1039;p52"/>
              <p:cNvSpPr/>
              <p:nvPr/>
            </p:nvSpPr>
            <p:spPr>
              <a:xfrm>
                <a:off x="9680978" y="2819938"/>
                <a:ext cx="372129" cy="570375"/>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0" name="Google Shape;1040;p52"/>
              <p:cNvSpPr/>
              <p:nvPr/>
            </p:nvSpPr>
            <p:spPr>
              <a:xfrm>
                <a:off x="9678219" y="2378942"/>
                <a:ext cx="376358" cy="376358"/>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41" name="Google Shape;1041;p52"/>
            <p:cNvGrpSpPr/>
            <p:nvPr/>
          </p:nvGrpSpPr>
          <p:grpSpPr>
            <a:xfrm>
              <a:off x="7614641" y="2842499"/>
              <a:ext cx="186176" cy="413844"/>
              <a:chOff x="9678219" y="2378942"/>
              <a:chExt cx="376358" cy="836593"/>
            </a:xfrm>
          </p:grpSpPr>
          <p:sp>
            <p:nvSpPr>
              <p:cNvPr id="1042" name="Google Shape;1042;p52"/>
              <p:cNvSpPr/>
              <p:nvPr/>
            </p:nvSpPr>
            <p:spPr>
              <a:xfrm>
                <a:off x="9680979" y="2819938"/>
                <a:ext cx="372128" cy="395597"/>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3" name="Google Shape;1043;p52"/>
              <p:cNvSpPr/>
              <p:nvPr/>
            </p:nvSpPr>
            <p:spPr>
              <a:xfrm>
                <a:off x="9678219" y="2378942"/>
                <a:ext cx="376358" cy="376358"/>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44" name="Google Shape;1044;p52"/>
            <p:cNvGrpSpPr/>
            <p:nvPr/>
          </p:nvGrpSpPr>
          <p:grpSpPr>
            <a:xfrm>
              <a:off x="6965515" y="2945859"/>
              <a:ext cx="186176" cy="413844"/>
              <a:chOff x="9678219" y="2378942"/>
              <a:chExt cx="376358" cy="836593"/>
            </a:xfrm>
          </p:grpSpPr>
          <p:sp>
            <p:nvSpPr>
              <p:cNvPr id="1045" name="Google Shape;1045;p52"/>
              <p:cNvSpPr/>
              <p:nvPr/>
            </p:nvSpPr>
            <p:spPr>
              <a:xfrm>
                <a:off x="9680979" y="2819938"/>
                <a:ext cx="372128" cy="395597"/>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6" name="Google Shape;1046;p52"/>
              <p:cNvSpPr/>
              <p:nvPr/>
            </p:nvSpPr>
            <p:spPr>
              <a:xfrm>
                <a:off x="9678219" y="2378942"/>
                <a:ext cx="376358" cy="376358"/>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47" name="Google Shape;1047;p52"/>
            <p:cNvGrpSpPr/>
            <p:nvPr/>
          </p:nvGrpSpPr>
          <p:grpSpPr>
            <a:xfrm>
              <a:off x="7319772" y="1919674"/>
              <a:ext cx="539522" cy="762056"/>
              <a:chOff x="4354757" y="1735599"/>
              <a:chExt cx="1086456" cy="1534582"/>
            </a:xfrm>
          </p:grpSpPr>
          <p:grpSp>
            <p:nvGrpSpPr>
              <p:cNvPr id="1048" name="Google Shape;1048;p52"/>
              <p:cNvGrpSpPr/>
              <p:nvPr/>
            </p:nvGrpSpPr>
            <p:grpSpPr>
              <a:xfrm>
                <a:off x="5067549" y="2064960"/>
                <a:ext cx="373664" cy="1205221"/>
                <a:chOff x="4064585" y="1992909"/>
                <a:chExt cx="350098" cy="1129211"/>
              </a:xfrm>
            </p:grpSpPr>
            <p:sp>
              <p:nvSpPr>
                <p:cNvPr id="1049" name="Google Shape;1049;p52"/>
                <p:cNvSpPr/>
                <p:nvPr/>
              </p:nvSpPr>
              <p:spPr>
                <a:xfrm>
                  <a:off x="4064585" y="2377949"/>
                  <a:ext cx="350098" cy="744171"/>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0" name="Google Shape;1050;p52"/>
                <p:cNvSpPr/>
                <p:nvPr/>
              </p:nvSpPr>
              <p:spPr>
                <a:xfrm>
                  <a:off x="4083380" y="1992909"/>
                  <a:ext cx="328890" cy="328891"/>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51" name="Google Shape;1051;p52"/>
              <p:cNvGrpSpPr/>
              <p:nvPr/>
            </p:nvGrpSpPr>
            <p:grpSpPr>
              <a:xfrm>
                <a:off x="4354757" y="1735599"/>
                <a:ext cx="535513" cy="1205221"/>
                <a:chOff x="3000654" y="1516217"/>
                <a:chExt cx="245039" cy="551483"/>
              </a:xfrm>
            </p:grpSpPr>
            <p:grpSp>
              <p:nvGrpSpPr>
                <p:cNvPr id="1052" name="Google Shape;1052;p52"/>
                <p:cNvGrpSpPr/>
                <p:nvPr/>
              </p:nvGrpSpPr>
              <p:grpSpPr>
                <a:xfrm>
                  <a:off x="3036509" y="1516217"/>
                  <a:ext cx="172158" cy="551483"/>
                  <a:chOff x="4043172" y="1684320"/>
                  <a:chExt cx="352508" cy="1129211"/>
                </a:xfrm>
              </p:grpSpPr>
              <p:sp>
                <p:nvSpPr>
                  <p:cNvPr id="1053" name="Google Shape;1053;p52"/>
                  <p:cNvSpPr/>
                  <p:nvPr/>
                </p:nvSpPr>
                <p:spPr>
                  <a:xfrm>
                    <a:off x="4045582" y="2069359"/>
                    <a:ext cx="350098" cy="744172"/>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4" name="Google Shape;1054;p52"/>
                  <p:cNvSpPr/>
                  <p:nvPr/>
                </p:nvSpPr>
                <p:spPr>
                  <a:xfrm>
                    <a:off x="4043172" y="1684320"/>
                    <a:ext cx="328891" cy="328891"/>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55" name="Google Shape;1055;p52"/>
                <p:cNvSpPr/>
                <p:nvPr/>
              </p:nvSpPr>
              <p:spPr>
                <a:xfrm rot="10800000">
                  <a:off x="3000654" y="1805724"/>
                  <a:ext cx="245039" cy="261975"/>
                </a:xfrm>
                <a:prstGeom prst="flowChartManualOperation">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56" name="Google Shape;1056;p52"/>
            <p:cNvGrpSpPr/>
            <p:nvPr/>
          </p:nvGrpSpPr>
          <p:grpSpPr>
            <a:xfrm>
              <a:off x="6940270" y="2336943"/>
              <a:ext cx="186176" cy="529931"/>
              <a:chOff x="9678219" y="2378942"/>
              <a:chExt cx="376358" cy="1071265"/>
            </a:xfrm>
          </p:grpSpPr>
          <p:sp>
            <p:nvSpPr>
              <p:cNvPr id="1057" name="Google Shape;1057;p52"/>
              <p:cNvSpPr/>
              <p:nvPr/>
            </p:nvSpPr>
            <p:spPr>
              <a:xfrm>
                <a:off x="9680978" y="2819938"/>
                <a:ext cx="372129" cy="630269"/>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8" name="Google Shape;1058;p52"/>
              <p:cNvSpPr/>
              <p:nvPr/>
            </p:nvSpPr>
            <p:spPr>
              <a:xfrm>
                <a:off x="9678219" y="2378942"/>
                <a:ext cx="376358" cy="376358"/>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5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Le retrait des soins en dernier recours</a:t>
            </a:r>
            <a:endParaRPr/>
          </a:p>
        </p:txBody>
      </p:sp>
      <p:grpSp>
        <p:nvGrpSpPr>
          <p:cNvPr id="1065" name="Google Shape;1065;p53"/>
          <p:cNvGrpSpPr/>
          <p:nvPr/>
        </p:nvGrpSpPr>
        <p:grpSpPr>
          <a:xfrm>
            <a:off x="9994118" y="33917"/>
            <a:ext cx="2057602" cy="1975956"/>
            <a:chOff x="9994118" y="33917"/>
            <a:chExt cx="2057602" cy="1975956"/>
          </a:xfrm>
        </p:grpSpPr>
        <p:sp>
          <p:nvSpPr>
            <p:cNvPr id="1066" name="Google Shape;1066;p53"/>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67" name="Google Shape;1067;p53"/>
            <p:cNvGrpSpPr/>
            <p:nvPr/>
          </p:nvGrpSpPr>
          <p:grpSpPr>
            <a:xfrm>
              <a:off x="10621771" y="762700"/>
              <a:ext cx="562136" cy="634675"/>
              <a:chOff x="760175" y="830142"/>
              <a:chExt cx="867619" cy="979579"/>
            </a:xfrm>
          </p:grpSpPr>
          <p:sp>
            <p:nvSpPr>
              <p:cNvPr id="1068" name="Google Shape;1068;p53"/>
              <p:cNvSpPr/>
              <p:nvPr/>
            </p:nvSpPr>
            <p:spPr>
              <a:xfrm>
                <a:off x="864636" y="830142"/>
                <a:ext cx="763158"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83</a:t>
                </a:r>
                <a:endParaRPr/>
              </a:p>
            </p:txBody>
          </p:sp>
          <p:sp>
            <p:nvSpPr>
              <p:cNvPr id="1069" name="Google Shape;1069;p53"/>
              <p:cNvSpPr/>
              <p:nvPr/>
            </p:nvSpPr>
            <p:spPr>
              <a:xfrm>
                <a:off x="760175" y="830144"/>
                <a:ext cx="149292" cy="979577"/>
              </a:xfrm>
              <a:prstGeom prst="rect">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70" name="Google Shape;1070;p53"/>
            <p:cNvGrpSpPr/>
            <p:nvPr/>
          </p:nvGrpSpPr>
          <p:grpSpPr>
            <a:xfrm>
              <a:off x="11325415" y="762701"/>
              <a:ext cx="182192" cy="634674"/>
              <a:chOff x="2121762" y="2323619"/>
              <a:chExt cx="200378" cy="825210"/>
            </a:xfrm>
          </p:grpSpPr>
          <p:sp>
            <p:nvSpPr>
              <p:cNvPr id="1071" name="Google Shape;1071;p53"/>
              <p:cNvSpPr/>
              <p:nvPr/>
            </p:nvSpPr>
            <p:spPr>
              <a:xfrm>
                <a:off x="2121763" y="2323619"/>
                <a:ext cx="200377" cy="172739"/>
              </a:xfrm>
              <a:prstGeom prst="triangle">
                <a:avLst>
                  <a:gd name="adj" fmla="val 5000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2" name="Google Shape;1072;p53"/>
              <p:cNvSpPr/>
              <p:nvPr/>
            </p:nvSpPr>
            <p:spPr>
              <a:xfrm>
                <a:off x="2121762" y="2496169"/>
                <a:ext cx="200377" cy="65266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cxnSp>
        <p:nvCxnSpPr>
          <p:cNvPr id="1073" name="Google Shape;1073;p53"/>
          <p:cNvCxnSpPr/>
          <p:nvPr/>
        </p:nvCxnSpPr>
        <p:spPr>
          <a:xfrm>
            <a:off x="4031468" y="3010538"/>
            <a:ext cx="5168900" cy="0"/>
          </a:xfrm>
          <a:prstGeom prst="straightConnector1">
            <a:avLst/>
          </a:prstGeom>
          <a:noFill/>
          <a:ln w="152400" cap="flat" cmpd="sng">
            <a:solidFill>
              <a:schemeClr val="dk1"/>
            </a:solidFill>
            <a:prstDash val="solid"/>
            <a:miter lim="800000"/>
            <a:headEnd type="none" w="sm" len="sm"/>
            <a:tailEnd type="triangle" w="med" len="med"/>
          </a:ln>
        </p:spPr>
      </p:cxnSp>
      <p:sp>
        <p:nvSpPr>
          <p:cNvPr id="1074" name="Google Shape;1074;p53"/>
          <p:cNvSpPr/>
          <p:nvPr/>
        </p:nvSpPr>
        <p:spPr>
          <a:xfrm>
            <a:off x="4018768" y="1820692"/>
            <a:ext cx="3810000" cy="444500"/>
          </a:xfrm>
          <a:custGeom>
            <a:avLst/>
            <a:gdLst/>
            <a:ahLst/>
            <a:cxnLst/>
            <a:rect l="l" t="t" r="r" b="b"/>
            <a:pathLst>
              <a:path w="3810000" h="444500" extrusionOk="0">
                <a:moveTo>
                  <a:pt x="0" y="444500"/>
                </a:moveTo>
                <a:lnTo>
                  <a:pt x="2336800" y="444500"/>
                </a:lnTo>
                <a:lnTo>
                  <a:pt x="3810000" y="0"/>
                </a:lnTo>
              </a:path>
            </a:pathLst>
          </a:custGeom>
          <a:noFill/>
          <a:ln w="152400" cap="flat" cmpd="sng">
            <a:solidFill>
              <a:schemeClr val="dk1"/>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5" name="Google Shape;1075;p53"/>
          <p:cNvSpPr/>
          <p:nvPr/>
        </p:nvSpPr>
        <p:spPr>
          <a:xfrm>
            <a:off x="4031468" y="3670564"/>
            <a:ext cx="5537200" cy="584200"/>
          </a:xfrm>
          <a:custGeom>
            <a:avLst/>
            <a:gdLst/>
            <a:ahLst/>
            <a:cxnLst/>
            <a:rect l="l" t="t" r="r" b="b"/>
            <a:pathLst>
              <a:path w="5537200" h="584200" extrusionOk="0">
                <a:moveTo>
                  <a:pt x="0" y="304800"/>
                </a:moveTo>
                <a:lnTo>
                  <a:pt x="1485900" y="0"/>
                </a:lnTo>
                <a:lnTo>
                  <a:pt x="2755900" y="482600"/>
                </a:lnTo>
                <a:lnTo>
                  <a:pt x="5537200" y="584200"/>
                </a:lnTo>
              </a:path>
            </a:pathLst>
          </a:custGeom>
          <a:noFill/>
          <a:ln w="152400" cap="flat" cmpd="sng">
            <a:solidFill>
              <a:schemeClr val="dk1"/>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6" name="Google Shape;1076;p53"/>
          <p:cNvSpPr/>
          <p:nvPr/>
        </p:nvSpPr>
        <p:spPr>
          <a:xfrm>
            <a:off x="4018768" y="4642536"/>
            <a:ext cx="2209800" cy="838200"/>
          </a:xfrm>
          <a:custGeom>
            <a:avLst/>
            <a:gdLst/>
            <a:ahLst/>
            <a:cxnLst/>
            <a:rect l="l" t="t" r="r" b="b"/>
            <a:pathLst>
              <a:path w="2209800" h="838200" extrusionOk="0">
                <a:moveTo>
                  <a:pt x="0" y="0"/>
                </a:moveTo>
                <a:lnTo>
                  <a:pt x="1473200" y="215900"/>
                </a:lnTo>
                <a:lnTo>
                  <a:pt x="2209800" y="838200"/>
                </a:lnTo>
              </a:path>
            </a:pathLst>
          </a:custGeom>
          <a:noFill/>
          <a:ln w="152400" cap="flat" cmpd="sng">
            <a:solidFill>
              <a:srgbClr val="156995"/>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7" name="Google Shape;1077;p53"/>
          <p:cNvSpPr txBox="1"/>
          <p:nvPr/>
        </p:nvSpPr>
        <p:spPr>
          <a:xfrm>
            <a:off x="6514318" y="5397071"/>
            <a:ext cx="34798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156995"/>
                </a:solidFill>
                <a:latin typeface="Arial"/>
                <a:ea typeface="Arial"/>
                <a:cs typeface="Arial"/>
                <a:sym typeface="Arial"/>
              </a:rPr>
              <a:t>Retrait des soins</a:t>
            </a:r>
            <a:endParaRPr sz="2400">
              <a:solidFill>
                <a:srgbClr val="156995"/>
              </a:solidFill>
              <a:latin typeface="Arial"/>
              <a:ea typeface="Arial"/>
              <a:cs typeface="Arial"/>
              <a:sym typeface="Arial"/>
            </a:endParaRPr>
          </a:p>
        </p:txBody>
      </p:sp>
      <p:sp>
        <p:nvSpPr>
          <p:cNvPr id="1078" name="Google Shape;1078;p53"/>
          <p:cNvSpPr txBox="1"/>
          <p:nvPr/>
        </p:nvSpPr>
        <p:spPr>
          <a:xfrm>
            <a:off x="2173686" y="2009873"/>
            <a:ext cx="16764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1</a:t>
            </a:r>
            <a:r>
              <a:rPr lang="en-GB" sz="2400" baseline="30000">
                <a:solidFill>
                  <a:schemeClr val="dk1"/>
                </a:solidFill>
                <a:latin typeface="Arial"/>
                <a:ea typeface="Arial"/>
                <a:cs typeface="Arial"/>
                <a:sym typeface="Arial"/>
              </a:rPr>
              <a:t>st</a:t>
            </a:r>
            <a:r>
              <a:rPr lang="en-GB" sz="2400">
                <a:solidFill>
                  <a:schemeClr val="dk1"/>
                </a:solidFill>
                <a:latin typeface="Arial"/>
                <a:ea typeface="Arial"/>
                <a:cs typeface="Arial"/>
                <a:sym typeface="Arial"/>
              </a:rPr>
              <a:t> option</a:t>
            </a:r>
            <a:endParaRPr sz="2400">
              <a:solidFill>
                <a:schemeClr val="dk1"/>
              </a:solidFill>
              <a:latin typeface="Arial"/>
              <a:ea typeface="Arial"/>
              <a:cs typeface="Arial"/>
              <a:sym typeface="Arial"/>
            </a:endParaRPr>
          </a:p>
        </p:txBody>
      </p:sp>
      <p:sp>
        <p:nvSpPr>
          <p:cNvPr id="1079" name="Google Shape;1079;p53"/>
          <p:cNvSpPr txBox="1"/>
          <p:nvPr/>
        </p:nvSpPr>
        <p:spPr>
          <a:xfrm>
            <a:off x="2173686" y="2810483"/>
            <a:ext cx="16764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2</a:t>
            </a:r>
            <a:r>
              <a:rPr lang="en-GB" sz="2400" baseline="30000">
                <a:solidFill>
                  <a:schemeClr val="dk1"/>
                </a:solidFill>
                <a:latin typeface="Arial"/>
                <a:ea typeface="Arial"/>
                <a:cs typeface="Arial"/>
                <a:sym typeface="Arial"/>
              </a:rPr>
              <a:t>nd</a:t>
            </a:r>
            <a:r>
              <a:rPr lang="en-GB" sz="2400">
                <a:solidFill>
                  <a:schemeClr val="dk1"/>
                </a:solidFill>
                <a:latin typeface="Arial"/>
                <a:ea typeface="Arial"/>
                <a:cs typeface="Arial"/>
                <a:sym typeface="Arial"/>
              </a:rPr>
              <a:t> option</a:t>
            </a:r>
            <a:endParaRPr sz="2400">
              <a:solidFill>
                <a:schemeClr val="dk1"/>
              </a:solidFill>
              <a:latin typeface="Arial"/>
              <a:ea typeface="Arial"/>
              <a:cs typeface="Arial"/>
              <a:sym typeface="Arial"/>
            </a:endParaRPr>
          </a:p>
        </p:txBody>
      </p:sp>
      <p:sp>
        <p:nvSpPr>
          <p:cNvPr id="1080" name="Google Shape;1080;p53"/>
          <p:cNvSpPr txBox="1"/>
          <p:nvPr/>
        </p:nvSpPr>
        <p:spPr>
          <a:xfrm>
            <a:off x="2173686" y="3611093"/>
            <a:ext cx="16764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a:ea typeface="Arial"/>
                <a:cs typeface="Arial"/>
                <a:sym typeface="Arial"/>
              </a:rPr>
              <a:t>3</a:t>
            </a:r>
            <a:r>
              <a:rPr lang="en-GB" sz="2400" baseline="30000" dirty="0">
                <a:solidFill>
                  <a:schemeClr val="dk1"/>
                </a:solidFill>
                <a:latin typeface="Arial"/>
                <a:ea typeface="Arial"/>
                <a:cs typeface="Arial"/>
                <a:sym typeface="Arial"/>
              </a:rPr>
              <a:t>rd</a:t>
            </a:r>
            <a:r>
              <a:rPr lang="en-GB" sz="2400" dirty="0">
                <a:solidFill>
                  <a:schemeClr val="dk1"/>
                </a:solidFill>
                <a:latin typeface="Arial"/>
                <a:ea typeface="Arial"/>
                <a:cs typeface="Arial"/>
                <a:sym typeface="Arial"/>
              </a:rPr>
              <a:t> option</a:t>
            </a:r>
            <a:endParaRPr sz="2400" dirty="0">
              <a:solidFill>
                <a:schemeClr val="dk1"/>
              </a:solidFill>
              <a:latin typeface="Arial"/>
              <a:ea typeface="Arial"/>
              <a:cs typeface="Arial"/>
              <a:sym typeface="Arial"/>
            </a:endParaRPr>
          </a:p>
        </p:txBody>
      </p:sp>
      <p:sp>
        <p:nvSpPr>
          <p:cNvPr id="1081" name="Google Shape;1081;p53"/>
          <p:cNvSpPr txBox="1"/>
          <p:nvPr/>
        </p:nvSpPr>
        <p:spPr>
          <a:xfrm>
            <a:off x="2173686" y="4411704"/>
            <a:ext cx="1676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err="1">
                <a:solidFill>
                  <a:srgbClr val="156995"/>
                </a:solidFill>
                <a:latin typeface="Arial"/>
                <a:ea typeface="Arial"/>
                <a:cs typeface="Arial"/>
                <a:sym typeface="Arial"/>
              </a:rPr>
              <a:t>Dernière</a:t>
            </a:r>
            <a:r>
              <a:rPr lang="en-GB" sz="2400" dirty="0">
                <a:solidFill>
                  <a:srgbClr val="156995"/>
                </a:solidFill>
                <a:latin typeface="Arial"/>
                <a:ea typeface="Arial"/>
                <a:cs typeface="Arial"/>
                <a:sym typeface="Arial"/>
              </a:rPr>
              <a:t> option</a:t>
            </a:r>
            <a:endParaRPr sz="2400" dirty="0">
              <a:solidFill>
                <a:srgbClr val="156995"/>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1086"/>
        <p:cNvGrpSpPr/>
        <p:nvPr/>
      </p:nvGrpSpPr>
      <p:grpSpPr>
        <a:xfrm>
          <a:off x="0" y="0"/>
          <a:ext cx="0" cy="0"/>
          <a:chOff x="0" y="0"/>
          <a:chExt cx="0" cy="0"/>
        </a:xfrm>
      </p:grpSpPr>
      <p:sp>
        <p:nvSpPr>
          <p:cNvPr id="1087" name="Google Shape;1087;p54"/>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55"/>
          <p:cNvSpPr txBox="1">
            <a:spLocks noGrp="1"/>
          </p:cNvSpPr>
          <p:nvPr>
            <p:ph type="title"/>
          </p:nvPr>
        </p:nvSpPr>
        <p:spPr>
          <a:xfrm>
            <a:off x="469900" y="120516"/>
            <a:ext cx="112522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56995"/>
              </a:buClr>
              <a:buSzPct val="100000"/>
              <a:buFont typeface="Arial"/>
              <a:buNone/>
            </a:pPr>
            <a:r>
              <a:rPr lang="en-GB"/>
              <a:t>Renforcer la sécurité de l'enfant dans le cadre d'une prise en charge existante.</a:t>
            </a:r>
            <a:endParaRPr/>
          </a:p>
        </p:txBody>
      </p:sp>
      <p:sp>
        <p:nvSpPr>
          <p:cNvPr id="1094" name="Google Shape;1094;p55"/>
          <p:cNvSpPr txBox="1"/>
          <p:nvPr/>
        </p:nvSpPr>
        <p:spPr>
          <a:xfrm>
            <a:off x="834284" y="3282828"/>
            <a:ext cx="4722454"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Arial"/>
                <a:ea typeface="Arial"/>
                <a:cs typeface="Arial"/>
                <a:sym typeface="Arial"/>
              </a:rPr>
              <a:t>SOUTENIR LE(S) PARENT(S) OU LE(S) SOIGNANT(S)</a:t>
            </a:r>
            <a:endParaRPr sz="1600" dirty="0"/>
          </a:p>
          <a:p>
            <a:pPr marL="0" marR="0" lvl="0" indent="0" algn="l" rtl="0">
              <a:spcBef>
                <a:spcPts val="0"/>
              </a:spcBef>
              <a:spcAft>
                <a:spcPts val="0"/>
              </a:spcAft>
              <a:buNone/>
            </a:pPr>
            <a:endParaRPr sz="16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Identifier </a:t>
            </a:r>
            <a:r>
              <a:rPr lang="en-GB" sz="1600" dirty="0" err="1">
                <a:solidFill>
                  <a:schemeClr val="dk1"/>
                </a:solidFill>
                <a:latin typeface="Arial"/>
                <a:ea typeface="Arial"/>
                <a:cs typeface="Arial"/>
                <a:sym typeface="Arial"/>
              </a:rPr>
              <a:t>ce</a:t>
            </a:r>
            <a:r>
              <a:rPr lang="en-GB" sz="1600" dirty="0">
                <a:solidFill>
                  <a:schemeClr val="dk1"/>
                </a:solidFill>
                <a:latin typeface="Arial"/>
                <a:ea typeface="Arial"/>
                <a:cs typeface="Arial"/>
                <a:sym typeface="Arial"/>
              </a:rPr>
              <a:t> qui cause le </a:t>
            </a:r>
            <a:r>
              <a:rPr lang="en-GB" sz="1600" dirty="0" err="1">
                <a:solidFill>
                  <a:schemeClr val="dk1"/>
                </a:solidFill>
                <a:latin typeface="Arial"/>
                <a:ea typeface="Arial"/>
                <a:cs typeface="Arial"/>
                <a:sym typeface="Arial"/>
              </a:rPr>
              <a:t>préjudice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potentiel</a:t>
            </a:r>
            <a:r>
              <a:rPr lang="en-GB" sz="1600" dirty="0">
                <a:solidFill>
                  <a:schemeClr val="dk1"/>
                </a:solidFill>
                <a:latin typeface="Arial"/>
                <a:ea typeface="Arial"/>
                <a:cs typeface="Arial"/>
                <a:sym typeface="Arial"/>
              </a:rPr>
              <a:t> à </a:t>
            </a:r>
            <a:r>
              <a:rPr lang="en-GB" sz="1600" dirty="0" err="1">
                <a:solidFill>
                  <a:schemeClr val="dk1"/>
                </a:solidFill>
                <a:latin typeface="Arial"/>
                <a:ea typeface="Arial"/>
                <a:cs typeface="Arial"/>
                <a:sym typeface="Arial"/>
              </a:rPr>
              <a:t>l'enfant</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ce</a:t>
            </a:r>
            <a:r>
              <a:rPr lang="en-GB" sz="1600" dirty="0">
                <a:solidFill>
                  <a:schemeClr val="dk1"/>
                </a:solidFill>
                <a:latin typeface="Arial"/>
                <a:ea typeface="Arial"/>
                <a:cs typeface="Arial"/>
                <a:sym typeface="Arial"/>
              </a:rPr>
              <a:t> qui fait </a:t>
            </a:r>
            <a:r>
              <a:rPr lang="en-GB" sz="1600" dirty="0" err="1">
                <a:solidFill>
                  <a:schemeClr val="dk1"/>
                </a:solidFill>
                <a:latin typeface="Arial"/>
                <a:ea typeface="Arial"/>
                <a:cs typeface="Arial"/>
                <a:sym typeface="Arial"/>
              </a:rPr>
              <a:t>qu'il</a:t>
            </a:r>
            <a:r>
              <a:rPr lang="en-GB" sz="1600" dirty="0">
                <a:solidFill>
                  <a:schemeClr val="dk1"/>
                </a:solidFill>
                <a:latin typeface="Arial"/>
                <a:ea typeface="Arial"/>
                <a:cs typeface="Arial"/>
                <a:sym typeface="Arial"/>
              </a:rPr>
              <a:t> ne se sent pas </a:t>
            </a:r>
            <a:r>
              <a:rPr lang="en-GB" sz="1600" dirty="0" err="1">
                <a:solidFill>
                  <a:schemeClr val="dk1"/>
                </a:solidFill>
                <a:latin typeface="Arial"/>
                <a:ea typeface="Arial"/>
                <a:cs typeface="Arial"/>
                <a:sym typeface="Arial"/>
              </a:rPr>
              <a:t>en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sécurité</a:t>
            </a:r>
            <a:r>
              <a:rPr lang="en-GB" sz="1600" dirty="0">
                <a:solidFill>
                  <a:schemeClr val="dk1"/>
                </a:solidFill>
                <a:latin typeface="Arial"/>
                <a:ea typeface="Arial"/>
                <a:cs typeface="Arial"/>
                <a:sym typeface="Arial"/>
              </a:rPr>
              <a:t> dans le cadre de la prise </a:t>
            </a:r>
            <a:r>
              <a:rPr lang="en-GB" sz="1600" dirty="0" err="1">
                <a:solidFill>
                  <a:schemeClr val="dk1"/>
                </a:solidFill>
                <a:latin typeface="Arial"/>
                <a:ea typeface="Arial"/>
                <a:cs typeface="Arial"/>
                <a:sym typeface="Arial"/>
              </a:rPr>
              <a:t>en</a:t>
            </a:r>
            <a:r>
              <a:rPr lang="en-GB" sz="1600" dirty="0">
                <a:solidFill>
                  <a:schemeClr val="dk1"/>
                </a:solidFill>
                <a:latin typeface="Arial"/>
                <a:ea typeface="Arial"/>
                <a:cs typeface="Arial"/>
                <a:sym typeface="Arial"/>
              </a:rPr>
              <a:t> charge.</a:t>
            </a:r>
            <a:endParaRPr sz="1600" dirty="0"/>
          </a:p>
          <a:p>
            <a:pPr marL="285750" marR="0" lvl="0" indent="-285750" algn="l" rtl="0">
              <a:spcBef>
                <a:spcPts val="0"/>
              </a:spcBef>
              <a:spcAft>
                <a:spcPts val="0"/>
              </a:spcAft>
              <a:buClr>
                <a:schemeClr val="dk1"/>
              </a:buClr>
              <a:buSzPts val="1600"/>
              <a:buFont typeface="Arial"/>
              <a:buChar char="•"/>
            </a:pPr>
            <a:r>
              <a:rPr lang="en-GB" sz="1600" dirty="0" err="1">
                <a:solidFill>
                  <a:schemeClr val="dk1"/>
                </a:solidFill>
                <a:latin typeface="Arial"/>
                <a:ea typeface="Arial"/>
                <a:cs typeface="Arial"/>
                <a:sym typeface="Arial"/>
              </a:rPr>
              <a:t>Travailler</a:t>
            </a:r>
            <a:r>
              <a:rPr lang="en-GB" sz="1600" dirty="0">
                <a:solidFill>
                  <a:schemeClr val="dk1"/>
                </a:solidFill>
                <a:latin typeface="Arial"/>
                <a:ea typeface="Arial"/>
                <a:cs typeface="Arial"/>
                <a:sym typeface="Arial"/>
              </a:rPr>
              <a:t> avec le(s) parent(s) et/</a:t>
            </a:r>
            <a:r>
              <a:rPr lang="en-GB" sz="1600" dirty="0" err="1">
                <a:solidFill>
                  <a:schemeClr val="dk1"/>
                </a:solidFill>
                <a:latin typeface="Arial"/>
                <a:ea typeface="Arial"/>
                <a:cs typeface="Arial"/>
                <a:sym typeface="Arial"/>
              </a:rPr>
              <a:t>ou</a:t>
            </a:r>
            <a:r>
              <a:rPr lang="en-GB" sz="1600" dirty="0">
                <a:solidFill>
                  <a:schemeClr val="dk1"/>
                </a:solidFill>
                <a:latin typeface="Arial"/>
                <a:ea typeface="Arial"/>
                <a:cs typeface="Arial"/>
                <a:sym typeface="Arial"/>
              </a:rPr>
              <a:t> le(s) </a:t>
            </a:r>
            <a:r>
              <a:rPr lang="en-GB" sz="1600" dirty="0" err="1">
                <a:solidFill>
                  <a:schemeClr val="dk1"/>
                </a:solidFill>
                <a:latin typeface="Arial"/>
                <a:ea typeface="Arial"/>
                <a:cs typeface="Arial"/>
                <a:sym typeface="Arial"/>
              </a:rPr>
              <a:t>soignant</a:t>
            </a:r>
            <a:r>
              <a:rPr lang="en-GB" sz="1600" dirty="0">
                <a:solidFill>
                  <a:schemeClr val="dk1"/>
                </a:solidFill>
                <a:latin typeface="Arial"/>
                <a:ea typeface="Arial"/>
                <a:cs typeface="Arial"/>
                <a:sym typeface="Arial"/>
              </a:rPr>
              <a:t>(s) pour </a:t>
            </a:r>
            <a:r>
              <a:rPr lang="en-GB" sz="1600" dirty="0" err="1">
                <a:solidFill>
                  <a:schemeClr val="dk1"/>
                </a:solidFill>
                <a:latin typeface="Arial"/>
                <a:ea typeface="Arial"/>
                <a:cs typeface="Arial"/>
                <a:sym typeface="Arial"/>
              </a:rPr>
              <a:t>réduire</a:t>
            </a:r>
            <a:r>
              <a:rPr lang="en-GB" sz="1600" dirty="0">
                <a:solidFill>
                  <a:schemeClr val="dk1"/>
                </a:solidFill>
                <a:latin typeface="Arial"/>
                <a:ea typeface="Arial"/>
                <a:cs typeface="Arial"/>
                <a:sym typeface="Arial"/>
              </a:rPr>
              <a:t> le </a:t>
            </a:r>
            <a:r>
              <a:rPr lang="en-GB" sz="1600" dirty="0" err="1">
                <a:solidFill>
                  <a:schemeClr val="dk1"/>
                </a:solidFill>
                <a:latin typeface="Arial"/>
                <a:ea typeface="Arial"/>
                <a:cs typeface="Arial"/>
                <a:sym typeface="Arial"/>
              </a:rPr>
              <a:t>risque</a:t>
            </a:r>
            <a:r>
              <a:rPr lang="en-GB" sz="1600" dirty="0">
                <a:solidFill>
                  <a:schemeClr val="dk1"/>
                </a:solidFill>
                <a:latin typeface="Arial"/>
                <a:ea typeface="Arial"/>
                <a:cs typeface="Arial"/>
                <a:sym typeface="Arial"/>
              </a:rPr>
              <a:t> et augmenter la </a:t>
            </a:r>
            <a:r>
              <a:rPr lang="en-GB" sz="1600" dirty="0" err="1">
                <a:solidFill>
                  <a:schemeClr val="dk1"/>
                </a:solidFill>
                <a:latin typeface="Arial"/>
                <a:ea typeface="Arial"/>
                <a:cs typeface="Arial"/>
                <a:sym typeface="Arial"/>
              </a:rPr>
              <a:t>sécurité</a:t>
            </a:r>
            <a:r>
              <a:rPr lang="en-GB" sz="1600" dirty="0">
                <a:solidFill>
                  <a:schemeClr val="dk1"/>
                </a:solidFill>
                <a:latin typeface="Arial"/>
                <a:ea typeface="Arial"/>
                <a:cs typeface="Arial"/>
                <a:sym typeface="Arial"/>
              </a:rPr>
              <a:t>.</a:t>
            </a:r>
            <a:endParaRPr sz="1600" dirty="0"/>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Appliquer </a:t>
            </a:r>
            <a:r>
              <a:rPr lang="en-GB" sz="1600" dirty="0" err="1">
                <a:solidFill>
                  <a:schemeClr val="dk1"/>
                </a:solidFill>
                <a:latin typeface="Arial"/>
                <a:ea typeface="Arial"/>
                <a:cs typeface="Arial"/>
                <a:sym typeface="Arial"/>
              </a:rPr>
              <a:t>une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approche</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renforcement</a:t>
            </a:r>
            <a:r>
              <a:rPr lang="en-GB" sz="1600" dirty="0">
                <a:solidFill>
                  <a:schemeClr val="dk1"/>
                </a:solidFill>
                <a:latin typeface="Arial"/>
                <a:ea typeface="Arial"/>
                <a:cs typeface="Arial"/>
                <a:sym typeface="Arial"/>
              </a:rPr>
              <a:t> de la </a:t>
            </a:r>
            <a:r>
              <a:rPr lang="en-GB" sz="1600" dirty="0" err="1">
                <a:solidFill>
                  <a:schemeClr val="dk1"/>
                </a:solidFill>
                <a:latin typeface="Arial"/>
                <a:ea typeface="Arial"/>
                <a:cs typeface="Arial"/>
                <a:sym typeface="Arial"/>
              </a:rPr>
              <a:t>famille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en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utilisant</a:t>
            </a:r>
            <a:r>
              <a:rPr lang="en-GB" sz="1600" dirty="0">
                <a:solidFill>
                  <a:schemeClr val="dk1"/>
                </a:solidFill>
                <a:latin typeface="Arial"/>
                <a:ea typeface="Arial"/>
                <a:cs typeface="Arial"/>
                <a:sym typeface="Arial"/>
              </a:rPr>
              <a:t> des techniques pour </a:t>
            </a:r>
            <a:r>
              <a:rPr lang="en-GB" sz="1600" dirty="0" err="1">
                <a:solidFill>
                  <a:schemeClr val="dk1"/>
                </a:solidFill>
                <a:latin typeface="Arial"/>
                <a:ea typeface="Arial"/>
                <a:cs typeface="Arial"/>
                <a:sym typeface="Arial"/>
              </a:rPr>
              <a:t>réduire</a:t>
            </a:r>
            <a:r>
              <a:rPr lang="en-GB" sz="1600" dirty="0">
                <a:solidFill>
                  <a:schemeClr val="dk1"/>
                </a:solidFill>
                <a:latin typeface="Arial"/>
                <a:ea typeface="Arial"/>
                <a:cs typeface="Arial"/>
                <a:sym typeface="Arial"/>
              </a:rPr>
              <a:t> les </a:t>
            </a:r>
            <a:r>
              <a:rPr lang="en-GB" sz="1600" dirty="0" err="1">
                <a:solidFill>
                  <a:schemeClr val="dk1"/>
                </a:solidFill>
                <a:latin typeface="Arial"/>
                <a:ea typeface="Arial"/>
                <a:cs typeface="Arial"/>
                <a:sym typeface="Arial"/>
              </a:rPr>
              <a:t>punitions</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sévères</a:t>
            </a:r>
            <a:r>
              <a:rPr lang="en-GB" sz="1600" dirty="0">
                <a:solidFill>
                  <a:schemeClr val="dk1"/>
                </a:solidFill>
                <a:latin typeface="Arial"/>
                <a:ea typeface="Arial"/>
                <a:cs typeface="Arial"/>
                <a:sym typeface="Arial"/>
              </a:rPr>
              <a:t>, etc.</a:t>
            </a:r>
            <a:endParaRPr sz="1600" dirty="0">
              <a:solidFill>
                <a:schemeClr val="dk1"/>
              </a:solidFill>
              <a:latin typeface="Arial"/>
              <a:ea typeface="Arial"/>
              <a:cs typeface="Arial"/>
              <a:sym typeface="Arial"/>
            </a:endParaRPr>
          </a:p>
        </p:txBody>
      </p:sp>
      <p:sp>
        <p:nvSpPr>
          <p:cNvPr id="1095" name="Google Shape;1095;p55"/>
          <p:cNvSpPr txBox="1"/>
          <p:nvPr/>
        </p:nvSpPr>
        <p:spPr>
          <a:xfrm>
            <a:off x="6096000" y="3282828"/>
            <a:ext cx="5473200" cy="329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CONTRÔLER RÉGULIÈREMENT L'ACCORD DE PRISE EN CHARGE</a:t>
            </a:r>
            <a:endParaRPr sz="1600"/>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Rendre régulièrement visite à l'enfant pour vérifier sa sécurité et son bien-être.</a:t>
            </a:r>
            <a:endParaRPr sz="1600"/>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Convenir avec l'enfant, et le parent ou le responsable d'enfant le cas échéant, de la manière dont il peut contacter un adulte de confiance lorsqu'il ne se sent pas en sécurité.</a:t>
            </a:r>
            <a:endParaRPr sz="1600"/>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Essayer d'identifier une personne de confiance qui vit à proximité et qui peut prendre des nouvelles de l'enfant et faire un rapport </a:t>
            </a:r>
            <a:r>
              <a:rPr lang="en-GB" sz="1600">
                <a:solidFill>
                  <a:schemeClr val="dk1"/>
                </a:solidFill>
              </a:rPr>
              <a:t>au gestionnaire de cas</a:t>
            </a:r>
            <a:r>
              <a:rPr lang="en-GB" sz="1600">
                <a:solidFill>
                  <a:schemeClr val="dk1"/>
                </a:solidFill>
                <a:latin typeface="Arial"/>
                <a:ea typeface="Arial"/>
                <a:cs typeface="Arial"/>
                <a:sym typeface="Arial"/>
              </a:rPr>
              <a:t> (famille élargie, membre de la communauté, etc.).</a:t>
            </a:r>
            <a:endParaRPr sz="1600">
              <a:solidFill>
                <a:schemeClr val="dk1"/>
              </a:solidFill>
              <a:latin typeface="Arial"/>
              <a:ea typeface="Arial"/>
              <a:cs typeface="Arial"/>
              <a:sym typeface="Arial"/>
            </a:endParaRPr>
          </a:p>
        </p:txBody>
      </p:sp>
      <p:grpSp>
        <p:nvGrpSpPr>
          <p:cNvPr id="1096" name="Google Shape;1096;p55"/>
          <p:cNvGrpSpPr/>
          <p:nvPr/>
        </p:nvGrpSpPr>
        <p:grpSpPr>
          <a:xfrm>
            <a:off x="3188762" y="1873742"/>
            <a:ext cx="812515" cy="918480"/>
            <a:chOff x="4354757" y="1735599"/>
            <a:chExt cx="1066174" cy="1205221"/>
          </a:xfrm>
        </p:grpSpPr>
        <p:grpSp>
          <p:nvGrpSpPr>
            <p:cNvPr id="1097" name="Google Shape;1097;p55"/>
            <p:cNvGrpSpPr/>
            <p:nvPr/>
          </p:nvGrpSpPr>
          <p:grpSpPr>
            <a:xfrm>
              <a:off x="5047267" y="1735599"/>
              <a:ext cx="373664" cy="1205221"/>
              <a:chOff x="4045582" y="1684320"/>
              <a:chExt cx="350098" cy="1129211"/>
            </a:xfrm>
          </p:grpSpPr>
          <p:sp>
            <p:nvSpPr>
              <p:cNvPr id="1098" name="Google Shape;1098;p55"/>
              <p:cNvSpPr/>
              <p:nvPr/>
            </p:nvSpPr>
            <p:spPr>
              <a:xfrm>
                <a:off x="4045582" y="2069359"/>
                <a:ext cx="350098" cy="744172"/>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9" name="Google Shape;1099;p55"/>
              <p:cNvSpPr/>
              <p:nvPr/>
            </p:nvSpPr>
            <p:spPr>
              <a:xfrm>
                <a:off x="4064379" y="1684320"/>
                <a:ext cx="328890" cy="328891"/>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00" name="Google Shape;1100;p55"/>
            <p:cNvGrpSpPr/>
            <p:nvPr/>
          </p:nvGrpSpPr>
          <p:grpSpPr>
            <a:xfrm>
              <a:off x="4354757" y="1735599"/>
              <a:ext cx="535513" cy="1205221"/>
              <a:chOff x="3000654" y="1516217"/>
              <a:chExt cx="245039" cy="551483"/>
            </a:xfrm>
          </p:grpSpPr>
          <p:grpSp>
            <p:nvGrpSpPr>
              <p:cNvPr id="1101" name="Google Shape;1101;p55"/>
              <p:cNvGrpSpPr/>
              <p:nvPr/>
            </p:nvGrpSpPr>
            <p:grpSpPr>
              <a:xfrm>
                <a:off x="3036509" y="1516217"/>
                <a:ext cx="172158" cy="551483"/>
                <a:chOff x="4043172" y="1684320"/>
                <a:chExt cx="352508" cy="1129211"/>
              </a:xfrm>
            </p:grpSpPr>
            <p:sp>
              <p:nvSpPr>
                <p:cNvPr id="1102" name="Google Shape;1102;p55"/>
                <p:cNvSpPr/>
                <p:nvPr/>
              </p:nvSpPr>
              <p:spPr>
                <a:xfrm>
                  <a:off x="4045582" y="2069359"/>
                  <a:ext cx="350098" cy="744172"/>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3" name="Google Shape;1103;p55"/>
                <p:cNvSpPr/>
                <p:nvPr/>
              </p:nvSpPr>
              <p:spPr>
                <a:xfrm>
                  <a:off x="4043172" y="1684320"/>
                  <a:ext cx="328891" cy="328891"/>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04" name="Google Shape;1104;p55"/>
              <p:cNvSpPr/>
              <p:nvPr/>
            </p:nvSpPr>
            <p:spPr>
              <a:xfrm rot="10800000">
                <a:off x="3000654" y="1805724"/>
                <a:ext cx="245039" cy="261975"/>
              </a:xfrm>
              <a:prstGeom prst="flowChartManualOperation">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105" name="Google Shape;1105;p55"/>
          <p:cNvGrpSpPr/>
          <p:nvPr/>
        </p:nvGrpSpPr>
        <p:grpSpPr>
          <a:xfrm rot="5400000">
            <a:off x="1512402" y="1563380"/>
            <a:ext cx="859079" cy="1720039"/>
            <a:chOff x="8596263" y="1354913"/>
            <a:chExt cx="480062" cy="961175"/>
          </a:xfrm>
        </p:grpSpPr>
        <p:sp>
          <p:nvSpPr>
            <p:cNvPr id="1106" name="Google Shape;1106;p55"/>
            <p:cNvSpPr/>
            <p:nvPr/>
          </p:nvSpPr>
          <p:spPr>
            <a:xfrm rot="1076057" flipH="1">
              <a:off x="8840670" y="1614649"/>
              <a:ext cx="161053" cy="509954"/>
            </a:xfrm>
            <a:prstGeom prst="roundRect">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7" name="Google Shape;1107;p55"/>
            <p:cNvSpPr/>
            <p:nvPr/>
          </p:nvSpPr>
          <p:spPr>
            <a:xfrm rot="-688756" flipH="1">
              <a:off x="8877905" y="1366612"/>
              <a:ext cx="157606" cy="398280"/>
            </a:xfrm>
            <a:prstGeom prst="roundRect">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8" name="Google Shape;1108;p55"/>
            <p:cNvSpPr/>
            <p:nvPr/>
          </p:nvSpPr>
          <p:spPr>
            <a:xfrm rot="613090" flipH="1">
              <a:off x="8673953" y="1668726"/>
              <a:ext cx="154779" cy="358638"/>
            </a:xfrm>
            <a:prstGeom prst="roundRect">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9" name="Google Shape;1109;p55"/>
            <p:cNvSpPr/>
            <p:nvPr/>
          </p:nvSpPr>
          <p:spPr>
            <a:xfrm rot="-4323943">
              <a:off x="8678142" y="1906154"/>
              <a:ext cx="197560" cy="315831"/>
            </a:xfrm>
            <a:prstGeom prst="flowChartManualInpu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0" name="Google Shape;1110;p55"/>
            <p:cNvSpPr/>
            <p:nvPr/>
          </p:nvSpPr>
          <p:spPr>
            <a:xfrm>
              <a:off x="8657142" y="2030875"/>
              <a:ext cx="241922" cy="285213"/>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11" name="Google Shape;1111;p55"/>
          <p:cNvGrpSpPr/>
          <p:nvPr/>
        </p:nvGrpSpPr>
        <p:grpSpPr>
          <a:xfrm flipH="1">
            <a:off x="6565403" y="1674862"/>
            <a:ext cx="735045" cy="1161894"/>
            <a:chOff x="5048580" y="1330093"/>
            <a:chExt cx="665593" cy="1090296"/>
          </a:xfrm>
        </p:grpSpPr>
        <p:grpSp>
          <p:nvGrpSpPr>
            <p:cNvPr id="1112" name="Google Shape;1112;p55"/>
            <p:cNvGrpSpPr/>
            <p:nvPr/>
          </p:nvGrpSpPr>
          <p:grpSpPr>
            <a:xfrm>
              <a:off x="5143825" y="1800822"/>
              <a:ext cx="316044" cy="323250"/>
              <a:chOff x="2954263" y="1775178"/>
              <a:chExt cx="316044" cy="323250"/>
            </a:xfrm>
          </p:grpSpPr>
          <p:sp>
            <p:nvSpPr>
              <p:cNvPr id="1113" name="Google Shape;1113;p55"/>
              <p:cNvSpPr/>
              <p:nvPr/>
            </p:nvSpPr>
            <p:spPr>
              <a:xfrm rot="-8740439">
                <a:off x="3108478" y="1782471"/>
                <a:ext cx="101566" cy="245105"/>
              </a:xfrm>
              <a:prstGeom prst="round2SameRect">
                <a:avLst>
                  <a:gd name="adj1" fmla="val 493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4" name="Google Shape;1114;p55"/>
              <p:cNvSpPr/>
              <p:nvPr/>
            </p:nvSpPr>
            <p:spPr>
              <a:xfrm rot="-7498798">
                <a:off x="3000569" y="1926295"/>
                <a:ext cx="101566" cy="165924"/>
              </a:xfrm>
              <a:prstGeom prst="round2SameRect">
                <a:avLst>
                  <a:gd name="adj1" fmla="val 493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15" name="Google Shape;1115;p55"/>
            <p:cNvSpPr/>
            <p:nvPr/>
          </p:nvSpPr>
          <p:spPr>
            <a:xfrm rot="-1094684">
              <a:off x="5102983" y="1656859"/>
              <a:ext cx="45719" cy="354879"/>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6" name="Google Shape;1116;p55"/>
            <p:cNvSpPr/>
            <p:nvPr/>
          </p:nvSpPr>
          <p:spPr>
            <a:xfrm rot="-5064055">
              <a:off x="5265161" y="1680146"/>
              <a:ext cx="101003" cy="279895"/>
            </a:xfrm>
            <a:prstGeom prst="round2SameRect">
              <a:avLst>
                <a:gd name="adj1" fmla="val 493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17" name="Google Shape;1117;p55"/>
            <p:cNvCxnSpPr/>
            <p:nvPr/>
          </p:nvCxnSpPr>
          <p:spPr>
            <a:xfrm flipH="1">
              <a:off x="5175388" y="1694718"/>
              <a:ext cx="74812" cy="109302"/>
            </a:xfrm>
            <a:prstGeom prst="straightConnector1">
              <a:avLst/>
            </a:prstGeom>
            <a:noFill/>
            <a:ln w="28575" cap="flat" cmpd="sng">
              <a:solidFill>
                <a:srgbClr val="156995"/>
              </a:solidFill>
              <a:prstDash val="solid"/>
              <a:miter lim="800000"/>
              <a:headEnd type="none" w="sm" len="sm"/>
              <a:tailEnd type="none" w="sm" len="sm"/>
            </a:ln>
          </p:spPr>
        </p:cxnSp>
        <p:grpSp>
          <p:nvGrpSpPr>
            <p:cNvPr id="1118" name="Google Shape;1118;p55"/>
            <p:cNvGrpSpPr/>
            <p:nvPr/>
          </p:nvGrpSpPr>
          <p:grpSpPr>
            <a:xfrm>
              <a:off x="5274909" y="1330093"/>
              <a:ext cx="439264" cy="1090296"/>
              <a:chOff x="4152776" y="1302447"/>
              <a:chExt cx="365595" cy="907443"/>
            </a:xfrm>
          </p:grpSpPr>
          <p:sp>
            <p:nvSpPr>
              <p:cNvPr id="1119" name="Google Shape;1119;p55"/>
              <p:cNvSpPr/>
              <p:nvPr/>
            </p:nvSpPr>
            <p:spPr>
              <a:xfrm rot="10800000">
                <a:off x="4152776" y="1702969"/>
                <a:ext cx="365595" cy="506921"/>
              </a:xfrm>
              <a:prstGeom prst="flowChartManualOperation">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0" name="Google Shape;1120;p55"/>
              <p:cNvSpPr/>
              <p:nvPr/>
            </p:nvSpPr>
            <p:spPr>
              <a:xfrm>
                <a:off x="4202705" y="1618460"/>
                <a:ext cx="266665" cy="584840"/>
              </a:xfrm>
              <a:prstGeom prst="round2SameRect">
                <a:avLst>
                  <a:gd name="adj1" fmla="val 50000"/>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1" name="Google Shape;1121;p55"/>
              <p:cNvSpPr/>
              <p:nvPr/>
            </p:nvSpPr>
            <p:spPr>
              <a:xfrm>
                <a:off x="4200727" y="1302447"/>
                <a:ext cx="269696" cy="269696"/>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122" name="Google Shape;1122;p55"/>
          <p:cNvGrpSpPr/>
          <p:nvPr/>
        </p:nvGrpSpPr>
        <p:grpSpPr>
          <a:xfrm>
            <a:off x="7545669" y="1595330"/>
            <a:ext cx="1392811" cy="1278409"/>
            <a:chOff x="7810349" y="1701366"/>
            <a:chExt cx="500332" cy="459236"/>
          </a:xfrm>
        </p:grpSpPr>
        <p:sp>
          <p:nvSpPr>
            <p:cNvPr id="1123" name="Google Shape;1123;p55"/>
            <p:cNvSpPr/>
            <p:nvPr/>
          </p:nvSpPr>
          <p:spPr>
            <a:xfrm>
              <a:off x="7810349" y="1701366"/>
              <a:ext cx="500332" cy="200981"/>
            </a:xfrm>
            <a:prstGeom prst="trapezoid">
              <a:avLst>
                <a:gd name="adj" fmla="val 25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4" name="Google Shape;1124;p55"/>
            <p:cNvSpPr/>
            <p:nvPr/>
          </p:nvSpPr>
          <p:spPr>
            <a:xfrm>
              <a:off x="7853686" y="1902347"/>
              <a:ext cx="413659" cy="258255"/>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56"/>
          <p:cNvSpPr txBox="1">
            <a:spLocks noGrp="1"/>
          </p:cNvSpPr>
          <p:nvPr>
            <p:ph type="title"/>
          </p:nvPr>
        </p:nvSpPr>
        <p:spPr>
          <a:xfrm>
            <a:off x="311150" y="120516"/>
            <a:ext cx="115697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56995"/>
              </a:buClr>
              <a:buSzPct val="100000"/>
              <a:buFont typeface="Arial"/>
              <a:buNone/>
            </a:pPr>
            <a:r>
              <a:rPr lang="en-GB"/>
              <a:t>Renforcer la sécurité de l'enfant dans le cadre d'une prise en charge existante.</a:t>
            </a:r>
            <a:endParaRPr/>
          </a:p>
        </p:txBody>
      </p:sp>
      <p:sp>
        <p:nvSpPr>
          <p:cNvPr id="1131" name="Google Shape;1131;p56"/>
          <p:cNvSpPr txBox="1"/>
          <p:nvPr/>
        </p:nvSpPr>
        <p:spPr>
          <a:xfrm>
            <a:off x="1320800" y="3532690"/>
            <a:ext cx="431911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Arial"/>
                <a:ea typeface="Arial"/>
                <a:cs typeface="Arial"/>
                <a:sym typeface="Arial"/>
              </a:rPr>
              <a:t>CRÉER UN PLAN DE SÉCURITÉ</a:t>
            </a:r>
            <a:endParaRPr sz="1600" b="1" dirty="0">
              <a:solidFill>
                <a:schemeClr val="dk1"/>
              </a:solidFill>
              <a:latin typeface="Arial"/>
              <a:ea typeface="Arial"/>
              <a:cs typeface="Arial"/>
              <a:sym typeface="Arial"/>
            </a:endParaRPr>
          </a:p>
          <a:p>
            <a:pPr marL="0" marR="0" lvl="0" indent="0" algn="l" rtl="0">
              <a:spcBef>
                <a:spcPts val="0"/>
              </a:spcBef>
              <a:spcAft>
                <a:spcPts val="0"/>
              </a:spcAft>
              <a:buNone/>
            </a:pPr>
            <a:endParaRPr sz="16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dirty="0" err="1">
                <a:solidFill>
                  <a:schemeClr val="dk1"/>
                </a:solidFill>
                <a:latin typeface="Arial"/>
                <a:ea typeface="Arial"/>
                <a:cs typeface="Arial"/>
                <a:sym typeface="Arial"/>
              </a:rPr>
              <a:t>Créer</a:t>
            </a:r>
            <a:r>
              <a:rPr lang="en-GB" sz="1600" dirty="0">
                <a:solidFill>
                  <a:schemeClr val="dk1"/>
                </a:solidFill>
                <a:latin typeface="Arial"/>
                <a:ea typeface="Arial"/>
                <a:cs typeface="Arial"/>
                <a:sym typeface="Arial"/>
              </a:rPr>
              <a:t> un plan de </a:t>
            </a:r>
            <a:r>
              <a:rPr lang="en-GB" sz="1600" dirty="0" err="1">
                <a:solidFill>
                  <a:schemeClr val="dk1"/>
                </a:solidFill>
                <a:latin typeface="Arial"/>
                <a:ea typeface="Arial"/>
                <a:cs typeface="Arial"/>
                <a:sym typeface="Arial"/>
              </a:rPr>
              <a:t>sécurité</a:t>
            </a:r>
            <a:r>
              <a:rPr lang="en-GB" sz="1600" dirty="0">
                <a:solidFill>
                  <a:schemeClr val="dk1"/>
                </a:solidFill>
                <a:latin typeface="Arial"/>
                <a:ea typeface="Arial"/>
                <a:cs typeface="Arial"/>
                <a:sym typeface="Arial"/>
              </a:rPr>
              <a:t> avec </a:t>
            </a:r>
            <a:r>
              <a:rPr lang="en-GB" sz="1600" dirty="0" err="1">
                <a:solidFill>
                  <a:schemeClr val="dk1"/>
                </a:solidFill>
                <a:latin typeface="Arial"/>
                <a:ea typeface="Arial"/>
                <a:cs typeface="Arial"/>
                <a:sym typeface="Arial"/>
              </a:rPr>
              <a:t>l'enfant</a:t>
            </a:r>
            <a:r>
              <a:rPr lang="en-GB" sz="1600" dirty="0">
                <a:solidFill>
                  <a:schemeClr val="dk1"/>
                </a:solidFill>
                <a:latin typeface="Arial"/>
                <a:ea typeface="Arial"/>
                <a:cs typeface="Arial"/>
                <a:sym typeface="Arial"/>
              </a:rPr>
              <a:t> (et avec le parent et/</a:t>
            </a:r>
            <a:r>
              <a:rPr lang="en-GB" sz="1600" dirty="0" err="1">
                <a:solidFill>
                  <a:schemeClr val="dk1"/>
                </a:solidFill>
                <a:latin typeface="Arial"/>
                <a:ea typeface="Arial"/>
                <a:cs typeface="Arial"/>
                <a:sym typeface="Arial"/>
              </a:rPr>
              <a:t>ou</a:t>
            </a:r>
            <a:r>
              <a:rPr lang="en-GB" sz="1600" dirty="0">
                <a:solidFill>
                  <a:schemeClr val="dk1"/>
                </a:solidFill>
                <a:latin typeface="Arial"/>
                <a:ea typeface="Arial"/>
                <a:cs typeface="Arial"/>
                <a:sym typeface="Arial"/>
              </a:rPr>
              <a:t> la </a:t>
            </a:r>
            <a:r>
              <a:rPr lang="en-GB" sz="1600" dirty="0" err="1">
                <a:solidFill>
                  <a:schemeClr val="dk1"/>
                </a:solidFill>
                <a:latin typeface="Arial"/>
                <a:ea typeface="Arial"/>
                <a:cs typeface="Arial"/>
                <a:sym typeface="Arial"/>
              </a:rPr>
              <a:t>personne</a:t>
            </a:r>
            <a:r>
              <a:rPr lang="en-GB" sz="1600" dirty="0">
                <a:solidFill>
                  <a:schemeClr val="dk1"/>
                </a:solidFill>
                <a:latin typeface="Arial"/>
                <a:ea typeface="Arial"/>
                <a:cs typeface="Arial"/>
                <a:sym typeface="Arial"/>
              </a:rPr>
              <a:t> qui </a:t>
            </a:r>
            <a:r>
              <a:rPr lang="en-GB" sz="1600" dirty="0" err="1">
                <a:solidFill>
                  <a:schemeClr val="dk1"/>
                </a:solidFill>
                <a:latin typeface="Arial"/>
                <a:ea typeface="Arial"/>
                <a:cs typeface="Arial"/>
                <a:sym typeface="Arial"/>
              </a:rPr>
              <a:t>s'occupe</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lui</a:t>
            </a:r>
            <a:r>
              <a:rPr lang="en-GB" sz="1600" dirty="0">
                <a:solidFill>
                  <a:schemeClr val="dk1"/>
                </a:solidFill>
                <a:latin typeface="Arial"/>
                <a:ea typeface="Arial"/>
                <a:cs typeface="Arial"/>
                <a:sym typeface="Arial"/>
              </a:rPr>
              <a:t>, le </a:t>
            </a:r>
            <a:r>
              <a:rPr lang="en-GB" sz="1600" dirty="0" err="1">
                <a:solidFill>
                  <a:schemeClr val="dk1"/>
                </a:solidFill>
                <a:latin typeface="Arial"/>
                <a:ea typeface="Arial"/>
                <a:cs typeface="Arial"/>
                <a:sym typeface="Arial"/>
              </a:rPr>
              <a:t>cas</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échéant</a:t>
            </a:r>
            <a:r>
              <a:rPr lang="en-GB" sz="1600" dirty="0">
                <a:solidFill>
                  <a:schemeClr val="dk1"/>
                </a:solidFill>
                <a:latin typeface="Arial"/>
                <a:ea typeface="Arial"/>
                <a:cs typeface="Arial"/>
                <a:sym typeface="Arial"/>
              </a:rPr>
              <a:t>).</a:t>
            </a:r>
            <a:endParaRPr sz="1600" dirty="0">
              <a:solidFill>
                <a:schemeClr val="dk1"/>
              </a:solidFill>
              <a:latin typeface="Arial"/>
              <a:ea typeface="Arial"/>
              <a:cs typeface="Arial"/>
              <a:sym typeface="Arial"/>
            </a:endParaRPr>
          </a:p>
        </p:txBody>
      </p:sp>
      <p:sp>
        <p:nvSpPr>
          <p:cNvPr id="1132" name="Google Shape;1132;p56"/>
          <p:cNvSpPr txBox="1"/>
          <p:nvPr/>
        </p:nvSpPr>
        <p:spPr>
          <a:xfrm>
            <a:off x="6349680" y="3532690"/>
            <a:ext cx="4644571"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Arial"/>
                <a:ea typeface="Arial"/>
                <a:cs typeface="Arial"/>
                <a:sym typeface="Arial"/>
              </a:rPr>
              <a:t>EMPÊCHER L'ACCÈS À L'ENFANT</a:t>
            </a:r>
            <a:endParaRPr sz="1600" b="1" dirty="0">
              <a:solidFill>
                <a:schemeClr val="dk1"/>
              </a:solidFill>
              <a:latin typeface="Arial"/>
              <a:ea typeface="Arial"/>
              <a:cs typeface="Arial"/>
              <a:sym typeface="Arial"/>
            </a:endParaRPr>
          </a:p>
          <a:p>
            <a:pPr marL="0" marR="0" lvl="0" indent="0" algn="l" rtl="0">
              <a:spcBef>
                <a:spcPts val="0"/>
              </a:spcBef>
              <a:spcAft>
                <a:spcPts val="0"/>
              </a:spcAft>
              <a:buNone/>
            </a:pPr>
            <a:endParaRPr sz="16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Si </a:t>
            </a:r>
            <a:r>
              <a:rPr lang="en-GB" sz="1600" dirty="0" err="1">
                <a:solidFill>
                  <a:schemeClr val="dk1"/>
                </a:solidFill>
                <a:latin typeface="Arial"/>
                <a:ea typeface="Arial"/>
                <a:cs typeface="Arial"/>
                <a:sym typeface="Arial"/>
              </a:rPr>
              <a:t>cela</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s'avère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approprié</a:t>
            </a:r>
            <a:r>
              <a:rPr lang="en-GB" sz="1600" dirty="0">
                <a:solidFill>
                  <a:schemeClr val="dk1"/>
                </a:solidFill>
                <a:latin typeface="Arial"/>
                <a:ea typeface="Arial"/>
                <a:cs typeface="Arial"/>
                <a:sym typeface="Arial"/>
              </a:rPr>
              <a:t> et </a:t>
            </a:r>
            <a:r>
              <a:rPr lang="en-GB" sz="1600" dirty="0" err="1">
                <a:solidFill>
                  <a:schemeClr val="dk1"/>
                </a:solidFill>
                <a:latin typeface="Arial"/>
                <a:ea typeface="Arial"/>
                <a:cs typeface="Arial"/>
                <a:sym typeface="Arial"/>
              </a:rPr>
              <a:t>sûr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prenez</a:t>
            </a:r>
            <a:r>
              <a:rPr lang="en-GB" sz="1600" dirty="0">
                <a:solidFill>
                  <a:schemeClr val="dk1"/>
                </a:solidFill>
                <a:latin typeface="Arial"/>
                <a:ea typeface="Arial"/>
                <a:cs typeface="Arial"/>
                <a:sym typeface="Arial"/>
              </a:rPr>
              <a:t> contact avec les </a:t>
            </a:r>
            <a:r>
              <a:rPr lang="en-GB" sz="1600" dirty="0" err="1">
                <a:solidFill>
                  <a:schemeClr val="dk1"/>
                </a:solidFill>
                <a:latin typeface="Arial"/>
                <a:ea typeface="Arial"/>
                <a:cs typeface="Arial"/>
                <a:sym typeface="Arial"/>
              </a:rPr>
              <a:t>autorités</a:t>
            </a:r>
            <a:r>
              <a:rPr lang="en-GB" sz="1600" dirty="0">
                <a:solidFill>
                  <a:schemeClr val="dk1"/>
                </a:solidFill>
                <a:latin typeface="Arial"/>
                <a:ea typeface="Arial"/>
                <a:cs typeface="Arial"/>
                <a:sym typeface="Arial"/>
              </a:rPr>
              <a:t> locales pour </a:t>
            </a:r>
            <a:r>
              <a:rPr lang="en-GB" sz="1600" dirty="0" err="1">
                <a:solidFill>
                  <a:schemeClr val="dk1"/>
                </a:solidFill>
                <a:latin typeface="Arial"/>
                <a:ea typeface="Arial"/>
                <a:cs typeface="Arial"/>
                <a:sym typeface="Arial"/>
              </a:rPr>
              <a:t>empêcher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l'auteur</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l'infraction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d'avoir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accès</a:t>
            </a:r>
            <a:r>
              <a:rPr lang="en-GB" sz="1600" dirty="0">
                <a:solidFill>
                  <a:schemeClr val="dk1"/>
                </a:solidFill>
                <a:latin typeface="Arial"/>
                <a:ea typeface="Arial"/>
                <a:cs typeface="Arial"/>
                <a:sym typeface="Arial"/>
              </a:rPr>
              <a:t> à </a:t>
            </a:r>
            <a:r>
              <a:rPr lang="en-GB" sz="1600" dirty="0" err="1">
                <a:solidFill>
                  <a:schemeClr val="dk1"/>
                </a:solidFill>
                <a:latin typeface="Arial"/>
                <a:ea typeface="Arial"/>
                <a:cs typeface="Arial"/>
                <a:sym typeface="Arial"/>
              </a:rPr>
              <a:t>l'enfant</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déposez</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une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plainte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contre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l'auteur</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l'infraction</a:t>
            </a:r>
            <a:r>
              <a:rPr lang="en-GB" sz="1600" dirty="0">
                <a:solidFill>
                  <a:schemeClr val="dk1"/>
                </a:solidFill>
                <a:latin typeface="Arial"/>
                <a:ea typeface="Arial"/>
                <a:cs typeface="Arial"/>
                <a:sym typeface="Arial"/>
              </a:rPr>
              <a:t> pour </a:t>
            </a:r>
            <a:r>
              <a:rPr lang="en-GB" sz="1600" dirty="0" err="1">
                <a:solidFill>
                  <a:schemeClr val="dk1"/>
                </a:solidFill>
                <a:latin typeface="Arial"/>
                <a:ea typeface="Arial"/>
                <a:cs typeface="Arial"/>
                <a:sym typeface="Arial"/>
              </a:rPr>
              <a:t>lui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interdire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formellement</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d'entrer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en</a:t>
            </a:r>
            <a:r>
              <a:rPr lang="en-GB" sz="1600" dirty="0">
                <a:solidFill>
                  <a:schemeClr val="dk1"/>
                </a:solidFill>
                <a:latin typeface="Arial"/>
                <a:ea typeface="Arial"/>
                <a:cs typeface="Arial"/>
                <a:sym typeface="Arial"/>
              </a:rPr>
              <a:t> contact avec </a:t>
            </a:r>
            <a:r>
              <a:rPr lang="en-GB" sz="1600" dirty="0" err="1">
                <a:solidFill>
                  <a:schemeClr val="dk1"/>
                </a:solidFill>
                <a:latin typeface="Arial"/>
                <a:ea typeface="Arial"/>
                <a:cs typeface="Arial"/>
                <a:sym typeface="Arial"/>
              </a:rPr>
              <a:t>l'enfant</a:t>
            </a:r>
            <a:r>
              <a:rPr lang="en-GB" sz="1600" dirty="0">
                <a:solidFill>
                  <a:schemeClr val="dk1"/>
                </a:solidFill>
                <a:latin typeface="Arial"/>
                <a:ea typeface="Arial"/>
                <a:cs typeface="Arial"/>
                <a:sym typeface="Arial"/>
              </a:rPr>
              <a:t>, etc.)</a:t>
            </a:r>
            <a:endParaRPr sz="1600" dirty="0">
              <a:solidFill>
                <a:schemeClr val="dk1"/>
              </a:solidFill>
              <a:latin typeface="Arial"/>
              <a:ea typeface="Arial"/>
              <a:cs typeface="Arial"/>
              <a:sym typeface="Arial"/>
            </a:endParaRPr>
          </a:p>
        </p:txBody>
      </p:sp>
      <p:pic>
        <p:nvPicPr>
          <p:cNvPr id="1133" name="Google Shape;1133;p56" descr="Stop with solid fill"/>
          <p:cNvPicPr preferRelativeResize="0"/>
          <p:nvPr/>
        </p:nvPicPr>
        <p:blipFill rotWithShape="1">
          <a:blip r:embed="rId3">
            <a:alphaModFix/>
          </a:blip>
          <a:srcRect/>
          <a:stretch/>
        </p:blipFill>
        <p:spPr>
          <a:xfrm>
            <a:off x="6608146" y="1750643"/>
            <a:ext cx="1572710" cy="1572710"/>
          </a:xfrm>
          <a:prstGeom prst="rect">
            <a:avLst/>
          </a:prstGeom>
          <a:noFill/>
          <a:ln>
            <a:noFill/>
          </a:ln>
        </p:spPr>
      </p:pic>
      <p:grpSp>
        <p:nvGrpSpPr>
          <p:cNvPr id="1134" name="Google Shape;1134;p56"/>
          <p:cNvGrpSpPr/>
          <p:nvPr/>
        </p:nvGrpSpPr>
        <p:grpSpPr>
          <a:xfrm>
            <a:off x="1505315" y="1967938"/>
            <a:ext cx="1940702" cy="1138119"/>
            <a:chOff x="1148814" y="2839157"/>
            <a:chExt cx="4770763" cy="1930400"/>
          </a:xfrm>
        </p:grpSpPr>
        <p:sp>
          <p:nvSpPr>
            <p:cNvPr id="1135" name="Google Shape;1135;p56"/>
            <p:cNvSpPr/>
            <p:nvPr/>
          </p:nvSpPr>
          <p:spPr>
            <a:xfrm rot="-5400000">
              <a:off x="1378914" y="2609057"/>
              <a:ext cx="1930400" cy="2390600"/>
            </a:xfrm>
            <a:prstGeom prst="chevron">
              <a:avLst>
                <a:gd name="adj" fmla="val 20395"/>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36" name="Google Shape;1136;p56"/>
            <p:cNvSpPr/>
            <p:nvPr/>
          </p:nvSpPr>
          <p:spPr>
            <a:xfrm rot="-5400000">
              <a:off x="3759077" y="2609057"/>
              <a:ext cx="1930400" cy="2390600"/>
            </a:xfrm>
            <a:prstGeom prst="chevron">
              <a:avLst>
                <a:gd name="adj" fmla="val 20395"/>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137" name="Google Shape;1137;p56" descr="Marker with solid fill"/>
          <p:cNvPicPr preferRelativeResize="0"/>
          <p:nvPr/>
        </p:nvPicPr>
        <p:blipFill rotWithShape="1">
          <a:blip r:embed="rId4">
            <a:alphaModFix/>
          </a:blip>
          <a:srcRect/>
          <a:stretch/>
        </p:blipFill>
        <p:spPr>
          <a:xfrm>
            <a:off x="2302130" y="1601313"/>
            <a:ext cx="1319547" cy="1319547"/>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57"/>
          <p:cNvSpPr/>
          <p:nvPr/>
        </p:nvSpPr>
        <p:spPr>
          <a:xfrm>
            <a:off x="1473567" y="1777555"/>
            <a:ext cx="5466080" cy="3823119"/>
          </a:xfrm>
          <a:prstGeom prst="rect">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Les travailleurs sociaux doivent informer leur </a:t>
            </a:r>
            <a:r>
              <a:rPr lang="en-GB" sz="2400" b="1">
                <a:solidFill>
                  <a:schemeClr val="dk1"/>
                </a:solidFill>
                <a:latin typeface="Arial"/>
                <a:ea typeface="Arial"/>
                <a:cs typeface="Arial"/>
                <a:sym typeface="Arial"/>
              </a:rPr>
              <a:t>superviseur </a:t>
            </a:r>
            <a:r>
              <a:rPr lang="en-GB" sz="2400">
                <a:solidFill>
                  <a:schemeClr val="dk1"/>
                </a:solidFill>
                <a:latin typeface="Arial"/>
                <a:ea typeface="Arial"/>
                <a:cs typeface="Arial"/>
                <a:sym typeface="Arial"/>
              </a:rPr>
              <a:t>des risques et discuter des options pour assurer la sécurité de l'enfant.</a:t>
            </a:r>
            <a:endParaRPr sz="2400" b="1">
              <a:solidFill>
                <a:schemeClr val="dk1"/>
              </a:solidFill>
              <a:latin typeface="Arial"/>
              <a:ea typeface="Arial"/>
              <a:cs typeface="Arial"/>
              <a:sym typeface="Arial"/>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GB" sz="2400">
                <a:solidFill>
                  <a:schemeClr val="dk1"/>
                </a:solidFill>
                <a:latin typeface="Arial"/>
                <a:ea typeface="Arial"/>
                <a:cs typeface="Arial"/>
                <a:sym typeface="Arial"/>
              </a:rPr>
              <a:t>Une </a:t>
            </a:r>
            <a:r>
              <a:rPr lang="en-GB" sz="2400" b="1">
                <a:solidFill>
                  <a:schemeClr val="dk1"/>
                </a:solidFill>
                <a:latin typeface="Arial"/>
                <a:ea typeface="Arial"/>
                <a:cs typeface="Arial"/>
                <a:sym typeface="Arial"/>
              </a:rPr>
              <a:t>conférence de cas </a:t>
            </a:r>
            <a:r>
              <a:rPr lang="en-GB" sz="2400">
                <a:solidFill>
                  <a:schemeClr val="dk1"/>
                </a:solidFill>
                <a:latin typeface="Arial"/>
                <a:ea typeface="Arial"/>
                <a:cs typeface="Arial"/>
                <a:sym typeface="Arial"/>
              </a:rPr>
              <a:t>doit être organisée pour discuter des options visant à accroître la sécurité et qui sont dans l'intérêt supérieur de l'enfant.</a:t>
            </a:r>
            <a:endParaRPr sz="2400" b="1">
              <a:solidFill>
                <a:schemeClr val="dk1"/>
              </a:solidFill>
              <a:latin typeface="Arial"/>
              <a:ea typeface="Arial"/>
              <a:cs typeface="Arial"/>
              <a:sym typeface="Arial"/>
            </a:endParaRPr>
          </a:p>
        </p:txBody>
      </p:sp>
      <p:sp>
        <p:nvSpPr>
          <p:cNvPr id="1144" name="Google Shape;1144;p57"/>
          <p:cNvSpPr txBox="1">
            <a:spLocks noGrp="1"/>
          </p:cNvSpPr>
          <p:nvPr>
            <p:ph type="title"/>
          </p:nvPr>
        </p:nvSpPr>
        <p:spPr>
          <a:xfrm>
            <a:off x="311150" y="120516"/>
            <a:ext cx="115697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Meilleure pratique</a:t>
            </a:r>
            <a:endParaRPr/>
          </a:p>
        </p:txBody>
      </p:sp>
      <p:grpSp>
        <p:nvGrpSpPr>
          <p:cNvPr id="1145" name="Google Shape;1145;p57"/>
          <p:cNvGrpSpPr/>
          <p:nvPr/>
        </p:nvGrpSpPr>
        <p:grpSpPr>
          <a:xfrm>
            <a:off x="7355723" y="2199215"/>
            <a:ext cx="2988474" cy="3181747"/>
            <a:chOff x="7815803" y="1235921"/>
            <a:chExt cx="1138981" cy="1212642"/>
          </a:xfrm>
        </p:grpSpPr>
        <p:sp>
          <p:nvSpPr>
            <p:cNvPr id="1146" name="Google Shape;1146;p57"/>
            <p:cNvSpPr/>
            <p:nvPr/>
          </p:nvSpPr>
          <p:spPr>
            <a:xfrm rot="5400000">
              <a:off x="8306379" y="1225937"/>
              <a:ext cx="303317" cy="323285"/>
            </a:xfrm>
            <a:prstGeom prst="downArrow">
              <a:avLst>
                <a:gd name="adj1" fmla="val 50000"/>
                <a:gd name="adj2"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7" name="Google Shape;1147;p57"/>
            <p:cNvSpPr/>
            <p:nvPr/>
          </p:nvSpPr>
          <p:spPr>
            <a:xfrm rot="10800000" flipH="1">
              <a:off x="7964825" y="1317951"/>
              <a:ext cx="663141" cy="675035"/>
            </a:xfrm>
            <a:prstGeom prst="bentArrow">
              <a:avLst>
                <a:gd name="adj1" fmla="val 25000"/>
                <a:gd name="adj2" fmla="val 25000"/>
                <a:gd name="adj3" fmla="val 25000"/>
                <a:gd name="adj4" fmla="val 4375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48" name="Google Shape;1148;p57"/>
            <p:cNvSpPr/>
            <p:nvPr/>
          </p:nvSpPr>
          <p:spPr>
            <a:xfrm rot="10800000">
              <a:off x="8394122" y="1670575"/>
              <a:ext cx="541443" cy="675035"/>
            </a:xfrm>
            <a:prstGeom prst="bentArrow">
              <a:avLst>
                <a:gd name="adj1" fmla="val 31450"/>
                <a:gd name="adj2" fmla="val 28225"/>
                <a:gd name="adj3" fmla="val 25000"/>
                <a:gd name="adj4" fmla="val 4375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49" name="Google Shape;1149;p57"/>
            <p:cNvSpPr/>
            <p:nvPr/>
          </p:nvSpPr>
          <p:spPr>
            <a:xfrm rot="2700000">
              <a:off x="7897288" y="1984220"/>
              <a:ext cx="378472" cy="387244"/>
            </a:xfrm>
            <a:prstGeom prst="mathPlus">
              <a:avLst>
                <a:gd name="adj1" fmla="val 20406"/>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0" name="Google Shape;1150;p57"/>
            <p:cNvSpPr/>
            <p:nvPr/>
          </p:nvSpPr>
          <p:spPr>
            <a:xfrm>
              <a:off x="8741260" y="1268041"/>
              <a:ext cx="213524" cy="213524"/>
            </a:xfrm>
            <a:prstGeom prst="donut">
              <a:avLst>
                <a:gd name="adj" fmla="val 32185"/>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5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Principaux points d'apprentissage</a:t>
            </a:r>
            <a:endParaRPr/>
          </a:p>
        </p:txBody>
      </p:sp>
      <p:sp>
        <p:nvSpPr>
          <p:cNvPr id="1157" name="Google Shape;1157;p58"/>
          <p:cNvSpPr txBox="1"/>
          <p:nvPr/>
        </p:nvSpPr>
        <p:spPr>
          <a:xfrm>
            <a:off x="838200" y="3444630"/>
            <a:ext cx="2138115"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Le retrait d'un enfant de la structure d'accueil ne doit se faire que dans l'intérêt supérieur de l'enfant.</a:t>
            </a:r>
            <a:endParaRPr sz="1800">
              <a:solidFill>
                <a:schemeClr val="dk1"/>
              </a:solidFill>
              <a:latin typeface="Arial"/>
              <a:ea typeface="Arial"/>
              <a:cs typeface="Arial"/>
              <a:sym typeface="Arial"/>
            </a:endParaRPr>
          </a:p>
        </p:txBody>
      </p:sp>
      <p:sp>
        <p:nvSpPr>
          <p:cNvPr id="1158" name="Google Shape;1158;p58"/>
          <p:cNvSpPr txBox="1"/>
          <p:nvPr/>
        </p:nvSpPr>
        <p:spPr>
          <a:xfrm>
            <a:off x="3549613" y="3429000"/>
            <a:ext cx="2138116"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Il convient d'étudier les possibilités d'accroître la sécurité dans le cadre de l'organisation des soins existante.</a:t>
            </a:r>
            <a:endParaRPr sz="1800">
              <a:solidFill>
                <a:schemeClr val="dk1"/>
              </a:solidFill>
              <a:latin typeface="Arial"/>
              <a:ea typeface="Arial"/>
              <a:cs typeface="Arial"/>
              <a:sym typeface="Arial"/>
            </a:endParaRPr>
          </a:p>
        </p:txBody>
      </p:sp>
      <p:sp>
        <p:nvSpPr>
          <p:cNvPr id="1159" name="Google Shape;1159;p58"/>
          <p:cNvSpPr txBox="1"/>
          <p:nvPr/>
        </p:nvSpPr>
        <p:spPr>
          <a:xfrm>
            <a:off x="5992064" y="3429000"/>
            <a:ext cx="2676043" cy="20313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Le </a:t>
            </a:r>
            <a:r>
              <a:rPr lang="en-GB" sz="1800" dirty="0" err="1">
                <a:solidFill>
                  <a:schemeClr val="dk1"/>
                </a:solidFill>
                <a:latin typeface="Arial"/>
                <a:ea typeface="Arial"/>
                <a:cs typeface="Arial"/>
                <a:sym typeface="Arial"/>
              </a:rPr>
              <a:t>retrait</a:t>
            </a:r>
            <a:r>
              <a:rPr lang="en-GB" sz="1800" dirty="0">
                <a:solidFill>
                  <a:schemeClr val="dk1"/>
                </a:solidFill>
                <a:latin typeface="Arial"/>
                <a:ea typeface="Arial"/>
                <a:cs typeface="Arial"/>
                <a:sym typeface="Arial"/>
              </a:rPr>
              <a:t> de la prise </a:t>
            </a:r>
            <a:r>
              <a:rPr lang="en-GB" sz="1800" dirty="0" err="1">
                <a:solidFill>
                  <a:schemeClr val="dk1"/>
                </a:solidFill>
                <a:latin typeface="Arial"/>
                <a:ea typeface="Arial"/>
                <a:cs typeface="Arial"/>
                <a:sym typeface="Arial"/>
              </a:rPr>
              <a:t>en</a:t>
            </a:r>
            <a:r>
              <a:rPr lang="en-GB" sz="1800" dirty="0">
                <a:solidFill>
                  <a:schemeClr val="dk1"/>
                </a:solidFill>
                <a:latin typeface="Arial"/>
                <a:ea typeface="Arial"/>
                <a:cs typeface="Arial"/>
                <a:sym typeface="Arial"/>
              </a:rPr>
              <a:t> charge doit se faire dans le respect des </a:t>
            </a:r>
            <a:r>
              <a:rPr lang="en-GB" sz="1800" dirty="0" err="1">
                <a:solidFill>
                  <a:schemeClr val="dk1"/>
                </a:solidFill>
                <a:latin typeface="Arial"/>
                <a:ea typeface="Arial"/>
                <a:cs typeface="Arial"/>
                <a:sym typeface="Arial"/>
              </a:rPr>
              <a:t>lois</a:t>
            </a:r>
            <a:r>
              <a:rPr lang="en-GB" sz="1800" dirty="0">
                <a:solidFill>
                  <a:schemeClr val="dk1"/>
                </a:solidFill>
                <a:latin typeface="Arial"/>
                <a:ea typeface="Arial"/>
                <a:cs typeface="Arial"/>
                <a:sym typeface="Arial"/>
              </a:rPr>
              <a:t> </a:t>
            </a:r>
            <a:r>
              <a:rPr lang="en-GB" sz="1800" dirty="0" err="1">
                <a:solidFill>
                  <a:schemeClr val="dk1"/>
                </a:solidFill>
                <a:latin typeface="Arial"/>
                <a:ea typeface="Arial"/>
                <a:cs typeface="Arial"/>
                <a:sym typeface="Arial"/>
              </a:rPr>
              <a:t>nationales</a:t>
            </a:r>
            <a:r>
              <a:rPr lang="en-GB" sz="1800" dirty="0">
                <a:solidFill>
                  <a:schemeClr val="dk1"/>
                </a:solidFill>
                <a:latin typeface="Arial"/>
                <a:ea typeface="Arial"/>
                <a:cs typeface="Arial"/>
                <a:sym typeface="Arial"/>
              </a:rPr>
              <a:t> et </a:t>
            </a:r>
            <a:r>
              <a:rPr lang="en-GB" sz="1800" dirty="0" err="1">
                <a:solidFill>
                  <a:schemeClr val="dk1"/>
                </a:solidFill>
                <a:latin typeface="Arial"/>
                <a:ea typeface="Arial"/>
                <a:cs typeface="Arial"/>
                <a:sym typeface="Arial"/>
              </a:rPr>
              <a:t>en</a:t>
            </a:r>
            <a:r>
              <a:rPr lang="en-GB" sz="1800" dirty="0">
                <a:solidFill>
                  <a:schemeClr val="dk1"/>
                </a:solidFill>
                <a:latin typeface="Arial"/>
                <a:ea typeface="Arial"/>
                <a:cs typeface="Arial"/>
                <a:sym typeface="Arial"/>
              </a:rPr>
              <a:t> coordination avec les </a:t>
            </a:r>
            <a:r>
              <a:rPr lang="en-GB" sz="1800" dirty="0" err="1">
                <a:solidFill>
                  <a:schemeClr val="dk1"/>
                </a:solidFill>
                <a:latin typeface="Arial"/>
                <a:ea typeface="Arial"/>
                <a:cs typeface="Arial"/>
                <a:sym typeface="Arial"/>
              </a:rPr>
              <a:t>autorités</a:t>
            </a:r>
            <a:r>
              <a:rPr lang="en-GB" sz="1800" dirty="0">
                <a:solidFill>
                  <a:schemeClr val="dk1"/>
                </a:solidFill>
                <a:latin typeface="Arial"/>
                <a:ea typeface="Arial"/>
                <a:cs typeface="Arial"/>
                <a:sym typeface="Arial"/>
              </a:rPr>
              <a:t> (</a:t>
            </a:r>
            <a:r>
              <a:rPr lang="en-GB" sz="1800" dirty="0" err="1">
                <a:solidFill>
                  <a:schemeClr val="dk1"/>
                </a:solidFill>
                <a:latin typeface="Arial"/>
                <a:ea typeface="Arial"/>
                <a:cs typeface="Arial"/>
                <a:sym typeface="Arial"/>
              </a:rPr>
              <a:t>lorsque</a:t>
            </a:r>
            <a:r>
              <a:rPr lang="en-GB" sz="1800" dirty="0">
                <a:solidFill>
                  <a:schemeClr val="dk1"/>
                </a:solidFill>
                <a:latin typeface="Arial"/>
                <a:ea typeface="Arial"/>
                <a:cs typeface="Arial"/>
                <a:sym typeface="Arial"/>
              </a:rPr>
              <a:t> </a:t>
            </a:r>
            <a:r>
              <a:rPr lang="en-GB" sz="1800" dirty="0" err="1">
                <a:solidFill>
                  <a:schemeClr val="dk1"/>
                </a:solidFill>
                <a:latin typeface="Arial"/>
                <a:ea typeface="Arial"/>
                <a:cs typeface="Arial"/>
                <a:sym typeface="Arial"/>
              </a:rPr>
              <a:t>cela</a:t>
            </a:r>
            <a:r>
              <a:rPr lang="en-GB" sz="1800" dirty="0">
                <a:solidFill>
                  <a:schemeClr val="dk1"/>
                </a:solidFill>
                <a:latin typeface="Arial"/>
                <a:ea typeface="Arial"/>
                <a:cs typeface="Arial"/>
                <a:sym typeface="Arial"/>
              </a:rPr>
              <a:t> </a:t>
            </a:r>
            <a:r>
              <a:rPr lang="en-GB" sz="1800" dirty="0" err="1">
                <a:solidFill>
                  <a:schemeClr val="dk1"/>
                </a:solidFill>
                <a:latin typeface="Arial"/>
                <a:ea typeface="Arial"/>
                <a:cs typeface="Arial"/>
                <a:sym typeface="Arial"/>
              </a:rPr>
              <a:t>est</a:t>
            </a:r>
            <a:r>
              <a:rPr lang="en-GB" sz="1800" dirty="0">
                <a:solidFill>
                  <a:schemeClr val="dk1"/>
                </a:solidFill>
                <a:latin typeface="Arial"/>
                <a:ea typeface="Arial"/>
                <a:cs typeface="Arial"/>
                <a:sym typeface="Arial"/>
              </a:rPr>
              <a:t> </a:t>
            </a:r>
            <a:r>
              <a:rPr lang="en-GB" sz="1800" dirty="0" err="1">
                <a:solidFill>
                  <a:schemeClr val="dk1"/>
                </a:solidFill>
                <a:latin typeface="Arial"/>
                <a:ea typeface="Arial"/>
                <a:cs typeface="Arial"/>
                <a:sym typeface="Arial"/>
              </a:rPr>
              <a:t>sûr</a:t>
            </a:r>
            <a:r>
              <a:rPr lang="en-GB" sz="1800" dirty="0">
                <a:solidFill>
                  <a:schemeClr val="dk1"/>
                </a:solidFill>
                <a:latin typeface="Arial"/>
                <a:ea typeface="Arial"/>
                <a:cs typeface="Arial"/>
                <a:sym typeface="Arial"/>
              </a:rPr>
              <a:t> et </a:t>
            </a:r>
            <a:r>
              <a:rPr lang="en-GB" sz="1800" dirty="0" err="1">
                <a:solidFill>
                  <a:schemeClr val="dk1"/>
                </a:solidFill>
                <a:latin typeface="Arial"/>
                <a:ea typeface="Arial"/>
                <a:cs typeface="Arial"/>
                <a:sym typeface="Arial"/>
              </a:rPr>
              <a:t>approprié</a:t>
            </a:r>
            <a:r>
              <a:rPr lang="en-GB" sz="1800"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sp>
        <p:nvSpPr>
          <p:cNvPr id="1160" name="Google Shape;1160;p58"/>
          <p:cNvSpPr/>
          <p:nvPr/>
        </p:nvSpPr>
        <p:spPr>
          <a:xfrm>
            <a:off x="1381477" y="1986739"/>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1" name="Google Shape;1161;p58"/>
          <p:cNvSpPr/>
          <p:nvPr/>
        </p:nvSpPr>
        <p:spPr>
          <a:xfrm>
            <a:off x="4092891" y="2002607"/>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2" name="Google Shape;1162;p58"/>
          <p:cNvSpPr/>
          <p:nvPr/>
        </p:nvSpPr>
        <p:spPr>
          <a:xfrm>
            <a:off x="9621734" y="1986739"/>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3" name="Google Shape;1163;p58"/>
          <p:cNvSpPr txBox="1"/>
          <p:nvPr/>
        </p:nvSpPr>
        <p:spPr>
          <a:xfrm>
            <a:off x="8995985" y="3444630"/>
            <a:ext cx="2303058" cy="20313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La prise en charge familiale alternative au sein de la communauté de l'enfant est la meilleure option pour son bien-être et son développement sain.</a:t>
            </a:r>
            <a:endParaRPr sz="1800">
              <a:solidFill>
                <a:schemeClr val="dk1"/>
              </a:solidFill>
              <a:latin typeface="Arial"/>
              <a:ea typeface="Arial"/>
              <a:cs typeface="Arial"/>
              <a:sym typeface="Arial"/>
            </a:endParaRPr>
          </a:p>
        </p:txBody>
      </p:sp>
      <p:sp>
        <p:nvSpPr>
          <p:cNvPr id="1164" name="Google Shape;1164;p58"/>
          <p:cNvSpPr/>
          <p:nvPr/>
        </p:nvSpPr>
        <p:spPr>
          <a:xfrm>
            <a:off x="6804305" y="1986739"/>
            <a:ext cx="1051560" cy="1051560"/>
          </a:xfrm>
          <a:prstGeom prst="star5">
            <a:avLst>
              <a:gd name="adj" fmla="val 28143"/>
              <a:gd name="hf" fmla="val 105146"/>
              <a:gd name="vf" fmla="val 110557"/>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56995"/>
        </a:solidFill>
        <a:effectLst/>
      </p:bgPr>
    </p:bg>
    <p:spTree>
      <p:nvGrpSpPr>
        <p:cNvPr id="1" name="Shape 1169"/>
        <p:cNvGrpSpPr/>
        <p:nvPr/>
      </p:nvGrpSpPr>
      <p:grpSpPr>
        <a:xfrm>
          <a:off x="0" y="0"/>
          <a:ext cx="0" cy="0"/>
          <a:chOff x="0" y="0"/>
          <a:chExt cx="0" cy="0"/>
        </a:xfrm>
      </p:grpSpPr>
      <p:sp>
        <p:nvSpPr>
          <p:cNvPr id="1170" name="Google Shape;1170;p59"/>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7</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Clôture du module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74"/>
        <p:cNvGrpSpPr/>
        <p:nvPr/>
      </p:nvGrpSpPr>
      <p:grpSpPr>
        <a:xfrm>
          <a:off x="0" y="0"/>
          <a:ext cx="0" cy="0"/>
          <a:chOff x="0" y="0"/>
          <a:chExt cx="0" cy="0"/>
        </a:xfrm>
      </p:grpSpPr>
      <p:sp>
        <p:nvSpPr>
          <p:cNvPr id="175" name="Google Shape;175;p6"/>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dirty="0">
                <a:solidFill>
                  <a:srgbClr val="BFBFBF"/>
                </a:solidFill>
                <a:latin typeface="Garamond"/>
                <a:ea typeface="Garamond"/>
                <a:cs typeface="Garamond"/>
                <a:sym typeface="Garamond"/>
              </a:rPr>
              <a:t>Diapositive </a:t>
            </a:r>
            <a:r>
              <a:rPr lang="en-GB" sz="5400" b="1" dirty="0" err="1">
                <a:solidFill>
                  <a:srgbClr val="BFBFBF"/>
                </a:solidFill>
                <a:latin typeface="Garamond"/>
                <a:ea typeface="Garamond"/>
                <a:cs typeface="Garamond"/>
                <a:sym typeface="Garamond"/>
              </a:rPr>
              <a:t>supplémentaire</a:t>
            </a:r>
            <a:r>
              <a:rPr lang="en-GB" sz="5400" b="1" dirty="0">
                <a:solidFill>
                  <a:srgbClr val="BFBFBF"/>
                </a:solidFill>
                <a:latin typeface="Garamond"/>
                <a:ea typeface="Garamond"/>
                <a:cs typeface="Garamond"/>
                <a:sym typeface="Garamond"/>
              </a:rPr>
              <a:t> pour les notes de </a:t>
            </a:r>
            <a:r>
              <a:rPr lang="en-GB" sz="5400" b="1" dirty="0" err="1">
                <a:solidFill>
                  <a:srgbClr val="BFBFBF"/>
                </a:solidFill>
                <a:latin typeface="Garamond"/>
                <a:ea typeface="Garamond"/>
                <a:cs typeface="Garamond"/>
                <a:sym typeface="Garamond"/>
              </a:rPr>
              <a:t>l'animateur</a:t>
            </a:r>
            <a:endParaRPr sz="5400" b="1" dirty="0">
              <a:solidFill>
                <a:srgbClr val="BFBFBF"/>
              </a:solidFill>
              <a:latin typeface="Helvetica Neue"/>
              <a:ea typeface="Helvetica Neue"/>
              <a:cs typeface="Helvetica Neue"/>
              <a:sym typeface="Helvetica Neue"/>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6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Liste de contrôle du soutien immédiat</a:t>
            </a:r>
            <a:endParaRPr/>
          </a:p>
        </p:txBody>
      </p:sp>
      <p:grpSp>
        <p:nvGrpSpPr>
          <p:cNvPr id="1177" name="Google Shape;1177;p60"/>
          <p:cNvGrpSpPr/>
          <p:nvPr/>
        </p:nvGrpSpPr>
        <p:grpSpPr>
          <a:xfrm>
            <a:off x="9994118" y="33917"/>
            <a:ext cx="2057602" cy="1975956"/>
            <a:chOff x="9994118" y="33917"/>
            <a:chExt cx="2057602" cy="1975956"/>
          </a:xfrm>
        </p:grpSpPr>
        <p:sp>
          <p:nvSpPr>
            <p:cNvPr id="1178" name="Google Shape;1178;p60"/>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179" name="Google Shape;1179;p60"/>
            <p:cNvGrpSpPr/>
            <p:nvPr/>
          </p:nvGrpSpPr>
          <p:grpSpPr>
            <a:xfrm>
              <a:off x="10741851" y="707024"/>
              <a:ext cx="562136" cy="634675"/>
              <a:chOff x="760175" y="830141"/>
              <a:chExt cx="867619" cy="979580"/>
            </a:xfrm>
          </p:grpSpPr>
          <p:sp>
            <p:nvSpPr>
              <p:cNvPr id="1180" name="Google Shape;1180;p60"/>
              <p:cNvSpPr/>
              <p:nvPr/>
            </p:nvSpPr>
            <p:spPr>
              <a:xfrm>
                <a:off x="864636" y="830141"/>
                <a:ext cx="763158"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84</a:t>
                </a:r>
                <a:endParaRPr/>
              </a:p>
            </p:txBody>
          </p:sp>
          <p:sp>
            <p:nvSpPr>
              <p:cNvPr id="1181" name="Google Shape;1181;p60"/>
              <p:cNvSpPr/>
              <p:nvPr/>
            </p:nvSpPr>
            <p:spPr>
              <a:xfrm>
                <a:off x="760175" y="830143"/>
                <a:ext cx="149292" cy="979578"/>
              </a:xfrm>
              <a:prstGeom prst="rect">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182" name="Google Shape;1182;p60"/>
          <p:cNvSpPr/>
          <p:nvPr/>
        </p:nvSpPr>
        <p:spPr>
          <a:xfrm>
            <a:off x="4952637" y="2218543"/>
            <a:ext cx="2835968" cy="3137229"/>
          </a:xfrm>
          <a:prstGeom prst="snip1Rect">
            <a:avLst>
              <a:gd name="adj" fmla="val 23266"/>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83" name="Google Shape;1183;p60"/>
          <p:cNvGrpSpPr/>
          <p:nvPr/>
        </p:nvGrpSpPr>
        <p:grpSpPr>
          <a:xfrm>
            <a:off x="5420751" y="2952813"/>
            <a:ext cx="1879209" cy="1701884"/>
            <a:chOff x="5298831" y="2790092"/>
            <a:chExt cx="2042056" cy="1849365"/>
          </a:xfrm>
        </p:grpSpPr>
        <p:sp>
          <p:nvSpPr>
            <p:cNvPr id="1184" name="Google Shape;1184;p60"/>
            <p:cNvSpPr/>
            <p:nvPr/>
          </p:nvSpPr>
          <p:spPr>
            <a:xfrm>
              <a:off x="5298831" y="2790092"/>
              <a:ext cx="797169" cy="6389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5" name="Google Shape;1185;p60"/>
            <p:cNvSpPr/>
            <p:nvPr/>
          </p:nvSpPr>
          <p:spPr>
            <a:xfrm>
              <a:off x="5298831" y="4000549"/>
              <a:ext cx="797169" cy="6389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6" name="Google Shape;1186;p60"/>
            <p:cNvSpPr/>
            <p:nvPr/>
          </p:nvSpPr>
          <p:spPr>
            <a:xfrm>
              <a:off x="6543718" y="2790092"/>
              <a:ext cx="797169" cy="6389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7" name="Google Shape;1187;p60"/>
            <p:cNvSpPr/>
            <p:nvPr/>
          </p:nvSpPr>
          <p:spPr>
            <a:xfrm>
              <a:off x="6543718" y="4000549"/>
              <a:ext cx="797169" cy="6389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88" name="Google Shape;1188;p60"/>
            <p:cNvCxnSpPr>
              <a:stCxn id="1184" idx="3"/>
              <a:endCxn id="1186" idx="1"/>
            </p:cNvCxnSpPr>
            <p:nvPr/>
          </p:nvCxnSpPr>
          <p:spPr>
            <a:xfrm>
              <a:off x="6096000" y="3109546"/>
              <a:ext cx="447600" cy="0"/>
            </a:xfrm>
            <a:prstGeom prst="straightConnector1">
              <a:avLst/>
            </a:prstGeom>
            <a:noFill/>
            <a:ln w="76200" cap="flat" cmpd="sng">
              <a:solidFill>
                <a:schemeClr val="lt1"/>
              </a:solidFill>
              <a:prstDash val="solid"/>
              <a:miter lim="800000"/>
              <a:headEnd type="none" w="sm" len="sm"/>
              <a:tailEnd type="triangle" w="med" len="med"/>
            </a:ln>
          </p:spPr>
        </p:cxnSp>
        <p:cxnSp>
          <p:nvCxnSpPr>
            <p:cNvPr id="1189" name="Google Shape;1189;p60"/>
            <p:cNvCxnSpPr>
              <a:stCxn id="1185" idx="3"/>
              <a:endCxn id="1187" idx="1"/>
            </p:cNvCxnSpPr>
            <p:nvPr/>
          </p:nvCxnSpPr>
          <p:spPr>
            <a:xfrm>
              <a:off x="6096000" y="4320003"/>
              <a:ext cx="447600" cy="0"/>
            </a:xfrm>
            <a:prstGeom prst="straightConnector1">
              <a:avLst/>
            </a:prstGeom>
            <a:noFill/>
            <a:ln w="76200" cap="flat" cmpd="sng">
              <a:solidFill>
                <a:schemeClr val="lt1"/>
              </a:solidFill>
              <a:prstDash val="solid"/>
              <a:miter lim="800000"/>
              <a:headEnd type="none" w="sm" len="sm"/>
              <a:tailEnd type="triangle" w="med" len="med"/>
            </a:ln>
          </p:spPr>
        </p:cxnSp>
        <p:cxnSp>
          <p:nvCxnSpPr>
            <p:cNvPr id="1190" name="Google Shape;1190;p60"/>
            <p:cNvCxnSpPr>
              <a:stCxn id="1184" idx="2"/>
              <a:endCxn id="1185" idx="0"/>
            </p:cNvCxnSpPr>
            <p:nvPr/>
          </p:nvCxnSpPr>
          <p:spPr>
            <a:xfrm>
              <a:off x="5697416" y="3429000"/>
              <a:ext cx="0" cy="571500"/>
            </a:xfrm>
            <a:prstGeom prst="straightConnector1">
              <a:avLst/>
            </a:prstGeom>
            <a:noFill/>
            <a:ln w="76200" cap="flat" cmpd="sng">
              <a:solidFill>
                <a:schemeClr val="lt1"/>
              </a:solidFill>
              <a:prstDash val="solid"/>
              <a:miter lim="800000"/>
              <a:headEnd type="none" w="sm" len="sm"/>
              <a:tailEnd type="triangle" w="med" len="med"/>
            </a:ln>
          </p:spPr>
        </p:cxn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6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Fin du module 5</a:t>
            </a:r>
            <a:endParaRPr/>
          </a:p>
        </p:txBody>
      </p:sp>
      <p:sp>
        <p:nvSpPr>
          <p:cNvPr id="1197" name="Google Shape;1197;p61"/>
          <p:cNvSpPr/>
          <p:nvPr/>
        </p:nvSpPr>
        <p:spPr>
          <a:xfrm>
            <a:off x="1384531" y="2419405"/>
            <a:ext cx="2821709" cy="2611120"/>
          </a:xfrm>
          <a:prstGeom prst="wedgeRoundRectCallout">
            <a:avLst>
              <a:gd name="adj1" fmla="val -62814"/>
              <a:gd name="adj2" fmla="val -19017"/>
              <a:gd name="adj3" fmla="val 16667"/>
            </a:avLst>
          </a:prstGeom>
          <a:solidFill>
            <a:srgbClr val="9BD3F1"/>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Revoir les objectifs d'apprentissage</a:t>
            </a:r>
            <a:endParaRPr sz="2400">
              <a:solidFill>
                <a:schemeClr val="dk1"/>
              </a:solidFill>
              <a:latin typeface="Arial"/>
              <a:ea typeface="Arial"/>
              <a:cs typeface="Arial"/>
              <a:sym typeface="Arial"/>
            </a:endParaRPr>
          </a:p>
        </p:txBody>
      </p:sp>
      <p:sp>
        <p:nvSpPr>
          <p:cNvPr id="1198" name="Google Shape;1198;p61"/>
          <p:cNvSpPr/>
          <p:nvPr/>
        </p:nvSpPr>
        <p:spPr>
          <a:xfrm>
            <a:off x="4828771" y="2419405"/>
            <a:ext cx="2821709" cy="2611120"/>
          </a:xfrm>
          <a:prstGeom prst="wedgeRoundRectCallout">
            <a:avLst>
              <a:gd name="adj1" fmla="val -19246"/>
              <a:gd name="adj2" fmla="val 59595"/>
              <a:gd name="adj3" fmla="val 16667"/>
            </a:avLst>
          </a:prstGeom>
          <a:solidFill>
            <a:srgbClr val="9BD3F1"/>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Réflexion et retour d'information </a:t>
            </a:r>
            <a:endParaRPr/>
          </a:p>
        </p:txBody>
      </p:sp>
      <p:sp>
        <p:nvSpPr>
          <p:cNvPr id="1199" name="Google Shape;1199;p61"/>
          <p:cNvSpPr/>
          <p:nvPr/>
        </p:nvSpPr>
        <p:spPr>
          <a:xfrm>
            <a:off x="8273011" y="2419405"/>
            <a:ext cx="2821709" cy="2611120"/>
          </a:xfrm>
          <a:prstGeom prst="wedgeRoundRectCallout">
            <a:avLst>
              <a:gd name="adj1" fmla="val 59608"/>
              <a:gd name="adj2" fmla="val -20186"/>
              <a:gd name="adj3" fmla="val 16667"/>
            </a:avLst>
          </a:prstGeom>
          <a:solidFill>
            <a:srgbClr val="9BD3F1"/>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Clôture</a:t>
            </a:r>
            <a:endParaRPr sz="2400">
              <a:solidFill>
                <a:schemeClr val="dk1"/>
              </a:solidFill>
              <a:latin typeface="Arial"/>
              <a:ea typeface="Arial"/>
              <a:cs typeface="Arial"/>
              <a:sym typeface="Arial"/>
            </a:endParaRPr>
          </a:p>
        </p:txBody>
      </p:sp>
      <p:grpSp>
        <p:nvGrpSpPr>
          <p:cNvPr id="1200" name="Google Shape;1200;p61"/>
          <p:cNvGrpSpPr/>
          <p:nvPr/>
        </p:nvGrpSpPr>
        <p:grpSpPr>
          <a:xfrm>
            <a:off x="9994118" y="33917"/>
            <a:ext cx="2057602" cy="1975956"/>
            <a:chOff x="9994118" y="33917"/>
            <a:chExt cx="2057602" cy="1975956"/>
          </a:xfrm>
        </p:grpSpPr>
        <p:sp>
          <p:nvSpPr>
            <p:cNvPr id="1201" name="Google Shape;1201;p61"/>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02" name="Google Shape;1202;p61"/>
            <p:cNvGrpSpPr/>
            <p:nvPr/>
          </p:nvGrpSpPr>
          <p:grpSpPr>
            <a:xfrm>
              <a:off x="10621771" y="762700"/>
              <a:ext cx="562136" cy="634675"/>
              <a:chOff x="760175" y="830142"/>
              <a:chExt cx="867619" cy="979579"/>
            </a:xfrm>
          </p:grpSpPr>
          <p:sp>
            <p:nvSpPr>
              <p:cNvPr id="1203" name="Google Shape;1203;p61"/>
              <p:cNvSpPr/>
              <p:nvPr/>
            </p:nvSpPr>
            <p:spPr>
              <a:xfrm>
                <a:off x="864636" y="830142"/>
                <a:ext cx="763158"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85</a:t>
                </a:r>
                <a:endParaRPr/>
              </a:p>
            </p:txBody>
          </p:sp>
          <p:sp>
            <p:nvSpPr>
              <p:cNvPr id="1204" name="Google Shape;1204;p61"/>
              <p:cNvSpPr/>
              <p:nvPr/>
            </p:nvSpPr>
            <p:spPr>
              <a:xfrm>
                <a:off x="760175" y="830144"/>
                <a:ext cx="149292" cy="979577"/>
              </a:xfrm>
              <a:prstGeom prst="rect">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05" name="Google Shape;1205;p61"/>
            <p:cNvGrpSpPr/>
            <p:nvPr/>
          </p:nvGrpSpPr>
          <p:grpSpPr>
            <a:xfrm>
              <a:off x="11325415" y="762701"/>
              <a:ext cx="182192" cy="634674"/>
              <a:chOff x="2121762" y="2323619"/>
              <a:chExt cx="200378" cy="825210"/>
            </a:xfrm>
          </p:grpSpPr>
          <p:sp>
            <p:nvSpPr>
              <p:cNvPr id="1206" name="Google Shape;1206;p61"/>
              <p:cNvSpPr/>
              <p:nvPr/>
            </p:nvSpPr>
            <p:spPr>
              <a:xfrm>
                <a:off x="2121763" y="2323619"/>
                <a:ext cx="200377" cy="172739"/>
              </a:xfrm>
              <a:prstGeom prst="triangle">
                <a:avLst>
                  <a:gd name="adj" fmla="val 5000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7" name="Google Shape;1207;p61"/>
              <p:cNvSpPr/>
              <p:nvPr/>
            </p:nvSpPr>
            <p:spPr>
              <a:xfrm>
                <a:off x="2121762" y="2496169"/>
                <a:ext cx="200377" cy="65266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6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BE" dirty="0" err="1">
                <a:effectLst/>
                <a:ea typeface="Calibri" panose="020F0502020204030204" pitchFamily="34" charset="0"/>
              </a:rPr>
              <a:t>Autosoin</a:t>
            </a:r>
            <a:endParaRPr dirty="0"/>
          </a:p>
        </p:txBody>
      </p:sp>
      <p:sp>
        <p:nvSpPr>
          <p:cNvPr id="1214" name="Google Shape;1214;p62"/>
          <p:cNvSpPr txBox="1"/>
          <p:nvPr/>
        </p:nvSpPr>
        <p:spPr>
          <a:xfrm>
            <a:off x="1759065" y="3251932"/>
            <a:ext cx="2072639" cy="117912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lt1"/>
              </a:buClr>
              <a:buSzPts val="2200"/>
              <a:buFont typeface="Helvetica Neue"/>
              <a:buNone/>
            </a:pPr>
            <a:r>
              <a:rPr lang="en-GB" sz="2200" b="1">
                <a:solidFill>
                  <a:schemeClr val="lt1"/>
                </a:solidFill>
                <a:latin typeface="Helvetica Neue"/>
                <a:ea typeface="Helvetica Neue"/>
                <a:cs typeface="Helvetica Neue"/>
                <a:sym typeface="Helvetica Neue"/>
              </a:rPr>
              <a:t>Réflexion sur le module d'aujourd'hui </a:t>
            </a:r>
            <a:endParaRPr sz="2200" b="1">
              <a:solidFill>
                <a:schemeClr val="lt1"/>
              </a:solidFill>
              <a:latin typeface="Calibri"/>
              <a:ea typeface="Calibri"/>
              <a:cs typeface="Calibri"/>
              <a:sym typeface="Calibri"/>
            </a:endParaRPr>
          </a:p>
        </p:txBody>
      </p:sp>
      <p:sp>
        <p:nvSpPr>
          <p:cNvPr id="1215" name="Google Shape;1215;p62"/>
          <p:cNvSpPr txBox="1"/>
          <p:nvPr/>
        </p:nvSpPr>
        <p:spPr>
          <a:xfrm>
            <a:off x="8647545" y="3437143"/>
            <a:ext cx="2072639" cy="42825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lt1"/>
              </a:buClr>
              <a:buSzPts val="2200"/>
              <a:buFont typeface="Helvetica Neue"/>
              <a:buNone/>
            </a:pPr>
            <a:r>
              <a:rPr lang="en-GB" sz="2200" b="1">
                <a:solidFill>
                  <a:schemeClr val="lt1"/>
                </a:solidFill>
                <a:latin typeface="Helvetica Neue"/>
                <a:ea typeface="Helvetica Neue"/>
                <a:cs typeface="Helvetica Neue"/>
                <a:sym typeface="Helvetica Neue"/>
              </a:rPr>
              <a:t>Fermeture</a:t>
            </a:r>
            <a:endParaRPr sz="1800">
              <a:solidFill>
                <a:schemeClr val="dk1"/>
              </a:solidFill>
              <a:latin typeface="Calibri"/>
              <a:ea typeface="Calibri"/>
              <a:cs typeface="Calibri"/>
              <a:sym typeface="Calibri"/>
            </a:endParaRPr>
          </a:p>
        </p:txBody>
      </p:sp>
      <p:sp>
        <p:nvSpPr>
          <p:cNvPr id="1216" name="Google Shape;1216;p62"/>
          <p:cNvSpPr/>
          <p:nvPr/>
        </p:nvSpPr>
        <p:spPr>
          <a:xfrm>
            <a:off x="4674820" y="2453495"/>
            <a:ext cx="2842360" cy="2539419"/>
          </a:xfrm>
          <a:prstGeom prst="hear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7" name="Google Shape;1217;p62"/>
          <p:cNvSpPr/>
          <p:nvPr/>
        </p:nvSpPr>
        <p:spPr>
          <a:xfrm rot="10800000">
            <a:off x="5628782" y="3499014"/>
            <a:ext cx="934434" cy="752350"/>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Ce que vous pouvez attendre de ce module</a:t>
            </a:r>
            <a:endParaRPr/>
          </a:p>
        </p:txBody>
      </p:sp>
      <p:grpSp>
        <p:nvGrpSpPr>
          <p:cNvPr id="182" name="Google Shape;182;p7"/>
          <p:cNvGrpSpPr/>
          <p:nvPr/>
        </p:nvGrpSpPr>
        <p:grpSpPr>
          <a:xfrm>
            <a:off x="8904821" y="2194398"/>
            <a:ext cx="1196375" cy="868968"/>
            <a:chOff x="6878053" y="1156317"/>
            <a:chExt cx="1431178" cy="1039513"/>
          </a:xfrm>
        </p:grpSpPr>
        <p:grpSp>
          <p:nvGrpSpPr>
            <p:cNvPr id="183" name="Google Shape;183;p7"/>
            <p:cNvGrpSpPr/>
            <p:nvPr/>
          </p:nvGrpSpPr>
          <p:grpSpPr>
            <a:xfrm>
              <a:off x="7672978" y="1156317"/>
              <a:ext cx="412941" cy="436880"/>
              <a:chOff x="243840" y="1676400"/>
              <a:chExt cx="701040" cy="741680"/>
            </a:xfrm>
          </p:grpSpPr>
          <p:sp>
            <p:nvSpPr>
              <p:cNvPr id="184" name="Google Shape;184;p7"/>
              <p:cNvSpPr/>
              <p:nvPr/>
            </p:nvSpPr>
            <p:spPr>
              <a:xfrm>
                <a:off x="243840" y="1676400"/>
                <a:ext cx="116839" cy="74168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5" name="Google Shape;185;p7"/>
              <p:cNvSpPr/>
              <p:nvPr/>
            </p:nvSpPr>
            <p:spPr>
              <a:xfrm>
                <a:off x="314960" y="1676400"/>
                <a:ext cx="629920" cy="43688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186" name="Google Shape;186;p7"/>
            <p:cNvSpPr/>
            <p:nvPr/>
          </p:nvSpPr>
          <p:spPr>
            <a:xfrm>
              <a:off x="7120511" y="1517650"/>
              <a:ext cx="1188720" cy="678180"/>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7" name="Google Shape;187;p7"/>
            <p:cNvSpPr/>
            <p:nvPr/>
          </p:nvSpPr>
          <p:spPr>
            <a:xfrm>
              <a:off x="6878053" y="1727035"/>
              <a:ext cx="821708" cy="468795"/>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188" name="Google Shape;188;p7"/>
          <p:cNvGrpSpPr/>
          <p:nvPr/>
        </p:nvGrpSpPr>
        <p:grpSpPr>
          <a:xfrm>
            <a:off x="2003253" y="2194398"/>
            <a:ext cx="1196375" cy="868968"/>
            <a:chOff x="6878053" y="1156317"/>
            <a:chExt cx="1431178" cy="1039513"/>
          </a:xfrm>
        </p:grpSpPr>
        <p:grpSp>
          <p:nvGrpSpPr>
            <p:cNvPr id="189" name="Google Shape;189;p7"/>
            <p:cNvGrpSpPr/>
            <p:nvPr/>
          </p:nvGrpSpPr>
          <p:grpSpPr>
            <a:xfrm>
              <a:off x="7672978" y="1156317"/>
              <a:ext cx="412941" cy="436880"/>
              <a:chOff x="243840" y="1676400"/>
              <a:chExt cx="701040" cy="741680"/>
            </a:xfrm>
          </p:grpSpPr>
          <p:sp>
            <p:nvSpPr>
              <p:cNvPr id="190" name="Google Shape;190;p7"/>
              <p:cNvSpPr/>
              <p:nvPr/>
            </p:nvSpPr>
            <p:spPr>
              <a:xfrm>
                <a:off x="243840" y="1676400"/>
                <a:ext cx="116839" cy="74168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1" name="Google Shape;191;p7"/>
              <p:cNvSpPr/>
              <p:nvPr/>
            </p:nvSpPr>
            <p:spPr>
              <a:xfrm>
                <a:off x="314960" y="1676400"/>
                <a:ext cx="629920" cy="43688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192" name="Google Shape;192;p7"/>
            <p:cNvSpPr/>
            <p:nvPr/>
          </p:nvSpPr>
          <p:spPr>
            <a:xfrm>
              <a:off x="7120511" y="1517650"/>
              <a:ext cx="1188720" cy="678180"/>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3" name="Google Shape;193;p7"/>
            <p:cNvSpPr/>
            <p:nvPr/>
          </p:nvSpPr>
          <p:spPr>
            <a:xfrm>
              <a:off x="6878053" y="1727035"/>
              <a:ext cx="821708" cy="468795"/>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194" name="Google Shape;194;p7"/>
          <p:cNvGrpSpPr/>
          <p:nvPr/>
        </p:nvGrpSpPr>
        <p:grpSpPr>
          <a:xfrm>
            <a:off x="5457118" y="2194398"/>
            <a:ext cx="1196375" cy="868968"/>
            <a:chOff x="6878053" y="1156317"/>
            <a:chExt cx="1431178" cy="1039513"/>
          </a:xfrm>
        </p:grpSpPr>
        <p:grpSp>
          <p:nvGrpSpPr>
            <p:cNvPr id="195" name="Google Shape;195;p7"/>
            <p:cNvGrpSpPr/>
            <p:nvPr/>
          </p:nvGrpSpPr>
          <p:grpSpPr>
            <a:xfrm>
              <a:off x="7672978" y="1156317"/>
              <a:ext cx="412941" cy="436880"/>
              <a:chOff x="243840" y="1676400"/>
              <a:chExt cx="701040" cy="741680"/>
            </a:xfrm>
          </p:grpSpPr>
          <p:sp>
            <p:nvSpPr>
              <p:cNvPr id="196" name="Google Shape;196;p7"/>
              <p:cNvSpPr/>
              <p:nvPr/>
            </p:nvSpPr>
            <p:spPr>
              <a:xfrm>
                <a:off x="243840" y="1676400"/>
                <a:ext cx="116839" cy="74168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7" name="Google Shape;197;p7"/>
              <p:cNvSpPr/>
              <p:nvPr/>
            </p:nvSpPr>
            <p:spPr>
              <a:xfrm>
                <a:off x="314960" y="1676400"/>
                <a:ext cx="629920" cy="43688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198" name="Google Shape;198;p7"/>
            <p:cNvSpPr/>
            <p:nvPr/>
          </p:nvSpPr>
          <p:spPr>
            <a:xfrm>
              <a:off x="7120511" y="1517650"/>
              <a:ext cx="1188720" cy="678180"/>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9" name="Google Shape;199;p7"/>
            <p:cNvSpPr/>
            <p:nvPr/>
          </p:nvSpPr>
          <p:spPr>
            <a:xfrm>
              <a:off x="6878053" y="1727035"/>
              <a:ext cx="821708" cy="468795"/>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200" name="Google Shape;200;p7"/>
          <p:cNvSpPr txBox="1"/>
          <p:nvPr/>
        </p:nvSpPr>
        <p:spPr>
          <a:xfrm>
            <a:off x="4906045" y="3597190"/>
            <a:ext cx="233295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00000"/>
                </a:solidFill>
                <a:latin typeface="Arial"/>
                <a:ea typeface="Arial"/>
                <a:cs typeface="Arial"/>
                <a:sym typeface="Arial"/>
              </a:rPr>
              <a:t>Démontrer comment rédiger un plan de sécurité avec l'enfant. </a:t>
            </a:r>
            <a:endParaRPr sz="2400">
              <a:solidFill>
                <a:srgbClr val="000000"/>
              </a:solidFill>
              <a:latin typeface="Arial"/>
              <a:ea typeface="Arial"/>
              <a:cs typeface="Arial"/>
              <a:sym typeface="Arial"/>
            </a:endParaRPr>
          </a:p>
        </p:txBody>
      </p:sp>
      <p:sp>
        <p:nvSpPr>
          <p:cNvPr id="201" name="Google Shape;201;p7"/>
          <p:cNvSpPr txBox="1"/>
          <p:nvPr/>
        </p:nvSpPr>
        <p:spPr>
          <a:xfrm>
            <a:off x="1192351" y="3597190"/>
            <a:ext cx="29508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00000"/>
                </a:solidFill>
                <a:latin typeface="Arial"/>
                <a:ea typeface="Arial"/>
                <a:cs typeface="Arial"/>
                <a:sym typeface="Arial"/>
              </a:rPr>
              <a:t>Expliquer le rôle d</a:t>
            </a:r>
            <a:r>
              <a:rPr lang="en-GB" sz="2400"/>
              <a:t>u </a:t>
            </a:r>
            <a:r>
              <a:rPr lang="en-GB" sz="2400">
                <a:solidFill>
                  <a:srgbClr val="000000"/>
                </a:solidFill>
                <a:latin typeface="Arial"/>
                <a:ea typeface="Arial"/>
                <a:cs typeface="Arial"/>
                <a:sym typeface="Arial"/>
              </a:rPr>
              <a:t>gestionnaire de cas dans la réponse aux besoins immédiats.</a:t>
            </a:r>
            <a:endParaRPr sz="2400">
              <a:solidFill>
                <a:srgbClr val="000000"/>
              </a:solidFill>
              <a:latin typeface="Arial"/>
              <a:ea typeface="Arial"/>
              <a:cs typeface="Arial"/>
              <a:sym typeface="Arial"/>
            </a:endParaRPr>
          </a:p>
        </p:txBody>
      </p:sp>
      <p:sp>
        <p:nvSpPr>
          <p:cNvPr id="202" name="Google Shape;202;p7"/>
          <p:cNvSpPr txBox="1"/>
          <p:nvPr/>
        </p:nvSpPr>
        <p:spPr>
          <a:xfrm>
            <a:off x="7920381" y="3597190"/>
            <a:ext cx="3152566"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00000"/>
                </a:solidFill>
                <a:latin typeface="Arial"/>
                <a:ea typeface="Arial"/>
                <a:cs typeface="Arial"/>
                <a:sym typeface="Arial"/>
              </a:rPr>
              <a:t>Comprendre les principaux éléments à prendre en compte avant de retirer un enfant d'une structure d'accueil existante. </a:t>
            </a:r>
            <a:endParaRPr sz="2400">
              <a:solidFill>
                <a:srgbClr val="000000"/>
              </a:solidFill>
              <a:latin typeface="Arial"/>
              <a:ea typeface="Arial"/>
              <a:cs typeface="Arial"/>
              <a:sym typeface="Arial"/>
            </a:endParaRPr>
          </a:p>
        </p:txBody>
      </p:sp>
      <p:grpSp>
        <p:nvGrpSpPr>
          <p:cNvPr id="203" name="Google Shape;203;p7"/>
          <p:cNvGrpSpPr/>
          <p:nvPr/>
        </p:nvGrpSpPr>
        <p:grpSpPr>
          <a:xfrm>
            <a:off x="9994118" y="33917"/>
            <a:ext cx="2057602" cy="1975956"/>
            <a:chOff x="9994118" y="33917"/>
            <a:chExt cx="2057602" cy="1975956"/>
          </a:xfrm>
        </p:grpSpPr>
        <p:sp>
          <p:nvSpPr>
            <p:cNvPr id="204" name="Google Shape;204;p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05" name="Google Shape;205;p7"/>
            <p:cNvGrpSpPr/>
            <p:nvPr/>
          </p:nvGrpSpPr>
          <p:grpSpPr>
            <a:xfrm>
              <a:off x="10741851" y="707024"/>
              <a:ext cx="562136" cy="634675"/>
              <a:chOff x="760175" y="830141"/>
              <a:chExt cx="867619" cy="979580"/>
            </a:xfrm>
          </p:grpSpPr>
          <p:sp>
            <p:nvSpPr>
              <p:cNvPr id="206" name="Google Shape;206;p7"/>
              <p:cNvSpPr/>
              <p:nvPr/>
            </p:nvSpPr>
            <p:spPr>
              <a:xfrm>
                <a:off x="864636" y="830141"/>
                <a:ext cx="763158"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71</a:t>
                </a:r>
                <a:endParaRPr/>
              </a:p>
            </p:txBody>
          </p:sp>
          <p:sp>
            <p:nvSpPr>
              <p:cNvPr id="207" name="Google Shape;207;p7"/>
              <p:cNvSpPr/>
              <p:nvPr/>
            </p:nvSpPr>
            <p:spPr>
              <a:xfrm>
                <a:off x="760175" y="830143"/>
                <a:ext cx="149292" cy="979578"/>
              </a:xfrm>
              <a:prstGeom prst="rect">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6995"/>
        </a:solidFill>
        <a:effectLst/>
      </p:bgPr>
    </p:bg>
    <p:spTree>
      <p:nvGrpSpPr>
        <p:cNvPr id="1" name="Shape 212"/>
        <p:cNvGrpSpPr/>
        <p:nvPr/>
      </p:nvGrpSpPr>
      <p:grpSpPr>
        <a:xfrm>
          <a:off x="0" y="0"/>
          <a:ext cx="0" cy="0"/>
          <a:chOff x="0" y="0"/>
          <a:chExt cx="0" cy="0"/>
        </a:xfrm>
      </p:grpSpPr>
      <p:sp>
        <p:nvSpPr>
          <p:cNvPr id="213" name="Google Shape;213;p8"/>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2</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Quelles sont les préoccupations qui nécessitent une réponse immédiate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latin typeface="Arial"/>
                <a:ea typeface="Arial"/>
                <a:cs typeface="Arial"/>
                <a:sym typeface="Arial"/>
              </a:rPr>
              <a:t>Besoins immédiats d'un enfant</a:t>
            </a:r>
            <a:endParaRPr/>
          </a:p>
        </p:txBody>
      </p:sp>
      <p:grpSp>
        <p:nvGrpSpPr>
          <p:cNvPr id="220" name="Google Shape;220;p9"/>
          <p:cNvGrpSpPr/>
          <p:nvPr/>
        </p:nvGrpSpPr>
        <p:grpSpPr>
          <a:xfrm>
            <a:off x="9994118" y="33917"/>
            <a:ext cx="2057602" cy="1975956"/>
            <a:chOff x="9994118" y="33917"/>
            <a:chExt cx="2057602" cy="1975956"/>
          </a:xfrm>
        </p:grpSpPr>
        <p:sp>
          <p:nvSpPr>
            <p:cNvPr id="221" name="Google Shape;221;p9"/>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2" name="Google Shape;222;p9"/>
            <p:cNvGrpSpPr/>
            <p:nvPr/>
          </p:nvGrpSpPr>
          <p:grpSpPr>
            <a:xfrm>
              <a:off x="10621771" y="762700"/>
              <a:ext cx="562136" cy="634675"/>
              <a:chOff x="760175" y="830142"/>
              <a:chExt cx="867619" cy="979579"/>
            </a:xfrm>
          </p:grpSpPr>
          <p:sp>
            <p:nvSpPr>
              <p:cNvPr id="223" name="Google Shape;223;p9"/>
              <p:cNvSpPr/>
              <p:nvPr/>
            </p:nvSpPr>
            <p:spPr>
              <a:xfrm>
                <a:off x="864636" y="830142"/>
                <a:ext cx="763158"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72</a:t>
                </a:r>
                <a:endParaRPr/>
              </a:p>
            </p:txBody>
          </p:sp>
          <p:sp>
            <p:nvSpPr>
              <p:cNvPr id="224" name="Google Shape;224;p9"/>
              <p:cNvSpPr/>
              <p:nvPr/>
            </p:nvSpPr>
            <p:spPr>
              <a:xfrm>
                <a:off x="760175" y="830144"/>
                <a:ext cx="149292" cy="979577"/>
              </a:xfrm>
              <a:prstGeom prst="rect">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25" name="Google Shape;225;p9"/>
            <p:cNvGrpSpPr/>
            <p:nvPr/>
          </p:nvGrpSpPr>
          <p:grpSpPr>
            <a:xfrm>
              <a:off x="11325415" y="762701"/>
              <a:ext cx="182192" cy="634674"/>
              <a:chOff x="2121762" y="2323619"/>
              <a:chExt cx="200378" cy="825210"/>
            </a:xfrm>
          </p:grpSpPr>
          <p:sp>
            <p:nvSpPr>
              <p:cNvPr id="226" name="Google Shape;226;p9"/>
              <p:cNvSpPr/>
              <p:nvPr/>
            </p:nvSpPr>
            <p:spPr>
              <a:xfrm>
                <a:off x="2121763" y="2323619"/>
                <a:ext cx="200377" cy="172739"/>
              </a:xfrm>
              <a:prstGeom prst="triangle">
                <a:avLst>
                  <a:gd name="adj" fmla="val 50000"/>
                </a:avLst>
              </a:prstGeom>
              <a:solidFill>
                <a:srgbClr val="0E46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9"/>
              <p:cNvSpPr/>
              <p:nvPr/>
            </p:nvSpPr>
            <p:spPr>
              <a:xfrm>
                <a:off x="2121762" y="2496169"/>
                <a:ext cx="200377" cy="65266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228" name="Google Shape;228;p9"/>
          <p:cNvGrpSpPr/>
          <p:nvPr/>
        </p:nvGrpSpPr>
        <p:grpSpPr>
          <a:xfrm>
            <a:off x="3124752" y="1070955"/>
            <a:ext cx="5827571" cy="5595024"/>
            <a:chOff x="852495" y="-198273"/>
            <a:chExt cx="5827571" cy="5595024"/>
          </a:xfrm>
        </p:grpSpPr>
        <p:sp>
          <p:nvSpPr>
            <p:cNvPr id="229" name="Google Shape;229;p9"/>
            <p:cNvSpPr/>
            <p:nvPr/>
          </p:nvSpPr>
          <p:spPr>
            <a:xfrm>
              <a:off x="1627431" y="659897"/>
              <a:ext cx="4277698" cy="4277698"/>
            </a:xfrm>
            <a:prstGeom prst="blockArc">
              <a:avLst>
                <a:gd name="adj1" fmla="val 11880000"/>
                <a:gd name="adj2" fmla="val 1620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1627431" y="659897"/>
              <a:ext cx="4277698" cy="4277698"/>
            </a:xfrm>
            <a:prstGeom prst="blockArc">
              <a:avLst>
                <a:gd name="adj1" fmla="val 7560000"/>
                <a:gd name="adj2" fmla="val 1188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1627431" y="659897"/>
              <a:ext cx="4277698" cy="4277698"/>
            </a:xfrm>
            <a:prstGeom prst="blockArc">
              <a:avLst>
                <a:gd name="adj1" fmla="val 3240000"/>
                <a:gd name="adj2" fmla="val 756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1627431" y="659897"/>
              <a:ext cx="4277698" cy="4277698"/>
            </a:xfrm>
            <a:prstGeom prst="blockArc">
              <a:avLst>
                <a:gd name="adj1" fmla="val 20520000"/>
                <a:gd name="adj2" fmla="val 324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1627431" y="659897"/>
              <a:ext cx="4277698" cy="4277698"/>
            </a:xfrm>
            <a:prstGeom prst="blockArc">
              <a:avLst>
                <a:gd name="adj1" fmla="val 16200000"/>
                <a:gd name="adj2" fmla="val 2052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2782413" y="1814878"/>
              <a:ext cx="1967734" cy="1967734"/>
            </a:xfrm>
            <a:prstGeom prst="ellipse">
              <a:avLst/>
            </a:prstGeom>
            <a:solidFill>
              <a:srgbClr val="9BD3F1"/>
            </a:solidFill>
            <a:ln w="12700" cap="flat" cmpd="sng">
              <a:solidFill>
                <a:srgbClr val="CCE9F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txBox="1"/>
            <p:nvPr/>
          </p:nvSpPr>
          <p:spPr>
            <a:xfrm>
              <a:off x="3070581" y="2103046"/>
              <a:ext cx="1391398" cy="139139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Calibri"/>
                <a:buNone/>
              </a:pPr>
              <a:endParaRPr sz="6500">
                <a:solidFill>
                  <a:schemeClr val="lt1"/>
                </a:solidFill>
                <a:latin typeface="Calibri"/>
                <a:ea typeface="Calibri"/>
                <a:cs typeface="Calibri"/>
                <a:sym typeface="Calibri"/>
              </a:endParaRPr>
            </a:p>
          </p:txBody>
        </p:sp>
        <p:sp>
          <p:nvSpPr>
            <p:cNvPr id="236" name="Google Shape;236;p9"/>
            <p:cNvSpPr/>
            <p:nvPr/>
          </p:nvSpPr>
          <p:spPr>
            <a:xfrm>
              <a:off x="2839501" y="-198273"/>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txBox="1"/>
            <p:nvPr/>
          </p:nvSpPr>
          <p:spPr>
            <a:xfrm>
              <a:off x="3110948" y="6760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Arial"/>
                  <a:ea typeface="Arial"/>
                  <a:cs typeface="Arial"/>
                  <a:sym typeface="Arial"/>
                </a:rPr>
                <a:t>?</a:t>
              </a:r>
              <a:endParaRPr sz="4400">
                <a:solidFill>
                  <a:schemeClr val="lt1"/>
                </a:solidFill>
                <a:latin typeface="Arial"/>
                <a:ea typeface="Arial"/>
                <a:cs typeface="Arial"/>
                <a:sym typeface="Arial"/>
              </a:endParaRPr>
            </a:p>
          </p:txBody>
        </p:sp>
        <p:sp>
          <p:nvSpPr>
            <p:cNvPr id="238" name="Google Shape;238;p9"/>
            <p:cNvSpPr/>
            <p:nvPr/>
          </p:nvSpPr>
          <p:spPr>
            <a:xfrm>
              <a:off x="4826508" y="1245371"/>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txBox="1"/>
            <p:nvPr/>
          </p:nvSpPr>
          <p:spPr>
            <a:xfrm>
              <a:off x="5097955" y="1511247"/>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Arial"/>
                  <a:ea typeface="Arial"/>
                  <a:cs typeface="Arial"/>
                  <a:sym typeface="Arial"/>
                </a:rPr>
                <a:t>?</a:t>
              </a:r>
              <a:endParaRPr sz="4400" b="1">
                <a:solidFill>
                  <a:schemeClr val="lt1"/>
                </a:solidFill>
                <a:latin typeface="Arial"/>
                <a:ea typeface="Arial"/>
                <a:cs typeface="Arial"/>
                <a:sym typeface="Arial"/>
              </a:endParaRPr>
            </a:p>
          </p:txBody>
        </p:sp>
        <p:sp>
          <p:nvSpPr>
            <p:cNvPr id="240" name="Google Shape;240;p9"/>
            <p:cNvSpPr/>
            <p:nvPr/>
          </p:nvSpPr>
          <p:spPr>
            <a:xfrm>
              <a:off x="4067539" y="3581237"/>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txBox="1"/>
            <p:nvPr/>
          </p:nvSpPr>
          <p:spPr>
            <a:xfrm>
              <a:off x="4338986" y="384711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Arial"/>
                  <a:ea typeface="Arial"/>
                  <a:cs typeface="Arial"/>
                  <a:sym typeface="Arial"/>
                </a:rPr>
                <a:t>?</a:t>
              </a:r>
              <a:endParaRPr sz="4400">
                <a:solidFill>
                  <a:schemeClr val="lt1"/>
                </a:solidFill>
                <a:latin typeface="Arial"/>
                <a:ea typeface="Arial"/>
                <a:cs typeface="Arial"/>
                <a:sym typeface="Arial"/>
              </a:endParaRPr>
            </a:p>
          </p:txBody>
        </p:sp>
        <p:sp>
          <p:nvSpPr>
            <p:cNvPr id="242" name="Google Shape;242;p9"/>
            <p:cNvSpPr/>
            <p:nvPr/>
          </p:nvSpPr>
          <p:spPr>
            <a:xfrm>
              <a:off x="1611464" y="3581237"/>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txBox="1"/>
            <p:nvPr/>
          </p:nvSpPr>
          <p:spPr>
            <a:xfrm>
              <a:off x="1882911" y="384711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Arial"/>
                  <a:ea typeface="Arial"/>
                  <a:cs typeface="Arial"/>
                  <a:sym typeface="Arial"/>
                </a:rPr>
                <a:t>?</a:t>
              </a:r>
              <a:endParaRPr sz="4400">
                <a:solidFill>
                  <a:schemeClr val="lt1"/>
                </a:solidFill>
                <a:latin typeface="Arial"/>
                <a:ea typeface="Arial"/>
                <a:cs typeface="Arial"/>
                <a:sym typeface="Arial"/>
              </a:endParaRPr>
            </a:p>
          </p:txBody>
        </p:sp>
        <p:sp>
          <p:nvSpPr>
            <p:cNvPr id="244" name="Google Shape;244;p9"/>
            <p:cNvSpPr/>
            <p:nvPr/>
          </p:nvSpPr>
          <p:spPr>
            <a:xfrm>
              <a:off x="852495" y="1245371"/>
              <a:ext cx="1853558" cy="1815514"/>
            </a:xfrm>
            <a:prstGeom prst="ellipse">
              <a:avLst/>
            </a:prstGeom>
            <a:solidFill>
              <a:schemeClr val="lt1"/>
            </a:solidFill>
            <a:ln w="381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txBox="1"/>
            <p:nvPr/>
          </p:nvSpPr>
          <p:spPr>
            <a:xfrm>
              <a:off x="1123942" y="1511247"/>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Arial"/>
                  <a:ea typeface="Arial"/>
                  <a:cs typeface="Arial"/>
                  <a:sym typeface="Arial"/>
                </a:rPr>
                <a:t>?</a:t>
              </a:r>
              <a:endParaRPr sz="4400">
                <a:solidFill>
                  <a:schemeClr val="lt1"/>
                </a:solidFill>
                <a:latin typeface="Arial"/>
                <a:ea typeface="Arial"/>
                <a:cs typeface="Arial"/>
                <a:sym typeface="Arial"/>
              </a:endParaRPr>
            </a:p>
          </p:txBody>
        </p:sp>
      </p:grpSp>
      <p:grpSp>
        <p:nvGrpSpPr>
          <p:cNvPr id="246" name="Google Shape;246;p9"/>
          <p:cNvGrpSpPr/>
          <p:nvPr/>
        </p:nvGrpSpPr>
        <p:grpSpPr>
          <a:xfrm>
            <a:off x="5716678" y="3272916"/>
            <a:ext cx="643719" cy="1490140"/>
            <a:chOff x="8155842" y="2175314"/>
            <a:chExt cx="1334607" cy="3089473"/>
          </a:xfrm>
        </p:grpSpPr>
        <p:sp>
          <p:nvSpPr>
            <p:cNvPr id="247" name="Google Shape;247;p9"/>
            <p:cNvSpPr/>
            <p:nvPr/>
          </p:nvSpPr>
          <p:spPr>
            <a:xfrm>
              <a:off x="8212525" y="3701175"/>
              <a:ext cx="1224623" cy="1563612"/>
            </a:xfrm>
            <a:prstGeom prst="round2SameRect">
              <a:avLst>
                <a:gd name="adj1" fmla="val 41871"/>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 name="Google Shape;248;p9"/>
            <p:cNvSpPr/>
            <p:nvPr/>
          </p:nvSpPr>
          <p:spPr>
            <a:xfrm>
              <a:off x="8155842" y="2175314"/>
              <a:ext cx="1334607" cy="1334608"/>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Alliance">
      <a:dk1>
        <a:srgbClr val="000000"/>
      </a:dk1>
      <a:lt1>
        <a:srgbClr val="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12046</Words>
  <Application>Microsoft Office PowerPoint</Application>
  <PresentationFormat>Widescreen</PresentationFormat>
  <Paragraphs>1021</Paragraphs>
  <Slides>62</Slides>
  <Notes>62</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Garamond</vt:lpstr>
      <vt:lpstr>Federo</vt:lpstr>
      <vt:lpstr>Helvetica Neue</vt:lpstr>
      <vt:lpstr>Office Theme</vt:lpstr>
      <vt:lpstr>PowerPoint Presentation</vt:lpstr>
      <vt:lpstr>PowerPoint Presentation</vt:lpstr>
      <vt:lpstr>Objectif du module</vt:lpstr>
      <vt:lpstr>Ordre du jour</vt:lpstr>
      <vt:lpstr>Récapitulatif</vt:lpstr>
      <vt:lpstr>PowerPoint Presentation</vt:lpstr>
      <vt:lpstr>Ce que vous pouvez attendre de ce module</vt:lpstr>
      <vt:lpstr>PowerPoint Presentation</vt:lpstr>
      <vt:lpstr>Besoins immédiats d'un enfant</vt:lpstr>
      <vt:lpstr>Besoins immédiats d'un enfant</vt:lpstr>
      <vt:lpstr>Transversal : besoins de base</vt:lpstr>
      <vt:lpstr>Actions visant à soutenir la satisfaction des besoins fondamentaux </vt:lpstr>
      <vt:lpstr>Soutien immédiat dans le processus de gestion des cas</vt:lpstr>
      <vt:lpstr>Principaux points d'apprentissage</vt:lpstr>
      <vt:lpstr>PowerPoint Presentation</vt:lpstr>
      <vt:lpstr>Besoins urgents de la SMSPS</vt:lpstr>
      <vt:lpstr>Besoins urgents du SMSPS</vt:lpstr>
      <vt:lpstr>Comment répondre aux besoins urgents du SMSPS</vt:lpstr>
      <vt:lpstr>Enfants faisant l'objet de préoccupations urgentes de la part du SMSPS</vt:lpstr>
      <vt:lpstr>Que faut-il écouter ?</vt:lpstr>
      <vt:lpstr>Que faut-il rechercher ?</vt:lpstr>
      <vt:lpstr>Que dire ?</vt:lpstr>
      <vt:lpstr>Mesures à prendre immédiatement si l'enfant présente un risque de suicide ou d'automutilation</vt:lpstr>
      <vt:lpstr>Mesures à prendre immédiatement si l'enfant présente un risque de suicide ou d'automutilation</vt:lpstr>
      <vt:lpstr>Mesures à prendre immédiatement si l'enfant présente un risque de suicide ou d'automutilation</vt:lpstr>
      <vt:lpstr>Mesures à prendre immédiatement si l'enfant présente un risque de suicide ou d'automutilation</vt:lpstr>
      <vt:lpstr>Principaux points d'apprentissage</vt:lpstr>
      <vt:lpstr>PowerPoint Presentation</vt:lpstr>
      <vt:lpstr>Besoins urgents en matière de santé physique, sexuelle et reproductive</vt:lpstr>
      <vt:lpstr>Comment répondre aux besoins urgents en matière de santé physique, sexuelle et productive ?</vt:lpstr>
      <vt:lpstr>PowerPoint Presentation</vt:lpstr>
      <vt:lpstr>Soins médicaux critiques pour les enfants victimes d'abus sexuels </vt:lpstr>
      <vt:lpstr>Principaux points d'apprentissage</vt:lpstr>
      <vt:lpstr>PowerPoint Presentation</vt:lpstr>
      <vt:lpstr>Qu'est-ce que le plan de la sécurité ?</vt:lpstr>
      <vt:lpstr>Ce qu'il faut prendre en compte lors de l'élaboration d'un plan de sécurité</vt:lpstr>
      <vt:lpstr>Discussion sur la sécurité avec l'enfant</vt:lpstr>
      <vt:lpstr>PowerPoint Presentation</vt:lpstr>
      <vt:lpstr>Points de discussion - Planification de la sécurité</vt:lpstr>
      <vt:lpstr>Outils de planification de la sécurité</vt:lpstr>
      <vt:lpstr>Outils de planification de la sécurité</vt:lpstr>
      <vt:lpstr>Outils de planification de la sécurité</vt:lpstr>
      <vt:lpstr>Principaux points d'apprentissage</vt:lpstr>
      <vt:lpstr>PowerPoint Presentation</vt:lpstr>
      <vt:lpstr>Retrait des soins </vt:lpstr>
      <vt:lpstr>Raisons courantes pour lesquelles les enfants sont retirés de la prise en charge </vt:lpstr>
      <vt:lpstr>Considérations avant le retrait des soins</vt:lpstr>
      <vt:lpstr>PowerPoint Presentation</vt:lpstr>
      <vt:lpstr>Éléments à prendre en compte lors de la décision de retrait des soins</vt:lpstr>
      <vt:lpstr>PowerPoint Presentation</vt:lpstr>
      <vt:lpstr>Soins alternatifs en cas d'urgence : Soins provisoires</vt:lpstr>
      <vt:lpstr>Types de soins provisoires</vt:lpstr>
      <vt:lpstr>Le retrait des soins en dernier recours</vt:lpstr>
      <vt:lpstr>PowerPoint Presentation</vt:lpstr>
      <vt:lpstr>Renforcer la sécurité de l'enfant dans le cadre d'une prise en charge existante.</vt:lpstr>
      <vt:lpstr>Renforcer la sécurité de l'enfant dans le cadre d'une prise en charge existante.</vt:lpstr>
      <vt:lpstr>Meilleure pratique</vt:lpstr>
      <vt:lpstr>Principaux points d'apprentissage</vt:lpstr>
      <vt:lpstr>PowerPoint Presentation</vt:lpstr>
      <vt:lpstr>Liste de contrôle du soutien immédiat</vt:lpstr>
      <vt:lpstr>Fin du module 5</vt:lpstr>
      <vt:lpstr>Autosoin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2</cp:revision>
  <dcterms:created xsi:type="dcterms:W3CDTF">2023-02-13T10:29:32Z</dcterms:created>
  <dcterms:modified xsi:type="dcterms:W3CDTF">2023-04-05T15:50:21Z</dcterms:modified>
</cp:coreProperties>
</file>