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ink/ink1.xml" ContentType="application/inkml+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comments/modernComment_B64_1F00D00.xml" ContentType="application/vnd.ms-powerpoint.comments+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handoutMasterIdLst>
    <p:handoutMasterId r:id="rId62"/>
  </p:handoutMasterIdLst>
  <p:sldIdLst>
    <p:sldId id="326" r:id="rId2"/>
    <p:sldId id="329" r:id="rId3"/>
    <p:sldId id="337" r:id="rId4"/>
    <p:sldId id="339" r:id="rId5"/>
    <p:sldId id="756" r:id="rId6"/>
    <p:sldId id="2895" r:id="rId7"/>
    <p:sldId id="2891" r:id="rId8"/>
    <p:sldId id="2896" r:id="rId9"/>
    <p:sldId id="376" r:id="rId10"/>
    <p:sldId id="2889" r:id="rId11"/>
    <p:sldId id="2898" r:id="rId12"/>
    <p:sldId id="2909" r:id="rId13"/>
    <p:sldId id="2910" r:id="rId14"/>
    <p:sldId id="2912" r:id="rId15"/>
    <p:sldId id="738" r:id="rId16"/>
    <p:sldId id="2899" r:id="rId17"/>
    <p:sldId id="374" r:id="rId18"/>
    <p:sldId id="2902" r:id="rId19"/>
    <p:sldId id="362" r:id="rId20"/>
    <p:sldId id="377" r:id="rId21"/>
    <p:sldId id="2903" r:id="rId22"/>
    <p:sldId id="2911" r:id="rId23"/>
    <p:sldId id="2913" r:id="rId24"/>
    <p:sldId id="2905" r:id="rId25"/>
    <p:sldId id="2935" r:id="rId26"/>
    <p:sldId id="368" r:id="rId27"/>
    <p:sldId id="2906" r:id="rId28"/>
    <p:sldId id="2907" r:id="rId29"/>
    <p:sldId id="379" r:id="rId30"/>
    <p:sldId id="2914" r:id="rId31"/>
    <p:sldId id="383" r:id="rId32"/>
    <p:sldId id="2936" r:id="rId33"/>
    <p:sldId id="2890" r:id="rId34"/>
    <p:sldId id="2873" r:id="rId35"/>
    <p:sldId id="2881" r:id="rId36"/>
    <p:sldId id="2871" r:id="rId37"/>
    <p:sldId id="2812" r:id="rId38"/>
    <p:sldId id="2931" r:id="rId39"/>
    <p:sldId id="2815" r:id="rId40"/>
    <p:sldId id="2851" r:id="rId41"/>
    <p:sldId id="2852" r:id="rId42"/>
    <p:sldId id="2854" r:id="rId43"/>
    <p:sldId id="2917" r:id="rId44"/>
    <p:sldId id="2915" r:id="rId45"/>
    <p:sldId id="2916" r:id="rId46"/>
    <p:sldId id="2937" r:id="rId47"/>
    <p:sldId id="265" r:id="rId48"/>
    <p:sldId id="363" r:id="rId49"/>
    <p:sldId id="330" r:id="rId50"/>
    <p:sldId id="332" r:id="rId51"/>
    <p:sldId id="2813" r:id="rId52"/>
    <p:sldId id="2814" r:id="rId53"/>
    <p:sldId id="2933" r:id="rId54"/>
    <p:sldId id="2806" r:id="rId55"/>
    <p:sldId id="2934" r:id="rId56"/>
    <p:sldId id="333" r:id="rId57"/>
    <p:sldId id="429" r:id="rId58"/>
    <p:sldId id="743" r:id="rId59"/>
    <p:sldId id="2928" r:id="rId60"/>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40C4A4CB-9C03-4B87-9399-4CF49E1CF4F1}">
          <p14:sldIdLst>
            <p14:sldId id="326"/>
          </p14:sldIdLst>
        </p14:section>
        <p14:section name="Session 1" id="{1BFDB293-2D2D-4662-8BF4-0F723F82669C}">
          <p14:sldIdLst>
            <p14:sldId id="329"/>
            <p14:sldId id="337"/>
            <p14:sldId id="339"/>
            <p14:sldId id="756"/>
            <p14:sldId id="2895"/>
          </p14:sldIdLst>
        </p14:section>
        <p14:section name="Session 2" id="{0266EA08-D837-423A-9D8C-9FCBC39703CF}">
          <p14:sldIdLst>
            <p14:sldId id="2891"/>
            <p14:sldId id="2896"/>
            <p14:sldId id="376"/>
            <p14:sldId id="2889"/>
            <p14:sldId id="2898"/>
            <p14:sldId id="2909"/>
            <p14:sldId id="2910"/>
            <p14:sldId id="2912"/>
            <p14:sldId id="738"/>
            <p14:sldId id="2899"/>
            <p14:sldId id="374"/>
          </p14:sldIdLst>
        </p14:section>
        <p14:section name="Session 3" id="{C18CEFE0-8AEC-41BA-BA78-6135C8BDD57F}">
          <p14:sldIdLst>
            <p14:sldId id="2902"/>
            <p14:sldId id="362"/>
            <p14:sldId id="377"/>
            <p14:sldId id="2903"/>
            <p14:sldId id="2911"/>
            <p14:sldId id="2913"/>
            <p14:sldId id="2905"/>
            <p14:sldId id="2935"/>
            <p14:sldId id="368"/>
            <p14:sldId id="2906"/>
            <p14:sldId id="2907"/>
            <p14:sldId id="379"/>
            <p14:sldId id="2914"/>
            <p14:sldId id="383"/>
            <p14:sldId id="2936"/>
            <p14:sldId id="2890"/>
          </p14:sldIdLst>
        </p14:section>
        <p14:section name="Session 4" id="{8C5C9149-5D85-426E-95AF-63129B2323F0}">
          <p14:sldIdLst>
            <p14:sldId id="2873"/>
            <p14:sldId id="2881"/>
            <p14:sldId id="2871"/>
            <p14:sldId id="2812"/>
            <p14:sldId id="2931"/>
            <p14:sldId id="2815"/>
            <p14:sldId id="2851"/>
            <p14:sldId id="2852"/>
            <p14:sldId id="2854"/>
            <p14:sldId id="2917"/>
            <p14:sldId id="2915"/>
            <p14:sldId id="2916"/>
            <p14:sldId id="2937"/>
          </p14:sldIdLst>
        </p14:section>
        <p14:section name="Session 5" id="{2B0FE3CD-8A40-4EE8-B7C6-6391D6741D3A}">
          <p14:sldIdLst>
            <p14:sldId id="265"/>
            <p14:sldId id="363"/>
            <p14:sldId id="330"/>
            <p14:sldId id="332"/>
            <p14:sldId id="2813"/>
            <p14:sldId id="2814"/>
            <p14:sldId id="2933"/>
            <p14:sldId id="2806"/>
            <p14:sldId id="2934"/>
            <p14:sldId id="333"/>
          </p14:sldIdLst>
        </p14:section>
        <p14:section name="Session 6" id="{9927AA43-71B0-4462-95CB-8FAD759DA612}">
          <p14:sldIdLst>
            <p14:sldId id="429"/>
            <p14:sldId id="743"/>
            <p14:sldId id="292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F6F07C88-5206-9A49-51F2-F7CA8389472F}" name="Tessa Marks" initials="TM" userId="e3e882d86838c88d" providerId="Windows Liv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1766" autoAdjust="0"/>
  </p:normalViewPr>
  <p:slideViewPr>
    <p:cSldViewPr snapToGrid="0">
      <p:cViewPr varScale="1">
        <p:scale>
          <a:sx n="61" d="100"/>
          <a:sy n="61" d="100"/>
        </p:scale>
        <p:origin x="867" y="30"/>
      </p:cViewPr>
      <p:guideLst/>
    </p:cSldViewPr>
  </p:slideViewPr>
  <p:notesTextViewPr>
    <p:cViewPr>
      <p:scale>
        <a:sx n="1" d="1"/>
        <a:sy n="1" d="1"/>
      </p:scale>
      <p:origin x="0" y="0"/>
    </p:cViewPr>
  </p:notesTextViewPr>
  <p:sorterViewPr>
    <p:cViewPr>
      <p:scale>
        <a:sx n="33" d="100"/>
        <a:sy n="33" d="100"/>
      </p:scale>
      <p:origin x="0" y="-144"/>
    </p:cViewPr>
  </p:sorterViewPr>
  <p:notesViewPr>
    <p:cSldViewPr snapToGrid="0">
      <p:cViewPr varScale="1">
        <p:scale>
          <a:sx n="73" d="100"/>
          <a:sy n="73" d="100"/>
        </p:scale>
        <p:origin x="1116" y="6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omments/modernComment_B64_1F00D00.xml><?xml version="1.0" encoding="utf-8"?>
<p188:cmLst xmlns:a="http://schemas.openxmlformats.org/drawingml/2006/main" xmlns:r="http://schemas.openxmlformats.org/officeDocument/2006/relationships" xmlns:p188="http://schemas.microsoft.com/office/powerpoint/2018/8/main">
  <p188:cm id="{AA8EBF24-70D3-4E9D-9C2E-069980A63702}" authorId="{AAEC1317-ED4B-3651-3741-C9C6FC8C0C6C}" created="2023-02-27T17:42:16.207">
    <pc:sldMkLst xmlns:pc="http://schemas.microsoft.com/office/powerpoint/2013/main/command">
      <pc:docMk/>
      <pc:sldMk cId="32509184" sldId="2916"/>
    </pc:sldMkLst>
    <p188:txBody>
      <a:bodyPr/>
      <a:lstStyle/>
      <a:p>
        <a:r>
          <a:rPr lang="en-US"/>
          <a:t>There were no key learning points here, unlike other sessions</a:t>
        </a:r>
      </a:p>
    </p188:txBody>
  </p188:cm>
</p188: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EF7DAA-B7A4-40AB-93E4-1BD67E4FDE49}" type="doc">
      <dgm:prSet loTypeId="urn:microsoft.com/office/officeart/2005/8/layout/pyramid1" loCatId="pyramid" qsTypeId="urn:microsoft.com/office/officeart/2005/8/quickstyle/simple1" qsCatId="simple" csTypeId="urn:microsoft.com/office/officeart/2005/8/colors/colorful2" csCatId="colorful" phldr="1"/>
      <dgm:spPr/>
    </dgm:pt>
    <dgm:pt modelId="{0F9C1983-7A06-4E2A-912D-86E9F186AB4B}">
      <dgm:prSet phldrT="[Text]" custT="1"/>
      <dgm:spPr>
        <a:solidFill>
          <a:schemeClr val="accent1">
            <a:lumMod val="40000"/>
            <a:lumOff val="60000"/>
          </a:schemeClr>
        </a:solidFill>
      </dgm:spPr>
      <dgm:t>
        <a:bodyPr/>
        <a:lstStyle/>
        <a:p>
          <a:r>
            <a:rPr lang="en-US" sz="1800" b="1" dirty="0">
              <a:latin typeface="Arial" panose="020B0604020202020204" pitchFamily="34" charset="0"/>
              <a:cs typeface="Arial" panose="020B0604020202020204" pitchFamily="34" charset="0"/>
            </a:rPr>
            <a:t>Soutien spécialisé</a:t>
          </a:r>
        </a:p>
      </dgm:t>
    </dgm:pt>
    <dgm:pt modelId="{62E63B93-0379-4315-8AB5-93ABA2CFF3D4}" type="parTrans" cxnId="{2D025C1F-EB26-4DCF-9A8A-8703E47DFE7E}">
      <dgm:prSet/>
      <dgm:spPr/>
      <dgm:t>
        <a:bodyPr/>
        <a:lstStyle/>
        <a:p>
          <a:endParaRPr lang="en-US" sz="1800"/>
        </a:p>
      </dgm:t>
    </dgm:pt>
    <dgm:pt modelId="{22B864B1-DC46-4EF3-90D2-26BF22B0DB0C}" type="sibTrans" cxnId="{2D025C1F-EB26-4DCF-9A8A-8703E47DFE7E}">
      <dgm:prSet/>
      <dgm:spPr/>
      <dgm:t>
        <a:bodyPr/>
        <a:lstStyle/>
        <a:p>
          <a:endParaRPr lang="en-US" sz="1800"/>
        </a:p>
      </dgm:t>
    </dgm:pt>
    <dgm:pt modelId="{861CD043-7D43-4D67-8725-89C21A7C896A}">
      <dgm:prSet phldrT="[Text]" custT="1"/>
      <dgm:spPr>
        <a:solidFill>
          <a:schemeClr val="accent4">
            <a:lumMod val="40000"/>
            <a:lumOff val="60000"/>
          </a:schemeClr>
        </a:solidFill>
      </dgm:spPr>
      <dgm:t>
        <a:bodyPr/>
        <a:lstStyle/>
        <a:p>
          <a:r>
            <a:rPr lang="en-US" sz="1800" b="1" dirty="0">
              <a:latin typeface="Arial" panose="020B0604020202020204" pitchFamily="34" charset="0"/>
              <a:cs typeface="Arial" panose="020B0604020202020204" pitchFamily="34" charset="0"/>
            </a:rPr>
            <a:t>Soutien ciblé non spécialisé</a:t>
          </a:r>
        </a:p>
      </dgm:t>
    </dgm:pt>
    <dgm:pt modelId="{28AFED0A-D1E9-49EF-9D1A-1FDAE6710B36}" type="parTrans" cxnId="{AD26089F-32EA-46A9-B365-CAA811BD2535}">
      <dgm:prSet/>
      <dgm:spPr/>
      <dgm:t>
        <a:bodyPr/>
        <a:lstStyle/>
        <a:p>
          <a:endParaRPr lang="en-US" sz="1800"/>
        </a:p>
      </dgm:t>
    </dgm:pt>
    <dgm:pt modelId="{659C1A0E-56D1-42D9-BF52-E4E5347D0357}" type="sibTrans" cxnId="{AD26089F-32EA-46A9-B365-CAA811BD2535}">
      <dgm:prSet/>
      <dgm:spPr/>
      <dgm:t>
        <a:bodyPr/>
        <a:lstStyle/>
        <a:p>
          <a:endParaRPr lang="en-US" sz="1800"/>
        </a:p>
      </dgm:t>
    </dgm:pt>
    <dgm:pt modelId="{AFB4DA0F-28F8-4BD3-A050-ACA2F190656D}">
      <dgm:prSet custT="1"/>
      <dgm:spPr>
        <a:solidFill>
          <a:schemeClr val="accent5">
            <a:lumMod val="40000"/>
            <a:lumOff val="60000"/>
          </a:schemeClr>
        </a:solidFill>
      </dgm:spPr>
      <dgm:t>
        <a:bodyPr/>
        <a:lstStyle/>
        <a:p>
          <a:r>
            <a:rPr lang="en-US" sz="1800" b="1" dirty="0">
              <a:latin typeface="Arial" panose="020B0604020202020204" pitchFamily="34" charset="0"/>
              <a:cs typeface="Arial" panose="020B0604020202020204" pitchFamily="34" charset="0"/>
            </a:rPr>
            <a:t>Soutien communautaire et familial</a:t>
          </a:r>
        </a:p>
      </dgm:t>
    </dgm:pt>
    <dgm:pt modelId="{EBEBD1C9-FB99-4C8C-BEBA-848DABE6E906}" type="parTrans" cxnId="{A90E3F5E-8707-494D-BEFB-42548BA322B4}">
      <dgm:prSet/>
      <dgm:spPr/>
      <dgm:t>
        <a:bodyPr/>
        <a:lstStyle/>
        <a:p>
          <a:endParaRPr lang="en-US" sz="1800"/>
        </a:p>
      </dgm:t>
    </dgm:pt>
    <dgm:pt modelId="{E9150E88-4C97-43F3-ADAF-99BBDB8A4405}" type="sibTrans" cxnId="{A90E3F5E-8707-494D-BEFB-42548BA322B4}">
      <dgm:prSet/>
      <dgm:spPr/>
      <dgm:t>
        <a:bodyPr/>
        <a:lstStyle/>
        <a:p>
          <a:endParaRPr lang="en-US" sz="1800"/>
        </a:p>
      </dgm:t>
    </dgm:pt>
    <dgm:pt modelId="{CF6CD97B-DC13-410E-AC5B-CAFE354F4F2A}">
      <dgm:prSet phldrT="[Text]" custT="1"/>
      <dgm:spPr>
        <a:solidFill>
          <a:schemeClr val="accent3">
            <a:lumMod val="40000"/>
            <a:lumOff val="60000"/>
          </a:schemeClr>
        </a:solidFill>
      </dgm:spPr>
      <dgm:t>
        <a:bodyPr/>
        <a:lstStyle/>
        <a:p>
          <a:r>
            <a:rPr lang="en-US" sz="1800" b="1" dirty="0">
              <a:latin typeface="Arial" panose="020B0604020202020204" pitchFamily="34" charset="0"/>
              <a:cs typeface="Arial" panose="020B0604020202020204" pitchFamily="34" charset="0"/>
            </a:rPr>
            <a:t>Services de base et sécurité </a:t>
          </a:r>
        </a:p>
      </dgm:t>
    </dgm:pt>
    <dgm:pt modelId="{EA061B26-A78A-4CBA-9A17-0B7193D539D4}" type="sibTrans" cxnId="{009438FA-6029-40C7-95F0-8B3324061D9A}">
      <dgm:prSet/>
      <dgm:spPr/>
      <dgm:t>
        <a:bodyPr/>
        <a:lstStyle/>
        <a:p>
          <a:endParaRPr lang="en-US" sz="1800"/>
        </a:p>
      </dgm:t>
    </dgm:pt>
    <dgm:pt modelId="{5179138C-F1A8-410E-9E6F-D3383C11CE69}" type="parTrans" cxnId="{009438FA-6029-40C7-95F0-8B3324061D9A}">
      <dgm:prSet/>
      <dgm:spPr/>
      <dgm:t>
        <a:bodyPr/>
        <a:lstStyle/>
        <a:p>
          <a:endParaRPr lang="en-US" sz="1800"/>
        </a:p>
      </dgm:t>
    </dgm:pt>
    <dgm:pt modelId="{63C416E1-72A4-4BA5-BA5A-950CD9946C79}" type="pres">
      <dgm:prSet presAssocID="{F0EF7DAA-B7A4-40AB-93E4-1BD67E4FDE49}" presName="Name0" presStyleCnt="0">
        <dgm:presLayoutVars>
          <dgm:dir/>
          <dgm:animLvl val="lvl"/>
          <dgm:resizeHandles val="exact"/>
        </dgm:presLayoutVars>
      </dgm:prSet>
      <dgm:spPr/>
    </dgm:pt>
    <dgm:pt modelId="{B10AE54D-7616-4B9F-A00A-43BBC7CA852A}" type="pres">
      <dgm:prSet presAssocID="{0F9C1983-7A06-4E2A-912D-86E9F186AB4B}" presName="Name8" presStyleCnt="0"/>
      <dgm:spPr/>
    </dgm:pt>
    <dgm:pt modelId="{232CDC56-F437-4B1B-BEF3-972969B3E205}" type="pres">
      <dgm:prSet presAssocID="{0F9C1983-7A06-4E2A-912D-86E9F186AB4B}" presName="level" presStyleLbl="node1" presStyleIdx="0" presStyleCnt="4">
        <dgm:presLayoutVars>
          <dgm:chMax val="1"/>
          <dgm:bulletEnabled val="1"/>
        </dgm:presLayoutVars>
      </dgm:prSet>
      <dgm:spPr/>
    </dgm:pt>
    <dgm:pt modelId="{16CB5799-79ED-486C-870D-39412A345345}" type="pres">
      <dgm:prSet presAssocID="{0F9C1983-7A06-4E2A-912D-86E9F186AB4B}" presName="levelTx" presStyleLbl="revTx" presStyleIdx="0" presStyleCnt="0">
        <dgm:presLayoutVars>
          <dgm:chMax val="1"/>
          <dgm:bulletEnabled val="1"/>
        </dgm:presLayoutVars>
      </dgm:prSet>
      <dgm:spPr/>
    </dgm:pt>
    <dgm:pt modelId="{4A632204-79FB-4D4D-B050-CE728136124D}" type="pres">
      <dgm:prSet presAssocID="{861CD043-7D43-4D67-8725-89C21A7C896A}" presName="Name8" presStyleCnt="0"/>
      <dgm:spPr/>
    </dgm:pt>
    <dgm:pt modelId="{FE4B076D-522A-46F2-9FD9-E9F1C2D6D43F}" type="pres">
      <dgm:prSet presAssocID="{861CD043-7D43-4D67-8725-89C21A7C896A}" presName="level" presStyleLbl="node1" presStyleIdx="1" presStyleCnt="4">
        <dgm:presLayoutVars>
          <dgm:chMax val="1"/>
          <dgm:bulletEnabled val="1"/>
        </dgm:presLayoutVars>
      </dgm:prSet>
      <dgm:spPr/>
    </dgm:pt>
    <dgm:pt modelId="{14F0A753-A367-4D9C-99EC-10709DE71A80}" type="pres">
      <dgm:prSet presAssocID="{861CD043-7D43-4D67-8725-89C21A7C896A}" presName="levelTx" presStyleLbl="revTx" presStyleIdx="0" presStyleCnt="0">
        <dgm:presLayoutVars>
          <dgm:chMax val="1"/>
          <dgm:bulletEnabled val="1"/>
        </dgm:presLayoutVars>
      </dgm:prSet>
      <dgm:spPr/>
    </dgm:pt>
    <dgm:pt modelId="{0894DCD8-424A-4044-885D-C4941F3F1B2B}" type="pres">
      <dgm:prSet presAssocID="{AFB4DA0F-28F8-4BD3-A050-ACA2F190656D}" presName="Name8" presStyleCnt="0"/>
      <dgm:spPr/>
    </dgm:pt>
    <dgm:pt modelId="{211AAA5F-9555-4459-90CE-6A1A051DF070}" type="pres">
      <dgm:prSet presAssocID="{AFB4DA0F-28F8-4BD3-A050-ACA2F190656D}" presName="level" presStyleLbl="node1" presStyleIdx="2" presStyleCnt="4">
        <dgm:presLayoutVars>
          <dgm:chMax val="1"/>
          <dgm:bulletEnabled val="1"/>
        </dgm:presLayoutVars>
      </dgm:prSet>
      <dgm:spPr/>
    </dgm:pt>
    <dgm:pt modelId="{95865F21-02FE-4425-B971-3D2EC7F11444}" type="pres">
      <dgm:prSet presAssocID="{AFB4DA0F-28F8-4BD3-A050-ACA2F190656D}" presName="levelTx" presStyleLbl="revTx" presStyleIdx="0" presStyleCnt="0">
        <dgm:presLayoutVars>
          <dgm:chMax val="1"/>
          <dgm:bulletEnabled val="1"/>
        </dgm:presLayoutVars>
      </dgm:prSet>
      <dgm:spPr/>
    </dgm:pt>
    <dgm:pt modelId="{E976DC9E-27E4-4C62-B90F-E957CBC0F94F}" type="pres">
      <dgm:prSet presAssocID="{CF6CD97B-DC13-410E-AC5B-CAFE354F4F2A}" presName="Name8" presStyleCnt="0"/>
      <dgm:spPr/>
    </dgm:pt>
    <dgm:pt modelId="{C3A3DF2B-E4C8-421A-96B5-21F21211209D}" type="pres">
      <dgm:prSet presAssocID="{CF6CD97B-DC13-410E-AC5B-CAFE354F4F2A}" presName="level" presStyleLbl="node1" presStyleIdx="3" presStyleCnt="4">
        <dgm:presLayoutVars>
          <dgm:chMax val="1"/>
          <dgm:bulletEnabled val="1"/>
        </dgm:presLayoutVars>
      </dgm:prSet>
      <dgm:spPr/>
    </dgm:pt>
    <dgm:pt modelId="{E9BF1ED7-2834-4E94-8CD3-A52E14D37BAD}" type="pres">
      <dgm:prSet presAssocID="{CF6CD97B-DC13-410E-AC5B-CAFE354F4F2A}" presName="levelTx" presStyleLbl="revTx" presStyleIdx="0" presStyleCnt="0">
        <dgm:presLayoutVars>
          <dgm:chMax val="1"/>
          <dgm:bulletEnabled val="1"/>
        </dgm:presLayoutVars>
      </dgm:prSet>
      <dgm:spPr/>
    </dgm:pt>
  </dgm:ptLst>
  <dgm:cxnLst>
    <dgm:cxn modelId="{F59CBC13-AD40-4940-99C7-7D271FC02424}" type="presOf" srcId="{CF6CD97B-DC13-410E-AC5B-CAFE354F4F2A}" destId="{E9BF1ED7-2834-4E94-8CD3-A52E14D37BAD}" srcOrd="1" destOrd="0" presId="urn:microsoft.com/office/officeart/2005/8/layout/pyramid1"/>
    <dgm:cxn modelId="{2D025C1F-EB26-4DCF-9A8A-8703E47DFE7E}" srcId="{F0EF7DAA-B7A4-40AB-93E4-1BD67E4FDE49}" destId="{0F9C1983-7A06-4E2A-912D-86E9F186AB4B}" srcOrd="0" destOrd="0" parTransId="{62E63B93-0379-4315-8AB5-93ABA2CFF3D4}" sibTransId="{22B864B1-DC46-4EF3-90D2-26BF22B0DB0C}"/>
    <dgm:cxn modelId="{A90E3F5E-8707-494D-BEFB-42548BA322B4}" srcId="{F0EF7DAA-B7A4-40AB-93E4-1BD67E4FDE49}" destId="{AFB4DA0F-28F8-4BD3-A050-ACA2F190656D}" srcOrd="2" destOrd="0" parTransId="{EBEBD1C9-FB99-4C8C-BEBA-848DABE6E906}" sibTransId="{E9150E88-4C97-43F3-ADAF-99BBDB8A4405}"/>
    <dgm:cxn modelId="{7296F562-20A6-453C-9FBC-BBC18EA9DA75}" type="presOf" srcId="{CF6CD97B-DC13-410E-AC5B-CAFE354F4F2A}" destId="{C3A3DF2B-E4C8-421A-96B5-21F21211209D}" srcOrd="0" destOrd="0" presId="urn:microsoft.com/office/officeart/2005/8/layout/pyramid1"/>
    <dgm:cxn modelId="{D74C307D-9639-4853-B7CC-F9A4B30D4947}" type="presOf" srcId="{0F9C1983-7A06-4E2A-912D-86E9F186AB4B}" destId="{232CDC56-F437-4B1B-BEF3-972969B3E205}" srcOrd="0" destOrd="0" presId="urn:microsoft.com/office/officeart/2005/8/layout/pyramid1"/>
    <dgm:cxn modelId="{7E6E2F82-7E4E-40D2-B3A9-429170205FE2}" type="presOf" srcId="{861CD043-7D43-4D67-8725-89C21A7C896A}" destId="{14F0A753-A367-4D9C-99EC-10709DE71A80}" srcOrd="1" destOrd="0" presId="urn:microsoft.com/office/officeart/2005/8/layout/pyramid1"/>
    <dgm:cxn modelId="{F087A386-2DA2-4B8C-9E02-F0278E935E4B}" type="presOf" srcId="{861CD043-7D43-4D67-8725-89C21A7C896A}" destId="{FE4B076D-522A-46F2-9FD9-E9F1C2D6D43F}" srcOrd="0" destOrd="0" presId="urn:microsoft.com/office/officeart/2005/8/layout/pyramid1"/>
    <dgm:cxn modelId="{AD26089F-32EA-46A9-B365-CAA811BD2535}" srcId="{F0EF7DAA-B7A4-40AB-93E4-1BD67E4FDE49}" destId="{861CD043-7D43-4D67-8725-89C21A7C896A}" srcOrd="1" destOrd="0" parTransId="{28AFED0A-D1E9-49EF-9D1A-1FDAE6710B36}" sibTransId="{659C1A0E-56D1-42D9-BF52-E4E5347D0357}"/>
    <dgm:cxn modelId="{548DBBDA-DA75-4242-99A5-4DE507CAE316}" type="presOf" srcId="{0F9C1983-7A06-4E2A-912D-86E9F186AB4B}" destId="{16CB5799-79ED-486C-870D-39412A345345}" srcOrd="1" destOrd="0" presId="urn:microsoft.com/office/officeart/2005/8/layout/pyramid1"/>
    <dgm:cxn modelId="{50069DDB-FFCA-4EDF-8597-7484439E0A1A}" type="presOf" srcId="{AFB4DA0F-28F8-4BD3-A050-ACA2F190656D}" destId="{95865F21-02FE-4425-B971-3D2EC7F11444}" srcOrd="1" destOrd="0" presId="urn:microsoft.com/office/officeart/2005/8/layout/pyramid1"/>
    <dgm:cxn modelId="{0926C5EE-1C02-468D-9B74-6B27C6A800CD}" type="presOf" srcId="{AFB4DA0F-28F8-4BD3-A050-ACA2F190656D}" destId="{211AAA5F-9555-4459-90CE-6A1A051DF070}" srcOrd="0" destOrd="0" presId="urn:microsoft.com/office/officeart/2005/8/layout/pyramid1"/>
    <dgm:cxn modelId="{C8CBE9F4-CD92-498C-B54A-3FF0B0334C3C}" type="presOf" srcId="{F0EF7DAA-B7A4-40AB-93E4-1BD67E4FDE49}" destId="{63C416E1-72A4-4BA5-BA5A-950CD9946C79}" srcOrd="0" destOrd="0" presId="urn:microsoft.com/office/officeart/2005/8/layout/pyramid1"/>
    <dgm:cxn modelId="{009438FA-6029-40C7-95F0-8B3324061D9A}" srcId="{F0EF7DAA-B7A4-40AB-93E4-1BD67E4FDE49}" destId="{CF6CD97B-DC13-410E-AC5B-CAFE354F4F2A}" srcOrd="3" destOrd="0" parTransId="{5179138C-F1A8-410E-9E6F-D3383C11CE69}" sibTransId="{EA061B26-A78A-4CBA-9A17-0B7193D539D4}"/>
    <dgm:cxn modelId="{8795A2AC-237B-4FCD-BB34-D18F950953F2}" type="presParOf" srcId="{63C416E1-72A4-4BA5-BA5A-950CD9946C79}" destId="{B10AE54D-7616-4B9F-A00A-43BBC7CA852A}" srcOrd="0" destOrd="0" presId="urn:microsoft.com/office/officeart/2005/8/layout/pyramid1"/>
    <dgm:cxn modelId="{7714AC5C-C11C-424C-A23E-88FE17AA5D75}" type="presParOf" srcId="{B10AE54D-7616-4B9F-A00A-43BBC7CA852A}" destId="{232CDC56-F437-4B1B-BEF3-972969B3E205}" srcOrd="0" destOrd="0" presId="urn:microsoft.com/office/officeart/2005/8/layout/pyramid1"/>
    <dgm:cxn modelId="{F3BBB4E5-2363-497A-8854-32DEE7C45932}" type="presParOf" srcId="{B10AE54D-7616-4B9F-A00A-43BBC7CA852A}" destId="{16CB5799-79ED-486C-870D-39412A345345}" srcOrd="1" destOrd="0" presId="urn:microsoft.com/office/officeart/2005/8/layout/pyramid1"/>
    <dgm:cxn modelId="{5D98600D-B17F-4B6C-9BB6-8910EE70A3F9}" type="presParOf" srcId="{63C416E1-72A4-4BA5-BA5A-950CD9946C79}" destId="{4A632204-79FB-4D4D-B050-CE728136124D}" srcOrd="1" destOrd="0" presId="urn:microsoft.com/office/officeart/2005/8/layout/pyramid1"/>
    <dgm:cxn modelId="{679506FE-659A-4ADF-8310-2F888FFC706B}" type="presParOf" srcId="{4A632204-79FB-4D4D-B050-CE728136124D}" destId="{FE4B076D-522A-46F2-9FD9-E9F1C2D6D43F}" srcOrd="0" destOrd="0" presId="urn:microsoft.com/office/officeart/2005/8/layout/pyramid1"/>
    <dgm:cxn modelId="{68BB03B2-C79D-4910-A9E9-24E1270ABDEC}" type="presParOf" srcId="{4A632204-79FB-4D4D-B050-CE728136124D}" destId="{14F0A753-A367-4D9C-99EC-10709DE71A80}" srcOrd="1" destOrd="0" presId="urn:microsoft.com/office/officeart/2005/8/layout/pyramid1"/>
    <dgm:cxn modelId="{C52D2827-47F1-45A2-BBEC-703812B86E0F}" type="presParOf" srcId="{63C416E1-72A4-4BA5-BA5A-950CD9946C79}" destId="{0894DCD8-424A-4044-885D-C4941F3F1B2B}" srcOrd="2" destOrd="0" presId="urn:microsoft.com/office/officeart/2005/8/layout/pyramid1"/>
    <dgm:cxn modelId="{82F9A369-2135-4692-A05D-24B80C564140}" type="presParOf" srcId="{0894DCD8-424A-4044-885D-C4941F3F1B2B}" destId="{211AAA5F-9555-4459-90CE-6A1A051DF070}" srcOrd="0" destOrd="0" presId="urn:microsoft.com/office/officeart/2005/8/layout/pyramid1"/>
    <dgm:cxn modelId="{828BA2BA-01CE-4A4F-8F72-B012252228EE}" type="presParOf" srcId="{0894DCD8-424A-4044-885D-C4941F3F1B2B}" destId="{95865F21-02FE-4425-B971-3D2EC7F11444}" srcOrd="1" destOrd="0" presId="urn:microsoft.com/office/officeart/2005/8/layout/pyramid1"/>
    <dgm:cxn modelId="{5DB09F54-A7FC-4F33-BBC4-03CB5F69541B}" type="presParOf" srcId="{63C416E1-72A4-4BA5-BA5A-950CD9946C79}" destId="{E976DC9E-27E4-4C62-B90F-E957CBC0F94F}" srcOrd="3" destOrd="0" presId="urn:microsoft.com/office/officeart/2005/8/layout/pyramid1"/>
    <dgm:cxn modelId="{E72029FC-EA93-4DE9-958B-7DC082F14D45}" type="presParOf" srcId="{E976DC9E-27E4-4C62-B90F-E957CBC0F94F}" destId="{C3A3DF2B-E4C8-421A-96B5-21F21211209D}" srcOrd="0" destOrd="0" presId="urn:microsoft.com/office/officeart/2005/8/layout/pyramid1"/>
    <dgm:cxn modelId="{087660DF-A0A5-4B9A-A3EC-2BE860A5399F}" type="presParOf" srcId="{E976DC9E-27E4-4C62-B90F-E957CBC0F94F}" destId="{E9BF1ED7-2834-4E94-8CD3-A52E14D37BAD}"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EF7DAA-B7A4-40AB-93E4-1BD67E4FDE49}" type="doc">
      <dgm:prSet loTypeId="urn:microsoft.com/office/officeart/2005/8/layout/pyramid1" loCatId="pyramid" qsTypeId="urn:microsoft.com/office/officeart/2005/8/quickstyle/simple1" qsCatId="simple" csTypeId="urn:microsoft.com/office/officeart/2005/8/colors/colorful2" csCatId="colorful" phldr="1"/>
      <dgm:spPr/>
    </dgm:pt>
    <dgm:pt modelId="{0F9C1983-7A06-4E2A-912D-86E9F186AB4B}">
      <dgm:prSet phldrT="[Text]" custT="1"/>
      <dgm:spPr>
        <a:solidFill>
          <a:schemeClr val="accent1">
            <a:lumMod val="40000"/>
            <a:lumOff val="60000"/>
          </a:schemeClr>
        </a:solidFill>
      </dgm:spPr>
      <dgm:t>
        <a:bodyPr/>
        <a:lstStyle/>
        <a:p>
          <a:r>
            <a:rPr lang="en-US" sz="1800" b="1" dirty="0">
              <a:latin typeface="Arial" panose="020B0604020202020204" pitchFamily="34" charset="0"/>
              <a:cs typeface="Arial" panose="020B0604020202020204" pitchFamily="34" charset="0"/>
            </a:rPr>
            <a:t>Soutien spécialisé</a:t>
          </a:r>
        </a:p>
      </dgm:t>
    </dgm:pt>
    <dgm:pt modelId="{62E63B93-0379-4315-8AB5-93ABA2CFF3D4}" type="parTrans" cxnId="{2D025C1F-EB26-4DCF-9A8A-8703E47DFE7E}">
      <dgm:prSet/>
      <dgm:spPr/>
      <dgm:t>
        <a:bodyPr/>
        <a:lstStyle/>
        <a:p>
          <a:endParaRPr lang="en-US" sz="1800"/>
        </a:p>
      </dgm:t>
    </dgm:pt>
    <dgm:pt modelId="{22B864B1-DC46-4EF3-90D2-26BF22B0DB0C}" type="sibTrans" cxnId="{2D025C1F-EB26-4DCF-9A8A-8703E47DFE7E}">
      <dgm:prSet/>
      <dgm:spPr/>
      <dgm:t>
        <a:bodyPr/>
        <a:lstStyle/>
        <a:p>
          <a:endParaRPr lang="en-US" sz="1800"/>
        </a:p>
      </dgm:t>
    </dgm:pt>
    <dgm:pt modelId="{861CD043-7D43-4D67-8725-89C21A7C896A}">
      <dgm:prSet phldrT="[Text]" custT="1"/>
      <dgm:spPr>
        <a:solidFill>
          <a:schemeClr val="accent4">
            <a:lumMod val="40000"/>
            <a:lumOff val="60000"/>
          </a:schemeClr>
        </a:solidFill>
      </dgm:spPr>
      <dgm:t>
        <a:bodyPr/>
        <a:lstStyle/>
        <a:p>
          <a:r>
            <a:rPr lang="en-US" sz="1800" b="1" dirty="0">
              <a:latin typeface="Arial" panose="020B0604020202020204" pitchFamily="34" charset="0"/>
              <a:cs typeface="Arial" panose="020B0604020202020204" pitchFamily="34" charset="0"/>
            </a:rPr>
            <a:t>Soutien ciblé non spécialisé</a:t>
          </a:r>
        </a:p>
      </dgm:t>
    </dgm:pt>
    <dgm:pt modelId="{28AFED0A-D1E9-49EF-9D1A-1FDAE6710B36}" type="parTrans" cxnId="{AD26089F-32EA-46A9-B365-CAA811BD2535}">
      <dgm:prSet/>
      <dgm:spPr/>
      <dgm:t>
        <a:bodyPr/>
        <a:lstStyle/>
        <a:p>
          <a:endParaRPr lang="en-US" sz="1800"/>
        </a:p>
      </dgm:t>
    </dgm:pt>
    <dgm:pt modelId="{659C1A0E-56D1-42D9-BF52-E4E5347D0357}" type="sibTrans" cxnId="{AD26089F-32EA-46A9-B365-CAA811BD2535}">
      <dgm:prSet/>
      <dgm:spPr/>
      <dgm:t>
        <a:bodyPr/>
        <a:lstStyle/>
        <a:p>
          <a:endParaRPr lang="en-US" sz="1800"/>
        </a:p>
      </dgm:t>
    </dgm:pt>
    <dgm:pt modelId="{AFB4DA0F-28F8-4BD3-A050-ACA2F190656D}">
      <dgm:prSet custT="1"/>
      <dgm:spPr>
        <a:solidFill>
          <a:schemeClr val="accent5">
            <a:lumMod val="40000"/>
            <a:lumOff val="60000"/>
          </a:schemeClr>
        </a:solidFill>
      </dgm:spPr>
      <dgm:t>
        <a:bodyPr/>
        <a:lstStyle/>
        <a:p>
          <a:r>
            <a:rPr lang="en-US" sz="1800" b="1" dirty="0">
              <a:latin typeface="Arial" panose="020B0604020202020204" pitchFamily="34" charset="0"/>
              <a:cs typeface="Arial" panose="020B0604020202020204" pitchFamily="34" charset="0"/>
            </a:rPr>
            <a:t>Soutien communautaire et familial</a:t>
          </a:r>
        </a:p>
      </dgm:t>
    </dgm:pt>
    <dgm:pt modelId="{EBEBD1C9-FB99-4C8C-BEBA-848DABE6E906}" type="parTrans" cxnId="{A90E3F5E-8707-494D-BEFB-42548BA322B4}">
      <dgm:prSet/>
      <dgm:spPr/>
      <dgm:t>
        <a:bodyPr/>
        <a:lstStyle/>
        <a:p>
          <a:endParaRPr lang="en-US" sz="1800"/>
        </a:p>
      </dgm:t>
    </dgm:pt>
    <dgm:pt modelId="{E9150E88-4C97-43F3-ADAF-99BBDB8A4405}" type="sibTrans" cxnId="{A90E3F5E-8707-494D-BEFB-42548BA322B4}">
      <dgm:prSet/>
      <dgm:spPr/>
      <dgm:t>
        <a:bodyPr/>
        <a:lstStyle/>
        <a:p>
          <a:endParaRPr lang="en-US" sz="1800"/>
        </a:p>
      </dgm:t>
    </dgm:pt>
    <dgm:pt modelId="{CF6CD97B-DC13-410E-AC5B-CAFE354F4F2A}">
      <dgm:prSet phldrT="[Text]" custT="1"/>
      <dgm:spPr>
        <a:solidFill>
          <a:schemeClr val="accent3">
            <a:lumMod val="40000"/>
            <a:lumOff val="60000"/>
          </a:schemeClr>
        </a:solidFill>
      </dgm:spPr>
      <dgm:t>
        <a:bodyPr/>
        <a:lstStyle/>
        <a:p>
          <a:r>
            <a:rPr lang="en-US" sz="1800" b="1" dirty="0">
              <a:latin typeface="Arial" panose="020B0604020202020204" pitchFamily="34" charset="0"/>
              <a:cs typeface="Arial" panose="020B0604020202020204" pitchFamily="34" charset="0"/>
            </a:rPr>
            <a:t>Services de base et sécurité </a:t>
          </a:r>
        </a:p>
      </dgm:t>
    </dgm:pt>
    <dgm:pt modelId="{EA061B26-A78A-4CBA-9A17-0B7193D539D4}" type="sibTrans" cxnId="{009438FA-6029-40C7-95F0-8B3324061D9A}">
      <dgm:prSet/>
      <dgm:spPr/>
      <dgm:t>
        <a:bodyPr/>
        <a:lstStyle/>
        <a:p>
          <a:endParaRPr lang="en-US" sz="1800"/>
        </a:p>
      </dgm:t>
    </dgm:pt>
    <dgm:pt modelId="{5179138C-F1A8-410E-9E6F-D3383C11CE69}" type="parTrans" cxnId="{009438FA-6029-40C7-95F0-8B3324061D9A}">
      <dgm:prSet/>
      <dgm:spPr/>
      <dgm:t>
        <a:bodyPr/>
        <a:lstStyle/>
        <a:p>
          <a:endParaRPr lang="en-US" sz="1800"/>
        </a:p>
      </dgm:t>
    </dgm:pt>
    <dgm:pt modelId="{63C416E1-72A4-4BA5-BA5A-950CD9946C79}" type="pres">
      <dgm:prSet presAssocID="{F0EF7DAA-B7A4-40AB-93E4-1BD67E4FDE49}" presName="Name0" presStyleCnt="0">
        <dgm:presLayoutVars>
          <dgm:dir/>
          <dgm:animLvl val="lvl"/>
          <dgm:resizeHandles val="exact"/>
        </dgm:presLayoutVars>
      </dgm:prSet>
      <dgm:spPr/>
    </dgm:pt>
    <dgm:pt modelId="{B10AE54D-7616-4B9F-A00A-43BBC7CA852A}" type="pres">
      <dgm:prSet presAssocID="{0F9C1983-7A06-4E2A-912D-86E9F186AB4B}" presName="Name8" presStyleCnt="0"/>
      <dgm:spPr/>
    </dgm:pt>
    <dgm:pt modelId="{232CDC56-F437-4B1B-BEF3-972969B3E205}" type="pres">
      <dgm:prSet presAssocID="{0F9C1983-7A06-4E2A-912D-86E9F186AB4B}" presName="level" presStyleLbl="node1" presStyleIdx="0" presStyleCnt="4">
        <dgm:presLayoutVars>
          <dgm:chMax val="1"/>
          <dgm:bulletEnabled val="1"/>
        </dgm:presLayoutVars>
      </dgm:prSet>
      <dgm:spPr/>
    </dgm:pt>
    <dgm:pt modelId="{16CB5799-79ED-486C-870D-39412A345345}" type="pres">
      <dgm:prSet presAssocID="{0F9C1983-7A06-4E2A-912D-86E9F186AB4B}" presName="levelTx" presStyleLbl="revTx" presStyleIdx="0" presStyleCnt="0">
        <dgm:presLayoutVars>
          <dgm:chMax val="1"/>
          <dgm:bulletEnabled val="1"/>
        </dgm:presLayoutVars>
      </dgm:prSet>
      <dgm:spPr/>
    </dgm:pt>
    <dgm:pt modelId="{4A632204-79FB-4D4D-B050-CE728136124D}" type="pres">
      <dgm:prSet presAssocID="{861CD043-7D43-4D67-8725-89C21A7C896A}" presName="Name8" presStyleCnt="0"/>
      <dgm:spPr/>
    </dgm:pt>
    <dgm:pt modelId="{FE4B076D-522A-46F2-9FD9-E9F1C2D6D43F}" type="pres">
      <dgm:prSet presAssocID="{861CD043-7D43-4D67-8725-89C21A7C896A}" presName="level" presStyleLbl="node1" presStyleIdx="1" presStyleCnt="4">
        <dgm:presLayoutVars>
          <dgm:chMax val="1"/>
          <dgm:bulletEnabled val="1"/>
        </dgm:presLayoutVars>
      </dgm:prSet>
      <dgm:spPr/>
    </dgm:pt>
    <dgm:pt modelId="{14F0A753-A367-4D9C-99EC-10709DE71A80}" type="pres">
      <dgm:prSet presAssocID="{861CD043-7D43-4D67-8725-89C21A7C896A}" presName="levelTx" presStyleLbl="revTx" presStyleIdx="0" presStyleCnt="0">
        <dgm:presLayoutVars>
          <dgm:chMax val="1"/>
          <dgm:bulletEnabled val="1"/>
        </dgm:presLayoutVars>
      </dgm:prSet>
      <dgm:spPr/>
    </dgm:pt>
    <dgm:pt modelId="{0894DCD8-424A-4044-885D-C4941F3F1B2B}" type="pres">
      <dgm:prSet presAssocID="{AFB4DA0F-28F8-4BD3-A050-ACA2F190656D}" presName="Name8" presStyleCnt="0"/>
      <dgm:spPr/>
    </dgm:pt>
    <dgm:pt modelId="{211AAA5F-9555-4459-90CE-6A1A051DF070}" type="pres">
      <dgm:prSet presAssocID="{AFB4DA0F-28F8-4BD3-A050-ACA2F190656D}" presName="level" presStyleLbl="node1" presStyleIdx="2" presStyleCnt="4">
        <dgm:presLayoutVars>
          <dgm:chMax val="1"/>
          <dgm:bulletEnabled val="1"/>
        </dgm:presLayoutVars>
      </dgm:prSet>
      <dgm:spPr/>
    </dgm:pt>
    <dgm:pt modelId="{95865F21-02FE-4425-B971-3D2EC7F11444}" type="pres">
      <dgm:prSet presAssocID="{AFB4DA0F-28F8-4BD3-A050-ACA2F190656D}" presName="levelTx" presStyleLbl="revTx" presStyleIdx="0" presStyleCnt="0">
        <dgm:presLayoutVars>
          <dgm:chMax val="1"/>
          <dgm:bulletEnabled val="1"/>
        </dgm:presLayoutVars>
      </dgm:prSet>
      <dgm:spPr/>
    </dgm:pt>
    <dgm:pt modelId="{E976DC9E-27E4-4C62-B90F-E957CBC0F94F}" type="pres">
      <dgm:prSet presAssocID="{CF6CD97B-DC13-410E-AC5B-CAFE354F4F2A}" presName="Name8" presStyleCnt="0"/>
      <dgm:spPr/>
    </dgm:pt>
    <dgm:pt modelId="{C3A3DF2B-E4C8-421A-96B5-21F21211209D}" type="pres">
      <dgm:prSet presAssocID="{CF6CD97B-DC13-410E-AC5B-CAFE354F4F2A}" presName="level" presStyleLbl="node1" presStyleIdx="3" presStyleCnt="4">
        <dgm:presLayoutVars>
          <dgm:chMax val="1"/>
          <dgm:bulletEnabled val="1"/>
        </dgm:presLayoutVars>
      </dgm:prSet>
      <dgm:spPr/>
    </dgm:pt>
    <dgm:pt modelId="{E9BF1ED7-2834-4E94-8CD3-A52E14D37BAD}" type="pres">
      <dgm:prSet presAssocID="{CF6CD97B-DC13-410E-AC5B-CAFE354F4F2A}" presName="levelTx" presStyleLbl="revTx" presStyleIdx="0" presStyleCnt="0">
        <dgm:presLayoutVars>
          <dgm:chMax val="1"/>
          <dgm:bulletEnabled val="1"/>
        </dgm:presLayoutVars>
      </dgm:prSet>
      <dgm:spPr/>
    </dgm:pt>
  </dgm:ptLst>
  <dgm:cxnLst>
    <dgm:cxn modelId="{F59CBC13-AD40-4940-99C7-7D271FC02424}" type="presOf" srcId="{CF6CD97B-DC13-410E-AC5B-CAFE354F4F2A}" destId="{E9BF1ED7-2834-4E94-8CD3-A52E14D37BAD}" srcOrd="1" destOrd="0" presId="urn:microsoft.com/office/officeart/2005/8/layout/pyramid1"/>
    <dgm:cxn modelId="{2D025C1F-EB26-4DCF-9A8A-8703E47DFE7E}" srcId="{F0EF7DAA-B7A4-40AB-93E4-1BD67E4FDE49}" destId="{0F9C1983-7A06-4E2A-912D-86E9F186AB4B}" srcOrd="0" destOrd="0" parTransId="{62E63B93-0379-4315-8AB5-93ABA2CFF3D4}" sibTransId="{22B864B1-DC46-4EF3-90D2-26BF22B0DB0C}"/>
    <dgm:cxn modelId="{A90E3F5E-8707-494D-BEFB-42548BA322B4}" srcId="{F0EF7DAA-B7A4-40AB-93E4-1BD67E4FDE49}" destId="{AFB4DA0F-28F8-4BD3-A050-ACA2F190656D}" srcOrd="2" destOrd="0" parTransId="{EBEBD1C9-FB99-4C8C-BEBA-848DABE6E906}" sibTransId="{E9150E88-4C97-43F3-ADAF-99BBDB8A4405}"/>
    <dgm:cxn modelId="{7296F562-20A6-453C-9FBC-BBC18EA9DA75}" type="presOf" srcId="{CF6CD97B-DC13-410E-AC5B-CAFE354F4F2A}" destId="{C3A3DF2B-E4C8-421A-96B5-21F21211209D}" srcOrd="0" destOrd="0" presId="urn:microsoft.com/office/officeart/2005/8/layout/pyramid1"/>
    <dgm:cxn modelId="{D74C307D-9639-4853-B7CC-F9A4B30D4947}" type="presOf" srcId="{0F9C1983-7A06-4E2A-912D-86E9F186AB4B}" destId="{232CDC56-F437-4B1B-BEF3-972969B3E205}" srcOrd="0" destOrd="0" presId="urn:microsoft.com/office/officeart/2005/8/layout/pyramid1"/>
    <dgm:cxn modelId="{7E6E2F82-7E4E-40D2-B3A9-429170205FE2}" type="presOf" srcId="{861CD043-7D43-4D67-8725-89C21A7C896A}" destId="{14F0A753-A367-4D9C-99EC-10709DE71A80}" srcOrd="1" destOrd="0" presId="urn:microsoft.com/office/officeart/2005/8/layout/pyramid1"/>
    <dgm:cxn modelId="{F087A386-2DA2-4B8C-9E02-F0278E935E4B}" type="presOf" srcId="{861CD043-7D43-4D67-8725-89C21A7C896A}" destId="{FE4B076D-522A-46F2-9FD9-E9F1C2D6D43F}" srcOrd="0" destOrd="0" presId="urn:microsoft.com/office/officeart/2005/8/layout/pyramid1"/>
    <dgm:cxn modelId="{AD26089F-32EA-46A9-B365-CAA811BD2535}" srcId="{F0EF7DAA-B7A4-40AB-93E4-1BD67E4FDE49}" destId="{861CD043-7D43-4D67-8725-89C21A7C896A}" srcOrd="1" destOrd="0" parTransId="{28AFED0A-D1E9-49EF-9D1A-1FDAE6710B36}" sibTransId="{659C1A0E-56D1-42D9-BF52-E4E5347D0357}"/>
    <dgm:cxn modelId="{548DBBDA-DA75-4242-99A5-4DE507CAE316}" type="presOf" srcId="{0F9C1983-7A06-4E2A-912D-86E9F186AB4B}" destId="{16CB5799-79ED-486C-870D-39412A345345}" srcOrd="1" destOrd="0" presId="urn:microsoft.com/office/officeart/2005/8/layout/pyramid1"/>
    <dgm:cxn modelId="{50069DDB-FFCA-4EDF-8597-7484439E0A1A}" type="presOf" srcId="{AFB4DA0F-28F8-4BD3-A050-ACA2F190656D}" destId="{95865F21-02FE-4425-B971-3D2EC7F11444}" srcOrd="1" destOrd="0" presId="urn:microsoft.com/office/officeart/2005/8/layout/pyramid1"/>
    <dgm:cxn modelId="{0926C5EE-1C02-468D-9B74-6B27C6A800CD}" type="presOf" srcId="{AFB4DA0F-28F8-4BD3-A050-ACA2F190656D}" destId="{211AAA5F-9555-4459-90CE-6A1A051DF070}" srcOrd="0" destOrd="0" presId="urn:microsoft.com/office/officeart/2005/8/layout/pyramid1"/>
    <dgm:cxn modelId="{C8CBE9F4-CD92-498C-B54A-3FF0B0334C3C}" type="presOf" srcId="{F0EF7DAA-B7A4-40AB-93E4-1BD67E4FDE49}" destId="{63C416E1-72A4-4BA5-BA5A-950CD9946C79}" srcOrd="0" destOrd="0" presId="urn:microsoft.com/office/officeart/2005/8/layout/pyramid1"/>
    <dgm:cxn modelId="{009438FA-6029-40C7-95F0-8B3324061D9A}" srcId="{F0EF7DAA-B7A4-40AB-93E4-1BD67E4FDE49}" destId="{CF6CD97B-DC13-410E-AC5B-CAFE354F4F2A}" srcOrd="3" destOrd="0" parTransId="{5179138C-F1A8-410E-9E6F-D3383C11CE69}" sibTransId="{EA061B26-A78A-4CBA-9A17-0B7193D539D4}"/>
    <dgm:cxn modelId="{8795A2AC-237B-4FCD-BB34-D18F950953F2}" type="presParOf" srcId="{63C416E1-72A4-4BA5-BA5A-950CD9946C79}" destId="{B10AE54D-7616-4B9F-A00A-43BBC7CA852A}" srcOrd="0" destOrd="0" presId="urn:microsoft.com/office/officeart/2005/8/layout/pyramid1"/>
    <dgm:cxn modelId="{7714AC5C-C11C-424C-A23E-88FE17AA5D75}" type="presParOf" srcId="{B10AE54D-7616-4B9F-A00A-43BBC7CA852A}" destId="{232CDC56-F437-4B1B-BEF3-972969B3E205}" srcOrd="0" destOrd="0" presId="urn:microsoft.com/office/officeart/2005/8/layout/pyramid1"/>
    <dgm:cxn modelId="{F3BBB4E5-2363-497A-8854-32DEE7C45932}" type="presParOf" srcId="{B10AE54D-7616-4B9F-A00A-43BBC7CA852A}" destId="{16CB5799-79ED-486C-870D-39412A345345}" srcOrd="1" destOrd="0" presId="urn:microsoft.com/office/officeart/2005/8/layout/pyramid1"/>
    <dgm:cxn modelId="{5D98600D-B17F-4B6C-9BB6-8910EE70A3F9}" type="presParOf" srcId="{63C416E1-72A4-4BA5-BA5A-950CD9946C79}" destId="{4A632204-79FB-4D4D-B050-CE728136124D}" srcOrd="1" destOrd="0" presId="urn:microsoft.com/office/officeart/2005/8/layout/pyramid1"/>
    <dgm:cxn modelId="{679506FE-659A-4ADF-8310-2F888FFC706B}" type="presParOf" srcId="{4A632204-79FB-4D4D-B050-CE728136124D}" destId="{FE4B076D-522A-46F2-9FD9-E9F1C2D6D43F}" srcOrd="0" destOrd="0" presId="urn:microsoft.com/office/officeart/2005/8/layout/pyramid1"/>
    <dgm:cxn modelId="{68BB03B2-C79D-4910-A9E9-24E1270ABDEC}" type="presParOf" srcId="{4A632204-79FB-4D4D-B050-CE728136124D}" destId="{14F0A753-A367-4D9C-99EC-10709DE71A80}" srcOrd="1" destOrd="0" presId="urn:microsoft.com/office/officeart/2005/8/layout/pyramid1"/>
    <dgm:cxn modelId="{C52D2827-47F1-45A2-BBEC-703812B86E0F}" type="presParOf" srcId="{63C416E1-72A4-4BA5-BA5A-950CD9946C79}" destId="{0894DCD8-424A-4044-885D-C4941F3F1B2B}" srcOrd="2" destOrd="0" presId="urn:microsoft.com/office/officeart/2005/8/layout/pyramid1"/>
    <dgm:cxn modelId="{82F9A369-2135-4692-A05D-24B80C564140}" type="presParOf" srcId="{0894DCD8-424A-4044-885D-C4941F3F1B2B}" destId="{211AAA5F-9555-4459-90CE-6A1A051DF070}" srcOrd="0" destOrd="0" presId="urn:microsoft.com/office/officeart/2005/8/layout/pyramid1"/>
    <dgm:cxn modelId="{828BA2BA-01CE-4A4F-8F72-B012252228EE}" type="presParOf" srcId="{0894DCD8-424A-4044-885D-C4941F3F1B2B}" destId="{95865F21-02FE-4425-B971-3D2EC7F11444}" srcOrd="1" destOrd="0" presId="urn:microsoft.com/office/officeart/2005/8/layout/pyramid1"/>
    <dgm:cxn modelId="{5DB09F54-A7FC-4F33-BBC4-03CB5F69541B}" type="presParOf" srcId="{63C416E1-72A4-4BA5-BA5A-950CD9946C79}" destId="{E976DC9E-27E4-4C62-B90F-E957CBC0F94F}" srcOrd="3" destOrd="0" presId="urn:microsoft.com/office/officeart/2005/8/layout/pyramid1"/>
    <dgm:cxn modelId="{E72029FC-EA93-4DE9-958B-7DC082F14D45}" type="presParOf" srcId="{E976DC9E-27E4-4C62-B90F-E957CBC0F94F}" destId="{C3A3DF2B-E4C8-421A-96B5-21F21211209D}" srcOrd="0" destOrd="0" presId="urn:microsoft.com/office/officeart/2005/8/layout/pyramid1"/>
    <dgm:cxn modelId="{087660DF-A0A5-4B9A-A3EC-2BE860A5399F}" type="presParOf" srcId="{E976DC9E-27E4-4C62-B90F-E957CBC0F94F}" destId="{E9BF1ED7-2834-4E94-8CD3-A52E14D37BAD}" srcOrd="1" destOrd="0" presId="urn:microsoft.com/office/officeart/2005/8/layout/pyramid1"/>
  </dgm:cxnLst>
  <dgm:bg/>
  <dgm:whole>
    <a:ln w="38100">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CDC56-F437-4B1B-BEF3-972969B3E205}">
      <dsp:nvSpPr>
        <dsp:cNvPr id="0" name=""/>
        <dsp:cNvSpPr/>
      </dsp:nvSpPr>
      <dsp:spPr>
        <a:xfrm>
          <a:off x="2085975" y="0"/>
          <a:ext cx="1390650" cy="1183581"/>
        </a:xfrm>
        <a:prstGeom prst="trapezoid">
          <a:avLst>
            <a:gd name="adj" fmla="val 58748"/>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spécialisé</a:t>
          </a:r>
        </a:p>
      </dsp:txBody>
      <dsp:txXfrm>
        <a:off x="2085975" y="0"/>
        <a:ext cx="1390650" cy="1183581"/>
      </dsp:txXfrm>
    </dsp:sp>
    <dsp:sp modelId="{FE4B076D-522A-46F2-9FD9-E9F1C2D6D43F}">
      <dsp:nvSpPr>
        <dsp:cNvPr id="0" name=""/>
        <dsp:cNvSpPr/>
      </dsp:nvSpPr>
      <dsp:spPr>
        <a:xfrm>
          <a:off x="1390650" y="1183581"/>
          <a:ext cx="2781300" cy="1183581"/>
        </a:xfrm>
        <a:prstGeom prst="trapezoid">
          <a:avLst>
            <a:gd name="adj" fmla="val 58748"/>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ciblé non spécialisé</a:t>
          </a:r>
        </a:p>
      </dsp:txBody>
      <dsp:txXfrm>
        <a:off x="1877377" y="1183581"/>
        <a:ext cx="1807845" cy="1183581"/>
      </dsp:txXfrm>
    </dsp:sp>
    <dsp:sp modelId="{211AAA5F-9555-4459-90CE-6A1A051DF070}">
      <dsp:nvSpPr>
        <dsp:cNvPr id="0" name=""/>
        <dsp:cNvSpPr/>
      </dsp:nvSpPr>
      <dsp:spPr>
        <a:xfrm>
          <a:off x="695325" y="2367163"/>
          <a:ext cx="4171950" cy="1183581"/>
        </a:xfrm>
        <a:prstGeom prst="trapezoid">
          <a:avLst>
            <a:gd name="adj" fmla="val 58748"/>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communautaire et familial</a:t>
          </a:r>
        </a:p>
      </dsp:txBody>
      <dsp:txXfrm>
        <a:off x="1425416" y="2367163"/>
        <a:ext cx="2711767" cy="1183581"/>
      </dsp:txXfrm>
    </dsp:sp>
    <dsp:sp modelId="{C3A3DF2B-E4C8-421A-96B5-21F21211209D}">
      <dsp:nvSpPr>
        <dsp:cNvPr id="0" name=""/>
        <dsp:cNvSpPr/>
      </dsp:nvSpPr>
      <dsp:spPr>
        <a:xfrm>
          <a:off x="0" y="3550744"/>
          <a:ext cx="5562600" cy="1183581"/>
        </a:xfrm>
        <a:prstGeom prst="trapezoid">
          <a:avLst>
            <a:gd name="adj" fmla="val 58748"/>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Services de base et sécurité </a:t>
          </a:r>
        </a:p>
      </dsp:txBody>
      <dsp:txXfrm>
        <a:off x="973454" y="3550744"/>
        <a:ext cx="3615690" cy="1183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CDC56-F437-4B1B-BEF3-972969B3E205}">
      <dsp:nvSpPr>
        <dsp:cNvPr id="0" name=""/>
        <dsp:cNvSpPr/>
      </dsp:nvSpPr>
      <dsp:spPr>
        <a:xfrm>
          <a:off x="2085975" y="0"/>
          <a:ext cx="1390650" cy="1183581"/>
        </a:xfrm>
        <a:prstGeom prst="trapezoid">
          <a:avLst>
            <a:gd name="adj" fmla="val 58748"/>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spécialisé</a:t>
          </a:r>
        </a:p>
      </dsp:txBody>
      <dsp:txXfrm>
        <a:off x="2085975" y="0"/>
        <a:ext cx="1390650" cy="1183581"/>
      </dsp:txXfrm>
    </dsp:sp>
    <dsp:sp modelId="{FE4B076D-522A-46F2-9FD9-E9F1C2D6D43F}">
      <dsp:nvSpPr>
        <dsp:cNvPr id="0" name=""/>
        <dsp:cNvSpPr/>
      </dsp:nvSpPr>
      <dsp:spPr>
        <a:xfrm>
          <a:off x="1390650" y="1183581"/>
          <a:ext cx="2781300" cy="1183581"/>
        </a:xfrm>
        <a:prstGeom prst="trapezoid">
          <a:avLst>
            <a:gd name="adj" fmla="val 58748"/>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ciblé non spécialisé</a:t>
          </a:r>
        </a:p>
      </dsp:txBody>
      <dsp:txXfrm>
        <a:off x="1877377" y="1183581"/>
        <a:ext cx="1807845" cy="1183581"/>
      </dsp:txXfrm>
    </dsp:sp>
    <dsp:sp modelId="{211AAA5F-9555-4459-90CE-6A1A051DF070}">
      <dsp:nvSpPr>
        <dsp:cNvPr id="0" name=""/>
        <dsp:cNvSpPr/>
      </dsp:nvSpPr>
      <dsp:spPr>
        <a:xfrm>
          <a:off x="695325" y="2367163"/>
          <a:ext cx="4171950" cy="1183581"/>
        </a:xfrm>
        <a:prstGeom prst="trapezoid">
          <a:avLst>
            <a:gd name="adj" fmla="val 58748"/>
          </a:avLst>
        </a:prstGeom>
        <a:solidFill>
          <a:schemeClr val="accent5">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Soutien communautaire et familial</a:t>
          </a:r>
        </a:p>
      </dsp:txBody>
      <dsp:txXfrm>
        <a:off x="1425416" y="2367163"/>
        <a:ext cx="2711767" cy="1183581"/>
      </dsp:txXfrm>
    </dsp:sp>
    <dsp:sp modelId="{C3A3DF2B-E4C8-421A-96B5-21F21211209D}">
      <dsp:nvSpPr>
        <dsp:cNvPr id="0" name=""/>
        <dsp:cNvSpPr/>
      </dsp:nvSpPr>
      <dsp:spPr>
        <a:xfrm>
          <a:off x="0" y="3550744"/>
          <a:ext cx="5562600" cy="1183581"/>
        </a:xfrm>
        <a:prstGeom prst="trapezoid">
          <a:avLst>
            <a:gd name="adj" fmla="val 58748"/>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cs typeface="Arial" panose="020B0604020202020204" pitchFamily="34" charset="0"/>
            </a:rPr>
            <a:t>Services de base et sécurité </a:t>
          </a:r>
        </a:p>
      </dsp:txBody>
      <dsp:txXfrm>
        <a:off x="973454" y="3550744"/>
        <a:ext cx="3615690" cy="1183581"/>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6596AE-14D0-486F-C4A8-BDEB20581759}"/>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61FBF27-9BB9-D051-7485-E6C5DD6F7670}"/>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EFF2EB69-600A-4966-A7B3-0E39F5F9E6CB}" type="datetimeFigureOut">
              <a:rPr lang="en-US" smtClean="0"/>
              <a:t>4/5/2023</a:t>
            </a:fld>
            <a:endParaRPr lang="en-US" dirty="0"/>
          </a:p>
        </p:txBody>
      </p:sp>
      <p:sp>
        <p:nvSpPr>
          <p:cNvPr id="4" name="Footer Placeholder 3">
            <a:extLst>
              <a:ext uri="{FF2B5EF4-FFF2-40B4-BE49-F238E27FC236}">
                <a16:creationId xmlns:a16="http://schemas.microsoft.com/office/drawing/2014/main" id="{28D04E8C-5F29-DD17-EE31-5CBC14E902BB}"/>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30315-CE10-68CF-3DA3-B80B9FC8CCD4}"/>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A27DE55C-4497-490D-B6E4-474A134EE259}" type="slidenum">
              <a:rPr lang="en-US" smtClean="0"/>
              <a:t>‹#›</a:t>
            </a:fld>
            <a:endParaRPr lang="en-US" dirty="0"/>
          </a:p>
        </p:txBody>
      </p:sp>
    </p:spTree>
    <p:extLst>
      <p:ext uri="{BB962C8B-B14F-4D97-AF65-F5344CB8AC3E}">
        <p14:creationId xmlns:p14="http://schemas.microsoft.com/office/powerpoint/2010/main" val="1967012887"/>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2-27T00:14:05.938"/>
    </inkml:context>
    <inkml:brush xml:id="br0">
      <inkml:brushProperty name="width" value="0.05" units="cm"/>
      <inkml:brushProperty name="height" value="0.05" units="cm"/>
    </inkml:brush>
  </inkml:definitions>
  <inkml:trace contextRef="#ctx0" brushRef="#br0">1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a:extLst>
              <a:ext uri="{FF2B5EF4-FFF2-40B4-BE49-F238E27FC236}">
                <a16:creationId xmlns:a16="http://schemas.microsoft.com/office/drawing/2014/main" id="{763E32EF-30E5-6492-70F6-AC6DBC9779A0}"/>
              </a:ext>
            </a:extLst>
          </p:cNvPr>
          <p:cNvSpPr>
            <a:spLocks noGrp="1"/>
          </p:cNvSpPr>
          <p:nvPr>
            <p:ph type="body" sz="quarter" idx="3"/>
          </p:nvPr>
        </p:nvSpPr>
        <p:spPr>
          <a:xfrm>
            <a:off x="477838" y="4229101"/>
            <a:ext cx="6143624" cy="5442608"/>
          </a:xfrm>
          <a:prstGeom prst="rect">
            <a:avLst/>
          </a:prstGeom>
        </p:spPr>
        <p:txBody>
          <a:bodyPr vert="horz" lIns="99048" tIns="49524" rIns="99048" bIns="49524" rtlCol="0"/>
          <a:lstStyle/>
          <a:p>
            <a:pPr lvl="0"/>
            <a:r>
              <a:rPr lang="en-US" dirty="0"/>
              <a:t>Cliquez pour modifier les styles du texte principal</a:t>
            </a:r>
          </a:p>
          <a:p>
            <a:pPr lvl="1"/>
            <a:r>
              <a:rPr lang="en-US" dirty="0"/>
              <a:t>Deuxième niveau</a:t>
            </a:r>
          </a:p>
          <a:p>
            <a:pPr lvl="2"/>
            <a:r>
              <a:rPr lang="en-US" dirty="0"/>
              <a:t>Troisième niveau</a:t>
            </a:r>
          </a:p>
          <a:p>
            <a:pPr lvl="3"/>
            <a:r>
              <a:rPr lang="en-US" dirty="0"/>
              <a:t>Quatrième niveau</a:t>
            </a:r>
          </a:p>
          <a:p>
            <a:pPr lvl="4"/>
            <a:r>
              <a:rPr lang="en-US" dirty="0"/>
              <a:t>Cinquième niveau</a:t>
            </a:r>
          </a:p>
        </p:txBody>
      </p:sp>
      <p:sp>
        <p:nvSpPr>
          <p:cNvPr id="10" name="Slide Image Placeholder 4">
            <a:extLst>
              <a:ext uri="{FF2B5EF4-FFF2-40B4-BE49-F238E27FC236}">
                <a16:creationId xmlns:a16="http://schemas.microsoft.com/office/drawing/2014/main" id="{5E90FC27-63D1-3A97-1D2A-1F0B987A6791}"/>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511583086"/>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BIENVENUE</a:t>
            </a:r>
          </a:p>
          <a:p>
            <a:r>
              <a:rPr lang="en-GB" dirty="0"/>
              <a:t>Accueillir les participants</a:t>
            </a:r>
            <a:endParaRPr lang="en-BE" dirty="0"/>
          </a:p>
          <a:p>
            <a:endParaRPr lang="en-BE" dirty="0"/>
          </a:p>
        </p:txBody>
      </p:sp>
      <p:sp>
        <p:nvSpPr>
          <p:cNvPr id="6" name="Slide Image Placeholder 5">
            <a:extLst>
              <a:ext uri="{FF2B5EF4-FFF2-40B4-BE49-F238E27FC236}">
                <a16:creationId xmlns:a16="http://schemas.microsoft.com/office/drawing/2014/main" id="{0CC14E83-4601-E96B-1464-B3A913D4318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5C5F3CF-4D81-E199-8BE6-AE32F9AB307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1789206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EXPLICATION</a:t>
            </a:r>
            <a:endParaRPr lang="en-GB" b="1" dirty="0"/>
          </a:p>
          <a:p>
            <a:r>
              <a:rPr lang="en-GB" i="1" dirty="0"/>
              <a:t>Selon la définition, la santé mentale fait référence à notre </a:t>
            </a:r>
            <a:r>
              <a:rPr lang="en-US" i="1" dirty="0"/>
              <a:t>bien-être émotionnel, psychologique et social. </a:t>
            </a:r>
          </a:p>
          <a:p>
            <a:r>
              <a:rPr lang="en-GB" dirty="0"/>
              <a:t>Présenter la diapositive</a:t>
            </a:r>
          </a:p>
          <a:p>
            <a:pPr lvl="1"/>
            <a:r>
              <a:rPr lang="en-GB" i="1" dirty="0"/>
              <a:t>Psycho" fait référence au terme "psychologique", qui inclut nos pensées, nos sentiments, nos émotions et la façon dont nous nous comportons en fonction de ceux-ci.</a:t>
            </a:r>
          </a:p>
          <a:p>
            <a:pPr lvl="1"/>
            <a:r>
              <a:rPr lang="en-GB" i="1" dirty="0"/>
              <a:t>Le terme "social" englobe nos relations et </a:t>
            </a:r>
            <a:r>
              <a:rPr lang="en-GB" i="1" dirty="0" err="1"/>
              <a:t>intéractions</a:t>
            </a:r>
            <a:r>
              <a:rPr lang="en-GB" i="1" dirty="0"/>
              <a:t> avec les autres, comme les membres de notre famille, les personnes de notre communauté et de la société en général.</a:t>
            </a:r>
          </a:p>
        </p:txBody>
      </p:sp>
      <p:sp>
        <p:nvSpPr>
          <p:cNvPr id="6" name="Slide Image Placeholder 5">
            <a:extLst>
              <a:ext uri="{FF2B5EF4-FFF2-40B4-BE49-F238E27FC236}">
                <a16:creationId xmlns:a16="http://schemas.microsoft.com/office/drawing/2014/main" id="{81C98349-8358-7E48-80AE-284B3B7E385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B5E79C7-6248-ED96-D3F1-4A277BE49B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18778941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Guidez les participants pour qu'ils reviennent au module 1, à la </a:t>
            </a:r>
            <a:r>
              <a:rPr lang="en-GB" b="1" dirty="0"/>
              <a:t>page 8 du cahier d'exercices : Appliquer une approche socio-écologique</a:t>
            </a:r>
            <a:endParaRPr lang="en-GB" dirty="0"/>
          </a:p>
          <a:p>
            <a:r>
              <a:rPr lang="en-GB" dirty="0"/>
              <a:t>Donnez des exemples de qui ou de quoi est inclus dans chaque couche :</a:t>
            </a:r>
          </a:p>
          <a:p>
            <a:pPr lvl="1"/>
            <a:r>
              <a:rPr lang="en-US" b="1" i="0" dirty="0"/>
              <a:t>Famille : </a:t>
            </a:r>
            <a:r>
              <a:rPr lang="en-US" i="0" dirty="0"/>
              <a:t>parents/soignants, frères et sœurs, oncles et tantes, cousins et cousines, grands-parents,...</a:t>
            </a:r>
            <a:endParaRPr lang="en-BE" i="0" dirty="0"/>
          </a:p>
          <a:p>
            <a:pPr lvl="1"/>
            <a:r>
              <a:rPr lang="en-US" b="1" i="0" dirty="0"/>
              <a:t>Communauté : </a:t>
            </a:r>
            <a:r>
              <a:rPr lang="en-US" i="0" dirty="0"/>
              <a:t>voisins, enseignants, leaders communautaires,...</a:t>
            </a:r>
            <a:endParaRPr lang="en-BE" i="0" dirty="0"/>
          </a:p>
          <a:p>
            <a:pPr lvl="1"/>
            <a:r>
              <a:rPr lang="en-US" b="1" i="0" dirty="0"/>
              <a:t>Société : </a:t>
            </a:r>
            <a:r>
              <a:rPr lang="en-US" i="0" dirty="0"/>
              <a:t>police, autorités locales, gouvernement, groupes de défense des droits des femmes,...</a:t>
            </a:r>
            <a:endParaRPr lang="en-BE" i="0" dirty="0"/>
          </a:p>
          <a:p>
            <a:pPr lvl="1"/>
            <a:r>
              <a:rPr lang="en-US" b="1" i="0" dirty="0"/>
              <a:t>Normes socioculturelles : les </a:t>
            </a:r>
            <a:r>
              <a:rPr lang="en-US" i="0" dirty="0"/>
              <a:t>femmes ne doivent pas travailler à l'extérieur de la maison, respecter les anciens, les filles doivent être habillées de manière typiquement féminine, le garçon le plus âgé a la responsabilité de ses frères et sœurs,...</a:t>
            </a:r>
            <a:endParaRPr lang="en-GB" i="0" dirty="0"/>
          </a:p>
          <a:p>
            <a:r>
              <a:rPr lang="en-GB" i="1" dirty="0"/>
              <a:t>La santé mentale et le bien-être psychosocial d'un enfant sont associés à la manière dont il se connecte, interagit et établit des relations avec les personnes dans les différentes couches de l'environnement qui l'entoure.</a:t>
            </a:r>
          </a:p>
          <a:p>
            <a:pPr lvl="0"/>
            <a:r>
              <a:rPr lang="en-GB" i="1" dirty="0"/>
              <a:t>Un </a:t>
            </a:r>
            <a:r>
              <a:rPr lang="en-GB" i="1" dirty="0" err="1"/>
              <a:t>gestionnaire</a:t>
            </a:r>
            <a:r>
              <a:rPr lang="en-GB" i="1" dirty="0"/>
              <a:t> de </a:t>
            </a:r>
            <a:r>
              <a:rPr lang="en-GB" i="1" dirty="0" err="1"/>
              <a:t>cas</a:t>
            </a:r>
            <a:r>
              <a:rPr lang="en-GB" i="1" dirty="0"/>
              <a:t> doit évaluer l'impact de ces relations et </a:t>
            </a:r>
            <a:r>
              <a:rPr lang="en-GB" i="1" dirty="0" err="1"/>
              <a:t>intéractions</a:t>
            </a:r>
            <a:r>
              <a:rPr lang="en-GB" i="1" dirty="0"/>
              <a:t> sur leur bien-être. </a:t>
            </a:r>
          </a:p>
          <a:p>
            <a:pPr lvl="1"/>
            <a:r>
              <a:rPr lang="en-GB" i="1" dirty="0"/>
              <a:t>Par exemple, l'enfant a-t-il des liens forts avec les personnes qui s'occupent de lui, ses frères et sœurs, les membres de son foyer ?</a:t>
            </a:r>
          </a:p>
          <a:p>
            <a:pPr lvl="1"/>
            <a:r>
              <a:rPr lang="en-GB" i="1" dirty="0"/>
              <a:t>Par exemple, l'enfant se sent-il en sécurité et heureux à l'école ?</a:t>
            </a:r>
          </a:p>
        </p:txBody>
      </p:sp>
      <p:sp>
        <p:nvSpPr>
          <p:cNvPr id="6" name="Slide Image Placeholder 5">
            <a:extLst>
              <a:ext uri="{FF2B5EF4-FFF2-40B4-BE49-F238E27FC236}">
                <a16:creationId xmlns:a16="http://schemas.microsoft.com/office/drawing/2014/main" id="{B89978D8-2C62-1967-C849-9A47D68FA08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3910AD4-68ED-44D1-189E-E563C81BA39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1267053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Guidez les participants pour qu'ils reviennent au Module 1, à la </a:t>
            </a:r>
            <a:r>
              <a:rPr lang="en-GB" b="1" dirty="0"/>
              <a:t>page 13 du cahier d'exercices : Les </a:t>
            </a:r>
            <a:r>
              <a:rPr lang="en-US" b="1" dirty="0"/>
              <a:t>différents domaines du développement et les différents stades de développement.</a:t>
            </a:r>
            <a:endParaRPr lang="en-GB" b="1" dirty="0"/>
          </a:p>
          <a:p>
            <a:r>
              <a:rPr lang="en-GB" i="1" dirty="0"/>
              <a:t>Les enfants évoluent avec l'âge et les stades de développement, notamment leur :</a:t>
            </a:r>
          </a:p>
          <a:p>
            <a:pPr lvl="1"/>
            <a:r>
              <a:rPr lang="en-GB" i="1" dirty="0"/>
              <a:t>Les pensées, les sentiments et les émotions que l'enfant éprouve (que nous appelons psychologiques).</a:t>
            </a:r>
          </a:p>
          <a:p>
            <a:pPr lvl="1"/>
            <a:r>
              <a:rPr lang="en-GB" i="1" dirty="0"/>
              <a:t>Les </a:t>
            </a:r>
            <a:r>
              <a:rPr lang="en-GB" i="1" dirty="0" err="1"/>
              <a:t>comportements</a:t>
            </a:r>
            <a:r>
              <a:rPr lang="en-GB" i="1" dirty="0"/>
              <a:t> des enfants (que nous qualifions de psychologiques)</a:t>
            </a:r>
          </a:p>
          <a:p>
            <a:pPr lvl="1"/>
            <a:r>
              <a:rPr lang="en-GB" i="1" dirty="0"/>
              <a:t>Les </a:t>
            </a:r>
            <a:r>
              <a:rPr lang="en-GB" i="1" dirty="0" err="1"/>
              <a:t>intéractions</a:t>
            </a:r>
            <a:r>
              <a:rPr lang="en-GB" i="1" dirty="0"/>
              <a:t> et les relations que les enfants établissent avec les autres</a:t>
            </a:r>
          </a:p>
          <a:p>
            <a:endParaRPr lang="en-GB" dirty="0"/>
          </a:p>
          <a:p>
            <a:endParaRPr lang="en-BE" dirty="0"/>
          </a:p>
        </p:txBody>
      </p:sp>
      <p:sp>
        <p:nvSpPr>
          <p:cNvPr id="6" name="Slide Image Placeholder 5">
            <a:extLst>
              <a:ext uri="{FF2B5EF4-FFF2-40B4-BE49-F238E27FC236}">
                <a16:creationId xmlns:a16="http://schemas.microsoft.com/office/drawing/2014/main" id="{24177B07-E9EF-DB59-6F9D-A676B93A519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281E490-4A4D-F0B3-1FF1-D31DD4B5A1C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4027532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(10 minutes)</a:t>
            </a:r>
          </a:p>
          <a:p>
            <a:r>
              <a:rPr lang="en-GB" dirty="0"/>
              <a:t>Présenter la diapositive</a:t>
            </a:r>
          </a:p>
          <a:p>
            <a:r>
              <a:rPr lang="en-GB" i="1" dirty="0"/>
              <a:t>Pourquoi l'attachement est-il important pour un enfant ?</a:t>
            </a:r>
          </a:p>
          <a:p>
            <a:r>
              <a:rPr lang="en-GB" dirty="0"/>
              <a:t>Écrivez les réponses sur un tableau à feuilles mobiles</a:t>
            </a:r>
          </a:p>
          <a:p>
            <a:r>
              <a:rPr lang="en-GB" i="1" dirty="0"/>
              <a:t>Le lien social qu'un enfant crée avec les personnes qui s'occupent de lui :</a:t>
            </a:r>
          </a:p>
          <a:p>
            <a:pPr lvl="1"/>
            <a:r>
              <a:rPr lang="en-GB" i="1" dirty="0"/>
              <a:t>Favorise le développement de l'enfant</a:t>
            </a:r>
          </a:p>
          <a:p>
            <a:pPr lvl="1"/>
            <a:r>
              <a:rPr lang="en-GB" i="1" dirty="0"/>
              <a:t>Favorise les relations futures de l'enfant </a:t>
            </a:r>
          </a:p>
          <a:p>
            <a:r>
              <a:rPr lang="en-GB" i="1" dirty="0"/>
              <a:t>Leurs futures relations sociales et affectives seront fortement influencées par leur attachement et leur relation avec leur principal fournisseur de soins. </a:t>
            </a:r>
          </a:p>
          <a:p>
            <a:r>
              <a:rPr lang="en-GB" i="1" dirty="0"/>
              <a:t>Lorsque le soignant assure constamment la sûreté et la sécurité</a:t>
            </a:r>
          </a:p>
          <a:p>
            <a:pPr lvl="1"/>
            <a:r>
              <a:rPr lang="en-GB" i="1" dirty="0"/>
              <a:t>ils pourront explorer et jouer</a:t>
            </a:r>
          </a:p>
          <a:p>
            <a:pPr lvl="1"/>
            <a:r>
              <a:rPr lang="en-GB" i="1" dirty="0"/>
              <a:t>Ils chercheront le réconfort quand ils en auront besoin</a:t>
            </a:r>
          </a:p>
          <a:p>
            <a:pPr lvl="1"/>
            <a:r>
              <a:rPr lang="en-GB" i="1" dirty="0"/>
              <a:t>Ils sauront que le confort est disponible même lorsqu'ils ne sont pas avec leur soignant.</a:t>
            </a:r>
          </a:p>
          <a:p>
            <a:r>
              <a:rPr lang="en-GB" i="1" dirty="0"/>
              <a:t>L'enfant développera des stratégies de "survie" en fonction de la capacité de la personne qui s'occupe de lui à le faire. </a:t>
            </a:r>
          </a:p>
          <a:p>
            <a:pPr marL="0" indent="0">
              <a:buNone/>
            </a:pPr>
            <a:endParaRPr lang="en-BE" i="1" dirty="0"/>
          </a:p>
        </p:txBody>
      </p:sp>
      <p:sp>
        <p:nvSpPr>
          <p:cNvPr id="6" name="Slide Image Placeholder 5">
            <a:extLst>
              <a:ext uri="{FF2B5EF4-FFF2-40B4-BE49-F238E27FC236}">
                <a16:creationId xmlns:a16="http://schemas.microsoft.com/office/drawing/2014/main" id="{14CC8D9A-CAAC-78EE-B771-C83C80F2821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7BC67BD-D84C-7752-4C94-364666D59A6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3542197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EXPLICATION</a:t>
            </a:r>
          </a:p>
          <a:p>
            <a:r>
              <a:rPr lang="en-GB" sz="1100" dirty="0"/>
              <a:t>Présenter la diapositive</a:t>
            </a:r>
          </a:p>
          <a:p>
            <a:r>
              <a:rPr lang="en-GB" sz="1100" i="1" dirty="0"/>
              <a:t>Les enfants dont l'attachement est précaire développent différentes stratégies pour faire face et se protéger. </a:t>
            </a:r>
          </a:p>
          <a:p>
            <a:pPr lvl="1"/>
            <a:r>
              <a:rPr lang="en-GB" sz="1100" i="1" dirty="0"/>
              <a:t>Par exemple, être très collé à l'aidant principal et éviter ou avoir peur de la séparation (attachement anxieux).</a:t>
            </a:r>
          </a:p>
          <a:p>
            <a:pPr lvl="1"/>
            <a:r>
              <a:rPr lang="en-GB" sz="1100" i="1" dirty="0"/>
              <a:t>Par exemple, le fait d'être très évitant et de ne pas rechercher la sécurité ou le réconfort de la part de l'aidant principal (attachement évitant). </a:t>
            </a:r>
          </a:p>
          <a:p>
            <a:pPr lvl="1"/>
            <a:r>
              <a:rPr lang="en-GB" sz="1100" i="1" dirty="0"/>
              <a:t>Par exemple, le fait d'endosser le rôle de parent en tant que principal responsable des soins ne permet pas d'obtenir ce résultat (attachement désorganisé).</a:t>
            </a:r>
          </a:p>
          <a:p>
            <a:pPr lvl="1"/>
            <a:r>
              <a:rPr lang="en-GB" sz="1100" i="1" dirty="0"/>
              <a:t>Par exemple, rechercher de l'attention puis repousser l'aidant principal (pousser et tirer) (attachement désorganisé).</a:t>
            </a:r>
            <a:endParaRPr lang="en-GB" sz="1100" dirty="0"/>
          </a:p>
          <a:p>
            <a:r>
              <a:rPr lang="en-GB" sz="1100" i="1" dirty="0"/>
              <a:t>Il est important pour les </a:t>
            </a:r>
            <a:r>
              <a:rPr lang="en-GB" sz="1100" i="1" dirty="0" err="1"/>
              <a:t>gestionnaires</a:t>
            </a:r>
            <a:r>
              <a:rPr lang="en-GB" sz="1100" i="1" dirty="0"/>
              <a:t> de </a:t>
            </a:r>
            <a:r>
              <a:rPr lang="en-GB" sz="1100" i="1" dirty="0" err="1"/>
              <a:t>cas</a:t>
            </a:r>
            <a:r>
              <a:rPr lang="en-GB" sz="1100" i="1" dirty="0"/>
              <a:t> de comprendre l'attachement, car il a un impact sur le fonctionnement psychosocial de l'enfant. </a:t>
            </a:r>
          </a:p>
          <a:p>
            <a:pPr lvl="1"/>
            <a:r>
              <a:rPr lang="en-US" sz="1100" i="1" dirty="0"/>
              <a:t>En cas de crise, la personne qui s'occupe de l'enfant peut devenir indisponible en raison de son propre stress ou même disparaître, laissant l'enfant sans personne responsable. Il est essentiel que cette situation soit identifiée à temps et qu'un soutien, des soins et une sécurité soient apportés à l'enfant pour permettre un attachement sûr.</a:t>
            </a:r>
          </a:p>
          <a:p>
            <a:pPr lvl="1"/>
            <a:r>
              <a:rPr lang="en-US" sz="1100" i="1" dirty="0"/>
              <a:t>Le </a:t>
            </a:r>
            <a:r>
              <a:rPr lang="en-US" sz="1100" i="1" dirty="0" err="1"/>
              <a:t>gestionnaire</a:t>
            </a:r>
            <a:r>
              <a:rPr lang="en-US" sz="1100" i="1" dirty="0"/>
              <a:t> de </a:t>
            </a:r>
            <a:r>
              <a:rPr lang="en-US" sz="1100" i="1" dirty="0" err="1"/>
              <a:t>cas</a:t>
            </a:r>
            <a:r>
              <a:rPr lang="en-US" sz="1100" i="1" dirty="0"/>
              <a:t> peut fournir une psychoéducation à l'aidant principal sur l'importance de ce lien d'attachement, en particulier au cours des premières années de l'enfant. </a:t>
            </a:r>
            <a:endParaRPr lang="en-GB" sz="1100" i="1" dirty="0"/>
          </a:p>
          <a:p>
            <a:pPr lvl="1"/>
            <a:r>
              <a:rPr lang="en-GB" sz="1100" i="1" dirty="0"/>
              <a:t>La connaissance de l'attachement insécurisant peut aider un </a:t>
            </a:r>
            <a:r>
              <a:rPr lang="en-GB" sz="1100" i="1" dirty="0" err="1"/>
              <a:t>gestionnaire</a:t>
            </a:r>
            <a:r>
              <a:rPr lang="en-GB" sz="1100" i="1" dirty="0"/>
              <a:t> de </a:t>
            </a:r>
            <a:r>
              <a:rPr lang="en-GB" sz="1100" i="1" dirty="0" err="1"/>
              <a:t>cas</a:t>
            </a:r>
            <a:r>
              <a:rPr lang="en-GB" sz="1100" i="1" dirty="0"/>
              <a:t> à reconnaître des schémas dans le comportement d'un enfant qui a pu être privé de sécurité et de la présence d'un responsable principal pendant sa petite enfance. </a:t>
            </a:r>
          </a:p>
          <a:p>
            <a:pPr marL="0" lvl="0" indent="0">
              <a:buNone/>
            </a:pPr>
            <a:r>
              <a:rPr lang="en-GB" sz="1100" b="1" i="0" dirty="0"/>
              <a:t>______________________________________________________________________________</a:t>
            </a:r>
            <a:br>
              <a:rPr lang="en-GB" sz="1100" b="1" i="0" dirty="0"/>
            </a:br>
            <a:endParaRPr lang="en-GB" sz="1100" b="1" i="0" dirty="0"/>
          </a:p>
          <a:p>
            <a:pPr marL="0" lvl="0" indent="0">
              <a:buNone/>
            </a:pPr>
            <a:r>
              <a:rPr lang="en-GB" sz="1100" b="1" i="0" dirty="0"/>
              <a:t>RÉFÉRENCES</a:t>
            </a:r>
          </a:p>
          <a:p>
            <a:r>
              <a:rPr lang="en-GB" sz="1100" dirty="0"/>
              <a:t>Bowlby J. (1969). L'attachement et la perte : Volume 1. Attachment. New York : Basic Books.</a:t>
            </a:r>
            <a:endParaRPr lang="en-BE" sz="1100" dirty="0"/>
          </a:p>
          <a:p>
            <a:r>
              <a:rPr lang="en-US" sz="1100" dirty="0"/>
              <a:t>Ainsworth, M. D. S., Blehar, M. C., Waters, E., &amp; Wall, S. (1978). Patterns of attachment, a psychological study of the Strange Situation (</a:t>
            </a:r>
            <a:r>
              <a:rPr lang="fr-FR" sz="1600" dirty="0"/>
              <a:t>Modèles d'attachement, une étude psychologique de la situation étrange)</a:t>
            </a:r>
            <a:r>
              <a:rPr lang="en-US" sz="1100" dirty="0"/>
              <a:t>. Hillsdale : Lawrence Erlbaum Associates Ine.</a:t>
            </a:r>
            <a:endParaRPr lang="en-BE" sz="1100" dirty="0"/>
          </a:p>
          <a:p>
            <a:r>
              <a:rPr lang="en-US" sz="1100" dirty="0"/>
              <a:t>Spruit, A., Goos, L., Weenink, N., Rodenburg, R., Niemeyer, H., Stams, G. J., &amp; Colonnesi, C. (2020). La relation entre l'attachement et la dépression chez les enfants et les adolescents : Une méta-analyse multi-niveaux. Revue de psychologie clinique de l'enfant et de la famille, 23(1), 54-69.</a:t>
            </a:r>
            <a:endParaRPr lang="en-BE" sz="1100" dirty="0"/>
          </a:p>
        </p:txBody>
      </p:sp>
      <p:sp>
        <p:nvSpPr>
          <p:cNvPr id="6" name="Slide Image Placeholder 5">
            <a:extLst>
              <a:ext uri="{FF2B5EF4-FFF2-40B4-BE49-F238E27FC236}">
                <a16:creationId xmlns:a16="http://schemas.microsoft.com/office/drawing/2014/main" id="{E1AE8786-EAC7-CC48-2184-7ABBD5BED19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C2E03F1-B71D-CB90-30E4-FC17AF04E6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28675158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INTRODUCTION</a:t>
            </a:r>
          </a:p>
          <a:p>
            <a:r>
              <a:rPr lang="en-GB" sz="1150" dirty="0"/>
              <a:t>Guidez les participants vers la </a:t>
            </a:r>
            <a:r>
              <a:rPr lang="en-GB" sz="1150" b="1" dirty="0"/>
              <a:t>page 61 du manuel : Termes relatifs à la santé mentale et au soutien psychosocial</a:t>
            </a:r>
          </a:p>
          <a:p>
            <a:r>
              <a:rPr lang="en-GB" sz="1150" i="1" dirty="0"/>
              <a:t>Tracez une ligne entre le terme clé et la bonne explication. </a:t>
            </a:r>
          </a:p>
          <a:p>
            <a:pPr marL="0" indent="0">
              <a:buNone/>
            </a:pPr>
            <a:endParaRPr lang="en-GB" sz="1150" i="1" dirty="0"/>
          </a:p>
          <a:p>
            <a:pPr marL="0" indent="0">
              <a:buNone/>
            </a:pPr>
            <a:r>
              <a:rPr lang="en-GB" sz="1150" b="1" dirty="0"/>
              <a:t>TRAVAIL INDIVIDUEL (5 minutes)</a:t>
            </a:r>
          </a:p>
          <a:p>
            <a:pPr marL="0" indent="0">
              <a:buNone/>
            </a:pPr>
            <a:endParaRPr lang="en-GB" sz="1150" dirty="0"/>
          </a:p>
          <a:p>
            <a:pPr marL="0" indent="0">
              <a:buNone/>
            </a:pPr>
            <a:r>
              <a:rPr lang="en-GB" sz="1150" b="1" dirty="0"/>
              <a:t>DISCUSSION PLÉNIÈRE (10 minutes)</a:t>
            </a:r>
          </a:p>
          <a:p>
            <a:pPr marL="171450" indent="-171450"/>
            <a:r>
              <a:rPr lang="en-GB" sz="1150" dirty="0"/>
              <a:t>Demandez à des volontaires de lire les explications qu'ils ont associées à un terme. </a:t>
            </a:r>
          </a:p>
          <a:p>
            <a:pPr marL="171450" indent="-171450"/>
            <a:r>
              <a:rPr lang="en-GB" sz="1150" dirty="0"/>
              <a:t>Vérifiez si le groupe de participants est d'accord avec l'explication choisie.</a:t>
            </a:r>
          </a:p>
          <a:p>
            <a:pPr marL="171450" indent="-171450"/>
            <a:r>
              <a:rPr lang="en-GB" sz="1150" dirty="0"/>
              <a:t>Continuez jusqu'à ce que tous les termes soient expliqués et corrects avec les réponses ci-dessous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50" i="1" dirty="0"/>
              <a:t>Est-ce que quelqu'un a des questions ou a besoin d'éclaircissements ?</a:t>
            </a:r>
            <a:endParaRPr lang="en-BE" sz="1150" i="1" dirty="0"/>
          </a:p>
          <a:p>
            <a:pPr marL="0" indent="0">
              <a:buNone/>
            </a:pPr>
            <a:r>
              <a:rPr lang="en-GB" sz="1150" b="1" i="0" dirty="0"/>
              <a:t>______________________________________________________________________________</a:t>
            </a:r>
          </a:p>
          <a:p>
            <a:pPr marL="0" indent="0">
              <a:buNone/>
            </a:pPr>
            <a:endParaRPr lang="en-GB" sz="1150" dirty="0"/>
          </a:p>
          <a:p>
            <a:pPr marL="0" indent="0">
              <a:buNone/>
            </a:pPr>
            <a:r>
              <a:rPr lang="en-GB" sz="1150" b="1" dirty="0"/>
              <a:t>RÉPONSES</a:t>
            </a:r>
          </a:p>
          <a:p>
            <a:pPr lvl="0"/>
            <a:r>
              <a:rPr lang="en-GB" sz="1150" b="1" dirty="0"/>
              <a:t>Santé mentale et bien-être :</a:t>
            </a:r>
            <a:r>
              <a:rPr lang="en-GB" sz="1150" dirty="0"/>
              <a:t> L'absence de problèmes de santé mentale tels que la dépression, l'anxiété, la dépendance et la toxicomanie. Mais aussi la présence d'un bien-être mental (psychologique, émotionnel) et social dans lequel l'enfant peut réaliser son potentiel, faire face aux stress normaux de la vie et contribuer à sa famille et à sa communauté.</a:t>
            </a:r>
          </a:p>
          <a:p>
            <a:pPr lvl="0"/>
            <a:r>
              <a:rPr lang="en-GB" sz="1150" b="1" dirty="0"/>
              <a:t>Psychosocial :</a:t>
            </a:r>
            <a:r>
              <a:rPr lang="en-GB" sz="1150" dirty="0"/>
              <a:t> </a:t>
            </a:r>
            <a:r>
              <a:rPr lang="en-GB" sz="1150" dirty="0" err="1"/>
              <a:t>L'intéraction</a:t>
            </a:r>
            <a:r>
              <a:rPr lang="en-GB" sz="1150" dirty="0"/>
              <a:t> entre les aspects sociaux (tels que les relations interpersonnelles, les liens sociaux, les normes sociales, les rôles sociaux, la vie communautaire et la vie religieuse) et les aspects psychologiques (tels que les émotions, les pensées, les comportements, les connaissances et les stratégies d'adaptation) qui contribuent au bien-être général.</a:t>
            </a:r>
          </a:p>
          <a:p>
            <a:pPr lvl="0"/>
            <a:r>
              <a:rPr lang="en-GB" sz="1150" b="1" dirty="0"/>
              <a:t>SMSPS : </a:t>
            </a:r>
            <a:r>
              <a:rPr lang="en-GB" sz="1150" dirty="0"/>
              <a:t>Tout type de soutien local ou extérieur visant à protéger ou à promouvoir le bien-être psychosocial et à prévenir ou à traiter les problèmes de santé mentale. Les programmes de SMSPS visent à réduire et à prévenir les dommages, à renforcer la résilience pour se remettre de l'adversité et à améliorer les conditions de soins qui permettent aux enfants et aux familles de survivre et de s'épanouir.</a:t>
            </a:r>
          </a:p>
          <a:p>
            <a:pPr lvl="0"/>
            <a:r>
              <a:rPr lang="en-GB" sz="1150" b="1" dirty="0"/>
              <a:t>État de santé mentale :</a:t>
            </a:r>
            <a:r>
              <a:rPr lang="en-GB" sz="1150" dirty="0"/>
              <a:t> Un large éventail de conditions, c'est-à-dire des conditions qui affectent l'humeur, la pensée et le comportement. Parmi les exemples, citons la dépression, l'anxiété, la dépendance et l'abus de substances, la schizophrénie, les troubles de l'alimentation, les troubles bipolaires et les troubles du développement, dont l'autisme.</a:t>
            </a:r>
            <a:endParaRPr lang="en-BE" sz="1150" dirty="0"/>
          </a:p>
        </p:txBody>
      </p:sp>
      <p:sp>
        <p:nvSpPr>
          <p:cNvPr id="6" name="Slide Image Placeholder 5">
            <a:extLst>
              <a:ext uri="{FF2B5EF4-FFF2-40B4-BE49-F238E27FC236}">
                <a16:creationId xmlns:a16="http://schemas.microsoft.com/office/drawing/2014/main" id="{186C768C-F6A2-7780-C355-2E170682AE1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77D7446-859B-338C-83A5-DE8F46E9F9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3855021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Dans l'exercice de mise en correspondance, nous avons trouvé la dernière définition de cette session, la définition de SMSPS</a:t>
            </a:r>
          </a:p>
          <a:p>
            <a:r>
              <a:rPr lang="en-GB" dirty="0"/>
              <a:t>Présenter la diapositive</a:t>
            </a:r>
          </a:p>
          <a:p>
            <a:endParaRPr lang="en-GB" dirty="0"/>
          </a:p>
          <a:p>
            <a:endParaRPr lang="en-GB" dirty="0"/>
          </a:p>
        </p:txBody>
      </p:sp>
      <p:sp>
        <p:nvSpPr>
          <p:cNvPr id="6" name="Slide Image Placeholder 5">
            <a:extLst>
              <a:ext uri="{FF2B5EF4-FFF2-40B4-BE49-F238E27FC236}">
                <a16:creationId xmlns:a16="http://schemas.microsoft.com/office/drawing/2014/main" id="{5E17FB2E-668A-7C5D-2CF7-F4DF34C230E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E38A978-7909-DCF8-E8D2-0C7C5801EE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2161215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US" i="1" dirty="0"/>
              <a:t>Est-ce que quelqu'un a des questions ou a besoin d'éclaircissements ?</a:t>
            </a:r>
            <a:endParaRPr lang="en-BE" i="1" dirty="0"/>
          </a:p>
          <a:p>
            <a:r>
              <a:rPr lang="en-US" i="1" dirty="0"/>
              <a:t>Dans la prochaine session, nous allons :</a:t>
            </a:r>
          </a:p>
          <a:p>
            <a:pPr lvl="1"/>
            <a:r>
              <a:rPr lang="en-US" i="1" dirty="0"/>
              <a:t>Explorer davantage le soutien psychosocial dans les situations d'urgence </a:t>
            </a:r>
          </a:p>
          <a:p>
            <a:pPr lvl="1"/>
            <a:r>
              <a:rPr lang="en-US" i="1" dirty="0"/>
              <a:t>Examiner le rôle de </a:t>
            </a:r>
            <a:r>
              <a:rPr lang="en-US" i="1" dirty="0" err="1"/>
              <a:t>l'gestionnaire</a:t>
            </a:r>
            <a:r>
              <a:rPr lang="en-US" i="1" dirty="0"/>
              <a:t> de </a:t>
            </a:r>
            <a:r>
              <a:rPr lang="en-US" i="1" dirty="0" err="1"/>
              <a:t>cas</a:t>
            </a:r>
            <a:endParaRPr lang="en-US" i="1" dirty="0"/>
          </a:p>
        </p:txBody>
      </p:sp>
      <p:sp>
        <p:nvSpPr>
          <p:cNvPr id="6" name="Slide Image Placeholder 5">
            <a:extLst>
              <a:ext uri="{FF2B5EF4-FFF2-40B4-BE49-F238E27FC236}">
                <a16:creationId xmlns:a16="http://schemas.microsoft.com/office/drawing/2014/main" id="{6F967974-CB62-FB41-27C7-B19EF46C2D8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4DB7F73-94C2-C04C-A0B1-5A498D2BEE4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30944829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DURÉE : 2h</a:t>
            </a:r>
            <a:endParaRPr lang="en-GB" i="1" dirty="0"/>
          </a:p>
        </p:txBody>
      </p:sp>
      <p:sp>
        <p:nvSpPr>
          <p:cNvPr id="6" name="Slide Image Placeholder 5">
            <a:extLst>
              <a:ext uri="{FF2B5EF4-FFF2-40B4-BE49-F238E27FC236}">
                <a16:creationId xmlns:a16="http://schemas.microsoft.com/office/drawing/2014/main" id="{A94C2EC8-B888-0868-536F-8ADA523DA54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B945CD3-1961-3EB2-4A61-EB328A0353D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9321600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DISCUSSION PLÉNIÈRE (15 minutes)</a:t>
            </a:r>
          </a:p>
          <a:p>
            <a:r>
              <a:rPr lang="en-GB" i="1" dirty="0">
                <a:sym typeface="Arial"/>
              </a:rPr>
              <a:t>Les situations d'urgence ont un impact évident sur la santé mentale, le bien-être et le fonctionnement psychosocial de l'enfant.</a:t>
            </a:r>
          </a:p>
          <a:p>
            <a:r>
              <a:rPr lang="en-GB" i="1" dirty="0">
                <a:sym typeface="Arial"/>
              </a:rPr>
              <a:t>Comment les urgences ont-elles un impact sur la santé mentale et le fonctionnement psychosocial d'un enfant ?</a:t>
            </a:r>
          </a:p>
          <a:p>
            <a:r>
              <a:rPr lang="en-GB" dirty="0"/>
              <a:t>Écrivez les réponses sur un tableau à feuilles mobiles</a:t>
            </a:r>
          </a:p>
          <a:p>
            <a:r>
              <a:rPr lang="en-GB" i="1" dirty="0"/>
              <a:t>Quelles sont les raisons pour lesquelles les enfants dans les situations humanitaires peuvent être en détresse ?</a:t>
            </a:r>
          </a:p>
          <a:p>
            <a:r>
              <a:rPr lang="en-GB" i="1" dirty="0"/>
              <a:t>Qu'ont-ils vécu ou dont ils ont été témoins ? </a:t>
            </a:r>
          </a:p>
          <a:p>
            <a:pPr lvl="1"/>
            <a:r>
              <a:rPr lang="en-GB" dirty="0"/>
              <a:t>Réponses possibles :</a:t>
            </a:r>
          </a:p>
          <a:p>
            <a:pPr lvl="2"/>
            <a:r>
              <a:rPr lang="en-GB" dirty="0"/>
              <a:t>Expérience ou témoignage de violence </a:t>
            </a:r>
          </a:p>
          <a:p>
            <a:pPr lvl="2"/>
            <a:r>
              <a:rPr lang="en-GB" dirty="0"/>
              <a:t>Voir des blessés graves ou des cadavres </a:t>
            </a:r>
          </a:p>
          <a:p>
            <a:pPr lvl="2"/>
            <a:r>
              <a:rPr lang="en-GB" dirty="0"/>
              <a:t>Perte de la famille, des amis, des animaux de compagnie, des enseignants, des biens personnels. </a:t>
            </a:r>
          </a:p>
          <a:p>
            <a:pPr lvl="2"/>
            <a:r>
              <a:rPr lang="en-GB" dirty="0"/>
              <a:t>Membres de la famille disparus qui pourraient être présumés morts </a:t>
            </a:r>
          </a:p>
          <a:p>
            <a:pPr lvl="2"/>
            <a:r>
              <a:rPr lang="en-GB" dirty="0"/>
              <a:t>Perte de la maison, de l'école, de la communauté, du pays </a:t>
            </a:r>
          </a:p>
          <a:p>
            <a:pPr lvl="2"/>
            <a:r>
              <a:rPr lang="en-GB" dirty="0"/>
              <a:t>Privés de leurs besoins fondamentaux, d'un environnement favorable et d'opportunités éducatives et sociales.</a:t>
            </a:r>
            <a:endParaRPr lang="en-GB" i="1" dirty="0"/>
          </a:p>
          <a:p>
            <a:r>
              <a:rPr lang="en-GB" dirty="0"/>
              <a:t>Écrivez les réponses sur un tableau à feuilles mobiles</a:t>
            </a:r>
          </a:p>
          <a:p>
            <a:pPr marL="0" indent="0">
              <a:buNone/>
            </a:pPr>
            <a:endParaRPr lang="en-GB" dirty="0"/>
          </a:p>
          <a:p>
            <a:pPr marL="0" indent="0">
              <a:buNone/>
            </a:pPr>
            <a:r>
              <a:rPr lang="en-GB" b="1" dirty="0"/>
              <a:t>EXPLICATION</a:t>
            </a:r>
          </a:p>
          <a:p>
            <a:r>
              <a:rPr lang="en-GB" i="1" dirty="0"/>
              <a:t>Bon nombre des raisons que nous avons énumérées exposent également un enfant au danger, car elles ont un impact négatif sur sa sûreté et sa sécurité.</a:t>
            </a:r>
          </a:p>
          <a:p>
            <a:pPr lvl="1"/>
            <a:r>
              <a:rPr lang="en-GB" i="1" dirty="0"/>
              <a:t>Un conflit violent, la perte de son foyer, le déplacement ne sont que quelques-unes des situations qui exposent les enfants au danger dans un contexte humanitaire. </a:t>
            </a:r>
          </a:p>
          <a:p>
            <a:r>
              <a:rPr lang="en-US" i="1" dirty="0"/>
              <a:t>Bien que nous apprenions à connaître les expériences des enfants dans les contextes humanitaires, ce n'est pas le rôle d'un </a:t>
            </a:r>
            <a:r>
              <a:rPr lang="en-US" i="1" dirty="0" err="1"/>
              <a:t>gestionnaire</a:t>
            </a:r>
            <a:r>
              <a:rPr lang="en-US" i="1" dirty="0"/>
              <a:t> de </a:t>
            </a:r>
            <a:r>
              <a:rPr lang="en-US" i="1" dirty="0" err="1"/>
              <a:t>cas</a:t>
            </a:r>
            <a:r>
              <a:rPr lang="en-US" i="1" dirty="0"/>
              <a:t> de répondre aux besoins de tous les enfants dans la communauté affectée ou de "réparer" ces sentiments ou expériences de violence et de perte. Cela ne serait pas possible. </a:t>
            </a:r>
          </a:p>
          <a:p>
            <a:r>
              <a:rPr lang="en-US" i="1" dirty="0"/>
              <a:t>Le </a:t>
            </a:r>
            <a:r>
              <a:rPr lang="en-US" i="1" dirty="0" err="1"/>
              <a:t>gestionnaire</a:t>
            </a:r>
            <a:r>
              <a:rPr lang="en-US" i="1" dirty="0"/>
              <a:t> de </a:t>
            </a:r>
            <a:r>
              <a:rPr lang="en-US" i="1" dirty="0" err="1"/>
              <a:t>cas</a:t>
            </a:r>
            <a:r>
              <a:rPr lang="en-US" i="1" dirty="0"/>
              <a:t> se concentre sur les enfants dont il s'occupe.</a:t>
            </a:r>
            <a:endParaRPr lang="en-BE" i="1" dirty="0"/>
          </a:p>
          <a:p>
            <a:endParaRPr lang="en-BE" i="1" dirty="0"/>
          </a:p>
          <a:p>
            <a:endParaRPr lang="en-GB" i="1" dirty="0"/>
          </a:p>
        </p:txBody>
      </p:sp>
      <p:sp>
        <p:nvSpPr>
          <p:cNvPr id="6" name="Slide Image Placeholder 5">
            <a:extLst>
              <a:ext uri="{FF2B5EF4-FFF2-40B4-BE49-F238E27FC236}">
                <a16:creationId xmlns:a16="http://schemas.microsoft.com/office/drawing/2014/main" id="{C0FAFF8D-DE80-2BAE-BBB1-D99FF36BD6A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8C1EFA4-229B-D59C-53CA-C9CFEEA68E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467163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DURÉE : 0h30</a:t>
            </a:r>
          </a:p>
          <a:p>
            <a:pPr marL="0" indent="0">
              <a:buNone/>
            </a:pPr>
            <a:r>
              <a:rPr lang="en-GB" i="1" dirty="0"/>
              <a:t>______________________________________________________________________________</a:t>
            </a:r>
          </a:p>
          <a:p>
            <a:pPr marL="0" indent="0">
              <a:buNone/>
            </a:pPr>
            <a:endParaRPr lang="en-GB" i="1" dirty="0"/>
          </a:p>
          <a:p>
            <a:pPr marL="0" indent="0">
              <a:buNone/>
            </a:pPr>
            <a:r>
              <a:rPr lang="en-GB" b="1" dirty="0"/>
              <a:t>EXPLICATION</a:t>
            </a:r>
          </a:p>
          <a:p>
            <a:r>
              <a:rPr lang="en-GB" i="1" dirty="0"/>
              <a:t>Nous ouvrirons la session en jetant un coup d'œil à ce que nous pouvons attendre du module d'aujourd'hui sur la santé mentale et le soutien psychosocial.</a:t>
            </a:r>
          </a:p>
          <a:p>
            <a:endParaRPr lang="en-GB" dirty="0"/>
          </a:p>
        </p:txBody>
      </p:sp>
      <p:sp>
        <p:nvSpPr>
          <p:cNvPr id="6" name="Slide Image Placeholder 5">
            <a:extLst>
              <a:ext uri="{FF2B5EF4-FFF2-40B4-BE49-F238E27FC236}">
                <a16:creationId xmlns:a16="http://schemas.microsoft.com/office/drawing/2014/main" id="{B0D5FD85-5945-0FAB-9D8A-D8EE18A0DF5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3BAFF47-D79D-A36E-8B3A-EA210F0CBEF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extLst>
      <p:ext uri="{BB962C8B-B14F-4D97-AF65-F5344CB8AC3E}">
        <p14:creationId xmlns:p14="http://schemas.microsoft.com/office/powerpoint/2010/main" val="54282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p:txBody>
      </p:sp>
      <p:sp>
        <p:nvSpPr>
          <p:cNvPr id="6" name="Slide Image Placeholder 5">
            <a:extLst>
              <a:ext uri="{FF2B5EF4-FFF2-40B4-BE49-F238E27FC236}">
                <a16:creationId xmlns:a16="http://schemas.microsoft.com/office/drawing/2014/main" id="{59E11BBC-267F-9F03-DF2E-EE356ADDABF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89EC276-EECD-C0B3-C7A0-969DA1A853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454827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Les situations d'urgence entraînent des déplacements, la séparation des familles, le manque de services de base, qui à leur tour provoquent une détresse psychologique. </a:t>
            </a:r>
          </a:p>
          <a:p>
            <a:r>
              <a:rPr lang="en-GB" i="1" dirty="0"/>
              <a:t>Il est important de noter que la détresse psychologique est différente du stress.</a:t>
            </a:r>
          </a:p>
          <a:p>
            <a:pPr lvl="1"/>
            <a:r>
              <a:rPr lang="en-GB" i="1" dirty="0"/>
              <a:t>Le stress est une réaction normale à un changement ou à un défi. </a:t>
            </a:r>
          </a:p>
          <a:p>
            <a:pPr lvl="1"/>
            <a:r>
              <a:rPr lang="en-GB" i="1" dirty="0"/>
              <a:t>La détresse survient lorsque le stress est intense ou lorsqu'une personne subit un stress pendant une longue période. </a:t>
            </a:r>
          </a:p>
          <a:p>
            <a:pPr lvl="1"/>
            <a:r>
              <a:rPr lang="en-GB" i="1" dirty="0"/>
              <a:t>La détresse provoque des sentiments et des émotions inconfortables ou désagréables. </a:t>
            </a:r>
          </a:p>
          <a:p>
            <a:pPr lvl="1"/>
            <a:r>
              <a:rPr lang="en-GB" i="1" dirty="0"/>
              <a:t>Elle a un impact sur le fonctionnement d'une personne et sa capacité à faire face, à se concentrer, à participer à des </a:t>
            </a:r>
            <a:r>
              <a:rPr lang="en-GB" i="1" dirty="0" err="1"/>
              <a:t>intéractions</a:t>
            </a:r>
            <a:r>
              <a:rPr lang="en-GB" i="1" dirty="0"/>
              <a:t> sociales.</a:t>
            </a:r>
          </a:p>
          <a:p>
            <a:pPr lvl="1"/>
            <a:r>
              <a:rPr lang="en-GB" i="1" dirty="0"/>
              <a:t>Sentiments ou émotions désagréables qui peuvent avoir un impact sur le niveau de fonctionnement d'une personne et sur sa capacité à naviguer et à participer à des </a:t>
            </a:r>
            <a:r>
              <a:rPr lang="en-GB" i="1" dirty="0" err="1"/>
              <a:t>intéractions</a:t>
            </a:r>
            <a:r>
              <a:rPr lang="en-GB" i="1" dirty="0"/>
              <a:t> sociales.</a:t>
            </a:r>
          </a:p>
          <a:p>
            <a:pPr lvl="1"/>
            <a:r>
              <a:rPr lang="en-GB" i="1" dirty="0"/>
              <a:t>La tristesse, l'anxiété, la distraction, la perturbation des relations avec les autres et certains symptômes de maladie mentale sont des manifestations de la détresse psychologique.</a:t>
            </a:r>
            <a:endParaRPr lang="en-BE" i="1" dirty="0"/>
          </a:p>
        </p:txBody>
      </p:sp>
      <p:sp>
        <p:nvSpPr>
          <p:cNvPr id="6" name="Slide Image Placeholder 5">
            <a:extLst>
              <a:ext uri="{FF2B5EF4-FFF2-40B4-BE49-F238E27FC236}">
                <a16:creationId xmlns:a16="http://schemas.microsoft.com/office/drawing/2014/main" id="{F9AE11C3-E148-9298-ECB8-ED678E54F8B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5903BF-D219-9D2E-AAB5-0FC8ACF997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27959011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Il existe de nombreuses définitions différentes du stress traumatique</a:t>
            </a:r>
          </a:p>
          <a:p>
            <a:pPr lvl="1"/>
            <a:r>
              <a:rPr lang="en-GB" sz="1800" b="1" i="0" u="none" strike="noStrike" dirty="0">
                <a:solidFill>
                  <a:srgbClr val="000000"/>
                </a:solidFill>
                <a:effectLst/>
                <a:latin typeface="Calibri" panose="020F0502020204030204" pitchFamily="34" charset="0"/>
              </a:rPr>
              <a:t>Le stress traumatique </a:t>
            </a:r>
            <a:r>
              <a:rPr lang="en-GB" sz="1800" b="0" i="0" u="none" strike="noStrike" dirty="0">
                <a:solidFill>
                  <a:srgbClr val="000000"/>
                </a:solidFill>
                <a:effectLst/>
                <a:latin typeface="Calibri" panose="020F0502020204030204" pitchFamily="34" charset="0"/>
              </a:rPr>
              <a:t>est ce qui se produit directement ou quelques jours après un événement traumatique. Il est normal que les gens, y compris les enfants, soient submergés par les émotions et se sentent dépassés. </a:t>
            </a:r>
          </a:p>
          <a:p>
            <a:pPr lvl="1"/>
            <a:r>
              <a:rPr lang="en-GB" sz="1800" b="0" i="0" u="none" strike="noStrike" dirty="0">
                <a:solidFill>
                  <a:srgbClr val="000000"/>
                </a:solidFill>
                <a:effectLst/>
                <a:latin typeface="Calibri" panose="020F0502020204030204" pitchFamily="34" charset="0"/>
              </a:rPr>
              <a:t>Ce qui est important pendant cette période, c'est de stabiliser et de s'assurer que les besoins fondamentaux des enfants sont couverts (sécurité, vêtements, nourriture,...). </a:t>
            </a:r>
          </a:p>
          <a:p>
            <a:pPr lvl="0"/>
            <a:r>
              <a:rPr lang="en-GB" i="1" dirty="0"/>
              <a:t>Le stress traumatique peut être causé par différents types d'événements.</a:t>
            </a:r>
          </a:p>
          <a:p>
            <a:pPr lvl="1"/>
            <a:r>
              <a:rPr lang="en-GB" i="1" dirty="0"/>
              <a:t>Le stress et l'intensité émotionnelle au moment d'un événement traumatique sont écrasants et peuvent provoquer une peur extrême, l'horreur, la paralysie, la confusion, le choc ou l'engourdissement. </a:t>
            </a:r>
          </a:p>
          <a:p>
            <a:pPr lvl="1"/>
            <a:r>
              <a:rPr lang="en-GB" i="1" dirty="0"/>
              <a:t>L'un des principaux facteurs déterminants des réactions de stress traumatique est le sentiment d'impuissance extrême au moment de l'événement ou des événements. </a:t>
            </a:r>
          </a:p>
          <a:p>
            <a:pPr marL="457200" lvl="1" indent="0">
              <a:buNone/>
            </a:pPr>
            <a:r>
              <a:rPr lang="en-GB" dirty="0"/>
              <a:t>Source : Lignes directrices sur la santé mentale et le soutien psychosocial, CICR, 2018.</a:t>
            </a:r>
          </a:p>
          <a:p>
            <a:r>
              <a:rPr lang="en-GB" i="1" dirty="0"/>
              <a:t>Lors de l'événement, il est normal que les enfants puissent développer ce que l'on appelle des réactions de stress post-traumatique </a:t>
            </a:r>
          </a:p>
          <a:p>
            <a:pPr lvl="1"/>
            <a:r>
              <a:rPr lang="en-GB" i="1" dirty="0"/>
              <a:t>Ils peuvent faire des cauchemars, des flashbacks, de l'hyperexcitation et présenter un comportement régressif comme l'énurésie.</a:t>
            </a:r>
          </a:p>
          <a:p>
            <a:pPr lvl="1"/>
            <a:r>
              <a:rPr lang="en-GB" i="1" dirty="0"/>
              <a:t>Certains enfants peuvent développer un PTSD, un trouble de stress post-traumatique, si ces réactions durent plus longtemps, généralement plus d'un mois. </a:t>
            </a:r>
          </a:p>
          <a:p>
            <a:r>
              <a:rPr lang="en-GB" i="1" dirty="0"/>
              <a:t>Il est très important que les enfants bénéficient d'un environnement favorable au moment de l'événement traumatique.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1" u="none" strike="noStrike" dirty="0">
                <a:solidFill>
                  <a:srgbClr val="000000"/>
                </a:solidFill>
                <a:effectLst/>
                <a:latin typeface="Calibri" panose="020F0502020204030204" pitchFamily="34" charset="0"/>
              </a:rPr>
              <a:t>Il est important de ne pas poser de questions sur les événements et de demander aux gens de les expliquer. Cela n'aide pas et peut même être préjudiciable. Pour de nombreuses personnes, les symptômes vont généralement s'atténuer lentement. </a:t>
            </a:r>
            <a:endParaRPr lang="en-GB" b="0" i="1" dirty="0">
              <a:effectLst/>
            </a:endParaRPr>
          </a:p>
          <a:p>
            <a:pPr lvl="1"/>
            <a:r>
              <a:rPr lang="en-GB" i="1" dirty="0"/>
              <a:t>Cela les aidera beaucoup à faire face et à se rétablir. </a:t>
            </a:r>
          </a:p>
          <a:p>
            <a:pPr lvl="1"/>
            <a:r>
              <a:rPr lang="en-GB" i="1" dirty="0"/>
              <a:t>Ceci sera expliqué en détail dans le module 3 </a:t>
            </a:r>
          </a:p>
          <a:p>
            <a:r>
              <a:rPr lang="en-GB" i="1" dirty="0"/>
              <a:t>Il est important de se rappeler que</a:t>
            </a:r>
          </a:p>
          <a:p>
            <a:pPr lvl="1"/>
            <a:r>
              <a:rPr lang="en-GB" i="1" dirty="0"/>
              <a:t>Les enfants qui ont subi un traumatisme ont besoin d'un environnement de soutien </a:t>
            </a:r>
          </a:p>
          <a:p>
            <a:pPr lvl="1"/>
            <a:r>
              <a:rPr lang="en-GB" i="1" dirty="0"/>
              <a:t>Certains enfants auront besoin d'un soutien plus spécialisé, notamment si les réactions sont très graves ou durent plus longtemps. </a:t>
            </a:r>
          </a:p>
        </p:txBody>
      </p:sp>
      <p:sp>
        <p:nvSpPr>
          <p:cNvPr id="6" name="Slide Image Placeholder 5">
            <a:extLst>
              <a:ext uri="{FF2B5EF4-FFF2-40B4-BE49-F238E27FC236}">
                <a16:creationId xmlns:a16="http://schemas.microsoft.com/office/drawing/2014/main" id="{24382CF0-D17A-60F1-A863-A4BA1D189A5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F48E344-8B2D-C6E0-32CE-74F7F60B6B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876515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Lorsqu'un enfant souffre de détresse psychologique, il est important qu'il reçoive un soutien non seulement de la part des </a:t>
            </a:r>
            <a:r>
              <a:rPr lang="en-GB" i="1" dirty="0" err="1"/>
              <a:t>gestionnaires</a:t>
            </a:r>
            <a:r>
              <a:rPr lang="en-GB" i="1" dirty="0"/>
              <a:t> de </a:t>
            </a:r>
            <a:r>
              <a:rPr lang="en-GB" i="1" dirty="0" err="1"/>
              <a:t>cas</a:t>
            </a:r>
            <a:r>
              <a:rPr lang="en-GB" i="1" dirty="0"/>
              <a:t> et des prestataires de services de la SMSPS, mais aussi de la part des personnes qui s'occupent de lui. </a:t>
            </a:r>
          </a:p>
          <a:p>
            <a:r>
              <a:rPr lang="en-GB" i="1" dirty="0"/>
              <a:t>En tant </a:t>
            </a:r>
            <a:r>
              <a:rPr lang="en-GB" i="1" dirty="0" err="1"/>
              <a:t>qu'gestionnaires</a:t>
            </a:r>
            <a:r>
              <a:rPr lang="en-GB" i="1" dirty="0"/>
              <a:t> de </a:t>
            </a:r>
            <a:r>
              <a:rPr lang="en-GB" i="1" dirty="0" err="1"/>
              <a:t>cas</a:t>
            </a:r>
            <a:r>
              <a:rPr lang="en-GB" i="1" dirty="0"/>
              <a:t>, vous devez être en mesure de parler aux enfants et aux soignants et de les aider à comprendre le stress et à en identifier les signes. </a:t>
            </a:r>
          </a:p>
          <a:p>
            <a:r>
              <a:rPr lang="en-GB" i="1" dirty="0"/>
              <a:t>Nous en parlerons plus en détail dans le module 9 "Mise en œuvre". </a:t>
            </a:r>
          </a:p>
        </p:txBody>
      </p:sp>
      <p:sp>
        <p:nvSpPr>
          <p:cNvPr id="6" name="Slide Image Placeholder 5">
            <a:extLst>
              <a:ext uri="{FF2B5EF4-FFF2-40B4-BE49-F238E27FC236}">
                <a16:creationId xmlns:a16="http://schemas.microsoft.com/office/drawing/2014/main" id="{AEA48564-BEBF-8B39-7012-28C2A35B165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E3DB183-8565-044F-7995-530F44FC9EE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37961094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Nous avons appris à différencier le stress et la détresse, ainsi que ce que l'on entend par traumatisme et ce que peut être un événement traumatique. Maintenant, réfléchissons ensemble aux signes possibles qui pourraient indiquer qu'un enfant est en détresse.  </a:t>
            </a:r>
          </a:p>
          <a:p>
            <a:r>
              <a:rPr lang="en-GB" dirty="0"/>
              <a:t>Répartissez le groupe en binômes</a:t>
            </a:r>
          </a:p>
          <a:p>
            <a:r>
              <a:rPr lang="en-GB" dirty="0"/>
              <a:t>Orientez les participants vers la </a:t>
            </a:r>
            <a:r>
              <a:rPr lang="en-GB" b="1" dirty="0"/>
              <a:t>page 62 du manuel : Signes possibles de détresse</a:t>
            </a:r>
          </a:p>
          <a:p>
            <a:r>
              <a:rPr lang="en-GB" i="1" dirty="0"/>
              <a:t>Avec votre partenaire :</a:t>
            </a:r>
          </a:p>
          <a:p>
            <a:pPr lvl="1"/>
            <a:r>
              <a:rPr lang="en-GB" i="1" dirty="0"/>
              <a:t>Énumérez les signes possibles qu'un enfant est en détresse. </a:t>
            </a:r>
          </a:p>
          <a:p>
            <a:pPr lvl="1"/>
            <a:r>
              <a:rPr lang="en-GB" i="1" dirty="0"/>
              <a:t>Il n'est pas possible de dresser une liste complète de tous les signes, car ils sont nombreux et chaque enfant est différent.</a:t>
            </a:r>
          </a:p>
          <a:p>
            <a:pPr lvl="1"/>
            <a:r>
              <a:rPr lang="en-GB" i="1" dirty="0"/>
              <a:t>Les signes de détresse d'un enfant peuvent être totalement différents de ceux d'un autre enfant.</a:t>
            </a:r>
          </a:p>
          <a:p>
            <a:pPr marL="0" indent="0">
              <a:buNone/>
            </a:pPr>
            <a:endParaRPr lang="en-GB" b="1" dirty="0"/>
          </a:p>
          <a:p>
            <a:pPr marL="0" indent="0">
              <a:buNone/>
            </a:pPr>
            <a:r>
              <a:rPr lang="en-GB" b="1" dirty="0"/>
              <a:t>TRAVAIL EN PARTENARIAT (10 minutes)</a:t>
            </a:r>
          </a:p>
          <a:p>
            <a:endParaRPr lang="en-GB" dirty="0"/>
          </a:p>
          <a:p>
            <a:pPr marL="0" indent="0">
              <a:buNone/>
            </a:pPr>
            <a:r>
              <a:rPr lang="en-GB" b="1" dirty="0"/>
              <a:t>DISCUSSION PLÉNIÈRE (10 minutes)</a:t>
            </a:r>
          </a:p>
          <a:p>
            <a:r>
              <a:rPr lang="en-GB" dirty="0"/>
              <a:t>Demandez à des volontaires de partager leurs réponses</a:t>
            </a:r>
          </a:p>
          <a:p>
            <a:r>
              <a:rPr lang="en-GB" dirty="0"/>
              <a:t>Écrivez les réponses sur un tableau à feuilles mobiles</a:t>
            </a:r>
          </a:p>
          <a:p>
            <a:r>
              <a:rPr lang="en-GB" dirty="0"/>
              <a:t>Examinez et complétez avec les réponses de la page suivante</a:t>
            </a:r>
          </a:p>
          <a:p>
            <a:r>
              <a:rPr lang="en-GB" i="1" dirty="0"/>
              <a:t>N'oubliez pas que le stress n'a pas le même impact sur les enfants et que la réaction d'un enfant à des situations stressantes lui sera propre. </a:t>
            </a:r>
          </a:p>
          <a:p>
            <a:r>
              <a:rPr lang="en-GB" i="1" dirty="0"/>
              <a:t>Des enfants d'âges et de stades de développement différents, des garçons, des filles, des enfants handicapés et des enfants ayant des expériences de vie différentes :</a:t>
            </a:r>
          </a:p>
          <a:p>
            <a:pPr lvl="1"/>
            <a:r>
              <a:rPr lang="en-GB" i="1" dirty="0"/>
              <a:t>réagira et répondra différemment au stress </a:t>
            </a:r>
          </a:p>
          <a:p>
            <a:pPr lvl="1"/>
            <a:r>
              <a:rPr lang="en-GB" i="1" dirty="0"/>
              <a:t>peuvent présenter différents signes d'alerte lorsqu'ils sont en détresse psychologique</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sym typeface="Wingdings" panose="05000000000000000000" pitchFamily="2" charset="2"/>
              </a:rPr>
              <a:t>SUITE</a:t>
            </a:r>
            <a:endParaRPr lang="en-GB" b="1" dirty="0"/>
          </a:p>
        </p:txBody>
      </p:sp>
      <p:sp>
        <p:nvSpPr>
          <p:cNvPr id="6" name="Slide Image Placeholder 5">
            <a:extLst>
              <a:ext uri="{FF2B5EF4-FFF2-40B4-BE49-F238E27FC236}">
                <a16:creationId xmlns:a16="http://schemas.microsoft.com/office/drawing/2014/main" id="{65AE332B-16B7-6AE7-5A6B-A8A4635891A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3223C94-960B-8717-6605-E78BBF138BC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32122973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pPr marL="0" indent="0">
              <a:buNone/>
            </a:pPr>
            <a:r>
              <a:rPr lang="en-GB" b="1" dirty="0"/>
              <a:t>RÉPONSES</a:t>
            </a:r>
          </a:p>
          <a:p>
            <a:r>
              <a:rPr lang="en-GB" dirty="0"/>
              <a:t>Manger ou dormir trop ou trop peu</a:t>
            </a:r>
          </a:p>
          <a:p>
            <a:r>
              <a:rPr lang="en-GB" dirty="0"/>
              <a:t>Il s'éloigne des gens et des choses (par exemple, les groupes de jeu et les amis ou les choses qu'il aimait faire, comme jouer au football).</a:t>
            </a:r>
          </a:p>
          <a:p>
            <a:r>
              <a:rPr lang="en-GB" dirty="0"/>
              <a:t>Avoir peu ou pas d'énergie</a:t>
            </a:r>
          </a:p>
          <a:p>
            <a:r>
              <a:rPr lang="en-GB" dirty="0" err="1"/>
              <a:t>Souffrir</a:t>
            </a:r>
            <a:r>
              <a:rPr lang="en-GB" dirty="0"/>
              <a:t> de douleurs inexpliquées, comme des maux d'estomac ou des maux de tête constants.</a:t>
            </a:r>
          </a:p>
          <a:p>
            <a:r>
              <a:rPr lang="en-GB" dirty="0"/>
              <a:t>Difficulté à se concentrer</a:t>
            </a:r>
          </a:p>
          <a:p>
            <a:r>
              <a:rPr lang="en-GB" dirty="0"/>
              <a:t>Sentiment d'impuissance ou de désespoir</a:t>
            </a:r>
          </a:p>
          <a:p>
            <a:r>
              <a:rPr lang="en-GB" dirty="0"/>
              <a:t>S'inquiéter souvent, se sentir coupable mais ne pas savoir pourquoi.</a:t>
            </a:r>
          </a:p>
          <a:p>
            <a:r>
              <a:rPr lang="en-GB" dirty="0"/>
              <a:t>Devenir perturbateur ou agressif à la maison ou en classe (par exemple, frapper d'autres enfants ou des adultes).</a:t>
            </a:r>
          </a:p>
          <a:p>
            <a:r>
              <a:rPr lang="en-GB" dirty="0"/>
              <a:t>Conflit supplémentaire avec les pairs ou les soignants.</a:t>
            </a:r>
          </a:p>
          <a:p>
            <a:r>
              <a:rPr lang="en-GB" dirty="0"/>
              <a:t>Penser à se faire du mal ou à se tuer ou à tuer quelqu'un d'autre.</a:t>
            </a:r>
          </a:p>
          <a:p>
            <a:r>
              <a:rPr lang="en-GB" dirty="0"/>
              <a:t>Difficulté à se réadapter à la vie familiale</a:t>
            </a:r>
          </a:p>
          <a:p>
            <a:r>
              <a:rPr lang="en-GB" dirty="0"/>
              <a:t>Expérimenter des comportements à haut risque (par exemple, boire, fumer ou consommer des drogues, y compris des médicaments sur ordonnance).</a:t>
            </a:r>
          </a:p>
        </p:txBody>
      </p:sp>
      <p:sp>
        <p:nvSpPr>
          <p:cNvPr id="2" name="Google Shape;725;p48:notes">
            <a:extLst>
              <a:ext uri="{FF2B5EF4-FFF2-40B4-BE49-F238E27FC236}">
                <a16:creationId xmlns:a16="http://schemas.microsoft.com/office/drawing/2014/main" id="{51933FBF-D1DC-D1B1-1129-B173082058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34029585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Cette norme s'applique également à la gestion des dossiers de protection de l'enfance.</a:t>
            </a:r>
          </a:p>
          <a:p>
            <a:r>
              <a:rPr lang="en-GB" i="1" dirty="0"/>
              <a:t>Lorsque nous discutons de la fonction de soutien de </a:t>
            </a:r>
            <a:r>
              <a:rPr lang="en-GB" i="1" dirty="0" err="1"/>
              <a:t>l'gestionnaire</a:t>
            </a:r>
            <a:r>
              <a:rPr lang="en-GB" i="1" dirty="0"/>
              <a:t> de </a:t>
            </a:r>
            <a:r>
              <a:rPr lang="en-GB" i="1" dirty="0" err="1"/>
              <a:t>cas</a:t>
            </a:r>
            <a:r>
              <a:rPr lang="en-GB" i="1" dirty="0"/>
              <a:t>, cela inclut la fourniture d'un soutien en matière de santé mentale et de soutien psychosocial (SMSPS). </a:t>
            </a:r>
          </a:p>
          <a:p>
            <a:r>
              <a:rPr lang="en-GB" i="1" dirty="0"/>
              <a:t>La SMSPS aidera les enfants et les familles à faire face à la situation difficile dans laquelle ils se trouvent et à développer leur résilience. </a:t>
            </a:r>
          </a:p>
          <a:p>
            <a:r>
              <a:rPr lang="en-GB" i="1" dirty="0"/>
              <a:t>Dans la prochaine partie de cette session, nous examinerons le rôle de </a:t>
            </a:r>
            <a:r>
              <a:rPr lang="en-GB" i="1" dirty="0" err="1"/>
              <a:t>l'gestionnaire</a:t>
            </a:r>
            <a:r>
              <a:rPr lang="en-GB" i="1" dirty="0"/>
              <a:t> de </a:t>
            </a:r>
            <a:r>
              <a:rPr lang="en-GB" i="1" dirty="0" err="1"/>
              <a:t>cas</a:t>
            </a:r>
            <a:r>
              <a:rPr lang="en-GB" i="1" dirty="0"/>
              <a:t> dans l'amélioration de la santé mentale et du bien-être psychosocial des enfants et de leurs familles.</a:t>
            </a:r>
          </a:p>
        </p:txBody>
      </p:sp>
      <p:sp>
        <p:nvSpPr>
          <p:cNvPr id="6" name="Slide Image Placeholder 5">
            <a:extLst>
              <a:ext uri="{FF2B5EF4-FFF2-40B4-BE49-F238E27FC236}">
                <a16:creationId xmlns:a16="http://schemas.microsoft.com/office/drawing/2014/main" id="{1A9E54AB-6007-8962-4C38-90858B429EF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D0C2A36-EF58-5A68-A767-88650AC664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17652529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Dans les situations d'urgence, les personnes sont touchées de différentes manières et ont des besoins différents.</a:t>
            </a:r>
          </a:p>
          <a:p>
            <a:r>
              <a:rPr lang="en-GB" i="1" dirty="0"/>
              <a:t>Lors de l'organisation et de la fourniture de la SMSPS, un système à plusieurs niveaux comprenant différents types de soutien doit être fourni pour répondre aux différents besoins.</a:t>
            </a:r>
          </a:p>
          <a:p>
            <a:r>
              <a:rPr lang="en-GB" dirty="0"/>
              <a:t>Présenter la diapositive</a:t>
            </a:r>
          </a:p>
          <a:p>
            <a:endParaRPr lang="en-GB" dirty="0"/>
          </a:p>
        </p:txBody>
      </p:sp>
      <p:sp>
        <p:nvSpPr>
          <p:cNvPr id="6" name="Slide Image Placeholder 5">
            <a:extLst>
              <a:ext uri="{FF2B5EF4-FFF2-40B4-BE49-F238E27FC236}">
                <a16:creationId xmlns:a16="http://schemas.microsoft.com/office/drawing/2014/main" id="{4ED46C29-F5F6-6F17-CA1A-7A44A71120E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D8E768A-602F-EA74-EADE-537F6722D3F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extLst>
      <p:ext uri="{BB962C8B-B14F-4D97-AF65-F5344CB8AC3E}">
        <p14:creationId xmlns:p14="http://schemas.microsoft.com/office/powerpoint/2010/main" val="2387234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INTRODUCTION</a:t>
            </a:r>
          </a:p>
          <a:p>
            <a:r>
              <a:rPr lang="en-GB" sz="1150" dirty="0"/>
              <a:t>Guidez les participants vers la </a:t>
            </a:r>
            <a:r>
              <a:rPr lang="en-GB" sz="1150" b="1" dirty="0"/>
              <a:t>page 63 du manuel de travail : Rôles d'un </a:t>
            </a:r>
            <a:r>
              <a:rPr lang="en-GB" sz="1150" b="1" dirty="0" err="1"/>
              <a:t>gestionnaire</a:t>
            </a:r>
            <a:r>
              <a:rPr lang="en-GB" sz="1150" b="1" dirty="0"/>
              <a:t> de </a:t>
            </a:r>
            <a:r>
              <a:rPr lang="en-GB" sz="1150" b="1" dirty="0" err="1"/>
              <a:t>cas</a:t>
            </a:r>
            <a:r>
              <a:rPr lang="en-GB" sz="1150" b="1" dirty="0"/>
              <a:t> pour répondre aux besoins de la SMSPS</a:t>
            </a:r>
          </a:p>
          <a:p>
            <a:r>
              <a:rPr lang="en-GB" sz="1150" dirty="0"/>
              <a:t>Divisez le groupe en partenaires</a:t>
            </a:r>
          </a:p>
          <a:p>
            <a:r>
              <a:rPr lang="en-GB" sz="1150" i="1" dirty="0"/>
              <a:t>N'oubliez pas que la fourniture de la SMSPS fait partie de la fonction de soutien du </a:t>
            </a:r>
            <a:r>
              <a:rPr lang="en-GB" sz="1150" i="1" dirty="0" err="1"/>
              <a:t>gestionnaire</a:t>
            </a:r>
            <a:r>
              <a:rPr lang="en-GB" sz="1150" i="1" dirty="0"/>
              <a:t> de </a:t>
            </a:r>
            <a:r>
              <a:rPr lang="en-GB" sz="1150" i="1" dirty="0" err="1"/>
              <a:t>cas</a:t>
            </a:r>
            <a:r>
              <a:rPr lang="en-GB" sz="1150" i="1" dirty="0"/>
              <a:t>.</a:t>
            </a:r>
          </a:p>
          <a:p>
            <a:r>
              <a:rPr lang="en-GB" sz="1150" i="1" dirty="0"/>
              <a:t>Les actions, ce </a:t>
            </a:r>
            <a:r>
              <a:rPr lang="en-GB" sz="1150" i="1" dirty="0" err="1"/>
              <a:t>qu'un</a:t>
            </a:r>
            <a:r>
              <a:rPr lang="en-GB" sz="1150" i="1" dirty="0"/>
              <a:t> </a:t>
            </a:r>
            <a:r>
              <a:rPr lang="en-GB" sz="1150" i="1" dirty="0" err="1"/>
              <a:t>gestionnaire</a:t>
            </a:r>
            <a:r>
              <a:rPr lang="en-GB" sz="1150" i="1" dirty="0"/>
              <a:t> de </a:t>
            </a:r>
            <a:r>
              <a:rPr lang="en-GB" sz="1150" i="1" dirty="0" err="1"/>
              <a:t>cas</a:t>
            </a:r>
            <a:r>
              <a:rPr lang="en-GB" sz="1150" i="1" dirty="0"/>
              <a:t> peut faire, sont différentes lorsque les besoins fondamentaux de l'enfant ne sont pas satisfaits (couche de base en vert) ou lorsqu'un enfant a besoin d'un soutien spécialisé (couche supérieure).</a:t>
            </a:r>
          </a:p>
          <a:p>
            <a:r>
              <a:rPr lang="en-GB" sz="1150" i="1" dirty="0"/>
              <a:t>Avec votre partenaire :</a:t>
            </a:r>
          </a:p>
          <a:p>
            <a:pPr lvl="1"/>
            <a:r>
              <a:rPr lang="en-GB" sz="1150" i="1" dirty="0"/>
              <a:t>Indiquez les actions possibles </a:t>
            </a:r>
            <a:r>
              <a:rPr lang="en-GB" sz="1150" i="1" dirty="0" err="1"/>
              <a:t>qu'un</a:t>
            </a:r>
            <a:r>
              <a:rPr lang="en-GB" sz="1150" i="1" dirty="0"/>
              <a:t> </a:t>
            </a:r>
            <a:r>
              <a:rPr lang="en-GB" sz="1150" i="1" dirty="0" err="1"/>
              <a:t>gestionnaire</a:t>
            </a:r>
            <a:r>
              <a:rPr lang="en-GB" sz="1150" i="1" dirty="0"/>
              <a:t> de </a:t>
            </a:r>
            <a:r>
              <a:rPr lang="en-GB" sz="1150" i="1" dirty="0" err="1"/>
              <a:t>cas</a:t>
            </a:r>
            <a:r>
              <a:rPr lang="en-GB" sz="1150" i="1" dirty="0"/>
              <a:t> peut entreprendre pour répondre à la SMSPS dans chaque niveau.</a:t>
            </a:r>
          </a:p>
          <a:p>
            <a:pPr marL="0" indent="0">
              <a:buNone/>
            </a:pPr>
            <a:br>
              <a:rPr lang="en-GB" sz="1150" dirty="0"/>
            </a:br>
            <a:r>
              <a:rPr lang="en-GB" sz="1150" b="1" dirty="0"/>
              <a:t>TRAVAIL EN PARTENARIAT (10 minutes)</a:t>
            </a:r>
          </a:p>
          <a:p>
            <a:pPr marL="0" indent="0">
              <a:buNone/>
            </a:pPr>
            <a:endParaRPr lang="en-GB" sz="1150" dirty="0"/>
          </a:p>
          <a:p>
            <a:pPr marL="0" indent="0">
              <a:buNone/>
            </a:pPr>
            <a:r>
              <a:rPr lang="en-GB" sz="1150" b="1" dirty="0"/>
              <a:t>DISCUSSION PLÉNIÈRE (10 minutes)</a:t>
            </a:r>
          </a:p>
          <a:p>
            <a:r>
              <a:rPr lang="en-GB" sz="1150" dirty="0"/>
              <a:t>Demandez à des volontaires de partager leurs réponses</a:t>
            </a:r>
          </a:p>
          <a:p>
            <a:r>
              <a:rPr lang="en-GB" sz="1150" dirty="0"/>
              <a:t>Écrivez les réponses sur un tableau à feuilles mobiles</a:t>
            </a:r>
          </a:p>
          <a:p>
            <a:r>
              <a:rPr lang="en-GB" sz="1150" dirty="0"/>
              <a:t>Examinez et complétez avec les réponses ci-dessous</a:t>
            </a:r>
          </a:p>
          <a:p>
            <a:pPr marL="0" indent="0">
              <a:buNone/>
            </a:pPr>
            <a:r>
              <a:rPr lang="en-GB" sz="1150" dirty="0"/>
              <a:t>______________________________________________________________________________</a:t>
            </a:r>
          </a:p>
          <a:p>
            <a:pPr marL="0" indent="0">
              <a:buNone/>
            </a:pPr>
            <a:endParaRPr lang="en-GB" sz="1150" dirty="0"/>
          </a:p>
          <a:p>
            <a:pPr marL="0" indent="0">
              <a:buNone/>
            </a:pPr>
            <a:r>
              <a:rPr lang="en-GB" sz="1150" b="1" dirty="0"/>
              <a:t>RÉPONSES</a:t>
            </a:r>
          </a:p>
          <a:p>
            <a:r>
              <a:rPr lang="en-US" sz="1150" b="1" dirty="0"/>
              <a:t>Services de base et sécurité </a:t>
            </a:r>
            <a:r>
              <a:rPr lang="en-US" sz="1150" dirty="0"/>
              <a:t>(pour réagir lorsque les besoins de base ne sont pas satisfaits) : orienter vers d'autres prestataires de services pour répondre aux besoins de base et, si nécessaire, plaider pour des améliorations afin que ces services soient fournis de manière sûre, socialement appropriée et digne. </a:t>
            </a:r>
            <a:endParaRPr lang="en-GB" sz="1150" dirty="0"/>
          </a:p>
          <a:p>
            <a:r>
              <a:rPr lang="en-US" sz="1150" b="1" dirty="0"/>
              <a:t>Soutien communautaire et familial </a:t>
            </a:r>
            <a:r>
              <a:rPr lang="en-US" sz="1150" dirty="0"/>
              <a:t>(réponse à l'isolement, au manque de soutien de la famille ou de la communauté) : augmenter l'accès aux personnes de soutien (par exemple, parentalité positive, amis, soutien traditionnel) et aux lieux (par exemple, école, espaces de protection de l'enfance, clubs de jeunes,...).</a:t>
            </a:r>
          </a:p>
          <a:p>
            <a:r>
              <a:rPr lang="en-US" sz="1150" b="1" dirty="0"/>
              <a:t>Soutien ciblé non spécialisé </a:t>
            </a:r>
            <a:r>
              <a:rPr lang="en-US" sz="1150" dirty="0"/>
              <a:t>(répondant à la détresse psychosociale) : </a:t>
            </a:r>
            <a:r>
              <a:rPr lang="en-US" sz="1150" dirty="0" err="1"/>
              <a:t>fournir</a:t>
            </a:r>
            <a:r>
              <a:rPr lang="en-US" sz="1150" dirty="0"/>
              <a:t> des Premiers Secours </a:t>
            </a:r>
            <a:r>
              <a:rPr lang="en-US" sz="1150" dirty="0" err="1"/>
              <a:t>Psychologiques</a:t>
            </a:r>
            <a:r>
              <a:rPr lang="en-US" sz="1150" dirty="0"/>
              <a:t> (PSP), des conseils non professionnels.</a:t>
            </a:r>
          </a:p>
          <a:p>
            <a:r>
              <a:rPr lang="en-US" sz="1150" b="1" dirty="0"/>
              <a:t>Soutien spécialisé </a:t>
            </a:r>
            <a:r>
              <a:rPr lang="en-US" sz="1150" dirty="0"/>
              <a:t>(réponse aux problèmes de santé mentale, aux troubles et aux maladies) : Un </a:t>
            </a:r>
            <a:r>
              <a:rPr lang="en-US" sz="1150" dirty="0" err="1"/>
              <a:t>gestionnaire</a:t>
            </a:r>
            <a:r>
              <a:rPr lang="en-US" sz="1150" dirty="0"/>
              <a:t> de </a:t>
            </a:r>
            <a:r>
              <a:rPr lang="en-US" sz="1150" dirty="0" err="1"/>
              <a:t>cas</a:t>
            </a:r>
            <a:r>
              <a:rPr lang="en-US" sz="1150" dirty="0"/>
              <a:t> peut orienter l'enfant vers un prestataire de services SMSPS spécialisé, un psychologue, un médecin psychiatre, un centre thérapeutique, etc. </a:t>
            </a:r>
          </a:p>
        </p:txBody>
      </p:sp>
      <p:sp>
        <p:nvSpPr>
          <p:cNvPr id="6" name="Slide Image Placeholder 5">
            <a:extLst>
              <a:ext uri="{FF2B5EF4-FFF2-40B4-BE49-F238E27FC236}">
                <a16:creationId xmlns:a16="http://schemas.microsoft.com/office/drawing/2014/main" id="{4828B113-CA14-5BE6-0515-C6AE657786B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B00979D-E6AC-992E-8BE6-EDDEC63FA9F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4883569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Nous terminerons cette session de la SMSPS par un quiz sur ce que vous avez appris.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Guidez les participants vers la </a:t>
            </a:r>
            <a:r>
              <a:rPr lang="en-GB" b="1" dirty="0"/>
              <a:t>page 64 du cahier d'exercices : A propos de SPS - Vrai ou faux ?</a:t>
            </a:r>
          </a:p>
          <a:p>
            <a:r>
              <a:rPr lang="en-GB" i="1" dirty="0"/>
              <a:t>Répondez aux questions vraies ou fausses. </a:t>
            </a:r>
          </a:p>
          <a:p>
            <a:r>
              <a:rPr lang="en-GB" i="1" dirty="0"/>
              <a:t>Nous examinerons ensuite les réponses ensemble. </a:t>
            </a:r>
          </a:p>
          <a:p>
            <a:pPr marL="0" indent="0">
              <a:buNone/>
            </a:pPr>
            <a:endParaRPr lang="en-GB" i="1" dirty="0"/>
          </a:p>
          <a:p>
            <a:pPr marL="0" indent="0">
              <a:buNone/>
            </a:pPr>
            <a:r>
              <a:rPr lang="en-GB" b="1" dirty="0"/>
              <a:t>TRAVAIL INDIVIDUEL (5 minutes)</a:t>
            </a:r>
          </a:p>
          <a:p>
            <a:pPr marL="0" indent="0">
              <a:buNone/>
            </a:pPr>
            <a:endParaRPr lang="en-GB" b="1" dirty="0"/>
          </a:p>
          <a:p>
            <a:pPr marL="0" indent="0">
              <a:buNone/>
            </a:pPr>
            <a:r>
              <a:rPr lang="en-GB" b="1" dirty="0"/>
              <a:t>DISCUSSION PLÉNIÈRE</a:t>
            </a:r>
          </a:p>
          <a:p>
            <a:r>
              <a:rPr lang="en-GB" dirty="0"/>
              <a:t>Parcourez les réponses ci-dessous</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RÉPONSES</a:t>
            </a:r>
          </a:p>
          <a:p>
            <a:r>
              <a:rPr lang="en-GB" dirty="0"/>
              <a:t>Les </a:t>
            </a:r>
            <a:r>
              <a:rPr lang="en-GB" dirty="0" err="1"/>
              <a:t>gestionnaires</a:t>
            </a:r>
            <a:r>
              <a:rPr lang="en-GB" dirty="0"/>
              <a:t> de </a:t>
            </a:r>
            <a:r>
              <a:rPr lang="en-GB" dirty="0" err="1"/>
              <a:t>cas</a:t>
            </a:r>
            <a:r>
              <a:rPr lang="en-GB" dirty="0"/>
              <a:t> devraient travailler de manière isolée (par eux-mêmes) pour résoudre les problèmes de santé mentale = Faux</a:t>
            </a:r>
            <a:endParaRPr lang="en-BE" dirty="0"/>
          </a:p>
          <a:p>
            <a:r>
              <a:rPr lang="en-GB" dirty="0"/>
              <a:t>Une partie du rôle de </a:t>
            </a:r>
            <a:r>
              <a:rPr lang="en-GB" dirty="0" err="1"/>
              <a:t>l'gestionnaire</a:t>
            </a:r>
            <a:r>
              <a:rPr lang="en-GB" dirty="0"/>
              <a:t> de </a:t>
            </a:r>
            <a:r>
              <a:rPr lang="en-GB" dirty="0" err="1"/>
              <a:t>cas</a:t>
            </a:r>
            <a:r>
              <a:rPr lang="en-GB" dirty="0"/>
              <a:t> consiste à mettre les enfants en relation avec les systèmes communautaires et sociaux afin de renforcer le bien-être de l'enfant.</a:t>
            </a:r>
            <a:endParaRPr lang="en-BE" dirty="0"/>
          </a:p>
          <a:p>
            <a:r>
              <a:rPr lang="en-GB" dirty="0"/>
              <a:t>La santé mentale, c'est l'absence d'un problème de santé mentale =Vrai, mais pas seulement !</a:t>
            </a:r>
            <a:endParaRPr lang="en-BE" dirty="0"/>
          </a:p>
          <a:p>
            <a:r>
              <a:rPr lang="en-GB" dirty="0"/>
              <a:t>Les </a:t>
            </a:r>
            <a:r>
              <a:rPr lang="en-GB" dirty="0" err="1"/>
              <a:t>gestionnaires</a:t>
            </a:r>
            <a:r>
              <a:rPr lang="en-GB" dirty="0"/>
              <a:t> de </a:t>
            </a:r>
            <a:r>
              <a:rPr lang="en-GB" dirty="0" err="1"/>
              <a:t>cas</a:t>
            </a:r>
            <a:r>
              <a:rPr lang="en-GB" dirty="0"/>
              <a:t> doivent diagnostiquer les enfants souffrant de troubles mentaux tels que la dépression et l'anxiété = Faux</a:t>
            </a:r>
            <a:endParaRPr lang="en-BE" dirty="0"/>
          </a:p>
          <a:p>
            <a:r>
              <a:rPr lang="en-GB" dirty="0"/>
              <a:t>Tous les enfants touchés par une urgence sont traumatisés = Faux</a:t>
            </a:r>
          </a:p>
          <a:p>
            <a:r>
              <a:rPr lang="en-GB" dirty="0"/>
              <a:t>S'assurer qu'un enfant et sa famille bénéficient des services de base et de la sécurité est un élément fondamental du rôle de </a:t>
            </a:r>
            <a:r>
              <a:rPr lang="en-GB" dirty="0" err="1"/>
              <a:t>l'gestionnaire</a:t>
            </a:r>
            <a:r>
              <a:rPr lang="en-GB" dirty="0"/>
              <a:t> de </a:t>
            </a:r>
            <a:r>
              <a:rPr lang="en-GB" dirty="0" err="1"/>
              <a:t>cas</a:t>
            </a:r>
            <a:r>
              <a:rPr lang="en-GB" dirty="0"/>
              <a:t> = Vrai</a:t>
            </a:r>
            <a:endParaRPr lang="en-BE" dirty="0"/>
          </a:p>
          <a:p>
            <a:r>
              <a:rPr lang="en-GB" dirty="0"/>
              <a:t>Avec une formation et une supervision, les </a:t>
            </a:r>
            <a:r>
              <a:rPr lang="en-GB" dirty="0" err="1"/>
              <a:t>gestionnaires</a:t>
            </a:r>
            <a:r>
              <a:rPr lang="en-GB" dirty="0"/>
              <a:t> de </a:t>
            </a:r>
            <a:r>
              <a:rPr lang="en-GB" dirty="0" err="1"/>
              <a:t>cas</a:t>
            </a:r>
            <a:r>
              <a:rPr lang="en-GB" dirty="0"/>
              <a:t> peuvent mener des interventions de SMSPS ciblées et non spécialisées pour un enfant.</a:t>
            </a:r>
            <a:endParaRPr lang="en-BE" dirty="0"/>
          </a:p>
          <a:p>
            <a:pPr lvl="1"/>
            <a:endParaRPr lang="en-GB" dirty="0"/>
          </a:p>
          <a:p>
            <a:endParaRPr lang="en-BE" dirty="0"/>
          </a:p>
          <a:p>
            <a:endParaRPr lang="en-BE" dirty="0"/>
          </a:p>
        </p:txBody>
      </p:sp>
      <p:sp>
        <p:nvSpPr>
          <p:cNvPr id="6" name="Slide Image Placeholder 5">
            <a:extLst>
              <a:ext uri="{FF2B5EF4-FFF2-40B4-BE49-F238E27FC236}">
                <a16:creationId xmlns:a16="http://schemas.microsoft.com/office/drawing/2014/main" id="{FEDB8B03-DEB0-A064-B3B6-7724B2F3B25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446C3DE-239F-2160-0DE7-131D42E86A0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1707993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Ce module porte sur les compétences en matière de santé mentale et de soutien psychosocial (SMSPS) et s'appuie sur le module 3, Compétences en communication. </a:t>
            </a:r>
          </a:p>
          <a:p>
            <a:r>
              <a:rPr lang="en-GB" i="1" dirty="0"/>
              <a:t>La communication et les compétences de base de la SMSPS sont utilisées dans chaque contact avec l'enfant et sont donc nécessaires pour mener à bien la gestion des cas. </a:t>
            </a:r>
          </a:p>
          <a:p>
            <a:r>
              <a:rPr lang="en-GB" i="1" dirty="0"/>
              <a:t>A la fin de ce module, vous devriez mieux comprendre comment fournir un SPS de base :</a:t>
            </a:r>
          </a:p>
          <a:p>
            <a:pPr lvl="1"/>
            <a:r>
              <a:rPr lang="en-GB" i="1" dirty="0"/>
              <a:t>Aux enfants confrontés à différentes situations </a:t>
            </a:r>
          </a:p>
          <a:p>
            <a:pPr lvl="1"/>
            <a:r>
              <a:rPr lang="en-GB" i="1" dirty="0"/>
              <a:t>Avec des enfants d'âges et de stades de développement différents.</a:t>
            </a:r>
          </a:p>
        </p:txBody>
      </p:sp>
      <p:sp>
        <p:nvSpPr>
          <p:cNvPr id="6" name="Slide Image Placeholder 5">
            <a:extLst>
              <a:ext uri="{FF2B5EF4-FFF2-40B4-BE49-F238E27FC236}">
                <a16:creationId xmlns:a16="http://schemas.microsoft.com/office/drawing/2014/main" id="{9A7D3887-CF7C-DFAB-7EB4-E14CA5EF987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242B8EF-36FF-C8AF-69AF-B8E935E0961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660203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p:txBody>
      </p:sp>
      <p:sp>
        <p:nvSpPr>
          <p:cNvPr id="6" name="Slide Image Placeholder 5">
            <a:extLst>
              <a:ext uri="{FF2B5EF4-FFF2-40B4-BE49-F238E27FC236}">
                <a16:creationId xmlns:a16="http://schemas.microsoft.com/office/drawing/2014/main" id="{76CB90ED-A230-B79F-1CD3-06FD2A1A99A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57733FC-403B-6416-4E2A-1422AAA1BCA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7180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Le rôle d'un </a:t>
            </a:r>
            <a:r>
              <a:rPr lang="en-GB" i="1" dirty="0" err="1"/>
              <a:t>gestionnaire</a:t>
            </a:r>
            <a:r>
              <a:rPr lang="en-GB" i="1" dirty="0"/>
              <a:t> de </a:t>
            </a:r>
            <a:r>
              <a:rPr lang="en-GB" i="1" dirty="0" err="1"/>
              <a:t>cas</a:t>
            </a:r>
            <a:r>
              <a:rPr lang="en-GB" i="1" dirty="0"/>
              <a:t> peut également consister à aider les parents ou les personnes en charge à faire face à la détresse, car cela peut avoir un impact important sur le bien-être des enfants. </a:t>
            </a:r>
          </a:p>
          <a:p>
            <a:r>
              <a:rPr lang="en-GB" dirty="0"/>
              <a:t>Présenter la diapositive</a:t>
            </a:r>
          </a:p>
          <a:p>
            <a:pPr lvl="1"/>
            <a:r>
              <a:rPr lang="en-GB" i="1" dirty="0"/>
              <a:t>Exemples d'impacts négatifs sur le bien-être émotionnel des enfants : </a:t>
            </a:r>
          </a:p>
          <a:p>
            <a:pPr lvl="2"/>
            <a:r>
              <a:rPr lang="en-GB" i="1" dirty="0"/>
              <a:t>Difficulté à se calmer</a:t>
            </a:r>
          </a:p>
          <a:p>
            <a:pPr lvl="2"/>
            <a:r>
              <a:rPr lang="en-GB" i="1" dirty="0"/>
              <a:t>Sentiments de rejet</a:t>
            </a:r>
          </a:p>
          <a:p>
            <a:pPr lvl="2"/>
            <a:r>
              <a:rPr lang="en-GB" i="1" dirty="0"/>
              <a:t>Baisse de l'estime de soi</a:t>
            </a:r>
          </a:p>
          <a:p>
            <a:pPr lvl="2"/>
            <a:r>
              <a:rPr lang="en-GB" i="1" dirty="0"/>
              <a:t>Sentiment de désespoir</a:t>
            </a:r>
          </a:p>
          <a:p>
            <a:pPr lvl="2"/>
            <a:r>
              <a:rPr lang="en-GB" i="1" dirty="0"/>
              <a:t>Davantage de problèmes de comportement, par exemple des comportements perturbateurs et agressifs, un retrait social, etc.</a:t>
            </a:r>
          </a:p>
          <a:p>
            <a:pPr lvl="1"/>
            <a:r>
              <a:rPr lang="en-GB" i="1" dirty="0"/>
              <a:t>Risque accru pour l'enfant de développer son propre problème de santé mentale exemples :</a:t>
            </a:r>
          </a:p>
          <a:p>
            <a:pPr lvl="2"/>
            <a:r>
              <a:rPr lang="en-GB" i="1" dirty="0"/>
              <a:t>Symptômes anxieux et dépressifs </a:t>
            </a:r>
          </a:p>
          <a:p>
            <a:pPr lvl="2"/>
            <a:r>
              <a:rPr lang="en-GB" i="1" dirty="0"/>
              <a:t>Troubles du développement</a:t>
            </a:r>
            <a:endParaRPr lang="en-GB" dirty="0"/>
          </a:p>
          <a:p>
            <a:r>
              <a:rPr lang="en-GB" i="1" dirty="0"/>
              <a:t>Les enfants sont comme des éponges qui absorbent les émotions de leurs parents. </a:t>
            </a:r>
          </a:p>
          <a:p>
            <a:pPr lvl="1"/>
            <a:r>
              <a:rPr lang="en-GB" i="1" dirty="0"/>
              <a:t>Lorsque les parents sont calmes, il est plus probable que leurs enfants le soient aussi. </a:t>
            </a:r>
          </a:p>
          <a:p>
            <a:pPr lvl="1"/>
            <a:r>
              <a:rPr lang="en-GB" i="1" dirty="0"/>
              <a:t>Lorsqu'ils se sentent stressés, il est plus probable que leur famille se sente tendue et stressée. </a:t>
            </a:r>
          </a:p>
          <a:p>
            <a:r>
              <a:rPr lang="en-GB" i="1" dirty="0"/>
              <a:t>Les enfants ont besoin que leurs parents les aident à apprendre à réguler leurs émotions, surtout lorsqu'ils sont encore très jeunes. </a:t>
            </a:r>
          </a:p>
          <a:p>
            <a:pPr lvl="1"/>
            <a:r>
              <a:rPr lang="en-GB" i="1" dirty="0"/>
              <a:t>Ils passeront de la corégulation avec le parent à la capacité d'autorégulation de leurs émotions.</a:t>
            </a:r>
          </a:p>
          <a:p>
            <a:pPr lvl="1"/>
            <a:r>
              <a:rPr lang="en-GB" i="1" dirty="0"/>
              <a:t>Si le parent n'est pas capable d'autoréguler ses émotions, il ne sera pas en mesure de soutenir ses enfants. </a:t>
            </a:r>
          </a:p>
          <a:p>
            <a:pPr lvl="1"/>
            <a:r>
              <a:rPr lang="en-GB" i="1" dirty="0"/>
              <a:t>L'indisponibilité ou la réactivité incohérente du parent peut également entraîner des problèmes d'attachement chez l'enfant.  </a:t>
            </a:r>
            <a:endParaRPr lang="en-GB" dirty="0"/>
          </a:p>
          <a:p>
            <a:pPr marL="0" indent="0">
              <a:buNone/>
            </a:pPr>
            <a:endParaRPr lang="en-CA" dirty="0"/>
          </a:p>
          <a:p>
            <a:pPr marL="0" indent="0">
              <a:buNone/>
            </a:pPr>
            <a:r>
              <a:rPr lang="en-CA" b="1" dirty="0"/>
              <a:t>SUITE </a:t>
            </a:r>
            <a:r>
              <a:rPr lang="en-CA" b="1" dirty="0">
                <a:sym typeface="Wingdings" panose="05000000000000000000" pitchFamily="2" charset="2"/>
              </a:rPr>
              <a:t></a:t>
            </a:r>
            <a:endParaRPr lang="en-BE" b="1" dirty="0"/>
          </a:p>
        </p:txBody>
      </p:sp>
      <p:sp>
        <p:nvSpPr>
          <p:cNvPr id="6" name="Slide Image Placeholder 5">
            <a:extLst>
              <a:ext uri="{FF2B5EF4-FFF2-40B4-BE49-F238E27FC236}">
                <a16:creationId xmlns:a16="http://schemas.microsoft.com/office/drawing/2014/main" id="{B130EEFC-DB27-8B98-F274-D3D9CD4918D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68E1645-D96A-2422-2D08-D60A8D1BDDE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36094147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4" cy="9211334"/>
          </a:xfrm>
        </p:spPr>
        <p:txBody>
          <a:bodyPr/>
          <a:lstStyle/>
          <a:p>
            <a:r>
              <a:rPr lang="en-GB" i="1" dirty="0"/>
              <a:t>Les parents ou les soignants devraient :</a:t>
            </a:r>
          </a:p>
          <a:p>
            <a:pPr lvl="1"/>
            <a:r>
              <a:rPr lang="en-GB" i="1" dirty="0"/>
              <a:t>comprendre l'impact que leur stress peut avoir sur leur enfant</a:t>
            </a:r>
          </a:p>
          <a:p>
            <a:pPr lvl="1"/>
            <a:r>
              <a:rPr lang="en-GB" i="1" dirty="0"/>
              <a:t>Apprendre des techniques pour gérer leur propre stress </a:t>
            </a:r>
          </a:p>
          <a:p>
            <a:pPr lvl="1"/>
            <a:r>
              <a:rPr lang="en-GB" i="1" dirty="0"/>
              <a:t>Prendre des mesures pour réduire leur propre stress afin de mieux soutenir leur santé mentale et le bien-être psychosocial de leur enfant.</a:t>
            </a:r>
          </a:p>
          <a:p>
            <a:r>
              <a:rPr lang="en-GB" i="1" dirty="0"/>
              <a:t>Un </a:t>
            </a:r>
            <a:r>
              <a:rPr lang="en-GB" i="1" dirty="0" err="1"/>
              <a:t>gestionnaire</a:t>
            </a:r>
            <a:r>
              <a:rPr lang="en-GB" i="1" dirty="0"/>
              <a:t> de </a:t>
            </a:r>
            <a:r>
              <a:rPr lang="en-GB" i="1" dirty="0" err="1"/>
              <a:t>cas</a:t>
            </a:r>
            <a:r>
              <a:rPr lang="en-GB" i="1" dirty="0"/>
              <a:t> peut aider le parent ou le soignant à :</a:t>
            </a:r>
          </a:p>
          <a:p>
            <a:pPr lvl="1"/>
            <a:r>
              <a:rPr lang="en-GB" i="1" dirty="0"/>
              <a:t>Reconnaître les signes de stress</a:t>
            </a:r>
          </a:p>
          <a:p>
            <a:pPr lvl="1"/>
            <a:r>
              <a:rPr lang="en-GB" i="1" dirty="0"/>
              <a:t>Identifier les sources de leur stress </a:t>
            </a:r>
          </a:p>
          <a:p>
            <a:pPr lvl="1"/>
            <a:r>
              <a:rPr lang="en-GB" i="1" dirty="0"/>
              <a:t>Explorer comment gérer le stress, en particulier lorsqu'ils interagissent avec leurs enfants.</a:t>
            </a:r>
          </a:p>
          <a:p>
            <a:pPr lvl="1"/>
            <a:r>
              <a:rPr lang="en-CA" i="1" dirty="0"/>
              <a:t>Éliminer </a:t>
            </a:r>
            <a:r>
              <a:rPr lang="en-BE" i="1" dirty="0"/>
              <a:t>les sentiments de culpabilité et d'</a:t>
            </a:r>
            <a:r>
              <a:rPr lang="de-CH" i="1" dirty="0"/>
              <a:t>auto-culpabilité </a:t>
            </a:r>
          </a:p>
          <a:p>
            <a:pPr marL="0" indent="0">
              <a:buNone/>
            </a:pPr>
            <a:r>
              <a:rPr lang="en-GB" dirty="0"/>
              <a:t>______________________________________________________________________________</a:t>
            </a:r>
          </a:p>
          <a:p>
            <a:pPr marL="0" indent="0">
              <a:buNone/>
            </a:pPr>
            <a:endParaRPr lang="de-CH" dirty="0"/>
          </a:p>
          <a:p>
            <a:pPr marL="0" indent="0">
              <a:buNone/>
            </a:pPr>
            <a:r>
              <a:rPr lang="de-CH" b="1" dirty="0"/>
              <a:t>RÉFÉRENCES</a:t>
            </a:r>
          </a:p>
          <a:p>
            <a:r>
              <a:rPr lang="en-GB" dirty="0"/>
              <a:t>Crugnola, C. R., Lerardi, E., Ferro, V., Gallucci, M., Parodi, C., &amp; Astengo, M. (2016). Régulation des émotions mère-nourrisson à trois mois : le rôle de l'anxiété maternelle, de la dépression et du stress parental. Psychopathologie, 49(4), 285-294.</a:t>
            </a:r>
            <a:endParaRPr lang="de-CH" dirty="0"/>
          </a:p>
          <a:p>
            <a:r>
              <a:rPr lang="en-US" dirty="0"/>
              <a:t>Slomian, J., Honvo, G., Emonts, P., Reginster, J. Y., &amp; Bruyère, O. (2019). Conséquences de la dépression post-partum maternelle : Une revue systématique des résultats pour la mère et le nourrisson. Santé des femmes, 15, 1745506519844044. Slomian, J., Honvo, G., Emonts, P., Reginster, J. Y., &amp; Bruyère, O. (2019). Conséquences de la dépression post-partum maternelle : Une revue systématique des résultats pour la mère et le nourrisson. La santé des femmes, 15, 1745506519844044.</a:t>
            </a:r>
            <a:endParaRPr lang="en-CH" dirty="0"/>
          </a:p>
        </p:txBody>
      </p:sp>
      <p:sp>
        <p:nvSpPr>
          <p:cNvPr id="2" name="Google Shape;725;p48:notes">
            <a:extLst>
              <a:ext uri="{FF2B5EF4-FFF2-40B4-BE49-F238E27FC236}">
                <a16:creationId xmlns:a16="http://schemas.microsoft.com/office/drawing/2014/main" id="{D445F1C4-79B9-60ED-5AD0-C7DC56E5F9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5060679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US" i="1" dirty="0"/>
              <a:t>Quelqu'un a-t-il des questions ou des précisions à apporter ?</a:t>
            </a:r>
            <a:endParaRPr lang="en-BE" i="1" dirty="0"/>
          </a:p>
          <a:p>
            <a:r>
              <a:rPr lang="en-US" i="1" dirty="0"/>
              <a:t>Lors de la prochaine session, nous </a:t>
            </a:r>
            <a:r>
              <a:rPr lang="en-GB" i="1" dirty="0"/>
              <a:t>apprendrons et pratiquerons les compétences de base de la SMSPS.</a:t>
            </a:r>
            <a:endParaRPr lang="en-BE" i="1" dirty="0"/>
          </a:p>
        </p:txBody>
      </p:sp>
      <p:sp>
        <p:nvSpPr>
          <p:cNvPr id="6" name="Slide Image Placeholder 5">
            <a:extLst>
              <a:ext uri="{FF2B5EF4-FFF2-40B4-BE49-F238E27FC236}">
                <a16:creationId xmlns:a16="http://schemas.microsoft.com/office/drawing/2014/main" id="{A72B82C1-1375-EAE5-4429-18C4AFFDD3D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7BE88D0-3D4B-4B7B-F8C4-B3769D662F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40965619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DUREE : 1h30</a:t>
            </a:r>
            <a:endParaRPr lang="en-GB" i="1" dirty="0"/>
          </a:p>
        </p:txBody>
      </p:sp>
      <p:sp>
        <p:nvSpPr>
          <p:cNvPr id="6" name="Slide Image Placeholder 5">
            <a:extLst>
              <a:ext uri="{FF2B5EF4-FFF2-40B4-BE49-F238E27FC236}">
                <a16:creationId xmlns:a16="http://schemas.microsoft.com/office/drawing/2014/main" id="{462CCF9A-EDEB-04D2-AEEB-03D97B5FB80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B114FD4-5E38-812B-B512-5FF2CF1F2A5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13902395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 (5 minutes)</a:t>
            </a:r>
          </a:p>
          <a:p>
            <a:r>
              <a:rPr lang="en-GB" i="1" dirty="0"/>
              <a:t>La communication est un ensemble de compétences qui doit également être appliqué lors de la prestation de services de SMSPS.</a:t>
            </a:r>
          </a:p>
          <a:p>
            <a:r>
              <a:rPr lang="en-GB" i="1" dirty="0"/>
              <a:t>Quelles autres compétences un </a:t>
            </a:r>
            <a:r>
              <a:rPr lang="en-GB" i="1" dirty="0" err="1"/>
              <a:t>gestionnaire</a:t>
            </a:r>
            <a:r>
              <a:rPr lang="en-GB" i="1" dirty="0"/>
              <a:t> de </a:t>
            </a:r>
            <a:r>
              <a:rPr lang="en-GB" i="1" dirty="0" err="1"/>
              <a:t>cas</a:t>
            </a:r>
            <a:r>
              <a:rPr lang="en-GB" i="1" dirty="0"/>
              <a:t> doit-il utiliser lorsqu'il fournit des services de SMSPS ?</a:t>
            </a:r>
          </a:p>
          <a:p>
            <a:r>
              <a:rPr lang="en-GB" dirty="0"/>
              <a:t>Écrivez les réponses sur un tableau à feuilles mobiles </a:t>
            </a:r>
          </a:p>
        </p:txBody>
      </p:sp>
      <p:sp>
        <p:nvSpPr>
          <p:cNvPr id="6" name="Slide Image Placeholder 5">
            <a:extLst>
              <a:ext uri="{FF2B5EF4-FFF2-40B4-BE49-F238E27FC236}">
                <a16:creationId xmlns:a16="http://schemas.microsoft.com/office/drawing/2014/main" id="{748349BE-2455-2D26-5805-1E325EF64D6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9EC9C71-CCA7-0AD6-01CA-61473C3CB44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extLst>
      <p:ext uri="{BB962C8B-B14F-4D97-AF65-F5344CB8AC3E}">
        <p14:creationId xmlns:p14="http://schemas.microsoft.com/office/powerpoint/2010/main" val="31103532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Nous avons déjà appris et pratiqué les techniques de communication dans le module 3 sur la communication avec les enfants.</a:t>
            </a:r>
          </a:p>
          <a:p>
            <a:r>
              <a:rPr lang="en-GB" i="1" dirty="0"/>
              <a:t>Au cours de cette session, nous en apprendrons davantage sur les autres compétences de la SMSPS.</a:t>
            </a:r>
            <a:endParaRPr lang="en-BE" i="1" dirty="0"/>
          </a:p>
        </p:txBody>
      </p:sp>
      <p:sp>
        <p:nvSpPr>
          <p:cNvPr id="6" name="Slide Image Placeholder 5">
            <a:extLst>
              <a:ext uri="{FF2B5EF4-FFF2-40B4-BE49-F238E27FC236}">
                <a16:creationId xmlns:a16="http://schemas.microsoft.com/office/drawing/2014/main" id="{B1F79339-A72C-8094-98EC-4EBCCD382B8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704C1CF-46B0-3F41-ADC0-C8E121679D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32186520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endParaRPr lang="en-GB" dirty="0"/>
          </a:p>
          <a:p>
            <a:r>
              <a:rPr lang="en-GB" i="1" dirty="0"/>
              <a:t>Outre ses compétences en matière de communication, un </a:t>
            </a:r>
            <a:r>
              <a:rPr lang="en-GB" i="1" dirty="0" err="1"/>
              <a:t>gestionnaire</a:t>
            </a:r>
            <a:r>
              <a:rPr lang="en-GB" i="1" dirty="0"/>
              <a:t> de </a:t>
            </a:r>
            <a:r>
              <a:rPr lang="en-GB" i="1" dirty="0" err="1"/>
              <a:t>cas</a:t>
            </a:r>
            <a:r>
              <a:rPr lang="en-GB" i="1" dirty="0"/>
              <a:t> doit également être capable de réagir et de communiquer avec empathie.</a:t>
            </a:r>
          </a:p>
          <a:p>
            <a:r>
              <a:rPr lang="en-GB" dirty="0"/>
              <a:t>Présenter la diapositive</a:t>
            </a:r>
          </a:p>
          <a:p>
            <a:r>
              <a:rPr lang="en-GB" b="1" i="1" dirty="0"/>
              <a:t>Prendre du recul : </a:t>
            </a:r>
          </a:p>
          <a:p>
            <a:pPr lvl="1"/>
            <a:r>
              <a:rPr lang="en-GB" i="1" dirty="0"/>
              <a:t>Cela signifie avoir la capacité d'adopter le point de vue d'une autre personne, d'essayer de comprendre comment elle voit les choses. </a:t>
            </a:r>
          </a:p>
          <a:p>
            <a:pPr lvl="1"/>
            <a:r>
              <a:rPr lang="en-GB" i="1" dirty="0"/>
              <a:t>Cela implique également de reconnaître leur point de vue comme leur vérité - et de ne pas leur imposer un autre point de vue, par exemple le nôtre.  </a:t>
            </a:r>
          </a:p>
          <a:p>
            <a:r>
              <a:rPr lang="en-GB" b="1" i="1" dirty="0"/>
              <a:t>Rester à l'écart du jugement : </a:t>
            </a:r>
          </a:p>
          <a:p>
            <a:pPr lvl="1"/>
            <a:r>
              <a:rPr lang="en-US" i="1" dirty="0"/>
              <a:t>Même lorsque vous entendez parler de questions et de problèmes de clients qui remettent en cause vos propres normes morales et attitudes, ne jugez pas injustement le client sur la base de votre propre perception et de vos croyances. </a:t>
            </a:r>
          </a:p>
          <a:p>
            <a:pPr lvl="1"/>
            <a:r>
              <a:rPr lang="en-US" i="1" dirty="0"/>
              <a:t>Même si vous n'êtes pas d'accord avec leurs décisions ou leurs croyances, vous devez reconnaître la validité de leurs sentiments, réactions et expériences.</a:t>
            </a:r>
          </a:p>
          <a:p>
            <a:r>
              <a:rPr lang="en-GB" b="1" i="1" dirty="0"/>
              <a:t>Reconnaître l'émotion chez les autres : </a:t>
            </a:r>
          </a:p>
          <a:p>
            <a:pPr lvl="1"/>
            <a:r>
              <a:rPr lang="en-GB" i="1" dirty="0"/>
              <a:t>Parfois, un enfant peut partager ce qu'il ressent, mais si ce n'est pas le cas. </a:t>
            </a:r>
          </a:p>
          <a:p>
            <a:pPr lvl="1"/>
            <a:r>
              <a:rPr lang="en-GB" i="1" dirty="0"/>
              <a:t>Un </a:t>
            </a:r>
            <a:r>
              <a:rPr lang="en-GB" i="1" dirty="0" err="1"/>
              <a:t>gestionnaire</a:t>
            </a:r>
            <a:r>
              <a:rPr lang="en-GB" i="1" dirty="0"/>
              <a:t> de </a:t>
            </a:r>
            <a:r>
              <a:rPr lang="en-GB" i="1" dirty="0" err="1"/>
              <a:t>cas</a:t>
            </a:r>
            <a:r>
              <a:rPr lang="en-GB" i="1" dirty="0"/>
              <a:t> pourrait reconnaître les sentiments d'un enfant en se basant sur le ton de la voix, la posture, les expressions faciales.</a:t>
            </a:r>
          </a:p>
          <a:p>
            <a:r>
              <a:rPr lang="en-GB" b="1" i="1" dirty="0"/>
              <a:t>Communiquer en retour les émotions que vous voyez : </a:t>
            </a:r>
          </a:p>
          <a:p>
            <a:pPr lvl="1"/>
            <a:r>
              <a:rPr lang="en-GB" i="1" dirty="0"/>
              <a:t>Communiquer en retour les émotions que vous voyez n'implique pas de supposer ce que ressent une personne. </a:t>
            </a:r>
          </a:p>
          <a:p>
            <a:pPr lvl="1"/>
            <a:r>
              <a:rPr lang="en-GB" i="1" dirty="0"/>
              <a:t>Essayer plutôt de leur faire comprendre que vous comprenez où ils en sont et que vous validez leur sentiment et leur expérience. </a:t>
            </a:r>
          </a:p>
          <a:p>
            <a:pPr lvl="1"/>
            <a:r>
              <a:rPr lang="en-GB" i="1" dirty="0"/>
              <a:t>Par exemple, vous pouvez dire "Cela doit être très difficile..." ou "C'est tout à fait normal que vous soyez en colère à ce sujet".</a:t>
            </a:r>
          </a:p>
        </p:txBody>
      </p:sp>
      <p:sp>
        <p:nvSpPr>
          <p:cNvPr id="6" name="Slide Image Placeholder 5">
            <a:extLst>
              <a:ext uri="{FF2B5EF4-FFF2-40B4-BE49-F238E27FC236}">
                <a16:creationId xmlns:a16="http://schemas.microsoft.com/office/drawing/2014/main" id="{9DBA2BA0-6961-4D30-44A5-C927962B92F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1F318C4-759D-F3F7-B388-583432F0A7A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16896144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US" i="1" dirty="0"/>
              <a:t>Nous aborderons 4 techniques importantes pour répondre avec empathie.</a:t>
            </a:r>
          </a:p>
          <a:p>
            <a:r>
              <a:rPr lang="en-US" dirty="0"/>
              <a:t>Normalisation </a:t>
            </a:r>
            <a:endParaRPr lang="en-GB" dirty="0"/>
          </a:p>
          <a:p>
            <a:pPr lvl="1"/>
            <a:r>
              <a:rPr lang="en-US" i="1" dirty="0"/>
              <a:t>Quelqu'un sait-il ce que signifie normaliser ?</a:t>
            </a:r>
          </a:p>
          <a:p>
            <a:pPr lvl="1"/>
            <a:r>
              <a:rPr lang="en-US" i="1" dirty="0"/>
              <a:t>Normaliser ne signifie PAS que nous qualifions une réaction de normale ou non. Cela signifie que nous rassurons l'enfant en lui disant que sa réaction est normale. </a:t>
            </a:r>
          </a:p>
          <a:p>
            <a:pPr lvl="1"/>
            <a:r>
              <a:rPr lang="en-US" i="1" dirty="0"/>
              <a:t>Les enfants doivent savoir que leurs réactions sont compréhensibles et humaines, en particulier lorsque beaucoup d'enfants sont confus quant à leurs propres réactions et sentiments. </a:t>
            </a:r>
          </a:p>
          <a:p>
            <a:pPr lvl="1"/>
            <a:r>
              <a:rPr lang="en-US" i="1" dirty="0"/>
              <a:t>En normalisant, vous pouvez rassurer les enfants en leur disant que ce qu'ils ressentent est normal compte tenu de l'incident ou de la crise qu'ils viennent de traverser.</a:t>
            </a:r>
          </a:p>
          <a:p>
            <a:r>
              <a:rPr lang="en-US" dirty="0"/>
              <a:t>Validation</a:t>
            </a:r>
            <a:endParaRPr lang="en-GB" dirty="0"/>
          </a:p>
          <a:p>
            <a:pPr lvl="1"/>
            <a:r>
              <a:rPr lang="en-US" i="1" dirty="0"/>
              <a:t>Quelqu'un sait-il ce que signifie la validation ?</a:t>
            </a:r>
          </a:p>
          <a:p>
            <a:pPr lvl="1"/>
            <a:r>
              <a:rPr lang="en-US" i="1" dirty="0"/>
              <a:t>La validation signifie que vous reconnaissez et acceptez explicitement les points de vue et les pensées d'une autre personne, vous les validez comme étant sa vérité.</a:t>
            </a:r>
          </a:p>
          <a:p>
            <a:pPr lvl="1"/>
            <a:r>
              <a:rPr lang="en-US" i="1" dirty="0"/>
              <a:t>Vous exprimez que leurs sentiments et leurs comportements sont compréhensibles. </a:t>
            </a:r>
          </a:p>
          <a:p>
            <a:r>
              <a:rPr lang="en-US" dirty="0"/>
              <a:t>Généralisation</a:t>
            </a:r>
            <a:endParaRPr lang="en-GB" dirty="0"/>
          </a:p>
          <a:p>
            <a:pPr lvl="1"/>
            <a:r>
              <a:rPr lang="en-US" dirty="0"/>
              <a:t>Quelqu'un sait-il ce que signifie la généralisation ?</a:t>
            </a:r>
          </a:p>
          <a:p>
            <a:pPr lvl="1"/>
            <a:r>
              <a:rPr lang="en-US" i="1" dirty="0"/>
              <a:t>Nous voulons élargir la perspective pour que l'enfant se rende compte que beaucoup d'autres enfants ont les mêmes réactions. </a:t>
            </a:r>
          </a:p>
          <a:p>
            <a:pPr lvl="1"/>
            <a:r>
              <a:rPr lang="en-US" i="1" dirty="0"/>
              <a:t>Vous le faites sans négliger leur expérience individuelle. </a:t>
            </a:r>
          </a:p>
          <a:p>
            <a:pPr lvl="1"/>
            <a:r>
              <a:rPr lang="en-US" i="1" dirty="0"/>
              <a:t>Mais vous dites qu'ils ne sont pas les seuls à vivre cela, pour réduire le sentiment d'isolement. Ils ne sont pas seuls dans cette situation. </a:t>
            </a:r>
            <a:endParaRPr lang="en-GB" i="1" dirty="0"/>
          </a:p>
          <a:p>
            <a:r>
              <a:rPr lang="en-GB" dirty="0"/>
              <a:t>Contre la culpabilité</a:t>
            </a:r>
          </a:p>
          <a:p>
            <a:pPr lvl="1"/>
            <a:r>
              <a:rPr lang="en-GB" i="1" dirty="0"/>
              <a:t>Enfin, il peut être important de mentionner explicitement que ce n'est pas la faute de l'enfant et qu'il ne doit pas se sentir coupable de ce qui s'est passé.</a:t>
            </a:r>
          </a:p>
          <a:p>
            <a:pPr lvl="1"/>
            <a:r>
              <a:rPr lang="en-GB" i="1" dirty="0"/>
              <a:t>Vous tenterez de contrer leur sentiment de culpabilité.</a:t>
            </a:r>
            <a:endParaRPr lang="en-US" i="1" dirty="0"/>
          </a:p>
        </p:txBody>
      </p:sp>
      <p:sp>
        <p:nvSpPr>
          <p:cNvPr id="6" name="Slide Image Placeholder 5">
            <a:extLst>
              <a:ext uri="{FF2B5EF4-FFF2-40B4-BE49-F238E27FC236}">
                <a16:creationId xmlns:a16="http://schemas.microsoft.com/office/drawing/2014/main" id="{046DA9ED-1949-7E11-F76C-360DC2540F6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7608343-A6D4-4EAD-3971-262A359A0C6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29508220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INTRODUCTION</a:t>
            </a:r>
          </a:p>
          <a:p>
            <a:r>
              <a:rPr lang="en-GB" sz="1100" dirty="0"/>
              <a:t>Répartissez les participants en binômes </a:t>
            </a:r>
          </a:p>
          <a:p>
            <a:r>
              <a:rPr lang="en-GB" sz="1100" i="1" dirty="0"/>
              <a:t>Avec votre partenaire, décidez qui jouera le rôle d'Amina l'enfant et qui sera l'assistante sociale.</a:t>
            </a:r>
            <a:endParaRPr lang="en-GB" sz="1100" dirty="0"/>
          </a:p>
          <a:p>
            <a:r>
              <a:rPr lang="en-GB" sz="1100" dirty="0"/>
              <a:t>Le rôle d'Amina</a:t>
            </a:r>
            <a:endParaRPr lang="en-GB" sz="1100" i="1"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Guidez les participants vers la </a:t>
            </a:r>
            <a:r>
              <a:rPr lang="en-GB" sz="1100" b="1" dirty="0"/>
              <a:t>page 65 du manuel : Réagir avec empathie - jeux de rôle</a:t>
            </a:r>
          </a:p>
          <a:p>
            <a:pPr lvl="1"/>
            <a:r>
              <a:rPr lang="en-GB" sz="1100" dirty="0"/>
              <a:t>La moitié des joueurs du rôle d'Amina devraient utiliser le scénario 1. </a:t>
            </a:r>
          </a:p>
          <a:p>
            <a:pPr lvl="1"/>
            <a:r>
              <a:rPr lang="en-GB" sz="1100" dirty="0"/>
              <a:t>L'autre moitié devrait utiliser le scénario 2 </a:t>
            </a:r>
          </a:p>
          <a:p>
            <a:pPr lvl="1"/>
            <a:r>
              <a:rPr lang="en-GB" sz="1100" i="1" dirty="0"/>
              <a:t>Lisez et utilisez le scénario qui vous a été attribué</a:t>
            </a:r>
          </a:p>
          <a:p>
            <a:r>
              <a:rPr lang="en-GB" sz="1100" dirty="0"/>
              <a:t>Le rôle de </a:t>
            </a:r>
            <a:r>
              <a:rPr lang="en-GB" sz="1100" dirty="0" err="1"/>
              <a:t>l'gestionnaire</a:t>
            </a:r>
            <a:r>
              <a:rPr lang="en-GB" sz="1100" dirty="0"/>
              <a:t> de </a:t>
            </a:r>
            <a:r>
              <a:rPr lang="en-GB" sz="1100" dirty="0" err="1"/>
              <a:t>cas</a:t>
            </a:r>
            <a:endParaRPr lang="en-GB" sz="1100" dirty="0"/>
          </a:p>
          <a:p>
            <a:pPr lvl="1"/>
            <a:r>
              <a:rPr lang="en-GB" sz="1100" i="1" dirty="0"/>
              <a:t>Fermez leur classeur pour ne pas lire le scénario. </a:t>
            </a:r>
          </a:p>
          <a:p>
            <a:pPr lvl="1"/>
            <a:r>
              <a:rPr lang="en-GB" sz="1100" i="1" dirty="0"/>
              <a:t>Vous devrez reprendre les émotions jouées par votre partenaire pendant le jeu de rôle.</a:t>
            </a:r>
          </a:p>
          <a:p>
            <a:pPr lvl="1"/>
            <a:r>
              <a:rPr lang="en-GB" sz="1100" i="1" dirty="0"/>
              <a:t>Votre scénario :</a:t>
            </a:r>
          </a:p>
          <a:p>
            <a:pPr lvl="2"/>
            <a:r>
              <a:rPr lang="en-GB" sz="1100" i="1" dirty="0"/>
              <a:t>Vous rendez visite à Amina et à sa mère car vous souhaitez orienter la mère d'Amina vers un projet d'autonomisation des femmes qui comprend également un placement professionnel. </a:t>
            </a:r>
          </a:p>
          <a:p>
            <a:pPr lvl="2"/>
            <a:r>
              <a:rPr lang="en-GB" sz="1100" i="1" dirty="0"/>
              <a:t>Vous devez leur expliquer ceci </a:t>
            </a:r>
          </a:p>
          <a:p>
            <a:pPr lvl="2"/>
            <a:r>
              <a:rPr lang="en-GB" sz="1100" i="1" dirty="0"/>
              <a:t>Vous devez vous entraîner à répondre avec empathie.</a:t>
            </a:r>
          </a:p>
          <a:p>
            <a:pPr marL="0" indent="0">
              <a:buNone/>
            </a:pPr>
            <a:endParaRPr lang="en-GB" sz="1100" b="1" dirty="0"/>
          </a:p>
          <a:p>
            <a:pPr marL="0" indent="0">
              <a:buNone/>
            </a:pPr>
            <a:r>
              <a:rPr lang="en-GB" sz="1100" b="1" dirty="0"/>
              <a:t>ACTIVITÉ DE PARTENARIAT (15 minutes)</a:t>
            </a:r>
            <a:endParaRPr lang="en-GB" sz="1100" dirty="0"/>
          </a:p>
          <a:p>
            <a:r>
              <a:rPr lang="en-GB" sz="1100" dirty="0"/>
              <a:t>Donnez 2-3 minutes aux participants pour préparer leur rôle</a:t>
            </a:r>
          </a:p>
          <a:p>
            <a:r>
              <a:rPr lang="en-GB" sz="1100" dirty="0"/>
              <a:t>Donnez 10 minutes aux participants pour faire le jeu de rôle.</a:t>
            </a:r>
          </a:p>
          <a:p>
            <a:pPr marL="0" indent="0">
              <a:buNone/>
            </a:pPr>
            <a:endParaRPr lang="en-GB" sz="1100" dirty="0"/>
          </a:p>
          <a:p>
            <a:pPr marL="0" indent="0">
              <a:buNone/>
            </a:pPr>
            <a:r>
              <a:rPr lang="en-GB" sz="1100" b="1" dirty="0"/>
              <a:t>DISCUSSION PLÉNIÈRE (15 minutes)</a:t>
            </a:r>
          </a:p>
          <a:p>
            <a:r>
              <a:rPr lang="en-GB" sz="1100" i="1" dirty="0"/>
              <a:t>Questions pour le </a:t>
            </a:r>
            <a:r>
              <a:rPr lang="en-GB" sz="1100" i="1" dirty="0" err="1"/>
              <a:t>gestionnaire</a:t>
            </a:r>
            <a:r>
              <a:rPr lang="en-GB" sz="1100" i="1" dirty="0"/>
              <a:t> de </a:t>
            </a:r>
            <a:r>
              <a:rPr lang="en-GB" sz="1100" i="1" dirty="0" err="1"/>
              <a:t>cas</a:t>
            </a:r>
            <a:r>
              <a:rPr lang="en-GB" sz="1100" i="1" dirty="0"/>
              <a:t> :</a:t>
            </a:r>
          </a:p>
          <a:p>
            <a:pPr lvl="1"/>
            <a:r>
              <a:rPr lang="en-GB" sz="1100" i="1" dirty="0"/>
              <a:t>Quelle émotion a montré Amina ?</a:t>
            </a:r>
          </a:p>
          <a:p>
            <a:pPr lvl="1"/>
            <a:r>
              <a:rPr lang="en-GB" sz="1100" i="1" dirty="0"/>
              <a:t>Comment avez-vous réagi ? Avez-vous insisté pour discuter du renvoi, ou avez-vous laissé tomber ce sujet pour l'instant ?</a:t>
            </a:r>
          </a:p>
          <a:p>
            <a:pPr lvl="1"/>
            <a:r>
              <a:rPr lang="en-GB" sz="1100" i="1" dirty="0"/>
              <a:t>Qu'est-ce qui était un défi ?</a:t>
            </a:r>
          </a:p>
          <a:p>
            <a:r>
              <a:rPr lang="en-GB" sz="1100" i="1" dirty="0"/>
              <a:t>Des questions pour Amina :</a:t>
            </a:r>
          </a:p>
          <a:p>
            <a:pPr lvl="1"/>
            <a:r>
              <a:rPr lang="en-GB" sz="1100" i="1" dirty="0" err="1"/>
              <a:t>L'gestionnaire</a:t>
            </a:r>
            <a:r>
              <a:rPr lang="en-GB" sz="1100" i="1" dirty="0"/>
              <a:t> de </a:t>
            </a:r>
            <a:r>
              <a:rPr lang="en-GB" sz="1100" i="1" dirty="0" err="1"/>
              <a:t>cas</a:t>
            </a:r>
            <a:r>
              <a:rPr lang="en-GB" sz="1100" i="1" dirty="0"/>
              <a:t> a-t-il perçu l'émotion que vous montriez ? </a:t>
            </a:r>
          </a:p>
          <a:p>
            <a:pPr lvl="1"/>
            <a:r>
              <a:rPr lang="en-GB" sz="1100" i="1" dirty="0"/>
              <a:t>Comment </a:t>
            </a:r>
            <a:r>
              <a:rPr lang="en-GB" sz="1100" i="1" dirty="0" err="1"/>
              <a:t>l'gestionnaire</a:t>
            </a:r>
            <a:r>
              <a:rPr lang="en-GB" sz="1100" i="1" dirty="0"/>
              <a:t> de </a:t>
            </a:r>
            <a:r>
              <a:rPr lang="en-GB" sz="1100" i="1" dirty="0" err="1"/>
              <a:t>cas</a:t>
            </a:r>
            <a:r>
              <a:rPr lang="en-GB" sz="1100" i="1" dirty="0"/>
              <a:t> a-t-il réagi ? Comment vous êtes-vous senti ? </a:t>
            </a:r>
          </a:p>
          <a:p>
            <a:r>
              <a:rPr lang="en-GB" sz="1100" dirty="0"/>
              <a:t>Écrivez les réponses sur un tableau à feuilles mobiles</a:t>
            </a:r>
          </a:p>
        </p:txBody>
      </p:sp>
      <p:sp>
        <p:nvSpPr>
          <p:cNvPr id="6" name="Slide Image Placeholder 5">
            <a:extLst>
              <a:ext uri="{FF2B5EF4-FFF2-40B4-BE49-F238E27FC236}">
                <a16:creationId xmlns:a16="http://schemas.microsoft.com/office/drawing/2014/main" id="{2826841F-8988-303E-9DB0-D25865E1204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3B47229A-EB05-7DD3-3E76-C7A385AF022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EXPLICATION</a:t>
            </a:r>
          </a:p>
          <a:p>
            <a:r>
              <a:rPr lang="en-US" dirty="0"/>
              <a:t>Présenter la diapositive</a:t>
            </a:r>
          </a:p>
          <a:p>
            <a:r>
              <a:rPr lang="en-US" dirty="0"/>
              <a:t>Rappelez aux participants :</a:t>
            </a:r>
          </a:p>
          <a:p>
            <a:pPr lvl="1"/>
            <a:r>
              <a:rPr lang="en-US" dirty="0"/>
              <a:t>Le contrat d'apprentissage </a:t>
            </a:r>
          </a:p>
          <a:p>
            <a:pPr lvl="1"/>
            <a:r>
              <a:rPr lang="en-US" dirty="0"/>
              <a:t>Toute "gestion interne" (par exemple, les pauses, l'emplacement des toilettes, etc.) </a:t>
            </a:r>
            <a:endParaRPr lang="en-BE" dirty="0"/>
          </a:p>
        </p:txBody>
      </p:sp>
      <p:sp>
        <p:nvSpPr>
          <p:cNvPr id="6" name="Slide Image Placeholder 5">
            <a:extLst>
              <a:ext uri="{FF2B5EF4-FFF2-40B4-BE49-F238E27FC236}">
                <a16:creationId xmlns:a16="http://schemas.microsoft.com/office/drawing/2014/main" id="{8ACACAF7-2E29-A80E-5EE3-77D915635ED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AB45B1C9-DFB0-2765-C6EA-1C47449DA55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21248040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Reliez-les pour renforcer et corriger les actions prises par les </a:t>
            </a:r>
            <a:r>
              <a:rPr lang="en-GB" i="1" dirty="0" err="1"/>
              <a:t>gestionnaires</a:t>
            </a:r>
            <a:r>
              <a:rPr lang="en-GB" i="1" dirty="0"/>
              <a:t> de </a:t>
            </a:r>
            <a:r>
              <a:rPr lang="en-GB" i="1" dirty="0" err="1"/>
              <a:t>cas</a:t>
            </a:r>
            <a:r>
              <a:rPr lang="en-GB" i="1" dirty="0"/>
              <a:t> pendant le jeu de rôle, si nécessaire.</a:t>
            </a:r>
            <a:endParaRPr lang="en-BE" i="1" dirty="0"/>
          </a:p>
        </p:txBody>
      </p:sp>
      <p:sp>
        <p:nvSpPr>
          <p:cNvPr id="6" name="Slide Image Placeholder 5">
            <a:extLst>
              <a:ext uri="{FF2B5EF4-FFF2-40B4-BE49-F238E27FC236}">
                <a16:creationId xmlns:a16="http://schemas.microsoft.com/office/drawing/2014/main" id="{49F907F8-445A-A391-50B7-02E9C51A8DC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FD35B09-61DD-80E1-138B-D31EB511877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41136888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Reliez-les pour renforcer et corriger les actions prises par les </a:t>
            </a:r>
            <a:r>
              <a:rPr lang="en-GB" i="1" dirty="0" err="1"/>
              <a:t>gestionnaires</a:t>
            </a:r>
            <a:r>
              <a:rPr lang="en-GB" i="1" dirty="0"/>
              <a:t> de </a:t>
            </a:r>
            <a:r>
              <a:rPr lang="en-GB" i="1" dirty="0" err="1"/>
              <a:t>cas</a:t>
            </a:r>
            <a:r>
              <a:rPr lang="en-GB" i="1" dirty="0"/>
              <a:t> pendant le jeu de rôle, si nécessaire.</a:t>
            </a:r>
            <a:endParaRPr lang="en-BE" i="1" dirty="0"/>
          </a:p>
        </p:txBody>
      </p:sp>
      <p:sp>
        <p:nvSpPr>
          <p:cNvPr id="6" name="Slide Image Placeholder 5">
            <a:extLst>
              <a:ext uri="{FF2B5EF4-FFF2-40B4-BE49-F238E27FC236}">
                <a16:creationId xmlns:a16="http://schemas.microsoft.com/office/drawing/2014/main" id="{6D2C4807-A0F8-8B66-FC96-73FC4121007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3DDD4CF-22F5-CFE0-D02C-849853EBA52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288239722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PRÉPARATION</a:t>
            </a:r>
          </a:p>
          <a:p>
            <a:r>
              <a:rPr lang="en-GB" dirty="0"/>
              <a:t>Préparez des exemples pour l'explication ci-dessous, de préférence à partir de votre propre expérience personnelle ou professionnelle.</a:t>
            </a:r>
          </a:p>
          <a:p>
            <a:r>
              <a:rPr lang="en-GB" dirty="0"/>
              <a:t>Utilisez les exemples possibles ci-dessous si vous n'avez pas le vôtre.</a:t>
            </a:r>
          </a:p>
          <a:p>
            <a:pPr marL="0" indent="0">
              <a:buNone/>
            </a:pPr>
            <a:r>
              <a:rPr lang="en-GB" b="1" dirty="0"/>
              <a:t>______________________________________________________________________________</a:t>
            </a:r>
          </a:p>
          <a:p>
            <a:pPr marL="0" indent="0">
              <a:buNone/>
            </a:pPr>
            <a:endParaRPr lang="en-GB" b="1" dirty="0"/>
          </a:p>
          <a:p>
            <a:pPr marL="0" indent="0">
              <a:buNone/>
            </a:pPr>
            <a:r>
              <a:rPr lang="en-GB" b="1" dirty="0"/>
              <a:t>EXPLICATION</a:t>
            </a:r>
          </a:p>
          <a:p>
            <a:r>
              <a:rPr lang="en-GB" i="1" dirty="0"/>
              <a:t>Une attitude centrée sur l'enfant, fondée sur la force et l'autonomie, est nécessaire pour renforcer la confiance.</a:t>
            </a:r>
          </a:p>
          <a:p>
            <a:r>
              <a:rPr lang="en-GB" dirty="0"/>
              <a:t>Partagez vos exemples :</a:t>
            </a:r>
          </a:p>
          <a:p>
            <a:pPr lvl="1"/>
            <a:r>
              <a:rPr lang="en-GB" dirty="0"/>
              <a:t>Un exemple de situation où vous avez fait preuve de respect et reconnu les points forts.</a:t>
            </a:r>
          </a:p>
          <a:p>
            <a:pPr lvl="1"/>
            <a:r>
              <a:rPr lang="en-GB" dirty="0"/>
              <a:t>Un exemple où le fait d'être présent a eu un impact psychosocial </a:t>
            </a:r>
          </a:p>
          <a:p>
            <a:pPr lvl="1"/>
            <a:r>
              <a:rPr lang="en-GB" dirty="0"/>
              <a:t>Un exemple dans lequel vous avez été réel et honnête</a:t>
            </a:r>
          </a:p>
          <a:p>
            <a:pPr marL="0" indent="0">
              <a:buNone/>
            </a:pPr>
            <a:r>
              <a:rPr lang="en-GB" b="1" dirty="0"/>
              <a:t>______________________________________________________________________________</a:t>
            </a:r>
          </a:p>
          <a:p>
            <a:pPr marL="0" indent="0">
              <a:buNone/>
            </a:pPr>
            <a:endParaRPr lang="en-GB" b="1" dirty="0"/>
          </a:p>
          <a:p>
            <a:pPr marL="0" indent="0">
              <a:buNone/>
            </a:pPr>
            <a:r>
              <a:rPr lang="en-GB" b="1" dirty="0"/>
              <a:t>EXEMPLES POSSIBLES</a:t>
            </a:r>
          </a:p>
          <a:p>
            <a:r>
              <a:rPr lang="en-US" b="1" dirty="0"/>
              <a:t>Faire preuve de respect, reconnaître les forces et les ressources</a:t>
            </a:r>
          </a:p>
          <a:p>
            <a:pPr lvl="1"/>
            <a:r>
              <a:rPr lang="en-US" dirty="0"/>
              <a:t>Montrer explicitement du respect à un enfant victime de violences sexuelles. </a:t>
            </a:r>
          </a:p>
          <a:p>
            <a:pPr lvl="1"/>
            <a:r>
              <a:rPr lang="en-US" dirty="0"/>
              <a:t>L'enfant survivant a exprimé une faible estime de soi ("Je suis sale, inutile,..."), je lui ai donc montré du respect, de l'acceptation et reconnu ses forces.</a:t>
            </a:r>
          </a:p>
          <a:p>
            <a:r>
              <a:rPr lang="en-US" b="1" dirty="0"/>
              <a:t>Être présent</a:t>
            </a:r>
          </a:p>
          <a:p>
            <a:pPr lvl="1"/>
            <a:r>
              <a:rPr lang="en-US" dirty="0"/>
              <a:t>Une adolescente enceinte devait se rendre chez le médecin pour un contrôle.</a:t>
            </a:r>
          </a:p>
          <a:p>
            <a:pPr lvl="1"/>
            <a:r>
              <a:rPr lang="en-US" dirty="0"/>
              <a:t>Elle se sentait un peu effrayée et intimidée</a:t>
            </a:r>
          </a:p>
          <a:p>
            <a:pPr lvl="1"/>
            <a:r>
              <a:rPr lang="en-US" dirty="0"/>
              <a:t>En tant qu'assistante sociale, je lui ai tenu la main</a:t>
            </a:r>
          </a:p>
          <a:p>
            <a:pPr lvl="1"/>
            <a:r>
              <a:rPr lang="en-US" dirty="0"/>
              <a:t>J'étais présent mais je n'ai pas dit grand-chose.</a:t>
            </a:r>
          </a:p>
          <a:p>
            <a:r>
              <a:rPr lang="en-US" b="1" dirty="0"/>
              <a:t>Être vrai et honnête</a:t>
            </a:r>
          </a:p>
          <a:p>
            <a:pPr lvl="1"/>
            <a:r>
              <a:rPr lang="en-US" dirty="0"/>
              <a:t>Lorsqu'un client partageait une histoire désastreuse, je répondais : "Wow, cela a dû être très difficile pour vous. Honnêtement, je ne sais pas quoi dire, mais je suis heureux que vous m'en ayez parlé". </a:t>
            </a:r>
          </a:p>
        </p:txBody>
      </p:sp>
      <p:sp>
        <p:nvSpPr>
          <p:cNvPr id="6" name="Slide Image Placeholder 5">
            <a:extLst>
              <a:ext uri="{FF2B5EF4-FFF2-40B4-BE49-F238E27FC236}">
                <a16:creationId xmlns:a16="http://schemas.microsoft.com/office/drawing/2014/main" id="{E4A439AA-D4D9-ED5E-3588-3BD21A9DC32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4EF3266-7FFC-B07D-C3BF-CB20D05F520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25042584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Guidez les participants vers la </a:t>
            </a:r>
            <a:r>
              <a:rPr lang="en-GB" b="1" dirty="0"/>
              <a:t>page 66 du cahier d'exercices : Exemples d'attitude centrée sur l'enfant</a:t>
            </a:r>
          </a:p>
          <a:p>
            <a:r>
              <a:rPr lang="en-US" i="1" dirty="0"/>
              <a:t>Trouvez des exemples précis de :</a:t>
            </a:r>
          </a:p>
          <a:p>
            <a:pPr lvl="1"/>
            <a:r>
              <a:rPr lang="en-US" i="1" dirty="0"/>
              <a:t>Chacune des compétences et attitudes</a:t>
            </a:r>
          </a:p>
          <a:p>
            <a:pPr lvl="1"/>
            <a:r>
              <a:rPr lang="en-US" i="1" dirty="0"/>
              <a:t>Comment vous avez appliqué ces compétences dans le passé </a:t>
            </a:r>
          </a:p>
          <a:p>
            <a:r>
              <a:rPr lang="en-US" i="1" dirty="0"/>
              <a:t>Notez-le dans votre cahier de travail</a:t>
            </a:r>
          </a:p>
          <a:p>
            <a:pPr marL="0" indent="0">
              <a:buNone/>
            </a:pPr>
            <a:endParaRPr lang="en-GB" b="1" dirty="0"/>
          </a:p>
          <a:p>
            <a:pPr marL="0" indent="0">
              <a:buNone/>
            </a:pPr>
            <a:r>
              <a:rPr lang="en-GB" b="1" dirty="0"/>
              <a:t>TRAVAIL INDIVIDUEL (10 minutes)</a:t>
            </a:r>
          </a:p>
          <a:p>
            <a:pPr marL="0" indent="0">
              <a:buNone/>
            </a:pPr>
            <a:endParaRPr lang="en-US" dirty="0"/>
          </a:p>
          <a:p>
            <a:pPr marL="0" indent="0">
              <a:buNone/>
            </a:pPr>
            <a:r>
              <a:rPr lang="en-US" b="1" dirty="0"/>
              <a:t>DISCUSSION PLÉNIÈRE (10 minutes)</a:t>
            </a:r>
          </a:p>
          <a:p>
            <a:r>
              <a:rPr lang="en-US" dirty="0"/>
              <a:t>Demandez à des volontaires de partager leurs réponses</a:t>
            </a:r>
          </a:p>
          <a:p>
            <a:endParaRPr lang="en-US" dirty="0"/>
          </a:p>
          <a:p>
            <a:endParaRPr lang="en-BE" dirty="0"/>
          </a:p>
        </p:txBody>
      </p:sp>
      <p:sp>
        <p:nvSpPr>
          <p:cNvPr id="6" name="Slide Image Placeholder 5">
            <a:extLst>
              <a:ext uri="{FF2B5EF4-FFF2-40B4-BE49-F238E27FC236}">
                <a16:creationId xmlns:a16="http://schemas.microsoft.com/office/drawing/2014/main" id="{7BA83DBB-1199-BED4-0E2D-189E39FCB0B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73A894E-14EF-8144-D610-71413149D40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32182452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i="1" dirty="0"/>
              <a:t>Un </a:t>
            </a:r>
            <a:r>
              <a:rPr lang="en-GB" i="1" dirty="0" err="1"/>
              <a:t>gestionnaire</a:t>
            </a:r>
            <a:r>
              <a:rPr lang="en-GB" i="1" dirty="0"/>
              <a:t> de </a:t>
            </a:r>
            <a:r>
              <a:rPr lang="en-GB" i="1" dirty="0" err="1"/>
              <a:t>cas</a:t>
            </a:r>
            <a:r>
              <a:rPr lang="en-GB" i="1" dirty="0"/>
              <a:t> peut soutenir la prise de décision en :</a:t>
            </a:r>
          </a:p>
          <a:p>
            <a:pPr lvl="1"/>
            <a:r>
              <a:rPr lang="en-GB" i="1" dirty="0"/>
              <a:t>Partage de l'information</a:t>
            </a:r>
          </a:p>
          <a:p>
            <a:pPr lvl="1"/>
            <a:r>
              <a:rPr lang="en-GB" i="1" dirty="0"/>
              <a:t>Offrir des options </a:t>
            </a:r>
          </a:p>
          <a:p>
            <a:pPr lvl="1"/>
            <a:r>
              <a:rPr lang="en-GB" i="1" dirty="0"/>
              <a:t>Examinez-les ensemble avec l'enfant, le parent ou la personne en charge. </a:t>
            </a:r>
          </a:p>
          <a:p>
            <a:r>
              <a:rPr lang="en-GB" i="1" dirty="0"/>
              <a:t>Un </a:t>
            </a:r>
            <a:r>
              <a:rPr lang="en-GB" i="1" dirty="0" err="1"/>
              <a:t>gestionnaire</a:t>
            </a:r>
            <a:r>
              <a:rPr lang="en-GB" i="1" dirty="0"/>
              <a:t> de </a:t>
            </a:r>
            <a:r>
              <a:rPr lang="en-GB" i="1" dirty="0" err="1"/>
              <a:t>cas</a:t>
            </a:r>
            <a:r>
              <a:rPr lang="en-GB" i="1" dirty="0"/>
              <a:t> ne doit pas dire à l'enfant, au parent ou à la personne en charge ce qu'il doit faire. </a:t>
            </a:r>
          </a:p>
          <a:p>
            <a:pPr lvl="1"/>
            <a:r>
              <a:rPr lang="en-US" i="1" dirty="0"/>
              <a:t>N'essayez pas de prendre des décisions à leur place</a:t>
            </a:r>
          </a:p>
          <a:p>
            <a:pPr lvl="1"/>
            <a:r>
              <a:rPr lang="en-US" i="1" dirty="0"/>
              <a:t>Il ne donne pas de pouvoir </a:t>
            </a:r>
          </a:p>
          <a:p>
            <a:pPr lvl="1"/>
            <a:r>
              <a:rPr lang="en-US" i="1" dirty="0"/>
              <a:t>Il est important de reconnaître qu'ils connaissent mieux que quiconque leur situation et qu'ils ont les capacités de décider pour eux-mêmes.</a:t>
            </a:r>
            <a:endParaRPr lang="en-GB" i="1" dirty="0"/>
          </a:p>
          <a:p>
            <a:r>
              <a:rPr lang="en-GB" i="1" dirty="0"/>
              <a:t>Parfois, un enfant, un parent ou un soignant ne cherche pas à obtenir des conseils mais souhaite simplement partager son histoire avec quelqu'un. </a:t>
            </a:r>
          </a:p>
          <a:p>
            <a:pPr lvl="1"/>
            <a:r>
              <a:rPr lang="en-GB" i="1" dirty="0"/>
              <a:t>Veillez à ce qu'ils se sentent entendus et validés</a:t>
            </a:r>
          </a:p>
          <a:p>
            <a:pPr lvl="1"/>
            <a:r>
              <a:rPr lang="en-GB" i="1" dirty="0"/>
              <a:t>Montrez votre intérêt en posant des questions </a:t>
            </a:r>
          </a:p>
          <a:p>
            <a:pPr lvl="1"/>
            <a:r>
              <a:rPr lang="en-GB" i="1" dirty="0"/>
              <a:t>Mentionnez leurs points forts pour renforcer leur confiance. </a:t>
            </a:r>
          </a:p>
        </p:txBody>
      </p:sp>
      <p:sp>
        <p:nvSpPr>
          <p:cNvPr id="6" name="Slide Image Placeholder 5">
            <a:extLst>
              <a:ext uri="{FF2B5EF4-FFF2-40B4-BE49-F238E27FC236}">
                <a16:creationId xmlns:a16="http://schemas.microsoft.com/office/drawing/2014/main" id="{EC5007CD-9BE8-2DC6-CDC1-0188B9AFC39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9440F0F-1DD3-76BC-BA76-B78A617833E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68687423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Donner des conseils avec les phrases "à ne pas faire" (X) peut être ressenti comme une critique. </a:t>
            </a:r>
          </a:p>
          <a:p>
            <a:pPr lvl="1"/>
            <a:r>
              <a:rPr lang="en-GB" i="1" dirty="0"/>
              <a:t>Il ne reconnaît pas qu'ils connaissent leur situation et ce qui pourrait les aider au mieux.</a:t>
            </a:r>
          </a:p>
          <a:p>
            <a:pPr lvl="1"/>
            <a:r>
              <a:rPr lang="en-GB" i="1" dirty="0"/>
              <a:t>Au contraire, cela donne l'idée que le </a:t>
            </a:r>
            <a:r>
              <a:rPr lang="en-GB" i="1" dirty="0" err="1"/>
              <a:t>gestionnaire</a:t>
            </a:r>
            <a:r>
              <a:rPr lang="en-GB" i="1" dirty="0"/>
              <a:t> de </a:t>
            </a:r>
            <a:r>
              <a:rPr lang="en-GB" i="1" dirty="0" err="1"/>
              <a:t>cas</a:t>
            </a:r>
            <a:r>
              <a:rPr lang="en-GB" i="1" dirty="0"/>
              <a:t> sait mieux que quiconque !</a:t>
            </a:r>
          </a:p>
          <a:p>
            <a:pPr lvl="1"/>
            <a:r>
              <a:rPr lang="en-GB" i="1" dirty="0"/>
              <a:t>L'enfant, le parent ou la personne qui s'occupe de l'enfant peut alors se sentir incompris, non écouté ou même méprisé, ce qui nuit à la relation.</a:t>
            </a:r>
            <a:endParaRPr lang="en-BE" i="1" dirty="0"/>
          </a:p>
        </p:txBody>
      </p:sp>
      <p:sp>
        <p:nvSpPr>
          <p:cNvPr id="6" name="Slide Image Placeholder 5">
            <a:extLst>
              <a:ext uri="{FF2B5EF4-FFF2-40B4-BE49-F238E27FC236}">
                <a16:creationId xmlns:a16="http://schemas.microsoft.com/office/drawing/2014/main" id="{A507DEBA-7CE5-EA92-1F79-B1D0B883531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7CC6B94-525A-8765-E7E5-58051B4D2E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21356262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endParaRPr lang="en-BE" b="1" dirty="0"/>
          </a:p>
          <a:p>
            <a:r>
              <a:rPr lang="en-GB" dirty="0" err="1"/>
              <a:t>Présenter</a:t>
            </a:r>
            <a:r>
              <a:rPr lang="en-GB" dirty="0"/>
              <a:t> la diapositive</a:t>
            </a:r>
          </a:p>
        </p:txBody>
      </p:sp>
      <p:sp>
        <p:nvSpPr>
          <p:cNvPr id="6" name="Slide Image Placeholder 5">
            <a:extLst>
              <a:ext uri="{FF2B5EF4-FFF2-40B4-BE49-F238E27FC236}">
                <a16:creationId xmlns:a16="http://schemas.microsoft.com/office/drawing/2014/main" id="{A72B82C1-1375-EAE5-4429-18C4AFFDD3D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7BE88D0-3D4B-4B7B-F8C4-B3769D662F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35651477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n-US" b="1" dirty="0"/>
              <a:t>SESSION 4 DUREE : 0h45</a:t>
            </a:r>
          </a:p>
          <a:p>
            <a:pPr marL="0" indent="0">
              <a:buNone/>
            </a:pPr>
            <a:r>
              <a:rPr lang="en-GB" b="1" dirty="0"/>
              <a:t>______________________________________________________________________________</a:t>
            </a:r>
          </a:p>
          <a:p>
            <a:pPr marL="0" indent="0">
              <a:buNone/>
            </a:pPr>
            <a:endParaRPr lang="en-US" dirty="0"/>
          </a:p>
          <a:p>
            <a:pPr marL="0" indent="0">
              <a:buNone/>
            </a:pPr>
            <a:r>
              <a:rPr lang="en-US" b="1" dirty="0"/>
              <a:t>INTRODUCTION</a:t>
            </a:r>
          </a:p>
          <a:p>
            <a:r>
              <a:rPr lang="en-US" i="1" dirty="0"/>
              <a:t>Lors d'une crise, d'une urgence ou juste après un événement traumatique, un </a:t>
            </a:r>
            <a:r>
              <a:rPr lang="en-US" i="1" dirty="0" err="1"/>
              <a:t>gestionnaire</a:t>
            </a:r>
            <a:r>
              <a:rPr lang="en-US" i="1" dirty="0"/>
              <a:t> de </a:t>
            </a:r>
            <a:r>
              <a:rPr lang="en-US" i="1" dirty="0" err="1"/>
              <a:t>cas</a:t>
            </a:r>
            <a:r>
              <a:rPr lang="en-US" i="1" dirty="0"/>
              <a:t> peut fournir une première aide </a:t>
            </a:r>
            <a:r>
              <a:rPr lang="en-US" i="1" dirty="0" err="1"/>
              <a:t>psychologique</a:t>
            </a:r>
            <a:r>
              <a:rPr lang="en-US" i="1" dirty="0"/>
              <a:t> (PSP).</a:t>
            </a:r>
          </a:p>
          <a:p>
            <a:r>
              <a:rPr lang="en-US" i="1" dirty="0"/>
              <a:t>Dans cette session, nous apprendrons comment un </a:t>
            </a:r>
            <a:r>
              <a:rPr lang="en-US" i="1" dirty="0" err="1"/>
              <a:t>gestionnaire</a:t>
            </a:r>
            <a:r>
              <a:rPr lang="en-US" i="1" dirty="0"/>
              <a:t> de </a:t>
            </a:r>
            <a:r>
              <a:rPr lang="en-US" i="1" dirty="0" err="1"/>
              <a:t>cas</a:t>
            </a:r>
            <a:r>
              <a:rPr lang="en-US" i="1" dirty="0"/>
              <a:t> peut fournir </a:t>
            </a:r>
            <a:r>
              <a:rPr lang="en-US" i="1" dirty="0" err="1"/>
              <a:t>une</a:t>
            </a:r>
            <a:r>
              <a:rPr lang="en-US" i="1" dirty="0"/>
              <a:t> PSP.</a:t>
            </a:r>
          </a:p>
          <a:p>
            <a:pPr marL="0" indent="0">
              <a:buNone/>
            </a:pPr>
            <a:endParaRPr lang="en-US" dirty="0"/>
          </a:p>
          <a:p>
            <a:pPr marL="0" indent="0">
              <a:buNone/>
            </a:pPr>
            <a:r>
              <a:rPr lang="en-US" b="1" dirty="0"/>
              <a:t>DISCUSSION PLÉNIÈRE (10 minutes)</a:t>
            </a:r>
          </a:p>
          <a:p>
            <a:r>
              <a:rPr lang="en-US" i="1" dirty="0"/>
              <a:t>Pourquoi les premiers secours psychologiques sont-ils pertinents dans le cadre de la gestion des cas ?</a:t>
            </a:r>
          </a:p>
          <a:p>
            <a:pPr lvl="1"/>
            <a:r>
              <a:rPr lang="en-US" i="1" dirty="0"/>
              <a:t>La PSP peut être utilisée à tout moment où une personne est en détresse.</a:t>
            </a:r>
          </a:p>
          <a:p>
            <a:pPr lvl="1"/>
            <a:r>
              <a:rPr lang="en-US" i="1" dirty="0"/>
              <a:t>Certains enfants soutenus par la gestion de cas sont en danger ou sont des survivants de la violence, de l'abus ou de l'exploitation. </a:t>
            </a:r>
          </a:p>
          <a:p>
            <a:pPr lvl="1"/>
            <a:r>
              <a:rPr lang="en-US" i="1" dirty="0"/>
              <a:t>La capacité à fournir les premiers secours psychologiques est une compétence clé des </a:t>
            </a:r>
            <a:r>
              <a:rPr lang="en-US" i="1" dirty="0" err="1"/>
              <a:t>gestionnaires</a:t>
            </a:r>
            <a:r>
              <a:rPr lang="en-US" i="1" dirty="0"/>
              <a:t> de </a:t>
            </a:r>
            <a:r>
              <a:rPr lang="en-US" i="1" dirty="0" err="1"/>
              <a:t>cas</a:t>
            </a:r>
            <a:r>
              <a:rPr lang="en-US" i="1" dirty="0"/>
              <a:t>. </a:t>
            </a:r>
          </a:p>
          <a:p>
            <a:r>
              <a:rPr lang="en-US" i="1" dirty="0"/>
              <a:t>Quels pourraient être les avantages des premiers secours psychologiques ?</a:t>
            </a:r>
          </a:p>
          <a:p>
            <a:pPr lvl="1"/>
            <a:r>
              <a:rPr lang="en-US" i="1" dirty="0"/>
              <a:t>La PSP aide à prévenir les problèmes psychologiques à court et à long terme qui peuvent découler d'incidents pénibles et traumatisants et favorise le fonctionnement adaptatif et l'adaptation. </a:t>
            </a:r>
          </a:p>
          <a:p>
            <a:pPr lvl="1"/>
            <a:r>
              <a:rPr lang="en-US" i="1" dirty="0"/>
              <a:t>Si la plupart des enfants survivent à des événements pénibles sans développer de problèmes de santé mentale à long terme et peuvent se rétablir par eux-mêmes, lorsque les enfants reçoivent un soutien précoce, le risque de développer des problèmes de santé mentale à long terme diminue considérablement.</a:t>
            </a:r>
          </a:p>
        </p:txBody>
      </p:sp>
      <p:sp>
        <p:nvSpPr>
          <p:cNvPr id="3" name="Slide Image Placeholder 2">
            <a:extLst>
              <a:ext uri="{FF2B5EF4-FFF2-40B4-BE49-F238E27FC236}">
                <a16:creationId xmlns:a16="http://schemas.microsoft.com/office/drawing/2014/main" id="{A506C255-8A7F-704F-95E3-ECDAF2776A1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5AF6876-C254-DE12-6439-57228D534F4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47</a:t>
            </a:fld>
            <a:endParaRPr lang="en-US" sz="1200" dirty="0">
              <a:latin typeface="+mn-lt"/>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Guidez les participants vers la </a:t>
            </a:r>
            <a:r>
              <a:rPr lang="en-GB" b="1" dirty="0"/>
              <a:t>page 67 du manuel de travail : Les premiers secours psychologiques sont...</a:t>
            </a:r>
          </a:p>
          <a:p>
            <a:r>
              <a:rPr lang="en-US" i="1" dirty="0"/>
              <a:t>Lisez chaque affirmation et écrivez si elle est vraie ou fausse.  </a:t>
            </a:r>
          </a:p>
          <a:p>
            <a:pPr marL="0" indent="0">
              <a:buNone/>
            </a:pPr>
            <a:endParaRPr lang="en-GB" b="1" dirty="0"/>
          </a:p>
          <a:p>
            <a:pPr marL="0" indent="0">
              <a:buNone/>
            </a:pPr>
            <a:r>
              <a:rPr lang="en-GB" b="1" dirty="0"/>
              <a:t>TRAVAIL INDIVIDUEL (10 minutes)</a:t>
            </a:r>
          </a:p>
          <a:p>
            <a:pPr marL="0" indent="0">
              <a:buNone/>
            </a:pPr>
            <a:endParaRPr lang="en-US" dirty="0"/>
          </a:p>
          <a:p>
            <a:pPr marL="0" indent="0">
              <a:buNone/>
            </a:pPr>
            <a:r>
              <a:rPr lang="en-US" b="1" dirty="0"/>
              <a:t>DISCUSSION PLÉNIÈRE (5 minutes)</a:t>
            </a:r>
          </a:p>
          <a:p>
            <a:r>
              <a:rPr lang="en-US" dirty="0"/>
              <a:t>Présentez chaque affirmation ci-dessous une par une </a:t>
            </a:r>
          </a:p>
          <a:p>
            <a:r>
              <a:rPr lang="en-US" dirty="0"/>
              <a:t>Demandez aux participants de lever la main :</a:t>
            </a:r>
          </a:p>
          <a:p>
            <a:pPr lvl="1"/>
            <a:r>
              <a:rPr lang="en-US" dirty="0"/>
              <a:t>Le premier qui pense que c'est vrai</a:t>
            </a:r>
          </a:p>
          <a:p>
            <a:pPr lvl="1"/>
            <a:r>
              <a:rPr lang="en-US" dirty="0"/>
              <a:t>Le second qui pense que c'est faux</a:t>
            </a:r>
          </a:p>
          <a:p>
            <a:r>
              <a:rPr lang="en-US" dirty="0"/>
              <a:t>Complétez et corrigez avec les réponses ci-dessous</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RÉPONSES</a:t>
            </a:r>
          </a:p>
          <a:p>
            <a:r>
              <a:rPr lang="en-US" dirty="0"/>
              <a:t>La PSP consiste à réconforter une personne en détresse et à l'aider à se sentir en sécurité et calme = </a:t>
            </a:r>
            <a:r>
              <a:rPr lang="en-GB" dirty="0"/>
              <a:t>Vrai</a:t>
            </a:r>
          </a:p>
          <a:p>
            <a:r>
              <a:rPr lang="en-GB" dirty="0"/>
              <a:t>Le PSP est </a:t>
            </a:r>
            <a:r>
              <a:rPr lang="en-US" dirty="0"/>
              <a:t>quelque chose que seuls les professionnels peuvent donner = </a:t>
            </a:r>
            <a:r>
              <a:rPr lang="en-GB" dirty="0"/>
              <a:t>Faux</a:t>
            </a:r>
          </a:p>
          <a:p>
            <a:r>
              <a:rPr lang="en-GB" dirty="0"/>
              <a:t>Le PSP est à </a:t>
            </a:r>
            <a:r>
              <a:rPr lang="en-US" dirty="0"/>
              <a:t>l'écoute des gens mais ne fait pas pression sur eux pour qu'ils parlent = </a:t>
            </a:r>
            <a:r>
              <a:rPr lang="en-GB" dirty="0"/>
              <a:t>Vrai</a:t>
            </a:r>
          </a:p>
          <a:p>
            <a:r>
              <a:rPr lang="en-GB" dirty="0"/>
              <a:t>Le PSP est un </a:t>
            </a:r>
            <a:r>
              <a:rPr lang="en-US" dirty="0"/>
              <a:t>conseil professionnel donné par un psychologue = </a:t>
            </a:r>
            <a:r>
              <a:rPr lang="en-GB" dirty="0"/>
              <a:t>Faux</a:t>
            </a:r>
          </a:p>
          <a:p>
            <a:r>
              <a:rPr lang="en-GB" dirty="0"/>
              <a:t>Le PSP </a:t>
            </a:r>
            <a:r>
              <a:rPr lang="en-GB" dirty="0" err="1"/>
              <a:t>est</a:t>
            </a:r>
            <a:r>
              <a:rPr lang="en-GB" dirty="0"/>
              <a:t> </a:t>
            </a:r>
            <a:r>
              <a:rPr lang="en-US" dirty="0"/>
              <a:t>mis sous pression pour avoir immédiatement toutes les informations sur l'événement de détresse = </a:t>
            </a:r>
            <a:r>
              <a:rPr lang="en-GB" dirty="0"/>
              <a:t>Faux </a:t>
            </a:r>
          </a:p>
          <a:p>
            <a:r>
              <a:rPr lang="en-GB" dirty="0"/>
              <a:t>Le PSP est une </a:t>
            </a:r>
            <a:r>
              <a:rPr lang="en-US" dirty="0"/>
              <a:t>intervention médicale psychiatrique = </a:t>
            </a:r>
            <a:r>
              <a:rPr lang="en-GB" dirty="0"/>
              <a:t>Faux</a:t>
            </a:r>
          </a:p>
          <a:p>
            <a:r>
              <a:rPr lang="en-GB" dirty="0"/>
              <a:t>La PSP </a:t>
            </a:r>
            <a:r>
              <a:rPr lang="en-US" dirty="0"/>
              <a:t>demande aux gens de raconter tous les détails de ce qui s'est passé = </a:t>
            </a:r>
            <a:r>
              <a:rPr lang="en-GB" dirty="0"/>
              <a:t>Faux</a:t>
            </a:r>
          </a:p>
          <a:p>
            <a:r>
              <a:rPr lang="en-GB" dirty="0"/>
              <a:t>Le PSP </a:t>
            </a:r>
            <a:r>
              <a:rPr lang="en-US" dirty="0"/>
              <a:t>réconforte les gens et les aide à se sentir calme = </a:t>
            </a:r>
            <a:r>
              <a:rPr lang="en-GB" dirty="0"/>
              <a:t>Vrai </a:t>
            </a:r>
          </a:p>
          <a:p>
            <a:r>
              <a:rPr lang="en-GB" dirty="0"/>
              <a:t>Le PSP </a:t>
            </a:r>
            <a:r>
              <a:rPr lang="en-US" dirty="0"/>
              <a:t>demande à quelqu'un d'analyser ce qui lui est arrivé = </a:t>
            </a:r>
            <a:r>
              <a:rPr lang="en-GB" dirty="0"/>
              <a:t>Faux</a:t>
            </a:r>
          </a:p>
          <a:p>
            <a:r>
              <a:rPr lang="en-GB" dirty="0"/>
              <a:t>Le PSP </a:t>
            </a:r>
            <a:r>
              <a:rPr lang="en-US" dirty="0"/>
              <a:t>aide à répondre aux besoins de base immédiats, comme de la nourriture et de l'eau, une couverture ou un lieu d'hébergement temporaire = </a:t>
            </a:r>
            <a:r>
              <a:rPr lang="en-GB" dirty="0"/>
              <a:t>Vrai</a:t>
            </a:r>
            <a:endParaRPr lang="en-BE" dirty="0"/>
          </a:p>
        </p:txBody>
      </p:sp>
      <p:sp>
        <p:nvSpPr>
          <p:cNvPr id="6" name="Slide Image Placeholder 5">
            <a:extLst>
              <a:ext uri="{FF2B5EF4-FFF2-40B4-BE49-F238E27FC236}">
                <a16:creationId xmlns:a16="http://schemas.microsoft.com/office/drawing/2014/main" id="{60CD0985-CAD8-C1E9-6F76-D1B68922DFA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25E9FE-3CBE-4913-4436-1AC286EA81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48</a:t>
            </a:fld>
            <a:endParaRPr lang="en-US" sz="1200" dirty="0">
              <a:latin typeface="+mn-lt"/>
            </a:endParaRPr>
          </a:p>
        </p:txBody>
      </p:sp>
    </p:spTree>
    <p:extLst>
      <p:ext uri="{BB962C8B-B14F-4D97-AF65-F5344CB8AC3E}">
        <p14:creationId xmlns:p14="http://schemas.microsoft.com/office/powerpoint/2010/main" val="392979793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p:txBody>
      </p:sp>
      <p:sp>
        <p:nvSpPr>
          <p:cNvPr id="6" name="Slide Image Placeholder 5">
            <a:extLst>
              <a:ext uri="{FF2B5EF4-FFF2-40B4-BE49-F238E27FC236}">
                <a16:creationId xmlns:a16="http://schemas.microsoft.com/office/drawing/2014/main" id="{2B4A4BEC-9194-C148-8537-DBC4764CFF9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9D69F1E-4BC8-3EA8-DB14-059E457D46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49</a:t>
            </a:fld>
            <a:endParaRPr lang="en-US" sz="1200" dirty="0">
              <a:latin typeface="+mn-lt"/>
            </a:endParaRPr>
          </a:p>
        </p:txBody>
      </p:sp>
    </p:spTree>
    <p:extLst>
      <p:ext uri="{BB962C8B-B14F-4D97-AF65-F5344CB8AC3E}">
        <p14:creationId xmlns:p14="http://schemas.microsoft.com/office/powerpoint/2010/main" val="37773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US" i="1" dirty="0"/>
              <a:t>Est-ce que quelqu'un a des questions ou a besoin d'une clarification ?</a:t>
            </a:r>
            <a:endParaRPr lang="en-BE" i="1" dirty="0"/>
          </a:p>
        </p:txBody>
      </p:sp>
      <p:sp>
        <p:nvSpPr>
          <p:cNvPr id="6" name="Slide Image Placeholder 5">
            <a:extLst>
              <a:ext uri="{FF2B5EF4-FFF2-40B4-BE49-F238E27FC236}">
                <a16:creationId xmlns:a16="http://schemas.microsoft.com/office/drawing/2014/main" id="{4BFD2AA1-446B-B06B-5995-8482CA7BEB9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B01BF64-FE6B-EA6C-575E-CD44F8EEB32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extLst>
      <p:ext uri="{BB962C8B-B14F-4D97-AF65-F5344CB8AC3E}">
        <p14:creationId xmlns:p14="http://schemas.microsoft.com/office/powerpoint/2010/main" val="32767505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  </a:t>
            </a:r>
          </a:p>
          <a:p>
            <a:r>
              <a:rPr lang="en-GB" i="1" dirty="0"/>
              <a:t>La </a:t>
            </a:r>
            <a:r>
              <a:rPr lang="en-GB" i="1" dirty="0" err="1"/>
              <a:t>fourniture</a:t>
            </a:r>
            <a:r>
              <a:rPr lang="en-GB" i="1" dirty="0"/>
              <a:t> de PSP peut s'expliquer par trois actions utiles : regarder, écouter et relier.</a:t>
            </a:r>
            <a:endParaRPr lang="en-BE" i="1" dirty="0"/>
          </a:p>
        </p:txBody>
      </p:sp>
      <p:sp>
        <p:nvSpPr>
          <p:cNvPr id="6" name="Slide Image Placeholder 5">
            <a:extLst>
              <a:ext uri="{FF2B5EF4-FFF2-40B4-BE49-F238E27FC236}">
                <a16:creationId xmlns:a16="http://schemas.microsoft.com/office/drawing/2014/main" id="{A1230F16-5985-E767-17EE-0020E5AEB49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2D8E94D-2721-1473-3A36-099AAE5A5E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50</a:t>
            </a:fld>
            <a:endParaRPr lang="en-US" sz="1200" dirty="0">
              <a:latin typeface="+mn-lt"/>
            </a:endParaRPr>
          </a:p>
        </p:txBody>
      </p:sp>
    </p:spTree>
    <p:extLst>
      <p:ext uri="{BB962C8B-B14F-4D97-AF65-F5344CB8AC3E}">
        <p14:creationId xmlns:p14="http://schemas.microsoft.com/office/powerpoint/2010/main" val="211110439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Au début, il est important de regarder autour de soi et d'identifier les enfants qui ont des besoins de base évidents. </a:t>
            </a:r>
          </a:p>
          <a:p>
            <a:pPr lvl="1"/>
            <a:r>
              <a:rPr lang="en-GB" i="1" dirty="0"/>
              <a:t>Par exemple : </a:t>
            </a:r>
            <a:r>
              <a:rPr lang="en-US" i="1" dirty="0"/>
              <a:t>blessés graves ayant besoin d'une aide médicale d'urgence, protection contre les intempéries, vêtements déchirés, protection contre la discrimination et la violence.</a:t>
            </a:r>
          </a:p>
          <a:p>
            <a:r>
              <a:rPr lang="en-GB" i="1" dirty="0"/>
              <a:t>Tous les besoins fondamentaux ne sont pas évidents</a:t>
            </a:r>
          </a:p>
          <a:p>
            <a:pPr lvl="1"/>
            <a:r>
              <a:rPr lang="en-GB" i="1" dirty="0"/>
              <a:t>Il n'est pas toujours possible d'identifier les enfants ou les personnes en charge qui ont besoin d'une assistance immédiate en regardant simplement autour d'eux. </a:t>
            </a:r>
          </a:p>
          <a:p>
            <a:r>
              <a:rPr lang="en-GB" i="1" dirty="0"/>
              <a:t>Après avoir regardé autour de vous pour identifier les enfants qui ont des besoins de base évidents, recherchez les signes de détresse. </a:t>
            </a:r>
          </a:p>
          <a:p>
            <a:pPr lvl="1"/>
            <a:r>
              <a:rPr lang="en-US" i="1" dirty="0"/>
              <a:t>Nous avons précédemment examiné les réactions des enfants à la détresse. </a:t>
            </a:r>
          </a:p>
          <a:p>
            <a:pPr lvl="1"/>
            <a:r>
              <a:rPr lang="en-US" i="1" dirty="0"/>
              <a:t>En fonction des réactions des enfants, vous pouvez choisir des enfants et des responsables d'enfants qui, selon vous, pourraient bénéficier de la PSP.</a:t>
            </a:r>
            <a:endParaRPr lang="en-GB" i="1" dirty="0"/>
          </a:p>
          <a:p>
            <a:r>
              <a:rPr lang="en-GB" i="1" dirty="0"/>
              <a:t>Si vous identifiez des enfants ou des personnes en charge qui ont un besoin immédiat de soutien après une crise ou un incident</a:t>
            </a:r>
          </a:p>
          <a:p>
            <a:pPr lvl="1"/>
            <a:r>
              <a:rPr lang="en-GB" i="1" dirty="0"/>
              <a:t>Approchez-les doucement</a:t>
            </a:r>
          </a:p>
          <a:p>
            <a:pPr lvl="1"/>
            <a:r>
              <a:rPr lang="en-GB" i="1" dirty="0"/>
              <a:t>Lorsque vous les approchez, vous devez d'abord écouter</a:t>
            </a:r>
          </a:p>
        </p:txBody>
      </p:sp>
      <p:sp>
        <p:nvSpPr>
          <p:cNvPr id="6" name="Slide Image Placeholder 5">
            <a:extLst>
              <a:ext uri="{FF2B5EF4-FFF2-40B4-BE49-F238E27FC236}">
                <a16:creationId xmlns:a16="http://schemas.microsoft.com/office/drawing/2014/main" id="{8FA7EF17-35E4-054C-5F40-3064911468ED}"/>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4D6FF57-67EE-E902-19B3-198D10A78E6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51</a:t>
            </a:fld>
            <a:endParaRPr lang="en-US" sz="1200" dirty="0">
              <a:latin typeface="+mn-lt"/>
            </a:endParaRPr>
          </a:p>
        </p:txBody>
      </p:sp>
    </p:spTree>
    <p:extLst>
      <p:ext uri="{BB962C8B-B14F-4D97-AF65-F5344CB8AC3E}">
        <p14:creationId xmlns:p14="http://schemas.microsoft.com/office/powerpoint/2010/main" val="21092607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Présenter la diapositive</a:t>
            </a:r>
          </a:p>
          <a:p>
            <a:r>
              <a:rPr lang="en-US" i="1" dirty="0"/>
              <a:t>Sachez que les personnes en détresse peuvent avoir du mal à expliquer clairement ce dont elles ont besoin. </a:t>
            </a:r>
          </a:p>
          <a:p>
            <a:r>
              <a:rPr lang="en-US" i="1" dirty="0"/>
              <a:t>Indiquez clairement ce que vous pouvez faire et ce que vous ne pouvez pas faire. </a:t>
            </a:r>
          </a:p>
          <a:p>
            <a:pPr lvl="1"/>
            <a:r>
              <a:rPr lang="en-US" i="1" dirty="0"/>
              <a:t>Par exemple, un </a:t>
            </a:r>
            <a:r>
              <a:rPr lang="en-US" i="1" dirty="0" err="1"/>
              <a:t>gestionnaire</a:t>
            </a:r>
            <a:r>
              <a:rPr lang="en-US" i="1" dirty="0"/>
              <a:t> de </a:t>
            </a:r>
            <a:r>
              <a:rPr lang="en-US" i="1" dirty="0" err="1"/>
              <a:t>cas</a:t>
            </a:r>
            <a:r>
              <a:rPr lang="en-US" i="1" dirty="0"/>
              <a:t> n'est pas un membre du personnel médical ni un psychologue spécialisé. </a:t>
            </a:r>
          </a:p>
          <a:p>
            <a:r>
              <a:rPr lang="en-US" i="1" dirty="0"/>
              <a:t>Nous avons appris les 4 attributs de l'empathie plus tôt dans la journée : prendre du recul, reconnaître les émotions, ne pas juger et communiquer en retour les émotions que vous voyez.</a:t>
            </a:r>
          </a:p>
          <a:p>
            <a:r>
              <a:rPr lang="en-GB" i="1" dirty="0"/>
              <a:t>Nous allons maintenant apprendre différentes techniques pour y parvenir (notamment la normalisation, la validation, la généralisation, la déculpabilisation).</a:t>
            </a:r>
            <a:endParaRPr lang="en-GB" dirty="0"/>
          </a:p>
          <a:p>
            <a:endParaRPr lang="en-BE" dirty="0"/>
          </a:p>
        </p:txBody>
      </p:sp>
      <p:sp>
        <p:nvSpPr>
          <p:cNvPr id="6" name="Slide Image Placeholder 5">
            <a:extLst>
              <a:ext uri="{FF2B5EF4-FFF2-40B4-BE49-F238E27FC236}">
                <a16:creationId xmlns:a16="http://schemas.microsoft.com/office/drawing/2014/main" id="{AD2E20AA-864D-2D2A-3A89-AA1688CFB12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53CD2DE-782C-DA7B-E83F-054A26658A4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52</a:t>
            </a:fld>
            <a:endParaRPr lang="en-US" sz="1200" dirty="0">
              <a:latin typeface="+mn-lt"/>
            </a:endParaRPr>
          </a:p>
        </p:txBody>
      </p:sp>
    </p:spTree>
    <p:extLst>
      <p:ext uri="{BB962C8B-B14F-4D97-AF65-F5344CB8AC3E}">
        <p14:creationId xmlns:p14="http://schemas.microsoft.com/office/powerpoint/2010/main" val="35233327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p:txBody>
      </p:sp>
      <p:sp>
        <p:nvSpPr>
          <p:cNvPr id="6" name="Slide Image Placeholder 5">
            <a:extLst>
              <a:ext uri="{FF2B5EF4-FFF2-40B4-BE49-F238E27FC236}">
                <a16:creationId xmlns:a16="http://schemas.microsoft.com/office/drawing/2014/main" id="{C7092CE9-B468-C190-3915-B3103475584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1FE95D1-C48C-34F7-FA8D-B37D8F478AC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53</a:t>
            </a:fld>
            <a:endParaRPr lang="en-US" sz="1200" dirty="0">
              <a:latin typeface="+mn-lt"/>
            </a:endParaRPr>
          </a:p>
        </p:txBody>
      </p:sp>
    </p:spTree>
    <p:extLst>
      <p:ext uri="{BB962C8B-B14F-4D97-AF65-F5344CB8AC3E}">
        <p14:creationId xmlns:p14="http://schemas.microsoft.com/office/powerpoint/2010/main" val="32772706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p>
          <a:p>
            <a:r>
              <a:rPr lang="en-GB" i="1" dirty="0"/>
              <a:t>Aidez-les à savoir qu'ils ne sont pas seuls</a:t>
            </a:r>
          </a:p>
          <a:p>
            <a:pPr lvl="1"/>
            <a:r>
              <a:rPr lang="en-GB" i="1" dirty="0"/>
              <a:t>Se sentir soutenu, c'est aussi savoir que l'on n'est pas seul. </a:t>
            </a:r>
          </a:p>
          <a:p>
            <a:pPr lvl="1"/>
            <a:r>
              <a:rPr lang="en-GB" i="1" dirty="0"/>
              <a:t>Mettre les enfants en contact avec leur famille, les personnes qui s'occupent d'eux ou d'autres personnes qui s'occupent d'eux et les soutiennent.</a:t>
            </a:r>
            <a:endParaRPr lang="en-US" i="1" dirty="0"/>
          </a:p>
          <a:p>
            <a:r>
              <a:rPr lang="en-US" i="1" dirty="0"/>
              <a:t>Soyez conscient des personnes de votre entourage qui peuvent vous aider</a:t>
            </a:r>
          </a:p>
          <a:p>
            <a:pPr lvl="1"/>
            <a:r>
              <a:rPr lang="en-US" i="1" dirty="0"/>
              <a:t>Connaissez votre rôle et essayez d'obtenir de l'aide pour les enfants et les familles qui ont besoin d'une assistance spéciale. </a:t>
            </a:r>
          </a:p>
          <a:p>
            <a:pPr lvl="1"/>
            <a:r>
              <a:rPr lang="en-US" i="1" dirty="0"/>
              <a:t>Les enfants blessés et les personnes qui s'en occupent doivent être orientés vers le personnel médical. </a:t>
            </a:r>
            <a:endParaRPr lang="en-GB" i="1" dirty="0"/>
          </a:p>
          <a:p>
            <a:pPr lvl="1"/>
            <a:r>
              <a:rPr lang="en-GB" i="1" dirty="0"/>
              <a:t>Si les enfants sont séparés ou non accompagnés, aidez-les à retrouver </a:t>
            </a:r>
            <a:r>
              <a:rPr lang="en-US" i="1" dirty="0"/>
              <a:t>leur famille. Suivez les protocoles de recherche des familles pour les enfants non accompagnés.</a:t>
            </a:r>
          </a:p>
          <a:p>
            <a:pPr lvl="1"/>
            <a:r>
              <a:rPr lang="en-US" i="1" dirty="0"/>
              <a:t>Si un enfant est gravement en détresse, ne le laissez pas seul, orientez-le vers un soutien professionnel si possible.</a:t>
            </a:r>
          </a:p>
          <a:p>
            <a:r>
              <a:rPr lang="en-US" i="1" dirty="0"/>
              <a:t>Garantir l'accès aux services</a:t>
            </a:r>
          </a:p>
          <a:p>
            <a:pPr lvl="1"/>
            <a:r>
              <a:rPr lang="en-US" i="1" dirty="0"/>
              <a:t>Fournir des informations sur ce qui est disponible </a:t>
            </a:r>
          </a:p>
          <a:p>
            <a:pPr lvl="1"/>
            <a:r>
              <a:rPr lang="en-US" i="1" dirty="0"/>
              <a:t>Donnez des informations d'une manière que l'enfant peut comprendre - restez simple.</a:t>
            </a:r>
            <a:endParaRPr lang="en-GB" i="1" dirty="0"/>
          </a:p>
          <a:p>
            <a:pPr lvl="1"/>
            <a:r>
              <a:rPr lang="en-US" i="1" dirty="0"/>
              <a:t>Les enfants et les personnes qui s'occupent d'eux voudront probablement obtenir des informations sur : </a:t>
            </a:r>
          </a:p>
          <a:p>
            <a:pPr lvl="2"/>
            <a:r>
              <a:rPr lang="en-US" i="1" dirty="0"/>
              <a:t>Que s'est-il passé ?</a:t>
            </a:r>
          </a:p>
          <a:p>
            <a:pPr lvl="2"/>
            <a:r>
              <a:rPr lang="en-US" i="1" dirty="0"/>
              <a:t>Comment ils peuvent contacter leur famille ou leurs proches</a:t>
            </a:r>
          </a:p>
          <a:p>
            <a:pPr lvl="2"/>
            <a:r>
              <a:rPr lang="en-US" i="1" dirty="0"/>
              <a:t>Comment ils peuvent se mettre à l'abri et accéder aux services de base, etc.</a:t>
            </a:r>
          </a:p>
        </p:txBody>
      </p:sp>
      <p:sp>
        <p:nvSpPr>
          <p:cNvPr id="6" name="Slide Image Placeholder 5">
            <a:extLst>
              <a:ext uri="{FF2B5EF4-FFF2-40B4-BE49-F238E27FC236}">
                <a16:creationId xmlns:a16="http://schemas.microsoft.com/office/drawing/2014/main" id="{B8AA050E-AB11-6BC4-864C-46145F24E661}"/>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8A3D071-CF9F-28F6-8DF5-EE3D23FA792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54</a:t>
            </a:fld>
            <a:endParaRPr lang="en-US" sz="1200" dirty="0">
              <a:latin typeface="+mn-lt"/>
            </a:endParaRPr>
          </a:p>
        </p:txBody>
      </p:sp>
    </p:spTree>
    <p:extLst>
      <p:ext uri="{BB962C8B-B14F-4D97-AF65-F5344CB8AC3E}">
        <p14:creationId xmlns:p14="http://schemas.microsoft.com/office/powerpoint/2010/main" val="30506101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p>
          <a:p>
            <a:r>
              <a:rPr lang="en-GB" dirty="0"/>
              <a:t>Présenter la diapositive</a:t>
            </a:r>
            <a:endParaRPr lang="en-BE" dirty="0"/>
          </a:p>
        </p:txBody>
      </p:sp>
      <p:sp>
        <p:nvSpPr>
          <p:cNvPr id="6" name="Slide Image Placeholder 5">
            <a:extLst>
              <a:ext uri="{FF2B5EF4-FFF2-40B4-BE49-F238E27FC236}">
                <a16:creationId xmlns:a16="http://schemas.microsoft.com/office/drawing/2014/main" id="{117CDD8E-2088-3AA7-4D9C-9902559555C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3A7CD80-3FFB-D940-4E21-CA9CFD3CA2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55</a:t>
            </a:fld>
            <a:endParaRPr lang="en-US" sz="1200" dirty="0">
              <a:latin typeface="+mn-lt"/>
            </a:endParaRPr>
          </a:p>
        </p:txBody>
      </p:sp>
    </p:spTree>
    <p:extLst>
      <p:ext uri="{BB962C8B-B14F-4D97-AF65-F5344CB8AC3E}">
        <p14:creationId xmlns:p14="http://schemas.microsoft.com/office/powerpoint/2010/main" val="10146269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EXPLICATION</a:t>
            </a:r>
            <a:endParaRPr lang="en-BE" b="1" dirty="0"/>
          </a:p>
          <a:p>
            <a:r>
              <a:rPr lang="en-GB" dirty="0"/>
              <a:t>Présenter la diapositive</a:t>
            </a:r>
          </a:p>
          <a:p>
            <a:r>
              <a:rPr lang="en-US" i="1" dirty="0"/>
              <a:t>À propos de la PSP</a:t>
            </a:r>
          </a:p>
          <a:p>
            <a:pPr lvl="1"/>
            <a:r>
              <a:rPr lang="en-US" i="1" dirty="0"/>
              <a:t>La PSP est un ensemble d'aptitudes et de compétences mises en œuvre pendant et immédiatement après des événements stressants.</a:t>
            </a:r>
          </a:p>
          <a:p>
            <a:pPr lvl="1"/>
            <a:r>
              <a:rPr lang="en-US" i="1" dirty="0"/>
              <a:t>La PSP peut aider à prévenir les problèmes psychologiques à court et à long terme qui peuvent survenir chez les enfants et les familles en détresse. </a:t>
            </a:r>
          </a:p>
          <a:p>
            <a:pPr lvl="1"/>
            <a:r>
              <a:rPr lang="en-US" i="1" dirty="0"/>
              <a:t>La PSP est une approche immédiate pour réduire l'impact à long terme de la détresse. </a:t>
            </a:r>
            <a:endParaRPr lang="en-BE" i="1" dirty="0"/>
          </a:p>
          <a:p>
            <a:r>
              <a:rPr lang="en-US" i="1" dirty="0"/>
              <a:t>Lorsqu'on apporte un soutien immédiat aux enfants en détresse, il est important de : </a:t>
            </a:r>
            <a:endParaRPr lang="en-BE" i="1" dirty="0"/>
          </a:p>
          <a:p>
            <a:pPr lvl="1"/>
            <a:r>
              <a:rPr lang="en-US" i="1" dirty="0"/>
              <a:t>Recherchez les personnes ayant besoin d'une attention immédiate, ainsi que l'environnement pour assurer la sécurité.</a:t>
            </a:r>
            <a:endParaRPr lang="en-BE" i="1" dirty="0"/>
          </a:p>
          <a:p>
            <a:pPr lvl="1"/>
            <a:r>
              <a:rPr lang="en-US" i="1" dirty="0"/>
              <a:t>Écouter et reconnaître les préoccupations des enfants et des responsables d'enfants.</a:t>
            </a:r>
            <a:endParaRPr lang="en-BE" i="1" dirty="0"/>
          </a:p>
          <a:p>
            <a:pPr lvl="1"/>
            <a:r>
              <a:rPr lang="en-US" i="1" dirty="0"/>
              <a:t>Veillez à mettre les enfants et les personnes qui s'occupent d'eux en relation avec les personnes, les ressources et les prestataires de services qui peuvent répondre à leurs besoins.</a:t>
            </a:r>
            <a:endParaRPr lang="en-BE" i="1" dirty="0"/>
          </a:p>
          <a:p>
            <a:r>
              <a:rPr lang="en-US" i="1" dirty="0"/>
              <a:t>Les services de gestion de cas et la PSP ont des objectifs similaires, à savoir répondre aux besoins et accroître le bien-être psychosocial.</a:t>
            </a:r>
            <a:endParaRPr lang="en-BE" i="1" dirty="0"/>
          </a:p>
          <a:p>
            <a:r>
              <a:rPr lang="en-US" i="1" dirty="0"/>
              <a:t>Quelqu'un a-t-il des questions ou des précisions à apporter ?</a:t>
            </a:r>
            <a:endParaRPr lang="en-BE" i="1" dirty="0"/>
          </a:p>
          <a:p>
            <a:r>
              <a:rPr lang="en-US" i="1" dirty="0"/>
              <a:t>Dans la prochaine session, nous clôturerons le module d'aujourd'hui.</a:t>
            </a:r>
            <a:endParaRPr lang="en-BE" i="1" dirty="0"/>
          </a:p>
          <a:p>
            <a:endParaRPr lang="en-BE" dirty="0"/>
          </a:p>
        </p:txBody>
      </p:sp>
      <p:sp>
        <p:nvSpPr>
          <p:cNvPr id="6" name="Slide Image Placeholder 5">
            <a:extLst>
              <a:ext uri="{FF2B5EF4-FFF2-40B4-BE49-F238E27FC236}">
                <a16:creationId xmlns:a16="http://schemas.microsoft.com/office/drawing/2014/main" id="{43FECA5C-D7D5-C2E0-3302-39A249C710F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C170A31-5C3A-F3A6-8FE2-998EF5ACB88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56</a:t>
            </a:fld>
            <a:endParaRPr lang="en-US" sz="1200" dirty="0">
              <a:latin typeface="+mn-lt"/>
            </a:endParaRPr>
          </a:p>
        </p:txBody>
      </p:sp>
    </p:spTree>
    <p:extLst>
      <p:ext uri="{BB962C8B-B14F-4D97-AF65-F5344CB8AC3E}">
        <p14:creationId xmlns:p14="http://schemas.microsoft.com/office/powerpoint/2010/main" val="332131053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5 DURÉE : 0h30</a:t>
            </a:r>
            <a:endParaRPr lang="en-BE" dirty="0"/>
          </a:p>
        </p:txBody>
      </p:sp>
      <p:sp>
        <p:nvSpPr>
          <p:cNvPr id="6" name="Slide Image Placeholder 5">
            <a:extLst>
              <a:ext uri="{FF2B5EF4-FFF2-40B4-BE49-F238E27FC236}">
                <a16:creationId xmlns:a16="http://schemas.microsoft.com/office/drawing/2014/main" id="{8D68F3B4-4C99-D8C6-8702-4509D2C386E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7A668A50-F3C5-B4F4-2101-C12AC6F435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57</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Guidez les participants vers la </a:t>
            </a:r>
            <a:r>
              <a:rPr lang="en-GB" sz="1100" b="1" dirty="0">
                <a:sym typeface="Arial"/>
              </a:rPr>
              <a:t>page 68 du cahier d'exercices : Objectifs d'apprentissage</a:t>
            </a:r>
          </a:p>
          <a:p>
            <a:r>
              <a:rPr lang="en-GB" sz="1100" i="1" dirty="0">
                <a:sym typeface="Arial"/>
              </a:rPr>
              <a:t>Il est important de prendre le temps de revoir les objectifs d'apprentissage (</a:t>
            </a:r>
            <a:r>
              <a:rPr lang="en-GB" sz="1100" b="1" i="1" dirty="0">
                <a:sym typeface="Arial"/>
              </a:rPr>
              <a:t>Cahier de travail page 59</a:t>
            </a:r>
            <a:r>
              <a:rPr lang="en-GB" sz="1100" i="1" dirty="0">
                <a:sym typeface="Arial"/>
              </a:rPr>
              <a:t>) et de réfléchir à vos réalisations à la fin de cette formation. </a:t>
            </a:r>
          </a:p>
          <a:p>
            <a:r>
              <a:rPr lang="en-GB" sz="1100" i="1" dirty="0">
                <a:sym typeface="Arial"/>
              </a:rPr>
              <a:t>Certains objectifs d'apprentissage peuvent nécessiter davantage d'informations, de pratique ou de soutien de la part du superviseur pour être pleinement atteints.</a:t>
            </a:r>
          </a:p>
          <a:p>
            <a:r>
              <a:rPr lang="en-GB" sz="1100" i="1" dirty="0">
                <a:sym typeface="Arial"/>
              </a:rPr>
              <a:t>Regardez la formation d'aujourd'hui et répondez aux questions sur les objectifs d'apprentissage dans leur cahier de travail. </a:t>
            </a:r>
          </a:p>
          <a:p>
            <a:pPr marL="0" indent="0">
              <a:buNone/>
            </a:pPr>
            <a:endParaRPr lang="en-GB" sz="1100" b="1" dirty="0">
              <a:sym typeface="Arial"/>
            </a:endParaRPr>
          </a:p>
          <a:p>
            <a:pPr marL="0" indent="0">
              <a:buNone/>
            </a:pPr>
            <a:r>
              <a:rPr lang="en-GB" sz="1100" b="1" dirty="0">
                <a:sym typeface="Arial"/>
              </a:rPr>
              <a:t>TRAVAIL INDIVIDUEL (5 minutes)</a:t>
            </a:r>
            <a:endParaRPr lang="en-GB" sz="1100" i="1"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DISCUSSION PLÉNIÈRE (5 minutes)</a:t>
            </a:r>
          </a:p>
          <a:p>
            <a:r>
              <a:rPr lang="en-GB" sz="1100" i="1" dirty="0">
                <a:sym typeface="Arial"/>
              </a:rPr>
              <a:t>Quelqu'un voudrait-il partager :</a:t>
            </a:r>
          </a:p>
          <a:p>
            <a:pPr lvl="1"/>
            <a:r>
              <a:rPr lang="en-GB" sz="1100" i="1" dirty="0">
                <a:sym typeface="Arial"/>
              </a:rPr>
              <a:t>Quels sont les objectifs d'apprentissage sur lesquels vous avez besoin de plus d'informations, de pratique ou de soutien pour être pleinement atteints ?</a:t>
            </a:r>
          </a:p>
          <a:p>
            <a:pPr lvl="1"/>
            <a:r>
              <a:rPr lang="en-GB" sz="1100" i="1" dirty="0">
                <a:sym typeface="Arial"/>
              </a:rPr>
              <a:t>Quels sont les objectifs d'apprentissage qui vous inspirent confiance ?</a:t>
            </a:r>
          </a:p>
          <a:p>
            <a:endParaRPr lang="en-GB" sz="1100" i="1" dirty="0">
              <a:sym typeface="Arial"/>
            </a:endParaRPr>
          </a:p>
          <a:p>
            <a:pPr marL="0" indent="0">
              <a:buNone/>
            </a:pPr>
            <a:r>
              <a:rPr lang="en-GB" sz="1100" b="1" dirty="0">
                <a:sym typeface="Arial"/>
              </a:rPr>
              <a:t>INTRODUCTION</a:t>
            </a:r>
          </a:p>
          <a:p>
            <a:r>
              <a:rPr lang="en-GB" sz="1100" dirty="0">
                <a:sym typeface="Arial"/>
              </a:rPr>
              <a:t>Continuez à la </a:t>
            </a:r>
            <a:r>
              <a:rPr lang="en-GB" sz="1100" b="1" dirty="0">
                <a:sym typeface="Arial"/>
              </a:rPr>
              <a:t>page 68 du cahier d'exercices : Réflexion</a:t>
            </a:r>
          </a:p>
          <a:p>
            <a:r>
              <a:rPr lang="en-GB" sz="1100" i="1" dirty="0">
                <a:sym typeface="Arial"/>
              </a:rPr>
              <a:t>Qu'est-ce qui vous a surpris ?</a:t>
            </a:r>
          </a:p>
          <a:p>
            <a:r>
              <a:rPr lang="en-GB" sz="1100" i="1" dirty="0">
                <a:sym typeface="Arial"/>
              </a:rPr>
              <a:t>Qu'est-ce qui était un défi ?</a:t>
            </a:r>
          </a:p>
          <a:p>
            <a:r>
              <a:rPr lang="en-GB" sz="1100" i="1" dirty="0">
                <a:sym typeface="Arial"/>
              </a:rPr>
              <a:t>Sur quoi aimeriez-vous en savoir plus ?</a:t>
            </a:r>
          </a:p>
          <a:p>
            <a:pPr marL="0" indent="0">
              <a:buNone/>
            </a:pPr>
            <a:endParaRPr lang="en-GB" sz="1100" dirty="0">
              <a:sym typeface="Arial"/>
            </a:endParaRPr>
          </a:p>
          <a:p>
            <a:pPr marL="0" indent="0">
              <a:buNone/>
            </a:pPr>
            <a:r>
              <a:rPr lang="en-GB" sz="1100" b="1" dirty="0">
                <a:sym typeface="Arial"/>
              </a:rPr>
              <a:t>TRAVAIL INDIVIDUEL (5 minutes)</a:t>
            </a:r>
          </a:p>
          <a:p>
            <a:pPr marL="0" indent="0">
              <a:buNone/>
            </a:pPr>
            <a:endParaRPr lang="en-GB" sz="1100" dirty="0">
              <a:sym typeface="Arial"/>
            </a:endParaRPr>
          </a:p>
          <a:p>
            <a:pPr marL="0" indent="0">
              <a:buNone/>
            </a:pPr>
            <a:r>
              <a:rPr lang="en-GB" sz="1100" b="1" dirty="0">
                <a:sym typeface="Arial"/>
              </a:rPr>
              <a:t>DISCUSSION PLÉNIÈRE (5 minutes)</a:t>
            </a:r>
          </a:p>
          <a:p>
            <a:r>
              <a:rPr lang="en-GB" sz="1100" i="1" dirty="0">
                <a:sym typeface="Arial"/>
              </a:rPr>
              <a:t>Quelqu'un voudrait-il partager :</a:t>
            </a:r>
          </a:p>
          <a:p>
            <a:pPr lvl="1"/>
            <a:r>
              <a:rPr lang="en-GB" sz="1100" i="1" dirty="0">
                <a:sym typeface="Arial"/>
              </a:rPr>
              <a:t>Quelque chose que vous avez appris aujourd'hui ?</a:t>
            </a:r>
          </a:p>
          <a:p>
            <a:pPr lvl="1"/>
            <a:r>
              <a:rPr lang="en-GB" sz="1100" i="1" dirty="0">
                <a:sym typeface="Arial"/>
              </a:rPr>
              <a:t>Un sujet sur lequel vous voulez en savoir plus ?</a:t>
            </a:r>
          </a:p>
          <a:p>
            <a:r>
              <a:rPr lang="en-GB" sz="1100" i="0" dirty="0">
                <a:sym typeface="Arial"/>
              </a:rPr>
              <a:t>Expliquer quand la formation sur le module suivant commencera.</a:t>
            </a:r>
          </a:p>
          <a:p>
            <a:r>
              <a:rPr lang="en-GB" sz="1100" i="0" dirty="0">
                <a:sym typeface="Arial"/>
              </a:rPr>
              <a:t>Remercier les participants pour leur participation</a:t>
            </a:r>
            <a:endParaRPr lang="en-GB" sz="1100" dirty="0">
              <a:sym typeface="Arial"/>
            </a:endParaRPr>
          </a:p>
        </p:txBody>
      </p:sp>
      <p:sp>
        <p:nvSpPr>
          <p:cNvPr id="6" name="Slide Image Placeholder 5">
            <a:extLst>
              <a:ext uri="{FF2B5EF4-FFF2-40B4-BE49-F238E27FC236}">
                <a16:creationId xmlns:a16="http://schemas.microsoft.com/office/drawing/2014/main" id="{B3631802-25D9-4B41-2AB8-D26BAC5D743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52C867-F88B-F0FC-F301-8ECEC5B052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58</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INTRODUCTION</a:t>
            </a:r>
            <a:endParaRPr lang="en-US" b="1" i="1" dirty="0">
              <a:sym typeface="Arial"/>
            </a:endParaRPr>
          </a:p>
          <a:p>
            <a:r>
              <a:rPr lang="en-US" i="1" dirty="0"/>
              <a:t>C'est un exercice que l'on peut utiliser lorsque l'on se sent en colère, irrité, frustré ou contrarié.</a:t>
            </a:r>
          </a:p>
          <a:p>
            <a:r>
              <a:rPr lang="en-US" i="1" dirty="0"/>
              <a:t>Il peut être utile lorsque vous vous sentez bloqué ou que vous avez besoin de vous débarrasser d'un sentiment et de réinitialiser. </a:t>
            </a:r>
            <a:endParaRPr lang="en-US" i="1" dirty="0">
              <a:sym typeface="Arial"/>
            </a:endParaRPr>
          </a:p>
          <a:p>
            <a:endParaRPr lang="en-US"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EXERCICE DE SOIN PERSONNEL (tractions, 10 minutes)</a:t>
            </a:r>
            <a:endParaRPr lang="en-GB" dirty="0"/>
          </a:p>
          <a:p>
            <a:r>
              <a:rPr lang="en-US" dirty="0"/>
              <a:t>Dites les affirmations suivantes et faites-le aussi avec les participants.</a:t>
            </a:r>
          </a:p>
          <a:p>
            <a:r>
              <a:rPr lang="en-US" i="1" dirty="0"/>
              <a:t>Levez les deux mains au-dessus de votre tête et serrez les poings fortement. </a:t>
            </a:r>
          </a:p>
          <a:p>
            <a:r>
              <a:rPr lang="en-US" i="1" dirty="0"/>
              <a:t>Prenez une grande inspiration et retenez-la avec les mains toujours serrées au-dessus de votre tête.</a:t>
            </a:r>
          </a:p>
          <a:p>
            <a:r>
              <a:rPr lang="en-US" i="1" dirty="0"/>
              <a:t>Tirez vers le bas avec vos bras et gardez les coudes pointés vers le bas, les mains toujours serrées pendant que vous expirez par la bouche.</a:t>
            </a:r>
          </a:p>
          <a:p>
            <a:r>
              <a:rPr lang="en-US" i="1" dirty="0"/>
              <a:t>Terminez votre expiration en pliant doucement les genoux et ouvrez les mains, les bras pointant vers le bas sur les côtés.</a:t>
            </a:r>
          </a:p>
          <a:p>
            <a:r>
              <a:rPr lang="en-US" dirty="0"/>
              <a:t>Répétez cette opération 3 à 5 fois</a:t>
            </a:r>
          </a:p>
          <a:p>
            <a:endParaRPr lang="en-US" dirty="0">
              <a:sym typeface="Arial"/>
            </a:endParaRPr>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4DD2F742-B8F7-100C-073C-9A2714BF1EB7}"/>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D6A82913-21DB-5101-D1D2-A79271956E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59</a:t>
            </a:fld>
            <a:endParaRPr lang="en-US" sz="1200" dirty="0">
              <a:latin typeface="+mn-lt"/>
            </a:endParaRPr>
          </a:p>
        </p:txBody>
      </p:sp>
    </p:spTree>
    <p:extLst>
      <p:ext uri="{BB962C8B-B14F-4D97-AF65-F5344CB8AC3E}">
        <p14:creationId xmlns:p14="http://schemas.microsoft.com/office/powerpoint/2010/main" val="1888103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dirty="0"/>
              <a:t>Guidez les participants vers la </a:t>
            </a:r>
            <a:r>
              <a:rPr lang="en-GB" b="1" dirty="0"/>
              <a:t>page 59 du cahier d'exercices : Récapitulation</a:t>
            </a:r>
          </a:p>
          <a:p>
            <a:r>
              <a:rPr lang="en-GB" i="1" dirty="0"/>
              <a:t>Énumérez les différentes techniques de communication abordées dans le module 3</a:t>
            </a:r>
          </a:p>
          <a:p>
            <a:pPr marL="0" indent="0">
              <a:buNone/>
            </a:pPr>
            <a:endParaRPr lang="en-GB" dirty="0"/>
          </a:p>
          <a:p>
            <a:pPr marL="0" indent="0">
              <a:buNone/>
            </a:pPr>
            <a:r>
              <a:rPr lang="en-GB" b="1" dirty="0"/>
              <a:t>TRAVAIL INDIVIDUEL (10 minutes)</a:t>
            </a:r>
            <a:endParaRPr lang="en-GB" dirty="0"/>
          </a:p>
          <a:p>
            <a:pPr marL="0" indent="0">
              <a:buNone/>
            </a:pPr>
            <a:endParaRPr lang="en-GB" dirty="0"/>
          </a:p>
          <a:p>
            <a:pPr marL="0" indent="0">
              <a:buNone/>
            </a:pPr>
            <a:r>
              <a:rPr lang="en-GB" b="1" dirty="0"/>
              <a:t>DISCUSSION PLÉNIÈRE (5 minutes)</a:t>
            </a:r>
          </a:p>
          <a:p>
            <a:r>
              <a:rPr lang="en-GB" dirty="0"/>
              <a:t>Demandez à des volontaires de partager leurs réponses</a:t>
            </a:r>
          </a:p>
          <a:p>
            <a:r>
              <a:rPr lang="en-GB" dirty="0"/>
              <a:t>Examiner et compléter les réponses</a:t>
            </a:r>
          </a:p>
          <a:p>
            <a:r>
              <a:rPr lang="en-GB" i="1" dirty="0"/>
              <a:t>Dans le module d'aujourd'hui, nous allons apprendre et pratiquer les </a:t>
            </a:r>
            <a:r>
              <a:rPr lang="en-GB" i="1" dirty="0" err="1"/>
              <a:t>compétences</a:t>
            </a:r>
            <a:r>
              <a:rPr lang="en-GB" i="1" dirty="0"/>
              <a:t> SPS</a:t>
            </a:r>
          </a:p>
          <a:p>
            <a:r>
              <a:rPr lang="en-GB" i="1" dirty="0"/>
              <a:t>Pour ce faire, nous utiliserons nos compétences en matière de communication, car elles sont importantes dans le cadre du soutien psychosocial. </a:t>
            </a:r>
            <a:endParaRPr lang="en-BE" i="1" dirty="0"/>
          </a:p>
        </p:txBody>
      </p:sp>
      <p:sp>
        <p:nvSpPr>
          <p:cNvPr id="6" name="Slide Image Placeholder 5">
            <a:extLst>
              <a:ext uri="{FF2B5EF4-FFF2-40B4-BE49-F238E27FC236}">
                <a16:creationId xmlns:a16="http://schemas.microsoft.com/office/drawing/2014/main" id="{230AD74F-3927-FD1E-B56A-E3737B32438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355217E-D3DB-DDB9-8485-D6437F34A7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2296811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DURÉE : 1h20</a:t>
            </a:r>
          </a:p>
          <a:p>
            <a:pPr marL="0" indent="0">
              <a:buNone/>
            </a:pPr>
            <a:r>
              <a:rPr lang="en-GB" i="1" dirty="0"/>
              <a:t>______________________________________________________________________________</a:t>
            </a:r>
          </a:p>
          <a:p>
            <a:pPr marL="0" indent="0">
              <a:buNone/>
            </a:pPr>
            <a:endParaRPr lang="en-GB" i="1" dirty="0"/>
          </a:p>
          <a:p>
            <a:pPr marL="0" indent="0">
              <a:buNone/>
            </a:pPr>
            <a:r>
              <a:rPr lang="en-GB" b="1" dirty="0"/>
              <a:t>EXPLICATION</a:t>
            </a:r>
          </a:p>
          <a:p>
            <a:r>
              <a:rPr lang="en-GB" i="1" dirty="0"/>
              <a:t>Tout d'abord, nous allons prendre le temps de comprendre le concept de santé mentale et de bien-être psychosocial et pourquoi il est si important pour les enfants dans les contextes humanitaires.</a:t>
            </a:r>
          </a:p>
        </p:txBody>
      </p:sp>
      <p:sp>
        <p:nvSpPr>
          <p:cNvPr id="6" name="Slide Image Placeholder 5">
            <a:extLst>
              <a:ext uri="{FF2B5EF4-FFF2-40B4-BE49-F238E27FC236}">
                <a16:creationId xmlns:a16="http://schemas.microsoft.com/office/drawing/2014/main" id="{74A375D2-9782-7BC4-1031-3A7514ADB02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A0B5A66-0072-6399-B8A3-381DFC3B17B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extLst>
      <p:ext uri="{BB962C8B-B14F-4D97-AF65-F5344CB8AC3E}">
        <p14:creationId xmlns:p14="http://schemas.microsoft.com/office/powerpoint/2010/main" val="2796182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Nous allons commencer par un rapide brainstorming sur la santé mentale. </a:t>
            </a:r>
          </a:p>
          <a:p>
            <a:r>
              <a:rPr lang="en-GB" dirty="0"/>
              <a:t>Guidez les participants vers la </a:t>
            </a:r>
            <a:r>
              <a:rPr lang="en-GB" b="1" dirty="0"/>
              <a:t>page 60 du cahier d'exercices : nuage de mots "santé mentale".</a:t>
            </a:r>
          </a:p>
          <a:p>
            <a:r>
              <a:rPr lang="en-GB" i="1" dirty="0"/>
              <a:t>Remplissez votre nuage de mots ou de courtes phrases qui vous viennent à l'esprit lorsque vous pensez librement à la santé mentale. </a:t>
            </a:r>
          </a:p>
          <a:p>
            <a:pPr marL="0" indent="0">
              <a:buNone/>
            </a:pPr>
            <a:endParaRPr lang="en-GB" dirty="0"/>
          </a:p>
          <a:p>
            <a:pPr marL="0" indent="0">
              <a:buNone/>
            </a:pPr>
            <a:r>
              <a:rPr lang="en-GB" b="1" dirty="0"/>
              <a:t>TRAVAIL INDIVIDUEL (5 minutes)</a:t>
            </a:r>
          </a:p>
          <a:p>
            <a:pPr lvl="0"/>
            <a:r>
              <a:rPr lang="en-GB" dirty="0"/>
              <a:t>Pendant ce temps, dessinez un grand nuage sur un tableau à feuilles et distribuez des marqueurs aux participants.</a:t>
            </a:r>
          </a:p>
          <a:p>
            <a:pPr marL="0" lvl="0" indent="0">
              <a:buNone/>
            </a:pPr>
            <a:endParaRPr lang="en-GB" dirty="0"/>
          </a:p>
          <a:p>
            <a:pPr marL="0" lvl="0" indent="0">
              <a:buNone/>
            </a:pPr>
            <a:r>
              <a:rPr lang="en-GB" b="1" dirty="0"/>
              <a:t>DISCUSSION PLÉNIÈRE (15 minutes)</a:t>
            </a:r>
          </a:p>
          <a:p>
            <a:r>
              <a:rPr lang="en-GB" i="1" dirty="0"/>
              <a:t>Prenez un marqueur et écrivez un ou deux de vos mots dans le nuage de mots sur le tableau de conférence.</a:t>
            </a:r>
          </a:p>
          <a:p>
            <a:pPr lvl="1"/>
            <a:r>
              <a:rPr lang="en-GB" dirty="0"/>
              <a:t>Comme il s'agit d'un exercice d'association libre, ne demandez pas aux participants de remplir le nuage de mots un par un, car cela risquerait de mettre trop l'accent sur la personne qui écrit. </a:t>
            </a:r>
          </a:p>
          <a:p>
            <a:pPr lvl="1"/>
            <a:r>
              <a:rPr lang="en-GB" dirty="0"/>
              <a:t>Permettez à cet exercice d'être un peu chaotique. </a:t>
            </a:r>
          </a:p>
          <a:p>
            <a:pPr lvl="1"/>
            <a:r>
              <a:rPr lang="en-GB" dirty="0"/>
              <a:t>Si le groupe est important (+15 participants), vous pouvez les diviser en petits groupes (3 ou 4 participants) qui prendront un marqueur et rempliront le nuage avec leurs mots. </a:t>
            </a:r>
          </a:p>
          <a:p>
            <a:r>
              <a:rPr lang="en-GB" dirty="0"/>
              <a:t>Dressez une liste et résumez les mots que les participants ont notés dans le nuage de mots. </a:t>
            </a:r>
          </a:p>
          <a:p>
            <a:pPr lvl="0"/>
            <a:r>
              <a:rPr lang="en-GB" i="1" dirty="0"/>
              <a:t>La santé mentale est notre bien-être émotionnel, psychologique et social. </a:t>
            </a:r>
          </a:p>
          <a:p>
            <a:pPr lvl="1"/>
            <a:r>
              <a:rPr lang="en-GB" i="1" dirty="0"/>
              <a:t>Elle affecte notre façon de penser, de ressentir et d'agir. </a:t>
            </a:r>
          </a:p>
          <a:p>
            <a:pPr lvl="1"/>
            <a:r>
              <a:rPr lang="en-GB" i="1" dirty="0"/>
              <a:t>Il détermine la façon dont nous gérons le stress, les relations avec les autres et les choix que nous faisons. </a:t>
            </a:r>
          </a:p>
          <a:p>
            <a:pPr lvl="0"/>
            <a:r>
              <a:rPr lang="en-GB" i="1" dirty="0"/>
              <a:t>La santé mentale est importante à chaque étape de la vie, de la naissance à l'enfance, de l'adolescence à l'âge adulte.</a:t>
            </a:r>
          </a:p>
        </p:txBody>
      </p:sp>
      <p:sp>
        <p:nvSpPr>
          <p:cNvPr id="6" name="Slide Image Placeholder 5">
            <a:extLst>
              <a:ext uri="{FF2B5EF4-FFF2-40B4-BE49-F238E27FC236}">
                <a16:creationId xmlns:a16="http://schemas.microsoft.com/office/drawing/2014/main" id="{15792B50-70EA-57AB-4AFA-F6CC5217675B}"/>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6EB7A9C-4FE7-0DA5-E433-FDF1D9725A1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extLst>
      <p:ext uri="{BB962C8B-B14F-4D97-AF65-F5344CB8AC3E}">
        <p14:creationId xmlns:p14="http://schemas.microsoft.com/office/powerpoint/2010/main" val="1589736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DISCUSSION PLÉNIÈRE</a:t>
            </a:r>
          </a:p>
          <a:p>
            <a:r>
              <a:rPr lang="en-GB" i="1" dirty="0"/>
              <a:t>Il existe de nombreuses définitions différentes de la santé mentale, mais elles ont toutes deux points essentiels en commun</a:t>
            </a:r>
          </a:p>
          <a:p>
            <a:r>
              <a:rPr lang="en-GB" dirty="0"/>
              <a:t>Présenter la diapositive</a:t>
            </a:r>
          </a:p>
          <a:p>
            <a:r>
              <a:rPr lang="en-GB" i="1" dirty="0"/>
              <a:t>Pourquoi la santé mentale est-elle importante dans la gestion des cas ?</a:t>
            </a:r>
          </a:p>
          <a:p>
            <a:pPr lvl="0"/>
            <a:r>
              <a:rPr lang="en-GB" i="1" dirty="0"/>
              <a:t>Comment un enfant qui n'est pas en bonne santé mentale peut-il se sentir, se développer et se comporter ?</a:t>
            </a:r>
          </a:p>
          <a:p>
            <a:pPr lvl="1"/>
            <a:r>
              <a:rPr lang="en-GB" dirty="0"/>
              <a:t>Réponses possibles :</a:t>
            </a:r>
          </a:p>
          <a:p>
            <a:pPr lvl="2"/>
            <a:r>
              <a:rPr lang="en-GB" dirty="0"/>
              <a:t>Sentiment de stress ou de détresse</a:t>
            </a:r>
          </a:p>
          <a:p>
            <a:pPr lvl="2"/>
            <a:r>
              <a:rPr lang="en-GB" dirty="0"/>
              <a:t>Ressentir des émotions négatives intenses (tristesse, colère,...)</a:t>
            </a:r>
          </a:p>
          <a:p>
            <a:pPr lvl="2"/>
            <a:r>
              <a:rPr lang="en-GB" dirty="0"/>
              <a:t>Arrêt ou ralentissement du développement</a:t>
            </a:r>
          </a:p>
          <a:p>
            <a:pPr lvl="2"/>
            <a:r>
              <a:rPr lang="en-GB" dirty="0"/>
              <a:t>Régression</a:t>
            </a:r>
          </a:p>
          <a:p>
            <a:pPr lvl="2"/>
            <a:r>
              <a:rPr lang="en-GB" dirty="0"/>
              <a:t>Plaintes de santé physique</a:t>
            </a:r>
          </a:p>
          <a:p>
            <a:pPr lvl="2"/>
            <a:r>
              <a:rPr lang="en-GB" dirty="0"/>
              <a:t>Fatigue</a:t>
            </a:r>
          </a:p>
          <a:p>
            <a:pPr lvl="2"/>
            <a:r>
              <a:rPr lang="en-GB" dirty="0"/>
              <a:t>Retrait de </a:t>
            </a:r>
            <a:r>
              <a:rPr lang="en-GB" dirty="0" err="1"/>
              <a:t>l'intéraction</a:t>
            </a:r>
            <a:r>
              <a:rPr lang="en-GB" dirty="0"/>
              <a:t> avec les autres</a:t>
            </a:r>
          </a:p>
          <a:p>
            <a:pPr lvl="2"/>
            <a:r>
              <a:rPr lang="en-GB" dirty="0"/>
              <a:t>Isolation</a:t>
            </a:r>
          </a:p>
          <a:p>
            <a:pPr lvl="2"/>
            <a:r>
              <a:rPr lang="en-GB" dirty="0"/>
              <a:t>Mauvais résultats scolaires</a:t>
            </a:r>
          </a:p>
          <a:p>
            <a:pPr marL="0" indent="0">
              <a:buNone/>
            </a:pPr>
            <a:endParaRPr lang="en-GB" dirty="0"/>
          </a:p>
          <a:p>
            <a:pPr marL="0" indent="0">
              <a:buNone/>
            </a:pPr>
            <a:r>
              <a:rPr lang="en-GB" b="1" dirty="0"/>
              <a:t>EXPLICATION</a:t>
            </a:r>
          </a:p>
          <a:p>
            <a:r>
              <a:rPr lang="en-GB" i="1" dirty="0"/>
              <a:t>La santé mentale est un élément clé de la gestion des dossiers de protection de l'enfance. </a:t>
            </a:r>
          </a:p>
          <a:p>
            <a:pPr lvl="1"/>
            <a:r>
              <a:rPr lang="en-GB" i="1" dirty="0"/>
              <a:t>Un </a:t>
            </a:r>
            <a:r>
              <a:rPr lang="en-GB" i="1" dirty="0" err="1"/>
              <a:t>gestionnaire</a:t>
            </a:r>
            <a:r>
              <a:rPr lang="en-GB" i="1" dirty="0"/>
              <a:t> de </a:t>
            </a:r>
            <a:r>
              <a:rPr lang="en-GB" i="1" dirty="0" err="1"/>
              <a:t>cas</a:t>
            </a:r>
            <a:r>
              <a:rPr lang="en-GB" i="1" dirty="0"/>
              <a:t> évaluera la santé et le bien-être d'un enfant lorsqu'il comprendra la situation et les besoins de l'enfant. </a:t>
            </a:r>
          </a:p>
          <a:p>
            <a:pPr lvl="1"/>
            <a:r>
              <a:rPr lang="en-GB" i="1" dirty="0"/>
              <a:t>Sur cette base, le </a:t>
            </a:r>
            <a:r>
              <a:rPr lang="en-GB" i="1" dirty="0" err="1"/>
              <a:t>gestionnaire</a:t>
            </a:r>
            <a:r>
              <a:rPr lang="en-GB" i="1" dirty="0"/>
              <a:t> de </a:t>
            </a:r>
            <a:r>
              <a:rPr lang="en-GB" i="1" dirty="0" err="1"/>
              <a:t>cas</a:t>
            </a:r>
            <a:r>
              <a:rPr lang="en-GB" i="1" dirty="0"/>
              <a:t> planifiera et mettra en œuvre des actions visant à favoriser la santé et le bien-être de l'enfant. </a:t>
            </a:r>
          </a:p>
        </p:txBody>
      </p:sp>
      <p:sp>
        <p:nvSpPr>
          <p:cNvPr id="6" name="Slide Image Placeholder 5">
            <a:extLst>
              <a:ext uri="{FF2B5EF4-FFF2-40B4-BE49-F238E27FC236}">
                <a16:creationId xmlns:a16="http://schemas.microsoft.com/office/drawing/2014/main" id="{35DCBCAA-1D05-2BC6-367E-DC4B7D9B921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F6F03813-0292-EDE3-475E-DB4B1B8103E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extLst>
      <p:ext uri="{BB962C8B-B14F-4D97-AF65-F5344CB8AC3E}">
        <p14:creationId xmlns:p14="http://schemas.microsoft.com/office/powerpoint/2010/main" val="2555196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77D7-6080-A08F-E7A2-6E31F007EF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A5592584-E5C7-53AD-6C44-E07399C723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C585D13C-7C34-48BC-5BD2-4A1FCCF293F2}"/>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85315D38-3B3A-14E6-CE29-6D1D6A81D86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ADADC26-8840-C548-EF89-A25A9E260AE1}"/>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61382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E28F7-30B0-8898-2752-6ADDBEED1B86}"/>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A6498D42-1135-BE37-078C-CB4C931F9C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675D7F8-17C6-7948-9B93-4821534A4CE2}"/>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BAF0F023-76ED-457B-44D1-51C1C3CB53F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564F491-03E8-701F-5C68-A7B8F5890ED6}"/>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3812276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A38281-39C7-C070-7FA9-D9207B3AD1E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D5B8CB33-5C21-0068-F44E-32717EE36E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6E2AC92-42B5-51EC-9E13-EE894B0E6DBD}"/>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6CDFBAD7-D328-9FEE-FFC3-C90E4258D40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BB2AC14-C23F-B42A-F36F-66ED3A20CD29}"/>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3770757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6676325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603116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565304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err="1">
                <a:solidFill>
                  <a:schemeClr val="bg2">
                    <a:lumMod val="75000"/>
                  </a:schemeClr>
                </a:solidFill>
                <a:latin typeface="+mn-lt"/>
                <a:ea typeface="Calibri"/>
                <a:cs typeface="Calibri"/>
                <a:sym typeface="Calibri"/>
              </a:rPr>
              <a:t>Niveau</a:t>
            </a:r>
            <a:r>
              <a:rPr lang="en-US" sz="1400" b="0" i="0" u="none" strike="noStrike" cap="none" dirty="0">
                <a:solidFill>
                  <a:schemeClr val="bg2">
                    <a:lumMod val="75000"/>
                  </a:schemeClr>
                </a:solidFill>
                <a:latin typeface="+mn-lt"/>
                <a:ea typeface="Calibri"/>
                <a:cs typeface="Calibri"/>
                <a:sym typeface="Calibri"/>
              </a:rPr>
              <a:t> 1 Module 4: </a:t>
            </a:r>
            <a:r>
              <a:rPr lang="en-US" sz="1400" b="1" i="0" u="none" strike="noStrike" cap="none" dirty="0" err="1">
                <a:solidFill>
                  <a:schemeClr val="bg2">
                    <a:lumMod val="75000"/>
                  </a:schemeClr>
                </a:solidFill>
                <a:latin typeface="+mn-lt"/>
                <a:ea typeface="Calibri"/>
                <a:cs typeface="Calibri"/>
                <a:sym typeface="Calibri"/>
              </a:rPr>
              <a:t>Santé</a:t>
            </a:r>
            <a:r>
              <a:rPr lang="en-US" sz="1400" b="1" i="0" u="none" strike="noStrike" cap="none" dirty="0">
                <a:solidFill>
                  <a:schemeClr val="bg2">
                    <a:lumMod val="75000"/>
                  </a:schemeClr>
                </a:solidFill>
                <a:latin typeface="+mn-lt"/>
                <a:ea typeface="Calibri"/>
                <a:cs typeface="Calibri"/>
                <a:sym typeface="Calibri"/>
              </a:rPr>
              <a:t> </a:t>
            </a:r>
            <a:r>
              <a:rPr lang="en-US" sz="1400" b="1" i="0" u="none" strike="noStrike" cap="none" dirty="0" err="1">
                <a:solidFill>
                  <a:schemeClr val="bg2">
                    <a:lumMod val="75000"/>
                  </a:schemeClr>
                </a:solidFill>
                <a:latin typeface="+mn-lt"/>
                <a:ea typeface="Calibri"/>
                <a:cs typeface="Calibri"/>
                <a:sym typeface="Calibri"/>
              </a:rPr>
              <a:t>Mentale</a:t>
            </a:r>
            <a:r>
              <a:rPr lang="en-US" sz="1400" b="1" i="0" u="none" strike="noStrike" cap="none" dirty="0">
                <a:solidFill>
                  <a:schemeClr val="bg2">
                    <a:lumMod val="75000"/>
                  </a:schemeClr>
                </a:solidFill>
                <a:latin typeface="+mn-lt"/>
                <a:ea typeface="Calibri"/>
                <a:cs typeface="Calibri"/>
                <a:sym typeface="Calibri"/>
              </a:rPr>
              <a:t> et </a:t>
            </a:r>
            <a:r>
              <a:rPr lang="en-US" sz="1400" b="1" i="0" u="none" strike="noStrike" cap="none" dirty="0" err="1">
                <a:solidFill>
                  <a:schemeClr val="bg2">
                    <a:lumMod val="75000"/>
                  </a:schemeClr>
                </a:solidFill>
                <a:latin typeface="+mn-lt"/>
                <a:ea typeface="Calibri"/>
                <a:cs typeface="Calibri"/>
                <a:sym typeface="Calibri"/>
              </a:rPr>
              <a:t>Soutien</a:t>
            </a:r>
            <a:r>
              <a:rPr lang="en-US" sz="1400" b="1" i="0" u="none" strike="noStrike" cap="none" dirty="0">
                <a:solidFill>
                  <a:schemeClr val="bg2">
                    <a:lumMod val="75000"/>
                  </a:schemeClr>
                </a:solidFill>
                <a:latin typeface="+mn-lt"/>
                <a:ea typeface="Calibri"/>
                <a:cs typeface="Calibri"/>
                <a:sym typeface="Calibri"/>
              </a:rPr>
              <a:t> Psychosocial </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4"/>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136325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24D3F-A70C-72BB-7776-672A58EBA40D}"/>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E536247B-E03B-2CB8-6684-3A731D19CA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713CAC46-FE69-7097-69E7-4023944248C6}"/>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1A74236D-CE02-FFE3-D620-364159C50BFC}"/>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A3DCBC4-F5B7-4741-A82D-BD3E7B135797}"/>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364405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5E3BA-8CA7-FAED-CB3E-71FC0A3BD7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9008DE03-8769-ED02-E454-63472F009E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B46DF7-7E98-ED90-C02D-617BBF858810}"/>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4E91C7FD-846B-A445-AED3-A0EE5975B8F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95C1990-E8D0-5B87-33B7-B0962BD42B29}"/>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1178071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214C8-F581-F58E-F2D3-566633550C89}"/>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FA82D4D2-D829-2A77-9B41-E5AE987BD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39423681-AC67-D52B-F985-AFCFA41CE1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2BF54242-41D7-5B96-02EF-C6BC5929FFCC}"/>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6" name="Footer Placeholder 5">
            <a:extLst>
              <a:ext uri="{FF2B5EF4-FFF2-40B4-BE49-F238E27FC236}">
                <a16:creationId xmlns:a16="http://schemas.microsoft.com/office/drawing/2014/main" id="{682F876B-0D4A-10D1-92D6-2C078CF00EE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C8B63106-DEA0-786F-7CFB-A737C31E8D5D}"/>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2444153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52AD1-2959-8F4B-59BF-48779CDA7034}"/>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615A8AF7-2FA6-AD76-6819-58A3879D49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058206-CAC4-AEB3-7838-A684CA013D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92769792-B3C9-DA81-F8A5-3C568B75F9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7344D7-47C2-F1AF-F874-B4DF4AAD43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AC1142C0-B36D-D3E7-ABCD-F16316D226D0}"/>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8" name="Footer Placeholder 7">
            <a:extLst>
              <a:ext uri="{FF2B5EF4-FFF2-40B4-BE49-F238E27FC236}">
                <a16:creationId xmlns:a16="http://schemas.microsoft.com/office/drawing/2014/main" id="{46EA8C2E-8B34-46B4-4A36-D536816F4DDC}"/>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AB8B044C-2BC3-12C5-0E21-48BA28393815}"/>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413270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2A991-02D1-62F4-014F-8D8305ED710D}"/>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7B7000C8-E0DF-AB96-ABE4-A21732FC1758}"/>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4" name="Footer Placeholder 3">
            <a:extLst>
              <a:ext uri="{FF2B5EF4-FFF2-40B4-BE49-F238E27FC236}">
                <a16:creationId xmlns:a16="http://schemas.microsoft.com/office/drawing/2014/main" id="{95712E82-B570-F69B-4005-EAC776BA665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1C0E038F-7094-D6B3-9DF5-418016EF9183}"/>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283134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DCFA3-3CE7-769E-8FE3-D55F01AA6305}"/>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3" name="Footer Placeholder 2">
            <a:extLst>
              <a:ext uri="{FF2B5EF4-FFF2-40B4-BE49-F238E27FC236}">
                <a16:creationId xmlns:a16="http://schemas.microsoft.com/office/drawing/2014/main" id="{C48EEDB0-D288-064D-9A57-704E4BD5E15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6C055E45-4C12-62D4-B941-C9998D9B0D45}"/>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2037236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C2A18-6456-C485-EF74-28DD92A6AC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07961D49-F8FC-CE1D-F14E-ACE8F024BC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FA2EA5C1-48A2-B64B-3219-23C254CBC1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F008AF-BF1C-F12A-BF02-A8F035D6C734}"/>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6" name="Footer Placeholder 5">
            <a:extLst>
              <a:ext uri="{FF2B5EF4-FFF2-40B4-BE49-F238E27FC236}">
                <a16:creationId xmlns:a16="http://schemas.microsoft.com/office/drawing/2014/main" id="{74269E1D-E0BD-70C8-A6E8-15C594C9426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D8114EE-3AD2-5FEF-EF05-EB4E417A5B69}"/>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63925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F5D6D-4B9E-868A-0A67-949DF4C4A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73AF13ED-B69E-FEEA-0EE4-A2539876A6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4629C7AC-1F05-E7C4-D2B5-CA0F4FBB0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87AB6D-847E-AA75-9AAC-601928F8DF30}"/>
              </a:ext>
            </a:extLst>
          </p:cNvPr>
          <p:cNvSpPr>
            <a:spLocks noGrp="1"/>
          </p:cNvSpPr>
          <p:nvPr>
            <p:ph type="dt" sz="half" idx="10"/>
          </p:nvPr>
        </p:nvSpPr>
        <p:spPr/>
        <p:txBody>
          <a:bodyPr/>
          <a:lstStyle/>
          <a:p>
            <a:fld id="{929A1548-76CB-4D4E-A92E-EB33D3F1F800}" type="datetimeFigureOut">
              <a:rPr lang="en-BE" smtClean="0"/>
              <a:t>05/04/2023</a:t>
            </a:fld>
            <a:endParaRPr lang="en-BE"/>
          </a:p>
        </p:txBody>
      </p:sp>
      <p:sp>
        <p:nvSpPr>
          <p:cNvPr id="6" name="Footer Placeholder 5">
            <a:extLst>
              <a:ext uri="{FF2B5EF4-FFF2-40B4-BE49-F238E27FC236}">
                <a16:creationId xmlns:a16="http://schemas.microsoft.com/office/drawing/2014/main" id="{F6300607-3A50-A122-567D-B90528E34DE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169275A-BC69-5955-F696-BEA3363C2A40}"/>
              </a:ext>
            </a:extLst>
          </p:cNvPr>
          <p:cNvSpPr>
            <a:spLocks noGrp="1"/>
          </p:cNvSpPr>
          <p:nvPr>
            <p:ph type="sldNum" sz="quarter" idx="12"/>
          </p:nvPr>
        </p:nvSpPr>
        <p:spPr/>
        <p:txBody>
          <a:bodyPr/>
          <a:lstStyle/>
          <a:p>
            <a:fld id="{22AA5387-D30E-4B4C-96BB-FA1B416C4329}" type="slidenum">
              <a:rPr lang="en-BE" smtClean="0"/>
              <a:t>‹#›</a:t>
            </a:fld>
            <a:endParaRPr lang="en-BE"/>
          </a:p>
        </p:txBody>
      </p:sp>
    </p:spTree>
    <p:extLst>
      <p:ext uri="{BB962C8B-B14F-4D97-AF65-F5344CB8AC3E}">
        <p14:creationId xmlns:p14="http://schemas.microsoft.com/office/powerpoint/2010/main" val="105096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D98079-7F19-831F-49A8-C9A5C962B8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Cliquez pour modifier le style du titre principal</a:t>
            </a:r>
            <a:endParaRPr lang="en-BE"/>
          </a:p>
        </p:txBody>
      </p:sp>
      <p:sp>
        <p:nvSpPr>
          <p:cNvPr id="3" name="Text Placeholder 2">
            <a:extLst>
              <a:ext uri="{FF2B5EF4-FFF2-40B4-BE49-F238E27FC236}">
                <a16:creationId xmlns:a16="http://schemas.microsoft.com/office/drawing/2014/main" id="{ACD5A56F-E742-6772-0C9A-EA59BF11A2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Cliquez pour modifier les styles du texte principal</a:t>
            </a:r>
          </a:p>
          <a:p>
            <a:pPr lvl="1"/>
            <a:r>
              <a:rPr lang="en-US"/>
              <a:t>Deuxième niveau</a:t>
            </a:r>
          </a:p>
          <a:p>
            <a:pPr lvl="2"/>
            <a:r>
              <a:rPr lang="en-US"/>
              <a:t>Troisième niveau</a:t>
            </a:r>
          </a:p>
          <a:p>
            <a:pPr lvl="3"/>
            <a:r>
              <a:rPr lang="en-US"/>
              <a:t>Quatrième niveau</a:t>
            </a:r>
          </a:p>
          <a:p>
            <a:pPr lvl="4"/>
            <a:r>
              <a:rPr lang="en-US"/>
              <a:t>Cinquième niveau</a:t>
            </a:r>
            <a:endParaRPr lang="en-BE"/>
          </a:p>
        </p:txBody>
      </p:sp>
      <p:sp>
        <p:nvSpPr>
          <p:cNvPr id="4" name="Date Placeholder 3">
            <a:extLst>
              <a:ext uri="{FF2B5EF4-FFF2-40B4-BE49-F238E27FC236}">
                <a16:creationId xmlns:a16="http://schemas.microsoft.com/office/drawing/2014/main" id="{FE553AAE-0392-B65C-7A4F-64511D1637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A1548-76CB-4D4E-A92E-EB33D3F1F800}" type="datetimeFigureOut">
              <a:rPr lang="en-BE" smtClean="0"/>
              <a:t>05/04/2023</a:t>
            </a:fld>
            <a:endParaRPr lang="en-BE"/>
          </a:p>
        </p:txBody>
      </p:sp>
      <p:sp>
        <p:nvSpPr>
          <p:cNvPr id="5" name="Footer Placeholder 4">
            <a:extLst>
              <a:ext uri="{FF2B5EF4-FFF2-40B4-BE49-F238E27FC236}">
                <a16:creationId xmlns:a16="http://schemas.microsoft.com/office/drawing/2014/main" id="{22D6FCE2-7B5C-C358-5F92-586D44981B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3C7469E8-3FF4-C0F3-E7CA-C4B537200C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AA5387-D30E-4B4C-96BB-FA1B416C4329}" type="slidenum">
              <a:rPr lang="en-BE" smtClean="0"/>
              <a:t>‹#›</a:t>
            </a:fld>
            <a:endParaRPr lang="en-BE"/>
          </a:p>
        </p:txBody>
      </p:sp>
    </p:spTree>
    <p:extLst>
      <p:ext uri="{BB962C8B-B14F-4D97-AF65-F5344CB8AC3E}">
        <p14:creationId xmlns:p14="http://schemas.microsoft.com/office/powerpoint/2010/main" val="4253510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7.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8.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6.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7.xml"/><Relationship Id="rId1" Type="http://schemas.openxmlformats.org/officeDocument/2006/relationships/slideLayout" Target="../slideLayouts/slideLayout14.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44.xml"/><Relationship Id="rId1" Type="http://schemas.openxmlformats.org/officeDocument/2006/relationships/slideLayout" Target="../slideLayouts/slideLayout1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45.xml.rels><?xml version="1.0" encoding="UTF-8" standalone="yes"?>
<Relationships xmlns="http://schemas.openxmlformats.org/package/2006/relationships"><Relationship Id="rId3" Type="http://schemas.microsoft.com/office/2018/10/relationships/comments" Target="../comments/modernComment_B64_1F00D00.xml"/><Relationship Id="rId7" Type="http://schemas.openxmlformats.org/officeDocument/2006/relationships/image" Target="../media/image24.svg"/><Relationship Id="rId2" Type="http://schemas.openxmlformats.org/officeDocument/2006/relationships/notesSlide" Target="../notesSlides/notesSlide45.xml"/><Relationship Id="rId1" Type="http://schemas.openxmlformats.org/officeDocument/2006/relationships/slideLayout" Target="../slideLayouts/slideLayout14.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49.xml"/><Relationship Id="rId1" Type="http://schemas.openxmlformats.org/officeDocument/2006/relationships/slideLayout" Target="../slideLayouts/slideLayout14.xml"/><Relationship Id="rId4" Type="http://schemas.openxmlformats.org/officeDocument/2006/relationships/image" Target="../media/image26.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50.xml"/><Relationship Id="rId1" Type="http://schemas.openxmlformats.org/officeDocument/2006/relationships/slideLayout" Target="../slideLayouts/slideLayout14.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5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1.xml"/><Relationship Id="rId1" Type="http://schemas.openxmlformats.org/officeDocument/2006/relationships/slideLayout" Target="../slideLayouts/slideLayout14.xml"/><Relationship Id="rId4" Type="http://schemas.openxmlformats.org/officeDocument/2006/relationships/image" Target="../media/image30.svg"/></Relationships>
</file>

<file path=ppt/slides/_rels/slide5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2.xml"/><Relationship Id="rId1" Type="http://schemas.openxmlformats.org/officeDocument/2006/relationships/slideLayout" Target="../slideLayouts/slideLayout14.xml"/><Relationship Id="rId4" Type="http://schemas.openxmlformats.org/officeDocument/2006/relationships/image" Target="../media/image32.svg"/></Relationships>
</file>

<file path=ppt/slides/_rels/slide5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3.xml"/><Relationship Id="rId1" Type="http://schemas.openxmlformats.org/officeDocument/2006/relationships/slideLayout" Target="../slideLayouts/slideLayout14.xml"/><Relationship Id="rId4" Type="http://schemas.openxmlformats.org/officeDocument/2006/relationships/image" Target="../media/image32.svg"/></Relationships>
</file>

<file path=ppt/slides/_rels/slide5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54.xml"/><Relationship Id="rId1" Type="http://schemas.openxmlformats.org/officeDocument/2006/relationships/slideLayout" Target="../slideLayouts/slideLayout14.xml"/><Relationship Id="rId4" Type="http://schemas.openxmlformats.org/officeDocument/2006/relationships/image" Target="../media/image28.svg"/></Relationships>
</file>

<file path=ppt/slides/_rels/slide5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5.xml"/><Relationship Id="rId1" Type="http://schemas.openxmlformats.org/officeDocument/2006/relationships/slideLayout" Target="../slideLayouts/slideLayout14.xml"/><Relationship Id="rId4" Type="http://schemas.openxmlformats.org/officeDocument/2006/relationships/image" Target="../media/image18.svg"/></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4A1FAC-1ABD-2034-06D3-589296FEE7F3}"/>
              </a:ext>
            </a:extLst>
          </p:cNvPr>
          <p:cNvSpPr txBox="1"/>
          <p:nvPr/>
        </p:nvSpPr>
        <p:spPr>
          <a:xfrm>
            <a:off x="851850" y="1210081"/>
            <a:ext cx="6181725" cy="3447098"/>
          </a:xfrm>
          <a:prstGeom prst="rect">
            <a:avLst/>
          </a:prstGeom>
          <a:noFill/>
        </p:spPr>
        <p:txBody>
          <a:bodyPr wrap="square" rtlCol="0">
            <a:spAutoFit/>
          </a:bodyPr>
          <a:lstStyle/>
          <a:p>
            <a:r>
              <a:rPr lang="en-CA" sz="5400" b="1" dirty="0">
                <a:solidFill>
                  <a:schemeClr val="accent4"/>
                </a:solidFill>
                <a:latin typeface="Garamond" panose="02020404030301010803" pitchFamily="18" charset="0"/>
              </a:rPr>
              <a:t>Santé mentale </a:t>
            </a:r>
            <a:br>
              <a:rPr lang="en-CA" sz="5400" b="1" dirty="0">
                <a:solidFill>
                  <a:schemeClr val="accent4"/>
                </a:solidFill>
                <a:latin typeface="Garamond" panose="02020404030301010803" pitchFamily="18" charset="0"/>
              </a:rPr>
            </a:br>
            <a:r>
              <a:rPr lang="en-CA" sz="5400" b="1" dirty="0">
                <a:solidFill>
                  <a:schemeClr val="accent4"/>
                </a:solidFill>
                <a:latin typeface="Garamond" panose="02020404030301010803" pitchFamily="18" charset="0"/>
              </a:rPr>
              <a:t>et soutien psychosocial</a:t>
            </a:r>
          </a:p>
          <a:p>
            <a:endParaRPr lang="en-CA" sz="2800" b="1" spc="300" dirty="0">
              <a:solidFill>
                <a:schemeClr val="accent4"/>
              </a:solidFill>
              <a:latin typeface="Garamond" panose="02020404030301010803" pitchFamily="18" charset="0"/>
            </a:endParaRPr>
          </a:p>
          <a:p>
            <a:r>
              <a:rPr lang="en-CA" sz="2800" b="1" spc="300" dirty="0">
                <a:solidFill>
                  <a:schemeClr val="accent4"/>
                </a:solidFill>
                <a:latin typeface="Garamond" panose="02020404030301010803" pitchFamily="18" charset="0"/>
              </a:rPr>
              <a:t>NIVEAU 1 MODULE 4</a:t>
            </a:r>
          </a:p>
        </p:txBody>
      </p:sp>
      <p:pic>
        <p:nvPicPr>
          <p:cNvPr id="10" name="Picture 9" descr="Logo&#10;&#10;Description automatically generated">
            <a:extLst>
              <a:ext uri="{FF2B5EF4-FFF2-40B4-BE49-F238E27FC236}">
                <a16:creationId xmlns:a16="http://schemas.microsoft.com/office/drawing/2014/main" id="{F228AAED-6489-CE6C-3B05-3A31204051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5049041"/>
            <a:ext cx="2405008" cy="923462"/>
          </a:xfrm>
          <a:prstGeom prst="rect">
            <a:avLst/>
          </a:prstGeom>
        </p:spPr>
      </p:pic>
      <p:pic>
        <p:nvPicPr>
          <p:cNvPr id="11" name="Picture 10" descr="Text&#10;&#10;Description automatically generated">
            <a:extLst>
              <a:ext uri="{FF2B5EF4-FFF2-40B4-BE49-F238E27FC236}">
                <a16:creationId xmlns:a16="http://schemas.microsoft.com/office/drawing/2014/main" id="{EDC103E7-B2FF-960F-87C1-1C0CC2E2DC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5150682"/>
            <a:ext cx="2405009" cy="685884"/>
          </a:xfrm>
          <a:prstGeom prst="rect">
            <a:avLst/>
          </a:prstGeom>
        </p:spPr>
      </p:pic>
      <p:grpSp>
        <p:nvGrpSpPr>
          <p:cNvPr id="12" name="Group 11">
            <a:extLst>
              <a:ext uri="{FF2B5EF4-FFF2-40B4-BE49-F238E27FC236}">
                <a16:creationId xmlns:a16="http://schemas.microsoft.com/office/drawing/2014/main" id="{FD281422-D05C-02B4-BC4C-D7476D834F7B}"/>
              </a:ext>
            </a:extLst>
          </p:cNvPr>
          <p:cNvGrpSpPr/>
          <p:nvPr/>
        </p:nvGrpSpPr>
        <p:grpSpPr>
          <a:xfrm>
            <a:off x="6865124" y="1538514"/>
            <a:ext cx="4354193" cy="3955110"/>
            <a:chOff x="3994092" y="3560195"/>
            <a:chExt cx="816977" cy="742097"/>
          </a:xfrm>
        </p:grpSpPr>
        <p:sp>
          <p:nvSpPr>
            <p:cNvPr id="13" name="Hexagon 12">
              <a:extLst>
                <a:ext uri="{FF2B5EF4-FFF2-40B4-BE49-F238E27FC236}">
                  <a16:creationId xmlns:a16="http://schemas.microsoft.com/office/drawing/2014/main" id="{EB686B45-4598-6D2C-D844-83626C045FF6}"/>
                </a:ext>
              </a:extLst>
            </p:cNvPr>
            <p:cNvSpPr/>
            <p:nvPr/>
          </p:nvSpPr>
          <p:spPr>
            <a:xfrm rot="1782986">
              <a:off x="3994092" y="3560195"/>
              <a:ext cx="816977" cy="742097"/>
            </a:xfrm>
            <a:prstGeom prst="hexagon">
              <a:avLst>
                <a:gd name="adj" fmla="val 28965"/>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14" name="Group 13">
              <a:extLst>
                <a:ext uri="{FF2B5EF4-FFF2-40B4-BE49-F238E27FC236}">
                  <a16:creationId xmlns:a16="http://schemas.microsoft.com/office/drawing/2014/main" id="{C6C60732-6358-175D-304E-E11E42E36FF3}"/>
                </a:ext>
              </a:extLst>
            </p:cNvPr>
            <p:cNvGrpSpPr/>
            <p:nvPr/>
          </p:nvGrpSpPr>
          <p:grpSpPr>
            <a:xfrm>
              <a:off x="4160713" y="3776173"/>
              <a:ext cx="482041" cy="423475"/>
              <a:chOff x="3370418" y="3012992"/>
              <a:chExt cx="385258" cy="321207"/>
            </a:xfrm>
          </p:grpSpPr>
          <p:sp>
            <p:nvSpPr>
              <p:cNvPr id="15" name="Heart 14">
                <a:extLst>
                  <a:ext uri="{FF2B5EF4-FFF2-40B4-BE49-F238E27FC236}">
                    <a16:creationId xmlns:a16="http://schemas.microsoft.com/office/drawing/2014/main" id="{C4F7F6FA-766B-4F2A-B409-A9ADB7513D1A}"/>
                  </a:ext>
                </a:extLst>
              </p:cNvPr>
              <p:cNvSpPr/>
              <p:nvPr/>
            </p:nvSpPr>
            <p:spPr>
              <a:xfrm>
                <a:off x="3370418" y="3012992"/>
                <a:ext cx="385258" cy="321207"/>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16" name="L-Shape 15">
                <a:extLst>
                  <a:ext uri="{FF2B5EF4-FFF2-40B4-BE49-F238E27FC236}">
                    <a16:creationId xmlns:a16="http://schemas.microsoft.com/office/drawing/2014/main" id="{5629241D-DADE-032F-3DB2-B611515CC608}"/>
                  </a:ext>
                </a:extLst>
              </p:cNvPr>
              <p:cNvSpPr/>
              <p:nvPr/>
            </p:nvSpPr>
            <p:spPr>
              <a:xfrm rot="18361091">
                <a:off x="3505897" y="3140174"/>
                <a:ext cx="143017" cy="72785"/>
              </a:xfrm>
              <a:prstGeom prst="corner">
                <a:avLst>
                  <a:gd name="adj1" fmla="val 42208"/>
                  <a:gd name="adj2" fmla="val 4335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Psychosocial</a:t>
            </a:r>
          </a:p>
        </p:txBody>
      </p:sp>
      <p:grpSp>
        <p:nvGrpSpPr>
          <p:cNvPr id="18" name="Group 17">
            <a:extLst>
              <a:ext uri="{FF2B5EF4-FFF2-40B4-BE49-F238E27FC236}">
                <a16:creationId xmlns:a16="http://schemas.microsoft.com/office/drawing/2014/main" id="{12074337-3F0C-16C9-B7C0-61BCC5CF8506}"/>
              </a:ext>
            </a:extLst>
          </p:cNvPr>
          <p:cNvGrpSpPr/>
          <p:nvPr/>
        </p:nvGrpSpPr>
        <p:grpSpPr>
          <a:xfrm>
            <a:off x="2175992" y="1691754"/>
            <a:ext cx="1340023" cy="2627293"/>
            <a:chOff x="2129145" y="1649883"/>
            <a:chExt cx="1470143" cy="2882410"/>
          </a:xfrm>
        </p:grpSpPr>
        <p:grpSp>
          <p:nvGrpSpPr>
            <p:cNvPr id="4" name="Group 3">
              <a:extLst>
                <a:ext uri="{FF2B5EF4-FFF2-40B4-BE49-F238E27FC236}">
                  <a16:creationId xmlns:a16="http://schemas.microsoft.com/office/drawing/2014/main" id="{607249AF-8941-3C00-57E3-E73015701CAA}"/>
                </a:ext>
              </a:extLst>
            </p:cNvPr>
            <p:cNvGrpSpPr/>
            <p:nvPr/>
          </p:nvGrpSpPr>
          <p:grpSpPr>
            <a:xfrm>
              <a:off x="2129145" y="1649883"/>
              <a:ext cx="1470143" cy="2882410"/>
              <a:chOff x="6292281" y="3188629"/>
              <a:chExt cx="950012" cy="1799163"/>
            </a:xfrm>
            <a:solidFill>
              <a:schemeClr val="accent4">
                <a:lumMod val="60000"/>
                <a:lumOff val="40000"/>
              </a:schemeClr>
            </a:solidFill>
          </p:grpSpPr>
          <p:grpSp>
            <p:nvGrpSpPr>
              <p:cNvPr id="5" name="Group 4">
                <a:extLst>
                  <a:ext uri="{FF2B5EF4-FFF2-40B4-BE49-F238E27FC236}">
                    <a16:creationId xmlns:a16="http://schemas.microsoft.com/office/drawing/2014/main" id="{EA89E0FC-BB7E-BB7C-9568-07AAAFAEF1E4}"/>
                  </a:ext>
                </a:extLst>
              </p:cNvPr>
              <p:cNvGrpSpPr/>
              <p:nvPr/>
            </p:nvGrpSpPr>
            <p:grpSpPr>
              <a:xfrm>
                <a:off x="6292281" y="3188629"/>
                <a:ext cx="950012" cy="1799163"/>
                <a:chOff x="7838339" y="2226754"/>
                <a:chExt cx="1969639" cy="3730164"/>
              </a:xfrm>
              <a:grpFill/>
            </p:grpSpPr>
            <p:sp>
              <p:nvSpPr>
                <p:cNvPr id="8" name="Round Same Side Corner Rectangle 3">
                  <a:extLst>
                    <a:ext uri="{FF2B5EF4-FFF2-40B4-BE49-F238E27FC236}">
                      <a16:creationId xmlns:a16="http://schemas.microsoft.com/office/drawing/2014/main" id="{7A8FD5ED-D98A-FBB3-7E0B-AC70634C0448}"/>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00DFF8CE-3724-EFA5-57F4-23B9B2268491}"/>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A24E83E6-DA51-DACD-DBF0-2A09CB7A50E2}"/>
                    </a:ext>
                  </a:extLst>
                </p:cNvPr>
                <p:cNvGrpSpPr/>
                <p:nvPr/>
              </p:nvGrpSpPr>
              <p:grpSpPr>
                <a:xfrm rot="507905">
                  <a:off x="7838339" y="3815940"/>
                  <a:ext cx="553322" cy="1525212"/>
                  <a:chOff x="7916671" y="3937945"/>
                  <a:chExt cx="553322" cy="1525212"/>
                </a:xfrm>
                <a:grpFill/>
              </p:grpSpPr>
              <p:sp>
                <p:nvSpPr>
                  <p:cNvPr id="15" name="Round Same Side Corner Rectangle 25">
                    <a:extLst>
                      <a:ext uri="{FF2B5EF4-FFF2-40B4-BE49-F238E27FC236}">
                        <a16:creationId xmlns:a16="http://schemas.microsoft.com/office/drawing/2014/main" id="{52C52D90-304B-4735-77E7-3AF0BDBFC23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D1EAD8AA-44E2-FD35-DA28-53634F79985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1" name="Group 10">
                  <a:extLst>
                    <a:ext uri="{FF2B5EF4-FFF2-40B4-BE49-F238E27FC236}">
                      <a16:creationId xmlns:a16="http://schemas.microsoft.com/office/drawing/2014/main" id="{956DC637-D8B7-1E35-72B5-160A8D435571}"/>
                    </a:ext>
                  </a:extLst>
                </p:cNvPr>
                <p:cNvGrpSpPr/>
                <p:nvPr/>
              </p:nvGrpSpPr>
              <p:grpSpPr>
                <a:xfrm rot="21105829" flipH="1">
                  <a:off x="9243874" y="3806245"/>
                  <a:ext cx="564104" cy="1525212"/>
                  <a:chOff x="7916671" y="3937945"/>
                  <a:chExt cx="553322" cy="1525212"/>
                </a:xfrm>
                <a:grpFill/>
              </p:grpSpPr>
              <p:sp>
                <p:nvSpPr>
                  <p:cNvPr id="13" name="Round Same Side Corner Rectangle 25">
                    <a:extLst>
                      <a:ext uri="{FF2B5EF4-FFF2-40B4-BE49-F238E27FC236}">
                        <a16:creationId xmlns:a16="http://schemas.microsoft.com/office/drawing/2014/main" id="{7EB6FB80-15BA-AB7F-3385-7CC7939A5E38}"/>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F993075D-56CD-B151-EFF1-E9D9FC861EEC}"/>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6" name="Heart 5">
                <a:extLst>
                  <a:ext uri="{FF2B5EF4-FFF2-40B4-BE49-F238E27FC236}">
                    <a16:creationId xmlns:a16="http://schemas.microsoft.com/office/drawing/2014/main" id="{767672EF-DB52-78B8-BA56-A16D9110B4CE}"/>
                  </a:ext>
                </a:extLst>
              </p:cNvPr>
              <p:cNvSpPr/>
              <p:nvPr/>
            </p:nvSpPr>
            <p:spPr>
              <a:xfrm>
                <a:off x="6737059" y="3959422"/>
                <a:ext cx="385258" cy="321207"/>
              </a:xfrm>
              <a:prstGeom prst="hear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L-Shape 6">
                <a:extLst>
                  <a:ext uri="{FF2B5EF4-FFF2-40B4-BE49-F238E27FC236}">
                    <a16:creationId xmlns:a16="http://schemas.microsoft.com/office/drawing/2014/main" id="{FD4DDCC9-6D32-FB94-27E2-C230712220B4}"/>
                  </a:ext>
                </a:extLst>
              </p:cNvPr>
              <p:cNvSpPr/>
              <p:nvPr/>
            </p:nvSpPr>
            <p:spPr>
              <a:xfrm rot="18361091">
                <a:off x="6872538" y="4086604"/>
                <a:ext cx="143017" cy="72785"/>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2" name="Oval 31">
              <a:extLst>
                <a:ext uri="{FF2B5EF4-FFF2-40B4-BE49-F238E27FC236}">
                  <a16:creationId xmlns:a16="http://schemas.microsoft.com/office/drawing/2014/main" id="{8B9EFC44-17BB-D563-EBD9-14F1B3CBB4C6}"/>
                </a:ext>
              </a:extLst>
            </p:cNvPr>
            <p:cNvSpPr/>
            <p:nvPr/>
          </p:nvSpPr>
          <p:spPr>
            <a:xfrm>
              <a:off x="2972054" y="1708703"/>
              <a:ext cx="421458" cy="45593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L-Shape 30">
              <a:extLst>
                <a:ext uri="{FF2B5EF4-FFF2-40B4-BE49-F238E27FC236}">
                  <a16:creationId xmlns:a16="http://schemas.microsoft.com/office/drawing/2014/main" id="{6CEE1D04-D500-2C02-6710-20196B3D2CFB}"/>
                </a:ext>
              </a:extLst>
            </p:cNvPr>
            <p:cNvSpPr/>
            <p:nvPr/>
          </p:nvSpPr>
          <p:spPr>
            <a:xfrm rot="18361091">
              <a:off x="3084745" y="1858537"/>
              <a:ext cx="237125" cy="116567"/>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72" name="Group 71">
            <a:extLst>
              <a:ext uri="{FF2B5EF4-FFF2-40B4-BE49-F238E27FC236}">
                <a16:creationId xmlns:a16="http://schemas.microsoft.com/office/drawing/2014/main" id="{970D246E-57E4-8FE4-D5AD-2726AEF56446}"/>
              </a:ext>
            </a:extLst>
          </p:cNvPr>
          <p:cNvGrpSpPr/>
          <p:nvPr/>
        </p:nvGrpSpPr>
        <p:grpSpPr>
          <a:xfrm>
            <a:off x="7610797" y="1548149"/>
            <a:ext cx="3218298" cy="3249975"/>
            <a:chOff x="3943574" y="1346805"/>
            <a:chExt cx="7801386" cy="7801386"/>
          </a:xfrm>
        </p:grpSpPr>
        <p:sp>
          <p:nvSpPr>
            <p:cNvPr id="73" name="Oval 72">
              <a:extLst>
                <a:ext uri="{FF2B5EF4-FFF2-40B4-BE49-F238E27FC236}">
                  <a16:creationId xmlns:a16="http://schemas.microsoft.com/office/drawing/2014/main" id="{8D13EF73-8341-40C9-2423-AE238BA9F075}"/>
                </a:ext>
              </a:extLst>
            </p:cNvPr>
            <p:cNvSpPr/>
            <p:nvPr/>
          </p:nvSpPr>
          <p:spPr>
            <a:xfrm>
              <a:off x="3943574" y="1346805"/>
              <a:ext cx="7801386" cy="7801386"/>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4" name="Oval 73">
              <a:extLst>
                <a:ext uri="{FF2B5EF4-FFF2-40B4-BE49-F238E27FC236}">
                  <a16:creationId xmlns:a16="http://schemas.microsoft.com/office/drawing/2014/main" id="{48CAD879-7119-BB7F-4D8A-3BD49F7C9DFF}"/>
                </a:ext>
              </a:extLst>
            </p:cNvPr>
            <p:cNvSpPr/>
            <p:nvPr/>
          </p:nvSpPr>
          <p:spPr>
            <a:xfrm>
              <a:off x="4541599" y="1956118"/>
              <a:ext cx="6574444" cy="657444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5" name="Oval 74">
              <a:extLst>
                <a:ext uri="{FF2B5EF4-FFF2-40B4-BE49-F238E27FC236}">
                  <a16:creationId xmlns:a16="http://schemas.microsoft.com/office/drawing/2014/main" id="{F0D046BD-948B-5724-1377-92C1408DE654}"/>
                </a:ext>
              </a:extLst>
            </p:cNvPr>
            <p:cNvSpPr/>
            <p:nvPr/>
          </p:nvSpPr>
          <p:spPr>
            <a:xfrm>
              <a:off x="5121643" y="2523285"/>
              <a:ext cx="5385038" cy="5385038"/>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6" name="Oval 75">
              <a:extLst>
                <a:ext uri="{FF2B5EF4-FFF2-40B4-BE49-F238E27FC236}">
                  <a16:creationId xmlns:a16="http://schemas.microsoft.com/office/drawing/2014/main" id="{4F1732B1-FDA1-1D7B-AD32-1ED091EE11BD}"/>
                </a:ext>
              </a:extLst>
            </p:cNvPr>
            <p:cNvSpPr/>
            <p:nvPr/>
          </p:nvSpPr>
          <p:spPr>
            <a:xfrm>
              <a:off x="5741231" y="3105543"/>
              <a:ext cx="4145862" cy="414586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7" name="Oval 76">
              <a:extLst>
                <a:ext uri="{FF2B5EF4-FFF2-40B4-BE49-F238E27FC236}">
                  <a16:creationId xmlns:a16="http://schemas.microsoft.com/office/drawing/2014/main" id="{378F9E69-B4F8-E614-4B0F-AA18C9519565}"/>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2" name="Group 11">
            <a:extLst>
              <a:ext uri="{FF2B5EF4-FFF2-40B4-BE49-F238E27FC236}">
                <a16:creationId xmlns:a16="http://schemas.microsoft.com/office/drawing/2014/main" id="{823B0D9B-872D-ED2C-2E47-000B13461224}"/>
              </a:ext>
            </a:extLst>
          </p:cNvPr>
          <p:cNvGrpSpPr/>
          <p:nvPr/>
        </p:nvGrpSpPr>
        <p:grpSpPr>
          <a:xfrm>
            <a:off x="8060964" y="2920248"/>
            <a:ext cx="530027" cy="985801"/>
            <a:chOff x="7838339" y="2226754"/>
            <a:chExt cx="1969639" cy="3730164"/>
          </a:xfrm>
          <a:solidFill>
            <a:schemeClr val="bg1"/>
          </a:solidFill>
        </p:grpSpPr>
        <p:sp>
          <p:nvSpPr>
            <p:cNvPr id="20" name="Round Same Side Corner Rectangle 3">
              <a:extLst>
                <a:ext uri="{FF2B5EF4-FFF2-40B4-BE49-F238E27FC236}">
                  <a16:creationId xmlns:a16="http://schemas.microsoft.com/office/drawing/2014/main" id="{65C60A30-07B2-40B7-C3D4-683B6FE7DA1C}"/>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932F4A36-9767-24E9-1950-4FC6DAEBD736}"/>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550C257F-C75C-4970-7457-FD162B57B830}"/>
                </a:ext>
              </a:extLst>
            </p:cNvPr>
            <p:cNvGrpSpPr/>
            <p:nvPr/>
          </p:nvGrpSpPr>
          <p:grpSpPr>
            <a:xfrm rot="507905">
              <a:off x="7838339" y="3815940"/>
              <a:ext cx="553322" cy="1525212"/>
              <a:chOff x="7916671" y="3937945"/>
              <a:chExt cx="553322" cy="1525212"/>
            </a:xfrm>
            <a:grpFill/>
          </p:grpSpPr>
          <p:sp>
            <p:nvSpPr>
              <p:cNvPr id="26" name="Round Same Side Corner Rectangle 25">
                <a:extLst>
                  <a:ext uri="{FF2B5EF4-FFF2-40B4-BE49-F238E27FC236}">
                    <a16:creationId xmlns:a16="http://schemas.microsoft.com/office/drawing/2014/main" id="{1598FE78-1D6C-DBB0-3F0B-87A8FB22D352}"/>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1F85F6F9-AB3C-CAA8-905C-F20E8F71649C}"/>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3" name="Group 22">
              <a:extLst>
                <a:ext uri="{FF2B5EF4-FFF2-40B4-BE49-F238E27FC236}">
                  <a16:creationId xmlns:a16="http://schemas.microsoft.com/office/drawing/2014/main" id="{D00F19BC-CBC3-9FC7-DFA8-3507082CC729}"/>
                </a:ext>
              </a:extLst>
            </p:cNvPr>
            <p:cNvGrpSpPr/>
            <p:nvPr/>
          </p:nvGrpSpPr>
          <p:grpSpPr>
            <a:xfrm rot="21105829" flipH="1">
              <a:off x="9243874" y="3806245"/>
              <a:ext cx="564104" cy="1525212"/>
              <a:chOff x="7916671" y="3937945"/>
              <a:chExt cx="553322" cy="1525212"/>
            </a:xfrm>
            <a:grpFill/>
          </p:grpSpPr>
          <p:sp>
            <p:nvSpPr>
              <p:cNvPr id="24" name="Round Same Side Corner Rectangle 25">
                <a:extLst>
                  <a:ext uri="{FF2B5EF4-FFF2-40B4-BE49-F238E27FC236}">
                    <a16:creationId xmlns:a16="http://schemas.microsoft.com/office/drawing/2014/main" id="{EB72201C-827B-F079-4929-076329BF14BC}"/>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FD571175-26E3-B351-84DC-95F8CE51B99D}"/>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28" name="Group 27">
            <a:extLst>
              <a:ext uri="{FF2B5EF4-FFF2-40B4-BE49-F238E27FC236}">
                <a16:creationId xmlns:a16="http://schemas.microsoft.com/office/drawing/2014/main" id="{0526DFFF-03EE-5582-CAF6-21F77F8B3056}"/>
              </a:ext>
            </a:extLst>
          </p:cNvPr>
          <p:cNvGrpSpPr/>
          <p:nvPr/>
        </p:nvGrpSpPr>
        <p:grpSpPr>
          <a:xfrm>
            <a:off x="8965447" y="2651481"/>
            <a:ext cx="530027" cy="985801"/>
            <a:chOff x="7838339" y="2226754"/>
            <a:chExt cx="1969639" cy="3730164"/>
          </a:xfrm>
          <a:solidFill>
            <a:schemeClr val="accent4">
              <a:lumMod val="60000"/>
              <a:lumOff val="40000"/>
            </a:schemeClr>
          </a:solidFill>
        </p:grpSpPr>
        <p:sp>
          <p:nvSpPr>
            <p:cNvPr id="29" name="Round Same Side Corner Rectangle 3">
              <a:extLst>
                <a:ext uri="{FF2B5EF4-FFF2-40B4-BE49-F238E27FC236}">
                  <a16:creationId xmlns:a16="http://schemas.microsoft.com/office/drawing/2014/main" id="{FBD85259-6BCC-8CA9-314E-CB5404A4394B}"/>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F867F6AB-A0CC-BF6A-4939-494D0A968ED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3" name="Group 42">
              <a:extLst>
                <a:ext uri="{FF2B5EF4-FFF2-40B4-BE49-F238E27FC236}">
                  <a16:creationId xmlns:a16="http://schemas.microsoft.com/office/drawing/2014/main" id="{05C8BCBE-8828-C900-38A7-D31C10167DAE}"/>
                </a:ext>
              </a:extLst>
            </p:cNvPr>
            <p:cNvGrpSpPr/>
            <p:nvPr/>
          </p:nvGrpSpPr>
          <p:grpSpPr>
            <a:xfrm rot="507905">
              <a:off x="7838339" y="3815940"/>
              <a:ext cx="553322" cy="1525212"/>
              <a:chOff x="7916671" y="3937945"/>
              <a:chExt cx="553322" cy="1525212"/>
            </a:xfrm>
            <a:grpFill/>
          </p:grpSpPr>
          <p:sp>
            <p:nvSpPr>
              <p:cNvPr id="47" name="Round Same Side Corner Rectangle 25">
                <a:extLst>
                  <a:ext uri="{FF2B5EF4-FFF2-40B4-BE49-F238E27FC236}">
                    <a16:creationId xmlns:a16="http://schemas.microsoft.com/office/drawing/2014/main" id="{D1F38145-101E-E7D6-DEDD-77ECD5FAB76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8" name="Oval 47">
                <a:extLst>
                  <a:ext uri="{FF2B5EF4-FFF2-40B4-BE49-F238E27FC236}">
                    <a16:creationId xmlns:a16="http://schemas.microsoft.com/office/drawing/2014/main" id="{8349C957-0C41-9731-C32B-CCEFAA1371FD}"/>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44" name="Group 43">
              <a:extLst>
                <a:ext uri="{FF2B5EF4-FFF2-40B4-BE49-F238E27FC236}">
                  <a16:creationId xmlns:a16="http://schemas.microsoft.com/office/drawing/2014/main" id="{2F36E599-1373-5E34-99F9-4C56A4BBAA16}"/>
                </a:ext>
              </a:extLst>
            </p:cNvPr>
            <p:cNvGrpSpPr/>
            <p:nvPr/>
          </p:nvGrpSpPr>
          <p:grpSpPr>
            <a:xfrm rot="21105829" flipH="1">
              <a:off x="9243874" y="3806245"/>
              <a:ext cx="564104" cy="1525212"/>
              <a:chOff x="7916671" y="3937945"/>
              <a:chExt cx="553322" cy="1525212"/>
            </a:xfrm>
            <a:grpFill/>
          </p:grpSpPr>
          <p:sp>
            <p:nvSpPr>
              <p:cNvPr id="45" name="Round Same Side Corner Rectangle 25">
                <a:extLst>
                  <a:ext uri="{FF2B5EF4-FFF2-40B4-BE49-F238E27FC236}">
                    <a16:creationId xmlns:a16="http://schemas.microsoft.com/office/drawing/2014/main" id="{F70ACFB2-6ED7-55B5-AF9E-080C386AA99A}"/>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01EF78D6-79AD-93E8-EE12-31DC8EC3F8B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49" name="Group 48">
            <a:extLst>
              <a:ext uri="{FF2B5EF4-FFF2-40B4-BE49-F238E27FC236}">
                <a16:creationId xmlns:a16="http://schemas.microsoft.com/office/drawing/2014/main" id="{51476061-87BD-B06B-2782-1C3C0C5ADE47}"/>
              </a:ext>
            </a:extLst>
          </p:cNvPr>
          <p:cNvGrpSpPr/>
          <p:nvPr/>
        </p:nvGrpSpPr>
        <p:grpSpPr>
          <a:xfrm>
            <a:off x="9914652" y="2885867"/>
            <a:ext cx="530027" cy="985801"/>
            <a:chOff x="7838339" y="2226754"/>
            <a:chExt cx="1969639" cy="3730164"/>
          </a:xfrm>
          <a:solidFill>
            <a:schemeClr val="bg1"/>
          </a:solidFill>
        </p:grpSpPr>
        <p:sp>
          <p:nvSpPr>
            <p:cNvPr id="50" name="Round Same Side Corner Rectangle 3">
              <a:extLst>
                <a:ext uri="{FF2B5EF4-FFF2-40B4-BE49-F238E27FC236}">
                  <a16:creationId xmlns:a16="http://schemas.microsoft.com/office/drawing/2014/main" id="{CC9D986A-F12E-D8EE-B8DA-DA6CA5A36199}"/>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1" name="Oval 50">
              <a:extLst>
                <a:ext uri="{FF2B5EF4-FFF2-40B4-BE49-F238E27FC236}">
                  <a16:creationId xmlns:a16="http://schemas.microsoft.com/office/drawing/2014/main" id="{9D1C2FAD-7DEA-AD3B-5D7C-72C1A5F41E2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2" name="Group 51">
              <a:extLst>
                <a:ext uri="{FF2B5EF4-FFF2-40B4-BE49-F238E27FC236}">
                  <a16:creationId xmlns:a16="http://schemas.microsoft.com/office/drawing/2014/main" id="{34FE827D-C95F-2D9E-6481-60D9369E6219}"/>
                </a:ext>
              </a:extLst>
            </p:cNvPr>
            <p:cNvGrpSpPr/>
            <p:nvPr/>
          </p:nvGrpSpPr>
          <p:grpSpPr>
            <a:xfrm rot="507905">
              <a:off x="7838339" y="3815940"/>
              <a:ext cx="553322" cy="1525212"/>
              <a:chOff x="7916671" y="3937945"/>
              <a:chExt cx="553322" cy="1525212"/>
            </a:xfrm>
            <a:grpFill/>
          </p:grpSpPr>
          <p:sp>
            <p:nvSpPr>
              <p:cNvPr id="56" name="Round Same Side Corner Rectangle 25">
                <a:extLst>
                  <a:ext uri="{FF2B5EF4-FFF2-40B4-BE49-F238E27FC236}">
                    <a16:creationId xmlns:a16="http://schemas.microsoft.com/office/drawing/2014/main" id="{473E37C5-955C-D690-4669-41AEA8B73BB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7" name="Oval 56">
                <a:extLst>
                  <a:ext uri="{FF2B5EF4-FFF2-40B4-BE49-F238E27FC236}">
                    <a16:creationId xmlns:a16="http://schemas.microsoft.com/office/drawing/2014/main" id="{465B931F-CCB6-D03A-3B00-1D91A4D7F298}"/>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3" name="Group 52">
              <a:extLst>
                <a:ext uri="{FF2B5EF4-FFF2-40B4-BE49-F238E27FC236}">
                  <a16:creationId xmlns:a16="http://schemas.microsoft.com/office/drawing/2014/main" id="{F12EC67B-4F01-645F-895F-96482142B44E}"/>
                </a:ext>
              </a:extLst>
            </p:cNvPr>
            <p:cNvGrpSpPr/>
            <p:nvPr/>
          </p:nvGrpSpPr>
          <p:grpSpPr>
            <a:xfrm rot="21105829" flipH="1">
              <a:off x="9243874" y="3806245"/>
              <a:ext cx="564104" cy="1525212"/>
              <a:chOff x="7916671" y="3937945"/>
              <a:chExt cx="553322" cy="1525212"/>
            </a:xfrm>
            <a:grpFill/>
          </p:grpSpPr>
          <p:sp>
            <p:nvSpPr>
              <p:cNvPr id="54" name="Round Same Side Corner Rectangle 25">
                <a:extLst>
                  <a:ext uri="{FF2B5EF4-FFF2-40B4-BE49-F238E27FC236}">
                    <a16:creationId xmlns:a16="http://schemas.microsoft.com/office/drawing/2014/main" id="{09E9A167-5BB5-F981-51E2-2EFFC5BD00A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5" name="Oval 54">
                <a:extLst>
                  <a:ext uri="{FF2B5EF4-FFF2-40B4-BE49-F238E27FC236}">
                    <a16:creationId xmlns:a16="http://schemas.microsoft.com/office/drawing/2014/main" id="{40802530-7587-63C4-F8BC-590B02D900D2}"/>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66" name="TextBox 65">
            <a:extLst>
              <a:ext uri="{FF2B5EF4-FFF2-40B4-BE49-F238E27FC236}">
                <a16:creationId xmlns:a16="http://schemas.microsoft.com/office/drawing/2014/main" id="{076012FB-8706-5C38-177B-156B9313E3BE}"/>
              </a:ext>
            </a:extLst>
          </p:cNvPr>
          <p:cNvSpPr txBox="1"/>
          <p:nvPr/>
        </p:nvSpPr>
        <p:spPr>
          <a:xfrm>
            <a:off x="327245" y="5098112"/>
            <a:ext cx="5037519" cy="1015663"/>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Psychologique </a:t>
            </a:r>
            <a:r>
              <a:rPr lang="en-GB" sz="2000" dirty="0">
                <a:latin typeface="Arial" panose="020B0604020202020204" pitchFamily="34" charset="0"/>
                <a:cs typeface="Arial" panose="020B0604020202020204" pitchFamily="34" charset="0"/>
              </a:rPr>
              <a:t>:</a:t>
            </a:r>
          </a:p>
          <a:p>
            <a:pPr algn="ctr"/>
            <a:r>
              <a:rPr lang="en-GB" sz="2000" dirty="0">
                <a:latin typeface="Arial" panose="020B0604020202020204" pitchFamily="34" charset="0"/>
                <a:cs typeface="Arial" panose="020B0604020202020204" pitchFamily="34" charset="0"/>
              </a:rPr>
              <a:t>Pensées, sentiments, émotions</a:t>
            </a:r>
          </a:p>
          <a:p>
            <a:pPr algn="ctr"/>
            <a:r>
              <a:rPr lang="en-GB" sz="2000" dirty="0">
                <a:latin typeface="Arial" panose="020B0604020202020204" pitchFamily="34" charset="0"/>
                <a:cs typeface="Arial" panose="020B0604020202020204" pitchFamily="34" charset="0"/>
              </a:rPr>
              <a:t>comportement </a:t>
            </a:r>
            <a:endParaRPr lang="en-BE" sz="2000" dirty="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1D576636-4F81-0FCC-8F76-76769EC39CEC}"/>
              </a:ext>
            </a:extLst>
          </p:cNvPr>
          <p:cNvSpPr txBox="1"/>
          <p:nvPr/>
        </p:nvSpPr>
        <p:spPr>
          <a:xfrm>
            <a:off x="6925871" y="5107162"/>
            <a:ext cx="4550148" cy="1323439"/>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Social :</a:t>
            </a:r>
          </a:p>
          <a:p>
            <a:pPr algn="ctr"/>
            <a:r>
              <a:rPr lang="en-GB" sz="2000" dirty="0">
                <a:latin typeface="Arial" panose="020B0604020202020204" pitchFamily="34" charset="0"/>
                <a:cs typeface="Arial" panose="020B0604020202020204" pitchFamily="34" charset="0"/>
              </a:rPr>
              <a:t>Les relations et les </a:t>
            </a:r>
            <a:r>
              <a:rPr lang="en-GB" sz="2000" dirty="0" err="1">
                <a:latin typeface="Arial" panose="020B0604020202020204" pitchFamily="34" charset="0"/>
                <a:cs typeface="Arial" panose="020B0604020202020204" pitchFamily="34" charset="0"/>
              </a:rPr>
              <a:t>intéractions</a:t>
            </a:r>
            <a:r>
              <a:rPr lang="en-GB" sz="2000" dirty="0">
                <a:latin typeface="Arial" panose="020B0604020202020204" pitchFamily="34" charset="0"/>
                <a:cs typeface="Arial" panose="020B0604020202020204" pitchFamily="34" charset="0"/>
              </a:rPr>
              <a:t> avec les autres (famille, communauté, au sein de la société)</a:t>
            </a:r>
          </a:p>
        </p:txBody>
      </p:sp>
      <p:sp>
        <p:nvSpPr>
          <p:cNvPr id="71" name="TextBox 70">
            <a:extLst>
              <a:ext uri="{FF2B5EF4-FFF2-40B4-BE49-F238E27FC236}">
                <a16:creationId xmlns:a16="http://schemas.microsoft.com/office/drawing/2014/main" id="{F5D3F629-44A5-B391-A588-C19D0D9B2605}"/>
              </a:ext>
            </a:extLst>
          </p:cNvPr>
          <p:cNvSpPr txBox="1"/>
          <p:nvPr/>
        </p:nvSpPr>
        <p:spPr>
          <a:xfrm>
            <a:off x="4890081" y="2333183"/>
            <a:ext cx="1855650" cy="1477328"/>
          </a:xfrm>
          <a:prstGeom prst="rect">
            <a:avLst/>
          </a:prstGeom>
          <a:noFill/>
        </p:spPr>
        <p:txBody>
          <a:bodyPr wrap="square" rtlCol="0">
            <a:spAutoFit/>
          </a:bodyPr>
          <a:lstStyle/>
          <a:p>
            <a:pPr algn="ctr"/>
            <a:r>
              <a:rPr lang="en-GB" sz="9000" dirty="0">
                <a:solidFill>
                  <a:schemeClr val="accent4">
                    <a:lumMod val="60000"/>
                    <a:lumOff val="40000"/>
                  </a:schemeClr>
                </a:solidFill>
                <a:latin typeface="Arial" panose="020B0604020202020204" pitchFamily="34" charset="0"/>
                <a:cs typeface="Arial" panose="020B0604020202020204" pitchFamily="34" charset="0"/>
              </a:rPr>
              <a:t>+</a:t>
            </a:r>
            <a:endParaRPr lang="en-BE" sz="9000" dirty="0">
              <a:solidFill>
                <a:schemeClr val="accent4">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703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1E285FCE-6954-4721-AA77-342BE017FAB6}"/>
              </a:ext>
            </a:extLst>
          </p:cNvPr>
          <p:cNvSpPr txBox="1"/>
          <p:nvPr/>
        </p:nvSpPr>
        <p:spPr>
          <a:xfrm>
            <a:off x="1765505" y="4999299"/>
            <a:ext cx="4677292" cy="628708"/>
          </a:xfrm>
          <a:prstGeom prst="rect">
            <a:avLst/>
          </a:prstGeom>
          <a:solidFill>
            <a:schemeClr val="bg1"/>
          </a:solidFill>
          <a:ln>
            <a:solidFill>
              <a:schemeClr val="accent4">
                <a:lumMod val="60000"/>
                <a:lumOff val="40000"/>
              </a:schemeClr>
            </a:solidFill>
          </a:ln>
        </p:spPr>
        <p:txBody>
          <a:bodyPr wrap="square" anchor="ctr" anchorCtr="0">
            <a:noAutofit/>
          </a:bodyPr>
          <a:lstStyle/>
          <a:p>
            <a:pPr lvl="0" algn="ctr">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Enfant</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Appliquer une approche socio-écologique</a:t>
            </a:r>
          </a:p>
        </p:txBody>
      </p:sp>
      <p:grpSp>
        <p:nvGrpSpPr>
          <p:cNvPr id="44" name="Group 43">
            <a:extLst>
              <a:ext uri="{FF2B5EF4-FFF2-40B4-BE49-F238E27FC236}">
                <a16:creationId xmlns:a16="http://schemas.microsoft.com/office/drawing/2014/main" id="{232D2D53-EE73-4614-BA2B-17FF4BFE3D36}"/>
              </a:ext>
            </a:extLst>
          </p:cNvPr>
          <p:cNvGrpSpPr/>
          <p:nvPr/>
        </p:nvGrpSpPr>
        <p:grpSpPr>
          <a:xfrm>
            <a:off x="3586172" y="1346805"/>
            <a:ext cx="7801386" cy="7801386"/>
            <a:chOff x="3943574" y="1346805"/>
            <a:chExt cx="7801386" cy="7801386"/>
          </a:xfrm>
        </p:grpSpPr>
        <p:sp>
          <p:nvSpPr>
            <p:cNvPr id="33" name="Oval 32">
              <a:extLst>
                <a:ext uri="{FF2B5EF4-FFF2-40B4-BE49-F238E27FC236}">
                  <a16:creationId xmlns:a16="http://schemas.microsoft.com/office/drawing/2014/main" id="{84B4DA82-9DF5-4819-9CDB-04A5EA7B9523}"/>
                </a:ext>
              </a:extLst>
            </p:cNvPr>
            <p:cNvSpPr/>
            <p:nvPr/>
          </p:nvSpPr>
          <p:spPr>
            <a:xfrm>
              <a:off x="3943574" y="1346805"/>
              <a:ext cx="7801386" cy="7801386"/>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B2DA546D-2EDD-4DB7-92CD-D517EC409ABB}"/>
                </a:ext>
              </a:extLst>
            </p:cNvPr>
            <p:cNvSpPr/>
            <p:nvPr/>
          </p:nvSpPr>
          <p:spPr>
            <a:xfrm>
              <a:off x="4541599" y="1956118"/>
              <a:ext cx="6574444" cy="6574444"/>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20DD92F8-D6CB-42B4-9863-E94B4577E6AE}"/>
                </a:ext>
              </a:extLst>
            </p:cNvPr>
            <p:cNvSpPr/>
            <p:nvPr/>
          </p:nvSpPr>
          <p:spPr>
            <a:xfrm>
              <a:off x="5121643" y="2523285"/>
              <a:ext cx="5385038" cy="5385038"/>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47AB4EB1-ED40-4F21-A945-EC514FD2A7EA}"/>
                </a:ext>
              </a:extLst>
            </p:cNvPr>
            <p:cNvSpPr/>
            <p:nvPr/>
          </p:nvSpPr>
          <p:spPr>
            <a:xfrm>
              <a:off x="5741231" y="3105543"/>
              <a:ext cx="4145862" cy="414586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F9EB5331-BF39-4E4A-A8FE-4EAD8556F3A7}"/>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9AF05B56-E5B1-432B-B223-AD567EA8367C}"/>
                </a:ext>
              </a:extLst>
            </p:cNvPr>
            <p:cNvGrpSpPr/>
            <p:nvPr/>
          </p:nvGrpSpPr>
          <p:grpSpPr>
            <a:xfrm>
              <a:off x="7480949" y="4391502"/>
              <a:ext cx="671707" cy="1493118"/>
              <a:chOff x="3524508" y="2679091"/>
              <a:chExt cx="327409" cy="727787"/>
            </a:xfrm>
            <a:solidFill>
              <a:schemeClr val="accent2"/>
            </a:solidFill>
          </p:grpSpPr>
          <p:sp>
            <p:nvSpPr>
              <p:cNvPr id="24" name="Round Same Side Corner Rectangle 46">
                <a:extLst>
                  <a:ext uri="{FF2B5EF4-FFF2-40B4-BE49-F238E27FC236}">
                    <a16:creationId xmlns:a16="http://schemas.microsoft.com/office/drawing/2014/main" id="{48507F16-304A-4A9C-B6AA-E1B4EBF09BDC}"/>
                  </a:ext>
                </a:extLst>
              </p:cNvPr>
              <p:cNvSpPr/>
              <p:nvPr/>
            </p:nvSpPr>
            <p:spPr>
              <a:xfrm>
                <a:off x="3526909" y="3062732"/>
                <a:ext cx="323729" cy="344146"/>
              </a:xfrm>
              <a:prstGeom prst="round2SameRect">
                <a:avLst>
                  <a:gd name="adj1" fmla="val 50000"/>
                  <a:gd name="adj2" fmla="val 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02B38E4B-1479-4912-97B6-270447ED1482}"/>
                  </a:ext>
                </a:extLst>
              </p:cNvPr>
              <p:cNvSpPr/>
              <p:nvPr/>
            </p:nvSpPr>
            <p:spPr>
              <a:xfrm>
                <a:off x="3524508" y="2679091"/>
                <a:ext cx="327409" cy="327409"/>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8" name="TextBox 37">
            <a:extLst>
              <a:ext uri="{FF2B5EF4-FFF2-40B4-BE49-F238E27FC236}">
                <a16:creationId xmlns:a16="http://schemas.microsoft.com/office/drawing/2014/main" id="{45079EC1-D715-44BA-8AC7-D32E4D4257D0}"/>
              </a:ext>
            </a:extLst>
          </p:cNvPr>
          <p:cNvSpPr txBox="1"/>
          <p:nvPr/>
        </p:nvSpPr>
        <p:spPr>
          <a:xfrm>
            <a:off x="577899" y="1643075"/>
            <a:ext cx="5507496" cy="586868"/>
          </a:xfrm>
          <a:prstGeom prst="rect">
            <a:avLst/>
          </a:prstGeom>
          <a:solidFill>
            <a:schemeClr val="accent4">
              <a:lumMod val="75000"/>
            </a:schemeClr>
          </a:solidFill>
        </p:spPr>
        <p:txBody>
          <a:bodyPr wrap="square" anchor="ctr" anchorCtr="0">
            <a:noAutofit/>
          </a:bodyPr>
          <a:lstStyle/>
          <a:p>
            <a:pPr lvl="0">
              <a:lnSpc>
                <a:spcPct val="107000"/>
              </a:lnSpc>
              <a:spcAft>
                <a:spcPts val="800"/>
              </a:spcAft>
            </a:pPr>
            <a:r>
              <a:rPr lang="en-US"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Normes socioculturelles</a:t>
            </a:r>
          </a:p>
        </p:txBody>
      </p:sp>
      <p:sp>
        <p:nvSpPr>
          <p:cNvPr id="39" name="TextBox 38">
            <a:extLst>
              <a:ext uri="{FF2B5EF4-FFF2-40B4-BE49-F238E27FC236}">
                <a16:creationId xmlns:a16="http://schemas.microsoft.com/office/drawing/2014/main" id="{D28891D9-FF51-48F9-AAEC-BF128056251F}"/>
              </a:ext>
            </a:extLst>
          </p:cNvPr>
          <p:cNvSpPr txBox="1"/>
          <p:nvPr/>
        </p:nvSpPr>
        <p:spPr>
          <a:xfrm>
            <a:off x="811620" y="2485203"/>
            <a:ext cx="4935657" cy="586868"/>
          </a:xfrm>
          <a:prstGeom prst="rect">
            <a:avLst/>
          </a:prstGeom>
          <a:solidFill>
            <a:schemeClr val="accent4">
              <a:lumMod val="60000"/>
              <a:lumOff val="40000"/>
            </a:schemeClr>
          </a:solidFill>
        </p:spPr>
        <p:txBody>
          <a:bodyPr wrap="square" anchor="ctr" anchorCtr="0">
            <a:noAutofit/>
          </a:bodyPr>
          <a:lstStyle/>
          <a:p>
            <a:pPr lvl="0">
              <a:lnSpc>
                <a:spcPct val="107000"/>
              </a:lnSpc>
              <a:spcAft>
                <a:spcPts val="800"/>
              </a:spcAft>
            </a:pPr>
            <a:r>
              <a:rPr lang="en-US"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Société</a:t>
            </a:r>
          </a:p>
        </p:txBody>
      </p:sp>
      <p:sp>
        <p:nvSpPr>
          <p:cNvPr id="40" name="TextBox 39">
            <a:extLst>
              <a:ext uri="{FF2B5EF4-FFF2-40B4-BE49-F238E27FC236}">
                <a16:creationId xmlns:a16="http://schemas.microsoft.com/office/drawing/2014/main" id="{D401039E-282F-4A23-8B58-1D50217261C8}"/>
              </a:ext>
            </a:extLst>
          </p:cNvPr>
          <p:cNvSpPr txBox="1"/>
          <p:nvPr/>
        </p:nvSpPr>
        <p:spPr>
          <a:xfrm>
            <a:off x="1135623" y="3331480"/>
            <a:ext cx="4611654" cy="586868"/>
          </a:xfrm>
          <a:prstGeom prst="rect">
            <a:avLst/>
          </a:prstGeom>
          <a:solidFill>
            <a:schemeClr val="accent4">
              <a:lumMod val="40000"/>
              <a:lumOff val="60000"/>
            </a:schemeClr>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Communauté</a:t>
            </a:r>
          </a:p>
        </p:txBody>
      </p:sp>
      <p:sp>
        <p:nvSpPr>
          <p:cNvPr id="41" name="TextBox 40">
            <a:extLst>
              <a:ext uri="{FF2B5EF4-FFF2-40B4-BE49-F238E27FC236}">
                <a16:creationId xmlns:a16="http://schemas.microsoft.com/office/drawing/2014/main" id="{CC1FBDBE-AFE4-4521-BDE8-BDF7AE574576}"/>
              </a:ext>
            </a:extLst>
          </p:cNvPr>
          <p:cNvSpPr txBox="1"/>
          <p:nvPr/>
        </p:nvSpPr>
        <p:spPr>
          <a:xfrm>
            <a:off x="1462108" y="4177757"/>
            <a:ext cx="4356191" cy="586868"/>
          </a:xfrm>
          <a:prstGeom prst="rect">
            <a:avLst/>
          </a:prstGeom>
          <a:solidFill>
            <a:schemeClr val="accent4">
              <a:lumMod val="20000"/>
              <a:lumOff val="80000"/>
            </a:schemeClr>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Famille</a:t>
            </a:r>
          </a:p>
        </p:txBody>
      </p:sp>
      <p:sp>
        <p:nvSpPr>
          <p:cNvPr id="42" name="TextBox 41">
            <a:extLst>
              <a:ext uri="{FF2B5EF4-FFF2-40B4-BE49-F238E27FC236}">
                <a16:creationId xmlns:a16="http://schemas.microsoft.com/office/drawing/2014/main" id="{A5DC8F1B-0865-4DBB-A446-F25C6CA0AEAA}"/>
              </a:ext>
            </a:extLst>
          </p:cNvPr>
          <p:cNvSpPr txBox="1"/>
          <p:nvPr/>
        </p:nvSpPr>
        <p:spPr>
          <a:xfrm>
            <a:off x="1867737" y="5024034"/>
            <a:ext cx="4554244" cy="586868"/>
          </a:xfrm>
          <a:prstGeom prst="rect">
            <a:avLst/>
          </a:prstGeom>
          <a:solidFill>
            <a:schemeClr val="bg1"/>
          </a:solidFill>
        </p:spPr>
        <p:txBody>
          <a:bodyPr wrap="square" anchor="ctr" anchorCtr="0">
            <a:noAutofit/>
          </a:bodyPr>
          <a:lstStyle/>
          <a:p>
            <a:pPr lvl="0">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	Enfant</a:t>
            </a:r>
          </a:p>
        </p:txBody>
      </p:sp>
      <p:grpSp>
        <p:nvGrpSpPr>
          <p:cNvPr id="3" name="Group 2">
            <a:extLst>
              <a:ext uri="{FF2B5EF4-FFF2-40B4-BE49-F238E27FC236}">
                <a16:creationId xmlns:a16="http://schemas.microsoft.com/office/drawing/2014/main" id="{0B3AB3F5-2590-B367-C588-251035AB8D23}"/>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B959EFE-7AE3-5097-6982-B7C9933DB0A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9C7112C1-820C-4FE7-7B36-F0164F8DCE50}"/>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F05C6184-27DC-B61F-1AF8-3EE03FF58D4C}"/>
                  </a:ext>
                </a:extLst>
              </p:cNvPr>
              <p:cNvSpPr/>
              <p:nvPr/>
            </p:nvSpPr>
            <p:spPr>
              <a:xfrm>
                <a:off x="864636" y="830141"/>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8</a:t>
                </a:r>
              </a:p>
            </p:txBody>
          </p:sp>
          <p:sp>
            <p:nvSpPr>
              <p:cNvPr id="7" name="Rectangle 6">
                <a:extLst>
                  <a:ext uri="{FF2B5EF4-FFF2-40B4-BE49-F238E27FC236}">
                    <a16:creationId xmlns:a16="http://schemas.microsoft.com/office/drawing/2014/main" id="{CA72B5F0-2284-3F0E-7F75-AA30D85D16E3}"/>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821735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normAutofit/>
          </a:bodyPr>
          <a:lstStyle/>
          <a:p>
            <a:r>
              <a:rPr lang="en-CA" dirty="0"/>
              <a:t>Âge et stade de développement</a:t>
            </a:r>
          </a:p>
        </p:txBody>
      </p:sp>
      <p:sp>
        <p:nvSpPr>
          <p:cNvPr id="28" name="Rectangle 27">
            <a:extLst>
              <a:ext uri="{FF2B5EF4-FFF2-40B4-BE49-F238E27FC236}">
                <a16:creationId xmlns:a16="http://schemas.microsoft.com/office/drawing/2014/main" id="{0473B8DC-460A-14A8-B6C9-AC63A510A1B1}"/>
              </a:ext>
            </a:extLst>
          </p:cNvPr>
          <p:cNvSpPr/>
          <p:nvPr/>
        </p:nvSpPr>
        <p:spPr>
          <a:xfrm>
            <a:off x="9190208" y="2309597"/>
            <a:ext cx="1583761"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CBFD602-5992-8428-BE5D-7221AB9D8A9B}"/>
              </a:ext>
            </a:extLst>
          </p:cNvPr>
          <p:cNvSpPr/>
          <p:nvPr/>
        </p:nvSpPr>
        <p:spPr>
          <a:xfrm>
            <a:off x="7324806" y="2309597"/>
            <a:ext cx="1736806"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408B67CC-1A02-72EC-C26A-01071F132181}"/>
              </a:ext>
            </a:extLst>
          </p:cNvPr>
          <p:cNvSpPr/>
          <p:nvPr/>
        </p:nvSpPr>
        <p:spPr>
          <a:xfrm>
            <a:off x="3754610" y="2309597"/>
            <a:ext cx="3449168"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E2BC1390-2DD3-D614-63E5-B7C6B64C4A61}"/>
              </a:ext>
            </a:extLst>
          </p:cNvPr>
          <p:cNvSpPr/>
          <p:nvPr/>
        </p:nvSpPr>
        <p:spPr>
          <a:xfrm>
            <a:off x="2441416" y="2309597"/>
            <a:ext cx="1192166"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89CEB156-47DC-3FC5-FD7C-960F87006709}"/>
              </a:ext>
            </a:extLst>
          </p:cNvPr>
          <p:cNvSpPr/>
          <p:nvPr/>
        </p:nvSpPr>
        <p:spPr>
          <a:xfrm>
            <a:off x="1449223" y="2309597"/>
            <a:ext cx="871165"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0498837-9760-5011-3348-C04EFD536A76}"/>
              </a:ext>
            </a:extLst>
          </p:cNvPr>
          <p:cNvSpPr/>
          <p:nvPr/>
        </p:nvSpPr>
        <p:spPr>
          <a:xfrm>
            <a:off x="859760" y="2309597"/>
            <a:ext cx="468435" cy="256848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Arrow Connector 33">
            <a:extLst>
              <a:ext uri="{FF2B5EF4-FFF2-40B4-BE49-F238E27FC236}">
                <a16:creationId xmlns:a16="http://schemas.microsoft.com/office/drawing/2014/main" id="{675964F9-AB56-D972-B054-7279B0C4A4B2}"/>
              </a:ext>
            </a:extLst>
          </p:cNvPr>
          <p:cNvCxnSpPr>
            <a:cxnSpLocks/>
          </p:cNvCxnSpPr>
          <p:nvPr/>
        </p:nvCxnSpPr>
        <p:spPr>
          <a:xfrm>
            <a:off x="1242995" y="2324300"/>
            <a:ext cx="10028733" cy="0"/>
          </a:xfrm>
          <a:prstGeom prst="straightConnector1">
            <a:avLst/>
          </a:prstGeom>
          <a:ln w="127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27B91F8B-9EA1-5D34-2A95-AB79C8618263}"/>
              </a:ext>
            </a:extLst>
          </p:cNvPr>
          <p:cNvSpPr/>
          <p:nvPr/>
        </p:nvSpPr>
        <p:spPr>
          <a:xfrm>
            <a:off x="859760"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36" name="Oval 35">
            <a:extLst>
              <a:ext uri="{FF2B5EF4-FFF2-40B4-BE49-F238E27FC236}">
                <a16:creationId xmlns:a16="http://schemas.microsoft.com/office/drawing/2014/main" id="{89AABC1D-1138-5A37-5D8D-D1DC16779E20}"/>
              </a:ext>
            </a:extLst>
          </p:cNvPr>
          <p:cNvSpPr/>
          <p:nvPr/>
        </p:nvSpPr>
        <p:spPr>
          <a:xfrm>
            <a:off x="1454792"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2</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37" name="Oval 36">
            <a:extLst>
              <a:ext uri="{FF2B5EF4-FFF2-40B4-BE49-F238E27FC236}">
                <a16:creationId xmlns:a16="http://schemas.microsoft.com/office/drawing/2014/main" id="{91DDD425-7C69-20A7-2A44-E5DEDADF1E1B}"/>
              </a:ext>
            </a:extLst>
          </p:cNvPr>
          <p:cNvSpPr/>
          <p:nvPr/>
        </p:nvSpPr>
        <p:spPr>
          <a:xfrm>
            <a:off x="2049824"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3</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893E0CBB-1598-8556-5955-AE0AE620E2D8}"/>
              </a:ext>
            </a:extLst>
          </p:cNvPr>
          <p:cNvSpPr/>
          <p:nvPr/>
        </p:nvSpPr>
        <p:spPr>
          <a:xfrm>
            <a:off x="2644856"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4</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39" name="Oval 38">
            <a:extLst>
              <a:ext uri="{FF2B5EF4-FFF2-40B4-BE49-F238E27FC236}">
                <a16:creationId xmlns:a16="http://schemas.microsoft.com/office/drawing/2014/main" id="{C5264E1A-2A21-83F5-7F9E-22EC00D28684}"/>
              </a:ext>
            </a:extLst>
          </p:cNvPr>
          <p:cNvSpPr/>
          <p:nvPr/>
        </p:nvSpPr>
        <p:spPr>
          <a:xfrm>
            <a:off x="3239888"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5</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0" name="Oval 39">
            <a:extLst>
              <a:ext uri="{FF2B5EF4-FFF2-40B4-BE49-F238E27FC236}">
                <a16:creationId xmlns:a16="http://schemas.microsoft.com/office/drawing/2014/main" id="{FAAD4CF2-FBFB-0192-F00C-FCB58FAE8772}"/>
              </a:ext>
            </a:extLst>
          </p:cNvPr>
          <p:cNvSpPr/>
          <p:nvPr/>
        </p:nvSpPr>
        <p:spPr>
          <a:xfrm>
            <a:off x="3834920"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6</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1" name="Oval 40">
            <a:extLst>
              <a:ext uri="{FF2B5EF4-FFF2-40B4-BE49-F238E27FC236}">
                <a16:creationId xmlns:a16="http://schemas.microsoft.com/office/drawing/2014/main" id="{96E3FA51-2708-7A8E-BFCA-96BECAEB8C39}"/>
              </a:ext>
            </a:extLst>
          </p:cNvPr>
          <p:cNvSpPr/>
          <p:nvPr/>
        </p:nvSpPr>
        <p:spPr>
          <a:xfrm>
            <a:off x="4429952"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7</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2" name="Oval 41">
            <a:extLst>
              <a:ext uri="{FF2B5EF4-FFF2-40B4-BE49-F238E27FC236}">
                <a16:creationId xmlns:a16="http://schemas.microsoft.com/office/drawing/2014/main" id="{4D72CEBE-EE20-89CE-0FD9-58E587164674}"/>
              </a:ext>
            </a:extLst>
          </p:cNvPr>
          <p:cNvSpPr/>
          <p:nvPr/>
        </p:nvSpPr>
        <p:spPr>
          <a:xfrm>
            <a:off x="5024984"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8</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3" name="Oval 42">
            <a:extLst>
              <a:ext uri="{FF2B5EF4-FFF2-40B4-BE49-F238E27FC236}">
                <a16:creationId xmlns:a16="http://schemas.microsoft.com/office/drawing/2014/main" id="{BAB48353-7004-6799-6C7C-5B94A788A979}"/>
              </a:ext>
            </a:extLst>
          </p:cNvPr>
          <p:cNvSpPr/>
          <p:nvPr/>
        </p:nvSpPr>
        <p:spPr>
          <a:xfrm>
            <a:off x="5620016"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9</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4" name="Oval 43">
            <a:extLst>
              <a:ext uri="{FF2B5EF4-FFF2-40B4-BE49-F238E27FC236}">
                <a16:creationId xmlns:a16="http://schemas.microsoft.com/office/drawing/2014/main" id="{99207D18-A8A2-9023-5505-85E7DD5EB57A}"/>
              </a:ext>
            </a:extLst>
          </p:cNvPr>
          <p:cNvSpPr/>
          <p:nvPr/>
        </p:nvSpPr>
        <p:spPr>
          <a:xfrm>
            <a:off x="6215048"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10</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BC7B86CE-E1D7-3FCD-8EC9-4F04075B690E}"/>
              </a:ext>
            </a:extLst>
          </p:cNvPr>
          <p:cNvSpPr/>
          <p:nvPr/>
        </p:nvSpPr>
        <p:spPr>
          <a:xfrm>
            <a:off x="6810080"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11</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7" name="Oval 46">
            <a:extLst>
              <a:ext uri="{FF2B5EF4-FFF2-40B4-BE49-F238E27FC236}">
                <a16:creationId xmlns:a16="http://schemas.microsoft.com/office/drawing/2014/main" id="{8F8A1535-9286-86DB-F1CA-7FB88FFBD035}"/>
              </a:ext>
            </a:extLst>
          </p:cNvPr>
          <p:cNvSpPr/>
          <p:nvPr/>
        </p:nvSpPr>
        <p:spPr>
          <a:xfrm>
            <a:off x="7405112"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12</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49" name="Oval 48">
            <a:extLst>
              <a:ext uri="{FF2B5EF4-FFF2-40B4-BE49-F238E27FC236}">
                <a16:creationId xmlns:a16="http://schemas.microsoft.com/office/drawing/2014/main" id="{85F32415-F518-EE89-C90C-DE169D611D52}"/>
              </a:ext>
            </a:extLst>
          </p:cNvPr>
          <p:cNvSpPr/>
          <p:nvPr/>
        </p:nvSpPr>
        <p:spPr>
          <a:xfrm>
            <a:off x="8000144"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13</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52" name="Oval 51">
            <a:extLst>
              <a:ext uri="{FF2B5EF4-FFF2-40B4-BE49-F238E27FC236}">
                <a16:creationId xmlns:a16="http://schemas.microsoft.com/office/drawing/2014/main" id="{FBDDF64A-F260-F879-C086-E3851C0B3E1F}"/>
              </a:ext>
            </a:extLst>
          </p:cNvPr>
          <p:cNvSpPr/>
          <p:nvPr/>
        </p:nvSpPr>
        <p:spPr>
          <a:xfrm>
            <a:off x="8595176"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14</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53" name="Oval 52">
            <a:extLst>
              <a:ext uri="{FF2B5EF4-FFF2-40B4-BE49-F238E27FC236}">
                <a16:creationId xmlns:a16="http://schemas.microsoft.com/office/drawing/2014/main" id="{6D6D079E-5C1B-68EC-94DC-E73BBDEC47DA}"/>
              </a:ext>
            </a:extLst>
          </p:cNvPr>
          <p:cNvSpPr/>
          <p:nvPr/>
        </p:nvSpPr>
        <p:spPr>
          <a:xfrm>
            <a:off x="9190208"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15</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54" name="Oval 53">
            <a:extLst>
              <a:ext uri="{FF2B5EF4-FFF2-40B4-BE49-F238E27FC236}">
                <a16:creationId xmlns:a16="http://schemas.microsoft.com/office/drawing/2014/main" id="{99452A84-6BB9-19C3-78D7-CECBBB86F091}"/>
              </a:ext>
            </a:extLst>
          </p:cNvPr>
          <p:cNvSpPr/>
          <p:nvPr/>
        </p:nvSpPr>
        <p:spPr>
          <a:xfrm>
            <a:off x="9785240"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16</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55" name="Oval 54">
            <a:extLst>
              <a:ext uri="{FF2B5EF4-FFF2-40B4-BE49-F238E27FC236}">
                <a16:creationId xmlns:a16="http://schemas.microsoft.com/office/drawing/2014/main" id="{17065F1F-C2AC-D66F-BFF3-66166DFC2A25}"/>
              </a:ext>
            </a:extLst>
          </p:cNvPr>
          <p:cNvSpPr/>
          <p:nvPr/>
        </p:nvSpPr>
        <p:spPr>
          <a:xfrm>
            <a:off x="10380272" y="2132535"/>
            <a:ext cx="393698" cy="393698"/>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solidFill>
                  <a:schemeClr val="accent4">
                    <a:lumMod val="60000"/>
                    <a:lumOff val="40000"/>
                  </a:schemeClr>
                </a:solidFill>
                <a:latin typeface="Arial" panose="020B0604020202020204" pitchFamily="34" charset="0"/>
                <a:cs typeface="Arial" panose="020B0604020202020204" pitchFamily="34" charset="0"/>
              </a:rPr>
              <a:t>17</a:t>
            </a:r>
            <a:endParaRPr lang="en-US" sz="1400" dirty="0">
              <a:solidFill>
                <a:schemeClr val="accent4">
                  <a:lumMod val="60000"/>
                  <a:lumOff val="40000"/>
                </a:schemeClr>
              </a:solidFill>
              <a:latin typeface="Arial" panose="020B0604020202020204" pitchFamily="34" charset="0"/>
              <a:cs typeface="Arial" panose="020B0604020202020204" pitchFamily="34" charset="0"/>
            </a:endParaRPr>
          </a:p>
        </p:txBody>
      </p:sp>
      <p:grpSp>
        <p:nvGrpSpPr>
          <p:cNvPr id="56" name="Group 55">
            <a:extLst>
              <a:ext uri="{FF2B5EF4-FFF2-40B4-BE49-F238E27FC236}">
                <a16:creationId xmlns:a16="http://schemas.microsoft.com/office/drawing/2014/main" id="{43641807-8B3E-C147-BEE2-9CA89923B35B}"/>
              </a:ext>
            </a:extLst>
          </p:cNvPr>
          <p:cNvGrpSpPr/>
          <p:nvPr/>
        </p:nvGrpSpPr>
        <p:grpSpPr>
          <a:xfrm>
            <a:off x="1693801" y="3579958"/>
            <a:ext cx="539175" cy="1017675"/>
            <a:chOff x="2887168" y="3850995"/>
            <a:chExt cx="1235650" cy="2332250"/>
          </a:xfrm>
          <a:solidFill>
            <a:schemeClr val="accent4">
              <a:lumMod val="60000"/>
              <a:lumOff val="40000"/>
            </a:schemeClr>
          </a:solidFill>
        </p:grpSpPr>
        <p:sp>
          <p:nvSpPr>
            <p:cNvPr id="57" name="Round Same Side Corner Rectangle 31">
              <a:extLst>
                <a:ext uri="{FF2B5EF4-FFF2-40B4-BE49-F238E27FC236}">
                  <a16:creationId xmlns:a16="http://schemas.microsoft.com/office/drawing/2014/main" id="{81120DAA-0C76-AB8E-1C4A-0FFA98B1B6E0}"/>
                </a:ext>
              </a:extLst>
            </p:cNvPr>
            <p:cNvSpPr/>
            <p:nvPr/>
          </p:nvSpPr>
          <p:spPr>
            <a:xfrm>
              <a:off x="2896229" y="5298868"/>
              <a:ext cx="1221761" cy="88437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Oval 57">
              <a:extLst>
                <a:ext uri="{FF2B5EF4-FFF2-40B4-BE49-F238E27FC236}">
                  <a16:creationId xmlns:a16="http://schemas.microsoft.com/office/drawing/2014/main" id="{FB413D26-6822-92BB-3247-24C732210FB8}"/>
                </a:ext>
              </a:extLst>
            </p:cNvPr>
            <p:cNvSpPr/>
            <p:nvPr/>
          </p:nvSpPr>
          <p:spPr>
            <a:xfrm>
              <a:off x="2887168" y="385099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9" name="Group 58">
            <a:extLst>
              <a:ext uri="{FF2B5EF4-FFF2-40B4-BE49-F238E27FC236}">
                <a16:creationId xmlns:a16="http://schemas.microsoft.com/office/drawing/2014/main" id="{B9D270AB-D244-421E-DB91-0A3AFC769A99}"/>
              </a:ext>
            </a:extLst>
          </p:cNvPr>
          <p:cNvGrpSpPr/>
          <p:nvPr/>
        </p:nvGrpSpPr>
        <p:grpSpPr>
          <a:xfrm>
            <a:off x="2787038" y="3432154"/>
            <a:ext cx="539174" cy="1165479"/>
            <a:chOff x="4602265" y="3512265"/>
            <a:chExt cx="1235650" cy="2670980"/>
          </a:xfrm>
          <a:solidFill>
            <a:schemeClr val="accent4">
              <a:lumMod val="60000"/>
              <a:lumOff val="40000"/>
            </a:schemeClr>
          </a:solidFill>
        </p:grpSpPr>
        <p:sp>
          <p:nvSpPr>
            <p:cNvPr id="60" name="Round Same Side Corner Rectangle 31">
              <a:extLst>
                <a:ext uri="{FF2B5EF4-FFF2-40B4-BE49-F238E27FC236}">
                  <a16:creationId xmlns:a16="http://schemas.microsoft.com/office/drawing/2014/main" id="{0C663318-474E-F4E1-6289-427254FA5A57}"/>
                </a:ext>
              </a:extLst>
            </p:cNvPr>
            <p:cNvSpPr/>
            <p:nvPr/>
          </p:nvSpPr>
          <p:spPr>
            <a:xfrm>
              <a:off x="4611326" y="4986810"/>
              <a:ext cx="1221761" cy="119643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Oval 60">
              <a:extLst>
                <a:ext uri="{FF2B5EF4-FFF2-40B4-BE49-F238E27FC236}">
                  <a16:creationId xmlns:a16="http://schemas.microsoft.com/office/drawing/2014/main" id="{51633565-3140-91C2-83F7-335D448917D7}"/>
                </a:ext>
              </a:extLst>
            </p:cNvPr>
            <p:cNvSpPr/>
            <p:nvPr/>
          </p:nvSpPr>
          <p:spPr>
            <a:xfrm>
              <a:off x="4602265" y="351226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2" name="Group 61">
            <a:extLst>
              <a:ext uri="{FF2B5EF4-FFF2-40B4-BE49-F238E27FC236}">
                <a16:creationId xmlns:a16="http://schemas.microsoft.com/office/drawing/2014/main" id="{DFDA61F1-4590-9125-7A22-4A92A7BCEF69}"/>
              </a:ext>
            </a:extLst>
          </p:cNvPr>
          <p:cNvGrpSpPr/>
          <p:nvPr/>
        </p:nvGrpSpPr>
        <p:grpSpPr>
          <a:xfrm>
            <a:off x="5182745" y="3216554"/>
            <a:ext cx="539175" cy="1414623"/>
            <a:chOff x="6317362" y="2941294"/>
            <a:chExt cx="1235651" cy="3241951"/>
          </a:xfrm>
          <a:solidFill>
            <a:schemeClr val="accent4">
              <a:lumMod val="60000"/>
              <a:lumOff val="40000"/>
            </a:schemeClr>
          </a:solidFill>
        </p:grpSpPr>
        <p:sp>
          <p:nvSpPr>
            <p:cNvPr id="63" name="Round Same Side Corner Rectangle 31">
              <a:extLst>
                <a:ext uri="{FF2B5EF4-FFF2-40B4-BE49-F238E27FC236}">
                  <a16:creationId xmlns:a16="http://schemas.microsoft.com/office/drawing/2014/main" id="{AE7F2635-33CD-400E-E05B-7F7C4B7F2E36}"/>
                </a:ext>
              </a:extLst>
            </p:cNvPr>
            <p:cNvSpPr/>
            <p:nvPr/>
          </p:nvSpPr>
          <p:spPr>
            <a:xfrm>
              <a:off x="6326423" y="4497686"/>
              <a:ext cx="1221762" cy="168555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Oval 63">
              <a:extLst>
                <a:ext uri="{FF2B5EF4-FFF2-40B4-BE49-F238E27FC236}">
                  <a16:creationId xmlns:a16="http://schemas.microsoft.com/office/drawing/2014/main" id="{C3B725C6-1D5A-BD88-2A56-B4D3F2809746}"/>
                </a:ext>
              </a:extLst>
            </p:cNvPr>
            <p:cNvSpPr/>
            <p:nvPr/>
          </p:nvSpPr>
          <p:spPr>
            <a:xfrm>
              <a:off x="6317362" y="2941294"/>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5" name="Group 64">
            <a:extLst>
              <a:ext uri="{FF2B5EF4-FFF2-40B4-BE49-F238E27FC236}">
                <a16:creationId xmlns:a16="http://schemas.microsoft.com/office/drawing/2014/main" id="{8F09DB84-67EC-3854-71FB-12D10F9DBCF5}"/>
              </a:ext>
            </a:extLst>
          </p:cNvPr>
          <p:cNvGrpSpPr/>
          <p:nvPr/>
        </p:nvGrpSpPr>
        <p:grpSpPr>
          <a:xfrm>
            <a:off x="7999534" y="3038914"/>
            <a:ext cx="539175" cy="1621261"/>
            <a:chOff x="8032460" y="2467732"/>
            <a:chExt cx="1235651" cy="3715513"/>
          </a:xfrm>
          <a:solidFill>
            <a:schemeClr val="accent4">
              <a:lumMod val="60000"/>
              <a:lumOff val="40000"/>
            </a:schemeClr>
          </a:solidFill>
        </p:grpSpPr>
        <p:sp>
          <p:nvSpPr>
            <p:cNvPr id="66" name="Round Same Side Corner Rectangle 31">
              <a:extLst>
                <a:ext uri="{FF2B5EF4-FFF2-40B4-BE49-F238E27FC236}">
                  <a16:creationId xmlns:a16="http://schemas.microsoft.com/office/drawing/2014/main" id="{A5561594-8A42-0F98-DF97-AC64722A669B}"/>
                </a:ext>
              </a:extLst>
            </p:cNvPr>
            <p:cNvSpPr/>
            <p:nvPr/>
          </p:nvSpPr>
          <p:spPr>
            <a:xfrm>
              <a:off x="8032460" y="3981058"/>
              <a:ext cx="1235651" cy="220218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7" name="Oval 66">
              <a:extLst>
                <a:ext uri="{FF2B5EF4-FFF2-40B4-BE49-F238E27FC236}">
                  <a16:creationId xmlns:a16="http://schemas.microsoft.com/office/drawing/2014/main" id="{2BE9D7CF-9D33-3DBB-DB10-0CA4403AA745}"/>
                </a:ext>
              </a:extLst>
            </p:cNvPr>
            <p:cNvSpPr/>
            <p:nvPr/>
          </p:nvSpPr>
          <p:spPr>
            <a:xfrm>
              <a:off x="8032460" y="2467732"/>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8" name="Group 67">
            <a:extLst>
              <a:ext uri="{FF2B5EF4-FFF2-40B4-BE49-F238E27FC236}">
                <a16:creationId xmlns:a16="http://schemas.microsoft.com/office/drawing/2014/main" id="{9514A9D3-F284-2F46-4E73-17522A866A19}"/>
              </a:ext>
            </a:extLst>
          </p:cNvPr>
          <p:cNvGrpSpPr/>
          <p:nvPr/>
        </p:nvGrpSpPr>
        <p:grpSpPr>
          <a:xfrm>
            <a:off x="9681702" y="2826205"/>
            <a:ext cx="539176" cy="1833970"/>
            <a:chOff x="9771853" y="1980257"/>
            <a:chExt cx="1235652" cy="4202988"/>
          </a:xfrm>
          <a:solidFill>
            <a:schemeClr val="accent4">
              <a:lumMod val="60000"/>
              <a:lumOff val="40000"/>
            </a:schemeClr>
          </a:solidFill>
        </p:grpSpPr>
        <p:sp>
          <p:nvSpPr>
            <p:cNvPr id="69" name="Round Same Side Corner Rectangle 31">
              <a:extLst>
                <a:ext uri="{FF2B5EF4-FFF2-40B4-BE49-F238E27FC236}">
                  <a16:creationId xmlns:a16="http://schemas.microsoft.com/office/drawing/2014/main" id="{604BF3BD-4D92-9D10-8959-08ED42BFA4DB}"/>
                </a:ext>
              </a:extLst>
            </p:cNvPr>
            <p:cNvSpPr/>
            <p:nvPr/>
          </p:nvSpPr>
          <p:spPr>
            <a:xfrm>
              <a:off x="9771853" y="3488833"/>
              <a:ext cx="1235652" cy="269441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0" name="Oval 69">
              <a:extLst>
                <a:ext uri="{FF2B5EF4-FFF2-40B4-BE49-F238E27FC236}">
                  <a16:creationId xmlns:a16="http://schemas.microsoft.com/office/drawing/2014/main" id="{064FBB64-CC16-EAAA-0D31-0FE43A47F30E}"/>
                </a:ext>
              </a:extLst>
            </p:cNvPr>
            <p:cNvSpPr/>
            <p:nvPr/>
          </p:nvSpPr>
          <p:spPr>
            <a:xfrm>
              <a:off x="9771853" y="1980257"/>
              <a:ext cx="1235652"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1" name="Group 70">
            <a:extLst>
              <a:ext uri="{FF2B5EF4-FFF2-40B4-BE49-F238E27FC236}">
                <a16:creationId xmlns:a16="http://schemas.microsoft.com/office/drawing/2014/main" id="{99F873B7-D107-EE94-4110-9A54BF522E28}"/>
              </a:ext>
            </a:extLst>
          </p:cNvPr>
          <p:cNvGrpSpPr/>
          <p:nvPr/>
        </p:nvGrpSpPr>
        <p:grpSpPr>
          <a:xfrm>
            <a:off x="822628" y="3796513"/>
            <a:ext cx="542698" cy="801120"/>
            <a:chOff x="1163997" y="4347283"/>
            <a:chExt cx="1243724" cy="1835962"/>
          </a:xfrm>
          <a:solidFill>
            <a:schemeClr val="accent4">
              <a:lumMod val="60000"/>
              <a:lumOff val="40000"/>
            </a:schemeClr>
          </a:solidFill>
        </p:grpSpPr>
        <p:sp>
          <p:nvSpPr>
            <p:cNvPr id="72" name="Oval 71">
              <a:extLst>
                <a:ext uri="{FF2B5EF4-FFF2-40B4-BE49-F238E27FC236}">
                  <a16:creationId xmlns:a16="http://schemas.microsoft.com/office/drawing/2014/main" id="{67C65953-3DF1-27EB-8CA9-8F65F6A6CF05}"/>
                </a:ext>
              </a:extLst>
            </p:cNvPr>
            <p:cNvSpPr/>
            <p:nvPr/>
          </p:nvSpPr>
          <p:spPr>
            <a:xfrm>
              <a:off x="1172071" y="4347283"/>
              <a:ext cx="1235650" cy="12356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3" name="Round Same Side Corner Rectangle 31">
              <a:extLst>
                <a:ext uri="{FF2B5EF4-FFF2-40B4-BE49-F238E27FC236}">
                  <a16:creationId xmlns:a16="http://schemas.microsoft.com/office/drawing/2014/main" id="{BAEE446F-E4D8-A87A-C4A7-8C94985A4637}"/>
                </a:ext>
              </a:extLst>
            </p:cNvPr>
            <p:cNvSpPr/>
            <p:nvPr/>
          </p:nvSpPr>
          <p:spPr>
            <a:xfrm>
              <a:off x="1163997" y="5793519"/>
              <a:ext cx="1221761" cy="38972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4" name="TextBox 73">
            <a:extLst>
              <a:ext uri="{FF2B5EF4-FFF2-40B4-BE49-F238E27FC236}">
                <a16:creationId xmlns:a16="http://schemas.microsoft.com/office/drawing/2014/main" id="{6D3AE942-64FC-F849-35B9-9C752B153A3C}"/>
              </a:ext>
            </a:extLst>
          </p:cNvPr>
          <p:cNvSpPr txBox="1"/>
          <p:nvPr/>
        </p:nvSpPr>
        <p:spPr>
          <a:xfrm>
            <a:off x="569121" y="5005845"/>
            <a:ext cx="1042743" cy="767133"/>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Enfance</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0 - 18 mois</a:t>
            </a:r>
            <a:endParaRPr lang="en-US" sz="1400" dirty="0">
              <a:latin typeface="Arial" panose="020B0604020202020204" pitchFamily="34" charset="0"/>
              <a:ea typeface="Calibri" panose="020F0502020204030204" pitchFamily="34" charset="0"/>
              <a:cs typeface="Arial" panose="020B0604020202020204" pitchFamily="34" charset="0"/>
            </a:endParaRPr>
          </a:p>
        </p:txBody>
      </p:sp>
      <p:sp>
        <p:nvSpPr>
          <p:cNvPr id="75" name="TextBox 74">
            <a:extLst>
              <a:ext uri="{FF2B5EF4-FFF2-40B4-BE49-F238E27FC236}">
                <a16:creationId xmlns:a16="http://schemas.microsoft.com/office/drawing/2014/main" id="{E9AA7A31-0DEE-DCC0-6D52-D8E374E6BBC3}"/>
              </a:ext>
            </a:extLst>
          </p:cNvPr>
          <p:cNvSpPr txBox="1"/>
          <p:nvPr/>
        </p:nvSpPr>
        <p:spPr>
          <a:xfrm>
            <a:off x="1483219" y="5005845"/>
            <a:ext cx="1065990" cy="767133"/>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Tout-petit</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18 mois - 3 ans</a:t>
            </a:r>
            <a:endParaRPr lang="en-US" sz="1400" dirty="0">
              <a:latin typeface="Arial" panose="020B0604020202020204" pitchFamily="34" charset="0"/>
              <a:ea typeface="Calibri" panose="020F0502020204030204" pitchFamily="34" charset="0"/>
              <a:cs typeface="Arial" panose="020B0604020202020204" pitchFamily="34" charset="0"/>
            </a:endParaRPr>
          </a:p>
        </p:txBody>
      </p:sp>
      <p:sp>
        <p:nvSpPr>
          <p:cNvPr id="76" name="TextBox 75">
            <a:extLst>
              <a:ext uri="{FF2B5EF4-FFF2-40B4-BE49-F238E27FC236}">
                <a16:creationId xmlns:a16="http://schemas.microsoft.com/office/drawing/2014/main" id="{21A1C3E3-D7B5-2C04-6968-F9AAA05D7DBA}"/>
              </a:ext>
            </a:extLst>
          </p:cNvPr>
          <p:cNvSpPr txBox="1"/>
          <p:nvPr/>
        </p:nvSpPr>
        <p:spPr>
          <a:xfrm>
            <a:off x="2661956" y="5005845"/>
            <a:ext cx="1092654" cy="767133"/>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La petite enfance</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3 - 5 ans</a:t>
            </a:r>
            <a:endParaRPr lang="en-US" sz="1400" dirty="0">
              <a:latin typeface="Arial" panose="020B0604020202020204" pitchFamily="34" charset="0"/>
              <a:ea typeface="Calibri" panose="020F0502020204030204" pitchFamily="34" charset="0"/>
              <a:cs typeface="Arial" panose="020B0604020202020204" pitchFamily="34" charset="0"/>
            </a:endParaRPr>
          </a:p>
        </p:txBody>
      </p:sp>
      <p:sp>
        <p:nvSpPr>
          <p:cNvPr id="77" name="TextBox 76">
            <a:extLst>
              <a:ext uri="{FF2B5EF4-FFF2-40B4-BE49-F238E27FC236}">
                <a16:creationId xmlns:a16="http://schemas.microsoft.com/office/drawing/2014/main" id="{793FDACA-67AF-8B95-8CC4-3AD22451B5D7}"/>
              </a:ext>
            </a:extLst>
          </p:cNvPr>
          <p:cNvSpPr txBox="1"/>
          <p:nvPr/>
        </p:nvSpPr>
        <p:spPr>
          <a:xfrm>
            <a:off x="4563310" y="5005845"/>
            <a:ext cx="1831767" cy="536622"/>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L'enfance moyenne</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6 - 11 ans</a:t>
            </a:r>
            <a:endParaRPr lang="en-US" sz="1400" dirty="0">
              <a:latin typeface="Arial" panose="020B0604020202020204" pitchFamily="34" charset="0"/>
              <a:ea typeface="Calibri" panose="020F0502020204030204" pitchFamily="34" charset="0"/>
              <a:cs typeface="Arial" panose="020B0604020202020204" pitchFamily="34" charset="0"/>
            </a:endParaRPr>
          </a:p>
        </p:txBody>
      </p:sp>
      <p:sp>
        <p:nvSpPr>
          <p:cNvPr id="78" name="TextBox 77">
            <a:extLst>
              <a:ext uri="{FF2B5EF4-FFF2-40B4-BE49-F238E27FC236}">
                <a16:creationId xmlns:a16="http://schemas.microsoft.com/office/drawing/2014/main" id="{26E186A3-2FC7-B5A1-DE01-9CA5B2A79505}"/>
              </a:ext>
            </a:extLst>
          </p:cNvPr>
          <p:cNvSpPr txBox="1"/>
          <p:nvPr/>
        </p:nvSpPr>
        <p:spPr>
          <a:xfrm>
            <a:off x="7324805" y="5005845"/>
            <a:ext cx="1727795" cy="767133"/>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Début de l'adolescence </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12 - 14 ans</a:t>
            </a:r>
            <a:endParaRPr lang="en-US" sz="1400" dirty="0">
              <a:latin typeface="Arial" panose="020B0604020202020204" pitchFamily="34" charset="0"/>
              <a:ea typeface="Calibri" panose="020F0502020204030204" pitchFamily="34" charset="0"/>
              <a:cs typeface="Arial" panose="020B0604020202020204" pitchFamily="34" charset="0"/>
            </a:endParaRPr>
          </a:p>
        </p:txBody>
      </p:sp>
      <p:sp>
        <p:nvSpPr>
          <p:cNvPr id="79" name="TextBox 78">
            <a:extLst>
              <a:ext uri="{FF2B5EF4-FFF2-40B4-BE49-F238E27FC236}">
                <a16:creationId xmlns:a16="http://schemas.microsoft.com/office/drawing/2014/main" id="{915B7846-2AC7-6819-0707-74A9705665B2}"/>
              </a:ext>
            </a:extLst>
          </p:cNvPr>
          <p:cNvSpPr txBox="1"/>
          <p:nvPr/>
        </p:nvSpPr>
        <p:spPr>
          <a:xfrm>
            <a:off x="9190208" y="5005845"/>
            <a:ext cx="1583761" cy="536622"/>
          </a:xfrm>
          <a:prstGeom prst="rect">
            <a:avLst/>
          </a:prstGeom>
          <a:noFill/>
        </p:spPr>
        <p:txBody>
          <a:bodyPr wrap="square">
            <a:spAutoFit/>
          </a:bodyPr>
          <a:lstStyle/>
          <a:p>
            <a:pPr lvl="0" algn="ctr">
              <a:lnSpc>
                <a:spcPct val="107000"/>
              </a:lnSpc>
              <a:tabLst>
                <a:tab pos="457200" algn="l"/>
              </a:tabLst>
            </a:pPr>
            <a:r>
              <a:rPr lang="en-GB" sz="1400" b="1" dirty="0">
                <a:effectLst/>
                <a:latin typeface="Arial" panose="020B0604020202020204" pitchFamily="34" charset="0"/>
                <a:cs typeface="Arial" panose="020B0604020202020204" pitchFamily="34" charset="0"/>
              </a:rPr>
              <a:t>Adolescence</a:t>
            </a:r>
          </a:p>
          <a:p>
            <a:pPr lvl="0" algn="ctr">
              <a:lnSpc>
                <a:spcPct val="107000"/>
              </a:lnSpc>
              <a:tabLst>
                <a:tab pos="457200" algn="l"/>
              </a:tabLst>
            </a:pPr>
            <a:r>
              <a:rPr lang="en-GB" sz="1400" dirty="0">
                <a:effectLst/>
                <a:latin typeface="Arial" panose="020B0604020202020204" pitchFamily="34" charset="0"/>
                <a:cs typeface="Arial" panose="020B0604020202020204" pitchFamily="34" charset="0"/>
              </a:rPr>
              <a:t>15 - 17 ans</a:t>
            </a:r>
            <a:endParaRPr lang="en-US" sz="1400" dirty="0">
              <a:latin typeface="Arial" panose="020B0604020202020204" pitchFamily="34" charset="0"/>
              <a:ea typeface="Calibri" panose="020F0502020204030204" pitchFamily="34" charset="0"/>
              <a:cs typeface="Arial" panose="020B0604020202020204" pitchFamily="34" charset="0"/>
            </a:endParaRPr>
          </a:p>
        </p:txBody>
      </p:sp>
      <p:grpSp>
        <p:nvGrpSpPr>
          <p:cNvPr id="80" name="Group 79">
            <a:extLst>
              <a:ext uri="{FF2B5EF4-FFF2-40B4-BE49-F238E27FC236}">
                <a16:creationId xmlns:a16="http://schemas.microsoft.com/office/drawing/2014/main" id="{0D3E352B-C62D-16C6-5621-08845E7576B9}"/>
              </a:ext>
            </a:extLst>
          </p:cNvPr>
          <p:cNvGrpSpPr/>
          <p:nvPr/>
        </p:nvGrpSpPr>
        <p:grpSpPr>
          <a:xfrm>
            <a:off x="10228983" y="337468"/>
            <a:ext cx="1587872" cy="1368854"/>
            <a:chOff x="10228983" y="337468"/>
            <a:chExt cx="1587872" cy="1368854"/>
          </a:xfrm>
        </p:grpSpPr>
        <p:sp>
          <p:nvSpPr>
            <p:cNvPr id="81" name="Hexagon 80">
              <a:extLst>
                <a:ext uri="{FF2B5EF4-FFF2-40B4-BE49-F238E27FC236}">
                  <a16:creationId xmlns:a16="http://schemas.microsoft.com/office/drawing/2014/main" id="{AFE0D131-39B0-AD47-BA9A-859440F425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82" name="Group 81">
              <a:extLst>
                <a:ext uri="{FF2B5EF4-FFF2-40B4-BE49-F238E27FC236}">
                  <a16:creationId xmlns:a16="http://schemas.microsoft.com/office/drawing/2014/main" id="{1A2FA1DA-2FD4-CE64-3A6A-ECB928A9A69A}"/>
                </a:ext>
              </a:extLst>
            </p:cNvPr>
            <p:cNvGrpSpPr/>
            <p:nvPr/>
          </p:nvGrpSpPr>
          <p:grpSpPr>
            <a:xfrm>
              <a:off x="10741851" y="707024"/>
              <a:ext cx="562136" cy="634675"/>
              <a:chOff x="760175" y="830141"/>
              <a:chExt cx="867619" cy="979580"/>
            </a:xfrm>
          </p:grpSpPr>
          <p:sp>
            <p:nvSpPr>
              <p:cNvPr id="83" name="Rectangle 82">
                <a:extLst>
                  <a:ext uri="{FF2B5EF4-FFF2-40B4-BE49-F238E27FC236}">
                    <a16:creationId xmlns:a16="http://schemas.microsoft.com/office/drawing/2014/main" id="{CC8A7FEF-9EAA-B4EA-6009-548E6F0FE333}"/>
                  </a:ext>
                </a:extLst>
              </p:cNvPr>
              <p:cNvSpPr/>
              <p:nvPr/>
            </p:nvSpPr>
            <p:spPr>
              <a:xfrm>
                <a:off x="864636" y="830141"/>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13</a:t>
                </a:r>
              </a:p>
            </p:txBody>
          </p:sp>
          <p:sp>
            <p:nvSpPr>
              <p:cNvPr id="84" name="Rectangle 83">
                <a:extLst>
                  <a:ext uri="{FF2B5EF4-FFF2-40B4-BE49-F238E27FC236}">
                    <a16:creationId xmlns:a16="http://schemas.microsoft.com/office/drawing/2014/main" id="{B828A6AF-F2A7-9645-4C38-20D7ACF09425}"/>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863978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7ADF4-57E5-CAD9-6E75-82A62EDCCD2A}"/>
              </a:ext>
            </a:extLst>
          </p:cNvPr>
          <p:cNvSpPr>
            <a:spLocks noGrp="1"/>
          </p:cNvSpPr>
          <p:nvPr>
            <p:ph type="title"/>
          </p:nvPr>
        </p:nvSpPr>
        <p:spPr/>
        <p:txBody>
          <a:bodyPr/>
          <a:lstStyle/>
          <a:p>
            <a:r>
              <a:rPr lang="en-GB" dirty="0"/>
              <a:t>Importance de l'attachement dans l'enfance</a:t>
            </a:r>
            <a:endParaRPr lang="en-BE" dirty="0"/>
          </a:p>
        </p:txBody>
      </p:sp>
      <p:sp>
        <p:nvSpPr>
          <p:cNvPr id="3" name="TextBox 2">
            <a:extLst>
              <a:ext uri="{FF2B5EF4-FFF2-40B4-BE49-F238E27FC236}">
                <a16:creationId xmlns:a16="http://schemas.microsoft.com/office/drawing/2014/main" id="{A286385E-9ED5-E5CA-A163-A02772CBE7CD}"/>
              </a:ext>
            </a:extLst>
          </p:cNvPr>
          <p:cNvSpPr txBox="1"/>
          <p:nvPr/>
        </p:nvSpPr>
        <p:spPr>
          <a:xfrm>
            <a:off x="4783354" y="1848972"/>
            <a:ext cx="4935961" cy="3477875"/>
          </a:xfrm>
          <a:prstGeom prst="rect">
            <a:avLst/>
          </a:prstGeom>
          <a:noFill/>
        </p:spPr>
        <p:txBody>
          <a:bodyPr wrap="square" lIns="91440" tIns="45720" rIns="91440" bIns="45720" rtlCol="0" anchor="t">
            <a:spAutoFit/>
          </a:bodyPr>
          <a:lstStyle/>
          <a:p>
            <a:r>
              <a:rPr lang="en-GB" sz="2200" b="1" dirty="0">
                <a:effectLst/>
                <a:latin typeface="Arial" panose="020B0604020202020204" pitchFamily="34" charset="0"/>
                <a:ea typeface="Calibri" panose="020F0502020204030204" pitchFamily="34" charset="0"/>
                <a:cs typeface="Arial" panose="020B0604020202020204" pitchFamily="34" charset="0"/>
              </a:rPr>
              <a:t>ANNEXE</a:t>
            </a:r>
          </a:p>
          <a:p>
            <a:endParaRPr lang="en-GB" sz="2200" dirty="0">
              <a:latin typeface="Arial" panose="020B0604020202020204" pitchFamily="34" charset="0"/>
              <a:ea typeface="Calibri" panose="020F0502020204030204" pitchFamily="34" charset="0"/>
              <a:cs typeface="Arial" panose="020B0604020202020204" pitchFamily="34" charset="0"/>
            </a:endParaRPr>
          </a:p>
          <a:p>
            <a:r>
              <a:rPr lang="en-GB" sz="2200" dirty="0">
                <a:effectLst/>
                <a:latin typeface="Arial" panose="020B0604020202020204" pitchFamily="34" charset="0"/>
                <a:ea typeface="Calibri" panose="020F0502020204030204" pitchFamily="34" charset="0"/>
                <a:cs typeface="Arial" panose="020B0604020202020204" pitchFamily="34" charset="0"/>
              </a:rPr>
              <a:t>Le lien qui se crée entre les principaux responsables de l'enfant et l'enfant. </a:t>
            </a:r>
          </a:p>
          <a:p>
            <a:endParaRPr lang="en-GB" sz="2200" dirty="0">
              <a:effectLst/>
              <a:latin typeface="Arial" panose="020B0604020202020204" pitchFamily="34" charset="0"/>
              <a:ea typeface="Calibri" panose="020F0502020204030204" pitchFamily="34" charset="0"/>
              <a:cs typeface="Arial" panose="020B0604020202020204" pitchFamily="34" charset="0"/>
            </a:endParaRPr>
          </a:p>
          <a:p>
            <a:r>
              <a:rPr lang="en-GB" sz="2200" dirty="0">
                <a:effectLst/>
                <a:latin typeface="Arial" panose="020B0604020202020204" pitchFamily="34" charset="0"/>
                <a:ea typeface="Calibri" panose="020F0502020204030204" pitchFamily="34" charset="0"/>
                <a:cs typeface="Arial" panose="020B0604020202020204" pitchFamily="34" charset="0"/>
              </a:rPr>
              <a:t>Ce lien d'attachement est une réponse à la </a:t>
            </a:r>
            <a:r>
              <a:rPr lang="en-GB" sz="2200" dirty="0">
                <a:latin typeface="Arial" panose="020B0604020202020204" pitchFamily="34" charset="0"/>
                <a:ea typeface="Calibri" panose="020F0502020204030204" pitchFamily="34" charset="0"/>
                <a:cs typeface="Arial" panose="020B0604020202020204" pitchFamily="34" charset="0"/>
              </a:rPr>
              <a:t>disponibilité de l'aidant principal pour l'enfant, pour </a:t>
            </a:r>
          </a:p>
          <a:p>
            <a:r>
              <a:rPr lang="en-GB" sz="2200" dirty="0">
                <a:latin typeface="Arial" panose="020B0604020202020204" pitchFamily="34" charset="0"/>
                <a:ea typeface="Calibri" panose="020F0502020204030204" pitchFamily="34" charset="0"/>
                <a:cs typeface="Arial" panose="020B0604020202020204" pitchFamily="34" charset="0"/>
              </a:rPr>
              <a:t>assurer la sécurité, les soins et </a:t>
            </a:r>
          </a:p>
          <a:p>
            <a:r>
              <a:rPr lang="en-GB" sz="2200" dirty="0">
                <a:latin typeface="Arial" panose="020B0604020202020204" pitchFamily="34" charset="0"/>
                <a:ea typeface="Calibri" panose="020F0502020204030204" pitchFamily="34" charset="0"/>
                <a:cs typeface="Arial" panose="020B0604020202020204" pitchFamily="34" charset="0"/>
              </a:rPr>
              <a:t>le soutien à l'enfant. </a:t>
            </a:r>
            <a:endParaRPr lang="en-BE"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C194811D-00C4-8C09-EF01-5FA8EE0EA2A2}"/>
              </a:ext>
            </a:extLst>
          </p:cNvPr>
          <p:cNvSpPr/>
          <p:nvPr/>
        </p:nvSpPr>
        <p:spPr>
          <a:xfrm>
            <a:off x="1246909" y="2265218"/>
            <a:ext cx="3102669" cy="2327563"/>
          </a:xfrm>
          <a:prstGeom prst="wedgeRoundRectCallou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latin typeface="Arial" panose="020B0604020202020204" pitchFamily="34" charset="0"/>
                <a:cs typeface="Arial" panose="020B0604020202020204" pitchFamily="34" charset="0"/>
              </a:rPr>
              <a:t>Pourquoi l'attachement est-il important pour un enfant ?</a:t>
            </a:r>
            <a:endParaRPr lang="en-BE" sz="2800" dirty="0">
              <a:solidFill>
                <a:schemeClr val="tx1"/>
              </a:solidFil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BF615C30-664F-5830-4507-F91F3A6F9B15}"/>
              </a:ext>
            </a:extLst>
          </p:cNvPr>
          <p:cNvGrpSpPr/>
          <p:nvPr/>
        </p:nvGrpSpPr>
        <p:grpSpPr>
          <a:xfrm>
            <a:off x="9306821" y="3608458"/>
            <a:ext cx="1762961" cy="2366177"/>
            <a:chOff x="5673592" y="7611394"/>
            <a:chExt cx="814830" cy="1093633"/>
          </a:xfrm>
          <a:solidFill>
            <a:schemeClr val="accent4">
              <a:lumMod val="60000"/>
              <a:lumOff val="40000"/>
            </a:schemeClr>
          </a:solidFill>
        </p:grpSpPr>
        <p:sp>
          <p:nvSpPr>
            <p:cNvPr id="14" name="Round Same Side Corner Rectangle 35">
              <a:extLst>
                <a:ext uri="{FF2B5EF4-FFF2-40B4-BE49-F238E27FC236}">
                  <a16:creationId xmlns:a16="http://schemas.microsoft.com/office/drawing/2014/main" id="{DD6C328C-7943-E1E3-9553-E4D47CB77DE4}"/>
                </a:ext>
              </a:extLst>
            </p:cNvPr>
            <p:cNvSpPr/>
            <p:nvPr/>
          </p:nvSpPr>
          <p:spPr>
            <a:xfrm>
              <a:off x="5675993" y="8360881"/>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9734DD72-DFA5-F9D3-75DD-D0D4439472A3}"/>
                </a:ext>
              </a:extLst>
            </p:cNvPr>
            <p:cNvSpPr/>
            <p:nvPr/>
          </p:nvSpPr>
          <p:spPr>
            <a:xfrm>
              <a:off x="5673592" y="7977240"/>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ound Same Side Corner Rectangle 37">
              <a:extLst>
                <a:ext uri="{FF2B5EF4-FFF2-40B4-BE49-F238E27FC236}">
                  <a16:creationId xmlns:a16="http://schemas.microsoft.com/office/drawing/2014/main" id="{343793F3-36EE-DC03-1EC1-F11AE4FA8BC7}"/>
                </a:ext>
              </a:extLst>
            </p:cNvPr>
            <p:cNvSpPr/>
            <p:nvPr/>
          </p:nvSpPr>
          <p:spPr>
            <a:xfrm>
              <a:off x="6163413" y="7995034"/>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34C67B8F-AD09-B055-2F2F-DD015E653504}"/>
                </a:ext>
              </a:extLst>
            </p:cNvPr>
            <p:cNvSpPr/>
            <p:nvPr/>
          </p:nvSpPr>
          <p:spPr>
            <a:xfrm>
              <a:off x="6161012" y="7611394"/>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ound Same Side Corner Rectangle 43">
              <a:extLst>
                <a:ext uri="{FF2B5EF4-FFF2-40B4-BE49-F238E27FC236}">
                  <a16:creationId xmlns:a16="http://schemas.microsoft.com/office/drawing/2014/main" id="{6CE53EF9-5C49-D263-68F2-4963F868B29B}"/>
                </a:ext>
              </a:extLst>
            </p:cNvPr>
            <p:cNvSpPr/>
            <p:nvPr/>
          </p:nvSpPr>
          <p:spPr>
            <a:xfrm rot="12859561">
              <a:off x="6099610" y="8091090"/>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ound Same Side Corner Rectangle 44">
              <a:extLst>
                <a:ext uri="{FF2B5EF4-FFF2-40B4-BE49-F238E27FC236}">
                  <a16:creationId xmlns:a16="http://schemas.microsoft.com/office/drawing/2014/main" id="{3F720FF5-6306-2D1A-2F2F-B55EAF487526}"/>
                </a:ext>
              </a:extLst>
            </p:cNvPr>
            <p:cNvSpPr/>
            <p:nvPr/>
          </p:nvSpPr>
          <p:spPr>
            <a:xfrm rot="14101202">
              <a:off x="5992187" y="8234266"/>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761087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rrow: Pentagon 22">
            <a:extLst>
              <a:ext uri="{FF2B5EF4-FFF2-40B4-BE49-F238E27FC236}">
                <a16:creationId xmlns:a16="http://schemas.microsoft.com/office/drawing/2014/main" id="{4769772F-B9D5-A65B-07EB-20DDB541941B}"/>
              </a:ext>
            </a:extLst>
          </p:cNvPr>
          <p:cNvSpPr/>
          <p:nvPr/>
        </p:nvSpPr>
        <p:spPr>
          <a:xfrm rot="5400000">
            <a:off x="7544079" y="1559758"/>
            <a:ext cx="2414456" cy="4396214"/>
          </a:xfrm>
          <a:prstGeom prst="homePlate">
            <a:avLst>
              <a:gd name="adj" fmla="val 15442"/>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Arrow: Pentagon 21">
            <a:extLst>
              <a:ext uri="{FF2B5EF4-FFF2-40B4-BE49-F238E27FC236}">
                <a16:creationId xmlns:a16="http://schemas.microsoft.com/office/drawing/2014/main" id="{34D78665-6F3F-71F1-F22B-6E77B26E3DE7}"/>
              </a:ext>
            </a:extLst>
          </p:cNvPr>
          <p:cNvSpPr/>
          <p:nvPr/>
        </p:nvSpPr>
        <p:spPr>
          <a:xfrm rot="5400000">
            <a:off x="2233465" y="1559758"/>
            <a:ext cx="2414456" cy="4396214"/>
          </a:xfrm>
          <a:prstGeom prst="homePlate">
            <a:avLst>
              <a:gd name="adj" fmla="val 15442"/>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837ADF4-57E5-CAD9-6E75-82A62EDCCD2A}"/>
              </a:ext>
            </a:extLst>
          </p:cNvPr>
          <p:cNvSpPr>
            <a:spLocks noGrp="1"/>
          </p:cNvSpPr>
          <p:nvPr>
            <p:ph type="title"/>
          </p:nvPr>
        </p:nvSpPr>
        <p:spPr>
          <a:xfrm>
            <a:off x="838200" y="106139"/>
            <a:ext cx="10515600" cy="868968"/>
          </a:xfrm>
        </p:spPr>
        <p:txBody>
          <a:bodyPr/>
          <a:lstStyle/>
          <a:p>
            <a:r>
              <a:rPr lang="en-GB" dirty="0"/>
              <a:t>Importance de l'attachement dans l'enfance</a:t>
            </a:r>
            <a:endParaRPr lang="en-BE" dirty="0"/>
          </a:p>
        </p:txBody>
      </p:sp>
      <p:sp>
        <p:nvSpPr>
          <p:cNvPr id="3" name="TextBox 2">
            <a:extLst>
              <a:ext uri="{FF2B5EF4-FFF2-40B4-BE49-F238E27FC236}">
                <a16:creationId xmlns:a16="http://schemas.microsoft.com/office/drawing/2014/main" id="{A286385E-9ED5-E5CA-A163-A02772CBE7CD}"/>
              </a:ext>
            </a:extLst>
          </p:cNvPr>
          <p:cNvSpPr txBox="1"/>
          <p:nvPr/>
        </p:nvSpPr>
        <p:spPr>
          <a:xfrm>
            <a:off x="1553442" y="2753650"/>
            <a:ext cx="4085358" cy="3416320"/>
          </a:xfrm>
          <a:prstGeom prst="rect">
            <a:avLst/>
          </a:prstGeom>
          <a:noFill/>
        </p:spPr>
        <p:txBody>
          <a:bodyPr wrap="square" lIns="91440" tIns="45720" rIns="91440" bIns="45720" rtlCol="0" anchor="t">
            <a:spAutoFit/>
          </a:bodyPr>
          <a:lstStyle/>
          <a:p>
            <a:r>
              <a:rPr lang="en-GB" b="1" dirty="0">
                <a:latin typeface="Arial" panose="020B0604020202020204" pitchFamily="34" charset="0"/>
                <a:ea typeface="Calibri" panose="020F0502020204030204" pitchFamily="34" charset="0"/>
                <a:cs typeface="Arial" panose="020B0604020202020204" pitchFamily="34" charset="0"/>
              </a:rPr>
              <a:t>ATTACHEMENT SÉCURISÉ</a:t>
            </a:r>
          </a:p>
          <a:p>
            <a:endParaRPr lang="en-GB" dirty="0">
              <a:latin typeface="Arial" panose="020B0604020202020204" pitchFamily="34" charset="0"/>
              <a:ea typeface="Calibri" panose="020F0502020204030204" pitchFamily="34" charset="0"/>
              <a:cs typeface="Arial" panose="020B0604020202020204" pitchFamily="34" charset="0"/>
            </a:endParaRPr>
          </a:p>
          <a:p>
            <a:r>
              <a:rPr lang="en-GB" dirty="0">
                <a:latin typeface="Arial" panose="020B0604020202020204" pitchFamily="34" charset="0"/>
                <a:ea typeface="Calibri" panose="020F0502020204030204" pitchFamily="34" charset="0"/>
                <a:cs typeface="Arial" panose="020B0604020202020204" pitchFamily="34" charset="0"/>
              </a:rPr>
              <a:t>Si la personne qui s'occupe principalement de l'enfant est disponible et répond aux besoins de l'enfant, assure la sécurité, les soins et le soutien de l'enfant.</a:t>
            </a:r>
          </a:p>
          <a:p>
            <a:endParaRPr lang="en-GB" dirty="0">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ea typeface="Calibri" panose="020F0502020204030204" pitchFamily="34" charset="0"/>
              <a:cs typeface="Arial" panose="020B0604020202020204" pitchFamily="34" charset="0"/>
            </a:endParaRPr>
          </a:p>
          <a:p>
            <a:r>
              <a:rPr lang="en-GB" b="1" dirty="0">
                <a:latin typeface="Arial" panose="020B0604020202020204" pitchFamily="34" charset="0"/>
                <a:ea typeface="Calibri" panose="020F0502020204030204" pitchFamily="34" charset="0"/>
                <a:cs typeface="Arial" panose="020B0604020202020204" pitchFamily="34" charset="0"/>
              </a:rPr>
              <a:t>Un attachement optimal pour un développement sain</a:t>
            </a:r>
          </a:p>
        </p:txBody>
      </p:sp>
      <p:sp>
        <p:nvSpPr>
          <p:cNvPr id="4" name="TextBox 3">
            <a:extLst>
              <a:ext uri="{FF2B5EF4-FFF2-40B4-BE49-F238E27FC236}">
                <a16:creationId xmlns:a16="http://schemas.microsoft.com/office/drawing/2014/main" id="{E343CF1D-4997-24E6-B4B8-4A4B26FCC23B}"/>
              </a:ext>
            </a:extLst>
          </p:cNvPr>
          <p:cNvSpPr txBox="1"/>
          <p:nvPr/>
        </p:nvSpPr>
        <p:spPr>
          <a:xfrm>
            <a:off x="6734169" y="2753650"/>
            <a:ext cx="4215245" cy="3416320"/>
          </a:xfrm>
          <a:prstGeom prst="rect">
            <a:avLst/>
          </a:prstGeom>
          <a:noFill/>
        </p:spPr>
        <p:txBody>
          <a:bodyPr wrap="square" lIns="91440" tIns="45720" rIns="91440" bIns="45720" rtlCol="0" anchor="t">
            <a:spAutoFit/>
          </a:bodyPr>
          <a:lstStyle/>
          <a:p>
            <a:r>
              <a:rPr lang="en-GB" b="1" dirty="0">
                <a:latin typeface="Arial" panose="020B0604020202020204" pitchFamily="34" charset="0"/>
                <a:ea typeface="Calibri" panose="020F0502020204030204" pitchFamily="34" charset="0"/>
                <a:cs typeface="Arial" panose="020B0604020202020204" pitchFamily="34" charset="0"/>
              </a:rPr>
              <a:t>ATTACHEMENT INSÉCURE</a:t>
            </a:r>
          </a:p>
          <a:p>
            <a:endParaRPr lang="en-GB" dirty="0">
              <a:latin typeface="Arial" panose="020B0604020202020204" pitchFamily="34" charset="0"/>
              <a:ea typeface="Calibri" panose="020F0502020204030204" pitchFamily="34" charset="0"/>
              <a:cs typeface="Arial" panose="020B0604020202020204" pitchFamily="34" charset="0"/>
            </a:endParaRPr>
          </a:p>
          <a:p>
            <a:r>
              <a:rPr lang="en-GB" dirty="0">
                <a:latin typeface="Arial" panose="020B0604020202020204" pitchFamily="34" charset="0"/>
                <a:ea typeface="Calibri" panose="020F0502020204030204" pitchFamily="34" charset="0"/>
                <a:cs typeface="Arial" panose="020B0604020202020204" pitchFamily="34" charset="0"/>
              </a:rPr>
              <a:t>Si la personne qui s'occupe principalement de l'enfant n'est pas en mesure d'assurer sa sécurité (par exemple, si elle le néglige ou se montre agressive à son égard).</a:t>
            </a:r>
          </a:p>
          <a:p>
            <a:endParaRPr lang="en-GB" dirty="0">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ea typeface="Calibri" panose="020F0502020204030204" pitchFamily="34" charset="0"/>
              <a:cs typeface="Arial" panose="020B0604020202020204" pitchFamily="34" charset="0"/>
            </a:endParaRPr>
          </a:p>
          <a:p>
            <a:r>
              <a:rPr lang="en-GB" b="1" dirty="0">
                <a:latin typeface="Arial" panose="020B0604020202020204" pitchFamily="34" charset="0"/>
                <a:ea typeface="Calibri" panose="020F0502020204030204" pitchFamily="34" charset="0"/>
                <a:cs typeface="Arial" panose="020B0604020202020204" pitchFamily="34" charset="0"/>
              </a:rPr>
              <a:t>Impact négatif sur le développement de l'enfant</a:t>
            </a:r>
            <a:endParaRPr lang="en-BE" sz="1400" b="1"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C8EB023D-565C-9B5A-C9AE-C326ADACEC62}"/>
              </a:ext>
            </a:extLst>
          </p:cNvPr>
          <p:cNvSpPr/>
          <p:nvPr/>
        </p:nvSpPr>
        <p:spPr>
          <a:xfrm>
            <a:off x="1486779" y="1574107"/>
            <a:ext cx="647700" cy="6477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7943A711-69C0-F60B-32F7-70F92931B13D}"/>
              </a:ext>
            </a:extLst>
          </p:cNvPr>
          <p:cNvSpPr/>
          <p:nvPr/>
        </p:nvSpPr>
        <p:spPr>
          <a:xfrm>
            <a:off x="4287129" y="1574107"/>
            <a:ext cx="647700" cy="6477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A064E218-768F-5460-6DBF-F38312B02192}"/>
              </a:ext>
            </a:extLst>
          </p:cNvPr>
          <p:cNvCxnSpPr>
            <a:cxnSpLocks/>
            <a:stCxn id="5" idx="6"/>
            <a:endCxn id="6" idx="2"/>
          </p:cNvCxnSpPr>
          <p:nvPr/>
        </p:nvCxnSpPr>
        <p:spPr>
          <a:xfrm>
            <a:off x="2134479" y="1897957"/>
            <a:ext cx="2152650" cy="0"/>
          </a:xfrm>
          <a:prstGeom prst="line">
            <a:avLst/>
          </a:prstGeom>
          <a:ln w="762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350DE13-ADA6-F790-84D1-23D482248068}"/>
              </a:ext>
            </a:extLst>
          </p:cNvPr>
          <p:cNvSpPr/>
          <p:nvPr/>
        </p:nvSpPr>
        <p:spPr>
          <a:xfrm>
            <a:off x="6734169" y="1574106"/>
            <a:ext cx="647700" cy="6477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8F7BE0F2-9FFE-DAC7-3806-D9F5F07FCE99}"/>
              </a:ext>
            </a:extLst>
          </p:cNvPr>
          <p:cNvSpPr/>
          <p:nvPr/>
        </p:nvSpPr>
        <p:spPr>
          <a:xfrm>
            <a:off x="9534519" y="1574106"/>
            <a:ext cx="647700" cy="6477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latin typeface="Arial" panose="020B0604020202020204" pitchFamily="34" charset="0"/>
              <a:cs typeface="Arial" panose="020B0604020202020204" pitchFamily="34" charset="0"/>
            </a:endParaRPr>
          </a:p>
        </p:txBody>
      </p:sp>
      <p:sp>
        <p:nvSpPr>
          <p:cNvPr id="15" name="Freeform: Shape 14">
            <a:extLst>
              <a:ext uri="{FF2B5EF4-FFF2-40B4-BE49-F238E27FC236}">
                <a16:creationId xmlns:a16="http://schemas.microsoft.com/office/drawing/2014/main" id="{96165462-D343-676E-05CB-68DC50BA7DFE}"/>
              </a:ext>
            </a:extLst>
          </p:cNvPr>
          <p:cNvSpPr/>
          <p:nvPr/>
        </p:nvSpPr>
        <p:spPr>
          <a:xfrm>
            <a:off x="7228603" y="1737103"/>
            <a:ext cx="872836" cy="290945"/>
          </a:xfrm>
          <a:custGeom>
            <a:avLst/>
            <a:gdLst>
              <a:gd name="connsiteX0" fmla="*/ 0 w 872836"/>
              <a:gd name="connsiteY0" fmla="*/ 96982 h 290945"/>
              <a:gd name="connsiteX1" fmla="*/ 498764 w 872836"/>
              <a:gd name="connsiteY1" fmla="*/ 0 h 290945"/>
              <a:gd name="connsiteX2" fmla="*/ 872836 w 872836"/>
              <a:gd name="connsiteY2" fmla="*/ 290945 h 290945"/>
            </a:gdLst>
            <a:ahLst/>
            <a:cxnLst>
              <a:cxn ang="0">
                <a:pos x="connsiteX0" y="connsiteY0"/>
              </a:cxn>
              <a:cxn ang="0">
                <a:pos x="connsiteX1" y="connsiteY1"/>
              </a:cxn>
              <a:cxn ang="0">
                <a:pos x="connsiteX2" y="connsiteY2"/>
              </a:cxn>
            </a:cxnLst>
            <a:rect l="l" t="t" r="r" b="b"/>
            <a:pathLst>
              <a:path w="872836" h="290945">
                <a:moveTo>
                  <a:pt x="0" y="96982"/>
                </a:moveTo>
                <a:lnTo>
                  <a:pt x="498764" y="0"/>
                </a:lnTo>
                <a:lnTo>
                  <a:pt x="872836" y="290945"/>
                </a:lnTo>
              </a:path>
            </a:pathLst>
          </a:custGeom>
          <a:noFill/>
          <a:ln w="762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730F5B38-0912-1C0F-2064-1E65AADE2A9E}"/>
              </a:ext>
            </a:extLst>
          </p:cNvPr>
          <p:cNvSpPr/>
          <p:nvPr/>
        </p:nvSpPr>
        <p:spPr>
          <a:xfrm>
            <a:off x="8311855" y="1778666"/>
            <a:ext cx="803564" cy="207818"/>
          </a:xfrm>
          <a:custGeom>
            <a:avLst/>
            <a:gdLst>
              <a:gd name="connsiteX0" fmla="*/ 0 w 803564"/>
              <a:gd name="connsiteY0" fmla="*/ 207818 h 207818"/>
              <a:gd name="connsiteX1" fmla="*/ 540327 w 803564"/>
              <a:gd name="connsiteY1" fmla="*/ 152400 h 207818"/>
              <a:gd name="connsiteX2" fmla="*/ 803564 w 803564"/>
              <a:gd name="connsiteY2" fmla="*/ 0 h 207818"/>
            </a:gdLst>
            <a:ahLst/>
            <a:cxnLst>
              <a:cxn ang="0">
                <a:pos x="connsiteX0" y="connsiteY0"/>
              </a:cxn>
              <a:cxn ang="0">
                <a:pos x="connsiteX1" y="connsiteY1"/>
              </a:cxn>
              <a:cxn ang="0">
                <a:pos x="connsiteX2" y="connsiteY2"/>
              </a:cxn>
            </a:cxnLst>
            <a:rect l="l" t="t" r="r" b="b"/>
            <a:pathLst>
              <a:path w="803564" h="207818">
                <a:moveTo>
                  <a:pt x="0" y="207818"/>
                </a:moveTo>
                <a:lnTo>
                  <a:pt x="540327" y="152400"/>
                </a:lnTo>
                <a:lnTo>
                  <a:pt x="803564" y="0"/>
                </a:lnTo>
              </a:path>
            </a:pathLst>
          </a:custGeom>
          <a:noFill/>
          <a:ln w="762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a:extLst>
              <a:ext uri="{FF2B5EF4-FFF2-40B4-BE49-F238E27FC236}">
                <a16:creationId xmlns:a16="http://schemas.microsoft.com/office/drawing/2014/main" id="{2A868535-EE71-3D87-18D7-2616F39FCD01}"/>
              </a:ext>
            </a:extLst>
          </p:cNvPr>
          <p:cNvCxnSpPr>
            <a:cxnSpLocks/>
          </p:cNvCxnSpPr>
          <p:nvPr/>
        </p:nvCxnSpPr>
        <p:spPr>
          <a:xfrm>
            <a:off x="9286869" y="1717961"/>
            <a:ext cx="387927" cy="60705"/>
          </a:xfrm>
          <a:prstGeom prst="line">
            <a:avLst/>
          </a:prstGeom>
          <a:ln w="762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L-Shape 29">
            <a:extLst>
              <a:ext uri="{FF2B5EF4-FFF2-40B4-BE49-F238E27FC236}">
                <a16:creationId xmlns:a16="http://schemas.microsoft.com/office/drawing/2014/main" id="{C9A47325-64D0-C96B-7446-C37B5905A65E}"/>
              </a:ext>
            </a:extLst>
          </p:cNvPr>
          <p:cNvSpPr/>
          <p:nvPr/>
        </p:nvSpPr>
        <p:spPr>
          <a:xfrm rot="18361091">
            <a:off x="4447007" y="1816209"/>
            <a:ext cx="327944" cy="166899"/>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L-Shape 30">
            <a:extLst>
              <a:ext uri="{FF2B5EF4-FFF2-40B4-BE49-F238E27FC236}">
                <a16:creationId xmlns:a16="http://schemas.microsoft.com/office/drawing/2014/main" id="{02C3BBE7-2D4A-F1D0-2A76-7B43B9B0F6E3}"/>
              </a:ext>
            </a:extLst>
          </p:cNvPr>
          <p:cNvSpPr/>
          <p:nvPr/>
        </p:nvSpPr>
        <p:spPr>
          <a:xfrm rot="18361091">
            <a:off x="1646657" y="1816209"/>
            <a:ext cx="327944" cy="166899"/>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Plus Sign 31">
            <a:extLst>
              <a:ext uri="{FF2B5EF4-FFF2-40B4-BE49-F238E27FC236}">
                <a16:creationId xmlns:a16="http://schemas.microsoft.com/office/drawing/2014/main" id="{8B57B8AA-011F-D612-67F4-A55C074114B9}"/>
              </a:ext>
            </a:extLst>
          </p:cNvPr>
          <p:cNvSpPr/>
          <p:nvPr/>
        </p:nvSpPr>
        <p:spPr>
          <a:xfrm rot="2700000">
            <a:off x="6840487" y="1675213"/>
            <a:ext cx="449570" cy="459990"/>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Plus Sign 32">
            <a:extLst>
              <a:ext uri="{FF2B5EF4-FFF2-40B4-BE49-F238E27FC236}">
                <a16:creationId xmlns:a16="http://schemas.microsoft.com/office/drawing/2014/main" id="{68B5B548-F6E4-DD8B-68E0-E3D59014F910}"/>
              </a:ext>
            </a:extLst>
          </p:cNvPr>
          <p:cNvSpPr/>
          <p:nvPr/>
        </p:nvSpPr>
        <p:spPr>
          <a:xfrm rot="2700000">
            <a:off x="9645382" y="1675213"/>
            <a:ext cx="449570" cy="459990"/>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140529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F134A-78EE-4C3E-D1F5-A2C9F353513F}"/>
              </a:ext>
            </a:extLst>
          </p:cNvPr>
          <p:cNvSpPr>
            <a:spLocks noGrp="1"/>
          </p:cNvSpPr>
          <p:nvPr>
            <p:ph type="title"/>
          </p:nvPr>
        </p:nvSpPr>
        <p:spPr>
          <a:xfrm>
            <a:off x="421079" y="150202"/>
            <a:ext cx="10515600" cy="868968"/>
          </a:xfrm>
        </p:spPr>
        <p:txBody>
          <a:bodyPr/>
          <a:lstStyle/>
          <a:p>
            <a:r>
              <a:rPr lang="en-GB" dirty="0"/>
              <a:t>Activité d'appariement des termes de la SMSPS</a:t>
            </a:r>
            <a:endParaRPr lang="en-BE" dirty="0"/>
          </a:p>
        </p:txBody>
      </p:sp>
      <p:grpSp>
        <p:nvGrpSpPr>
          <p:cNvPr id="4" name="Group 3">
            <a:extLst>
              <a:ext uri="{FF2B5EF4-FFF2-40B4-BE49-F238E27FC236}">
                <a16:creationId xmlns:a16="http://schemas.microsoft.com/office/drawing/2014/main" id="{FF16BD49-E351-CFC2-75D0-481C1BE1537E}"/>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3B16577A-B189-7FB2-AC6C-CE74F1F04D6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72CBFE8B-EB8D-58C4-8206-6791E97021CF}"/>
                </a:ext>
              </a:extLst>
            </p:cNvPr>
            <p:cNvGrpSpPr/>
            <p:nvPr/>
          </p:nvGrpSpPr>
          <p:grpSpPr>
            <a:xfrm>
              <a:off x="10621771" y="762700"/>
              <a:ext cx="562136" cy="634675"/>
              <a:chOff x="760175" y="830142"/>
              <a:chExt cx="867619" cy="979579"/>
            </a:xfrm>
          </p:grpSpPr>
          <p:sp>
            <p:nvSpPr>
              <p:cNvPr id="21" name="Rectangle 20">
                <a:extLst>
                  <a:ext uri="{FF2B5EF4-FFF2-40B4-BE49-F238E27FC236}">
                    <a16:creationId xmlns:a16="http://schemas.microsoft.com/office/drawing/2014/main" id="{7A74D43E-2710-CCCA-C10C-2C574BB53F86}"/>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61</a:t>
                </a:r>
              </a:p>
            </p:txBody>
          </p:sp>
          <p:sp>
            <p:nvSpPr>
              <p:cNvPr id="22" name="Rectangle 21">
                <a:extLst>
                  <a:ext uri="{FF2B5EF4-FFF2-40B4-BE49-F238E27FC236}">
                    <a16:creationId xmlns:a16="http://schemas.microsoft.com/office/drawing/2014/main" id="{C13C9255-8744-86C7-E37A-311A701592E7}"/>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 name="Group 16">
              <a:extLst>
                <a:ext uri="{FF2B5EF4-FFF2-40B4-BE49-F238E27FC236}">
                  <a16:creationId xmlns:a16="http://schemas.microsoft.com/office/drawing/2014/main" id="{D788ED4D-1EC6-C79D-7A1A-5B55AEB70E4B}"/>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7D5D9FDA-DD20-F2EC-45A2-2EC8E862ACD4}"/>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A8AF1964-A5D2-DC95-740F-46AD23FBE19E}"/>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mc:AlternateContent xmlns:mc="http://schemas.openxmlformats.org/markup-compatibility/2006" xmlns:p14="http://schemas.microsoft.com/office/powerpoint/2010/main">
        <mc:Choice Requires="p14">
          <p:contentPart p14:bwMode="auto" r:id="rId3">
            <p14:nvContentPartPr>
              <p14:cNvPr id="23" name="Ink 22">
                <a:extLst>
                  <a:ext uri="{FF2B5EF4-FFF2-40B4-BE49-F238E27FC236}">
                    <a16:creationId xmlns:a16="http://schemas.microsoft.com/office/drawing/2014/main" id="{D97074DF-19D5-6E0F-E42E-3C96528F90CE}"/>
                  </a:ext>
                </a:extLst>
              </p14:cNvPr>
              <p14:cNvContentPartPr/>
              <p14:nvPr/>
            </p14:nvContentPartPr>
            <p14:xfrm>
              <a:off x="6565179" y="5795309"/>
              <a:ext cx="360" cy="360"/>
            </p14:xfrm>
          </p:contentPart>
        </mc:Choice>
        <mc:Fallback xmlns:ask="http://schemas.microsoft.com/office/drawing/2018/sketchyshapes" xmlns:a16="http://schemas.microsoft.com/office/drawing/2014/main" xmlns="">
          <p:pic>
            <p:nvPicPr>
              <p:cNvPr id="23" name="Ink 22">
                <a:extLst>
                  <a:ext uri="{FF2B5EF4-FFF2-40B4-BE49-F238E27FC236}">
                    <a16:creationId xmlns:a16="http://schemas.microsoft.com/office/drawing/2014/main" id="{D97074DF-19D5-6E0F-E42E-3C96528F90CE}"/>
                  </a:ext>
                </a:extLst>
              </p:cNvPr>
              <p:cNvPicPr/>
              <p:nvPr/>
            </p:nvPicPr>
            <p:blipFill>
              <a:blip r:embed="rId4"/>
              <a:stretch>
                <a:fillRect/>
              </a:stretch>
            </p:blipFill>
            <p:spPr>
              <a:xfrm>
                <a:off x="6556179" y="5786309"/>
                <a:ext cx="18000" cy="18000"/>
              </a:xfrm>
              <a:prstGeom prst="rect">
                <a:avLst/>
              </a:prstGeom>
            </p:spPr>
          </p:pic>
        </mc:Fallback>
      </mc:AlternateContent>
      <p:grpSp>
        <p:nvGrpSpPr>
          <p:cNvPr id="24" name="Group 23">
            <a:extLst>
              <a:ext uri="{FF2B5EF4-FFF2-40B4-BE49-F238E27FC236}">
                <a16:creationId xmlns:a16="http://schemas.microsoft.com/office/drawing/2014/main" id="{0107DD2C-6EF1-5EEC-6E36-23AE16165DDE}"/>
              </a:ext>
            </a:extLst>
          </p:cNvPr>
          <p:cNvGrpSpPr/>
          <p:nvPr/>
        </p:nvGrpSpPr>
        <p:grpSpPr>
          <a:xfrm>
            <a:off x="838200" y="1760220"/>
            <a:ext cx="3013710" cy="3726180"/>
            <a:chOff x="481914" y="1446983"/>
            <a:chExt cx="2307006" cy="4205051"/>
          </a:xfrm>
        </p:grpSpPr>
        <p:sp>
          <p:nvSpPr>
            <p:cNvPr id="25" name="TextBox 24">
              <a:extLst>
                <a:ext uri="{FF2B5EF4-FFF2-40B4-BE49-F238E27FC236}">
                  <a16:creationId xmlns:a16="http://schemas.microsoft.com/office/drawing/2014/main" id="{47B8C41D-52C1-B463-DEF1-FF5E646DB010}"/>
                </a:ext>
              </a:extLst>
            </p:cNvPr>
            <p:cNvSpPr txBox="1"/>
            <p:nvPr/>
          </p:nvSpPr>
          <p:spPr>
            <a:xfrm>
              <a:off x="481914" y="1446983"/>
              <a:ext cx="2307006" cy="856787"/>
            </a:xfrm>
            <a:prstGeom prst="rect">
              <a:avLst/>
            </a:prstGeom>
            <a:noFill/>
            <a:ln>
              <a:solidFill>
                <a:schemeClr val="accent4">
                  <a:lumMod val="60000"/>
                  <a:lumOff val="40000"/>
                </a:schemeClr>
              </a:solidFill>
            </a:ln>
          </p:spPr>
          <p:txBody>
            <a:bodyPr wrap="square" anchor="ctr" anchorCtr="0">
              <a:noAutofit/>
            </a:bodyPr>
            <a:lstStyle/>
            <a:p>
              <a:pPr algn="ctr"/>
              <a:r>
                <a:rPr lang="en-US" sz="2000" dirty="0">
                  <a:latin typeface="Arial" panose="020B0604020202020204" pitchFamily="34" charset="0"/>
                  <a:ea typeface="Calibri" panose="020F0502020204030204" pitchFamily="34" charset="0"/>
                  <a:cs typeface="Arial" panose="020B0604020202020204" pitchFamily="34" charset="0"/>
                </a:rPr>
                <a:t>Santé mentale et bien-être</a:t>
              </a:r>
            </a:p>
          </p:txBody>
        </p:sp>
        <p:sp>
          <p:nvSpPr>
            <p:cNvPr id="26" name="TextBox 25">
              <a:extLst>
                <a:ext uri="{FF2B5EF4-FFF2-40B4-BE49-F238E27FC236}">
                  <a16:creationId xmlns:a16="http://schemas.microsoft.com/office/drawing/2014/main" id="{1A1326D6-B3BC-9396-80EC-7801FD62A07F}"/>
                </a:ext>
              </a:extLst>
            </p:cNvPr>
            <p:cNvSpPr txBox="1"/>
            <p:nvPr/>
          </p:nvSpPr>
          <p:spPr>
            <a:xfrm>
              <a:off x="481914" y="2563071"/>
              <a:ext cx="2307006" cy="856787"/>
            </a:xfrm>
            <a:prstGeom prst="rect">
              <a:avLst/>
            </a:prstGeom>
            <a:noFill/>
            <a:ln>
              <a:solidFill>
                <a:schemeClr val="accent4">
                  <a:lumMod val="60000"/>
                  <a:lumOff val="40000"/>
                </a:schemeClr>
              </a:solidFill>
            </a:ln>
          </p:spPr>
          <p:txBody>
            <a:bodyPr wrap="square" anchor="ctr" anchorCtr="0">
              <a:noAutofit/>
            </a:bodyPr>
            <a:lstStyle/>
            <a:p>
              <a:pPr algn="ctr"/>
              <a:r>
                <a:rPr lang="en-CA" sz="2000" dirty="0">
                  <a:effectLst/>
                  <a:latin typeface="Arial" panose="020B0604020202020204" pitchFamily="34" charset="0"/>
                  <a:ea typeface="Calibri" panose="020F0502020204030204" pitchFamily="34" charset="0"/>
                  <a:cs typeface="Arial" panose="020B0604020202020204" pitchFamily="34" charset="0"/>
                </a:rPr>
                <a:t>Psychosocial</a:t>
              </a:r>
            </a:p>
          </p:txBody>
        </p:sp>
        <p:sp>
          <p:nvSpPr>
            <p:cNvPr id="28" name="TextBox 27">
              <a:extLst>
                <a:ext uri="{FF2B5EF4-FFF2-40B4-BE49-F238E27FC236}">
                  <a16:creationId xmlns:a16="http://schemas.microsoft.com/office/drawing/2014/main" id="{6990A2B1-0050-CBF6-05BD-F4A849F71283}"/>
                </a:ext>
              </a:extLst>
            </p:cNvPr>
            <p:cNvSpPr txBox="1"/>
            <p:nvPr/>
          </p:nvSpPr>
          <p:spPr>
            <a:xfrm>
              <a:off x="481914" y="3679159"/>
              <a:ext cx="2307006" cy="856787"/>
            </a:xfrm>
            <a:prstGeom prst="rect">
              <a:avLst/>
            </a:prstGeom>
            <a:noFill/>
            <a:ln>
              <a:solidFill>
                <a:schemeClr val="accent4">
                  <a:lumMod val="60000"/>
                  <a:lumOff val="40000"/>
                </a:schemeClr>
              </a:solidFill>
            </a:ln>
          </p:spPr>
          <p:txBody>
            <a:bodyPr wrap="square" anchor="ctr" anchorCtr="0">
              <a:noAutofit/>
            </a:bodyPr>
            <a:lstStyle/>
            <a:p>
              <a:pPr algn="ctr"/>
              <a:r>
                <a:rPr lang="en-US" sz="2000" dirty="0">
                  <a:latin typeface="Arial" panose="020B0604020202020204" pitchFamily="34" charset="0"/>
                  <a:ea typeface="Calibri" panose="020F0502020204030204" pitchFamily="34" charset="0"/>
                  <a:cs typeface="Arial" panose="020B0604020202020204" pitchFamily="34" charset="0"/>
                </a:rPr>
                <a:t>Santé mentale et soutien psychosocial</a:t>
              </a:r>
            </a:p>
          </p:txBody>
        </p:sp>
        <p:sp>
          <p:nvSpPr>
            <p:cNvPr id="29" name="TextBox 28">
              <a:extLst>
                <a:ext uri="{FF2B5EF4-FFF2-40B4-BE49-F238E27FC236}">
                  <a16:creationId xmlns:a16="http://schemas.microsoft.com/office/drawing/2014/main" id="{689905BB-16F6-23BA-9786-F51A4B2CF09A}"/>
                </a:ext>
              </a:extLst>
            </p:cNvPr>
            <p:cNvSpPr txBox="1"/>
            <p:nvPr/>
          </p:nvSpPr>
          <p:spPr>
            <a:xfrm>
              <a:off x="481914" y="4795247"/>
              <a:ext cx="2307006" cy="856787"/>
            </a:xfrm>
            <a:prstGeom prst="rect">
              <a:avLst/>
            </a:prstGeom>
            <a:noFill/>
            <a:ln>
              <a:solidFill>
                <a:schemeClr val="accent4">
                  <a:lumMod val="60000"/>
                  <a:lumOff val="40000"/>
                </a:schemeClr>
              </a:solidFill>
            </a:ln>
          </p:spPr>
          <p:txBody>
            <a:bodyPr wrap="square" anchor="ctr" anchorCtr="0">
              <a:noAutofit/>
            </a:bodyPr>
            <a:lstStyle/>
            <a:p>
              <a:pPr algn="ctr"/>
              <a:r>
                <a:rPr lang="en-US" sz="2000" dirty="0">
                  <a:latin typeface="Arial" panose="020B0604020202020204" pitchFamily="34" charset="0"/>
                  <a:ea typeface="Calibri" panose="020F0502020204030204" pitchFamily="34" charset="0"/>
                  <a:cs typeface="Arial" panose="020B0604020202020204" pitchFamily="34" charset="0"/>
                </a:rPr>
                <a:t>État de santé mentale</a:t>
              </a:r>
            </a:p>
          </p:txBody>
        </p:sp>
      </p:grpSp>
      <p:grpSp>
        <p:nvGrpSpPr>
          <p:cNvPr id="31" name="Group 30">
            <a:extLst>
              <a:ext uri="{FF2B5EF4-FFF2-40B4-BE49-F238E27FC236}">
                <a16:creationId xmlns:a16="http://schemas.microsoft.com/office/drawing/2014/main" id="{CA599633-4B69-3E0D-5DE8-12D00C7D6BC8}"/>
              </a:ext>
            </a:extLst>
          </p:cNvPr>
          <p:cNvGrpSpPr/>
          <p:nvPr/>
        </p:nvGrpSpPr>
        <p:grpSpPr>
          <a:xfrm rot="12608312">
            <a:off x="8087383" y="2636335"/>
            <a:ext cx="354810" cy="1235995"/>
            <a:chOff x="11477815" y="915101"/>
            <a:chExt cx="182192" cy="634674"/>
          </a:xfrm>
        </p:grpSpPr>
        <p:sp>
          <p:nvSpPr>
            <p:cNvPr id="33" name="Isosceles Triangle 32">
              <a:extLst>
                <a:ext uri="{FF2B5EF4-FFF2-40B4-BE49-F238E27FC236}">
                  <a16:creationId xmlns:a16="http://schemas.microsoft.com/office/drawing/2014/main" id="{0CB29DED-C657-A9D6-69D0-3E3362C8F68E}"/>
                </a:ext>
              </a:extLst>
            </p:cNvPr>
            <p:cNvSpPr/>
            <p:nvPr/>
          </p:nvSpPr>
          <p:spPr>
            <a:xfrm>
              <a:off x="11477816" y="915101"/>
              <a:ext cx="182191" cy="132855"/>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Rectangle 33">
              <a:extLst>
                <a:ext uri="{FF2B5EF4-FFF2-40B4-BE49-F238E27FC236}">
                  <a16:creationId xmlns:a16="http://schemas.microsoft.com/office/drawing/2014/main" id="{2F8A1C5C-F5C4-4097-3190-7912EA500798}"/>
                </a:ext>
              </a:extLst>
            </p:cNvPr>
            <p:cNvSpPr/>
            <p:nvPr/>
          </p:nvSpPr>
          <p:spPr>
            <a:xfrm>
              <a:off x="11477815" y="1047810"/>
              <a:ext cx="182191" cy="50196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5" name="Oval 34">
            <a:extLst>
              <a:ext uri="{FF2B5EF4-FFF2-40B4-BE49-F238E27FC236}">
                <a16:creationId xmlns:a16="http://schemas.microsoft.com/office/drawing/2014/main" id="{A648E28A-0933-0AA7-0878-466283A593EA}"/>
              </a:ext>
            </a:extLst>
          </p:cNvPr>
          <p:cNvSpPr/>
          <p:nvPr/>
        </p:nvSpPr>
        <p:spPr>
          <a:xfrm>
            <a:off x="4114800" y="2009873"/>
            <a:ext cx="276127" cy="276127"/>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D7E0FF0F-6BBF-C0BA-3C88-B3B29CF104D2}"/>
              </a:ext>
            </a:extLst>
          </p:cNvPr>
          <p:cNvSpPr/>
          <p:nvPr/>
        </p:nvSpPr>
        <p:spPr>
          <a:xfrm>
            <a:off x="4114800" y="2978206"/>
            <a:ext cx="276127" cy="276127"/>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Oval 36">
            <a:extLst>
              <a:ext uri="{FF2B5EF4-FFF2-40B4-BE49-F238E27FC236}">
                <a16:creationId xmlns:a16="http://schemas.microsoft.com/office/drawing/2014/main" id="{610BFB58-9C57-505E-1FEC-4DAFDD0925CD}"/>
              </a:ext>
            </a:extLst>
          </p:cNvPr>
          <p:cNvSpPr/>
          <p:nvPr/>
        </p:nvSpPr>
        <p:spPr>
          <a:xfrm>
            <a:off x="4114800" y="3946539"/>
            <a:ext cx="276127" cy="276127"/>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Oval 37">
            <a:extLst>
              <a:ext uri="{FF2B5EF4-FFF2-40B4-BE49-F238E27FC236}">
                <a16:creationId xmlns:a16="http://schemas.microsoft.com/office/drawing/2014/main" id="{0E6E130B-6FCE-5429-824C-70FC885B5712}"/>
              </a:ext>
            </a:extLst>
          </p:cNvPr>
          <p:cNvSpPr/>
          <p:nvPr/>
        </p:nvSpPr>
        <p:spPr>
          <a:xfrm>
            <a:off x="4114800" y="4968728"/>
            <a:ext cx="276127" cy="276127"/>
          </a:xfrm>
          <a:prstGeom prst="ellipse">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Freeform: Shape 38">
            <a:extLst>
              <a:ext uri="{FF2B5EF4-FFF2-40B4-BE49-F238E27FC236}">
                <a16:creationId xmlns:a16="http://schemas.microsoft.com/office/drawing/2014/main" id="{06605E65-C566-5651-CE33-ACD41CBD59E5}"/>
              </a:ext>
            </a:extLst>
          </p:cNvPr>
          <p:cNvSpPr/>
          <p:nvPr/>
        </p:nvSpPr>
        <p:spPr>
          <a:xfrm>
            <a:off x="4377689" y="3202656"/>
            <a:ext cx="5577840" cy="2011680"/>
          </a:xfrm>
          <a:custGeom>
            <a:avLst/>
            <a:gdLst>
              <a:gd name="connsiteX0" fmla="*/ 0 w 5577840"/>
              <a:gd name="connsiteY0" fmla="*/ 0 h 2011680"/>
              <a:gd name="connsiteX1" fmla="*/ 2160270 w 5577840"/>
              <a:gd name="connsiteY1" fmla="*/ 1440180 h 2011680"/>
              <a:gd name="connsiteX2" fmla="*/ 4091940 w 5577840"/>
              <a:gd name="connsiteY2" fmla="*/ 1211580 h 2011680"/>
              <a:gd name="connsiteX3" fmla="*/ 5577840 w 5577840"/>
              <a:gd name="connsiteY3" fmla="*/ 2011680 h 2011680"/>
            </a:gdLst>
            <a:ahLst/>
            <a:cxnLst>
              <a:cxn ang="0">
                <a:pos x="connsiteX0" y="connsiteY0"/>
              </a:cxn>
              <a:cxn ang="0">
                <a:pos x="connsiteX1" y="connsiteY1"/>
              </a:cxn>
              <a:cxn ang="0">
                <a:pos x="connsiteX2" y="connsiteY2"/>
              </a:cxn>
              <a:cxn ang="0">
                <a:pos x="connsiteX3" y="connsiteY3"/>
              </a:cxn>
            </a:cxnLst>
            <a:rect l="l" t="t" r="r" b="b"/>
            <a:pathLst>
              <a:path w="5577840" h="2011680" extrusionOk="0">
                <a:moveTo>
                  <a:pt x="0" y="0"/>
                </a:moveTo>
                <a:cubicBezTo>
                  <a:pt x="739783" y="671563"/>
                  <a:pt x="1437145" y="1163677"/>
                  <a:pt x="2160270" y="1440180"/>
                </a:cubicBezTo>
                <a:cubicBezTo>
                  <a:pt x="2812635" y="1686807"/>
                  <a:pt x="3598205" y="1172622"/>
                  <a:pt x="4091940" y="1211580"/>
                </a:cubicBezTo>
                <a:cubicBezTo>
                  <a:pt x="4693126" y="1316951"/>
                  <a:pt x="5028541" y="1728796"/>
                  <a:pt x="5577840" y="2011680"/>
                </a:cubicBezTo>
              </a:path>
            </a:pathLst>
          </a:custGeom>
          <a:noFill/>
          <a:ln w="57150">
            <a:solidFill>
              <a:schemeClr val="accent4">
                <a:lumMod val="60000"/>
                <a:lumOff val="40000"/>
              </a:schemeClr>
            </a:solidFill>
            <a:extLst>
              <a:ext uri="{C807C97D-BFC1-408E-A445-0C87EB9F89A2}">
                <ask:lineSketchStyleProps xmlns:ask="http://schemas.microsoft.com/office/drawing/2018/sketchyshapes" sd="1426788992">
                  <a:custGeom>
                    <a:avLst/>
                    <a:gdLst>
                      <a:gd name="connsiteX0" fmla="*/ 0 w 5577840"/>
                      <a:gd name="connsiteY0" fmla="*/ 0 h 2011680"/>
                      <a:gd name="connsiteX1" fmla="*/ 2160270 w 5577840"/>
                      <a:gd name="connsiteY1" fmla="*/ 1440180 h 2011680"/>
                      <a:gd name="connsiteX2" fmla="*/ 4091940 w 5577840"/>
                      <a:gd name="connsiteY2" fmla="*/ 1211580 h 2011680"/>
                      <a:gd name="connsiteX3" fmla="*/ 5577840 w 5577840"/>
                      <a:gd name="connsiteY3" fmla="*/ 2011680 h 2011680"/>
                    </a:gdLst>
                    <a:ahLst/>
                    <a:cxnLst>
                      <a:cxn ang="0">
                        <a:pos x="connsiteX0" y="connsiteY0"/>
                      </a:cxn>
                      <a:cxn ang="0">
                        <a:pos x="connsiteX1" y="connsiteY1"/>
                      </a:cxn>
                      <a:cxn ang="0">
                        <a:pos x="connsiteX2" y="connsiteY2"/>
                      </a:cxn>
                      <a:cxn ang="0">
                        <a:pos x="connsiteX3" y="connsiteY3"/>
                      </a:cxn>
                    </a:cxnLst>
                    <a:rect l="l" t="t" r="r" b="b"/>
                    <a:pathLst>
                      <a:path w="5577840" h="2011680">
                        <a:moveTo>
                          <a:pt x="0" y="0"/>
                        </a:moveTo>
                        <a:cubicBezTo>
                          <a:pt x="739140" y="619125"/>
                          <a:pt x="1478280" y="1238250"/>
                          <a:pt x="2160270" y="1440180"/>
                        </a:cubicBezTo>
                        <a:cubicBezTo>
                          <a:pt x="2842260" y="1642110"/>
                          <a:pt x="3522345" y="1116330"/>
                          <a:pt x="4091940" y="1211580"/>
                        </a:cubicBezTo>
                        <a:cubicBezTo>
                          <a:pt x="4661535" y="1306830"/>
                          <a:pt x="5119687" y="1659255"/>
                          <a:pt x="5577840" y="2011680"/>
                        </a:cubicBezTo>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Freeform: Shape 39">
            <a:extLst>
              <a:ext uri="{FF2B5EF4-FFF2-40B4-BE49-F238E27FC236}">
                <a16:creationId xmlns:a16="http://schemas.microsoft.com/office/drawing/2014/main" id="{03168D87-D7FF-C046-930A-9D25B240C2BC}"/>
              </a:ext>
            </a:extLst>
          </p:cNvPr>
          <p:cNvSpPr/>
          <p:nvPr/>
        </p:nvSpPr>
        <p:spPr>
          <a:xfrm>
            <a:off x="4389119" y="3416656"/>
            <a:ext cx="3589020" cy="1603370"/>
          </a:xfrm>
          <a:custGeom>
            <a:avLst/>
            <a:gdLst>
              <a:gd name="connsiteX0" fmla="*/ 0 w 3589020"/>
              <a:gd name="connsiteY0" fmla="*/ 1603370 h 1603370"/>
              <a:gd name="connsiteX1" fmla="*/ 1588770 w 3589020"/>
              <a:gd name="connsiteY1" fmla="*/ 83180 h 1603370"/>
              <a:gd name="connsiteX2" fmla="*/ 3589020 w 3589020"/>
              <a:gd name="connsiteY2" fmla="*/ 334640 h 1603370"/>
            </a:gdLst>
            <a:ahLst/>
            <a:cxnLst>
              <a:cxn ang="0">
                <a:pos x="connsiteX0" y="connsiteY0"/>
              </a:cxn>
              <a:cxn ang="0">
                <a:pos x="connsiteX1" y="connsiteY1"/>
              </a:cxn>
              <a:cxn ang="0">
                <a:pos x="connsiteX2" y="connsiteY2"/>
              </a:cxn>
            </a:cxnLst>
            <a:rect l="l" t="t" r="r" b="b"/>
            <a:pathLst>
              <a:path w="3589020" h="1603370" extrusionOk="0">
                <a:moveTo>
                  <a:pt x="0" y="1603370"/>
                </a:moveTo>
                <a:cubicBezTo>
                  <a:pt x="502323" y="1072559"/>
                  <a:pt x="1079807" y="318288"/>
                  <a:pt x="1588770" y="83180"/>
                </a:cubicBezTo>
                <a:cubicBezTo>
                  <a:pt x="2159962" y="-65571"/>
                  <a:pt x="2877028" y="-36029"/>
                  <a:pt x="3589020" y="334640"/>
                </a:cubicBezTo>
              </a:path>
            </a:pathLst>
          </a:custGeom>
          <a:noFill/>
          <a:ln w="57150">
            <a:solidFill>
              <a:schemeClr val="accent4">
                <a:lumMod val="60000"/>
                <a:lumOff val="40000"/>
              </a:schemeClr>
            </a:solidFill>
            <a:extLst>
              <a:ext uri="{C807C97D-BFC1-408E-A445-0C87EB9F89A2}">
                <ask:lineSketchStyleProps xmlns:ask="http://schemas.microsoft.com/office/drawing/2018/sketchyshapes" sd="3344532194">
                  <a:custGeom>
                    <a:avLst/>
                    <a:gdLst>
                      <a:gd name="connsiteX0" fmla="*/ 0 w 3589020"/>
                      <a:gd name="connsiteY0" fmla="*/ 1603370 h 1603370"/>
                      <a:gd name="connsiteX1" fmla="*/ 1588770 w 3589020"/>
                      <a:gd name="connsiteY1" fmla="*/ 83180 h 1603370"/>
                      <a:gd name="connsiteX2" fmla="*/ 3589020 w 3589020"/>
                      <a:gd name="connsiteY2" fmla="*/ 334640 h 1603370"/>
                    </a:gdLst>
                    <a:ahLst/>
                    <a:cxnLst>
                      <a:cxn ang="0">
                        <a:pos x="connsiteX0" y="connsiteY0"/>
                      </a:cxn>
                      <a:cxn ang="0">
                        <a:pos x="connsiteX1" y="connsiteY1"/>
                      </a:cxn>
                      <a:cxn ang="0">
                        <a:pos x="connsiteX2" y="connsiteY2"/>
                      </a:cxn>
                    </a:cxnLst>
                    <a:rect l="l" t="t" r="r" b="b"/>
                    <a:pathLst>
                      <a:path w="3589020" h="1603370">
                        <a:moveTo>
                          <a:pt x="0" y="1603370"/>
                        </a:moveTo>
                        <a:cubicBezTo>
                          <a:pt x="495300" y="949002"/>
                          <a:pt x="990600" y="294635"/>
                          <a:pt x="1588770" y="83180"/>
                        </a:cubicBezTo>
                        <a:cubicBezTo>
                          <a:pt x="2186940" y="-128275"/>
                          <a:pt x="2887980" y="103182"/>
                          <a:pt x="3589020" y="334640"/>
                        </a:cubicBezTo>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71558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252C612F-4FC4-9188-B1A3-4C14A178A5B6}"/>
              </a:ext>
            </a:extLst>
          </p:cNvPr>
          <p:cNvSpPr/>
          <p:nvPr/>
        </p:nvSpPr>
        <p:spPr>
          <a:xfrm>
            <a:off x="3619499" y="2233913"/>
            <a:ext cx="7318301" cy="253724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US" sz="2400" dirty="0">
                <a:solidFill>
                  <a:schemeClr val="tx1"/>
                </a:solidFill>
                <a:latin typeface="Arial" panose="020B0604020202020204" pitchFamily="34" charset="0"/>
                <a:cs typeface="Arial" panose="020B0604020202020204" pitchFamily="34" charset="0"/>
              </a:rPr>
              <a:t>Le soutien psychosocial en matière de santé mentale est tout type de soutien local ou extérieur qui vise à protéger ou à promouvoir le bien-être psychosocial et/ou à prévenir ou à traiter les troubles mentaux. </a:t>
            </a:r>
          </a:p>
        </p:txBody>
      </p:sp>
      <p:sp>
        <p:nvSpPr>
          <p:cNvPr id="2" name="Title 1">
            <a:extLst>
              <a:ext uri="{FF2B5EF4-FFF2-40B4-BE49-F238E27FC236}">
                <a16:creationId xmlns:a16="http://schemas.microsoft.com/office/drawing/2014/main" id="{5855691D-C3A4-547E-FE67-FF5CF1EB0919}"/>
              </a:ext>
            </a:extLst>
          </p:cNvPr>
          <p:cNvSpPr>
            <a:spLocks noGrp="1"/>
          </p:cNvSpPr>
          <p:nvPr>
            <p:ph type="title"/>
          </p:nvPr>
        </p:nvSpPr>
        <p:spPr/>
        <p:txBody>
          <a:bodyPr/>
          <a:lstStyle/>
          <a:p>
            <a:r>
              <a:rPr lang="en-GB" dirty="0"/>
              <a:t>Santé mentale et soutien psychosocial</a:t>
            </a:r>
            <a:endParaRPr lang="en-BE" dirty="0"/>
          </a:p>
        </p:txBody>
      </p:sp>
      <p:sp>
        <p:nvSpPr>
          <p:cNvPr id="7" name="TextBox 6">
            <a:extLst>
              <a:ext uri="{FF2B5EF4-FFF2-40B4-BE49-F238E27FC236}">
                <a16:creationId xmlns:a16="http://schemas.microsoft.com/office/drawing/2014/main" id="{C0650424-6676-0016-1842-5A3957B1021A}"/>
              </a:ext>
            </a:extLst>
          </p:cNvPr>
          <p:cNvSpPr txBox="1"/>
          <p:nvPr/>
        </p:nvSpPr>
        <p:spPr>
          <a:xfrm>
            <a:off x="4368950" y="4894616"/>
            <a:ext cx="6582451" cy="307777"/>
          </a:xfrm>
          <a:prstGeom prst="rect">
            <a:avLst/>
          </a:prstGeom>
          <a:noFill/>
        </p:spPr>
        <p:txBody>
          <a:bodyPr wrap="square">
            <a:spAutoFit/>
          </a:bodyPr>
          <a:lstStyle/>
          <a:p>
            <a:r>
              <a:rPr lang="en-US" sz="1400" i="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Source : Directives du CPI sur la SMSPS dans les situations d'urgence (2007).</a:t>
            </a:r>
          </a:p>
        </p:txBody>
      </p:sp>
      <p:pic>
        <p:nvPicPr>
          <p:cNvPr id="1026" name="Picture 2">
            <a:extLst>
              <a:ext uri="{FF2B5EF4-FFF2-40B4-BE49-F238E27FC236}">
                <a16:creationId xmlns:a16="http://schemas.microsoft.com/office/drawing/2014/main" id="{8D7FF07A-7AB8-E383-C877-E39A8488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0935" y="1986238"/>
            <a:ext cx="2578630" cy="3480360"/>
          </a:xfrm>
          <a:prstGeom prst="rect">
            <a:avLst/>
          </a:prstGeom>
          <a:noFill/>
          <a:ln>
            <a:solidFill>
              <a:schemeClr val="accent4">
                <a:lumMod val="60000"/>
                <a:lumOff val="40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994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5-Point Star 5">
            <a:extLst>
              <a:ext uri="{FF2B5EF4-FFF2-40B4-BE49-F238E27FC236}">
                <a16:creationId xmlns:a16="http://schemas.microsoft.com/office/drawing/2014/main" id="{CA51DE7D-C4EB-4482-B9BD-8251CB38B67D}"/>
              </a:ext>
            </a:extLst>
          </p:cNvPr>
          <p:cNvSpPr/>
          <p:nvPr/>
        </p:nvSpPr>
        <p:spPr>
          <a:xfrm>
            <a:off x="1823951" y="2174027"/>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9084176" y="2162190"/>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7881E019-1636-4457-BE3E-D785B42ACB29}"/>
              </a:ext>
            </a:extLst>
          </p:cNvPr>
          <p:cNvSpPr txBox="1"/>
          <p:nvPr/>
        </p:nvSpPr>
        <p:spPr>
          <a:xfrm>
            <a:off x="7665222" y="3711370"/>
            <a:ext cx="3889469" cy="1877373"/>
          </a:xfrm>
          <a:prstGeom prst="rect">
            <a:avLst/>
          </a:prstGeom>
          <a:noFill/>
        </p:spPr>
        <p:txBody>
          <a:bodyPr wrap="square">
            <a:spAutoFit/>
          </a:bodyPr>
          <a:lstStyle/>
          <a:p>
            <a:pPr lvl="0" algn="ctr">
              <a:lnSpc>
                <a:spcPct val="107000"/>
              </a:lnSpc>
              <a:spcAft>
                <a:spcPts val="800"/>
              </a:spcAft>
              <a:buClr>
                <a:srgbClr val="000000"/>
              </a:buClr>
            </a:pPr>
            <a:r>
              <a:rPr lang="en-US" sz="2200" dirty="0">
                <a:effectLst/>
                <a:latin typeface="Arial" panose="020B0604020202020204" pitchFamily="34" charset="0"/>
                <a:ea typeface="Helvetica Neue"/>
                <a:cs typeface="Arial" panose="020B0604020202020204" pitchFamily="34" charset="0"/>
              </a:rPr>
              <a:t>La SMSPS est tout type de soutien visant à protéger et à promouvoir le bien-être psychosocial et à prévenir ou à traiter les troubles mentaux.</a:t>
            </a:r>
            <a:endParaRPr lang="en-US" sz="2200" dirty="0">
              <a:effectLst/>
              <a:latin typeface="Arial" panose="020B0604020202020204" pitchFamily="34" charset="0"/>
              <a:ea typeface="Noto Sans Symbols"/>
              <a:cs typeface="Arial" panose="020B0604020202020204" pitchFamily="34" charset="0"/>
            </a:endParaRPr>
          </a:p>
        </p:txBody>
      </p:sp>
      <p:sp>
        <p:nvSpPr>
          <p:cNvPr id="13" name="5-Point Star 5">
            <a:extLst>
              <a:ext uri="{FF2B5EF4-FFF2-40B4-BE49-F238E27FC236}">
                <a16:creationId xmlns:a16="http://schemas.microsoft.com/office/drawing/2014/main" id="{86C6DA94-9EAE-4187-A72F-7FF9F3B6A9A7}"/>
              </a:ext>
            </a:extLst>
          </p:cNvPr>
          <p:cNvSpPr/>
          <p:nvPr/>
        </p:nvSpPr>
        <p:spPr>
          <a:xfrm>
            <a:off x="5258369" y="2174027"/>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981D8D3-EB8E-1057-F899-5517521A2ABD}"/>
              </a:ext>
            </a:extLst>
          </p:cNvPr>
          <p:cNvSpPr txBox="1"/>
          <p:nvPr/>
        </p:nvSpPr>
        <p:spPr>
          <a:xfrm>
            <a:off x="1061282" y="3711370"/>
            <a:ext cx="2576899" cy="1515095"/>
          </a:xfrm>
          <a:prstGeom prst="rect">
            <a:avLst/>
          </a:prstGeom>
          <a:noFill/>
        </p:spPr>
        <p:txBody>
          <a:bodyPr wrap="square">
            <a:spAutoFit/>
          </a:bodyPr>
          <a:lstStyle/>
          <a:p>
            <a:pPr lvl="0" algn="ctr">
              <a:lnSpc>
                <a:spcPct val="107000"/>
              </a:lnSpc>
              <a:spcAft>
                <a:spcPts val="800"/>
              </a:spcAft>
              <a:buClr>
                <a:srgbClr val="000000"/>
              </a:buClr>
            </a:pPr>
            <a:r>
              <a:rPr lang="en-US" sz="2200" dirty="0">
                <a:latin typeface="Arial" panose="020B0604020202020204" pitchFamily="34" charset="0"/>
                <a:ea typeface="Noto Sans Symbols"/>
                <a:cs typeface="Arial" panose="020B0604020202020204" pitchFamily="34" charset="0"/>
              </a:rPr>
              <a:t>La santé mentale est plus que l'absence de troubles mentaux</a:t>
            </a:r>
            <a:endParaRPr lang="en-US" sz="2200" dirty="0">
              <a:effectLst/>
              <a:latin typeface="Arial" panose="020B0604020202020204" pitchFamily="34" charset="0"/>
              <a:ea typeface="Noto Sans Symbols"/>
              <a:cs typeface="Arial" panose="020B0604020202020204" pitchFamily="34" charset="0"/>
            </a:endParaRPr>
          </a:p>
        </p:txBody>
      </p:sp>
      <p:sp>
        <p:nvSpPr>
          <p:cNvPr id="5" name="TextBox 4">
            <a:extLst>
              <a:ext uri="{FF2B5EF4-FFF2-40B4-BE49-F238E27FC236}">
                <a16:creationId xmlns:a16="http://schemas.microsoft.com/office/drawing/2014/main" id="{D9632398-0D94-C191-BD27-06E692BAEB5D}"/>
              </a:ext>
            </a:extLst>
          </p:cNvPr>
          <p:cNvSpPr txBox="1"/>
          <p:nvPr/>
        </p:nvSpPr>
        <p:spPr>
          <a:xfrm>
            <a:off x="4319475" y="3711370"/>
            <a:ext cx="2929347" cy="2239652"/>
          </a:xfrm>
          <a:prstGeom prst="rect">
            <a:avLst/>
          </a:prstGeom>
          <a:noFill/>
        </p:spPr>
        <p:txBody>
          <a:bodyPr wrap="square">
            <a:spAutoFit/>
          </a:bodyPr>
          <a:lstStyle/>
          <a:p>
            <a:pPr lvl="0" algn="ctr">
              <a:lnSpc>
                <a:spcPct val="107000"/>
              </a:lnSpc>
              <a:spcAft>
                <a:spcPts val="800"/>
              </a:spcAft>
              <a:buClr>
                <a:srgbClr val="000000"/>
              </a:buClr>
            </a:pPr>
            <a:r>
              <a:rPr lang="en-US" sz="2200" dirty="0">
                <a:latin typeface="Arial" panose="020B0604020202020204" pitchFamily="34" charset="0"/>
                <a:ea typeface="Noto Sans Symbols"/>
                <a:cs typeface="Arial" panose="020B0604020202020204" pitchFamily="34" charset="0"/>
              </a:rPr>
              <a:t>Le terme "psychosocial" désigne les </a:t>
            </a:r>
            <a:r>
              <a:rPr lang="en-US" sz="2200" dirty="0" err="1">
                <a:latin typeface="Arial" panose="020B0604020202020204" pitchFamily="34" charset="0"/>
                <a:ea typeface="Noto Sans Symbols"/>
                <a:cs typeface="Arial" panose="020B0604020202020204" pitchFamily="34" charset="0"/>
              </a:rPr>
              <a:t>intéractions</a:t>
            </a:r>
            <a:r>
              <a:rPr lang="en-US" sz="2200" dirty="0">
                <a:latin typeface="Arial" panose="020B0604020202020204" pitchFamily="34" charset="0"/>
                <a:ea typeface="Noto Sans Symbols"/>
                <a:cs typeface="Arial" panose="020B0604020202020204" pitchFamily="34" charset="0"/>
              </a:rPr>
              <a:t> entre les aspects sociaux et psychologiques.</a:t>
            </a:r>
            <a:endParaRPr lang="en-US" sz="2200" dirty="0">
              <a:effectLst/>
              <a:latin typeface="Arial" panose="020B0604020202020204" pitchFamily="34" charset="0"/>
              <a:ea typeface="Noto Sans Symbols"/>
              <a:cs typeface="Arial" panose="020B0604020202020204" pitchFamily="34" charset="0"/>
            </a:endParaRPr>
          </a:p>
        </p:txBody>
      </p:sp>
      <p:sp>
        <p:nvSpPr>
          <p:cNvPr id="3" name="Title 2">
            <a:extLst>
              <a:ext uri="{FF2B5EF4-FFF2-40B4-BE49-F238E27FC236}">
                <a16:creationId xmlns:a16="http://schemas.microsoft.com/office/drawing/2014/main" id="{F13EC133-CCF2-DF16-E443-78E673354717}"/>
              </a:ext>
            </a:extLst>
          </p:cNvPr>
          <p:cNvSpPr>
            <a:spLocks noGrp="1"/>
          </p:cNvSpPr>
          <p:nvPr>
            <p:ph type="title"/>
          </p:nvPr>
        </p:nvSpPr>
        <p:spPr/>
        <p:txBody>
          <a:bodyPr/>
          <a:lstStyle/>
          <a:p>
            <a:r>
              <a:rPr lang="en-CA" dirty="0"/>
              <a:t>Principaux points d'apprentissage</a:t>
            </a:r>
            <a:endParaRPr lang="en-US" dirty="0"/>
          </a:p>
        </p:txBody>
      </p:sp>
    </p:spTree>
    <p:extLst>
      <p:ext uri="{BB962C8B-B14F-4D97-AF65-F5344CB8AC3E}">
        <p14:creationId xmlns:p14="http://schemas.microsoft.com/office/powerpoint/2010/main" val="2533921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76" name="TextBox 75">
            <a:extLst>
              <a:ext uri="{FF2B5EF4-FFF2-40B4-BE49-F238E27FC236}">
                <a16:creationId xmlns:a16="http://schemas.microsoft.com/office/drawing/2014/main" id="{59AD579E-F259-4576-99FA-4DBE2359AF3E}"/>
              </a:ext>
            </a:extLst>
          </p:cNvPr>
          <p:cNvSpPr txBox="1"/>
          <p:nvPr/>
        </p:nvSpPr>
        <p:spPr>
          <a:xfrm>
            <a:off x="8559745" y="2804819"/>
            <a:ext cx="2862562" cy="336631"/>
          </a:xfrm>
          <a:prstGeom prst="rect">
            <a:avLst/>
          </a:prstGeom>
          <a:noFill/>
        </p:spPr>
        <p:txBody>
          <a:bodyPr wrap="square" lIns="91440" tIns="45720" rIns="91440" bIns="45720" anchor="t">
            <a:spAutoFit/>
          </a:bodyPr>
          <a:lstStyle/>
          <a:p>
            <a:pPr>
              <a:lnSpc>
                <a:spcPct val="107000"/>
              </a:lnSpc>
            </a:pP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Title 72">
            <a:extLst>
              <a:ext uri="{FF2B5EF4-FFF2-40B4-BE49-F238E27FC236}">
                <a16:creationId xmlns:a16="http://schemas.microsoft.com/office/drawing/2014/main" id="{C449F1BB-8133-0877-0005-E81FFDEB9B63}"/>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Quel est le rôle de </a:t>
            </a:r>
            <a:r>
              <a:rPr lang="en-US" sz="5400" b="1" dirty="0" err="1">
                <a:solidFill>
                  <a:schemeClr val="bg1"/>
                </a:solidFill>
                <a:latin typeface="Garamond"/>
              </a:rPr>
              <a:t>l'gestionnaire</a:t>
            </a:r>
            <a:r>
              <a:rPr lang="en-US" sz="5400" b="1" dirty="0">
                <a:solidFill>
                  <a:schemeClr val="bg1"/>
                </a:solidFill>
                <a:latin typeface="Garamond"/>
              </a:rPr>
              <a:t> de </a:t>
            </a:r>
            <a:r>
              <a:rPr lang="en-US" sz="5400" b="1" dirty="0" err="1">
                <a:solidFill>
                  <a:schemeClr val="bg1"/>
                </a:solidFill>
                <a:latin typeface="Garamond"/>
              </a:rPr>
              <a:t>cas</a:t>
            </a:r>
            <a:r>
              <a:rPr lang="en-US" sz="5400" b="1" dirty="0">
                <a:solidFill>
                  <a:schemeClr val="bg1"/>
                </a:solidFill>
                <a:latin typeface="Garamond"/>
              </a:rPr>
              <a:t> dans la prestation de la SMSPS ? </a:t>
            </a:r>
          </a:p>
        </p:txBody>
      </p:sp>
    </p:spTree>
    <p:extLst>
      <p:ext uri="{BB962C8B-B14F-4D97-AF65-F5344CB8AC3E}">
        <p14:creationId xmlns:p14="http://schemas.microsoft.com/office/powerpoint/2010/main" val="3611790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Impact des situations d'urgence</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5216031" y="1437147"/>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i="0" u="none" strike="noStrike" baseline="0" dirty="0">
                <a:solidFill>
                  <a:srgbClr val="000000"/>
                </a:solidFill>
                <a:latin typeface="Arial" panose="020B0604020202020204" pitchFamily="34" charset="0"/>
              </a:rPr>
              <a:t>Comment les urgences peuvent-elles avoir un impact sur la santé mentale et le fonctionnement psychosocial d'un enfant ?</a:t>
            </a:r>
          </a:p>
        </p:txBody>
      </p:sp>
      <p:grpSp>
        <p:nvGrpSpPr>
          <p:cNvPr id="13" name="Group 12">
            <a:extLst>
              <a:ext uri="{FF2B5EF4-FFF2-40B4-BE49-F238E27FC236}">
                <a16:creationId xmlns:a16="http://schemas.microsoft.com/office/drawing/2014/main" id="{5D7F0084-A8C9-210F-541E-DA0F6E7DA324}"/>
              </a:ext>
            </a:extLst>
          </p:cNvPr>
          <p:cNvGrpSpPr/>
          <p:nvPr/>
        </p:nvGrpSpPr>
        <p:grpSpPr>
          <a:xfrm>
            <a:off x="1221855" y="2241988"/>
            <a:ext cx="3415887" cy="2678824"/>
            <a:chOff x="1117683" y="2194390"/>
            <a:chExt cx="3415887" cy="2678824"/>
          </a:xfrm>
          <a:solidFill>
            <a:schemeClr val="accent4">
              <a:lumMod val="60000"/>
              <a:lumOff val="40000"/>
            </a:schemeClr>
          </a:solidFill>
        </p:grpSpPr>
        <p:sp>
          <p:nvSpPr>
            <p:cNvPr id="14" name="Speech Bubble: Rectangle with Corners Rounded 13">
              <a:extLst>
                <a:ext uri="{FF2B5EF4-FFF2-40B4-BE49-F238E27FC236}">
                  <a16:creationId xmlns:a16="http://schemas.microsoft.com/office/drawing/2014/main" id="{8C014D4B-D820-C811-A1BA-493E6A8CF35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Speech Bubble: Rectangle with Corners Rounded 14">
              <a:extLst>
                <a:ext uri="{FF2B5EF4-FFF2-40B4-BE49-F238E27FC236}">
                  <a16:creationId xmlns:a16="http://schemas.microsoft.com/office/drawing/2014/main" id="{6DD40DBD-D740-484F-CCD9-9453426DA4CC}"/>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Speech Bubble: Rectangle with Corners Rounded 15">
              <a:extLst>
                <a:ext uri="{FF2B5EF4-FFF2-40B4-BE49-F238E27FC236}">
                  <a16:creationId xmlns:a16="http://schemas.microsoft.com/office/drawing/2014/main" id="{60832C89-7B1D-034B-A64F-EE1E9F91521F}"/>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090198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D37A8DA0-7F6B-1E39-FCE2-B7C885642D3B}"/>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Ouverture du module</a:t>
            </a:r>
          </a:p>
        </p:txBody>
      </p:sp>
    </p:spTree>
    <p:extLst>
      <p:ext uri="{BB962C8B-B14F-4D97-AF65-F5344CB8AC3E}">
        <p14:creationId xmlns:p14="http://schemas.microsoft.com/office/powerpoint/2010/main" val="201876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Rounded Corners 12">
            <a:extLst>
              <a:ext uri="{FF2B5EF4-FFF2-40B4-BE49-F238E27FC236}">
                <a16:creationId xmlns:a16="http://schemas.microsoft.com/office/drawing/2014/main" id="{820AD52D-F842-D34B-7812-8F92FD531374}"/>
              </a:ext>
            </a:extLst>
          </p:cNvPr>
          <p:cNvSpPr/>
          <p:nvPr/>
        </p:nvSpPr>
        <p:spPr>
          <a:xfrm>
            <a:off x="6455669" y="1791351"/>
            <a:ext cx="5486400" cy="363764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CA" dirty="0"/>
              <a:t>Santé mentale et détresse psychologique</a:t>
            </a:r>
          </a:p>
        </p:txBody>
      </p:sp>
      <p:sp>
        <p:nvSpPr>
          <p:cNvPr id="4" name="TextBox 3">
            <a:extLst>
              <a:ext uri="{FF2B5EF4-FFF2-40B4-BE49-F238E27FC236}">
                <a16:creationId xmlns:a16="http://schemas.microsoft.com/office/drawing/2014/main" id="{6FD9AA7D-85F6-0CD1-2BAE-341E7BC32938}"/>
              </a:ext>
            </a:extLst>
          </p:cNvPr>
          <p:cNvSpPr txBox="1"/>
          <p:nvPr/>
        </p:nvSpPr>
        <p:spPr>
          <a:xfrm>
            <a:off x="6726344" y="2117310"/>
            <a:ext cx="4925511" cy="3139321"/>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Les principales sources de détresse sont les suivantes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Exposition à des événements traumatiques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Décès ou séparation des membres de la famille</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Manque de services de base, d'informations précises, de sûreté et de sécurité</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Déplacement</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Réseaux et systèmes de soutien familiaux et communautaires affaiblis</a:t>
            </a:r>
            <a:endParaRPr lang="en-BE"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EAEE113-4A52-1424-1C72-11B416DF1290}"/>
              </a:ext>
            </a:extLst>
          </p:cNvPr>
          <p:cNvSpPr txBox="1"/>
          <p:nvPr/>
        </p:nvSpPr>
        <p:spPr>
          <a:xfrm>
            <a:off x="1052945" y="5008521"/>
            <a:ext cx="2945849" cy="1384995"/>
          </a:xfrm>
          <a:prstGeom prst="rect">
            <a:avLst/>
          </a:prstGeom>
          <a:noFill/>
        </p:spPr>
        <p:txBody>
          <a:bodyPr wrap="square">
            <a:spAutoFit/>
          </a:bodyPr>
          <a:lstStyle/>
          <a:p>
            <a:r>
              <a:rPr lang="en-US" sz="1400" i="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(2019). Normes minimales pour la protection des enfants dans </a:t>
            </a:r>
            <a:r>
              <a:rPr lang="en-US" sz="1400" i="1" dirty="0" err="1">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l'action</a:t>
            </a:r>
            <a:r>
              <a:rPr lang="en-US" sz="1400" i="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 </a:t>
            </a:r>
            <a:r>
              <a:rPr lang="en-US" sz="1400" i="1" dirty="0" err="1">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humanitaire</a:t>
            </a:r>
            <a:r>
              <a:rPr lang="en-US" sz="1400" i="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 (CPMS).</a:t>
            </a:r>
          </a:p>
        </p:txBody>
      </p:sp>
      <p:sp>
        <p:nvSpPr>
          <p:cNvPr id="5" name="TextBox 4">
            <a:extLst>
              <a:ext uri="{FF2B5EF4-FFF2-40B4-BE49-F238E27FC236}">
                <a16:creationId xmlns:a16="http://schemas.microsoft.com/office/drawing/2014/main" id="{BB6028CF-B62D-8349-DF9E-A3344F90456A}"/>
              </a:ext>
            </a:extLst>
          </p:cNvPr>
          <p:cNvSpPr txBox="1"/>
          <p:nvPr/>
        </p:nvSpPr>
        <p:spPr>
          <a:xfrm>
            <a:off x="838200" y="2016429"/>
            <a:ext cx="3842905" cy="2569934"/>
          </a:xfrm>
          <a:prstGeom prst="rect">
            <a:avLst/>
          </a:prstGeom>
          <a:noFill/>
        </p:spPr>
        <p:txBody>
          <a:bodyPr wrap="square">
            <a:spAutoFit/>
          </a:bodyPr>
          <a:lstStyle/>
          <a:p>
            <a:r>
              <a:rPr lang="en-GB" sz="2300" b="1" dirty="0">
                <a:latin typeface="Arial" panose="020B0604020202020204" pitchFamily="34" charset="0"/>
                <a:cs typeface="Arial" panose="020B0604020202020204" pitchFamily="34" charset="0"/>
              </a:rPr>
              <a:t>Les crises humanitaires peuvent causer des souffrances psychologiques et sociales immédiates et à long terme aux enfants et à ceux qui s'en occupent. </a:t>
            </a:r>
            <a:endParaRPr lang="en-US" sz="2300" dirty="0"/>
          </a:p>
        </p:txBody>
      </p:sp>
      <p:grpSp>
        <p:nvGrpSpPr>
          <p:cNvPr id="6" name="Group 5">
            <a:extLst>
              <a:ext uri="{FF2B5EF4-FFF2-40B4-BE49-F238E27FC236}">
                <a16:creationId xmlns:a16="http://schemas.microsoft.com/office/drawing/2014/main" id="{567DA2C0-0AEE-AF6D-EA7B-B54DCA6B4032}"/>
              </a:ext>
            </a:extLst>
          </p:cNvPr>
          <p:cNvGrpSpPr/>
          <p:nvPr/>
        </p:nvGrpSpPr>
        <p:grpSpPr>
          <a:xfrm>
            <a:off x="4343400" y="3533378"/>
            <a:ext cx="2112269" cy="2308324"/>
            <a:chOff x="6934339" y="4797164"/>
            <a:chExt cx="1232361" cy="1346745"/>
          </a:xfrm>
        </p:grpSpPr>
        <p:grpSp>
          <p:nvGrpSpPr>
            <p:cNvPr id="7" name="Group 6">
              <a:extLst>
                <a:ext uri="{FF2B5EF4-FFF2-40B4-BE49-F238E27FC236}">
                  <a16:creationId xmlns:a16="http://schemas.microsoft.com/office/drawing/2014/main" id="{438205BB-130E-7838-1D60-9348270AB897}"/>
                </a:ext>
              </a:extLst>
            </p:cNvPr>
            <p:cNvGrpSpPr/>
            <p:nvPr/>
          </p:nvGrpSpPr>
          <p:grpSpPr>
            <a:xfrm>
              <a:off x="6934339" y="4886775"/>
              <a:ext cx="1232361" cy="1257134"/>
              <a:chOff x="7662737" y="4933947"/>
              <a:chExt cx="864452" cy="881827"/>
            </a:xfrm>
          </p:grpSpPr>
          <p:sp>
            <p:nvSpPr>
              <p:cNvPr id="10" name="Oval 9">
                <a:extLst>
                  <a:ext uri="{FF2B5EF4-FFF2-40B4-BE49-F238E27FC236}">
                    <a16:creationId xmlns:a16="http://schemas.microsoft.com/office/drawing/2014/main" id="{A6622C5F-19E4-BA07-012A-3B342FB5CE69}"/>
                  </a:ext>
                </a:extLst>
              </p:cNvPr>
              <p:cNvSpPr/>
              <p:nvPr/>
            </p:nvSpPr>
            <p:spPr>
              <a:xfrm>
                <a:off x="7662737" y="4933947"/>
                <a:ext cx="864452" cy="881827"/>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Block Arc 10">
                <a:extLst>
                  <a:ext uri="{FF2B5EF4-FFF2-40B4-BE49-F238E27FC236}">
                    <a16:creationId xmlns:a16="http://schemas.microsoft.com/office/drawing/2014/main" id="{BAA3F915-8EE2-A236-E23F-70FBEEEABC5E}"/>
                  </a:ext>
                </a:extLst>
              </p:cNvPr>
              <p:cNvSpPr/>
              <p:nvPr/>
            </p:nvSpPr>
            <p:spPr>
              <a:xfrm>
                <a:off x="7923857" y="5512539"/>
                <a:ext cx="376623" cy="30323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9" name="Oval 8">
              <a:extLst>
                <a:ext uri="{FF2B5EF4-FFF2-40B4-BE49-F238E27FC236}">
                  <a16:creationId xmlns:a16="http://schemas.microsoft.com/office/drawing/2014/main" id="{223D3FD9-8C08-D609-64FC-3605B00ADA8F}"/>
                </a:ext>
              </a:extLst>
            </p:cNvPr>
            <p:cNvSpPr/>
            <p:nvPr/>
          </p:nvSpPr>
          <p:spPr>
            <a:xfrm>
              <a:off x="7563876" y="4797164"/>
              <a:ext cx="551264" cy="5760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6000" b="1" dirty="0">
                  <a:solidFill>
                    <a:schemeClr val="bg1"/>
                  </a:solidFill>
                  <a:latin typeface="Britannic Bold" panose="020B0903060703020204" pitchFamily="34" charset="0"/>
                </a:rPr>
                <a:t>!</a:t>
              </a:r>
            </a:p>
          </p:txBody>
        </p:sp>
      </p:grpSp>
    </p:spTree>
    <p:extLst>
      <p:ext uri="{BB962C8B-B14F-4D97-AF65-F5344CB8AC3E}">
        <p14:creationId xmlns:p14="http://schemas.microsoft.com/office/powerpoint/2010/main" val="2523399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75245-AB95-58D6-E129-A5498D49EFCC}"/>
              </a:ext>
            </a:extLst>
          </p:cNvPr>
          <p:cNvSpPr>
            <a:spLocks noGrp="1"/>
          </p:cNvSpPr>
          <p:nvPr>
            <p:ph type="title"/>
          </p:nvPr>
        </p:nvSpPr>
        <p:spPr/>
        <p:txBody>
          <a:bodyPr/>
          <a:lstStyle/>
          <a:p>
            <a:r>
              <a:rPr lang="en-GB" dirty="0"/>
              <a:t>Comprendre le stress et la détresse</a:t>
            </a:r>
            <a:endParaRPr lang="en-BE" dirty="0"/>
          </a:p>
        </p:txBody>
      </p:sp>
      <p:sp>
        <p:nvSpPr>
          <p:cNvPr id="7" name="TextBox 6">
            <a:extLst>
              <a:ext uri="{FF2B5EF4-FFF2-40B4-BE49-F238E27FC236}">
                <a16:creationId xmlns:a16="http://schemas.microsoft.com/office/drawing/2014/main" id="{7449906B-D678-E936-AB8B-97AB03D1E038}"/>
              </a:ext>
            </a:extLst>
          </p:cNvPr>
          <p:cNvSpPr txBox="1"/>
          <p:nvPr/>
        </p:nvSpPr>
        <p:spPr>
          <a:xfrm>
            <a:off x="6096000" y="3591128"/>
            <a:ext cx="5645728" cy="2677656"/>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DETRESSE</a:t>
            </a:r>
          </a:p>
          <a:p>
            <a:endParaRPr lang="en-GB" sz="2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Stress intense </a:t>
            </a:r>
            <a:r>
              <a:rPr lang="en-GB" sz="2400" i="1" dirty="0">
                <a:latin typeface="Arial" panose="020B0604020202020204" pitchFamily="34" charset="0"/>
                <a:cs typeface="Arial" panose="020B0604020202020204" pitchFamily="34" charset="0"/>
              </a:rPr>
              <a:t>(par exemple, lors d'une crise violente)</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L'expérience du stress sur une longue période </a:t>
            </a:r>
            <a:r>
              <a:rPr lang="en-GB" sz="2400" i="1" dirty="0">
                <a:latin typeface="Arial" panose="020B0604020202020204" pitchFamily="34" charset="0"/>
                <a:cs typeface="Arial" panose="020B0604020202020204" pitchFamily="34" charset="0"/>
              </a:rPr>
              <a:t>(par exemple, des années de déplacement et de pauvreté).</a:t>
            </a:r>
          </a:p>
        </p:txBody>
      </p:sp>
      <p:sp>
        <p:nvSpPr>
          <p:cNvPr id="8" name="TextBox 7">
            <a:extLst>
              <a:ext uri="{FF2B5EF4-FFF2-40B4-BE49-F238E27FC236}">
                <a16:creationId xmlns:a16="http://schemas.microsoft.com/office/drawing/2014/main" id="{71874D06-5232-72B2-D711-6E10C6CC79FE}"/>
              </a:ext>
            </a:extLst>
          </p:cNvPr>
          <p:cNvSpPr txBox="1"/>
          <p:nvPr/>
        </p:nvSpPr>
        <p:spPr>
          <a:xfrm>
            <a:off x="1228427" y="3591128"/>
            <a:ext cx="4229100" cy="1938992"/>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STRESS</a:t>
            </a:r>
          </a:p>
          <a:p>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Réaction normale à un changement ou à un défi </a:t>
            </a:r>
            <a:r>
              <a:rPr lang="en-GB" sz="2400" i="1" dirty="0">
                <a:latin typeface="Arial" panose="020B0604020202020204" pitchFamily="34" charset="0"/>
                <a:cs typeface="Arial" panose="020B0604020202020204" pitchFamily="34" charset="0"/>
              </a:rPr>
              <a:t>(par exemple, le premier jour d'école).</a:t>
            </a:r>
          </a:p>
        </p:txBody>
      </p:sp>
      <p:sp>
        <p:nvSpPr>
          <p:cNvPr id="9" name="Trapezoid 8">
            <a:extLst>
              <a:ext uri="{FF2B5EF4-FFF2-40B4-BE49-F238E27FC236}">
                <a16:creationId xmlns:a16="http://schemas.microsoft.com/office/drawing/2014/main" id="{3D545566-0EDE-4B03-D57C-E9D4F09FB3C5}"/>
              </a:ext>
            </a:extLst>
          </p:cNvPr>
          <p:cNvSpPr/>
          <p:nvPr/>
        </p:nvSpPr>
        <p:spPr>
          <a:xfrm rot="10800000">
            <a:off x="1228427" y="1885950"/>
            <a:ext cx="1457623" cy="1268981"/>
          </a:xfrm>
          <a:prstGeom prst="trapezoid">
            <a:avLst>
              <a:gd name="adj" fmla="val 17494"/>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A3A4E876-E5F7-AF63-F9D8-1F45F394008B}"/>
              </a:ext>
            </a:extLst>
          </p:cNvPr>
          <p:cNvGrpSpPr/>
          <p:nvPr/>
        </p:nvGrpSpPr>
        <p:grpSpPr>
          <a:xfrm>
            <a:off x="6096000" y="1537622"/>
            <a:ext cx="2308537" cy="1617309"/>
            <a:chOff x="8137790" y="1537622"/>
            <a:chExt cx="2308537" cy="1617309"/>
          </a:xfrm>
        </p:grpSpPr>
        <p:sp>
          <p:nvSpPr>
            <p:cNvPr id="11" name="Cloud 10">
              <a:extLst>
                <a:ext uri="{FF2B5EF4-FFF2-40B4-BE49-F238E27FC236}">
                  <a16:creationId xmlns:a16="http://schemas.microsoft.com/office/drawing/2014/main" id="{B6E54B94-B778-9E52-BE24-380ECC3942C8}"/>
                </a:ext>
              </a:extLst>
            </p:cNvPr>
            <p:cNvSpPr/>
            <p:nvPr/>
          </p:nvSpPr>
          <p:spPr>
            <a:xfrm>
              <a:off x="8469774" y="1537622"/>
              <a:ext cx="1177901" cy="914540"/>
            </a:xfrm>
            <a:prstGeom prst="cloud">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683306ED-B0E3-692C-67FD-972BCC03B660}"/>
                </a:ext>
              </a:extLst>
            </p:cNvPr>
            <p:cNvSpPr/>
            <p:nvPr/>
          </p:nvSpPr>
          <p:spPr>
            <a:xfrm>
              <a:off x="9543151" y="1720755"/>
              <a:ext cx="104524" cy="1357726"/>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72FA6E7-5E77-BCCF-643A-D31905909153}"/>
                </a:ext>
              </a:extLst>
            </p:cNvPr>
            <p:cNvSpPr/>
            <p:nvPr/>
          </p:nvSpPr>
          <p:spPr>
            <a:xfrm>
              <a:off x="9156845" y="2986050"/>
              <a:ext cx="1289482" cy="168881"/>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rapezoid 9">
              <a:extLst>
                <a:ext uri="{FF2B5EF4-FFF2-40B4-BE49-F238E27FC236}">
                  <a16:creationId xmlns:a16="http://schemas.microsoft.com/office/drawing/2014/main" id="{0E8AF0A9-D1F0-0EA8-801C-1C7758F6103D}"/>
                </a:ext>
              </a:extLst>
            </p:cNvPr>
            <p:cNvSpPr/>
            <p:nvPr/>
          </p:nvSpPr>
          <p:spPr>
            <a:xfrm rot="10800000">
              <a:off x="8137790" y="1885950"/>
              <a:ext cx="1457623" cy="1268981"/>
            </a:xfrm>
            <a:prstGeom prst="trapezoid">
              <a:avLst>
                <a:gd name="adj" fmla="val 17494"/>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13230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Rounded Corners 14">
            <a:extLst>
              <a:ext uri="{FF2B5EF4-FFF2-40B4-BE49-F238E27FC236}">
                <a16:creationId xmlns:a16="http://schemas.microsoft.com/office/drawing/2014/main" id="{CD445774-B4AE-52F2-DB24-996D053489A6}"/>
              </a:ext>
            </a:extLst>
          </p:cNvPr>
          <p:cNvSpPr/>
          <p:nvPr/>
        </p:nvSpPr>
        <p:spPr>
          <a:xfrm>
            <a:off x="5660571" y="1901371"/>
            <a:ext cx="5693229" cy="3048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475245-AB95-58D6-E129-A5498D49EFCC}"/>
              </a:ext>
            </a:extLst>
          </p:cNvPr>
          <p:cNvSpPr>
            <a:spLocks noGrp="1"/>
          </p:cNvSpPr>
          <p:nvPr>
            <p:ph type="title"/>
          </p:nvPr>
        </p:nvSpPr>
        <p:spPr/>
        <p:txBody>
          <a:bodyPr/>
          <a:lstStyle/>
          <a:p>
            <a:r>
              <a:rPr lang="en-GB" dirty="0"/>
              <a:t>Comprendre le stress et la détresse</a:t>
            </a:r>
            <a:endParaRPr lang="en-BE" dirty="0"/>
          </a:p>
        </p:txBody>
      </p:sp>
      <p:sp>
        <p:nvSpPr>
          <p:cNvPr id="11" name="TextBox 10">
            <a:extLst>
              <a:ext uri="{FF2B5EF4-FFF2-40B4-BE49-F238E27FC236}">
                <a16:creationId xmlns:a16="http://schemas.microsoft.com/office/drawing/2014/main" id="{A7B57683-C9D2-12BA-767E-22869453C3DA}"/>
              </a:ext>
            </a:extLst>
          </p:cNvPr>
          <p:cNvSpPr txBox="1"/>
          <p:nvPr/>
        </p:nvSpPr>
        <p:spPr>
          <a:xfrm>
            <a:off x="6096000" y="2274838"/>
            <a:ext cx="4967513" cy="2308324"/>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Causes</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être soumis à des risques de préjudice (par exemple, survivant de violence ou d'abus) ou</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Témoin d'un préjudice (par exemple, témoin d'une blessure ou d'un décès) ou</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Autres événements indésirables intenses (par exemple, perte d'un être cher, perte d'un logement, catastrophes naturelles)</a:t>
            </a:r>
          </a:p>
        </p:txBody>
      </p:sp>
      <p:sp>
        <p:nvSpPr>
          <p:cNvPr id="12" name="TextBox 11">
            <a:extLst>
              <a:ext uri="{FF2B5EF4-FFF2-40B4-BE49-F238E27FC236}">
                <a16:creationId xmlns:a16="http://schemas.microsoft.com/office/drawing/2014/main" id="{272DAB47-F927-5B91-3A06-F0A9C2CF1847}"/>
              </a:ext>
            </a:extLst>
          </p:cNvPr>
          <p:cNvSpPr txBox="1"/>
          <p:nvPr/>
        </p:nvSpPr>
        <p:spPr>
          <a:xfrm>
            <a:off x="6095999" y="5230553"/>
            <a:ext cx="4967513" cy="523220"/>
          </a:xfrm>
          <a:prstGeom prst="rect">
            <a:avLst/>
          </a:prstGeom>
          <a:noFill/>
        </p:spPr>
        <p:txBody>
          <a:bodyPr wrap="square" rtlCol="0">
            <a:spAutoFit/>
          </a:bodyPr>
          <a:lstStyle/>
          <a:p>
            <a:r>
              <a:rPr lang="en-GB" sz="1400" b="0" i="1" u="none" strike="noStrike" baseline="0" dirty="0">
                <a:solidFill>
                  <a:schemeClr val="accent4">
                    <a:lumMod val="60000"/>
                    <a:lumOff val="40000"/>
                  </a:schemeClr>
                </a:solidFill>
                <a:latin typeface="Arial" panose="020B0604020202020204" pitchFamily="34" charset="0"/>
                <a:cs typeface="Arial" panose="020B0604020202020204" pitchFamily="34" charset="0"/>
              </a:rPr>
              <a:t>Source : CICR (2018) Lignes directrices sur la santé mentale et le soutien psychosocial.</a:t>
            </a:r>
            <a:endParaRPr lang="en-BE" sz="1400" dirty="0">
              <a:solidFill>
                <a:schemeClr val="accent4">
                  <a:lumMod val="60000"/>
                  <a:lumOff val="40000"/>
                </a:schemeClr>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B452B166-6195-40F4-EDC5-3F79FF61480C}"/>
              </a:ext>
            </a:extLst>
          </p:cNvPr>
          <p:cNvGrpSpPr/>
          <p:nvPr/>
        </p:nvGrpSpPr>
        <p:grpSpPr>
          <a:xfrm>
            <a:off x="838200" y="1293575"/>
            <a:ext cx="3289587" cy="3289587"/>
            <a:chOff x="838200" y="2075148"/>
            <a:chExt cx="3289587" cy="3289587"/>
          </a:xfrm>
        </p:grpSpPr>
        <p:pic>
          <p:nvPicPr>
            <p:cNvPr id="4" name="Graphic 3" descr="Wave with solid fill">
              <a:extLst>
                <a:ext uri="{FF2B5EF4-FFF2-40B4-BE49-F238E27FC236}">
                  <a16:creationId xmlns:a16="http://schemas.microsoft.com/office/drawing/2014/main" id="{3A3E0D43-2CF9-8204-0CD1-3326F58819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075148"/>
              <a:ext cx="3289587" cy="3289587"/>
            </a:xfrm>
            <a:prstGeom prst="rect">
              <a:avLst/>
            </a:prstGeom>
          </p:spPr>
        </p:pic>
        <p:sp>
          <p:nvSpPr>
            <p:cNvPr id="5" name="Oval 4">
              <a:extLst>
                <a:ext uri="{FF2B5EF4-FFF2-40B4-BE49-F238E27FC236}">
                  <a16:creationId xmlns:a16="http://schemas.microsoft.com/office/drawing/2014/main" id="{0BB2185D-43B1-1861-917D-96B6B32C9128}"/>
                </a:ext>
              </a:extLst>
            </p:cNvPr>
            <p:cNvSpPr/>
            <p:nvPr/>
          </p:nvSpPr>
          <p:spPr>
            <a:xfrm>
              <a:off x="2206339" y="3993570"/>
              <a:ext cx="547259" cy="547259"/>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Top Corners Rounded 5">
              <a:extLst>
                <a:ext uri="{FF2B5EF4-FFF2-40B4-BE49-F238E27FC236}">
                  <a16:creationId xmlns:a16="http://schemas.microsoft.com/office/drawing/2014/main" id="{1298C801-8C12-51B0-8FFD-8BEE06D84539}"/>
                </a:ext>
              </a:extLst>
            </p:cNvPr>
            <p:cNvSpPr/>
            <p:nvPr/>
          </p:nvSpPr>
          <p:spPr>
            <a:xfrm>
              <a:off x="2850558" y="3539066"/>
              <a:ext cx="206062" cy="909007"/>
            </a:xfrm>
            <a:prstGeom prst="round2SameRect">
              <a:avLst>
                <a:gd name="adj1" fmla="val 50000"/>
                <a:gd name="adj2" fmla="val 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extBox 13">
            <a:extLst>
              <a:ext uri="{FF2B5EF4-FFF2-40B4-BE49-F238E27FC236}">
                <a16:creationId xmlns:a16="http://schemas.microsoft.com/office/drawing/2014/main" id="{ABA5E964-E908-C90F-484F-5468636068A1}"/>
              </a:ext>
            </a:extLst>
          </p:cNvPr>
          <p:cNvSpPr txBox="1"/>
          <p:nvPr/>
        </p:nvSpPr>
        <p:spPr>
          <a:xfrm>
            <a:off x="838200" y="4482718"/>
            <a:ext cx="3937000" cy="1200329"/>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STRESS TRAUMATIQUE</a:t>
            </a:r>
          </a:p>
          <a:p>
            <a:r>
              <a:rPr lang="en-GB" sz="1800" dirty="0">
                <a:latin typeface="Arial" panose="020B0604020202020204" pitchFamily="34" charset="0"/>
                <a:cs typeface="Arial" panose="020B0604020202020204" pitchFamily="34" charset="0"/>
              </a:rPr>
              <a:t>Stress écrasant et intensité émotionnelle (par exemple, peur extrême, horreur, impuissance extrême).</a:t>
            </a:r>
          </a:p>
        </p:txBody>
      </p:sp>
    </p:spTree>
    <p:extLst>
      <p:ext uri="{BB962C8B-B14F-4D97-AF65-F5344CB8AC3E}">
        <p14:creationId xmlns:p14="http://schemas.microsoft.com/office/powerpoint/2010/main" val="1628863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75245-AB95-58D6-E129-A5498D49EFCC}"/>
              </a:ext>
            </a:extLst>
          </p:cNvPr>
          <p:cNvSpPr>
            <a:spLocks noGrp="1"/>
          </p:cNvSpPr>
          <p:nvPr>
            <p:ph type="title"/>
          </p:nvPr>
        </p:nvSpPr>
        <p:spPr/>
        <p:txBody>
          <a:bodyPr/>
          <a:lstStyle/>
          <a:p>
            <a:r>
              <a:rPr lang="en-GB" dirty="0"/>
              <a:t>Comprendre le stress et la détresse</a:t>
            </a:r>
            <a:endParaRPr lang="en-BE" dirty="0"/>
          </a:p>
        </p:txBody>
      </p:sp>
      <p:sp>
        <p:nvSpPr>
          <p:cNvPr id="11" name="TextBox 10">
            <a:extLst>
              <a:ext uri="{FF2B5EF4-FFF2-40B4-BE49-F238E27FC236}">
                <a16:creationId xmlns:a16="http://schemas.microsoft.com/office/drawing/2014/main" id="{A7B57683-C9D2-12BA-767E-22869453C3DA}"/>
              </a:ext>
            </a:extLst>
          </p:cNvPr>
          <p:cNvSpPr txBox="1"/>
          <p:nvPr/>
        </p:nvSpPr>
        <p:spPr>
          <a:xfrm>
            <a:off x="1291770" y="2090172"/>
            <a:ext cx="5261265" cy="2677656"/>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Les enfants qui ont vécu un événement traumatique ont besoin d'un environnement de soutien et certains enfants auront besoin d'un soutien plus spécialisé, surtout si leurs réactions au stress traumatique sont très graves ou se poursuivent sur une longue période. </a:t>
            </a:r>
          </a:p>
        </p:txBody>
      </p:sp>
      <p:sp>
        <p:nvSpPr>
          <p:cNvPr id="3" name="TextBox 2">
            <a:extLst>
              <a:ext uri="{FF2B5EF4-FFF2-40B4-BE49-F238E27FC236}">
                <a16:creationId xmlns:a16="http://schemas.microsoft.com/office/drawing/2014/main" id="{C5A51463-3AAD-0E6A-D2E7-CE73AF3E0B9B}"/>
              </a:ext>
            </a:extLst>
          </p:cNvPr>
          <p:cNvSpPr txBox="1"/>
          <p:nvPr/>
        </p:nvSpPr>
        <p:spPr>
          <a:xfrm>
            <a:off x="1291770" y="5136871"/>
            <a:ext cx="5261265" cy="523220"/>
          </a:xfrm>
          <a:prstGeom prst="rect">
            <a:avLst/>
          </a:prstGeom>
          <a:noFill/>
        </p:spPr>
        <p:txBody>
          <a:bodyPr wrap="square" rtlCol="0">
            <a:spAutoFit/>
          </a:bodyPr>
          <a:lstStyle/>
          <a:p>
            <a:r>
              <a:rPr lang="en-GB" sz="1400" b="0" i="1" u="none" strike="noStrike" baseline="0" dirty="0">
                <a:solidFill>
                  <a:schemeClr val="accent4">
                    <a:lumMod val="60000"/>
                    <a:lumOff val="40000"/>
                  </a:schemeClr>
                </a:solidFill>
                <a:latin typeface="Arial" panose="020B0604020202020204" pitchFamily="34" charset="0"/>
                <a:cs typeface="Arial" panose="020B0604020202020204" pitchFamily="34" charset="0"/>
              </a:rPr>
              <a:t>Source : CICR (2018) Lignes directrices sur la santé mentale et le soutien psychosocial.</a:t>
            </a:r>
            <a:endParaRPr lang="en-BE" sz="1400" dirty="0">
              <a:solidFill>
                <a:schemeClr val="accent4">
                  <a:lumMod val="60000"/>
                  <a:lumOff val="40000"/>
                </a:schemeClr>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6ADCDAA8-09CD-E569-913F-513EA300E6B4}"/>
              </a:ext>
            </a:extLst>
          </p:cNvPr>
          <p:cNvGrpSpPr/>
          <p:nvPr/>
        </p:nvGrpSpPr>
        <p:grpSpPr>
          <a:xfrm>
            <a:off x="7305227" y="2233583"/>
            <a:ext cx="3109142" cy="2677656"/>
            <a:chOff x="4416926" y="1952645"/>
            <a:chExt cx="1178615" cy="1015047"/>
          </a:xfrm>
          <a:solidFill>
            <a:schemeClr val="accent4">
              <a:lumMod val="60000"/>
              <a:lumOff val="40000"/>
            </a:schemeClr>
          </a:solidFill>
        </p:grpSpPr>
        <p:sp>
          <p:nvSpPr>
            <p:cNvPr id="5" name="Rectangle: Rounded Corners 4">
              <a:extLst>
                <a:ext uri="{FF2B5EF4-FFF2-40B4-BE49-F238E27FC236}">
                  <a16:creationId xmlns:a16="http://schemas.microsoft.com/office/drawing/2014/main" id="{8B690DB0-4F90-877C-892E-4E44FEC7CB45}"/>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Rectangle: Rounded Corners 5">
              <a:extLst>
                <a:ext uri="{FF2B5EF4-FFF2-40B4-BE49-F238E27FC236}">
                  <a16:creationId xmlns:a16="http://schemas.microsoft.com/office/drawing/2014/main" id="{090BE2EF-BFC9-5D34-AB42-89D4DC8AC944}"/>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Rectangle: Rounded Corners 6">
              <a:extLst>
                <a:ext uri="{FF2B5EF4-FFF2-40B4-BE49-F238E27FC236}">
                  <a16:creationId xmlns:a16="http://schemas.microsoft.com/office/drawing/2014/main" id="{7E3954A4-8619-5D2D-7415-2F0C7E5FD5FE}"/>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Flowchart: Manual Input 7">
              <a:extLst>
                <a:ext uri="{FF2B5EF4-FFF2-40B4-BE49-F238E27FC236}">
                  <a16:creationId xmlns:a16="http://schemas.microsoft.com/office/drawing/2014/main" id="{99D317A3-58BF-C4A7-7DB0-72C180A88E52}"/>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Rounded Corners 12">
              <a:extLst>
                <a:ext uri="{FF2B5EF4-FFF2-40B4-BE49-F238E27FC236}">
                  <a16:creationId xmlns:a16="http://schemas.microsoft.com/office/drawing/2014/main" id="{09D2622D-BEB8-AD27-9475-CFFDCAB3078E}"/>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Rounded Corners 13">
              <a:extLst>
                <a:ext uri="{FF2B5EF4-FFF2-40B4-BE49-F238E27FC236}">
                  <a16:creationId xmlns:a16="http://schemas.microsoft.com/office/drawing/2014/main" id="{AB84F32B-8264-4F14-2DE0-736AB27AD7D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Rounded Corners 14">
              <a:extLst>
                <a:ext uri="{FF2B5EF4-FFF2-40B4-BE49-F238E27FC236}">
                  <a16:creationId xmlns:a16="http://schemas.microsoft.com/office/drawing/2014/main" id="{38E708E9-0500-AD40-EC5C-B60DBECB79D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Flowchart: Manual Input 15">
              <a:extLst>
                <a:ext uri="{FF2B5EF4-FFF2-40B4-BE49-F238E27FC236}">
                  <a16:creationId xmlns:a16="http://schemas.microsoft.com/office/drawing/2014/main" id="{B213A4AA-520E-7829-FB23-9EA55E6CEEA5}"/>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ound Same Side Corner Rectangle 21">
              <a:extLst>
                <a:ext uri="{FF2B5EF4-FFF2-40B4-BE49-F238E27FC236}">
                  <a16:creationId xmlns:a16="http://schemas.microsoft.com/office/drawing/2014/main" id="{26E32F41-B511-FB2B-2015-4E742799A579}"/>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65BCC811-E818-F8B4-A14D-517900B70C21}"/>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18">
              <a:extLst>
                <a:ext uri="{FF2B5EF4-FFF2-40B4-BE49-F238E27FC236}">
                  <a16:creationId xmlns:a16="http://schemas.microsoft.com/office/drawing/2014/main" id="{3E9FFA7C-49C6-ECAA-DFB0-4BED2A9FD611}"/>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A15CF025-F81D-3214-01E1-AC6BFE2A9826}"/>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135846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79B3A-D5D1-9AFF-D62B-B37796692AA2}"/>
              </a:ext>
            </a:extLst>
          </p:cNvPr>
          <p:cNvSpPr>
            <a:spLocks noGrp="1"/>
          </p:cNvSpPr>
          <p:nvPr>
            <p:ph type="title"/>
          </p:nvPr>
        </p:nvSpPr>
        <p:spPr/>
        <p:txBody>
          <a:bodyPr/>
          <a:lstStyle/>
          <a:p>
            <a:r>
              <a:rPr lang="en-GB" dirty="0"/>
              <a:t>Enfant en détresse</a:t>
            </a:r>
            <a:endParaRPr lang="en-BE" dirty="0"/>
          </a:p>
        </p:txBody>
      </p:sp>
      <p:sp>
        <p:nvSpPr>
          <p:cNvPr id="12" name="Rectangle 11">
            <a:extLst>
              <a:ext uri="{FF2B5EF4-FFF2-40B4-BE49-F238E27FC236}">
                <a16:creationId xmlns:a16="http://schemas.microsoft.com/office/drawing/2014/main" id="{7A560EBB-53CE-B3AE-ACF3-5E66936843A8}"/>
              </a:ext>
            </a:extLst>
          </p:cNvPr>
          <p:cNvSpPr/>
          <p:nvPr/>
        </p:nvSpPr>
        <p:spPr>
          <a:xfrm>
            <a:off x="6492577" y="1397374"/>
            <a:ext cx="4444102"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b="1" i="0" u="none" strike="noStrike" baseline="0" dirty="0">
                <a:solidFill>
                  <a:srgbClr val="000000"/>
                </a:solidFill>
                <a:latin typeface="Arial" panose="020B0604020202020204" pitchFamily="34" charset="0"/>
              </a:rPr>
              <a:t>Quels pourraient être les signes qu'un enfant est en détresse ? </a:t>
            </a:r>
          </a:p>
        </p:txBody>
      </p:sp>
      <p:grpSp>
        <p:nvGrpSpPr>
          <p:cNvPr id="20" name="Group 19">
            <a:extLst>
              <a:ext uri="{FF2B5EF4-FFF2-40B4-BE49-F238E27FC236}">
                <a16:creationId xmlns:a16="http://schemas.microsoft.com/office/drawing/2014/main" id="{506A6FA2-8431-A136-11FD-7BD5D5305D2F}"/>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DA09C027-7329-B22D-7AFA-385BD2C63BA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9756CB42-7D9B-D9CC-64E8-5DB6655E98B3}"/>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0B967F8A-2218-8FC2-3774-EB7982DC41FA}"/>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62</a:t>
                </a:r>
              </a:p>
            </p:txBody>
          </p:sp>
          <p:sp>
            <p:nvSpPr>
              <p:cNvPr id="27" name="Rectangle 26">
                <a:extLst>
                  <a:ext uri="{FF2B5EF4-FFF2-40B4-BE49-F238E27FC236}">
                    <a16:creationId xmlns:a16="http://schemas.microsoft.com/office/drawing/2014/main" id="{0BA53EE4-5D1E-C64B-605A-62B1FCFF9F63}"/>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a:extLst>
                <a:ext uri="{FF2B5EF4-FFF2-40B4-BE49-F238E27FC236}">
                  <a16:creationId xmlns:a16="http://schemas.microsoft.com/office/drawing/2014/main" id="{BD2D5E75-F2DD-B916-6F71-D1D5B47B56BD}"/>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D85F5C8C-DE6D-5B29-4522-7273F332FA11}"/>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9BB64D80-08E0-626A-0B18-EDCF80A13E81}"/>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8" name="Google Shape;314;p4">
            <a:extLst>
              <a:ext uri="{FF2B5EF4-FFF2-40B4-BE49-F238E27FC236}">
                <a16:creationId xmlns:a16="http://schemas.microsoft.com/office/drawing/2014/main" id="{A979B803-314B-EF2D-DC63-CC5F8E2C2932}"/>
              </a:ext>
            </a:extLst>
          </p:cNvPr>
          <p:cNvGrpSpPr/>
          <p:nvPr/>
        </p:nvGrpSpPr>
        <p:grpSpPr>
          <a:xfrm>
            <a:off x="1273948" y="2353914"/>
            <a:ext cx="4276068" cy="2775302"/>
            <a:chOff x="3400707" y="1772174"/>
            <a:chExt cx="5758105" cy="3737192"/>
          </a:xfrm>
          <a:solidFill>
            <a:schemeClr val="accent4">
              <a:lumMod val="60000"/>
              <a:lumOff val="40000"/>
            </a:schemeClr>
          </a:solidFill>
        </p:grpSpPr>
        <p:sp>
          <p:nvSpPr>
            <p:cNvPr id="29" name="Google Shape;315;p4">
              <a:extLst>
                <a:ext uri="{FF2B5EF4-FFF2-40B4-BE49-F238E27FC236}">
                  <a16:creationId xmlns:a16="http://schemas.microsoft.com/office/drawing/2014/main" id="{A59B139A-821C-653F-0BB5-742C03876DFB}"/>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0" name="Google Shape;316;p4">
              <a:extLst>
                <a:ext uri="{FF2B5EF4-FFF2-40B4-BE49-F238E27FC236}">
                  <a16:creationId xmlns:a16="http://schemas.microsoft.com/office/drawing/2014/main" id="{C73E5C64-E8FF-FDED-1C95-49F30C42F24B}"/>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1" name="Google Shape;317;p4">
              <a:extLst>
                <a:ext uri="{FF2B5EF4-FFF2-40B4-BE49-F238E27FC236}">
                  <a16:creationId xmlns:a16="http://schemas.microsoft.com/office/drawing/2014/main" id="{44C8D450-0C8C-AD4D-57FB-B450A210C9B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 name="Google Shape;318;p4">
              <a:extLst>
                <a:ext uri="{FF2B5EF4-FFF2-40B4-BE49-F238E27FC236}">
                  <a16:creationId xmlns:a16="http://schemas.microsoft.com/office/drawing/2014/main" id="{123AF5B5-1EB1-00E7-3EF4-B1CA10403E02}"/>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Google Shape;319;p4">
              <a:extLst>
                <a:ext uri="{FF2B5EF4-FFF2-40B4-BE49-F238E27FC236}">
                  <a16:creationId xmlns:a16="http://schemas.microsoft.com/office/drawing/2014/main" id="{08133206-8CF3-98B6-CB53-124A06119361}"/>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 name="Google Shape;320;p4">
              <a:extLst>
                <a:ext uri="{FF2B5EF4-FFF2-40B4-BE49-F238E27FC236}">
                  <a16:creationId xmlns:a16="http://schemas.microsoft.com/office/drawing/2014/main" id="{E34DA07F-D37C-37BF-AF07-F52FBA44F0CD}"/>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 name="Google Shape;321;p4">
              <a:extLst>
                <a:ext uri="{FF2B5EF4-FFF2-40B4-BE49-F238E27FC236}">
                  <a16:creationId xmlns:a16="http://schemas.microsoft.com/office/drawing/2014/main" id="{F4133D0B-B1D4-2468-A9C6-6E0371631425}"/>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 name="Google Shape;322;p4">
              <a:extLst>
                <a:ext uri="{FF2B5EF4-FFF2-40B4-BE49-F238E27FC236}">
                  <a16:creationId xmlns:a16="http://schemas.microsoft.com/office/drawing/2014/main" id="{95C09AA6-90DE-A591-311C-F47BCF528822}"/>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276002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A10F47DB-7567-F6C7-5F49-537D375F6B89}"/>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693146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US" dirty="0"/>
              <a:t>Protection de l'enfance Norme minimale 10</a:t>
            </a:r>
            <a:endParaRPr lang="en-CA" dirty="0"/>
          </a:p>
        </p:txBody>
      </p:sp>
      <p:sp>
        <p:nvSpPr>
          <p:cNvPr id="6" name="Rectangle: Rounded Corners 5">
            <a:extLst>
              <a:ext uri="{FF2B5EF4-FFF2-40B4-BE49-F238E27FC236}">
                <a16:creationId xmlns:a16="http://schemas.microsoft.com/office/drawing/2014/main" id="{03A4B95D-4309-85B5-6AB2-BE01B59D1116}"/>
              </a:ext>
            </a:extLst>
          </p:cNvPr>
          <p:cNvSpPr/>
          <p:nvPr/>
        </p:nvSpPr>
        <p:spPr>
          <a:xfrm>
            <a:off x="3619499" y="2233913"/>
            <a:ext cx="7318301" cy="86896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US" sz="2400" b="1" dirty="0">
                <a:solidFill>
                  <a:schemeClr val="tx1"/>
                </a:solidFill>
                <a:latin typeface="Arial" panose="020B0604020202020204" pitchFamily="34" charset="0"/>
                <a:cs typeface="Arial" panose="020B0604020202020204" pitchFamily="34" charset="0"/>
              </a:rPr>
              <a:t>Santé mentale et détresse psychologique</a:t>
            </a:r>
          </a:p>
        </p:txBody>
      </p:sp>
      <p:sp>
        <p:nvSpPr>
          <p:cNvPr id="7" name="TextBox 6">
            <a:extLst>
              <a:ext uri="{FF2B5EF4-FFF2-40B4-BE49-F238E27FC236}">
                <a16:creationId xmlns:a16="http://schemas.microsoft.com/office/drawing/2014/main" id="{A180A07B-A33A-1617-5008-010ECC5DF1BC}"/>
              </a:ext>
            </a:extLst>
          </p:cNvPr>
          <p:cNvSpPr txBox="1"/>
          <p:nvPr/>
        </p:nvSpPr>
        <p:spPr>
          <a:xfrm>
            <a:off x="4368950" y="4894616"/>
            <a:ext cx="6582451" cy="523220"/>
          </a:xfrm>
          <a:prstGeom prst="rect">
            <a:avLst/>
          </a:prstGeom>
          <a:noFill/>
        </p:spPr>
        <p:txBody>
          <a:bodyPr wrap="square">
            <a:spAutoFit/>
          </a:bodyPr>
          <a:lstStyle/>
          <a:p>
            <a:r>
              <a:rPr lang="en-US" sz="1400" i="1" dirty="0">
                <a:solidFill>
                  <a:schemeClr val="accent4">
                    <a:lumMod val="60000"/>
                    <a:lumOff val="40000"/>
                  </a:schemeClr>
                </a:solidFill>
                <a:latin typeface="Arial" panose="020B0604020202020204" pitchFamily="34" charset="0"/>
                <a:ea typeface="Calibri" panose="020F0502020204030204" pitchFamily="34" charset="0"/>
                <a:cs typeface="Arial" panose="020B0604020202020204" pitchFamily="34" charset="0"/>
              </a:rPr>
              <a:t>Source : Alliance pour la protection de l'enfance dans l'action humanitaire. (2019). Normes minimales pour la protection des enfants dans l'action humanitaire.</a:t>
            </a:r>
          </a:p>
        </p:txBody>
      </p:sp>
      <p:pic>
        <p:nvPicPr>
          <p:cNvPr id="9" name="Picture 8">
            <a:extLst>
              <a:ext uri="{FF2B5EF4-FFF2-40B4-BE49-F238E27FC236}">
                <a16:creationId xmlns:a16="http://schemas.microsoft.com/office/drawing/2014/main" id="{90517158-3ECF-C19F-8BDD-D3BD6021C166}"/>
              </a:ext>
            </a:extLst>
          </p:cNvPr>
          <p:cNvPicPr>
            <a:picLocks noChangeAspect="1"/>
          </p:cNvPicPr>
          <p:nvPr/>
        </p:nvPicPr>
        <p:blipFill>
          <a:blip r:embed="rId3"/>
          <a:stretch>
            <a:fillRect/>
          </a:stretch>
        </p:blipFill>
        <p:spPr>
          <a:xfrm>
            <a:off x="1480934" y="1986238"/>
            <a:ext cx="2522509" cy="3480360"/>
          </a:xfrm>
          <a:prstGeom prst="rect">
            <a:avLst/>
          </a:prstGeom>
          <a:ln>
            <a:solidFill>
              <a:schemeClr val="accent5"/>
            </a:solidFill>
          </a:ln>
        </p:spPr>
      </p:pic>
      <p:sp>
        <p:nvSpPr>
          <p:cNvPr id="10" name="TextBox 9">
            <a:extLst>
              <a:ext uri="{FF2B5EF4-FFF2-40B4-BE49-F238E27FC236}">
                <a16:creationId xmlns:a16="http://schemas.microsoft.com/office/drawing/2014/main" id="{D6B7F5CF-B568-3EC5-D85B-B30E20FB1202}"/>
              </a:ext>
            </a:extLst>
          </p:cNvPr>
          <p:cNvSpPr txBox="1"/>
          <p:nvPr/>
        </p:nvSpPr>
        <p:spPr>
          <a:xfrm>
            <a:off x="4368950" y="3350556"/>
            <a:ext cx="6392897" cy="1200329"/>
          </a:xfrm>
          <a:prstGeom prst="rect">
            <a:avLst/>
          </a:prstGeom>
          <a:noFill/>
        </p:spPr>
        <p:txBody>
          <a:bodyPr wrap="square">
            <a:spAutoFit/>
          </a:bodyPr>
          <a:lstStyle/>
          <a:p>
            <a:r>
              <a:rPr lang="en-GB" sz="2400" i="0" u="none" strike="noStrike" baseline="0" dirty="0">
                <a:latin typeface="Arial" panose="020B0604020202020204" pitchFamily="34" charset="0"/>
                <a:cs typeface="Arial" panose="020B0604020202020204" pitchFamily="34" charset="0"/>
              </a:rPr>
              <a:t>Les enfants et les personnes qui s'en occupent bénéficient d'une meilleure santé mentale et d'un meilleur bien-être psychosocial.</a:t>
            </a:r>
            <a:endParaRPr lang="en-US" sz="2400" i="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10326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Content Placeholder 3">
            <a:extLst>
              <a:ext uri="{FF2B5EF4-FFF2-40B4-BE49-F238E27FC236}">
                <a16:creationId xmlns:a16="http://schemas.microsoft.com/office/drawing/2014/main" id="{ED61B075-7A45-632F-39F8-15DF94EBA42C}"/>
              </a:ext>
            </a:extLst>
          </p:cNvPr>
          <p:cNvGraphicFramePr>
            <a:graphicFrameLocks/>
          </p:cNvGraphicFramePr>
          <p:nvPr>
            <p:extLst>
              <p:ext uri="{D42A27DB-BD31-4B8C-83A1-F6EECF244321}">
                <p14:modId xmlns:p14="http://schemas.microsoft.com/office/powerpoint/2010/main" val="4141159533"/>
              </p:ext>
            </p:extLst>
          </p:nvPr>
        </p:nvGraphicFramePr>
        <p:xfrm>
          <a:off x="2227614" y="1278082"/>
          <a:ext cx="5562600" cy="473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FA7D7E7A-693B-63A8-A85D-A96745BC368F}"/>
              </a:ext>
            </a:extLst>
          </p:cNvPr>
          <p:cNvSpPr>
            <a:spLocks noGrp="1"/>
          </p:cNvSpPr>
          <p:nvPr>
            <p:ph type="title"/>
          </p:nvPr>
        </p:nvSpPr>
        <p:spPr/>
        <p:txBody>
          <a:bodyPr>
            <a:normAutofit fontScale="90000"/>
          </a:bodyPr>
          <a:lstStyle/>
          <a:p>
            <a:r>
              <a:rPr lang="en-GB" dirty="0"/>
              <a:t>Besoins en matière de santé mentale et de soutien psychosocial</a:t>
            </a:r>
            <a:endParaRPr lang="en-BE" dirty="0"/>
          </a:p>
        </p:txBody>
      </p:sp>
      <p:sp>
        <p:nvSpPr>
          <p:cNvPr id="46" name="Rectangle 45">
            <a:extLst>
              <a:ext uri="{FF2B5EF4-FFF2-40B4-BE49-F238E27FC236}">
                <a16:creationId xmlns:a16="http://schemas.microsoft.com/office/drawing/2014/main" id="{25060ECE-FB0F-1509-8153-F8F8075E3796}"/>
              </a:ext>
            </a:extLst>
          </p:cNvPr>
          <p:cNvSpPr/>
          <p:nvPr/>
        </p:nvSpPr>
        <p:spPr>
          <a:xfrm>
            <a:off x="7790214" y="4914900"/>
            <a:ext cx="4093772" cy="1087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Pour les personnes ayant besoin d'un soutien pour accéder aux services répondant aux besoins fondamentaux (nourriture, eau, abri,...) et à la sécurité.</a:t>
            </a:r>
            <a:endParaRPr lang="en-BE" sz="1600" dirty="0">
              <a:solidFill>
                <a:schemeClr val="tx1"/>
              </a:solidFill>
              <a:latin typeface="Arial" panose="020B060402020202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C8FDFBA3-72C3-BEC6-6ECB-55F1F6CB0910}"/>
              </a:ext>
            </a:extLst>
          </p:cNvPr>
          <p:cNvSpPr/>
          <p:nvPr/>
        </p:nvSpPr>
        <p:spPr>
          <a:xfrm>
            <a:off x="7275533" y="3645245"/>
            <a:ext cx="4093772" cy="1087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Pour les personnes qui peuvent maintenir leur santé mentale et leur bien-être psychosocial si elles bénéficient d'un soutien familial et communautaire. </a:t>
            </a:r>
            <a:endParaRPr lang="en-BE" sz="1600" dirty="0">
              <a:solidFill>
                <a:schemeClr val="tx1"/>
              </a:solidFill>
              <a:latin typeface="Arial" panose="020B060402020202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9A6EE563-D1FB-F6B5-FDFE-E0CD96186F7B}"/>
              </a:ext>
            </a:extLst>
          </p:cNvPr>
          <p:cNvSpPr/>
          <p:nvPr/>
        </p:nvSpPr>
        <p:spPr>
          <a:xfrm>
            <a:off x="6410615" y="2441308"/>
            <a:ext cx="5148696" cy="1087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Pour les personnes qui ont besoin d'activités ciblées pour améliorer leur fonctionnement psychosocial et leur bien-être. Ces personnes ont besoin d'être soutenues par des travailleurs formés mais non spécialisés.</a:t>
            </a:r>
            <a:endParaRPr lang="en-BE" sz="1600" dirty="0">
              <a:solidFill>
                <a:schemeClr val="tx1"/>
              </a:solidFill>
              <a:latin typeface="Arial" panose="020B060402020202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E1AB6ABD-D604-A1ED-7068-A6A6E58FD04F}"/>
              </a:ext>
            </a:extLst>
          </p:cNvPr>
          <p:cNvSpPr/>
          <p:nvPr/>
        </p:nvSpPr>
        <p:spPr>
          <a:xfrm>
            <a:off x="5996711" y="1399541"/>
            <a:ext cx="5413828" cy="1087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Arial" panose="020B0604020202020204" pitchFamily="34" charset="0"/>
                <a:cs typeface="Arial" panose="020B0604020202020204" pitchFamily="34" charset="0"/>
              </a:rPr>
              <a:t>Pour les personnes qui ont besoin de soins spécialisés en santé mentale ou en psychiatrie pour être en bonne santé mentale et pour améliorer leur fonctionnement psychosocial.</a:t>
            </a:r>
          </a:p>
          <a:p>
            <a:endParaRPr lang="en-BE" sz="1600" dirty="0">
              <a:solidFill>
                <a:schemeClr val="tx1"/>
              </a:solidFill>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63FB84F9-6802-D4C3-8046-8F3DF424BC08}"/>
              </a:ext>
            </a:extLst>
          </p:cNvPr>
          <p:cNvGrpSpPr/>
          <p:nvPr/>
        </p:nvGrpSpPr>
        <p:grpSpPr>
          <a:xfrm>
            <a:off x="2835525" y="5368364"/>
            <a:ext cx="280059" cy="530385"/>
            <a:chOff x="7838339" y="2226754"/>
            <a:chExt cx="1969639" cy="3730164"/>
          </a:xfrm>
          <a:solidFill>
            <a:schemeClr val="accent4"/>
          </a:solidFill>
        </p:grpSpPr>
        <p:sp>
          <p:nvSpPr>
            <p:cNvPr id="8" name="Round Same Side Corner Rectangle 3">
              <a:extLst>
                <a:ext uri="{FF2B5EF4-FFF2-40B4-BE49-F238E27FC236}">
                  <a16:creationId xmlns:a16="http://schemas.microsoft.com/office/drawing/2014/main" id="{B2A64C34-E857-228B-85C5-CB43FE6DC0E7}"/>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FBC74CD1-6BAF-4A08-FF27-DF9105C0401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F29526FB-7640-7DEE-093E-4655A6584B48}"/>
                </a:ext>
              </a:extLst>
            </p:cNvPr>
            <p:cNvGrpSpPr/>
            <p:nvPr/>
          </p:nvGrpSpPr>
          <p:grpSpPr>
            <a:xfrm rot="507905">
              <a:off x="7838339" y="3815940"/>
              <a:ext cx="553322" cy="1525212"/>
              <a:chOff x="7916671" y="3937945"/>
              <a:chExt cx="553322" cy="1525212"/>
            </a:xfrm>
            <a:grpFill/>
          </p:grpSpPr>
          <p:sp>
            <p:nvSpPr>
              <p:cNvPr id="14" name="Round Same Side Corner Rectangle 25">
                <a:extLst>
                  <a:ext uri="{FF2B5EF4-FFF2-40B4-BE49-F238E27FC236}">
                    <a16:creationId xmlns:a16="http://schemas.microsoft.com/office/drawing/2014/main" id="{C12C442F-CD72-CE3B-2603-3A427A96E417}"/>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C1D5174F-4BA4-23DB-1DBF-912AA61385CC}"/>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8939D33C-3A27-19A2-183F-C234EEE76D2E}"/>
                </a:ext>
              </a:extLst>
            </p:cNvPr>
            <p:cNvGrpSpPr/>
            <p:nvPr/>
          </p:nvGrpSpPr>
          <p:grpSpPr>
            <a:xfrm rot="21105829" flipH="1">
              <a:off x="9243874" y="3806245"/>
              <a:ext cx="564104" cy="1525212"/>
              <a:chOff x="7916671" y="3937945"/>
              <a:chExt cx="553322" cy="1525212"/>
            </a:xfrm>
            <a:grpFill/>
          </p:grpSpPr>
          <p:sp>
            <p:nvSpPr>
              <p:cNvPr id="12" name="Round Same Side Corner Rectangle 25">
                <a:extLst>
                  <a:ext uri="{FF2B5EF4-FFF2-40B4-BE49-F238E27FC236}">
                    <a16:creationId xmlns:a16="http://schemas.microsoft.com/office/drawing/2014/main" id="{EA42C0FD-E86A-040B-9B71-DDAE25EFC41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AD175120-83D1-4E19-DB32-5005C70EA75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57" name="Group 56">
            <a:extLst>
              <a:ext uri="{FF2B5EF4-FFF2-40B4-BE49-F238E27FC236}">
                <a16:creationId xmlns:a16="http://schemas.microsoft.com/office/drawing/2014/main" id="{43B2043D-2D36-5AF8-4CC4-F5DA1A5F842F}"/>
              </a:ext>
            </a:extLst>
          </p:cNvPr>
          <p:cNvGrpSpPr/>
          <p:nvPr/>
        </p:nvGrpSpPr>
        <p:grpSpPr>
          <a:xfrm>
            <a:off x="2475287" y="5368364"/>
            <a:ext cx="280059" cy="530385"/>
            <a:chOff x="7838339" y="2226754"/>
            <a:chExt cx="1969639" cy="3730164"/>
          </a:xfrm>
          <a:solidFill>
            <a:schemeClr val="accent4"/>
          </a:solidFill>
        </p:grpSpPr>
        <p:sp>
          <p:nvSpPr>
            <p:cNvPr id="58" name="Round Same Side Corner Rectangle 3">
              <a:extLst>
                <a:ext uri="{FF2B5EF4-FFF2-40B4-BE49-F238E27FC236}">
                  <a16:creationId xmlns:a16="http://schemas.microsoft.com/office/drawing/2014/main" id="{A77B4A5B-1F22-EF8A-A200-C5F1532C6C8B}"/>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Oval 58">
              <a:extLst>
                <a:ext uri="{FF2B5EF4-FFF2-40B4-BE49-F238E27FC236}">
                  <a16:creationId xmlns:a16="http://schemas.microsoft.com/office/drawing/2014/main" id="{E0CFF7E3-4537-04DE-201D-BFB096B56F0F}"/>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0" name="Group 59">
              <a:extLst>
                <a:ext uri="{FF2B5EF4-FFF2-40B4-BE49-F238E27FC236}">
                  <a16:creationId xmlns:a16="http://schemas.microsoft.com/office/drawing/2014/main" id="{CF83A5A4-46B9-4CD4-158F-8B8ECDBD66DD}"/>
                </a:ext>
              </a:extLst>
            </p:cNvPr>
            <p:cNvGrpSpPr/>
            <p:nvPr/>
          </p:nvGrpSpPr>
          <p:grpSpPr>
            <a:xfrm rot="507905">
              <a:off x="7838339" y="3815940"/>
              <a:ext cx="553322" cy="1525212"/>
              <a:chOff x="7916671" y="3937945"/>
              <a:chExt cx="553322" cy="1525212"/>
            </a:xfrm>
            <a:grpFill/>
          </p:grpSpPr>
          <p:sp>
            <p:nvSpPr>
              <p:cNvPr id="64" name="Round Same Side Corner Rectangle 25">
                <a:extLst>
                  <a:ext uri="{FF2B5EF4-FFF2-40B4-BE49-F238E27FC236}">
                    <a16:creationId xmlns:a16="http://schemas.microsoft.com/office/drawing/2014/main" id="{712F2955-3852-0ED4-8C3E-C308842BFAEA}"/>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5" name="Oval 64">
                <a:extLst>
                  <a:ext uri="{FF2B5EF4-FFF2-40B4-BE49-F238E27FC236}">
                    <a16:creationId xmlns:a16="http://schemas.microsoft.com/office/drawing/2014/main" id="{F78C763F-6DCF-018D-9135-974C0DF53BF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1" name="Group 60">
              <a:extLst>
                <a:ext uri="{FF2B5EF4-FFF2-40B4-BE49-F238E27FC236}">
                  <a16:creationId xmlns:a16="http://schemas.microsoft.com/office/drawing/2014/main" id="{884A34A3-E834-B768-23B6-CDEA758A53EA}"/>
                </a:ext>
              </a:extLst>
            </p:cNvPr>
            <p:cNvGrpSpPr/>
            <p:nvPr/>
          </p:nvGrpSpPr>
          <p:grpSpPr>
            <a:xfrm rot="21105829" flipH="1">
              <a:off x="9243874" y="3806245"/>
              <a:ext cx="564104" cy="1525212"/>
              <a:chOff x="7916671" y="3937945"/>
              <a:chExt cx="553322" cy="1525212"/>
            </a:xfrm>
            <a:grpFill/>
          </p:grpSpPr>
          <p:sp>
            <p:nvSpPr>
              <p:cNvPr id="62" name="Round Same Side Corner Rectangle 25">
                <a:extLst>
                  <a:ext uri="{FF2B5EF4-FFF2-40B4-BE49-F238E27FC236}">
                    <a16:creationId xmlns:a16="http://schemas.microsoft.com/office/drawing/2014/main" id="{1BEF6F1B-A02D-5715-EE14-FBE041945D0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3" name="Oval 62">
                <a:extLst>
                  <a:ext uri="{FF2B5EF4-FFF2-40B4-BE49-F238E27FC236}">
                    <a16:creationId xmlns:a16="http://schemas.microsoft.com/office/drawing/2014/main" id="{7AABB70B-D9AD-3403-A511-A3ABD630989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66" name="Group 65">
            <a:extLst>
              <a:ext uri="{FF2B5EF4-FFF2-40B4-BE49-F238E27FC236}">
                <a16:creationId xmlns:a16="http://schemas.microsoft.com/office/drawing/2014/main" id="{F8B30D06-2A9C-B0E3-82AF-CCF40F31AA01}"/>
              </a:ext>
            </a:extLst>
          </p:cNvPr>
          <p:cNvGrpSpPr/>
          <p:nvPr/>
        </p:nvGrpSpPr>
        <p:grpSpPr>
          <a:xfrm>
            <a:off x="2107657" y="5368364"/>
            <a:ext cx="280059" cy="530385"/>
            <a:chOff x="7838339" y="2226754"/>
            <a:chExt cx="1969639" cy="3730164"/>
          </a:xfrm>
          <a:solidFill>
            <a:schemeClr val="accent4"/>
          </a:solidFill>
        </p:grpSpPr>
        <p:sp>
          <p:nvSpPr>
            <p:cNvPr id="67" name="Round Same Side Corner Rectangle 3">
              <a:extLst>
                <a:ext uri="{FF2B5EF4-FFF2-40B4-BE49-F238E27FC236}">
                  <a16:creationId xmlns:a16="http://schemas.microsoft.com/office/drawing/2014/main" id="{C8DB46E7-7F66-79B8-9E16-90140EC6DD1C}"/>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8" name="Oval 67">
              <a:extLst>
                <a:ext uri="{FF2B5EF4-FFF2-40B4-BE49-F238E27FC236}">
                  <a16:creationId xmlns:a16="http://schemas.microsoft.com/office/drawing/2014/main" id="{3B007BEE-92F4-D480-927A-73108F808FCB}"/>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9" name="Group 68">
              <a:extLst>
                <a:ext uri="{FF2B5EF4-FFF2-40B4-BE49-F238E27FC236}">
                  <a16:creationId xmlns:a16="http://schemas.microsoft.com/office/drawing/2014/main" id="{A978D34D-FA2A-4316-99A5-41FC4F8F9EEA}"/>
                </a:ext>
              </a:extLst>
            </p:cNvPr>
            <p:cNvGrpSpPr/>
            <p:nvPr/>
          </p:nvGrpSpPr>
          <p:grpSpPr>
            <a:xfrm rot="507905">
              <a:off x="7838339" y="3815940"/>
              <a:ext cx="553322" cy="1525212"/>
              <a:chOff x="7916671" y="3937945"/>
              <a:chExt cx="553322" cy="1525212"/>
            </a:xfrm>
            <a:grpFill/>
          </p:grpSpPr>
          <p:sp>
            <p:nvSpPr>
              <p:cNvPr id="73" name="Round Same Side Corner Rectangle 25">
                <a:extLst>
                  <a:ext uri="{FF2B5EF4-FFF2-40B4-BE49-F238E27FC236}">
                    <a16:creationId xmlns:a16="http://schemas.microsoft.com/office/drawing/2014/main" id="{B7E4F821-8DB6-B07C-8A21-C9B02FC7DBFA}"/>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4" name="Oval 73">
                <a:extLst>
                  <a:ext uri="{FF2B5EF4-FFF2-40B4-BE49-F238E27FC236}">
                    <a16:creationId xmlns:a16="http://schemas.microsoft.com/office/drawing/2014/main" id="{BFBFC2D3-06D8-9554-C538-C770800AAF3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0" name="Group 69">
              <a:extLst>
                <a:ext uri="{FF2B5EF4-FFF2-40B4-BE49-F238E27FC236}">
                  <a16:creationId xmlns:a16="http://schemas.microsoft.com/office/drawing/2014/main" id="{165D7745-96A9-881E-75AC-EC9EB92AA13A}"/>
                </a:ext>
              </a:extLst>
            </p:cNvPr>
            <p:cNvGrpSpPr/>
            <p:nvPr/>
          </p:nvGrpSpPr>
          <p:grpSpPr>
            <a:xfrm rot="21105829" flipH="1">
              <a:off x="9243874" y="3806245"/>
              <a:ext cx="564104" cy="1525212"/>
              <a:chOff x="7916671" y="3937945"/>
              <a:chExt cx="553322" cy="1525212"/>
            </a:xfrm>
            <a:grpFill/>
          </p:grpSpPr>
          <p:sp>
            <p:nvSpPr>
              <p:cNvPr id="71" name="Round Same Side Corner Rectangle 25">
                <a:extLst>
                  <a:ext uri="{FF2B5EF4-FFF2-40B4-BE49-F238E27FC236}">
                    <a16:creationId xmlns:a16="http://schemas.microsoft.com/office/drawing/2014/main" id="{3F578748-EFCB-AC37-4888-3F0EC362BA34}"/>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2" name="Oval 71">
                <a:extLst>
                  <a:ext uri="{FF2B5EF4-FFF2-40B4-BE49-F238E27FC236}">
                    <a16:creationId xmlns:a16="http://schemas.microsoft.com/office/drawing/2014/main" id="{B41A101A-3BFF-72F9-F068-220E3BD12FF5}"/>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75" name="Group 74">
            <a:extLst>
              <a:ext uri="{FF2B5EF4-FFF2-40B4-BE49-F238E27FC236}">
                <a16:creationId xmlns:a16="http://schemas.microsoft.com/office/drawing/2014/main" id="{C7DC75D0-DEFC-B191-AC25-AA5B7E793768}"/>
              </a:ext>
            </a:extLst>
          </p:cNvPr>
          <p:cNvGrpSpPr/>
          <p:nvPr/>
        </p:nvGrpSpPr>
        <p:grpSpPr>
          <a:xfrm>
            <a:off x="1734655" y="5368364"/>
            <a:ext cx="280059" cy="530385"/>
            <a:chOff x="7838339" y="2226754"/>
            <a:chExt cx="1969639" cy="3730164"/>
          </a:xfrm>
          <a:solidFill>
            <a:schemeClr val="accent4"/>
          </a:solidFill>
        </p:grpSpPr>
        <p:sp>
          <p:nvSpPr>
            <p:cNvPr id="76" name="Round Same Side Corner Rectangle 3">
              <a:extLst>
                <a:ext uri="{FF2B5EF4-FFF2-40B4-BE49-F238E27FC236}">
                  <a16:creationId xmlns:a16="http://schemas.microsoft.com/office/drawing/2014/main" id="{E412D271-095D-49CA-5116-E9B5735F3A24}"/>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Oval 76">
              <a:extLst>
                <a:ext uri="{FF2B5EF4-FFF2-40B4-BE49-F238E27FC236}">
                  <a16:creationId xmlns:a16="http://schemas.microsoft.com/office/drawing/2014/main" id="{60CD451F-AF1A-095B-F155-8A26B7EC9D3E}"/>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78" name="Group 77">
              <a:extLst>
                <a:ext uri="{FF2B5EF4-FFF2-40B4-BE49-F238E27FC236}">
                  <a16:creationId xmlns:a16="http://schemas.microsoft.com/office/drawing/2014/main" id="{B0FDC230-3149-B2FF-9966-C398BD94458E}"/>
                </a:ext>
              </a:extLst>
            </p:cNvPr>
            <p:cNvGrpSpPr/>
            <p:nvPr/>
          </p:nvGrpSpPr>
          <p:grpSpPr>
            <a:xfrm rot="507905">
              <a:off x="7838339" y="3815940"/>
              <a:ext cx="553322" cy="1525212"/>
              <a:chOff x="7916671" y="3937945"/>
              <a:chExt cx="553322" cy="1525212"/>
            </a:xfrm>
            <a:grpFill/>
          </p:grpSpPr>
          <p:sp>
            <p:nvSpPr>
              <p:cNvPr id="82" name="Round Same Side Corner Rectangle 25">
                <a:extLst>
                  <a:ext uri="{FF2B5EF4-FFF2-40B4-BE49-F238E27FC236}">
                    <a16:creationId xmlns:a16="http://schemas.microsoft.com/office/drawing/2014/main" id="{1144D5B9-66E6-8BDD-04E0-DF880A39061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3" name="Oval 82">
                <a:extLst>
                  <a:ext uri="{FF2B5EF4-FFF2-40B4-BE49-F238E27FC236}">
                    <a16:creationId xmlns:a16="http://schemas.microsoft.com/office/drawing/2014/main" id="{6F6B6EF5-C0D7-520F-E69D-F77FC5FAC882}"/>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9" name="Group 78">
              <a:extLst>
                <a:ext uri="{FF2B5EF4-FFF2-40B4-BE49-F238E27FC236}">
                  <a16:creationId xmlns:a16="http://schemas.microsoft.com/office/drawing/2014/main" id="{3B36F12B-9153-67A7-758E-F1CEA14FA23E}"/>
                </a:ext>
              </a:extLst>
            </p:cNvPr>
            <p:cNvGrpSpPr/>
            <p:nvPr/>
          </p:nvGrpSpPr>
          <p:grpSpPr>
            <a:xfrm rot="21105829" flipH="1">
              <a:off x="9243874" y="3806245"/>
              <a:ext cx="564104" cy="1525212"/>
              <a:chOff x="7916671" y="3937945"/>
              <a:chExt cx="553322" cy="1525212"/>
            </a:xfrm>
            <a:grpFill/>
          </p:grpSpPr>
          <p:sp>
            <p:nvSpPr>
              <p:cNvPr id="80" name="Round Same Side Corner Rectangle 25">
                <a:extLst>
                  <a:ext uri="{FF2B5EF4-FFF2-40B4-BE49-F238E27FC236}">
                    <a16:creationId xmlns:a16="http://schemas.microsoft.com/office/drawing/2014/main" id="{C9A01C2E-864D-1F52-B2B9-DEBE6462BE6C}"/>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1" name="Oval 80">
                <a:extLst>
                  <a:ext uri="{FF2B5EF4-FFF2-40B4-BE49-F238E27FC236}">
                    <a16:creationId xmlns:a16="http://schemas.microsoft.com/office/drawing/2014/main" id="{9E47DBA1-1DF0-9A1E-5253-DB505B97A2BF}"/>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84" name="Group 83">
            <a:extLst>
              <a:ext uri="{FF2B5EF4-FFF2-40B4-BE49-F238E27FC236}">
                <a16:creationId xmlns:a16="http://schemas.microsoft.com/office/drawing/2014/main" id="{A3FE982E-B001-99B7-78CE-B42A2F85A1D7}"/>
              </a:ext>
            </a:extLst>
          </p:cNvPr>
          <p:cNvGrpSpPr/>
          <p:nvPr/>
        </p:nvGrpSpPr>
        <p:grpSpPr>
          <a:xfrm>
            <a:off x="1408884" y="5368364"/>
            <a:ext cx="280059" cy="530385"/>
            <a:chOff x="7838339" y="2226754"/>
            <a:chExt cx="1969639" cy="3730164"/>
          </a:xfrm>
          <a:solidFill>
            <a:schemeClr val="accent4"/>
          </a:solidFill>
        </p:grpSpPr>
        <p:sp>
          <p:nvSpPr>
            <p:cNvPr id="85" name="Round Same Side Corner Rectangle 3">
              <a:extLst>
                <a:ext uri="{FF2B5EF4-FFF2-40B4-BE49-F238E27FC236}">
                  <a16:creationId xmlns:a16="http://schemas.microsoft.com/office/drawing/2014/main" id="{FAE27D9A-358C-B192-6494-FAC4F703CC30}"/>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6" name="Oval 85">
              <a:extLst>
                <a:ext uri="{FF2B5EF4-FFF2-40B4-BE49-F238E27FC236}">
                  <a16:creationId xmlns:a16="http://schemas.microsoft.com/office/drawing/2014/main" id="{5C219393-A687-5A7D-DFAF-C5CCEC5FFF89}"/>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87" name="Group 86">
              <a:extLst>
                <a:ext uri="{FF2B5EF4-FFF2-40B4-BE49-F238E27FC236}">
                  <a16:creationId xmlns:a16="http://schemas.microsoft.com/office/drawing/2014/main" id="{E9790571-DC03-EF7E-2B6A-9BD4A1BC10AC}"/>
                </a:ext>
              </a:extLst>
            </p:cNvPr>
            <p:cNvGrpSpPr/>
            <p:nvPr/>
          </p:nvGrpSpPr>
          <p:grpSpPr>
            <a:xfrm rot="507905">
              <a:off x="7838339" y="3815940"/>
              <a:ext cx="553322" cy="1525212"/>
              <a:chOff x="7916671" y="3937945"/>
              <a:chExt cx="553322" cy="1525212"/>
            </a:xfrm>
            <a:grpFill/>
          </p:grpSpPr>
          <p:sp>
            <p:nvSpPr>
              <p:cNvPr id="91" name="Round Same Side Corner Rectangle 25">
                <a:extLst>
                  <a:ext uri="{FF2B5EF4-FFF2-40B4-BE49-F238E27FC236}">
                    <a16:creationId xmlns:a16="http://schemas.microsoft.com/office/drawing/2014/main" id="{46BC376B-9A2D-980B-089A-97186B4659C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2" name="Oval 91">
                <a:extLst>
                  <a:ext uri="{FF2B5EF4-FFF2-40B4-BE49-F238E27FC236}">
                    <a16:creationId xmlns:a16="http://schemas.microsoft.com/office/drawing/2014/main" id="{37CE40BE-D7AC-4DCD-CC98-96FC162AFC5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8" name="Group 87">
              <a:extLst>
                <a:ext uri="{FF2B5EF4-FFF2-40B4-BE49-F238E27FC236}">
                  <a16:creationId xmlns:a16="http://schemas.microsoft.com/office/drawing/2014/main" id="{C6407572-CF56-9B5D-B63A-F7B1D37D8FDE}"/>
                </a:ext>
              </a:extLst>
            </p:cNvPr>
            <p:cNvGrpSpPr/>
            <p:nvPr/>
          </p:nvGrpSpPr>
          <p:grpSpPr>
            <a:xfrm rot="21105829" flipH="1">
              <a:off x="9243874" y="3806245"/>
              <a:ext cx="564104" cy="1525212"/>
              <a:chOff x="7916671" y="3937945"/>
              <a:chExt cx="553322" cy="1525212"/>
            </a:xfrm>
            <a:grpFill/>
          </p:grpSpPr>
          <p:sp>
            <p:nvSpPr>
              <p:cNvPr id="89" name="Round Same Side Corner Rectangle 25">
                <a:extLst>
                  <a:ext uri="{FF2B5EF4-FFF2-40B4-BE49-F238E27FC236}">
                    <a16:creationId xmlns:a16="http://schemas.microsoft.com/office/drawing/2014/main" id="{36CABC44-4AA1-45F7-92A4-731258299837}"/>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0" name="Oval 89">
                <a:extLst>
                  <a:ext uri="{FF2B5EF4-FFF2-40B4-BE49-F238E27FC236}">
                    <a16:creationId xmlns:a16="http://schemas.microsoft.com/office/drawing/2014/main" id="{67E8355E-CD59-46BC-0607-FECA5ED1D8D2}"/>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93" name="Group 92">
            <a:extLst>
              <a:ext uri="{FF2B5EF4-FFF2-40B4-BE49-F238E27FC236}">
                <a16:creationId xmlns:a16="http://schemas.microsoft.com/office/drawing/2014/main" id="{163897A8-5BC3-1640-FBAF-ADC12C02924F}"/>
              </a:ext>
            </a:extLst>
          </p:cNvPr>
          <p:cNvGrpSpPr/>
          <p:nvPr/>
        </p:nvGrpSpPr>
        <p:grpSpPr>
          <a:xfrm>
            <a:off x="1048646" y="5368364"/>
            <a:ext cx="280059" cy="530385"/>
            <a:chOff x="7838339" y="2226754"/>
            <a:chExt cx="1969639" cy="3730164"/>
          </a:xfrm>
          <a:solidFill>
            <a:schemeClr val="accent4"/>
          </a:solidFill>
        </p:grpSpPr>
        <p:sp>
          <p:nvSpPr>
            <p:cNvPr id="94" name="Round Same Side Corner Rectangle 3">
              <a:extLst>
                <a:ext uri="{FF2B5EF4-FFF2-40B4-BE49-F238E27FC236}">
                  <a16:creationId xmlns:a16="http://schemas.microsoft.com/office/drawing/2014/main" id="{21F95DB6-AEF7-33C9-4155-2229215F8A30}"/>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5" name="Oval 94">
              <a:extLst>
                <a:ext uri="{FF2B5EF4-FFF2-40B4-BE49-F238E27FC236}">
                  <a16:creationId xmlns:a16="http://schemas.microsoft.com/office/drawing/2014/main" id="{515DB8A6-A7C8-5C6D-33C3-F237B9B54138}"/>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96" name="Group 95">
              <a:extLst>
                <a:ext uri="{FF2B5EF4-FFF2-40B4-BE49-F238E27FC236}">
                  <a16:creationId xmlns:a16="http://schemas.microsoft.com/office/drawing/2014/main" id="{878684C3-A38D-4005-3837-CEFE387DD200}"/>
                </a:ext>
              </a:extLst>
            </p:cNvPr>
            <p:cNvGrpSpPr/>
            <p:nvPr/>
          </p:nvGrpSpPr>
          <p:grpSpPr>
            <a:xfrm rot="507905">
              <a:off x="7838339" y="3815940"/>
              <a:ext cx="553322" cy="1525212"/>
              <a:chOff x="7916671" y="3937945"/>
              <a:chExt cx="553322" cy="1525212"/>
            </a:xfrm>
            <a:grpFill/>
          </p:grpSpPr>
          <p:sp>
            <p:nvSpPr>
              <p:cNvPr id="100" name="Round Same Side Corner Rectangle 25">
                <a:extLst>
                  <a:ext uri="{FF2B5EF4-FFF2-40B4-BE49-F238E27FC236}">
                    <a16:creationId xmlns:a16="http://schemas.microsoft.com/office/drawing/2014/main" id="{6170CFF8-6138-F198-BD19-4A6C461AAF99}"/>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1" name="Oval 100">
                <a:extLst>
                  <a:ext uri="{FF2B5EF4-FFF2-40B4-BE49-F238E27FC236}">
                    <a16:creationId xmlns:a16="http://schemas.microsoft.com/office/drawing/2014/main" id="{FBB5827A-075B-D8A0-24A7-DF1E7F141AD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7" name="Group 96">
              <a:extLst>
                <a:ext uri="{FF2B5EF4-FFF2-40B4-BE49-F238E27FC236}">
                  <a16:creationId xmlns:a16="http://schemas.microsoft.com/office/drawing/2014/main" id="{A0BBE088-9E4B-8F57-DB6F-49668F0456DB}"/>
                </a:ext>
              </a:extLst>
            </p:cNvPr>
            <p:cNvGrpSpPr/>
            <p:nvPr/>
          </p:nvGrpSpPr>
          <p:grpSpPr>
            <a:xfrm rot="21105829" flipH="1">
              <a:off x="9243874" y="3806245"/>
              <a:ext cx="564104" cy="1525212"/>
              <a:chOff x="7916671" y="3937945"/>
              <a:chExt cx="553322" cy="1525212"/>
            </a:xfrm>
            <a:grpFill/>
          </p:grpSpPr>
          <p:sp>
            <p:nvSpPr>
              <p:cNvPr id="98" name="Round Same Side Corner Rectangle 25">
                <a:extLst>
                  <a:ext uri="{FF2B5EF4-FFF2-40B4-BE49-F238E27FC236}">
                    <a16:creationId xmlns:a16="http://schemas.microsoft.com/office/drawing/2014/main" id="{A44514A4-60ED-A233-F9C4-B214F6E81E0F}"/>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9" name="Oval 98">
                <a:extLst>
                  <a:ext uri="{FF2B5EF4-FFF2-40B4-BE49-F238E27FC236}">
                    <a16:creationId xmlns:a16="http://schemas.microsoft.com/office/drawing/2014/main" id="{B995DD27-AB8C-F64A-6B3A-49BD69DD66B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02" name="Group 101">
            <a:extLst>
              <a:ext uri="{FF2B5EF4-FFF2-40B4-BE49-F238E27FC236}">
                <a16:creationId xmlns:a16="http://schemas.microsoft.com/office/drawing/2014/main" id="{503B0A61-049B-3448-05DD-F9D3D16A5C83}"/>
              </a:ext>
            </a:extLst>
          </p:cNvPr>
          <p:cNvGrpSpPr/>
          <p:nvPr/>
        </p:nvGrpSpPr>
        <p:grpSpPr>
          <a:xfrm>
            <a:off x="681016" y="5368364"/>
            <a:ext cx="280059" cy="530385"/>
            <a:chOff x="7838339" y="2226754"/>
            <a:chExt cx="1969639" cy="3730164"/>
          </a:xfrm>
          <a:solidFill>
            <a:schemeClr val="accent4"/>
          </a:solidFill>
        </p:grpSpPr>
        <p:sp>
          <p:nvSpPr>
            <p:cNvPr id="103" name="Round Same Side Corner Rectangle 3">
              <a:extLst>
                <a:ext uri="{FF2B5EF4-FFF2-40B4-BE49-F238E27FC236}">
                  <a16:creationId xmlns:a16="http://schemas.microsoft.com/office/drawing/2014/main" id="{E3AD00FD-3ADE-D37D-8E16-325204161001}"/>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4" name="Oval 103">
              <a:extLst>
                <a:ext uri="{FF2B5EF4-FFF2-40B4-BE49-F238E27FC236}">
                  <a16:creationId xmlns:a16="http://schemas.microsoft.com/office/drawing/2014/main" id="{314C0F1F-744B-C572-6540-787C5C63D751}"/>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5" name="Group 104">
              <a:extLst>
                <a:ext uri="{FF2B5EF4-FFF2-40B4-BE49-F238E27FC236}">
                  <a16:creationId xmlns:a16="http://schemas.microsoft.com/office/drawing/2014/main" id="{7317CCB4-6116-2E21-5758-2CD998F9DB4C}"/>
                </a:ext>
              </a:extLst>
            </p:cNvPr>
            <p:cNvGrpSpPr/>
            <p:nvPr/>
          </p:nvGrpSpPr>
          <p:grpSpPr>
            <a:xfrm rot="507905">
              <a:off x="7838339" y="3815940"/>
              <a:ext cx="553322" cy="1525212"/>
              <a:chOff x="7916671" y="3937945"/>
              <a:chExt cx="553322" cy="1525212"/>
            </a:xfrm>
            <a:grpFill/>
          </p:grpSpPr>
          <p:sp>
            <p:nvSpPr>
              <p:cNvPr id="109" name="Round Same Side Corner Rectangle 25">
                <a:extLst>
                  <a:ext uri="{FF2B5EF4-FFF2-40B4-BE49-F238E27FC236}">
                    <a16:creationId xmlns:a16="http://schemas.microsoft.com/office/drawing/2014/main" id="{3CEB0578-7914-1A70-6D98-9CD84070F82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0" name="Oval 109">
                <a:extLst>
                  <a:ext uri="{FF2B5EF4-FFF2-40B4-BE49-F238E27FC236}">
                    <a16:creationId xmlns:a16="http://schemas.microsoft.com/office/drawing/2014/main" id="{528A2225-AD41-7A27-FC9F-BBE8F937C2CA}"/>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06" name="Group 105">
              <a:extLst>
                <a:ext uri="{FF2B5EF4-FFF2-40B4-BE49-F238E27FC236}">
                  <a16:creationId xmlns:a16="http://schemas.microsoft.com/office/drawing/2014/main" id="{9EF7BCAE-BB09-DB0D-E0D5-5AF41001D1A9}"/>
                </a:ext>
              </a:extLst>
            </p:cNvPr>
            <p:cNvGrpSpPr/>
            <p:nvPr/>
          </p:nvGrpSpPr>
          <p:grpSpPr>
            <a:xfrm rot="21105829" flipH="1">
              <a:off x="9243874" y="3806245"/>
              <a:ext cx="564104" cy="1525212"/>
              <a:chOff x="7916671" y="3937945"/>
              <a:chExt cx="553322" cy="1525212"/>
            </a:xfrm>
            <a:grpFill/>
          </p:grpSpPr>
          <p:sp>
            <p:nvSpPr>
              <p:cNvPr id="107" name="Round Same Side Corner Rectangle 25">
                <a:extLst>
                  <a:ext uri="{FF2B5EF4-FFF2-40B4-BE49-F238E27FC236}">
                    <a16:creationId xmlns:a16="http://schemas.microsoft.com/office/drawing/2014/main" id="{DC2183FC-BBBB-BBE1-2187-558F2ECD9491}"/>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8" name="Oval 107">
                <a:extLst>
                  <a:ext uri="{FF2B5EF4-FFF2-40B4-BE49-F238E27FC236}">
                    <a16:creationId xmlns:a16="http://schemas.microsoft.com/office/drawing/2014/main" id="{B0DDB7BF-2D83-6A1D-C580-B2ACB3BE955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11" name="Group 110">
            <a:extLst>
              <a:ext uri="{FF2B5EF4-FFF2-40B4-BE49-F238E27FC236}">
                <a16:creationId xmlns:a16="http://schemas.microsoft.com/office/drawing/2014/main" id="{A4D3DF34-9EDA-EAFE-D808-2CC57485A9BF}"/>
              </a:ext>
            </a:extLst>
          </p:cNvPr>
          <p:cNvGrpSpPr/>
          <p:nvPr/>
        </p:nvGrpSpPr>
        <p:grpSpPr>
          <a:xfrm>
            <a:off x="308014" y="5368364"/>
            <a:ext cx="280059" cy="530385"/>
            <a:chOff x="7838339" y="2226754"/>
            <a:chExt cx="1969639" cy="3730164"/>
          </a:xfrm>
          <a:solidFill>
            <a:schemeClr val="accent4"/>
          </a:solidFill>
        </p:grpSpPr>
        <p:sp>
          <p:nvSpPr>
            <p:cNvPr id="112" name="Round Same Side Corner Rectangle 3">
              <a:extLst>
                <a:ext uri="{FF2B5EF4-FFF2-40B4-BE49-F238E27FC236}">
                  <a16:creationId xmlns:a16="http://schemas.microsoft.com/office/drawing/2014/main" id="{95120DA7-E1C2-2ABE-630D-4AC0E6DC6F84}"/>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3" name="Oval 112">
              <a:extLst>
                <a:ext uri="{FF2B5EF4-FFF2-40B4-BE49-F238E27FC236}">
                  <a16:creationId xmlns:a16="http://schemas.microsoft.com/office/drawing/2014/main" id="{0BDE6951-EEC3-1C24-DFF4-8655E8BFD331}"/>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14" name="Group 113">
              <a:extLst>
                <a:ext uri="{FF2B5EF4-FFF2-40B4-BE49-F238E27FC236}">
                  <a16:creationId xmlns:a16="http://schemas.microsoft.com/office/drawing/2014/main" id="{B20FFFF3-3914-676B-BA93-99C4379A59CD}"/>
                </a:ext>
              </a:extLst>
            </p:cNvPr>
            <p:cNvGrpSpPr/>
            <p:nvPr/>
          </p:nvGrpSpPr>
          <p:grpSpPr>
            <a:xfrm rot="507905">
              <a:off x="7838339" y="3815940"/>
              <a:ext cx="553322" cy="1525212"/>
              <a:chOff x="7916671" y="3937945"/>
              <a:chExt cx="553322" cy="1525212"/>
            </a:xfrm>
            <a:grpFill/>
          </p:grpSpPr>
          <p:sp>
            <p:nvSpPr>
              <p:cNvPr id="118" name="Round Same Side Corner Rectangle 25">
                <a:extLst>
                  <a:ext uri="{FF2B5EF4-FFF2-40B4-BE49-F238E27FC236}">
                    <a16:creationId xmlns:a16="http://schemas.microsoft.com/office/drawing/2014/main" id="{AFAC7EC6-C38F-369E-FB1E-A3BC46855BF5}"/>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9" name="Oval 118">
                <a:extLst>
                  <a:ext uri="{FF2B5EF4-FFF2-40B4-BE49-F238E27FC236}">
                    <a16:creationId xmlns:a16="http://schemas.microsoft.com/office/drawing/2014/main" id="{E796ABF6-FF57-EE09-5585-8F40B397B548}"/>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5" name="Group 114">
              <a:extLst>
                <a:ext uri="{FF2B5EF4-FFF2-40B4-BE49-F238E27FC236}">
                  <a16:creationId xmlns:a16="http://schemas.microsoft.com/office/drawing/2014/main" id="{964021D8-311C-824D-564B-6B694350375F}"/>
                </a:ext>
              </a:extLst>
            </p:cNvPr>
            <p:cNvGrpSpPr/>
            <p:nvPr/>
          </p:nvGrpSpPr>
          <p:grpSpPr>
            <a:xfrm rot="21105829" flipH="1">
              <a:off x="9243874" y="3806245"/>
              <a:ext cx="564104" cy="1525212"/>
              <a:chOff x="7916671" y="3937945"/>
              <a:chExt cx="553322" cy="1525212"/>
            </a:xfrm>
            <a:grpFill/>
          </p:grpSpPr>
          <p:sp>
            <p:nvSpPr>
              <p:cNvPr id="116" name="Round Same Side Corner Rectangle 25">
                <a:extLst>
                  <a:ext uri="{FF2B5EF4-FFF2-40B4-BE49-F238E27FC236}">
                    <a16:creationId xmlns:a16="http://schemas.microsoft.com/office/drawing/2014/main" id="{0E85F7DB-DFD1-5D06-FAC7-3480DC87714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7" name="Oval 116">
                <a:extLst>
                  <a:ext uri="{FF2B5EF4-FFF2-40B4-BE49-F238E27FC236}">
                    <a16:creationId xmlns:a16="http://schemas.microsoft.com/office/drawing/2014/main" id="{25D8970F-1EF5-7FD0-5F9B-3EB5898F51AA}"/>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20" name="Group 119">
            <a:extLst>
              <a:ext uri="{FF2B5EF4-FFF2-40B4-BE49-F238E27FC236}">
                <a16:creationId xmlns:a16="http://schemas.microsoft.com/office/drawing/2014/main" id="{6547DA60-347F-084B-BB26-7BA5A61DC3D7}"/>
              </a:ext>
            </a:extLst>
          </p:cNvPr>
          <p:cNvGrpSpPr/>
          <p:nvPr/>
        </p:nvGrpSpPr>
        <p:grpSpPr>
          <a:xfrm>
            <a:off x="3226377" y="4192380"/>
            <a:ext cx="280059" cy="530385"/>
            <a:chOff x="7838339" y="2226754"/>
            <a:chExt cx="1969639" cy="3730164"/>
          </a:xfrm>
          <a:solidFill>
            <a:schemeClr val="accent4"/>
          </a:solidFill>
        </p:grpSpPr>
        <p:sp>
          <p:nvSpPr>
            <p:cNvPr id="121" name="Round Same Side Corner Rectangle 3">
              <a:extLst>
                <a:ext uri="{FF2B5EF4-FFF2-40B4-BE49-F238E27FC236}">
                  <a16:creationId xmlns:a16="http://schemas.microsoft.com/office/drawing/2014/main" id="{88946400-C22A-54B3-1C26-12559633430A}"/>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2" name="Oval 121">
              <a:extLst>
                <a:ext uri="{FF2B5EF4-FFF2-40B4-BE49-F238E27FC236}">
                  <a16:creationId xmlns:a16="http://schemas.microsoft.com/office/drawing/2014/main" id="{CF1007E6-B458-1437-4CA2-F96367F8F6B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3" name="Group 122">
              <a:extLst>
                <a:ext uri="{FF2B5EF4-FFF2-40B4-BE49-F238E27FC236}">
                  <a16:creationId xmlns:a16="http://schemas.microsoft.com/office/drawing/2014/main" id="{E8428ECC-EAA2-7214-97C5-8906C87C2F69}"/>
                </a:ext>
              </a:extLst>
            </p:cNvPr>
            <p:cNvGrpSpPr/>
            <p:nvPr/>
          </p:nvGrpSpPr>
          <p:grpSpPr>
            <a:xfrm rot="507905">
              <a:off x="7838339" y="3815940"/>
              <a:ext cx="553322" cy="1525212"/>
              <a:chOff x="7916671" y="3937945"/>
              <a:chExt cx="553322" cy="1525212"/>
            </a:xfrm>
            <a:grpFill/>
          </p:grpSpPr>
          <p:sp>
            <p:nvSpPr>
              <p:cNvPr id="127" name="Round Same Side Corner Rectangle 25">
                <a:extLst>
                  <a:ext uri="{FF2B5EF4-FFF2-40B4-BE49-F238E27FC236}">
                    <a16:creationId xmlns:a16="http://schemas.microsoft.com/office/drawing/2014/main" id="{A289DDBF-621E-AC8D-163D-28F2B8FCB3D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8" name="Oval 127">
                <a:extLst>
                  <a:ext uri="{FF2B5EF4-FFF2-40B4-BE49-F238E27FC236}">
                    <a16:creationId xmlns:a16="http://schemas.microsoft.com/office/drawing/2014/main" id="{EDCDA9C1-64FA-A110-048F-F410E175BF35}"/>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24" name="Group 123">
              <a:extLst>
                <a:ext uri="{FF2B5EF4-FFF2-40B4-BE49-F238E27FC236}">
                  <a16:creationId xmlns:a16="http://schemas.microsoft.com/office/drawing/2014/main" id="{FB2F11B5-D1C4-D03E-89B9-25B4247386F9}"/>
                </a:ext>
              </a:extLst>
            </p:cNvPr>
            <p:cNvGrpSpPr/>
            <p:nvPr/>
          </p:nvGrpSpPr>
          <p:grpSpPr>
            <a:xfrm rot="21105829" flipH="1">
              <a:off x="9243874" y="3806245"/>
              <a:ext cx="564104" cy="1525212"/>
              <a:chOff x="7916671" y="3937945"/>
              <a:chExt cx="553322" cy="1525212"/>
            </a:xfrm>
            <a:grpFill/>
          </p:grpSpPr>
          <p:sp>
            <p:nvSpPr>
              <p:cNvPr id="125" name="Round Same Side Corner Rectangle 25">
                <a:extLst>
                  <a:ext uri="{FF2B5EF4-FFF2-40B4-BE49-F238E27FC236}">
                    <a16:creationId xmlns:a16="http://schemas.microsoft.com/office/drawing/2014/main" id="{B35E584C-8FAC-186D-A795-874AF3F921B2}"/>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6" name="Oval 125">
                <a:extLst>
                  <a:ext uri="{FF2B5EF4-FFF2-40B4-BE49-F238E27FC236}">
                    <a16:creationId xmlns:a16="http://schemas.microsoft.com/office/drawing/2014/main" id="{6F736F80-5BBE-CD61-23DB-E5FEE2EA6F8E}"/>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29" name="Group 128">
            <a:extLst>
              <a:ext uri="{FF2B5EF4-FFF2-40B4-BE49-F238E27FC236}">
                <a16:creationId xmlns:a16="http://schemas.microsoft.com/office/drawing/2014/main" id="{06C91E1C-A0A7-05AC-911C-7A165182862C}"/>
              </a:ext>
            </a:extLst>
          </p:cNvPr>
          <p:cNvGrpSpPr/>
          <p:nvPr/>
        </p:nvGrpSpPr>
        <p:grpSpPr>
          <a:xfrm>
            <a:off x="2866139" y="4192380"/>
            <a:ext cx="280059" cy="530385"/>
            <a:chOff x="7838339" y="2226754"/>
            <a:chExt cx="1969639" cy="3730164"/>
          </a:xfrm>
          <a:solidFill>
            <a:schemeClr val="accent4"/>
          </a:solidFill>
        </p:grpSpPr>
        <p:sp>
          <p:nvSpPr>
            <p:cNvPr id="130" name="Round Same Side Corner Rectangle 3">
              <a:extLst>
                <a:ext uri="{FF2B5EF4-FFF2-40B4-BE49-F238E27FC236}">
                  <a16:creationId xmlns:a16="http://schemas.microsoft.com/office/drawing/2014/main" id="{450E2368-0B2C-1486-175C-23DAEA35F307}"/>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1" name="Oval 130">
              <a:extLst>
                <a:ext uri="{FF2B5EF4-FFF2-40B4-BE49-F238E27FC236}">
                  <a16:creationId xmlns:a16="http://schemas.microsoft.com/office/drawing/2014/main" id="{14BABC96-3E21-5DB2-6D5E-C1A55241B431}"/>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2" name="Group 131">
              <a:extLst>
                <a:ext uri="{FF2B5EF4-FFF2-40B4-BE49-F238E27FC236}">
                  <a16:creationId xmlns:a16="http://schemas.microsoft.com/office/drawing/2014/main" id="{B13D4470-7254-A787-FEEA-3A7582A0D3E5}"/>
                </a:ext>
              </a:extLst>
            </p:cNvPr>
            <p:cNvGrpSpPr/>
            <p:nvPr/>
          </p:nvGrpSpPr>
          <p:grpSpPr>
            <a:xfrm rot="507905">
              <a:off x="7838339" y="3815940"/>
              <a:ext cx="553322" cy="1525212"/>
              <a:chOff x="7916671" y="3937945"/>
              <a:chExt cx="553322" cy="1525212"/>
            </a:xfrm>
            <a:grpFill/>
          </p:grpSpPr>
          <p:sp>
            <p:nvSpPr>
              <p:cNvPr id="136" name="Round Same Side Corner Rectangle 25">
                <a:extLst>
                  <a:ext uri="{FF2B5EF4-FFF2-40B4-BE49-F238E27FC236}">
                    <a16:creationId xmlns:a16="http://schemas.microsoft.com/office/drawing/2014/main" id="{C004769A-5F76-377A-D486-0814E42686F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7" name="Oval 136">
                <a:extLst>
                  <a:ext uri="{FF2B5EF4-FFF2-40B4-BE49-F238E27FC236}">
                    <a16:creationId xmlns:a16="http://schemas.microsoft.com/office/drawing/2014/main" id="{431D272C-FA88-A58F-D8FA-D32183B0B1F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3" name="Group 132">
              <a:extLst>
                <a:ext uri="{FF2B5EF4-FFF2-40B4-BE49-F238E27FC236}">
                  <a16:creationId xmlns:a16="http://schemas.microsoft.com/office/drawing/2014/main" id="{9E90AF7D-7F9E-664F-46B6-B68FA0908CBB}"/>
                </a:ext>
              </a:extLst>
            </p:cNvPr>
            <p:cNvGrpSpPr/>
            <p:nvPr/>
          </p:nvGrpSpPr>
          <p:grpSpPr>
            <a:xfrm rot="21105829" flipH="1">
              <a:off x="9243874" y="3806245"/>
              <a:ext cx="564104" cy="1525212"/>
              <a:chOff x="7916671" y="3937945"/>
              <a:chExt cx="553322" cy="1525212"/>
            </a:xfrm>
            <a:grpFill/>
          </p:grpSpPr>
          <p:sp>
            <p:nvSpPr>
              <p:cNvPr id="134" name="Round Same Side Corner Rectangle 25">
                <a:extLst>
                  <a:ext uri="{FF2B5EF4-FFF2-40B4-BE49-F238E27FC236}">
                    <a16:creationId xmlns:a16="http://schemas.microsoft.com/office/drawing/2014/main" id="{9910DC6D-5157-DEDD-0212-3895C0D99A76}"/>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5" name="Oval 134">
                <a:extLst>
                  <a:ext uri="{FF2B5EF4-FFF2-40B4-BE49-F238E27FC236}">
                    <a16:creationId xmlns:a16="http://schemas.microsoft.com/office/drawing/2014/main" id="{9F787444-B330-4DC9-640D-45640A4147A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38" name="Group 137">
            <a:extLst>
              <a:ext uri="{FF2B5EF4-FFF2-40B4-BE49-F238E27FC236}">
                <a16:creationId xmlns:a16="http://schemas.microsoft.com/office/drawing/2014/main" id="{04FACE8B-9FCC-9D3B-0F81-CD7C56247D6B}"/>
              </a:ext>
            </a:extLst>
          </p:cNvPr>
          <p:cNvGrpSpPr/>
          <p:nvPr/>
        </p:nvGrpSpPr>
        <p:grpSpPr>
          <a:xfrm>
            <a:off x="2498509" y="4192380"/>
            <a:ext cx="280059" cy="530385"/>
            <a:chOff x="7838339" y="2226754"/>
            <a:chExt cx="1969639" cy="3730164"/>
          </a:xfrm>
          <a:solidFill>
            <a:schemeClr val="accent4"/>
          </a:solidFill>
        </p:grpSpPr>
        <p:sp>
          <p:nvSpPr>
            <p:cNvPr id="139" name="Round Same Side Corner Rectangle 3">
              <a:extLst>
                <a:ext uri="{FF2B5EF4-FFF2-40B4-BE49-F238E27FC236}">
                  <a16:creationId xmlns:a16="http://schemas.microsoft.com/office/drawing/2014/main" id="{EB2BD967-2DE1-D111-6299-EBE5D04260F0}"/>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0" name="Oval 139">
              <a:extLst>
                <a:ext uri="{FF2B5EF4-FFF2-40B4-BE49-F238E27FC236}">
                  <a16:creationId xmlns:a16="http://schemas.microsoft.com/office/drawing/2014/main" id="{27BE2783-CDCE-899B-DA92-9916E9B8614E}"/>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41" name="Group 140">
              <a:extLst>
                <a:ext uri="{FF2B5EF4-FFF2-40B4-BE49-F238E27FC236}">
                  <a16:creationId xmlns:a16="http://schemas.microsoft.com/office/drawing/2014/main" id="{6332F44C-4D4A-5ADA-8D0A-15B52147EEB8}"/>
                </a:ext>
              </a:extLst>
            </p:cNvPr>
            <p:cNvGrpSpPr/>
            <p:nvPr/>
          </p:nvGrpSpPr>
          <p:grpSpPr>
            <a:xfrm rot="507905">
              <a:off x="7838339" y="3815940"/>
              <a:ext cx="553322" cy="1525212"/>
              <a:chOff x="7916671" y="3937945"/>
              <a:chExt cx="553322" cy="1525212"/>
            </a:xfrm>
            <a:grpFill/>
          </p:grpSpPr>
          <p:sp>
            <p:nvSpPr>
              <p:cNvPr id="145" name="Round Same Side Corner Rectangle 25">
                <a:extLst>
                  <a:ext uri="{FF2B5EF4-FFF2-40B4-BE49-F238E27FC236}">
                    <a16:creationId xmlns:a16="http://schemas.microsoft.com/office/drawing/2014/main" id="{2B380422-DC5F-C6AD-A730-4293514A655F}"/>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6" name="Oval 145">
                <a:extLst>
                  <a:ext uri="{FF2B5EF4-FFF2-40B4-BE49-F238E27FC236}">
                    <a16:creationId xmlns:a16="http://schemas.microsoft.com/office/drawing/2014/main" id="{E8D55373-F8D7-9297-B1A8-3AA8091BCF9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2" name="Group 141">
              <a:extLst>
                <a:ext uri="{FF2B5EF4-FFF2-40B4-BE49-F238E27FC236}">
                  <a16:creationId xmlns:a16="http://schemas.microsoft.com/office/drawing/2014/main" id="{27CF7512-E537-713D-AE26-A7F36119CDB1}"/>
                </a:ext>
              </a:extLst>
            </p:cNvPr>
            <p:cNvGrpSpPr/>
            <p:nvPr/>
          </p:nvGrpSpPr>
          <p:grpSpPr>
            <a:xfrm rot="21105829" flipH="1">
              <a:off x="9243874" y="3806245"/>
              <a:ext cx="564104" cy="1525212"/>
              <a:chOff x="7916671" y="3937945"/>
              <a:chExt cx="553322" cy="1525212"/>
            </a:xfrm>
            <a:grpFill/>
          </p:grpSpPr>
          <p:sp>
            <p:nvSpPr>
              <p:cNvPr id="143" name="Round Same Side Corner Rectangle 25">
                <a:extLst>
                  <a:ext uri="{FF2B5EF4-FFF2-40B4-BE49-F238E27FC236}">
                    <a16:creationId xmlns:a16="http://schemas.microsoft.com/office/drawing/2014/main" id="{E902CBBF-D7C2-9C4D-B540-012A61933F4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4" name="Oval 143">
                <a:extLst>
                  <a:ext uri="{FF2B5EF4-FFF2-40B4-BE49-F238E27FC236}">
                    <a16:creationId xmlns:a16="http://schemas.microsoft.com/office/drawing/2014/main" id="{65153DFF-954F-FC62-5BF5-0B22B0122A2E}"/>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47" name="Group 146">
            <a:extLst>
              <a:ext uri="{FF2B5EF4-FFF2-40B4-BE49-F238E27FC236}">
                <a16:creationId xmlns:a16="http://schemas.microsoft.com/office/drawing/2014/main" id="{8339FFDF-48FA-1F2B-DC16-2BE9EE3B4A13}"/>
              </a:ext>
            </a:extLst>
          </p:cNvPr>
          <p:cNvGrpSpPr/>
          <p:nvPr/>
        </p:nvGrpSpPr>
        <p:grpSpPr>
          <a:xfrm>
            <a:off x="2125507" y="4192380"/>
            <a:ext cx="280059" cy="530385"/>
            <a:chOff x="7838339" y="2226754"/>
            <a:chExt cx="1969639" cy="3730164"/>
          </a:xfrm>
          <a:solidFill>
            <a:schemeClr val="accent4"/>
          </a:solidFill>
        </p:grpSpPr>
        <p:sp>
          <p:nvSpPr>
            <p:cNvPr id="148" name="Round Same Side Corner Rectangle 3">
              <a:extLst>
                <a:ext uri="{FF2B5EF4-FFF2-40B4-BE49-F238E27FC236}">
                  <a16:creationId xmlns:a16="http://schemas.microsoft.com/office/drawing/2014/main" id="{11EF5CE8-4E89-1CE4-68B6-FDA5B2317CD4}"/>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9" name="Oval 148">
              <a:extLst>
                <a:ext uri="{FF2B5EF4-FFF2-40B4-BE49-F238E27FC236}">
                  <a16:creationId xmlns:a16="http://schemas.microsoft.com/office/drawing/2014/main" id="{8603C1C4-9C70-2901-D3BE-3EE4F12072BF}"/>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50" name="Group 149">
              <a:extLst>
                <a:ext uri="{FF2B5EF4-FFF2-40B4-BE49-F238E27FC236}">
                  <a16:creationId xmlns:a16="http://schemas.microsoft.com/office/drawing/2014/main" id="{056407C0-34C6-6353-F261-2EB6DF99C2ED}"/>
                </a:ext>
              </a:extLst>
            </p:cNvPr>
            <p:cNvGrpSpPr/>
            <p:nvPr/>
          </p:nvGrpSpPr>
          <p:grpSpPr>
            <a:xfrm rot="507905">
              <a:off x="7838339" y="3815940"/>
              <a:ext cx="553322" cy="1525212"/>
              <a:chOff x="7916671" y="3937945"/>
              <a:chExt cx="553322" cy="1525212"/>
            </a:xfrm>
            <a:grpFill/>
          </p:grpSpPr>
          <p:sp>
            <p:nvSpPr>
              <p:cNvPr id="154" name="Round Same Side Corner Rectangle 25">
                <a:extLst>
                  <a:ext uri="{FF2B5EF4-FFF2-40B4-BE49-F238E27FC236}">
                    <a16:creationId xmlns:a16="http://schemas.microsoft.com/office/drawing/2014/main" id="{543773D4-5E07-836A-8398-FD37965610FF}"/>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5" name="Oval 154">
                <a:extLst>
                  <a:ext uri="{FF2B5EF4-FFF2-40B4-BE49-F238E27FC236}">
                    <a16:creationId xmlns:a16="http://schemas.microsoft.com/office/drawing/2014/main" id="{123F4A3F-8873-8AAE-A723-92F4AA797434}"/>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1" name="Group 150">
              <a:extLst>
                <a:ext uri="{FF2B5EF4-FFF2-40B4-BE49-F238E27FC236}">
                  <a16:creationId xmlns:a16="http://schemas.microsoft.com/office/drawing/2014/main" id="{87EDE129-D930-93AF-E4AD-36FC8357789D}"/>
                </a:ext>
              </a:extLst>
            </p:cNvPr>
            <p:cNvGrpSpPr/>
            <p:nvPr/>
          </p:nvGrpSpPr>
          <p:grpSpPr>
            <a:xfrm rot="21105829" flipH="1">
              <a:off x="9243874" y="3806245"/>
              <a:ext cx="564104" cy="1525212"/>
              <a:chOff x="7916671" y="3937945"/>
              <a:chExt cx="553322" cy="1525212"/>
            </a:xfrm>
            <a:grpFill/>
          </p:grpSpPr>
          <p:sp>
            <p:nvSpPr>
              <p:cNvPr id="152" name="Round Same Side Corner Rectangle 25">
                <a:extLst>
                  <a:ext uri="{FF2B5EF4-FFF2-40B4-BE49-F238E27FC236}">
                    <a16:creationId xmlns:a16="http://schemas.microsoft.com/office/drawing/2014/main" id="{5F8C6BCF-00C8-8C30-E4B8-5C564A8D1D4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3" name="Oval 152">
                <a:extLst>
                  <a:ext uri="{FF2B5EF4-FFF2-40B4-BE49-F238E27FC236}">
                    <a16:creationId xmlns:a16="http://schemas.microsoft.com/office/drawing/2014/main" id="{C4392B68-0BB9-6188-30BE-AD055DE85B5E}"/>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56" name="Group 155">
            <a:extLst>
              <a:ext uri="{FF2B5EF4-FFF2-40B4-BE49-F238E27FC236}">
                <a16:creationId xmlns:a16="http://schemas.microsoft.com/office/drawing/2014/main" id="{90C062EB-4D99-97B8-B996-F8ED80FEAB84}"/>
              </a:ext>
            </a:extLst>
          </p:cNvPr>
          <p:cNvGrpSpPr/>
          <p:nvPr/>
        </p:nvGrpSpPr>
        <p:grpSpPr>
          <a:xfrm>
            <a:off x="1799736" y="4192380"/>
            <a:ext cx="280059" cy="530385"/>
            <a:chOff x="7838339" y="2226754"/>
            <a:chExt cx="1969639" cy="3730164"/>
          </a:xfrm>
          <a:solidFill>
            <a:schemeClr val="accent4"/>
          </a:solidFill>
        </p:grpSpPr>
        <p:sp>
          <p:nvSpPr>
            <p:cNvPr id="157" name="Round Same Side Corner Rectangle 3">
              <a:extLst>
                <a:ext uri="{FF2B5EF4-FFF2-40B4-BE49-F238E27FC236}">
                  <a16:creationId xmlns:a16="http://schemas.microsoft.com/office/drawing/2014/main" id="{A5E0ADFC-45FB-6050-D814-714C31963814}"/>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8" name="Oval 157">
              <a:extLst>
                <a:ext uri="{FF2B5EF4-FFF2-40B4-BE49-F238E27FC236}">
                  <a16:creationId xmlns:a16="http://schemas.microsoft.com/office/drawing/2014/main" id="{B6878DF7-872F-13B7-F81A-F3741F3590A9}"/>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59" name="Group 158">
              <a:extLst>
                <a:ext uri="{FF2B5EF4-FFF2-40B4-BE49-F238E27FC236}">
                  <a16:creationId xmlns:a16="http://schemas.microsoft.com/office/drawing/2014/main" id="{C8B1F353-3A78-4A18-C1EA-25F33F54E060}"/>
                </a:ext>
              </a:extLst>
            </p:cNvPr>
            <p:cNvGrpSpPr/>
            <p:nvPr/>
          </p:nvGrpSpPr>
          <p:grpSpPr>
            <a:xfrm rot="507905">
              <a:off x="7838339" y="3815940"/>
              <a:ext cx="553322" cy="1525212"/>
              <a:chOff x="7916671" y="3937945"/>
              <a:chExt cx="553322" cy="1525212"/>
            </a:xfrm>
            <a:grpFill/>
          </p:grpSpPr>
          <p:sp>
            <p:nvSpPr>
              <p:cNvPr id="163" name="Round Same Side Corner Rectangle 25">
                <a:extLst>
                  <a:ext uri="{FF2B5EF4-FFF2-40B4-BE49-F238E27FC236}">
                    <a16:creationId xmlns:a16="http://schemas.microsoft.com/office/drawing/2014/main" id="{5559DF29-101A-C3A4-83BE-941C2BED92C4}"/>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4" name="Oval 163">
                <a:extLst>
                  <a:ext uri="{FF2B5EF4-FFF2-40B4-BE49-F238E27FC236}">
                    <a16:creationId xmlns:a16="http://schemas.microsoft.com/office/drawing/2014/main" id="{5A8FBCA6-04E8-71AA-6F40-11C994697F48}"/>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0" name="Group 159">
              <a:extLst>
                <a:ext uri="{FF2B5EF4-FFF2-40B4-BE49-F238E27FC236}">
                  <a16:creationId xmlns:a16="http://schemas.microsoft.com/office/drawing/2014/main" id="{5F017170-A3D2-F5A2-CAB8-B83FC87637F4}"/>
                </a:ext>
              </a:extLst>
            </p:cNvPr>
            <p:cNvGrpSpPr/>
            <p:nvPr/>
          </p:nvGrpSpPr>
          <p:grpSpPr>
            <a:xfrm rot="21105829" flipH="1">
              <a:off x="9243874" y="3806245"/>
              <a:ext cx="564104" cy="1525212"/>
              <a:chOff x="7916671" y="3937945"/>
              <a:chExt cx="553322" cy="1525212"/>
            </a:xfrm>
            <a:grpFill/>
          </p:grpSpPr>
          <p:sp>
            <p:nvSpPr>
              <p:cNvPr id="161" name="Round Same Side Corner Rectangle 25">
                <a:extLst>
                  <a:ext uri="{FF2B5EF4-FFF2-40B4-BE49-F238E27FC236}">
                    <a16:creationId xmlns:a16="http://schemas.microsoft.com/office/drawing/2014/main" id="{E1E67A38-EA1D-451C-30FA-E2F7A0DBCD79}"/>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2" name="Oval 161">
                <a:extLst>
                  <a:ext uri="{FF2B5EF4-FFF2-40B4-BE49-F238E27FC236}">
                    <a16:creationId xmlns:a16="http://schemas.microsoft.com/office/drawing/2014/main" id="{958D692C-1EBC-7CC2-AC0A-FE2B1994C1A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65" name="Group 164">
            <a:extLst>
              <a:ext uri="{FF2B5EF4-FFF2-40B4-BE49-F238E27FC236}">
                <a16:creationId xmlns:a16="http://schemas.microsoft.com/office/drawing/2014/main" id="{36C52D40-9921-1A3C-B218-26564684D500}"/>
              </a:ext>
            </a:extLst>
          </p:cNvPr>
          <p:cNvGrpSpPr/>
          <p:nvPr/>
        </p:nvGrpSpPr>
        <p:grpSpPr>
          <a:xfrm>
            <a:off x="3727771" y="2998040"/>
            <a:ext cx="280059" cy="530385"/>
            <a:chOff x="7838339" y="2226754"/>
            <a:chExt cx="1969639" cy="3730164"/>
          </a:xfrm>
          <a:solidFill>
            <a:schemeClr val="accent4"/>
          </a:solidFill>
        </p:grpSpPr>
        <p:sp>
          <p:nvSpPr>
            <p:cNvPr id="166" name="Round Same Side Corner Rectangle 3">
              <a:extLst>
                <a:ext uri="{FF2B5EF4-FFF2-40B4-BE49-F238E27FC236}">
                  <a16:creationId xmlns:a16="http://schemas.microsoft.com/office/drawing/2014/main" id="{E0E89DCE-C5FF-331E-D4E9-88A8C65D4838}"/>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7" name="Oval 166">
              <a:extLst>
                <a:ext uri="{FF2B5EF4-FFF2-40B4-BE49-F238E27FC236}">
                  <a16:creationId xmlns:a16="http://schemas.microsoft.com/office/drawing/2014/main" id="{FBC196E5-57BD-78DA-899E-DE89257249C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68" name="Group 167">
              <a:extLst>
                <a:ext uri="{FF2B5EF4-FFF2-40B4-BE49-F238E27FC236}">
                  <a16:creationId xmlns:a16="http://schemas.microsoft.com/office/drawing/2014/main" id="{527F41E0-5455-E110-F239-083E20CC1AF1}"/>
                </a:ext>
              </a:extLst>
            </p:cNvPr>
            <p:cNvGrpSpPr/>
            <p:nvPr/>
          </p:nvGrpSpPr>
          <p:grpSpPr>
            <a:xfrm rot="507905">
              <a:off x="7838339" y="3815940"/>
              <a:ext cx="553322" cy="1525212"/>
              <a:chOff x="7916671" y="3937945"/>
              <a:chExt cx="553322" cy="1525212"/>
            </a:xfrm>
            <a:grpFill/>
          </p:grpSpPr>
          <p:sp>
            <p:nvSpPr>
              <p:cNvPr id="172" name="Round Same Side Corner Rectangle 25">
                <a:extLst>
                  <a:ext uri="{FF2B5EF4-FFF2-40B4-BE49-F238E27FC236}">
                    <a16:creationId xmlns:a16="http://schemas.microsoft.com/office/drawing/2014/main" id="{A4B6097D-2A63-78D0-4280-7BD71F8C6837}"/>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3" name="Oval 172">
                <a:extLst>
                  <a:ext uri="{FF2B5EF4-FFF2-40B4-BE49-F238E27FC236}">
                    <a16:creationId xmlns:a16="http://schemas.microsoft.com/office/drawing/2014/main" id="{62D6CB30-D4B4-1EB8-1AA1-ADD8156508E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9" name="Group 168">
              <a:extLst>
                <a:ext uri="{FF2B5EF4-FFF2-40B4-BE49-F238E27FC236}">
                  <a16:creationId xmlns:a16="http://schemas.microsoft.com/office/drawing/2014/main" id="{02810E9D-4E73-A5F0-D52F-EADC76D4C165}"/>
                </a:ext>
              </a:extLst>
            </p:cNvPr>
            <p:cNvGrpSpPr/>
            <p:nvPr/>
          </p:nvGrpSpPr>
          <p:grpSpPr>
            <a:xfrm rot="21105829" flipH="1">
              <a:off x="9243874" y="3806245"/>
              <a:ext cx="564104" cy="1525212"/>
              <a:chOff x="7916671" y="3937945"/>
              <a:chExt cx="553322" cy="1525212"/>
            </a:xfrm>
            <a:grpFill/>
          </p:grpSpPr>
          <p:sp>
            <p:nvSpPr>
              <p:cNvPr id="170" name="Round Same Side Corner Rectangle 25">
                <a:extLst>
                  <a:ext uri="{FF2B5EF4-FFF2-40B4-BE49-F238E27FC236}">
                    <a16:creationId xmlns:a16="http://schemas.microsoft.com/office/drawing/2014/main" id="{B6C9C7FE-F6BD-B19E-FBF3-F6E44B5C3137}"/>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1" name="Oval 170">
                <a:extLst>
                  <a:ext uri="{FF2B5EF4-FFF2-40B4-BE49-F238E27FC236}">
                    <a16:creationId xmlns:a16="http://schemas.microsoft.com/office/drawing/2014/main" id="{9079DF63-F1D8-E868-F063-65414DBD2612}"/>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74" name="Group 173">
            <a:extLst>
              <a:ext uri="{FF2B5EF4-FFF2-40B4-BE49-F238E27FC236}">
                <a16:creationId xmlns:a16="http://schemas.microsoft.com/office/drawing/2014/main" id="{D07831C5-62FE-384A-EC9B-73CC0045DE67}"/>
              </a:ext>
            </a:extLst>
          </p:cNvPr>
          <p:cNvGrpSpPr/>
          <p:nvPr/>
        </p:nvGrpSpPr>
        <p:grpSpPr>
          <a:xfrm>
            <a:off x="3367533" y="2998040"/>
            <a:ext cx="280059" cy="530385"/>
            <a:chOff x="7838339" y="2226754"/>
            <a:chExt cx="1969639" cy="3730164"/>
          </a:xfrm>
          <a:solidFill>
            <a:schemeClr val="accent4"/>
          </a:solidFill>
        </p:grpSpPr>
        <p:sp>
          <p:nvSpPr>
            <p:cNvPr id="175" name="Round Same Side Corner Rectangle 3">
              <a:extLst>
                <a:ext uri="{FF2B5EF4-FFF2-40B4-BE49-F238E27FC236}">
                  <a16:creationId xmlns:a16="http://schemas.microsoft.com/office/drawing/2014/main" id="{2AD6D43E-F47C-F6C1-6A11-1AE3507505E6}"/>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6" name="Oval 175">
              <a:extLst>
                <a:ext uri="{FF2B5EF4-FFF2-40B4-BE49-F238E27FC236}">
                  <a16:creationId xmlns:a16="http://schemas.microsoft.com/office/drawing/2014/main" id="{64E15DC2-6CE7-6513-90D2-E4ADB201BADB}"/>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77" name="Group 176">
              <a:extLst>
                <a:ext uri="{FF2B5EF4-FFF2-40B4-BE49-F238E27FC236}">
                  <a16:creationId xmlns:a16="http://schemas.microsoft.com/office/drawing/2014/main" id="{9149284C-50BB-6D6E-39BA-331C69EA4FAC}"/>
                </a:ext>
              </a:extLst>
            </p:cNvPr>
            <p:cNvGrpSpPr/>
            <p:nvPr/>
          </p:nvGrpSpPr>
          <p:grpSpPr>
            <a:xfrm rot="507905">
              <a:off x="7838339" y="3815940"/>
              <a:ext cx="553322" cy="1525212"/>
              <a:chOff x="7916671" y="3937945"/>
              <a:chExt cx="553322" cy="1525212"/>
            </a:xfrm>
            <a:grpFill/>
          </p:grpSpPr>
          <p:sp>
            <p:nvSpPr>
              <p:cNvPr id="181" name="Round Same Side Corner Rectangle 25">
                <a:extLst>
                  <a:ext uri="{FF2B5EF4-FFF2-40B4-BE49-F238E27FC236}">
                    <a16:creationId xmlns:a16="http://schemas.microsoft.com/office/drawing/2014/main" id="{BA27AA1F-5438-957D-A119-24A497D6BF7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2" name="Oval 181">
                <a:extLst>
                  <a:ext uri="{FF2B5EF4-FFF2-40B4-BE49-F238E27FC236}">
                    <a16:creationId xmlns:a16="http://schemas.microsoft.com/office/drawing/2014/main" id="{8FB9946B-CA73-6319-106F-12C239988408}"/>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78" name="Group 177">
              <a:extLst>
                <a:ext uri="{FF2B5EF4-FFF2-40B4-BE49-F238E27FC236}">
                  <a16:creationId xmlns:a16="http://schemas.microsoft.com/office/drawing/2014/main" id="{BB1F82C9-56B9-0C2D-E45F-3BACECE82EA4}"/>
                </a:ext>
              </a:extLst>
            </p:cNvPr>
            <p:cNvGrpSpPr/>
            <p:nvPr/>
          </p:nvGrpSpPr>
          <p:grpSpPr>
            <a:xfrm rot="21105829" flipH="1">
              <a:off x="9243874" y="3806245"/>
              <a:ext cx="564104" cy="1525212"/>
              <a:chOff x="7916671" y="3937945"/>
              <a:chExt cx="553322" cy="1525212"/>
            </a:xfrm>
            <a:grpFill/>
          </p:grpSpPr>
          <p:sp>
            <p:nvSpPr>
              <p:cNvPr id="179" name="Round Same Side Corner Rectangle 25">
                <a:extLst>
                  <a:ext uri="{FF2B5EF4-FFF2-40B4-BE49-F238E27FC236}">
                    <a16:creationId xmlns:a16="http://schemas.microsoft.com/office/drawing/2014/main" id="{F824ACAE-26E6-93B5-EA4F-DE6E14BFDC0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0" name="Oval 179">
                <a:extLst>
                  <a:ext uri="{FF2B5EF4-FFF2-40B4-BE49-F238E27FC236}">
                    <a16:creationId xmlns:a16="http://schemas.microsoft.com/office/drawing/2014/main" id="{AA07105E-70E9-8F92-44E3-52174C6278F7}"/>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83" name="Group 182">
            <a:extLst>
              <a:ext uri="{FF2B5EF4-FFF2-40B4-BE49-F238E27FC236}">
                <a16:creationId xmlns:a16="http://schemas.microsoft.com/office/drawing/2014/main" id="{12A01A7B-66D1-2603-BCAB-91D859B76BF6}"/>
              </a:ext>
            </a:extLst>
          </p:cNvPr>
          <p:cNvGrpSpPr/>
          <p:nvPr/>
        </p:nvGrpSpPr>
        <p:grpSpPr>
          <a:xfrm>
            <a:off x="2999903" y="2998040"/>
            <a:ext cx="280059" cy="530385"/>
            <a:chOff x="7838339" y="2226754"/>
            <a:chExt cx="1969639" cy="3730164"/>
          </a:xfrm>
          <a:solidFill>
            <a:schemeClr val="accent4"/>
          </a:solidFill>
        </p:grpSpPr>
        <p:sp>
          <p:nvSpPr>
            <p:cNvPr id="184" name="Round Same Side Corner Rectangle 3">
              <a:extLst>
                <a:ext uri="{FF2B5EF4-FFF2-40B4-BE49-F238E27FC236}">
                  <a16:creationId xmlns:a16="http://schemas.microsoft.com/office/drawing/2014/main" id="{7779E702-0B04-A98E-8555-476D11EA5C97}"/>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5" name="Oval 184">
              <a:extLst>
                <a:ext uri="{FF2B5EF4-FFF2-40B4-BE49-F238E27FC236}">
                  <a16:creationId xmlns:a16="http://schemas.microsoft.com/office/drawing/2014/main" id="{FBB26A7E-AF11-F5C8-493A-7ACCB638B692}"/>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6" name="Group 185">
              <a:extLst>
                <a:ext uri="{FF2B5EF4-FFF2-40B4-BE49-F238E27FC236}">
                  <a16:creationId xmlns:a16="http://schemas.microsoft.com/office/drawing/2014/main" id="{41DFF5EC-8FA1-C5AD-62A9-659CF74D02F2}"/>
                </a:ext>
              </a:extLst>
            </p:cNvPr>
            <p:cNvGrpSpPr/>
            <p:nvPr/>
          </p:nvGrpSpPr>
          <p:grpSpPr>
            <a:xfrm rot="507905">
              <a:off x="7838339" y="3815940"/>
              <a:ext cx="553322" cy="1525212"/>
              <a:chOff x="7916671" y="3937945"/>
              <a:chExt cx="553322" cy="1525212"/>
            </a:xfrm>
            <a:grpFill/>
          </p:grpSpPr>
          <p:sp>
            <p:nvSpPr>
              <p:cNvPr id="190" name="Round Same Side Corner Rectangle 25">
                <a:extLst>
                  <a:ext uri="{FF2B5EF4-FFF2-40B4-BE49-F238E27FC236}">
                    <a16:creationId xmlns:a16="http://schemas.microsoft.com/office/drawing/2014/main" id="{AE20D149-145E-98F1-B1E5-C390BA20C286}"/>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1" name="Oval 190">
                <a:extLst>
                  <a:ext uri="{FF2B5EF4-FFF2-40B4-BE49-F238E27FC236}">
                    <a16:creationId xmlns:a16="http://schemas.microsoft.com/office/drawing/2014/main" id="{468FA787-2E68-293E-AF9A-FD17D0E0708A}"/>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87" name="Group 186">
              <a:extLst>
                <a:ext uri="{FF2B5EF4-FFF2-40B4-BE49-F238E27FC236}">
                  <a16:creationId xmlns:a16="http://schemas.microsoft.com/office/drawing/2014/main" id="{0D281D4A-9848-E834-8A8D-4AE7627B05F2}"/>
                </a:ext>
              </a:extLst>
            </p:cNvPr>
            <p:cNvGrpSpPr/>
            <p:nvPr/>
          </p:nvGrpSpPr>
          <p:grpSpPr>
            <a:xfrm rot="21105829" flipH="1">
              <a:off x="9243874" y="3806245"/>
              <a:ext cx="564104" cy="1525212"/>
              <a:chOff x="7916671" y="3937945"/>
              <a:chExt cx="553322" cy="1525212"/>
            </a:xfrm>
            <a:grpFill/>
          </p:grpSpPr>
          <p:sp>
            <p:nvSpPr>
              <p:cNvPr id="188" name="Round Same Side Corner Rectangle 25">
                <a:extLst>
                  <a:ext uri="{FF2B5EF4-FFF2-40B4-BE49-F238E27FC236}">
                    <a16:creationId xmlns:a16="http://schemas.microsoft.com/office/drawing/2014/main" id="{BA384E01-23E9-0EE5-443C-912B5228AEF6}"/>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9" name="Oval 188">
                <a:extLst>
                  <a:ext uri="{FF2B5EF4-FFF2-40B4-BE49-F238E27FC236}">
                    <a16:creationId xmlns:a16="http://schemas.microsoft.com/office/drawing/2014/main" id="{17856C48-18C8-4DA4-36BC-2549C3D247D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192" name="Group 191">
            <a:extLst>
              <a:ext uri="{FF2B5EF4-FFF2-40B4-BE49-F238E27FC236}">
                <a16:creationId xmlns:a16="http://schemas.microsoft.com/office/drawing/2014/main" id="{FDF10D87-97BC-D0F4-51CE-5795AB5CA5B2}"/>
              </a:ext>
            </a:extLst>
          </p:cNvPr>
          <p:cNvGrpSpPr/>
          <p:nvPr/>
        </p:nvGrpSpPr>
        <p:grpSpPr>
          <a:xfrm>
            <a:off x="3990089" y="1795354"/>
            <a:ext cx="280059" cy="530385"/>
            <a:chOff x="7838339" y="2226754"/>
            <a:chExt cx="1969639" cy="3730164"/>
          </a:xfrm>
          <a:solidFill>
            <a:schemeClr val="accent4"/>
          </a:solidFill>
        </p:grpSpPr>
        <p:sp>
          <p:nvSpPr>
            <p:cNvPr id="193" name="Round Same Side Corner Rectangle 3">
              <a:extLst>
                <a:ext uri="{FF2B5EF4-FFF2-40B4-BE49-F238E27FC236}">
                  <a16:creationId xmlns:a16="http://schemas.microsoft.com/office/drawing/2014/main" id="{9109D1CF-3E2C-7036-EC44-10C05CEA52AC}"/>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4" name="Oval 193">
              <a:extLst>
                <a:ext uri="{FF2B5EF4-FFF2-40B4-BE49-F238E27FC236}">
                  <a16:creationId xmlns:a16="http://schemas.microsoft.com/office/drawing/2014/main" id="{EE70FC8A-D316-7F50-FC55-291E243CF4A6}"/>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95" name="Group 194">
              <a:extLst>
                <a:ext uri="{FF2B5EF4-FFF2-40B4-BE49-F238E27FC236}">
                  <a16:creationId xmlns:a16="http://schemas.microsoft.com/office/drawing/2014/main" id="{F78FF6F9-F2F4-154D-1FED-71A0A42DA412}"/>
                </a:ext>
              </a:extLst>
            </p:cNvPr>
            <p:cNvGrpSpPr/>
            <p:nvPr/>
          </p:nvGrpSpPr>
          <p:grpSpPr>
            <a:xfrm rot="507905">
              <a:off x="7838339" y="3815940"/>
              <a:ext cx="553322" cy="1525212"/>
              <a:chOff x="7916671" y="3937945"/>
              <a:chExt cx="553322" cy="1525212"/>
            </a:xfrm>
            <a:grpFill/>
          </p:grpSpPr>
          <p:sp>
            <p:nvSpPr>
              <p:cNvPr id="199" name="Round Same Side Corner Rectangle 25">
                <a:extLst>
                  <a:ext uri="{FF2B5EF4-FFF2-40B4-BE49-F238E27FC236}">
                    <a16:creationId xmlns:a16="http://schemas.microsoft.com/office/drawing/2014/main" id="{D713C625-E1EF-8635-E687-92BC28C9DB52}"/>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0" name="Oval 199">
                <a:extLst>
                  <a:ext uri="{FF2B5EF4-FFF2-40B4-BE49-F238E27FC236}">
                    <a16:creationId xmlns:a16="http://schemas.microsoft.com/office/drawing/2014/main" id="{EE763C32-8211-56B7-5ABB-5148071003E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96" name="Group 195">
              <a:extLst>
                <a:ext uri="{FF2B5EF4-FFF2-40B4-BE49-F238E27FC236}">
                  <a16:creationId xmlns:a16="http://schemas.microsoft.com/office/drawing/2014/main" id="{A16E6929-FEC6-D4EE-F01D-E6536A188C2D}"/>
                </a:ext>
              </a:extLst>
            </p:cNvPr>
            <p:cNvGrpSpPr/>
            <p:nvPr/>
          </p:nvGrpSpPr>
          <p:grpSpPr>
            <a:xfrm rot="21105829" flipH="1">
              <a:off x="9243874" y="3806245"/>
              <a:ext cx="564104" cy="1525212"/>
              <a:chOff x="7916671" y="3937945"/>
              <a:chExt cx="553322" cy="1525212"/>
            </a:xfrm>
            <a:grpFill/>
          </p:grpSpPr>
          <p:sp>
            <p:nvSpPr>
              <p:cNvPr id="197" name="Round Same Side Corner Rectangle 25">
                <a:extLst>
                  <a:ext uri="{FF2B5EF4-FFF2-40B4-BE49-F238E27FC236}">
                    <a16:creationId xmlns:a16="http://schemas.microsoft.com/office/drawing/2014/main" id="{C89D63E4-8E32-AA7D-7994-B3429C634130}"/>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8" name="Oval 197">
                <a:extLst>
                  <a:ext uri="{FF2B5EF4-FFF2-40B4-BE49-F238E27FC236}">
                    <a16:creationId xmlns:a16="http://schemas.microsoft.com/office/drawing/2014/main" id="{96697D5A-0743-1C76-1CAB-4AB09AC1A07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01" name="Group 200">
            <a:extLst>
              <a:ext uri="{FF2B5EF4-FFF2-40B4-BE49-F238E27FC236}">
                <a16:creationId xmlns:a16="http://schemas.microsoft.com/office/drawing/2014/main" id="{2B3EA52E-BA3A-E26F-B56B-8BDDDE6366AD}"/>
              </a:ext>
            </a:extLst>
          </p:cNvPr>
          <p:cNvGrpSpPr/>
          <p:nvPr/>
        </p:nvGrpSpPr>
        <p:grpSpPr>
          <a:xfrm>
            <a:off x="3616513" y="1795354"/>
            <a:ext cx="280059" cy="530385"/>
            <a:chOff x="7838339" y="2226754"/>
            <a:chExt cx="1969639" cy="3730164"/>
          </a:xfrm>
          <a:solidFill>
            <a:schemeClr val="accent4"/>
          </a:solidFill>
        </p:grpSpPr>
        <p:sp>
          <p:nvSpPr>
            <p:cNvPr id="202" name="Round Same Side Corner Rectangle 3">
              <a:extLst>
                <a:ext uri="{FF2B5EF4-FFF2-40B4-BE49-F238E27FC236}">
                  <a16:creationId xmlns:a16="http://schemas.microsoft.com/office/drawing/2014/main" id="{20252242-1994-3881-21A0-312421D300FF}"/>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3" name="Oval 202">
              <a:extLst>
                <a:ext uri="{FF2B5EF4-FFF2-40B4-BE49-F238E27FC236}">
                  <a16:creationId xmlns:a16="http://schemas.microsoft.com/office/drawing/2014/main" id="{32972819-DB51-CAA7-4FAE-AC26607E7651}"/>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04" name="Group 203">
              <a:extLst>
                <a:ext uri="{FF2B5EF4-FFF2-40B4-BE49-F238E27FC236}">
                  <a16:creationId xmlns:a16="http://schemas.microsoft.com/office/drawing/2014/main" id="{BC4B428F-6A35-6DB8-AC78-C02CD713B2F8}"/>
                </a:ext>
              </a:extLst>
            </p:cNvPr>
            <p:cNvGrpSpPr/>
            <p:nvPr/>
          </p:nvGrpSpPr>
          <p:grpSpPr>
            <a:xfrm rot="507905">
              <a:off x="7838339" y="3815940"/>
              <a:ext cx="553322" cy="1525212"/>
              <a:chOff x="7916671" y="3937945"/>
              <a:chExt cx="553322" cy="1525212"/>
            </a:xfrm>
            <a:grpFill/>
          </p:grpSpPr>
          <p:sp>
            <p:nvSpPr>
              <p:cNvPr id="208" name="Round Same Side Corner Rectangle 25">
                <a:extLst>
                  <a:ext uri="{FF2B5EF4-FFF2-40B4-BE49-F238E27FC236}">
                    <a16:creationId xmlns:a16="http://schemas.microsoft.com/office/drawing/2014/main" id="{51F05FEA-9FFC-2607-758F-8CB271852EF7}"/>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9" name="Oval 208">
                <a:extLst>
                  <a:ext uri="{FF2B5EF4-FFF2-40B4-BE49-F238E27FC236}">
                    <a16:creationId xmlns:a16="http://schemas.microsoft.com/office/drawing/2014/main" id="{1482B8BC-BB08-A01F-2CA3-9F11570B0E2D}"/>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05" name="Group 204">
              <a:extLst>
                <a:ext uri="{FF2B5EF4-FFF2-40B4-BE49-F238E27FC236}">
                  <a16:creationId xmlns:a16="http://schemas.microsoft.com/office/drawing/2014/main" id="{3FFECF0A-7E20-4BF6-5CEF-8A909BA693A0}"/>
                </a:ext>
              </a:extLst>
            </p:cNvPr>
            <p:cNvGrpSpPr/>
            <p:nvPr/>
          </p:nvGrpSpPr>
          <p:grpSpPr>
            <a:xfrm rot="21105829" flipH="1">
              <a:off x="9243874" y="3806245"/>
              <a:ext cx="564104" cy="1525212"/>
              <a:chOff x="7916671" y="3937945"/>
              <a:chExt cx="553322" cy="1525212"/>
            </a:xfrm>
            <a:grpFill/>
          </p:grpSpPr>
          <p:sp>
            <p:nvSpPr>
              <p:cNvPr id="206" name="Round Same Side Corner Rectangle 25">
                <a:extLst>
                  <a:ext uri="{FF2B5EF4-FFF2-40B4-BE49-F238E27FC236}">
                    <a16:creationId xmlns:a16="http://schemas.microsoft.com/office/drawing/2014/main" id="{C688EE13-16C6-1B6B-04B9-E3484AE9F072}"/>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7" name="Oval 206">
                <a:extLst>
                  <a:ext uri="{FF2B5EF4-FFF2-40B4-BE49-F238E27FC236}">
                    <a16:creationId xmlns:a16="http://schemas.microsoft.com/office/drawing/2014/main" id="{8F04D6BA-C2ED-80D3-3CCD-E057C2DBA44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10" name="Group 209">
            <a:extLst>
              <a:ext uri="{FF2B5EF4-FFF2-40B4-BE49-F238E27FC236}">
                <a16:creationId xmlns:a16="http://schemas.microsoft.com/office/drawing/2014/main" id="{4EBF3189-9DCD-0614-7A5A-BE8CCF6F7BD7}"/>
              </a:ext>
            </a:extLst>
          </p:cNvPr>
          <p:cNvGrpSpPr/>
          <p:nvPr/>
        </p:nvGrpSpPr>
        <p:grpSpPr>
          <a:xfrm>
            <a:off x="2611773" y="2998040"/>
            <a:ext cx="280059" cy="530385"/>
            <a:chOff x="7838339" y="2226754"/>
            <a:chExt cx="1969639" cy="3730164"/>
          </a:xfrm>
          <a:solidFill>
            <a:schemeClr val="accent4"/>
          </a:solidFill>
        </p:grpSpPr>
        <p:sp>
          <p:nvSpPr>
            <p:cNvPr id="211" name="Round Same Side Corner Rectangle 3">
              <a:extLst>
                <a:ext uri="{FF2B5EF4-FFF2-40B4-BE49-F238E27FC236}">
                  <a16:creationId xmlns:a16="http://schemas.microsoft.com/office/drawing/2014/main" id="{A789BAE0-ED58-2BC1-F2B7-3129C3001DC4}"/>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2" name="Oval 211">
              <a:extLst>
                <a:ext uri="{FF2B5EF4-FFF2-40B4-BE49-F238E27FC236}">
                  <a16:creationId xmlns:a16="http://schemas.microsoft.com/office/drawing/2014/main" id="{7330D04E-FF19-74DF-2475-C022833498A9}"/>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3" name="Group 212">
              <a:extLst>
                <a:ext uri="{FF2B5EF4-FFF2-40B4-BE49-F238E27FC236}">
                  <a16:creationId xmlns:a16="http://schemas.microsoft.com/office/drawing/2014/main" id="{0B1873BD-0A1E-F06C-26CC-8454F365844F}"/>
                </a:ext>
              </a:extLst>
            </p:cNvPr>
            <p:cNvGrpSpPr/>
            <p:nvPr/>
          </p:nvGrpSpPr>
          <p:grpSpPr>
            <a:xfrm rot="507905">
              <a:off x="7838339" y="3815940"/>
              <a:ext cx="553322" cy="1525212"/>
              <a:chOff x="7916671" y="3937945"/>
              <a:chExt cx="553322" cy="1525212"/>
            </a:xfrm>
            <a:grpFill/>
          </p:grpSpPr>
          <p:sp>
            <p:nvSpPr>
              <p:cNvPr id="217" name="Round Same Side Corner Rectangle 25">
                <a:extLst>
                  <a:ext uri="{FF2B5EF4-FFF2-40B4-BE49-F238E27FC236}">
                    <a16:creationId xmlns:a16="http://schemas.microsoft.com/office/drawing/2014/main" id="{812DA436-5445-E1D7-C42E-CABD3FECCB0A}"/>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8" name="Oval 217">
                <a:extLst>
                  <a:ext uri="{FF2B5EF4-FFF2-40B4-BE49-F238E27FC236}">
                    <a16:creationId xmlns:a16="http://schemas.microsoft.com/office/drawing/2014/main" id="{73F781B4-D4FE-59A5-41A5-DE16C46980E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14" name="Group 213">
              <a:extLst>
                <a:ext uri="{FF2B5EF4-FFF2-40B4-BE49-F238E27FC236}">
                  <a16:creationId xmlns:a16="http://schemas.microsoft.com/office/drawing/2014/main" id="{AA8619D5-D67D-FA30-ACEA-F245EE5EC2B8}"/>
                </a:ext>
              </a:extLst>
            </p:cNvPr>
            <p:cNvGrpSpPr/>
            <p:nvPr/>
          </p:nvGrpSpPr>
          <p:grpSpPr>
            <a:xfrm rot="21105829" flipH="1">
              <a:off x="9243874" y="3806245"/>
              <a:ext cx="564104" cy="1525212"/>
              <a:chOff x="7916671" y="3937945"/>
              <a:chExt cx="553322" cy="1525212"/>
            </a:xfrm>
            <a:grpFill/>
          </p:grpSpPr>
          <p:sp>
            <p:nvSpPr>
              <p:cNvPr id="215" name="Round Same Side Corner Rectangle 25">
                <a:extLst>
                  <a:ext uri="{FF2B5EF4-FFF2-40B4-BE49-F238E27FC236}">
                    <a16:creationId xmlns:a16="http://schemas.microsoft.com/office/drawing/2014/main" id="{9E9D1059-C123-2DE5-947A-EB14F4D7840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6" name="Oval 215">
                <a:extLst>
                  <a:ext uri="{FF2B5EF4-FFF2-40B4-BE49-F238E27FC236}">
                    <a16:creationId xmlns:a16="http://schemas.microsoft.com/office/drawing/2014/main" id="{D5B53298-BB9B-F871-D728-63DFCB3A834F}"/>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19" name="Group 218">
            <a:extLst>
              <a:ext uri="{FF2B5EF4-FFF2-40B4-BE49-F238E27FC236}">
                <a16:creationId xmlns:a16="http://schemas.microsoft.com/office/drawing/2014/main" id="{0ECCE3EE-23BF-53F3-560A-B8F64A713DA4}"/>
              </a:ext>
            </a:extLst>
          </p:cNvPr>
          <p:cNvGrpSpPr/>
          <p:nvPr/>
        </p:nvGrpSpPr>
        <p:grpSpPr>
          <a:xfrm>
            <a:off x="1439071" y="4192380"/>
            <a:ext cx="280059" cy="530385"/>
            <a:chOff x="7838339" y="2226754"/>
            <a:chExt cx="1969639" cy="3730164"/>
          </a:xfrm>
          <a:solidFill>
            <a:schemeClr val="accent4"/>
          </a:solidFill>
        </p:grpSpPr>
        <p:sp>
          <p:nvSpPr>
            <p:cNvPr id="220" name="Round Same Side Corner Rectangle 3">
              <a:extLst>
                <a:ext uri="{FF2B5EF4-FFF2-40B4-BE49-F238E27FC236}">
                  <a16:creationId xmlns:a16="http://schemas.microsoft.com/office/drawing/2014/main" id="{2E071571-8DEE-7EFA-28A9-1B84EEEA5E4E}"/>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1" name="Oval 220">
              <a:extLst>
                <a:ext uri="{FF2B5EF4-FFF2-40B4-BE49-F238E27FC236}">
                  <a16:creationId xmlns:a16="http://schemas.microsoft.com/office/drawing/2014/main" id="{B8DC5D60-4287-49C0-9439-83324C6D6BE8}"/>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2" name="Group 221">
              <a:extLst>
                <a:ext uri="{FF2B5EF4-FFF2-40B4-BE49-F238E27FC236}">
                  <a16:creationId xmlns:a16="http://schemas.microsoft.com/office/drawing/2014/main" id="{02C2B076-C812-50E5-A200-46E0B98261F0}"/>
                </a:ext>
              </a:extLst>
            </p:cNvPr>
            <p:cNvGrpSpPr/>
            <p:nvPr/>
          </p:nvGrpSpPr>
          <p:grpSpPr>
            <a:xfrm rot="507905">
              <a:off x="7838339" y="3815940"/>
              <a:ext cx="553322" cy="1525212"/>
              <a:chOff x="7916671" y="3937945"/>
              <a:chExt cx="553322" cy="1525212"/>
            </a:xfrm>
            <a:grpFill/>
          </p:grpSpPr>
          <p:sp>
            <p:nvSpPr>
              <p:cNvPr id="226" name="Round Same Side Corner Rectangle 25">
                <a:extLst>
                  <a:ext uri="{FF2B5EF4-FFF2-40B4-BE49-F238E27FC236}">
                    <a16:creationId xmlns:a16="http://schemas.microsoft.com/office/drawing/2014/main" id="{A4F7614C-47DC-663E-4960-D765B5418AF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7" name="Oval 226">
                <a:extLst>
                  <a:ext uri="{FF2B5EF4-FFF2-40B4-BE49-F238E27FC236}">
                    <a16:creationId xmlns:a16="http://schemas.microsoft.com/office/drawing/2014/main" id="{4BA66EB7-F6EB-7E6B-077D-28D6D215BDB2}"/>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23" name="Group 222">
              <a:extLst>
                <a:ext uri="{FF2B5EF4-FFF2-40B4-BE49-F238E27FC236}">
                  <a16:creationId xmlns:a16="http://schemas.microsoft.com/office/drawing/2014/main" id="{75983E82-DBD8-52C8-68ED-47AB63CB8245}"/>
                </a:ext>
              </a:extLst>
            </p:cNvPr>
            <p:cNvGrpSpPr/>
            <p:nvPr/>
          </p:nvGrpSpPr>
          <p:grpSpPr>
            <a:xfrm rot="21105829" flipH="1">
              <a:off x="9243874" y="3806245"/>
              <a:ext cx="564104" cy="1525212"/>
              <a:chOff x="7916671" y="3937945"/>
              <a:chExt cx="553322" cy="1525212"/>
            </a:xfrm>
            <a:grpFill/>
          </p:grpSpPr>
          <p:sp>
            <p:nvSpPr>
              <p:cNvPr id="224" name="Round Same Side Corner Rectangle 25">
                <a:extLst>
                  <a:ext uri="{FF2B5EF4-FFF2-40B4-BE49-F238E27FC236}">
                    <a16:creationId xmlns:a16="http://schemas.microsoft.com/office/drawing/2014/main" id="{C24FB19A-1F58-C635-3DEA-D708F15CFF1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5" name="Oval 224">
                <a:extLst>
                  <a:ext uri="{FF2B5EF4-FFF2-40B4-BE49-F238E27FC236}">
                    <a16:creationId xmlns:a16="http://schemas.microsoft.com/office/drawing/2014/main" id="{E4DDC9FE-6A8B-A7F1-9F87-CF4541A64B5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4149227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1798-FE64-977B-6379-96F3DC78FDDE}"/>
              </a:ext>
            </a:extLst>
          </p:cNvPr>
          <p:cNvSpPr>
            <a:spLocks noGrp="1"/>
          </p:cNvSpPr>
          <p:nvPr>
            <p:ph type="title"/>
          </p:nvPr>
        </p:nvSpPr>
        <p:spPr>
          <a:xfrm>
            <a:off x="590973" y="150201"/>
            <a:ext cx="9623736" cy="868968"/>
          </a:xfrm>
        </p:spPr>
        <p:txBody>
          <a:bodyPr>
            <a:normAutofit/>
          </a:bodyPr>
          <a:lstStyle/>
          <a:p>
            <a:pPr algn="l"/>
            <a:r>
              <a:rPr lang="en-GB" sz="2800" dirty="0"/>
              <a:t>Rôle de </a:t>
            </a:r>
            <a:r>
              <a:rPr lang="en-GB" sz="2800" dirty="0" err="1"/>
              <a:t>l'gestionnaire</a:t>
            </a:r>
            <a:r>
              <a:rPr lang="en-GB" sz="2800" dirty="0"/>
              <a:t> de </a:t>
            </a:r>
            <a:r>
              <a:rPr lang="en-GB" sz="2800" dirty="0" err="1"/>
              <a:t>cas</a:t>
            </a:r>
            <a:r>
              <a:rPr lang="en-GB" sz="2800" dirty="0"/>
              <a:t> pour répondre aux besoins de la SMSPS</a:t>
            </a:r>
            <a:endParaRPr lang="en-BE" sz="2800" dirty="0"/>
          </a:p>
        </p:txBody>
      </p:sp>
      <p:grpSp>
        <p:nvGrpSpPr>
          <p:cNvPr id="19" name="Group 18">
            <a:extLst>
              <a:ext uri="{FF2B5EF4-FFF2-40B4-BE49-F238E27FC236}">
                <a16:creationId xmlns:a16="http://schemas.microsoft.com/office/drawing/2014/main" id="{E527E9E8-2E85-08CF-0651-FC17737242EC}"/>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5B091653-3A9A-44B7-CE3A-86044C9B8FC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D9A53B62-A8E5-DC6B-7F5E-B202EE8EE20E}"/>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C515D167-65B9-49E0-8749-B22295FE2FB2}"/>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63</a:t>
                </a:r>
              </a:p>
            </p:txBody>
          </p:sp>
          <p:sp>
            <p:nvSpPr>
              <p:cNvPr id="26" name="Rectangle 25">
                <a:extLst>
                  <a:ext uri="{FF2B5EF4-FFF2-40B4-BE49-F238E27FC236}">
                    <a16:creationId xmlns:a16="http://schemas.microsoft.com/office/drawing/2014/main" id="{32A50FFE-2BFB-8484-CE23-1F6FE97D41CE}"/>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2" name="Group 21">
              <a:extLst>
                <a:ext uri="{FF2B5EF4-FFF2-40B4-BE49-F238E27FC236}">
                  <a16:creationId xmlns:a16="http://schemas.microsoft.com/office/drawing/2014/main" id="{79E5D353-C9A7-7BF8-AC7C-267C18CB9B37}"/>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528C6788-0734-EF15-CF5E-340C591D80A4}"/>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5ECF9781-3E76-0614-1B74-5BEBFE9CBBA5}"/>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aphicFrame>
        <p:nvGraphicFramePr>
          <p:cNvPr id="30" name="Content Placeholder 3">
            <a:extLst>
              <a:ext uri="{FF2B5EF4-FFF2-40B4-BE49-F238E27FC236}">
                <a16:creationId xmlns:a16="http://schemas.microsoft.com/office/drawing/2014/main" id="{A33932C8-C274-FAA8-3F4A-A9DC1A65C1AB}"/>
              </a:ext>
            </a:extLst>
          </p:cNvPr>
          <p:cNvGraphicFramePr>
            <a:graphicFrameLocks/>
          </p:cNvGraphicFramePr>
          <p:nvPr>
            <p:extLst>
              <p:ext uri="{D42A27DB-BD31-4B8C-83A1-F6EECF244321}">
                <p14:modId xmlns:p14="http://schemas.microsoft.com/office/powerpoint/2010/main" val="3034824190"/>
              </p:ext>
            </p:extLst>
          </p:nvPr>
        </p:nvGraphicFramePr>
        <p:xfrm>
          <a:off x="3435763" y="1278082"/>
          <a:ext cx="5562600" cy="473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42342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a:xfrm>
            <a:off x="414153" y="152927"/>
            <a:ext cx="9800556" cy="868968"/>
          </a:xfrm>
        </p:spPr>
        <p:txBody>
          <a:bodyPr>
            <a:normAutofit/>
          </a:bodyPr>
          <a:lstStyle/>
          <a:p>
            <a:pPr algn="l"/>
            <a:r>
              <a:rPr lang="en-GB" sz="2800" dirty="0"/>
              <a:t>Rôle de </a:t>
            </a:r>
            <a:r>
              <a:rPr lang="en-GB" sz="2800" dirty="0" err="1"/>
              <a:t>l'gestionnaire</a:t>
            </a:r>
            <a:r>
              <a:rPr lang="en-GB" sz="2800" dirty="0"/>
              <a:t> de </a:t>
            </a:r>
            <a:r>
              <a:rPr lang="en-GB" sz="2800" dirty="0" err="1"/>
              <a:t>cas</a:t>
            </a:r>
            <a:r>
              <a:rPr lang="en-GB" sz="2800" dirty="0"/>
              <a:t> pour répondre aux besoins de la SMSPS</a:t>
            </a:r>
            <a:endParaRPr lang="en-CA" sz="2800" dirty="0"/>
          </a:p>
        </p:txBody>
      </p:sp>
      <p:sp>
        <p:nvSpPr>
          <p:cNvPr id="6" name="TextBox 5">
            <a:extLst>
              <a:ext uri="{FF2B5EF4-FFF2-40B4-BE49-F238E27FC236}">
                <a16:creationId xmlns:a16="http://schemas.microsoft.com/office/drawing/2014/main" id="{D78CB6B3-0FF6-F196-F201-8B68B90256E1}"/>
              </a:ext>
            </a:extLst>
          </p:cNvPr>
          <p:cNvSpPr txBox="1"/>
          <p:nvPr/>
        </p:nvSpPr>
        <p:spPr>
          <a:xfrm>
            <a:off x="3870325" y="4677821"/>
            <a:ext cx="4248150" cy="707886"/>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Vrai ou faux ?</a:t>
            </a:r>
            <a:endParaRPr lang="en-BE" sz="4000" b="1"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E30E19EB-DDF3-DDB7-DB85-655CCEAC7B69}"/>
              </a:ext>
            </a:extLst>
          </p:cNvPr>
          <p:cNvGrpSpPr/>
          <p:nvPr/>
        </p:nvGrpSpPr>
        <p:grpSpPr>
          <a:xfrm>
            <a:off x="10228983" y="337468"/>
            <a:ext cx="1587872" cy="1368854"/>
            <a:chOff x="10228983" y="337468"/>
            <a:chExt cx="1587872" cy="1368854"/>
          </a:xfrm>
        </p:grpSpPr>
        <p:sp>
          <p:nvSpPr>
            <p:cNvPr id="14" name="Hexagon 13">
              <a:extLst>
                <a:ext uri="{FF2B5EF4-FFF2-40B4-BE49-F238E27FC236}">
                  <a16:creationId xmlns:a16="http://schemas.microsoft.com/office/drawing/2014/main" id="{6DDD22E9-A8D1-F4D7-75A9-4AB1E885872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5" name="Group 14">
              <a:extLst>
                <a:ext uri="{FF2B5EF4-FFF2-40B4-BE49-F238E27FC236}">
                  <a16:creationId xmlns:a16="http://schemas.microsoft.com/office/drawing/2014/main" id="{03AE96CA-99E1-5443-D3FD-4088AC7A2A1A}"/>
                </a:ext>
              </a:extLst>
            </p:cNvPr>
            <p:cNvGrpSpPr/>
            <p:nvPr/>
          </p:nvGrpSpPr>
          <p:grpSpPr>
            <a:xfrm>
              <a:off x="10621771" y="762700"/>
              <a:ext cx="562136" cy="634675"/>
              <a:chOff x="760175" y="830142"/>
              <a:chExt cx="867619" cy="979579"/>
            </a:xfrm>
          </p:grpSpPr>
          <p:sp>
            <p:nvSpPr>
              <p:cNvPr id="19" name="Rectangle 18">
                <a:extLst>
                  <a:ext uri="{FF2B5EF4-FFF2-40B4-BE49-F238E27FC236}">
                    <a16:creationId xmlns:a16="http://schemas.microsoft.com/office/drawing/2014/main" id="{FBA84C1F-89C3-ECA4-DF9A-3EEC23EE420E}"/>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64</a:t>
                </a:r>
              </a:p>
            </p:txBody>
          </p:sp>
          <p:sp>
            <p:nvSpPr>
              <p:cNvPr id="20" name="Rectangle 19">
                <a:extLst>
                  <a:ext uri="{FF2B5EF4-FFF2-40B4-BE49-F238E27FC236}">
                    <a16:creationId xmlns:a16="http://schemas.microsoft.com/office/drawing/2014/main" id="{34EB8D4B-88C8-452D-E38F-D8A5F3C39D0C}"/>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 name="Group 15">
              <a:extLst>
                <a:ext uri="{FF2B5EF4-FFF2-40B4-BE49-F238E27FC236}">
                  <a16:creationId xmlns:a16="http://schemas.microsoft.com/office/drawing/2014/main" id="{3C6BDAF0-D3BD-4DA0-2475-198ECBE0FD32}"/>
                </a:ext>
              </a:extLst>
            </p:cNvPr>
            <p:cNvGrpSpPr/>
            <p:nvPr/>
          </p:nvGrpSpPr>
          <p:grpSpPr>
            <a:xfrm>
              <a:off x="11325415" y="762701"/>
              <a:ext cx="182192" cy="634674"/>
              <a:chOff x="2121762" y="2323619"/>
              <a:chExt cx="200378" cy="825210"/>
            </a:xfrm>
          </p:grpSpPr>
          <p:sp>
            <p:nvSpPr>
              <p:cNvPr id="17" name="Isosceles Triangle 16">
                <a:extLst>
                  <a:ext uri="{FF2B5EF4-FFF2-40B4-BE49-F238E27FC236}">
                    <a16:creationId xmlns:a16="http://schemas.microsoft.com/office/drawing/2014/main" id="{2AE62D5B-BC25-ADFE-8519-3330F6E398EE}"/>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B93286E2-430B-5D74-8ADE-6104BBF7BF8C}"/>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21" name="Group 20">
            <a:extLst>
              <a:ext uri="{FF2B5EF4-FFF2-40B4-BE49-F238E27FC236}">
                <a16:creationId xmlns:a16="http://schemas.microsoft.com/office/drawing/2014/main" id="{1E4FF62B-9B67-071B-EAAC-A3B8A8C01D81}"/>
              </a:ext>
            </a:extLst>
          </p:cNvPr>
          <p:cNvGrpSpPr/>
          <p:nvPr/>
        </p:nvGrpSpPr>
        <p:grpSpPr>
          <a:xfrm>
            <a:off x="3646790" y="2283756"/>
            <a:ext cx="1709395" cy="1786222"/>
            <a:chOff x="7345680" y="2484120"/>
            <a:chExt cx="904240" cy="944880"/>
          </a:xfrm>
        </p:grpSpPr>
        <p:sp>
          <p:nvSpPr>
            <p:cNvPr id="22" name="Oval 21">
              <a:extLst>
                <a:ext uri="{FF2B5EF4-FFF2-40B4-BE49-F238E27FC236}">
                  <a16:creationId xmlns:a16="http://schemas.microsoft.com/office/drawing/2014/main" id="{5DAA3F02-83D8-6200-4A5F-31C5D11728BA}"/>
                </a:ext>
              </a:extLst>
            </p:cNvPr>
            <p:cNvSpPr/>
            <p:nvPr/>
          </p:nvSpPr>
          <p:spPr>
            <a:xfrm>
              <a:off x="7345680" y="2484120"/>
              <a:ext cx="904240" cy="9448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L-Shape 22">
              <a:extLst>
                <a:ext uri="{FF2B5EF4-FFF2-40B4-BE49-F238E27FC236}">
                  <a16:creationId xmlns:a16="http://schemas.microsoft.com/office/drawing/2014/main" id="{A73D6B60-A4BD-87FB-C642-4C30DE3048A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4" name="Group 23">
            <a:extLst>
              <a:ext uri="{FF2B5EF4-FFF2-40B4-BE49-F238E27FC236}">
                <a16:creationId xmlns:a16="http://schemas.microsoft.com/office/drawing/2014/main" id="{4EEDA3A4-E712-66F2-B036-9EF9184D5D24}"/>
              </a:ext>
            </a:extLst>
          </p:cNvPr>
          <p:cNvGrpSpPr/>
          <p:nvPr/>
        </p:nvGrpSpPr>
        <p:grpSpPr>
          <a:xfrm>
            <a:off x="6886228" y="2290909"/>
            <a:ext cx="1709395" cy="1786222"/>
            <a:chOff x="7090831" y="3731241"/>
            <a:chExt cx="904240" cy="944880"/>
          </a:xfrm>
        </p:grpSpPr>
        <p:sp>
          <p:nvSpPr>
            <p:cNvPr id="25" name="Oval 24">
              <a:extLst>
                <a:ext uri="{FF2B5EF4-FFF2-40B4-BE49-F238E27FC236}">
                  <a16:creationId xmlns:a16="http://schemas.microsoft.com/office/drawing/2014/main" id="{96F4861A-4AD1-9A36-C4C2-0279D47D95EC}"/>
                </a:ext>
              </a:extLst>
            </p:cNvPr>
            <p:cNvSpPr/>
            <p:nvPr/>
          </p:nvSpPr>
          <p:spPr>
            <a:xfrm>
              <a:off x="7090831" y="3731241"/>
              <a:ext cx="904240" cy="9448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Plus Sign 25">
              <a:extLst>
                <a:ext uri="{FF2B5EF4-FFF2-40B4-BE49-F238E27FC236}">
                  <a16:creationId xmlns:a16="http://schemas.microsoft.com/office/drawing/2014/main" id="{BAD4DAF6-0399-219D-4F21-64CFADD84BD3}"/>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164940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0A72D1-0D34-ECD9-EBBB-DF3FBA7065CD}"/>
              </a:ext>
            </a:extLst>
          </p:cNvPr>
          <p:cNvSpPr/>
          <p:nvPr/>
        </p:nvSpPr>
        <p:spPr>
          <a:xfrm>
            <a:off x="5612073" y="4400556"/>
            <a:ext cx="3591403"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8E64FB0F-7ABD-9515-B3E3-D42770FD61C2}"/>
              </a:ext>
            </a:extLst>
          </p:cNvPr>
          <p:cNvSpPr/>
          <p:nvPr/>
        </p:nvSpPr>
        <p:spPr>
          <a:xfrm>
            <a:off x="8615200" y="3991495"/>
            <a:ext cx="1401475"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BAD9C5EC-8B04-D554-A796-FEC74561E70D}"/>
              </a:ext>
            </a:extLst>
          </p:cNvPr>
          <p:cNvSpPr/>
          <p:nvPr/>
        </p:nvSpPr>
        <p:spPr>
          <a:xfrm>
            <a:off x="5556607" y="2690511"/>
            <a:ext cx="3943854" cy="4091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Objectif du module</a:t>
            </a:r>
          </a:p>
        </p:txBody>
      </p:sp>
      <p:sp>
        <p:nvSpPr>
          <p:cNvPr id="11" name="TextBox 10">
            <a:extLst>
              <a:ext uri="{FF2B5EF4-FFF2-40B4-BE49-F238E27FC236}">
                <a16:creationId xmlns:a16="http://schemas.microsoft.com/office/drawing/2014/main" id="{E24EEE1C-BE7F-4B6C-BA92-E8B3F36132B2}"/>
              </a:ext>
            </a:extLst>
          </p:cNvPr>
          <p:cNvSpPr txBox="1"/>
          <p:nvPr/>
        </p:nvSpPr>
        <p:spPr>
          <a:xfrm>
            <a:off x="5556607" y="1757041"/>
            <a:ext cx="4460228" cy="3539430"/>
          </a:xfrm>
          <a:prstGeom prst="rect">
            <a:avLst/>
          </a:prstGeom>
          <a:noFill/>
        </p:spPr>
        <p:txBody>
          <a:bodyPr wrap="square">
            <a:spAutoFit/>
          </a:bodyPr>
          <a:lstStyle/>
          <a:p>
            <a:pPr marL="0" indent="0">
              <a:buNone/>
            </a:pP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Donner l'occasion de mettre en pratique les compétences de base nécessaires aux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gestionnaires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de </a:t>
            </a:r>
            <a:r>
              <a:rPr lang="en-US" sz="2800" b="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cas</a:t>
            </a:r>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pour </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apporter un soutien psychosocial aux enfants.</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D070B0FF-E888-A192-BEC6-B97C2A240892}"/>
              </a:ext>
            </a:extLst>
          </p:cNvPr>
          <p:cNvGrpSpPr/>
          <p:nvPr/>
        </p:nvGrpSpPr>
        <p:grpSpPr>
          <a:xfrm>
            <a:off x="10016835" y="4980816"/>
            <a:ext cx="1586657" cy="1393884"/>
            <a:chOff x="9166317" y="3968794"/>
            <a:chExt cx="2569105" cy="2256969"/>
          </a:xfrm>
        </p:grpSpPr>
        <p:sp>
          <p:nvSpPr>
            <p:cNvPr id="2" name="Heart 1">
              <a:extLst>
                <a:ext uri="{FF2B5EF4-FFF2-40B4-BE49-F238E27FC236}">
                  <a16:creationId xmlns:a16="http://schemas.microsoft.com/office/drawing/2014/main" id="{385F2C9D-FF30-3BA7-4A27-B752FFF465B7}"/>
                </a:ext>
              </a:extLst>
            </p:cNvPr>
            <p:cNvSpPr/>
            <p:nvPr/>
          </p:nvSpPr>
          <p:spPr>
            <a:xfrm>
              <a:off x="9166317" y="3968794"/>
              <a:ext cx="2569105" cy="2256969"/>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3" name="L-Shape 2">
              <a:extLst>
                <a:ext uri="{FF2B5EF4-FFF2-40B4-BE49-F238E27FC236}">
                  <a16:creationId xmlns:a16="http://schemas.microsoft.com/office/drawing/2014/main" id="{4AF7EA7A-CF4D-088A-C6B9-0644C314A459}"/>
                </a:ext>
              </a:extLst>
            </p:cNvPr>
            <p:cNvSpPr/>
            <p:nvPr/>
          </p:nvSpPr>
          <p:spPr>
            <a:xfrm rot="18361091">
              <a:off x="10044163" y="4875470"/>
              <a:ext cx="1004913" cy="485369"/>
            </a:xfrm>
            <a:prstGeom prst="corner">
              <a:avLst>
                <a:gd name="adj1" fmla="val 42208"/>
                <a:gd name="adj2" fmla="val 4335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5DA22-4501-EB69-8411-B157BB17B434}"/>
              </a:ext>
            </a:extLst>
          </p:cNvPr>
          <p:cNvSpPr>
            <a:spLocks noGrp="1"/>
          </p:cNvSpPr>
          <p:nvPr>
            <p:ph type="title"/>
          </p:nvPr>
        </p:nvSpPr>
        <p:spPr/>
        <p:txBody>
          <a:bodyPr>
            <a:normAutofit fontScale="90000"/>
          </a:bodyPr>
          <a:lstStyle/>
          <a:p>
            <a:r>
              <a:rPr lang="en-GB" dirty="0" err="1"/>
              <a:t>Rôle</a:t>
            </a:r>
            <a:r>
              <a:rPr lang="en-GB" dirty="0"/>
              <a:t> du </a:t>
            </a:r>
            <a:r>
              <a:rPr lang="en-GB" dirty="0" err="1"/>
              <a:t>gestionnaire</a:t>
            </a:r>
            <a:r>
              <a:rPr lang="en-GB" dirty="0"/>
              <a:t> de </a:t>
            </a:r>
            <a:r>
              <a:rPr lang="en-GB" dirty="0" err="1"/>
              <a:t>cas</a:t>
            </a:r>
            <a:r>
              <a:rPr lang="en-GB" dirty="0"/>
              <a:t> pour répondre aux besoins de la SMSPS</a:t>
            </a:r>
            <a:endParaRPr lang="en-BE" dirty="0"/>
          </a:p>
        </p:txBody>
      </p:sp>
      <p:sp>
        <p:nvSpPr>
          <p:cNvPr id="4" name="TextBox 3">
            <a:extLst>
              <a:ext uri="{FF2B5EF4-FFF2-40B4-BE49-F238E27FC236}">
                <a16:creationId xmlns:a16="http://schemas.microsoft.com/office/drawing/2014/main" id="{302D7B4B-C4FF-BB29-0535-275667C3B641}"/>
              </a:ext>
            </a:extLst>
          </p:cNvPr>
          <p:cNvSpPr txBox="1"/>
          <p:nvPr/>
        </p:nvSpPr>
        <p:spPr>
          <a:xfrm>
            <a:off x="8248749" y="1733773"/>
            <a:ext cx="3031281" cy="2932085"/>
          </a:xfrm>
          <a:prstGeom prst="rect">
            <a:avLst/>
          </a:prstGeom>
          <a:noFill/>
        </p:spPr>
        <p:txBody>
          <a:bodyPr wrap="square">
            <a:spAutoFit/>
          </a:bodyPr>
          <a:lstStyle/>
          <a:p>
            <a:pPr rtl="0" eaLnBrk="1" fontAlgn="t" latinLnBrk="0" hangingPunct="1">
              <a:lnSpc>
                <a:spcPct val="107000"/>
              </a:lnSpc>
              <a:spcBef>
                <a:spcPts val="0"/>
              </a:spcBef>
              <a:spcAft>
                <a:spcPts val="800"/>
              </a:spcAft>
            </a:pPr>
            <a:r>
              <a:rPr lang="en-GB" sz="2000" b="1" i="0" u="none" strike="noStrike" dirty="0">
                <a:effectLst/>
                <a:latin typeface="Arial" panose="020B0604020202020204" pitchFamily="34" charset="0"/>
                <a:cs typeface="Arial" panose="020B0604020202020204" pitchFamily="34" charset="0"/>
              </a:rPr>
              <a:t>PAS </a:t>
            </a:r>
            <a:r>
              <a:rPr lang="en-GB" sz="2000" b="1" dirty="0">
                <a:latin typeface="Arial" panose="020B0604020202020204" pitchFamily="34" charset="0"/>
                <a:cs typeface="Arial" panose="020B0604020202020204" pitchFamily="34" charset="0"/>
              </a:rPr>
              <a:t>le</a:t>
            </a:r>
            <a:r>
              <a:rPr lang="en-GB" sz="2000" b="1" i="0" u="none" strike="noStrike" dirty="0">
                <a:effectLst/>
                <a:latin typeface="Arial" panose="020B0604020202020204" pitchFamily="34" charset="0"/>
                <a:cs typeface="Arial" panose="020B0604020202020204" pitchFamily="34" charset="0"/>
              </a:rPr>
              <a:t> rôle de </a:t>
            </a:r>
            <a:r>
              <a:rPr lang="en-GB" sz="2000" b="1" i="0" u="none" strike="noStrike" dirty="0" err="1">
                <a:effectLst/>
                <a:latin typeface="Arial" panose="020B0604020202020204" pitchFamily="34" charset="0"/>
                <a:cs typeface="Arial" panose="020B0604020202020204" pitchFamily="34" charset="0"/>
              </a:rPr>
              <a:t>gestionnaire</a:t>
            </a:r>
            <a:r>
              <a:rPr lang="en-GB" sz="2000" b="1" i="0" u="none" strike="noStrike" dirty="0">
                <a:effectLst/>
                <a:latin typeface="Arial" panose="020B0604020202020204" pitchFamily="34" charset="0"/>
                <a:cs typeface="Arial" panose="020B0604020202020204" pitchFamily="34" charset="0"/>
              </a:rPr>
              <a:t> de </a:t>
            </a:r>
            <a:r>
              <a:rPr lang="en-GB" sz="2000" b="1" i="0" u="none" strike="noStrike" dirty="0" err="1">
                <a:effectLst/>
                <a:latin typeface="Arial" panose="020B0604020202020204" pitchFamily="34" charset="0"/>
                <a:cs typeface="Arial" panose="020B0604020202020204" pitchFamily="34" charset="0"/>
              </a:rPr>
              <a:t>cas</a:t>
            </a:r>
            <a:endParaRPr lang="en-GB" sz="2000" b="1" i="0" u="none" strike="noStrike" dirty="0">
              <a:effectLst/>
              <a:latin typeface="Arial" panose="020B0604020202020204" pitchFamily="34" charset="0"/>
              <a:cs typeface="Arial" panose="020B0604020202020204" pitchFamily="34" charset="0"/>
            </a:endParaRP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dirty="0">
                <a:latin typeface="Arial" panose="020B0604020202020204" pitchFamily="34" charset="0"/>
                <a:cs typeface="Arial" panose="020B0604020202020204" pitchFamily="34" charset="0"/>
              </a:rPr>
              <a:t>Diagnostiquer un enfant </a:t>
            </a: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dirty="0">
                <a:latin typeface="Arial" panose="020B0604020202020204" pitchFamily="34" charset="0"/>
                <a:cs typeface="Arial" panose="020B0604020202020204" pitchFamily="34" charset="0"/>
              </a:rPr>
              <a:t>Fournir des interventions spécialisées de la SMSPS</a:t>
            </a:r>
          </a:p>
        </p:txBody>
      </p:sp>
      <p:grpSp>
        <p:nvGrpSpPr>
          <p:cNvPr id="3" name="Group 2">
            <a:extLst>
              <a:ext uri="{FF2B5EF4-FFF2-40B4-BE49-F238E27FC236}">
                <a16:creationId xmlns:a16="http://schemas.microsoft.com/office/drawing/2014/main" id="{18751846-F485-F73C-4978-A30C9B6D2A5B}"/>
              </a:ext>
            </a:extLst>
          </p:cNvPr>
          <p:cNvGrpSpPr/>
          <p:nvPr/>
        </p:nvGrpSpPr>
        <p:grpSpPr>
          <a:xfrm>
            <a:off x="5769768" y="1857209"/>
            <a:ext cx="1877926" cy="3671775"/>
            <a:chOff x="5102983" y="1330093"/>
            <a:chExt cx="553581" cy="1082378"/>
          </a:xfrm>
          <a:solidFill>
            <a:schemeClr val="accent4">
              <a:lumMod val="60000"/>
              <a:lumOff val="40000"/>
            </a:schemeClr>
          </a:solidFill>
        </p:grpSpPr>
        <p:grpSp>
          <p:nvGrpSpPr>
            <p:cNvPr id="5" name="Group 4">
              <a:extLst>
                <a:ext uri="{FF2B5EF4-FFF2-40B4-BE49-F238E27FC236}">
                  <a16:creationId xmlns:a16="http://schemas.microsoft.com/office/drawing/2014/main" id="{E4E0454D-F069-DAA2-D535-E9E85A0D3336}"/>
                </a:ext>
              </a:extLst>
            </p:cNvPr>
            <p:cNvGrpSpPr/>
            <p:nvPr/>
          </p:nvGrpSpPr>
          <p:grpSpPr>
            <a:xfrm>
              <a:off x="5157952" y="1808115"/>
              <a:ext cx="241654" cy="277569"/>
              <a:chOff x="2968390" y="1782471"/>
              <a:chExt cx="241654" cy="277569"/>
            </a:xfrm>
            <a:grpFill/>
          </p:grpSpPr>
          <p:sp>
            <p:nvSpPr>
              <p:cNvPr id="13" name="Round Same Side Corner Rectangle 25">
                <a:extLst>
                  <a:ext uri="{FF2B5EF4-FFF2-40B4-BE49-F238E27FC236}">
                    <a16:creationId xmlns:a16="http://schemas.microsoft.com/office/drawing/2014/main" id="{0584A815-9986-4091-2AB7-053C9EC1ABC6}"/>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ound Same Side Corner Rectangle 26">
                <a:extLst>
                  <a:ext uri="{FF2B5EF4-FFF2-40B4-BE49-F238E27FC236}">
                    <a16:creationId xmlns:a16="http://schemas.microsoft.com/office/drawing/2014/main" id="{82083ED4-B3A4-08BD-A852-70F8790CB5D7}"/>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 name="Rectangle 5">
              <a:extLst>
                <a:ext uri="{FF2B5EF4-FFF2-40B4-BE49-F238E27FC236}">
                  <a16:creationId xmlns:a16="http://schemas.microsoft.com/office/drawing/2014/main" id="{734ACC56-D108-D3AD-3EA1-3AC36835DECB}"/>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Round Same Side Corner Rectangle 26">
              <a:extLst>
                <a:ext uri="{FF2B5EF4-FFF2-40B4-BE49-F238E27FC236}">
                  <a16:creationId xmlns:a16="http://schemas.microsoft.com/office/drawing/2014/main" id="{B8C7BE3B-D078-DF56-6C87-2027F93F3365}"/>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8" name="Straight Arrow Connector 7">
              <a:extLst>
                <a:ext uri="{FF2B5EF4-FFF2-40B4-BE49-F238E27FC236}">
                  <a16:creationId xmlns:a16="http://schemas.microsoft.com/office/drawing/2014/main" id="{5B9B28C7-46F4-B033-89B6-7D6ED1D1B06F}"/>
                </a:ext>
              </a:extLst>
            </p:cNvPr>
            <p:cNvCxnSpPr>
              <a:cxnSpLocks/>
            </p:cNvCxnSpPr>
            <p:nvPr/>
          </p:nvCxnSpPr>
          <p:spPr>
            <a:xfrm flipH="1">
              <a:off x="5175388" y="1694718"/>
              <a:ext cx="74812" cy="109302"/>
            </a:xfrm>
            <a:prstGeom prst="straightConnector1">
              <a:avLst/>
            </a:prstGeom>
            <a:grpFill/>
            <a:ln w="28575">
              <a:solidFill>
                <a:schemeClr val="accent4">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D4ABF94-3FED-80B0-0652-A9F7B7E58C48}"/>
                </a:ext>
              </a:extLst>
            </p:cNvPr>
            <p:cNvGrpSpPr/>
            <p:nvPr/>
          </p:nvGrpSpPr>
          <p:grpSpPr>
            <a:xfrm>
              <a:off x="5332523" y="1330093"/>
              <a:ext cx="324041" cy="1082378"/>
              <a:chOff x="4200727" y="1302447"/>
              <a:chExt cx="269696" cy="900853"/>
            </a:xfrm>
            <a:grpFill/>
          </p:grpSpPr>
          <p:sp>
            <p:nvSpPr>
              <p:cNvPr id="11" name="Round Same Side Corner Rectangle 23">
                <a:extLst>
                  <a:ext uri="{FF2B5EF4-FFF2-40B4-BE49-F238E27FC236}">
                    <a16:creationId xmlns:a16="http://schemas.microsoft.com/office/drawing/2014/main" id="{D830EFE2-BF02-5FC4-2A08-B2FD20B857A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A6D3E4F-3FE5-2653-9BD3-4AC86E480742}"/>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5" name="TextBox 14">
            <a:extLst>
              <a:ext uri="{FF2B5EF4-FFF2-40B4-BE49-F238E27FC236}">
                <a16:creationId xmlns:a16="http://schemas.microsoft.com/office/drawing/2014/main" id="{785FBC74-CE4A-FA5B-5E25-B39642AF2575}"/>
              </a:ext>
            </a:extLst>
          </p:cNvPr>
          <p:cNvSpPr txBox="1"/>
          <p:nvPr/>
        </p:nvSpPr>
        <p:spPr>
          <a:xfrm>
            <a:off x="911970" y="1733773"/>
            <a:ext cx="4726830" cy="4125232"/>
          </a:xfrm>
          <a:prstGeom prst="rect">
            <a:avLst/>
          </a:prstGeom>
          <a:noFill/>
        </p:spPr>
        <p:txBody>
          <a:bodyPr wrap="square">
            <a:spAutoFit/>
          </a:bodyPr>
          <a:lstStyle/>
          <a:p>
            <a:pPr rtl="0" eaLnBrk="1" fontAlgn="t" latinLnBrk="0" hangingPunct="1">
              <a:lnSpc>
                <a:spcPct val="107000"/>
              </a:lnSpc>
              <a:spcBef>
                <a:spcPts val="0"/>
              </a:spcBef>
              <a:spcAft>
                <a:spcPts val="800"/>
              </a:spcAft>
            </a:pPr>
            <a:r>
              <a:rPr lang="en-GB" sz="2000" b="1" dirty="0" err="1">
                <a:latin typeface="Arial" panose="020B0604020202020204" pitchFamily="34" charset="0"/>
                <a:cs typeface="Arial" panose="020B0604020202020204" pitchFamily="34" charset="0"/>
              </a:rPr>
              <a:t>Rôle</a:t>
            </a:r>
            <a:r>
              <a:rPr lang="en-GB" sz="2000" b="1" dirty="0">
                <a:latin typeface="Arial" panose="020B0604020202020204" pitchFamily="34" charset="0"/>
                <a:cs typeface="Arial" panose="020B0604020202020204" pitchFamily="34" charset="0"/>
              </a:rPr>
              <a:t> du </a:t>
            </a:r>
            <a:r>
              <a:rPr lang="en-GB" sz="2000" b="1" dirty="0" err="1">
                <a:latin typeface="Arial" panose="020B0604020202020204" pitchFamily="34" charset="0"/>
                <a:cs typeface="Arial" panose="020B0604020202020204" pitchFamily="34" charset="0"/>
              </a:rPr>
              <a:t>gestionnaire</a:t>
            </a:r>
            <a:r>
              <a:rPr lang="en-GB" sz="2000" b="1" dirty="0">
                <a:latin typeface="Arial" panose="020B0604020202020204" pitchFamily="34" charset="0"/>
                <a:cs typeface="Arial" panose="020B0604020202020204" pitchFamily="34" charset="0"/>
              </a:rPr>
              <a:t> de </a:t>
            </a:r>
            <a:r>
              <a:rPr lang="en-GB" sz="2000" b="1" dirty="0" err="1">
                <a:latin typeface="Arial" panose="020B0604020202020204" pitchFamily="34" charset="0"/>
                <a:cs typeface="Arial" panose="020B0604020202020204" pitchFamily="34" charset="0"/>
              </a:rPr>
              <a:t>cas</a:t>
            </a:r>
            <a:endParaRPr lang="en-GB" sz="2000" b="1" i="0" u="none" strike="noStrike" dirty="0">
              <a:effectLst/>
              <a:latin typeface="Arial" panose="020B0604020202020204" pitchFamily="34" charset="0"/>
              <a:cs typeface="Arial" panose="020B0604020202020204" pitchFamily="34" charset="0"/>
            </a:endParaRP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b="0" i="0" u="none" strike="noStrike" dirty="0">
                <a:effectLst/>
                <a:latin typeface="Arial" panose="020B0604020202020204" pitchFamily="34" charset="0"/>
                <a:cs typeface="Arial" panose="020B0604020202020204" pitchFamily="34" charset="0"/>
              </a:rPr>
              <a:t>Travailler avec le réseau de l'enfant pour soutenir sa santé mentale.</a:t>
            </a: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b="0" i="0" u="none" strike="noStrike" dirty="0">
                <a:effectLst/>
                <a:latin typeface="Arial" panose="020B0604020202020204" pitchFamily="34" charset="0"/>
                <a:cs typeface="Arial" panose="020B0604020202020204" pitchFamily="34" charset="0"/>
              </a:rPr>
              <a:t>Renforcer le lien de l'enfant avec son environnement protecteur (famille, communauté) </a:t>
            </a: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b="0" i="0" u="none" strike="noStrike" dirty="0">
                <a:effectLst/>
                <a:latin typeface="Arial" panose="020B0604020202020204" pitchFamily="34" charset="0"/>
                <a:cs typeface="Arial" panose="020B0604020202020204" pitchFamily="34" charset="0"/>
              </a:rPr>
              <a:t>Garantir l'accès aux services de base et à la sécurité</a:t>
            </a:r>
          </a:p>
          <a:p>
            <a:pPr marL="342900" indent="-342900" rtl="0" eaLnBrk="1" fontAlgn="t" latinLnBrk="0" hangingPunct="1">
              <a:lnSpc>
                <a:spcPct val="107000"/>
              </a:lnSpc>
              <a:spcBef>
                <a:spcPts val="0"/>
              </a:spcBef>
              <a:spcAft>
                <a:spcPts val="800"/>
              </a:spcAft>
              <a:buFont typeface="Arial" panose="020B0604020202020204" pitchFamily="34" charset="0"/>
              <a:buChar char="•"/>
            </a:pPr>
            <a:r>
              <a:rPr lang="en-GB" sz="2000" dirty="0" err="1">
                <a:latin typeface="Arial" panose="020B0604020202020204" pitchFamily="34" charset="0"/>
                <a:cs typeface="Arial" panose="020B0604020202020204" pitchFamily="34" charset="0"/>
              </a:rPr>
              <a:t>Orienter</a:t>
            </a:r>
            <a:r>
              <a:rPr lang="en-GB" sz="2000" dirty="0">
                <a:latin typeface="Arial" panose="020B0604020202020204" pitchFamily="34" charset="0"/>
                <a:cs typeface="Arial" panose="020B0604020202020204" pitchFamily="34" charset="0"/>
              </a:rPr>
              <a:t> l'enfant vers les prestataires de services de la SMSPS si nécessaire.</a:t>
            </a:r>
            <a:endParaRPr lang="en-GB" sz="2000" b="0" i="0" u="none" strike="noStrike"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6798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0685889D-22E6-25E9-B1FE-085BB505EB3D}"/>
              </a:ext>
            </a:extLst>
          </p:cNvPr>
          <p:cNvSpPr/>
          <p:nvPr/>
        </p:nvSpPr>
        <p:spPr>
          <a:xfrm>
            <a:off x="5407817" y="1955611"/>
            <a:ext cx="6096000" cy="362857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578F3B-7BA1-F37E-A771-F3ABBD9539B5}"/>
              </a:ext>
            </a:extLst>
          </p:cNvPr>
          <p:cNvSpPr>
            <a:spLocks noGrp="1"/>
          </p:cNvSpPr>
          <p:nvPr>
            <p:ph type="title"/>
          </p:nvPr>
        </p:nvSpPr>
        <p:spPr/>
        <p:txBody>
          <a:bodyPr>
            <a:normAutofit/>
          </a:bodyPr>
          <a:lstStyle/>
          <a:p>
            <a:r>
              <a:rPr lang="en-GB" dirty="0"/>
              <a:t>Parents ou soignants en détresse</a:t>
            </a:r>
            <a:endParaRPr lang="en-BE" dirty="0"/>
          </a:p>
        </p:txBody>
      </p:sp>
      <p:sp>
        <p:nvSpPr>
          <p:cNvPr id="3" name="TextBox 2">
            <a:extLst>
              <a:ext uri="{FF2B5EF4-FFF2-40B4-BE49-F238E27FC236}">
                <a16:creationId xmlns:a16="http://schemas.microsoft.com/office/drawing/2014/main" id="{09184ED7-157E-6AA3-8472-C6DA3C91F593}"/>
              </a:ext>
            </a:extLst>
          </p:cNvPr>
          <p:cNvSpPr txBox="1"/>
          <p:nvPr/>
        </p:nvSpPr>
        <p:spPr>
          <a:xfrm>
            <a:off x="5772115" y="2393344"/>
            <a:ext cx="5257800" cy="400110"/>
          </a:xfrm>
          <a:prstGeom prst="rect">
            <a:avLst/>
          </a:prstGeom>
          <a:noFill/>
        </p:spPr>
        <p:txBody>
          <a:bodyPr wrap="square" rtlCol="0">
            <a:spAutoFit/>
          </a:bodyPr>
          <a:lstStyle/>
          <a:p>
            <a:pPr marL="0" indent="0" algn="ctr">
              <a:buFont typeface="Wingdings" panose="05000000000000000000" pitchFamily="2" charset="2"/>
              <a:buNone/>
            </a:pPr>
            <a:r>
              <a:rPr lang="en-GB" sz="2000" dirty="0">
                <a:latin typeface="Arial" panose="020B0604020202020204" pitchFamily="34" charset="0"/>
                <a:cs typeface="Arial" panose="020B0604020202020204" pitchFamily="34" charset="0"/>
              </a:rPr>
              <a:t>Détresse des parents ou des soignants</a:t>
            </a:r>
          </a:p>
        </p:txBody>
      </p:sp>
      <p:sp>
        <p:nvSpPr>
          <p:cNvPr id="4" name="TextBox 3">
            <a:extLst>
              <a:ext uri="{FF2B5EF4-FFF2-40B4-BE49-F238E27FC236}">
                <a16:creationId xmlns:a16="http://schemas.microsoft.com/office/drawing/2014/main" id="{1E9C7FEB-3FE4-596F-8CD2-1EAA480B411A}"/>
              </a:ext>
            </a:extLst>
          </p:cNvPr>
          <p:cNvSpPr txBox="1"/>
          <p:nvPr/>
        </p:nvSpPr>
        <p:spPr>
          <a:xfrm>
            <a:off x="954339" y="4459712"/>
            <a:ext cx="4019550" cy="954107"/>
          </a:xfrm>
          <a:prstGeom prst="rect">
            <a:avLst/>
          </a:prstGeom>
          <a:noFill/>
        </p:spPr>
        <p:txBody>
          <a:bodyPr wrap="square" rtlCol="0">
            <a:spAutoFit/>
          </a:bodyPr>
          <a:lstStyle/>
          <a:p>
            <a:pPr marL="0" indent="0">
              <a:buFont typeface="Wingdings" panose="05000000000000000000" pitchFamily="2" charset="2"/>
              <a:buNone/>
            </a:pPr>
            <a:r>
              <a:rPr lang="en-US" sz="2800" b="1" dirty="0">
                <a:effectLst/>
                <a:latin typeface="Arial" panose="020B0604020202020204" pitchFamily="34" charset="0"/>
                <a:cs typeface="Arial" panose="020B0604020202020204" pitchFamily="34" charset="0"/>
              </a:rPr>
              <a:t>Les enfants absorbent les émotions de leurs parents</a:t>
            </a:r>
            <a:endParaRPr lang="en-GB" sz="3600" b="1"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A6306DA6-A98A-6618-E227-2DEEFDCB37BE}"/>
              </a:ext>
            </a:extLst>
          </p:cNvPr>
          <p:cNvGrpSpPr/>
          <p:nvPr/>
        </p:nvGrpSpPr>
        <p:grpSpPr>
          <a:xfrm>
            <a:off x="1582193" y="2218034"/>
            <a:ext cx="2763842" cy="1747328"/>
            <a:chOff x="1807246" y="2222206"/>
            <a:chExt cx="2763842" cy="1747328"/>
          </a:xfrm>
        </p:grpSpPr>
        <p:sp>
          <p:nvSpPr>
            <p:cNvPr id="20" name="Rectangle: Rounded Corners 19">
              <a:extLst>
                <a:ext uri="{FF2B5EF4-FFF2-40B4-BE49-F238E27FC236}">
                  <a16:creationId xmlns:a16="http://schemas.microsoft.com/office/drawing/2014/main" id="{5576FBF7-572D-E979-9FED-DBEE1DE2A13E}"/>
                </a:ext>
              </a:extLst>
            </p:cNvPr>
            <p:cNvSpPr/>
            <p:nvPr/>
          </p:nvSpPr>
          <p:spPr>
            <a:xfrm rot="731057">
              <a:off x="1923138" y="2459182"/>
              <a:ext cx="2647950" cy="1510352"/>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Rounded Corners 6">
              <a:extLst>
                <a:ext uri="{FF2B5EF4-FFF2-40B4-BE49-F238E27FC236}">
                  <a16:creationId xmlns:a16="http://schemas.microsoft.com/office/drawing/2014/main" id="{53E65FDB-63DE-86C7-8FA9-5D3F407CB045}"/>
                </a:ext>
              </a:extLst>
            </p:cNvPr>
            <p:cNvSpPr/>
            <p:nvPr/>
          </p:nvSpPr>
          <p:spPr>
            <a:xfrm rot="731057">
              <a:off x="1807246" y="2222206"/>
              <a:ext cx="2647950" cy="1510352"/>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CA9A0BD5-07A9-F514-6AE1-120D8653154B}"/>
                </a:ext>
              </a:extLst>
            </p:cNvPr>
            <p:cNvSpPr/>
            <p:nvPr/>
          </p:nvSpPr>
          <p:spPr>
            <a:xfrm>
              <a:off x="2171700" y="2260600"/>
              <a:ext cx="127000" cy="127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8B9AD141-8087-547F-5F7B-7A86F9AA80D0}"/>
                </a:ext>
              </a:extLst>
            </p:cNvPr>
            <p:cNvSpPr/>
            <p:nvPr/>
          </p:nvSpPr>
          <p:spPr>
            <a:xfrm>
              <a:off x="2298699" y="2470149"/>
              <a:ext cx="218267" cy="21826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96AFE6F7-2E79-4D0F-FF88-4C51C80A6907}"/>
                </a:ext>
              </a:extLst>
            </p:cNvPr>
            <p:cNvSpPr/>
            <p:nvPr/>
          </p:nvSpPr>
          <p:spPr>
            <a:xfrm>
              <a:off x="3137980" y="2470149"/>
              <a:ext cx="218267" cy="21826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B669DDEB-BFD8-9DC7-7936-05440FB2051F}"/>
                </a:ext>
              </a:extLst>
            </p:cNvPr>
            <p:cNvSpPr/>
            <p:nvPr/>
          </p:nvSpPr>
          <p:spPr>
            <a:xfrm>
              <a:off x="2718881" y="2953165"/>
              <a:ext cx="157670" cy="15767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60171EB9-E05A-A234-AD31-228DD2821A17}"/>
                </a:ext>
              </a:extLst>
            </p:cNvPr>
            <p:cNvSpPr/>
            <p:nvPr/>
          </p:nvSpPr>
          <p:spPr>
            <a:xfrm>
              <a:off x="3277412" y="3271330"/>
              <a:ext cx="157670" cy="15767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1FBC7339-B7AF-D9BC-DA4C-4EA783328AB5}"/>
                </a:ext>
              </a:extLst>
            </p:cNvPr>
            <p:cNvSpPr/>
            <p:nvPr/>
          </p:nvSpPr>
          <p:spPr>
            <a:xfrm>
              <a:off x="2007783" y="2983835"/>
              <a:ext cx="127000" cy="127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5B456AD-715C-8C08-1CC3-BED468F2E712}"/>
                </a:ext>
              </a:extLst>
            </p:cNvPr>
            <p:cNvSpPr/>
            <p:nvPr/>
          </p:nvSpPr>
          <p:spPr>
            <a:xfrm>
              <a:off x="3626931" y="2745862"/>
              <a:ext cx="157670" cy="15767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D9AF1A4D-DE06-A830-AD5F-A89D2477F8E5}"/>
                </a:ext>
              </a:extLst>
            </p:cNvPr>
            <p:cNvSpPr/>
            <p:nvPr/>
          </p:nvSpPr>
          <p:spPr>
            <a:xfrm>
              <a:off x="2718881" y="3350165"/>
              <a:ext cx="127000" cy="127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7D300A05-397B-3007-633D-F45FF8503833}"/>
                </a:ext>
              </a:extLst>
            </p:cNvPr>
            <p:cNvSpPr/>
            <p:nvPr/>
          </p:nvSpPr>
          <p:spPr>
            <a:xfrm>
              <a:off x="2845881" y="2400430"/>
              <a:ext cx="127000" cy="127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2D5FD085-27D3-D13C-9D90-FAF7491AF0D0}"/>
                </a:ext>
              </a:extLst>
            </p:cNvPr>
            <p:cNvSpPr/>
            <p:nvPr/>
          </p:nvSpPr>
          <p:spPr>
            <a:xfrm>
              <a:off x="4153581" y="2645870"/>
              <a:ext cx="157670" cy="15767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6636FCB0-3022-2386-62C7-23BC5EA48669}"/>
                </a:ext>
              </a:extLst>
            </p:cNvPr>
            <p:cNvSpPr/>
            <p:nvPr/>
          </p:nvSpPr>
          <p:spPr>
            <a:xfrm>
              <a:off x="3903093" y="3490420"/>
              <a:ext cx="157670" cy="15767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A24580B5-F8CC-C966-18C8-84BE44D8EACC}"/>
                </a:ext>
              </a:extLst>
            </p:cNvPr>
            <p:cNvSpPr/>
            <p:nvPr/>
          </p:nvSpPr>
          <p:spPr>
            <a:xfrm>
              <a:off x="3705766" y="3110835"/>
              <a:ext cx="218267" cy="218267"/>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TextBox 22">
            <a:extLst>
              <a:ext uri="{FF2B5EF4-FFF2-40B4-BE49-F238E27FC236}">
                <a16:creationId xmlns:a16="http://schemas.microsoft.com/office/drawing/2014/main" id="{549CCA68-ACFC-4CC9-056C-9655BDCCCB13}"/>
              </a:ext>
            </a:extLst>
          </p:cNvPr>
          <p:cNvSpPr txBox="1"/>
          <p:nvPr/>
        </p:nvSpPr>
        <p:spPr>
          <a:xfrm>
            <a:off x="5772115" y="3730481"/>
            <a:ext cx="2628900" cy="1323439"/>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Impact négatif sur le bien-être émotionnel et les problèmes de comportement des enfants. </a:t>
            </a:r>
          </a:p>
        </p:txBody>
      </p:sp>
      <p:sp>
        <p:nvSpPr>
          <p:cNvPr id="24" name="TextBox 23">
            <a:extLst>
              <a:ext uri="{FF2B5EF4-FFF2-40B4-BE49-F238E27FC236}">
                <a16:creationId xmlns:a16="http://schemas.microsoft.com/office/drawing/2014/main" id="{943DC2F6-7D46-FA4F-C534-9EC50D3622E4}"/>
              </a:ext>
            </a:extLst>
          </p:cNvPr>
          <p:cNvSpPr txBox="1"/>
          <p:nvPr/>
        </p:nvSpPr>
        <p:spPr>
          <a:xfrm>
            <a:off x="8742285" y="3698158"/>
            <a:ext cx="2493951" cy="1323439"/>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Risque accru pour l'enfant de développer ses propres problèmes de santé mentale.</a:t>
            </a:r>
          </a:p>
        </p:txBody>
      </p:sp>
      <p:cxnSp>
        <p:nvCxnSpPr>
          <p:cNvPr id="26" name="Connector: Curved 25">
            <a:extLst>
              <a:ext uri="{FF2B5EF4-FFF2-40B4-BE49-F238E27FC236}">
                <a16:creationId xmlns:a16="http://schemas.microsoft.com/office/drawing/2014/main" id="{56714611-EC62-80AF-C31C-7EEC357E5DD7}"/>
              </a:ext>
            </a:extLst>
          </p:cNvPr>
          <p:cNvCxnSpPr>
            <a:stCxn id="3" idx="2"/>
            <a:endCxn id="23" idx="0"/>
          </p:cNvCxnSpPr>
          <p:nvPr/>
        </p:nvCxnSpPr>
        <p:spPr>
          <a:xfrm rot="5400000">
            <a:off x="7275277" y="2604742"/>
            <a:ext cx="937027" cy="1314450"/>
          </a:xfrm>
          <a:prstGeom prst="curvedConnector3">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onnector: Curved 27">
            <a:extLst>
              <a:ext uri="{FF2B5EF4-FFF2-40B4-BE49-F238E27FC236}">
                <a16:creationId xmlns:a16="http://schemas.microsoft.com/office/drawing/2014/main" id="{8AC0A020-54F3-01F2-0DED-C98D90A7CC53}"/>
              </a:ext>
            </a:extLst>
          </p:cNvPr>
          <p:cNvCxnSpPr>
            <a:stCxn id="3" idx="2"/>
            <a:endCxn id="24" idx="0"/>
          </p:cNvCxnSpPr>
          <p:nvPr/>
        </p:nvCxnSpPr>
        <p:spPr>
          <a:xfrm rot="16200000" flipH="1">
            <a:off x="8742786" y="2451683"/>
            <a:ext cx="904704" cy="1588246"/>
          </a:xfrm>
          <a:prstGeom prst="curvedConnector3">
            <a:avLst/>
          </a:prstGeom>
          <a:ln w="381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27572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3305779-3597-84D3-1851-5C6B8C32DF0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Diapositive supplémentaire pour les notes de l'animateur</a:t>
            </a:r>
            <a:endParaRPr lang="en-CA" sz="5400" b="1" dirty="0">
              <a:solidFill>
                <a:schemeClr val="bg1">
                  <a:lumMod val="75000"/>
                </a:schemeClr>
              </a:solidFill>
            </a:endParaRPr>
          </a:p>
        </p:txBody>
      </p:sp>
    </p:spTree>
    <p:extLst>
      <p:ext uri="{BB962C8B-B14F-4D97-AF65-F5344CB8AC3E}">
        <p14:creationId xmlns:p14="http://schemas.microsoft.com/office/powerpoint/2010/main" val="35956849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Principaux points d'apprentissage</a:t>
            </a:r>
          </a:p>
        </p:txBody>
      </p:sp>
      <p:sp>
        <p:nvSpPr>
          <p:cNvPr id="31" name="TextBox 30">
            <a:extLst>
              <a:ext uri="{FF2B5EF4-FFF2-40B4-BE49-F238E27FC236}">
                <a16:creationId xmlns:a16="http://schemas.microsoft.com/office/drawing/2014/main" id="{31CBB58F-5083-4801-92DA-7B1226B29307}"/>
              </a:ext>
            </a:extLst>
          </p:cNvPr>
          <p:cNvSpPr txBox="1"/>
          <p:nvPr/>
        </p:nvSpPr>
        <p:spPr>
          <a:xfrm>
            <a:off x="999440" y="3819443"/>
            <a:ext cx="3054276" cy="1323439"/>
          </a:xfrm>
          <a:prstGeom prst="rect">
            <a:avLst/>
          </a:prstGeom>
          <a:noFill/>
        </p:spPr>
        <p:txBody>
          <a:bodyPr wrap="square">
            <a:spAutoFit/>
          </a:bodyPr>
          <a:lstStyle/>
          <a:p>
            <a:pPr algn="ctr"/>
            <a:r>
              <a:rPr lang="en-US" sz="2000" dirty="0">
                <a:effectLst/>
                <a:latin typeface="Arial" panose="020B0604020202020204" pitchFamily="34" charset="0"/>
                <a:ea typeface="Calibri" panose="020F0502020204030204" pitchFamily="34" charset="0"/>
                <a:cs typeface="Arial" panose="020B0604020202020204" pitchFamily="34" charset="0"/>
              </a:rPr>
              <a:t>Les situations d'urgence peuvent avoir de graves répercussions sur la santé mentale et le fonctionnement psychosocial d'un enfant. </a:t>
            </a:r>
          </a:p>
        </p:txBody>
      </p:sp>
      <p:sp>
        <p:nvSpPr>
          <p:cNvPr id="32" name="TextBox 31">
            <a:extLst>
              <a:ext uri="{FF2B5EF4-FFF2-40B4-BE49-F238E27FC236}">
                <a16:creationId xmlns:a16="http://schemas.microsoft.com/office/drawing/2014/main" id="{21B82F7A-E10B-497D-B56D-CBA9C3B90431}"/>
              </a:ext>
            </a:extLst>
          </p:cNvPr>
          <p:cNvSpPr txBox="1"/>
          <p:nvPr/>
        </p:nvSpPr>
        <p:spPr>
          <a:xfrm>
            <a:off x="4659750" y="3819443"/>
            <a:ext cx="3054276" cy="1063689"/>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La pyramide de la SMSPS montre les différentes couches de besoins de la SMSPS.</a:t>
            </a:r>
          </a:p>
        </p:txBody>
      </p:sp>
      <p:sp>
        <p:nvSpPr>
          <p:cNvPr id="33" name="TextBox 32">
            <a:extLst>
              <a:ext uri="{FF2B5EF4-FFF2-40B4-BE49-F238E27FC236}">
                <a16:creationId xmlns:a16="http://schemas.microsoft.com/office/drawing/2014/main" id="{23E8062D-8454-4777-8880-7AC61A21B5C8}"/>
              </a:ext>
            </a:extLst>
          </p:cNvPr>
          <p:cNvSpPr txBox="1"/>
          <p:nvPr/>
        </p:nvSpPr>
        <p:spPr>
          <a:xfrm>
            <a:off x="8321181" y="3819443"/>
            <a:ext cx="3032619" cy="1385700"/>
          </a:xfrm>
          <a:prstGeom prst="rect">
            <a:avLst/>
          </a:prstGeom>
          <a:noFill/>
        </p:spPr>
        <p:txBody>
          <a:bodyPr wrap="square">
            <a:spAutoFit/>
          </a:bodyPr>
          <a:lstStyle/>
          <a:p>
            <a:pPr lvl="0" algn="ctr">
              <a:lnSpc>
                <a:spcPct val="107000"/>
              </a:lnSpc>
              <a:spcAft>
                <a:spcPts val="800"/>
              </a:spcAft>
            </a:pPr>
            <a:r>
              <a:rPr lang="en-US" sz="2000" dirty="0" err="1">
                <a:effectLst/>
                <a:latin typeface="Arial" panose="020B0604020202020204" pitchFamily="34" charset="0"/>
                <a:ea typeface="Calibri" panose="020F0502020204030204" pitchFamily="34" charset="0"/>
                <a:cs typeface="Arial" panose="020B0604020202020204" pitchFamily="34" charset="0"/>
              </a:rPr>
              <a:t>L'gestionnaire</a:t>
            </a:r>
            <a:r>
              <a:rPr lang="en-US" sz="2000" dirty="0">
                <a:effectLst/>
                <a:latin typeface="Arial" panose="020B0604020202020204" pitchFamily="34" charset="0"/>
                <a:ea typeface="Calibri" panose="020F0502020204030204" pitchFamily="34" charset="0"/>
                <a:cs typeface="Arial" panose="020B0604020202020204" pitchFamily="34" charset="0"/>
              </a:rPr>
              <a:t> de </a:t>
            </a:r>
            <a:r>
              <a:rPr lang="en-US" sz="2000" dirty="0" err="1">
                <a:effectLst/>
                <a:latin typeface="Arial" panose="020B0604020202020204" pitchFamily="34" charset="0"/>
                <a:ea typeface="Calibri" panose="020F0502020204030204" pitchFamily="34" charset="0"/>
                <a:cs typeface="Arial" panose="020B0604020202020204" pitchFamily="34" charset="0"/>
              </a:rPr>
              <a:t>cas</a:t>
            </a:r>
            <a:r>
              <a:rPr lang="en-US" sz="2000" dirty="0">
                <a:effectLst/>
                <a:latin typeface="Arial" panose="020B0604020202020204" pitchFamily="34" charset="0"/>
                <a:ea typeface="Calibri" panose="020F0502020204030204" pitchFamily="34" charset="0"/>
                <a:cs typeface="Arial" panose="020B0604020202020204" pitchFamily="34" charset="0"/>
              </a:rPr>
              <a:t> peut jouer un rôle dans la réponse aux différents besoins de la SMSPS.</a:t>
            </a:r>
          </a:p>
        </p:txBody>
      </p:sp>
      <p:sp>
        <p:nvSpPr>
          <p:cNvPr id="34" name="5-Point Star 5">
            <a:extLst>
              <a:ext uri="{FF2B5EF4-FFF2-40B4-BE49-F238E27FC236}">
                <a16:creationId xmlns:a16="http://schemas.microsoft.com/office/drawing/2014/main" id="{ECAC8C23-BF90-4E64-B2A2-0921CEE866DC}"/>
              </a:ext>
            </a:extLst>
          </p:cNvPr>
          <p:cNvSpPr/>
          <p:nvPr/>
        </p:nvSpPr>
        <p:spPr>
          <a:xfrm>
            <a:off x="2000798" y="2201014"/>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5661108" y="2201014"/>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6" name="5-Point Star 5">
            <a:extLst>
              <a:ext uri="{FF2B5EF4-FFF2-40B4-BE49-F238E27FC236}">
                <a16:creationId xmlns:a16="http://schemas.microsoft.com/office/drawing/2014/main" id="{AD2A2615-1B05-4976-9B65-4FFF4AF85A3F}"/>
              </a:ext>
            </a:extLst>
          </p:cNvPr>
          <p:cNvSpPr/>
          <p:nvPr/>
        </p:nvSpPr>
        <p:spPr>
          <a:xfrm>
            <a:off x="9311711" y="2201014"/>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5545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76" name="TextBox 75">
            <a:extLst>
              <a:ext uri="{FF2B5EF4-FFF2-40B4-BE49-F238E27FC236}">
                <a16:creationId xmlns:a16="http://schemas.microsoft.com/office/drawing/2014/main" id="{59AD579E-F259-4576-99FA-4DBE2359AF3E}"/>
              </a:ext>
            </a:extLst>
          </p:cNvPr>
          <p:cNvSpPr txBox="1"/>
          <p:nvPr/>
        </p:nvSpPr>
        <p:spPr>
          <a:xfrm>
            <a:off x="8559745" y="2804819"/>
            <a:ext cx="2862562" cy="336631"/>
          </a:xfrm>
          <a:prstGeom prst="rect">
            <a:avLst/>
          </a:prstGeom>
          <a:noFill/>
        </p:spPr>
        <p:txBody>
          <a:bodyPr wrap="square" lIns="91440" tIns="45720" rIns="91440" bIns="45720" anchor="t">
            <a:spAutoFit/>
          </a:bodyPr>
          <a:lstStyle/>
          <a:p>
            <a:pPr>
              <a:lnSpc>
                <a:spcPct val="107000"/>
              </a:lnSpc>
            </a:pP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Title 72">
            <a:extLst>
              <a:ext uri="{FF2B5EF4-FFF2-40B4-BE49-F238E27FC236}">
                <a16:creationId xmlns:a16="http://schemas.microsoft.com/office/drawing/2014/main" id="{0301147A-8F4D-D3FC-DC8B-DE5092BB9C65}"/>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Quelles sont les compétences de la SMSPS ?</a:t>
            </a:r>
          </a:p>
        </p:txBody>
      </p:sp>
    </p:spTree>
    <p:extLst>
      <p:ext uri="{BB962C8B-B14F-4D97-AF65-F5344CB8AC3E}">
        <p14:creationId xmlns:p14="http://schemas.microsoft.com/office/powerpoint/2010/main" val="30895301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Discussion de groupe</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5439419" y="1284747"/>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000" b="1" dirty="0">
                <a:solidFill>
                  <a:schemeClr val="tx1"/>
                </a:solidFill>
                <a:latin typeface="Arial"/>
                <a:cs typeface="Arial"/>
              </a:rPr>
              <a:t>Quelles compétences devez-vous utiliser lorsque vous fournissez des services de SMSPS ?</a:t>
            </a:r>
            <a:endParaRPr lang="en-BE" sz="4000" b="1" dirty="0">
              <a:solidFill>
                <a:schemeClr val="tx1"/>
              </a:solidFill>
              <a:latin typeface="Arial"/>
              <a:cs typeface="Arial"/>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221855" y="2089588"/>
            <a:ext cx="3415887" cy="2678824"/>
            <a:chOff x="1117683" y="2194390"/>
            <a:chExt cx="3415887" cy="2678824"/>
          </a:xfrm>
          <a:solidFill>
            <a:schemeClr val="accent4">
              <a:lumMod val="60000"/>
              <a:lumOff val="40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4813028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6AA47-DE1A-7FE9-6C7F-99D6C5661C35}"/>
              </a:ext>
            </a:extLst>
          </p:cNvPr>
          <p:cNvSpPr>
            <a:spLocks noGrp="1"/>
          </p:cNvSpPr>
          <p:nvPr>
            <p:ph type="title"/>
          </p:nvPr>
        </p:nvSpPr>
        <p:spPr/>
        <p:txBody>
          <a:bodyPr/>
          <a:lstStyle/>
          <a:p>
            <a:r>
              <a:rPr lang="en-GB" dirty="0"/>
              <a:t>Les compétences de la SMSPS </a:t>
            </a:r>
            <a:endParaRPr lang="en-BE" dirty="0"/>
          </a:p>
        </p:txBody>
      </p:sp>
      <p:sp>
        <p:nvSpPr>
          <p:cNvPr id="3" name="TextBox 2">
            <a:extLst>
              <a:ext uri="{FF2B5EF4-FFF2-40B4-BE49-F238E27FC236}">
                <a16:creationId xmlns:a16="http://schemas.microsoft.com/office/drawing/2014/main" id="{F7B8EB76-3343-B358-4E14-2003E4493BD8}"/>
              </a:ext>
            </a:extLst>
          </p:cNvPr>
          <p:cNvSpPr txBox="1"/>
          <p:nvPr/>
        </p:nvSpPr>
        <p:spPr>
          <a:xfrm>
            <a:off x="514815" y="3105132"/>
            <a:ext cx="2658434" cy="3216265"/>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Compétences en matière de communication et d'écoute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Utiliser la communication non verbale</a:t>
            </a:r>
          </a:p>
          <a:p>
            <a:pPr marL="342900" indent="-342900">
              <a:buFont typeface="Arial" panose="020B0604020202020204" pitchFamily="34" charset="0"/>
              <a:buChar char="•"/>
            </a:pPr>
            <a:r>
              <a:rPr lang="en-US" dirty="0" err="1">
                <a:latin typeface="Arial" panose="020B0604020202020204" pitchFamily="34" charset="0"/>
                <a:cs typeface="Arial" panose="020B0604020202020204" pitchFamily="34" charset="0"/>
              </a:rPr>
              <a:t>Utiliser</a:t>
            </a:r>
            <a:r>
              <a:rPr lang="en-US" dirty="0">
                <a:latin typeface="Arial" panose="020B0604020202020204" pitchFamily="34" charset="0"/>
                <a:cs typeface="Arial" panose="020B0604020202020204" pitchFamily="34" charset="0"/>
              </a:rPr>
              <a:t> l'écoute active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Utiliser l'expression orale efficace</a:t>
            </a:r>
          </a:p>
        </p:txBody>
      </p:sp>
      <p:sp>
        <p:nvSpPr>
          <p:cNvPr id="12" name="TextBox 11">
            <a:extLst>
              <a:ext uri="{FF2B5EF4-FFF2-40B4-BE49-F238E27FC236}">
                <a16:creationId xmlns:a16="http://schemas.microsoft.com/office/drawing/2014/main" id="{8EEF2CA4-6F14-A66C-E828-DD1423AB734D}"/>
              </a:ext>
            </a:extLst>
          </p:cNvPr>
          <p:cNvSpPr txBox="1"/>
          <p:nvPr/>
        </p:nvSpPr>
        <p:spPr>
          <a:xfrm>
            <a:off x="3335606" y="3105132"/>
            <a:ext cx="2658434" cy="1831271"/>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Attitude centrée sur l'enfant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Faire preuve de respect</a:t>
            </a:r>
          </a:p>
          <a:p>
            <a:pPr marL="342900" indent="-342900">
              <a:buFont typeface="Arial" panose="020B0604020202020204" pitchFamily="34" charset="0"/>
              <a:buChar char="•"/>
            </a:pPr>
            <a:r>
              <a:rPr lang="en-US" dirty="0" err="1">
                <a:latin typeface="Arial" panose="020B0604020202020204" pitchFamily="34" charset="0"/>
                <a:cs typeface="Arial" panose="020B0604020202020204" pitchFamily="34" charset="0"/>
              </a:rPr>
              <a:t>Etre</a:t>
            </a:r>
            <a:r>
              <a:rPr lang="en-US" dirty="0">
                <a:latin typeface="Arial" panose="020B0604020202020204" pitchFamily="34" charset="0"/>
                <a:cs typeface="Arial" panose="020B0604020202020204" pitchFamily="34" charset="0"/>
              </a:rPr>
              <a:t> présent</a:t>
            </a:r>
          </a:p>
          <a:p>
            <a:pPr marL="342900" indent="-342900">
              <a:buFont typeface="Arial" panose="020B0604020202020204" pitchFamily="34" charset="0"/>
              <a:buChar char="•"/>
            </a:pPr>
            <a:r>
              <a:rPr lang="en-US" dirty="0" err="1">
                <a:latin typeface="Arial" panose="020B0604020202020204" pitchFamily="34" charset="0"/>
                <a:cs typeface="Arial" panose="020B0604020202020204" pitchFamily="34" charset="0"/>
              </a:rPr>
              <a:t>Etre</a:t>
            </a:r>
            <a:r>
              <a:rPr lang="en-US" dirty="0">
                <a:latin typeface="Arial" panose="020B0604020202020204" pitchFamily="34" charset="0"/>
                <a:cs typeface="Arial" panose="020B0604020202020204" pitchFamily="34" charset="0"/>
              </a:rPr>
              <a:t> réel et honnête</a:t>
            </a:r>
          </a:p>
        </p:txBody>
      </p:sp>
      <p:sp>
        <p:nvSpPr>
          <p:cNvPr id="13" name="TextBox 12">
            <a:extLst>
              <a:ext uri="{FF2B5EF4-FFF2-40B4-BE49-F238E27FC236}">
                <a16:creationId xmlns:a16="http://schemas.microsoft.com/office/drawing/2014/main" id="{F1850331-DD2C-FCD3-5B73-5A3D36ED2365}"/>
              </a:ext>
            </a:extLst>
          </p:cNvPr>
          <p:cNvSpPr txBox="1"/>
          <p:nvPr/>
        </p:nvSpPr>
        <p:spPr>
          <a:xfrm>
            <a:off x="6156397" y="3105132"/>
            <a:ext cx="2658434" cy="2939266"/>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Réagir avec empathie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Reconnaître leur point de vue</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Ne pas juger</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Reconnaître les émotions chez les autres</a:t>
            </a:r>
          </a:p>
          <a:p>
            <a:pPr marL="342900" indent="-342900">
              <a:buFont typeface="Arial" panose="020B0604020202020204" pitchFamily="34" charset="0"/>
              <a:buChar char="•"/>
            </a:pPr>
            <a:r>
              <a:rPr lang="en-US" dirty="0" err="1">
                <a:latin typeface="Arial" panose="020B0604020202020204" pitchFamily="34" charset="0"/>
                <a:cs typeface="Arial" panose="020B0604020202020204" pitchFamily="34" charset="0"/>
              </a:rPr>
              <a:t>Utiliser</a:t>
            </a:r>
            <a:r>
              <a:rPr lang="en-US" dirty="0">
                <a:latin typeface="Arial" panose="020B0604020202020204" pitchFamily="34" charset="0"/>
                <a:cs typeface="Arial" panose="020B0604020202020204" pitchFamily="34" charset="0"/>
              </a:rPr>
              <a:t> des déclarations de guérison</a:t>
            </a:r>
          </a:p>
        </p:txBody>
      </p:sp>
      <p:sp>
        <p:nvSpPr>
          <p:cNvPr id="14" name="TextBox 13">
            <a:extLst>
              <a:ext uri="{FF2B5EF4-FFF2-40B4-BE49-F238E27FC236}">
                <a16:creationId xmlns:a16="http://schemas.microsoft.com/office/drawing/2014/main" id="{9BC6029D-CDA1-0FFE-F12D-77E06DACE902}"/>
              </a:ext>
            </a:extLst>
          </p:cNvPr>
          <p:cNvSpPr txBox="1"/>
          <p:nvPr/>
        </p:nvSpPr>
        <p:spPr>
          <a:xfrm>
            <a:off x="8977188" y="3105132"/>
            <a:ext cx="3214812" cy="3216265"/>
          </a:xfrm>
          <a:prstGeom prst="rect">
            <a:avLst/>
          </a:prstGeom>
          <a:noFill/>
        </p:spPr>
        <p:txBody>
          <a:bodyPr wrap="square">
            <a:spAutoFit/>
          </a:bodyPr>
          <a:lstStyle/>
          <a:p>
            <a:pPr>
              <a:spcAft>
                <a:spcPts val="600"/>
              </a:spcAft>
            </a:pPr>
            <a:r>
              <a:rPr lang="en-GB" b="1" dirty="0">
                <a:latin typeface="Arial" panose="020B0604020202020204" pitchFamily="34" charset="0"/>
                <a:cs typeface="Arial" panose="020B0604020202020204" pitchFamily="34" charset="0"/>
              </a:rPr>
              <a:t>Soutenir la prise de décision</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Partager des informations et établir des liens avec les services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Discuter et explorer les options en leur posant des questions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Ne pas </a:t>
            </a:r>
            <a:r>
              <a:rPr lang="en-US" dirty="0" err="1">
                <a:latin typeface="Arial" panose="020B0604020202020204" pitchFamily="34" charset="0"/>
                <a:cs typeface="Arial" panose="020B0604020202020204" pitchFamily="34" charset="0"/>
              </a:rPr>
              <a:t>leur</a:t>
            </a:r>
            <a:r>
              <a:rPr lang="en-US" dirty="0">
                <a:latin typeface="Arial" panose="020B0604020202020204" pitchFamily="34" charset="0"/>
                <a:cs typeface="Arial" panose="020B0604020202020204" pitchFamily="34" charset="0"/>
              </a:rPr>
              <a:t> dire </a:t>
            </a:r>
            <a:r>
              <a:rPr lang="en-US" dirty="0" err="1">
                <a:latin typeface="Arial" panose="020B0604020202020204" pitchFamily="34" charset="0"/>
                <a:cs typeface="Arial" panose="020B0604020202020204" pitchFamily="34" charset="0"/>
              </a:rPr>
              <a:t>ce</a:t>
            </a:r>
            <a:r>
              <a:rPr lang="en-US" dirty="0">
                <a:latin typeface="Arial" panose="020B0604020202020204" pitchFamily="34" charset="0"/>
                <a:cs typeface="Arial" panose="020B0604020202020204" pitchFamily="34" charset="0"/>
              </a:rPr>
              <a:t> qu'ils doivent faire, c'est à eux de décider.</a:t>
            </a:r>
          </a:p>
        </p:txBody>
      </p:sp>
      <p:grpSp>
        <p:nvGrpSpPr>
          <p:cNvPr id="23" name="Group 22">
            <a:extLst>
              <a:ext uri="{FF2B5EF4-FFF2-40B4-BE49-F238E27FC236}">
                <a16:creationId xmlns:a16="http://schemas.microsoft.com/office/drawing/2014/main" id="{EE4CB82B-51C8-7EC4-2237-CD767AFC3B3A}"/>
              </a:ext>
            </a:extLst>
          </p:cNvPr>
          <p:cNvGrpSpPr/>
          <p:nvPr/>
        </p:nvGrpSpPr>
        <p:grpSpPr>
          <a:xfrm>
            <a:off x="3778905" y="1575787"/>
            <a:ext cx="1194878" cy="1194878"/>
            <a:chOff x="3778904" y="1565320"/>
            <a:chExt cx="1205345" cy="1205345"/>
          </a:xfrm>
        </p:grpSpPr>
        <p:sp>
          <p:nvSpPr>
            <p:cNvPr id="22" name="Oval 21">
              <a:extLst>
                <a:ext uri="{FF2B5EF4-FFF2-40B4-BE49-F238E27FC236}">
                  <a16:creationId xmlns:a16="http://schemas.microsoft.com/office/drawing/2014/main" id="{F1739068-499D-81DD-DCEC-F3FF9266B8BF}"/>
                </a:ext>
              </a:extLst>
            </p:cNvPr>
            <p:cNvSpPr/>
            <p:nvPr/>
          </p:nvSpPr>
          <p:spPr>
            <a:xfrm>
              <a:off x="3778904" y="1565320"/>
              <a:ext cx="1205345" cy="1205345"/>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595029B4-7ADD-D36C-8C72-C93A7C7ADEA3}"/>
                </a:ext>
              </a:extLst>
            </p:cNvPr>
            <p:cNvGrpSpPr/>
            <p:nvPr/>
          </p:nvGrpSpPr>
          <p:grpSpPr>
            <a:xfrm>
              <a:off x="4186117" y="1733508"/>
              <a:ext cx="390921" cy="868968"/>
              <a:chOff x="4322068" y="1943327"/>
              <a:chExt cx="254533" cy="565794"/>
            </a:xfrm>
            <a:solidFill>
              <a:schemeClr val="bg1"/>
            </a:solidFill>
          </p:grpSpPr>
          <p:sp>
            <p:nvSpPr>
              <p:cNvPr id="17" name="Round Same Side Corner Rectangle 21">
                <a:extLst>
                  <a:ext uri="{FF2B5EF4-FFF2-40B4-BE49-F238E27FC236}">
                    <a16:creationId xmlns:a16="http://schemas.microsoft.com/office/drawing/2014/main" id="{6577E296-C023-695D-9D90-0F69FF1D5300}"/>
                  </a:ext>
                </a:extLst>
              </p:cNvPr>
              <p:cNvSpPr/>
              <p:nvPr/>
            </p:nvSpPr>
            <p:spPr>
              <a:xfrm>
                <a:off x="4323935" y="2241576"/>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EC26AF81-932C-BA8F-3109-3AC297A6DF92}"/>
                  </a:ext>
                </a:extLst>
              </p:cNvPr>
              <p:cNvSpPr/>
              <p:nvPr/>
            </p:nvSpPr>
            <p:spPr>
              <a:xfrm>
                <a:off x="4322068" y="1943327"/>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4" name="Heart 23">
            <a:extLst>
              <a:ext uri="{FF2B5EF4-FFF2-40B4-BE49-F238E27FC236}">
                <a16:creationId xmlns:a16="http://schemas.microsoft.com/office/drawing/2014/main" id="{8D75F5C3-1A4C-6E39-3A0F-27E267BC05BA}"/>
              </a:ext>
            </a:extLst>
          </p:cNvPr>
          <p:cNvSpPr/>
          <p:nvPr/>
        </p:nvSpPr>
        <p:spPr>
          <a:xfrm>
            <a:off x="6545185" y="2114267"/>
            <a:ext cx="673034" cy="601302"/>
          </a:xfrm>
          <a:prstGeom prst="hear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art 24">
            <a:extLst>
              <a:ext uri="{FF2B5EF4-FFF2-40B4-BE49-F238E27FC236}">
                <a16:creationId xmlns:a16="http://schemas.microsoft.com/office/drawing/2014/main" id="{77D2BD83-382E-61BE-3EF8-DE76F8B42895}"/>
              </a:ext>
            </a:extLst>
          </p:cNvPr>
          <p:cNvSpPr/>
          <p:nvPr/>
        </p:nvSpPr>
        <p:spPr>
          <a:xfrm>
            <a:off x="7342911" y="1635626"/>
            <a:ext cx="673034" cy="601302"/>
          </a:xfrm>
          <a:prstGeom prst="hear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7" name="Graphic 26" descr="Hand with solid fill">
            <a:extLst>
              <a:ext uri="{FF2B5EF4-FFF2-40B4-BE49-F238E27FC236}">
                <a16:creationId xmlns:a16="http://schemas.microsoft.com/office/drawing/2014/main" id="{615691DD-C4B7-E178-A663-6886CDC5B7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457999">
            <a:off x="9506347" y="1403445"/>
            <a:ext cx="1424229" cy="1424229"/>
          </a:xfrm>
          <a:prstGeom prst="rect">
            <a:avLst/>
          </a:prstGeom>
        </p:spPr>
      </p:pic>
      <p:grpSp>
        <p:nvGrpSpPr>
          <p:cNvPr id="28" name="Group 27">
            <a:extLst>
              <a:ext uri="{FF2B5EF4-FFF2-40B4-BE49-F238E27FC236}">
                <a16:creationId xmlns:a16="http://schemas.microsoft.com/office/drawing/2014/main" id="{203F9FB8-8685-5B1A-DAAC-E13387E6C2AF}"/>
              </a:ext>
            </a:extLst>
          </p:cNvPr>
          <p:cNvGrpSpPr/>
          <p:nvPr/>
        </p:nvGrpSpPr>
        <p:grpSpPr>
          <a:xfrm>
            <a:off x="290308" y="1461691"/>
            <a:ext cx="2238938" cy="1292104"/>
            <a:chOff x="461917" y="4156886"/>
            <a:chExt cx="1837692" cy="1060542"/>
          </a:xfrm>
          <a:solidFill>
            <a:schemeClr val="accent4">
              <a:lumMod val="60000"/>
              <a:lumOff val="40000"/>
            </a:schemeClr>
          </a:solidFill>
        </p:grpSpPr>
        <p:sp>
          <p:nvSpPr>
            <p:cNvPr id="29" name="Oval 28">
              <a:extLst>
                <a:ext uri="{FF2B5EF4-FFF2-40B4-BE49-F238E27FC236}">
                  <a16:creationId xmlns:a16="http://schemas.microsoft.com/office/drawing/2014/main" id="{5C06D3EC-6F79-E1AD-2C08-FD087741C6B1}"/>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CC2CD9FD-13A0-3530-034D-4A7DA0288028}"/>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43163846-9ABE-1B6A-26FC-B34050F379D4}"/>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Arc 31">
              <a:extLst>
                <a:ext uri="{FF2B5EF4-FFF2-40B4-BE49-F238E27FC236}">
                  <a16:creationId xmlns:a16="http://schemas.microsoft.com/office/drawing/2014/main" id="{FD216B5E-D21C-FAE8-1A53-AAF4B507333C}"/>
                </a:ext>
              </a:extLst>
            </p:cNvPr>
            <p:cNvSpPr/>
            <p:nvPr/>
          </p:nvSpPr>
          <p:spPr>
            <a:xfrm>
              <a:off x="525099" y="4156886"/>
              <a:ext cx="810768" cy="810768"/>
            </a:xfrm>
            <a:prstGeom prst="arc">
              <a:avLst>
                <a:gd name="adj1" fmla="val 2568393"/>
                <a:gd name="adj2" fmla="val 6686864"/>
              </a:avLst>
            </a:prstGeom>
            <a:noFill/>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Arc 32">
              <a:extLst>
                <a:ext uri="{FF2B5EF4-FFF2-40B4-BE49-F238E27FC236}">
                  <a16:creationId xmlns:a16="http://schemas.microsoft.com/office/drawing/2014/main" id="{0A540B08-A0EC-9A2A-47E2-CECE1522E120}"/>
                </a:ext>
              </a:extLst>
            </p:cNvPr>
            <p:cNvSpPr/>
            <p:nvPr/>
          </p:nvSpPr>
          <p:spPr>
            <a:xfrm>
              <a:off x="461917" y="4406660"/>
              <a:ext cx="810768" cy="810768"/>
            </a:xfrm>
            <a:prstGeom prst="arc">
              <a:avLst>
                <a:gd name="adj1" fmla="val 909026"/>
                <a:gd name="adj2" fmla="val 4616107"/>
              </a:avLst>
            </a:prstGeom>
            <a:noFill/>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301898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2EEB-8408-F70A-7730-2BEC7C34C087}"/>
              </a:ext>
            </a:extLst>
          </p:cNvPr>
          <p:cNvSpPr>
            <a:spLocks noGrp="1"/>
          </p:cNvSpPr>
          <p:nvPr>
            <p:ph type="title"/>
          </p:nvPr>
        </p:nvSpPr>
        <p:spPr/>
        <p:txBody>
          <a:bodyPr/>
          <a:lstStyle/>
          <a:p>
            <a:r>
              <a:rPr lang="en-GB" dirty="0"/>
              <a:t> Compétences de la SMSPS : Réagir avec empathie</a:t>
            </a:r>
            <a:endParaRPr lang="en-BE" dirty="0"/>
          </a:p>
        </p:txBody>
      </p:sp>
      <p:sp>
        <p:nvSpPr>
          <p:cNvPr id="4" name="TextBox 3">
            <a:extLst>
              <a:ext uri="{FF2B5EF4-FFF2-40B4-BE49-F238E27FC236}">
                <a16:creationId xmlns:a16="http://schemas.microsoft.com/office/drawing/2014/main" id="{11339B18-8062-B93F-6D9A-1AFF0CD3ECC1}"/>
              </a:ext>
            </a:extLst>
          </p:cNvPr>
          <p:cNvSpPr txBox="1"/>
          <p:nvPr/>
        </p:nvSpPr>
        <p:spPr>
          <a:xfrm>
            <a:off x="807312" y="3997147"/>
            <a:ext cx="2133600" cy="769441"/>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Prise de recul</a:t>
            </a:r>
            <a:endParaRPr lang="en-BE" sz="2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FD0037FF-EE25-D9C7-1387-3C80DC874949}"/>
              </a:ext>
            </a:extLst>
          </p:cNvPr>
          <p:cNvSpPr txBox="1"/>
          <p:nvPr/>
        </p:nvSpPr>
        <p:spPr>
          <a:xfrm>
            <a:off x="3452812" y="4092654"/>
            <a:ext cx="2057400" cy="1107996"/>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Rester à l'écart du jugement, ne pas juger</a:t>
            </a:r>
          </a:p>
        </p:txBody>
      </p:sp>
      <p:sp>
        <p:nvSpPr>
          <p:cNvPr id="6" name="TextBox 5">
            <a:extLst>
              <a:ext uri="{FF2B5EF4-FFF2-40B4-BE49-F238E27FC236}">
                <a16:creationId xmlns:a16="http://schemas.microsoft.com/office/drawing/2014/main" id="{60C65A0F-2EE2-EAF4-3548-E9BAE29231D7}"/>
              </a:ext>
            </a:extLst>
          </p:cNvPr>
          <p:cNvSpPr txBox="1"/>
          <p:nvPr/>
        </p:nvSpPr>
        <p:spPr>
          <a:xfrm>
            <a:off x="6265068" y="4092654"/>
            <a:ext cx="2057400" cy="1107996"/>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Reconnaître les émotions chez les autres</a:t>
            </a:r>
            <a:endParaRPr lang="en-BE" sz="22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6A3C799-9A45-02B4-643A-6EB89D61AC1C}"/>
              </a:ext>
            </a:extLst>
          </p:cNvPr>
          <p:cNvSpPr txBox="1"/>
          <p:nvPr/>
        </p:nvSpPr>
        <p:spPr>
          <a:xfrm>
            <a:off x="8694057" y="4092654"/>
            <a:ext cx="2440668" cy="1107996"/>
          </a:xfrm>
          <a:prstGeom prst="rect">
            <a:avLst/>
          </a:prstGeom>
          <a:noFill/>
        </p:spPr>
        <p:txBody>
          <a:bodyPr wrap="square" rtlCol="0">
            <a:spAutoFit/>
          </a:bodyPr>
          <a:lstStyle/>
          <a:p>
            <a:pPr algn="ctr"/>
            <a:r>
              <a:rPr lang="en-GB" sz="2200" dirty="0">
                <a:latin typeface="Arial" panose="020B0604020202020204" pitchFamily="34" charset="0"/>
                <a:cs typeface="Arial" panose="020B0604020202020204" pitchFamily="34" charset="0"/>
              </a:rPr>
              <a:t>Communiquez en retour les émotions que vous voyez</a:t>
            </a:r>
            <a:endParaRPr lang="en-BE" sz="2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AB88081C-6A34-6CA4-4227-C2A0B9EDA995}"/>
              </a:ext>
            </a:extLst>
          </p:cNvPr>
          <p:cNvSpPr txBox="1"/>
          <p:nvPr/>
        </p:nvSpPr>
        <p:spPr>
          <a:xfrm>
            <a:off x="762000" y="5774748"/>
            <a:ext cx="6910489" cy="307777"/>
          </a:xfrm>
          <a:prstGeom prst="rect">
            <a:avLst/>
          </a:prstGeom>
          <a:noFill/>
        </p:spPr>
        <p:txBody>
          <a:bodyPr wrap="square" rtlCol="0">
            <a:spAutoFit/>
          </a:bodyPr>
          <a:lstStyle/>
          <a:p>
            <a:r>
              <a:rPr lang="en-GB" sz="1400" i="1" dirty="0">
                <a:solidFill>
                  <a:schemeClr val="accent4">
                    <a:lumMod val="60000"/>
                    <a:lumOff val="40000"/>
                  </a:schemeClr>
                </a:solidFill>
                <a:latin typeface="Arial" panose="020B0604020202020204" pitchFamily="34" charset="0"/>
                <a:cs typeface="Arial" panose="020B0604020202020204" pitchFamily="34" charset="0"/>
              </a:rPr>
              <a:t>Source : Theresa Wiseman (1996) Une analyse conceptuelle de l'empathie</a:t>
            </a:r>
          </a:p>
        </p:txBody>
      </p:sp>
      <p:grpSp>
        <p:nvGrpSpPr>
          <p:cNvPr id="11" name="Group 10">
            <a:extLst>
              <a:ext uri="{FF2B5EF4-FFF2-40B4-BE49-F238E27FC236}">
                <a16:creationId xmlns:a16="http://schemas.microsoft.com/office/drawing/2014/main" id="{764BA0DE-8A57-475D-6C4D-36C2B9263378}"/>
              </a:ext>
            </a:extLst>
          </p:cNvPr>
          <p:cNvGrpSpPr/>
          <p:nvPr/>
        </p:nvGrpSpPr>
        <p:grpSpPr>
          <a:xfrm>
            <a:off x="6531349" y="1984779"/>
            <a:ext cx="1530373" cy="1561133"/>
            <a:chOff x="4298290" y="1721054"/>
            <a:chExt cx="2660325" cy="2713796"/>
          </a:xfrm>
        </p:grpSpPr>
        <p:sp>
          <p:nvSpPr>
            <p:cNvPr id="14" name="Oval 13">
              <a:extLst>
                <a:ext uri="{FF2B5EF4-FFF2-40B4-BE49-F238E27FC236}">
                  <a16:creationId xmlns:a16="http://schemas.microsoft.com/office/drawing/2014/main" id="{E180A663-19F9-2B3B-28AC-BBFDAC8BE7DF}"/>
                </a:ext>
              </a:extLst>
            </p:cNvPr>
            <p:cNvSpPr/>
            <p:nvPr/>
          </p:nvSpPr>
          <p:spPr>
            <a:xfrm>
              <a:off x="4298290" y="1721054"/>
              <a:ext cx="2660325" cy="2713796"/>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C1BFB809-7A2C-A4C8-4E88-FDB2923F158D}"/>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Flowchart: Terminator 15">
              <a:extLst>
                <a:ext uri="{FF2B5EF4-FFF2-40B4-BE49-F238E27FC236}">
                  <a16:creationId xmlns:a16="http://schemas.microsoft.com/office/drawing/2014/main" id="{D12B664D-ED48-1D25-B7C0-E25AAE3ED1F4}"/>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Flowchart: Terminator 16">
              <a:extLst>
                <a:ext uri="{FF2B5EF4-FFF2-40B4-BE49-F238E27FC236}">
                  <a16:creationId xmlns:a16="http://schemas.microsoft.com/office/drawing/2014/main" id="{66A952F5-9C73-F588-98C9-9F635633923B}"/>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A3DD656E-BADD-1FC8-64F4-8A4B117AA690}"/>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pic>
        <p:nvPicPr>
          <p:cNvPr id="20" name="Graphic 19" descr="Shoe footprints with solid fill">
            <a:extLst>
              <a:ext uri="{FF2B5EF4-FFF2-40B4-BE49-F238E27FC236}">
                <a16:creationId xmlns:a16="http://schemas.microsoft.com/office/drawing/2014/main" id="{2AEBD575-7ED3-9D5A-7DE5-5EA120C678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972981" y="1989798"/>
            <a:ext cx="1802262" cy="1802262"/>
          </a:xfrm>
          <a:prstGeom prst="rect">
            <a:avLst/>
          </a:prstGeom>
        </p:spPr>
      </p:pic>
      <p:grpSp>
        <p:nvGrpSpPr>
          <p:cNvPr id="24" name="Group 23">
            <a:extLst>
              <a:ext uri="{FF2B5EF4-FFF2-40B4-BE49-F238E27FC236}">
                <a16:creationId xmlns:a16="http://schemas.microsoft.com/office/drawing/2014/main" id="{19E4E739-4251-3CC7-8CA5-FBAC60314C77}"/>
              </a:ext>
            </a:extLst>
          </p:cNvPr>
          <p:cNvGrpSpPr/>
          <p:nvPr/>
        </p:nvGrpSpPr>
        <p:grpSpPr>
          <a:xfrm>
            <a:off x="3499105" y="1688059"/>
            <a:ext cx="2305423" cy="2235701"/>
            <a:chOff x="3653117" y="2328257"/>
            <a:chExt cx="1609818" cy="1561133"/>
          </a:xfrm>
        </p:grpSpPr>
        <p:pic>
          <p:nvPicPr>
            <p:cNvPr id="22" name="Graphic 21" descr="Right pointing backhand index with solid fill">
              <a:extLst>
                <a:ext uri="{FF2B5EF4-FFF2-40B4-BE49-F238E27FC236}">
                  <a16:creationId xmlns:a16="http://schemas.microsoft.com/office/drawing/2014/main" id="{5DE52A1B-B986-8FAD-DE61-04E327B8FE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01802" y="2328257"/>
              <a:ext cx="1561133" cy="1561133"/>
            </a:xfrm>
            <a:prstGeom prst="rect">
              <a:avLst/>
            </a:prstGeom>
          </p:spPr>
        </p:pic>
        <p:sp>
          <p:nvSpPr>
            <p:cNvPr id="23" name="Plus Sign 22">
              <a:extLst>
                <a:ext uri="{FF2B5EF4-FFF2-40B4-BE49-F238E27FC236}">
                  <a16:creationId xmlns:a16="http://schemas.microsoft.com/office/drawing/2014/main" id="{B78CD39E-DE5F-F43E-6476-BCFDB3131888}"/>
                </a:ext>
              </a:extLst>
            </p:cNvPr>
            <p:cNvSpPr/>
            <p:nvPr/>
          </p:nvSpPr>
          <p:spPr>
            <a:xfrm rot="2700000">
              <a:off x="3668979" y="2458972"/>
              <a:ext cx="1368707" cy="1400431"/>
            </a:xfrm>
            <a:prstGeom prst="mathPlus">
              <a:avLst>
                <a:gd name="adj1" fmla="val 784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5" name="Speech Bubble: Rectangle with Corners Rounded 24">
            <a:extLst>
              <a:ext uri="{FF2B5EF4-FFF2-40B4-BE49-F238E27FC236}">
                <a16:creationId xmlns:a16="http://schemas.microsoft.com/office/drawing/2014/main" id="{6F5DA3B7-9FC7-10C3-23BD-5B0762262225}"/>
              </a:ext>
            </a:extLst>
          </p:cNvPr>
          <p:cNvSpPr/>
          <p:nvPr/>
        </p:nvSpPr>
        <p:spPr>
          <a:xfrm>
            <a:off x="9131923" y="1977896"/>
            <a:ext cx="1840875" cy="1561133"/>
          </a:xfrm>
          <a:prstGeom prst="wedgeRoundRectCallout">
            <a:avLst>
              <a:gd name="adj1" fmla="val 19938"/>
              <a:gd name="adj2" fmla="val 69216"/>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6" name="Group 25">
            <a:extLst>
              <a:ext uri="{FF2B5EF4-FFF2-40B4-BE49-F238E27FC236}">
                <a16:creationId xmlns:a16="http://schemas.microsoft.com/office/drawing/2014/main" id="{A055BD66-CF1E-E99F-3A30-B58A129AE5ED}"/>
              </a:ext>
            </a:extLst>
          </p:cNvPr>
          <p:cNvGrpSpPr/>
          <p:nvPr/>
        </p:nvGrpSpPr>
        <p:grpSpPr>
          <a:xfrm>
            <a:off x="9523081" y="2218544"/>
            <a:ext cx="1058558" cy="1079835"/>
            <a:chOff x="4298290" y="1721054"/>
            <a:chExt cx="2660325" cy="2713796"/>
          </a:xfrm>
        </p:grpSpPr>
        <p:sp>
          <p:nvSpPr>
            <p:cNvPr id="27" name="Oval 26">
              <a:extLst>
                <a:ext uri="{FF2B5EF4-FFF2-40B4-BE49-F238E27FC236}">
                  <a16:creationId xmlns:a16="http://schemas.microsoft.com/office/drawing/2014/main" id="{5FC34871-D5F1-5101-4601-5722D3F574E7}"/>
                </a:ext>
              </a:extLst>
            </p:cNvPr>
            <p:cNvSpPr/>
            <p:nvPr/>
          </p:nvSpPr>
          <p:spPr>
            <a:xfrm>
              <a:off x="4298290" y="1721054"/>
              <a:ext cx="2660325" cy="271379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B0B85378-9C59-6382-B088-4E8A72CF3278}"/>
                </a:ext>
              </a:extLst>
            </p:cNvPr>
            <p:cNvSpPr/>
            <p:nvPr/>
          </p:nvSpPr>
          <p:spPr>
            <a:xfrm>
              <a:off x="5901426" y="3273847"/>
              <a:ext cx="266701" cy="381001"/>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Flowchart: Terminator 28">
              <a:extLst>
                <a:ext uri="{FF2B5EF4-FFF2-40B4-BE49-F238E27FC236}">
                  <a16:creationId xmlns:a16="http://schemas.microsoft.com/office/drawing/2014/main" id="{0E46DF62-5F5E-ED10-4ECA-A336BC3A8A61}"/>
                </a:ext>
              </a:extLst>
            </p:cNvPr>
            <p:cNvSpPr/>
            <p:nvPr/>
          </p:nvSpPr>
          <p:spPr>
            <a:xfrm rot="20444634">
              <a:off x="4691435" y="2919365"/>
              <a:ext cx="657226" cy="174334"/>
            </a:xfrm>
            <a:prstGeom prst="flowChartTerminator">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Terminator 29">
              <a:extLst>
                <a:ext uri="{FF2B5EF4-FFF2-40B4-BE49-F238E27FC236}">
                  <a16:creationId xmlns:a16="http://schemas.microsoft.com/office/drawing/2014/main" id="{A898F6C2-7A6C-DACA-8FD7-862F2ECE9ED3}"/>
                </a:ext>
              </a:extLst>
            </p:cNvPr>
            <p:cNvSpPr/>
            <p:nvPr/>
          </p:nvSpPr>
          <p:spPr>
            <a:xfrm rot="1164778">
              <a:off x="5876801" y="2919910"/>
              <a:ext cx="657226" cy="182221"/>
            </a:xfrm>
            <a:prstGeom prst="flowChartTerminator">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B09E4570-95CC-8540-E7D9-83C58C811EC1}"/>
                </a:ext>
              </a:extLst>
            </p:cNvPr>
            <p:cNvSpPr/>
            <p:nvPr/>
          </p:nvSpPr>
          <p:spPr>
            <a:xfrm>
              <a:off x="5043683" y="3273847"/>
              <a:ext cx="266701" cy="381001"/>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1074139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2EEB-8408-F70A-7730-2BEC7C34C087}"/>
              </a:ext>
            </a:extLst>
          </p:cNvPr>
          <p:cNvSpPr>
            <a:spLocks noGrp="1"/>
          </p:cNvSpPr>
          <p:nvPr>
            <p:ph type="title"/>
          </p:nvPr>
        </p:nvSpPr>
        <p:spPr/>
        <p:txBody>
          <a:bodyPr/>
          <a:lstStyle/>
          <a:p>
            <a:r>
              <a:rPr lang="en-GB" dirty="0"/>
              <a:t>Communiquer avec empathie</a:t>
            </a:r>
            <a:endParaRPr lang="en-BE" dirty="0"/>
          </a:p>
        </p:txBody>
      </p:sp>
      <p:sp>
        <p:nvSpPr>
          <p:cNvPr id="4" name="TextBox 3">
            <a:extLst>
              <a:ext uri="{FF2B5EF4-FFF2-40B4-BE49-F238E27FC236}">
                <a16:creationId xmlns:a16="http://schemas.microsoft.com/office/drawing/2014/main" id="{11339B18-8062-B93F-6D9A-1AFF0CD3ECC1}"/>
              </a:ext>
            </a:extLst>
          </p:cNvPr>
          <p:cNvSpPr txBox="1"/>
          <p:nvPr/>
        </p:nvSpPr>
        <p:spPr>
          <a:xfrm>
            <a:off x="981075" y="4422670"/>
            <a:ext cx="2133600"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Normalisation</a:t>
            </a:r>
            <a:endParaRPr lang="en-BE" sz="2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FD0037FF-EE25-D9C7-1387-3C80DC874949}"/>
              </a:ext>
            </a:extLst>
          </p:cNvPr>
          <p:cNvSpPr txBox="1"/>
          <p:nvPr/>
        </p:nvSpPr>
        <p:spPr>
          <a:xfrm>
            <a:off x="3671887" y="4422670"/>
            <a:ext cx="2057400"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Validation</a:t>
            </a:r>
          </a:p>
        </p:txBody>
      </p:sp>
      <p:sp>
        <p:nvSpPr>
          <p:cNvPr id="6" name="TextBox 5">
            <a:extLst>
              <a:ext uri="{FF2B5EF4-FFF2-40B4-BE49-F238E27FC236}">
                <a16:creationId xmlns:a16="http://schemas.microsoft.com/office/drawing/2014/main" id="{60C65A0F-2EE2-EAF4-3548-E9BAE29231D7}"/>
              </a:ext>
            </a:extLst>
          </p:cNvPr>
          <p:cNvSpPr txBox="1"/>
          <p:nvPr/>
        </p:nvSpPr>
        <p:spPr>
          <a:xfrm>
            <a:off x="6484143" y="4422671"/>
            <a:ext cx="2337128" cy="461665"/>
          </a:xfrm>
          <a:prstGeom prst="rect">
            <a:avLst/>
          </a:prstGeom>
          <a:noFill/>
        </p:spPr>
        <p:txBody>
          <a:bodyPr wrap="square" rtlCol="0">
            <a:spAutoFit/>
          </a:bodyPr>
          <a:lstStyle/>
          <a:p>
            <a:pPr algn="ctr"/>
            <a:r>
              <a:rPr lang="en-GB" sz="2400" dirty="0" err="1">
                <a:latin typeface="Arial" panose="020B0604020202020204" pitchFamily="34" charset="0"/>
                <a:cs typeface="Arial" panose="020B0604020202020204" pitchFamily="34" charset="0"/>
              </a:rPr>
              <a:t>Généralisation</a:t>
            </a:r>
            <a:r>
              <a:rPr lang="en-GB" sz="2400" dirty="0">
                <a:latin typeface="Arial" panose="020B0604020202020204" pitchFamily="34" charset="0"/>
                <a:cs typeface="Arial" panose="020B0604020202020204" pitchFamily="34" charset="0"/>
              </a:rPr>
              <a:t> </a:t>
            </a:r>
            <a:endParaRPr lang="en-BE"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6A3C799-9A45-02B4-643A-6EB89D61AC1C}"/>
              </a:ext>
            </a:extLst>
          </p:cNvPr>
          <p:cNvSpPr txBox="1"/>
          <p:nvPr/>
        </p:nvSpPr>
        <p:spPr>
          <a:xfrm>
            <a:off x="9296400" y="4425764"/>
            <a:ext cx="2057400" cy="461665"/>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Contre la culpabilité</a:t>
            </a:r>
            <a:endParaRPr lang="en-BE" sz="2400"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0F049A43-C900-43E1-8D1C-D59589D94AAA}"/>
              </a:ext>
            </a:extLst>
          </p:cNvPr>
          <p:cNvGrpSpPr/>
          <p:nvPr/>
        </p:nvGrpSpPr>
        <p:grpSpPr>
          <a:xfrm>
            <a:off x="1244311" y="2398069"/>
            <a:ext cx="1413164" cy="1275011"/>
            <a:chOff x="1122218" y="1480320"/>
            <a:chExt cx="2004764" cy="1808776"/>
          </a:xfrm>
        </p:grpSpPr>
        <p:sp>
          <p:nvSpPr>
            <p:cNvPr id="3" name="Speech Bubble: Rectangle with Corners Rounded 2">
              <a:extLst>
                <a:ext uri="{FF2B5EF4-FFF2-40B4-BE49-F238E27FC236}">
                  <a16:creationId xmlns:a16="http://schemas.microsoft.com/office/drawing/2014/main" id="{580CA3DC-C06D-C359-3059-29A6F3134268}"/>
                </a:ext>
              </a:extLst>
            </p:cNvPr>
            <p:cNvSpPr/>
            <p:nvPr/>
          </p:nvSpPr>
          <p:spPr>
            <a:xfrm>
              <a:off x="1122218" y="1480320"/>
              <a:ext cx="2004764" cy="1808776"/>
            </a:xfrm>
            <a:prstGeom prst="wedgeRoundRectCallout">
              <a:avLst>
                <a:gd name="adj1" fmla="val 19938"/>
                <a:gd name="adj2" fmla="val 69216"/>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art 7">
              <a:extLst>
                <a:ext uri="{FF2B5EF4-FFF2-40B4-BE49-F238E27FC236}">
                  <a16:creationId xmlns:a16="http://schemas.microsoft.com/office/drawing/2014/main" id="{E21C7271-8168-2B0F-58D0-151DF220C7DD}"/>
                </a:ext>
              </a:extLst>
            </p:cNvPr>
            <p:cNvSpPr/>
            <p:nvPr/>
          </p:nvSpPr>
          <p:spPr>
            <a:xfrm>
              <a:off x="1442515" y="2384708"/>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art 8">
              <a:extLst>
                <a:ext uri="{FF2B5EF4-FFF2-40B4-BE49-F238E27FC236}">
                  <a16:creationId xmlns:a16="http://schemas.microsoft.com/office/drawing/2014/main" id="{CE518219-CA0F-FC1D-9BF5-3497E9CA6AFF}"/>
                </a:ext>
              </a:extLst>
            </p:cNvPr>
            <p:cNvSpPr/>
            <p:nvPr/>
          </p:nvSpPr>
          <p:spPr>
            <a:xfrm>
              <a:off x="2116490" y="1745827"/>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967A6F46-0B8E-93FD-0B19-5D948C68D3C9}"/>
              </a:ext>
            </a:extLst>
          </p:cNvPr>
          <p:cNvGrpSpPr/>
          <p:nvPr/>
        </p:nvGrpSpPr>
        <p:grpSpPr>
          <a:xfrm>
            <a:off x="6806261" y="2398069"/>
            <a:ext cx="1413164" cy="1275011"/>
            <a:chOff x="1122218" y="1480320"/>
            <a:chExt cx="2004764" cy="1808776"/>
          </a:xfrm>
        </p:grpSpPr>
        <p:sp>
          <p:nvSpPr>
            <p:cNvPr id="24" name="Speech Bubble: Rectangle with Corners Rounded 23">
              <a:extLst>
                <a:ext uri="{FF2B5EF4-FFF2-40B4-BE49-F238E27FC236}">
                  <a16:creationId xmlns:a16="http://schemas.microsoft.com/office/drawing/2014/main" id="{342F0C55-405B-0A70-5292-62744EF2E0C8}"/>
                </a:ext>
              </a:extLst>
            </p:cNvPr>
            <p:cNvSpPr/>
            <p:nvPr/>
          </p:nvSpPr>
          <p:spPr>
            <a:xfrm>
              <a:off x="1122218" y="1480320"/>
              <a:ext cx="2004764" cy="1808776"/>
            </a:xfrm>
            <a:prstGeom prst="wedgeRoundRectCallout">
              <a:avLst>
                <a:gd name="adj1" fmla="val 19938"/>
                <a:gd name="adj2" fmla="val 69216"/>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art 24">
              <a:extLst>
                <a:ext uri="{FF2B5EF4-FFF2-40B4-BE49-F238E27FC236}">
                  <a16:creationId xmlns:a16="http://schemas.microsoft.com/office/drawing/2014/main" id="{29476787-2B48-6070-E4EB-6C0B97971534}"/>
                </a:ext>
              </a:extLst>
            </p:cNvPr>
            <p:cNvSpPr/>
            <p:nvPr/>
          </p:nvSpPr>
          <p:spPr>
            <a:xfrm>
              <a:off x="1442515" y="2384708"/>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art 25">
              <a:extLst>
                <a:ext uri="{FF2B5EF4-FFF2-40B4-BE49-F238E27FC236}">
                  <a16:creationId xmlns:a16="http://schemas.microsoft.com/office/drawing/2014/main" id="{0E177FCC-41B6-FB96-1B89-0768F4FEB1D0}"/>
                </a:ext>
              </a:extLst>
            </p:cNvPr>
            <p:cNvSpPr/>
            <p:nvPr/>
          </p:nvSpPr>
          <p:spPr>
            <a:xfrm>
              <a:off x="2116490" y="1745827"/>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5" name="Group 34">
            <a:extLst>
              <a:ext uri="{FF2B5EF4-FFF2-40B4-BE49-F238E27FC236}">
                <a16:creationId xmlns:a16="http://schemas.microsoft.com/office/drawing/2014/main" id="{6B333175-ED67-FE6F-53A0-99D0E88397E8}"/>
              </a:ext>
            </a:extLst>
          </p:cNvPr>
          <p:cNvGrpSpPr/>
          <p:nvPr/>
        </p:nvGrpSpPr>
        <p:grpSpPr>
          <a:xfrm>
            <a:off x="3994005" y="2398069"/>
            <a:ext cx="1413164" cy="1275011"/>
            <a:chOff x="1122218" y="1480320"/>
            <a:chExt cx="2004764" cy="1808776"/>
          </a:xfrm>
        </p:grpSpPr>
        <p:sp>
          <p:nvSpPr>
            <p:cNvPr id="36" name="Speech Bubble: Rectangle with Corners Rounded 35">
              <a:extLst>
                <a:ext uri="{FF2B5EF4-FFF2-40B4-BE49-F238E27FC236}">
                  <a16:creationId xmlns:a16="http://schemas.microsoft.com/office/drawing/2014/main" id="{56C86763-B2B9-5A5B-D46B-1F6683CCDAE1}"/>
                </a:ext>
              </a:extLst>
            </p:cNvPr>
            <p:cNvSpPr/>
            <p:nvPr/>
          </p:nvSpPr>
          <p:spPr>
            <a:xfrm>
              <a:off x="1122218" y="1480320"/>
              <a:ext cx="2004764" cy="1808776"/>
            </a:xfrm>
            <a:prstGeom prst="wedgeRoundRectCallout">
              <a:avLst>
                <a:gd name="adj1" fmla="val 19938"/>
                <a:gd name="adj2" fmla="val 69216"/>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art 36">
              <a:extLst>
                <a:ext uri="{FF2B5EF4-FFF2-40B4-BE49-F238E27FC236}">
                  <a16:creationId xmlns:a16="http://schemas.microsoft.com/office/drawing/2014/main" id="{40A0AE41-C50D-9EE1-0EC5-FC3CC01F4569}"/>
                </a:ext>
              </a:extLst>
            </p:cNvPr>
            <p:cNvSpPr/>
            <p:nvPr/>
          </p:nvSpPr>
          <p:spPr>
            <a:xfrm>
              <a:off x="1442515" y="2384708"/>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Heart 37">
              <a:extLst>
                <a:ext uri="{FF2B5EF4-FFF2-40B4-BE49-F238E27FC236}">
                  <a16:creationId xmlns:a16="http://schemas.microsoft.com/office/drawing/2014/main" id="{1AB4F2BB-067D-50D8-5382-76EC3FDB55C3}"/>
                </a:ext>
              </a:extLst>
            </p:cNvPr>
            <p:cNvSpPr/>
            <p:nvPr/>
          </p:nvSpPr>
          <p:spPr>
            <a:xfrm>
              <a:off x="2116490" y="1745827"/>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9" name="Group 38">
            <a:extLst>
              <a:ext uri="{FF2B5EF4-FFF2-40B4-BE49-F238E27FC236}">
                <a16:creationId xmlns:a16="http://schemas.microsoft.com/office/drawing/2014/main" id="{A1269DC0-8FF9-CF30-D264-443C740E1B21}"/>
              </a:ext>
            </a:extLst>
          </p:cNvPr>
          <p:cNvGrpSpPr/>
          <p:nvPr/>
        </p:nvGrpSpPr>
        <p:grpSpPr>
          <a:xfrm>
            <a:off x="9618518" y="2398069"/>
            <a:ext cx="1413164" cy="1275011"/>
            <a:chOff x="1122218" y="1480320"/>
            <a:chExt cx="2004764" cy="1808776"/>
          </a:xfrm>
        </p:grpSpPr>
        <p:sp>
          <p:nvSpPr>
            <p:cNvPr id="40" name="Speech Bubble: Rectangle with Corners Rounded 39">
              <a:extLst>
                <a:ext uri="{FF2B5EF4-FFF2-40B4-BE49-F238E27FC236}">
                  <a16:creationId xmlns:a16="http://schemas.microsoft.com/office/drawing/2014/main" id="{EFAD6BD7-E558-597C-4CB9-771A1590B4E3}"/>
                </a:ext>
              </a:extLst>
            </p:cNvPr>
            <p:cNvSpPr/>
            <p:nvPr/>
          </p:nvSpPr>
          <p:spPr>
            <a:xfrm>
              <a:off x="1122218" y="1480320"/>
              <a:ext cx="2004764" cy="1808776"/>
            </a:xfrm>
            <a:prstGeom prst="wedgeRoundRectCallout">
              <a:avLst>
                <a:gd name="adj1" fmla="val 19938"/>
                <a:gd name="adj2" fmla="val 69216"/>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art 40">
              <a:extLst>
                <a:ext uri="{FF2B5EF4-FFF2-40B4-BE49-F238E27FC236}">
                  <a16:creationId xmlns:a16="http://schemas.microsoft.com/office/drawing/2014/main" id="{91B09181-E6E0-78B2-41E6-5268EF14835C}"/>
                </a:ext>
              </a:extLst>
            </p:cNvPr>
            <p:cNvSpPr/>
            <p:nvPr/>
          </p:nvSpPr>
          <p:spPr>
            <a:xfrm>
              <a:off x="1442515" y="2384708"/>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art 41">
              <a:extLst>
                <a:ext uri="{FF2B5EF4-FFF2-40B4-BE49-F238E27FC236}">
                  <a16:creationId xmlns:a16="http://schemas.microsoft.com/office/drawing/2014/main" id="{D83A93EC-B8D5-486A-5D34-EE94AA365A2B}"/>
                </a:ext>
              </a:extLst>
            </p:cNvPr>
            <p:cNvSpPr/>
            <p:nvPr/>
          </p:nvSpPr>
          <p:spPr>
            <a:xfrm>
              <a:off x="2116490" y="1745827"/>
              <a:ext cx="673034" cy="601302"/>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815654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Jeu de rôle</a:t>
            </a:r>
            <a:endParaRPr lang="en-BE" dirty="0"/>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4">
              <a:lumMod val="60000"/>
              <a:lumOff val="40000"/>
            </a:schemeClr>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4">
              <a:lumMod val="60000"/>
              <a:lumOff val="40000"/>
            </a:schemeClr>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954233" y="2719524"/>
            <a:ext cx="4678325" cy="2123658"/>
          </a:xfrm>
          <a:prstGeom prst="rect">
            <a:avLst/>
          </a:prstGeom>
          <a:noFill/>
        </p:spPr>
        <p:txBody>
          <a:bodyPr wrap="square" rtlCol="0">
            <a:spAutoFit/>
          </a:bodyPr>
          <a:lstStyle/>
          <a:p>
            <a:pPr algn="ctr"/>
            <a:r>
              <a:rPr lang="en-GB" sz="4400" b="1" dirty="0">
                <a:latin typeface="Arial" panose="020B0604020202020204" pitchFamily="34" charset="0"/>
                <a:cs typeface="Arial" panose="020B0604020202020204" pitchFamily="34" charset="0"/>
              </a:rPr>
              <a:t>Entraînez-vous à répondre avec empathie</a:t>
            </a:r>
            <a:endParaRPr lang="en-BE" sz="4400" b="1"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11D19942-7EFD-08F0-92FB-648616753894}"/>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5210BDAF-6B4C-2550-27E6-1DA33AF5374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D8362C83-FC29-C5E4-3EA2-863E765F803C}"/>
                </a:ext>
              </a:extLst>
            </p:cNvPr>
            <p:cNvGrpSpPr/>
            <p:nvPr/>
          </p:nvGrpSpPr>
          <p:grpSpPr>
            <a:xfrm>
              <a:off x="10741851" y="707024"/>
              <a:ext cx="562136" cy="634675"/>
              <a:chOff x="760175" y="830141"/>
              <a:chExt cx="867619" cy="979580"/>
            </a:xfrm>
          </p:grpSpPr>
          <p:sp>
            <p:nvSpPr>
              <p:cNvPr id="23" name="Rectangle 22">
                <a:extLst>
                  <a:ext uri="{FF2B5EF4-FFF2-40B4-BE49-F238E27FC236}">
                    <a16:creationId xmlns:a16="http://schemas.microsoft.com/office/drawing/2014/main" id="{F305784D-BA83-41F1-FABC-697C1468322E}"/>
                  </a:ext>
                </a:extLst>
              </p:cNvPr>
              <p:cNvSpPr/>
              <p:nvPr/>
            </p:nvSpPr>
            <p:spPr>
              <a:xfrm>
                <a:off x="864636" y="830141"/>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65</a:t>
                </a:r>
              </a:p>
            </p:txBody>
          </p:sp>
          <p:sp>
            <p:nvSpPr>
              <p:cNvPr id="24" name="Rectangle 23">
                <a:extLst>
                  <a:ext uri="{FF2B5EF4-FFF2-40B4-BE49-F238E27FC236}">
                    <a16:creationId xmlns:a16="http://schemas.microsoft.com/office/drawing/2014/main" id="{D7729D0B-1210-E0C8-AA9D-14155215078E}"/>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140421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90" y="277885"/>
            <a:ext cx="1533440"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Ouverture</a:t>
            </a: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30 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90" y="2282691"/>
            <a:ext cx="3284738" cy="1077218"/>
          </a:xfrm>
          <a:prstGeom prst="rect">
            <a:avLst/>
          </a:prstGeom>
          <a:noFill/>
        </p:spPr>
        <p:txBody>
          <a:bodyPr wrap="square">
            <a:spAutoFit/>
          </a:bodyPr>
          <a:lstStyle/>
          <a:p>
            <a:pPr marL="0" indent="0">
              <a:buNone/>
            </a:pP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Quel est le rôle de </a:t>
            </a:r>
            <a:r>
              <a:rPr lang="en-GB" sz="1600" b="1" dirty="0" err="1">
                <a:solidFill>
                  <a:schemeClr val="bg1"/>
                </a:solidFill>
                <a:latin typeface="Arial" panose="020B0604020202020204" pitchFamily="34" charset="0"/>
                <a:ea typeface="Calibri" panose="020F0502020204030204" pitchFamily="34" charset="0"/>
                <a:cs typeface="Arial" panose="020B0604020202020204" pitchFamily="34" charset="0"/>
              </a:rPr>
              <a:t>l'gestionnaire</a:t>
            </a: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 de </a:t>
            </a:r>
            <a:r>
              <a:rPr lang="en-GB" sz="1600" b="1" dirty="0" err="1">
                <a:solidFill>
                  <a:schemeClr val="bg1"/>
                </a:solidFill>
                <a:latin typeface="Arial" panose="020B0604020202020204" pitchFamily="34" charset="0"/>
                <a:ea typeface="Calibri" panose="020F0502020204030204" pitchFamily="34" charset="0"/>
                <a:cs typeface="Arial" panose="020B0604020202020204" pitchFamily="34" charset="0"/>
              </a:rPr>
              <a:t>cas</a:t>
            </a:r>
            <a:r>
              <a:rPr lang="en-GB" sz="1600" b="1" dirty="0">
                <a:solidFill>
                  <a:schemeClr val="bg1"/>
                </a:solidFill>
                <a:latin typeface="Arial" panose="020B0604020202020204" pitchFamily="34" charset="0"/>
                <a:ea typeface="Calibri" panose="020F0502020204030204" pitchFamily="34" charset="0"/>
                <a:cs typeface="Arial" panose="020B0604020202020204" pitchFamily="34" charset="0"/>
              </a:rPr>
              <a:t> dans la prestation de la SMSPS ?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2 heures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858267"/>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Pause</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90" y="1043966"/>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Qu'entendons-nous par santé mentale et bien-être ?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 </a:t>
            </a: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heure 20 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3270948"/>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Déjeuner</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90" y="3649034"/>
            <a:ext cx="3284738" cy="584775"/>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Quelles sont les compétences de la SMSPS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1 heure 30 minutes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6234142" y="4661180"/>
            <a:ext cx="1349407" cy="338554"/>
          </a:xfrm>
          <a:prstGeom prst="rect">
            <a:avLst/>
          </a:prstGeom>
          <a:noFill/>
        </p:spPr>
        <p:txBody>
          <a:bodyPr wrap="square">
            <a:spAutoFit/>
          </a:bodyPr>
          <a:lstStyle/>
          <a:p>
            <a:pPr marL="0" indent="0" algn="r">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Pause</a:t>
            </a:r>
            <a:endParaRPr lang="en-US" sz="1600"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90" y="5963125"/>
            <a:ext cx="3224991" cy="584775"/>
          </a:xfrm>
          <a:prstGeom prst="rect">
            <a:avLst/>
          </a:prstGeom>
          <a:noFill/>
        </p:spPr>
        <p:txBody>
          <a:bodyPr wrap="square">
            <a:spAutoFit/>
          </a:bodyPr>
          <a:lstStyle/>
          <a:p>
            <a:pPr marL="0" indent="0">
              <a:buNone/>
            </a:pPr>
            <a:r>
              <a:rPr lang="en-US" sz="1600" b="1" dirty="0" err="1">
                <a:solidFill>
                  <a:schemeClr val="bg1"/>
                </a:solidFill>
                <a:latin typeface="Arial" panose="020B0604020202020204" pitchFamily="34" charset="0"/>
                <a:ea typeface="Calibri" panose="020F0502020204030204" pitchFamily="34" charset="0"/>
                <a:cs typeface="Arial" panose="020B0604020202020204" pitchFamily="34" charset="0"/>
              </a:rPr>
              <a:t>Clôture</a:t>
            </a:r>
            <a:endPar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30 minutes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18410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1887928"/>
            <a:ext cx="335595" cy="289306"/>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259175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3295572"/>
            <a:ext cx="335595" cy="289306"/>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8" y="399939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43967" y="4703216"/>
            <a:ext cx="335595" cy="289306"/>
          </a:xfrm>
          <a:prstGeom prst="hexagon">
            <a:avLst>
              <a:gd name="adj" fmla="val 28965"/>
              <a:gd name="vf" fmla="val 115470"/>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dirty="0"/>
              <a:t>Ordre du jour</a:t>
            </a:r>
          </a:p>
        </p:txBody>
      </p:sp>
      <p:sp>
        <p:nvSpPr>
          <p:cNvPr id="2" name="TextBox 1">
            <a:extLst>
              <a:ext uri="{FF2B5EF4-FFF2-40B4-BE49-F238E27FC236}">
                <a16:creationId xmlns:a16="http://schemas.microsoft.com/office/drawing/2014/main" id="{B2069B64-F19D-6353-4F6F-D5AAFA8D5FFA}"/>
              </a:ext>
            </a:extLst>
          </p:cNvPr>
          <p:cNvSpPr txBox="1"/>
          <p:nvPr/>
        </p:nvSpPr>
        <p:spPr>
          <a:xfrm>
            <a:off x="8194090" y="4785895"/>
            <a:ext cx="3284738" cy="830997"/>
          </a:xfrm>
          <a:prstGeom prst="rect">
            <a:avLst/>
          </a:prstGeom>
          <a:noFill/>
        </p:spPr>
        <p:txBody>
          <a:bodyPr wrap="square">
            <a:spAutoFit/>
          </a:bodyPr>
          <a:lstStyle/>
          <a:p>
            <a:pPr marL="0" indent="0">
              <a:buNone/>
            </a:pPr>
            <a:r>
              <a:rPr lang="en-US" sz="1600" b="1" dirty="0">
                <a:solidFill>
                  <a:schemeClr val="bg1"/>
                </a:solidFill>
                <a:latin typeface="Arial" panose="020B0604020202020204" pitchFamily="34" charset="0"/>
                <a:ea typeface="Calibri" panose="020F0502020204030204" pitchFamily="34" charset="0"/>
                <a:cs typeface="Arial" panose="020B0604020202020204" pitchFamily="34" charset="0"/>
              </a:rPr>
              <a:t>Comment puis-je fournir des premiers secours psychologiques ? </a:t>
            </a:r>
          </a:p>
          <a:p>
            <a:pPr marL="0" indent="0">
              <a:buNone/>
            </a:pPr>
            <a:r>
              <a:rPr lang="en-US" sz="1600" i="1" dirty="0">
                <a:solidFill>
                  <a:schemeClr val="bg1"/>
                </a:solidFill>
                <a:latin typeface="Arial" panose="020B0604020202020204" pitchFamily="34" charset="0"/>
                <a:ea typeface="Calibri" panose="020F0502020204030204" pitchFamily="34" charset="0"/>
                <a:cs typeface="Arial" panose="020B0604020202020204" pitchFamily="34" charset="0"/>
              </a:rPr>
              <a:t>45 minutes</a:t>
            </a:r>
            <a:endParaRPr lang="en-US"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Hexagon 5">
            <a:extLst>
              <a:ext uri="{FF2B5EF4-FFF2-40B4-BE49-F238E27FC236}">
                <a16:creationId xmlns:a16="http://schemas.microsoft.com/office/drawing/2014/main" id="{9DA39191-9C72-143D-2E66-7C8D0D015646}"/>
              </a:ext>
            </a:extLst>
          </p:cNvPr>
          <p:cNvSpPr/>
          <p:nvPr/>
        </p:nvSpPr>
        <p:spPr>
          <a:xfrm rot="1782986">
            <a:off x="7743968" y="540703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D614D-DF47-DAB6-773B-0F90AB7992CF}"/>
              </a:ext>
            </a:extLst>
          </p:cNvPr>
          <p:cNvSpPr>
            <a:spLocks noGrp="1"/>
          </p:cNvSpPr>
          <p:nvPr>
            <p:ph type="title"/>
          </p:nvPr>
        </p:nvSpPr>
        <p:spPr/>
        <p:txBody>
          <a:bodyPr/>
          <a:lstStyle/>
          <a:p>
            <a:r>
              <a:rPr lang="en-GB" dirty="0"/>
              <a:t>Compétences de la SMSPS : Réagir avec empathie</a:t>
            </a:r>
            <a:endParaRPr lang="en-BE" dirty="0"/>
          </a:p>
        </p:txBody>
      </p:sp>
      <p:grpSp>
        <p:nvGrpSpPr>
          <p:cNvPr id="6" name="Group 5">
            <a:extLst>
              <a:ext uri="{FF2B5EF4-FFF2-40B4-BE49-F238E27FC236}">
                <a16:creationId xmlns:a16="http://schemas.microsoft.com/office/drawing/2014/main" id="{F8C1DB43-2140-57B9-488D-1198D4A4D569}"/>
              </a:ext>
            </a:extLst>
          </p:cNvPr>
          <p:cNvGrpSpPr/>
          <p:nvPr/>
        </p:nvGrpSpPr>
        <p:grpSpPr>
          <a:xfrm>
            <a:off x="1001962" y="2042974"/>
            <a:ext cx="1198113" cy="1251960"/>
            <a:chOff x="7345680" y="2484120"/>
            <a:chExt cx="904240" cy="944880"/>
          </a:xfrm>
        </p:grpSpPr>
        <p:sp>
          <p:nvSpPr>
            <p:cNvPr id="7" name="Oval 6">
              <a:extLst>
                <a:ext uri="{FF2B5EF4-FFF2-40B4-BE49-F238E27FC236}">
                  <a16:creationId xmlns:a16="http://schemas.microsoft.com/office/drawing/2014/main" id="{9235AF1B-9CF3-E526-698D-3DAA8A02799F}"/>
                </a:ext>
              </a:extLst>
            </p:cNvPr>
            <p:cNvSpPr/>
            <p:nvPr/>
          </p:nvSpPr>
          <p:spPr>
            <a:xfrm>
              <a:off x="7345680" y="2484120"/>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L-Shape 7">
              <a:extLst>
                <a:ext uri="{FF2B5EF4-FFF2-40B4-BE49-F238E27FC236}">
                  <a16:creationId xmlns:a16="http://schemas.microsoft.com/office/drawing/2014/main" id="{CE5563D0-9A30-A33C-62E8-46C910C702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3B0E5671-77DF-D317-53EE-927C41BFAA4C}"/>
              </a:ext>
            </a:extLst>
          </p:cNvPr>
          <p:cNvGrpSpPr/>
          <p:nvPr/>
        </p:nvGrpSpPr>
        <p:grpSpPr>
          <a:xfrm>
            <a:off x="6914221" y="2047987"/>
            <a:ext cx="1198113" cy="1251960"/>
            <a:chOff x="7090831" y="3731241"/>
            <a:chExt cx="904240" cy="944880"/>
          </a:xfrm>
        </p:grpSpPr>
        <p:sp>
          <p:nvSpPr>
            <p:cNvPr id="10" name="Oval 9">
              <a:extLst>
                <a:ext uri="{FF2B5EF4-FFF2-40B4-BE49-F238E27FC236}">
                  <a16:creationId xmlns:a16="http://schemas.microsoft.com/office/drawing/2014/main" id="{C3411FCA-1284-219B-2494-86ED17F0DCCF}"/>
                </a:ext>
              </a:extLst>
            </p:cNvPr>
            <p:cNvSpPr/>
            <p:nvPr/>
          </p:nvSpPr>
          <p:spPr>
            <a:xfrm>
              <a:off x="7090831" y="3731241"/>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Plus Sign 10">
              <a:extLst>
                <a:ext uri="{FF2B5EF4-FFF2-40B4-BE49-F238E27FC236}">
                  <a16:creationId xmlns:a16="http://schemas.microsoft.com/office/drawing/2014/main" id="{E1C88510-043D-D77B-2200-3AACFDD86406}"/>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TextBox 11">
            <a:extLst>
              <a:ext uri="{FF2B5EF4-FFF2-40B4-BE49-F238E27FC236}">
                <a16:creationId xmlns:a16="http://schemas.microsoft.com/office/drawing/2014/main" id="{9D0E951A-3716-4C11-F449-6B8E2A9D6E26}"/>
              </a:ext>
            </a:extLst>
          </p:cNvPr>
          <p:cNvSpPr txBox="1"/>
          <p:nvPr/>
        </p:nvSpPr>
        <p:spPr>
          <a:xfrm>
            <a:off x="1451554" y="2668954"/>
            <a:ext cx="4904057" cy="3247043"/>
          </a:xfrm>
          <a:prstGeom prst="rect">
            <a:avLst/>
          </a:prstGeom>
          <a:noFill/>
        </p:spPr>
        <p:txBody>
          <a:bodyPr wrap="square">
            <a:spAutoFit/>
          </a:bodyPr>
          <a:lstStyle/>
          <a:p>
            <a:pPr>
              <a:spcAft>
                <a:spcPts val="600"/>
              </a:spcAft>
            </a:pPr>
            <a:r>
              <a:rPr lang="en-GB" sz="2000" b="1" dirty="0">
                <a:latin typeface="Arial" panose="020B0604020202020204" pitchFamily="34" charset="0"/>
                <a:cs typeface="Arial" panose="020B0604020202020204" pitchFamily="34" charset="0"/>
              </a:rPr>
              <a:t>A FAIRE</a:t>
            </a:r>
          </a:p>
          <a:p>
            <a:pPr marL="342900" indent="-342900">
              <a:buFont typeface="Arial" panose="020B0604020202020204" pitchFamily="34" charset="0"/>
              <a:buChar char="•"/>
            </a:pPr>
            <a:r>
              <a:rPr lang="en-US" sz="2000" dirty="0" err="1">
                <a:latin typeface="Arial" panose="020B0604020202020204" pitchFamily="34" charset="0"/>
                <a:cs typeface="Arial" panose="020B0604020202020204" pitchFamily="34" charset="0"/>
              </a:rPr>
              <a:t>Etre</a:t>
            </a:r>
            <a:r>
              <a:rPr lang="en-US" sz="2000" dirty="0">
                <a:latin typeface="Arial" panose="020B0604020202020204" pitchFamily="34" charset="0"/>
                <a:cs typeface="Arial" panose="020B0604020202020204" pitchFamily="34" charset="0"/>
              </a:rPr>
              <a:t> conscient de vos propres émotions</a:t>
            </a:r>
          </a:p>
          <a:p>
            <a:pPr marL="342900" indent="-342900">
              <a:buFont typeface="Arial" panose="020B0604020202020204" pitchFamily="34" charset="0"/>
              <a:buChar char="•"/>
            </a:pPr>
            <a:r>
              <a:rPr lang="en-US" sz="2000" dirty="0" err="1">
                <a:latin typeface="Arial" panose="020B0604020202020204" pitchFamily="34" charset="0"/>
                <a:cs typeface="Arial" panose="020B0604020202020204" pitchFamily="34" charset="0"/>
              </a:rPr>
              <a:t>Etre</a:t>
            </a:r>
            <a:r>
              <a:rPr lang="en-US" sz="2000" dirty="0">
                <a:latin typeface="Arial" panose="020B0604020202020204" pitchFamily="34" charset="0"/>
                <a:cs typeface="Arial" panose="020B0604020202020204" pitchFamily="34" charset="0"/>
              </a:rPr>
              <a:t> attentif aux signes (langage corporel, expression du visage, ton de la voix,...) qui montrent comment les autres se sentent.</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Être à l'aise avec les émotions des autres</a:t>
            </a:r>
          </a:p>
          <a:p>
            <a:endParaRPr lang="en-US"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2BDAC1D1-FE7D-5F8D-8A73-126192EA7D7D}"/>
              </a:ext>
            </a:extLst>
          </p:cNvPr>
          <p:cNvSpPr txBox="1"/>
          <p:nvPr/>
        </p:nvSpPr>
        <p:spPr>
          <a:xfrm>
            <a:off x="7439952" y="2560262"/>
            <a:ext cx="4087690" cy="3554819"/>
          </a:xfrm>
          <a:prstGeom prst="rect">
            <a:avLst/>
          </a:prstGeom>
          <a:noFill/>
        </p:spPr>
        <p:txBody>
          <a:bodyPr wrap="square">
            <a:spAutoFit/>
          </a:bodyPr>
          <a:lstStyle/>
          <a:p>
            <a:pPr>
              <a:spcAft>
                <a:spcPts val="600"/>
              </a:spcAft>
            </a:pPr>
            <a:r>
              <a:rPr lang="en-GB" sz="2000" b="1" dirty="0">
                <a:latin typeface="Arial" panose="020B0604020202020204" pitchFamily="34" charset="0"/>
                <a:cs typeface="Arial" panose="020B0604020202020204" pitchFamily="34" charset="0"/>
              </a:rPr>
              <a:t>A NE PAS FAIRE</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Ignorer ce que vous ressentez</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Ignorer les signes des émotions que les autres personnes ressentent</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Craindre que les autres expriment leurs émotions. </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Demander aux participants de ne plus exprimer leurs émotions.</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15265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D614D-DF47-DAB6-773B-0F90AB7992CF}"/>
              </a:ext>
            </a:extLst>
          </p:cNvPr>
          <p:cNvSpPr>
            <a:spLocks noGrp="1"/>
          </p:cNvSpPr>
          <p:nvPr>
            <p:ph type="title"/>
          </p:nvPr>
        </p:nvSpPr>
        <p:spPr/>
        <p:txBody>
          <a:bodyPr/>
          <a:lstStyle/>
          <a:p>
            <a:r>
              <a:rPr lang="en-GB" dirty="0">
                <a:latin typeface="Arial"/>
                <a:cs typeface="Arial"/>
              </a:rPr>
              <a:t>Compétences de la SMSPS : Réagir avec empathie</a:t>
            </a:r>
            <a:endParaRPr lang="en-BE" dirty="0">
              <a:latin typeface="Arial"/>
              <a:cs typeface="Arial"/>
            </a:endParaRPr>
          </a:p>
        </p:txBody>
      </p:sp>
      <p:grpSp>
        <p:nvGrpSpPr>
          <p:cNvPr id="3" name="Group 2">
            <a:extLst>
              <a:ext uri="{FF2B5EF4-FFF2-40B4-BE49-F238E27FC236}">
                <a16:creationId xmlns:a16="http://schemas.microsoft.com/office/drawing/2014/main" id="{57ECFD97-0E2E-9613-0E20-E04930EED176}"/>
              </a:ext>
            </a:extLst>
          </p:cNvPr>
          <p:cNvGrpSpPr/>
          <p:nvPr/>
        </p:nvGrpSpPr>
        <p:grpSpPr>
          <a:xfrm>
            <a:off x="766434" y="1558065"/>
            <a:ext cx="1198113" cy="1251960"/>
            <a:chOff x="7345680" y="2484120"/>
            <a:chExt cx="904240" cy="944880"/>
          </a:xfrm>
        </p:grpSpPr>
        <p:sp>
          <p:nvSpPr>
            <p:cNvPr id="5" name="Oval 4">
              <a:extLst>
                <a:ext uri="{FF2B5EF4-FFF2-40B4-BE49-F238E27FC236}">
                  <a16:creationId xmlns:a16="http://schemas.microsoft.com/office/drawing/2014/main" id="{2DA90C9C-7B09-E5CC-105A-2CBFB59CB123}"/>
                </a:ext>
              </a:extLst>
            </p:cNvPr>
            <p:cNvSpPr/>
            <p:nvPr/>
          </p:nvSpPr>
          <p:spPr>
            <a:xfrm>
              <a:off x="7345680" y="2484120"/>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L-Shape 5">
              <a:extLst>
                <a:ext uri="{FF2B5EF4-FFF2-40B4-BE49-F238E27FC236}">
                  <a16:creationId xmlns:a16="http://schemas.microsoft.com/office/drawing/2014/main" id="{BE274D9D-1DAD-4504-B025-2D692F2B706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05E8212E-32F2-5E59-2528-B2459F7DB434}"/>
              </a:ext>
            </a:extLst>
          </p:cNvPr>
          <p:cNvGrpSpPr/>
          <p:nvPr/>
        </p:nvGrpSpPr>
        <p:grpSpPr>
          <a:xfrm>
            <a:off x="6678693" y="1563078"/>
            <a:ext cx="1198113" cy="1251960"/>
            <a:chOff x="7090831" y="3731241"/>
            <a:chExt cx="904240" cy="944880"/>
          </a:xfrm>
        </p:grpSpPr>
        <p:sp>
          <p:nvSpPr>
            <p:cNvPr id="8" name="Oval 7">
              <a:extLst>
                <a:ext uri="{FF2B5EF4-FFF2-40B4-BE49-F238E27FC236}">
                  <a16:creationId xmlns:a16="http://schemas.microsoft.com/office/drawing/2014/main" id="{AD0BBD40-B9F5-6AE8-134C-A51D68FE512C}"/>
                </a:ext>
              </a:extLst>
            </p:cNvPr>
            <p:cNvSpPr/>
            <p:nvPr/>
          </p:nvSpPr>
          <p:spPr>
            <a:xfrm>
              <a:off x="7090831" y="3731241"/>
              <a:ext cx="904240" cy="94488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Plus Sign 8">
              <a:extLst>
                <a:ext uri="{FF2B5EF4-FFF2-40B4-BE49-F238E27FC236}">
                  <a16:creationId xmlns:a16="http://schemas.microsoft.com/office/drawing/2014/main" id="{B5C92671-BBF2-59C1-DBE5-ADE48D519238}"/>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TextBox 9">
            <a:extLst>
              <a:ext uri="{FF2B5EF4-FFF2-40B4-BE49-F238E27FC236}">
                <a16:creationId xmlns:a16="http://schemas.microsoft.com/office/drawing/2014/main" id="{52BC1387-DBFB-9A6F-237F-89417FA31B81}"/>
              </a:ext>
            </a:extLst>
          </p:cNvPr>
          <p:cNvSpPr txBox="1"/>
          <p:nvPr/>
        </p:nvSpPr>
        <p:spPr>
          <a:xfrm>
            <a:off x="1216026" y="2184045"/>
            <a:ext cx="5418845" cy="3677930"/>
          </a:xfrm>
          <a:prstGeom prst="rect">
            <a:avLst/>
          </a:prstGeom>
          <a:noFill/>
        </p:spPr>
        <p:txBody>
          <a:bodyPr wrap="square">
            <a:spAutoFit/>
          </a:bodyPr>
          <a:lstStyle/>
          <a:p>
            <a:pPr>
              <a:spcAft>
                <a:spcPts val="600"/>
              </a:spcAft>
            </a:pPr>
            <a:r>
              <a:rPr lang="en-GB" sz="1900" b="1" dirty="0">
                <a:latin typeface="Arial" panose="020B0604020202020204" pitchFamily="34" charset="0"/>
                <a:cs typeface="Arial" panose="020B0604020202020204" pitchFamily="34" charset="0"/>
              </a:rPr>
              <a:t>A FAIRE</a:t>
            </a:r>
          </a:p>
          <a:p>
            <a:pPr marL="342900" indent="-342900">
              <a:buFont typeface="Arial" panose="020B0604020202020204" pitchFamily="34" charset="0"/>
              <a:buChar char="•"/>
            </a:pPr>
            <a:r>
              <a:rPr lang="en-US" sz="1900" dirty="0" err="1">
                <a:latin typeface="Arial" panose="020B0604020202020204" pitchFamily="34" charset="0"/>
                <a:cs typeface="Arial" panose="020B0604020202020204" pitchFamily="34" charset="0"/>
              </a:rPr>
              <a:t>Etre</a:t>
            </a:r>
            <a:r>
              <a:rPr lang="en-US" sz="1900" dirty="0">
                <a:latin typeface="Arial" panose="020B0604020202020204" pitchFamily="34" charset="0"/>
                <a:cs typeface="Arial" panose="020B0604020202020204" pitchFamily="34" charset="0"/>
              </a:rPr>
              <a:t> flexible et patient, donnez à l'enfant le temps dont il a besoin. Laissez place au silence</a:t>
            </a:r>
          </a:p>
          <a:p>
            <a:pPr marL="342900" indent="-342900">
              <a:buFont typeface="Arial" panose="020B0604020202020204" pitchFamily="34" charset="0"/>
              <a:buChar char="•"/>
            </a:pPr>
            <a:r>
              <a:rPr lang="en-US" sz="1900" dirty="0">
                <a:latin typeface="Arial" panose="020B0604020202020204" pitchFamily="34" charset="0"/>
                <a:cs typeface="Arial" panose="020B0604020202020204" pitchFamily="34" charset="0"/>
              </a:rPr>
              <a:t>Dire à l'enfant qu'il n'a pas à se sentir coupable de ce qu'il ressent. Nous ne pouvons pas décider de ce que nous ressentons, nous pouvons décider de ce que nous en faisons, de notre comportement.</a:t>
            </a:r>
          </a:p>
          <a:p>
            <a:pPr marL="342900" indent="-342900">
              <a:buFont typeface="Arial" panose="020B0604020202020204" pitchFamily="34" charset="0"/>
              <a:buChar char="•"/>
            </a:pPr>
            <a:r>
              <a:rPr lang="en-US" sz="1900" dirty="0" err="1">
                <a:latin typeface="Arial" panose="020B0604020202020204" pitchFamily="34" charset="0"/>
                <a:cs typeface="Arial" panose="020B0604020202020204" pitchFamily="34" charset="0"/>
              </a:rPr>
              <a:t>Remercier</a:t>
            </a:r>
            <a:r>
              <a:rPr lang="en-US" sz="1900" dirty="0">
                <a:latin typeface="Arial" panose="020B0604020202020204" pitchFamily="34" charset="0"/>
                <a:cs typeface="Arial" panose="020B0604020202020204" pitchFamily="34" charset="0"/>
              </a:rPr>
              <a:t> l'enfant de vous avoir fait confiance et d'avoir partagé son expérience émotionnelle.</a:t>
            </a:r>
          </a:p>
        </p:txBody>
      </p:sp>
      <p:sp>
        <p:nvSpPr>
          <p:cNvPr id="11" name="TextBox 10">
            <a:extLst>
              <a:ext uri="{FF2B5EF4-FFF2-40B4-BE49-F238E27FC236}">
                <a16:creationId xmlns:a16="http://schemas.microsoft.com/office/drawing/2014/main" id="{0DC229E7-CB6C-0682-494D-CD83AFF6E5DE}"/>
              </a:ext>
            </a:extLst>
          </p:cNvPr>
          <p:cNvSpPr txBox="1"/>
          <p:nvPr/>
        </p:nvSpPr>
        <p:spPr>
          <a:xfrm>
            <a:off x="7084463" y="2184045"/>
            <a:ext cx="4087690" cy="2215991"/>
          </a:xfrm>
          <a:prstGeom prst="rect">
            <a:avLst/>
          </a:prstGeom>
          <a:noFill/>
        </p:spPr>
        <p:txBody>
          <a:bodyPr wrap="square">
            <a:spAutoFit/>
          </a:bodyPr>
          <a:lstStyle/>
          <a:p>
            <a:pPr>
              <a:spcAft>
                <a:spcPts val="600"/>
              </a:spcAft>
            </a:pPr>
            <a:r>
              <a:rPr lang="en-GB" sz="1900" b="1" dirty="0">
                <a:latin typeface="Arial" panose="020B0604020202020204" pitchFamily="34" charset="0"/>
                <a:cs typeface="Arial" panose="020B0604020202020204" pitchFamily="34" charset="0"/>
              </a:rPr>
              <a:t>A NE PAS FAIRE</a:t>
            </a:r>
          </a:p>
          <a:p>
            <a:pPr marL="342900" indent="-342900">
              <a:buFont typeface="Arial" panose="020B0604020202020204" pitchFamily="34" charset="0"/>
              <a:buChar char="•"/>
            </a:pPr>
            <a:r>
              <a:rPr lang="en-US" sz="1900" dirty="0">
                <a:latin typeface="Arial" panose="020B0604020202020204" pitchFamily="34" charset="0"/>
                <a:cs typeface="Arial" panose="020B0604020202020204" pitchFamily="34" charset="0"/>
              </a:rPr>
              <a:t>Respecter le calendrier fixé et passer immédiatement à l'enfant "suivant".</a:t>
            </a:r>
          </a:p>
          <a:p>
            <a:pPr marL="342900" indent="-342900">
              <a:buFont typeface="Arial" panose="020B0604020202020204" pitchFamily="34" charset="0"/>
              <a:buChar char="•"/>
            </a:pPr>
            <a:r>
              <a:rPr lang="en-US" sz="1900" dirty="0">
                <a:latin typeface="Arial" panose="020B0604020202020204" pitchFamily="34" charset="0"/>
                <a:cs typeface="Arial" panose="020B0604020202020204" pitchFamily="34" charset="0"/>
              </a:rPr>
              <a:t>Blâmer l'enfant </a:t>
            </a:r>
          </a:p>
          <a:p>
            <a:pPr marL="342900" indent="-342900">
              <a:buFont typeface="Arial" panose="020B0604020202020204" pitchFamily="34" charset="0"/>
              <a:buChar char="•"/>
            </a:pPr>
            <a:r>
              <a:rPr lang="en-US" sz="1900" dirty="0" err="1">
                <a:latin typeface="Arial" panose="020B0604020202020204" pitchFamily="34" charset="0"/>
                <a:cs typeface="Arial" panose="020B0604020202020204" pitchFamily="34" charset="0"/>
              </a:rPr>
              <a:t>Leur</a:t>
            </a:r>
            <a:r>
              <a:rPr lang="en-US" sz="1900" dirty="0">
                <a:latin typeface="Arial" panose="020B0604020202020204" pitchFamily="34" charset="0"/>
                <a:cs typeface="Arial" panose="020B0604020202020204" pitchFamily="34" charset="0"/>
              </a:rPr>
              <a:t> demander de parler de leur expérience à quelqu'un d'autre.</a:t>
            </a:r>
          </a:p>
        </p:txBody>
      </p:sp>
    </p:spTree>
    <p:extLst>
      <p:ext uri="{BB962C8B-B14F-4D97-AF65-F5344CB8AC3E}">
        <p14:creationId xmlns:p14="http://schemas.microsoft.com/office/powerpoint/2010/main" val="5547227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DFF900C-A03E-EAA9-7EC5-FD658E4F999D}"/>
              </a:ext>
            </a:extLst>
          </p:cNvPr>
          <p:cNvGrpSpPr/>
          <p:nvPr/>
        </p:nvGrpSpPr>
        <p:grpSpPr>
          <a:xfrm>
            <a:off x="3882700" y="1773889"/>
            <a:ext cx="4294234" cy="4294230"/>
            <a:chOff x="3642502" y="1428918"/>
            <a:chExt cx="1478150" cy="1478149"/>
          </a:xfrm>
        </p:grpSpPr>
        <p:sp>
          <p:nvSpPr>
            <p:cNvPr id="10" name="Oval 9">
              <a:extLst>
                <a:ext uri="{FF2B5EF4-FFF2-40B4-BE49-F238E27FC236}">
                  <a16:creationId xmlns:a16="http://schemas.microsoft.com/office/drawing/2014/main" id="{3DA11441-D9E2-C9CF-5E11-2013D2A515F3}"/>
                </a:ext>
              </a:extLst>
            </p:cNvPr>
            <p:cNvSpPr/>
            <p:nvPr/>
          </p:nvSpPr>
          <p:spPr>
            <a:xfrm>
              <a:off x="3642502" y="1428918"/>
              <a:ext cx="1478150" cy="1478149"/>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B87EFAAD-845C-5539-E790-C8FE2236430A}"/>
                </a:ext>
              </a:extLst>
            </p:cNvPr>
            <p:cNvGrpSpPr/>
            <p:nvPr/>
          </p:nvGrpSpPr>
          <p:grpSpPr>
            <a:xfrm>
              <a:off x="4186117" y="1733508"/>
              <a:ext cx="390921" cy="868968"/>
              <a:chOff x="4322068" y="1943327"/>
              <a:chExt cx="254533" cy="565794"/>
            </a:xfrm>
            <a:solidFill>
              <a:schemeClr val="bg1"/>
            </a:solidFill>
          </p:grpSpPr>
          <p:sp>
            <p:nvSpPr>
              <p:cNvPr id="12" name="Round Same Side Corner Rectangle 21">
                <a:extLst>
                  <a:ext uri="{FF2B5EF4-FFF2-40B4-BE49-F238E27FC236}">
                    <a16:creationId xmlns:a16="http://schemas.microsoft.com/office/drawing/2014/main" id="{2139C426-DBAD-CDB7-B6A4-1FEFEFA70EBE}"/>
                  </a:ext>
                </a:extLst>
              </p:cNvPr>
              <p:cNvSpPr/>
              <p:nvPr/>
            </p:nvSpPr>
            <p:spPr>
              <a:xfrm>
                <a:off x="4323935" y="2241576"/>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B07B3686-8C54-2249-A5E8-29349C49FCA4}"/>
                  </a:ext>
                </a:extLst>
              </p:cNvPr>
              <p:cNvSpPr/>
              <p:nvPr/>
            </p:nvSpPr>
            <p:spPr>
              <a:xfrm>
                <a:off x="4322068" y="1943327"/>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 name="Title 1">
            <a:extLst>
              <a:ext uri="{FF2B5EF4-FFF2-40B4-BE49-F238E27FC236}">
                <a16:creationId xmlns:a16="http://schemas.microsoft.com/office/drawing/2014/main" id="{D1F66BA7-2330-A6AC-EF27-9219096B0D67}"/>
              </a:ext>
            </a:extLst>
          </p:cNvPr>
          <p:cNvSpPr>
            <a:spLocks noGrp="1"/>
          </p:cNvSpPr>
          <p:nvPr>
            <p:ph type="title"/>
          </p:nvPr>
        </p:nvSpPr>
        <p:spPr/>
        <p:txBody>
          <a:bodyPr>
            <a:normAutofit fontScale="90000"/>
          </a:bodyPr>
          <a:lstStyle/>
          <a:p>
            <a:r>
              <a:rPr lang="en-GB" dirty="0"/>
              <a:t>Ensemble de compétences de la SMSPS : Attitude centrée sur l'enfant</a:t>
            </a:r>
            <a:endParaRPr lang="en-BE" dirty="0"/>
          </a:p>
        </p:txBody>
      </p:sp>
      <p:sp>
        <p:nvSpPr>
          <p:cNvPr id="14" name="Oval 13">
            <a:extLst>
              <a:ext uri="{FF2B5EF4-FFF2-40B4-BE49-F238E27FC236}">
                <a16:creationId xmlns:a16="http://schemas.microsoft.com/office/drawing/2014/main" id="{DE3809D5-4E22-A8D7-1083-716FEA615E86}"/>
              </a:ext>
            </a:extLst>
          </p:cNvPr>
          <p:cNvSpPr/>
          <p:nvPr/>
        </p:nvSpPr>
        <p:spPr>
          <a:xfrm>
            <a:off x="1904843" y="2678923"/>
            <a:ext cx="2524001" cy="2504317"/>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380926B3-9B6D-BB59-2197-83A23F0E6B46}"/>
              </a:ext>
            </a:extLst>
          </p:cNvPr>
          <p:cNvSpPr/>
          <p:nvPr/>
        </p:nvSpPr>
        <p:spPr>
          <a:xfrm>
            <a:off x="7296582" y="1159307"/>
            <a:ext cx="2244829" cy="224482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AC829FA3-15E3-4732-AF51-4EB8B0B347C2}"/>
              </a:ext>
            </a:extLst>
          </p:cNvPr>
          <p:cNvSpPr/>
          <p:nvPr/>
        </p:nvSpPr>
        <p:spPr>
          <a:xfrm>
            <a:off x="7391271" y="4242937"/>
            <a:ext cx="2244829" cy="224482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9D5726A8-09E8-D82F-CFD2-F8239730A9E9}"/>
              </a:ext>
            </a:extLst>
          </p:cNvPr>
          <p:cNvSpPr txBox="1"/>
          <p:nvPr/>
        </p:nvSpPr>
        <p:spPr>
          <a:xfrm>
            <a:off x="1904843" y="3030379"/>
            <a:ext cx="2524001" cy="1938992"/>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Faire preuve de respect, d'acceptation, reconnaître les forces et les ressources</a:t>
            </a:r>
            <a:endParaRPr lang="en-BE"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B4CF1C8-900C-BC2D-4E46-411992B586C8}"/>
              </a:ext>
            </a:extLst>
          </p:cNvPr>
          <p:cNvSpPr txBox="1"/>
          <p:nvPr/>
        </p:nvSpPr>
        <p:spPr>
          <a:xfrm>
            <a:off x="7391271" y="1773889"/>
            <a:ext cx="1996377" cy="1015663"/>
          </a:xfrm>
          <a:prstGeom prst="rect">
            <a:avLst/>
          </a:prstGeom>
          <a:noFill/>
        </p:spPr>
        <p:txBody>
          <a:bodyPr wrap="square" rtlCol="0">
            <a:spAutoFit/>
          </a:bodyPr>
          <a:lstStyle/>
          <a:p>
            <a:pPr algn="ctr"/>
            <a:r>
              <a:rPr lang="en-GB" sz="2000" dirty="0">
                <a:latin typeface="Arial" panose="020B0604020202020204" pitchFamily="34" charset="0"/>
                <a:cs typeface="Arial" panose="020B0604020202020204" pitchFamily="34" charset="0"/>
              </a:rPr>
              <a:t>Être présent (pour que l'enfant ne soit pas seul)</a:t>
            </a:r>
            <a:endParaRPr lang="en-BE"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FC5682D-147C-8528-38D5-B5268F412087}"/>
              </a:ext>
            </a:extLst>
          </p:cNvPr>
          <p:cNvSpPr txBox="1"/>
          <p:nvPr/>
        </p:nvSpPr>
        <p:spPr>
          <a:xfrm>
            <a:off x="7391271" y="5011408"/>
            <a:ext cx="2244829" cy="707886"/>
          </a:xfrm>
          <a:prstGeom prst="rect">
            <a:avLst/>
          </a:prstGeom>
          <a:noFill/>
        </p:spPr>
        <p:txBody>
          <a:bodyPr wrap="square" rtlCol="0">
            <a:spAutoFit/>
          </a:bodyPr>
          <a:lstStyle/>
          <a:p>
            <a:pPr algn="ctr"/>
            <a:r>
              <a:rPr lang="en-GB" sz="2000" dirty="0" err="1">
                <a:latin typeface="Arial" panose="020B0604020202020204" pitchFamily="34" charset="0"/>
                <a:cs typeface="Arial" panose="020B0604020202020204" pitchFamily="34" charset="0"/>
              </a:rPr>
              <a:t>Etre</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vrai</a:t>
            </a:r>
            <a:r>
              <a:rPr lang="en-GB" sz="2000" dirty="0">
                <a:latin typeface="Arial" panose="020B0604020202020204" pitchFamily="34" charset="0"/>
                <a:cs typeface="Arial" panose="020B0604020202020204" pitchFamily="34" charset="0"/>
              </a:rPr>
              <a:t> et honnête</a:t>
            </a:r>
            <a:endParaRPr lang="en-B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334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BA7-2330-A6AC-EF27-9219096B0D67}"/>
              </a:ext>
            </a:extLst>
          </p:cNvPr>
          <p:cNvSpPr>
            <a:spLocks noGrp="1"/>
          </p:cNvSpPr>
          <p:nvPr>
            <p:ph type="title"/>
          </p:nvPr>
        </p:nvSpPr>
        <p:spPr>
          <a:xfrm>
            <a:off x="838200" y="120516"/>
            <a:ext cx="9851251" cy="843768"/>
          </a:xfrm>
        </p:spPr>
        <p:txBody>
          <a:bodyPr>
            <a:normAutofit fontScale="90000"/>
          </a:bodyPr>
          <a:lstStyle/>
          <a:p>
            <a:r>
              <a:rPr lang="en-GB" dirty="0">
                <a:latin typeface="Arial"/>
                <a:cs typeface="Arial"/>
              </a:rPr>
              <a:t>Ensemble de compétences de la SMSPS : Attitude centrée sur l'enfant</a:t>
            </a:r>
            <a:endParaRPr lang="en-BE" dirty="0">
              <a:latin typeface="Arial"/>
              <a:cs typeface="Arial"/>
            </a:endParaRPr>
          </a:p>
        </p:txBody>
      </p:sp>
      <p:grpSp>
        <p:nvGrpSpPr>
          <p:cNvPr id="6" name="Group 5">
            <a:extLst>
              <a:ext uri="{FF2B5EF4-FFF2-40B4-BE49-F238E27FC236}">
                <a16:creationId xmlns:a16="http://schemas.microsoft.com/office/drawing/2014/main" id="{C67F4B29-B4CD-31ED-F6C0-EBCA2953F82C}"/>
              </a:ext>
            </a:extLst>
          </p:cNvPr>
          <p:cNvGrpSpPr/>
          <p:nvPr/>
        </p:nvGrpSpPr>
        <p:grpSpPr>
          <a:xfrm>
            <a:off x="10228983" y="337468"/>
            <a:ext cx="1587872" cy="1368854"/>
            <a:chOff x="10228983" y="337468"/>
            <a:chExt cx="1587872" cy="1368854"/>
          </a:xfrm>
        </p:grpSpPr>
        <p:sp>
          <p:nvSpPr>
            <p:cNvPr id="7" name="Hexagon 6">
              <a:extLst>
                <a:ext uri="{FF2B5EF4-FFF2-40B4-BE49-F238E27FC236}">
                  <a16:creationId xmlns:a16="http://schemas.microsoft.com/office/drawing/2014/main" id="{4CA2275A-770F-F299-CC81-AAAF828AFA1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8" name="Group 7">
              <a:extLst>
                <a:ext uri="{FF2B5EF4-FFF2-40B4-BE49-F238E27FC236}">
                  <a16:creationId xmlns:a16="http://schemas.microsoft.com/office/drawing/2014/main" id="{A7278244-A639-F278-C67E-B75465A679E7}"/>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1DCE99B2-FCD1-8D91-77A6-DFE5F8327D51}"/>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66</a:t>
                </a:r>
              </a:p>
            </p:txBody>
          </p:sp>
          <p:sp>
            <p:nvSpPr>
              <p:cNvPr id="23" name="Rectangle 22">
                <a:extLst>
                  <a:ext uri="{FF2B5EF4-FFF2-40B4-BE49-F238E27FC236}">
                    <a16:creationId xmlns:a16="http://schemas.microsoft.com/office/drawing/2014/main" id="{33FECF20-BE8D-D6B7-9000-3545B3843A85}"/>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9" name="Group 18">
              <a:extLst>
                <a:ext uri="{FF2B5EF4-FFF2-40B4-BE49-F238E27FC236}">
                  <a16:creationId xmlns:a16="http://schemas.microsoft.com/office/drawing/2014/main" id="{C0054A1A-195D-6562-6559-CD87104889DB}"/>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6BC63BFB-9AB6-595B-27DA-A224700B3BA9}"/>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1359FE6E-40FB-F325-94D1-87EE0D46D43C}"/>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5" name="Group 44">
            <a:extLst>
              <a:ext uri="{FF2B5EF4-FFF2-40B4-BE49-F238E27FC236}">
                <a16:creationId xmlns:a16="http://schemas.microsoft.com/office/drawing/2014/main" id="{999B9481-776B-9D36-D3C2-4AC441D8EBC4}"/>
              </a:ext>
            </a:extLst>
          </p:cNvPr>
          <p:cNvGrpSpPr/>
          <p:nvPr/>
        </p:nvGrpSpPr>
        <p:grpSpPr>
          <a:xfrm>
            <a:off x="4427099" y="2288509"/>
            <a:ext cx="3093110" cy="3093107"/>
            <a:chOff x="3642502" y="1428918"/>
            <a:chExt cx="1478150" cy="1478149"/>
          </a:xfrm>
        </p:grpSpPr>
        <p:sp>
          <p:nvSpPr>
            <p:cNvPr id="46" name="Oval 45">
              <a:extLst>
                <a:ext uri="{FF2B5EF4-FFF2-40B4-BE49-F238E27FC236}">
                  <a16:creationId xmlns:a16="http://schemas.microsoft.com/office/drawing/2014/main" id="{087D1CF6-BA7A-EBBC-29FD-6EC7E825B49C}"/>
                </a:ext>
              </a:extLst>
            </p:cNvPr>
            <p:cNvSpPr/>
            <p:nvPr/>
          </p:nvSpPr>
          <p:spPr>
            <a:xfrm>
              <a:off x="3642502" y="1428918"/>
              <a:ext cx="1478150" cy="1478149"/>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oup 46">
              <a:extLst>
                <a:ext uri="{FF2B5EF4-FFF2-40B4-BE49-F238E27FC236}">
                  <a16:creationId xmlns:a16="http://schemas.microsoft.com/office/drawing/2014/main" id="{BF8A1AFC-67A3-5B7C-9033-72FF33ED9CB2}"/>
                </a:ext>
              </a:extLst>
            </p:cNvPr>
            <p:cNvGrpSpPr/>
            <p:nvPr/>
          </p:nvGrpSpPr>
          <p:grpSpPr>
            <a:xfrm>
              <a:off x="4186117" y="1733508"/>
              <a:ext cx="390921" cy="868968"/>
              <a:chOff x="4322068" y="1943327"/>
              <a:chExt cx="254533" cy="565794"/>
            </a:xfrm>
            <a:solidFill>
              <a:schemeClr val="bg1"/>
            </a:solidFill>
          </p:grpSpPr>
          <p:sp>
            <p:nvSpPr>
              <p:cNvPr id="48" name="Round Same Side Corner Rectangle 21">
                <a:extLst>
                  <a:ext uri="{FF2B5EF4-FFF2-40B4-BE49-F238E27FC236}">
                    <a16:creationId xmlns:a16="http://schemas.microsoft.com/office/drawing/2014/main" id="{C37512CC-4D3E-5F62-690C-C48A0B621912}"/>
                  </a:ext>
                </a:extLst>
              </p:cNvPr>
              <p:cNvSpPr/>
              <p:nvPr/>
            </p:nvSpPr>
            <p:spPr>
              <a:xfrm>
                <a:off x="4323935" y="2241576"/>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Oval 48">
                <a:extLst>
                  <a:ext uri="{FF2B5EF4-FFF2-40B4-BE49-F238E27FC236}">
                    <a16:creationId xmlns:a16="http://schemas.microsoft.com/office/drawing/2014/main" id="{4CB6BC68-3609-7AFE-3F6C-AA251959481B}"/>
                  </a:ext>
                </a:extLst>
              </p:cNvPr>
              <p:cNvSpPr/>
              <p:nvPr/>
            </p:nvSpPr>
            <p:spPr>
              <a:xfrm>
                <a:off x="4322068" y="1943327"/>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50" name="Oval 49">
            <a:extLst>
              <a:ext uri="{FF2B5EF4-FFF2-40B4-BE49-F238E27FC236}">
                <a16:creationId xmlns:a16="http://schemas.microsoft.com/office/drawing/2014/main" id="{FB9658A1-C97A-A221-F8A5-235084B83D79}"/>
              </a:ext>
            </a:extLst>
          </p:cNvPr>
          <p:cNvSpPr/>
          <p:nvPr/>
        </p:nvSpPr>
        <p:spPr>
          <a:xfrm>
            <a:off x="3375506" y="3042220"/>
            <a:ext cx="1525019" cy="152501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253B1BA4-6064-783B-CE8E-621A4B2EF909}"/>
              </a:ext>
            </a:extLst>
          </p:cNvPr>
          <p:cNvSpPr/>
          <p:nvPr/>
        </p:nvSpPr>
        <p:spPr>
          <a:xfrm>
            <a:off x="6454116" y="1671600"/>
            <a:ext cx="1525019" cy="152501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37AABD43-CD7C-C49F-8FEF-A9DB32FA15F1}"/>
              </a:ext>
            </a:extLst>
          </p:cNvPr>
          <p:cNvSpPr/>
          <p:nvPr/>
        </p:nvSpPr>
        <p:spPr>
          <a:xfrm>
            <a:off x="6738871" y="4368697"/>
            <a:ext cx="1525019" cy="1525019"/>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CDC652E1-D722-DF92-1DE8-B5E27DA509D6}"/>
              </a:ext>
            </a:extLst>
          </p:cNvPr>
          <p:cNvSpPr/>
          <p:nvPr/>
        </p:nvSpPr>
        <p:spPr>
          <a:xfrm>
            <a:off x="7077177" y="2062298"/>
            <a:ext cx="2901048" cy="743622"/>
          </a:xfrm>
          <a:prstGeom prst="rect">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B2920D89-B042-7B19-28F9-775F7880A5B9}"/>
              </a:ext>
            </a:extLst>
          </p:cNvPr>
          <p:cNvSpPr/>
          <p:nvPr/>
        </p:nvSpPr>
        <p:spPr>
          <a:xfrm>
            <a:off x="7377605" y="4744244"/>
            <a:ext cx="2901048" cy="743622"/>
          </a:xfrm>
          <a:prstGeom prst="rect">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1F6477C-D8FC-870F-FE1A-328CA951E5B4}"/>
              </a:ext>
            </a:extLst>
          </p:cNvPr>
          <p:cNvSpPr/>
          <p:nvPr/>
        </p:nvSpPr>
        <p:spPr>
          <a:xfrm>
            <a:off x="1344717" y="3463251"/>
            <a:ext cx="2901048" cy="743622"/>
          </a:xfrm>
          <a:prstGeom prst="rect">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983796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peech Bubble: Rectangle with Corners Rounded 16">
            <a:extLst>
              <a:ext uri="{FF2B5EF4-FFF2-40B4-BE49-F238E27FC236}">
                <a16:creationId xmlns:a16="http://schemas.microsoft.com/office/drawing/2014/main" id="{994D1815-5DBD-0F41-CDC9-8C9906A8B822}"/>
              </a:ext>
            </a:extLst>
          </p:cNvPr>
          <p:cNvSpPr/>
          <p:nvPr/>
        </p:nvSpPr>
        <p:spPr>
          <a:xfrm>
            <a:off x="8973215" y="1996817"/>
            <a:ext cx="1814286" cy="1432183"/>
          </a:xfrm>
          <a:prstGeom prst="wedgeRoundRectCallou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peech Bubble: Rectangle with Corners Rounded 2">
            <a:extLst>
              <a:ext uri="{FF2B5EF4-FFF2-40B4-BE49-F238E27FC236}">
                <a16:creationId xmlns:a16="http://schemas.microsoft.com/office/drawing/2014/main" id="{480A1A47-F8E8-FDBC-5C69-ECD79049B277}"/>
              </a:ext>
            </a:extLst>
          </p:cNvPr>
          <p:cNvSpPr/>
          <p:nvPr/>
        </p:nvSpPr>
        <p:spPr>
          <a:xfrm>
            <a:off x="5217050" y="1996817"/>
            <a:ext cx="1814286" cy="1432183"/>
          </a:xfrm>
          <a:prstGeom prst="wedgeRoundRectCallou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peech Bubble: Rectangle with Corners Rounded 13">
            <a:extLst>
              <a:ext uri="{FF2B5EF4-FFF2-40B4-BE49-F238E27FC236}">
                <a16:creationId xmlns:a16="http://schemas.microsoft.com/office/drawing/2014/main" id="{E09EF64D-E5F6-2F72-795B-E7E0E6BF8A9A}"/>
              </a:ext>
            </a:extLst>
          </p:cNvPr>
          <p:cNvSpPr/>
          <p:nvPr/>
        </p:nvSpPr>
        <p:spPr>
          <a:xfrm>
            <a:off x="1665757" y="1996817"/>
            <a:ext cx="1814286" cy="1432183"/>
          </a:xfrm>
          <a:prstGeom prst="wedgeRoundRectCallout">
            <a:avLst>
              <a:gd name="adj1" fmla="val 21567"/>
              <a:gd name="adj2" fmla="val 64527"/>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3DFF65A-16AF-6F6E-8531-3080104E09A9}"/>
              </a:ext>
            </a:extLst>
          </p:cNvPr>
          <p:cNvSpPr>
            <a:spLocks noGrp="1"/>
          </p:cNvSpPr>
          <p:nvPr>
            <p:ph type="title"/>
          </p:nvPr>
        </p:nvSpPr>
        <p:spPr/>
        <p:txBody>
          <a:bodyPr>
            <a:normAutofit fontScale="90000"/>
          </a:bodyPr>
          <a:lstStyle/>
          <a:p>
            <a:r>
              <a:rPr lang="en-GB" dirty="0"/>
              <a:t>Ensemble de compétences de la SMSPS : Soutenir la prise de décision</a:t>
            </a:r>
            <a:endParaRPr lang="en-BE" dirty="0"/>
          </a:p>
        </p:txBody>
      </p:sp>
      <p:sp>
        <p:nvSpPr>
          <p:cNvPr id="5" name="TextBox 4">
            <a:extLst>
              <a:ext uri="{FF2B5EF4-FFF2-40B4-BE49-F238E27FC236}">
                <a16:creationId xmlns:a16="http://schemas.microsoft.com/office/drawing/2014/main" id="{2E1D9330-5534-B87D-9F9B-09526F75F9F3}"/>
              </a:ext>
            </a:extLst>
          </p:cNvPr>
          <p:cNvSpPr txBox="1"/>
          <p:nvPr/>
        </p:nvSpPr>
        <p:spPr>
          <a:xfrm>
            <a:off x="1147218" y="4073637"/>
            <a:ext cx="2602943" cy="830997"/>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Partage de l'information </a:t>
            </a:r>
          </a:p>
        </p:txBody>
      </p:sp>
      <p:sp>
        <p:nvSpPr>
          <p:cNvPr id="8" name="TextBox 7">
            <a:extLst>
              <a:ext uri="{FF2B5EF4-FFF2-40B4-BE49-F238E27FC236}">
                <a16:creationId xmlns:a16="http://schemas.microsoft.com/office/drawing/2014/main" id="{3F760037-C9D4-43D8-8948-C664933D620E}"/>
              </a:ext>
            </a:extLst>
          </p:cNvPr>
          <p:cNvSpPr txBox="1"/>
          <p:nvPr/>
        </p:nvSpPr>
        <p:spPr>
          <a:xfrm>
            <a:off x="4496140" y="4073637"/>
            <a:ext cx="3131896" cy="1200329"/>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Discuter et explorer les options en leur posant des questions</a:t>
            </a:r>
          </a:p>
        </p:txBody>
      </p:sp>
      <p:sp>
        <p:nvSpPr>
          <p:cNvPr id="9" name="TextBox 8">
            <a:extLst>
              <a:ext uri="{FF2B5EF4-FFF2-40B4-BE49-F238E27FC236}">
                <a16:creationId xmlns:a16="http://schemas.microsoft.com/office/drawing/2014/main" id="{AC558DF6-A4AE-B13D-46B1-978D237E793F}"/>
              </a:ext>
            </a:extLst>
          </p:cNvPr>
          <p:cNvSpPr txBox="1"/>
          <p:nvPr/>
        </p:nvSpPr>
        <p:spPr>
          <a:xfrm>
            <a:off x="8578887" y="4024983"/>
            <a:ext cx="2602943" cy="1569660"/>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Ne pas </a:t>
            </a:r>
            <a:r>
              <a:rPr lang="en-US" sz="2400" dirty="0" err="1">
                <a:latin typeface="Arial" panose="020B0604020202020204" pitchFamily="34" charset="0"/>
                <a:cs typeface="Arial" panose="020B0604020202020204" pitchFamily="34" charset="0"/>
              </a:rPr>
              <a:t>leur</a:t>
            </a:r>
            <a:r>
              <a:rPr lang="en-US" sz="2400" dirty="0">
                <a:latin typeface="Arial" panose="020B0604020202020204" pitchFamily="34" charset="0"/>
                <a:cs typeface="Arial" panose="020B0604020202020204" pitchFamily="34" charset="0"/>
              </a:rPr>
              <a:t> dire </a:t>
            </a:r>
            <a:r>
              <a:rPr lang="en-US" sz="2400" dirty="0" err="1">
                <a:latin typeface="Arial" panose="020B0604020202020204" pitchFamily="34" charset="0"/>
                <a:cs typeface="Arial" panose="020B0604020202020204" pitchFamily="34" charset="0"/>
              </a:rPr>
              <a:t>ce</a:t>
            </a:r>
            <a:r>
              <a:rPr lang="en-US" sz="2400" dirty="0">
                <a:latin typeface="Arial" panose="020B0604020202020204" pitchFamily="34" charset="0"/>
                <a:cs typeface="Arial" panose="020B0604020202020204" pitchFamily="34" charset="0"/>
              </a:rPr>
              <a:t> qu'ils doivent faire, c'est à eux de décider.</a:t>
            </a:r>
          </a:p>
        </p:txBody>
      </p:sp>
      <p:pic>
        <p:nvPicPr>
          <p:cNvPr id="7" name="Graphic 6" descr="Question Mark with solid fill">
            <a:extLst>
              <a:ext uri="{FF2B5EF4-FFF2-40B4-BE49-F238E27FC236}">
                <a16:creationId xmlns:a16="http://schemas.microsoft.com/office/drawing/2014/main" id="{CD955756-1925-8D0D-57EB-4DB2F593D7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54880" y="2255708"/>
            <a:ext cx="914400" cy="914400"/>
          </a:xfrm>
          <a:prstGeom prst="rect">
            <a:avLst/>
          </a:prstGeom>
        </p:spPr>
      </p:pic>
      <p:pic>
        <p:nvPicPr>
          <p:cNvPr id="13" name="Graphic 12" descr="Information with solid fill">
            <a:extLst>
              <a:ext uri="{FF2B5EF4-FFF2-40B4-BE49-F238E27FC236}">
                <a16:creationId xmlns:a16="http://schemas.microsoft.com/office/drawing/2014/main" id="{B37F8CB7-71F7-850C-4DC9-3D807D13C2F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15700" y="2255708"/>
            <a:ext cx="914400" cy="914400"/>
          </a:xfrm>
          <a:prstGeom prst="rect">
            <a:avLst/>
          </a:prstGeom>
        </p:spPr>
      </p:pic>
      <p:grpSp>
        <p:nvGrpSpPr>
          <p:cNvPr id="20" name="Group 19">
            <a:extLst>
              <a:ext uri="{FF2B5EF4-FFF2-40B4-BE49-F238E27FC236}">
                <a16:creationId xmlns:a16="http://schemas.microsoft.com/office/drawing/2014/main" id="{8C7F5929-35A4-4DD0-B262-A5DC7C2B1027}"/>
              </a:ext>
            </a:extLst>
          </p:cNvPr>
          <p:cNvGrpSpPr/>
          <p:nvPr/>
        </p:nvGrpSpPr>
        <p:grpSpPr>
          <a:xfrm>
            <a:off x="9417171" y="2437135"/>
            <a:ext cx="329741" cy="732973"/>
            <a:chOff x="5564643" y="2925880"/>
            <a:chExt cx="818024" cy="1818363"/>
          </a:xfrm>
        </p:grpSpPr>
        <p:sp>
          <p:nvSpPr>
            <p:cNvPr id="18" name="Round Same Side Corner Rectangle 21">
              <a:extLst>
                <a:ext uri="{FF2B5EF4-FFF2-40B4-BE49-F238E27FC236}">
                  <a16:creationId xmlns:a16="http://schemas.microsoft.com/office/drawing/2014/main" id="{54950431-969C-238E-2ED6-BC6FD0B0FF09}"/>
                </a:ext>
              </a:extLst>
            </p:cNvPr>
            <p:cNvSpPr/>
            <p:nvPr/>
          </p:nvSpPr>
          <p:spPr>
            <a:xfrm>
              <a:off x="5570643" y="3884400"/>
              <a:ext cx="808832" cy="859843"/>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1D392EE0-6494-3844-F02C-FC854E64E10A}"/>
                </a:ext>
              </a:extLst>
            </p:cNvPr>
            <p:cNvSpPr/>
            <p:nvPr/>
          </p:nvSpPr>
          <p:spPr>
            <a:xfrm>
              <a:off x="5564643" y="2925880"/>
              <a:ext cx="818024" cy="8180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pic>
        <p:nvPicPr>
          <p:cNvPr id="22" name="Graphic 21" descr="Signpost with solid fill">
            <a:extLst>
              <a:ext uri="{FF2B5EF4-FFF2-40B4-BE49-F238E27FC236}">
                <a16:creationId xmlns:a16="http://schemas.microsoft.com/office/drawing/2014/main" id="{4C4D19FA-00DC-03A7-EC7F-245F93E2B5D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778887" y="2309677"/>
            <a:ext cx="914400" cy="914400"/>
          </a:xfrm>
          <a:prstGeom prst="rect">
            <a:avLst/>
          </a:prstGeom>
        </p:spPr>
      </p:pic>
    </p:spTree>
    <p:extLst>
      <p:ext uri="{BB962C8B-B14F-4D97-AF65-F5344CB8AC3E}">
        <p14:creationId xmlns:p14="http://schemas.microsoft.com/office/powerpoint/2010/main" val="14131317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22D6B-9527-0FB3-4AEF-B9D5B7265F5B}"/>
              </a:ext>
            </a:extLst>
          </p:cNvPr>
          <p:cNvSpPr>
            <a:spLocks noGrp="1"/>
          </p:cNvSpPr>
          <p:nvPr>
            <p:ph type="title"/>
          </p:nvPr>
        </p:nvSpPr>
        <p:spPr/>
        <p:txBody>
          <a:bodyPr>
            <a:normAutofit fontScale="90000"/>
          </a:bodyPr>
          <a:lstStyle/>
          <a:p>
            <a:r>
              <a:rPr lang="en-GB" dirty="0"/>
              <a:t>Ensemble de compétences de la SMSPS : Soutenir la prise de décision</a:t>
            </a:r>
            <a:endParaRPr lang="en-BE" dirty="0"/>
          </a:p>
        </p:txBody>
      </p:sp>
      <p:sp>
        <p:nvSpPr>
          <p:cNvPr id="4" name="Speech Bubble: Rectangle with Corners Rounded 3">
            <a:extLst>
              <a:ext uri="{FF2B5EF4-FFF2-40B4-BE49-F238E27FC236}">
                <a16:creationId xmlns:a16="http://schemas.microsoft.com/office/drawing/2014/main" id="{44D2793F-203F-48F1-6F9A-57A46871BF95}"/>
              </a:ext>
            </a:extLst>
          </p:cNvPr>
          <p:cNvSpPr/>
          <p:nvPr/>
        </p:nvSpPr>
        <p:spPr>
          <a:xfrm>
            <a:off x="1956881" y="1695122"/>
            <a:ext cx="3718205" cy="868968"/>
          </a:xfrm>
          <a:prstGeom prst="wedgeRoundRectCallout">
            <a:avLst>
              <a:gd name="adj1" fmla="val -20064"/>
              <a:gd name="adj2" fmla="val 7030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Qu'est-ce qui pourrait vous aider ?</a:t>
            </a:r>
            <a:endParaRPr lang="en-BE" dirty="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32A26BB-8D5D-AF79-6ACC-0DF2A69F83DB}"/>
              </a:ext>
            </a:extLst>
          </p:cNvPr>
          <p:cNvSpPr/>
          <p:nvPr/>
        </p:nvSpPr>
        <p:spPr>
          <a:xfrm>
            <a:off x="1956881" y="3176504"/>
            <a:ext cx="3718205" cy="868968"/>
          </a:xfrm>
          <a:prstGeom prst="wedgeRoundRectCallout">
            <a:avLst>
              <a:gd name="adj1" fmla="val -20064"/>
              <a:gd name="adj2" fmla="val 7030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Que voulez-vous faire ?</a:t>
            </a:r>
            <a:endParaRPr lang="en-BE" dirty="0">
              <a:solidFill>
                <a:schemeClr val="tx1"/>
              </a:solidFill>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200BC3EE-11AE-4B1C-FE22-D8C644B594F3}"/>
              </a:ext>
            </a:extLst>
          </p:cNvPr>
          <p:cNvSpPr/>
          <p:nvPr/>
        </p:nvSpPr>
        <p:spPr>
          <a:xfrm>
            <a:off x="7705928" y="3176504"/>
            <a:ext cx="3718205" cy="868968"/>
          </a:xfrm>
          <a:prstGeom prst="wedgeRoundRectCallout">
            <a:avLst>
              <a:gd name="adj1" fmla="val -20064"/>
              <a:gd name="adj2" fmla="val 70301"/>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Laissez-moi vous dire ce que vous devriez faire...</a:t>
            </a:r>
            <a:endParaRPr lang="en-BE" dirty="0">
              <a:solidFill>
                <a:schemeClr val="tx1"/>
              </a:solidFill>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2D4C1C75-0D82-83F5-A4DE-DFBC6756DFC4}"/>
              </a:ext>
            </a:extLst>
          </p:cNvPr>
          <p:cNvSpPr/>
          <p:nvPr/>
        </p:nvSpPr>
        <p:spPr>
          <a:xfrm>
            <a:off x="7705928" y="1695122"/>
            <a:ext cx="3718205" cy="868968"/>
          </a:xfrm>
          <a:prstGeom prst="wedgeRoundRectCallout">
            <a:avLst>
              <a:gd name="adj1" fmla="val -20064"/>
              <a:gd name="adj2" fmla="val 70301"/>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Je sais ce qui </a:t>
            </a:r>
            <a:r>
              <a:rPr lang="en-GB" dirty="0" err="1">
                <a:solidFill>
                  <a:schemeClr val="tx1"/>
                </a:solidFill>
                <a:latin typeface="Arial" panose="020B0604020202020204" pitchFamily="34" charset="0"/>
                <a:cs typeface="Arial" panose="020B0604020202020204" pitchFamily="34" charset="0"/>
              </a:rPr>
              <a:t>va</a:t>
            </a:r>
            <a:r>
              <a:rPr lang="en-GB" dirty="0">
                <a:solidFill>
                  <a:schemeClr val="tx1"/>
                </a:solidFill>
                <a:latin typeface="Arial" panose="020B0604020202020204" pitchFamily="34" charset="0"/>
                <a:cs typeface="Arial" panose="020B0604020202020204" pitchFamily="34" charset="0"/>
              </a:rPr>
              <a:t> </a:t>
            </a:r>
            <a:r>
              <a:rPr lang="en-GB" dirty="0" err="1">
                <a:solidFill>
                  <a:schemeClr val="tx1"/>
                </a:solidFill>
                <a:latin typeface="Arial" panose="020B0604020202020204" pitchFamily="34" charset="0"/>
                <a:cs typeface="Arial" panose="020B0604020202020204" pitchFamily="34" charset="0"/>
              </a:rPr>
              <a:t>vous</a:t>
            </a:r>
            <a:r>
              <a:rPr lang="en-GB" dirty="0">
                <a:solidFill>
                  <a:schemeClr val="tx1"/>
                </a:solidFill>
                <a:latin typeface="Arial" panose="020B0604020202020204" pitchFamily="34" charset="0"/>
                <a:cs typeface="Arial" panose="020B0604020202020204" pitchFamily="34" charset="0"/>
              </a:rPr>
              <a:t> aider...</a:t>
            </a:r>
            <a:endParaRPr lang="en-BE" dirty="0">
              <a:solidFill>
                <a:schemeClr val="tx1"/>
              </a:solidFil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FA299139-AEC4-130C-4D09-CA81792FBE79}"/>
              </a:ext>
            </a:extLst>
          </p:cNvPr>
          <p:cNvSpPr/>
          <p:nvPr/>
        </p:nvSpPr>
        <p:spPr>
          <a:xfrm>
            <a:off x="1956881" y="4751110"/>
            <a:ext cx="3718205" cy="868968"/>
          </a:xfrm>
          <a:prstGeom prst="wedgeRoundRectCallout">
            <a:avLst>
              <a:gd name="adj1" fmla="val -20064"/>
              <a:gd name="adj2" fmla="val 7030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Que pensez-vous de cette option et de l'autre option ?</a:t>
            </a:r>
            <a:endParaRPr lang="en-BE" dirty="0">
              <a:solidFill>
                <a:schemeClr val="tx1"/>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5B4D0CBD-C1D6-984F-A582-4955D590697C}"/>
              </a:ext>
            </a:extLst>
          </p:cNvPr>
          <p:cNvSpPr/>
          <p:nvPr/>
        </p:nvSpPr>
        <p:spPr>
          <a:xfrm>
            <a:off x="7705927" y="4751110"/>
            <a:ext cx="3718205" cy="868968"/>
          </a:xfrm>
          <a:prstGeom prst="wedgeRoundRectCallout">
            <a:avLst>
              <a:gd name="adj1" fmla="val -20064"/>
              <a:gd name="adj2" fmla="val 70301"/>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Voici l'option que vous devez choisir</a:t>
            </a:r>
            <a:endParaRPr lang="en-BE" dirty="0">
              <a:solidFill>
                <a:schemeClr val="tx1"/>
              </a:solidFill>
              <a:latin typeface="Arial" panose="020B0604020202020204" pitchFamily="34" charset="0"/>
              <a:cs typeface="Arial" panose="020B0604020202020204" pitchFamily="34" charset="0"/>
            </a:endParaRPr>
          </a:p>
        </p:txBody>
      </p:sp>
      <p:pic>
        <p:nvPicPr>
          <p:cNvPr id="11" name="Graphic 10" descr="Checkmark with solid fill">
            <a:extLst>
              <a:ext uri="{FF2B5EF4-FFF2-40B4-BE49-F238E27FC236}">
                <a16:creationId xmlns:a16="http://schemas.microsoft.com/office/drawing/2014/main" id="{4EC71EA4-4451-2F3B-7386-A5367ACB7A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6786" y="1672406"/>
            <a:ext cx="914400" cy="914400"/>
          </a:xfrm>
          <a:prstGeom prst="rect">
            <a:avLst/>
          </a:prstGeom>
        </p:spPr>
      </p:pic>
      <p:pic>
        <p:nvPicPr>
          <p:cNvPr id="12" name="Graphic 11" descr="Checkmark with solid fill">
            <a:extLst>
              <a:ext uri="{FF2B5EF4-FFF2-40B4-BE49-F238E27FC236}">
                <a16:creationId xmlns:a16="http://schemas.microsoft.com/office/drawing/2014/main" id="{5F45E460-6EFC-7067-5727-C4C255FD0A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6786" y="3153788"/>
            <a:ext cx="914400" cy="914400"/>
          </a:xfrm>
          <a:prstGeom prst="rect">
            <a:avLst/>
          </a:prstGeom>
        </p:spPr>
      </p:pic>
      <p:pic>
        <p:nvPicPr>
          <p:cNvPr id="13" name="Graphic 12" descr="Checkmark with solid fill">
            <a:extLst>
              <a:ext uri="{FF2B5EF4-FFF2-40B4-BE49-F238E27FC236}">
                <a16:creationId xmlns:a16="http://schemas.microsoft.com/office/drawing/2014/main" id="{B3E90451-EE4E-8ABC-8A0C-39DE239280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6786" y="4728394"/>
            <a:ext cx="914400" cy="914400"/>
          </a:xfrm>
          <a:prstGeom prst="rect">
            <a:avLst/>
          </a:prstGeom>
        </p:spPr>
      </p:pic>
      <p:pic>
        <p:nvPicPr>
          <p:cNvPr id="15" name="Graphic 14" descr="Close with solid fill">
            <a:extLst>
              <a:ext uri="{FF2B5EF4-FFF2-40B4-BE49-F238E27FC236}">
                <a16:creationId xmlns:a16="http://schemas.microsoft.com/office/drawing/2014/main" id="{F62D85CD-E81C-CEF6-ADB1-B23474A379E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34328" y="1672406"/>
            <a:ext cx="914400" cy="914400"/>
          </a:xfrm>
          <a:prstGeom prst="rect">
            <a:avLst/>
          </a:prstGeom>
        </p:spPr>
      </p:pic>
      <p:pic>
        <p:nvPicPr>
          <p:cNvPr id="17" name="Graphic 16" descr="Close with solid fill">
            <a:extLst>
              <a:ext uri="{FF2B5EF4-FFF2-40B4-BE49-F238E27FC236}">
                <a16:creationId xmlns:a16="http://schemas.microsoft.com/office/drawing/2014/main" id="{DB0FC649-7EEB-9A66-6877-99CDA5CE494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34328" y="3153788"/>
            <a:ext cx="914400" cy="914400"/>
          </a:xfrm>
          <a:prstGeom prst="rect">
            <a:avLst/>
          </a:prstGeom>
        </p:spPr>
      </p:pic>
      <p:pic>
        <p:nvPicPr>
          <p:cNvPr id="18" name="Graphic 17" descr="Close with solid fill">
            <a:extLst>
              <a:ext uri="{FF2B5EF4-FFF2-40B4-BE49-F238E27FC236}">
                <a16:creationId xmlns:a16="http://schemas.microsoft.com/office/drawing/2014/main" id="{31FF0428-89EA-8F6B-CE18-386B69A155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34328" y="4728394"/>
            <a:ext cx="914400" cy="914400"/>
          </a:xfrm>
          <a:prstGeom prst="rect">
            <a:avLst/>
          </a:prstGeom>
        </p:spPr>
      </p:pic>
    </p:spTree>
    <p:extLst>
      <p:ext uri="{BB962C8B-B14F-4D97-AF65-F5344CB8AC3E}">
        <p14:creationId xmlns:p14="http://schemas.microsoft.com/office/powerpoint/2010/main" val="32509184"/>
      </p:ext>
    </p:extLst>
  </p:cSld>
  <p:clrMapOvr>
    <a:masterClrMapping/>
  </p:clrMapOvr>
  <p:extLst>
    <p:ext uri="{6950BFC3-D8DA-4A85-94F7-54DA5524770B}">
      <p188:commentRel xmlns:p188="http://schemas.microsoft.com/office/powerpoint/2018/8/main" r:id="rId3"/>
    </p:ext>
  </p:extLs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err="1"/>
              <a:t>Principaux</a:t>
            </a:r>
            <a:r>
              <a:rPr lang="en-CA" dirty="0"/>
              <a:t> points </a:t>
            </a:r>
            <a:r>
              <a:rPr lang="en-CA" dirty="0" err="1"/>
              <a:t>d'apprentissage</a:t>
            </a:r>
            <a:endParaRPr lang="en-US" dirty="0"/>
          </a:p>
        </p:txBody>
      </p:sp>
      <p:sp>
        <p:nvSpPr>
          <p:cNvPr id="32" name="TextBox 31">
            <a:extLst>
              <a:ext uri="{FF2B5EF4-FFF2-40B4-BE49-F238E27FC236}">
                <a16:creationId xmlns:a16="http://schemas.microsoft.com/office/drawing/2014/main" id="{21B82F7A-E10B-497D-B56D-CBA9C3B90431}"/>
              </a:ext>
            </a:extLst>
          </p:cNvPr>
          <p:cNvSpPr txBox="1"/>
          <p:nvPr/>
        </p:nvSpPr>
        <p:spPr>
          <a:xfrm>
            <a:off x="1561307" y="3948024"/>
            <a:ext cx="2743269" cy="1056379"/>
          </a:xfrm>
          <a:prstGeom prst="rect">
            <a:avLst/>
          </a:prstGeom>
          <a:noFill/>
        </p:spPr>
        <p:txBody>
          <a:bodyPr wrap="square" lIns="91440" tIns="45720" rIns="91440" bIns="45720" anchor="t">
            <a:spAutoFit/>
          </a:bodyPr>
          <a:lstStyle/>
          <a:p>
            <a:pPr algn="ctr">
              <a:lnSpc>
                <a:spcPct val="107000"/>
              </a:lnSpc>
            </a:pPr>
            <a:r>
              <a:rPr lang="fr-FR" sz="2000" dirty="0">
                <a:latin typeface="Arial"/>
                <a:ea typeface="Calibri" panose="020F0502020204030204" pitchFamily="34" charset="0"/>
                <a:cs typeface="Arial"/>
              </a:rPr>
              <a:t>Répondre avec empathie est une compétence clé</a:t>
            </a: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2407162" y="2377440"/>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37CFA32-EE04-4F30-F390-A23739305A9F}"/>
              </a:ext>
            </a:extLst>
          </p:cNvPr>
          <p:cNvSpPr txBox="1"/>
          <p:nvPr/>
        </p:nvSpPr>
        <p:spPr>
          <a:xfrm>
            <a:off x="7041569" y="3885501"/>
            <a:ext cx="2743269" cy="1323439"/>
          </a:xfrm>
          <a:prstGeom prst="rect">
            <a:avLst/>
          </a:prstGeom>
          <a:noFill/>
        </p:spPr>
        <p:txBody>
          <a:bodyPr wrap="square" lIns="91440" tIns="45720" rIns="91440" bIns="45720" anchor="t">
            <a:spAutoFit/>
          </a:bodyPr>
          <a:lstStyle/>
          <a:p>
            <a:pPr algn="ctr"/>
            <a:r>
              <a:rPr lang="fr-FR" sz="2000" dirty="0">
                <a:latin typeface="Arial" panose="020B0604020202020204" pitchFamily="34" charset="0"/>
                <a:cs typeface="Arial" panose="020B0604020202020204" pitchFamily="34" charset="0"/>
              </a:rPr>
              <a:t>Attitude centrée sur l'enfant est nécessaire pour établir et renforcer la confiance</a:t>
            </a: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5-Point Star 5">
            <a:extLst>
              <a:ext uri="{FF2B5EF4-FFF2-40B4-BE49-F238E27FC236}">
                <a16:creationId xmlns:a16="http://schemas.microsoft.com/office/drawing/2014/main" id="{EB62CA9F-8555-E44A-DD79-58EC8B03FFD2}"/>
              </a:ext>
            </a:extLst>
          </p:cNvPr>
          <p:cNvSpPr/>
          <p:nvPr/>
        </p:nvSpPr>
        <p:spPr>
          <a:xfrm>
            <a:off x="7887424" y="2377440"/>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24465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Shape 429"/>
        <p:cNvGrpSpPr/>
        <p:nvPr/>
      </p:nvGrpSpPr>
      <p:grpSpPr>
        <a:xfrm>
          <a:off x="0" y="0"/>
          <a:ext cx="0" cy="0"/>
          <a:chOff x="0" y="0"/>
          <a:chExt cx="0" cy="0"/>
        </a:xfrm>
      </p:grpSpPr>
      <p:sp>
        <p:nvSpPr>
          <p:cNvPr id="2" name="Title 72">
            <a:extLst>
              <a:ext uri="{FF2B5EF4-FFF2-40B4-BE49-F238E27FC236}">
                <a16:creationId xmlns:a16="http://schemas.microsoft.com/office/drawing/2014/main" id="{72574FE6-D1A8-A496-6276-8DABE4CC56C1}"/>
              </a:ext>
            </a:extLst>
          </p:cNvPr>
          <p:cNvSpPr txBox="1">
            <a:spLocks/>
          </p:cNvSpPr>
          <p:nvPr/>
        </p:nvSpPr>
        <p:spPr>
          <a:xfrm>
            <a:off x="796385" y="3099692"/>
            <a:ext cx="10342669" cy="32930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a:solidFill>
                  <a:schemeClr val="bg1"/>
                </a:solidFill>
                <a:latin typeface="Garamond"/>
              </a:rPr>
              <a:t>Comment puis-je fournir des premiers secours psychologiques ?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30675-B8EF-0DC8-80A9-5A70C0ADCE5A}"/>
              </a:ext>
            </a:extLst>
          </p:cNvPr>
          <p:cNvSpPr>
            <a:spLocks noGrp="1"/>
          </p:cNvSpPr>
          <p:nvPr>
            <p:ph type="title"/>
          </p:nvPr>
        </p:nvSpPr>
        <p:spPr/>
        <p:txBody>
          <a:bodyPr/>
          <a:lstStyle/>
          <a:p>
            <a:r>
              <a:rPr lang="en-GB" dirty="0"/>
              <a:t>LE PSP est... ?</a:t>
            </a:r>
            <a:endParaRPr lang="en-BE" dirty="0"/>
          </a:p>
        </p:txBody>
      </p:sp>
      <p:grpSp>
        <p:nvGrpSpPr>
          <p:cNvPr id="3" name="Group 2">
            <a:extLst>
              <a:ext uri="{FF2B5EF4-FFF2-40B4-BE49-F238E27FC236}">
                <a16:creationId xmlns:a16="http://schemas.microsoft.com/office/drawing/2014/main" id="{4A7908FD-540C-3352-56C6-E7512881EFE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DC5384C-53D7-E70A-7761-9773FA77DFB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5F059BD1-9E0F-D738-BBCC-F8797287C34F}"/>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9729E4DE-0E8E-A3CA-2275-C501BD03B1FF}"/>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67</a:t>
                </a:r>
              </a:p>
            </p:txBody>
          </p:sp>
          <p:sp>
            <p:nvSpPr>
              <p:cNvPr id="19" name="Rectangle 18">
                <a:extLst>
                  <a:ext uri="{FF2B5EF4-FFF2-40B4-BE49-F238E27FC236}">
                    <a16:creationId xmlns:a16="http://schemas.microsoft.com/office/drawing/2014/main" id="{153B7EE6-8426-06A1-35BC-9AB108912248}"/>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5AF62CF6-125C-F250-ADB0-792FB944E0FC}"/>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47AC0B1B-C27D-8763-9070-6C5B6AAE773F}"/>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6F55F637-288F-BF94-CF4D-2274D4AF206B}"/>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0" name="TextBox 19">
            <a:extLst>
              <a:ext uri="{FF2B5EF4-FFF2-40B4-BE49-F238E27FC236}">
                <a16:creationId xmlns:a16="http://schemas.microsoft.com/office/drawing/2014/main" id="{D81659E4-E970-9849-67FF-E0D0C8CAC2C3}"/>
              </a:ext>
            </a:extLst>
          </p:cNvPr>
          <p:cNvSpPr txBox="1"/>
          <p:nvPr/>
        </p:nvSpPr>
        <p:spPr>
          <a:xfrm>
            <a:off x="3870325" y="4677821"/>
            <a:ext cx="4248150" cy="707886"/>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Vrai ou faux ?</a:t>
            </a:r>
            <a:endParaRPr lang="en-BE" sz="4000" b="1" dirty="0">
              <a:latin typeface="Arial" panose="020B0604020202020204" pitchFamily="34" charset="0"/>
              <a:cs typeface="Arial" panose="020B0604020202020204" pitchFamily="34" charset="0"/>
            </a:endParaRPr>
          </a:p>
        </p:txBody>
      </p:sp>
      <p:grpSp>
        <p:nvGrpSpPr>
          <p:cNvPr id="21" name="Group 20">
            <a:extLst>
              <a:ext uri="{FF2B5EF4-FFF2-40B4-BE49-F238E27FC236}">
                <a16:creationId xmlns:a16="http://schemas.microsoft.com/office/drawing/2014/main" id="{4ADCC57C-2C25-15D0-06BF-BBEE437E63B6}"/>
              </a:ext>
            </a:extLst>
          </p:cNvPr>
          <p:cNvGrpSpPr/>
          <p:nvPr/>
        </p:nvGrpSpPr>
        <p:grpSpPr>
          <a:xfrm>
            <a:off x="3646790" y="2283756"/>
            <a:ext cx="1709395" cy="1786222"/>
            <a:chOff x="7345680" y="2484120"/>
            <a:chExt cx="904240" cy="944880"/>
          </a:xfrm>
        </p:grpSpPr>
        <p:sp>
          <p:nvSpPr>
            <p:cNvPr id="22" name="Oval 21">
              <a:extLst>
                <a:ext uri="{FF2B5EF4-FFF2-40B4-BE49-F238E27FC236}">
                  <a16:creationId xmlns:a16="http://schemas.microsoft.com/office/drawing/2014/main" id="{3068EC52-5D81-CE55-AA18-9BA67C2E40C0}"/>
                </a:ext>
              </a:extLst>
            </p:cNvPr>
            <p:cNvSpPr/>
            <p:nvPr/>
          </p:nvSpPr>
          <p:spPr>
            <a:xfrm>
              <a:off x="7345680" y="2484120"/>
              <a:ext cx="904240" cy="9448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L-Shape 22">
              <a:extLst>
                <a:ext uri="{FF2B5EF4-FFF2-40B4-BE49-F238E27FC236}">
                  <a16:creationId xmlns:a16="http://schemas.microsoft.com/office/drawing/2014/main" id="{3481DF35-6135-3CEC-BA36-46FD287A962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4" name="Group 23">
            <a:extLst>
              <a:ext uri="{FF2B5EF4-FFF2-40B4-BE49-F238E27FC236}">
                <a16:creationId xmlns:a16="http://schemas.microsoft.com/office/drawing/2014/main" id="{980C3DB7-EB60-20EA-7B2F-E691F0AC8349}"/>
              </a:ext>
            </a:extLst>
          </p:cNvPr>
          <p:cNvGrpSpPr/>
          <p:nvPr/>
        </p:nvGrpSpPr>
        <p:grpSpPr>
          <a:xfrm>
            <a:off x="6886228" y="2290909"/>
            <a:ext cx="1709395" cy="1786222"/>
            <a:chOff x="7090831" y="3731241"/>
            <a:chExt cx="904240" cy="944880"/>
          </a:xfrm>
        </p:grpSpPr>
        <p:sp>
          <p:nvSpPr>
            <p:cNvPr id="25" name="Oval 24">
              <a:extLst>
                <a:ext uri="{FF2B5EF4-FFF2-40B4-BE49-F238E27FC236}">
                  <a16:creationId xmlns:a16="http://schemas.microsoft.com/office/drawing/2014/main" id="{32F81B4D-5BD7-4917-D607-32F368342585}"/>
                </a:ext>
              </a:extLst>
            </p:cNvPr>
            <p:cNvSpPr/>
            <p:nvPr/>
          </p:nvSpPr>
          <p:spPr>
            <a:xfrm>
              <a:off x="7090831" y="3731241"/>
              <a:ext cx="904240" cy="9448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Plus Sign 25">
              <a:extLst>
                <a:ext uri="{FF2B5EF4-FFF2-40B4-BE49-F238E27FC236}">
                  <a16:creationId xmlns:a16="http://schemas.microsoft.com/office/drawing/2014/main" id="{721E3AA0-398C-149D-CF1C-6767F414DECB}"/>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6174478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F7971276-EF78-F257-A7E5-5D0BE8976A66}"/>
              </a:ext>
            </a:extLst>
          </p:cNvPr>
          <p:cNvSpPr/>
          <p:nvPr/>
        </p:nvSpPr>
        <p:spPr>
          <a:xfrm>
            <a:off x="7315200" y="2090057"/>
            <a:ext cx="4267200" cy="335336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normAutofit fontScale="90000"/>
          </a:bodyPr>
          <a:lstStyle/>
          <a:p>
            <a:r>
              <a:rPr lang="en-CA" dirty="0"/>
              <a:t>Comprendre les premiers secours </a:t>
            </a:r>
            <a:r>
              <a:rPr lang="en-CA" dirty="0" err="1"/>
              <a:t>psychologiques</a:t>
            </a:r>
            <a:r>
              <a:rPr lang="en-CA" dirty="0"/>
              <a:t> (PSP)</a:t>
            </a:r>
          </a:p>
        </p:txBody>
      </p:sp>
      <p:sp>
        <p:nvSpPr>
          <p:cNvPr id="2" name="TextBox 1">
            <a:extLst>
              <a:ext uri="{FF2B5EF4-FFF2-40B4-BE49-F238E27FC236}">
                <a16:creationId xmlns:a16="http://schemas.microsoft.com/office/drawing/2014/main" id="{738A49C2-B258-0A7F-31C6-BDE841E26043}"/>
              </a:ext>
            </a:extLst>
          </p:cNvPr>
          <p:cNvSpPr txBox="1"/>
          <p:nvPr/>
        </p:nvSpPr>
        <p:spPr>
          <a:xfrm>
            <a:off x="1044470" y="3299400"/>
            <a:ext cx="5370984" cy="2246769"/>
          </a:xfrm>
          <a:prstGeom prst="rect">
            <a:avLst/>
          </a:prstGeom>
          <a:noFill/>
        </p:spPr>
        <p:txBody>
          <a:bodyPr wrap="square" rtlCol="0">
            <a:spAutoFit/>
          </a:bodyPr>
          <a:lstStyle/>
          <a:p>
            <a:r>
              <a:rPr lang="en-GB" sz="2000" b="1" strike="noStrike" baseline="0" dirty="0">
                <a:solidFill>
                  <a:srgbClr val="000000"/>
                </a:solidFill>
                <a:latin typeface="Arial" panose="020B0604020202020204" pitchFamily="34" charset="0"/>
                <a:cs typeface="Arial" panose="020B0604020202020204" pitchFamily="34" charset="0"/>
              </a:rPr>
              <a:t>PREMIERS SECOURS PSYCHOLOGIQUES (PSP) </a:t>
            </a:r>
          </a:p>
          <a:p>
            <a:endParaRPr lang="en-GB" sz="2000" dirty="0">
              <a:solidFill>
                <a:srgbClr val="000000"/>
              </a:solidFill>
              <a:latin typeface="Arial" panose="020B0604020202020204" pitchFamily="34" charset="0"/>
              <a:cs typeface="Arial" panose="020B0604020202020204" pitchFamily="34" charset="0"/>
            </a:endParaRPr>
          </a:p>
          <a:p>
            <a:r>
              <a:rPr lang="en-GB" sz="2000" dirty="0">
                <a:solidFill>
                  <a:srgbClr val="000000"/>
                </a:solidFill>
                <a:latin typeface="Arial" panose="020B0604020202020204" pitchFamily="34" charset="0"/>
                <a:cs typeface="Arial" panose="020B0604020202020204" pitchFamily="34" charset="0"/>
              </a:rPr>
              <a:t>Une </a:t>
            </a:r>
            <a:r>
              <a:rPr lang="en-GB" sz="2000" b="0" strike="noStrike" baseline="0" dirty="0">
                <a:solidFill>
                  <a:srgbClr val="000000"/>
                </a:solidFill>
                <a:latin typeface="Arial" panose="020B0604020202020204" pitchFamily="34" charset="0"/>
                <a:cs typeface="Arial" panose="020B0604020202020204" pitchFamily="34" charset="0"/>
              </a:rPr>
              <a:t>méthode pour </a:t>
            </a:r>
            <a:r>
              <a:rPr lang="en-GB" sz="2000" b="1" strike="noStrike" baseline="0" dirty="0">
                <a:solidFill>
                  <a:srgbClr val="000000"/>
                </a:solidFill>
                <a:latin typeface="Arial" panose="020B0604020202020204" pitchFamily="34" charset="0"/>
                <a:cs typeface="Arial" panose="020B0604020202020204" pitchFamily="34" charset="0"/>
              </a:rPr>
              <a:t>aider et prendre soin </a:t>
            </a:r>
            <a:r>
              <a:rPr lang="en-GB" sz="2000" b="0" strike="noStrike" baseline="0" dirty="0">
                <a:solidFill>
                  <a:srgbClr val="000000"/>
                </a:solidFill>
                <a:latin typeface="Arial" panose="020B0604020202020204" pitchFamily="34" charset="0"/>
                <a:cs typeface="Arial" panose="020B0604020202020204" pitchFamily="34" charset="0"/>
              </a:rPr>
              <a:t>des adultes et des enfants en détresse, afin qu'ils se sentent plus calmes et soutenus pour faire face à la crise ou à l'incident. </a:t>
            </a:r>
            <a:endParaRPr lang="en-BE" sz="2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4ABF654-41F1-DE46-1488-1FF2757C4604}"/>
              </a:ext>
            </a:extLst>
          </p:cNvPr>
          <p:cNvSpPr txBox="1"/>
          <p:nvPr/>
        </p:nvSpPr>
        <p:spPr>
          <a:xfrm>
            <a:off x="1044470" y="5598872"/>
            <a:ext cx="4674577" cy="307777"/>
          </a:xfrm>
          <a:prstGeom prst="rect">
            <a:avLst/>
          </a:prstGeom>
          <a:noFill/>
        </p:spPr>
        <p:txBody>
          <a:bodyPr wrap="square" rtlCol="0">
            <a:spAutoFit/>
          </a:bodyPr>
          <a:lstStyle/>
          <a:p>
            <a:r>
              <a:rPr lang="en-GB" sz="1400" i="1" dirty="0">
                <a:solidFill>
                  <a:schemeClr val="accent4">
                    <a:lumMod val="60000"/>
                    <a:lumOff val="40000"/>
                  </a:schemeClr>
                </a:solidFill>
                <a:latin typeface="Arial" panose="020B0604020202020204" pitchFamily="34" charset="0"/>
                <a:cs typeface="Arial" panose="020B0604020202020204" pitchFamily="34" charset="0"/>
              </a:rPr>
              <a:t>*Source : FICR (2018) Guide des premiers secours psychologiques. </a:t>
            </a:r>
            <a:endParaRPr lang="en-BE" sz="1400" i="1" dirty="0">
              <a:solidFill>
                <a:schemeClr val="accent4">
                  <a:lumMod val="60000"/>
                  <a:lumOff val="40000"/>
                </a:schemeClr>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362F9FCA-2683-386A-FCB5-12108B9AADDB}"/>
              </a:ext>
            </a:extLst>
          </p:cNvPr>
          <p:cNvSpPr txBox="1"/>
          <p:nvPr/>
        </p:nvSpPr>
        <p:spPr>
          <a:xfrm>
            <a:off x="7721601" y="2453551"/>
            <a:ext cx="3632200" cy="2554545"/>
          </a:xfrm>
          <a:prstGeom prst="rect">
            <a:avLst/>
          </a:prstGeom>
          <a:noFill/>
        </p:spPr>
        <p:txBody>
          <a:bodyPr wrap="square">
            <a:spAutoFit/>
          </a:bodyPr>
          <a:lstStyle/>
          <a:p>
            <a:r>
              <a:rPr lang="en-GB" sz="2000" b="0" u="none" strike="noStrike" baseline="0" dirty="0">
                <a:solidFill>
                  <a:srgbClr val="000000"/>
                </a:solidFill>
                <a:latin typeface="Arial" panose="020B0604020202020204" pitchFamily="34" charset="0"/>
                <a:cs typeface="Arial" panose="020B0604020202020204" pitchFamily="34" charset="0"/>
              </a:rPr>
              <a:t>Cela implique : </a:t>
            </a:r>
          </a:p>
          <a:p>
            <a:pPr marL="457200" indent="-457200">
              <a:buFont typeface="Arial" panose="020B0604020202020204" pitchFamily="34" charset="0"/>
              <a:buChar char="•"/>
            </a:pPr>
            <a:r>
              <a:rPr lang="en-GB" sz="2000" b="0" u="none" strike="noStrike" baseline="0" dirty="0">
                <a:solidFill>
                  <a:srgbClr val="000000"/>
                </a:solidFill>
                <a:latin typeface="Arial" panose="020B0604020202020204" pitchFamily="34" charset="0"/>
                <a:cs typeface="Arial" panose="020B0604020202020204" pitchFamily="34" charset="0"/>
              </a:rPr>
              <a:t>Prêter attention aux réactions de la personne</a:t>
            </a:r>
          </a:p>
          <a:p>
            <a:pPr marL="457200" indent="-457200">
              <a:buFont typeface="Arial" panose="020B0604020202020204" pitchFamily="34" charset="0"/>
              <a:buChar char="•"/>
            </a:pPr>
            <a:r>
              <a:rPr lang="en-GB" sz="2000" b="0" u="none" strike="noStrike" baseline="0" dirty="0">
                <a:solidFill>
                  <a:srgbClr val="000000"/>
                </a:solidFill>
                <a:latin typeface="Arial" panose="020B0604020202020204" pitchFamily="34" charset="0"/>
                <a:cs typeface="Arial" panose="020B0604020202020204" pitchFamily="34" charset="0"/>
              </a:rPr>
              <a:t>L'écoute active </a:t>
            </a:r>
          </a:p>
          <a:p>
            <a:pPr marL="457200" indent="-457200">
              <a:buFont typeface="Arial" panose="020B0604020202020204" pitchFamily="34" charset="0"/>
              <a:buChar char="•"/>
            </a:pPr>
            <a:r>
              <a:rPr lang="en-GB" sz="2000" b="0" u="none" strike="noStrike" baseline="0" dirty="0">
                <a:solidFill>
                  <a:srgbClr val="000000"/>
                </a:solidFill>
                <a:latin typeface="Arial" panose="020B0604020202020204" pitchFamily="34" charset="0"/>
                <a:cs typeface="Arial" panose="020B0604020202020204" pitchFamily="34" charset="0"/>
              </a:rPr>
              <a:t>Fournir une assistance pratique, telle que la résolution de problèmes ou l'aide pour accéder aux besoins de base.*</a:t>
            </a:r>
          </a:p>
        </p:txBody>
      </p:sp>
      <p:pic>
        <p:nvPicPr>
          <p:cNvPr id="10" name="Graphic 9" descr="First aid kit with solid fill">
            <a:extLst>
              <a:ext uri="{FF2B5EF4-FFF2-40B4-BE49-F238E27FC236}">
                <a16:creationId xmlns:a16="http://schemas.microsoft.com/office/drawing/2014/main" id="{644F55F9-D082-0943-AD4B-330F73AD85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4470" y="1619608"/>
            <a:ext cx="1473200" cy="1473200"/>
          </a:xfrm>
          <a:prstGeom prst="rect">
            <a:avLst/>
          </a:prstGeom>
        </p:spPr>
      </p:pic>
    </p:spTree>
    <p:extLst>
      <p:ext uri="{BB962C8B-B14F-4D97-AF65-F5344CB8AC3E}">
        <p14:creationId xmlns:p14="http://schemas.microsoft.com/office/powerpoint/2010/main" val="3540702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21524DF6-3064-4780-AD95-8663A829F41A}"/>
              </a:ext>
            </a:extLst>
          </p:cNvPr>
          <p:cNvSpPr>
            <a:spLocks noGrp="1"/>
          </p:cNvSpPr>
          <p:nvPr>
            <p:ph type="title"/>
          </p:nvPr>
        </p:nvSpPr>
        <p:spPr/>
        <p:txBody>
          <a:bodyPr/>
          <a:lstStyle/>
          <a:p>
            <a:r>
              <a:rPr lang="en-CA" dirty="0"/>
              <a:t>Objectifs d'apprentissage</a:t>
            </a:r>
          </a:p>
        </p:txBody>
      </p:sp>
      <p:grpSp>
        <p:nvGrpSpPr>
          <p:cNvPr id="2" name="Group 1">
            <a:extLst>
              <a:ext uri="{FF2B5EF4-FFF2-40B4-BE49-F238E27FC236}">
                <a16:creationId xmlns:a16="http://schemas.microsoft.com/office/drawing/2014/main" id="{4FF70CD6-C6D1-5CCB-EE5B-964F21BCB8F6}"/>
              </a:ext>
            </a:extLst>
          </p:cNvPr>
          <p:cNvGrpSpPr/>
          <p:nvPr/>
        </p:nvGrpSpPr>
        <p:grpSpPr>
          <a:xfrm>
            <a:off x="1163863" y="2317984"/>
            <a:ext cx="1196375" cy="868968"/>
            <a:chOff x="6878053" y="1156317"/>
            <a:chExt cx="1431178" cy="1039513"/>
          </a:xfrm>
          <a:solidFill>
            <a:schemeClr val="accent4">
              <a:lumMod val="60000"/>
              <a:lumOff val="40000"/>
            </a:schemeClr>
          </a:solidFill>
        </p:grpSpPr>
        <p:grpSp>
          <p:nvGrpSpPr>
            <p:cNvPr id="3" name="Group 2">
              <a:extLst>
                <a:ext uri="{FF2B5EF4-FFF2-40B4-BE49-F238E27FC236}">
                  <a16:creationId xmlns:a16="http://schemas.microsoft.com/office/drawing/2014/main" id="{6AE44B20-A5D0-2AFE-EBF9-8DD3C301EE72}"/>
                </a:ext>
              </a:extLst>
            </p:cNvPr>
            <p:cNvGrpSpPr/>
            <p:nvPr/>
          </p:nvGrpSpPr>
          <p:grpSpPr>
            <a:xfrm>
              <a:off x="7672978" y="1156317"/>
              <a:ext cx="412941" cy="436880"/>
              <a:chOff x="243840" y="1676400"/>
              <a:chExt cx="701040" cy="741680"/>
            </a:xfrm>
            <a:grpFill/>
          </p:grpSpPr>
          <p:sp>
            <p:nvSpPr>
              <p:cNvPr id="22" name="Rectangle 21">
                <a:extLst>
                  <a:ext uri="{FF2B5EF4-FFF2-40B4-BE49-F238E27FC236}">
                    <a16:creationId xmlns:a16="http://schemas.microsoft.com/office/drawing/2014/main" id="{F5AE5662-5288-D0FD-4967-B12D0077D319}"/>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990EF4C4-9F63-FFCF-4802-634599F5BC8E}"/>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0" name="Isosceles Triangle 19">
              <a:extLst>
                <a:ext uri="{FF2B5EF4-FFF2-40B4-BE49-F238E27FC236}">
                  <a16:creationId xmlns:a16="http://schemas.microsoft.com/office/drawing/2014/main" id="{C36FE147-3473-613C-4C52-16180004FCD1}"/>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Isosceles Triangle 20">
              <a:extLst>
                <a:ext uri="{FF2B5EF4-FFF2-40B4-BE49-F238E27FC236}">
                  <a16:creationId xmlns:a16="http://schemas.microsoft.com/office/drawing/2014/main" id="{82D6231D-46EB-EB19-1187-103FE2050AA2}"/>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FAFB82CF-12DF-162E-1E41-291948861E05}"/>
              </a:ext>
            </a:extLst>
          </p:cNvPr>
          <p:cNvGrpSpPr/>
          <p:nvPr/>
        </p:nvGrpSpPr>
        <p:grpSpPr>
          <a:xfrm>
            <a:off x="3940809" y="2313939"/>
            <a:ext cx="1196375" cy="868968"/>
            <a:chOff x="6878053" y="1156317"/>
            <a:chExt cx="1431178" cy="1039513"/>
          </a:xfrm>
          <a:solidFill>
            <a:schemeClr val="accent4">
              <a:lumMod val="60000"/>
              <a:lumOff val="40000"/>
            </a:schemeClr>
          </a:solidFill>
        </p:grpSpPr>
        <p:grpSp>
          <p:nvGrpSpPr>
            <p:cNvPr id="25" name="Group 24">
              <a:extLst>
                <a:ext uri="{FF2B5EF4-FFF2-40B4-BE49-F238E27FC236}">
                  <a16:creationId xmlns:a16="http://schemas.microsoft.com/office/drawing/2014/main" id="{1263F667-E7B0-7D81-7EA8-C0EC848CBC4C}"/>
                </a:ext>
              </a:extLst>
            </p:cNvPr>
            <p:cNvGrpSpPr/>
            <p:nvPr/>
          </p:nvGrpSpPr>
          <p:grpSpPr>
            <a:xfrm>
              <a:off x="7672978" y="1156317"/>
              <a:ext cx="412941" cy="436880"/>
              <a:chOff x="243840" y="1676400"/>
              <a:chExt cx="701040" cy="741680"/>
            </a:xfrm>
            <a:grpFill/>
          </p:grpSpPr>
          <p:sp>
            <p:nvSpPr>
              <p:cNvPr id="29" name="Rectangle 28">
                <a:extLst>
                  <a:ext uri="{FF2B5EF4-FFF2-40B4-BE49-F238E27FC236}">
                    <a16:creationId xmlns:a16="http://schemas.microsoft.com/office/drawing/2014/main" id="{A4957BB4-868A-69E0-BEDD-46C1000ABDC5}"/>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23C7A2DA-5482-8AAA-8B77-258CD2718B47}"/>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6" name="Isosceles Triangle 25">
              <a:extLst>
                <a:ext uri="{FF2B5EF4-FFF2-40B4-BE49-F238E27FC236}">
                  <a16:creationId xmlns:a16="http://schemas.microsoft.com/office/drawing/2014/main" id="{CE38EFD3-8F75-9004-1635-B345EA815B3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8" name="Isosceles Triangle 27">
              <a:extLst>
                <a:ext uri="{FF2B5EF4-FFF2-40B4-BE49-F238E27FC236}">
                  <a16:creationId xmlns:a16="http://schemas.microsoft.com/office/drawing/2014/main" id="{06ABD81E-D3DD-465E-835D-14A180009F2F}"/>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1" name="Group 30">
            <a:extLst>
              <a:ext uri="{FF2B5EF4-FFF2-40B4-BE49-F238E27FC236}">
                <a16:creationId xmlns:a16="http://schemas.microsoft.com/office/drawing/2014/main" id="{5919CF12-4BC4-31F6-4385-B2DA7C02AAB4}"/>
              </a:ext>
            </a:extLst>
          </p:cNvPr>
          <p:cNvGrpSpPr/>
          <p:nvPr/>
        </p:nvGrpSpPr>
        <p:grpSpPr>
          <a:xfrm>
            <a:off x="6740135" y="2248704"/>
            <a:ext cx="1196375" cy="868968"/>
            <a:chOff x="6878053" y="1156317"/>
            <a:chExt cx="1431178" cy="1039513"/>
          </a:xfrm>
          <a:solidFill>
            <a:schemeClr val="accent4">
              <a:lumMod val="60000"/>
              <a:lumOff val="40000"/>
            </a:schemeClr>
          </a:solidFill>
        </p:grpSpPr>
        <p:grpSp>
          <p:nvGrpSpPr>
            <p:cNvPr id="32" name="Group 31">
              <a:extLst>
                <a:ext uri="{FF2B5EF4-FFF2-40B4-BE49-F238E27FC236}">
                  <a16:creationId xmlns:a16="http://schemas.microsoft.com/office/drawing/2014/main" id="{BC3E2009-079B-F906-71DD-77553389B329}"/>
                </a:ext>
              </a:extLst>
            </p:cNvPr>
            <p:cNvGrpSpPr/>
            <p:nvPr/>
          </p:nvGrpSpPr>
          <p:grpSpPr>
            <a:xfrm>
              <a:off x="7672978" y="1156317"/>
              <a:ext cx="412941" cy="436880"/>
              <a:chOff x="243840" y="1676400"/>
              <a:chExt cx="701040" cy="741680"/>
            </a:xfrm>
            <a:grpFill/>
          </p:grpSpPr>
          <p:sp>
            <p:nvSpPr>
              <p:cNvPr id="35" name="Rectangle 34">
                <a:extLst>
                  <a:ext uri="{FF2B5EF4-FFF2-40B4-BE49-F238E27FC236}">
                    <a16:creationId xmlns:a16="http://schemas.microsoft.com/office/drawing/2014/main" id="{052E8CFE-50D6-98BA-36C6-CF8D1CB96DEB}"/>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54845841-CD94-97D2-4695-0B68D86F1A08}"/>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33" name="Isosceles Triangle 32">
              <a:extLst>
                <a:ext uri="{FF2B5EF4-FFF2-40B4-BE49-F238E27FC236}">
                  <a16:creationId xmlns:a16="http://schemas.microsoft.com/office/drawing/2014/main" id="{9D31D93D-3C45-D9D0-A3D4-250A99FBF64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4" name="Isosceles Triangle 33">
              <a:extLst>
                <a:ext uri="{FF2B5EF4-FFF2-40B4-BE49-F238E27FC236}">
                  <a16:creationId xmlns:a16="http://schemas.microsoft.com/office/drawing/2014/main" id="{D8C98C0F-F51E-ECD6-0508-1862FB9D303B}"/>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4" name="Group 3">
            <a:extLst>
              <a:ext uri="{FF2B5EF4-FFF2-40B4-BE49-F238E27FC236}">
                <a16:creationId xmlns:a16="http://schemas.microsoft.com/office/drawing/2014/main" id="{E03F42B0-591B-4F07-5F27-1CC610BEA4FE}"/>
              </a:ext>
            </a:extLst>
          </p:cNvPr>
          <p:cNvGrpSpPr/>
          <p:nvPr/>
        </p:nvGrpSpPr>
        <p:grpSpPr>
          <a:xfrm>
            <a:off x="9682096" y="2232645"/>
            <a:ext cx="1196375" cy="868968"/>
            <a:chOff x="6878053" y="1156317"/>
            <a:chExt cx="1431178" cy="1039513"/>
          </a:xfrm>
          <a:solidFill>
            <a:schemeClr val="accent4">
              <a:lumMod val="60000"/>
              <a:lumOff val="40000"/>
            </a:schemeClr>
          </a:solidFill>
        </p:grpSpPr>
        <p:grpSp>
          <p:nvGrpSpPr>
            <p:cNvPr id="5" name="Group 4">
              <a:extLst>
                <a:ext uri="{FF2B5EF4-FFF2-40B4-BE49-F238E27FC236}">
                  <a16:creationId xmlns:a16="http://schemas.microsoft.com/office/drawing/2014/main" id="{65E75954-296E-36A3-9619-0CA0E2A31EA9}"/>
                </a:ext>
              </a:extLst>
            </p:cNvPr>
            <p:cNvGrpSpPr/>
            <p:nvPr/>
          </p:nvGrpSpPr>
          <p:grpSpPr>
            <a:xfrm>
              <a:off x="7672978" y="1156317"/>
              <a:ext cx="412941" cy="436880"/>
              <a:chOff x="243840" y="1676400"/>
              <a:chExt cx="701040" cy="741680"/>
            </a:xfrm>
            <a:grpFill/>
          </p:grpSpPr>
          <p:sp>
            <p:nvSpPr>
              <p:cNvPr id="9" name="Rectangle 8">
                <a:extLst>
                  <a:ext uri="{FF2B5EF4-FFF2-40B4-BE49-F238E27FC236}">
                    <a16:creationId xmlns:a16="http://schemas.microsoft.com/office/drawing/2014/main" id="{165F4056-B966-6544-80E5-0B08A73F7F5F}"/>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A72C10EA-E559-17BC-0D5D-804ED76ADC33}"/>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6" name="Isosceles Triangle 5">
              <a:extLst>
                <a:ext uri="{FF2B5EF4-FFF2-40B4-BE49-F238E27FC236}">
                  <a16:creationId xmlns:a16="http://schemas.microsoft.com/office/drawing/2014/main" id="{F5F49ABB-FE06-42FB-7344-9AABE462EA35}"/>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Isosceles Triangle 7">
              <a:extLst>
                <a:ext uri="{FF2B5EF4-FFF2-40B4-BE49-F238E27FC236}">
                  <a16:creationId xmlns:a16="http://schemas.microsoft.com/office/drawing/2014/main" id="{66F1D209-EF48-6749-99D0-CD1FAE2DC777}"/>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1" name="TextBox 10">
            <a:extLst>
              <a:ext uri="{FF2B5EF4-FFF2-40B4-BE49-F238E27FC236}">
                <a16:creationId xmlns:a16="http://schemas.microsoft.com/office/drawing/2014/main" id="{A4F2870C-2006-3D30-3399-EC665EDE2D2A}"/>
              </a:ext>
            </a:extLst>
          </p:cNvPr>
          <p:cNvSpPr txBox="1"/>
          <p:nvPr/>
        </p:nvSpPr>
        <p:spPr>
          <a:xfrm>
            <a:off x="6178024" y="3538880"/>
            <a:ext cx="2498014" cy="1323439"/>
          </a:xfrm>
          <a:prstGeom prst="rect">
            <a:avLst/>
          </a:prstGeom>
          <a:noFill/>
        </p:spPr>
        <p:txBody>
          <a:bodyPr wrap="square" lIns="91440" tIns="45720" rIns="91440" bIns="45720" anchor="t">
            <a:spAutoFit/>
          </a:bodyPr>
          <a:lstStyle/>
          <a:p>
            <a:pPr algn="ctr"/>
            <a:r>
              <a:rPr lang="en-US" sz="2000" dirty="0">
                <a:latin typeface="Arial" panose="020B0604020202020204" pitchFamily="34" charset="0"/>
                <a:ea typeface="Calibri" panose="020F0502020204030204" pitchFamily="34" charset="0"/>
                <a:cs typeface="Arial" panose="020B0604020202020204" pitchFamily="34" charset="0"/>
              </a:rPr>
              <a:t>Expliquer le rôle de </a:t>
            </a:r>
            <a:r>
              <a:rPr lang="en-US" sz="2000" dirty="0" err="1">
                <a:latin typeface="Arial" panose="020B0604020202020204" pitchFamily="34" charset="0"/>
                <a:ea typeface="Calibri" panose="020F0502020204030204" pitchFamily="34" charset="0"/>
                <a:cs typeface="Arial" panose="020B0604020202020204" pitchFamily="34" charset="0"/>
              </a:rPr>
              <a:t>l'gestionnaire</a:t>
            </a:r>
            <a:r>
              <a:rPr lang="en-US" sz="2000" dirty="0">
                <a:latin typeface="Arial" panose="020B0604020202020204" pitchFamily="34" charset="0"/>
                <a:ea typeface="Calibri" panose="020F0502020204030204" pitchFamily="34" charset="0"/>
                <a:cs typeface="Arial" panose="020B0604020202020204" pitchFamily="34" charset="0"/>
              </a:rPr>
              <a:t> de </a:t>
            </a:r>
            <a:r>
              <a:rPr lang="en-US" sz="2000" dirty="0" err="1">
                <a:latin typeface="Arial" panose="020B0604020202020204" pitchFamily="34" charset="0"/>
                <a:ea typeface="Calibri" panose="020F0502020204030204" pitchFamily="34" charset="0"/>
                <a:cs typeface="Arial" panose="020B0604020202020204" pitchFamily="34" charset="0"/>
              </a:rPr>
              <a:t>cas</a:t>
            </a:r>
            <a:r>
              <a:rPr lang="en-US" sz="2000" dirty="0">
                <a:latin typeface="Arial" panose="020B0604020202020204" pitchFamily="34" charset="0"/>
                <a:ea typeface="Calibri" panose="020F0502020204030204" pitchFamily="34" charset="0"/>
                <a:cs typeface="Arial" panose="020B0604020202020204" pitchFamily="34" charset="0"/>
              </a:rPr>
              <a:t> dans la prestation de la SMSPS.</a:t>
            </a: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9C12F32C-FEE7-4BC5-9A81-25915170FE1C}"/>
              </a:ext>
            </a:extLst>
          </p:cNvPr>
          <p:cNvSpPr txBox="1"/>
          <p:nvPr/>
        </p:nvSpPr>
        <p:spPr>
          <a:xfrm>
            <a:off x="9097596" y="3486819"/>
            <a:ext cx="2498014" cy="727059"/>
          </a:xfrm>
          <a:prstGeom prst="rect">
            <a:avLst/>
          </a:prstGeom>
          <a:noFill/>
        </p:spPr>
        <p:txBody>
          <a:bodyPr wrap="square" lIns="91440" tIns="45720" rIns="91440" bIns="45720" anchor="t">
            <a:spAutoFit/>
          </a:bodyPr>
          <a:lstStyle/>
          <a:p>
            <a:pPr algn="ctr">
              <a:lnSpc>
                <a:spcPct val="107000"/>
              </a:lnSpc>
            </a:pPr>
            <a:r>
              <a:rPr lang="en-US" sz="2000" dirty="0">
                <a:latin typeface="Arial" panose="020B0604020202020204" pitchFamily="34" charset="0"/>
                <a:ea typeface="Calibri" panose="020F0502020204030204" pitchFamily="34" charset="0"/>
                <a:cs typeface="Arial" panose="020B0604020202020204" pitchFamily="34" charset="0"/>
              </a:rPr>
              <a:t>Démontrer des compétences de base en matière de SMSPS</a:t>
            </a:r>
          </a:p>
        </p:txBody>
      </p:sp>
      <p:sp>
        <p:nvSpPr>
          <p:cNvPr id="17" name="TextBox 16">
            <a:extLst>
              <a:ext uri="{FF2B5EF4-FFF2-40B4-BE49-F238E27FC236}">
                <a16:creationId xmlns:a16="http://schemas.microsoft.com/office/drawing/2014/main" id="{8B3703B4-C83E-32AE-9762-9FE6DED37174}"/>
              </a:ext>
            </a:extLst>
          </p:cNvPr>
          <p:cNvSpPr txBox="1"/>
          <p:nvPr/>
        </p:nvSpPr>
        <p:spPr>
          <a:xfrm>
            <a:off x="569437" y="3486819"/>
            <a:ext cx="2575398" cy="1323439"/>
          </a:xfrm>
          <a:prstGeom prst="rect">
            <a:avLst/>
          </a:prstGeom>
          <a:noFill/>
        </p:spPr>
        <p:txBody>
          <a:bodyPr wrap="square">
            <a:spAutoFit/>
          </a:bodyPr>
          <a:lstStyle/>
          <a:p>
            <a:pPr lvl="0" algn="ctr"/>
            <a:r>
              <a:rPr lang="en-US" sz="2000" dirty="0">
                <a:effectLst/>
                <a:latin typeface="Arial" panose="020B0604020202020204" pitchFamily="34" charset="0"/>
                <a:ea typeface="Calibri" panose="020F0502020204030204" pitchFamily="34" charset="0"/>
                <a:cs typeface="Arial" panose="020B0604020202020204" pitchFamily="34" charset="0"/>
              </a:rPr>
              <a:t>Définir et différencier les termes clés liés à la SMSPS</a:t>
            </a:r>
          </a:p>
        </p:txBody>
      </p:sp>
      <p:sp>
        <p:nvSpPr>
          <p:cNvPr id="7" name="TextBox 6">
            <a:extLst>
              <a:ext uri="{FF2B5EF4-FFF2-40B4-BE49-F238E27FC236}">
                <a16:creationId xmlns:a16="http://schemas.microsoft.com/office/drawing/2014/main" id="{FD71A95B-8F06-D72C-BD3E-19F0D421F9A2}"/>
              </a:ext>
            </a:extLst>
          </p:cNvPr>
          <p:cNvSpPr txBox="1"/>
          <p:nvPr/>
        </p:nvSpPr>
        <p:spPr>
          <a:xfrm>
            <a:off x="3317617" y="3486819"/>
            <a:ext cx="2575398" cy="1938992"/>
          </a:xfrm>
          <a:prstGeom prst="rect">
            <a:avLst/>
          </a:prstGeom>
          <a:noFill/>
        </p:spPr>
        <p:txBody>
          <a:bodyPr wrap="square">
            <a:spAutoFit/>
          </a:bodyPr>
          <a:lstStyle/>
          <a:p>
            <a:pPr lvl="0" algn="ctr"/>
            <a:r>
              <a:rPr lang="en-US" sz="2000" dirty="0">
                <a:effectLst/>
                <a:latin typeface="Arial" panose="020B0604020202020204" pitchFamily="34" charset="0"/>
                <a:ea typeface="Calibri" panose="020F0502020204030204" pitchFamily="34" charset="0"/>
                <a:cs typeface="Arial" panose="020B0604020202020204" pitchFamily="34" charset="0"/>
              </a:rPr>
              <a:t>Expliquer comment les urgences peuvent avoir un impact sur la santé mentale et le fonctionnement psychosocial d'un enfant. </a:t>
            </a:r>
          </a:p>
        </p:txBody>
      </p:sp>
    </p:spTree>
    <p:extLst>
      <p:ext uri="{BB962C8B-B14F-4D97-AF65-F5344CB8AC3E}">
        <p14:creationId xmlns:p14="http://schemas.microsoft.com/office/powerpoint/2010/main" val="37242907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p:txBody>
          <a:bodyPr/>
          <a:lstStyle/>
          <a:p>
            <a:r>
              <a:rPr lang="en-CA" dirty="0"/>
              <a:t>Actions utiles</a:t>
            </a:r>
          </a:p>
        </p:txBody>
      </p:sp>
      <p:sp>
        <p:nvSpPr>
          <p:cNvPr id="18" name="TextBox 17">
            <a:extLst>
              <a:ext uri="{FF2B5EF4-FFF2-40B4-BE49-F238E27FC236}">
                <a16:creationId xmlns:a16="http://schemas.microsoft.com/office/drawing/2014/main" id="{D8921B13-675B-C460-F380-089EAF64E27B}"/>
              </a:ext>
            </a:extLst>
          </p:cNvPr>
          <p:cNvSpPr txBox="1"/>
          <p:nvPr/>
        </p:nvSpPr>
        <p:spPr>
          <a:xfrm>
            <a:off x="1776419" y="4436509"/>
            <a:ext cx="2300873" cy="584775"/>
          </a:xfrm>
          <a:prstGeom prst="rect">
            <a:avLst/>
          </a:prstGeom>
          <a:noFill/>
        </p:spPr>
        <p:txBody>
          <a:bodyPr wrap="square" rtlCol="0">
            <a:spAutoFit/>
          </a:bodyPr>
          <a:lstStyle/>
          <a:p>
            <a:pPr algn="ctr"/>
            <a:r>
              <a:rPr lang="en-CA" sz="3200" dirty="0" err="1">
                <a:latin typeface="Arial" panose="020B0604020202020204" pitchFamily="34" charset="0"/>
                <a:cs typeface="Arial" panose="020B0604020202020204" pitchFamily="34" charset="0"/>
              </a:rPr>
              <a:t>Regarder</a:t>
            </a:r>
            <a:endParaRPr lang="en-BE" sz="3200" dirty="0">
              <a:latin typeface="Arial" panose="020B0604020202020204" pitchFamily="34" charset="0"/>
              <a:cs typeface="Arial" panose="020B0604020202020204" pitchFamily="34" charset="0"/>
            </a:endParaRPr>
          </a:p>
        </p:txBody>
      </p:sp>
      <p:pic>
        <p:nvPicPr>
          <p:cNvPr id="6" name="Graphic 5" descr="Link with solid fill">
            <a:extLst>
              <a:ext uri="{FF2B5EF4-FFF2-40B4-BE49-F238E27FC236}">
                <a16:creationId xmlns:a16="http://schemas.microsoft.com/office/drawing/2014/main" id="{9D0EC058-BAB1-67A4-46C2-A62F346F1B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26040" y="2113845"/>
            <a:ext cx="2063435" cy="2063435"/>
          </a:xfrm>
          <a:prstGeom prst="rect">
            <a:avLst/>
          </a:prstGeom>
        </p:spPr>
      </p:pic>
      <p:pic>
        <p:nvPicPr>
          <p:cNvPr id="8" name="Graphic 7" descr="Eye with solid fill">
            <a:extLst>
              <a:ext uri="{FF2B5EF4-FFF2-40B4-BE49-F238E27FC236}">
                <a16:creationId xmlns:a16="http://schemas.microsoft.com/office/drawing/2014/main" id="{44C990DA-C75B-86C5-BC45-7FB8349485D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14715" y="2014275"/>
            <a:ext cx="2262577" cy="2262577"/>
          </a:xfrm>
          <a:prstGeom prst="rect">
            <a:avLst/>
          </a:prstGeom>
        </p:spPr>
      </p:pic>
      <p:pic>
        <p:nvPicPr>
          <p:cNvPr id="10" name="Graphic 9" descr="Ear with solid fill">
            <a:extLst>
              <a:ext uri="{FF2B5EF4-FFF2-40B4-BE49-F238E27FC236}">
                <a16:creationId xmlns:a16="http://schemas.microsoft.com/office/drawing/2014/main" id="{BB53A684-43DE-F5EE-DB31-33539DC8DD1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65584" y="2117602"/>
            <a:ext cx="2159250" cy="2159250"/>
          </a:xfrm>
          <a:prstGeom prst="rect">
            <a:avLst/>
          </a:prstGeom>
        </p:spPr>
      </p:pic>
      <p:sp>
        <p:nvSpPr>
          <p:cNvPr id="12" name="TextBox 11">
            <a:extLst>
              <a:ext uri="{FF2B5EF4-FFF2-40B4-BE49-F238E27FC236}">
                <a16:creationId xmlns:a16="http://schemas.microsoft.com/office/drawing/2014/main" id="{1FEE868B-0EA8-2021-3D8B-D373A4BB13A7}"/>
              </a:ext>
            </a:extLst>
          </p:cNvPr>
          <p:cNvSpPr txBox="1"/>
          <p:nvPr/>
        </p:nvSpPr>
        <p:spPr>
          <a:xfrm>
            <a:off x="5094772" y="4436509"/>
            <a:ext cx="2300873" cy="584775"/>
          </a:xfrm>
          <a:prstGeom prst="rect">
            <a:avLst/>
          </a:prstGeom>
          <a:noFill/>
        </p:spPr>
        <p:txBody>
          <a:bodyPr wrap="square" rtlCol="0">
            <a:spAutoFit/>
          </a:bodyPr>
          <a:lstStyle/>
          <a:p>
            <a:pPr algn="ctr"/>
            <a:r>
              <a:rPr lang="en-CA" sz="3200" dirty="0" err="1">
                <a:latin typeface="Arial" panose="020B0604020202020204" pitchFamily="34" charset="0"/>
                <a:cs typeface="Arial" panose="020B0604020202020204" pitchFamily="34" charset="0"/>
              </a:rPr>
              <a:t>Écouter</a:t>
            </a:r>
            <a:endParaRPr lang="en-BE" sz="32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13812B2-5DFA-9EA6-CFA9-088CD38608A9}"/>
              </a:ext>
            </a:extLst>
          </p:cNvPr>
          <p:cNvSpPr txBox="1"/>
          <p:nvPr/>
        </p:nvSpPr>
        <p:spPr>
          <a:xfrm>
            <a:off x="8527400" y="4436509"/>
            <a:ext cx="2300873" cy="584775"/>
          </a:xfrm>
          <a:prstGeom prst="rect">
            <a:avLst/>
          </a:prstGeom>
          <a:noFill/>
        </p:spPr>
        <p:txBody>
          <a:bodyPr wrap="square" rtlCol="0">
            <a:spAutoFit/>
          </a:bodyPr>
          <a:lstStyle/>
          <a:p>
            <a:pPr algn="ctr"/>
            <a:r>
              <a:rPr lang="en-CA" sz="3200" dirty="0" err="1">
                <a:latin typeface="Arial" panose="020B0604020202020204" pitchFamily="34" charset="0"/>
                <a:cs typeface="Arial" panose="020B0604020202020204" pitchFamily="34" charset="0"/>
              </a:rPr>
              <a:t>Relier</a:t>
            </a:r>
            <a:endParaRPr lang="en-B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25595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825A6-3C86-BF23-3D1A-B5A2AC17A9EB}"/>
              </a:ext>
            </a:extLst>
          </p:cNvPr>
          <p:cNvSpPr>
            <a:spLocks noGrp="1"/>
          </p:cNvSpPr>
          <p:nvPr>
            <p:ph type="title"/>
          </p:nvPr>
        </p:nvSpPr>
        <p:spPr/>
        <p:txBody>
          <a:bodyPr/>
          <a:lstStyle/>
          <a:p>
            <a:r>
              <a:rPr lang="en-CA" dirty="0"/>
              <a:t>Actions utiles : </a:t>
            </a:r>
            <a:r>
              <a:rPr lang="en-CA" dirty="0" err="1"/>
              <a:t>Regarder</a:t>
            </a:r>
            <a:endParaRPr lang="en-BE" dirty="0"/>
          </a:p>
        </p:txBody>
      </p:sp>
      <p:sp>
        <p:nvSpPr>
          <p:cNvPr id="4" name="TextBox 3">
            <a:extLst>
              <a:ext uri="{FF2B5EF4-FFF2-40B4-BE49-F238E27FC236}">
                <a16:creationId xmlns:a16="http://schemas.microsoft.com/office/drawing/2014/main" id="{DD2C3544-1EC2-37D9-ECC1-179AA3F6821E}"/>
              </a:ext>
            </a:extLst>
          </p:cNvPr>
          <p:cNvSpPr txBox="1"/>
          <p:nvPr/>
        </p:nvSpPr>
        <p:spPr>
          <a:xfrm>
            <a:off x="4615543" y="2489916"/>
            <a:ext cx="6274684" cy="3101747"/>
          </a:xfrm>
          <a:prstGeom prst="rect">
            <a:avLst/>
          </a:prstGeom>
          <a:noFill/>
        </p:spPr>
        <p:txBody>
          <a:bodyPr wrap="square">
            <a:spAutoFit/>
          </a:bodyPr>
          <a:lstStyle/>
          <a:p>
            <a:pPr marL="57150">
              <a:lnSpc>
                <a:spcPct val="89000"/>
              </a:lnSpc>
            </a:pPr>
            <a:r>
              <a:rPr lang="en-US" sz="2400" b="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Regarder</a:t>
            </a:r>
            <a:r>
              <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pour </a:t>
            </a:r>
            <a:r>
              <a:rPr lang="en-US" sz="2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chercher</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les enfants ayant des besoins de base évidents</a:t>
            </a:r>
            <a:endParaRPr lang="en-BE" sz="2400" dirty="0">
              <a:effectLst/>
              <a:latin typeface="Arial" panose="020B0604020202020204" pitchFamily="34" charset="0"/>
              <a:ea typeface="Times New Roman" panose="02020603050405020304" pitchFamily="18" charset="0"/>
              <a:cs typeface="Arial" panose="020B0604020202020204" pitchFamily="34" charset="0"/>
            </a:endParaRPr>
          </a:p>
          <a:p>
            <a:pPr marL="57150">
              <a:lnSpc>
                <a:spcPct val="89000"/>
              </a:lnSpc>
              <a:spcBef>
                <a:spcPts val="120"/>
              </a:spcBef>
              <a:spcAft>
                <a:spcPts val="0"/>
              </a:spcAft>
            </a:pPr>
            <a:endPar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57150">
              <a:lnSpc>
                <a:spcPct val="89000"/>
              </a:lnSpc>
              <a:spcBef>
                <a:spcPts val="120"/>
              </a:spcBef>
              <a:spcAft>
                <a:spcPts val="0"/>
              </a:spcAft>
            </a:pPr>
            <a:r>
              <a:rPr lang="en-US" sz="2400" b="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Regarder</a:t>
            </a:r>
            <a:r>
              <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pour </a:t>
            </a:r>
            <a:r>
              <a:rPr lang="en-US" sz="2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chercher</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les enfants et les soignants en situation de détresse grave</a:t>
            </a:r>
            <a:endParaRPr lang="en-BE" sz="2400" dirty="0">
              <a:effectLst/>
              <a:latin typeface="Arial" panose="020B0604020202020204" pitchFamily="34" charset="0"/>
              <a:ea typeface="Times New Roman" panose="02020603050405020304" pitchFamily="18" charset="0"/>
              <a:cs typeface="Arial" panose="020B0604020202020204" pitchFamily="34" charset="0"/>
            </a:endParaRPr>
          </a:p>
          <a:p>
            <a:pPr marL="57150">
              <a:lnSpc>
                <a:spcPct val="89000"/>
              </a:lnSpc>
              <a:spcBef>
                <a:spcPts val="120"/>
              </a:spcBef>
              <a:spcAft>
                <a:spcPts val="0"/>
              </a:spcAft>
            </a:pPr>
            <a:endPar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57150">
              <a:lnSpc>
                <a:spcPct val="89000"/>
              </a:lnSpc>
              <a:spcBef>
                <a:spcPts val="120"/>
              </a:spcBef>
              <a:spcAft>
                <a:spcPts val="0"/>
              </a:spcAft>
            </a:pPr>
            <a:r>
              <a:rPr lang="en-US" sz="2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APPROCHER les </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enfants et les personnes s'occupant d'enfants qui pourraient avoir besoin de votre soutien.</a:t>
            </a:r>
            <a:endParaRPr lang="en-BE" sz="2400" dirty="0">
              <a:latin typeface="Arial" panose="020B0604020202020204" pitchFamily="34" charset="0"/>
              <a:cs typeface="Arial" panose="020B0604020202020204" pitchFamily="34" charset="0"/>
            </a:endParaRPr>
          </a:p>
        </p:txBody>
      </p:sp>
      <p:pic>
        <p:nvPicPr>
          <p:cNvPr id="8" name="Graphic 7" descr="Eye with solid fill">
            <a:extLst>
              <a:ext uri="{FF2B5EF4-FFF2-40B4-BE49-F238E27FC236}">
                <a16:creationId xmlns:a16="http://schemas.microsoft.com/office/drawing/2014/main" id="{1955CDEC-8886-8D42-2600-CE4A1CDC23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8025" y="2014275"/>
            <a:ext cx="3109268" cy="3109268"/>
          </a:xfrm>
          <a:prstGeom prst="rect">
            <a:avLst/>
          </a:prstGeom>
        </p:spPr>
      </p:pic>
    </p:spTree>
    <p:extLst>
      <p:ext uri="{BB962C8B-B14F-4D97-AF65-F5344CB8AC3E}">
        <p14:creationId xmlns:p14="http://schemas.microsoft.com/office/powerpoint/2010/main" val="36202548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2F618-0C93-B52A-3BF7-A63188FA9B71}"/>
              </a:ext>
            </a:extLst>
          </p:cNvPr>
          <p:cNvSpPr>
            <a:spLocks noGrp="1"/>
          </p:cNvSpPr>
          <p:nvPr>
            <p:ph type="title"/>
          </p:nvPr>
        </p:nvSpPr>
        <p:spPr/>
        <p:txBody>
          <a:bodyPr/>
          <a:lstStyle/>
          <a:p>
            <a:r>
              <a:rPr lang="en-GB" dirty="0"/>
              <a:t>Actions utiles : </a:t>
            </a:r>
            <a:r>
              <a:rPr lang="en-GB" dirty="0" err="1"/>
              <a:t>Écouter</a:t>
            </a:r>
            <a:endParaRPr lang="en-BE" dirty="0"/>
          </a:p>
        </p:txBody>
      </p:sp>
      <p:sp>
        <p:nvSpPr>
          <p:cNvPr id="4" name="TextBox 3">
            <a:extLst>
              <a:ext uri="{FF2B5EF4-FFF2-40B4-BE49-F238E27FC236}">
                <a16:creationId xmlns:a16="http://schemas.microsoft.com/office/drawing/2014/main" id="{5077C94C-FC78-C286-CC76-8042E97EA74A}"/>
              </a:ext>
            </a:extLst>
          </p:cNvPr>
          <p:cNvSpPr txBox="1"/>
          <p:nvPr/>
        </p:nvSpPr>
        <p:spPr>
          <a:xfrm>
            <a:off x="3939735" y="1949832"/>
            <a:ext cx="7576458" cy="3785652"/>
          </a:xfrm>
          <a:prstGeom prst="rect">
            <a:avLst/>
          </a:prstGeom>
          <a:noFill/>
        </p:spPr>
        <p:txBody>
          <a:bodyPr wrap="square">
            <a:spAutoFit/>
          </a:bodyPr>
          <a:lstStyle/>
          <a:p>
            <a:pPr lvl="0">
              <a:buClr>
                <a:schemeClr val="accent4"/>
              </a:buClr>
            </a:pPr>
            <a:r>
              <a:rPr lang="en-US" sz="2400" b="1" dirty="0">
                <a:latin typeface="Arial" panose="020B0604020202020204" pitchFamily="34" charset="0"/>
                <a:ea typeface="Calibri" panose="020F0502020204030204" pitchFamily="34" charset="0"/>
                <a:cs typeface="Arial" panose="020B0604020202020204" pitchFamily="34" charset="0"/>
              </a:rPr>
              <a:t>DEMANDER </a:t>
            </a:r>
            <a:r>
              <a:rPr lang="en-US" sz="2400" dirty="0">
                <a:latin typeface="Arial" panose="020B0604020202020204" pitchFamily="34" charset="0"/>
                <a:ea typeface="Calibri" panose="020F0502020204030204" pitchFamily="34" charset="0"/>
                <a:cs typeface="Arial" panose="020B0604020202020204" pitchFamily="34" charset="0"/>
              </a:rPr>
              <a:t>quels sont leurs besoins et leurs préoccupations</a:t>
            </a:r>
          </a:p>
          <a:p>
            <a:pPr lvl="0">
              <a:buClr>
                <a:schemeClr val="accent4"/>
              </a:buClr>
            </a:pPr>
            <a:endParaRPr lang="en-US" sz="2400" dirty="0">
              <a:latin typeface="Arial" panose="020B0604020202020204" pitchFamily="34" charset="0"/>
              <a:ea typeface="Calibri" panose="020F0502020204030204" pitchFamily="34" charset="0"/>
              <a:cs typeface="Arial" panose="020B0604020202020204" pitchFamily="34" charset="0"/>
            </a:endParaRPr>
          </a:p>
          <a:p>
            <a:pPr lvl="0">
              <a:buClr>
                <a:schemeClr val="accent4"/>
              </a:buClr>
            </a:pPr>
            <a:r>
              <a:rPr lang="en-US" sz="2400" b="1" dirty="0">
                <a:latin typeface="Arial" panose="020B0604020202020204" pitchFamily="34" charset="0"/>
                <a:ea typeface="Calibri" panose="020F0502020204030204" pitchFamily="34" charset="0"/>
                <a:cs typeface="Arial" panose="020B0604020202020204" pitchFamily="34" charset="0"/>
              </a:rPr>
              <a:t>ÉCOUTER </a:t>
            </a:r>
            <a:r>
              <a:rPr lang="en-US" sz="2400" dirty="0">
                <a:latin typeface="Arial" panose="020B0604020202020204" pitchFamily="34" charset="0"/>
                <a:ea typeface="Calibri" panose="020F0502020204030204" pitchFamily="34" charset="0"/>
                <a:cs typeface="Arial" panose="020B0604020202020204" pitchFamily="34" charset="0"/>
              </a:rPr>
              <a:t>plus que vous ne parlez</a:t>
            </a:r>
          </a:p>
          <a:p>
            <a:pPr lvl="0">
              <a:buClr>
                <a:schemeClr val="accent4"/>
              </a:buClr>
            </a:pPr>
            <a:endParaRPr lang="en-US" sz="2400" dirty="0">
              <a:latin typeface="Arial" panose="020B0604020202020204" pitchFamily="34" charset="0"/>
              <a:ea typeface="Calibri" panose="020F0502020204030204" pitchFamily="34" charset="0"/>
              <a:cs typeface="Arial" panose="020B0604020202020204" pitchFamily="34" charset="0"/>
            </a:endParaRPr>
          </a:p>
          <a:p>
            <a:pPr lvl="0">
              <a:buClr>
                <a:schemeClr val="accent4"/>
              </a:buClr>
            </a:pPr>
            <a:r>
              <a:rPr lang="en-US" sz="2400" b="1" dirty="0">
                <a:latin typeface="Arial" panose="020B0604020202020204" pitchFamily="34" charset="0"/>
                <a:ea typeface="Calibri" panose="020F0502020204030204" pitchFamily="34" charset="0"/>
                <a:cs typeface="Arial" panose="020B0604020202020204" pitchFamily="34" charset="0"/>
              </a:rPr>
              <a:t>GÉRER les </a:t>
            </a:r>
            <a:r>
              <a:rPr lang="en-US" sz="2400" dirty="0">
                <a:latin typeface="Arial" panose="020B0604020202020204" pitchFamily="34" charset="0"/>
                <a:ea typeface="Calibri" panose="020F0502020204030204" pitchFamily="34" charset="0"/>
                <a:cs typeface="Arial" panose="020B0604020202020204" pitchFamily="34" charset="0"/>
              </a:rPr>
              <a:t>attentes concernant votre rôle</a:t>
            </a:r>
          </a:p>
          <a:p>
            <a:pPr lvl="0">
              <a:buClr>
                <a:schemeClr val="accent4"/>
              </a:buClr>
            </a:pPr>
            <a:endParaRPr lang="en-US" sz="2400" dirty="0">
              <a:latin typeface="Arial" panose="020B0604020202020204" pitchFamily="34" charset="0"/>
              <a:ea typeface="Calibri" panose="020F0502020204030204" pitchFamily="34" charset="0"/>
              <a:cs typeface="Arial" panose="020B0604020202020204" pitchFamily="34" charset="0"/>
            </a:endParaRPr>
          </a:p>
          <a:p>
            <a:pPr>
              <a:buClr>
                <a:schemeClr val="accent4"/>
              </a:buClr>
            </a:pPr>
            <a:r>
              <a:rPr lang="en-US" sz="2400" b="1" dirty="0">
                <a:latin typeface="Arial" panose="020B0604020202020204" pitchFamily="34" charset="0"/>
                <a:ea typeface="Calibri" panose="020F0502020204030204" pitchFamily="34" charset="0"/>
                <a:cs typeface="Arial" panose="020B0604020202020204" pitchFamily="34" charset="0"/>
              </a:rPr>
              <a:t>MONTRER </a:t>
            </a:r>
            <a:r>
              <a:rPr lang="en-US" sz="2400" dirty="0">
                <a:latin typeface="Arial" panose="020B0604020202020204" pitchFamily="34" charset="0"/>
                <a:ea typeface="Calibri" panose="020F0502020204030204" pitchFamily="34" charset="0"/>
                <a:cs typeface="Arial" panose="020B0604020202020204" pitchFamily="34" charset="0"/>
              </a:rPr>
              <a:t>de </a:t>
            </a:r>
            <a:r>
              <a:rPr lang="en-US" sz="2400" dirty="0" err="1">
                <a:latin typeface="Arial" panose="020B0604020202020204" pitchFamily="34" charset="0"/>
                <a:ea typeface="Calibri" panose="020F0502020204030204" pitchFamily="34" charset="0"/>
                <a:cs typeface="Arial" panose="020B0604020202020204" pitchFamily="34" charset="0"/>
              </a:rPr>
              <a:t>l’empathie</a:t>
            </a:r>
            <a:endParaRPr lang="en-US" sz="2400" dirty="0">
              <a:latin typeface="Arial" panose="020B0604020202020204" pitchFamily="34" charset="0"/>
              <a:ea typeface="Calibri" panose="020F0502020204030204" pitchFamily="34" charset="0"/>
              <a:cs typeface="Arial" panose="020B0604020202020204" pitchFamily="34" charset="0"/>
            </a:endParaRPr>
          </a:p>
          <a:p>
            <a:pPr>
              <a:buClr>
                <a:schemeClr val="accent4"/>
              </a:buClr>
            </a:pPr>
            <a:endParaRPr lang="en-US" sz="2400" dirty="0">
              <a:latin typeface="Arial" panose="020B0604020202020204" pitchFamily="34" charset="0"/>
              <a:ea typeface="Calibri" panose="020F0502020204030204" pitchFamily="34" charset="0"/>
              <a:cs typeface="Arial" panose="020B0604020202020204" pitchFamily="34" charset="0"/>
            </a:endParaRPr>
          </a:p>
          <a:p>
            <a:pPr>
              <a:buClr>
                <a:schemeClr val="accent4"/>
              </a:buClr>
            </a:pPr>
            <a:r>
              <a:rPr lang="en-US" sz="2400" b="1" dirty="0">
                <a:latin typeface="Arial" panose="020B0604020202020204" pitchFamily="34" charset="0"/>
                <a:ea typeface="Calibri" panose="020F0502020204030204" pitchFamily="34" charset="0"/>
                <a:cs typeface="Arial" panose="020B0604020202020204" pitchFamily="34" charset="0"/>
              </a:rPr>
              <a:t>DIRE </a:t>
            </a:r>
            <a:r>
              <a:rPr lang="en-US" sz="2400" dirty="0">
                <a:latin typeface="Arial" panose="020B0604020202020204" pitchFamily="34" charset="0"/>
                <a:ea typeface="Calibri" panose="020F0502020204030204" pitchFamily="34" charset="0"/>
                <a:cs typeface="Arial" panose="020B0604020202020204" pitchFamily="34" charset="0"/>
              </a:rPr>
              <a:t>quelques mots de réconfort et de soutien</a:t>
            </a:r>
          </a:p>
        </p:txBody>
      </p:sp>
      <p:pic>
        <p:nvPicPr>
          <p:cNvPr id="3" name="Graphic 2" descr="Ear with solid fill">
            <a:extLst>
              <a:ext uri="{FF2B5EF4-FFF2-40B4-BE49-F238E27FC236}">
                <a16:creationId xmlns:a16="http://schemas.microsoft.com/office/drawing/2014/main" id="{BA4BC077-D701-9C68-46F8-C78583A694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807" y="2125993"/>
            <a:ext cx="3063998" cy="3063998"/>
          </a:xfrm>
          <a:prstGeom prst="rect">
            <a:avLst/>
          </a:prstGeom>
        </p:spPr>
      </p:pic>
    </p:spTree>
    <p:extLst>
      <p:ext uri="{BB962C8B-B14F-4D97-AF65-F5344CB8AC3E}">
        <p14:creationId xmlns:p14="http://schemas.microsoft.com/office/powerpoint/2010/main" val="37567242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phic 10" descr="Ear with solid fill">
            <a:extLst>
              <a:ext uri="{FF2B5EF4-FFF2-40B4-BE49-F238E27FC236}">
                <a16:creationId xmlns:a16="http://schemas.microsoft.com/office/drawing/2014/main" id="{B7E8E476-42D9-9A8C-F610-F963BBAF6B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31403" y="2637776"/>
            <a:ext cx="2558907" cy="2558907"/>
          </a:xfrm>
          <a:prstGeom prst="rect">
            <a:avLst/>
          </a:prstGeom>
        </p:spPr>
      </p:pic>
      <p:sp>
        <p:nvSpPr>
          <p:cNvPr id="2" name="Title 1">
            <a:extLst>
              <a:ext uri="{FF2B5EF4-FFF2-40B4-BE49-F238E27FC236}">
                <a16:creationId xmlns:a16="http://schemas.microsoft.com/office/drawing/2014/main" id="{CB722D6B-9527-0FB3-4AEF-B9D5B7265F5B}"/>
              </a:ext>
            </a:extLst>
          </p:cNvPr>
          <p:cNvSpPr>
            <a:spLocks noGrp="1"/>
          </p:cNvSpPr>
          <p:nvPr>
            <p:ph type="title"/>
          </p:nvPr>
        </p:nvSpPr>
        <p:spPr/>
        <p:txBody>
          <a:bodyPr/>
          <a:lstStyle/>
          <a:p>
            <a:r>
              <a:rPr lang="en-GB" dirty="0"/>
              <a:t>Actions utiles : </a:t>
            </a:r>
            <a:r>
              <a:rPr lang="en-GB" dirty="0" err="1"/>
              <a:t>Écouter</a:t>
            </a:r>
            <a:endParaRPr lang="en-BE" dirty="0"/>
          </a:p>
        </p:txBody>
      </p:sp>
      <p:sp>
        <p:nvSpPr>
          <p:cNvPr id="4" name="Speech Bubble: Rectangle with Corners Rounded 3">
            <a:extLst>
              <a:ext uri="{FF2B5EF4-FFF2-40B4-BE49-F238E27FC236}">
                <a16:creationId xmlns:a16="http://schemas.microsoft.com/office/drawing/2014/main" id="{44D2793F-203F-48F1-6F9A-57A46871BF95}"/>
              </a:ext>
            </a:extLst>
          </p:cNvPr>
          <p:cNvSpPr/>
          <p:nvPr/>
        </p:nvSpPr>
        <p:spPr>
          <a:xfrm>
            <a:off x="1132114" y="1539611"/>
            <a:ext cx="3353957" cy="1098165"/>
          </a:xfrm>
          <a:prstGeom prst="wedgeRoundRectCallout">
            <a:avLst>
              <a:gd name="adj1" fmla="val 34064"/>
              <a:gd name="adj2" fmla="val 64228"/>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Je pense que c'est tout à fait normal que tu te sentes en colère, triste ou effrayé depuis que c'est arrivé.</a:t>
            </a:r>
            <a:endParaRPr lang="en-BE" dirty="0">
              <a:solidFill>
                <a:schemeClr val="tx1"/>
              </a:solidFill>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E32A26BB-8D5D-AF79-6ACC-0DF2A69F83DB}"/>
              </a:ext>
            </a:extLst>
          </p:cNvPr>
          <p:cNvSpPr/>
          <p:nvPr/>
        </p:nvSpPr>
        <p:spPr>
          <a:xfrm>
            <a:off x="1132115" y="3102294"/>
            <a:ext cx="3353958" cy="1371600"/>
          </a:xfrm>
          <a:prstGeom prst="wedgeRoundRectCallout">
            <a:avLst>
              <a:gd name="adj1" fmla="val 55457"/>
              <a:gd name="adj2" fmla="val 10260"/>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Je pense qu'il y a beaucoup d'enfants qui vivent quelque chose de similaire en ce moment.</a:t>
            </a:r>
            <a:endParaRPr lang="en-BE" dirty="0">
              <a:solidFill>
                <a:schemeClr val="tx1"/>
              </a:solidFill>
              <a:latin typeface="Arial" panose="020B0604020202020204" pitchFamily="34" charset="0"/>
              <a:cs typeface="Arial" panose="020B0604020202020204" pitchFamily="34" charset="0"/>
            </a:endParaRPr>
          </a:p>
        </p:txBody>
      </p:sp>
      <p:sp>
        <p:nvSpPr>
          <p:cNvPr id="6" name="Speech Bubble: Rectangle with Corners Rounded 5">
            <a:extLst>
              <a:ext uri="{FF2B5EF4-FFF2-40B4-BE49-F238E27FC236}">
                <a16:creationId xmlns:a16="http://schemas.microsoft.com/office/drawing/2014/main" id="{200BC3EE-11AE-4B1C-FE22-D8C644B594F3}"/>
              </a:ext>
            </a:extLst>
          </p:cNvPr>
          <p:cNvSpPr/>
          <p:nvPr/>
        </p:nvSpPr>
        <p:spPr>
          <a:xfrm>
            <a:off x="7705927" y="3026289"/>
            <a:ext cx="3647872" cy="1371600"/>
          </a:xfrm>
          <a:prstGeom prst="wedgeRoundRectCallout">
            <a:avLst>
              <a:gd name="adj1" fmla="val -55974"/>
              <a:gd name="adj2" fmla="val -2217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Je ne pense pas qu'il était possible de faire les choses autrement.</a:t>
            </a:r>
            <a:endParaRPr lang="en-BE" dirty="0">
              <a:solidFill>
                <a:schemeClr val="tx1"/>
              </a:solidFill>
              <a:latin typeface="Arial" panose="020B0604020202020204" pitchFamily="34" charset="0"/>
              <a:cs typeface="Arial" panose="020B0604020202020204" pitchFamily="34" charset="0"/>
            </a:endParaRPr>
          </a:p>
        </p:txBody>
      </p:sp>
      <p:sp>
        <p:nvSpPr>
          <p:cNvPr id="7" name="Speech Bubble: Rectangle with Corners Rounded 6">
            <a:extLst>
              <a:ext uri="{FF2B5EF4-FFF2-40B4-BE49-F238E27FC236}">
                <a16:creationId xmlns:a16="http://schemas.microsoft.com/office/drawing/2014/main" id="{2D4C1C75-0D82-83F5-A4DE-DFBC6756DFC4}"/>
              </a:ext>
            </a:extLst>
          </p:cNvPr>
          <p:cNvSpPr/>
          <p:nvPr/>
        </p:nvSpPr>
        <p:spPr>
          <a:xfrm>
            <a:off x="8185360" y="1539611"/>
            <a:ext cx="3168440" cy="1098165"/>
          </a:xfrm>
          <a:prstGeom prst="wedgeRoundRectCallout">
            <a:avLst>
              <a:gd name="adj1" fmla="val -29304"/>
              <a:gd name="adj2" fmla="val 6211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000000"/>
                </a:solidFill>
                <a:effectLst/>
                <a:latin typeface="Arial" panose="020B0604020202020204" pitchFamily="34" charset="0"/>
                <a:cs typeface="Arial" panose="020B0604020202020204" pitchFamily="34" charset="0"/>
              </a:rPr>
              <a:t>Ce n'est pas juste que cela vous soit arrivé</a:t>
            </a:r>
            <a:endParaRPr lang="en-BE" dirty="0">
              <a:solidFill>
                <a:schemeClr val="tx1"/>
              </a:solidFil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FA299139-AEC4-130C-4D09-CA81792FBE79}"/>
              </a:ext>
            </a:extLst>
          </p:cNvPr>
          <p:cNvSpPr/>
          <p:nvPr/>
        </p:nvSpPr>
        <p:spPr>
          <a:xfrm>
            <a:off x="1132115" y="4945342"/>
            <a:ext cx="3353958" cy="886607"/>
          </a:xfrm>
          <a:prstGeom prst="wedgeRoundRectCallout">
            <a:avLst>
              <a:gd name="adj1" fmla="val 55729"/>
              <a:gd name="adj2" fmla="val -37543"/>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Je suis désolé que cela vous soit arrivé.</a:t>
            </a:r>
            <a:endParaRPr lang="en-BE" dirty="0">
              <a:solidFill>
                <a:schemeClr val="tx1"/>
              </a:solidFil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5B4D0CBD-C1D6-984F-A582-4955D590697C}"/>
              </a:ext>
            </a:extLst>
          </p:cNvPr>
          <p:cNvSpPr/>
          <p:nvPr/>
        </p:nvSpPr>
        <p:spPr>
          <a:xfrm>
            <a:off x="7705927" y="4945342"/>
            <a:ext cx="3647873" cy="886607"/>
          </a:xfrm>
          <a:prstGeom prst="wedgeRoundRectCallout">
            <a:avLst>
              <a:gd name="adj1" fmla="val -36894"/>
              <a:gd name="adj2" fmla="val -6381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sz="1800" dirty="0">
                <a:solidFill>
                  <a:srgbClr val="000000"/>
                </a:solidFill>
                <a:effectLst/>
                <a:latin typeface="Arial" panose="020B0604020202020204" pitchFamily="34" charset="0"/>
                <a:ea typeface="Helvetica Neue" panose="020B0604020202020204"/>
                <a:cs typeface="Arial" panose="020B0604020202020204" pitchFamily="34" charset="0"/>
              </a:rPr>
              <a:t>Je comprends que cela vous mette en colère</a:t>
            </a:r>
          </a:p>
        </p:txBody>
      </p:sp>
      <p:sp>
        <p:nvSpPr>
          <p:cNvPr id="3" name="Speech Bubble: Rectangle with Corners Rounded 2">
            <a:extLst>
              <a:ext uri="{FF2B5EF4-FFF2-40B4-BE49-F238E27FC236}">
                <a16:creationId xmlns:a16="http://schemas.microsoft.com/office/drawing/2014/main" id="{C57CFB86-749D-7418-24A4-2C492C14C7C6}"/>
              </a:ext>
            </a:extLst>
          </p:cNvPr>
          <p:cNvSpPr/>
          <p:nvPr/>
        </p:nvSpPr>
        <p:spPr>
          <a:xfrm>
            <a:off x="4831404" y="1539611"/>
            <a:ext cx="3008623" cy="1098165"/>
          </a:xfrm>
          <a:prstGeom prst="wedgeRoundRectCallout">
            <a:avLst>
              <a:gd name="adj1" fmla="val -20064"/>
              <a:gd name="adj2" fmla="val 7030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Je ne sais pas quoi dire, mais je suis très heureux que vous m'ayez dit ça.</a:t>
            </a:r>
          </a:p>
        </p:txBody>
      </p:sp>
      <p:sp>
        <p:nvSpPr>
          <p:cNvPr id="10" name="Speech Bubble: Rectangle with Corners Rounded 9">
            <a:extLst>
              <a:ext uri="{FF2B5EF4-FFF2-40B4-BE49-F238E27FC236}">
                <a16:creationId xmlns:a16="http://schemas.microsoft.com/office/drawing/2014/main" id="{7A3A3446-D593-9F74-D484-80E16B1A4737}"/>
              </a:ext>
            </a:extLst>
          </p:cNvPr>
          <p:cNvSpPr/>
          <p:nvPr/>
        </p:nvSpPr>
        <p:spPr>
          <a:xfrm>
            <a:off x="4831403" y="4990962"/>
            <a:ext cx="2529191" cy="886607"/>
          </a:xfrm>
          <a:prstGeom prst="wedgeRoundRectCallout">
            <a:avLst>
              <a:gd name="adj1" fmla="val 17312"/>
              <a:gd name="adj2" fmla="val -64873"/>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000000"/>
                </a:solidFill>
                <a:effectLst/>
                <a:latin typeface="Arial" panose="020B0604020202020204" pitchFamily="34" charset="0"/>
                <a:ea typeface="Helvetica Neue" panose="020B0604020202020204"/>
                <a:cs typeface="Arial" panose="020B0604020202020204" pitchFamily="34" charset="0"/>
              </a:rPr>
              <a:t>Ce n'est pas ta faute.</a:t>
            </a:r>
            <a:endParaRPr lang="en-B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74474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9793D-D36C-CC96-7569-E60CB1CEB636}"/>
              </a:ext>
            </a:extLst>
          </p:cNvPr>
          <p:cNvSpPr>
            <a:spLocks noGrp="1"/>
          </p:cNvSpPr>
          <p:nvPr>
            <p:ph type="title"/>
          </p:nvPr>
        </p:nvSpPr>
        <p:spPr/>
        <p:txBody>
          <a:bodyPr/>
          <a:lstStyle/>
          <a:p>
            <a:r>
              <a:rPr lang="en-GB" dirty="0"/>
              <a:t>Actions utiles : </a:t>
            </a:r>
            <a:r>
              <a:rPr lang="en-GB" dirty="0" err="1"/>
              <a:t>Relier</a:t>
            </a:r>
            <a:endParaRPr lang="en-BE" dirty="0"/>
          </a:p>
        </p:txBody>
      </p:sp>
      <p:sp>
        <p:nvSpPr>
          <p:cNvPr id="6" name="TextBox 5">
            <a:extLst>
              <a:ext uri="{FF2B5EF4-FFF2-40B4-BE49-F238E27FC236}">
                <a16:creationId xmlns:a16="http://schemas.microsoft.com/office/drawing/2014/main" id="{00C493C0-8944-93C7-2145-7F66634B771E}"/>
              </a:ext>
            </a:extLst>
          </p:cNvPr>
          <p:cNvSpPr txBox="1"/>
          <p:nvPr/>
        </p:nvSpPr>
        <p:spPr>
          <a:xfrm>
            <a:off x="4248220" y="2516221"/>
            <a:ext cx="6773636" cy="2677656"/>
          </a:xfrm>
          <a:prstGeom prst="rect">
            <a:avLst/>
          </a:prstGeom>
          <a:noFill/>
        </p:spPr>
        <p:txBody>
          <a:bodyPr wrap="square">
            <a:spAutoFit/>
          </a:bodyPr>
          <a:lstStyle/>
          <a:p>
            <a:r>
              <a:rPr lang="en-GB" sz="2400" b="1" dirty="0">
                <a:latin typeface="Arial" panose="020B0604020202020204" pitchFamily="34" charset="0"/>
                <a:cs typeface="Arial" panose="020B0604020202020204" pitchFamily="34" charset="0"/>
              </a:rPr>
              <a:t>RELIER </a:t>
            </a:r>
            <a:r>
              <a:rPr lang="en-GB" sz="2400" dirty="0">
                <a:latin typeface="Arial" panose="020B0604020202020204" pitchFamily="34" charset="0"/>
                <a:cs typeface="Arial" panose="020B0604020202020204" pitchFamily="34" charset="0"/>
              </a:rPr>
              <a:t>les enfants aux prestataires de services pour s'assurer qu'ils y ont accès et que leurs besoins fondamentaux sont satisfaits.</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RELIER les </a:t>
            </a:r>
            <a:r>
              <a:rPr lang="en-GB" sz="2400" dirty="0">
                <a:latin typeface="Arial" panose="020B0604020202020204" pitchFamily="34" charset="0"/>
                <a:cs typeface="Arial" panose="020B0604020202020204" pitchFamily="34" charset="0"/>
              </a:rPr>
              <a:t>enfants avec leur famille et les autres personnes qui s'occupent d'eux et les soutiennent. </a:t>
            </a:r>
            <a:endParaRPr lang="en-BE" sz="2400" dirty="0">
              <a:latin typeface="Arial" panose="020B0604020202020204" pitchFamily="34" charset="0"/>
              <a:cs typeface="Arial" panose="020B0604020202020204" pitchFamily="34" charset="0"/>
            </a:endParaRPr>
          </a:p>
        </p:txBody>
      </p:sp>
      <p:pic>
        <p:nvPicPr>
          <p:cNvPr id="5" name="Graphic 4" descr="Link with solid fill">
            <a:extLst>
              <a:ext uri="{FF2B5EF4-FFF2-40B4-BE49-F238E27FC236}">
                <a16:creationId xmlns:a16="http://schemas.microsoft.com/office/drawing/2014/main" id="{62401C59-FD00-56CA-53C9-1EA51BC8D6B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6982" y="2351356"/>
            <a:ext cx="2440660" cy="2440660"/>
          </a:xfrm>
          <a:prstGeom prst="rect">
            <a:avLst/>
          </a:prstGeom>
        </p:spPr>
      </p:pic>
    </p:spTree>
    <p:extLst>
      <p:ext uri="{BB962C8B-B14F-4D97-AF65-F5344CB8AC3E}">
        <p14:creationId xmlns:p14="http://schemas.microsoft.com/office/powerpoint/2010/main" val="3802813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EE28B-744B-8ABD-D841-C0A3BA60707C}"/>
              </a:ext>
            </a:extLst>
          </p:cNvPr>
          <p:cNvSpPr>
            <a:spLocks noGrp="1"/>
          </p:cNvSpPr>
          <p:nvPr>
            <p:ph type="title"/>
          </p:nvPr>
        </p:nvSpPr>
        <p:spPr/>
        <p:txBody>
          <a:bodyPr/>
          <a:lstStyle/>
          <a:p>
            <a:r>
              <a:rPr lang="en-GB" dirty="0"/>
              <a:t>Actions utiles : </a:t>
            </a:r>
            <a:r>
              <a:rPr lang="en-GB" dirty="0" err="1"/>
              <a:t>Relier</a:t>
            </a:r>
            <a:endParaRPr lang="en-BE" dirty="0"/>
          </a:p>
        </p:txBody>
      </p:sp>
      <p:sp>
        <p:nvSpPr>
          <p:cNvPr id="5" name="TextBox 4">
            <a:extLst>
              <a:ext uri="{FF2B5EF4-FFF2-40B4-BE49-F238E27FC236}">
                <a16:creationId xmlns:a16="http://schemas.microsoft.com/office/drawing/2014/main" id="{D09D8A67-1092-323F-CA35-2EC242E4C326}"/>
              </a:ext>
            </a:extLst>
          </p:cNvPr>
          <p:cNvSpPr txBox="1"/>
          <p:nvPr/>
        </p:nvSpPr>
        <p:spPr>
          <a:xfrm>
            <a:off x="1435007" y="1732754"/>
            <a:ext cx="4929108" cy="3477875"/>
          </a:xfrm>
          <a:prstGeom prst="rect">
            <a:avLst/>
          </a:prstGeom>
          <a:noFill/>
        </p:spPr>
        <p:txBody>
          <a:bodyPr wrap="square">
            <a:spAutoFit/>
          </a:bodyPr>
          <a:lstStyle/>
          <a:p>
            <a:r>
              <a:rPr lang="en-CA" sz="2000" b="1" dirty="0">
                <a:solidFill>
                  <a:srgbClr val="000000"/>
                </a:solidFill>
                <a:latin typeface="Arial" panose="020B0604020202020204" pitchFamily="34" charset="0"/>
                <a:cs typeface="Arial" panose="020B0604020202020204" pitchFamily="34" charset="0"/>
              </a:rPr>
              <a:t>RECUEILLIR DES INFORMATIONS ET LES PARTAGER</a:t>
            </a:r>
          </a:p>
          <a:p>
            <a:endParaRPr lang="en-CA" sz="2000" b="1"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CA" sz="2000" dirty="0">
                <a:solidFill>
                  <a:srgbClr val="000000"/>
                </a:solidFill>
                <a:latin typeface="Arial" panose="020B0604020202020204" pitchFamily="34" charset="0"/>
                <a:cs typeface="Arial" panose="020B0604020202020204" pitchFamily="34" charset="0"/>
              </a:rPr>
              <a:t>Où obtenir des informations correctes</a:t>
            </a:r>
          </a:p>
          <a:p>
            <a:pPr marL="285750" indent="-285750">
              <a:buFont typeface="Arial" panose="020B0604020202020204" pitchFamily="34" charset="0"/>
              <a:buChar char="•"/>
            </a:pPr>
            <a:r>
              <a:rPr lang="en-CA" sz="2000" dirty="0">
                <a:solidFill>
                  <a:srgbClr val="000000"/>
                </a:solidFill>
                <a:latin typeface="Arial" panose="020B0604020202020204" pitchFamily="34" charset="0"/>
                <a:cs typeface="Arial" panose="020B0604020202020204" pitchFamily="34" charset="0"/>
              </a:rPr>
              <a:t>Où et quand obtenir des mises à jour</a:t>
            </a:r>
          </a:p>
          <a:p>
            <a:pPr marL="285750" indent="-285750">
              <a:buFont typeface="Arial" panose="020B0604020202020204" pitchFamily="34" charset="0"/>
              <a:buChar char="•"/>
            </a:pPr>
            <a:r>
              <a:rPr lang="en-CA" sz="2000" dirty="0">
                <a:latin typeface="Arial" panose="020B0604020202020204" pitchFamily="34" charset="0"/>
                <a:cs typeface="Arial" panose="020B0604020202020204" pitchFamily="34" charset="0"/>
              </a:rPr>
              <a:t>Mises à jour sur l'état de la crise, les questions de sécurité, les services disponibles.</a:t>
            </a:r>
          </a:p>
          <a:p>
            <a:pPr marL="285750" indent="-285750">
              <a:buFont typeface="Arial" panose="020B0604020202020204" pitchFamily="34" charset="0"/>
              <a:buChar char="•"/>
            </a:pPr>
            <a:r>
              <a:rPr lang="en-CA" sz="2000" dirty="0">
                <a:latin typeface="Arial" panose="020B0604020202020204" pitchFamily="34" charset="0"/>
                <a:cs typeface="Arial" panose="020B0604020202020204" pitchFamily="34" charset="0"/>
              </a:rPr>
              <a:t>L'emplacement et la situation des personnes disparues ou blessées</a:t>
            </a:r>
          </a:p>
          <a:p>
            <a:pPr marL="285750" indent="-285750">
              <a:buFont typeface="Arial" panose="020B0604020202020204" pitchFamily="34" charset="0"/>
              <a:buChar char="•"/>
            </a:pPr>
            <a:r>
              <a:rPr lang="en-CA" sz="2000" dirty="0">
                <a:latin typeface="Arial" panose="020B0604020202020204" pitchFamily="34" charset="0"/>
                <a:cs typeface="Arial" panose="020B0604020202020204" pitchFamily="34" charset="0"/>
              </a:rPr>
              <a:t>Disponibilité et contact des services </a:t>
            </a:r>
            <a:r>
              <a:rPr lang="en-US" sz="2000" dirty="0">
                <a:solidFill>
                  <a:srgbClr val="000000"/>
                </a:solidFill>
                <a:effectLst/>
                <a:latin typeface="Arial" panose="020B0604020202020204" pitchFamily="34" charset="0"/>
                <a:ea typeface="Helvetica Neue" panose="020B0604020202020204"/>
                <a:cs typeface="Arial" panose="020B0604020202020204" pitchFamily="34" charset="0"/>
              </a:rPr>
              <a:t>(services de santé, recherche des familles, abris, distribution de nourriture)</a:t>
            </a:r>
            <a:endParaRPr lang="en-BE" sz="2000"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44114AF9-9BFC-79C6-FC6B-20063D260EE1}"/>
              </a:ext>
            </a:extLst>
          </p:cNvPr>
          <p:cNvGrpSpPr/>
          <p:nvPr/>
        </p:nvGrpSpPr>
        <p:grpSpPr>
          <a:xfrm>
            <a:off x="9260646" y="4532566"/>
            <a:ext cx="1320445" cy="1042349"/>
            <a:chOff x="7892385" y="2940246"/>
            <a:chExt cx="1814286" cy="1432183"/>
          </a:xfrm>
        </p:grpSpPr>
        <p:sp>
          <p:nvSpPr>
            <p:cNvPr id="6" name="Speech Bubble: Rectangle with Corners Rounded 5">
              <a:extLst>
                <a:ext uri="{FF2B5EF4-FFF2-40B4-BE49-F238E27FC236}">
                  <a16:creationId xmlns:a16="http://schemas.microsoft.com/office/drawing/2014/main" id="{B4F0C4E5-35CE-7EA2-9151-54588B6EBEAB}"/>
                </a:ext>
              </a:extLst>
            </p:cNvPr>
            <p:cNvSpPr/>
            <p:nvPr/>
          </p:nvSpPr>
          <p:spPr>
            <a:xfrm>
              <a:off x="7892385" y="2940246"/>
              <a:ext cx="1814286" cy="1432183"/>
            </a:xfrm>
            <a:prstGeom prst="wedgeRoundRectCallout">
              <a:avLst>
                <a:gd name="adj1" fmla="val 21567"/>
                <a:gd name="adj2" fmla="val 64527"/>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Information with solid fill">
              <a:extLst>
                <a:ext uri="{FF2B5EF4-FFF2-40B4-BE49-F238E27FC236}">
                  <a16:creationId xmlns:a16="http://schemas.microsoft.com/office/drawing/2014/main" id="{3B92DDB4-7CAF-8729-D29E-E7F2D71F22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42328" y="3199137"/>
              <a:ext cx="914400" cy="914400"/>
            </a:xfrm>
            <a:prstGeom prst="rect">
              <a:avLst/>
            </a:prstGeom>
          </p:spPr>
        </p:pic>
      </p:grpSp>
      <p:grpSp>
        <p:nvGrpSpPr>
          <p:cNvPr id="9" name="Group 8">
            <a:extLst>
              <a:ext uri="{FF2B5EF4-FFF2-40B4-BE49-F238E27FC236}">
                <a16:creationId xmlns:a16="http://schemas.microsoft.com/office/drawing/2014/main" id="{617355A1-48F9-4078-09F6-1BA2C2B9ABF6}"/>
              </a:ext>
            </a:extLst>
          </p:cNvPr>
          <p:cNvGrpSpPr/>
          <p:nvPr/>
        </p:nvGrpSpPr>
        <p:grpSpPr>
          <a:xfrm>
            <a:off x="7232097" y="2119876"/>
            <a:ext cx="1320445" cy="1042349"/>
            <a:chOff x="7892385" y="2940246"/>
            <a:chExt cx="1814286" cy="1432183"/>
          </a:xfrm>
        </p:grpSpPr>
        <p:sp>
          <p:nvSpPr>
            <p:cNvPr id="10" name="Speech Bubble: Rectangle with Corners Rounded 9">
              <a:extLst>
                <a:ext uri="{FF2B5EF4-FFF2-40B4-BE49-F238E27FC236}">
                  <a16:creationId xmlns:a16="http://schemas.microsoft.com/office/drawing/2014/main" id="{00165BC9-4A70-1F5B-4657-F2033752E80D}"/>
                </a:ext>
              </a:extLst>
            </p:cNvPr>
            <p:cNvSpPr/>
            <p:nvPr/>
          </p:nvSpPr>
          <p:spPr>
            <a:xfrm>
              <a:off x="7892385" y="2940246"/>
              <a:ext cx="1814286" cy="1432183"/>
            </a:xfrm>
            <a:prstGeom prst="wedgeRoundRectCallout">
              <a:avLst>
                <a:gd name="adj1" fmla="val 21567"/>
                <a:gd name="adj2" fmla="val 64527"/>
                <a:gd name="adj3"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Information with solid fill">
              <a:extLst>
                <a:ext uri="{FF2B5EF4-FFF2-40B4-BE49-F238E27FC236}">
                  <a16:creationId xmlns:a16="http://schemas.microsoft.com/office/drawing/2014/main" id="{6DAC167A-8605-A4EB-9837-A13DC9F7CC0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42328" y="3199137"/>
              <a:ext cx="914400" cy="914400"/>
            </a:xfrm>
            <a:prstGeom prst="rect">
              <a:avLst/>
            </a:prstGeom>
          </p:spPr>
        </p:pic>
      </p:grpSp>
      <p:sp>
        <p:nvSpPr>
          <p:cNvPr id="14" name="Freeform: Shape 13">
            <a:extLst>
              <a:ext uri="{FF2B5EF4-FFF2-40B4-BE49-F238E27FC236}">
                <a16:creationId xmlns:a16="http://schemas.microsoft.com/office/drawing/2014/main" id="{F8D71731-E640-3E41-06FD-52574D811A90}"/>
              </a:ext>
            </a:extLst>
          </p:cNvPr>
          <p:cNvSpPr/>
          <p:nvPr/>
        </p:nvSpPr>
        <p:spPr>
          <a:xfrm>
            <a:off x="7524682" y="2743200"/>
            <a:ext cx="2801102" cy="2467429"/>
          </a:xfrm>
          <a:custGeom>
            <a:avLst/>
            <a:gdLst>
              <a:gd name="connsiteX0" fmla="*/ 1096803 w 2801102"/>
              <a:gd name="connsiteY0" fmla="*/ 0 h 3077029"/>
              <a:gd name="connsiteX1" fmla="*/ 2635317 w 2801102"/>
              <a:gd name="connsiteY1" fmla="*/ 261257 h 3077029"/>
              <a:gd name="connsiteX2" fmla="*/ 2475660 w 2801102"/>
              <a:gd name="connsiteY2" fmla="*/ 1059543 h 3077029"/>
              <a:gd name="connsiteX3" fmla="*/ 124346 w 2801102"/>
              <a:gd name="connsiteY3" fmla="*/ 1814286 h 3077029"/>
              <a:gd name="connsiteX4" fmla="*/ 487203 w 2801102"/>
              <a:gd name="connsiteY4" fmla="*/ 2728686 h 3077029"/>
              <a:gd name="connsiteX5" fmla="*/ 1866060 w 2801102"/>
              <a:gd name="connsiteY5" fmla="*/ 3077029 h 3077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01102" h="3077029">
                <a:moveTo>
                  <a:pt x="1096803" y="0"/>
                </a:moveTo>
                <a:cubicBezTo>
                  <a:pt x="1751155" y="42333"/>
                  <a:pt x="2405508" y="84667"/>
                  <a:pt x="2635317" y="261257"/>
                </a:cubicBezTo>
                <a:cubicBezTo>
                  <a:pt x="2865126" y="437847"/>
                  <a:pt x="2894155" y="800705"/>
                  <a:pt x="2475660" y="1059543"/>
                </a:cubicBezTo>
                <a:cubicBezTo>
                  <a:pt x="2057165" y="1318381"/>
                  <a:pt x="455756" y="1536095"/>
                  <a:pt x="124346" y="1814286"/>
                </a:cubicBezTo>
                <a:cubicBezTo>
                  <a:pt x="-207064" y="2092477"/>
                  <a:pt x="196917" y="2518229"/>
                  <a:pt x="487203" y="2728686"/>
                </a:cubicBezTo>
                <a:cubicBezTo>
                  <a:pt x="777489" y="2939143"/>
                  <a:pt x="1321774" y="3008086"/>
                  <a:pt x="1866060" y="3077029"/>
                </a:cubicBezTo>
              </a:path>
            </a:pathLst>
          </a:custGeom>
          <a:noFill/>
          <a:ln w="38100">
            <a:solidFill>
              <a:schemeClr val="accent4">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507507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r>
              <a:rPr lang="en-CA" dirty="0"/>
              <a:t>Principaux points d'apprentissage</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294054" y="3512227"/>
            <a:ext cx="3277252" cy="2677656"/>
          </a:xfrm>
          <a:prstGeom prst="rect">
            <a:avLst/>
          </a:prstGeom>
          <a:noFill/>
        </p:spPr>
        <p:txBody>
          <a:bodyPr wrap="square">
            <a:spAutoFit/>
          </a:bodyPr>
          <a:lstStyle/>
          <a:p>
            <a:pPr algn="ctr"/>
            <a:r>
              <a:rPr lang="en-GB" sz="2400" b="0" strike="noStrike" baseline="0" dirty="0">
                <a:solidFill>
                  <a:srgbClr val="000000"/>
                </a:solidFill>
                <a:latin typeface="Arial" panose="020B0604020202020204" pitchFamily="34" charset="0"/>
                <a:cs typeface="Arial" panose="020B0604020202020204" pitchFamily="34" charset="0"/>
              </a:rPr>
              <a:t>Les premiers secours </a:t>
            </a:r>
            <a:r>
              <a:rPr lang="en-GB" sz="2400" b="0" strike="noStrike" baseline="0" dirty="0" err="1">
                <a:solidFill>
                  <a:srgbClr val="000000"/>
                </a:solidFill>
                <a:latin typeface="Arial" panose="020B0604020202020204" pitchFamily="34" charset="0"/>
                <a:cs typeface="Arial" panose="020B0604020202020204" pitchFamily="34" charset="0"/>
              </a:rPr>
              <a:t>psychologiques</a:t>
            </a:r>
            <a:r>
              <a:rPr lang="en-GB" sz="2400" b="0" strike="noStrike" baseline="0" dirty="0">
                <a:solidFill>
                  <a:srgbClr val="000000"/>
                </a:solidFill>
                <a:latin typeface="Arial" panose="020B0604020202020204" pitchFamily="34" charset="0"/>
                <a:cs typeface="Arial" panose="020B0604020202020204" pitchFamily="34" charset="0"/>
              </a:rPr>
              <a:t> (</a:t>
            </a:r>
            <a:r>
              <a:rPr lang="en-GB" sz="2400" dirty="0">
                <a:solidFill>
                  <a:srgbClr val="000000"/>
                </a:solidFill>
                <a:latin typeface="Arial" panose="020B0604020202020204" pitchFamily="34" charset="0"/>
                <a:cs typeface="Arial" panose="020B0604020202020204" pitchFamily="34" charset="0"/>
              </a:rPr>
              <a:t>PSP</a:t>
            </a:r>
            <a:r>
              <a:rPr lang="en-GB" sz="2400" b="0" strike="noStrike" baseline="0" dirty="0">
                <a:solidFill>
                  <a:srgbClr val="000000"/>
                </a:solidFill>
                <a:latin typeface="Arial" panose="020B0604020202020204" pitchFamily="34" charset="0"/>
                <a:cs typeface="Arial" panose="020B0604020202020204" pitchFamily="34" charset="0"/>
              </a:rPr>
              <a:t>) sont une méthode d'aide et de prise en charge des adultes et des enfants en détresse.</a:t>
            </a:r>
            <a:endParaRPr lang="en-CA" sz="24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5461265" y="3650726"/>
            <a:ext cx="1819834" cy="1200329"/>
          </a:xfrm>
          <a:prstGeom prst="rect">
            <a:avLst/>
          </a:prstGeom>
          <a:noFill/>
        </p:spPr>
        <p:txBody>
          <a:bodyPr wrap="square">
            <a:spAutoFit/>
          </a:bodyPr>
          <a:lstStyle/>
          <a:p>
            <a:pPr algn="ctr"/>
            <a:r>
              <a:rPr lang="en-US" sz="2400" dirty="0" err="1">
                <a:latin typeface="Arial" panose="020B0604020202020204" pitchFamily="34" charset="0"/>
                <a:cs typeface="Arial" panose="020B0604020202020204" pitchFamily="34" charset="0"/>
              </a:rPr>
              <a:t>Regarder</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écouter</a:t>
            </a:r>
            <a:r>
              <a:rPr lang="en-US" sz="2400" dirty="0">
                <a:latin typeface="Arial" panose="020B0604020202020204" pitchFamily="34" charset="0"/>
                <a:cs typeface="Arial" panose="020B0604020202020204" pitchFamily="34" charset="0"/>
              </a:rPr>
              <a:t> et </a:t>
            </a:r>
            <a:r>
              <a:rPr lang="en-US" sz="2400" dirty="0" err="1">
                <a:latin typeface="Arial" panose="020B0604020202020204" pitchFamily="34" charset="0"/>
                <a:cs typeface="Arial" panose="020B0604020202020204" pitchFamily="34" charset="0"/>
              </a:rPr>
              <a:t>relier</a:t>
            </a:r>
            <a:endParaRPr lang="en-CA" sz="24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71865365-E0D2-4F1C-94B2-26F808C53A89}"/>
              </a:ext>
            </a:extLst>
          </p:cNvPr>
          <p:cNvSpPr txBox="1"/>
          <p:nvPr/>
        </p:nvSpPr>
        <p:spPr>
          <a:xfrm>
            <a:off x="8171058" y="3650726"/>
            <a:ext cx="2785116"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La PSP </a:t>
            </a:r>
            <a:r>
              <a:rPr lang="en-US" sz="2400" dirty="0" err="1">
                <a:latin typeface="Arial" panose="020B0604020202020204" pitchFamily="34" charset="0"/>
                <a:cs typeface="Arial" panose="020B0604020202020204" pitchFamily="34" charset="0"/>
              </a:rPr>
              <a:t>sert</a:t>
            </a:r>
            <a:r>
              <a:rPr lang="en-US" sz="2400" dirty="0">
                <a:latin typeface="Arial" panose="020B0604020202020204" pitchFamily="34" charset="0"/>
                <a:cs typeface="Arial" panose="020B0604020202020204" pitchFamily="34" charset="0"/>
              </a:rPr>
              <a:t> aux objectifs de la gestion des cas</a:t>
            </a:r>
            <a:endParaRPr lang="en-CA" sz="2400" dirty="0">
              <a:latin typeface="Arial" panose="020B0604020202020204" pitchFamily="34" charset="0"/>
              <a:cs typeface="Arial" panose="020B060402020202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403222" y="2040417"/>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845402" y="2040417"/>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037836" y="2040417"/>
            <a:ext cx="1051560" cy="1051560"/>
          </a:xfrm>
          <a:prstGeom prst="star5">
            <a:avLst>
              <a:gd name="adj" fmla="val 28143"/>
              <a:gd name="hf" fmla="val 105146"/>
              <a:gd name="vf" fmla="val 11055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50774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4C3E947C-46BF-A782-AC42-4E551129BEB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6</a:t>
            </a:r>
          </a:p>
          <a:p>
            <a:br>
              <a:rPr lang="en-CA" b="1" dirty="0">
                <a:solidFill>
                  <a:schemeClr val="bg1"/>
                </a:solidFill>
                <a:latin typeface="Garamond"/>
              </a:rPr>
            </a:br>
            <a:r>
              <a:rPr lang="en-US" sz="5400" b="1" dirty="0" err="1">
                <a:solidFill>
                  <a:schemeClr val="bg1"/>
                </a:solidFill>
                <a:latin typeface="Garamond"/>
              </a:rPr>
              <a:t>Clôture</a:t>
            </a:r>
            <a:endParaRPr lang="en-US" sz="5400" b="1" dirty="0">
              <a:solidFill>
                <a:schemeClr val="bg1"/>
              </a:solidFill>
              <a:latin typeface="Garamond"/>
            </a:endParaRPr>
          </a:p>
        </p:txBody>
      </p:sp>
    </p:spTree>
    <p:extLst>
      <p:ext uri="{BB962C8B-B14F-4D97-AF65-F5344CB8AC3E}">
        <p14:creationId xmlns:p14="http://schemas.microsoft.com/office/powerpoint/2010/main" val="18129889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Fin du module 4</a:t>
            </a:r>
          </a:p>
        </p:txBody>
      </p:sp>
      <p:grpSp>
        <p:nvGrpSpPr>
          <p:cNvPr id="27" name="Group 26">
            <a:extLst>
              <a:ext uri="{FF2B5EF4-FFF2-40B4-BE49-F238E27FC236}">
                <a16:creationId xmlns:a16="http://schemas.microsoft.com/office/drawing/2014/main" id="{5DA02A7A-8978-4EBA-DBFC-D259AC7F3898}"/>
              </a:ext>
            </a:extLst>
          </p:cNvPr>
          <p:cNvGrpSpPr/>
          <p:nvPr/>
        </p:nvGrpSpPr>
        <p:grpSpPr>
          <a:xfrm>
            <a:off x="10228983" y="337468"/>
            <a:ext cx="1587872" cy="1368854"/>
            <a:chOff x="10228983" y="337468"/>
            <a:chExt cx="1587872" cy="1368854"/>
          </a:xfrm>
        </p:grpSpPr>
        <p:sp>
          <p:nvSpPr>
            <p:cNvPr id="28" name="Hexagon 27">
              <a:extLst>
                <a:ext uri="{FF2B5EF4-FFF2-40B4-BE49-F238E27FC236}">
                  <a16:creationId xmlns:a16="http://schemas.microsoft.com/office/drawing/2014/main" id="{92B630AC-F90B-F611-DAC4-F7D9A5EEBAC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9" name="Group 28">
              <a:extLst>
                <a:ext uri="{FF2B5EF4-FFF2-40B4-BE49-F238E27FC236}">
                  <a16:creationId xmlns:a16="http://schemas.microsoft.com/office/drawing/2014/main" id="{598ABA7F-57A6-2A2B-6AC7-93EA799997BB}"/>
                </a:ext>
              </a:extLst>
            </p:cNvPr>
            <p:cNvGrpSpPr/>
            <p:nvPr/>
          </p:nvGrpSpPr>
          <p:grpSpPr>
            <a:xfrm>
              <a:off x="10621771" y="762700"/>
              <a:ext cx="562136" cy="634675"/>
              <a:chOff x="760175" y="830142"/>
              <a:chExt cx="867619" cy="979579"/>
            </a:xfrm>
          </p:grpSpPr>
          <p:sp>
            <p:nvSpPr>
              <p:cNvPr id="33" name="Rectangle 32">
                <a:extLst>
                  <a:ext uri="{FF2B5EF4-FFF2-40B4-BE49-F238E27FC236}">
                    <a16:creationId xmlns:a16="http://schemas.microsoft.com/office/drawing/2014/main" id="{6A6E01EE-333B-AEB4-A244-F607978FFAE1}"/>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68</a:t>
                </a:r>
              </a:p>
            </p:txBody>
          </p:sp>
          <p:sp>
            <p:nvSpPr>
              <p:cNvPr id="34" name="Rectangle 33">
                <a:extLst>
                  <a:ext uri="{FF2B5EF4-FFF2-40B4-BE49-F238E27FC236}">
                    <a16:creationId xmlns:a16="http://schemas.microsoft.com/office/drawing/2014/main" id="{18CE513E-A8A4-A6FD-6E68-2CBA964BAB65}"/>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0" name="Group 29">
              <a:extLst>
                <a:ext uri="{FF2B5EF4-FFF2-40B4-BE49-F238E27FC236}">
                  <a16:creationId xmlns:a16="http://schemas.microsoft.com/office/drawing/2014/main" id="{70C4C2AD-78C7-1856-A664-302CF0042E0A}"/>
                </a:ext>
              </a:extLst>
            </p:cNvPr>
            <p:cNvGrpSpPr/>
            <p:nvPr/>
          </p:nvGrpSpPr>
          <p:grpSpPr>
            <a:xfrm>
              <a:off x="11325415" y="762701"/>
              <a:ext cx="182192" cy="634674"/>
              <a:chOff x="2121762" y="2323619"/>
              <a:chExt cx="200378" cy="825210"/>
            </a:xfrm>
          </p:grpSpPr>
          <p:sp>
            <p:nvSpPr>
              <p:cNvPr id="31" name="Isosceles Triangle 30">
                <a:extLst>
                  <a:ext uri="{FF2B5EF4-FFF2-40B4-BE49-F238E27FC236}">
                    <a16:creationId xmlns:a16="http://schemas.microsoft.com/office/drawing/2014/main" id="{94115B84-530A-0C5A-CBDE-021A361C15F4}"/>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Rectangle 31">
                <a:extLst>
                  <a:ext uri="{FF2B5EF4-FFF2-40B4-BE49-F238E27FC236}">
                    <a16:creationId xmlns:a16="http://schemas.microsoft.com/office/drawing/2014/main" id="{10B9CF9C-360D-C22C-84D4-59D85A76D6B1}"/>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5" name="Speech Bubble: Rectangle with Corners Rounded 34">
            <a:extLst>
              <a:ext uri="{FF2B5EF4-FFF2-40B4-BE49-F238E27FC236}">
                <a16:creationId xmlns:a16="http://schemas.microsoft.com/office/drawing/2014/main" id="{50EBBD38-4EE2-16E9-2D3D-5773A86CFB84}"/>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Revoir les objectifs d'apprentissage</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36" name="Speech Bubble: Rectangle with Corners Rounded 35">
            <a:extLst>
              <a:ext uri="{FF2B5EF4-FFF2-40B4-BE49-F238E27FC236}">
                <a16:creationId xmlns:a16="http://schemas.microsoft.com/office/drawing/2014/main" id="{8DB948E7-BB56-404E-92A1-99D17FBA5DB5}"/>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Réflexion et retour d'information </a:t>
            </a:r>
          </a:p>
        </p:txBody>
      </p:sp>
      <p:sp>
        <p:nvSpPr>
          <p:cNvPr id="37" name="Speech Bubble: Rectangle with Corners Rounded 36">
            <a:extLst>
              <a:ext uri="{FF2B5EF4-FFF2-40B4-BE49-F238E27FC236}">
                <a16:creationId xmlns:a16="http://schemas.microsoft.com/office/drawing/2014/main" id="{22212E3D-9EE6-9BCD-D490-73B217C97DB4}"/>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Clôture</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573689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BE" dirty="0" err="1">
                <a:effectLst/>
                <a:ea typeface="Calibri" panose="020F0502020204030204" pitchFamily="34" charset="0"/>
              </a:rPr>
              <a:t>Autosoin</a:t>
            </a:r>
            <a:endParaRPr dirty="0"/>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Fermeture</a:t>
            </a:r>
            <a:endParaRPr dirty="0"/>
          </a:p>
        </p:txBody>
      </p:sp>
      <p:sp>
        <p:nvSpPr>
          <p:cNvPr id="6" name="Heart 5">
            <a:extLst>
              <a:ext uri="{FF2B5EF4-FFF2-40B4-BE49-F238E27FC236}">
                <a16:creationId xmlns:a16="http://schemas.microsoft.com/office/drawing/2014/main" id="{66306EDE-FCAC-91ED-7F5C-B86E91BD094D}"/>
              </a:ext>
            </a:extLst>
          </p:cNvPr>
          <p:cNvSpPr/>
          <p:nvPr/>
        </p:nvSpPr>
        <p:spPr>
          <a:xfrm>
            <a:off x="4674820" y="2453495"/>
            <a:ext cx="2842360" cy="2539419"/>
          </a:xfrm>
          <a:prstGeom prst="hear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3C562D3D-F1D2-0719-8482-2D68B7EEA790}"/>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701516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3005E-F3FD-FCFE-EDBF-9880C8B8DEB1}"/>
              </a:ext>
            </a:extLst>
          </p:cNvPr>
          <p:cNvSpPr>
            <a:spLocks noGrp="1"/>
          </p:cNvSpPr>
          <p:nvPr>
            <p:ph type="title"/>
          </p:nvPr>
        </p:nvSpPr>
        <p:spPr/>
        <p:txBody>
          <a:bodyPr/>
          <a:lstStyle/>
          <a:p>
            <a:r>
              <a:rPr lang="en-GB" dirty="0"/>
              <a:t>Récapitulatif </a:t>
            </a:r>
            <a:endParaRPr lang="en-BE" dirty="0"/>
          </a:p>
        </p:txBody>
      </p:sp>
      <p:grpSp>
        <p:nvGrpSpPr>
          <p:cNvPr id="37" name="Group 36">
            <a:extLst>
              <a:ext uri="{FF2B5EF4-FFF2-40B4-BE49-F238E27FC236}">
                <a16:creationId xmlns:a16="http://schemas.microsoft.com/office/drawing/2014/main" id="{EAB2F7D0-12E0-5EFC-48F2-947B55F28904}"/>
              </a:ext>
            </a:extLst>
          </p:cNvPr>
          <p:cNvGrpSpPr/>
          <p:nvPr/>
        </p:nvGrpSpPr>
        <p:grpSpPr>
          <a:xfrm>
            <a:off x="10228983" y="337468"/>
            <a:ext cx="1587872" cy="1368854"/>
            <a:chOff x="10228983" y="337468"/>
            <a:chExt cx="1587872" cy="1368854"/>
          </a:xfrm>
        </p:grpSpPr>
        <p:sp>
          <p:nvSpPr>
            <p:cNvPr id="38" name="Hexagon 37">
              <a:extLst>
                <a:ext uri="{FF2B5EF4-FFF2-40B4-BE49-F238E27FC236}">
                  <a16:creationId xmlns:a16="http://schemas.microsoft.com/office/drawing/2014/main" id="{008EE2C3-6B58-ED62-A13A-F0606B1F740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9" name="Group 38">
              <a:extLst>
                <a:ext uri="{FF2B5EF4-FFF2-40B4-BE49-F238E27FC236}">
                  <a16:creationId xmlns:a16="http://schemas.microsoft.com/office/drawing/2014/main" id="{BB707BE2-4E0D-B86D-3E0D-E3AA535AB461}"/>
                </a:ext>
              </a:extLst>
            </p:cNvPr>
            <p:cNvGrpSpPr/>
            <p:nvPr/>
          </p:nvGrpSpPr>
          <p:grpSpPr>
            <a:xfrm>
              <a:off x="10621771" y="762700"/>
              <a:ext cx="562136" cy="634675"/>
              <a:chOff x="760175" y="830142"/>
              <a:chExt cx="867619" cy="979579"/>
            </a:xfrm>
          </p:grpSpPr>
          <p:sp>
            <p:nvSpPr>
              <p:cNvPr id="43" name="Rectangle 42">
                <a:extLst>
                  <a:ext uri="{FF2B5EF4-FFF2-40B4-BE49-F238E27FC236}">
                    <a16:creationId xmlns:a16="http://schemas.microsoft.com/office/drawing/2014/main" id="{B7EB0F67-B901-A02F-8511-30F611DEAEB1}"/>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59</a:t>
                </a:r>
              </a:p>
            </p:txBody>
          </p:sp>
          <p:sp>
            <p:nvSpPr>
              <p:cNvPr id="44" name="Rectangle 43">
                <a:extLst>
                  <a:ext uri="{FF2B5EF4-FFF2-40B4-BE49-F238E27FC236}">
                    <a16:creationId xmlns:a16="http://schemas.microsoft.com/office/drawing/2014/main" id="{C9D8D91C-6F66-FD87-98B0-29C07BC5ED72}"/>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0" name="Group 39">
              <a:extLst>
                <a:ext uri="{FF2B5EF4-FFF2-40B4-BE49-F238E27FC236}">
                  <a16:creationId xmlns:a16="http://schemas.microsoft.com/office/drawing/2014/main" id="{138E3663-2651-C74D-593E-95DA34A9038E}"/>
                </a:ext>
              </a:extLst>
            </p:cNvPr>
            <p:cNvGrpSpPr/>
            <p:nvPr/>
          </p:nvGrpSpPr>
          <p:grpSpPr>
            <a:xfrm>
              <a:off x="11325415" y="762701"/>
              <a:ext cx="182192" cy="634674"/>
              <a:chOff x="2121762" y="2323619"/>
              <a:chExt cx="200378" cy="825210"/>
            </a:xfrm>
          </p:grpSpPr>
          <p:sp>
            <p:nvSpPr>
              <p:cNvPr id="41" name="Isosceles Triangle 40">
                <a:extLst>
                  <a:ext uri="{FF2B5EF4-FFF2-40B4-BE49-F238E27FC236}">
                    <a16:creationId xmlns:a16="http://schemas.microsoft.com/office/drawing/2014/main" id="{96CA17BD-93BF-91D2-E1E5-F74D4831D0ED}"/>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Rectangle 41">
                <a:extLst>
                  <a:ext uri="{FF2B5EF4-FFF2-40B4-BE49-F238E27FC236}">
                    <a16:creationId xmlns:a16="http://schemas.microsoft.com/office/drawing/2014/main" id="{453D255A-CAFD-D89F-A9BF-92D52971C6DC}"/>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5" name="Group 44">
            <a:extLst>
              <a:ext uri="{FF2B5EF4-FFF2-40B4-BE49-F238E27FC236}">
                <a16:creationId xmlns:a16="http://schemas.microsoft.com/office/drawing/2014/main" id="{A598DD43-5E5A-C663-9E08-2E6C731FEA6D}"/>
              </a:ext>
            </a:extLst>
          </p:cNvPr>
          <p:cNvGrpSpPr/>
          <p:nvPr/>
        </p:nvGrpSpPr>
        <p:grpSpPr>
          <a:xfrm>
            <a:off x="8046951" y="2421574"/>
            <a:ext cx="3052222" cy="2014851"/>
            <a:chOff x="1117849" y="1088408"/>
            <a:chExt cx="1615810" cy="1066638"/>
          </a:xfrm>
        </p:grpSpPr>
        <p:sp>
          <p:nvSpPr>
            <p:cNvPr id="46" name="Oval 45">
              <a:extLst>
                <a:ext uri="{FF2B5EF4-FFF2-40B4-BE49-F238E27FC236}">
                  <a16:creationId xmlns:a16="http://schemas.microsoft.com/office/drawing/2014/main" id="{2E84046B-4AE0-E984-9E7F-4F8DBCE20DEE}"/>
                </a:ext>
              </a:extLst>
            </p:cNvPr>
            <p:cNvSpPr/>
            <p:nvPr/>
          </p:nvSpPr>
          <p:spPr>
            <a:xfrm>
              <a:off x="1117849" y="1247976"/>
              <a:ext cx="868969" cy="868969"/>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BA3B7EE5-1093-C659-A15B-DC2CF58A80DB}"/>
                </a:ext>
              </a:extLst>
            </p:cNvPr>
            <p:cNvSpPr/>
            <p:nvPr/>
          </p:nvSpPr>
          <p:spPr>
            <a:xfrm rot="16920400">
              <a:off x="1744786" y="1658267"/>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8" name="Arc 47">
              <a:extLst>
                <a:ext uri="{FF2B5EF4-FFF2-40B4-BE49-F238E27FC236}">
                  <a16:creationId xmlns:a16="http://schemas.microsoft.com/office/drawing/2014/main" id="{217CFA7F-5CE4-2E51-E628-7E5FB07F8C2A}"/>
                </a:ext>
              </a:extLst>
            </p:cNvPr>
            <p:cNvSpPr/>
            <p:nvPr/>
          </p:nvSpPr>
          <p:spPr>
            <a:xfrm>
              <a:off x="1752136" y="1088408"/>
              <a:ext cx="810768" cy="810768"/>
            </a:xfrm>
            <a:prstGeom prst="arc">
              <a:avLst>
                <a:gd name="adj1" fmla="val 2568393"/>
                <a:gd name="adj2" fmla="val 6686864"/>
              </a:avLst>
            </a:prstGeom>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9" name="Arc 48">
              <a:extLst>
                <a:ext uri="{FF2B5EF4-FFF2-40B4-BE49-F238E27FC236}">
                  <a16:creationId xmlns:a16="http://schemas.microsoft.com/office/drawing/2014/main" id="{0DBE36B0-7326-D301-DF24-4C68076B036E}"/>
                </a:ext>
              </a:extLst>
            </p:cNvPr>
            <p:cNvSpPr/>
            <p:nvPr/>
          </p:nvSpPr>
          <p:spPr>
            <a:xfrm>
              <a:off x="1922891" y="1344278"/>
              <a:ext cx="810768" cy="810768"/>
            </a:xfrm>
            <a:prstGeom prst="arc">
              <a:avLst>
                <a:gd name="adj1" fmla="val 3433714"/>
                <a:gd name="adj2" fmla="val 8630925"/>
              </a:avLst>
            </a:prstGeom>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0" name="Group 49">
            <a:extLst>
              <a:ext uri="{FF2B5EF4-FFF2-40B4-BE49-F238E27FC236}">
                <a16:creationId xmlns:a16="http://schemas.microsoft.com/office/drawing/2014/main" id="{9E079E73-FE41-A037-09D4-746E675E2962}"/>
              </a:ext>
            </a:extLst>
          </p:cNvPr>
          <p:cNvGrpSpPr/>
          <p:nvPr/>
        </p:nvGrpSpPr>
        <p:grpSpPr>
          <a:xfrm>
            <a:off x="3301565" y="2421574"/>
            <a:ext cx="3409348" cy="1967553"/>
            <a:chOff x="461917" y="4156886"/>
            <a:chExt cx="1837692" cy="1060542"/>
          </a:xfrm>
          <a:solidFill>
            <a:schemeClr val="accent4">
              <a:lumMod val="60000"/>
              <a:lumOff val="40000"/>
            </a:schemeClr>
          </a:solidFill>
        </p:grpSpPr>
        <p:sp>
          <p:nvSpPr>
            <p:cNvPr id="51" name="Oval 50">
              <a:extLst>
                <a:ext uri="{FF2B5EF4-FFF2-40B4-BE49-F238E27FC236}">
                  <a16:creationId xmlns:a16="http://schemas.microsoft.com/office/drawing/2014/main" id="{476313C7-7157-5F0D-3D62-506A2C4E5286}"/>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2" name="Oval 51">
              <a:extLst>
                <a:ext uri="{FF2B5EF4-FFF2-40B4-BE49-F238E27FC236}">
                  <a16:creationId xmlns:a16="http://schemas.microsoft.com/office/drawing/2014/main" id="{634132FA-364F-9B5F-C2F1-E459A8391638}"/>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3" name="Oval 52">
              <a:extLst>
                <a:ext uri="{FF2B5EF4-FFF2-40B4-BE49-F238E27FC236}">
                  <a16:creationId xmlns:a16="http://schemas.microsoft.com/office/drawing/2014/main" id="{7CB780DA-41A4-57F6-3B76-03298B19F117}"/>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4" name="Arc 53">
              <a:extLst>
                <a:ext uri="{FF2B5EF4-FFF2-40B4-BE49-F238E27FC236}">
                  <a16:creationId xmlns:a16="http://schemas.microsoft.com/office/drawing/2014/main" id="{D271CF82-8A60-F7BF-D407-CD7A691BA466}"/>
                </a:ext>
              </a:extLst>
            </p:cNvPr>
            <p:cNvSpPr/>
            <p:nvPr/>
          </p:nvSpPr>
          <p:spPr>
            <a:xfrm>
              <a:off x="525099" y="4156886"/>
              <a:ext cx="810768" cy="810768"/>
            </a:xfrm>
            <a:prstGeom prst="arc">
              <a:avLst>
                <a:gd name="adj1" fmla="val 2568393"/>
                <a:gd name="adj2" fmla="val 6686864"/>
              </a:avLst>
            </a:prstGeom>
            <a:noFill/>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5" name="Arc 54">
              <a:extLst>
                <a:ext uri="{FF2B5EF4-FFF2-40B4-BE49-F238E27FC236}">
                  <a16:creationId xmlns:a16="http://schemas.microsoft.com/office/drawing/2014/main" id="{60A89F1A-EB4A-085C-BE39-ED70DE7EA95A}"/>
                </a:ext>
              </a:extLst>
            </p:cNvPr>
            <p:cNvSpPr/>
            <p:nvPr/>
          </p:nvSpPr>
          <p:spPr>
            <a:xfrm>
              <a:off x="461917" y="4406660"/>
              <a:ext cx="810768" cy="810768"/>
            </a:xfrm>
            <a:prstGeom prst="arc">
              <a:avLst>
                <a:gd name="adj1" fmla="val 909026"/>
                <a:gd name="adj2" fmla="val 4616107"/>
              </a:avLst>
            </a:prstGeom>
            <a:noFill/>
            <a:ln w="76200"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6" name="Group 55">
            <a:extLst>
              <a:ext uri="{FF2B5EF4-FFF2-40B4-BE49-F238E27FC236}">
                <a16:creationId xmlns:a16="http://schemas.microsoft.com/office/drawing/2014/main" id="{D4B92AA2-95BC-DED1-8CB6-55E94DA8557A}"/>
              </a:ext>
            </a:extLst>
          </p:cNvPr>
          <p:cNvGrpSpPr/>
          <p:nvPr/>
        </p:nvGrpSpPr>
        <p:grpSpPr>
          <a:xfrm>
            <a:off x="1585266" y="2701663"/>
            <a:ext cx="1715328" cy="1639695"/>
            <a:chOff x="4298290" y="1721054"/>
            <a:chExt cx="2660325" cy="2713796"/>
          </a:xfrm>
        </p:grpSpPr>
        <p:sp>
          <p:nvSpPr>
            <p:cNvPr id="57" name="Oval 56">
              <a:extLst>
                <a:ext uri="{FF2B5EF4-FFF2-40B4-BE49-F238E27FC236}">
                  <a16:creationId xmlns:a16="http://schemas.microsoft.com/office/drawing/2014/main" id="{81B4D07D-3C73-05FC-ACAF-2A57F584982A}"/>
                </a:ext>
              </a:extLst>
            </p:cNvPr>
            <p:cNvSpPr/>
            <p:nvPr/>
          </p:nvSpPr>
          <p:spPr>
            <a:xfrm>
              <a:off x="4298290" y="1721054"/>
              <a:ext cx="2660325" cy="2713796"/>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8" name="Oval 57">
              <a:extLst>
                <a:ext uri="{FF2B5EF4-FFF2-40B4-BE49-F238E27FC236}">
                  <a16:creationId xmlns:a16="http://schemas.microsoft.com/office/drawing/2014/main" id="{073529F5-5F31-BA96-3C79-7949C0553F8B}"/>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9" name="Flowchart: Terminator 58">
              <a:extLst>
                <a:ext uri="{FF2B5EF4-FFF2-40B4-BE49-F238E27FC236}">
                  <a16:creationId xmlns:a16="http://schemas.microsoft.com/office/drawing/2014/main" id="{C9786A3E-99E7-CC09-38F1-5F6370EC63AD}"/>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0" name="Flowchart: Terminator 59">
              <a:extLst>
                <a:ext uri="{FF2B5EF4-FFF2-40B4-BE49-F238E27FC236}">
                  <a16:creationId xmlns:a16="http://schemas.microsoft.com/office/drawing/2014/main" id="{8D5606F0-2C39-2FC4-F38C-9D175BA03A47}"/>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1" name="Oval 60">
              <a:extLst>
                <a:ext uri="{FF2B5EF4-FFF2-40B4-BE49-F238E27FC236}">
                  <a16:creationId xmlns:a16="http://schemas.microsoft.com/office/drawing/2014/main" id="{8B73E512-3781-58FC-94CA-F881CB45E318}"/>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063530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76" name="TextBox 75">
            <a:extLst>
              <a:ext uri="{FF2B5EF4-FFF2-40B4-BE49-F238E27FC236}">
                <a16:creationId xmlns:a16="http://schemas.microsoft.com/office/drawing/2014/main" id="{59AD579E-F259-4576-99FA-4DBE2359AF3E}"/>
              </a:ext>
            </a:extLst>
          </p:cNvPr>
          <p:cNvSpPr txBox="1"/>
          <p:nvPr/>
        </p:nvSpPr>
        <p:spPr>
          <a:xfrm>
            <a:off x="8559745" y="2804819"/>
            <a:ext cx="2862562" cy="336631"/>
          </a:xfrm>
          <a:prstGeom prst="rect">
            <a:avLst/>
          </a:prstGeom>
          <a:noFill/>
        </p:spPr>
        <p:txBody>
          <a:bodyPr wrap="square" lIns="91440" tIns="45720" rIns="91440" bIns="45720" anchor="t">
            <a:spAutoFit/>
          </a:bodyPr>
          <a:lstStyle/>
          <a:p>
            <a:pPr>
              <a:lnSpc>
                <a:spcPct val="107000"/>
              </a:lnSpc>
            </a:pP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Title 72">
            <a:extLst>
              <a:ext uri="{FF2B5EF4-FFF2-40B4-BE49-F238E27FC236}">
                <a16:creationId xmlns:a16="http://schemas.microsoft.com/office/drawing/2014/main" id="{ABF1BE83-3A9F-7E78-0589-A58EBB64CF76}"/>
              </a:ext>
            </a:extLst>
          </p:cNvPr>
          <p:cNvSpPr txBox="1">
            <a:spLocks/>
          </p:cNvSpPr>
          <p:nvPr/>
        </p:nvSpPr>
        <p:spPr>
          <a:xfrm>
            <a:off x="796385" y="3099692"/>
            <a:ext cx="10543737"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Qu'entendons-nous par santé mentale et bien-être psychosocial ? </a:t>
            </a:r>
          </a:p>
        </p:txBody>
      </p:sp>
    </p:spTree>
    <p:extLst>
      <p:ext uri="{BB962C8B-B14F-4D97-AF65-F5344CB8AC3E}">
        <p14:creationId xmlns:p14="http://schemas.microsoft.com/office/powerpoint/2010/main" val="3431166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74907FA-9916-550D-EA39-E3E3AF4C4F45}"/>
              </a:ext>
            </a:extLst>
          </p:cNvPr>
          <p:cNvSpPr>
            <a:spLocks noGrp="1"/>
          </p:cNvSpPr>
          <p:nvPr>
            <p:ph type="title"/>
          </p:nvPr>
        </p:nvSpPr>
        <p:spPr/>
        <p:txBody>
          <a:bodyPr/>
          <a:lstStyle/>
          <a:p>
            <a:r>
              <a:rPr lang="en-GB" dirty="0"/>
              <a:t>Nuage de mots sur la santé mentale</a:t>
            </a:r>
            <a:endParaRPr lang="en-BE" dirty="0"/>
          </a:p>
        </p:txBody>
      </p:sp>
      <p:grpSp>
        <p:nvGrpSpPr>
          <p:cNvPr id="4" name="Group 3">
            <a:extLst>
              <a:ext uri="{FF2B5EF4-FFF2-40B4-BE49-F238E27FC236}">
                <a16:creationId xmlns:a16="http://schemas.microsoft.com/office/drawing/2014/main" id="{7E5AD63C-26CD-8BBB-A466-1D5C3103F1F7}"/>
              </a:ext>
            </a:extLst>
          </p:cNvPr>
          <p:cNvGrpSpPr/>
          <p:nvPr/>
        </p:nvGrpSpPr>
        <p:grpSpPr>
          <a:xfrm>
            <a:off x="1617633" y="1488984"/>
            <a:ext cx="9393268" cy="4603927"/>
            <a:chOff x="1153159" y="1447800"/>
            <a:chExt cx="10167763" cy="4983531"/>
          </a:xfrm>
          <a:solidFill>
            <a:schemeClr val="accent4">
              <a:lumMod val="60000"/>
              <a:lumOff val="40000"/>
            </a:schemeClr>
          </a:solidFill>
        </p:grpSpPr>
        <p:sp>
          <p:nvSpPr>
            <p:cNvPr id="5" name="Oval 4">
              <a:extLst>
                <a:ext uri="{FF2B5EF4-FFF2-40B4-BE49-F238E27FC236}">
                  <a16:creationId xmlns:a16="http://schemas.microsoft.com/office/drawing/2014/main" id="{EA3D5CE2-B95D-29C8-64B3-2A3E5D71EE80}"/>
                </a:ext>
              </a:extLst>
            </p:cNvPr>
            <p:cNvSpPr/>
            <p:nvPr/>
          </p:nvSpPr>
          <p:spPr>
            <a:xfrm>
              <a:off x="3230880" y="2394604"/>
              <a:ext cx="1320800" cy="132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1B97E294-61AD-6EA4-C08D-117BBA3DC955}"/>
                </a:ext>
              </a:extLst>
            </p:cNvPr>
            <p:cNvSpPr/>
            <p:nvPr/>
          </p:nvSpPr>
          <p:spPr>
            <a:xfrm>
              <a:off x="4104639" y="1654745"/>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740C41B8-E592-57DB-26D2-DE387569AFE0}"/>
                </a:ext>
              </a:extLst>
            </p:cNvPr>
            <p:cNvSpPr/>
            <p:nvPr/>
          </p:nvSpPr>
          <p:spPr>
            <a:xfrm>
              <a:off x="5273040" y="1447800"/>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80265DE4-B3C1-41B1-65EA-6FD25E6D174F}"/>
                </a:ext>
              </a:extLst>
            </p:cNvPr>
            <p:cNvSpPr/>
            <p:nvPr/>
          </p:nvSpPr>
          <p:spPr>
            <a:xfrm>
              <a:off x="1153159" y="2140014"/>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Oval 8">
              <a:extLst>
                <a:ext uri="{FF2B5EF4-FFF2-40B4-BE49-F238E27FC236}">
                  <a16:creationId xmlns:a16="http://schemas.microsoft.com/office/drawing/2014/main" id="{8A356D67-7DD9-18AC-935E-FECB3FAB054F}"/>
                </a:ext>
              </a:extLst>
            </p:cNvPr>
            <p:cNvSpPr/>
            <p:nvPr/>
          </p:nvSpPr>
          <p:spPr>
            <a:xfrm>
              <a:off x="2730498" y="3582169"/>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Oval 9">
              <a:extLst>
                <a:ext uri="{FF2B5EF4-FFF2-40B4-BE49-F238E27FC236}">
                  <a16:creationId xmlns:a16="http://schemas.microsoft.com/office/drawing/2014/main" id="{EEFF5328-42A4-81F4-821A-E817FB77C3AF}"/>
                </a:ext>
              </a:extLst>
            </p:cNvPr>
            <p:cNvSpPr/>
            <p:nvPr/>
          </p:nvSpPr>
          <p:spPr>
            <a:xfrm>
              <a:off x="6781801" y="3820211"/>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E43B19CB-C2A3-B585-6C2A-B519C7B232A3}"/>
                </a:ext>
              </a:extLst>
            </p:cNvPr>
            <p:cNvSpPr/>
            <p:nvPr/>
          </p:nvSpPr>
          <p:spPr>
            <a:xfrm>
              <a:off x="4455032" y="4521201"/>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D93F1A79-2A2B-D604-B6E4-7EC1EC67EFC0}"/>
                </a:ext>
              </a:extLst>
            </p:cNvPr>
            <p:cNvSpPr/>
            <p:nvPr/>
          </p:nvSpPr>
          <p:spPr>
            <a:xfrm>
              <a:off x="7704902" y="2171082"/>
              <a:ext cx="1320800" cy="13208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F4045A4D-F707-E0B0-2E14-140286AE151E}"/>
                </a:ext>
              </a:extLst>
            </p:cNvPr>
            <p:cNvSpPr/>
            <p:nvPr/>
          </p:nvSpPr>
          <p:spPr>
            <a:xfrm>
              <a:off x="5812727" y="4092966"/>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Oval 13">
              <a:extLst>
                <a:ext uri="{FF2B5EF4-FFF2-40B4-BE49-F238E27FC236}">
                  <a16:creationId xmlns:a16="http://schemas.microsoft.com/office/drawing/2014/main" id="{EC18E121-544E-A86E-AEB6-B92AF5A068D2}"/>
                </a:ext>
              </a:extLst>
            </p:cNvPr>
            <p:cNvSpPr/>
            <p:nvPr/>
          </p:nvSpPr>
          <p:spPr>
            <a:xfrm>
              <a:off x="4414521" y="2602295"/>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4701A476-9A75-FF5B-D2F7-84E0AB1D692D}"/>
                </a:ext>
              </a:extLst>
            </p:cNvPr>
            <p:cNvSpPr/>
            <p:nvPr/>
          </p:nvSpPr>
          <p:spPr>
            <a:xfrm>
              <a:off x="3445447" y="3625786"/>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Oval 15">
              <a:extLst>
                <a:ext uri="{FF2B5EF4-FFF2-40B4-BE49-F238E27FC236}">
                  <a16:creationId xmlns:a16="http://schemas.microsoft.com/office/drawing/2014/main" id="{93060443-98E2-9A30-D4F9-09C71B065D81}"/>
                </a:ext>
              </a:extLst>
            </p:cNvPr>
            <p:cNvSpPr/>
            <p:nvPr/>
          </p:nvSpPr>
          <p:spPr>
            <a:xfrm>
              <a:off x="8709802" y="2052370"/>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46307A82-A4B3-38B9-0ADD-5B468117D78D}"/>
                </a:ext>
              </a:extLst>
            </p:cNvPr>
            <p:cNvSpPr/>
            <p:nvPr/>
          </p:nvSpPr>
          <p:spPr>
            <a:xfrm>
              <a:off x="8709802" y="3901081"/>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Oval 17">
              <a:extLst>
                <a:ext uri="{FF2B5EF4-FFF2-40B4-BE49-F238E27FC236}">
                  <a16:creationId xmlns:a16="http://schemas.microsoft.com/office/drawing/2014/main" id="{150CFEFB-5A25-D061-80C1-EF72F2FD4ABC}"/>
                </a:ext>
              </a:extLst>
            </p:cNvPr>
            <p:cNvSpPr/>
            <p:nvPr/>
          </p:nvSpPr>
          <p:spPr>
            <a:xfrm>
              <a:off x="6701177" y="2569549"/>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3000" dirty="0">
                <a:latin typeface="Arial" panose="020B0604020202020204" pitchFamily="34" charset="0"/>
                <a:cs typeface="Arial" panose="020B0604020202020204" pitchFamily="34" charset="0"/>
              </a:endParaRPr>
            </a:p>
          </p:txBody>
        </p:sp>
        <p:sp>
          <p:nvSpPr>
            <p:cNvPr id="19" name="Oval 18">
              <a:extLst>
                <a:ext uri="{FF2B5EF4-FFF2-40B4-BE49-F238E27FC236}">
                  <a16:creationId xmlns:a16="http://schemas.microsoft.com/office/drawing/2014/main" id="{4C9C8B70-9CE4-E29B-EE35-0847B76FD9A9}"/>
                </a:ext>
              </a:extLst>
            </p:cNvPr>
            <p:cNvSpPr/>
            <p:nvPr/>
          </p:nvSpPr>
          <p:spPr>
            <a:xfrm>
              <a:off x="1747092" y="3999141"/>
              <a:ext cx="1790829" cy="179082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CF51163C-64C1-ADCB-BDCF-B7596E053F50}"/>
                </a:ext>
              </a:extLst>
            </p:cNvPr>
            <p:cNvSpPr/>
            <p:nvPr/>
          </p:nvSpPr>
          <p:spPr>
            <a:xfrm>
              <a:off x="3282884" y="2809240"/>
              <a:ext cx="2611120" cy="26111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 name="Group 1">
            <a:extLst>
              <a:ext uri="{FF2B5EF4-FFF2-40B4-BE49-F238E27FC236}">
                <a16:creationId xmlns:a16="http://schemas.microsoft.com/office/drawing/2014/main" id="{FF00F2AE-82B7-77E2-6BA1-639BF936A7C1}"/>
              </a:ext>
            </a:extLst>
          </p:cNvPr>
          <p:cNvGrpSpPr/>
          <p:nvPr/>
        </p:nvGrpSpPr>
        <p:grpSpPr>
          <a:xfrm>
            <a:off x="10228983" y="337468"/>
            <a:ext cx="1587872" cy="1368854"/>
            <a:chOff x="10228983" y="337468"/>
            <a:chExt cx="1587872" cy="1368854"/>
          </a:xfrm>
        </p:grpSpPr>
        <p:sp>
          <p:nvSpPr>
            <p:cNvPr id="21" name="Hexagon 20">
              <a:extLst>
                <a:ext uri="{FF2B5EF4-FFF2-40B4-BE49-F238E27FC236}">
                  <a16:creationId xmlns:a16="http://schemas.microsoft.com/office/drawing/2014/main" id="{EF9462DA-1F03-537F-BD4C-9409034E164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475FEC4D-DCD8-2386-6332-68E4956D61F7}"/>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81880238-3725-6D96-C2ED-28110D7549BF}"/>
                  </a:ext>
                </a:extLst>
              </p:cNvPr>
              <p:cNvSpPr/>
              <p:nvPr/>
            </p:nvSpPr>
            <p:spPr>
              <a:xfrm>
                <a:off x="864636" y="830142"/>
                <a:ext cx="763158" cy="97957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60</a:t>
                </a:r>
              </a:p>
            </p:txBody>
          </p:sp>
          <p:sp>
            <p:nvSpPr>
              <p:cNvPr id="27" name="Rectangle 26">
                <a:extLst>
                  <a:ext uri="{FF2B5EF4-FFF2-40B4-BE49-F238E27FC236}">
                    <a16:creationId xmlns:a16="http://schemas.microsoft.com/office/drawing/2014/main" id="{83D8450D-7E5A-4606-4AF4-8628A2BC34AF}"/>
                  </a:ext>
                </a:extLst>
              </p:cNvPr>
              <p:cNvSpPr/>
              <p:nvPr/>
            </p:nvSpPr>
            <p:spPr>
              <a:xfrm>
                <a:off x="760175" y="830144"/>
                <a:ext cx="149292" cy="97957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3" name="Group 22">
              <a:extLst>
                <a:ext uri="{FF2B5EF4-FFF2-40B4-BE49-F238E27FC236}">
                  <a16:creationId xmlns:a16="http://schemas.microsoft.com/office/drawing/2014/main" id="{0A0B438D-503F-6C6A-4F28-DDDACBE077B1}"/>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87ADADB1-8E30-BE9F-0D4D-B460EE62C621}"/>
                  </a:ext>
                </a:extLst>
              </p:cNvPr>
              <p:cNvSpPr/>
              <p:nvPr/>
            </p:nvSpPr>
            <p:spPr>
              <a:xfrm>
                <a:off x="2121763" y="2323619"/>
                <a:ext cx="200377" cy="172739"/>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24">
                <a:extLst>
                  <a:ext uri="{FF2B5EF4-FFF2-40B4-BE49-F238E27FC236}">
                    <a16:creationId xmlns:a16="http://schemas.microsoft.com/office/drawing/2014/main" id="{55FE32FB-52DC-80DE-A3F3-BE8F64A77104}"/>
                  </a:ext>
                </a:extLst>
              </p:cNvPr>
              <p:cNvSpPr/>
              <p:nvPr/>
            </p:nvSpPr>
            <p:spPr>
              <a:xfrm>
                <a:off x="2121762" y="2496169"/>
                <a:ext cx="200377" cy="65266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574712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Santé mentale et bien-être</a:t>
            </a:r>
          </a:p>
        </p:txBody>
      </p:sp>
      <p:sp>
        <p:nvSpPr>
          <p:cNvPr id="3" name="Oval 2">
            <a:extLst>
              <a:ext uri="{FF2B5EF4-FFF2-40B4-BE49-F238E27FC236}">
                <a16:creationId xmlns:a16="http://schemas.microsoft.com/office/drawing/2014/main" id="{ACF88415-7190-246C-E363-EF7A447B0BBC}"/>
              </a:ext>
            </a:extLst>
          </p:cNvPr>
          <p:cNvSpPr/>
          <p:nvPr/>
        </p:nvSpPr>
        <p:spPr>
          <a:xfrm>
            <a:off x="5153892" y="2064184"/>
            <a:ext cx="2951898" cy="2865009"/>
          </a:xfrm>
          <a:prstGeom prst="ellipse">
            <a:avLst/>
          </a:prstGeom>
          <a:solidFill>
            <a:schemeClr val="accent4">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33CCECE0-1864-4FDE-1D2B-665725ACD7E8}"/>
              </a:ext>
            </a:extLst>
          </p:cNvPr>
          <p:cNvGrpSpPr/>
          <p:nvPr/>
        </p:nvGrpSpPr>
        <p:grpSpPr>
          <a:xfrm>
            <a:off x="5819425" y="1843879"/>
            <a:ext cx="1620831" cy="3297198"/>
            <a:chOff x="6292281" y="3188629"/>
            <a:chExt cx="950012" cy="1799163"/>
          </a:xfrm>
          <a:solidFill>
            <a:schemeClr val="accent4">
              <a:lumMod val="60000"/>
              <a:lumOff val="40000"/>
            </a:schemeClr>
          </a:solidFill>
        </p:grpSpPr>
        <p:grpSp>
          <p:nvGrpSpPr>
            <p:cNvPr id="5" name="Group 4">
              <a:extLst>
                <a:ext uri="{FF2B5EF4-FFF2-40B4-BE49-F238E27FC236}">
                  <a16:creationId xmlns:a16="http://schemas.microsoft.com/office/drawing/2014/main" id="{897E9267-7AD6-EB5A-BE49-EB2A1F84A3CE}"/>
                </a:ext>
              </a:extLst>
            </p:cNvPr>
            <p:cNvGrpSpPr/>
            <p:nvPr/>
          </p:nvGrpSpPr>
          <p:grpSpPr>
            <a:xfrm>
              <a:off x="6292281" y="3188629"/>
              <a:ext cx="950012" cy="1799163"/>
              <a:chOff x="7838339" y="2226754"/>
              <a:chExt cx="1969639" cy="3730164"/>
            </a:xfrm>
            <a:grpFill/>
          </p:grpSpPr>
          <p:sp>
            <p:nvSpPr>
              <p:cNvPr id="8" name="Round Same Side Corner Rectangle 3">
                <a:extLst>
                  <a:ext uri="{FF2B5EF4-FFF2-40B4-BE49-F238E27FC236}">
                    <a16:creationId xmlns:a16="http://schemas.microsoft.com/office/drawing/2014/main" id="{BECB2273-ED01-9A5B-DEAF-F00EE2BDDA09}"/>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0AF6C011-D78F-8D54-E55B-FD47ADE398F8}"/>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0D5D638F-0039-8C14-073C-D9BB035FE897}"/>
                  </a:ext>
                </a:extLst>
              </p:cNvPr>
              <p:cNvGrpSpPr/>
              <p:nvPr/>
            </p:nvGrpSpPr>
            <p:grpSpPr>
              <a:xfrm rot="507905">
                <a:off x="7838339" y="3815940"/>
                <a:ext cx="553322" cy="1525212"/>
                <a:chOff x="7916671" y="3937945"/>
                <a:chExt cx="553322" cy="1525212"/>
              </a:xfrm>
              <a:grpFill/>
            </p:grpSpPr>
            <p:sp>
              <p:nvSpPr>
                <p:cNvPr id="15" name="Round Same Side Corner Rectangle 25">
                  <a:extLst>
                    <a:ext uri="{FF2B5EF4-FFF2-40B4-BE49-F238E27FC236}">
                      <a16:creationId xmlns:a16="http://schemas.microsoft.com/office/drawing/2014/main" id="{AB895EDE-294D-C5B2-481D-E17FFDD01798}"/>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03F022A7-C699-2403-4A51-0FEE695AB110}"/>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1" name="Group 10">
                <a:extLst>
                  <a:ext uri="{FF2B5EF4-FFF2-40B4-BE49-F238E27FC236}">
                    <a16:creationId xmlns:a16="http://schemas.microsoft.com/office/drawing/2014/main" id="{58861D64-85B6-6BD6-61EB-5F811BB39CD3}"/>
                  </a:ext>
                </a:extLst>
              </p:cNvPr>
              <p:cNvGrpSpPr/>
              <p:nvPr/>
            </p:nvGrpSpPr>
            <p:grpSpPr>
              <a:xfrm rot="21105829" flipH="1">
                <a:off x="9243874" y="3806245"/>
                <a:ext cx="564104" cy="1525212"/>
                <a:chOff x="7916671" y="3937945"/>
                <a:chExt cx="553322" cy="1525212"/>
              </a:xfrm>
              <a:grpFill/>
            </p:grpSpPr>
            <p:sp>
              <p:nvSpPr>
                <p:cNvPr id="13" name="Round Same Side Corner Rectangle 25">
                  <a:extLst>
                    <a:ext uri="{FF2B5EF4-FFF2-40B4-BE49-F238E27FC236}">
                      <a16:creationId xmlns:a16="http://schemas.microsoft.com/office/drawing/2014/main" id="{48203D3E-6A71-A83C-4038-965E2E40F333}"/>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CD5A26EC-29BA-5160-7D91-8AD6268537B3}"/>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6" name="Heart 5">
              <a:extLst>
                <a:ext uri="{FF2B5EF4-FFF2-40B4-BE49-F238E27FC236}">
                  <a16:creationId xmlns:a16="http://schemas.microsoft.com/office/drawing/2014/main" id="{E9BE1F1D-3D18-B635-EE2B-9EA8CAD92552}"/>
                </a:ext>
              </a:extLst>
            </p:cNvPr>
            <p:cNvSpPr/>
            <p:nvPr/>
          </p:nvSpPr>
          <p:spPr>
            <a:xfrm>
              <a:off x="6737059" y="3959422"/>
              <a:ext cx="385258" cy="321207"/>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L-Shape 6">
              <a:extLst>
                <a:ext uri="{FF2B5EF4-FFF2-40B4-BE49-F238E27FC236}">
                  <a16:creationId xmlns:a16="http://schemas.microsoft.com/office/drawing/2014/main" id="{782FC88F-01E2-73C3-D36A-0375C9FA044B}"/>
                </a:ext>
              </a:extLst>
            </p:cNvPr>
            <p:cNvSpPr/>
            <p:nvPr/>
          </p:nvSpPr>
          <p:spPr>
            <a:xfrm rot="18361091">
              <a:off x="6872538" y="4086604"/>
              <a:ext cx="143017" cy="72785"/>
            </a:xfrm>
            <a:prstGeom prst="corner">
              <a:avLst>
                <a:gd name="adj1" fmla="val 42208"/>
                <a:gd name="adj2" fmla="val 433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7" name="TextBox 16">
            <a:extLst>
              <a:ext uri="{FF2B5EF4-FFF2-40B4-BE49-F238E27FC236}">
                <a16:creationId xmlns:a16="http://schemas.microsoft.com/office/drawing/2014/main" id="{653285C8-C158-434E-F5BA-3DF803AAA4C6}"/>
              </a:ext>
            </a:extLst>
          </p:cNvPr>
          <p:cNvSpPr txBox="1"/>
          <p:nvPr/>
        </p:nvSpPr>
        <p:spPr>
          <a:xfrm>
            <a:off x="838200" y="5476813"/>
            <a:ext cx="10515600" cy="523220"/>
          </a:xfrm>
          <a:prstGeom prst="rect">
            <a:avLst/>
          </a:prstGeom>
          <a:noFill/>
        </p:spPr>
        <p:txBody>
          <a:bodyPr wrap="square" rtlCol="0">
            <a:spAutoFit/>
          </a:bodyPr>
          <a:lstStyle/>
          <a:p>
            <a:r>
              <a:rPr lang="en-GB" sz="1400" i="1" dirty="0">
                <a:solidFill>
                  <a:schemeClr val="accent4">
                    <a:lumMod val="60000"/>
                    <a:lumOff val="40000"/>
                  </a:schemeClr>
                </a:solidFill>
                <a:latin typeface="Arial" panose="020B0604020202020204" pitchFamily="34" charset="0"/>
                <a:cs typeface="Arial" panose="020B0604020202020204" pitchFamily="34" charset="0"/>
              </a:rPr>
              <a:t>Source : Adapté de l'OMS (2022) Santé mentale. </a:t>
            </a:r>
            <a:r>
              <a:rPr lang="en-GB" sz="1400" i="1" dirty="0">
                <a:solidFill>
                  <a:schemeClr val="accent4">
                    <a:lumMod val="60000"/>
                    <a:lumOff val="40000"/>
                  </a:schemeClr>
                </a:solidFill>
                <a:effectLst/>
                <a:latin typeface="Arial" panose="020B0604020202020204" pitchFamily="34" charset="0"/>
                <a:cs typeface="Arial" panose="020B0604020202020204" pitchFamily="34" charset="0"/>
              </a:rPr>
              <a:t>https://www.who.int/news-room/fact-sheets/detail/mental-health-strengthening-our-response</a:t>
            </a:r>
            <a:endParaRPr lang="en-BE"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B702CEE0-5295-E3D0-DE5F-D0698E86E17D}"/>
              </a:ext>
            </a:extLst>
          </p:cNvPr>
          <p:cNvSpPr txBox="1"/>
          <p:nvPr/>
        </p:nvSpPr>
        <p:spPr>
          <a:xfrm>
            <a:off x="838200" y="1633297"/>
            <a:ext cx="3905250" cy="430887"/>
          </a:xfrm>
          <a:prstGeom prst="rect">
            <a:avLst/>
          </a:prstGeom>
          <a:noFill/>
        </p:spPr>
        <p:txBody>
          <a:bodyPr wrap="square">
            <a:spAutoFit/>
          </a:bodyPr>
          <a:lstStyle/>
          <a:p>
            <a:r>
              <a:rPr lang="en-US" sz="2200" b="1" dirty="0">
                <a:effectLst/>
                <a:latin typeface="Arial" panose="020B0604020202020204" pitchFamily="34" charset="0"/>
                <a:ea typeface="Calibri" panose="020F0502020204030204" pitchFamily="34" charset="0"/>
                <a:cs typeface="Arial" panose="020B0604020202020204" pitchFamily="34" charset="0"/>
              </a:rPr>
              <a:t>LA SANTÉ MENTALE EST...</a:t>
            </a:r>
          </a:p>
        </p:txBody>
      </p:sp>
      <p:sp>
        <p:nvSpPr>
          <p:cNvPr id="20" name="TextBox 19">
            <a:extLst>
              <a:ext uri="{FF2B5EF4-FFF2-40B4-BE49-F238E27FC236}">
                <a16:creationId xmlns:a16="http://schemas.microsoft.com/office/drawing/2014/main" id="{42187E05-752F-E034-C160-2566C6AE0415}"/>
              </a:ext>
            </a:extLst>
          </p:cNvPr>
          <p:cNvSpPr txBox="1"/>
          <p:nvPr/>
        </p:nvSpPr>
        <p:spPr>
          <a:xfrm>
            <a:off x="838200" y="2409526"/>
            <a:ext cx="4039556" cy="2800767"/>
          </a:xfrm>
          <a:prstGeom prst="rect">
            <a:avLst/>
          </a:prstGeom>
          <a:noFill/>
        </p:spPr>
        <p:txBody>
          <a:bodyPr wrap="square">
            <a:spAutoFit/>
          </a:bodyPr>
          <a:lstStyle/>
          <a:p>
            <a:r>
              <a:rPr lang="en-US" sz="2200" b="1" dirty="0" err="1">
                <a:latin typeface="Arial" panose="020B0604020202020204" pitchFamily="34" charset="0"/>
                <a:ea typeface="Calibri" panose="020F0502020204030204" pitchFamily="34" charset="0"/>
                <a:cs typeface="Arial" panose="020B0604020202020204" pitchFamily="34" charset="0"/>
              </a:rPr>
              <a:t>Avoir</a:t>
            </a:r>
            <a:r>
              <a:rPr lang="en-US" sz="2200" b="1" dirty="0">
                <a:latin typeface="Arial" panose="020B0604020202020204" pitchFamily="34" charset="0"/>
                <a:ea typeface="Calibri" panose="020F0502020204030204" pitchFamily="34" charset="0"/>
                <a:cs typeface="Arial" panose="020B0604020202020204" pitchFamily="34" charset="0"/>
              </a:rPr>
              <a:t> </a:t>
            </a:r>
            <a:r>
              <a:rPr lang="en-US" sz="2200" dirty="0">
                <a:latin typeface="Arial" panose="020B0604020202020204" pitchFamily="34" charset="0"/>
                <a:ea typeface="Calibri" panose="020F0502020204030204" pitchFamily="34" charset="0"/>
                <a:cs typeface="Arial" panose="020B0604020202020204" pitchFamily="34" charset="0"/>
              </a:rPr>
              <a:t>un</a:t>
            </a:r>
            <a:r>
              <a:rPr lang="en-US" sz="2200" b="1" dirty="0">
                <a:effectLst/>
                <a:latin typeface="Arial" panose="020B0604020202020204" pitchFamily="34" charset="0"/>
                <a:ea typeface="Calibri" panose="020F0502020204030204" pitchFamily="34" charset="0"/>
                <a:cs typeface="Arial" panose="020B0604020202020204" pitchFamily="34" charset="0"/>
              </a:rPr>
              <a:t> </a:t>
            </a:r>
            <a:r>
              <a:rPr lang="en-US" sz="2200" dirty="0">
                <a:effectLst/>
                <a:latin typeface="Arial" panose="020B0604020202020204" pitchFamily="34" charset="0"/>
                <a:ea typeface="Calibri" panose="020F0502020204030204" pitchFamily="34" charset="0"/>
                <a:cs typeface="Arial" panose="020B0604020202020204" pitchFamily="34" charset="0"/>
              </a:rPr>
              <a:t>bien-être </a:t>
            </a:r>
            <a:r>
              <a:rPr lang="en-US" sz="2200" dirty="0">
                <a:latin typeface="Arial" panose="020B0604020202020204" pitchFamily="34" charset="0"/>
                <a:ea typeface="Calibri" panose="020F0502020204030204" pitchFamily="34" charset="0"/>
                <a:cs typeface="Arial" panose="020B0604020202020204" pitchFamily="34" charset="0"/>
              </a:rPr>
              <a:t>mental </a:t>
            </a:r>
            <a:r>
              <a:rPr lang="en-US" sz="2200" dirty="0">
                <a:effectLst/>
                <a:latin typeface="Arial" panose="020B0604020202020204" pitchFamily="34" charset="0"/>
                <a:ea typeface="Calibri" panose="020F0502020204030204" pitchFamily="34" charset="0"/>
                <a:cs typeface="Arial" panose="020B0604020202020204" pitchFamily="34" charset="0"/>
              </a:rPr>
              <a:t>(psychologique, émotionnel) et social dans lequel chaque enfant peut réaliser son potentiel, faire face aux stress normaux de la vie et contribuer à sa famille et à sa communauté...</a:t>
            </a:r>
          </a:p>
        </p:txBody>
      </p:sp>
      <p:sp>
        <p:nvSpPr>
          <p:cNvPr id="21" name="TextBox 20">
            <a:extLst>
              <a:ext uri="{FF2B5EF4-FFF2-40B4-BE49-F238E27FC236}">
                <a16:creationId xmlns:a16="http://schemas.microsoft.com/office/drawing/2014/main" id="{B283A02D-A013-1DF3-DBF8-C320E20389B0}"/>
              </a:ext>
            </a:extLst>
          </p:cNvPr>
          <p:cNvSpPr txBox="1"/>
          <p:nvPr/>
        </p:nvSpPr>
        <p:spPr>
          <a:xfrm>
            <a:off x="8674572" y="2409526"/>
            <a:ext cx="2679228" cy="2462213"/>
          </a:xfrm>
          <a:prstGeom prst="rect">
            <a:avLst/>
          </a:prstGeom>
          <a:noFill/>
        </p:spPr>
        <p:txBody>
          <a:bodyPr wrap="square">
            <a:spAutoFit/>
          </a:bodyPr>
          <a:lstStyle/>
          <a:p>
            <a:r>
              <a:rPr lang="en-US" sz="2200" dirty="0">
                <a:latin typeface="Arial" panose="020B0604020202020204" pitchFamily="34" charset="0"/>
                <a:ea typeface="Calibri" panose="020F0502020204030204" pitchFamily="34" charset="0"/>
                <a:cs typeface="Arial" panose="020B0604020202020204" pitchFamily="34" charset="0"/>
              </a:rPr>
              <a:t>...plus que le </a:t>
            </a:r>
            <a:r>
              <a:rPr lang="en-US" sz="2200" b="1" dirty="0">
                <a:latin typeface="Arial" panose="020B0604020202020204" pitchFamily="34" charset="0"/>
                <a:ea typeface="Calibri" panose="020F0502020204030204" pitchFamily="34" charset="0"/>
                <a:cs typeface="Arial" panose="020B0604020202020204" pitchFamily="34" charset="0"/>
              </a:rPr>
              <a:t>fait de ne pas avoir de </a:t>
            </a:r>
            <a:r>
              <a:rPr lang="en-US" sz="2200" dirty="0">
                <a:latin typeface="Arial" panose="020B0604020202020204" pitchFamily="34" charset="0"/>
                <a:ea typeface="Calibri" panose="020F0502020204030204" pitchFamily="34" charset="0"/>
                <a:cs typeface="Arial" panose="020B0604020202020204" pitchFamily="34" charset="0"/>
              </a:rPr>
              <a:t>problèmes de santé mentale tels que la dépression, l'anxiété, la dépendance et l'abus de substances, etc.</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90669621"/>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1567</TotalTime>
  <Words>10313</Words>
  <Application>Microsoft Office PowerPoint</Application>
  <PresentationFormat>Widescreen</PresentationFormat>
  <Paragraphs>1011</Paragraphs>
  <Slides>59</Slides>
  <Notes>59</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59</vt:i4>
      </vt:variant>
    </vt:vector>
  </HeadingPairs>
  <TitlesOfParts>
    <vt:vector size="67" baseType="lpstr">
      <vt:lpstr>Arial</vt:lpstr>
      <vt:lpstr>Britannic Bold</vt:lpstr>
      <vt:lpstr>Calibri</vt:lpstr>
      <vt:lpstr>Calibri Light</vt:lpstr>
      <vt:lpstr>Garamond</vt:lpstr>
      <vt:lpstr>Helvetica Neue</vt:lpstr>
      <vt:lpstr>Wingdings</vt:lpstr>
      <vt:lpstr>Office Theme</vt:lpstr>
      <vt:lpstr>PowerPoint Presentation</vt:lpstr>
      <vt:lpstr>PowerPoint Presentation</vt:lpstr>
      <vt:lpstr>Objectif du module</vt:lpstr>
      <vt:lpstr>Ordre du jour</vt:lpstr>
      <vt:lpstr>Objectifs d'apprentissage</vt:lpstr>
      <vt:lpstr>Récapitulatif </vt:lpstr>
      <vt:lpstr>PowerPoint Presentation</vt:lpstr>
      <vt:lpstr>Nuage de mots sur la santé mentale</vt:lpstr>
      <vt:lpstr>Santé mentale et bien-être</vt:lpstr>
      <vt:lpstr>Psychosocial</vt:lpstr>
      <vt:lpstr>Appliquer une approche socio-écologique</vt:lpstr>
      <vt:lpstr>Âge et stade de développement</vt:lpstr>
      <vt:lpstr>Importance de l'attachement dans l'enfance</vt:lpstr>
      <vt:lpstr>Importance de l'attachement dans l'enfance</vt:lpstr>
      <vt:lpstr>Activité d'appariement des termes de la SMSPS</vt:lpstr>
      <vt:lpstr>Santé mentale et soutien psychosocial</vt:lpstr>
      <vt:lpstr>Principaux points d'apprentissage</vt:lpstr>
      <vt:lpstr>PowerPoint Presentation</vt:lpstr>
      <vt:lpstr>Impact des situations d'urgence</vt:lpstr>
      <vt:lpstr>Santé mentale et détresse psychologique</vt:lpstr>
      <vt:lpstr>Comprendre le stress et la détresse</vt:lpstr>
      <vt:lpstr>Comprendre le stress et la détresse</vt:lpstr>
      <vt:lpstr>Comprendre le stress et la détresse</vt:lpstr>
      <vt:lpstr>Enfant en détresse</vt:lpstr>
      <vt:lpstr>PowerPoint Presentation</vt:lpstr>
      <vt:lpstr>Protection de l'enfance Norme minimale 10</vt:lpstr>
      <vt:lpstr>Besoins en matière de santé mentale et de soutien psychosocial</vt:lpstr>
      <vt:lpstr>Rôle de l'gestionnaire de cas pour répondre aux besoins de la SMSPS</vt:lpstr>
      <vt:lpstr>Rôle de l'gestionnaire de cas pour répondre aux besoins de la SMSPS</vt:lpstr>
      <vt:lpstr>Rôle du gestionnaire de cas pour répondre aux besoins de la SMSPS</vt:lpstr>
      <vt:lpstr>Parents ou soignants en détresse</vt:lpstr>
      <vt:lpstr>PowerPoint Presentation</vt:lpstr>
      <vt:lpstr>Principaux points d'apprentissage</vt:lpstr>
      <vt:lpstr>PowerPoint Presentation</vt:lpstr>
      <vt:lpstr>Discussion de groupe</vt:lpstr>
      <vt:lpstr>Les compétences de la SMSPS </vt:lpstr>
      <vt:lpstr> Compétences de la SMSPS : Réagir avec empathie</vt:lpstr>
      <vt:lpstr>Communiquer avec empathie</vt:lpstr>
      <vt:lpstr>Jeu de rôle</vt:lpstr>
      <vt:lpstr>Compétences de la SMSPS : Réagir avec empathie</vt:lpstr>
      <vt:lpstr>Compétences de la SMSPS : Réagir avec empathie</vt:lpstr>
      <vt:lpstr>Ensemble de compétences de la SMSPS : Attitude centrée sur l'enfant</vt:lpstr>
      <vt:lpstr>Ensemble de compétences de la SMSPS : Attitude centrée sur l'enfant</vt:lpstr>
      <vt:lpstr>Ensemble de compétences de la SMSPS : Soutenir la prise de décision</vt:lpstr>
      <vt:lpstr>Ensemble de compétences de la SMSPS : Soutenir la prise de décision</vt:lpstr>
      <vt:lpstr>Principaux points d'apprentissage</vt:lpstr>
      <vt:lpstr>PowerPoint Presentation</vt:lpstr>
      <vt:lpstr>LE PSP est... ?</vt:lpstr>
      <vt:lpstr>Comprendre les premiers secours psychologiques (PSP)</vt:lpstr>
      <vt:lpstr>Actions utiles</vt:lpstr>
      <vt:lpstr>Actions utiles : Regarder</vt:lpstr>
      <vt:lpstr>Actions utiles : Écouter</vt:lpstr>
      <vt:lpstr>Actions utiles : Écouter</vt:lpstr>
      <vt:lpstr>Actions utiles : Relier</vt:lpstr>
      <vt:lpstr>Actions utiles : Relier</vt:lpstr>
      <vt:lpstr>Principaux points d'apprentissage</vt:lpstr>
      <vt:lpstr>PowerPoint Presentation</vt:lpstr>
      <vt:lpstr>Fin du module 4</vt:lpstr>
      <vt:lpstr>Autosoin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docId:F81CCBC425FA90598C3464109130254E</cp:keywords>
  <cp:lastModifiedBy>Ilse Van der Straeten</cp:lastModifiedBy>
  <cp:revision>180</cp:revision>
  <dcterms:created xsi:type="dcterms:W3CDTF">2023-02-13T10:28:12Z</dcterms:created>
  <dcterms:modified xsi:type="dcterms:W3CDTF">2023-04-05T15:49:23Z</dcterms:modified>
</cp:coreProperties>
</file>