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326" r:id="rId2"/>
    <p:sldId id="329" r:id="rId3"/>
    <p:sldId id="337" r:id="rId4"/>
    <p:sldId id="339" r:id="rId5"/>
    <p:sldId id="2630" r:id="rId6"/>
    <p:sldId id="262" r:id="rId7"/>
    <p:sldId id="334" r:id="rId8"/>
    <p:sldId id="2866" r:id="rId9"/>
    <p:sldId id="336" r:id="rId10"/>
    <p:sldId id="341" r:id="rId11"/>
    <p:sldId id="2868" r:id="rId12"/>
    <p:sldId id="2935" r:id="rId13"/>
    <p:sldId id="358" r:id="rId14"/>
    <p:sldId id="2934" r:id="rId15"/>
    <p:sldId id="2869" r:id="rId16"/>
    <p:sldId id="342" r:id="rId17"/>
    <p:sldId id="343" r:id="rId18"/>
    <p:sldId id="363" r:id="rId19"/>
    <p:sldId id="367" r:id="rId20"/>
    <p:sldId id="728" r:id="rId21"/>
    <p:sldId id="2890" r:id="rId22"/>
    <p:sldId id="366" r:id="rId23"/>
    <p:sldId id="379" r:id="rId24"/>
    <p:sldId id="2927" r:id="rId25"/>
    <p:sldId id="346" r:id="rId26"/>
    <p:sldId id="2821" r:id="rId27"/>
    <p:sldId id="391" r:id="rId28"/>
    <p:sldId id="2872" r:id="rId29"/>
    <p:sldId id="2871" r:id="rId30"/>
    <p:sldId id="359" r:id="rId31"/>
    <p:sldId id="360" r:id="rId32"/>
    <p:sldId id="348" r:id="rId33"/>
    <p:sldId id="2933" r:id="rId34"/>
    <p:sldId id="361" r:id="rId35"/>
    <p:sldId id="392" r:id="rId36"/>
    <p:sldId id="393" r:id="rId37"/>
    <p:sldId id="2875" r:id="rId38"/>
    <p:sldId id="2936" r:id="rId39"/>
    <p:sldId id="2888" r:id="rId40"/>
    <p:sldId id="365" r:id="rId41"/>
    <p:sldId id="2824" r:id="rId42"/>
    <p:sldId id="2826" r:id="rId43"/>
    <p:sldId id="2825" r:id="rId44"/>
    <p:sldId id="2931" r:id="rId45"/>
    <p:sldId id="2937" r:id="rId46"/>
    <p:sldId id="2863" r:id="rId47"/>
    <p:sldId id="2881" r:id="rId48"/>
    <p:sldId id="2861" r:id="rId49"/>
    <p:sldId id="2884" r:id="rId50"/>
    <p:sldId id="2885" r:id="rId51"/>
    <p:sldId id="2862" r:id="rId52"/>
    <p:sldId id="2886" r:id="rId53"/>
    <p:sldId id="284" r:id="rId54"/>
    <p:sldId id="2882" r:id="rId55"/>
    <p:sldId id="2930" r:id="rId56"/>
    <p:sldId id="2822" r:id="rId57"/>
    <p:sldId id="387" r:id="rId58"/>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77F07BE6-7241-4BC1-B711-AB7CDBFDA4C0}">
          <p14:sldIdLst>
            <p14:sldId id="326"/>
          </p14:sldIdLst>
        </p14:section>
        <p14:section name="Session 1" id="{5470E4F9-7E96-47A0-856E-3C73824E28D0}">
          <p14:sldIdLst>
            <p14:sldId id="329"/>
            <p14:sldId id="337"/>
            <p14:sldId id="339"/>
            <p14:sldId id="2630"/>
            <p14:sldId id="262"/>
          </p14:sldIdLst>
        </p14:section>
        <p14:section name="Session 2" id="{9D28F5F4-7976-474C-AE8C-A27009B41733}">
          <p14:sldIdLst>
            <p14:sldId id="334"/>
            <p14:sldId id="2866"/>
            <p14:sldId id="336"/>
            <p14:sldId id="341"/>
            <p14:sldId id="2868"/>
            <p14:sldId id="2935"/>
            <p14:sldId id="358"/>
            <p14:sldId id="2934"/>
            <p14:sldId id="2869"/>
            <p14:sldId id="342"/>
          </p14:sldIdLst>
        </p14:section>
        <p14:section name="Session 3" id="{77C23C8A-C50B-4131-90D1-4123F361D47F}">
          <p14:sldIdLst>
            <p14:sldId id="343"/>
            <p14:sldId id="363"/>
            <p14:sldId id="367"/>
            <p14:sldId id="728"/>
            <p14:sldId id="2890"/>
            <p14:sldId id="366"/>
            <p14:sldId id="379"/>
            <p14:sldId id="2927"/>
            <p14:sldId id="346"/>
            <p14:sldId id="2821"/>
            <p14:sldId id="391"/>
            <p14:sldId id="2872"/>
            <p14:sldId id="2871"/>
            <p14:sldId id="359"/>
          </p14:sldIdLst>
        </p14:section>
        <p14:section name="Session 4" id="{C260E907-A783-475B-BDF4-3FC75A1922B3}">
          <p14:sldIdLst>
            <p14:sldId id="360"/>
            <p14:sldId id="348"/>
            <p14:sldId id="2933"/>
            <p14:sldId id="361"/>
            <p14:sldId id="392"/>
            <p14:sldId id="393"/>
            <p14:sldId id="2875"/>
            <p14:sldId id="2936"/>
            <p14:sldId id="2888"/>
            <p14:sldId id="365"/>
          </p14:sldIdLst>
        </p14:section>
        <p14:section name="Session 5" id="{4DB08AF1-9FD0-44F9-BF3E-77ACF93EB42A}">
          <p14:sldIdLst>
            <p14:sldId id="2824"/>
            <p14:sldId id="2826"/>
            <p14:sldId id="2825"/>
            <p14:sldId id="2931"/>
            <p14:sldId id="2937"/>
            <p14:sldId id="2863"/>
            <p14:sldId id="2881"/>
            <p14:sldId id="2861"/>
            <p14:sldId id="2884"/>
            <p14:sldId id="2885"/>
            <p14:sldId id="2862"/>
            <p14:sldId id="2886"/>
          </p14:sldIdLst>
        </p14:section>
        <p14:section name="Session 6" id="{5D0D88E7-5F60-4597-A232-155C14D2BE89}">
          <p14:sldIdLst>
            <p14:sldId id="284"/>
            <p14:sldId id="2882"/>
            <p14:sldId id="2930"/>
            <p14:sldId id="2822"/>
            <p14:sldId id="3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B43445-19EF-4213-9DEB-AC247214830B}" v="339" dt="2023-02-24T09:00:05.6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5" autoAdjust="0"/>
    <p:restoredTop sz="71311" autoAdjust="0"/>
  </p:normalViewPr>
  <p:slideViewPr>
    <p:cSldViewPr snapToGrid="0">
      <p:cViewPr varScale="1">
        <p:scale>
          <a:sx n="53" d="100"/>
          <a:sy n="53" d="100"/>
        </p:scale>
        <p:origin x="1059" y="39"/>
      </p:cViewPr>
      <p:guideLst/>
    </p:cSldViewPr>
  </p:slideViewPr>
  <p:notesTextViewPr>
    <p:cViewPr>
      <p:scale>
        <a:sx n="100" d="100"/>
        <a:sy n="100" d="100"/>
      </p:scale>
      <p:origin x="0" y="0"/>
    </p:cViewPr>
  </p:notesTextViewPr>
  <p:sorterViewPr>
    <p:cViewPr>
      <p:scale>
        <a:sx n="33" d="100"/>
        <a:sy n="33" d="100"/>
      </p:scale>
      <p:origin x="0" y="-312"/>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a:extLst>
              <a:ext uri="{FF2B5EF4-FFF2-40B4-BE49-F238E27FC236}">
                <a16:creationId xmlns:a16="http://schemas.microsoft.com/office/drawing/2014/main" id="{823B6688-57BC-BDD1-F407-2B2F2F971F97}"/>
              </a:ext>
            </a:extLst>
          </p:cNvPr>
          <p:cNvSpPr>
            <a:spLocks noGrp="1"/>
          </p:cNvSpPr>
          <p:nvPr>
            <p:ph type="body" sz="quarter" idx="3"/>
          </p:nvPr>
        </p:nvSpPr>
        <p:spPr>
          <a:xfrm>
            <a:off x="477838" y="4229101"/>
            <a:ext cx="6143625" cy="5442608"/>
          </a:xfrm>
          <a:prstGeom prst="rect">
            <a:avLst/>
          </a:prstGeom>
        </p:spPr>
        <p:txBody>
          <a:bodyPr vert="horz" lIns="91440" tIns="45720" rIns="91440" bIns="45720" rtlCol="0"/>
          <a:lstStyle/>
          <a:p>
            <a:pPr lvl="0"/>
            <a:r>
              <a:rPr lang="en-US" dirty="0"/>
              <a:t>Cliquez pour modifier les styles du texte principal</a:t>
            </a:r>
          </a:p>
          <a:p>
            <a:pPr lvl="1"/>
            <a:r>
              <a:rPr lang="en-US" dirty="0"/>
              <a:t>Deuxième niveau</a:t>
            </a:r>
          </a:p>
          <a:p>
            <a:pPr lvl="2"/>
            <a:r>
              <a:rPr lang="en-US" dirty="0"/>
              <a:t>Troisième niveau</a:t>
            </a:r>
          </a:p>
          <a:p>
            <a:pPr lvl="3"/>
            <a:r>
              <a:rPr lang="en-US" dirty="0"/>
              <a:t>Quatrième niveau</a:t>
            </a:r>
          </a:p>
          <a:p>
            <a:pPr lvl="4"/>
            <a:r>
              <a:rPr lang="en-US" dirty="0"/>
              <a:t>Cinquième niveau</a:t>
            </a:r>
            <a:endParaRPr lang="en-CA" dirty="0"/>
          </a:p>
        </p:txBody>
      </p:sp>
      <p:sp>
        <p:nvSpPr>
          <p:cNvPr id="9" name="Slide Image Placeholder 4">
            <a:extLst>
              <a:ext uri="{FF2B5EF4-FFF2-40B4-BE49-F238E27FC236}">
                <a16:creationId xmlns:a16="http://schemas.microsoft.com/office/drawing/2014/main" id="{FB765083-1273-76A7-202A-414B1A834540}"/>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594778494"/>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BIENVENUE</a:t>
            </a:r>
          </a:p>
          <a:p>
            <a:r>
              <a:rPr lang="en-GB" dirty="0"/>
              <a:t>Accueillir les participants</a:t>
            </a:r>
            <a:endParaRPr lang="en-BE" dirty="0"/>
          </a:p>
        </p:txBody>
      </p:sp>
      <p:sp>
        <p:nvSpPr>
          <p:cNvPr id="6" name="Slide Image Placeholder 5">
            <a:extLst>
              <a:ext uri="{FF2B5EF4-FFF2-40B4-BE49-F238E27FC236}">
                <a16:creationId xmlns:a16="http://schemas.microsoft.com/office/drawing/2014/main" id="{AFCEDFBE-4214-BBAC-6D7D-76372A7010E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A6B552A-6106-D501-5289-34DC77027E6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extLst>
      <p:ext uri="{BB962C8B-B14F-4D97-AF65-F5344CB8AC3E}">
        <p14:creationId xmlns:p14="http://schemas.microsoft.com/office/powerpoint/2010/main" val="696948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EXPLICATION</a:t>
            </a:r>
          </a:p>
          <a:p>
            <a:r>
              <a:rPr lang="en-GB" sz="1100" i="1" dirty="0"/>
              <a:t>Les normes minimales de protection de l'enfance visent à garantir que les actions sont :</a:t>
            </a:r>
          </a:p>
          <a:p>
            <a:pPr lvl="1"/>
            <a:r>
              <a:rPr lang="en-GB" sz="1100" i="1" dirty="0" err="1"/>
              <a:t>Fondées</a:t>
            </a:r>
            <a:r>
              <a:rPr lang="en-GB" sz="1100" i="1" dirty="0"/>
              <a:t> sur les droits, </a:t>
            </a:r>
          </a:p>
          <a:p>
            <a:pPr lvl="1"/>
            <a:r>
              <a:rPr lang="en-GB" sz="1100" i="1" dirty="0" err="1"/>
              <a:t>Informées</a:t>
            </a:r>
            <a:r>
              <a:rPr lang="en-GB" sz="1100" i="1" dirty="0"/>
              <a:t> par les preuves </a:t>
            </a:r>
          </a:p>
          <a:p>
            <a:pPr lvl="1"/>
            <a:r>
              <a:rPr lang="en-GB" sz="1100" i="1" dirty="0"/>
              <a:t>Des résultats mesurables</a:t>
            </a:r>
          </a:p>
          <a:p>
            <a:r>
              <a:rPr lang="en-GB" sz="1100" i="1" dirty="0"/>
              <a:t>Les agences de gestion des cas de protection de l'enfance travaillant dans le cadre humanitaire doivent répondre aux exigences incluses dans ces normes minimales de protection de l'enfance. </a:t>
            </a:r>
          </a:p>
          <a:p>
            <a:r>
              <a:rPr lang="en-GB" sz="1100" dirty="0"/>
              <a:t>Présenter la diapositive</a:t>
            </a:r>
          </a:p>
          <a:p>
            <a:r>
              <a:rPr lang="en-GB" sz="1100" dirty="0"/>
              <a:t>Se </a:t>
            </a:r>
            <a:r>
              <a:rPr lang="en-GB" sz="1100" dirty="0" err="1"/>
              <a:t>référer</a:t>
            </a:r>
            <a:r>
              <a:rPr lang="en-GB" sz="1100" dirty="0"/>
              <a:t> aux :</a:t>
            </a:r>
          </a:p>
          <a:p>
            <a:pPr lvl="1"/>
            <a:r>
              <a:rPr lang="en-GB" sz="1100" dirty="0" err="1"/>
              <a:t>Définitions</a:t>
            </a:r>
            <a:r>
              <a:rPr lang="en-GB" sz="1100" dirty="0"/>
              <a:t> que les participants avaient partagées auparavant </a:t>
            </a:r>
          </a:p>
          <a:p>
            <a:pPr lvl="1"/>
            <a:r>
              <a:rPr lang="en-GB" sz="1100" dirty="0"/>
              <a:t>Mots qui sont encerclés car ils sont également utilisés dans la définition inter-agences</a:t>
            </a:r>
          </a:p>
          <a:p>
            <a:r>
              <a:rPr lang="en-GB" sz="1100" i="1" dirty="0"/>
              <a:t>"Enfants et familles"</a:t>
            </a:r>
          </a:p>
          <a:p>
            <a:pPr lvl="1"/>
            <a:r>
              <a:rPr lang="en-GB" sz="1100" i="1" dirty="0"/>
              <a:t>La gestion de cas se concentre sur les besoins des enfants individuels et de leurs familles. </a:t>
            </a:r>
          </a:p>
          <a:p>
            <a:pPr lvl="1"/>
            <a:r>
              <a:rPr lang="en-GB" sz="1100" i="1" dirty="0"/>
              <a:t>En appliquant l'approche socio-écologique, l'enfant n'est pas considéré isolément, mais les facteurs de protection au sein de sa famille, de la communauté et de la société sont également pris en compte. </a:t>
            </a:r>
          </a:p>
          <a:p>
            <a:r>
              <a:rPr lang="en-GB" sz="1100" i="1" dirty="0"/>
              <a:t>"Préoccupation de protection"</a:t>
            </a:r>
          </a:p>
          <a:p>
            <a:pPr lvl="1"/>
            <a:r>
              <a:rPr lang="en-GB" sz="1100" i="1" dirty="0"/>
              <a:t>Les problèmes de protection font référence aux abus, à la violence, à la négligence et à l'exploitation.</a:t>
            </a:r>
          </a:p>
          <a:p>
            <a:pPr lvl="1"/>
            <a:r>
              <a:rPr lang="en-GB" sz="1100" i="1" dirty="0"/>
              <a:t>Les enfants qui risquent de subir des dommages pourraient bénéficier d'un soutien en matière de gestion des cas de protection de l'enfance. </a:t>
            </a:r>
          </a:p>
          <a:p>
            <a:r>
              <a:rPr lang="en-GB" sz="1100" i="1" dirty="0"/>
              <a:t>"Sont identifiés"</a:t>
            </a:r>
          </a:p>
          <a:p>
            <a:pPr lvl="1"/>
            <a:r>
              <a:rPr lang="en-GB" sz="1100" i="1" dirty="0"/>
              <a:t>La première étape du processus de gestion des cas est l'identification et l'enregistrement, qui seront abordés dans le module 6.</a:t>
            </a:r>
          </a:p>
          <a:p>
            <a:r>
              <a:rPr lang="en-GB" sz="1100" i="1" dirty="0"/>
              <a:t>"Besoins satisfaits"</a:t>
            </a:r>
          </a:p>
          <a:p>
            <a:pPr lvl="1"/>
            <a:r>
              <a:rPr lang="en-GB" sz="1100" i="1" dirty="0"/>
              <a:t>C'est le rôle de </a:t>
            </a:r>
            <a:r>
              <a:rPr lang="en-GB" sz="1100" i="1" dirty="0" err="1"/>
              <a:t>l'gestionnaire</a:t>
            </a:r>
            <a:r>
              <a:rPr lang="en-GB" sz="1100" i="1" dirty="0"/>
              <a:t> de </a:t>
            </a:r>
            <a:r>
              <a:rPr lang="en-GB" sz="1100" i="1" dirty="0" err="1"/>
              <a:t>cas</a:t>
            </a:r>
            <a:r>
              <a:rPr lang="en-GB" sz="1100" i="1" dirty="0"/>
              <a:t> de répondre aux besoins de l'enfant.</a:t>
            </a:r>
          </a:p>
          <a:p>
            <a:pPr lvl="1"/>
            <a:r>
              <a:rPr lang="en-GB" sz="1100" i="1" dirty="0"/>
              <a:t>Cela peut se faire par un soutien individuel direct et par une coordination avec d'autres organismes pour garantir l'accès aux services. </a:t>
            </a:r>
          </a:p>
          <a:p>
            <a:r>
              <a:rPr lang="en-GB" sz="1100" i="1" dirty="0"/>
              <a:t>Est-ce que quelqu'un a des questions ou a besoin d'éclaircissements ?</a:t>
            </a:r>
          </a:p>
          <a:p>
            <a:r>
              <a:rPr lang="en-GB" sz="1100" i="1" dirty="0"/>
              <a:t>Vous pouvez également le trouver à la </a:t>
            </a:r>
            <a:r>
              <a:rPr lang="en-GB" sz="1100" b="1" i="1" dirty="0"/>
              <a:t>page 25 du cahier d'exercices : Définitions</a:t>
            </a:r>
            <a:endParaRPr lang="en-GB" sz="1100" i="1" dirty="0"/>
          </a:p>
          <a:p>
            <a:r>
              <a:rPr lang="en-GB" sz="1100" i="1" dirty="0"/>
              <a:t>Nous allons examiner plus en détail ce qui constitue ou non un cas de protection de l'enfance. </a:t>
            </a:r>
          </a:p>
        </p:txBody>
      </p:sp>
      <p:sp>
        <p:nvSpPr>
          <p:cNvPr id="6" name="Slide Image Placeholder 5">
            <a:extLst>
              <a:ext uri="{FF2B5EF4-FFF2-40B4-BE49-F238E27FC236}">
                <a16:creationId xmlns:a16="http://schemas.microsoft.com/office/drawing/2014/main" id="{186505BE-808B-F3F8-37DD-6E27966D500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4AC0F0-E6B4-1EAA-08D7-B277B58E924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extLst>
      <p:ext uri="{BB962C8B-B14F-4D97-AF65-F5344CB8AC3E}">
        <p14:creationId xmlns:p14="http://schemas.microsoft.com/office/powerpoint/2010/main" val="3395357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"Qui devrait bénéficier de la gestion de cas ?" </a:t>
            </a:r>
          </a:p>
          <a:p>
            <a:pPr lvl="1"/>
            <a:r>
              <a:rPr lang="en-GB" i="1" dirty="0"/>
              <a:t>Nous trouvons cette réponse dans le CPMS sur la Gestion de Cas</a:t>
            </a:r>
          </a:p>
          <a:p>
            <a:pPr lvl="1"/>
            <a:r>
              <a:rPr lang="en-GB" i="1" dirty="0"/>
              <a:t>Elle stipule que les enfants et les familles qui font face à des problèmes de protection de l'enfance doivent être identifiés.</a:t>
            </a:r>
          </a:p>
          <a:p>
            <a:pPr lvl="1"/>
            <a:r>
              <a:rPr lang="en-GB" i="1" dirty="0"/>
              <a:t>Cela comprend :</a:t>
            </a:r>
          </a:p>
          <a:p>
            <a:pPr lvl="2"/>
            <a:r>
              <a:rPr lang="en-GB" i="1" dirty="0"/>
              <a:t>Les enfants à risque </a:t>
            </a:r>
          </a:p>
          <a:p>
            <a:pPr lvl="2"/>
            <a:r>
              <a:rPr lang="en-GB" i="1" dirty="0"/>
              <a:t>Les enfants qui ont subi des préjudices</a:t>
            </a:r>
          </a:p>
          <a:p>
            <a:r>
              <a:rPr lang="en-GB" i="1" dirty="0"/>
              <a:t>Ces enfants doivent recevoir un soutien approprié, systématique et opportun pour minimiser l'impact négatif des abus, de la violence, de la négligence et de l'exploitation.</a:t>
            </a:r>
          </a:p>
          <a:p>
            <a:r>
              <a:rPr lang="en-GB" i="1" dirty="0"/>
              <a:t>Rappelez-vous que le risque est la probabilité qu'un dommage survienne.</a:t>
            </a:r>
          </a:p>
          <a:p>
            <a:pPr marL="0" indent="0">
              <a:buNone/>
            </a:pPr>
            <a:endParaRPr lang="en-GB" i="1" dirty="0"/>
          </a:p>
          <a:p>
            <a:pPr marL="0" indent="0">
              <a:buNone/>
            </a:pPr>
            <a:r>
              <a:rPr lang="en-GB" b="1" dirty="0"/>
              <a:t>DISCUSSION PLÉNIÈRE</a:t>
            </a:r>
          </a:p>
          <a:p>
            <a:r>
              <a:rPr lang="en-GB" i="1" dirty="0"/>
              <a:t>Pouvez-vous récapituler quelques exemples de problèmes de protection de l'enfance abordés dans le module 1 ?</a:t>
            </a:r>
          </a:p>
          <a:p>
            <a:r>
              <a:rPr lang="en-GB" dirty="0"/>
              <a:t>Exemples de réponses :</a:t>
            </a:r>
          </a:p>
          <a:p>
            <a:pPr lvl="1"/>
            <a:r>
              <a:rPr lang="en-GB" dirty="0"/>
              <a:t>Abus physique / violence</a:t>
            </a:r>
          </a:p>
          <a:p>
            <a:pPr lvl="1"/>
            <a:r>
              <a:rPr lang="en-GB" dirty="0"/>
              <a:t>Abus sexuel / violence</a:t>
            </a:r>
          </a:p>
          <a:p>
            <a:pPr lvl="1"/>
            <a:r>
              <a:rPr lang="en-GB" dirty="0"/>
              <a:t>Viol</a:t>
            </a:r>
          </a:p>
          <a:p>
            <a:pPr lvl="1"/>
            <a:r>
              <a:rPr lang="en-GB" dirty="0"/>
              <a:t>Abus/violence émotionnelle ou psychologique</a:t>
            </a:r>
          </a:p>
          <a:p>
            <a:pPr lvl="1"/>
            <a:r>
              <a:rPr lang="en-GB" dirty="0"/>
              <a:t>Négligence</a:t>
            </a:r>
          </a:p>
          <a:p>
            <a:pPr lvl="1"/>
            <a:r>
              <a:rPr lang="en-GB" dirty="0"/>
              <a:t>Abandon</a:t>
            </a:r>
          </a:p>
          <a:p>
            <a:pPr lvl="1"/>
            <a:r>
              <a:rPr lang="en-GB" dirty="0"/>
              <a:t>Non accompagné</a:t>
            </a:r>
          </a:p>
          <a:p>
            <a:pPr lvl="1"/>
            <a:r>
              <a:rPr lang="en-GB" dirty="0"/>
              <a:t>Séparé</a:t>
            </a:r>
          </a:p>
          <a:p>
            <a:pPr lvl="1"/>
            <a:r>
              <a:rPr lang="en-GB" dirty="0"/>
              <a:t>Orphelin </a:t>
            </a:r>
          </a:p>
          <a:p>
            <a:pPr lvl="1"/>
            <a:r>
              <a:rPr lang="en-GB" dirty="0"/>
              <a:t>Travail des enfants (pas les pires formes)</a:t>
            </a:r>
          </a:p>
          <a:p>
            <a:pPr lvl="1"/>
            <a:r>
              <a:rPr lang="en-GB" dirty="0"/>
              <a:t>Travaux dangereux</a:t>
            </a:r>
          </a:p>
          <a:p>
            <a:endParaRPr lang="en-GB" dirty="0"/>
          </a:p>
          <a:p>
            <a:pPr marL="0" indent="0">
              <a:buNone/>
            </a:pPr>
            <a:r>
              <a:rPr lang="en-GB" b="1" dirty="0"/>
              <a:t>SUITE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ADC414CD-5C3A-EA4F-3171-19E626B1338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EF19AD1-B52D-E9D1-0805-A02071EB02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341019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1"/>
            <a:r>
              <a:rPr lang="en-GB" dirty="0"/>
              <a:t>Exploitation et abus sexuels (EAS)</a:t>
            </a:r>
          </a:p>
          <a:p>
            <a:pPr lvl="1"/>
            <a:r>
              <a:rPr lang="en-GB" dirty="0"/>
              <a:t>Esclavage / vente / enlèvement / trafic / travail forcé</a:t>
            </a:r>
          </a:p>
          <a:p>
            <a:pPr lvl="1"/>
            <a:r>
              <a:rPr lang="en-GB" dirty="0"/>
              <a:t>En conflit avec la loi</a:t>
            </a:r>
          </a:p>
          <a:p>
            <a:pPr lvl="1"/>
            <a:r>
              <a:rPr lang="en-GB" dirty="0"/>
              <a:t>Associé à des forces ou groupes armés</a:t>
            </a:r>
          </a:p>
          <a:p>
            <a:pPr lvl="1"/>
            <a:r>
              <a:rPr lang="en-GB" dirty="0"/>
              <a:t>Privé de liberté / en détention</a:t>
            </a:r>
          </a:p>
          <a:p>
            <a:pPr lvl="1"/>
            <a:r>
              <a:rPr lang="en-GB" dirty="0"/>
              <a:t>Le mariage des enfants</a:t>
            </a:r>
          </a:p>
          <a:p>
            <a:pPr lvl="1"/>
            <a:r>
              <a:rPr lang="en-GB" dirty="0"/>
              <a:t>Mutilation génitale féminine (MGF)</a:t>
            </a:r>
          </a:p>
          <a:p>
            <a:pPr lvl="1"/>
            <a:r>
              <a:rPr lang="en-GB" dirty="0"/>
              <a:t>Grossesse / enfant parent</a:t>
            </a:r>
          </a:p>
          <a:p>
            <a:pPr lvl="1"/>
            <a:r>
              <a:rPr lang="en-GB" dirty="0"/>
              <a:t>Prise en charge de personnes très vulnérables </a:t>
            </a:r>
          </a:p>
          <a:p>
            <a:pPr lvl="1"/>
            <a:r>
              <a:rPr lang="en-GB" dirty="0"/>
              <a:t>Enfant survivant d'une explosion de munitions</a:t>
            </a:r>
          </a:p>
        </p:txBody>
      </p:sp>
      <p:sp>
        <p:nvSpPr>
          <p:cNvPr id="2" name="Google Shape;725;p48:notes">
            <a:extLst>
              <a:ext uri="{FF2B5EF4-FFF2-40B4-BE49-F238E27FC236}">
                <a16:creationId xmlns:a16="http://schemas.microsoft.com/office/drawing/2014/main" id="{E0089A78-24C1-3F4B-ED5A-31A897EC14E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1127407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TRAVAIL INDIVIDUEL (10 minutes)</a:t>
            </a:r>
          </a:p>
          <a:p>
            <a:r>
              <a:rPr lang="en-GB" dirty="0"/>
              <a:t>Guidez les participants vers la </a:t>
            </a:r>
            <a:r>
              <a:rPr lang="en-GB" b="1" dirty="0"/>
              <a:t>page 26 du manuel de travail : S'agit-il d'un cas de protection de l'enfance ?</a:t>
            </a:r>
          </a:p>
          <a:p>
            <a:r>
              <a:rPr lang="en-GB" i="1" dirty="0"/>
              <a:t>Lisez chaque court scenario:</a:t>
            </a:r>
          </a:p>
          <a:p>
            <a:pPr lvl="1"/>
            <a:r>
              <a:rPr lang="en-GB" i="1" dirty="0"/>
              <a:t>Décidez si vous envisagez d'offrir à cet enfant des services de gestion de cas (c.-à-d. recueillir plus d'informations et obtenir le consentement pour l'inscrire) ? Oui ou non. </a:t>
            </a:r>
          </a:p>
          <a:p>
            <a:pPr lvl="1"/>
            <a:r>
              <a:rPr lang="en-GB" i="1" dirty="0"/>
              <a:t>Notez votre réponse</a:t>
            </a:r>
          </a:p>
          <a:p>
            <a:pPr lvl="1"/>
            <a:r>
              <a:rPr lang="en-GB" i="1" dirty="0"/>
              <a:t>Vous pouvez discuter avec les personnes qui vous entourent</a:t>
            </a:r>
          </a:p>
          <a:p>
            <a:pPr lvl="1"/>
            <a:r>
              <a:rPr lang="en-GB" i="1" dirty="0"/>
              <a:t>N'oubliez pas que nous recherchons un enfant victime ou menacé de mauvais traitements, de violence, de négligence ou d'exploitation.</a:t>
            </a:r>
          </a:p>
          <a:p>
            <a:r>
              <a:rPr lang="en-GB" i="1" dirty="0"/>
              <a:t>Les scénarios sont très courts: </a:t>
            </a:r>
          </a:p>
          <a:p>
            <a:pPr lvl="1"/>
            <a:r>
              <a:rPr lang="en-GB" i="1" dirty="0"/>
              <a:t>Il manque beaucoup d'informations supplémentaires</a:t>
            </a:r>
          </a:p>
          <a:p>
            <a:pPr lvl="1"/>
            <a:r>
              <a:rPr lang="en-GB" i="1" dirty="0"/>
              <a:t>Normalement, un </a:t>
            </a:r>
            <a:r>
              <a:rPr lang="en-GB" i="1" dirty="0" err="1"/>
              <a:t>gestionnaire</a:t>
            </a:r>
            <a:r>
              <a:rPr lang="en-GB" i="1" dirty="0"/>
              <a:t> de </a:t>
            </a:r>
            <a:r>
              <a:rPr lang="en-GB" i="1" dirty="0" err="1"/>
              <a:t>cas</a:t>
            </a:r>
            <a:r>
              <a:rPr lang="en-GB" i="1" dirty="0"/>
              <a:t> recueille plus d'informations pour évaluer si l'enfant a besoin d'un soutien en matière de gestion de cas ou non.</a:t>
            </a:r>
          </a:p>
          <a:p>
            <a:r>
              <a:rPr lang="en-GB" dirty="0"/>
              <a:t>Donnez aux participants 10 minutes pour compléter</a:t>
            </a:r>
          </a:p>
          <a:p>
            <a:r>
              <a:rPr lang="en-GB" dirty="0"/>
              <a:t>Donnez un avertissement d'une minute</a:t>
            </a:r>
          </a:p>
        </p:txBody>
      </p:sp>
      <p:sp>
        <p:nvSpPr>
          <p:cNvPr id="6" name="Slide Image Placeholder 5">
            <a:extLst>
              <a:ext uri="{FF2B5EF4-FFF2-40B4-BE49-F238E27FC236}">
                <a16:creationId xmlns:a16="http://schemas.microsoft.com/office/drawing/2014/main" id="{AA36B106-CD62-71FE-E9F0-75AB836A523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B27E88F-1D2E-F72D-C59C-E982E6915A4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3289365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a:t>
            </a:r>
          </a:p>
          <a:p>
            <a:r>
              <a:rPr lang="en-GB" dirty="0"/>
              <a:t>Demandez à des volontaires de donner leurs réponses pour chaque scénario.</a:t>
            </a:r>
          </a:p>
          <a:p>
            <a:pPr lvl="1"/>
            <a:r>
              <a:rPr lang="en-GB" dirty="0"/>
              <a:t>Oui ou non et pourquoi </a:t>
            </a:r>
          </a:p>
          <a:p>
            <a:r>
              <a:rPr lang="en-GB" dirty="0"/>
              <a:t>Guidez une courte discussion si nécessaire</a:t>
            </a:r>
          </a:p>
          <a:p>
            <a:r>
              <a:rPr lang="en-GB" dirty="0"/>
              <a:t>Examinez et complétez avec les réponses ci-dessous</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RÉPONSES</a:t>
            </a:r>
          </a:p>
          <a:p>
            <a:r>
              <a:rPr lang="en-GB" b="1" dirty="0"/>
              <a:t>Ellie : Non</a:t>
            </a:r>
          </a:p>
          <a:p>
            <a:pPr lvl="1"/>
            <a:r>
              <a:rPr lang="en-GB" dirty="0"/>
              <a:t>Rien n'indique qu'Ellie ait un problème de protection. </a:t>
            </a:r>
          </a:p>
          <a:p>
            <a:r>
              <a:rPr lang="en-GB" b="1" dirty="0"/>
              <a:t>Frida : Non </a:t>
            </a:r>
          </a:p>
          <a:p>
            <a:pPr lvl="1"/>
            <a:r>
              <a:rPr lang="en-GB" dirty="0"/>
              <a:t>Il s'agit d'une question sociale qui doit être résolue par la mobilisation de la communauté au sens large, la défense des intérêts et le changement de politique. </a:t>
            </a:r>
          </a:p>
          <a:p>
            <a:pPr lvl="1"/>
            <a:r>
              <a:rPr lang="en-GB" dirty="0"/>
              <a:t>La situation décrite n'indique pas que Frida a un problème de protection spécifique ou qu'elle est traitée différemment des autres membres de sa communauté, bien que sa communauté soit traitée différemment des autres dans le pays.</a:t>
            </a:r>
          </a:p>
        </p:txBody>
      </p:sp>
      <p:sp>
        <p:nvSpPr>
          <p:cNvPr id="6" name="Slide Image Placeholder 5">
            <a:extLst>
              <a:ext uri="{FF2B5EF4-FFF2-40B4-BE49-F238E27FC236}">
                <a16:creationId xmlns:a16="http://schemas.microsoft.com/office/drawing/2014/main" id="{AA36B106-CD62-71FE-E9F0-75AB836A523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85B8ED6-E7FA-84CC-EEBA-E396FA8AEC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2970817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a:t>
            </a:r>
          </a:p>
          <a:p>
            <a:r>
              <a:rPr lang="en-GB" dirty="0"/>
              <a:t>Demandez à des volontaires de donner leurs réponses pour chaque scénario.</a:t>
            </a:r>
          </a:p>
          <a:p>
            <a:pPr lvl="1"/>
            <a:r>
              <a:rPr lang="en-GB" dirty="0"/>
              <a:t>Oui ou non et pourquoi </a:t>
            </a:r>
          </a:p>
          <a:p>
            <a:r>
              <a:rPr lang="en-GB" dirty="0"/>
              <a:t>Guidez une courte discussion si nécessaire</a:t>
            </a:r>
          </a:p>
          <a:p>
            <a:r>
              <a:rPr lang="en-GB" dirty="0"/>
              <a:t>Complétez avec les réponses ci-dessous</a:t>
            </a:r>
          </a:p>
          <a:p>
            <a:r>
              <a:rPr lang="en-GB" i="1" dirty="0"/>
              <a:t>Quelqu'un a-t-il des questions ou des précisions à apporter ?</a:t>
            </a:r>
          </a:p>
          <a:p>
            <a:pPr marL="0" indent="0">
              <a:buNone/>
            </a:pPr>
            <a:r>
              <a:rPr lang="en-GB" dirty="0"/>
              <a:t>______________________________________________________________________________</a:t>
            </a:r>
          </a:p>
          <a:p>
            <a:pPr marL="0" indent="0">
              <a:buNone/>
            </a:pPr>
            <a:endParaRPr lang="en-GB" b="1" dirty="0"/>
          </a:p>
          <a:p>
            <a:pPr marL="0" indent="0">
              <a:buNone/>
            </a:pPr>
            <a:r>
              <a:rPr lang="en-GB" b="1" dirty="0"/>
              <a:t>RÉPONSES</a:t>
            </a:r>
          </a:p>
          <a:p>
            <a:r>
              <a:rPr lang="en-GB" b="1" dirty="0"/>
              <a:t>Sarah : Peut-être</a:t>
            </a:r>
          </a:p>
          <a:p>
            <a:pPr lvl="1"/>
            <a:r>
              <a:rPr lang="en-GB" dirty="0"/>
              <a:t>Il existe un risque de protection car Sarah est une adolescente qui dort dans la même chambre que des hommes sans aucune compagnie féminine.</a:t>
            </a:r>
          </a:p>
          <a:p>
            <a:pPr lvl="1"/>
            <a:r>
              <a:rPr lang="en-GB" dirty="0"/>
              <a:t>Toutefois, il est possible de résoudre ce problème sans ouvrir un dossier. </a:t>
            </a:r>
          </a:p>
          <a:p>
            <a:pPr lvl="1"/>
            <a:r>
              <a:rPr lang="en-GB" dirty="0" err="1"/>
              <a:t>L'gestionnaire</a:t>
            </a:r>
            <a:r>
              <a:rPr lang="en-GB" dirty="0"/>
              <a:t> de </a:t>
            </a:r>
            <a:r>
              <a:rPr lang="en-GB" dirty="0" err="1"/>
              <a:t>cas</a:t>
            </a:r>
            <a:r>
              <a:rPr lang="en-GB" dirty="0"/>
              <a:t> devra d'abord recueillir plus d'informations. </a:t>
            </a:r>
          </a:p>
          <a:p>
            <a:r>
              <a:rPr lang="en-GB" b="1" dirty="0"/>
              <a:t>David : Oui</a:t>
            </a:r>
          </a:p>
          <a:p>
            <a:pPr lvl="1"/>
            <a:r>
              <a:rPr lang="en-GB" dirty="0"/>
              <a:t>David a de multiples problèmes de protection de l'enfance qui doivent être évalués et traités avec sa participation. </a:t>
            </a:r>
          </a:p>
          <a:p>
            <a:pPr lvl="1"/>
            <a:r>
              <a:rPr lang="en-GB" dirty="0"/>
              <a:t>Il ne vit pas avec ses parents, bien qu'ils semblent être en vie, et il travaille dans une usine avec des outils dangereux. </a:t>
            </a:r>
          </a:p>
          <a:p>
            <a:pPr lvl="1"/>
            <a:r>
              <a:rPr lang="en-GB" dirty="0"/>
              <a:t>Cela constitue un risque majeur pour sa santé et il faut donc évaluer la situation et y répondre. </a:t>
            </a:r>
          </a:p>
          <a:p>
            <a:pPr lvl="1"/>
            <a:r>
              <a:rPr lang="en-GB" dirty="0"/>
              <a:t>En outre, la situation de David en matière de logement et de sommeil n'est pas claire et doit être évaluée afin de déterminer si d'autres risques de protection en découlent et ce qui peut être fait. </a:t>
            </a:r>
          </a:p>
          <a:p>
            <a:pPr lvl="1"/>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FFCBF05C-6ACE-52DD-4DBA-E6EDC9B47BB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55289B7-9924-6A57-F847-6022EF4DC0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2241013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CA" dirty="0"/>
              <a:t>Présenter la diapositive</a:t>
            </a:r>
            <a:endParaRPr lang="en-BE" dirty="0"/>
          </a:p>
          <a:p>
            <a:r>
              <a:rPr lang="en-US" i="1" dirty="0"/>
              <a:t>Quelqu'un a-t-il des questions ou a-t-il besoin d'éclaircissements ?</a:t>
            </a:r>
          </a:p>
          <a:p>
            <a:r>
              <a:rPr lang="en-US" i="1" dirty="0"/>
              <a:t>Dans la prochaine session, nous aborderons le processus de gestion de cas, y compris les six étapes de la gestion de cas. </a:t>
            </a:r>
            <a:endParaRPr lang="en-BE" i="1" dirty="0"/>
          </a:p>
          <a:p>
            <a:endParaRPr lang="en-BE" dirty="0"/>
          </a:p>
        </p:txBody>
      </p:sp>
      <p:sp>
        <p:nvSpPr>
          <p:cNvPr id="6" name="Slide Image Placeholder 5">
            <a:extLst>
              <a:ext uri="{FF2B5EF4-FFF2-40B4-BE49-F238E27FC236}">
                <a16:creationId xmlns:a16="http://schemas.microsoft.com/office/drawing/2014/main" id="{C7F02873-2F78-C919-077F-7621885ED7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23650C4-B6D6-3FD8-FB44-7C97DDBD31C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extLst>
      <p:ext uri="{BB962C8B-B14F-4D97-AF65-F5344CB8AC3E}">
        <p14:creationId xmlns:p14="http://schemas.microsoft.com/office/powerpoint/2010/main" val="272482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3 DURÉE : 1h45</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EXPLICATION</a:t>
            </a:r>
          </a:p>
          <a:p>
            <a:r>
              <a:rPr lang="en-GB" i="1" dirty="0"/>
              <a:t>Dans cette session, nous discuterons du processus de gestion de cas, y compris les six étapes de la gestion de cas.</a:t>
            </a:r>
          </a:p>
          <a:p>
            <a:r>
              <a:rPr lang="en-GB" i="1" dirty="0"/>
              <a:t>Il s'agit d'une session importante car elle décrit le processus sur lequel repose toute la gestion des cas. </a:t>
            </a:r>
          </a:p>
        </p:txBody>
      </p:sp>
      <p:sp>
        <p:nvSpPr>
          <p:cNvPr id="6" name="Slide Image Placeholder 5">
            <a:extLst>
              <a:ext uri="{FF2B5EF4-FFF2-40B4-BE49-F238E27FC236}">
                <a16:creationId xmlns:a16="http://schemas.microsoft.com/office/drawing/2014/main" id="{E45935B6-B16E-BF9B-5B3B-1DCF3694E3F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DAA0A62-82E7-72F6-4BB6-B7A9475CDA7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2379248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La gestion de cas doit toujours être abordée d'une manière participative, responsabilisante et fondée sur les forces.</a:t>
            </a:r>
            <a:endParaRPr lang="en-GB" dirty="0"/>
          </a:p>
          <a:p>
            <a:r>
              <a:rPr lang="en-GB" dirty="0"/>
              <a:t>Présenter la diapositive</a:t>
            </a:r>
          </a:p>
          <a:p>
            <a:r>
              <a:rPr lang="en-GB" i="1" dirty="0"/>
              <a:t>Nous le ferons :</a:t>
            </a:r>
          </a:p>
          <a:p>
            <a:pPr lvl="1"/>
            <a:r>
              <a:rPr lang="en-GB" i="1" dirty="0"/>
              <a:t>Examinez de plus près ces trois principes </a:t>
            </a:r>
          </a:p>
          <a:p>
            <a:pPr lvl="1"/>
            <a:r>
              <a:rPr lang="en-GB" i="1" dirty="0"/>
              <a:t>Discutez de la manière dont un </a:t>
            </a:r>
            <a:r>
              <a:rPr lang="en-GB" i="1" dirty="0" err="1"/>
              <a:t>gestionnaire</a:t>
            </a:r>
            <a:r>
              <a:rPr lang="en-GB" i="1" dirty="0"/>
              <a:t> de </a:t>
            </a:r>
            <a:r>
              <a:rPr lang="en-GB" i="1" dirty="0" err="1"/>
              <a:t>cas</a:t>
            </a:r>
            <a:r>
              <a:rPr lang="en-GB" i="1" dirty="0"/>
              <a:t> peut faire cela. </a:t>
            </a:r>
          </a:p>
          <a:p>
            <a:endParaRPr lang="en-GB" dirty="0"/>
          </a:p>
          <a:p>
            <a:endParaRPr lang="en-GB" dirty="0"/>
          </a:p>
          <a:p>
            <a:pPr marL="457200" lvl="1" indent="0">
              <a:buNone/>
            </a:pPr>
            <a:endParaRPr lang="en-GB" dirty="0"/>
          </a:p>
          <a:p>
            <a:endParaRPr lang="en-BE" dirty="0"/>
          </a:p>
        </p:txBody>
      </p:sp>
      <p:sp>
        <p:nvSpPr>
          <p:cNvPr id="6" name="Slide Image Placeholder 5">
            <a:extLst>
              <a:ext uri="{FF2B5EF4-FFF2-40B4-BE49-F238E27FC236}">
                <a16:creationId xmlns:a16="http://schemas.microsoft.com/office/drawing/2014/main" id="{F8DDFAC0-7436-4AAA-0B14-1DAE468D3F3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E066D46-8E14-9F7A-6DE2-2BFF09E33A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29108781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Peu de conditions doivent être réunies pour permettre à un enfant de participer de manière significative. </a:t>
            </a:r>
          </a:p>
          <a:p>
            <a:r>
              <a:rPr lang="en-GB" i="1" dirty="0"/>
              <a:t>Tout d'abord, l'enfant doit se trouver dans un environnement approprié pour qu'il se sente capable de partager ses opinions.</a:t>
            </a:r>
          </a:p>
          <a:p>
            <a:r>
              <a:rPr lang="en-GB" i="1" dirty="0"/>
              <a:t>L'environnement doit être sûr, privé pour que l'enfant puisse s'exprimer en toute confidentialité, calme, accessible, adapté aux enfants et confortable. </a:t>
            </a:r>
          </a:p>
          <a:p>
            <a:endParaRPr lang="en-GB" dirty="0"/>
          </a:p>
          <a:p>
            <a:pPr marL="0" indent="0">
              <a:buNone/>
            </a:pPr>
            <a:r>
              <a:rPr lang="en-GB" b="1" dirty="0"/>
              <a:t>DISCUSSION PLÉNIÈRE (10 minutes)</a:t>
            </a:r>
          </a:p>
          <a:p>
            <a:r>
              <a:rPr lang="en-GB" i="1" dirty="0"/>
              <a:t>Que signifie chaque condition ? Donnez un exemple.</a:t>
            </a:r>
          </a:p>
          <a:p>
            <a:r>
              <a:rPr lang="en-GB" dirty="0"/>
              <a:t>Exemples de réponses :</a:t>
            </a:r>
          </a:p>
          <a:p>
            <a:pPr lvl="1"/>
            <a:r>
              <a:rPr lang="en-GB" b="1" dirty="0"/>
              <a:t>Sécurité : </a:t>
            </a:r>
            <a:r>
              <a:rPr lang="en-GB" dirty="0"/>
              <a:t>Lorsque l'agresseur est à proximité, l'enfant ne se sent pas en sécurité pour partager ses points de vue ou ses opinions.</a:t>
            </a:r>
          </a:p>
          <a:p>
            <a:pPr lvl="1"/>
            <a:r>
              <a:rPr lang="en-GB" b="1" dirty="0"/>
              <a:t>Privé : </a:t>
            </a:r>
            <a:r>
              <a:rPr lang="en-GB" dirty="0"/>
              <a:t>Lorsqu'il s'agit de discuter d'un sujet sensible, tel que la maltraitance, l'enfant ne se sentira pas en sécurité ou à l'aise de parler si d'autres personnes peuvent l'entendre.</a:t>
            </a:r>
          </a:p>
          <a:p>
            <a:pPr lvl="1"/>
            <a:r>
              <a:rPr lang="en-GB" b="1" dirty="0"/>
              <a:t>Silence : </a:t>
            </a:r>
            <a:r>
              <a:rPr lang="en-GB" dirty="0"/>
              <a:t>lorsque l'espace est bruyant, par exemple lorsqu'une activité de groupe se déroule dans un espace ami des enfants, l'enfant peut être gêné pour parler et partager ses points de vue ou ses opinions.</a:t>
            </a:r>
          </a:p>
          <a:p>
            <a:pPr lvl="1"/>
            <a:r>
              <a:rPr lang="en-GB" b="1" dirty="0"/>
              <a:t>Accessibilité : </a:t>
            </a:r>
            <a:r>
              <a:rPr lang="en-GB" dirty="0"/>
              <a:t>Si l'espace ou le lieu où le </a:t>
            </a:r>
            <a:r>
              <a:rPr lang="en-GB" dirty="0" err="1"/>
              <a:t>gestionnaire</a:t>
            </a:r>
            <a:r>
              <a:rPr lang="en-GB" dirty="0"/>
              <a:t> de </a:t>
            </a:r>
            <a:r>
              <a:rPr lang="en-GB" dirty="0" err="1"/>
              <a:t>cas</a:t>
            </a:r>
            <a:r>
              <a:rPr lang="en-GB" dirty="0"/>
              <a:t> a prévu de rencontrer l'enfant n'est pas accessible, par exemple en raison de coûts de transport élevés, la réunion n'aura probablement pas lieu et la participation n'aura pas lieu.</a:t>
            </a:r>
          </a:p>
          <a:p>
            <a:pPr lvl="1"/>
            <a:r>
              <a:rPr lang="en-GB" b="1" dirty="0"/>
              <a:t>Adapté aux enfants et confortable : </a:t>
            </a:r>
            <a:r>
              <a:rPr lang="en-GB" dirty="0"/>
              <a:t>L'enfant doit être à l'aise dans cet espace ou ce lieu. Par exemple, en disposant d'une chaise sur laquelle s'asseoir ou, pour les jeunes enfants, en ayant la possibilité de jouer tout en parlant.</a:t>
            </a:r>
            <a:endParaRPr lang="en-GB" i="1" dirty="0"/>
          </a:p>
          <a:p>
            <a:r>
              <a:rPr lang="en-GB" dirty="0"/>
              <a:t>Résumez les exemples partagés</a:t>
            </a:r>
          </a:p>
          <a:p>
            <a:r>
              <a:rPr lang="en-GB" i="1" dirty="0"/>
              <a:t>Si l'environnement ou l'espace </a:t>
            </a:r>
            <a:r>
              <a:rPr lang="en-GB" i="1" dirty="0" err="1"/>
              <a:t>où</a:t>
            </a:r>
            <a:r>
              <a:rPr lang="en-GB" i="1" dirty="0"/>
              <a:t> </a:t>
            </a:r>
            <a:r>
              <a:rPr lang="en-GB" i="1" dirty="0" err="1"/>
              <a:t>l'gestionnaire</a:t>
            </a:r>
            <a:r>
              <a:rPr lang="en-GB" i="1" dirty="0"/>
              <a:t> de </a:t>
            </a:r>
            <a:r>
              <a:rPr lang="en-GB" i="1" dirty="0" err="1"/>
              <a:t>cas</a:t>
            </a:r>
            <a:r>
              <a:rPr lang="en-GB" i="1" dirty="0"/>
              <a:t> rencontre l'enfant ne remplit pas une ou plusieurs de ces conditions :</a:t>
            </a:r>
          </a:p>
          <a:p>
            <a:pPr lvl="1"/>
            <a:r>
              <a:rPr lang="en-GB" i="1" dirty="0"/>
              <a:t>Le </a:t>
            </a:r>
            <a:r>
              <a:rPr lang="en-GB" i="1" dirty="0" err="1"/>
              <a:t>gestionnaire</a:t>
            </a:r>
            <a:r>
              <a:rPr lang="en-GB" i="1" dirty="0"/>
              <a:t> de </a:t>
            </a:r>
            <a:r>
              <a:rPr lang="en-GB" i="1" dirty="0" err="1"/>
              <a:t>cas</a:t>
            </a:r>
            <a:r>
              <a:rPr lang="en-GB" i="1" dirty="0"/>
              <a:t> pourrait causer du tort </a:t>
            </a:r>
          </a:p>
          <a:p>
            <a:pPr lvl="1"/>
            <a:r>
              <a:rPr lang="en-GB" i="1" dirty="0"/>
              <a:t>La participation sera entravée </a:t>
            </a:r>
          </a:p>
          <a:p>
            <a:pPr lvl="1"/>
            <a:r>
              <a:rPr lang="en-GB" i="1" dirty="0"/>
              <a:t>L'enfant ne partage pas ouvertement ses points de vue ou ses opinions.</a:t>
            </a:r>
          </a:p>
          <a:p>
            <a:endParaRPr lang="en-GB" dirty="0"/>
          </a:p>
          <a:p>
            <a:endParaRPr lang="en-BE" dirty="0"/>
          </a:p>
        </p:txBody>
      </p:sp>
      <p:sp>
        <p:nvSpPr>
          <p:cNvPr id="6" name="Slide Image Placeholder 5">
            <a:extLst>
              <a:ext uri="{FF2B5EF4-FFF2-40B4-BE49-F238E27FC236}">
                <a16:creationId xmlns:a16="http://schemas.microsoft.com/office/drawing/2014/main" id="{6F4CE8F5-D3EC-DE20-BE4B-47EF7CA73C7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DB121F7-330C-E5EE-B336-3B2EDB32CD9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extLst>
      <p:ext uri="{BB962C8B-B14F-4D97-AF65-F5344CB8AC3E}">
        <p14:creationId xmlns:p14="http://schemas.microsoft.com/office/powerpoint/2010/main" val="2500196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1 DURÉE : 0h30</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EXPLICATION</a:t>
            </a:r>
          </a:p>
          <a:p>
            <a:r>
              <a:rPr lang="en-GB" i="1" dirty="0"/>
              <a:t>Nous commencerons ce module en examinant</a:t>
            </a:r>
          </a:p>
          <a:p>
            <a:pPr lvl="1"/>
            <a:r>
              <a:rPr lang="en-GB" i="1" dirty="0" err="1"/>
              <a:t>L’ordre</a:t>
            </a:r>
            <a:r>
              <a:rPr lang="en-GB" i="1" dirty="0"/>
              <a:t> du jour</a:t>
            </a:r>
          </a:p>
          <a:p>
            <a:pPr lvl="1"/>
            <a:r>
              <a:rPr lang="en-GB" i="1" dirty="0"/>
              <a:t>Les objectifs </a:t>
            </a:r>
          </a:p>
          <a:p>
            <a:pPr lvl="1"/>
            <a:r>
              <a:rPr lang="en-GB" i="1" dirty="0"/>
              <a:t>Un récapitulatif du module précédent</a:t>
            </a:r>
            <a:endParaRPr lang="en-BE" i="1" dirty="0"/>
          </a:p>
        </p:txBody>
      </p:sp>
      <p:sp>
        <p:nvSpPr>
          <p:cNvPr id="6" name="Slide Image Placeholder 5">
            <a:extLst>
              <a:ext uri="{FF2B5EF4-FFF2-40B4-BE49-F238E27FC236}">
                <a16:creationId xmlns:a16="http://schemas.microsoft.com/office/drawing/2014/main" id="{597E3766-E5BB-4F6D-8DDA-F37D9632647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5419693-FE77-E2C5-51FD-6400CEB88D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extLst>
      <p:ext uri="{BB962C8B-B14F-4D97-AF65-F5344CB8AC3E}">
        <p14:creationId xmlns:p14="http://schemas.microsoft.com/office/powerpoint/2010/main" val="40456369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Les autres conditions pour favoriser la participation significative de l'enfant sont les suivantes :</a:t>
            </a:r>
          </a:p>
          <a:p>
            <a:pPr lvl="1"/>
            <a:r>
              <a:rPr lang="en-GB" b="1" i="1" dirty="0"/>
              <a:t>Volontaire</a:t>
            </a:r>
          </a:p>
          <a:p>
            <a:pPr lvl="2"/>
            <a:r>
              <a:rPr lang="en-GB" i="1" dirty="0"/>
              <a:t>La participation doit toujours être volontaire et se faire avec le consentement éclairé des enfants et de leurs parents/responsables. </a:t>
            </a:r>
          </a:p>
          <a:p>
            <a:pPr lvl="2"/>
            <a:r>
              <a:rPr lang="en-GB" i="1" dirty="0"/>
              <a:t>Lorsque les </a:t>
            </a:r>
            <a:r>
              <a:rPr lang="en-GB" i="1" dirty="0" err="1"/>
              <a:t>gestionnaire</a:t>
            </a:r>
            <a:r>
              <a:rPr lang="en-GB" i="1" dirty="0"/>
              <a:t> de </a:t>
            </a:r>
            <a:r>
              <a:rPr lang="en-GB" i="1" dirty="0" err="1"/>
              <a:t>cas</a:t>
            </a:r>
            <a:r>
              <a:rPr lang="en-GB" i="1" dirty="0"/>
              <a:t> n'ont pas de mandat légal pour gérer les cas, il n'est pas possible d'obliger les enfants et les familles à participer s'ils ne le souhaitent pas.</a:t>
            </a:r>
          </a:p>
          <a:p>
            <a:pPr lvl="1"/>
            <a:r>
              <a:rPr lang="en-GB" b="1" i="1" dirty="0"/>
              <a:t>Adapté à l'âge</a:t>
            </a:r>
          </a:p>
          <a:p>
            <a:pPr lvl="2"/>
            <a:r>
              <a:rPr lang="en-GB" i="1" dirty="0"/>
              <a:t>La communication, le niveau de participation et la prise de décision doivent être adaptés à l'âge et au stade de développement de l'enfant. </a:t>
            </a:r>
          </a:p>
          <a:p>
            <a:pPr lvl="2"/>
            <a:r>
              <a:rPr lang="en-GB" i="1" dirty="0"/>
              <a:t>Même les jeunes enfants peuvent participer à ce type de discussion, pour autant que le </a:t>
            </a:r>
            <a:r>
              <a:rPr lang="en-GB" i="1" dirty="0" err="1"/>
              <a:t>gestionnaire</a:t>
            </a:r>
            <a:r>
              <a:rPr lang="en-GB" i="1" dirty="0"/>
              <a:t> de </a:t>
            </a:r>
            <a:r>
              <a:rPr lang="en-GB" i="1" dirty="0" err="1"/>
              <a:t>cas</a:t>
            </a:r>
            <a:r>
              <a:rPr lang="en-GB" i="1" dirty="0"/>
              <a:t> adapte la communication (verbale, non verbale,...) à l'âge et au stade de développement de chaque enfant.</a:t>
            </a:r>
          </a:p>
          <a:p>
            <a:pPr lvl="1"/>
            <a:r>
              <a:rPr lang="en-GB" b="1" i="1" dirty="0"/>
              <a:t>Pris au sérieux</a:t>
            </a:r>
          </a:p>
          <a:p>
            <a:pPr lvl="2"/>
            <a:r>
              <a:rPr lang="en-GB" i="1" dirty="0"/>
              <a:t>L'enfant a besoin de savoir qu'il sera pris au sérieux, qu'il est entendu et qu'on l'écoutera. </a:t>
            </a:r>
          </a:p>
          <a:p>
            <a:pPr lvl="1"/>
            <a:r>
              <a:rPr lang="en-GB" b="1" i="1" dirty="0"/>
              <a:t>Être informé</a:t>
            </a:r>
          </a:p>
          <a:p>
            <a:pPr lvl="2"/>
            <a:r>
              <a:rPr lang="en-GB" i="1" dirty="0"/>
              <a:t>Si l'enfant a besoin d'informations supplémentaires sur les options disponibles, il doit recevoir les informations nécessaires qui l </a:t>
            </a:r>
            <a:r>
              <a:rPr lang="en-GB" i="1" dirty="0" err="1"/>
              <a:t>elui</a:t>
            </a:r>
            <a:r>
              <a:rPr lang="en-GB" i="1" dirty="0"/>
              <a:t> </a:t>
            </a:r>
            <a:r>
              <a:rPr lang="en-GB" i="1" dirty="0" err="1"/>
              <a:t>permettent</a:t>
            </a:r>
            <a:r>
              <a:rPr lang="en-GB" i="1" dirty="0"/>
              <a:t>.</a:t>
            </a:r>
            <a:endParaRPr lang="en-GB" dirty="0"/>
          </a:p>
          <a:p>
            <a:endParaRPr lang="en-BE" dirty="0"/>
          </a:p>
        </p:txBody>
      </p:sp>
      <p:sp>
        <p:nvSpPr>
          <p:cNvPr id="6" name="Slide Image Placeholder 5">
            <a:extLst>
              <a:ext uri="{FF2B5EF4-FFF2-40B4-BE49-F238E27FC236}">
                <a16:creationId xmlns:a16="http://schemas.microsoft.com/office/drawing/2014/main" id="{9AF5933E-A160-7EAE-422C-56E98F06C3C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49BE640-46C9-146D-12D7-0993AC4C547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570685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Les enfants sont plus en </a:t>
            </a:r>
            <a:r>
              <a:rPr lang="en-GB" i="1" dirty="0" err="1"/>
              <a:t>sécurité</a:t>
            </a:r>
            <a:r>
              <a:rPr lang="en-GB" i="1" dirty="0"/>
              <a:t> </a:t>
            </a:r>
            <a:r>
              <a:rPr lang="en-GB" i="1" dirty="0" err="1"/>
              <a:t>s’ils</a:t>
            </a:r>
            <a:r>
              <a:rPr lang="en-GB" i="1" dirty="0"/>
              <a:t> </a:t>
            </a:r>
            <a:r>
              <a:rPr lang="en-GB" i="1" dirty="0" err="1"/>
              <a:t>sont</a:t>
            </a:r>
            <a:r>
              <a:rPr lang="en-GB" i="1" dirty="0"/>
              <a:t> :</a:t>
            </a:r>
          </a:p>
          <a:p>
            <a:pPr lvl="1"/>
            <a:r>
              <a:rPr lang="en-GB" i="1" dirty="0"/>
              <a:t>Capables d'exprimer leurs sentiments et leurs opinions</a:t>
            </a:r>
          </a:p>
          <a:p>
            <a:pPr lvl="1"/>
            <a:r>
              <a:rPr lang="en-GB" i="1" dirty="0" err="1"/>
              <a:t>Ecoutés</a:t>
            </a:r>
            <a:r>
              <a:rPr lang="en-GB" i="1" dirty="0"/>
              <a:t> par les adultes de leur entourage, surtout lorsqu'il s'agit de questions qui les concernent.</a:t>
            </a:r>
          </a:p>
          <a:p>
            <a:r>
              <a:rPr lang="en-GB" i="1" dirty="0"/>
              <a:t>Si les enfants ont peur d'en parler à un adulte, le risque est plus grand qu'ils continuent d'être en danger et qu'ils ne reçoivent pas l'aide dont ils ont besoin. </a:t>
            </a:r>
          </a:p>
          <a:p>
            <a:r>
              <a:rPr lang="en-GB" i="1" dirty="0"/>
              <a:t>Si les enfants ne sont pas invités ou autorisés à exprimer leurs émotions, il est moins probable que quelqu'un se rende compte que quelque chose ne va pas. </a:t>
            </a:r>
          </a:p>
          <a:p>
            <a:r>
              <a:rPr lang="en-GB" i="1" dirty="0"/>
              <a:t>Les enfants qui sont capables de se forger leur propre opinion ont le droit d'exprimer librement leur point de vue sur toutes les questions qui affectent leur vie.</a:t>
            </a:r>
          </a:p>
          <a:p>
            <a:r>
              <a:rPr lang="en-GB" i="1" dirty="0"/>
              <a:t>Il convient de donner du poids à leur opinion (dans quelle mesure celle-ci est prise en compte) en fonction de leur âge et de leur maturité.</a:t>
            </a:r>
          </a:p>
          <a:p>
            <a:r>
              <a:rPr lang="en-GB" i="1" dirty="0"/>
              <a:t>Quelqu'un a-t-il des questions ou des précisions à apporter ?</a:t>
            </a:r>
          </a:p>
          <a:p>
            <a:endParaRPr lang="en-BE" dirty="0"/>
          </a:p>
        </p:txBody>
      </p:sp>
      <p:sp>
        <p:nvSpPr>
          <p:cNvPr id="6" name="Slide Image Placeholder 5">
            <a:extLst>
              <a:ext uri="{FF2B5EF4-FFF2-40B4-BE49-F238E27FC236}">
                <a16:creationId xmlns:a16="http://schemas.microsoft.com/office/drawing/2014/main" id="{4C50DFEA-A22B-890E-7466-60E0C568C3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9E98037-AF3B-C6A3-8BD1-B62EA2F42E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33182952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L'autonomisation signifie :</a:t>
            </a:r>
          </a:p>
          <a:p>
            <a:pPr lvl="1"/>
            <a:r>
              <a:rPr lang="en-GB" i="1" dirty="0"/>
              <a:t>Donner du pouvoir à quelqu'un, </a:t>
            </a:r>
          </a:p>
          <a:p>
            <a:pPr lvl="1"/>
            <a:r>
              <a:rPr lang="en-GB" i="1" dirty="0"/>
              <a:t>Les </a:t>
            </a:r>
            <a:r>
              <a:rPr lang="en-GB" i="1" dirty="0" err="1"/>
              <a:t>pousser</a:t>
            </a:r>
            <a:r>
              <a:rPr lang="en-GB" i="1" dirty="0"/>
              <a:t> à se sentir plus forts, </a:t>
            </a:r>
          </a:p>
          <a:p>
            <a:pPr lvl="1"/>
            <a:r>
              <a:rPr lang="en-GB" i="1" dirty="0"/>
              <a:t>Les rendre plus confiants </a:t>
            </a:r>
          </a:p>
          <a:p>
            <a:pPr lvl="1"/>
            <a:r>
              <a:rPr lang="en-GB" i="1" dirty="0"/>
              <a:t>Leur donner le sentiment d'avoir le contrôle</a:t>
            </a:r>
          </a:p>
          <a:p>
            <a:r>
              <a:rPr lang="en-GB" i="1" dirty="0"/>
              <a:t>Un </a:t>
            </a:r>
            <a:r>
              <a:rPr lang="en-GB" i="1" dirty="0" err="1"/>
              <a:t>gestionnaire</a:t>
            </a:r>
            <a:r>
              <a:rPr lang="en-GB" i="1" dirty="0"/>
              <a:t> de </a:t>
            </a:r>
            <a:r>
              <a:rPr lang="en-GB" i="1" dirty="0" err="1"/>
              <a:t>cas</a:t>
            </a:r>
            <a:r>
              <a:rPr lang="en-GB" i="1" dirty="0"/>
              <a:t> doit aborder les contacts avec un enfant, un parent ou une personne en charge de l'enfant de manière à les rendre autonomes.</a:t>
            </a:r>
          </a:p>
          <a:p>
            <a:pPr lvl="1"/>
            <a:r>
              <a:rPr lang="en-GB" i="1" dirty="0"/>
              <a:t>Permettre à une personne de prendre ses propres décisions lui donne le sentiment de mieux maîtriser la situation.</a:t>
            </a:r>
          </a:p>
          <a:p>
            <a:pPr lvl="1"/>
            <a:r>
              <a:rPr lang="en-GB" i="1" dirty="0"/>
              <a:t>Les affirmations positives peuvent rendre une personne plus confiante.</a:t>
            </a:r>
          </a:p>
          <a:p>
            <a:r>
              <a:rPr lang="en-GB" dirty="0"/>
              <a:t>Donnez des exemples d'actions de responsabilisation </a:t>
            </a:r>
            <a:r>
              <a:rPr lang="en-GB" dirty="0" err="1"/>
              <a:t>qu'un</a:t>
            </a:r>
            <a:r>
              <a:rPr lang="en-GB" dirty="0"/>
              <a:t> </a:t>
            </a:r>
            <a:r>
              <a:rPr lang="en-GB" dirty="0" err="1"/>
              <a:t>gestionnaire</a:t>
            </a:r>
            <a:r>
              <a:rPr lang="en-GB" dirty="0"/>
              <a:t> de </a:t>
            </a:r>
            <a:r>
              <a:rPr lang="en-GB" dirty="0" err="1"/>
              <a:t>cas</a:t>
            </a:r>
            <a:r>
              <a:rPr lang="en-GB" dirty="0"/>
              <a:t> peut entreprendre ou utilisez les éléments suivants :</a:t>
            </a:r>
          </a:p>
          <a:p>
            <a:pPr lvl="1"/>
            <a:r>
              <a:rPr lang="en-GB" dirty="0"/>
              <a:t>Élaborer un plan d'action avec l'enfant et lui demander ce qui, à son avis, pourrait le rassurer.</a:t>
            </a:r>
          </a:p>
          <a:p>
            <a:pPr lvl="1"/>
            <a:r>
              <a:rPr lang="en-GB" dirty="0"/>
              <a:t>Dire à un enfant qu'il a très bien géré la situation difficile.</a:t>
            </a:r>
          </a:p>
          <a:p>
            <a:endParaRPr lang="en-GB" dirty="0"/>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4F844D79-CD6F-3FA6-A0CC-B70846F49EF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8F89BB2-7E15-6250-5C82-74A2E246BB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extLst>
      <p:ext uri="{BB962C8B-B14F-4D97-AF65-F5344CB8AC3E}">
        <p14:creationId xmlns:p14="http://schemas.microsoft.com/office/powerpoint/2010/main" val="7644649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L'approche basée sur les forces signifie : </a:t>
            </a:r>
          </a:p>
          <a:p>
            <a:pPr lvl="1"/>
            <a:r>
              <a:rPr lang="en-GB" i="1" dirty="0"/>
              <a:t>Identifier et reconnaître les points forts d'un enfant </a:t>
            </a:r>
          </a:p>
          <a:p>
            <a:pPr lvl="1"/>
            <a:r>
              <a:rPr lang="en-GB" i="1" dirty="0"/>
              <a:t>Utiliser les points forts de l'enfant pour résoudre les problèmes ou aborder les questions ou les préoccupations.</a:t>
            </a:r>
            <a:endParaRPr lang="en-CA" i="1" dirty="0"/>
          </a:p>
          <a:p>
            <a:r>
              <a:rPr lang="en-CA" i="1" dirty="0"/>
              <a:t>Les </a:t>
            </a:r>
            <a:r>
              <a:rPr lang="en-CA" i="1" dirty="0" err="1"/>
              <a:t>gestionnaire</a:t>
            </a:r>
            <a:r>
              <a:rPr lang="en-CA" i="1" dirty="0"/>
              <a:t> de </a:t>
            </a:r>
            <a:r>
              <a:rPr lang="en-CA" i="1" dirty="0" err="1"/>
              <a:t>cas</a:t>
            </a:r>
            <a:r>
              <a:rPr lang="en-CA" i="1" dirty="0"/>
              <a:t> peuvent obtenir des </a:t>
            </a:r>
            <a:r>
              <a:rPr lang="en-GB" i="1" dirty="0"/>
              <a:t>résultats en matière de protection de l'enfance (c'est-à-dire réduire le risque que l'enfant subisse un préjudice) non seulement en se concentrant sur les vulnérabilités et les problèmes de protection de l'enfance, mais aussi en s'appuyant sur les facteurs de protection.</a:t>
            </a:r>
          </a:p>
          <a:p>
            <a:pPr lvl="1"/>
            <a:r>
              <a:rPr lang="en-GB" i="1" dirty="0"/>
              <a:t>Les gens surmontent les défis en 1) utilisant leurs propres forces et 2) en comptant sur l'aide et le soutien des autres. </a:t>
            </a:r>
          </a:p>
          <a:p>
            <a:pPr lvl="1"/>
            <a:r>
              <a:rPr lang="en-GB" i="1" dirty="0"/>
              <a:t>Ces facteurs de protection aident les personnes à se rétablir et augmentent leur résilience.</a:t>
            </a:r>
          </a:p>
          <a:p>
            <a:pPr lvl="1"/>
            <a:r>
              <a:rPr lang="en-GB" i="1" dirty="0"/>
              <a:t>La résilience est la capacité de rebondir après des événements difficiles de la vie. </a:t>
            </a:r>
          </a:p>
        </p:txBody>
      </p:sp>
      <p:sp>
        <p:nvSpPr>
          <p:cNvPr id="6" name="Slide Image Placeholder 5">
            <a:extLst>
              <a:ext uri="{FF2B5EF4-FFF2-40B4-BE49-F238E27FC236}">
                <a16:creationId xmlns:a16="http://schemas.microsoft.com/office/drawing/2014/main" id="{E6CDE92D-C635-C3EC-FFCD-7A709B5592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58B144-7AC1-EBFA-9F50-76E62FC8FB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19550676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Les actions d'un </a:t>
            </a:r>
            <a:r>
              <a:rPr lang="en-GB" i="1" dirty="0" err="1"/>
              <a:t>gestionnaire</a:t>
            </a:r>
            <a:r>
              <a:rPr lang="en-GB" i="1" dirty="0"/>
              <a:t> de </a:t>
            </a:r>
            <a:r>
              <a:rPr lang="en-GB" i="1" dirty="0" err="1"/>
              <a:t>cas</a:t>
            </a:r>
            <a:r>
              <a:rPr lang="en-GB" i="1" dirty="0"/>
              <a:t> et chaque étape du processus doivent être guidées par l'intérêt supérieur de l'enfant. </a:t>
            </a:r>
          </a:p>
          <a:p>
            <a:r>
              <a:rPr lang="en-GB" i="1" dirty="0"/>
              <a:t>Toutes les actions </a:t>
            </a:r>
            <a:r>
              <a:rPr lang="en-GB" i="1" dirty="0" err="1"/>
              <a:t>qu'un</a:t>
            </a:r>
            <a:r>
              <a:rPr lang="en-GB" i="1" dirty="0"/>
              <a:t> </a:t>
            </a:r>
            <a:r>
              <a:rPr lang="en-GB" i="1" dirty="0" err="1"/>
              <a:t>gestionnaire</a:t>
            </a:r>
            <a:r>
              <a:rPr lang="en-GB" i="1" dirty="0"/>
              <a:t> de </a:t>
            </a:r>
            <a:r>
              <a:rPr lang="en-GB" i="1" dirty="0" err="1"/>
              <a:t>cas</a:t>
            </a:r>
            <a:r>
              <a:rPr lang="en-GB" i="1" dirty="0"/>
              <a:t> entreprend doivent garantir :</a:t>
            </a:r>
          </a:p>
          <a:p>
            <a:pPr lvl="1"/>
            <a:r>
              <a:rPr lang="en-GB" i="1" dirty="0"/>
              <a:t>Les droits de l'enfant à la sécurité, au développement continu </a:t>
            </a:r>
          </a:p>
          <a:p>
            <a:pPr lvl="1"/>
            <a:r>
              <a:rPr lang="en-GB" i="1" dirty="0"/>
              <a:t>Le bien-être de l'enfant n'est pas lésé ou compromis.</a:t>
            </a:r>
          </a:p>
          <a:p>
            <a:r>
              <a:rPr lang="en-GB" i="1" dirty="0"/>
              <a:t>Les </a:t>
            </a:r>
            <a:r>
              <a:rPr lang="en-GB" i="1" dirty="0" err="1"/>
              <a:t>gestionnaire</a:t>
            </a:r>
            <a:r>
              <a:rPr lang="en-GB" i="1" dirty="0"/>
              <a:t> de </a:t>
            </a:r>
            <a:r>
              <a:rPr lang="en-GB" i="1" dirty="0" err="1"/>
              <a:t>cas</a:t>
            </a:r>
            <a:r>
              <a:rPr lang="en-GB" i="1" dirty="0"/>
              <a:t> et leurs superviseurs doivent constamment :</a:t>
            </a:r>
          </a:p>
          <a:p>
            <a:pPr lvl="1"/>
            <a:r>
              <a:rPr lang="en-GB" i="1" dirty="0"/>
              <a:t>Evaluer les risques et les ressources de l'enfant et de son environnement</a:t>
            </a:r>
          </a:p>
          <a:p>
            <a:pPr lvl="1"/>
            <a:r>
              <a:rPr lang="en-GB" i="1" dirty="0"/>
              <a:t>Évaluer les conséquences positives et négatives des actions </a:t>
            </a:r>
          </a:p>
          <a:p>
            <a:pPr lvl="1"/>
            <a:r>
              <a:rPr lang="en-GB" i="1" dirty="0"/>
              <a:t>Discutez-en avec l'enfant et les personnes qui s'en occupent lorsque vous prenez des décisions.</a:t>
            </a:r>
          </a:p>
        </p:txBody>
      </p:sp>
      <p:sp>
        <p:nvSpPr>
          <p:cNvPr id="6" name="Slide Image Placeholder 5">
            <a:extLst>
              <a:ext uri="{FF2B5EF4-FFF2-40B4-BE49-F238E27FC236}">
                <a16:creationId xmlns:a16="http://schemas.microsoft.com/office/drawing/2014/main" id="{CFA93671-9A47-2E8F-0A63-BAC38E3FAA1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899925F-39AC-0D56-1F2B-0C253E628D3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extLst>
      <p:ext uri="{BB962C8B-B14F-4D97-AF65-F5344CB8AC3E}">
        <p14:creationId xmlns:p14="http://schemas.microsoft.com/office/powerpoint/2010/main" val="42334402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Nous avons discuté de la manière d'aborder la gestion des cas </a:t>
            </a:r>
          </a:p>
          <a:p>
            <a:r>
              <a:rPr lang="en-GB" i="1" dirty="0"/>
              <a:t>Nous allons maintenant examiner le processus de gestion des cas.</a:t>
            </a:r>
          </a:p>
          <a:p>
            <a:r>
              <a:rPr lang="en-GB" dirty="0"/>
              <a:t>Présenter la diapositive</a:t>
            </a:r>
          </a:p>
          <a:p>
            <a:r>
              <a:rPr lang="en-GB" i="1" dirty="0"/>
              <a:t>La gestion de cas n'est presque jamais un processus direct ou linéaire.</a:t>
            </a:r>
          </a:p>
          <a:p>
            <a:pPr lvl="1"/>
            <a:r>
              <a:rPr lang="en-GB" i="1" dirty="0"/>
              <a:t>La réalité des enfants en danger ou risquant de l'être est souvent très complexe. </a:t>
            </a:r>
          </a:p>
          <a:p>
            <a:pPr lvl="1"/>
            <a:r>
              <a:rPr lang="en-GB" i="1" dirty="0"/>
              <a:t>Les </a:t>
            </a:r>
            <a:r>
              <a:rPr lang="en-GB" i="1" dirty="0" err="1"/>
              <a:t>gestionnaire</a:t>
            </a:r>
            <a:r>
              <a:rPr lang="en-GB" i="1" dirty="0"/>
              <a:t> de </a:t>
            </a:r>
            <a:r>
              <a:rPr lang="en-GB" i="1" dirty="0" err="1"/>
              <a:t>cas</a:t>
            </a:r>
            <a:r>
              <a:rPr lang="en-GB" i="1" dirty="0"/>
              <a:t> doivent rester flexibles pour adapter les services aux besoins. </a:t>
            </a:r>
          </a:p>
          <a:p>
            <a:r>
              <a:rPr lang="en-GB" i="1" dirty="0"/>
              <a:t>Exemples :</a:t>
            </a:r>
          </a:p>
          <a:p>
            <a:pPr lvl="1"/>
            <a:r>
              <a:rPr lang="en-GB" i="1" dirty="0"/>
              <a:t>Un </a:t>
            </a:r>
            <a:r>
              <a:rPr lang="en-GB" i="1" dirty="0" err="1"/>
              <a:t>gestionnaire</a:t>
            </a:r>
            <a:r>
              <a:rPr lang="en-GB" i="1" dirty="0"/>
              <a:t> de </a:t>
            </a:r>
            <a:r>
              <a:rPr lang="en-GB" i="1" dirty="0" err="1"/>
              <a:t>cas</a:t>
            </a:r>
            <a:r>
              <a:rPr lang="en-GB" i="1" dirty="0"/>
              <a:t> peut assurer un suivi tout en planifiant une évaluation.</a:t>
            </a:r>
          </a:p>
          <a:p>
            <a:pPr lvl="1"/>
            <a:r>
              <a:rPr lang="en-GB" i="1" dirty="0"/>
              <a:t>Un </a:t>
            </a:r>
            <a:r>
              <a:rPr lang="en-GB" i="1" dirty="0" err="1"/>
              <a:t>gestionnaire</a:t>
            </a:r>
            <a:r>
              <a:rPr lang="en-GB" i="1" dirty="0"/>
              <a:t> de </a:t>
            </a:r>
            <a:r>
              <a:rPr lang="en-GB" i="1" dirty="0" err="1"/>
              <a:t>cas</a:t>
            </a:r>
            <a:r>
              <a:rPr lang="en-GB" i="1" dirty="0"/>
              <a:t> peut modifier le plan d'action si la situation de l'enfant a changé.</a:t>
            </a:r>
          </a:p>
          <a:p>
            <a:pPr lvl="1"/>
            <a:r>
              <a:rPr lang="en-GB" i="1" dirty="0"/>
              <a:t>Il se peut que certaines étapes doivent être répétées plusieurs fois avant de clore un dossier.</a:t>
            </a:r>
          </a:p>
          <a:p>
            <a:r>
              <a:rPr lang="en-GB" i="1" dirty="0"/>
              <a:t>Quelqu'un a-t-il des questions ?</a:t>
            </a:r>
          </a:p>
        </p:txBody>
      </p:sp>
      <p:sp>
        <p:nvSpPr>
          <p:cNvPr id="6" name="Slide Image Placeholder 5">
            <a:extLst>
              <a:ext uri="{FF2B5EF4-FFF2-40B4-BE49-F238E27FC236}">
                <a16:creationId xmlns:a16="http://schemas.microsoft.com/office/drawing/2014/main" id="{C6BC1750-9CD2-AC5C-3969-D28DD7815D4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0C52602-5F78-C9BC-F3E3-6A80C41C985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17937233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Guidez les participants vers la </a:t>
            </a:r>
            <a:r>
              <a:rPr lang="en-GB" b="1" dirty="0"/>
              <a:t>page 27 du manuel : Étapes de la gestion de cas</a:t>
            </a:r>
          </a:p>
          <a:p>
            <a:r>
              <a:rPr lang="en-GB" dirty="0"/>
              <a:t>Demandez à un volontaire de lire l'explication de chaque étape de la gestion de cas.</a:t>
            </a:r>
          </a:p>
        </p:txBody>
      </p:sp>
      <p:sp>
        <p:nvSpPr>
          <p:cNvPr id="6" name="Slide Image Placeholder 5">
            <a:extLst>
              <a:ext uri="{FF2B5EF4-FFF2-40B4-BE49-F238E27FC236}">
                <a16:creationId xmlns:a16="http://schemas.microsoft.com/office/drawing/2014/main" id="{F7E92E19-D20B-8E06-9B15-0FE6740D49E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74609B1-B237-C1D9-592A-2D52903337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12144923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TRAVAIL EN PARTENARIAT (10 minutes)</a:t>
            </a:r>
          </a:p>
          <a:p>
            <a:r>
              <a:rPr lang="en-GB" dirty="0"/>
              <a:t>Guidez les participants vers les </a:t>
            </a:r>
            <a:r>
              <a:rPr lang="en-GB" b="1" dirty="0"/>
              <a:t>pages 28 à 32 du cahier d'exercices : L'histoire d'Asha</a:t>
            </a:r>
          </a:p>
          <a:p>
            <a:r>
              <a:rPr lang="en-GB" dirty="0"/>
              <a:t>Répartissez les participants en binômes</a:t>
            </a:r>
          </a:p>
          <a:p>
            <a:r>
              <a:rPr lang="en-GB" i="1" dirty="0"/>
              <a:t>Avec votre partenaire :</a:t>
            </a:r>
          </a:p>
          <a:p>
            <a:pPr lvl="1"/>
            <a:r>
              <a:rPr lang="en-GB" i="1" dirty="0"/>
              <a:t>Lire les différentes parties de l'histoire sur le cas d'Asha </a:t>
            </a:r>
          </a:p>
          <a:p>
            <a:pPr lvl="1"/>
            <a:r>
              <a:rPr lang="en-GB" i="1" dirty="0"/>
              <a:t>Notez l'étape de gestion du cas correspondante</a:t>
            </a:r>
          </a:p>
          <a:p>
            <a:r>
              <a:rPr lang="en-GB" dirty="0"/>
              <a:t>Donnez 10 minutes aux participants pour compléter </a:t>
            </a:r>
          </a:p>
          <a:p>
            <a:r>
              <a:rPr lang="en-GB" dirty="0"/>
              <a:t>Donnez aux participants un avertissement d'une minute</a:t>
            </a:r>
          </a:p>
          <a:p>
            <a:pPr marL="0" indent="0">
              <a:buNone/>
            </a:pPr>
            <a:endParaRPr lang="en-GB" dirty="0"/>
          </a:p>
          <a:p>
            <a:pPr marL="0" indent="0">
              <a:buNone/>
            </a:pPr>
            <a:r>
              <a:rPr lang="en-GB" b="1" dirty="0"/>
              <a:t>DISCUSSION PLÉNIÈRE (20 minutes)</a:t>
            </a:r>
          </a:p>
          <a:p>
            <a:r>
              <a:rPr lang="en-GB" dirty="0"/>
              <a:t>Demandez à des volontaires de lire la première partie de l'histoire d'Asha et de dire de quelle étape il s'agit selon eux et pourquoi.</a:t>
            </a:r>
          </a:p>
          <a:p>
            <a:r>
              <a:rPr lang="en-GB" dirty="0"/>
              <a:t>Continuez jusqu'à ce que tous les fragments soient discutés. </a:t>
            </a:r>
          </a:p>
          <a:p>
            <a:r>
              <a:rPr lang="en-GB" dirty="0"/>
              <a:t>Complétez avec les réponses ci-dessous</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RÉPONSES</a:t>
            </a:r>
          </a:p>
          <a:p>
            <a:r>
              <a:rPr lang="en-GB" dirty="0"/>
              <a:t>Scène 1 : Suivi et révision</a:t>
            </a:r>
          </a:p>
          <a:p>
            <a:r>
              <a:rPr lang="en-GB" dirty="0"/>
              <a:t>Scène 2 : Mise en œuvre</a:t>
            </a:r>
          </a:p>
          <a:p>
            <a:r>
              <a:rPr lang="en-GB" dirty="0"/>
              <a:t>Scène 3 : Planification du cas</a:t>
            </a:r>
          </a:p>
          <a:p>
            <a:r>
              <a:rPr lang="en-GB" dirty="0"/>
              <a:t>Scène 4 : Évaluation</a:t>
            </a:r>
          </a:p>
          <a:p>
            <a:r>
              <a:rPr lang="en-GB" dirty="0"/>
              <a:t>Scène 5 : Identification et enregistrement</a:t>
            </a:r>
          </a:p>
          <a:p>
            <a:r>
              <a:rPr lang="en-GB" dirty="0"/>
              <a:t>Scène 6 : Évaluation</a:t>
            </a:r>
          </a:p>
          <a:p>
            <a:r>
              <a:rPr lang="en-GB" dirty="0"/>
              <a:t>Scène 7 : Suivi et révision</a:t>
            </a:r>
          </a:p>
          <a:p>
            <a:r>
              <a:rPr lang="en-GB" dirty="0"/>
              <a:t>Scène 8 : Clôture de l'affaire</a:t>
            </a:r>
          </a:p>
          <a:p>
            <a:r>
              <a:rPr lang="en-GB" dirty="0"/>
              <a:t>Scène 9 : Planification de l'affaire</a:t>
            </a:r>
          </a:p>
          <a:p>
            <a:r>
              <a:rPr lang="en-GB" dirty="0"/>
              <a:t>Scène 10 : Mise en œuvre</a:t>
            </a:r>
          </a:p>
        </p:txBody>
      </p:sp>
      <p:sp>
        <p:nvSpPr>
          <p:cNvPr id="6" name="Slide Image Placeholder 5">
            <a:extLst>
              <a:ext uri="{FF2B5EF4-FFF2-40B4-BE49-F238E27FC236}">
                <a16:creationId xmlns:a16="http://schemas.microsoft.com/office/drawing/2014/main" id="{9400FDD1-8D14-A661-BE6A-D341C915476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D3F320A-89A1-4E13-6BDA-FAE79B4C0F3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extLst>
      <p:ext uri="{BB962C8B-B14F-4D97-AF65-F5344CB8AC3E}">
        <p14:creationId xmlns:p14="http://schemas.microsoft.com/office/powerpoint/2010/main" val="25058351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TRAVAIL EN PARTENARIAT (15 minutes)</a:t>
            </a:r>
          </a:p>
          <a:p>
            <a:r>
              <a:rPr lang="en-GB" i="1" dirty="0"/>
              <a:t>Nous allons maintenant compléter l'exercice en classant toutes les étapes du cas d'Asha par ordre chronologique. </a:t>
            </a:r>
          </a:p>
          <a:p>
            <a:r>
              <a:rPr lang="en-GB" dirty="0"/>
              <a:t>Guidez les participants vers la </a:t>
            </a:r>
            <a:r>
              <a:rPr lang="en-GB" b="1" dirty="0"/>
              <a:t>page 33 du manuel : L'histoire d'Asha - Ordre chronologique</a:t>
            </a:r>
          </a:p>
          <a:p>
            <a:r>
              <a:rPr lang="en-GB" i="1" dirty="0"/>
              <a:t>Avec votre partenaire :</a:t>
            </a:r>
          </a:p>
          <a:p>
            <a:pPr lvl="1"/>
            <a:r>
              <a:rPr lang="en-GB" i="1" dirty="0"/>
              <a:t>Discutez de l'ordre chronologique</a:t>
            </a:r>
          </a:p>
          <a:p>
            <a:pPr lvl="1"/>
            <a:r>
              <a:rPr lang="en-GB" i="1" dirty="0"/>
              <a:t>Notez-les dans votre cahier d'exercices</a:t>
            </a:r>
          </a:p>
          <a:p>
            <a:r>
              <a:rPr lang="en-GB" dirty="0"/>
              <a:t>Donnez 10 minutes aux participants pour compléter </a:t>
            </a:r>
          </a:p>
          <a:p>
            <a:r>
              <a:rPr lang="en-GB" dirty="0"/>
              <a:t>Donnez aux participants un avertissement d'une minute</a:t>
            </a:r>
          </a:p>
          <a:p>
            <a:pPr marL="0" indent="0">
              <a:buNone/>
            </a:pPr>
            <a:endParaRPr lang="en-GB" dirty="0"/>
          </a:p>
          <a:p>
            <a:pPr marL="0" indent="0">
              <a:buNone/>
            </a:pPr>
            <a:r>
              <a:rPr lang="en-GB" b="1" dirty="0"/>
              <a:t>DISCUSSION PLÉNIÈRE</a:t>
            </a:r>
          </a:p>
          <a:p>
            <a:r>
              <a:rPr lang="en-GB" dirty="0"/>
              <a:t>Demandez à un volontaire de lire leur ordre chronologique.</a:t>
            </a:r>
          </a:p>
          <a:p>
            <a:r>
              <a:rPr lang="en-GB" dirty="0"/>
              <a:t>Guidez une courte discussion si nécessaire</a:t>
            </a:r>
          </a:p>
          <a:p>
            <a:r>
              <a:rPr lang="en-GB" dirty="0"/>
              <a:t>Complétez avec les réponses ci-dessous</a:t>
            </a:r>
          </a:p>
          <a:p>
            <a:pPr marL="0" indent="0">
              <a:buNone/>
            </a:pPr>
            <a:r>
              <a:rPr lang="en-GB" dirty="0"/>
              <a:t>______________________________________________________________________________</a:t>
            </a:r>
          </a:p>
          <a:p>
            <a:endParaRPr lang="en-GB" dirty="0"/>
          </a:p>
          <a:p>
            <a:pPr marL="0" indent="0">
              <a:buNone/>
            </a:pPr>
            <a:r>
              <a:rPr lang="en-GB" b="1" dirty="0"/>
              <a:t>RÉPONSES</a:t>
            </a:r>
          </a:p>
          <a:p>
            <a:pPr marL="228600" indent="-228600">
              <a:buFont typeface="+mj-lt"/>
              <a:buAutoNum type="arabicPeriod"/>
            </a:pPr>
            <a:r>
              <a:rPr lang="en-GB" dirty="0"/>
              <a:t>Scène 5 : Identification et enregistrement</a:t>
            </a:r>
          </a:p>
          <a:p>
            <a:pPr marL="228600" indent="-228600">
              <a:buFont typeface="+mj-lt"/>
              <a:buAutoNum type="arabicPeriod"/>
            </a:pPr>
            <a:r>
              <a:rPr lang="en-GB" dirty="0"/>
              <a:t>Scène 6 : Évaluation </a:t>
            </a:r>
          </a:p>
          <a:p>
            <a:pPr marL="228600" indent="-228600">
              <a:buFont typeface="+mj-lt"/>
              <a:buAutoNum type="arabicPeriod"/>
            </a:pPr>
            <a:r>
              <a:rPr lang="en-GB" dirty="0"/>
              <a:t>Scène 9 : Planification de l'affaire </a:t>
            </a:r>
          </a:p>
          <a:p>
            <a:pPr marL="228600" indent="-228600">
              <a:buFont typeface="+mj-lt"/>
              <a:buAutoNum type="arabicPeriod"/>
            </a:pPr>
            <a:r>
              <a:rPr lang="en-GB" dirty="0"/>
              <a:t>Scène 10 : Mise en œuvre </a:t>
            </a:r>
          </a:p>
          <a:p>
            <a:pPr marL="228600" indent="-228600">
              <a:buFont typeface="+mj-lt"/>
              <a:buAutoNum type="arabicPeriod"/>
            </a:pPr>
            <a:r>
              <a:rPr lang="en-GB" dirty="0"/>
              <a:t>Scène 1 : Suivi et révision :</a:t>
            </a:r>
          </a:p>
          <a:p>
            <a:pPr marL="228600" indent="-228600">
              <a:buFont typeface="+mj-lt"/>
              <a:buAutoNum type="arabicPeriod"/>
            </a:pPr>
            <a:r>
              <a:rPr lang="en-GB" dirty="0"/>
              <a:t>Scène 4 : Mise à jour de l'évaluation</a:t>
            </a:r>
          </a:p>
          <a:p>
            <a:pPr marL="228600" indent="-228600">
              <a:buFont typeface="+mj-lt"/>
              <a:buAutoNum type="arabicPeriod"/>
            </a:pPr>
            <a:r>
              <a:rPr lang="en-GB" dirty="0"/>
              <a:t>Scène 3 : Mise à jour de la planification du cas</a:t>
            </a:r>
          </a:p>
          <a:p>
            <a:pPr marL="228600" indent="-228600">
              <a:buFont typeface="+mj-lt"/>
              <a:buAutoNum type="arabicPeriod"/>
            </a:pPr>
            <a:r>
              <a:rPr lang="en-GB" dirty="0"/>
              <a:t>Scène 2 : Mise à jour de la mise en œuvre</a:t>
            </a:r>
          </a:p>
          <a:p>
            <a:pPr marL="228600" indent="-228600">
              <a:buFont typeface="+mj-lt"/>
              <a:buAutoNum type="arabicPeriod"/>
            </a:pPr>
            <a:r>
              <a:rPr lang="en-GB" dirty="0"/>
              <a:t>Scène 7 : Suivi et mise à jour du bilan</a:t>
            </a:r>
          </a:p>
          <a:p>
            <a:pPr marL="228600" indent="-228600">
              <a:buFont typeface="+mj-lt"/>
              <a:buAutoNum type="arabicPeriod"/>
            </a:pPr>
            <a:r>
              <a:rPr lang="en-GB" dirty="0"/>
              <a:t>Scène 8 : Clôture de l'affaire</a:t>
            </a:r>
          </a:p>
          <a:p>
            <a:endParaRPr lang="en-GB" dirty="0"/>
          </a:p>
        </p:txBody>
      </p:sp>
      <p:sp>
        <p:nvSpPr>
          <p:cNvPr id="6" name="Slide Image Placeholder 5">
            <a:extLst>
              <a:ext uri="{FF2B5EF4-FFF2-40B4-BE49-F238E27FC236}">
                <a16:creationId xmlns:a16="http://schemas.microsoft.com/office/drawing/2014/main" id="{536C4DA8-1CEC-D736-CD72-27F828D8A71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FFC4F5D-91C7-D4F7-31D0-B2B9344368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extLst>
      <p:ext uri="{BB962C8B-B14F-4D97-AF65-F5344CB8AC3E}">
        <p14:creationId xmlns:p14="http://schemas.microsoft.com/office/powerpoint/2010/main" val="34583844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 (10 minutes)</a:t>
            </a:r>
          </a:p>
          <a:p>
            <a:r>
              <a:rPr lang="en-GB" i="1" dirty="0"/>
              <a:t>Les scènes 2 et 6 font toutes deux référence à l'étape de gestion de cas de l'évaluation.</a:t>
            </a:r>
          </a:p>
          <a:p>
            <a:r>
              <a:rPr lang="en-GB" i="1" dirty="0" err="1"/>
              <a:t>Pourquoi</a:t>
            </a:r>
            <a:r>
              <a:rPr lang="en-GB" i="1" dirty="0"/>
              <a:t> </a:t>
            </a:r>
            <a:r>
              <a:rPr lang="en-GB" i="1" dirty="0" err="1"/>
              <a:t>l'gestionnaire</a:t>
            </a:r>
            <a:r>
              <a:rPr lang="en-GB" i="1" dirty="0"/>
              <a:t> de </a:t>
            </a:r>
            <a:r>
              <a:rPr lang="en-GB" i="1" dirty="0" err="1"/>
              <a:t>cas</a:t>
            </a:r>
            <a:r>
              <a:rPr lang="en-GB" i="1" dirty="0"/>
              <a:t> d'Asha a-t-elle fait une évaluation deux fois ?</a:t>
            </a:r>
          </a:p>
          <a:p>
            <a:pPr lvl="1"/>
            <a:r>
              <a:rPr lang="en-GB" dirty="0"/>
              <a:t>Le </a:t>
            </a:r>
            <a:r>
              <a:rPr lang="en-GB" dirty="0" err="1"/>
              <a:t>gestionnaire</a:t>
            </a:r>
            <a:r>
              <a:rPr lang="en-GB" dirty="0"/>
              <a:t> de </a:t>
            </a:r>
            <a:r>
              <a:rPr lang="en-GB" dirty="0" err="1"/>
              <a:t>cas</a:t>
            </a:r>
            <a:r>
              <a:rPr lang="en-GB" dirty="0"/>
              <a:t> </a:t>
            </a:r>
            <a:r>
              <a:rPr lang="en-US" dirty="0"/>
              <a:t>a obtenu de nouvelles informations sur le risque accru de mariage précoce, y compris des détails sur le fait qu'elle est maintenant prête à se marier. </a:t>
            </a:r>
          </a:p>
          <a:p>
            <a:pPr lvl="1"/>
            <a:r>
              <a:rPr lang="en-US" dirty="0"/>
              <a:t>Un </a:t>
            </a:r>
            <a:r>
              <a:rPr lang="en-US" dirty="0" err="1"/>
              <a:t>gestionnaire</a:t>
            </a:r>
            <a:r>
              <a:rPr lang="en-US" dirty="0"/>
              <a:t> de </a:t>
            </a:r>
            <a:r>
              <a:rPr lang="en-US" dirty="0" err="1"/>
              <a:t>cas</a:t>
            </a:r>
            <a:r>
              <a:rPr lang="en-US" dirty="0"/>
              <a:t> doit toujours travailler à partir d'une évaluation et d'un plan d'action actualisés qui répondent aux besoins actuels de l'enfant. </a:t>
            </a:r>
          </a:p>
          <a:p>
            <a:pPr lvl="1"/>
            <a:r>
              <a:rPr lang="en-US" dirty="0"/>
              <a:t>Comme la situation a changé et qu'Asha court un risque accru, l'évaluation et le plan d'intervention doivent également être mis à jour pour refléter les changements de situation.</a:t>
            </a:r>
            <a:endParaRPr lang="en-BE" dirty="0"/>
          </a:p>
        </p:txBody>
      </p:sp>
      <p:sp>
        <p:nvSpPr>
          <p:cNvPr id="6" name="Slide Image Placeholder 5">
            <a:extLst>
              <a:ext uri="{FF2B5EF4-FFF2-40B4-BE49-F238E27FC236}">
                <a16:creationId xmlns:a16="http://schemas.microsoft.com/office/drawing/2014/main" id="{5D7C7A53-1E55-7570-032F-9441ED04631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2C9A045-9ED7-B26A-D8D3-A5B85364AB3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extLst>
      <p:ext uri="{BB962C8B-B14F-4D97-AF65-F5344CB8AC3E}">
        <p14:creationId xmlns:p14="http://schemas.microsoft.com/office/powerpoint/2010/main" val="3487906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Ce module jette les bases du reste de la formation.</a:t>
            </a:r>
          </a:p>
          <a:p>
            <a:pPr lvl="1"/>
            <a:r>
              <a:rPr lang="en-GB" i="1" dirty="0"/>
              <a:t>Le rôle de </a:t>
            </a:r>
            <a:r>
              <a:rPr lang="en-GB" i="1" dirty="0" err="1"/>
              <a:t>l'gestionnaire</a:t>
            </a:r>
            <a:r>
              <a:rPr lang="en-GB" i="1" dirty="0"/>
              <a:t> de </a:t>
            </a:r>
            <a:r>
              <a:rPr lang="en-GB" i="1" dirty="0" err="1"/>
              <a:t>cas</a:t>
            </a:r>
            <a:r>
              <a:rPr lang="en-GB" i="1" dirty="0"/>
              <a:t> </a:t>
            </a:r>
          </a:p>
          <a:p>
            <a:pPr lvl="1"/>
            <a:r>
              <a:rPr lang="en-GB" i="1" dirty="0"/>
              <a:t>Le processus de gestion des cas</a:t>
            </a:r>
            <a:endParaRPr lang="en-BE" i="1" dirty="0"/>
          </a:p>
        </p:txBody>
      </p:sp>
      <p:sp>
        <p:nvSpPr>
          <p:cNvPr id="6" name="Slide Image Placeholder 5">
            <a:extLst>
              <a:ext uri="{FF2B5EF4-FFF2-40B4-BE49-F238E27FC236}">
                <a16:creationId xmlns:a16="http://schemas.microsoft.com/office/drawing/2014/main" id="{547F0E07-6503-E9E9-BF85-B15BD117CF0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59F91CF-6C91-F440-9A6B-EEC0099AD7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extLst>
      <p:ext uri="{BB962C8B-B14F-4D97-AF65-F5344CB8AC3E}">
        <p14:creationId xmlns:p14="http://schemas.microsoft.com/office/powerpoint/2010/main" val="9646320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Est-ce que quelqu'un a des questions ou a besoin d'éclaircissements ?</a:t>
            </a:r>
          </a:p>
          <a:p>
            <a:r>
              <a:rPr lang="en-GB" i="1" dirty="0"/>
              <a:t>Dans la prochaine session, nous aborderons plus en détail le rôle de </a:t>
            </a:r>
            <a:r>
              <a:rPr lang="en-GB" i="1" dirty="0" err="1"/>
              <a:t>l'gestionnaire</a:t>
            </a:r>
            <a:r>
              <a:rPr lang="en-GB" i="1" dirty="0"/>
              <a:t> de </a:t>
            </a:r>
            <a:r>
              <a:rPr lang="en-GB" i="1" dirty="0" err="1"/>
              <a:t>cas</a:t>
            </a:r>
            <a:r>
              <a:rPr lang="en-GB" i="1" dirty="0"/>
              <a:t>.</a:t>
            </a:r>
          </a:p>
          <a:p>
            <a:endParaRPr lang="en-BE" dirty="0"/>
          </a:p>
        </p:txBody>
      </p:sp>
      <p:sp>
        <p:nvSpPr>
          <p:cNvPr id="6" name="Slide Image Placeholder 5">
            <a:extLst>
              <a:ext uri="{FF2B5EF4-FFF2-40B4-BE49-F238E27FC236}">
                <a16:creationId xmlns:a16="http://schemas.microsoft.com/office/drawing/2014/main" id="{B5F96093-AAA1-30DB-FA14-4BEDDB527E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7E170BB-247E-DAF0-9DAF-FD3FA031D40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2087692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DUREE : 1h</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EXPLICATION</a:t>
            </a:r>
          </a:p>
          <a:p>
            <a:r>
              <a:rPr lang="en-GB" i="1" dirty="0"/>
              <a:t>Dans cette session, nous discuterons du rôle d'un agent de protection de l'enfance. </a:t>
            </a:r>
          </a:p>
          <a:p>
            <a:pPr lvl="1"/>
            <a:r>
              <a:rPr lang="en-GB" i="1" dirty="0"/>
              <a:t>Comprendre les attentes du </a:t>
            </a:r>
            <a:r>
              <a:rPr lang="en-GB" i="1" dirty="0" err="1"/>
              <a:t>gestionnaire</a:t>
            </a:r>
            <a:r>
              <a:rPr lang="en-GB" i="1" dirty="0"/>
              <a:t> de </a:t>
            </a:r>
            <a:r>
              <a:rPr lang="en-GB" i="1" dirty="0" err="1"/>
              <a:t>cas</a:t>
            </a:r>
            <a:r>
              <a:rPr lang="en-GB" i="1" dirty="0"/>
              <a:t> permet de s'assurer que nous fournissons les meilleurs soins et le meilleur soutien possibles aux enfants et aux familles que nous servons.</a:t>
            </a:r>
          </a:p>
          <a:p>
            <a:pPr lvl="1"/>
            <a:r>
              <a:rPr lang="en-GB" i="1" dirty="0"/>
              <a:t>Connaître les fonctions de votre poste et maintenir des limites professionnelles vous aidera à mieux accomplir votre travail.</a:t>
            </a:r>
          </a:p>
          <a:p>
            <a:r>
              <a:rPr lang="en-GB" i="1" dirty="0"/>
              <a:t>Au cours de cette session, nous prendrons également le temps de réfléchir à nos expériences et perspectives personnelles.  </a:t>
            </a:r>
          </a:p>
          <a:p>
            <a:pPr lvl="1"/>
            <a:r>
              <a:rPr lang="en-GB" i="1" dirty="0"/>
              <a:t>Il est essentiel d'identifier les préjugés internes ou les expériences personnelles qui peuvent avoir un impact sur votre travail avec les enfants et les familles. </a:t>
            </a:r>
          </a:p>
        </p:txBody>
      </p:sp>
      <p:sp>
        <p:nvSpPr>
          <p:cNvPr id="6" name="Slide Image Placeholder 5">
            <a:extLst>
              <a:ext uri="{FF2B5EF4-FFF2-40B4-BE49-F238E27FC236}">
                <a16:creationId xmlns:a16="http://schemas.microsoft.com/office/drawing/2014/main" id="{8553643B-C24C-456B-8C1F-8452FA2601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ACF1125-7810-2944-2286-261C9135717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3494678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Les responsabilités et les tâches d'un </a:t>
            </a:r>
            <a:r>
              <a:rPr lang="en-GB" i="1" dirty="0" err="1"/>
              <a:t>gestionnaire</a:t>
            </a:r>
            <a:r>
              <a:rPr lang="en-GB" i="1" dirty="0"/>
              <a:t> de </a:t>
            </a:r>
            <a:r>
              <a:rPr lang="en-GB" i="1" dirty="0" err="1"/>
              <a:t>cas</a:t>
            </a:r>
            <a:r>
              <a:rPr lang="en-GB" i="1" dirty="0"/>
              <a:t> peuvent être divisées en trois fonctions principales : </a:t>
            </a:r>
          </a:p>
          <a:p>
            <a:pPr lvl="1"/>
            <a:r>
              <a:rPr lang="en-GB" i="1" dirty="0"/>
              <a:t>Fonction de soutien</a:t>
            </a:r>
          </a:p>
          <a:p>
            <a:pPr lvl="1"/>
            <a:r>
              <a:rPr lang="en-GB" i="1" dirty="0"/>
              <a:t>Fonction de coordination</a:t>
            </a:r>
          </a:p>
          <a:p>
            <a:pPr lvl="1"/>
            <a:r>
              <a:rPr lang="en-GB" i="1" dirty="0"/>
              <a:t>Fonction de gestion de l'information</a:t>
            </a:r>
            <a:endParaRPr lang="en-BE" dirty="0"/>
          </a:p>
        </p:txBody>
      </p:sp>
      <p:sp>
        <p:nvSpPr>
          <p:cNvPr id="6" name="Slide Image Placeholder 5">
            <a:extLst>
              <a:ext uri="{FF2B5EF4-FFF2-40B4-BE49-F238E27FC236}">
                <a16:creationId xmlns:a16="http://schemas.microsoft.com/office/drawing/2014/main" id="{EE38BE8C-EA79-BBE2-08E5-0417664A1B1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64C5AFC-B48A-9BCE-587E-641FE86DD19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5963132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 (15 minutes)</a:t>
            </a:r>
          </a:p>
          <a:p>
            <a:r>
              <a:rPr lang="en-GB" i="1" dirty="0"/>
              <a:t>Pour ces trois fonctions essentielles, nous discuterons des responsabilités, puis nous énumérerons les tâches principales</a:t>
            </a:r>
          </a:p>
          <a:p>
            <a:r>
              <a:rPr lang="en-GB" i="1" dirty="0"/>
              <a:t>Gardez votre cahier d'exercices fermé afin que nous puissions faire un brainstorming avec un esprit ouvert et partager des idées librement.</a:t>
            </a:r>
          </a:p>
          <a:p>
            <a:r>
              <a:rPr lang="en-GB" dirty="0"/>
              <a:t>Prenez un tableau de papier et écrivez la fonction de soutien en haut du tableau de papier comme titre</a:t>
            </a:r>
          </a:p>
          <a:p>
            <a:r>
              <a:rPr lang="en-GB" i="1" dirty="0"/>
              <a:t>Pouvez-vous décrire les responsabilités d'un </a:t>
            </a:r>
            <a:r>
              <a:rPr lang="en-GB" i="1" dirty="0" err="1"/>
              <a:t>gestionnaire</a:t>
            </a:r>
            <a:r>
              <a:rPr lang="en-GB" i="1" dirty="0"/>
              <a:t> de </a:t>
            </a:r>
            <a:r>
              <a:rPr lang="en-GB" i="1" dirty="0" err="1"/>
              <a:t>cas</a:t>
            </a:r>
            <a:r>
              <a:rPr lang="en-GB" i="1" dirty="0"/>
              <a:t> lors de la mise en œuvre de la fonction de soutien ? De quoi sont-ils responsables exactement ?</a:t>
            </a:r>
          </a:p>
          <a:p>
            <a:pPr lvl="1"/>
            <a:r>
              <a:rPr lang="en-GB" dirty="0"/>
              <a:t>Inscrivez les réponses des participants sur le tableau de papier.</a:t>
            </a:r>
          </a:p>
          <a:p>
            <a:r>
              <a:rPr lang="en-GB" dirty="0"/>
              <a:t>Répète pour :</a:t>
            </a:r>
          </a:p>
          <a:p>
            <a:pPr lvl="1"/>
            <a:r>
              <a:rPr lang="en-GB" dirty="0"/>
              <a:t>Fonction de coordination </a:t>
            </a:r>
          </a:p>
          <a:p>
            <a:pPr lvl="1"/>
            <a:r>
              <a:rPr lang="en-GB" dirty="0"/>
              <a:t>Fonction de gestion de l'information</a:t>
            </a:r>
          </a:p>
          <a:p>
            <a:r>
              <a:rPr lang="en-GB" dirty="0"/>
              <a:t>Résumez les réponses</a:t>
            </a:r>
            <a:endParaRPr lang="en-US" dirty="0"/>
          </a:p>
          <a:p>
            <a:pPr lvl="1"/>
            <a:endParaRPr lang="en-BE" dirty="0"/>
          </a:p>
          <a:p>
            <a:endParaRPr lang="en-GB" dirty="0"/>
          </a:p>
        </p:txBody>
      </p:sp>
      <p:sp>
        <p:nvSpPr>
          <p:cNvPr id="6" name="Slide Image Placeholder 5">
            <a:extLst>
              <a:ext uri="{FF2B5EF4-FFF2-40B4-BE49-F238E27FC236}">
                <a16:creationId xmlns:a16="http://schemas.microsoft.com/office/drawing/2014/main" id="{C8EAA075-7D99-FDF4-3B0C-143A31D752F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1542BA5-1B41-AE91-EFDF-4A9BCFA4AC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extLst>
      <p:ext uri="{BB962C8B-B14F-4D97-AF65-F5344CB8AC3E}">
        <p14:creationId xmlns:p14="http://schemas.microsoft.com/office/powerpoint/2010/main" val="6254790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EXPLICATION</a:t>
            </a:r>
          </a:p>
          <a:p>
            <a:r>
              <a:rPr lang="en-GB" dirty="0"/>
              <a:t>Présenter la diapositive</a:t>
            </a:r>
          </a:p>
          <a:p>
            <a:r>
              <a:rPr lang="en-GB" dirty="0"/>
              <a:t>Demandez aux participants de : </a:t>
            </a:r>
          </a:p>
          <a:p>
            <a:pPr lvl="1"/>
            <a:r>
              <a:rPr lang="en-GB" dirty="0" err="1"/>
              <a:t>Ajouter</a:t>
            </a:r>
            <a:r>
              <a:rPr lang="en-GB" dirty="0"/>
              <a:t> tout ce qui manque au tableau de papier. </a:t>
            </a:r>
          </a:p>
          <a:p>
            <a:pPr lvl="1"/>
            <a:r>
              <a:rPr lang="en-GB" dirty="0"/>
              <a:t>Modifier tout ce qui doit être corrigé</a:t>
            </a:r>
          </a:p>
          <a:p>
            <a:r>
              <a:rPr lang="en-GB" i="1" dirty="0"/>
              <a:t>Quelqu'un a-t-il des questions ou des précisions à apporter ?</a:t>
            </a:r>
          </a:p>
          <a:p>
            <a:endParaRPr lang="en-US" dirty="0"/>
          </a:p>
          <a:p>
            <a:endParaRPr lang="en-BE" dirty="0"/>
          </a:p>
        </p:txBody>
      </p:sp>
      <p:sp>
        <p:nvSpPr>
          <p:cNvPr id="6" name="Slide Image Placeholder 5">
            <a:extLst>
              <a:ext uri="{FF2B5EF4-FFF2-40B4-BE49-F238E27FC236}">
                <a16:creationId xmlns:a16="http://schemas.microsoft.com/office/drawing/2014/main" id="{27D9E989-DD7F-3F30-C179-8B6237310FB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A2883C4-579B-267E-1899-1BC417012F2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extLst>
      <p:ext uri="{BB962C8B-B14F-4D97-AF65-F5344CB8AC3E}">
        <p14:creationId xmlns:p14="http://schemas.microsoft.com/office/powerpoint/2010/main" val="5983778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EXPLICATION</a:t>
            </a:r>
          </a:p>
          <a:p>
            <a:r>
              <a:rPr lang="en-GB" dirty="0"/>
              <a:t>Présenter la diapositive</a:t>
            </a:r>
          </a:p>
          <a:p>
            <a:r>
              <a:rPr lang="en-GB" dirty="0"/>
              <a:t>Demandez aux participants de : </a:t>
            </a:r>
          </a:p>
          <a:p>
            <a:pPr lvl="1"/>
            <a:r>
              <a:rPr lang="en-GB" dirty="0" err="1"/>
              <a:t>Ajouter</a:t>
            </a:r>
            <a:r>
              <a:rPr lang="en-GB" dirty="0"/>
              <a:t> tout ce qui manque au tableau de papier. </a:t>
            </a:r>
          </a:p>
          <a:p>
            <a:pPr lvl="1"/>
            <a:r>
              <a:rPr lang="en-GB" dirty="0"/>
              <a:t>Modifier tout ce qui doit être corrigé</a:t>
            </a:r>
          </a:p>
          <a:p>
            <a:r>
              <a:rPr lang="en-GB" i="1" dirty="0"/>
              <a:t>Quelqu'un a-t-il des questions ou des précisions à apporter ?</a:t>
            </a:r>
          </a:p>
        </p:txBody>
      </p:sp>
      <p:sp>
        <p:nvSpPr>
          <p:cNvPr id="6" name="Slide Image Placeholder 5">
            <a:extLst>
              <a:ext uri="{FF2B5EF4-FFF2-40B4-BE49-F238E27FC236}">
                <a16:creationId xmlns:a16="http://schemas.microsoft.com/office/drawing/2014/main" id="{0EEB8652-C2D0-3067-47AA-A4A603A6ECD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05F7B4C-CC56-AABF-9F13-5D33984BD3D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extLst>
      <p:ext uri="{BB962C8B-B14F-4D97-AF65-F5344CB8AC3E}">
        <p14:creationId xmlns:p14="http://schemas.microsoft.com/office/powerpoint/2010/main" val="12939973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EXPLICATION</a:t>
            </a:r>
          </a:p>
          <a:p>
            <a:r>
              <a:rPr lang="en-GB" dirty="0"/>
              <a:t>Présenter la diapositive</a:t>
            </a:r>
          </a:p>
          <a:p>
            <a:r>
              <a:rPr lang="en-GB" dirty="0"/>
              <a:t>Demandez aux participants de : </a:t>
            </a:r>
          </a:p>
          <a:p>
            <a:pPr lvl="1"/>
            <a:r>
              <a:rPr lang="en-GB" dirty="0" err="1"/>
              <a:t>Ajouter</a:t>
            </a:r>
            <a:r>
              <a:rPr lang="en-GB" dirty="0"/>
              <a:t> tout ce qui manque au tableau de papier. </a:t>
            </a:r>
          </a:p>
          <a:p>
            <a:pPr lvl="1"/>
            <a:r>
              <a:rPr lang="en-GB" dirty="0"/>
              <a:t>Modifier tout ce qui doit être corrigé</a:t>
            </a:r>
          </a:p>
          <a:p>
            <a:r>
              <a:rPr lang="en-GB" i="1" dirty="0"/>
              <a:t>Quelqu'un a-t-il des questions ou des précisions à apporter ?</a:t>
            </a:r>
          </a:p>
          <a:p>
            <a:r>
              <a:rPr lang="en-GB" i="1" dirty="0"/>
              <a:t>Nous allons maintenant examiner certaines des principales tâches associées à chaque fonction et ses responsabilités</a:t>
            </a:r>
          </a:p>
          <a:p>
            <a:endParaRPr lang="en-US" dirty="0"/>
          </a:p>
          <a:p>
            <a:endParaRPr lang="en-BE" dirty="0"/>
          </a:p>
        </p:txBody>
      </p:sp>
      <p:sp>
        <p:nvSpPr>
          <p:cNvPr id="6" name="Slide Image Placeholder 5">
            <a:extLst>
              <a:ext uri="{FF2B5EF4-FFF2-40B4-BE49-F238E27FC236}">
                <a16:creationId xmlns:a16="http://schemas.microsoft.com/office/drawing/2014/main" id="{608A74E6-BF18-E57E-4DA0-E54AFBA1978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8CEF143-85F0-5F25-6E41-D9C2F95067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27715564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TRAVAIL DE GROUPE (30 minutes)</a:t>
            </a:r>
          </a:p>
          <a:p>
            <a:r>
              <a:rPr lang="en-GB" dirty="0"/>
              <a:t>Répartissez les participants en groupes de 3 à 5 personnes.</a:t>
            </a:r>
          </a:p>
          <a:p>
            <a:r>
              <a:rPr lang="en-GB" dirty="0"/>
              <a:t>Guidez les participants vers les </a:t>
            </a:r>
            <a:r>
              <a:rPr lang="en-GB" b="1" dirty="0"/>
              <a:t>pages 34-35 du manuel : Les fonctions essentielles d'un </a:t>
            </a:r>
            <a:r>
              <a:rPr lang="en-GB" b="1" dirty="0" err="1"/>
              <a:t>gestionnaire</a:t>
            </a:r>
            <a:r>
              <a:rPr lang="en-GB" b="1" dirty="0"/>
              <a:t> de </a:t>
            </a:r>
            <a:r>
              <a:rPr lang="en-GB" b="1" dirty="0" err="1"/>
              <a:t>cas</a:t>
            </a:r>
            <a:endParaRPr lang="en-GB" b="1" dirty="0"/>
          </a:p>
          <a:p>
            <a:r>
              <a:rPr lang="en-GB" i="1" dirty="0"/>
              <a:t>Dans votre groupe :</a:t>
            </a:r>
          </a:p>
          <a:p>
            <a:pPr lvl="1"/>
            <a:r>
              <a:rPr lang="en-GB" i="1" dirty="0" err="1"/>
              <a:t>Rédigez</a:t>
            </a:r>
            <a:r>
              <a:rPr lang="en-GB" i="1" dirty="0"/>
              <a:t> une liste de tâches à accomplir par le </a:t>
            </a:r>
            <a:r>
              <a:rPr lang="en-GB" i="1" dirty="0" err="1"/>
              <a:t>gestionnaire</a:t>
            </a:r>
            <a:r>
              <a:rPr lang="en-GB" i="1" dirty="0"/>
              <a:t> de </a:t>
            </a:r>
            <a:r>
              <a:rPr lang="en-GB" i="1" dirty="0" err="1"/>
              <a:t>cas</a:t>
            </a:r>
            <a:r>
              <a:rPr lang="en-GB" i="1" dirty="0"/>
              <a:t> pour chaque responsabilité.</a:t>
            </a:r>
          </a:p>
          <a:p>
            <a:pPr lvl="1"/>
            <a:r>
              <a:rPr lang="en-GB" i="1" dirty="0"/>
              <a:t>Dressez la liste des tâches ou des activités </a:t>
            </a:r>
            <a:r>
              <a:rPr lang="en-GB" i="1" dirty="0" err="1"/>
              <a:t>qu'un</a:t>
            </a:r>
            <a:r>
              <a:rPr lang="en-GB" i="1" dirty="0"/>
              <a:t> </a:t>
            </a:r>
            <a:r>
              <a:rPr lang="en-GB" i="1" dirty="0" err="1"/>
              <a:t>gestionnaire</a:t>
            </a:r>
            <a:r>
              <a:rPr lang="en-GB" i="1" dirty="0"/>
              <a:t> de </a:t>
            </a:r>
            <a:r>
              <a:rPr lang="en-GB" i="1" dirty="0" err="1"/>
              <a:t>cas</a:t>
            </a:r>
            <a:r>
              <a:rPr lang="en-GB" i="1" dirty="0"/>
              <a:t> doit ou peut mettre en œuvre pour s'acquitter de sa responsabilité.</a:t>
            </a:r>
          </a:p>
          <a:p>
            <a:r>
              <a:rPr lang="en-GB" dirty="0"/>
              <a:t>Donnez 15 minutes aux participants pour compléter</a:t>
            </a:r>
          </a:p>
          <a:p>
            <a:endParaRPr lang="en-GB" dirty="0"/>
          </a:p>
          <a:p>
            <a:pPr marL="0" indent="0">
              <a:buNone/>
            </a:pPr>
            <a:r>
              <a:rPr lang="en-GB" b="1" dirty="0"/>
              <a:t>DISCUSSION PLÉNIÈRE</a:t>
            </a:r>
          </a:p>
          <a:p>
            <a:r>
              <a:rPr lang="en-GB" dirty="0"/>
              <a:t>Demandez à 3 groupes de se porter volontaires - demandez à chacun de présenter la liste des choses à faire pour une fonction différente.</a:t>
            </a:r>
          </a:p>
          <a:p>
            <a:r>
              <a:rPr lang="en-GB" dirty="0"/>
              <a:t>Guidez une courte discussion si nécessaire</a:t>
            </a:r>
          </a:p>
          <a:p>
            <a:r>
              <a:rPr lang="en-GB" dirty="0"/>
              <a:t>Complétez avec les réponses ci-dessous</a:t>
            </a:r>
          </a:p>
          <a:p>
            <a:r>
              <a:rPr lang="en-GB" i="1" dirty="0"/>
              <a:t>Est-ce que quelqu'un a des questions ou a besoin d'éclaircissements ?</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RÉPONSES</a:t>
            </a:r>
          </a:p>
          <a:p>
            <a:r>
              <a:rPr lang="en-GB" b="1" dirty="0"/>
              <a:t>Fonction de soutien</a:t>
            </a:r>
          </a:p>
          <a:p>
            <a:pPr lvl="1"/>
            <a:r>
              <a:rPr lang="en-GB" dirty="0"/>
              <a:t>Aider les enfants à exprimer leurs préoccupations et </a:t>
            </a:r>
            <a:r>
              <a:rPr lang="en-GB" dirty="0" err="1"/>
              <a:t>leurs</a:t>
            </a:r>
            <a:r>
              <a:rPr lang="en-GB" dirty="0"/>
              <a:t> </a:t>
            </a:r>
            <a:r>
              <a:rPr lang="en-GB" dirty="0" err="1"/>
              <a:t>besoins</a:t>
            </a:r>
            <a:r>
              <a:rPr lang="en-GB" dirty="0"/>
              <a:t>:</a:t>
            </a:r>
          </a:p>
          <a:p>
            <a:pPr lvl="2"/>
            <a:r>
              <a:rPr lang="en-GB" dirty="0"/>
              <a:t>Effectuer des évaluations adaptées à l'âge de l'enfant afin de recueillir et d'évaluer la situation unique de l'enfant. </a:t>
            </a:r>
          </a:p>
          <a:p>
            <a:pPr lvl="2"/>
            <a:r>
              <a:rPr lang="en-GB" dirty="0"/>
              <a:t>Rendre visite à l'enfant à la maison, à l'école et dans d'autres lieux pour en savoir plus sur sa situation.</a:t>
            </a:r>
          </a:p>
          <a:p>
            <a:pPr marL="0" indent="0">
              <a:buNone/>
            </a:pPr>
            <a:endParaRPr lang="en-GB" dirty="0"/>
          </a:p>
          <a:p>
            <a:pPr marL="0" indent="0">
              <a:buNone/>
            </a:pPr>
            <a:r>
              <a:rPr lang="en-GB" b="1" dirty="0"/>
              <a:t>SUITE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50D83D4B-6832-E54A-FBD4-BDBB629228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3602297-9B95-46A5-8D19-3916D1FC9A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extLst>
      <p:ext uri="{BB962C8B-B14F-4D97-AF65-F5344CB8AC3E}">
        <p14:creationId xmlns:p14="http://schemas.microsoft.com/office/powerpoint/2010/main" val="12424277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1"/>
            <a:r>
              <a:rPr lang="en-GB" sz="1150" dirty="0"/>
              <a:t>Aider les enfants et leurs familles à faire face à des situations difficiles </a:t>
            </a:r>
          </a:p>
          <a:p>
            <a:pPr lvl="2"/>
            <a:r>
              <a:rPr lang="en-GB" sz="1150" dirty="0"/>
              <a:t>Élaborer des plans d'action qui répondent aux besoins spécifiques de l'enfant.</a:t>
            </a:r>
          </a:p>
          <a:p>
            <a:pPr lvl="2"/>
            <a:r>
              <a:rPr lang="en-GB" sz="1150" dirty="0"/>
              <a:t>Élaborer un plan de sécurité avec l'enfant</a:t>
            </a:r>
          </a:p>
          <a:p>
            <a:pPr lvl="2"/>
            <a:r>
              <a:rPr lang="en-GB" sz="1150" dirty="0"/>
              <a:t>Assurer la santé mentale et le soutien psychosocial</a:t>
            </a:r>
          </a:p>
          <a:p>
            <a:pPr lvl="2"/>
            <a:r>
              <a:rPr lang="en-GB" sz="1150" dirty="0"/>
              <a:t>Travailler avec les personnes qui s'occupent de l'enfant et les autres personnes qui le soutiennent dans sa vie.</a:t>
            </a:r>
          </a:p>
          <a:p>
            <a:pPr lvl="1"/>
            <a:r>
              <a:rPr lang="en-GB" sz="1150" dirty="0"/>
              <a:t>Aider les enfants à trouver des modes de garde sûrs </a:t>
            </a:r>
          </a:p>
          <a:p>
            <a:pPr lvl="2"/>
            <a:r>
              <a:rPr lang="en-GB" sz="1150" dirty="0"/>
              <a:t>Identifier les options sûres de soins d'urgence, à court, moyen ou long terme.</a:t>
            </a:r>
          </a:p>
          <a:p>
            <a:pPr lvl="2"/>
            <a:r>
              <a:rPr lang="en-GB" sz="1150" dirty="0"/>
              <a:t>Contrôler régulièrement les placements de soins </a:t>
            </a:r>
          </a:p>
          <a:p>
            <a:pPr lvl="2"/>
            <a:r>
              <a:rPr lang="en-GB" sz="1150" dirty="0"/>
              <a:t>Soutien à la formation des aidants familiaux </a:t>
            </a:r>
          </a:p>
          <a:p>
            <a:pPr lvl="1"/>
            <a:r>
              <a:rPr lang="en-GB" sz="1150" dirty="0"/>
              <a:t>Aider les enfants à retrouver leur famille s'ils ont été séparés pendant une situation d'urgence.</a:t>
            </a:r>
          </a:p>
          <a:p>
            <a:pPr lvl="2"/>
            <a:r>
              <a:rPr lang="en-GB" sz="1150" dirty="0"/>
              <a:t>Initier le processus de recherche et de réunification des </a:t>
            </a:r>
            <a:r>
              <a:rPr lang="en-GB" sz="1150" dirty="0" err="1"/>
              <a:t>familles</a:t>
            </a:r>
            <a:r>
              <a:rPr lang="en-GB" sz="1150" dirty="0"/>
              <a:t> (RRF)</a:t>
            </a:r>
          </a:p>
          <a:p>
            <a:pPr lvl="2"/>
            <a:r>
              <a:rPr lang="en-GB" sz="1150" dirty="0"/>
              <a:t>Terminez le processus de vérification pour vous assurer que l'enfant correspond bien à votre profil.</a:t>
            </a:r>
          </a:p>
          <a:p>
            <a:pPr lvl="2"/>
            <a:r>
              <a:rPr lang="en-GB" sz="1150" dirty="0"/>
              <a:t>Accompagner l'enfant dans son voyage de réunification avec sa famille</a:t>
            </a:r>
          </a:p>
          <a:p>
            <a:r>
              <a:rPr lang="en-GB" sz="1150" b="1" dirty="0"/>
              <a:t>Fonction de coordination</a:t>
            </a:r>
          </a:p>
          <a:p>
            <a:pPr lvl="1"/>
            <a:r>
              <a:rPr lang="en-GB" sz="1150" dirty="0"/>
              <a:t>Coordonner avec les principales parties prenantes pour identifier de manière proactive les enfants et les familles qui ont besoin d'un soutien en matière de gestion de cas.</a:t>
            </a:r>
          </a:p>
          <a:p>
            <a:pPr lvl="2"/>
            <a:r>
              <a:rPr lang="en-GB" sz="1150" dirty="0"/>
              <a:t>Établir un réseau d'identification et d'orientation en nouant des relations avec les membres clés de la communauté, les autorités, les organisations de la société civile, les dirigeants locaux et autres. </a:t>
            </a:r>
          </a:p>
          <a:p>
            <a:pPr lvl="2"/>
            <a:r>
              <a:rPr lang="en-GB" sz="1150" dirty="0"/>
              <a:t>Partager les informations de contact avec les membres de la communauté, les autorités, les organisations de la société civile, les dirigeants locaux et autres personnes concernées afin que vous puissiez être contactés lorsqu'un cas de protection de l'enfant est identifié. </a:t>
            </a:r>
          </a:p>
          <a:p>
            <a:pPr lvl="1"/>
            <a:r>
              <a:rPr lang="en-GB" sz="1150" dirty="0"/>
              <a:t>Localiser les services et aider les enfants et leur famille à accéder à ces services. </a:t>
            </a:r>
          </a:p>
          <a:p>
            <a:pPr lvl="2"/>
            <a:r>
              <a:rPr lang="en-GB" sz="1150" dirty="0"/>
              <a:t>Services de cartographie dans votre zone de couverture </a:t>
            </a:r>
          </a:p>
          <a:p>
            <a:pPr lvl="2"/>
            <a:r>
              <a:rPr lang="en-GB" sz="1150" dirty="0"/>
              <a:t>Fournir des informations aux enfants et aux familles sur les services disponibles. </a:t>
            </a:r>
          </a:p>
          <a:p>
            <a:pPr lvl="2"/>
            <a:r>
              <a:rPr lang="en-GB" sz="1150" dirty="0"/>
              <a:t>Mettre régulièrement à jour la cartographie des services et veiller à ce que les enfants et leurs familles sachent où s'adresser pour obtenir des services spécifiques.</a:t>
            </a:r>
          </a:p>
          <a:p>
            <a:pPr lvl="2"/>
            <a:r>
              <a:rPr lang="en-GB" sz="1150" dirty="0"/>
              <a:t>Accompagner l'enfant au service si nécessaire</a:t>
            </a:r>
          </a:p>
          <a:p>
            <a:pPr lvl="1"/>
            <a:r>
              <a:rPr lang="en-GB" sz="1150" dirty="0"/>
              <a:t>Plaider pour un meilleur accès aux services</a:t>
            </a:r>
          </a:p>
          <a:p>
            <a:pPr lvl="2"/>
            <a:r>
              <a:rPr lang="en-GB" sz="1150" dirty="0"/>
              <a:t>Établir des accords avec les prestataires de services pour faciliter un meilleur accès</a:t>
            </a:r>
          </a:p>
          <a:p>
            <a:pPr lvl="2"/>
            <a:r>
              <a:rPr lang="en-GB" sz="1150" dirty="0"/>
              <a:t>Communiquer régulièrement avec les personnes et les acteurs concernés afin d'améliorer l'accès aux services de soins et d'assistance. </a:t>
            </a:r>
          </a:p>
          <a:p>
            <a:pPr lvl="1"/>
            <a:r>
              <a:rPr lang="en-GB" sz="1150" dirty="0"/>
              <a:t>Organiser des conférences de cas</a:t>
            </a:r>
          </a:p>
          <a:p>
            <a:pPr lvl="2"/>
            <a:r>
              <a:rPr lang="en-GB" sz="1150" dirty="0"/>
              <a:t>Coordonner les conférences de cas avec les acteurs multisectoriels afin de soutenir la prise de décision officielle concernant la sécurité et le bien-être de l'enfant.</a:t>
            </a:r>
          </a:p>
          <a:p>
            <a:r>
              <a:rPr lang="en-GB" sz="1150" b="1" dirty="0"/>
              <a:t>Fonction de gestion de l'information</a:t>
            </a:r>
          </a:p>
          <a:p>
            <a:pPr lvl="1"/>
            <a:r>
              <a:rPr lang="en-GB" sz="1150" dirty="0"/>
              <a:t>Cas des documents </a:t>
            </a:r>
          </a:p>
          <a:p>
            <a:pPr lvl="2"/>
            <a:r>
              <a:rPr lang="en-GB" sz="1150" dirty="0"/>
              <a:t>Rédiger des notes de cas de manière structurée en utilisant des formulaires standard de gestion de cas.</a:t>
            </a:r>
          </a:p>
          <a:p>
            <a:pPr lvl="2"/>
            <a:r>
              <a:rPr lang="en-GB" sz="1150" dirty="0"/>
              <a:t>Conserver des dossiers séparés pour chaque enfant, en attribuant un code qui n'identifie pas l'enfant et qui est marqué sur l'extérieur du dossier.</a:t>
            </a:r>
          </a:p>
          <a:p>
            <a:pPr lvl="2"/>
            <a:r>
              <a:rPr lang="en-GB" sz="1150" dirty="0"/>
              <a:t>Suivre l'évolution du dossier en utilisant les dossiers et les registres de l'enfant.</a:t>
            </a:r>
          </a:p>
          <a:p>
            <a:pPr lvl="1"/>
            <a:r>
              <a:rPr lang="en-GB" sz="1150" dirty="0"/>
              <a:t>Informations sur le magasin</a:t>
            </a:r>
          </a:p>
          <a:p>
            <a:pPr lvl="2"/>
            <a:r>
              <a:rPr lang="en-GB" sz="1150" dirty="0"/>
              <a:t>Recueillir et stocker les dossiers physiques individuels et les enregistrements dans un endroit sûr, désigné et à accès restreint.</a:t>
            </a:r>
          </a:p>
          <a:p>
            <a:pPr lvl="1"/>
            <a:r>
              <a:rPr lang="en-GB" sz="1150" dirty="0"/>
              <a:t>Mettre à jour la base de données de gestion des cas</a:t>
            </a:r>
          </a:p>
          <a:p>
            <a:pPr lvl="2"/>
            <a:r>
              <a:rPr lang="en-GB" sz="1150" dirty="0"/>
              <a:t>Saisir les informations relatives aux cas dans une base de données numérique recommandée </a:t>
            </a:r>
          </a:p>
          <a:p>
            <a:pPr lvl="1"/>
            <a:r>
              <a:rPr lang="en-GB" sz="1150" dirty="0"/>
              <a:t>Respecter les protocoles de protection des données </a:t>
            </a:r>
          </a:p>
          <a:p>
            <a:pPr lvl="2"/>
            <a:r>
              <a:rPr lang="en-GB" sz="1150" dirty="0"/>
              <a:t>Comprendre et mettre en pratique les protocoles de protection des données et de partage de l'information de l'organisation.</a:t>
            </a:r>
            <a:endParaRPr lang="en-GB" sz="1150" b="1" dirty="0"/>
          </a:p>
        </p:txBody>
      </p:sp>
      <p:sp>
        <p:nvSpPr>
          <p:cNvPr id="2" name="Google Shape;725;p48:notes">
            <a:extLst>
              <a:ext uri="{FF2B5EF4-FFF2-40B4-BE49-F238E27FC236}">
                <a16:creationId xmlns:a16="http://schemas.microsoft.com/office/drawing/2014/main" id="{5E52DD93-0F92-CB09-A209-8DF1FFA2D4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29437679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La gestion de cas n'est pas un travail facile et </a:t>
            </a:r>
            <a:r>
              <a:rPr lang="en-GB" i="1" dirty="0" err="1"/>
              <a:t>l'gestionnaire</a:t>
            </a:r>
            <a:r>
              <a:rPr lang="en-GB" i="1" dirty="0"/>
              <a:t> de </a:t>
            </a:r>
            <a:r>
              <a:rPr lang="en-GB" i="1" dirty="0" err="1"/>
              <a:t>cas</a:t>
            </a:r>
            <a:r>
              <a:rPr lang="en-GB" i="1" dirty="0"/>
              <a:t> doit donc être soutenu en permanence par un superviseur. </a:t>
            </a:r>
          </a:p>
          <a:p>
            <a:r>
              <a:rPr lang="en-GB" dirty="0"/>
              <a:t>Se référer à la longue liste d'activités ou d'actions </a:t>
            </a:r>
            <a:r>
              <a:rPr lang="en-GB" dirty="0" err="1"/>
              <a:t>qu'un</a:t>
            </a:r>
            <a:r>
              <a:rPr lang="en-GB" dirty="0"/>
              <a:t> </a:t>
            </a:r>
            <a:r>
              <a:rPr lang="en-GB" dirty="0" err="1"/>
              <a:t>gestionnaire</a:t>
            </a:r>
            <a:r>
              <a:rPr lang="en-GB" dirty="0"/>
              <a:t> de </a:t>
            </a:r>
            <a:r>
              <a:rPr lang="en-GB" dirty="0" err="1"/>
              <a:t>cas</a:t>
            </a:r>
            <a:r>
              <a:rPr lang="en-GB" dirty="0"/>
              <a:t> peut entreprendre.</a:t>
            </a:r>
          </a:p>
          <a:p>
            <a:r>
              <a:rPr lang="en-GB" dirty="0"/>
              <a:t>Faites référence aux histoires désastreuses </a:t>
            </a:r>
            <a:r>
              <a:rPr lang="en-GB" dirty="0" err="1"/>
              <a:t>qu'un</a:t>
            </a:r>
            <a:r>
              <a:rPr lang="en-GB" dirty="0"/>
              <a:t> </a:t>
            </a:r>
            <a:r>
              <a:rPr lang="en-GB" dirty="0" err="1"/>
              <a:t>gestionnaire</a:t>
            </a:r>
            <a:r>
              <a:rPr lang="en-GB" dirty="0"/>
              <a:t> de </a:t>
            </a:r>
            <a:r>
              <a:rPr lang="en-GB" dirty="0" err="1"/>
              <a:t>cas</a:t>
            </a:r>
            <a:r>
              <a:rPr lang="en-GB" dirty="0"/>
              <a:t> peut entendre, aux situations et aux cas difficiles dont il est témoin.</a:t>
            </a:r>
          </a:p>
          <a:p>
            <a:r>
              <a:rPr lang="en-GB" i="1" dirty="0"/>
              <a:t>Nous aborderons le soutien aux </a:t>
            </a:r>
            <a:r>
              <a:rPr lang="en-GB" i="1" dirty="0" err="1"/>
              <a:t>gestionnaire</a:t>
            </a:r>
            <a:r>
              <a:rPr lang="en-GB" i="1" dirty="0"/>
              <a:t> de </a:t>
            </a:r>
            <a:r>
              <a:rPr lang="en-GB" i="1" dirty="0" err="1"/>
              <a:t>cas</a:t>
            </a:r>
            <a:r>
              <a:rPr lang="en-GB" i="1" dirty="0"/>
              <a:t> plus loin dans ce module.</a:t>
            </a:r>
          </a:p>
        </p:txBody>
      </p:sp>
      <p:sp>
        <p:nvSpPr>
          <p:cNvPr id="5" name="Slide Image Placeholder 4">
            <a:extLst>
              <a:ext uri="{FF2B5EF4-FFF2-40B4-BE49-F238E27FC236}">
                <a16:creationId xmlns:a16="http://schemas.microsoft.com/office/drawing/2014/main" id="{6819747A-B79A-5947-D3EF-403B79182A8C}"/>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BCC283D7-1777-11BD-33EB-2ABC522A9D7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4189430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endParaRPr lang="en-US" b="1" dirty="0"/>
          </a:p>
          <a:p>
            <a:r>
              <a:rPr lang="en-US" dirty="0"/>
              <a:t>Présenter la diapositive</a:t>
            </a:r>
          </a:p>
          <a:p>
            <a:r>
              <a:rPr lang="en-US" dirty="0"/>
              <a:t>Rappelez aux participants :</a:t>
            </a:r>
          </a:p>
          <a:p>
            <a:pPr lvl="1"/>
            <a:r>
              <a:rPr lang="en-US" dirty="0"/>
              <a:t>le contrat d'apprentissage conclu au cours du module précédent et </a:t>
            </a:r>
          </a:p>
          <a:p>
            <a:pPr lvl="1"/>
            <a:r>
              <a:rPr lang="en-US" dirty="0"/>
              <a:t>Tout "ménage" (par exemple, les pauses, l'emplacement des toilettes, etc.)</a:t>
            </a:r>
            <a:endParaRPr lang="en-BE" dirty="0"/>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8CEFBCB9-901E-B97B-11F2-03B914240A6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E020470-24A8-6A07-C911-4BD714E36A4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extLst>
      <p:ext uri="{BB962C8B-B14F-4D97-AF65-F5344CB8AC3E}">
        <p14:creationId xmlns:p14="http://schemas.microsoft.com/office/powerpoint/2010/main" val="473950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Est-ce que quelqu'un a des questions ou a besoin d'éclaircissements ?</a:t>
            </a:r>
          </a:p>
        </p:txBody>
      </p:sp>
      <p:sp>
        <p:nvSpPr>
          <p:cNvPr id="5" name="Slide Image Placeholder 4">
            <a:extLst>
              <a:ext uri="{FF2B5EF4-FFF2-40B4-BE49-F238E27FC236}">
                <a16:creationId xmlns:a16="http://schemas.microsoft.com/office/drawing/2014/main" id="{AC99ED01-9506-E8AE-EF5C-D6F573D80E20}"/>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7B89A1FD-4945-ABC4-5A71-F6F76C06255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extLst>
      <p:ext uri="{BB962C8B-B14F-4D97-AF65-F5344CB8AC3E}">
        <p14:creationId xmlns:p14="http://schemas.microsoft.com/office/powerpoint/2010/main" val="25860871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n-US" b="1" dirty="0">
                <a:sym typeface="Arial"/>
              </a:rPr>
              <a:t>SESSION 5 DURÉE : 1h15</a:t>
            </a:r>
          </a:p>
          <a:p>
            <a:pPr marL="0" indent="0">
              <a:buNone/>
            </a:pPr>
            <a:r>
              <a:rPr lang="en-US" dirty="0">
                <a:sym typeface="Arial"/>
              </a:rPr>
              <a:t>______________________________________________________________________________</a:t>
            </a:r>
          </a:p>
          <a:p>
            <a:pPr marL="0" indent="0">
              <a:buNone/>
            </a:pPr>
            <a:endParaRPr lang="en-US" dirty="0">
              <a:sym typeface="Arial"/>
            </a:endParaRPr>
          </a:p>
          <a:p>
            <a:pPr marL="0" indent="0">
              <a:buNone/>
            </a:pPr>
            <a:r>
              <a:rPr lang="en-US" b="1" dirty="0">
                <a:sym typeface="Arial"/>
              </a:rPr>
              <a:t>EXPLICATION</a:t>
            </a:r>
          </a:p>
          <a:p>
            <a:r>
              <a:rPr lang="en-US" i="1" dirty="0"/>
              <a:t>La gestion de l'information pour la gestion de cas ne consiste pas seulement à collecter des informations</a:t>
            </a:r>
          </a:p>
          <a:p>
            <a:r>
              <a:rPr lang="en-US" i="1" dirty="0"/>
              <a:t>Elle implique également des pratiques de protection des données et de partage de l'information</a:t>
            </a:r>
          </a:p>
        </p:txBody>
      </p:sp>
      <p:sp>
        <p:nvSpPr>
          <p:cNvPr id="3" name="Slide Image Placeholder 2">
            <a:extLst>
              <a:ext uri="{FF2B5EF4-FFF2-40B4-BE49-F238E27FC236}">
                <a16:creationId xmlns:a16="http://schemas.microsoft.com/office/drawing/2014/main" id="{45C3EA5D-2037-8216-4985-21A080E555F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191B413-CAF2-75BD-4A65-806DE0A7647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extLst>
      <p:ext uri="{BB962C8B-B14F-4D97-AF65-F5344CB8AC3E}">
        <p14:creationId xmlns:p14="http://schemas.microsoft.com/office/powerpoint/2010/main" val="32696904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DES PARTENAIRES (10 minutes)</a:t>
            </a:r>
          </a:p>
          <a:p>
            <a:r>
              <a:rPr lang="en-GB" i="1" dirty="0"/>
              <a:t>Pourquoi pensez-vous que les </a:t>
            </a:r>
            <a:r>
              <a:rPr lang="en-GB" i="1" dirty="0" err="1"/>
              <a:t>gestionnaire</a:t>
            </a:r>
            <a:r>
              <a:rPr lang="en-GB" i="1" dirty="0"/>
              <a:t> de </a:t>
            </a:r>
            <a:r>
              <a:rPr lang="en-GB" i="1" dirty="0" err="1"/>
              <a:t>cas</a:t>
            </a:r>
            <a:r>
              <a:rPr lang="en-GB" i="1" dirty="0"/>
              <a:t> </a:t>
            </a:r>
            <a:r>
              <a:rPr lang="en-GB" i="1" dirty="0" err="1"/>
              <a:t>recueillent</a:t>
            </a:r>
            <a:r>
              <a:rPr lang="en-GB" i="1" dirty="0"/>
              <a:t> des informations dans la gestion de cas ?</a:t>
            </a:r>
          </a:p>
          <a:p>
            <a:r>
              <a:rPr lang="en-GB" dirty="0"/>
              <a:t>Donnez aux participants 2 minutes pour réfléchir à la question.</a:t>
            </a:r>
          </a:p>
          <a:p>
            <a:r>
              <a:rPr lang="en-GB" dirty="0"/>
              <a:t>Demandez à des volontaires de partager leurs réponses</a:t>
            </a:r>
          </a:p>
          <a:p>
            <a:endParaRPr lang="en-GB" dirty="0"/>
          </a:p>
          <a:p>
            <a:endParaRPr lang="en-GB" dirty="0"/>
          </a:p>
        </p:txBody>
      </p:sp>
      <p:sp>
        <p:nvSpPr>
          <p:cNvPr id="6" name="Slide Image Placeholder 5">
            <a:extLst>
              <a:ext uri="{FF2B5EF4-FFF2-40B4-BE49-F238E27FC236}">
                <a16:creationId xmlns:a16="http://schemas.microsoft.com/office/drawing/2014/main" id="{1699ABA2-0AA6-EACA-CFE4-6766FDE824F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347DDA8-1795-1C5A-0402-3AD5E7A6257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291148493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Il existe de nombreuses raisons de collecter et de gérer des informations dans le cadre de la gestion des cas.</a:t>
            </a:r>
          </a:p>
          <a:p>
            <a:r>
              <a:rPr lang="en-GB" b="1" i="1" dirty="0"/>
              <a:t>Comprendre la situation d'un enfant</a:t>
            </a:r>
          </a:p>
          <a:p>
            <a:pPr lvl="1"/>
            <a:r>
              <a:rPr lang="en-GB" i="1" dirty="0"/>
              <a:t>Adapter le service et le soutien aux besoins spécifiques et aux préoccupations de protection de l'enfant et de sa famille.</a:t>
            </a:r>
          </a:p>
          <a:p>
            <a:r>
              <a:rPr lang="en-GB" b="1" i="1" dirty="0"/>
              <a:t>Mémoire</a:t>
            </a:r>
          </a:p>
          <a:p>
            <a:pPr lvl="1"/>
            <a:r>
              <a:rPr lang="en-GB" i="1" dirty="0"/>
              <a:t>Pour éviter de répéter les questions aux enfants et à leur famille </a:t>
            </a:r>
          </a:p>
          <a:p>
            <a:pPr lvl="1"/>
            <a:r>
              <a:rPr lang="en-GB" i="1" dirty="0"/>
              <a:t>Pour réduire le risque d'oublier ou de perdre des informations pertinentes,</a:t>
            </a:r>
          </a:p>
          <a:p>
            <a:r>
              <a:rPr lang="en-GB" b="1" i="1" dirty="0"/>
              <a:t>Qualité des soins</a:t>
            </a:r>
          </a:p>
          <a:p>
            <a:pPr lvl="1"/>
            <a:r>
              <a:rPr lang="en-GB" i="1" dirty="0"/>
              <a:t>Aider le superviseur et le gestionnaire à évaluer la qualité du soutien fourni.</a:t>
            </a:r>
          </a:p>
          <a:p>
            <a:r>
              <a:rPr lang="en-GB" b="1" i="1" dirty="0"/>
              <a:t>Voir les progrès</a:t>
            </a:r>
          </a:p>
          <a:p>
            <a:pPr lvl="1"/>
            <a:r>
              <a:rPr lang="en-GB" i="1" dirty="0"/>
              <a:t>Permettre à </a:t>
            </a:r>
            <a:r>
              <a:rPr lang="en-GB" i="1" dirty="0" err="1"/>
              <a:t>l'gestionnaire</a:t>
            </a:r>
            <a:r>
              <a:rPr lang="en-GB" i="1" dirty="0"/>
              <a:t> de </a:t>
            </a:r>
            <a:r>
              <a:rPr lang="en-GB" i="1" dirty="0" err="1"/>
              <a:t>cas</a:t>
            </a:r>
            <a:r>
              <a:rPr lang="en-GB" i="1" dirty="0"/>
              <a:t>, au superviseur ainsi qu'à l'enfant et à sa famille de voir et de suivre les progrès réalisés tout au long du processus de gestion du dossier.</a:t>
            </a:r>
          </a:p>
          <a:p>
            <a:r>
              <a:rPr lang="en-GB" b="1" i="1" dirty="0"/>
              <a:t>Continuité des services</a:t>
            </a:r>
          </a:p>
          <a:p>
            <a:pPr lvl="1"/>
            <a:r>
              <a:rPr lang="en-GB" i="1" dirty="0"/>
              <a:t>Pour aider un </a:t>
            </a:r>
            <a:r>
              <a:rPr lang="en-GB" i="1" dirty="0" err="1"/>
              <a:t>autre</a:t>
            </a:r>
            <a:r>
              <a:rPr lang="en-GB" i="1" dirty="0"/>
              <a:t> </a:t>
            </a:r>
            <a:r>
              <a:rPr lang="en-GB" i="1" dirty="0" err="1"/>
              <a:t>gestionnaire</a:t>
            </a:r>
            <a:r>
              <a:rPr lang="en-GB" i="1" dirty="0"/>
              <a:t> de </a:t>
            </a:r>
            <a:r>
              <a:rPr lang="en-GB" i="1" dirty="0" err="1"/>
              <a:t>cas</a:t>
            </a:r>
            <a:r>
              <a:rPr lang="en-GB" i="1" dirty="0"/>
              <a:t> à poursuivre la prestation de services si un membre du personnel part en congé, est malade ou quitte l'organisation</a:t>
            </a:r>
          </a:p>
          <a:p>
            <a:r>
              <a:rPr lang="en-GB" b="1" i="1" dirty="0"/>
              <a:t>Analyse pour informer la programmation</a:t>
            </a:r>
          </a:p>
          <a:p>
            <a:pPr lvl="1"/>
            <a:r>
              <a:rPr lang="en-GB" i="1" dirty="0"/>
              <a:t>Effectuer une analyse de la protection - identifier les tendances en matière de risques liés à la protection de l'enfance, les domaines présentant des besoins urgents, les personnes vulnérables et pourquoi. </a:t>
            </a:r>
          </a:p>
          <a:p>
            <a:pPr lvl="1"/>
            <a:r>
              <a:rPr lang="en-GB" i="1" dirty="0"/>
              <a:t>Pour soutenir la coordination et comprendre quels programmes de protection de l'enfance sont nécessaires</a:t>
            </a:r>
          </a:p>
        </p:txBody>
      </p:sp>
      <p:sp>
        <p:nvSpPr>
          <p:cNvPr id="6" name="Slide Image Placeholder 5">
            <a:extLst>
              <a:ext uri="{FF2B5EF4-FFF2-40B4-BE49-F238E27FC236}">
                <a16:creationId xmlns:a16="http://schemas.microsoft.com/office/drawing/2014/main" id="{9A9BA62E-5566-9D9A-A583-AD9C13D07DD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BB2B11-1D5C-5ADE-9D87-697F108F9E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25127899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Il est important de réfléchir à ce qu'il faut documenter et comment le faire.</a:t>
            </a:r>
          </a:p>
          <a:p>
            <a:r>
              <a:rPr lang="en-GB" dirty="0"/>
              <a:t>Présentez la diapositive et faites le lien avec la discussion précédente</a:t>
            </a:r>
          </a:p>
          <a:p>
            <a:pPr marL="0" indent="0">
              <a:buNone/>
            </a:pPr>
            <a:endParaRPr lang="en-GB" b="1" dirty="0"/>
          </a:p>
          <a:p>
            <a:pPr marL="0" indent="0">
              <a:buNone/>
            </a:pPr>
            <a:r>
              <a:rPr lang="en-GB" b="1" dirty="0"/>
              <a:t>TRAVAIL EN PARTENARIAT (10 minutes)</a:t>
            </a:r>
          </a:p>
          <a:p>
            <a:r>
              <a:rPr lang="en-GB" dirty="0"/>
              <a:t>Guidez les participants vers la </a:t>
            </a:r>
            <a:r>
              <a:rPr lang="en-GB" b="1" dirty="0"/>
              <a:t>page 36 du manuel : Quoi et comment documenter l'information</a:t>
            </a:r>
          </a:p>
          <a:p>
            <a:r>
              <a:rPr lang="en-GB" dirty="0"/>
              <a:t>Divisez le groupe en paires </a:t>
            </a:r>
          </a:p>
          <a:p>
            <a:r>
              <a:rPr lang="en-GB" i="1" dirty="0"/>
              <a:t>Avec votre partenaire :</a:t>
            </a:r>
          </a:p>
          <a:p>
            <a:pPr lvl="1"/>
            <a:r>
              <a:rPr lang="en-GB" i="1" dirty="0"/>
              <a:t>Discutez de l'extrait des notes d'un </a:t>
            </a:r>
            <a:r>
              <a:rPr lang="en-GB" i="1" dirty="0" err="1"/>
              <a:t>gestionnaire</a:t>
            </a:r>
            <a:r>
              <a:rPr lang="en-GB" i="1" dirty="0"/>
              <a:t> de </a:t>
            </a:r>
            <a:r>
              <a:rPr lang="en-GB" i="1" dirty="0" err="1"/>
              <a:t>cas</a:t>
            </a:r>
            <a:r>
              <a:rPr lang="en-GB" i="1" dirty="0"/>
              <a:t>. </a:t>
            </a:r>
          </a:p>
          <a:p>
            <a:pPr lvl="1"/>
            <a:r>
              <a:rPr lang="en-GB" i="1" dirty="0"/>
              <a:t>Analysez si elles sont objectives, respectueuses et centrées sur l'enfant. </a:t>
            </a:r>
          </a:p>
          <a:p>
            <a:pPr lvl="1"/>
            <a:r>
              <a:rPr lang="en-GB" i="1" dirty="0"/>
              <a:t>Notez vos idées après votre discussion.</a:t>
            </a:r>
          </a:p>
          <a:p>
            <a:r>
              <a:rPr lang="en-GB" dirty="0"/>
              <a:t>Le tableau comprend quelques exemples d'actions pour aider les participants qui ont des difficultés à trouver des idées.</a:t>
            </a:r>
          </a:p>
          <a:p>
            <a:endParaRPr lang="en-GB" dirty="0"/>
          </a:p>
          <a:p>
            <a:pPr marL="0" indent="0">
              <a:buNone/>
            </a:pPr>
            <a:r>
              <a:rPr lang="en-GB" b="1" dirty="0"/>
              <a:t>DISCUSSION PLÉNIÈRE (5 minutes)</a:t>
            </a:r>
          </a:p>
          <a:p>
            <a:r>
              <a:rPr lang="en-GB" dirty="0"/>
              <a:t>Demandez à des volontaires de donner leurs réponses </a:t>
            </a:r>
          </a:p>
          <a:p>
            <a:r>
              <a:rPr lang="en-GB" dirty="0"/>
              <a:t>Guidez une courte discussion si nécessaire</a:t>
            </a:r>
          </a:p>
          <a:p>
            <a:r>
              <a:rPr lang="en-GB" dirty="0"/>
              <a:t>Complétez avec les réponses de la page suivante</a:t>
            </a:r>
          </a:p>
          <a:p>
            <a:r>
              <a:rPr lang="en-GB" i="1" dirty="0"/>
              <a:t>Jusqu'à présent, dans cette session consacrée à la préparation des interventions auprès des enfants et des familles, nous avons examiné les considérations clés liées au lieu ou à l'environnement, aux adultes de confiance et à la gestion des informations. </a:t>
            </a:r>
          </a:p>
          <a:p>
            <a:r>
              <a:rPr lang="en-GB" i="1" dirty="0"/>
              <a:t>Nous terminerons la session en élaborant une liste de contrôle de préparation que vous pourrez utiliser avant d'appeler ou de rendre visite à un enfant et à sa famille. </a:t>
            </a:r>
          </a:p>
          <a:p>
            <a:endParaRPr lang="en-GB" dirty="0"/>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SUITE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22D65AEE-B3D3-A24C-2BD8-FC6D6463585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372A573-43BA-6968-2FE7-CB8A6F11257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dirty="0">
              <a:latin typeface="+mn-lt"/>
            </a:endParaRPr>
          </a:p>
        </p:txBody>
      </p:sp>
    </p:spTree>
    <p:extLst>
      <p:ext uri="{BB962C8B-B14F-4D97-AF65-F5344CB8AC3E}">
        <p14:creationId xmlns:p14="http://schemas.microsoft.com/office/powerpoint/2010/main" val="26696090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n-GB" b="1" dirty="0"/>
              <a:t>RÉPONSES</a:t>
            </a:r>
          </a:p>
          <a:p>
            <a:r>
              <a:rPr lang="en-GB" b="1" dirty="0"/>
              <a:t>Notes 1</a:t>
            </a:r>
          </a:p>
          <a:p>
            <a:pPr lvl="1"/>
            <a:r>
              <a:rPr lang="en-GB" dirty="0"/>
              <a:t>Les notes ne sont pas objectives, elles contiennent un jugement personnel et des hypothèses. "Par exemple, je pense qu'il n'est pas assez intelligent pour le faire lui-même. Probablement qu'il ne m'a pas compris"</a:t>
            </a:r>
          </a:p>
          <a:p>
            <a:pPr lvl="1"/>
            <a:r>
              <a:rPr lang="en-GB" dirty="0"/>
              <a:t>Les notes ne sont pas respectueuses, elles contiennent des jugements et des propos offensants. "Par exemple, le père d'Asha est très ennuyeux." </a:t>
            </a:r>
          </a:p>
          <a:p>
            <a:pPr lvl="1"/>
            <a:r>
              <a:rPr lang="en-GB" dirty="0"/>
              <a:t>Les notes ne sont pas centrées sur l'enfant, étant donné qu'Asha doit y avoir accès et peut les lire à tout moment. </a:t>
            </a:r>
          </a:p>
          <a:p>
            <a:r>
              <a:rPr lang="en-GB" b="1" dirty="0"/>
              <a:t>Notes 2</a:t>
            </a:r>
            <a:r>
              <a:rPr lang="en-GB" dirty="0"/>
              <a:t> </a:t>
            </a:r>
          </a:p>
          <a:p>
            <a:pPr lvl="1"/>
            <a:r>
              <a:rPr lang="en-GB" dirty="0"/>
              <a:t>Les notes sont objectives, elles contiennent des informations factuelles sans jugement personnel ni supposition. "Par exemple, </a:t>
            </a:r>
            <a:r>
              <a:rPr lang="en-US" dirty="0"/>
              <a:t>Asha a dit que sa mère voulait qu'elle se marie."</a:t>
            </a:r>
            <a:endParaRPr lang="en-GB" dirty="0"/>
          </a:p>
          <a:p>
            <a:pPr lvl="1"/>
            <a:r>
              <a:rPr lang="en-GB" dirty="0"/>
              <a:t>Les notes sont respectueuses ; elles contiennent des jugements et des propos offensants.  </a:t>
            </a:r>
          </a:p>
          <a:p>
            <a:pPr lvl="1"/>
            <a:r>
              <a:rPr lang="en-GB" dirty="0"/>
              <a:t>Les notes ne sont pas centrées sur l'enfant, Asha peut revoir et lire ces informations à tout moment sans se sentir méprisée ou jugée. </a:t>
            </a:r>
          </a:p>
          <a:p>
            <a:pPr marL="0" indent="0">
              <a:buNone/>
            </a:pPr>
            <a:endParaRPr lang="en-BE" dirty="0"/>
          </a:p>
        </p:txBody>
      </p:sp>
      <p:sp>
        <p:nvSpPr>
          <p:cNvPr id="2" name="Google Shape;725;p48:notes">
            <a:extLst>
              <a:ext uri="{FF2B5EF4-FFF2-40B4-BE49-F238E27FC236}">
                <a16:creationId xmlns:a16="http://schemas.microsoft.com/office/drawing/2014/main" id="{5918C2DE-2EBA-DD29-66A6-7C961309ED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dirty="0">
              <a:latin typeface="+mn-lt"/>
            </a:endParaRPr>
          </a:p>
        </p:txBody>
      </p:sp>
    </p:spTree>
    <p:extLst>
      <p:ext uri="{BB962C8B-B14F-4D97-AF65-F5344CB8AC3E}">
        <p14:creationId xmlns:p14="http://schemas.microsoft.com/office/powerpoint/2010/main" val="18899510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Les meilleures pratiques en matière de gestion intégrée du cycle de vie des </a:t>
            </a:r>
            <a:r>
              <a:rPr lang="en-GB" i="1" dirty="0" err="1"/>
              <a:t>produits</a:t>
            </a:r>
            <a:r>
              <a:rPr lang="en-GB" i="1" dirty="0"/>
              <a:t> (Gestion </a:t>
            </a:r>
            <a:r>
              <a:rPr lang="en-GB" i="1" dirty="0" err="1"/>
              <a:t>d’Information</a:t>
            </a:r>
            <a:r>
              <a:rPr lang="en-GB" i="1" dirty="0"/>
              <a:t> </a:t>
            </a:r>
            <a:r>
              <a:rPr lang="en-GB" i="1" dirty="0" err="1"/>
              <a:t>en</a:t>
            </a:r>
            <a:r>
              <a:rPr lang="en-GB" i="1" dirty="0"/>
              <a:t> matière de Gestion de Cas) s'appuient sur un certain nombre de ressources mondiales clés et s'alignent sur </a:t>
            </a:r>
            <a:r>
              <a:rPr lang="en-GB" i="1" dirty="0" err="1"/>
              <a:t>celles</a:t>
            </a:r>
            <a:r>
              <a:rPr lang="en-GB" i="1" dirty="0"/>
              <a:t>-ci.</a:t>
            </a:r>
          </a:p>
          <a:p>
            <a:pPr lvl="1"/>
            <a:r>
              <a:rPr lang="en-GB" i="1" dirty="0"/>
              <a:t>Cela inclut les normes minimales pour la protection des enfants dans l'action </a:t>
            </a:r>
            <a:r>
              <a:rPr lang="en-GB" i="1" dirty="0" err="1"/>
              <a:t>humanitaire</a:t>
            </a:r>
            <a:r>
              <a:rPr lang="en-GB" i="1" dirty="0"/>
              <a:t> (SGPE).</a:t>
            </a:r>
          </a:p>
          <a:p>
            <a:pPr lvl="1"/>
            <a:r>
              <a:rPr lang="en-GB" i="1" dirty="0"/>
              <a:t>La norme 18 et 5 souligne l'importance de la gestion de l'information</a:t>
            </a:r>
          </a:p>
          <a:p>
            <a:r>
              <a:rPr lang="en-GB" dirty="0"/>
              <a:t>Présenter la diapositive</a:t>
            </a:r>
          </a:p>
          <a:p>
            <a:r>
              <a:rPr lang="en-GB" i="1" dirty="0"/>
              <a:t>Quelqu'un a-t-il des questions ?</a:t>
            </a:r>
          </a:p>
        </p:txBody>
      </p:sp>
      <p:sp>
        <p:nvSpPr>
          <p:cNvPr id="6" name="Slide Image Placeholder 5">
            <a:extLst>
              <a:ext uri="{FF2B5EF4-FFF2-40B4-BE49-F238E27FC236}">
                <a16:creationId xmlns:a16="http://schemas.microsoft.com/office/drawing/2014/main" id="{61586274-006E-CE9A-E1CC-B899A9818CC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F050EE8-DF73-A43C-2F9D-425B13CC75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46</a:t>
            </a:fld>
            <a:endParaRPr lang="en-US" sz="1200" dirty="0">
              <a:latin typeface="+mn-lt"/>
            </a:endParaRPr>
          </a:p>
        </p:txBody>
      </p:sp>
    </p:spTree>
    <p:extLst>
      <p:ext uri="{BB962C8B-B14F-4D97-AF65-F5344CB8AC3E}">
        <p14:creationId xmlns:p14="http://schemas.microsoft.com/office/powerpoint/2010/main" val="21827376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Les Lignes directrices inter-agences pour la gestion des cas et la protection de l'enfance fournissent également des conseils sur la gestion de l'information. </a:t>
            </a:r>
          </a:p>
          <a:p>
            <a:r>
              <a:rPr lang="en-GB" dirty="0"/>
              <a:t>Présenter la diapositive</a:t>
            </a:r>
          </a:p>
          <a:p>
            <a:r>
              <a:rPr lang="en-GB" i="1" dirty="0"/>
              <a:t>Quelqu'un a-t-il des questions ?</a:t>
            </a:r>
          </a:p>
          <a:p>
            <a:endParaRPr lang="en-GB" dirty="0"/>
          </a:p>
        </p:txBody>
      </p:sp>
      <p:sp>
        <p:nvSpPr>
          <p:cNvPr id="6" name="Slide Image Placeholder 5">
            <a:extLst>
              <a:ext uri="{FF2B5EF4-FFF2-40B4-BE49-F238E27FC236}">
                <a16:creationId xmlns:a16="http://schemas.microsoft.com/office/drawing/2014/main" id="{7BA80AB2-CE90-7EDB-9A8C-21DA765B560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C54096F-74A3-3BF5-2DDE-8A6C403EA0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47</a:t>
            </a:fld>
            <a:endParaRPr lang="en-US" sz="1200" dirty="0">
              <a:latin typeface="+mn-lt"/>
            </a:endParaRPr>
          </a:p>
        </p:txBody>
      </p:sp>
    </p:spTree>
    <p:extLst>
      <p:ext uri="{BB962C8B-B14F-4D97-AF65-F5344CB8AC3E}">
        <p14:creationId xmlns:p14="http://schemas.microsoft.com/office/powerpoint/2010/main" val="171768907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Il existe des principes de protection des données personnelles auxquels un </a:t>
            </a:r>
            <a:r>
              <a:rPr lang="en-GB" i="1" dirty="0" err="1"/>
              <a:t>gestionnaire</a:t>
            </a:r>
            <a:r>
              <a:rPr lang="en-GB" i="1" dirty="0"/>
              <a:t> de </a:t>
            </a:r>
            <a:r>
              <a:rPr lang="en-GB" i="1" dirty="0" err="1"/>
              <a:t>cas</a:t>
            </a:r>
            <a:r>
              <a:rPr lang="en-GB" i="1" dirty="0"/>
              <a:t> et son agence doivent se conformer. </a:t>
            </a:r>
          </a:p>
          <a:p>
            <a:pPr lvl="1"/>
            <a:r>
              <a:rPr lang="en-GB" i="1" dirty="0"/>
              <a:t>Ces principes sont inclus dans les procédures opérationnelles standard de gestion des cas, les protocoles de protection des données et de partage des informations et sont considérés comme une norme mondiale. </a:t>
            </a:r>
          </a:p>
          <a:p>
            <a:pPr lvl="1"/>
            <a:r>
              <a:rPr lang="en-GB" i="1" dirty="0"/>
              <a:t>Il y a 6 principes au total </a:t>
            </a:r>
          </a:p>
          <a:p>
            <a:pPr lvl="1"/>
            <a:r>
              <a:rPr lang="en-GB" i="1" dirty="0"/>
              <a:t>Vous les trouverez dans le </a:t>
            </a:r>
            <a:r>
              <a:rPr lang="en-GB" b="1" i="1" dirty="0"/>
              <a:t>cahier d'exercices, page 37 : Principes de protection des données personnelles</a:t>
            </a:r>
          </a:p>
          <a:p>
            <a:r>
              <a:rPr lang="en-GB" dirty="0"/>
              <a:t>Présenter la diapositive</a:t>
            </a:r>
          </a:p>
          <a:p>
            <a:r>
              <a:rPr lang="en-GB" i="1" dirty="0"/>
              <a:t>Quelqu'un a-t-il des questions ?</a:t>
            </a:r>
          </a:p>
          <a:p>
            <a:endParaRPr lang="en-GB" dirty="0"/>
          </a:p>
          <a:p>
            <a:endParaRPr lang="en-GB" dirty="0"/>
          </a:p>
          <a:p>
            <a:endParaRPr lang="en-GB" dirty="0"/>
          </a:p>
        </p:txBody>
      </p:sp>
      <p:sp>
        <p:nvSpPr>
          <p:cNvPr id="6" name="Slide Image Placeholder 5">
            <a:extLst>
              <a:ext uri="{FF2B5EF4-FFF2-40B4-BE49-F238E27FC236}">
                <a16:creationId xmlns:a16="http://schemas.microsoft.com/office/drawing/2014/main" id="{81C8805F-20A2-3C9E-807D-2827A35E43E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78109F7-5C85-8DDE-9359-CC9138C5AD4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48</a:t>
            </a:fld>
            <a:endParaRPr lang="en-US" sz="1200" dirty="0">
              <a:latin typeface="+mn-lt"/>
            </a:endParaRPr>
          </a:p>
        </p:txBody>
      </p:sp>
    </p:spTree>
    <p:extLst>
      <p:ext uri="{BB962C8B-B14F-4D97-AF65-F5344CB8AC3E}">
        <p14:creationId xmlns:p14="http://schemas.microsoft.com/office/powerpoint/2010/main" val="185737153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Quelqu'un a-t-il des questions ?</a:t>
            </a:r>
          </a:p>
        </p:txBody>
      </p:sp>
      <p:sp>
        <p:nvSpPr>
          <p:cNvPr id="6" name="Slide Image Placeholder 5">
            <a:extLst>
              <a:ext uri="{FF2B5EF4-FFF2-40B4-BE49-F238E27FC236}">
                <a16:creationId xmlns:a16="http://schemas.microsoft.com/office/drawing/2014/main" id="{C32A37CB-D47D-DB97-24BB-BCC07803C9A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04073CE-B148-9E62-3F87-DDAF4FED71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49</a:t>
            </a:fld>
            <a:endParaRPr lang="en-US" sz="1200" dirty="0">
              <a:latin typeface="+mn-lt"/>
            </a:endParaRPr>
          </a:p>
        </p:txBody>
      </p:sp>
    </p:spTree>
    <p:extLst>
      <p:ext uri="{BB962C8B-B14F-4D97-AF65-F5344CB8AC3E}">
        <p14:creationId xmlns:p14="http://schemas.microsoft.com/office/powerpoint/2010/main" val="2215298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TRAVAIL DE GROUPE (10 minutes)</a:t>
            </a:r>
          </a:p>
          <a:p>
            <a:r>
              <a:rPr lang="en-GB" i="1" dirty="0"/>
              <a:t>Comme toujours, nous commençons par une rapide récapitulation du module précédent.</a:t>
            </a:r>
          </a:p>
          <a:p>
            <a:r>
              <a:rPr lang="en-GB" dirty="0"/>
              <a:t>Divisez les participants en groupes de 3 à 5 personnes</a:t>
            </a:r>
          </a:p>
          <a:p>
            <a:r>
              <a:rPr lang="en-GB" i="1" dirty="0"/>
              <a:t>Dans vos groupes :</a:t>
            </a:r>
          </a:p>
          <a:p>
            <a:pPr lvl="1"/>
            <a:r>
              <a:rPr lang="en-GB" i="1" dirty="0"/>
              <a:t>Se mettre d'accord sur un point d'apprentissage clé du module 1</a:t>
            </a:r>
          </a:p>
          <a:p>
            <a:pPr lvl="1"/>
            <a:r>
              <a:rPr lang="en-GB" i="1" dirty="0"/>
              <a:t>De quoi te souviens-tu qui était important ? </a:t>
            </a:r>
          </a:p>
          <a:p>
            <a:pPr lvl="1"/>
            <a:r>
              <a:rPr lang="en-GB" i="1" dirty="0"/>
              <a:t>Dessinez un point d'apprentissage clé sur le tableau de papier.</a:t>
            </a:r>
          </a:p>
          <a:p>
            <a:r>
              <a:rPr lang="en-GB" dirty="0"/>
              <a:t>Donnez aux groupes 10 minutes pour compléter</a:t>
            </a:r>
          </a:p>
          <a:p>
            <a:pPr marL="0" indent="0">
              <a:buNone/>
            </a:pPr>
            <a:endParaRPr lang="en-GB" dirty="0"/>
          </a:p>
          <a:p>
            <a:pPr marL="0" indent="0">
              <a:buNone/>
            </a:pPr>
            <a:r>
              <a:rPr lang="en-GB" b="1" dirty="0"/>
              <a:t>ACTIVITÉ PLÉNIÈRE (15 minutes)</a:t>
            </a:r>
          </a:p>
          <a:p>
            <a:r>
              <a:rPr lang="en-GB" dirty="0"/>
              <a:t>Un par un, laissez les groupes montrer leur dessin, mais ils ne peuvent pas parler. Le dessin doit parler de lui-même ! </a:t>
            </a:r>
          </a:p>
          <a:p>
            <a:r>
              <a:rPr lang="en-GB" dirty="0"/>
              <a:t>Les autres groupes doivent deviner quel est le point d'apprentissage clé tiré.</a:t>
            </a:r>
          </a:p>
          <a:p>
            <a:r>
              <a:rPr lang="en-GB" dirty="0"/>
              <a:t>Si la supposition est juste, 1 point est attribué à :</a:t>
            </a:r>
          </a:p>
          <a:p>
            <a:pPr lvl="1"/>
            <a:r>
              <a:rPr lang="en-GB" dirty="0"/>
              <a:t>Le groupe qui a deviné juste</a:t>
            </a:r>
          </a:p>
          <a:p>
            <a:pPr lvl="1"/>
            <a:r>
              <a:rPr lang="en-GB" dirty="0"/>
              <a:t>Le groupe qui a dessiné le point clé de l'apprentissage</a:t>
            </a:r>
          </a:p>
          <a:p>
            <a:endParaRPr lang="en-GB" dirty="0"/>
          </a:p>
        </p:txBody>
      </p:sp>
      <p:sp>
        <p:nvSpPr>
          <p:cNvPr id="6" name="Slide Image Placeholder 5">
            <a:extLst>
              <a:ext uri="{FF2B5EF4-FFF2-40B4-BE49-F238E27FC236}">
                <a16:creationId xmlns:a16="http://schemas.microsoft.com/office/drawing/2014/main" id="{8AFB6862-C9C2-693F-9449-0793911F20A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D552FD9-22D2-9C7F-B0A4-F2B779A80A3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extLst>
      <p:ext uri="{BB962C8B-B14F-4D97-AF65-F5344CB8AC3E}">
        <p14:creationId xmlns:p14="http://schemas.microsoft.com/office/powerpoint/2010/main" val="35308368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pPr lvl="1"/>
            <a:r>
              <a:rPr lang="en-GB" i="1" dirty="0"/>
              <a:t>La conservation, par exemple, implique que les dossiers papier des affaires clôturées soient détruits en toute sécurité une fois qu'il n'est plus nécessaire de les conserver et de les archiver. La durée d'archivage des dossiers dépend de la politique interne de votre organisme et de l'accord passé avec les donateurs dans le cadre d'une subvention. </a:t>
            </a:r>
          </a:p>
          <a:p>
            <a:r>
              <a:rPr lang="en-GB" i="1" dirty="0"/>
              <a:t>Quelqu'un a-t-il des questions ?</a:t>
            </a:r>
          </a:p>
        </p:txBody>
      </p:sp>
      <p:sp>
        <p:nvSpPr>
          <p:cNvPr id="6" name="Slide Image Placeholder 5">
            <a:extLst>
              <a:ext uri="{FF2B5EF4-FFF2-40B4-BE49-F238E27FC236}">
                <a16:creationId xmlns:a16="http://schemas.microsoft.com/office/drawing/2014/main" id="{D75CE260-33F9-D283-00B8-B1FB077A8E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A7D0F4F-71F2-4B95-D97D-762F363DF7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50</a:t>
            </a:fld>
            <a:endParaRPr lang="en-US" sz="1200" dirty="0">
              <a:latin typeface="+mn-lt"/>
            </a:endParaRPr>
          </a:p>
        </p:txBody>
      </p:sp>
    </p:spTree>
    <p:extLst>
      <p:ext uri="{BB962C8B-B14F-4D97-AF65-F5344CB8AC3E}">
        <p14:creationId xmlns:p14="http://schemas.microsoft.com/office/powerpoint/2010/main" val="148994849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TRAVAIL EN PARTENARIAT (5 minutes)</a:t>
            </a:r>
          </a:p>
          <a:p>
            <a:r>
              <a:rPr lang="en-GB" sz="1150" i="1" dirty="0"/>
              <a:t>Les principes de protection des données personnelles peuvent sembler très complexes</a:t>
            </a:r>
          </a:p>
          <a:p>
            <a:r>
              <a:rPr lang="en-GB" sz="1150" i="1" dirty="0"/>
              <a:t>Nous allons faire un exercice pour rendre cela plus pratique.</a:t>
            </a:r>
          </a:p>
          <a:p>
            <a:r>
              <a:rPr lang="en-GB" sz="1150" dirty="0"/>
              <a:t>Guidez les participants vers la </a:t>
            </a:r>
            <a:r>
              <a:rPr lang="en-GB" sz="1150" b="1" dirty="0"/>
              <a:t>page 38 du manuel : Quels principes de gestion de l'information sont violés ou respectés ?</a:t>
            </a:r>
          </a:p>
          <a:p>
            <a:pPr lvl="1"/>
            <a:r>
              <a:rPr lang="en-GB" sz="1150" i="1" dirty="0"/>
              <a:t>Les histoires font référence aux principes de gestion de l'information sur la protection</a:t>
            </a:r>
          </a:p>
          <a:p>
            <a:pPr lvl="1"/>
            <a:r>
              <a:rPr lang="en-GB" sz="1150" i="1" dirty="0"/>
              <a:t>Certains d'entre eux sont respectés </a:t>
            </a:r>
          </a:p>
          <a:p>
            <a:pPr lvl="1"/>
            <a:r>
              <a:rPr lang="en-GB" sz="1150" i="1" dirty="0"/>
              <a:t>D'autres sont violés</a:t>
            </a:r>
          </a:p>
          <a:p>
            <a:r>
              <a:rPr lang="en-GB" sz="1150" i="1" dirty="0"/>
              <a:t>Avec votre partenaire :</a:t>
            </a:r>
          </a:p>
          <a:p>
            <a:pPr lvl="1"/>
            <a:r>
              <a:rPr lang="en-GB" sz="1150" i="1" dirty="0"/>
              <a:t>Notez les principes de gestion de l'information sur la protection auxquels l'histoire fait référence. </a:t>
            </a:r>
          </a:p>
          <a:p>
            <a:pPr lvl="1"/>
            <a:r>
              <a:rPr lang="en-GB" sz="1150" i="1" dirty="0"/>
              <a:t>Notez si les principes sont respectés ou enfreints.</a:t>
            </a:r>
          </a:p>
          <a:p>
            <a:r>
              <a:rPr lang="en-GB" sz="1150" dirty="0"/>
              <a:t>Donnez 5 minutes aux participants pour compléter</a:t>
            </a:r>
          </a:p>
          <a:p>
            <a:endParaRPr lang="en-GB" sz="1150" dirty="0"/>
          </a:p>
          <a:p>
            <a:pPr marL="0" indent="0">
              <a:buNone/>
            </a:pPr>
            <a:r>
              <a:rPr lang="en-GB" sz="1150" b="1" dirty="0"/>
              <a:t>DISCUSSION PLÉNIÈRE (10 minutes)</a:t>
            </a:r>
          </a:p>
          <a:p>
            <a:r>
              <a:rPr lang="en-GB" sz="1150" dirty="0"/>
              <a:t>Demandez à des volontaires de partager leurs réponses</a:t>
            </a:r>
          </a:p>
          <a:p>
            <a:r>
              <a:rPr lang="en-GB" sz="1150" dirty="0"/>
              <a:t>Guidez une courte discussion</a:t>
            </a:r>
          </a:p>
          <a:p>
            <a:r>
              <a:rPr lang="en-GB" sz="1150" dirty="0"/>
              <a:t>Complétez avec les réponses ci-dessous</a:t>
            </a:r>
          </a:p>
          <a:p>
            <a:pPr marL="0" indent="0">
              <a:buNone/>
            </a:pPr>
            <a:r>
              <a:rPr lang="en-GB" sz="1150" dirty="0"/>
              <a:t>______________________________________________________________________________</a:t>
            </a:r>
          </a:p>
          <a:p>
            <a:pPr marL="0" indent="0">
              <a:buNone/>
            </a:pPr>
            <a:endParaRPr lang="en-GB" sz="1150" dirty="0"/>
          </a:p>
          <a:p>
            <a:pPr marL="0" indent="0">
              <a:buNone/>
            </a:pPr>
            <a:r>
              <a:rPr lang="en-GB" sz="1150" b="1" dirty="0"/>
              <a:t>RÉPONSES</a:t>
            </a:r>
          </a:p>
          <a:p>
            <a:r>
              <a:rPr lang="en-GB" sz="1150" b="1" dirty="0"/>
              <a:t>Scène 1</a:t>
            </a:r>
          </a:p>
          <a:p>
            <a:pPr lvl="1"/>
            <a:r>
              <a:rPr lang="en-GB" sz="1150" dirty="0"/>
              <a:t>Minimisation des données - violation</a:t>
            </a:r>
          </a:p>
          <a:p>
            <a:pPr lvl="1"/>
            <a:r>
              <a:rPr lang="en-GB" sz="1150" dirty="0"/>
              <a:t>Confidentialité et sécurité - violées</a:t>
            </a:r>
          </a:p>
          <a:p>
            <a:r>
              <a:rPr lang="en-GB" sz="1150" b="1" dirty="0"/>
              <a:t>Scène 2</a:t>
            </a:r>
          </a:p>
          <a:p>
            <a:pPr lvl="1"/>
            <a:r>
              <a:rPr lang="en-GB" sz="1150" dirty="0"/>
              <a:t>Consentement éclairé - respecté </a:t>
            </a:r>
          </a:p>
          <a:p>
            <a:pPr lvl="1"/>
            <a:r>
              <a:rPr lang="en-GB" sz="1150" dirty="0"/>
              <a:t>Minimisation des données - </a:t>
            </a:r>
            <a:r>
              <a:rPr lang="en-GB" sz="1150" dirty="0" err="1"/>
              <a:t>violées</a:t>
            </a:r>
            <a:r>
              <a:rPr lang="en-GB" sz="1150" dirty="0"/>
              <a:t> </a:t>
            </a:r>
          </a:p>
          <a:p>
            <a:pPr lvl="1"/>
            <a:r>
              <a:rPr lang="en-GB" sz="1150" dirty="0"/>
              <a:t>Confidentialité et sécurité - violées</a:t>
            </a:r>
          </a:p>
          <a:p>
            <a:r>
              <a:rPr lang="en-GB" sz="1150" b="1" dirty="0"/>
              <a:t>Scène 3</a:t>
            </a:r>
          </a:p>
          <a:p>
            <a:pPr lvl="1"/>
            <a:r>
              <a:rPr lang="en-GB" sz="1150" dirty="0"/>
              <a:t>Confidentialité et sécurité - violées</a:t>
            </a:r>
          </a:p>
        </p:txBody>
      </p:sp>
      <p:sp>
        <p:nvSpPr>
          <p:cNvPr id="6" name="Slide Image Placeholder 5">
            <a:extLst>
              <a:ext uri="{FF2B5EF4-FFF2-40B4-BE49-F238E27FC236}">
                <a16:creationId xmlns:a16="http://schemas.microsoft.com/office/drawing/2014/main" id="{6CC54DE1-D535-5406-43D9-D70FB021385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1C02417-7A13-9204-DD59-A66C15163F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51</a:t>
            </a:fld>
            <a:endParaRPr lang="en-US" sz="1200" dirty="0">
              <a:latin typeface="+mn-lt"/>
            </a:endParaRPr>
          </a:p>
        </p:txBody>
      </p:sp>
    </p:spTree>
    <p:extLst>
      <p:ext uri="{BB962C8B-B14F-4D97-AF65-F5344CB8AC3E}">
        <p14:creationId xmlns:p14="http://schemas.microsoft.com/office/powerpoint/2010/main" val="224150734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Quelqu'un a-t-il des questions ou des précisions à apporter ?</a:t>
            </a:r>
          </a:p>
          <a:p>
            <a:r>
              <a:rPr lang="en-GB" i="1" dirty="0"/>
              <a:t>dans la prochaine session, nous fermerons le module</a:t>
            </a:r>
          </a:p>
          <a:p>
            <a:endParaRPr lang="en-BE" dirty="0"/>
          </a:p>
        </p:txBody>
      </p:sp>
      <p:sp>
        <p:nvSpPr>
          <p:cNvPr id="6" name="Slide Image Placeholder 5">
            <a:extLst>
              <a:ext uri="{FF2B5EF4-FFF2-40B4-BE49-F238E27FC236}">
                <a16:creationId xmlns:a16="http://schemas.microsoft.com/office/drawing/2014/main" id="{32332922-A6C2-E8D8-C800-A6500D70F3A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4978DAC-01AB-A233-AC4B-A242303409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52</a:t>
            </a:fld>
            <a:endParaRPr lang="en-US" sz="1200" dirty="0">
              <a:latin typeface="+mn-lt"/>
            </a:endParaRPr>
          </a:p>
        </p:txBody>
      </p:sp>
    </p:spTree>
    <p:extLst>
      <p:ext uri="{BB962C8B-B14F-4D97-AF65-F5344CB8AC3E}">
        <p14:creationId xmlns:p14="http://schemas.microsoft.com/office/powerpoint/2010/main" val="229145024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n-US" b="1" dirty="0">
                <a:sym typeface="Arial"/>
              </a:rPr>
              <a:t>SESSION 6 DURÉE : 1h</a:t>
            </a:r>
          </a:p>
        </p:txBody>
      </p:sp>
      <p:sp>
        <p:nvSpPr>
          <p:cNvPr id="3" name="Slide Image Placeholder 2">
            <a:extLst>
              <a:ext uri="{FF2B5EF4-FFF2-40B4-BE49-F238E27FC236}">
                <a16:creationId xmlns:a16="http://schemas.microsoft.com/office/drawing/2014/main" id="{0DD24E79-52BB-F5CD-633A-1FC33FFB707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142CB9-9779-8069-CCFF-10972721B0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53</a:t>
            </a:fld>
            <a:endParaRPr lang="en-US" sz="1200" dirty="0">
              <a:latin typeface="+mn-lt"/>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n-US" b="1" dirty="0">
                <a:sym typeface="Arial"/>
              </a:rPr>
              <a:t>DISCUSSION PLÉNIÈRE (15 minutes)</a:t>
            </a:r>
          </a:p>
          <a:p>
            <a:r>
              <a:rPr lang="en-US" i="1" dirty="0">
                <a:sym typeface="Arial"/>
              </a:rPr>
              <a:t>Nous avons mentionné précédemment que la gestion de cas est un travail très difficile et exigeant. </a:t>
            </a:r>
          </a:p>
          <a:p>
            <a:r>
              <a:rPr lang="en-US" i="1" dirty="0"/>
              <a:t>Qu'est-ce qui rend la gestion de cas si difficile ou si exigeante ?</a:t>
            </a:r>
          </a:p>
          <a:p>
            <a:r>
              <a:rPr lang="en-US" dirty="0"/>
              <a:t>Exemples de réponses :</a:t>
            </a:r>
          </a:p>
          <a:p>
            <a:pPr lvl="1"/>
            <a:r>
              <a:rPr lang="en-US" dirty="0"/>
              <a:t>Aider les autres (être témoin d'enfants confrontés à des risques de protection, écouter des enfants partager des expériences traumatisantes,...) a un impact émotionnel et psychologique sur une personne. </a:t>
            </a:r>
          </a:p>
          <a:p>
            <a:pPr lvl="1"/>
            <a:r>
              <a:rPr lang="en-US" dirty="0"/>
              <a:t>Répondre toujours avec empathie peut être épuisant (fatigue de la compassion)</a:t>
            </a:r>
          </a:p>
          <a:p>
            <a:pPr lvl="1"/>
            <a:r>
              <a:rPr lang="en-US" dirty="0"/>
              <a:t>Le sentiment d'impuissance (lorsqu'on est incapable de fournir ou de garantir l'accès à un type de soutien spécifique) peut être très frustrant.</a:t>
            </a:r>
          </a:p>
          <a:p>
            <a:pPr lvl="1"/>
            <a:r>
              <a:rPr lang="en-US" dirty="0"/>
              <a:t>Ne pas être apprécié pour le travail accompli peut être frustrant, fâchant ou décevant.</a:t>
            </a:r>
          </a:p>
          <a:p>
            <a:pPr lvl="1"/>
            <a:r>
              <a:rPr lang="en-US" dirty="0"/>
              <a:t>Lorsqu'il apporte un soutien aux enfants à risque, </a:t>
            </a:r>
            <a:r>
              <a:rPr lang="en-US" dirty="0" err="1"/>
              <a:t>l'gestionnaire</a:t>
            </a:r>
            <a:r>
              <a:rPr lang="en-US" dirty="0"/>
              <a:t> de </a:t>
            </a:r>
            <a:r>
              <a:rPr lang="en-US" dirty="0" err="1"/>
              <a:t>cas</a:t>
            </a:r>
            <a:r>
              <a:rPr lang="en-US" dirty="0"/>
              <a:t> peut parfois être lui-même exposé à des risques. </a:t>
            </a:r>
          </a:p>
          <a:p>
            <a:pPr lvl="1"/>
            <a:r>
              <a:rPr lang="en-US" dirty="0"/>
              <a:t>Il peut être difficile de maintenir l'équilibre lorsqu'on établit et renforce une relation de gestion de cas avec un enfant, un parent ou un responsable d'enfant. </a:t>
            </a:r>
          </a:p>
          <a:p>
            <a:pPr lvl="1"/>
            <a:r>
              <a:rPr lang="en-US" dirty="0">
                <a:sym typeface="Arial"/>
              </a:rPr>
              <a:t>Les charges de travail élevées et les longues listes de choses à faire peuvent être stressantes. </a:t>
            </a:r>
          </a:p>
          <a:p>
            <a:pPr lvl="1"/>
            <a:r>
              <a:rPr lang="en-US" dirty="0">
                <a:sym typeface="Arial"/>
              </a:rPr>
              <a:t>Les déplacements fréquents dans les différentes zones d'intervention peuvent être fatigants.</a:t>
            </a:r>
          </a:p>
          <a:p>
            <a:r>
              <a:rPr lang="en-US" dirty="0"/>
              <a:t>Donnez aux participants une minute pour réfléchir</a:t>
            </a:r>
          </a:p>
          <a:p>
            <a:r>
              <a:rPr lang="en-US" dirty="0"/>
              <a:t>Demandez à des volontaires de partager leurs réponses</a:t>
            </a:r>
          </a:p>
          <a:p>
            <a:r>
              <a:rPr lang="en-US" dirty="0"/>
              <a:t>Notez leurs réponses sur un tableau à feuilles mobiles.</a:t>
            </a:r>
            <a:endParaRPr lang="en-US" dirty="0">
              <a:sym typeface="Arial"/>
            </a:endParaRPr>
          </a:p>
          <a:p>
            <a:pPr lvl="1"/>
            <a:endParaRPr lang="en-US" dirty="0">
              <a:sym typeface="Arial"/>
            </a:endParaRPr>
          </a:p>
        </p:txBody>
      </p:sp>
      <p:sp>
        <p:nvSpPr>
          <p:cNvPr id="3" name="Slide Image Placeholder 2">
            <a:extLst>
              <a:ext uri="{FF2B5EF4-FFF2-40B4-BE49-F238E27FC236}">
                <a16:creationId xmlns:a16="http://schemas.microsoft.com/office/drawing/2014/main" id="{164EDF59-3C5C-E0F0-8378-E8E63559832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993DA18-4E4A-EB6C-782E-65C9576C2D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54</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TRAVAIL INDIVIDUEL (15 minutes)</a:t>
            </a:r>
          </a:p>
          <a:p>
            <a:r>
              <a:rPr lang="en-GB" dirty="0"/>
              <a:t>Nous rédigerons notre propre plan de soutien et de soins personnels.</a:t>
            </a:r>
          </a:p>
          <a:p>
            <a:r>
              <a:rPr lang="en-GB" dirty="0"/>
              <a:t>Orientez les participants vers la </a:t>
            </a:r>
            <a:r>
              <a:rPr lang="en-GB" b="1" dirty="0"/>
              <a:t>page 39 du manuel : Plan d'autosoins et de soutien</a:t>
            </a:r>
            <a:endParaRPr lang="en-GB" dirty="0"/>
          </a:p>
          <a:p>
            <a:r>
              <a:rPr lang="en-GB" i="1" dirty="0"/>
              <a:t>Par </a:t>
            </a:r>
            <a:r>
              <a:rPr lang="en-GB" i="1" dirty="0" err="1"/>
              <a:t>vous-mêmes</a:t>
            </a:r>
            <a:r>
              <a:rPr lang="en-GB" i="1" dirty="0"/>
              <a:t>:</a:t>
            </a:r>
          </a:p>
          <a:p>
            <a:pPr lvl="1"/>
            <a:r>
              <a:rPr lang="en-GB" i="1" dirty="0"/>
              <a:t>Réfléchissez aux questions</a:t>
            </a:r>
          </a:p>
          <a:p>
            <a:pPr lvl="1"/>
            <a:r>
              <a:rPr lang="en-GB" i="1" dirty="0" err="1"/>
              <a:t>Formulez</a:t>
            </a:r>
            <a:r>
              <a:rPr lang="en-GB" i="1" dirty="0"/>
              <a:t> leur réponse personnelle</a:t>
            </a:r>
          </a:p>
          <a:p>
            <a:r>
              <a:rPr lang="en-GB" i="1" dirty="0"/>
              <a:t>Il s'agit d'un exercice individuel, car chaque personne est différente et il n'est donc pas possible de répondre à ces questions à deux ou en groupe. </a:t>
            </a:r>
          </a:p>
          <a:p>
            <a:r>
              <a:rPr lang="en-GB" dirty="0"/>
              <a:t>Donnez 15 minutes aux participants pour compléter</a:t>
            </a:r>
          </a:p>
          <a:p>
            <a:r>
              <a:rPr lang="en-GB" dirty="0"/>
              <a:t>Si quelqu'un a du mal à trouver des idées, il peut demander l'aide de l'animateur ou de son voisin s'il se sent à l'aise.</a:t>
            </a:r>
          </a:p>
          <a:p>
            <a:endParaRPr lang="en-GB" dirty="0"/>
          </a:p>
          <a:p>
            <a:pPr marL="0" indent="0">
              <a:buNone/>
            </a:pPr>
            <a:r>
              <a:rPr lang="en-GB" b="1" dirty="0"/>
              <a:t>DISCUSSION PLÉNIÈRE (5 minutes)</a:t>
            </a:r>
          </a:p>
          <a:p>
            <a:r>
              <a:rPr lang="en-GB" i="1" dirty="0"/>
              <a:t>Quelqu'un souhaite-t-il partager ses réflexions ou ses points d'action ?</a:t>
            </a:r>
          </a:p>
          <a:p>
            <a:r>
              <a:rPr lang="en-GB" dirty="0"/>
              <a:t>Il est tout à fait volontaire de partager des réflexions ou des points d'action, alors assurez-vous que cela est clair et que personne ne se sent obligé de partager.</a:t>
            </a:r>
          </a:p>
          <a:p>
            <a:r>
              <a:rPr lang="en-GB" i="1" dirty="0"/>
              <a:t>Expliquez aux participants que </a:t>
            </a:r>
            <a:r>
              <a:rPr lang="en-GB" i="1" dirty="0" err="1"/>
              <a:t>chaque</a:t>
            </a:r>
            <a:r>
              <a:rPr lang="en-GB" i="1" dirty="0"/>
              <a:t> </a:t>
            </a:r>
            <a:r>
              <a:rPr lang="en-GB" i="1" dirty="0" err="1"/>
              <a:t>gestionnaire</a:t>
            </a:r>
            <a:r>
              <a:rPr lang="en-GB" i="1" dirty="0"/>
              <a:t> de </a:t>
            </a:r>
            <a:r>
              <a:rPr lang="en-GB" i="1" dirty="0" err="1"/>
              <a:t>cas</a:t>
            </a:r>
            <a:r>
              <a:rPr lang="en-GB" i="1" dirty="0"/>
              <a:t> doit recevoir le soutien dont il a besoin. </a:t>
            </a:r>
          </a:p>
          <a:p>
            <a:r>
              <a:rPr lang="en-GB" i="1" dirty="0"/>
              <a:t>Chaque agence de gestion de cas devrait avoir un superviseur qui soutient les </a:t>
            </a:r>
            <a:r>
              <a:rPr lang="en-GB" i="1" dirty="0" err="1"/>
              <a:t>gestionnaire</a:t>
            </a:r>
            <a:r>
              <a:rPr lang="en-GB" i="1" dirty="0"/>
              <a:t> de </a:t>
            </a:r>
            <a:r>
              <a:rPr lang="en-GB" i="1" dirty="0" err="1"/>
              <a:t>cas</a:t>
            </a:r>
            <a:r>
              <a:rPr lang="en-GB" i="1" dirty="0"/>
              <a:t>. </a:t>
            </a:r>
          </a:p>
          <a:p>
            <a:r>
              <a:rPr lang="en-GB" i="1" dirty="0"/>
              <a:t>Si des rencontres individuelles avec le superviseur sont prévues, il peut être utile de discuter de ces réflexions sur le soutien et l'auto-soin avec le superviseur.</a:t>
            </a:r>
          </a:p>
        </p:txBody>
      </p:sp>
      <p:sp>
        <p:nvSpPr>
          <p:cNvPr id="6" name="Slide Image Placeholder 5">
            <a:extLst>
              <a:ext uri="{FF2B5EF4-FFF2-40B4-BE49-F238E27FC236}">
                <a16:creationId xmlns:a16="http://schemas.microsoft.com/office/drawing/2014/main" id="{2B260783-6800-E0E7-95AA-FEC533BB69E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8372A26-2F50-54F9-5C94-4C516FDCEAA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55</a:t>
            </a:fld>
            <a:endParaRPr lang="en-US" sz="1200" dirty="0">
              <a:latin typeface="+mn-lt"/>
            </a:endParaRPr>
          </a:p>
        </p:txBody>
      </p:sp>
    </p:spTree>
    <p:extLst>
      <p:ext uri="{BB962C8B-B14F-4D97-AF65-F5344CB8AC3E}">
        <p14:creationId xmlns:p14="http://schemas.microsoft.com/office/powerpoint/2010/main" val="10798300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Un </a:t>
            </a:r>
            <a:r>
              <a:rPr lang="en-GB" i="1" dirty="0" err="1"/>
              <a:t>gestionnaire</a:t>
            </a:r>
            <a:r>
              <a:rPr lang="en-GB" i="1" dirty="0"/>
              <a:t> de </a:t>
            </a:r>
            <a:r>
              <a:rPr lang="en-GB" i="1" dirty="0" err="1"/>
              <a:t>cas</a:t>
            </a:r>
            <a:r>
              <a:rPr lang="en-GB" i="1" dirty="0"/>
              <a:t> doit recevoir le soutien d'un superviseur et d'un coach. </a:t>
            </a:r>
          </a:p>
          <a:p>
            <a:r>
              <a:rPr lang="en-CA" i="1" dirty="0">
                <a:sym typeface="Calibri"/>
              </a:rPr>
              <a:t>Le travail de protection de l'</a:t>
            </a:r>
            <a:r>
              <a:rPr lang="en-US" i="1" dirty="0">
                <a:sym typeface="Century Gothic"/>
              </a:rPr>
              <a:t>enfance </a:t>
            </a:r>
            <a:r>
              <a:rPr lang="en-CA" i="1" dirty="0">
                <a:sym typeface="Calibri"/>
              </a:rPr>
              <a:t>n'est pas facile, et il </a:t>
            </a:r>
            <a:r>
              <a:rPr lang="en-CA" i="1" dirty="0"/>
              <a:t>faudra du temps aux </a:t>
            </a:r>
            <a:r>
              <a:rPr lang="en-CA" i="1" dirty="0" err="1"/>
              <a:t>gestionnaire</a:t>
            </a:r>
            <a:r>
              <a:rPr lang="en-CA" i="1" dirty="0"/>
              <a:t> de </a:t>
            </a:r>
            <a:r>
              <a:rPr lang="en-CA" i="1" dirty="0" err="1"/>
              <a:t>cas</a:t>
            </a:r>
            <a:r>
              <a:rPr lang="en-CA" i="1" dirty="0"/>
              <a:t> pour </a:t>
            </a:r>
            <a:r>
              <a:rPr lang="en-CA" i="1" dirty="0">
                <a:sym typeface="Calibri"/>
              </a:rPr>
              <a:t>développer leurs compétences tout au long de leur carrière. </a:t>
            </a:r>
          </a:p>
          <a:p>
            <a:r>
              <a:rPr lang="en-CA" i="1" dirty="0">
                <a:sym typeface="Calibri"/>
              </a:rPr>
              <a:t>Les </a:t>
            </a:r>
            <a:r>
              <a:rPr lang="en-CA" i="1" dirty="0" err="1">
                <a:sym typeface="Calibri"/>
              </a:rPr>
              <a:t>gestionnaire</a:t>
            </a:r>
            <a:r>
              <a:rPr lang="en-CA" i="1" dirty="0">
                <a:sym typeface="Calibri"/>
              </a:rPr>
              <a:t> de </a:t>
            </a:r>
            <a:r>
              <a:rPr lang="en-CA" i="1" dirty="0" err="1">
                <a:sym typeface="Calibri"/>
              </a:rPr>
              <a:t>cas</a:t>
            </a:r>
            <a:r>
              <a:rPr lang="en-CA" i="1" dirty="0">
                <a:sym typeface="Calibri"/>
              </a:rPr>
              <a:t> </a:t>
            </a:r>
            <a:r>
              <a:rPr lang="en-US" i="1" dirty="0"/>
              <a:t>doivent disposer de temps et d'espace pour réfléchir ou penser :</a:t>
            </a:r>
          </a:p>
          <a:p>
            <a:pPr lvl="1"/>
            <a:r>
              <a:rPr lang="en-US" i="1" dirty="0"/>
              <a:t>Ce qu'ils font de bien</a:t>
            </a:r>
          </a:p>
          <a:p>
            <a:pPr lvl="1"/>
            <a:r>
              <a:rPr lang="en-US" i="1" dirty="0"/>
              <a:t>Ce qu'ils pourraient faire de mieux </a:t>
            </a:r>
          </a:p>
          <a:p>
            <a:pPr lvl="1"/>
            <a:r>
              <a:rPr lang="en-US" i="1" dirty="0"/>
              <a:t>les domaines qu'ils souhaitent améliorer ou pour lesquels ils demandent un soutien</a:t>
            </a:r>
          </a:p>
          <a:p>
            <a:r>
              <a:rPr lang="en-US" i="1" dirty="0"/>
              <a:t>C'est par le biais de la supervision que les </a:t>
            </a:r>
            <a:r>
              <a:rPr lang="en-US" i="1" dirty="0" err="1"/>
              <a:t>gestionnaire</a:t>
            </a:r>
            <a:r>
              <a:rPr lang="en-US" i="1" dirty="0"/>
              <a:t> de </a:t>
            </a:r>
            <a:r>
              <a:rPr lang="en-US" i="1" dirty="0" err="1"/>
              <a:t>cas</a:t>
            </a:r>
            <a:r>
              <a:rPr lang="en-US" i="1" dirty="0"/>
              <a:t> peuvent continuer à </a:t>
            </a:r>
            <a:r>
              <a:rPr lang="en-CA" i="1" dirty="0"/>
              <a:t>rafraîchir et à réfléchir sur leurs connaissances, leurs compétences et leurs attitudes.</a:t>
            </a:r>
            <a:endParaRPr lang="en-US" i="1" dirty="0"/>
          </a:p>
          <a:p>
            <a:r>
              <a:rPr lang="en-CA" dirty="0">
                <a:sym typeface="Calibri"/>
              </a:rPr>
              <a:t>Présenter la diapositive</a:t>
            </a:r>
            <a:endParaRPr lang="en-BE" dirty="0"/>
          </a:p>
        </p:txBody>
      </p:sp>
      <p:sp>
        <p:nvSpPr>
          <p:cNvPr id="6" name="Slide Image Placeholder 5">
            <a:extLst>
              <a:ext uri="{FF2B5EF4-FFF2-40B4-BE49-F238E27FC236}">
                <a16:creationId xmlns:a16="http://schemas.microsoft.com/office/drawing/2014/main" id="{CFFD65EC-312B-299B-3088-1949BCEE4EC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DE7FEAC-C442-6C9F-1AF0-8F91521D136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56</a:t>
            </a:fld>
            <a:endParaRPr lang="en-US" sz="1200" dirty="0">
              <a:latin typeface="+mn-lt"/>
            </a:endParaRPr>
          </a:p>
        </p:txBody>
      </p:sp>
    </p:spTree>
    <p:extLst>
      <p:ext uri="{BB962C8B-B14F-4D97-AF65-F5344CB8AC3E}">
        <p14:creationId xmlns:p14="http://schemas.microsoft.com/office/powerpoint/2010/main" val="19343095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TRAVAIL INDIVIDUEL (5 minutes)</a:t>
            </a:r>
          </a:p>
          <a:p>
            <a:r>
              <a:rPr lang="en-GB" dirty="0">
                <a:sym typeface="Arial"/>
              </a:rPr>
              <a:t>Guidez les participants vers la </a:t>
            </a:r>
            <a:r>
              <a:rPr lang="en-GB" b="1" dirty="0">
                <a:sym typeface="Arial"/>
              </a:rPr>
              <a:t>page 40 du cahier d'exercices : Objectifs d'apprentissage</a:t>
            </a:r>
          </a:p>
          <a:p>
            <a:r>
              <a:rPr lang="en-GB" i="1" dirty="0">
                <a:sym typeface="Arial"/>
              </a:rPr>
              <a:t>Il est important de prendre le temps de revoir les objectifs d'apprentissage (</a:t>
            </a:r>
            <a:r>
              <a:rPr lang="en-GB" b="1" i="1" dirty="0">
                <a:sym typeface="Arial"/>
              </a:rPr>
              <a:t>Cahier de travail page 23</a:t>
            </a:r>
            <a:r>
              <a:rPr lang="en-GB" i="1" dirty="0">
                <a:sym typeface="Arial"/>
              </a:rPr>
              <a:t>) et de réfléchir à vos réalisations à la fin de cette formation. </a:t>
            </a:r>
          </a:p>
          <a:p>
            <a:r>
              <a:rPr lang="en-GB" i="1" dirty="0">
                <a:sym typeface="Arial"/>
              </a:rPr>
              <a:t>Certains objectifs d'apprentissage peuvent nécessiter davantage d'informations, de pratique ou de soutien de la part du superviseur pour être pleinement atteints.</a:t>
            </a:r>
          </a:p>
          <a:p>
            <a:r>
              <a:rPr lang="en-GB" i="1" dirty="0">
                <a:sym typeface="Arial"/>
              </a:rPr>
              <a:t>Regardez la formation d'aujourd'hui et répondez aux questions sur les objectifs d'apprentissage dans leur cahier de travail. </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a:sym typeface="Arial"/>
              </a:rPr>
              <a:t>Donnez aux participants 5 minutes pour réfléchir à ces questions.</a:t>
            </a:r>
          </a:p>
          <a:p>
            <a:pPr marL="0" marR="0" lvl="0" indent="0" algn="l" defTabSz="914400" rtl="0" eaLnBrk="1" fontAlgn="auto" latinLnBrk="0" hangingPunct="1">
              <a:lnSpc>
                <a:spcPct val="100000"/>
              </a:lnSpc>
              <a:spcBef>
                <a:spcPts val="0"/>
              </a:spcBef>
              <a:spcAft>
                <a:spcPts val="0"/>
              </a:spcAft>
              <a:buClrTx/>
              <a:buSzTx/>
              <a:buNone/>
              <a:tabLst/>
              <a:defRPr/>
            </a:pPr>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b="1" dirty="0">
                <a:sym typeface="Arial"/>
              </a:rPr>
              <a:t>DISCUSSION PLÉNIÈRE (5 minutes)</a:t>
            </a:r>
          </a:p>
          <a:p>
            <a:r>
              <a:rPr lang="en-GB" i="1" dirty="0">
                <a:sym typeface="Arial"/>
              </a:rPr>
              <a:t>Quelqu'un voudrait-il partager :</a:t>
            </a:r>
          </a:p>
          <a:p>
            <a:pPr lvl="1"/>
            <a:r>
              <a:rPr lang="en-GB" i="1" dirty="0">
                <a:sym typeface="Arial"/>
              </a:rPr>
              <a:t>Quels sont les objectifs d'apprentissage sur lesquels vous avez besoin de plus d'informations, de pratique ou de soutien pour être pleinement atteints ?</a:t>
            </a:r>
          </a:p>
          <a:p>
            <a:pPr lvl="1"/>
            <a:r>
              <a:rPr lang="en-GB" i="1" dirty="0">
                <a:sym typeface="Arial"/>
              </a:rPr>
              <a:t>Quels sont les objectifs d'apprentissage qui vous inspirent confiance ?</a:t>
            </a:r>
          </a:p>
          <a:p>
            <a:endParaRPr lang="en-GB" i="1" dirty="0">
              <a:sym typeface="Arial"/>
            </a:endParaRPr>
          </a:p>
          <a:p>
            <a:pPr marL="0" indent="0">
              <a:buNone/>
            </a:pPr>
            <a:r>
              <a:rPr lang="en-GB" b="1" dirty="0">
                <a:sym typeface="Arial"/>
              </a:rPr>
              <a:t>TRAVAIL INDIVIDUEL (5 minutes)</a:t>
            </a:r>
          </a:p>
          <a:p>
            <a:r>
              <a:rPr lang="en-GB" dirty="0">
                <a:sym typeface="Arial"/>
              </a:rPr>
              <a:t>Continuez à la </a:t>
            </a:r>
            <a:r>
              <a:rPr lang="en-GB" b="1" dirty="0">
                <a:sym typeface="Arial"/>
              </a:rPr>
              <a:t>page 40 du cahier d'exercices : Réflexion</a:t>
            </a:r>
          </a:p>
          <a:p>
            <a:r>
              <a:rPr lang="en-GB" i="1" dirty="0">
                <a:sym typeface="Arial"/>
              </a:rPr>
              <a:t>Qu'est-ce qui vous a surpris ?</a:t>
            </a:r>
          </a:p>
          <a:p>
            <a:r>
              <a:rPr lang="en-GB" i="1" dirty="0">
                <a:sym typeface="Arial"/>
              </a:rPr>
              <a:t>Qu'est-ce qui était un défi ?</a:t>
            </a:r>
          </a:p>
          <a:p>
            <a:r>
              <a:rPr lang="en-GB" i="1" dirty="0">
                <a:sym typeface="Arial"/>
              </a:rPr>
              <a:t>Sur quoi aimeriez-vous en savoir plus ?</a:t>
            </a:r>
          </a:p>
          <a:p>
            <a:r>
              <a:rPr lang="en-GB" i="0" dirty="0">
                <a:sym typeface="Arial"/>
              </a:rPr>
              <a:t>Donnez aux participants 5 minutes pour réfléchir à ces questions.</a:t>
            </a:r>
          </a:p>
          <a:p>
            <a:endParaRPr lang="en-GB" dirty="0">
              <a:sym typeface="Arial"/>
            </a:endParaRPr>
          </a:p>
          <a:p>
            <a:pPr marL="0" indent="0">
              <a:buNone/>
            </a:pPr>
            <a:r>
              <a:rPr lang="en-GB" b="1" dirty="0">
                <a:sym typeface="Arial"/>
              </a:rPr>
              <a:t>DISCUSSION PLÉNIÈRE (5 minutes)</a:t>
            </a:r>
          </a:p>
          <a:p>
            <a:r>
              <a:rPr lang="en-GB" i="1" dirty="0">
                <a:sym typeface="Arial"/>
              </a:rPr>
              <a:t>Quelqu'un voudrait-il partager :</a:t>
            </a:r>
          </a:p>
          <a:p>
            <a:pPr lvl="1"/>
            <a:r>
              <a:rPr lang="en-GB" i="1" dirty="0">
                <a:sym typeface="Arial"/>
              </a:rPr>
              <a:t>Quelque chose que vous avez appris aujourd'hui ?</a:t>
            </a:r>
          </a:p>
          <a:p>
            <a:pPr lvl="1"/>
            <a:r>
              <a:rPr lang="en-GB" i="1" dirty="0">
                <a:sym typeface="Arial"/>
              </a:rPr>
              <a:t>Un sujet sur lequel vous voulez en savoir plus ?</a:t>
            </a:r>
          </a:p>
          <a:p>
            <a:r>
              <a:rPr lang="en-GB" i="0" dirty="0">
                <a:sym typeface="Arial"/>
              </a:rPr>
              <a:t>Expliquer quand la formation sur le module suivant commencera.</a:t>
            </a:r>
          </a:p>
          <a:p>
            <a:r>
              <a:rPr lang="en-GB" i="0" dirty="0">
                <a:sym typeface="Arial"/>
              </a:rPr>
              <a:t>Remercier les participants pour leur participation</a:t>
            </a:r>
            <a:endParaRPr lang="en-GB" dirty="0">
              <a:sym typeface="Arial"/>
            </a:endParaRPr>
          </a:p>
        </p:txBody>
      </p:sp>
      <p:sp>
        <p:nvSpPr>
          <p:cNvPr id="6" name="Slide Image Placeholder 5">
            <a:extLst>
              <a:ext uri="{FF2B5EF4-FFF2-40B4-BE49-F238E27FC236}">
                <a16:creationId xmlns:a16="http://schemas.microsoft.com/office/drawing/2014/main" id="{DEDB1B02-EA14-F8C4-58E9-213D0108138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CC475AF-017D-43EC-D2E7-FD26BF1413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57</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dirty="0"/>
              <a:t>EXPLICATION</a:t>
            </a:r>
          </a:p>
          <a:p>
            <a:r>
              <a:rPr lang="en-US" dirty="0">
                <a:sym typeface="Helvetica Neue"/>
              </a:rPr>
              <a:t>Présenter la diapositive</a:t>
            </a:r>
          </a:p>
          <a:p>
            <a:r>
              <a:rPr lang="en-US" i="1" dirty="0">
                <a:sym typeface="Helvetica Neue"/>
              </a:rPr>
              <a:t>Quelqu'un a-t-il des questions ou a-t-il besoin d'éclaircissements ?</a:t>
            </a:r>
          </a:p>
        </p:txBody>
      </p:sp>
      <p:sp>
        <p:nvSpPr>
          <p:cNvPr id="3" name="Slide Image Placeholder 2">
            <a:extLst>
              <a:ext uri="{FF2B5EF4-FFF2-40B4-BE49-F238E27FC236}">
                <a16:creationId xmlns:a16="http://schemas.microsoft.com/office/drawing/2014/main" id="{016B51DE-F527-0208-43BB-BDC130541F1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783399F-D7F2-6A73-2146-4C6EB1AC56E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2 DURÉE : 1h</a:t>
            </a:r>
            <a:endParaRPr lang="en-GB" dirty="0"/>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EXPLICATION</a:t>
            </a:r>
          </a:p>
          <a:p>
            <a:r>
              <a:rPr lang="en-GB" i="1" dirty="0"/>
              <a:t>Le but de cette session est de faire comprendre ce qu'est la gestion des cas de protection de l'enfance. </a:t>
            </a:r>
          </a:p>
          <a:p>
            <a:endParaRPr lang="en-BE" dirty="0"/>
          </a:p>
        </p:txBody>
      </p:sp>
      <p:sp>
        <p:nvSpPr>
          <p:cNvPr id="6" name="Slide Image Placeholder 5">
            <a:extLst>
              <a:ext uri="{FF2B5EF4-FFF2-40B4-BE49-F238E27FC236}">
                <a16:creationId xmlns:a16="http://schemas.microsoft.com/office/drawing/2014/main" id="{7B1EBC03-8AF0-591F-D52D-C3AD78F9F90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B3312C3-0382-677F-2CC8-68B5AF240A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extLst>
      <p:ext uri="{BB962C8B-B14F-4D97-AF65-F5344CB8AC3E}">
        <p14:creationId xmlns:p14="http://schemas.microsoft.com/office/powerpoint/2010/main" val="2087585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TRAVAIL EN PARTENARIAT (10 minutes) </a:t>
            </a:r>
          </a:p>
          <a:p>
            <a:r>
              <a:rPr lang="en-GB" dirty="0"/>
              <a:t>Répartissez le groupe en binômes</a:t>
            </a:r>
          </a:p>
          <a:p>
            <a:r>
              <a:rPr lang="en-GB" dirty="0"/>
              <a:t>Guidez les participants vers la </a:t>
            </a:r>
            <a:r>
              <a:rPr lang="en-GB" b="1" dirty="0"/>
              <a:t>page 24 du manuel : Définir la gestion de cas.</a:t>
            </a:r>
          </a:p>
          <a:p>
            <a:r>
              <a:rPr lang="en-GB" i="1" dirty="0"/>
              <a:t>Avec votre partenaire :</a:t>
            </a:r>
          </a:p>
          <a:p>
            <a:pPr lvl="1"/>
            <a:r>
              <a:rPr lang="en-GB" i="1" dirty="0" err="1"/>
              <a:t>Rédigez</a:t>
            </a:r>
            <a:r>
              <a:rPr lang="en-GB" i="1" dirty="0"/>
              <a:t> une définition de la gestion des cas de protection de l'enfance</a:t>
            </a:r>
          </a:p>
          <a:p>
            <a:pPr lvl="1"/>
            <a:r>
              <a:rPr lang="en-GB" i="1" dirty="0"/>
              <a:t>Trois questions en haut de la page sont fournies pour vous aider à réfléchir à ce qui doit être inclus dans votre définition.</a:t>
            </a:r>
          </a:p>
          <a:p>
            <a:r>
              <a:rPr lang="en-GB" dirty="0"/>
              <a:t>Donnez aux participants 10 minutes pour compléter</a:t>
            </a:r>
          </a:p>
          <a:p>
            <a:endParaRPr lang="en-GB" dirty="0"/>
          </a:p>
          <a:p>
            <a:pPr marL="0" indent="0">
              <a:buNone/>
            </a:pPr>
            <a:r>
              <a:rPr lang="en-GB" b="1" dirty="0"/>
              <a:t>DISCUSSION PLÉNIÈRE (10 minutes)</a:t>
            </a:r>
          </a:p>
          <a:p>
            <a:r>
              <a:rPr lang="en-GB" dirty="0"/>
              <a:t>Demandez à des volontaires de partager leur définition et de l'écrire sur un tableau à feuilles.</a:t>
            </a:r>
          </a:p>
          <a:p>
            <a:r>
              <a:rPr lang="en-GB" dirty="0"/>
              <a:t>Encerclez les mots suivants s'ils apparaissent dans les définitions partagées par les participants</a:t>
            </a:r>
          </a:p>
          <a:p>
            <a:pPr lvl="1"/>
            <a:r>
              <a:rPr lang="en-GB" dirty="0"/>
              <a:t>Besoin de</a:t>
            </a:r>
          </a:p>
          <a:p>
            <a:pPr lvl="1"/>
            <a:r>
              <a:rPr lang="en-GB" dirty="0"/>
              <a:t>Risque de protection</a:t>
            </a:r>
          </a:p>
          <a:p>
            <a:pPr lvl="1"/>
            <a:r>
              <a:rPr lang="en-GB" dirty="0"/>
              <a:t>Le souci de protection</a:t>
            </a:r>
          </a:p>
          <a:p>
            <a:pPr lvl="1"/>
            <a:r>
              <a:rPr lang="en-GB" dirty="0"/>
              <a:t>Systématique</a:t>
            </a:r>
          </a:p>
          <a:p>
            <a:pPr lvl="1"/>
            <a:r>
              <a:rPr lang="en-GB" dirty="0"/>
              <a:t>En temps utile</a:t>
            </a:r>
          </a:p>
          <a:p>
            <a:pPr lvl="1"/>
            <a:r>
              <a:rPr lang="en-GB" dirty="0"/>
              <a:t>Soutien </a:t>
            </a:r>
          </a:p>
          <a:p>
            <a:pPr lvl="1"/>
            <a:r>
              <a:rPr lang="en-GB" dirty="0"/>
              <a:t>Coordination</a:t>
            </a:r>
          </a:p>
          <a:p>
            <a:pPr lvl="1"/>
            <a:r>
              <a:rPr lang="en-GB" dirty="0"/>
              <a:t>Références</a:t>
            </a:r>
          </a:p>
          <a:p>
            <a:pPr lvl="1"/>
            <a:endParaRPr lang="en-GB" dirty="0"/>
          </a:p>
          <a:p>
            <a:pPr lvl="1"/>
            <a:endParaRPr lang="en-GB" dirty="0"/>
          </a:p>
          <a:p>
            <a:pPr lvl="1"/>
            <a:endParaRPr lang="en-GB" dirty="0"/>
          </a:p>
        </p:txBody>
      </p:sp>
      <p:sp>
        <p:nvSpPr>
          <p:cNvPr id="6" name="Slide Image Placeholder 5">
            <a:extLst>
              <a:ext uri="{FF2B5EF4-FFF2-40B4-BE49-F238E27FC236}">
                <a16:creationId xmlns:a16="http://schemas.microsoft.com/office/drawing/2014/main" id="{14A136AF-0B18-4AE8-C7BB-9E800332233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2CB1442-1E41-F0D8-B32E-7FAC7407007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extLst>
      <p:ext uri="{BB962C8B-B14F-4D97-AF65-F5344CB8AC3E}">
        <p14:creationId xmlns:p14="http://schemas.microsoft.com/office/powerpoint/2010/main" val="952984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Une définition de la gestion de cas est </a:t>
            </a:r>
            <a:r>
              <a:rPr lang="en-GB" i="1" dirty="0" err="1"/>
              <a:t>donnée</a:t>
            </a:r>
            <a:r>
              <a:rPr lang="en-GB" i="1" dirty="0"/>
              <a:t> dans :</a:t>
            </a:r>
          </a:p>
          <a:p>
            <a:pPr lvl="1"/>
            <a:r>
              <a:rPr lang="en-GB" i="1" dirty="0"/>
              <a:t>Les </a:t>
            </a:r>
            <a:r>
              <a:rPr lang="en-GB" i="1" dirty="0" err="1"/>
              <a:t>normes</a:t>
            </a:r>
            <a:r>
              <a:rPr lang="en-GB" i="1" dirty="0"/>
              <a:t> minimales de protection de l'enfance </a:t>
            </a:r>
          </a:p>
          <a:p>
            <a:pPr lvl="1"/>
            <a:r>
              <a:rPr lang="en-GB" i="1" dirty="0"/>
              <a:t>Les directives inter-agences pour la protection des enfants dans l'action humanitaire</a:t>
            </a:r>
          </a:p>
          <a:p>
            <a:r>
              <a:rPr lang="en-GB" dirty="0"/>
              <a:t>Présenter la diapositive</a:t>
            </a:r>
          </a:p>
          <a:p>
            <a:r>
              <a:rPr lang="en-GB" dirty="0"/>
              <a:t>Se </a:t>
            </a:r>
            <a:r>
              <a:rPr lang="en-GB" dirty="0" err="1"/>
              <a:t>référer</a:t>
            </a:r>
            <a:r>
              <a:rPr lang="en-GB" dirty="0"/>
              <a:t> aux :</a:t>
            </a:r>
          </a:p>
          <a:p>
            <a:pPr lvl="1"/>
            <a:r>
              <a:rPr lang="en-GB" dirty="0" err="1"/>
              <a:t>Définitions</a:t>
            </a:r>
            <a:r>
              <a:rPr lang="en-GB" dirty="0"/>
              <a:t> que les participants avaient partagées auparavant </a:t>
            </a:r>
          </a:p>
          <a:p>
            <a:pPr lvl="1"/>
            <a:r>
              <a:rPr lang="en-GB" dirty="0"/>
              <a:t>Mots encerclés qui sont également utilisés dans la définition inter-agences</a:t>
            </a:r>
          </a:p>
          <a:p>
            <a:r>
              <a:rPr lang="en-GB" i="1" dirty="0"/>
              <a:t>Vous trouverez également ces informations à la </a:t>
            </a:r>
            <a:r>
              <a:rPr lang="en-GB" b="1" i="1" dirty="0"/>
              <a:t>page 25 du cahier d'exercices : Définitions</a:t>
            </a:r>
            <a:endParaRPr lang="en-GB" i="1" dirty="0"/>
          </a:p>
        </p:txBody>
      </p:sp>
      <p:sp>
        <p:nvSpPr>
          <p:cNvPr id="6" name="Slide Image Placeholder 5">
            <a:extLst>
              <a:ext uri="{FF2B5EF4-FFF2-40B4-BE49-F238E27FC236}">
                <a16:creationId xmlns:a16="http://schemas.microsoft.com/office/drawing/2014/main" id="{F4EB5D68-1F5C-25C1-6253-47CF5664C0E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14E7954-73E6-3908-1FC6-52038DFCEFC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extLst>
      <p:ext uri="{BB962C8B-B14F-4D97-AF65-F5344CB8AC3E}">
        <p14:creationId xmlns:p14="http://schemas.microsoft.com/office/powerpoint/2010/main" val="1296218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64030-D6C8-EF5B-E7C9-E41C718F73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951D943A-CD8C-D300-C659-F774105FA0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341C665A-73B9-C804-2DE4-4F09AB0E931E}"/>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5" name="Footer Placeholder 4">
            <a:extLst>
              <a:ext uri="{FF2B5EF4-FFF2-40B4-BE49-F238E27FC236}">
                <a16:creationId xmlns:a16="http://schemas.microsoft.com/office/drawing/2014/main" id="{2BE73CCB-B292-BE09-0AE4-CC8A72531B8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255C57B-9462-9F8B-8D10-5A4BEFCD84D3}"/>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10993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2CAE-9311-B6F5-9864-7124EE547CF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D228B49-9FF1-D432-35BC-1573F1F2F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B00A7B4-D9B9-0B1D-933E-5FB62F94D657}"/>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5" name="Footer Placeholder 4">
            <a:extLst>
              <a:ext uri="{FF2B5EF4-FFF2-40B4-BE49-F238E27FC236}">
                <a16:creationId xmlns:a16="http://schemas.microsoft.com/office/drawing/2014/main" id="{7E4713E7-8CD1-EE89-85E5-398CE66F963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E0E499F-0F8E-2649-13CA-1BDE665F09F6}"/>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6257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10AE78-046D-81C1-32FF-8D7EB2AF5D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A148CD00-F063-5B8C-1929-3360D64C5C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5554AC70-BE8B-F0BC-BE99-9EEBC0CD05ED}"/>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5" name="Footer Placeholder 4">
            <a:extLst>
              <a:ext uri="{FF2B5EF4-FFF2-40B4-BE49-F238E27FC236}">
                <a16:creationId xmlns:a16="http://schemas.microsoft.com/office/drawing/2014/main" id="{24C40BBE-75D7-8774-EFE5-C99EFFF5CB8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8F99FB1-E463-2694-9778-C685E3FD87F0}"/>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1064691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3482586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5"/>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4122468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err="1">
                <a:solidFill>
                  <a:schemeClr val="bg2">
                    <a:lumMod val="75000"/>
                  </a:schemeClr>
                </a:solidFill>
                <a:latin typeface="+mn-lt"/>
                <a:ea typeface="Calibri"/>
                <a:cs typeface="Calibri"/>
                <a:sym typeface="Calibri"/>
              </a:rPr>
              <a:t>Niveau</a:t>
            </a:r>
            <a:r>
              <a:rPr lang="en-US" sz="1400" b="0" i="0" u="none" strike="noStrike" cap="none" dirty="0">
                <a:solidFill>
                  <a:schemeClr val="bg2">
                    <a:lumMod val="75000"/>
                  </a:schemeClr>
                </a:solidFill>
                <a:latin typeface="+mn-lt"/>
                <a:ea typeface="Calibri"/>
                <a:cs typeface="Calibri"/>
                <a:sym typeface="Calibri"/>
              </a:rPr>
              <a:t> 1 Module 2: </a:t>
            </a:r>
            <a:r>
              <a:rPr lang="en-US" sz="1400" b="0" i="0" u="none" strike="noStrike" cap="none" dirty="0" err="1">
                <a:solidFill>
                  <a:schemeClr val="bg2">
                    <a:lumMod val="75000"/>
                  </a:schemeClr>
                </a:solidFill>
                <a:latin typeface="+mn-lt"/>
                <a:ea typeface="Calibri"/>
                <a:cs typeface="Calibri"/>
                <a:sym typeface="Calibri"/>
              </a:rPr>
              <a:t>Fondements</a:t>
            </a:r>
            <a:r>
              <a:rPr lang="en-US" sz="1400" b="0" i="0" u="none" strike="noStrike" cap="none" dirty="0">
                <a:solidFill>
                  <a:schemeClr val="bg2">
                    <a:lumMod val="75000"/>
                  </a:schemeClr>
                </a:solidFill>
                <a:latin typeface="+mn-lt"/>
                <a:ea typeface="Calibri"/>
                <a:cs typeface="Calibri"/>
                <a:sym typeface="Calibri"/>
              </a:rPr>
              <a:t> de la gestion de </a:t>
            </a:r>
            <a:r>
              <a:rPr lang="en-US" sz="1400" b="0" i="0" u="none" strike="noStrike" cap="none" dirty="0" err="1">
                <a:solidFill>
                  <a:schemeClr val="bg2">
                    <a:lumMod val="75000"/>
                  </a:schemeClr>
                </a:solidFill>
                <a:latin typeface="+mn-lt"/>
                <a:ea typeface="Calibri"/>
                <a:cs typeface="Calibri"/>
                <a:sym typeface="Calibri"/>
              </a:rPr>
              <a:t>cas</a:t>
            </a:r>
            <a:endParaRPr lang="en-US" sz="1400" b="1" i="0" u="none" strike="noStrike" cap="none" dirty="0">
              <a:solidFill>
                <a:schemeClr val="bg2">
                  <a:lumMod val="75000"/>
                </a:schemeClr>
              </a:solidFill>
              <a:latin typeface="+mn-lt"/>
              <a:ea typeface="Calibri"/>
              <a:cs typeface="Calibri"/>
              <a:sym typeface="Calibri"/>
            </a:endParaRP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5"/>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713994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D6D93-1933-C35B-524F-063A433BFC4A}"/>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ABC89C65-E993-A225-C17A-8A99B1D731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ABCD55C0-A639-AF05-81C4-98251450C027}"/>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5" name="Footer Placeholder 4">
            <a:extLst>
              <a:ext uri="{FF2B5EF4-FFF2-40B4-BE49-F238E27FC236}">
                <a16:creationId xmlns:a16="http://schemas.microsoft.com/office/drawing/2014/main" id="{A4C6D330-F870-FBE2-E94A-69D891AC9BB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3878CC3-2FCD-FE09-7212-8A69ACE761BB}"/>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695327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21B7-687F-A3C0-3B6F-4089E46321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97675955-1AE9-48D7-5D78-BC3F74CE27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1796F2-37EE-FFD3-8873-1AF92236A02E}"/>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5" name="Footer Placeholder 4">
            <a:extLst>
              <a:ext uri="{FF2B5EF4-FFF2-40B4-BE49-F238E27FC236}">
                <a16:creationId xmlns:a16="http://schemas.microsoft.com/office/drawing/2014/main" id="{3287A190-3C62-4AAD-A046-279F12B6A18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DD5FCAD-583D-2B37-4501-EB87BA122E23}"/>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794162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A1BE0-60C8-7A89-436B-6BEE34107F94}"/>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939298D3-8ABF-28CA-E405-D8AC5F4154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43DF2E20-002A-25C3-056C-87CF2B563D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C83BF844-92DF-FF55-51F7-68A95C588C41}"/>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6" name="Footer Placeholder 5">
            <a:extLst>
              <a:ext uri="{FF2B5EF4-FFF2-40B4-BE49-F238E27FC236}">
                <a16:creationId xmlns:a16="http://schemas.microsoft.com/office/drawing/2014/main" id="{6AD206ED-9DC0-8F7E-FAE7-1326F8BFA959}"/>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B8CB11B8-BF92-F625-932B-EF6CEA2F9520}"/>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94016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37BA-26F1-A3BC-BBF0-4E530D6B161D}"/>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F00B0509-BC70-0C1A-FB4C-1C8B63BA06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7FABA4-3DD1-4C57-8BE7-03EDC9A16A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62C6786E-C9C1-E8F1-6572-6B8429B87C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28ABD4-0AE1-A87B-78B4-8CBB1AE932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691E12EF-9DFB-B445-F1B3-50192AA12A8F}"/>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8" name="Footer Placeholder 7">
            <a:extLst>
              <a:ext uri="{FF2B5EF4-FFF2-40B4-BE49-F238E27FC236}">
                <a16:creationId xmlns:a16="http://schemas.microsoft.com/office/drawing/2014/main" id="{8444E0CE-3CAE-8967-35AC-E1F02DBAD5CF}"/>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2FF18714-73B9-92EA-511C-98BE5962AB4E}"/>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354152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B4958-DCD7-2D38-C5D0-31662410BCB5}"/>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CE7186A0-FC7A-A240-83F6-2CA6EA69E3D0}"/>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4" name="Footer Placeholder 3">
            <a:extLst>
              <a:ext uri="{FF2B5EF4-FFF2-40B4-BE49-F238E27FC236}">
                <a16:creationId xmlns:a16="http://schemas.microsoft.com/office/drawing/2014/main" id="{FEF04807-CC3F-9B24-E1FC-9B241239ADAA}"/>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9BA25954-8820-2D71-ED82-13AE797C060E}"/>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158767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BE883B-DBA4-C1A9-8C21-0723CB308907}"/>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3" name="Footer Placeholder 2">
            <a:extLst>
              <a:ext uri="{FF2B5EF4-FFF2-40B4-BE49-F238E27FC236}">
                <a16:creationId xmlns:a16="http://schemas.microsoft.com/office/drawing/2014/main" id="{00CABF53-678B-614D-D299-2A68E9DCD143}"/>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F358174A-0E63-6F63-0ED4-7465940EF536}"/>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605468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78D36-C292-A52C-C981-BB4F01CFD4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B70A2FCF-8E76-82EE-30D6-25829B3E7F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879002AF-9E73-ED0B-051B-5F014F5345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9BDB82-23AD-5107-191B-C3D1DDE2ABD6}"/>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6" name="Footer Placeholder 5">
            <a:extLst>
              <a:ext uri="{FF2B5EF4-FFF2-40B4-BE49-F238E27FC236}">
                <a16:creationId xmlns:a16="http://schemas.microsoft.com/office/drawing/2014/main" id="{7E550E2C-AF06-02CB-FAD0-16301B5F2268}"/>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CC26A7B-74A6-57EE-8E2B-D85F20DEB6AF}"/>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3013110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D8834-633B-55AA-505E-967858A36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F79D6863-9F88-C56F-0533-C4E72C91F7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8063DCEA-A461-FBBD-0525-1E668AA27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FBBFF7-8D0C-18DA-743C-A847709E21E3}"/>
              </a:ext>
            </a:extLst>
          </p:cNvPr>
          <p:cNvSpPr>
            <a:spLocks noGrp="1"/>
          </p:cNvSpPr>
          <p:nvPr>
            <p:ph type="dt" sz="half" idx="10"/>
          </p:nvPr>
        </p:nvSpPr>
        <p:spPr/>
        <p:txBody>
          <a:bodyPr/>
          <a:lstStyle/>
          <a:p>
            <a:fld id="{D0CB6F06-430C-4051-8C0E-2543CB371EC4}" type="datetimeFigureOut">
              <a:rPr lang="en-BE" smtClean="0"/>
              <a:t>05/04/2023</a:t>
            </a:fld>
            <a:endParaRPr lang="en-BE"/>
          </a:p>
        </p:txBody>
      </p:sp>
      <p:sp>
        <p:nvSpPr>
          <p:cNvPr id="6" name="Footer Placeholder 5">
            <a:extLst>
              <a:ext uri="{FF2B5EF4-FFF2-40B4-BE49-F238E27FC236}">
                <a16:creationId xmlns:a16="http://schemas.microsoft.com/office/drawing/2014/main" id="{7279498D-0846-44B8-92FD-6D2BDEF2320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371E74F-EE47-4B1C-C6A4-6DAC7286E1D7}"/>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1358118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EFC601-0C44-2DE7-700E-D5FABF492E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Cliquez pour modifier le style du titre principal</a:t>
            </a:r>
            <a:endParaRPr lang="en-BE"/>
          </a:p>
        </p:txBody>
      </p:sp>
      <p:sp>
        <p:nvSpPr>
          <p:cNvPr id="3" name="Text Placeholder 2">
            <a:extLst>
              <a:ext uri="{FF2B5EF4-FFF2-40B4-BE49-F238E27FC236}">
                <a16:creationId xmlns:a16="http://schemas.microsoft.com/office/drawing/2014/main" id="{3D7C6A06-F621-DC02-55CC-E13A21D626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Cliquez pour modifier les styles du texte principal</a:t>
            </a:r>
          </a:p>
          <a:p>
            <a:pPr lvl="1"/>
            <a:r>
              <a:rPr lang="en-US"/>
              <a:t>Deuxième niveau</a:t>
            </a:r>
          </a:p>
          <a:p>
            <a:pPr lvl="2"/>
            <a:r>
              <a:rPr lang="en-US"/>
              <a:t>Troisième niveau</a:t>
            </a:r>
          </a:p>
          <a:p>
            <a:pPr lvl="3"/>
            <a:r>
              <a:rPr lang="en-US"/>
              <a:t>Quatrième niveau</a:t>
            </a:r>
          </a:p>
          <a:p>
            <a:pPr lvl="4"/>
            <a:r>
              <a:rPr lang="en-US"/>
              <a:t>Cinquième niveau</a:t>
            </a:r>
            <a:endParaRPr lang="en-BE"/>
          </a:p>
        </p:txBody>
      </p:sp>
      <p:sp>
        <p:nvSpPr>
          <p:cNvPr id="4" name="Date Placeholder 3">
            <a:extLst>
              <a:ext uri="{FF2B5EF4-FFF2-40B4-BE49-F238E27FC236}">
                <a16:creationId xmlns:a16="http://schemas.microsoft.com/office/drawing/2014/main" id="{DFADE7FA-220E-1B0D-4B5C-FBA222E984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CB6F06-430C-4051-8C0E-2543CB371EC4}" type="datetimeFigureOut">
              <a:rPr lang="en-BE" smtClean="0"/>
              <a:t>05/04/2023</a:t>
            </a:fld>
            <a:endParaRPr lang="en-BE"/>
          </a:p>
        </p:txBody>
      </p:sp>
      <p:sp>
        <p:nvSpPr>
          <p:cNvPr id="5" name="Footer Placeholder 4">
            <a:extLst>
              <a:ext uri="{FF2B5EF4-FFF2-40B4-BE49-F238E27FC236}">
                <a16:creationId xmlns:a16="http://schemas.microsoft.com/office/drawing/2014/main" id="{B42C3CB3-8D57-86AD-1D8C-4E91ABF386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8657E79E-B088-0BAE-35D4-2A8769C99A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3BF5B-FD2C-4BC0-B031-C5127636676D}" type="slidenum">
              <a:rPr lang="en-BE" smtClean="0"/>
              <a:t>‹#›</a:t>
            </a:fld>
            <a:endParaRPr lang="en-BE"/>
          </a:p>
        </p:txBody>
      </p:sp>
    </p:spTree>
    <p:extLst>
      <p:ext uri="{BB962C8B-B14F-4D97-AF65-F5344CB8AC3E}">
        <p14:creationId xmlns:p14="http://schemas.microsoft.com/office/powerpoint/2010/main" val="2897334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6047366-B7C4-7B45-4C43-E9BDE7B8064B}"/>
              </a:ext>
            </a:extLst>
          </p:cNvPr>
          <p:cNvSpPr txBox="1"/>
          <p:nvPr/>
        </p:nvSpPr>
        <p:spPr>
          <a:xfrm>
            <a:off x="851850" y="1347228"/>
            <a:ext cx="6181725" cy="2616101"/>
          </a:xfrm>
          <a:prstGeom prst="rect">
            <a:avLst/>
          </a:prstGeom>
          <a:noFill/>
        </p:spPr>
        <p:txBody>
          <a:bodyPr wrap="square" rtlCol="0">
            <a:spAutoFit/>
          </a:bodyPr>
          <a:lstStyle/>
          <a:p>
            <a:r>
              <a:rPr lang="en-CA" sz="5400" b="1" dirty="0">
                <a:solidFill>
                  <a:schemeClr val="accent5"/>
                </a:solidFill>
                <a:latin typeface="Garamond" panose="02020404030301010803" pitchFamily="18" charset="0"/>
              </a:rPr>
              <a:t>Fondements de la gestion de cas</a:t>
            </a:r>
          </a:p>
          <a:p>
            <a:endParaRPr lang="en-CA" sz="2800" b="1" spc="300" dirty="0">
              <a:solidFill>
                <a:schemeClr val="accent5"/>
              </a:solidFill>
              <a:latin typeface="Garamond" panose="02020404030301010803" pitchFamily="18" charset="0"/>
            </a:endParaRPr>
          </a:p>
          <a:p>
            <a:r>
              <a:rPr lang="en-CA" sz="2800" b="1" spc="300" dirty="0">
                <a:solidFill>
                  <a:schemeClr val="accent5"/>
                </a:solidFill>
                <a:latin typeface="Garamond" panose="02020404030301010803" pitchFamily="18" charset="0"/>
              </a:rPr>
              <a:t>NIVEAU 1 MODULE 2</a:t>
            </a:r>
          </a:p>
        </p:txBody>
      </p:sp>
      <p:pic>
        <p:nvPicPr>
          <p:cNvPr id="4" name="Picture 3" descr="Logo&#10;&#10;Description automatically generated">
            <a:extLst>
              <a:ext uri="{FF2B5EF4-FFF2-40B4-BE49-F238E27FC236}">
                <a16:creationId xmlns:a16="http://schemas.microsoft.com/office/drawing/2014/main" id="{FBA6E971-DD8A-9150-CE04-0170ABD555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7593" y="4258960"/>
            <a:ext cx="2405008" cy="923462"/>
          </a:xfrm>
          <a:prstGeom prst="rect">
            <a:avLst/>
          </a:prstGeom>
        </p:spPr>
      </p:pic>
      <p:pic>
        <p:nvPicPr>
          <p:cNvPr id="5" name="Picture 4" descr="Text&#10;&#10;Description automatically generated">
            <a:extLst>
              <a:ext uri="{FF2B5EF4-FFF2-40B4-BE49-F238E27FC236}">
                <a16:creationId xmlns:a16="http://schemas.microsoft.com/office/drawing/2014/main" id="{757EFDEF-3F29-8981-91CB-842F06EC40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406" y="4360601"/>
            <a:ext cx="2405009" cy="685884"/>
          </a:xfrm>
          <a:prstGeom prst="rect">
            <a:avLst/>
          </a:prstGeom>
        </p:spPr>
      </p:pic>
      <p:sp>
        <p:nvSpPr>
          <p:cNvPr id="9" name="Hexagon 8">
            <a:extLst>
              <a:ext uri="{FF2B5EF4-FFF2-40B4-BE49-F238E27FC236}">
                <a16:creationId xmlns:a16="http://schemas.microsoft.com/office/drawing/2014/main" id="{E10CB048-1124-886B-7438-1440466CF507}"/>
              </a:ext>
            </a:extLst>
          </p:cNvPr>
          <p:cNvSpPr/>
          <p:nvPr/>
        </p:nvSpPr>
        <p:spPr>
          <a:xfrm rot="1782986">
            <a:off x="6629402" y="1583539"/>
            <a:ext cx="4510404" cy="3888266"/>
          </a:xfrm>
          <a:prstGeom prst="hexagon">
            <a:avLst>
              <a:gd name="adj" fmla="val 28965"/>
              <a:gd name="vf" fmla="val 11547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8" name="Group 17">
            <a:extLst>
              <a:ext uri="{FF2B5EF4-FFF2-40B4-BE49-F238E27FC236}">
                <a16:creationId xmlns:a16="http://schemas.microsoft.com/office/drawing/2014/main" id="{BC38B6B8-8E0E-F998-0B34-FED0A3A808A4}"/>
              </a:ext>
            </a:extLst>
          </p:cNvPr>
          <p:cNvGrpSpPr/>
          <p:nvPr/>
        </p:nvGrpSpPr>
        <p:grpSpPr>
          <a:xfrm>
            <a:off x="7780788" y="2521399"/>
            <a:ext cx="2249477" cy="1958968"/>
            <a:chOff x="7499908" y="5144366"/>
            <a:chExt cx="702781" cy="580838"/>
          </a:xfrm>
        </p:grpSpPr>
        <p:grpSp>
          <p:nvGrpSpPr>
            <p:cNvPr id="19" name="Group 18">
              <a:extLst>
                <a:ext uri="{FF2B5EF4-FFF2-40B4-BE49-F238E27FC236}">
                  <a16:creationId xmlns:a16="http://schemas.microsoft.com/office/drawing/2014/main" id="{7C4E94A9-589F-7065-B65C-51BBE4CD5E38}"/>
                </a:ext>
              </a:extLst>
            </p:cNvPr>
            <p:cNvGrpSpPr/>
            <p:nvPr/>
          </p:nvGrpSpPr>
          <p:grpSpPr>
            <a:xfrm>
              <a:off x="7499908" y="5144366"/>
              <a:ext cx="702781" cy="580838"/>
              <a:chOff x="5957706" y="3325646"/>
              <a:chExt cx="2611796" cy="1892062"/>
            </a:xfrm>
            <a:solidFill>
              <a:schemeClr val="bg1"/>
            </a:solidFill>
          </p:grpSpPr>
          <p:sp>
            <p:nvSpPr>
              <p:cNvPr id="22" name="Rectangle: Rounded Corners 21">
                <a:extLst>
                  <a:ext uri="{FF2B5EF4-FFF2-40B4-BE49-F238E27FC236}">
                    <a16:creationId xmlns:a16="http://schemas.microsoft.com/office/drawing/2014/main" id="{6028A717-9C3B-7768-762E-95D5F9A56100}"/>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3" name="Rectangle: Top Corners Rounded 22">
                <a:extLst>
                  <a:ext uri="{FF2B5EF4-FFF2-40B4-BE49-F238E27FC236}">
                    <a16:creationId xmlns:a16="http://schemas.microsoft.com/office/drawing/2014/main" id="{CEED9CE8-90F7-E096-0F10-E0145E569B32}"/>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20" name="Round Same Side Corner Rectangle 35">
              <a:extLst>
                <a:ext uri="{FF2B5EF4-FFF2-40B4-BE49-F238E27FC236}">
                  <a16:creationId xmlns:a16="http://schemas.microsoft.com/office/drawing/2014/main" id="{BB8CAB86-650A-26FC-61DF-0E486DA3522B}"/>
                </a:ext>
              </a:extLst>
            </p:cNvPr>
            <p:cNvSpPr/>
            <p:nvPr/>
          </p:nvSpPr>
          <p:spPr>
            <a:xfrm>
              <a:off x="7761324" y="5516290"/>
              <a:ext cx="180932" cy="134310"/>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102B2D1F-DE45-ECF5-3DF8-881A4843A67D}"/>
                </a:ext>
              </a:extLst>
            </p:cNvPr>
            <p:cNvSpPr/>
            <p:nvPr/>
          </p:nvSpPr>
          <p:spPr>
            <a:xfrm>
              <a:off x="7759987" y="5302716"/>
              <a:ext cx="189842" cy="18226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Rounded Corners 20">
            <a:extLst>
              <a:ext uri="{FF2B5EF4-FFF2-40B4-BE49-F238E27FC236}">
                <a16:creationId xmlns:a16="http://schemas.microsoft.com/office/drawing/2014/main" id="{A3613698-B9C6-09B0-298E-21400F50E026}"/>
              </a:ext>
            </a:extLst>
          </p:cNvPr>
          <p:cNvSpPr/>
          <p:nvPr/>
        </p:nvSpPr>
        <p:spPr>
          <a:xfrm>
            <a:off x="3485322" y="1913599"/>
            <a:ext cx="7702457" cy="28798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"Les enfants et les familles qui sont confrontés à des problèmes de protection de l'enfance dans des contextes humanitaires sont identifiés et voient leurs besoins pris en compte par le biais d'un processus de gestion de cas individualisé comprenant un soutien individuel direct et des connexions avec les prestataires de services pertinents."</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t>Standard 18</a:t>
            </a:r>
          </a:p>
        </p:txBody>
      </p:sp>
      <p:pic>
        <p:nvPicPr>
          <p:cNvPr id="3" name="Picture 2">
            <a:extLst>
              <a:ext uri="{FF2B5EF4-FFF2-40B4-BE49-F238E27FC236}">
                <a16:creationId xmlns:a16="http://schemas.microsoft.com/office/drawing/2014/main" id="{C1B6E15D-96AF-ECF8-7ECE-0939B143B80B}"/>
              </a:ext>
            </a:extLst>
          </p:cNvPr>
          <p:cNvPicPr>
            <a:picLocks noChangeAspect="1"/>
          </p:cNvPicPr>
          <p:nvPr/>
        </p:nvPicPr>
        <p:blipFill>
          <a:blip r:embed="rId3"/>
          <a:stretch>
            <a:fillRect/>
          </a:stretch>
        </p:blipFill>
        <p:spPr>
          <a:xfrm>
            <a:off x="1129750" y="1640086"/>
            <a:ext cx="2841853" cy="3920965"/>
          </a:xfrm>
          <a:prstGeom prst="rect">
            <a:avLst/>
          </a:prstGeom>
          <a:ln>
            <a:solidFill>
              <a:schemeClr val="accent5"/>
            </a:solidFill>
          </a:ln>
        </p:spPr>
      </p:pic>
      <p:grpSp>
        <p:nvGrpSpPr>
          <p:cNvPr id="14" name="Group 13">
            <a:extLst>
              <a:ext uri="{FF2B5EF4-FFF2-40B4-BE49-F238E27FC236}">
                <a16:creationId xmlns:a16="http://schemas.microsoft.com/office/drawing/2014/main" id="{BF01C76C-2E0D-9340-049A-BA2C58A93A9F}"/>
              </a:ext>
            </a:extLst>
          </p:cNvPr>
          <p:cNvGrpSpPr/>
          <p:nvPr/>
        </p:nvGrpSpPr>
        <p:grpSpPr>
          <a:xfrm>
            <a:off x="10228983" y="337468"/>
            <a:ext cx="1587872" cy="1368854"/>
            <a:chOff x="10228983" y="337468"/>
            <a:chExt cx="1587872" cy="1368854"/>
          </a:xfrm>
        </p:grpSpPr>
        <p:sp>
          <p:nvSpPr>
            <p:cNvPr id="15" name="Hexagon 14">
              <a:extLst>
                <a:ext uri="{FF2B5EF4-FFF2-40B4-BE49-F238E27FC236}">
                  <a16:creationId xmlns:a16="http://schemas.microsoft.com/office/drawing/2014/main" id="{224FA065-4AA7-DF86-796E-F2B2E1BF4EB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6" name="Group 15">
              <a:extLst>
                <a:ext uri="{FF2B5EF4-FFF2-40B4-BE49-F238E27FC236}">
                  <a16:creationId xmlns:a16="http://schemas.microsoft.com/office/drawing/2014/main" id="{90B12D88-9E0B-F7FF-E2A3-98D10C373342}"/>
                </a:ext>
              </a:extLst>
            </p:cNvPr>
            <p:cNvGrpSpPr/>
            <p:nvPr/>
          </p:nvGrpSpPr>
          <p:grpSpPr>
            <a:xfrm>
              <a:off x="10741851" y="707024"/>
              <a:ext cx="562136" cy="634675"/>
              <a:chOff x="760175" y="830141"/>
              <a:chExt cx="867619" cy="979580"/>
            </a:xfrm>
          </p:grpSpPr>
          <p:sp>
            <p:nvSpPr>
              <p:cNvPr id="17" name="Rectangle 16">
                <a:extLst>
                  <a:ext uri="{FF2B5EF4-FFF2-40B4-BE49-F238E27FC236}">
                    <a16:creationId xmlns:a16="http://schemas.microsoft.com/office/drawing/2014/main" id="{5791EFD1-988B-BAF1-286D-DC88AA5CFDD6}"/>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25</a:t>
                </a:r>
              </a:p>
            </p:txBody>
          </p:sp>
          <p:sp>
            <p:nvSpPr>
              <p:cNvPr id="18" name="Rectangle 17">
                <a:extLst>
                  <a:ext uri="{FF2B5EF4-FFF2-40B4-BE49-F238E27FC236}">
                    <a16:creationId xmlns:a16="http://schemas.microsoft.com/office/drawing/2014/main" id="{B00E30D8-9F7B-12B2-6B1D-177187907434}"/>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9" name="TextBox 18">
            <a:extLst>
              <a:ext uri="{FF2B5EF4-FFF2-40B4-BE49-F238E27FC236}">
                <a16:creationId xmlns:a16="http://schemas.microsoft.com/office/drawing/2014/main" id="{665231D8-3384-DA68-930B-269926ADDECD}"/>
              </a:ext>
            </a:extLst>
          </p:cNvPr>
          <p:cNvSpPr txBox="1"/>
          <p:nvPr/>
        </p:nvSpPr>
        <p:spPr>
          <a:xfrm>
            <a:off x="4240593" y="5066958"/>
            <a:ext cx="6947186"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(2019). Normes minimales pour la protection des enfants dans l'action humanitaire.</a:t>
            </a:r>
          </a:p>
        </p:txBody>
      </p:sp>
    </p:spTree>
    <p:extLst>
      <p:ext uri="{BB962C8B-B14F-4D97-AF65-F5344CB8AC3E}">
        <p14:creationId xmlns:p14="http://schemas.microsoft.com/office/powerpoint/2010/main" val="2077005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5CC09-146E-00CA-228B-DE7581246BA6}"/>
              </a:ext>
            </a:extLst>
          </p:cNvPr>
          <p:cNvSpPr>
            <a:spLocks noGrp="1"/>
          </p:cNvSpPr>
          <p:nvPr>
            <p:ph type="title"/>
          </p:nvPr>
        </p:nvSpPr>
        <p:spPr/>
        <p:txBody>
          <a:bodyPr/>
          <a:lstStyle/>
          <a:p>
            <a:r>
              <a:rPr lang="en-GB" dirty="0"/>
              <a:t>Définition de la gestion de cas</a:t>
            </a:r>
            <a:endParaRPr lang="en-BE" dirty="0"/>
          </a:p>
        </p:txBody>
      </p:sp>
      <p:grpSp>
        <p:nvGrpSpPr>
          <p:cNvPr id="63" name="Group 62">
            <a:extLst>
              <a:ext uri="{FF2B5EF4-FFF2-40B4-BE49-F238E27FC236}">
                <a16:creationId xmlns:a16="http://schemas.microsoft.com/office/drawing/2014/main" id="{C576140B-B234-8704-BFA9-276A429A5B9D}"/>
              </a:ext>
            </a:extLst>
          </p:cNvPr>
          <p:cNvGrpSpPr/>
          <p:nvPr/>
        </p:nvGrpSpPr>
        <p:grpSpPr>
          <a:xfrm>
            <a:off x="4572200" y="2225545"/>
            <a:ext cx="6781600" cy="3166054"/>
            <a:chOff x="3335671" y="1906181"/>
            <a:chExt cx="8182438" cy="3820048"/>
          </a:xfrm>
        </p:grpSpPr>
        <p:sp>
          <p:nvSpPr>
            <p:cNvPr id="38" name="Arrow: Down 37">
              <a:extLst>
                <a:ext uri="{FF2B5EF4-FFF2-40B4-BE49-F238E27FC236}">
                  <a16:creationId xmlns:a16="http://schemas.microsoft.com/office/drawing/2014/main" id="{9DCA68FF-3BA9-97D2-190C-24A593D05415}"/>
                </a:ext>
              </a:extLst>
            </p:cNvPr>
            <p:cNvSpPr/>
            <p:nvPr/>
          </p:nvSpPr>
          <p:spPr>
            <a:xfrm>
              <a:off x="3851631" y="1909156"/>
              <a:ext cx="1028699" cy="1519844"/>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400"/>
            </a:p>
          </p:txBody>
        </p:sp>
        <p:sp>
          <p:nvSpPr>
            <p:cNvPr id="39" name="Arrow: Down 38">
              <a:extLst>
                <a:ext uri="{FF2B5EF4-FFF2-40B4-BE49-F238E27FC236}">
                  <a16:creationId xmlns:a16="http://schemas.microsoft.com/office/drawing/2014/main" id="{334CADF5-FFE1-4FFF-515E-A747F4A67CF2}"/>
                </a:ext>
              </a:extLst>
            </p:cNvPr>
            <p:cNvSpPr/>
            <p:nvPr/>
          </p:nvSpPr>
          <p:spPr>
            <a:xfrm rot="10800000">
              <a:off x="3851633" y="4170590"/>
              <a:ext cx="1028698" cy="1519843"/>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400"/>
            </a:p>
          </p:txBody>
        </p:sp>
        <p:sp>
          <p:nvSpPr>
            <p:cNvPr id="40" name="TextBox 39">
              <a:extLst>
                <a:ext uri="{FF2B5EF4-FFF2-40B4-BE49-F238E27FC236}">
                  <a16:creationId xmlns:a16="http://schemas.microsoft.com/office/drawing/2014/main" id="{516E9440-42CC-F829-50F5-A0FB6D966630}"/>
                </a:ext>
              </a:extLst>
            </p:cNvPr>
            <p:cNvSpPr txBox="1"/>
            <p:nvPr/>
          </p:nvSpPr>
          <p:spPr>
            <a:xfrm>
              <a:off x="3335671" y="2098236"/>
              <a:ext cx="723900" cy="936286"/>
            </a:xfrm>
            <a:prstGeom prst="rect">
              <a:avLst/>
            </a:prstGeom>
            <a:noFill/>
          </p:spPr>
          <p:txBody>
            <a:bodyPr wrap="square" rtlCol="0">
              <a:spAutoFit/>
            </a:bodyPr>
            <a:lstStyle/>
            <a:p>
              <a:pPr algn="ctr"/>
              <a:r>
                <a:rPr lang="en-GB" sz="4400" dirty="0">
                  <a:solidFill>
                    <a:schemeClr val="bg1">
                      <a:lumMod val="75000"/>
                    </a:schemeClr>
                  </a:solidFill>
                  <a:latin typeface="Berlin Sans FB" panose="020E0602020502020306" pitchFamily="34" charset="0"/>
                </a:rPr>
                <a:t>+</a:t>
              </a:r>
              <a:endParaRPr lang="en-BE" sz="4400">
                <a:solidFill>
                  <a:schemeClr val="bg1">
                    <a:lumMod val="75000"/>
                  </a:schemeClr>
                </a:solidFill>
                <a:latin typeface="Berlin Sans FB" panose="020E0602020502020306" pitchFamily="34" charset="0"/>
              </a:endParaRPr>
            </a:p>
          </p:txBody>
        </p:sp>
        <p:sp>
          <p:nvSpPr>
            <p:cNvPr id="41" name="TextBox 40">
              <a:extLst>
                <a:ext uri="{FF2B5EF4-FFF2-40B4-BE49-F238E27FC236}">
                  <a16:creationId xmlns:a16="http://schemas.microsoft.com/office/drawing/2014/main" id="{B436F233-B466-6303-0B0B-80F53EF311DF}"/>
                </a:ext>
              </a:extLst>
            </p:cNvPr>
            <p:cNvSpPr txBox="1"/>
            <p:nvPr/>
          </p:nvSpPr>
          <p:spPr>
            <a:xfrm>
              <a:off x="3335671" y="4507298"/>
              <a:ext cx="723900" cy="936286"/>
            </a:xfrm>
            <a:prstGeom prst="rect">
              <a:avLst/>
            </a:prstGeom>
            <a:noFill/>
          </p:spPr>
          <p:txBody>
            <a:bodyPr wrap="square" rtlCol="0">
              <a:spAutoFit/>
            </a:bodyPr>
            <a:lstStyle/>
            <a:p>
              <a:pPr algn="ctr"/>
              <a:r>
                <a:rPr lang="en-GB" sz="4400" dirty="0">
                  <a:solidFill>
                    <a:schemeClr val="bg1">
                      <a:lumMod val="75000"/>
                    </a:schemeClr>
                  </a:solidFill>
                  <a:latin typeface="Berlin Sans FB" panose="020E0602020502020306" pitchFamily="34" charset="0"/>
                </a:rPr>
                <a:t>-</a:t>
              </a:r>
              <a:endParaRPr lang="en-BE" sz="4400" dirty="0">
                <a:solidFill>
                  <a:schemeClr val="bg1">
                    <a:lumMod val="75000"/>
                  </a:schemeClr>
                </a:solidFill>
                <a:latin typeface="Berlin Sans FB" panose="020E0602020502020306" pitchFamily="34" charset="0"/>
              </a:endParaRPr>
            </a:p>
          </p:txBody>
        </p:sp>
        <p:sp>
          <p:nvSpPr>
            <p:cNvPr id="42" name="Rectangle: Rounded Corners 41">
              <a:extLst>
                <a:ext uri="{FF2B5EF4-FFF2-40B4-BE49-F238E27FC236}">
                  <a16:creationId xmlns:a16="http://schemas.microsoft.com/office/drawing/2014/main" id="{7701BA31-FBAD-6272-E131-098410BF7CC0}"/>
                </a:ext>
              </a:extLst>
            </p:cNvPr>
            <p:cNvSpPr/>
            <p:nvPr/>
          </p:nvSpPr>
          <p:spPr>
            <a:xfrm>
              <a:off x="3540326" y="3665995"/>
              <a:ext cx="7977783" cy="366135"/>
            </a:xfrm>
            <a:prstGeom prst="round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43" name="Group 42">
              <a:extLst>
                <a:ext uri="{FF2B5EF4-FFF2-40B4-BE49-F238E27FC236}">
                  <a16:creationId xmlns:a16="http://schemas.microsoft.com/office/drawing/2014/main" id="{02CFC014-76C0-E4B8-BBAF-E6FBED31CFD8}"/>
                </a:ext>
              </a:extLst>
            </p:cNvPr>
            <p:cNvGrpSpPr/>
            <p:nvPr/>
          </p:nvGrpSpPr>
          <p:grpSpPr>
            <a:xfrm>
              <a:off x="5182484" y="4377092"/>
              <a:ext cx="2934260" cy="1349137"/>
              <a:chOff x="2799225" y="1528989"/>
              <a:chExt cx="4843224" cy="991572"/>
            </a:xfrm>
            <a:solidFill>
              <a:schemeClr val="accent5"/>
            </a:solidFill>
          </p:grpSpPr>
          <p:sp>
            <p:nvSpPr>
              <p:cNvPr id="44" name="Rectangle 43">
                <a:extLst>
                  <a:ext uri="{FF2B5EF4-FFF2-40B4-BE49-F238E27FC236}">
                    <a16:creationId xmlns:a16="http://schemas.microsoft.com/office/drawing/2014/main" id="{1ADF7FF8-C3A3-952C-08C3-195FF95A0911}"/>
                  </a:ext>
                </a:extLst>
              </p:cNvPr>
              <p:cNvSpPr/>
              <p:nvPr/>
            </p:nvSpPr>
            <p:spPr>
              <a:xfrm>
                <a:off x="2799233" y="1651593"/>
                <a:ext cx="3981250" cy="86896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5" name="Parallelogram 44">
                <a:extLst>
                  <a:ext uri="{FF2B5EF4-FFF2-40B4-BE49-F238E27FC236}">
                    <a16:creationId xmlns:a16="http://schemas.microsoft.com/office/drawing/2014/main" id="{00998506-AD28-8047-B99E-65D7A01D6F4B}"/>
                  </a:ext>
                </a:extLst>
              </p:cNvPr>
              <p:cNvSpPr/>
              <p:nvPr/>
            </p:nvSpPr>
            <p:spPr>
              <a:xfrm rot="16200000" flipH="1">
                <a:off x="6778251" y="1648160"/>
                <a:ext cx="941305" cy="787089"/>
              </a:xfrm>
              <a:prstGeom prst="parallelogram">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6" name="Parallelogram 45">
                <a:extLst>
                  <a:ext uri="{FF2B5EF4-FFF2-40B4-BE49-F238E27FC236}">
                    <a16:creationId xmlns:a16="http://schemas.microsoft.com/office/drawing/2014/main" id="{E3C665FB-A6C5-3841-2190-CE02DCB34E8E}"/>
                  </a:ext>
                </a:extLst>
              </p:cNvPr>
              <p:cNvSpPr/>
              <p:nvPr/>
            </p:nvSpPr>
            <p:spPr>
              <a:xfrm flipH="1" flipV="1">
                <a:off x="2799225" y="1528989"/>
                <a:ext cx="4843224" cy="88106"/>
              </a:xfrm>
              <a:prstGeom prst="parallelogram">
                <a:avLst>
                  <a:gd name="adj" fmla="val 4127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47" name="Group 46">
              <a:extLst>
                <a:ext uri="{FF2B5EF4-FFF2-40B4-BE49-F238E27FC236}">
                  <a16:creationId xmlns:a16="http://schemas.microsoft.com/office/drawing/2014/main" id="{23E018D3-3ADB-F838-F372-65AE1555EDDD}"/>
                </a:ext>
              </a:extLst>
            </p:cNvPr>
            <p:cNvGrpSpPr/>
            <p:nvPr/>
          </p:nvGrpSpPr>
          <p:grpSpPr>
            <a:xfrm>
              <a:off x="8583849" y="4353499"/>
              <a:ext cx="2934260" cy="1349137"/>
              <a:chOff x="2799225" y="1528989"/>
              <a:chExt cx="4843224" cy="991572"/>
            </a:xfrm>
            <a:solidFill>
              <a:schemeClr val="accent3"/>
            </a:solidFill>
          </p:grpSpPr>
          <p:sp>
            <p:nvSpPr>
              <p:cNvPr id="48" name="Rectangle 47">
                <a:extLst>
                  <a:ext uri="{FF2B5EF4-FFF2-40B4-BE49-F238E27FC236}">
                    <a16:creationId xmlns:a16="http://schemas.microsoft.com/office/drawing/2014/main" id="{F46E9B7A-470D-61A8-D52A-ABC12F8AD027}"/>
                  </a:ext>
                </a:extLst>
              </p:cNvPr>
              <p:cNvSpPr/>
              <p:nvPr/>
            </p:nvSpPr>
            <p:spPr>
              <a:xfrm>
                <a:off x="2799233" y="1651593"/>
                <a:ext cx="3981250" cy="86896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9" name="Parallelogram 48">
                <a:extLst>
                  <a:ext uri="{FF2B5EF4-FFF2-40B4-BE49-F238E27FC236}">
                    <a16:creationId xmlns:a16="http://schemas.microsoft.com/office/drawing/2014/main" id="{2AF98161-216C-0273-ED62-EB77B0D16D1C}"/>
                  </a:ext>
                </a:extLst>
              </p:cNvPr>
              <p:cNvSpPr/>
              <p:nvPr/>
            </p:nvSpPr>
            <p:spPr>
              <a:xfrm rot="16200000" flipH="1">
                <a:off x="6778251" y="1648160"/>
                <a:ext cx="941305" cy="787089"/>
              </a:xfrm>
              <a:prstGeom prst="parallelogram">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50" name="Parallelogram 49">
                <a:extLst>
                  <a:ext uri="{FF2B5EF4-FFF2-40B4-BE49-F238E27FC236}">
                    <a16:creationId xmlns:a16="http://schemas.microsoft.com/office/drawing/2014/main" id="{1593E8E1-962B-9DFD-DA7F-CD4A6D7D4C6D}"/>
                  </a:ext>
                </a:extLst>
              </p:cNvPr>
              <p:cNvSpPr/>
              <p:nvPr/>
            </p:nvSpPr>
            <p:spPr>
              <a:xfrm flipH="1" flipV="1">
                <a:off x="2799225" y="1528989"/>
                <a:ext cx="4843224" cy="88106"/>
              </a:xfrm>
              <a:prstGeom prst="parallelogram">
                <a:avLst>
                  <a:gd name="adj" fmla="val 4127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51" name="TextBox 50">
              <a:extLst>
                <a:ext uri="{FF2B5EF4-FFF2-40B4-BE49-F238E27FC236}">
                  <a16:creationId xmlns:a16="http://schemas.microsoft.com/office/drawing/2014/main" id="{0EB02198-1F0C-60D4-4529-EA93B16D46C8}"/>
                </a:ext>
              </a:extLst>
            </p:cNvPr>
            <p:cNvSpPr txBox="1"/>
            <p:nvPr/>
          </p:nvSpPr>
          <p:spPr>
            <a:xfrm>
              <a:off x="5350143" y="4918848"/>
              <a:ext cx="2005010" cy="374515"/>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Points forts</a:t>
              </a:r>
              <a:endParaRPr lang="en-BE" sz="1400" b="1">
                <a:solidFill>
                  <a:schemeClr val="bg1"/>
                </a:solidFill>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D3B95AF0-05FB-1D86-B2A0-8A14F12220D3}"/>
                </a:ext>
              </a:extLst>
            </p:cNvPr>
            <p:cNvSpPr txBox="1"/>
            <p:nvPr/>
          </p:nvSpPr>
          <p:spPr>
            <a:xfrm>
              <a:off x="8787368" y="4820828"/>
              <a:ext cx="2005010" cy="371353"/>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Soins et soutien</a:t>
              </a:r>
              <a:endParaRPr lang="en-BE" sz="1400" b="1" dirty="0">
                <a:solidFill>
                  <a:schemeClr val="bg1"/>
                </a:solidFill>
                <a:latin typeface="Arial" panose="020B0604020202020204" pitchFamily="34" charset="0"/>
                <a:cs typeface="Arial" panose="020B0604020202020204" pitchFamily="34" charset="0"/>
              </a:endParaRPr>
            </a:p>
          </p:txBody>
        </p:sp>
        <p:grpSp>
          <p:nvGrpSpPr>
            <p:cNvPr id="53" name="Group 52">
              <a:extLst>
                <a:ext uri="{FF2B5EF4-FFF2-40B4-BE49-F238E27FC236}">
                  <a16:creationId xmlns:a16="http://schemas.microsoft.com/office/drawing/2014/main" id="{03F1CA9C-4593-A354-B306-0E6430035823}"/>
                </a:ext>
              </a:extLst>
            </p:cNvPr>
            <p:cNvGrpSpPr/>
            <p:nvPr/>
          </p:nvGrpSpPr>
          <p:grpSpPr>
            <a:xfrm>
              <a:off x="5182484" y="1929774"/>
              <a:ext cx="2934260" cy="1349137"/>
              <a:chOff x="2799225" y="1528989"/>
              <a:chExt cx="4843224" cy="991572"/>
            </a:xfrm>
            <a:solidFill>
              <a:schemeClr val="accent2"/>
            </a:solidFill>
          </p:grpSpPr>
          <p:sp>
            <p:nvSpPr>
              <p:cNvPr id="54" name="Rectangle 53">
                <a:extLst>
                  <a:ext uri="{FF2B5EF4-FFF2-40B4-BE49-F238E27FC236}">
                    <a16:creationId xmlns:a16="http://schemas.microsoft.com/office/drawing/2014/main" id="{E291B214-229A-BC6E-F319-E837925BEE2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5" name="Parallelogram 54">
                <a:extLst>
                  <a:ext uri="{FF2B5EF4-FFF2-40B4-BE49-F238E27FC236}">
                    <a16:creationId xmlns:a16="http://schemas.microsoft.com/office/drawing/2014/main" id="{C33A7CA3-3853-736B-CCAD-8006F9C38AB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56" name="Parallelogram 55">
                <a:extLst>
                  <a:ext uri="{FF2B5EF4-FFF2-40B4-BE49-F238E27FC236}">
                    <a16:creationId xmlns:a16="http://schemas.microsoft.com/office/drawing/2014/main" id="{4C2611C0-680D-6D03-05F4-BC7F59889F2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57" name="Group 56">
              <a:extLst>
                <a:ext uri="{FF2B5EF4-FFF2-40B4-BE49-F238E27FC236}">
                  <a16:creationId xmlns:a16="http://schemas.microsoft.com/office/drawing/2014/main" id="{4B1A7556-34C7-7AD8-DC05-001942D4AFA7}"/>
                </a:ext>
              </a:extLst>
            </p:cNvPr>
            <p:cNvGrpSpPr/>
            <p:nvPr/>
          </p:nvGrpSpPr>
          <p:grpSpPr>
            <a:xfrm>
              <a:off x="8583849" y="1906181"/>
              <a:ext cx="2934260" cy="1349137"/>
              <a:chOff x="2799225" y="1528989"/>
              <a:chExt cx="4843224" cy="991572"/>
            </a:xfrm>
            <a:solidFill>
              <a:schemeClr val="accent1"/>
            </a:solidFill>
          </p:grpSpPr>
          <p:sp>
            <p:nvSpPr>
              <p:cNvPr id="58" name="Rectangle 57">
                <a:extLst>
                  <a:ext uri="{FF2B5EF4-FFF2-40B4-BE49-F238E27FC236}">
                    <a16:creationId xmlns:a16="http://schemas.microsoft.com/office/drawing/2014/main" id="{D7B19858-4983-D686-47C9-68CAD2B5FBE2}"/>
                  </a:ext>
                </a:extLst>
              </p:cNvPr>
              <p:cNvSpPr/>
              <p:nvPr/>
            </p:nvSpPr>
            <p:spPr>
              <a:xfrm>
                <a:off x="2799233" y="1651593"/>
                <a:ext cx="3981250" cy="86896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9" name="Parallelogram 58">
                <a:extLst>
                  <a:ext uri="{FF2B5EF4-FFF2-40B4-BE49-F238E27FC236}">
                    <a16:creationId xmlns:a16="http://schemas.microsoft.com/office/drawing/2014/main" id="{740BAFAB-02FC-D01D-737E-DF9035FC9BD9}"/>
                  </a:ext>
                </a:extLst>
              </p:cNvPr>
              <p:cNvSpPr/>
              <p:nvPr/>
            </p:nvSpPr>
            <p:spPr>
              <a:xfrm rot="16200000" flipH="1">
                <a:off x="6778251" y="1648160"/>
                <a:ext cx="941305" cy="787089"/>
              </a:xfrm>
              <a:prstGeom prst="parallelogram">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60" name="Parallelogram 59">
                <a:extLst>
                  <a:ext uri="{FF2B5EF4-FFF2-40B4-BE49-F238E27FC236}">
                    <a16:creationId xmlns:a16="http://schemas.microsoft.com/office/drawing/2014/main" id="{A5116F5D-BB0E-219A-4ABB-295F4A3CF26E}"/>
                  </a:ext>
                </a:extLst>
              </p:cNvPr>
              <p:cNvSpPr/>
              <p:nvPr/>
            </p:nvSpPr>
            <p:spPr>
              <a:xfrm flipH="1" flipV="1">
                <a:off x="2799225" y="1528989"/>
                <a:ext cx="4843224" cy="88106"/>
              </a:xfrm>
              <a:prstGeom prst="parallelogram">
                <a:avLst>
                  <a:gd name="adj" fmla="val 4127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61" name="TextBox 60">
              <a:extLst>
                <a:ext uri="{FF2B5EF4-FFF2-40B4-BE49-F238E27FC236}">
                  <a16:creationId xmlns:a16="http://schemas.microsoft.com/office/drawing/2014/main" id="{C100A6F8-8C95-640A-EF7B-70B76D824119}"/>
                </a:ext>
              </a:extLst>
            </p:cNvPr>
            <p:cNvSpPr txBox="1"/>
            <p:nvPr/>
          </p:nvSpPr>
          <p:spPr>
            <a:xfrm>
              <a:off x="5350143" y="2373510"/>
              <a:ext cx="2005010" cy="636674"/>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Problèmes de protection de l'enfance</a:t>
              </a:r>
              <a:endParaRPr lang="en-BE" sz="1400" b="1" dirty="0">
                <a:solidFill>
                  <a:schemeClr val="bg1"/>
                </a:solidFill>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5D7A505B-B8B8-A241-A9F6-0C737F991F96}"/>
                </a:ext>
              </a:extLst>
            </p:cNvPr>
            <p:cNvSpPr txBox="1"/>
            <p:nvPr/>
          </p:nvSpPr>
          <p:spPr>
            <a:xfrm>
              <a:off x="8787367" y="2503084"/>
              <a:ext cx="2005010" cy="374515"/>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Vulnérabilités</a:t>
              </a:r>
              <a:endParaRPr lang="en-BE" sz="1400" b="1">
                <a:solidFill>
                  <a:schemeClr val="bg1"/>
                </a:solidFill>
                <a:latin typeface="Arial" panose="020B0604020202020204" pitchFamily="34" charset="0"/>
                <a:cs typeface="Arial" panose="020B0604020202020204" pitchFamily="34" charset="0"/>
              </a:endParaRPr>
            </a:p>
          </p:txBody>
        </p:sp>
      </p:grpSp>
      <p:sp>
        <p:nvSpPr>
          <p:cNvPr id="64" name="Rectangle: Rounded Corners 63">
            <a:extLst>
              <a:ext uri="{FF2B5EF4-FFF2-40B4-BE49-F238E27FC236}">
                <a16:creationId xmlns:a16="http://schemas.microsoft.com/office/drawing/2014/main" id="{2A0F309B-2E2D-81FC-F4AC-6E2090175C35}"/>
              </a:ext>
            </a:extLst>
          </p:cNvPr>
          <p:cNvSpPr/>
          <p:nvPr/>
        </p:nvSpPr>
        <p:spPr>
          <a:xfrm>
            <a:off x="760303" y="2051137"/>
            <a:ext cx="3388791" cy="356933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075"/>
            <a:r>
              <a:rPr lang="en-GB" sz="2000" b="1" dirty="0">
                <a:solidFill>
                  <a:schemeClr val="tx1"/>
                </a:solidFill>
                <a:latin typeface="Arial" panose="020B0604020202020204" pitchFamily="34" charset="0"/>
                <a:cs typeface="Arial" panose="020B0604020202020204" pitchFamily="34" charset="0"/>
              </a:rPr>
              <a:t>Qui doit bénéficier de la gestion de cas ?</a:t>
            </a:r>
          </a:p>
          <a:p>
            <a:pPr marL="450850" indent="-342900">
              <a:buFont typeface="Arial" panose="020B0604020202020204" pitchFamily="34" charset="0"/>
              <a:buChar char="•"/>
            </a:pP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Les enfants </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a:t>
            </a: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et les familles</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qui </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font l'objet de </a:t>
            </a: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préoccupations en matière de protection de l'</a:t>
            </a:r>
            <a:r>
              <a:rPr lang="en-US" sz="2000" dirty="0">
                <a:solidFill>
                  <a:schemeClr val="tx1"/>
                </a:solidFill>
                <a:latin typeface="Arial" panose="020B0604020202020204" pitchFamily="34" charset="0"/>
                <a:ea typeface="Calibri" panose="020F0502020204030204" pitchFamily="34" charset="0"/>
                <a:cs typeface="Arial" panose="020B0604020202020204" pitchFamily="34" charset="0"/>
              </a:rPr>
              <a:t>enfance</a:t>
            </a:r>
          </a:p>
          <a:p>
            <a:pPr marL="450850" indent="-34290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Enfants à risque</a:t>
            </a:r>
          </a:p>
        </p:txBody>
      </p:sp>
    </p:spTree>
    <p:extLst>
      <p:ext uri="{BB962C8B-B14F-4D97-AF65-F5344CB8AC3E}">
        <p14:creationId xmlns:p14="http://schemas.microsoft.com/office/powerpoint/2010/main" val="1078666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72">
            <a:extLst>
              <a:ext uri="{FF2B5EF4-FFF2-40B4-BE49-F238E27FC236}">
                <a16:creationId xmlns:a16="http://schemas.microsoft.com/office/drawing/2014/main" id="{24C8499A-8A09-E27A-1C63-63CE22E5929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638034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5639A-48C6-46A3-BC6C-F466BE25EEED}"/>
              </a:ext>
            </a:extLst>
          </p:cNvPr>
          <p:cNvSpPr>
            <a:spLocks noGrp="1"/>
          </p:cNvSpPr>
          <p:nvPr>
            <p:ph type="title"/>
          </p:nvPr>
        </p:nvSpPr>
        <p:spPr/>
        <p:txBody>
          <a:bodyPr/>
          <a:lstStyle/>
          <a:p>
            <a:r>
              <a:rPr lang="en-CA" dirty="0"/>
              <a:t>S'agit-il d'un cas de protection de l'enfance ?</a:t>
            </a:r>
          </a:p>
        </p:txBody>
      </p:sp>
      <p:grpSp>
        <p:nvGrpSpPr>
          <p:cNvPr id="3" name="Group 2">
            <a:extLst>
              <a:ext uri="{FF2B5EF4-FFF2-40B4-BE49-F238E27FC236}">
                <a16:creationId xmlns:a16="http://schemas.microsoft.com/office/drawing/2014/main" id="{8E943774-2224-1FC1-0FD6-AE4C805633A8}"/>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133B185-2F64-7E6F-84CC-57C9EB5D428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295CCDA0-CAFD-1696-060E-8B4962D3E438}"/>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84B36773-2DA5-EACE-A3A6-199BBE8C9FC2}"/>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26</a:t>
                </a:r>
              </a:p>
            </p:txBody>
          </p:sp>
          <p:sp>
            <p:nvSpPr>
              <p:cNvPr id="10" name="Rectangle 9">
                <a:extLst>
                  <a:ext uri="{FF2B5EF4-FFF2-40B4-BE49-F238E27FC236}">
                    <a16:creationId xmlns:a16="http://schemas.microsoft.com/office/drawing/2014/main" id="{2E65735B-ABBA-8E4B-3EF2-D33ACD123368}"/>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C39B5F21-F5DC-451C-FDDD-6C2D70A0DFCB}"/>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966C7496-96CE-7D11-EB8F-6C165FDFD5C9}"/>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3A76A350-465E-8086-CC76-57E4FB97BFD5}"/>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8" name="Group 37">
            <a:extLst>
              <a:ext uri="{FF2B5EF4-FFF2-40B4-BE49-F238E27FC236}">
                <a16:creationId xmlns:a16="http://schemas.microsoft.com/office/drawing/2014/main" id="{4FF5C216-F8C5-933B-6AFC-80A1F839C63B}"/>
              </a:ext>
            </a:extLst>
          </p:cNvPr>
          <p:cNvGrpSpPr/>
          <p:nvPr/>
        </p:nvGrpSpPr>
        <p:grpSpPr>
          <a:xfrm>
            <a:off x="3792806" y="1681552"/>
            <a:ext cx="4606388" cy="4011496"/>
            <a:chOff x="5957706" y="3325646"/>
            <a:chExt cx="2611796" cy="1892062"/>
          </a:xfrm>
          <a:solidFill>
            <a:schemeClr val="accent5"/>
          </a:solidFill>
        </p:grpSpPr>
        <p:sp>
          <p:nvSpPr>
            <p:cNvPr id="41" name="Rectangle: Rounded Corners 40">
              <a:extLst>
                <a:ext uri="{FF2B5EF4-FFF2-40B4-BE49-F238E27FC236}">
                  <a16:creationId xmlns:a16="http://schemas.microsoft.com/office/drawing/2014/main" id="{3C4F298C-61CD-247D-A5B6-A844BE2E0547}"/>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42" name="Rectangle: Top Corners Rounded 41">
              <a:extLst>
                <a:ext uri="{FF2B5EF4-FFF2-40B4-BE49-F238E27FC236}">
                  <a16:creationId xmlns:a16="http://schemas.microsoft.com/office/drawing/2014/main" id="{9A0C3E46-BD49-EDA3-E984-CFB461B878C9}"/>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1" name="Group 10">
            <a:extLst>
              <a:ext uri="{FF2B5EF4-FFF2-40B4-BE49-F238E27FC236}">
                <a16:creationId xmlns:a16="http://schemas.microsoft.com/office/drawing/2014/main" id="{52993C47-FC90-FA0E-A7DC-5E0985B323AE}"/>
              </a:ext>
            </a:extLst>
          </p:cNvPr>
          <p:cNvGrpSpPr/>
          <p:nvPr/>
        </p:nvGrpSpPr>
        <p:grpSpPr>
          <a:xfrm>
            <a:off x="4767140" y="3009913"/>
            <a:ext cx="2287905" cy="1970390"/>
            <a:chOff x="4416926" y="1952645"/>
            <a:chExt cx="1178615" cy="1015047"/>
          </a:xfrm>
          <a:solidFill>
            <a:schemeClr val="bg1"/>
          </a:solidFill>
        </p:grpSpPr>
        <p:sp>
          <p:nvSpPr>
            <p:cNvPr id="12" name="Rectangle: Rounded Corners 11">
              <a:extLst>
                <a:ext uri="{FF2B5EF4-FFF2-40B4-BE49-F238E27FC236}">
                  <a16:creationId xmlns:a16="http://schemas.microsoft.com/office/drawing/2014/main" id="{E6FDB31B-8B4D-7F36-2E37-C06C9B7498EF}"/>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Rounded Corners 12">
              <a:extLst>
                <a:ext uri="{FF2B5EF4-FFF2-40B4-BE49-F238E27FC236}">
                  <a16:creationId xmlns:a16="http://schemas.microsoft.com/office/drawing/2014/main" id="{554FB890-F3B0-2DB0-1F50-1060201B41DF}"/>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82596B7A-BECD-3D8B-0578-8D424E413570}"/>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Flowchart: Manual Input 21">
              <a:extLst>
                <a:ext uri="{FF2B5EF4-FFF2-40B4-BE49-F238E27FC236}">
                  <a16:creationId xmlns:a16="http://schemas.microsoft.com/office/drawing/2014/main" id="{C2540BDA-3038-4CF4-46E6-DC8226095269}"/>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AC2407DA-6CB4-D6A2-728E-A74539326986}"/>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0BC3F7EB-7745-4091-AB1C-BA51351204B1}"/>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BE6221DC-0072-F43A-38CA-A3922F88B3F6}"/>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Flowchart: Manual Input 25">
              <a:extLst>
                <a:ext uri="{FF2B5EF4-FFF2-40B4-BE49-F238E27FC236}">
                  <a16:creationId xmlns:a16="http://schemas.microsoft.com/office/drawing/2014/main" id="{CB9C2AB9-1450-A0C6-9604-69F87D6B24E9}"/>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1">
              <a:extLst>
                <a:ext uri="{FF2B5EF4-FFF2-40B4-BE49-F238E27FC236}">
                  <a16:creationId xmlns:a16="http://schemas.microsoft.com/office/drawing/2014/main" id="{6D919A45-2F47-2033-0A82-2ECBE5635D59}"/>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B40CA574-DF90-1706-7E29-FF7532F88143}"/>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49783B33-546F-550E-4210-8904E59C0E5D}"/>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29">
              <a:extLst>
                <a:ext uri="{FF2B5EF4-FFF2-40B4-BE49-F238E27FC236}">
                  <a16:creationId xmlns:a16="http://schemas.microsoft.com/office/drawing/2014/main" id="{6566A259-45F0-2CB6-445A-535EA4A26FEE}"/>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pic>
        <p:nvPicPr>
          <p:cNvPr id="44" name="Graphic 43" descr="Question Mark with solid fill">
            <a:extLst>
              <a:ext uri="{FF2B5EF4-FFF2-40B4-BE49-F238E27FC236}">
                <a16:creationId xmlns:a16="http://schemas.microsoft.com/office/drawing/2014/main" id="{58D874DE-D0C2-AB92-CE64-70B7E49588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94035" y="2668249"/>
            <a:ext cx="835759" cy="835759"/>
          </a:xfrm>
          <a:prstGeom prst="rect">
            <a:avLst/>
          </a:prstGeom>
        </p:spPr>
      </p:pic>
      <p:sp>
        <p:nvSpPr>
          <p:cNvPr id="45" name="Google Shape;114;p9">
            <a:extLst>
              <a:ext uri="{FF2B5EF4-FFF2-40B4-BE49-F238E27FC236}">
                <a16:creationId xmlns:a16="http://schemas.microsoft.com/office/drawing/2014/main" id="{9AFFA73D-E742-F564-E78F-377E52CBC608}"/>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46" name="Group 45">
            <a:extLst>
              <a:ext uri="{FF2B5EF4-FFF2-40B4-BE49-F238E27FC236}">
                <a16:creationId xmlns:a16="http://schemas.microsoft.com/office/drawing/2014/main" id="{A23D0F7E-83A2-D26B-EC53-71F2CF19C339}"/>
              </a:ext>
            </a:extLst>
          </p:cNvPr>
          <p:cNvGrpSpPr/>
          <p:nvPr/>
        </p:nvGrpSpPr>
        <p:grpSpPr>
          <a:xfrm>
            <a:off x="357066" y="1224523"/>
            <a:ext cx="369332" cy="369332"/>
            <a:chOff x="6784825" y="4717805"/>
            <a:chExt cx="1170980" cy="1170980"/>
          </a:xfrm>
        </p:grpSpPr>
        <p:sp>
          <p:nvSpPr>
            <p:cNvPr id="47" name="Oval 46">
              <a:extLst>
                <a:ext uri="{FF2B5EF4-FFF2-40B4-BE49-F238E27FC236}">
                  <a16:creationId xmlns:a16="http://schemas.microsoft.com/office/drawing/2014/main" id="{01FE2E21-8999-4A38-7DCB-7A64E052003B}"/>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A8D155A4-DD65-DE30-3F01-E64405AF5444}"/>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Rectangle 48">
              <a:extLst>
                <a:ext uri="{FF2B5EF4-FFF2-40B4-BE49-F238E27FC236}">
                  <a16:creationId xmlns:a16="http://schemas.microsoft.com/office/drawing/2014/main" id="{067813E9-BC93-BB23-E07C-24EA1415F3B2}"/>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49">
              <a:extLst>
                <a:ext uri="{FF2B5EF4-FFF2-40B4-BE49-F238E27FC236}">
                  <a16:creationId xmlns:a16="http://schemas.microsoft.com/office/drawing/2014/main" id="{D5CCC988-4AA5-0216-9FE2-12C60F33B386}"/>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4068137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Rounded Corners 26">
            <a:extLst>
              <a:ext uri="{FF2B5EF4-FFF2-40B4-BE49-F238E27FC236}">
                <a16:creationId xmlns:a16="http://schemas.microsoft.com/office/drawing/2014/main" id="{A1340314-1FB0-3123-374A-CD8B0CA64B62}"/>
              </a:ext>
            </a:extLst>
          </p:cNvPr>
          <p:cNvSpPr/>
          <p:nvPr/>
        </p:nvSpPr>
        <p:spPr>
          <a:xfrm>
            <a:off x="5524643" y="1611947"/>
            <a:ext cx="6097514" cy="4262760"/>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ectangle: Rounded Corners 25">
            <a:extLst>
              <a:ext uri="{FF2B5EF4-FFF2-40B4-BE49-F238E27FC236}">
                <a16:creationId xmlns:a16="http://schemas.microsoft.com/office/drawing/2014/main" id="{EFD38A28-C10D-2164-BE80-03D49A308626}"/>
              </a:ext>
            </a:extLst>
          </p:cNvPr>
          <p:cNvSpPr/>
          <p:nvPr/>
        </p:nvSpPr>
        <p:spPr>
          <a:xfrm>
            <a:off x="1066020" y="1611947"/>
            <a:ext cx="3880202" cy="4262760"/>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4F65639A-48C6-46A3-BC6C-F466BE25EEED}"/>
              </a:ext>
            </a:extLst>
          </p:cNvPr>
          <p:cNvSpPr>
            <a:spLocks noGrp="1"/>
          </p:cNvSpPr>
          <p:nvPr>
            <p:ph type="title"/>
          </p:nvPr>
        </p:nvSpPr>
        <p:spPr/>
        <p:txBody>
          <a:bodyPr/>
          <a:lstStyle/>
          <a:p>
            <a:r>
              <a:rPr lang="en-CA" dirty="0"/>
              <a:t>S'agit-il d'un cas de protection de l'enfance ?</a:t>
            </a:r>
          </a:p>
        </p:txBody>
      </p:sp>
      <p:sp>
        <p:nvSpPr>
          <p:cNvPr id="22" name="TextBox 21">
            <a:extLst>
              <a:ext uri="{FF2B5EF4-FFF2-40B4-BE49-F238E27FC236}">
                <a16:creationId xmlns:a16="http://schemas.microsoft.com/office/drawing/2014/main" id="{9C2BC61B-39CF-4430-9BD3-3722CCED7395}"/>
              </a:ext>
            </a:extLst>
          </p:cNvPr>
          <p:cNvSpPr txBox="1"/>
          <p:nvPr/>
        </p:nvSpPr>
        <p:spPr>
          <a:xfrm>
            <a:off x="1548087" y="2096472"/>
            <a:ext cx="2961283" cy="2800767"/>
          </a:xfrm>
          <a:prstGeom prst="rect">
            <a:avLst/>
          </a:prstGeom>
          <a:noFill/>
        </p:spPr>
        <p:txBody>
          <a:bodyPr wrap="square" lIns="91440" tIns="45720" rIns="91440" bIns="45720" anchor="t">
            <a:spAutoFit/>
          </a:bodyPr>
          <a:lstStyle/>
          <a:p>
            <a:pPr lvl="0">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Ellie (7 ans) vit heureuse avec son père et sa belle-mère et vient de commencer l'école. Elle s'entend bien avec les autres enfants et est en bonne santé et heureuse. </a:t>
            </a:r>
          </a:p>
        </p:txBody>
      </p:sp>
      <p:grpSp>
        <p:nvGrpSpPr>
          <p:cNvPr id="6" name="Group 5">
            <a:extLst>
              <a:ext uri="{FF2B5EF4-FFF2-40B4-BE49-F238E27FC236}">
                <a16:creationId xmlns:a16="http://schemas.microsoft.com/office/drawing/2014/main" id="{E5732985-FACE-449B-B123-D40BCE4F5D2C}"/>
              </a:ext>
            </a:extLst>
          </p:cNvPr>
          <p:cNvGrpSpPr/>
          <p:nvPr/>
        </p:nvGrpSpPr>
        <p:grpSpPr>
          <a:xfrm>
            <a:off x="5328476" y="2096472"/>
            <a:ext cx="455640" cy="728029"/>
            <a:chOff x="697842" y="3315817"/>
            <a:chExt cx="514964" cy="822818"/>
          </a:xfrm>
          <a:solidFill>
            <a:schemeClr val="accent5"/>
          </a:solidFill>
        </p:grpSpPr>
        <p:sp>
          <p:nvSpPr>
            <p:cNvPr id="5" name="Trapezoid 4">
              <a:extLst>
                <a:ext uri="{FF2B5EF4-FFF2-40B4-BE49-F238E27FC236}">
                  <a16:creationId xmlns:a16="http://schemas.microsoft.com/office/drawing/2014/main" id="{F9A4F08E-11D2-4DDB-A428-005D1475F890}"/>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ound Same Side Corner Rectangle 46">
              <a:extLst>
                <a:ext uri="{FF2B5EF4-FFF2-40B4-BE49-F238E27FC236}">
                  <a16:creationId xmlns:a16="http://schemas.microsoft.com/office/drawing/2014/main" id="{0720AB87-6A62-481E-92A5-FB44746FCA3B}"/>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Oval 30">
              <a:extLst>
                <a:ext uri="{FF2B5EF4-FFF2-40B4-BE49-F238E27FC236}">
                  <a16:creationId xmlns:a16="http://schemas.microsoft.com/office/drawing/2014/main" id="{E53C8082-D250-4AC4-92E5-7A69F6647C02}"/>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 name="Group 2">
            <a:extLst>
              <a:ext uri="{FF2B5EF4-FFF2-40B4-BE49-F238E27FC236}">
                <a16:creationId xmlns:a16="http://schemas.microsoft.com/office/drawing/2014/main" id="{6F1FFF69-59A1-2A84-A3E9-0E2C0CBCCDF3}"/>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EEEFF447-DDB0-C153-62B1-8EF4417D7B3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7" name="Group 6">
              <a:extLst>
                <a:ext uri="{FF2B5EF4-FFF2-40B4-BE49-F238E27FC236}">
                  <a16:creationId xmlns:a16="http://schemas.microsoft.com/office/drawing/2014/main" id="{0B062E16-0BA9-4618-2976-9E15A3CF75AC}"/>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391FB1C3-BEA0-19F0-3529-C48F6809430C}"/>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26</a:t>
                </a:r>
              </a:p>
            </p:txBody>
          </p:sp>
          <p:sp>
            <p:nvSpPr>
              <p:cNvPr id="12" name="Rectangle 11">
                <a:extLst>
                  <a:ext uri="{FF2B5EF4-FFF2-40B4-BE49-F238E27FC236}">
                    <a16:creationId xmlns:a16="http://schemas.microsoft.com/office/drawing/2014/main" id="{78209525-290C-FC94-A543-629C0059BA62}"/>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 name="Group 7">
              <a:extLst>
                <a:ext uri="{FF2B5EF4-FFF2-40B4-BE49-F238E27FC236}">
                  <a16:creationId xmlns:a16="http://schemas.microsoft.com/office/drawing/2014/main" id="{D3537517-DC67-EF79-57EB-79266DE25116}"/>
                </a:ext>
              </a:extLst>
            </p:cNvPr>
            <p:cNvGrpSpPr/>
            <p:nvPr/>
          </p:nvGrpSpPr>
          <p:grpSpPr>
            <a:xfrm>
              <a:off x="11325415" y="762701"/>
              <a:ext cx="182192" cy="634674"/>
              <a:chOff x="2121762" y="2323619"/>
              <a:chExt cx="200378" cy="825210"/>
            </a:xfrm>
          </p:grpSpPr>
          <p:sp>
            <p:nvSpPr>
              <p:cNvPr id="9" name="Isosceles Triangle 8">
                <a:extLst>
                  <a:ext uri="{FF2B5EF4-FFF2-40B4-BE49-F238E27FC236}">
                    <a16:creationId xmlns:a16="http://schemas.microsoft.com/office/drawing/2014/main" id="{8B1F6B26-EE92-3AA9-68CB-71395F130916}"/>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F9F3DFFE-6F64-423E-0A85-1E9C9D6AEB77}"/>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3" name="TextBox 12">
            <a:extLst>
              <a:ext uri="{FF2B5EF4-FFF2-40B4-BE49-F238E27FC236}">
                <a16:creationId xmlns:a16="http://schemas.microsoft.com/office/drawing/2014/main" id="{712937A4-0AF2-45D0-B173-2A0FEC7FD978}"/>
              </a:ext>
            </a:extLst>
          </p:cNvPr>
          <p:cNvSpPr txBox="1"/>
          <p:nvPr/>
        </p:nvSpPr>
        <p:spPr>
          <a:xfrm>
            <a:off x="5853394" y="1835112"/>
            <a:ext cx="5834522" cy="3816429"/>
          </a:xfrm>
          <a:prstGeom prst="rect">
            <a:avLst/>
          </a:prstGeom>
          <a:noFill/>
        </p:spPr>
        <p:txBody>
          <a:bodyPr wrap="square" lIns="91440" tIns="45720" rIns="91440" bIns="45720" anchor="t">
            <a:spAutoFit/>
          </a:bodyPr>
          <a:lstStyle/>
          <a:p>
            <a:pPr>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Frida (8 ans) appartient à une communauté minoritaire qui est victime de discrimination dans </a:t>
            </a:r>
            <a:r>
              <a:rPr lang="en-US" sz="2200" dirty="0">
                <a:latin typeface="Arial" panose="020B0604020202020204" pitchFamily="34" charset="0"/>
                <a:ea typeface="Calibri" panose="020F0502020204030204" pitchFamily="34" charset="0"/>
                <a:cs typeface="Arial" panose="020B0604020202020204" pitchFamily="34" charset="0"/>
              </a:rPr>
              <a:t>son </a:t>
            </a:r>
            <a:r>
              <a:rPr lang="en-US" sz="2200" dirty="0">
                <a:effectLst/>
                <a:latin typeface="Arial" panose="020B0604020202020204" pitchFamily="34" charset="0"/>
                <a:ea typeface="Calibri" panose="020F0502020204030204" pitchFamily="34" charset="0"/>
                <a:cs typeface="Arial" panose="020B0604020202020204" pitchFamily="34" charset="0"/>
              </a:rPr>
              <a:t>pays. Les droits des personnes de sa communauté sont bafoués, comme l'obtention de documents et l'enregistrement des naissances. </a:t>
            </a:r>
            <a:r>
              <a:rPr lang="en-US" sz="2200" dirty="0">
                <a:latin typeface="Arial" panose="020B0604020202020204" pitchFamily="34" charset="0"/>
                <a:ea typeface="Calibri" panose="020F0502020204030204" pitchFamily="34" charset="0"/>
                <a:cs typeface="Arial" panose="020B0604020202020204" pitchFamily="34" charset="0"/>
              </a:rPr>
              <a:t>Les membres de sa communauté n'ont pas les mêmes chances, par exemple pour trouver un emploi. </a:t>
            </a:r>
            <a:r>
              <a:rPr lang="en-US" sz="2200" dirty="0">
                <a:effectLst/>
                <a:latin typeface="Arial" panose="020B0604020202020204" pitchFamily="34" charset="0"/>
                <a:ea typeface="Calibri" panose="020F0502020204030204" pitchFamily="34" charset="0"/>
                <a:cs typeface="Arial" panose="020B0604020202020204" pitchFamily="34" charset="0"/>
              </a:rPr>
              <a:t>Frida est heureuse mais sa communauté est pauvre et de nombreuses familles ont du mal à </a:t>
            </a:r>
            <a:r>
              <a:rPr lang="en-US" sz="2200" dirty="0">
                <a:latin typeface="Arial" panose="020B0604020202020204" pitchFamily="34" charset="0"/>
                <a:ea typeface="Calibri" panose="020F0502020204030204" pitchFamily="34" charset="0"/>
                <a:cs typeface="Arial" panose="020B0604020202020204" pitchFamily="34" charset="0"/>
              </a:rPr>
              <a:t>payer l'éducation de leurs enfants.</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A0F865B6-6504-BA05-DB85-C3A05CA43F31}"/>
              </a:ext>
            </a:extLst>
          </p:cNvPr>
          <p:cNvGrpSpPr/>
          <p:nvPr/>
        </p:nvGrpSpPr>
        <p:grpSpPr>
          <a:xfrm>
            <a:off x="838200" y="2096472"/>
            <a:ext cx="455640" cy="728029"/>
            <a:chOff x="697842" y="3315817"/>
            <a:chExt cx="514964" cy="822818"/>
          </a:xfrm>
          <a:solidFill>
            <a:schemeClr val="accent5"/>
          </a:solidFill>
        </p:grpSpPr>
        <p:sp>
          <p:nvSpPr>
            <p:cNvPr id="23" name="Trapezoid 22">
              <a:extLst>
                <a:ext uri="{FF2B5EF4-FFF2-40B4-BE49-F238E27FC236}">
                  <a16:creationId xmlns:a16="http://schemas.microsoft.com/office/drawing/2014/main" id="{7554B1AE-D045-19FA-93E8-0A7DD4F1400C}"/>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ound Same Side Corner Rectangle 46">
              <a:extLst>
                <a:ext uri="{FF2B5EF4-FFF2-40B4-BE49-F238E27FC236}">
                  <a16:creationId xmlns:a16="http://schemas.microsoft.com/office/drawing/2014/main" id="{B170D1B2-CA57-2AFF-CED3-DDFAAE2E600B}"/>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Oval 24">
              <a:extLst>
                <a:ext uri="{FF2B5EF4-FFF2-40B4-BE49-F238E27FC236}">
                  <a16:creationId xmlns:a16="http://schemas.microsoft.com/office/drawing/2014/main" id="{060DB4CF-D686-D802-FA62-C88EBBF96E6A}"/>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281220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Rounded Corners 21">
            <a:extLst>
              <a:ext uri="{FF2B5EF4-FFF2-40B4-BE49-F238E27FC236}">
                <a16:creationId xmlns:a16="http://schemas.microsoft.com/office/drawing/2014/main" id="{B82AFC96-00F9-9759-7743-C9E1337DA739}"/>
              </a:ext>
            </a:extLst>
          </p:cNvPr>
          <p:cNvSpPr/>
          <p:nvPr/>
        </p:nvSpPr>
        <p:spPr>
          <a:xfrm>
            <a:off x="5310411" y="1718268"/>
            <a:ext cx="6197195" cy="406234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FCAABD22-CF3E-E2A9-B12D-D0BC1059AFF7}"/>
              </a:ext>
            </a:extLst>
          </p:cNvPr>
          <p:cNvSpPr/>
          <p:nvPr/>
        </p:nvSpPr>
        <p:spPr>
          <a:xfrm>
            <a:off x="1066020" y="1718268"/>
            <a:ext cx="3330616" cy="406234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4F65639A-48C6-46A3-BC6C-F466BE25EEED}"/>
              </a:ext>
            </a:extLst>
          </p:cNvPr>
          <p:cNvSpPr>
            <a:spLocks noGrp="1"/>
          </p:cNvSpPr>
          <p:nvPr>
            <p:ph type="title"/>
          </p:nvPr>
        </p:nvSpPr>
        <p:spPr>
          <a:xfrm>
            <a:off x="668307" y="121778"/>
            <a:ext cx="10515600" cy="868968"/>
          </a:xfrm>
        </p:spPr>
        <p:txBody>
          <a:bodyPr/>
          <a:lstStyle/>
          <a:p>
            <a:r>
              <a:rPr lang="en-CA" dirty="0"/>
              <a:t>S'agit-il d'un cas de protection de l'enfance ?</a:t>
            </a:r>
          </a:p>
        </p:txBody>
      </p:sp>
      <p:sp>
        <p:nvSpPr>
          <p:cNvPr id="23" name="TextBox 22">
            <a:extLst>
              <a:ext uri="{FF2B5EF4-FFF2-40B4-BE49-F238E27FC236}">
                <a16:creationId xmlns:a16="http://schemas.microsoft.com/office/drawing/2014/main" id="{41D6C19A-366A-4D9B-9C54-81EB40AD118C}"/>
              </a:ext>
            </a:extLst>
          </p:cNvPr>
          <p:cNvSpPr txBox="1"/>
          <p:nvPr/>
        </p:nvSpPr>
        <p:spPr>
          <a:xfrm>
            <a:off x="1582060" y="2242431"/>
            <a:ext cx="2566825" cy="2462213"/>
          </a:xfrm>
          <a:prstGeom prst="rect">
            <a:avLst/>
          </a:prstGeom>
          <a:noFill/>
        </p:spPr>
        <p:txBody>
          <a:bodyPr wrap="square" lIns="91440" tIns="45720" rIns="91440" bIns="45720" anchor="t">
            <a:spAutoFit/>
          </a:bodyPr>
          <a:lstStyle/>
          <a:p>
            <a:pPr>
              <a:spcAft>
                <a:spcPts val="800"/>
              </a:spcAft>
            </a:pPr>
            <a:r>
              <a:rPr lang="en-US" sz="2200" dirty="0">
                <a:latin typeface="Arial" panose="020B0604020202020204" pitchFamily="34" charset="0"/>
                <a:ea typeface="Calibri" panose="020F0502020204030204" pitchFamily="34" charset="0"/>
                <a:cs typeface="Arial" panose="020B0604020202020204" pitchFamily="34" charset="0"/>
              </a:rPr>
              <a:t>Sarah </a:t>
            </a:r>
            <a:r>
              <a:rPr lang="en-US" sz="2200" dirty="0">
                <a:effectLst/>
                <a:latin typeface="Arial" panose="020B0604020202020204" pitchFamily="34" charset="0"/>
                <a:ea typeface="Calibri" panose="020F0502020204030204" pitchFamily="34" charset="0"/>
                <a:cs typeface="Arial" panose="020B0604020202020204" pitchFamily="34" charset="0"/>
              </a:rPr>
              <a:t>a (14) ans et vit avec son oncle et ses deux amis masculins adultes. Sarah dort dans la même chambre que son oncle et les deux hommes. </a:t>
            </a:r>
          </a:p>
        </p:txBody>
      </p:sp>
      <p:grpSp>
        <p:nvGrpSpPr>
          <p:cNvPr id="34" name="Group 33">
            <a:extLst>
              <a:ext uri="{FF2B5EF4-FFF2-40B4-BE49-F238E27FC236}">
                <a16:creationId xmlns:a16="http://schemas.microsoft.com/office/drawing/2014/main" id="{3D18DC5C-A5E5-4AA2-9537-44372FC4B735}"/>
              </a:ext>
            </a:extLst>
          </p:cNvPr>
          <p:cNvGrpSpPr/>
          <p:nvPr/>
        </p:nvGrpSpPr>
        <p:grpSpPr>
          <a:xfrm>
            <a:off x="884345" y="2242431"/>
            <a:ext cx="455640" cy="728029"/>
            <a:chOff x="697842" y="3315817"/>
            <a:chExt cx="514964" cy="822818"/>
          </a:xfrm>
          <a:solidFill>
            <a:schemeClr val="accent5"/>
          </a:solidFill>
        </p:grpSpPr>
        <p:sp>
          <p:nvSpPr>
            <p:cNvPr id="44" name="Trapezoid 43">
              <a:extLst>
                <a:ext uri="{FF2B5EF4-FFF2-40B4-BE49-F238E27FC236}">
                  <a16:creationId xmlns:a16="http://schemas.microsoft.com/office/drawing/2014/main" id="{197BC99D-21FA-4A7A-9DCC-6AD348232185}"/>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Round Same Side Corner Rectangle 46">
              <a:extLst>
                <a:ext uri="{FF2B5EF4-FFF2-40B4-BE49-F238E27FC236}">
                  <a16:creationId xmlns:a16="http://schemas.microsoft.com/office/drawing/2014/main" id="{A640D261-1959-4A38-8F67-DB02285A7807}"/>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Oval 45">
              <a:extLst>
                <a:ext uri="{FF2B5EF4-FFF2-40B4-BE49-F238E27FC236}">
                  <a16:creationId xmlns:a16="http://schemas.microsoft.com/office/drawing/2014/main" id="{5101DB9B-16C5-4C55-B155-0CAADC350D66}"/>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C233AB09-2B4C-4E9B-976E-4DF023E12EAD}"/>
              </a:ext>
            </a:extLst>
          </p:cNvPr>
          <p:cNvGrpSpPr/>
          <p:nvPr/>
        </p:nvGrpSpPr>
        <p:grpSpPr>
          <a:xfrm>
            <a:off x="5113687" y="2202793"/>
            <a:ext cx="324376" cy="728028"/>
            <a:chOff x="5960196" y="3632825"/>
            <a:chExt cx="324376" cy="728028"/>
          </a:xfrm>
          <a:solidFill>
            <a:schemeClr val="accent5"/>
          </a:solidFill>
        </p:grpSpPr>
        <p:sp>
          <p:nvSpPr>
            <p:cNvPr id="48" name="Round Same Side Corner Rectangle 46">
              <a:extLst>
                <a:ext uri="{FF2B5EF4-FFF2-40B4-BE49-F238E27FC236}">
                  <a16:creationId xmlns:a16="http://schemas.microsoft.com/office/drawing/2014/main" id="{B809C6AC-3B38-4C6B-BA57-6623BA05A0C4}"/>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Oval 48">
              <a:extLst>
                <a:ext uri="{FF2B5EF4-FFF2-40B4-BE49-F238E27FC236}">
                  <a16:creationId xmlns:a16="http://schemas.microsoft.com/office/drawing/2014/main" id="{E6D25AE9-C30A-4F9F-9B2F-991E9452394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50" name="Round Same Side Corner Rectangle 46">
              <a:extLst>
                <a:ext uri="{FF2B5EF4-FFF2-40B4-BE49-F238E27FC236}">
                  <a16:creationId xmlns:a16="http://schemas.microsoft.com/office/drawing/2014/main" id="{12925BE9-5D0B-48F5-BDB3-3B0BE67F46B0}"/>
                </a:ext>
              </a:extLst>
            </p:cNvPr>
            <p:cNvSpPr/>
            <p:nvPr/>
          </p:nvSpPr>
          <p:spPr>
            <a:xfrm>
              <a:off x="6087847" y="4201939"/>
              <a:ext cx="69074" cy="15891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 name="Group 2">
            <a:extLst>
              <a:ext uri="{FF2B5EF4-FFF2-40B4-BE49-F238E27FC236}">
                <a16:creationId xmlns:a16="http://schemas.microsoft.com/office/drawing/2014/main" id="{112DA9A8-487B-A43F-A7CA-F01EC2317E7F}"/>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67735C7C-9489-015B-6997-549DB797B14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DE28BDAB-C14C-D7FF-FF48-107576911BD9}"/>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95AADB5A-3C8F-BD07-862B-EC7807B13086}"/>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26</a:t>
                </a:r>
              </a:p>
            </p:txBody>
          </p:sp>
          <p:sp>
            <p:nvSpPr>
              <p:cNvPr id="12" name="Rectangle 11">
                <a:extLst>
                  <a:ext uri="{FF2B5EF4-FFF2-40B4-BE49-F238E27FC236}">
                    <a16:creationId xmlns:a16="http://schemas.microsoft.com/office/drawing/2014/main" id="{C567B29B-25AC-D9CB-F4BD-7EA2F66BBCB0}"/>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3F48E466-00B9-0547-B2B2-956F22206A06}"/>
                </a:ext>
              </a:extLst>
            </p:cNvPr>
            <p:cNvGrpSpPr/>
            <p:nvPr/>
          </p:nvGrpSpPr>
          <p:grpSpPr>
            <a:xfrm>
              <a:off x="11325415" y="762701"/>
              <a:ext cx="182192" cy="634674"/>
              <a:chOff x="2121762" y="2323619"/>
              <a:chExt cx="200378" cy="825210"/>
            </a:xfrm>
          </p:grpSpPr>
          <p:sp>
            <p:nvSpPr>
              <p:cNvPr id="9" name="Isosceles Triangle 8">
                <a:extLst>
                  <a:ext uri="{FF2B5EF4-FFF2-40B4-BE49-F238E27FC236}">
                    <a16:creationId xmlns:a16="http://schemas.microsoft.com/office/drawing/2014/main" id="{85E9A633-555A-CA07-4398-6493D7EF33A9}"/>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5D9F296E-8D85-F086-343E-71069142A779}"/>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3" name="TextBox 12">
            <a:extLst>
              <a:ext uri="{FF2B5EF4-FFF2-40B4-BE49-F238E27FC236}">
                <a16:creationId xmlns:a16="http://schemas.microsoft.com/office/drawing/2014/main" id="{3694BAFF-83C7-B6B4-7042-F794109DC918}"/>
              </a:ext>
            </a:extLst>
          </p:cNvPr>
          <p:cNvSpPr txBox="1"/>
          <p:nvPr/>
        </p:nvSpPr>
        <p:spPr>
          <a:xfrm>
            <a:off x="5680138" y="2242431"/>
            <a:ext cx="5717948" cy="3139321"/>
          </a:xfrm>
          <a:prstGeom prst="rect">
            <a:avLst/>
          </a:prstGeom>
          <a:noFill/>
        </p:spPr>
        <p:txBody>
          <a:bodyPr wrap="square" lIns="91440" tIns="45720" rIns="91440" bIns="45720" anchor="t">
            <a:spAutoFit/>
          </a:bodyPr>
          <a:lstStyle/>
          <a:p>
            <a:pPr lvl="0">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David (14 ans) vit seul en ville depuis trois ans. Sa famille l'a envoyé loin pour trouver du travail. Au début, il vivait et mendiait dans la rue, mais maintenant il travaille dans une usine de ferraille où il trie différents types de métaux. Il n'est payé que très peu, car le propriétaire </a:t>
            </a:r>
            <a:r>
              <a:rPr lang="en-US" sz="2200" dirty="0">
                <a:latin typeface="Arial" panose="020B0604020202020204" pitchFamily="34" charset="0"/>
                <a:ea typeface="Calibri" panose="020F0502020204030204" pitchFamily="34" charset="0"/>
                <a:cs typeface="Arial" panose="020B0604020202020204" pitchFamily="34" charset="0"/>
              </a:rPr>
              <a:t>de l'usine lui fournit également un endroit pour dormir, pour lequel il prend un loyer sur son salaire hebdomadaire. </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34928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Principaux points d'apprentissage</a:t>
            </a:r>
          </a:p>
        </p:txBody>
      </p:sp>
      <p:sp>
        <p:nvSpPr>
          <p:cNvPr id="32" name="TextBox 31">
            <a:extLst>
              <a:ext uri="{FF2B5EF4-FFF2-40B4-BE49-F238E27FC236}">
                <a16:creationId xmlns:a16="http://schemas.microsoft.com/office/drawing/2014/main" id="{21B82F7A-E10B-497D-B56D-CBA9C3B90431}"/>
              </a:ext>
            </a:extLst>
          </p:cNvPr>
          <p:cNvSpPr txBox="1"/>
          <p:nvPr/>
        </p:nvSpPr>
        <p:spPr>
          <a:xfrm>
            <a:off x="6677197" y="3596257"/>
            <a:ext cx="3171387" cy="1631216"/>
          </a:xfrm>
          <a:prstGeom prst="rect">
            <a:avLst/>
          </a:prstGeom>
          <a:noFill/>
        </p:spPr>
        <p:txBody>
          <a:bodyPr wrap="square">
            <a:spAutoFit/>
          </a:bodyPr>
          <a:lstStyle/>
          <a:p>
            <a:pPr algn="ctr"/>
            <a:r>
              <a:rPr lang="en-US" sz="2000" dirty="0">
                <a:latin typeface="Arial" panose="020B0604020202020204" pitchFamily="34" charset="0"/>
                <a:cs typeface="Arial" panose="020B0604020202020204" pitchFamily="34" charset="0"/>
              </a:rPr>
              <a:t>La gestion de cas est destinée aux enfants qui sont en danger ou qui ont été victimes de violence, d'abus, de négligence et d'exploitation. </a:t>
            </a:r>
          </a:p>
        </p:txBody>
      </p:sp>
      <p:sp>
        <p:nvSpPr>
          <p:cNvPr id="33" name="TextBox 32">
            <a:extLst>
              <a:ext uri="{FF2B5EF4-FFF2-40B4-BE49-F238E27FC236}">
                <a16:creationId xmlns:a16="http://schemas.microsoft.com/office/drawing/2014/main" id="{23E8062D-8454-4777-8880-7AC61A21B5C8}"/>
              </a:ext>
            </a:extLst>
          </p:cNvPr>
          <p:cNvSpPr txBox="1"/>
          <p:nvPr/>
        </p:nvSpPr>
        <p:spPr>
          <a:xfrm>
            <a:off x="2165961" y="3596257"/>
            <a:ext cx="3526299" cy="1631216"/>
          </a:xfrm>
          <a:prstGeom prst="rect">
            <a:avLst/>
          </a:prstGeom>
          <a:noFill/>
        </p:spPr>
        <p:txBody>
          <a:bodyPr wrap="square" lIns="91440" tIns="45720" rIns="91440" bIns="45720" anchor="t">
            <a:spAutoFit/>
          </a:bodyPr>
          <a:lstStyle/>
          <a:p>
            <a:pPr algn="ctr"/>
            <a:r>
              <a:rPr lang="en-GB" sz="2000" dirty="0">
                <a:latin typeface="Arial" panose="020B0604020202020204" pitchFamily="34" charset="0"/>
                <a:cs typeface="Arial" panose="020B0604020202020204" pitchFamily="34" charset="0"/>
              </a:rPr>
              <a:t>La gestion de cas est une façon d'organiser et de structurer le soutien pour répondre aux besoins individuels d'un enfant (et de sa famille).</a:t>
            </a:r>
            <a:endParaRPr lang="en-US" sz="2000" dirty="0">
              <a:latin typeface="Arial" panose="020B0604020202020204" pitchFamily="34" charset="0"/>
              <a:cs typeface="Arial" panose="020B0604020202020204" pitchFamily="34" charset="0"/>
            </a:endParaRPr>
          </a:p>
        </p:txBody>
      </p:sp>
      <p:sp>
        <p:nvSpPr>
          <p:cNvPr id="34" name="5-Point Star 5">
            <a:extLst>
              <a:ext uri="{FF2B5EF4-FFF2-40B4-BE49-F238E27FC236}">
                <a16:creationId xmlns:a16="http://schemas.microsoft.com/office/drawing/2014/main" id="{ECAC8C23-BF90-4E64-B2A2-0921CEE866DC}"/>
              </a:ext>
            </a:extLst>
          </p:cNvPr>
          <p:cNvSpPr/>
          <p:nvPr/>
        </p:nvSpPr>
        <p:spPr>
          <a:xfrm>
            <a:off x="3403331" y="209814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5-Point Star 5">
            <a:extLst>
              <a:ext uri="{FF2B5EF4-FFF2-40B4-BE49-F238E27FC236}">
                <a16:creationId xmlns:a16="http://schemas.microsoft.com/office/drawing/2014/main" id="{581CC547-B3A8-4A6D-8027-E2FFDDDD151A}"/>
              </a:ext>
            </a:extLst>
          </p:cNvPr>
          <p:cNvSpPr/>
          <p:nvPr/>
        </p:nvSpPr>
        <p:spPr>
          <a:xfrm>
            <a:off x="7737111" y="209814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666644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B3665FB-1390-613C-2F27-BF63EE29CD6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solidFill>
                  <a:schemeClr val="bg1"/>
                </a:solidFill>
                <a:latin typeface="Garamond"/>
              </a:rPr>
            </a:br>
            <a:r>
              <a:rPr lang="en-US" sz="5400" b="1" dirty="0">
                <a:solidFill>
                  <a:schemeClr val="bg1"/>
                </a:solidFill>
                <a:latin typeface="Garamond"/>
              </a:rPr>
              <a:t>Comment aborder la gestion de cas et quel est le processus ?</a:t>
            </a:r>
          </a:p>
        </p:txBody>
      </p:sp>
    </p:spTree>
    <p:extLst>
      <p:ext uri="{BB962C8B-B14F-4D97-AF65-F5344CB8AC3E}">
        <p14:creationId xmlns:p14="http://schemas.microsoft.com/office/powerpoint/2010/main" val="2709112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F370-1D46-8B2B-8E85-E8E5F8F6AFF8}"/>
              </a:ext>
            </a:extLst>
          </p:cNvPr>
          <p:cNvSpPr>
            <a:spLocks noGrp="1"/>
          </p:cNvSpPr>
          <p:nvPr>
            <p:ph type="title"/>
          </p:nvPr>
        </p:nvSpPr>
        <p:spPr/>
        <p:txBody>
          <a:bodyPr/>
          <a:lstStyle/>
          <a:p>
            <a:r>
              <a:rPr lang="en-GB" dirty="0"/>
              <a:t>Comment aborder la gestion des cas</a:t>
            </a:r>
            <a:endParaRPr lang="en-BE" dirty="0"/>
          </a:p>
        </p:txBody>
      </p:sp>
      <p:sp>
        <p:nvSpPr>
          <p:cNvPr id="5" name="TextBox 4">
            <a:extLst>
              <a:ext uri="{FF2B5EF4-FFF2-40B4-BE49-F238E27FC236}">
                <a16:creationId xmlns:a16="http://schemas.microsoft.com/office/drawing/2014/main" id="{6EA6A2F2-70E8-A729-8B71-D7077F5AC475}"/>
              </a:ext>
            </a:extLst>
          </p:cNvPr>
          <p:cNvSpPr txBox="1"/>
          <p:nvPr/>
        </p:nvSpPr>
        <p:spPr>
          <a:xfrm>
            <a:off x="7938809" y="3797983"/>
            <a:ext cx="3426823"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BASÉ SUR LA FORCE</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Concentrez-vous sur les forces et les ressources disponibles et essayez de les exploiter. Utilisez ce qui est déjà là et ce qui fonctionne</a:t>
            </a:r>
            <a:endParaRPr lang="en-BE"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C23DA409-375F-4FAB-9BA4-EB3B49C800F2}"/>
              </a:ext>
            </a:extLst>
          </p:cNvPr>
          <p:cNvSpPr txBox="1"/>
          <p:nvPr/>
        </p:nvSpPr>
        <p:spPr>
          <a:xfrm>
            <a:off x="4390272" y="3797983"/>
            <a:ext cx="3243943"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RENFORCER L'AUTONOMIE</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Faire en sorte que l'enfant, le parent ou la personne qui s'occupe de lui se sente plus fort, plus confiant, plus apte à prendre le contrôle et à faire valoir ses droits.</a:t>
            </a:r>
            <a:endParaRPr lang="en-BE"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9F86DACA-0580-0A16-B245-BB7320D0D4C9}"/>
              </a:ext>
            </a:extLst>
          </p:cNvPr>
          <p:cNvSpPr txBox="1"/>
          <p:nvPr/>
        </p:nvSpPr>
        <p:spPr>
          <a:xfrm>
            <a:off x="838200" y="3797984"/>
            <a:ext cx="3058886"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PARTICIPATIF</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Permettre à l'enfant de partager ses opinions en toute sécurité et librement. Prenez son opinion au sérieux et partagez la prise de décision.</a:t>
            </a:r>
            <a:endParaRPr lang="en-BE" dirty="0">
              <a:latin typeface="Arial" panose="020B0604020202020204" pitchFamily="34" charset="0"/>
              <a:cs typeface="Arial" panose="020B0604020202020204" pitchFamily="34" charset="0"/>
            </a:endParaRPr>
          </a:p>
        </p:txBody>
      </p:sp>
      <p:grpSp>
        <p:nvGrpSpPr>
          <p:cNvPr id="25" name="Google Shape;314;p4">
            <a:extLst>
              <a:ext uri="{FF2B5EF4-FFF2-40B4-BE49-F238E27FC236}">
                <a16:creationId xmlns:a16="http://schemas.microsoft.com/office/drawing/2014/main" id="{5EC292E5-BD28-4B96-1511-AFB36E3F3DFD}"/>
              </a:ext>
            </a:extLst>
          </p:cNvPr>
          <p:cNvGrpSpPr/>
          <p:nvPr/>
        </p:nvGrpSpPr>
        <p:grpSpPr>
          <a:xfrm>
            <a:off x="2081898" y="1694389"/>
            <a:ext cx="1413544" cy="1734611"/>
            <a:chOff x="3400707" y="1772174"/>
            <a:chExt cx="3124628" cy="3737192"/>
          </a:xfrm>
          <a:solidFill>
            <a:schemeClr val="accent5"/>
          </a:solidFill>
        </p:grpSpPr>
        <p:sp>
          <p:nvSpPr>
            <p:cNvPr id="26" name="Google Shape;315;p4">
              <a:extLst>
                <a:ext uri="{FF2B5EF4-FFF2-40B4-BE49-F238E27FC236}">
                  <a16:creationId xmlns:a16="http://schemas.microsoft.com/office/drawing/2014/main" id="{F633B8A6-47B7-070F-2274-BC1B16C40AC5}"/>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 name="Google Shape;317;p4">
              <a:extLst>
                <a:ext uri="{FF2B5EF4-FFF2-40B4-BE49-F238E27FC236}">
                  <a16:creationId xmlns:a16="http://schemas.microsoft.com/office/drawing/2014/main" id="{45C4CE10-A8B7-C076-30B2-7EDA411A688B}"/>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8" name="Google Shape;319;p4">
              <a:extLst>
                <a:ext uri="{FF2B5EF4-FFF2-40B4-BE49-F238E27FC236}">
                  <a16:creationId xmlns:a16="http://schemas.microsoft.com/office/drawing/2014/main" id="{7D99957F-8E05-87D6-0104-E6057903BA05}"/>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 name="Google Shape;321;p4">
              <a:extLst>
                <a:ext uri="{FF2B5EF4-FFF2-40B4-BE49-F238E27FC236}">
                  <a16:creationId xmlns:a16="http://schemas.microsoft.com/office/drawing/2014/main" id="{B523608A-964B-9A2C-05C9-0EDA727F8040}"/>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9" name="Group 48">
            <a:extLst>
              <a:ext uri="{FF2B5EF4-FFF2-40B4-BE49-F238E27FC236}">
                <a16:creationId xmlns:a16="http://schemas.microsoft.com/office/drawing/2014/main" id="{FE0A2325-2056-448E-CFC6-4F44ECB20289}"/>
              </a:ext>
            </a:extLst>
          </p:cNvPr>
          <p:cNvGrpSpPr/>
          <p:nvPr/>
        </p:nvGrpSpPr>
        <p:grpSpPr>
          <a:xfrm>
            <a:off x="5373478" y="1751449"/>
            <a:ext cx="1284847" cy="1680599"/>
            <a:chOff x="5829305" y="1798389"/>
            <a:chExt cx="1035970" cy="1355064"/>
          </a:xfrm>
        </p:grpSpPr>
        <p:sp>
          <p:nvSpPr>
            <p:cNvPr id="32" name="Google Shape;317;p4">
              <a:extLst>
                <a:ext uri="{FF2B5EF4-FFF2-40B4-BE49-F238E27FC236}">
                  <a16:creationId xmlns:a16="http://schemas.microsoft.com/office/drawing/2014/main" id="{85FEA285-A183-73D3-7998-A66E263C1C9A}"/>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8" name="Group 37">
              <a:extLst>
                <a:ext uri="{FF2B5EF4-FFF2-40B4-BE49-F238E27FC236}">
                  <a16:creationId xmlns:a16="http://schemas.microsoft.com/office/drawing/2014/main" id="{3E8CF5D0-664A-37C5-143D-EA007CB836D7}"/>
                </a:ext>
              </a:extLst>
            </p:cNvPr>
            <p:cNvGrpSpPr/>
            <p:nvPr/>
          </p:nvGrpSpPr>
          <p:grpSpPr>
            <a:xfrm>
              <a:off x="6391398" y="2478174"/>
              <a:ext cx="473877" cy="492041"/>
              <a:chOff x="6184300" y="2716572"/>
              <a:chExt cx="1061611" cy="1102301"/>
            </a:xfrm>
          </p:grpSpPr>
          <p:sp>
            <p:nvSpPr>
              <p:cNvPr id="35" name="Google Shape;317;p4">
                <a:extLst>
                  <a:ext uri="{FF2B5EF4-FFF2-40B4-BE49-F238E27FC236}">
                    <a16:creationId xmlns:a16="http://schemas.microsoft.com/office/drawing/2014/main" id="{96953706-4D9A-DB8A-A1DC-453711212FFB}"/>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 name="Google Shape;317;p4">
                <a:extLst>
                  <a:ext uri="{FF2B5EF4-FFF2-40B4-BE49-F238E27FC236}">
                    <a16:creationId xmlns:a16="http://schemas.microsoft.com/office/drawing/2014/main" id="{97A3EDB6-E5BC-EE52-DCC3-03E4752FD7BB}"/>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315;p4">
                <a:extLst>
                  <a:ext uri="{FF2B5EF4-FFF2-40B4-BE49-F238E27FC236}">
                    <a16:creationId xmlns:a16="http://schemas.microsoft.com/office/drawing/2014/main" id="{F615060E-DEF7-BBF5-5A5E-67F1AC705277}"/>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3" name="Group 42">
              <a:extLst>
                <a:ext uri="{FF2B5EF4-FFF2-40B4-BE49-F238E27FC236}">
                  <a16:creationId xmlns:a16="http://schemas.microsoft.com/office/drawing/2014/main" id="{0A8AD56B-5B59-8010-3212-9BD83930F022}"/>
                </a:ext>
              </a:extLst>
            </p:cNvPr>
            <p:cNvGrpSpPr/>
            <p:nvPr/>
          </p:nvGrpSpPr>
          <p:grpSpPr>
            <a:xfrm flipH="1">
              <a:off x="5829305" y="2478174"/>
              <a:ext cx="498830" cy="492041"/>
              <a:chOff x="6184300" y="2716572"/>
              <a:chExt cx="1061611" cy="1102301"/>
            </a:xfrm>
          </p:grpSpPr>
          <p:sp>
            <p:nvSpPr>
              <p:cNvPr id="44" name="Google Shape;317;p4">
                <a:extLst>
                  <a:ext uri="{FF2B5EF4-FFF2-40B4-BE49-F238E27FC236}">
                    <a16:creationId xmlns:a16="http://schemas.microsoft.com/office/drawing/2014/main" id="{3DED6398-EE96-FA97-CE25-2F53218A3EB7}"/>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5" name="Google Shape;317;p4">
                <a:extLst>
                  <a:ext uri="{FF2B5EF4-FFF2-40B4-BE49-F238E27FC236}">
                    <a16:creationId xmlns:a16="http://schemas.microsoft.com/office/drawing/2014/main" id="{38ADE07D-3D02-885C-E4B5-70977D0679C9}"/>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6" name="Google Shape;315;p4">
                <a:extLst>
                  <a:ext uri="{FF2B5EF4-FFF2-40B4-BE49-F238E27FC236}">
                    <a16:creationId xmlns:a16="http://schemas.microsoft.com/office/drawing/2014/main" id="{3E539EA0-69B3-6792-EEB8-DF897A08867E}"/>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48" name="Oval 47">
              <a:extLst>
                <a:ext uri="{FF2B5EF4-FFF2-40B4-BE49-F238E27FC236}">
                  <a16:creationId xmlns:a16="http://schemas.microsoft.com/office/drawing/2014/main" id="{575439A1-16B6-1831-1A5F-B13BDE9B0F1F}"/>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7" name="Group 66">
            <a:extLst>
              <a:ext uri="{FF2B5EF4-FFF2-40B4-BE49-F238E27FC236}">
                <a16:creationId xmlns:a16="http://schemas.microsoft.com/office/drawing/2014/main" id="{C8EE5B98-4BD6-1EEE-BB7C-A9331A33045C}"/>
              </a:ext>
            </a:extLst>
          </p:cNvPr>
          <p:cNvGrpSpPr/>
          <p:nvPr/>
        </p:nvGrpSpPr>
        <p:grpSpPr>
          <a:xfrm>
            <a:off x="9026870" y="1751447"/>
            <a:ext cx="1454637" cy="1680600"/>
            <a:chOff x="9384099" y="1576976"/>
            <a:chExt cx="1454637" cy="1680600"/>
          </a:xfrm>
        </p:grpSpPr>
        <p:sp>
          <p:nvSpPr>
            <p:cNvPr id="51" name="Google Shape;317;p4">
              <a:extLst>
                <a:ext uri="{FF2B5EF4-FFF2-40B4-BE49-F238E27FC236}">
                  <a16:creationId xmlns:a16="http://schemas.microsoft.com/office/drawing/2014/main" id="{BA41EBD9-8F0A-82B1-E0EA-E5CF4DA2F7F1}"/>
                </a:ext>
              </a:extLst>
            </p:cNvPr>
            <p:cNvSpPr/>
            <p:nvPr/>
          </p:nvSpPr>
          <p:spPr>
            <a:xfrm>
              <a:off x="9729259" y="2307245"/>
              <a:ext cx="626501" cy="950331"/>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52" name="Group 51">
              <a:extLst>
                <a:ext uri="{FF2B5EF4-FFF2-40B4-BE49-F238E27FC236}">
                  <a16:creationId xmlns:a16="http://schemas.microsoft.com/office/drawing/2014/main" id="{85202123-BD76-D8F1-A83B-AD86D9016B50}"/>
                </a:ext>
              </a:extLst>
            </p:cNvPr>
            <p:cNvGrpSpPr/>
            <p:nvPr/>
          </p:nvGrpSpPr>
          <p:grpSpPr>
            <a:xfrm rot="2437245" flipV="1">
              <a:off x="10251017" y="1980924"/>
              <a:ext cx="587719" cy="616815"/>
              <a:chOff x="6184300" y="2716572"/>
              <a:chExt cx="1061611" cy="1078691"/>
            </a:xfrm>
          </p:grpSpPr>
          <p:sp>
            <p:nvSpPr>
              <p:cNvPr id="58" name="Google Shape;317;p4">
                <a:extLst>
                  <a:ext uri="{FF2B5EF4-FFF2-40B4-BE49-F238E27FC236}">
                    <a16:creationId xmlns:a16="http://schemas.microsoft.com/office/drawing/2014/main" id="{069B69FF-C4C0-B031-86ED-80DC7DAE76CD}"/>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9" name="Google Shape;317;p4">
                <a:extLst>
                  <a:ext uri="{FF2B5EF4-FFF2-40B4-BE49-F238E27FC236}">
                    <a16:creationId xmlns:a16="http://schemas.microsoft.com/office/drawing/2014/main" id="{92F5CA27-8881-DC30-DC90-6A4CFD4D66CE}"/>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0" name="Google Shape;315;p4">
                <a:extLst>
                  <a:ext uri="{FF2B5EF4-FFF2-40B4-BE49-F238E27FC236}">
                    <a16:creationId xmlns:a16="http://schemas.microsoft.com/office/drawing/2014/main" id="{62BFDC6C-762F-BE06-92D7-7656D4B1B725}"/>
                  </a:ext>
                </a:extLst>
              </p:cNvPr>
              <p:cNvSpPr/>
              <p:nvPr/>
            </p:nvSpPr>
            <p:spPr>
              <a:xfrm>
                <a:off x="6416140" y="3498546"/>
                <a:ext cx="289198" cy="296717"/>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54" name="Oval 53">
              <a:extLst>
                <a:ext uri="{FF2B5EF4-FFF2-40B4-BE49-F238E27FC236}">
                  <a16:creationId xmlns:a16="http://schemas.microsoft.com/office/drawing/2014/main" id="{A23CCAAC-45FB-A811-A187-E1CFB0F98AD4}"/>
                </a:ext>
              </a:extLst>
            </p:cNvPr>
            <p:cNvSpPr/>
            <p:nvPr/>
          </p:nvSpPr>
          <p:spPr>
            <a:xfrm>
              <a:off x="9714634" y="1576976"/>
              <a:ext cx="630316" cy="63031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6" name="Group 65">
              <a:extLst>
                <a:ext uri="{FF2B5EF4-FFF2-40B4-BE49-F238E27FC236}">
                  <a16:creationId xmlns:a16="http://schemas.microsoft.com/office/drawing/2014/main" id="{B7DCC6CB-B727-FA3E-DFBD-9C4BCDEEC09E}"/>
                </a:ext>
              </a:extLst>
            </p:cNvPr>
            <p:cNvGrpSpPr/>
            <p:nvPr/>
          </p:nvGrpSpPr>
          <p:grpSpPr>
            <a:xfrm flipH="1">
              <a:off x="9384099" y="1979160"/>
              <a:ext cx="612817" cy="597115"/>
              <a:chOff x="8358398" y="1979160"/>
              <a:chExt cx="610052" cy="597115"/>
            </a:xfrm>
          </p:grpSpPr>
          <p:sp>
            <p:nvSpPr>
              <p:cNvPr id="62" name="Google Shape;317;p4">
                <a:extLst>
                  <a:ext uri="{FF2B5EF4-FFF2-40B4-BE49-F238E27FC236}">
                    <a16:creationId xmlns:a16="http://schemas.microsoft.com/office/drawing/2014/main" id="{64C35867-B34D-2695-8D6A-6D0253588E5B}"/>
                  </a:ext>
                </a:extLst>
              </p:cNvPr>
              <p:cNvSpPr/>
              <p:nvPr/>
            </p:nvSpPr>
            <p:spPr>
              <a:xfrm rot="5926033" flipV="1">
                <a:off x="8547399" y="2149974"/>
                <a:ext cx="209718" cy="587719"/>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3" name="Google Shape;317;p4">
                <a:extLst>
                  <a:ext uri="{FF2B5EF4-FFF2-40B4-BE49-F238E27FC236}">
                    <a16:creationId xmlns:a16="http://schemas.microsoft.com/office/drawing/2014/main" id="{D4FB7B7C-B7D8-8AEB-AE1C-B8713F38E9F8}"/>
                  </a:ext>
                </a:extLst>
              </p:cNvPr>
              <p:cNvSpPr/>
              <p:nvPr/>
            </p:nvSpPr>
            <p:spPr>
              <a:xfrm rot="10879593" flipV="1">
                <a:off x="8788676" y="2182532"/>
                <a:ext cx="179774" cy="393743"/>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4" name="Google Shape;315;p4">
                <a:extLst>
                  <a:ext uri="{FF2B5EF4-FFF2-40B4-BE49-F238E27FC236}">
                    <a16:creationId xmlns:a16="http://schemas.microsoft.com/office/drawing/2014/main" id="{5571EE65-60C6-A3C4-D6FB-63F4DFB96468}"/>
                  </a:ext>
                </a:extLst>
              </p:cNvPr>
              <p:cNvSpPr/>
              <p:nvPr/>
            </p:nvSpPr>
            <p:spPr>
              <a:xfrm rot="2437245" flipV="1">
                <a:off x="8785418" y="1979160"/>
                <a:ext cx="160103" cy="169668"/>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spTree>
    <p:extLst>
      <p:ext uri="{BB962C8B-B14F-4D97-AF65-F5344CB8AC3E}">
        <p14:creationId xmlns:p14="http://schemas.microsoft.com/office/powerpoint/2010/main" val="2781987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F50F9213-157F-DC2D-3DC7-0D145E1B2C32}"/>
              </a:ext>
            </a:extLst>
          </p:cNvPr>
          <p:cNvSpPr/>
          <p:nvPr/>
        </p:nvSpPr>
        <p:spPr>
          <a:xfrm>
            <a:off x="838200" y="1678119"/>
            <a:ext cx="6153150" cy="3993381"/>
          </a:xfrm>
          <a:prstGeom prst="homePlate">
            <a:avLst>
              <a:gd name="adj" fmla="val 22332"/>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E05F695-E5D2-2986-32AA-C8829C6825B6}"/>
              </a:ext>
            </a:extLst>
          </p:cNvPr>
          <p:cNvSpPr>
            <a:spLocks noGrp="1"/>
          </p:cNvSpPr>
          <p:nvPr>
            <p:ph type="title"/>
          </p:nvPr>
        </p:nvSpPr>
        <p:spPr/>
        <p:txBody>
          <a:bodyPr>
            <a:normAutofit/>
          </a:bodyPr>
          <a:lstStyle/>
          <a:p>
            <a:r>
              <a:rPr lang="en-GB" dirty="0"/>
              <a:t>Promouvoir la participation significative de l'enfant</a:t>
            </a:r>
            <a:endParaRPr lang="en-BE" dirty="0"/>
          </a:p>
        </p:txBody>
      </p:sp>
      <p:grpSp>
        <p:nvGrpSpPr>
          <p:cNvPr id="9" name="Google Shape;314;p4">
            <a:extLst>
              <a:ext uri="{FF2B5EF4-FFF2-40B4-BE49-F238E27FC236}">
                <a16:creationId xmlns:a16="http://schemas.microsoft.com/office/drawing/2014/main" id="{A95F0007-360E-AD52-DEEE-E3DCFABE322E}"/>
              </a:ext>
            </a:extLst>
          </p:cNvPr>
          <p:cNvGrpSpPr/>
          <p:nvPr/>
        </p:nvGrpSpPr>
        <p:grpSpPr>
          <a:xfrm>
            <a:off x="8163416" y="2176482"/>
            <a:ext cx="2004894" cy="2460279"/>
            <a:chOff x="3400707" y="1772174"/>
            <a:chExt cx="3124628" cy="3737192"/>
          </a:xfrm>
          <a:solidFill>
            <a:schemeClr val="accent5"/>
          </a:solidFill>
        </p:grpSpPr>
        <p:sp>
          <p:nvSpPr>
            <p:cNvPr id="10" name="Google Shape;315;p4">
              <a:extLst>
                <a:ext uri="{FF2B5EF4-FFF2-40B4-BE49-F238E27FC236}">
                  <a16:creationId xmlns:a16="http://schemas.microsoft.com/office/drawing/2014/main" id="{76DE4E89-0AC0-C33B-7BA6-752EFBFED6B1}"/>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2" name="Google Shape;317;p4">
              <a:extLst>
                <a:ext uri="{FF2B5EF4-FFF2-40B4-BE49-F238E27FC236}">
                  <a16:creationId xmlns:a16="http://schemas.microsoft.com/office/drawing/2014/main" id="{BCEB20CA-C8AB-2A7A-F09D-D11402DF29C9}"/>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 name="Google Shape;319;p4">
              <a:extLst>
                <a:ext uri="{FF2B5EF4-FFF2-40B4-BE49-F238E27FC236}">
                  <a16:creationId xmlns:a16="http://schemas.microsoft.com/office/drawing/2014/main" id="{2BCD83A8-E4BB-69F3-1FB7-14603C1A22CC}"/>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21;p4">
              <a:extLst>
                <a:ext uri="{FF2B5EF4-FFF2-40B4-BE49-F238E27FC236}">
                  <a16:creationId xmlns:a16="http://schemas.microsoft.com/office/drawing/2014/main" id="{047D746D-CF54-A344-FDFA-E5ECC234C8A0}"/>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0" name="TextBox 19">
            <a:extLst>
              <a:ext uri="{FF2B5EF4-FFF2-40B4-BE49-F238E27FC236}">
                <a16:creationId xmlns:a16="http://schemas.microsoft.com/office/drawing/2014/main" id="{229FFF11-E903-7C22-9AB2-1904CF84032D}"/>
              </a:ext>
            </a:extLst>
          </p:cNvPr>
          <p:cNvSpPr txBox="1"/>
          <p:nvPr/>
        </p:nvSpPr>
        <p:spPr>
          <a:xfrm>
            <a:off x="7501056" y="5068615"/>
            <a:ext cx="3137025" cy="461665"/>
          </a:xfrm>
          <a:prstGeom prst="rect">
            <a:avLst/>
          </a:prstGeom>
          <a:noFill/>
        </p:spPr>
        <p:txBody>
          <a:bodyPr wrap="square">
            <a:spAutoFit/>
          </a:bodyPr>
          <a:lstStyle/>
          <a:p>
            <a:pPr algn="ctr"/>
            <a:r>
              <a:rPr lang="en-GB" sz="2400" b="1" dirty="0">
                <a:latin typeface="Arial" panose="020B0604020202020204" pitchFamily="34" charset="0"/>
                <a:cs typeface="Arial" panose="020B0604020202020204" pitchFamily="34" charset="0"/>
              </a:rPr>
              <a:t>PARTICIPATIF</a:t>
            </a:r>
            <a:endParaRPr lang="en-BE" sz="2400" b="1"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1E8905F-D39D-5269-5EA5-72124824A00B}"/>
              </a:ext>
            </a:extLst>
          </p:cNvPr>
          <p:cNvSpPr txBox="1"/>
          <p:nvPr/>
        </p:nvSpPr>
        <p:spPr>
          <a:xfrm>
            <a:off x="1190133" y="2253461"/>
            <a:ext cx="4629150" cy="3416320"/>
          </a:xfrm>
          <a:prstGeom prst="rect">
            <a:avLst/>
          </a:prstGeom>
          <a:noFill/>
        </p:spPr>
        <p:txBody>
          <a:bodyPr wrap="square" rtlCol="0">
            <a:spAutoFit/>
          </a:bodyPr>
          <a:lstStyle/>
          <a:p>
            <a:pPr marL="457200" indent="-457200">
              <a:buFont typeface="+mj-lt"/>
              <a:buAutoNum type="arabicPeriod"/>
            </a:pPr>
            <a:r>
              <a:rPr lang="en-GB" sz="2400" b="1" dirty="0">
                <a:latin typeface="Arial" panose="020B0604020202020204" pitchFamily="34" charset="0"/>
                <a:cs typeface="Arial" panose="020B0604020202020204" pitchFamily="34" charset="0"/>
              </a:rPr>
              <a:t>Environnement approprié</a:t>
            </a:r>
          </a:p>
          <a:p>
            <a:pPr marL="457200" indent="-457200">
              <a:buFont typeface="+mj-lt"/>
              <a:buAutoNum type="arabicPeriod"/>
            </a:pPr>
            <a:endParaRPr lang="en-GB" sz="2400" b="1"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BE" sz="2400" dirty="0">
                <a:latin typeface="Arial" panose="020B0604020202020204" pitchFamily="34" charset="0"/>
                <a:cs typeface="Arial" panose="020B0604020202020204" pitchFamily="34" charset="0"/>
              </a:rPr>
              <a:t>Sécurité</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BE" sz="2400" dirty="0">
                <a:latin typeface="Arial" panose="020B0604020202020204" pitchFamily="34" charset="0"/>
                <a:cs typeface="Arial" panose="020B0604020202020204" pitchFamily="34" charset="0"/>
              </a:rPr>
              <a:t>Privé</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BE" sz="2400" dirty="0">
                <a:latin typeface="Arial" panose="020B0604020202020204" pitchFamily="34" charset="0"/>
                <a:cs typeface="Arial" panose="020B0604020202020204" pitchFamily="34" charset="0"/>
              </a:rPr>
              <a:t>Calme</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BE" sz="2400" dirty="0">
                <a:latin typeface="Arial" panose="020B0604020202020204" pitchFamily="34" charset="0"/>
                <a:cs typeface="Arial" panose="020B0604020202020204" pitchFamily="34" charset="0"/>
              </a:rPr>
              <a:t>Accessible, </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BE" sz="2400" dirty="0">
                <a:latin typeface="Arial" panose="020B0604020202020204" pitchFamily="34" charset="0"/>
                <a:cs typeface="Arial" panose="020B0604020202020204" pitchFamily="34" charset="0"/>
              </a:rPr>
              <a:t>Adapté aux enfants</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BE" sz="2400" dirty="0">
                <a:latin typeface="Arial" panose="020B0604020202020204" pitchFamily="34" charset="0"/>
                <a:cs typeface="Arial" panose="020B0604020202020204" pitchFamily="34" charset="0"/>
              </a:rPr>
              <a:t>Confortable</a:t>
            </a:r>
          </a:p>
          <a:p>
            <a:pPr marL="457200" indent="-457200">
              <a:buAutoNum type="arabicPeriod"/>
            </a:pPr>
            <a:endParaRPr lang="en-BE"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5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74009E5-4936-430A-46E9-43E4B4457E5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Ouverture du module</a:t>
            </a:r>
          </a:p>
        </p:txBody>
      </p:sp>
    </p:spTree>
    <p:extLst>
      <p:ext uri="{BB962C8B-B14F-4D97-AF65-F5344CB8AC3E}">
        <p14:creationId xmlns:p14="http://schemas.microsoft.com/office/powerpoint/2010/main" val="2018768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376B7D4C-9218-AEC7-F2CD-0360C6E1F19E}"/>
              </a:ext>
            </a:extLst>
          </p:cNvPr>
          <p:cNvSpPr/>
          <p:nvPr/>
        </p:nvSpPr>
        <p:spPr>
          <a:xfrm>
            <a:off x="838200" y="1678119"/>
            <a:ext cx="6153150" cy="3993381"/>
          </a:xfrm>
          <a:prstGeom prst="homePlate">
            <a:avLst>
              <a:gd name="adj" fmla="val 22332"/>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E05F695-E5D2-2986-32AA-C8829C6825B6}"/>
              </a:ext>
            </a:extLst>
          </p:cNvPr>
          <p:cNvSpPr>
            <a:spLocks noGrp="1"/>
          </p:cNvSpPr>
          <p:nvPr>
            <p:ph type="title"/>
          </p:nvPr>
        </p:nvSpPr>
        <p:spPr/>
        <p:txBody>
          <a:bodyPr>
            <a:normAutofit/>
          </a:bodyPr>
          <a:lstStyle/>
          <a:p>
            <a:r>
              <a:rPr lang="en-GB" dirty="0"/>
              <a:t>Promouvoir la participation significative de l'enfant</a:t>
            </a:r>
            <a:endParaRPr lang="en-BE" dirty="0"/>
          </a:p>
        </p:txBody>
      </p:sp>
      <p:sp>
        <p:nvSpPr>
          <p:cNvPr id="4" name="TextBox 3">
            <a:extLst>
              <a:ext uri="{FF2B5EF4-FFF2-40B4-BE49-F238E27FC236}">
                <a16:creationId xmlns:a16="http://schemas.microsoft.com/office/drawing/2014/main" id="{8F68AB56-6BB1-38D2-63CF-0A41C89B1670}"/>
              </a:ext>
            </a:extLst>
          </p:cNvPr>
          <p:cNvSpPr txBox="1"/>
          <p:nvPr/>
        </p:nvSpPr>
        <p:spPr>
          <a:xfrm>
            <a:off x="1782972" y="2335981"/>
            <a:ext cx="3023585" cy="2677656"/>
          </a:xfrm>
          <a:prstGeom prst="rect">
            <a:avLst/>
          </a:prstGeom>
          <a:noFill/>
        </p:spPr>
        <p:txBody>
          <a:bodyPr wrap="none" rtlCol="0">
            <a:spAutoFit/>
          </a:bodyPr>
          <a:lstStyle/>
          <a:p>
            <a:pPr marL="457200" indent="-457200">
              <a:buFont typeface="+mj-lt"/>
              <a:buAutoNum type="arabicPeriod" startAt="2"/>
            </a:pPr>
            <a:r>
              <a:rPr lang="en-GB" sz="2400" b="1" dirty="0">
                <a:latin typeface="Arial" panose="020B0604020202020204" pitchFamily="34" charset="0"/>
                <a:cs typeface="Arial" panose="020B0604020202020204" pitchFamily="34" charset="0"/>
              </a:rPr>
              <a:t>Volontaire</a:t>
            </a:r>
            <a:br>
              <a:rPr lang="en-GB" sz="2400" b="1" dirty="0">
                <a:latin typeface="Arial" panose="020B0604020202020204" pitchFamily="34" charset="0"/>
                <a:cs typeface="Arial" panose="020B0604020202020204" pitchFamily="34" charset="0"/>
              </a:rPr>
            </a:br>
            <a:endParaRPr lang="en-GB" sz="2400" b="1" dirty="0">
              <a:latin typeface="Arial" panose="020B0604020202020204" pitchFamily="34" charset="0"/>
              <a:cs typeface="Arial" panose="020B0604020202020204" pitchFamily="34" charset="0"/>
            </a:endParaRPr>
          </a:p>
          <a:p>
            <a:pPr marL="457200" indent="-457200">
              <a:buFont typeface="+mj-lt"/>
              <a:buAutoNum type="arabicPeriod" startAt="2"/>
            </a:pPr>
            <a:r>
              <a:rPr lang="en-GB" sz="2400" b="1" dirty="0">
                <a:latin typeface="Arial" panose="020B0604020202020204" pitchFamily="34" charset="0"/>
                <a:cs typeface="Arial" panose="020B0604020202020204" pitchFamily="34" charset="0"/>
              </a:rPr>
              <a:t>Adapté à l'âge</a:t>
            </a:r>
            <a:br>
              <a:rPr lang="en-GB" sz="2400" b="1" dirty="0">
                <a:latin typeface="Arial" panose="020B0604020202020204" pitchFamily="34" charset="0"/>
                <a:cs typeface="Arial" panose="020B0604020202020204" pitchFamily="34" charset="0"/>
              </a:rPr>
            </a:br>
            <a:endParaRPr lang="en-BE" sz="2400" b="1" dirty="0">
              <a:latin typeface="Arial" panose="020B0604020202020204" pitchFamily="34" charset="0"/>
              <a:cs typeface="Arial" panose="020B0604020202020204" pitchFamily="34" charset="0"/>
            </a:endParaRPr>
          </a:p>
          <a:p>
            <a:pPr marL="457200" indent="-457200">
              <a:buFont typeface="+mj-lt"/>
              <a:buAutoNum type="arabicPeriod" startAt="2"/>
            </a:pPr>
            <a:r>
              <a:rPr lang="en-GB" sz="2400" b="1" dirty="0">
                <a:latin typeface="Arial" panose="020B0604020202020204" pitchFamily="34" charset="0"/>
                <a:cs typeface="Arial" panose="020B0604020202020204" pitchFamily="34" charset="0"/>
              </a:rPr>
              <a:t>Pris au sérieux</a:t>
            </a:r>
            <a:br>
              <a:rPr lang="en-GB" sz="2400" b="1" dirty="0">
                <a:latin typeface="Arial" panose="020B0604020202020204" pitchFamily="34" charset="0"/>
                <a:cs typeface="Arial" panose="020B0604020202020204" pitchFamily="34" charset="0"/>
              </a:rPr>
            </a:br>
            <a:endParaRPr lang="en-BE" sz="2400" b="1" dirty="0">
              <a:latin typeface="Arial" panose="020B0604020202020204" pitchFamily="34" charset="0"/>
              <a:cs typeface="Arial" panose="020B0604020202020204" pitchFamily="34" charset="0"/>
            </a:endParaRPr>
          </a:p>
          <a:p>
            <a:pPr marL="457200" indent="-457200">
              <a:buFont typeface="+mj-lt"/>
              <a:buAutoNum type="arabicPeriod" startAt="2"/>
            </a:pPr>
            <a:r>
              <a:rPr lang="en-GB" sz="2400" b="1" dirty="0">
                <a:latin typeface="Arial" panose="020B0604020202020204" pitchFamily="34" charset="0"/>
                <a:cs typeface="Arial" panose="020B0604020202020204" pitchFamily="34" charset="0"/>
              </a:rPr>
              <a:t>Être informé</a:t>
            </a:r>
            <a:endParaRPr lang="en-BE" sz="2400" b="1" dirty="0">
              <a:latin typeface="Arial" panose="020B0604020202020204" pitchFamily="34" charset="0"/>
              <a:cs typeface="Arial" panose="020B0604020202020204" pitchFamily="34" charset="0"/>
            </a:endParaRPr>
          </a:p>
        </p:txBody>
      </p:sp>
      <p:grpSp>
        <p:nvGrpSpPr>
          <p:cNvPr id="8" name="Google Shape;314;p4">
            <a:extLst>
              <a:ext uri="{FF2B5EF4-FFF2-40B4-BE49-F238E27FC236}">
                <a16:creationId xmlns:a16="http://schemas.microsoft.com/office/drawing/2014/main" id="{AB493F27-20FD-5D61-F141-2A838F3CF9F8}"/>
              </a:ext>
            </a:extLst>
          </p:cNvPr>
          <p:cNvGrpSpPr/>
          <p:nvPr/>
        </p:nvGrpSpPr>
        <p:grpSpPr>
          <a:xfrm>
            <a:off x="8163416" y="2176482"/>
            <a:ext cx="2004894" cy="2460279"/>
            <a:chOff x="3400707" y="1772174"/>
            <a:chExt cx="3124628" cy="3737192"/>
          </a:xfrm>
          <a:solidFill>
            <a:schemeClr val="accent5"/>
          </a:solidFill>
        </p:grpSpPr>
        <p:sp>
          <p:nvSpPr>
            <p:cNvPr id="11" name="Google Shape;315;p4">
              <a:extLst>
                <a:ext uri="{FF2B5EF4-FFF2-40B4-BE49-F238E27FC236}">
                  <a16:creationId xmlns:a16="http://schemas.microsoft.com/office/drawing/2014/main" id="{F52A3EC0-4B71-D6B6-BBCE-8840B5FA71F7}"/>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17;p4">
              <a:extLst>
                <a:ext uri="{FF2B5EF4-FFF2-40B4-BE49-F238E27FC236}">
                  <a16:creationId xmlns:a16="http://schemas.microsoft.com/office/drawing/2014/main" id="{D0FD48B9-28EE-2B9E-99A9-C6C8C0E22C9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19;p4">
              <a:extLst>
                <a:ext uri="{FF2B5EF4-FFF2-40B4-BE49-F238E27FC236}">
                  <a16:creationId xmlns:a16="http://schemas.microsoft.com/office/drawing/2014/main" id="{B954E037-09A0-6DFA-DF56-F9D6EABFD364}"/>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Google Shape;321;p4">
              <a:extLst>
                <a:ext uri="{FF2B5EF4-FFF2-40B4-BE49-F238E27FC236}">
                  <a16:creationId xmlns:a16="http://schemas.microsoft.com/office/drawing/2014/main" id="{E0831A37-C940-B378-A98F-3A8081DE7951}"/>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9" name="TextBox 18">
            <a:extLst>
              <a:ext uri="{FF2B5EF4-FFF2-40B4-BE49-F238E27FC236}">
                <a16:creationId xmlns:a16="http://schemas.microsoft.com/office/drawing/2014/main" id="{0352C884-A47E-08D2-F1F2-93683781F351}"/>
              </a:ext>
            </a:extLst>
          </p:cNvPr>
          <p:cNvSpPr txBox="1"/>
          <p:nvPr/>
        </p:nvSpPr>
        <p:spPr>
          <a:xfrm>
            <a:off x="7501056" y="5068615"/>
            <a:ext cx="3137025" cy="461665"/>
          </a:xfrm>
          <a:prstGeom prst="rect">
            <a:avLst/>
          </a:prstGeom>
          <a:noFill/>
        </p:spPr>
        <p:txBody>
          <a:bodyPr wrap="square">
            <a:spAutoFit/>
          </a:bodyPr>
          <a:lstStyle/>
          <a:p>
            <a:pPr algn="ctr"/>
            <a:r>
              <a:rPr lang="en-GB" sz="2400" b="1" dirty="0">
                <a:latin typeface="Arial" panose="020B0604020202020204" pitchFamily="34" charset="0"/>
                <a:cs typeface="Arial" panose="020B0604020202020204" pitchFamily="34" charset="0"/>
              </a:rPr>
              <a:t>PARTICIPATIF</a:t>
            </a:r>
            <a:endParaRPr lang="en-BE"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4531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peech Bubble: Rectangle with Corners Rounded 4">
            <a:extLst>
              <a:ext uri="{FF2B5EF4-FFF2-40B4-BE49-F238E27FC236}">
                <a16:creationId xmlns:a16="http://schemas.microsoft.com/office/drawing/2014/main" id="{41489801-E618-4E8D-AEFB-377963B4BF87}"/>
              </a:ext>
            </a:extLst>
          </p:cNvPr>
          <p:cNvSpPr/>
          <p:nvPr/>
        </p:nvSpPr>
        <p:spPr>
          <a:xfrm>
            <a:off x="6710262" y="1543699"/>
            <a:ext cx="4643538" cy="3998243"/>
          </a:xfrm>
          <a:prstGeom prst="wedgeRoundRectCallout">
            <a:avLst>
              <a:gd name="adj1" fmla="val 22405"/>
              <a:gd name="adj2" fmla="val 59234"/>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lvl="0">
              <a:lnSpc>
                <a:spcPct val="107000"/>
              </a:lnSpc>
              <a:spcAft>
                <a:spcPts val="800"/>
              </a:spcAft>
            </a:pP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"Les États parties garantissent à l'enfant qui est capable de discernement le droit d'</a:t>
            </a:r>
            <a:r>
              <a:rPr lang="en-US" sz="20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exprimer librement son </a:t>
            </a: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opinion sur toute question l'intéressant, les </a:t>
            </a:r>
            <a:r>
              <a:rPr lang="en-US" sz="20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opinions de l'enfant étant dûment prises en considération eu égard à </a:t>
            </a: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son âge et à son degré de maturité."</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t>Participation des enfants</a:t>
            </a:r>
          </a:p>
        </p:txBody>
      </p:sp>
      <p:sp>
        <p:nvSpPr>
          <p:cNvPr id="6" name="TextBox 5">
            <a:extLst>
              <a:ext uri="{FF2B5EF4-FFF2-40B4-BE49-F238E27FC236}">
                <a16:creationId xmlns:a16="http://schemas.microsoft.com/office/drawing/2014/main" id="{AAAAFBEC-073E-4EDC-8C5A-E417D75AC222}"/>
              </a:ext>
            </a:extLst>
          </p:cNvPr>
          <p:cNvSpPr txBox="1"/>
          <p:nvPr/>
        </p:nvSpPr>
        <p:spPr>
          <a:xfrm>
            <a:off x="2696784" y="2592586"/>
            <a:ext cx="3388172" cy="2807115"/>
          </a:xfrm>
          <a:prstGeom prst="rect">
            <a:avLst/>
          </a:prstGeom>
          <a:noFill/>
        </p:spPr>
        <p:txBody>
          <a:bodyPr wrap="square">
            <a:spAutoFit/>
          </a:bodyPr>
          <a:lstStyle/>
          <a:p>
            <a:pPr lvl="0">
              <a:lnSpc>
                <a:spcPct val="107000"/>
              </a:lnSpc>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Capables d'exprimer leurs sentiments et leurs opinions</a:t>
            </a:r>
          </a:p>
          <a:p>
            <a:pPr lvl="0">
              <a:lnSpc>
                <a:spcPct val="107000"/>
              </a:lnSpc>
              <a:spcAft>
                <a:spcPts val="800"/>
              </a:spcAft>
            </a:pPr>
            <a:endParaRPr lang="en-US" sz="2200" dirty="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S'ils sont écoutés, en particulier lorsqu'il s'agit de questions touchant à leur vie.</a:t>
            </a:r>
          </a:p>
        </p:txBody>
      </p:sp>
      <p:grpSp>
        <p:nvGrpSpPr>
          <p:cNvPr id="3" name="Group 2">
            <a:extLst>
              <a:ext uri="{FF2B5EF4-FFF2-40B4-BE49-F238E27FC236}">
                <a16:creationId xmlns:a16="http://schemas.microsoft.com/office/drawing/2014/main" id="{9612CF96-6CEA-467F-8819-2342B94B62DF}"/>
              </a:ext>
            </a:extLst>
          </p:cNvPr>
          <p:cNvGrpSpPr/>
          <p:nvPr/>
        </p:nvGrpSpPr>
        <p:grpSpPr>
          <a:xfrm>
            <a:off x="461917" y="3981765"/>
            <a:ext cx="1837692" cy="1060542"/>
            <a:chOff x="461917" y="4156886"/>
            <a:chExt cx="1837692" cy="1060542"/>
          </a:xfrm>
          <a:solidFill>
            <a:schemeClr val="accent5"/>
          </a:solidFill>
        </p:grpSpPr>
        <p:sp>
          <p:nvSpPr>
            <p:cNvPr id="8" name="Oval 7">
              <a:extLst>
                <a:ext uri="{FF2B5EF4-FFF2-40B4-BE49-F238E27FC236}">
                  <a16:creationId xmlns:a16="http://schemas.microsoft.com/office/drawing/2014/main" id="{7B055FBD-F7F1-44F6-9784-07971D2083F4}"/>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E6843CDF-F386-45BC-B9FF-E7D301A38DD3}"/>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979FC2FB-7B53-49B3-8665-206BD996244B}"/>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Arc 17">
              <a:extLst>
                <a:ext uri="{FF2B5EF4-FFF2-40B4-BE49-F238E27FC236}">
                  <a16:creationId xmlns:a16="http://schemas.microsoft.com/office/drawing/2014/main" id="{EC89EA07-34FB-4B46-ABDA-A87729B9B026}"/>
                </a:ext>
              </a:extLst>
            </p:cNvPr>
            <p:cNvSpPr/>
            <p:nvPr/>
          </p:nvSpPr>
          <p:spPr>
            <a:xfrm>
              <a:off x="525099" y="4156886"/>
              <a:ext cx="810768" cy="810768"/>
            </a:xfrm>
            <a:prstGeom prst="arc">
              <a:avLst>
                <a:gd name="adj1" fmla="val 2568393"/>
                <a:gd name="adj2" fmla="val 6686864"/>
              </a:avLst>
            </a:prstGeom>
            <a:solidFill>
              <a:schemeClr val="bg1"/>
            </a:solid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9" name="Arc 18">
              <a:extLst>
                <a:ext uri="{FF2B5EF4-FFF2-40B4-BE49-F238E27FC236}">
                  <a16:creationId xmlns:a16="http://schemas.microsoft.com/office/drawing/2014/main" id="{7A87FABB-D7EE-4F4D-B93A-DCD1364D7D1E}"/>
                </a:ext>
              </a:extLst>
            </p:cNvPr>
            <p:cNvSpPr/>
            <p:nvPr/>
          </p:nvSpPr>
          <p:spPr>
            <a:xfrm>
              <a:off x="461917" y="4406660"/>
              <a:ext cx="810768" cy="810768"/>
            </a:xfrm>
            <a:prstGeom prst="arc">
              <a:avLst>
                <a:gd name="adj1" fmla="val 909026"/>
                <a:gd name="adj2" fmla="val 4616107"/>
              </a:avLst>
            </a:prstGeom>
            <a:no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24DBA2BC-ADBA-EFCC-EAEC-5572F24505AE}"/>
              </a:ext>
            </a:extLst>
          </p:cNvPr>
          <p:cNvGrpSpPr/>
          <p:nvPr/>
        </p:nvGrpSpPr>
        <p:grpSpPr>
          <a:xfrm>
            <a:off x="867301" y="2382759"/>
            <a:ext cx="1615810" cy="1066638"/>
            <a:chOff x="867301" y="2652329"/>
            <a:chExt cx="1615810" cy="1066638"/>
          </a:xfrm>
        </p:grpSpPr>
        <p:sp>
          <p:nvSpPr>
            <p:cNvPr id="7" name="Oval 6">
              <a:extLst>
                <a:ext uri="{FF2B5EF4-FFF2-40B4-BE49-F238E27FC236}">
                  <a16:creationId xmlns:a16="http://schemas.microsoft.com/office/drawing/2014/main" id="{479CAC82-6B49-4BBB-82B9-D46C968E022B}"/>
                </a:ext>
              </a:extLst>
            </p:cNvPr>
            <p:cNvSpPr/>
            <p:nvPr/>
          </p:nvSpPr>
          <p:spPr>
            <a:xfrm>
              <a:off x="867301" y="2811897"/>
              <a:ext cx="868969" cy="86896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Isosceles Triangle 8">
              <a:extLst>
                <a:ext uri="{FF2B5EF4-FFF2-40B4-BE49-F238E27FC236}">
                  <a16:creationId xmlns:a16="http://schemas.microsoft.com/office/drawing/2014/main" id="{6074E339-5154-42BC-AA84-258E6D423052}"/>
                </a:ext>
              </a:extLst>
            </p:cNvPr>
            <p:cNvSpPr/>
            <p:nvPr/>
          </p:nvSpPr>
          <p:spPr>
            <a:xfrm rot="16920400">
              <a:off x="1494238" y="3222188"/>
              <a:ext cx="276225" cy="4022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Arc 16">
              <a:extLst>
                <a:ext uri="{FF2B5EF4-FFF2-40B4-BE49-F238E27FC236}">
                  <a16:creationId xmlns:a16="http://schemas.microsoft.com/office/drawing/2014/main" id="{71B0C113-B84E-4461-BD63-45C382DDA828}"/>
                </a:ext>
              </a:extLst>
            </p:cNvPr>
            <p:cNvSpPr/>
            <p:nvPr/>
          </p:nvSpPr>
          <p:spPr>
            <a:xfrm>
              <a:off x="1501588" y="2652329"/>
              <a:ext cx="810768" cy="810768"/>
            </a:xfrm>
            <a:prstGeom prst="arc">
              <a:avLst>
                <a:gd name="adj1" fmla="val 2568393"/>
                <a:gd name="adj2" fmla="val 6686864"/>
              </a:avLst>
            </a:prstGeom>
            <a:no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0" name="Arc 19">
              <a:extLst>
                <a:ext uri="{FF2B5EF4-FFF2-40B4-BE49-F238E27FC236}">
                  <a16:creationId xmlns:a16="http://schemas.microsoft.com/office/drawing/2014/main" id="{D6ED9BEE-5597-4F57-9418-D0EA288A239B}"/>
                </a:ext>
              </a:extLst>
            </p:cNvPr>
            <p:cNvSpPr/>
            <p:nvPr/>
          </p:nvSpPr>
          <p:spPr>
            <a:xfrm>
              <a:off x="1672343" y="2908199"/>
              <a:ext cx="810768" cy="810768"/>
            </a:xfrm>
            <a:prstGeom prst="arc">
              <a:avLst>
                <a:gd name="adj1" fmla="val 3433714"/>
                <a:gd name="adj2" fmla="val 8630925"/>
              </a:avLst>
            </a:prstGeom>
            <a:no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2" name="TextBox 21">
            <a:extLst>
              <a:ext uri="{FF2B5EF4-FFF2-40B4-BE49-F238E27FC236}">
                <a16:creationId xmlns:a16="http://schemas.microsoft.com/office/drawing/2014/main" id="{0A0E6450-8EF6-4EAD-B8E4-3F36610C8185}"/>
              </a:ext>
            </a:extLst>
          </p:cNvPr>
          <p:cNvSpPr txBox="1"/>
          <p:nvPr/>
        </p:nvSpPr>
        <p:spPr>
          <a:xfrm>
            <a:off x="1020825" y="1577912"/>
            <a:ext cx="4761713" cy="853952"/>
          </a:xfrm>
          <a:prstGeom prst="rect">
            <a:avLst/>
          </a:prstGeom>
          <a:noFill/>
        </p:spPr>
        <p:txBody>
          <a:bodyPr wrap="square">
            <a:spAutoFit/>
          </a:bodyPr>
          <a:lstStyle/>
          <a:p>
            <a:pPr lvl="0">
              <a:lnSpc>
                <a:spcPct val="107000"/>
              </a:lnSpc>
              <a:spcAft>
                <a:spcPts val="800"/>
              </a:spcAft>
            </a:pPr>
            <a:r>
              <a:rPr lang="en-US" sz="2400" b="1" dirty="0">
                <a:effectLst/>
                <a:latin typeface="Arial" panose="020B0604020202020204" pitchFamily="34" charset="0"/>
                <a:ea typeface="Calibri" panose="020F0502020204030204" pitchFamily="34" charset="0"/>
                <a:cs typeface="Arial" panose="020B0604020202020204" pitchFamily="34" charset="0"/>
              </a:rPr>
              <a:t>Les enfants sont plus en sécurité </a:t>
            </a:r>
            <a:r>
              <a:rPr lang="en-US" sz="2400" b="1" dirty="0" err="1">
                <a:effectLst/>
                <a:latin typeface="Arial" panose="020B0604020202020204" pitchFamily="34" charset="0"/>
                <a:ea typeface="Calibri" panose="020F0502020204030204" pitchFamily="34" charset="0"/>
                <a:cs typeface="Arial" panose="020B0604020202020204" pitchFamily="34" charset="0"/>
              </a:rPr>
              <a:t>s'ils</a:t>
            </a:r>
            <a:r>
              <a:rPr lang="en-US" sz="2400" b="1" dirty="0">
                <a:effectLst/>
                <a:latin typeface="Arial" panose="020B0604020202020204" pitchFamily="34" charset="0"/>
                <a:ea typeface="Calibri" panose="020F0502020204030204" pitchFamily="34" charset="0"/>
                <a:cs typeface="Arial" panose="020B0604020202020204" pitchFamily="34" charset="0"/>
              </a:rPr>
              <a:t> </a:t>
            </a:r>
            <a:r>
              <a:rPr lang="en-US" sz="2400" b="1" dirty="0" err="1">
                <a:effectLst/>
                <a:latin typeface="Arial" panose="020B0604020202020204" pitchFamily="34" charset="0"/>
                <a:ea typeface="Calibri" panose="020F0502020204030204" pitchFamily="34" charset="0"/>
                <a:cs typeface="Arial" panose="020B0604020202020204" pitchFamily="34" charset="0"/>
              </a:rPr>
              <a:t>sont</a:t>
            </a:r>
            <a:r>
              <a:rPr lang="en-US" sz="2400" b="1" dirty="0">
                <a:effectLst/>
                <a:latin typeface="Arial" panose="020B0604020202020204" pitchFamily="34" charset="0"/>
                <a:ea typeface="Calibri" panose="020F0502020204030204" pitchFamily="34" charset="0"/>
                <a:cs typeface="Arial" panose="020B0604020202020204" pitchFamily="34" charset="0"/>
              </a:rPr>
              <a:t>:</a:t>
            </a:r>
          </a:p>
        </p:txBody>
      </p:sp>
      <p:sp>
        <p:nvSpPr>
          <p:cNvPr id="11" name="TextBox 10">
            <a:extLst>
              <a:ext uri="{FF2B5EF4-FFF2-40B4-BE49-F238E27FC236}">
                <a16:creationId xmlns:a16="http://schemas.microsoft.com/office/drawing/2014/main" id="{0BBAB150-DD78-9436-D721-730D8F97C667}"/>
              </a:ext>
            </a:extLst>
          </p:cNvPr>
          <p:cNvSpPr txBox="1"/>
          <p:nvPr/>
        </p:nvSpPr>
        <p:spPr>
          <a:xfrm>
            <a:off x="7106827" y="5677452"/>
            <a:ext cx="4435661"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 Article 12 de la CNUCED</a:t>
            </a:r>
          </a:p>
          <a:p>
            <a:endPar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93449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D36CD-396D-8B9D-3EBA-DFF42B0B3A15}"/>
              </a:ext>
            </a:extLst>
          </p:cNvPr>
          <p:cNvSpPr>
            <a:spLocks noGrp="1"/>
          </p:cNvSpPr>
          <p:nvPr>
            <p:ph type="title"/>
          </p:nvPr>
        </p:nvSpPr>
        <p:spPr/>
        <p:txBody>
          <a:bodyPr/>
          <a:lstStyle/>
          <a:p>
            <a:r>
              <a:rPr lang="en-GB" dirty="0"/>
              <a:t>Autonomisation</a:t>
            </a:r>
            <a:endParaRPr lang="en-BE" dirty="0"/>
          </a:p>
        </p:txBody>
      </p:sp>
      <p:sp>
        <p:nvSpPr>
          <p:cNvPr id="4" name="TextBox 3">
            <a:extLst>
              <a:ext uri="{FF2B5EF4-FFF2-40B4-BE49-F238E27FC236}">
                <a16:creationId xmlns:a16="http://schemas.microsoft.com/office/drawing/2014/main" id="{DC12EEC3-1BCC-13FF-12BB-B6D2A58A095B}"/>
              </a:ext>
            </a:extLst>
          </p:cNvPr>
          <p:cNvSpPr txBox="1"/>
          <p:nvPr/>
        </p:nvSpPr>
        <p:spPr>
          <a:xfrm>
            <a:off x="1296903" y="1518102"/>
            <a:ext cx="9589095"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L'autonomisation, c'est faire en sorte que quelqu'un se sente :</a:t>
            </a:r>
          </a:p>
        </p:txBody>
      </p:sp>
      <p:grpSp>
        <p:nvGrpSpPr>
          <p:cNvPr id="3" name="Group 2">
            <a:extLst>
              <a:ext uri="{FF2B5EF4-FFF2-40B4-BE49-F238E27FC236}">
                <a16:creationId xmlns:a16="http://schemas.microsoft.com/office/drawing/2014/main" id="{D85B3F7C-A2E0-0D9E-7956-C2E0934B0882}"/>
              </a:ext>
            </a:extLst>
          </p:cNvPr>
          <p:cNvGrpSpPr/>
          <p:nvPr/>
        </p:nvGrpSpPr>
        <p:grpSpPr>
          <a:xfrm>
            <a:off x="1401215" y="2581798"/>
            <a:ext cx="1295401" cy="1694403"/>
            <a:chOff x="5829305" y="1798389"/>
            <a:chExt cx="1035970" cy="1355064"/>
          </a:xfrm>
        </p:grpSpPr>
        <p:sp>
          <p:nvSpPr>
            <p:cNvPr id="5" name="Google Shape;317;p4">
              <a:extLst>
                <a:ext uri="{FF2B5EF4-FFF2-40B4-BE49-F238E27FC236}">
                  <a16:creationId xmlns:a16="http://schemas.microsoft.com/office/drawing/2014/main" id="{ADC63338-276A-098E-E4D6-76E79AA4319F}"/>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6" name="Group 5">
              <a:extLst>
                <a:ext uri="{FF2B5EF4-FFF2-40B4-BE49-F238E27FC236}">
                  <a16:creationId xmlns:a16="http://schemas.microsoft.com/office/drawing/2014/main" id="{A7F87138-E46D-F1BB-3E32-35B626AB1560}"/>
                </a:ext>
              </a:extLst>
            </p:cNvPr>
            <p:cNvGrpSpPr/>
            <p:nvPr/>
          </p:nvGrpSpPr>
          <p:grpSpPr>
            <a:xfrm>
              <a:off x="6391398" y="2478174"/>
              <a:ext cx="473877" cy="492041"/>
              <a:chOff x="6184300" y="2716572"/>
              <a:chExt cx="1061611" cy="1102301"/>
            </a:xfrm>
          </p:grpSpPr>
          <p:sp>
            <p:nvSpPr>
              <p:cNvPr id="14" name="Google Shape;317;p4">
                <a:extLst>
                  <a:ext uri="{FF2B5EF4-FFF2-40B4-BE49-F238E27FC236}">
                    <a16:creationId xmlns:a16="http://schemas.microsoft.com/office/drawing/2014/main" id="{7C5CCAAF-B660-8514-FABF-FCBEB4C72040}"/>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17;p4">
                <a:extLst>
                  <a:ext uri="{FF2B5EF4-FFF2-40B4-BE49-F238E27FC236}">
                    <a16:creationId xmlns:a16="http://schemas.microsoft.com/office/drawing/2014/main" id="{64C498C2-C7AB-5FEB-AC77-78219CE6CFBB}"/>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15;p4">
                <a:extLst>
                  <a:ext uri="{FF2B5EF4-FFF2-40B4-BE49-F238E27FC236}">
                    <a16:creationId xmlns:a16="http://schemas.microsoft.com/office/drawing/2014/main" id="{69B6A070-11CC-0A2C-C4C5-6573A8DEC4C2}"/>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7" name="Group 6">
              <a:extLst>
                <a:ext uri="{FF2B5EF4-FFF2-40B4-BE49-F238E27FC236}">
                  <a16:creationId xmlns:a16="http://schemas.microsoft.com/office/drawing/2014/main" id="{3E244019-6C25-B3E7-CA22-EA5CD99F02C0}"/>
                </a:ext>
              </a:extLst>
            </p:cNvPr>
            <p:cNvGrpSpPr/>
            <p:nvPr/>
          </p:nvGrpSpPr>
          <p:grpSpPr>
            <a:xfrm flipH="1">
              <a:off x="5829305" y="2478174"/>
              <a:ext cx="498830" cy="492041"/>
              <a:chOff x="6184300" y="2716572"/>
              <a:chExt cx="1061611" cy="1102301"/>
            </a:xfrm>
          </p:grpSpPr>
          <p:sp>
            <p:nvSpPr>
              <p:cNvPr id="11" name="Google Shape;317;p4">
                <a:extLst>
                  <a:ext uri="{FF2B5EF4-FFF2-40B4-BE49-F238E27FC236}">
                    <a16:creationId xmlns:a16="http://schemas.microsoft.com/office/drawing/2014/main" id="{79390382-0602-8250-0676-7EC63836BD2F}"/>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2" name="Google Shape;317;p4">
                <a:extLst>
                  <a:ext uri="{FF2B5EF4-FFF2-40B4-BE49-F238E27FC236}">
                    <a16:creationId xmlns:a16="http://schemas.microsoft.com/office/drawing/2014/main" id="{EBD2C896-3580-14E6-0BED-575D175605A9}"/>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15;p4">
                <a:extLst>
                  <a:ext uri="{FF2B5EF4-FFF2-40B4-BE49-F238E27FC236}">
                    <a16:creationId xmlns:a16="http://schemas.microsoft.com/office/drawing/2014/main" id="{448B77A7-DB59-A45D-4341-6B4963A8D704}"/>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8" name="Oval 7">
              <a:extLst>
                <a:ext uri="{FF2B5EF4-FFF2-40B4-BE49-F238E27FC236}">
                  <a16:creationId xmlns:a16="http://schemas.microsoft.com/office/drawing/2014/main" id="{F71A48A1-B024-C7D6-EF2B-65DBF904C271}"/>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8" name="TextBox 17">
            <a:extLst>
              <a:ext uri="{FF2B5EF4-FFF2-40B4-BE49-F238E27FC236}">
                <a16:creationId xmlns:a16="http://schemas.microsoft.com/office/drawing/2014/main" id="{1D54C0F2-748D-B8F1-EF88-2AEFD1FC764B}"/>
              </a:ext>
            </a:extLst>
          </p:cNvPr>
          <p:cNvSpPr txBox="1"/>
          <p:nvPr/>
        </p:nvSpPr>
        <p:spPr>
          <a:xfrm>
            <a:off x="878067" y="4453031"/>
            <a:ext cx="2341698" cy="461665"/>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Plus fort</a:t>
            </a:r>
          </a:p>
        </p:txBody>
      </p:sp>
      <p:grpSp>
        <p:nvGrpSpPr>
          <p:cNvPr id="19" name="Group 18">
            <a:extLst>
              <a:ext uri="{FF2B5EF4-FFF2-40B4-BE49-F238E27FC236}">
                <a16:creationId xmlns:a16="http://schemas.microsoft.com/office/drawing/2014/main" id="{447C3AE7-2CB4-99B1-6E03-11DF77D8BA72}"/>
              </a:ext>
            </a:extLst>
          </p:cNvPr>
          <p:cNvGrpSpPr/>
          <p:nvPr/>
        </p:nvGrpSpPr>
        <p:grpSpPr>
          <a:xfrm>
            <a:off x="4094147" y="2581798"/>
            <a:ext cx="1295401" cy="1694403"/>
            <a:chOff x="5829305" y="1798389"/>
            <a:chExt cx="1035970" cy="1355064"/>
          </a:xfrm>
        </p:grpSpPr>
        <p:sp>
          <p:nvSpPr>
            <p:cNvPr id="20" name="Google Shape;317;p4">
              <a:extLst>
                <a:ext uri="{FF2B5EF4-FFF2-40B4-BE49-F238E27FC236}">
                  <a16:creationId xmlns:a16="http://schemas.microsoft.com/office/drawing/2014/main" id="{6E35B00D-CD38-6065-E966-C228EEC6B601}"/>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21" name="Group 20">
              <a:extLst>
                <a:ext uri="{FF2B5EF4-FFF2-40B4-BE49-F238E27FC236}">
                  <a16:creationId xmlns:a16="http://schemas.microsoft.com/office/drawing/2014/main" id="{22036319-E66D-802A-3559-C2DA2BE7E336}"/>
                </a:ext>
              </a:extLst>
            </p:cNvPr>
            <p:cNvGrpSpPr/>
            <p:nvPr/>
          </p:nvGrpSpPr>
          <p:grpSpPr>
            <a:xfrm>
              <a:off x="6391398" y="2478174"/>
              <a:ext cx="473877" cy="492041"/>
              <a:chOff x="6184300" y="2716572"/>
              <a:chExt cx="1061611" cy="1102301"/>
            </a:xfrm>
          </p:grpSpPr>
          <p:sp>
            <p:nvSpPr>
              <p:cNvPr id="27" name="Google Shape;317;p4">
                <a:extLst>
                  <a:ext uri="{FF2B5EF4-FFF2-40B4-BE49-F238E27FC236}">
                    <a16:creationId xmlns:a16="http://schemas.microsoft.com/office/drawing/2014/main" id="{41C1E1FD-B5DC-5239-F13D-198E731A04A7}"/>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8" name="Google Shape;317;p4">
                <a:extLst>
                  <a:ext uri="{FF2B5EF4-FFF2-40B4-BE49-F238E27FC236}">
                    <a16:creationId xmlns:a16="http://schemas.microsoft.com/office/drawing/2014/main" id="{13F11D42-6DE9-ED6D-403E-4E400F987947}"/>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 name="Google Shape;315;p4">
                <a:extLst>
                  <a:ext uri="{FF2B5EF4-FFF2-40B4-BE49-F238E27FC236}">
                    <a16:creationId xmlns:a16="http://schemas.microsoft.com/office/drawing/2014/main" id="{6FD95175-ADE5-744B-7332-D5A991244AC9}"/>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2" name="Group 21">
              <a:extLst>
                <a:ext uri="{FF2B5EF4-FFF2-40B4-BE49-F238E27FC236}">
                  <a16:creationId xmlns:a16="http://schemas.microsoft.com/office/drawing/2014/main" id="{6FA3143B-8050-B450-A4B7-CACE42E327EC}"/>
                </a:ext>
              </a:extLst>
            </p:cNvPr>
            <p:cNvGrpSpPr/>
            <p:nvPr/>
          </p:nvGrpSpPr>
          <p:grpSpPr>
            <a:xfrm flipH="1">
              <a:off x="5829305" y="2478174"/>
              <a:ext cx="498830" cy="492041"/>
              <a:chOff x="6184300" y="2716572"/>
              <a:chExt cx="1061611" cy="1102301"/>
            </a:xfrm>
          </p:grpSpPr>
          <p:sp>
            <p:nvSpPr>
              <p:cNvPr id="24" name="Google Shape;317;p4">
                <a:extLst>
                  <a:ext uri="{FF2B5EF4-FFF2-40B4-BE49-F238E27FC236}">
                    <a16:creationId xmlns:a16="http://schemas.microsoft.com/office/drawing/2014/main" id="{2751748B-B899-4CE3-143A-33DF61919425}"/>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 name="Google Shape;317;p4">
                <a:extLst>
                  <a:ext uri="{FF2B5EF4-FFF2-40B4-BE49-F238E27FC236}">
                    <a16:creationId xmlns:a16="http://schemas.microsoft.com/office/drawing/2014/main" id="{C9C075AB-4552-81C1-C5CA-FF71CDA6C053}"/>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 name="Google Shape;315;p4">
                <a:extLst>
                  <a:ext uri="{FF2B5EF4-FFF2-40B4-BE49-F238E27FC236}">
                    <a16:creationId xmlns:a16="http://schemas.microsoft.com/office/drawing/2014/main" id="{FD42BA86-58DC-E2AE-DCE8-4C6AA8FB5F38}"/>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3" name="Oval 22">
              <a:extLst>
                <a:ext uri="{FF2B5EF4-FFF2-40B4-BE49-F238E27FC236}">
                  <a16:creationId xmlns:a16="http://schemas.microsoft.com/office/drawing/2014/main" id="{4B9E3E38-929E-3DF7-EBD3-276FE203C79A}"/>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0" name="TextBox 29">
            <a:extLst>
              <a:ext uri="{FF2B5EF4-FFF2-40B4-BE49-F238E27FC236}">
                <a16:creationId xmlns:a16="http://schemas.microsoft.com/office/drawing/2014/main" id="{8A413FA3-9178-F23D-4681-38A73A4091AA}"/>
              </a:ext>
            </a:extLst>
          </p:cNvPr>
          <p:cNvSpPr txBox="1"/>
          <p:nvPr/>
        </p:nvSpPr>
        <p:spPr>
          <a:xfrm>
            <a:off x="3922772" y="4453031"/>
            <a:ext cx="1604346" cy="830997"/>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Plus confiant</a:t>
            </a:r>
          </a:p>
        </p:txBody>
      </p:sp>
      <p:grpSp>
        <p:nvGrpSpPr>
          <p:cNvPr id="31" name="Group 30">
            <a:extLst>
              <a:ext uri="{FF2B5EF4-FFF2-40B4-BE49-F238E27FC236}">
                <a16:creationId xmlns:a16="http://schemas.microsoft.com/office/drawing/2014/main" id="{59142B01-4DDE-9F24-0E61-AB2EEAA9CDED}"/>
              </a:ext>
            </a:extLst>
          </p:cNvPr>
          <p:cNvGrpSpPr/>
          <p:nvPr/>
        </p:nvGrpSpPr>
        <p:grpSpPr>
          <a:xfrm>
            <a:off x="6822252" y="2581798"/>
            <a:ext cx="1295401" cy="1694403"/>
            <a:chOff x="5829305" y="1798389"/>
            <a:chExt cx="1035970" cy="1355064"/>
          </a:xfrm>
        </p:grpSpPr>
        <p:sp>
          <p:nvSpPr>
            <p:cNvPr id="32" name="Google Shape;317;p4">
              <a:extLst>
                <a:ext uri="{FF2B5EF4-FFF2-40B4-BE49-F238E27FC236}">
                  <a16:creationId xmlns:a16="http://schemas.microsoft.com/office/drawing/2014/main" id="{E728CD19-85C4-34CB-EC87-F7F2E804246F}"/>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3" name="Group 32">
              <a:extLst>
                <a:ext uri="{FF2B5EF4-FFF2-40B4-BE49-F238E27FC236}">
                  <a16:creationId xmlns:a16="http://schemas.microsoft.com/office/drawing/2014/main" id="{19C5FEEE-3F2C-5946-E451-CAD9BD478834}"/>
                </a:ext>
              </a:extLst>
            </p:cNvPr>
            <p:cNvGrpSpPr/>
            <p:nvPr/>
          </p:nvGrpSpPr>
          <p:grpSpPr>
            <a:xfrm>
              <a:off x="6391398" y="2478174"/>
              <a:ext cx="473877" cy="492041"/>
              <a:chOff x="6184300" y="2716572"/>
              <a:chExt cx="1061611" cy="1102301"/>
            </a:xfrm>
          </p:grpSpPr>
          <p:sp>
            <p:nvSpPr>
              <p:cNvPr id="39" name="Google Shape;317;p4">
                <a:extLst>
                  <a:ext uri="{FF2B5EF4-FFF2-40B4-BE49-F238E27FC236}">
                    <a16:creationId xmlns:a16="http://schemas.microsoft.com/office/drawing/2014/main" id="{B8A739FF-6BAE-33B8-DE17-9F5185328DF5}"/>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0" name="Google Shape;317;p4">
                <a:extLst>
                  <a:ext uri="{FF2B5EF4-FFF2-40B4-BE49-F238E27FC236}">
                    <a16:creationId xmlns:a16="http://schemas.microsoft.com/office/drawing/2014/main" id="{7C123E2B-A1DA-6FBF-2392-1C9F0276149B}"/>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1" name="Google Shape;315;p4">
                <a:extLst>
                  <a:ext uri="{FF2B5EF4-FFF2-40B4-BE49-F238E27FC236}">
                    <a16:creationId xmlns:a16="http://schemas.microsoft.com/office/drawing/2014/main" id="{A95199ED-AF45-E6BD-42FE-7914B1F0F709}"/>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4" name="Group 33">
              <a:extLst>
                <a:ext uri="{FF2B5EF4-FFF2-40B4-BE49-F238E27FC236}">
                  <a16:creationId xmlns:a16="http://schemas.microsoft.com/office/drawing/2014/main" id="{27F51147-1E3E-D296-3ABC-0D3A4667AD99}"/>
                </a:ext>
              </a:extLst>
            </p:cNvPr>
            <p:cNvGrpSpPr/>
            <p:nvPr/>
          </p:nvGrpSpPr>
          <p:grpSpPr>
            <a:xfrm flipH="1">
              <a:off x="5829305" y="2478174"/>
              <a:ext cx="498830" cy="492041"/>
              <a:chOff x="6184300" y="2716572"/>
              <a:chExt cx="1061611" cy="1102301"/>
            </a:xfrm>
          </p:grpSpPr>
          <p:sp>
            <p:nvSpPr>
              <p:cNvPr id="36" name="Google Shape;317;p4">
                <a:extLst>
                  <a:ext uri="{FF2B5EF4-FFF2-40B4-BE49-F238E27FC236}">
                    <a16:creationId xmlns:a16="http://schemas.microsoft.com/office/drawing/2014/main" id="{835F1612-CE85-B87D-A279-40373FE2669D}"/>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317;p4">
                <a:extLst>
                  <a:ext uri="{FF2B5EF4-FFF2-40B4-BE49-F238E27FC236}">
                    <a16:creationId xmlns:a16="http://schemas.microsoft.com/office/drawing/2014/main" id="{7D259B30-05DA-C286-2C9A-A6B418151E9D}"/>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8" name="Google Shape;315;p4">
                <a:extLst>
                  <a:ext uri="{FF2B5EF4-FFF2-40B4-BE49-F238E27FC236}">
                    <a16:creationId xmlns:a16="http://schemas.microsoft.com/office/drawing/2014/main" id="{C86D50C2-186B-316C-6FF2-3E46AA0D126A}"/>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 name="Oval 34">
              <a:extLst>
                <a:ext uri="{FF2B5EF4-FFF2-40B4-BE49-F238E27FC236}">
                  <a16:creationId xmlns:a16="http://schemas.microsoft.com/office/drawing/2014/main" id="{C96B63C0-ED2D-F279-9004-503D8F84C326}"/>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2" name="TextBox 41">
            <a:extLst>
              <a:ext uri="{FF2B5EF4-FFF2-40B4-BE49-F238E27FC236}">
                <a16:creationId xmlns:a16="http://schemas.microsoft.com/office/drawing/2014/main" id="{7B3E3EAD-D38C-7D45-2955-52979CE7EFCA}"/>
              </a:ext>
            </a:extLst>
          </p:cNvPr>
          <p:cNvSpPr txBox="1"/>
          <p:nvPr/>
        </p:nvSpPr>
        <p:spPr>
          <a:xfrm>
            <a:off x="6299104" y="4453031"/>
            <a:ext cx="2341698"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Plus à même de changer leur situation </a:t>
            </a:r>
          </a:p>
        </p:txBody>
      </p:sp>
      <p:grpSp>
        <p:nvGrpSpPr>
          <p:cNvPr id="43" name="Group 42">
            <a:extLst>
              <a:ext uri="{FF2B5EF4-FFF2-40B4-BE49-F238E27FC236}">
                <a16:creationId xmlns:a16="http://schemas.microsoft.com/office/drawing/2014/main" id="{D2D5943F-6AF8-3747-3EBB-FF449FEDAB08}"/>
              </a:ext>
            </a:extLst>
          </p:cNvPr>
          <p:cNvGrpSpPr/>
          <p:nvPr/>
        </p:nvGrpSpPr>
        <p:grpSpPr>
          <a:xfrm>
            <a:off x="9581198" y="2581798"/>
            <a:ext cx="1295401" cy="1694403"/>
            <a:chOff x="5829305" y="1798389"/>
            <a:chExt cx="1035970" cy="1355064"/>
          </a:xfrm>
        </p:grpSpPr>
        <p:sp>
          <p:nvSpPr>
            <p:cNvPr id="44" name="Google Shape;317;p4">
              <a:extLst>
                <a:ext uri="{FF2B5EF4-FFF2-40B4-BE49-F238E27FC236}">
                  <a16:creationId xmlns:a16="http://schemas.microsoft.com/office/drawing/2014/main" id="{59593655-CC5F-AF02-2E21-5E84758CFB5C}"/>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5" name="Group 44">
              <a:extLst>
                <a:ext uri="{FF2B5EF4-FFF2-40B4-BE49-F238E27FC236}">
                  <a16:creationId xmlns:a16="http://schemas.microsoft.com/office/drawing/2014/main" id="{0856DF9B-0749-69C3-DFE3-AA9FC93E1094}"/>
                </a:ext>
              </a:extLst>
            </p:cNvPr>
            <p:cNvGrpSpPr/>
            <p:nvPr/>
          </p:nvGrpSpPr>
          <p:grpSpPr>
            <a:xfrm>
              <a:off x="6391398" y="2478174"/>
              <a:ext cx="473877" cy="492041"/>
              <a:chOff x="6184300" y="2716572"/>
              <a:chExt cx="1061611" cy="1102301"/>
            </a:xfrm>
          </p:grpSpPr>
          <p:sp>
            <p:nvSpPr>
              <p:cNvPr id="51" name="Google Shape;317;p4">
                <a:extLst>
                  <a:ext uri="{FF2B5EF4-FFF2-40B4-BE49-F238E27FC236}">
                    <a16:creationId xmlns:a16="http://schemas.microsoft.com/office/drawing/2014/main" id="{1815695E-4A42-3236-5E47-80401D57CB95}"/>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2" name="Google Shape;317;p4">
                <a:extLst>
                  <a:ext uri="{FF2B5EF4-FFF2-40B4-BE49-F238E27FC236}">
                    <a16:creationId xmlns:a16="http://schemas.microsoft.com/office/drawing/2014/main" id="{4CEFDE8D-55A9-022C-7220-9381DF682193}"/>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3" name="Google Shape;315;p4">
                <a:extLst>
                  <a:ext uri="{FF2B5EF4-FFF2-40B4-BE49-F238E27FC236}">
                    <a16:creationId xmlns:a16="http://schemas.microsoft.com/office/drawing/2014/main" id="{814905BE-BC23-2F79-1708-C08A5C4F73B2}"/>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6" name="Group 45">
              <a:extLst>
                <a:ext uri="{FF2B5EF4-FFF2-40B4-BE49-F238E27FC236}">
                  <a16:creationId xmlns:a16="http://schemas.microsoft.com/office/drawing/2014/main" id="{35F57CE4-F769-D018-8149-5AE883570635}"/>
                </a:ext>
              </a:extLst>
            </p:cNvPr>
            <p:cNvGrpSpPr/>
            <p:nvPr/>
          </p:nvGrpSpPr>
          <p:grpSpPr>
            <a:xfrm flipH="1">
              <a:off x="5829305" y="2478174"/>
              <a:ext cx="498830" cy="492041"/>
              <a:chOff x="6184300" y="2716572"/>
              <a:chExt cx="1061611" cy="1102301"/>
            </a:xfrm>
          </p:grpSpPr>
          <p:sp>
            <p:nvSpPr>
              <p:cNvPr id="48" name="Google Shape;317;p4">
                <a:extLst>
                  <a:ext uri="{FF2B5EF4-FFF2-40B4-BE49-F238E27FC236}">
                    <a16:creationId xmlns:a16="http://schemas.microsoft.com/office/drawing/2014/main" id="{B1C09630-AC52-6763-DCE1-36760E5D75AF}"/>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9" name="Google Shape;317;p4">
                <a:extLst>
                  <a:ext uri="{FF2B5EF4-FFF2-40B4-BE49-F238E27FC236}">
                    <a16:creationId xmlns:a16="http://schemas.microsoft.com/office/drawing/2014/main" id="{2F2DEE46-FE16-6833-5503-33E0CB3E7B56}"/>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0" name="Google Shape;315;p4">
                <a:extLst>
                  <a:ext uri="{FF2B5EF4-FFF2-40B4-BE49-F238E27FC236}">
                    <a16:creationId xmlns:a16="http://schemas.microsoft.com/office/drawing/2014/main" id="{C068E186-5E70-0294-03F3-E163E0A18835}"/>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47" name="Oval 46">
              <a:extLst>
                <a:ext uri="{FF2B5EF4-FFF2-40B4-BE49-F238E27FC236}">
                  <a16:creationId xmlns:a16="http://schemas.microsoft.com/office/drawing/2014/main" id="{48EE6375-BCD7-2773-223C-27BC4E705A6F}"/>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4" name="TextBox 53">
            <a:extLst>
              <a:ext uri="{FF2B5EF4-FFF2-40B4-BE49-F238E27FC236}">
                <a16:creationId xmlns:a16="http://schemas.microsoft.com/office/drawing/2014/main" id="{DA4733B0-124B-DE4D-EF45-4E7101DE026F}"/>
              </a:ext>
            </a:extLst>
          </p:cNvPr>
          <p:cNvSpPr txBox="1"/>
          <p:nvPr/>
        </p:nvSpPr>
        <p:spPr>
          <a:xfrm>
            <a:off x="9058050" y="4453031"/>
            <a:ext cx="2341698"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Plus à même de défendre leurs droits</a:t>
            </a:r>
          </a:p>
        </p:txBody>
      </p:sp>
    </p:spTree>
    <p:extLst>
      <p:ext uri="{BB962C8B-B14F-4D97-AF65-F5344CB8AC3E}">
        <p14:creationId xmlns:p14="http://schemas.microsoft.com/office/powerpoint/2010/main" val="2552496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838200" y="59556"/>
            <a:ext cx="10515600" cy="868968"/>
          </a:xfrm>
        </p:spPr>
        <p:txBody>
          <a:bodyPr>
            <a:normAutofit/>
          </a:bodyPr>
          <a:lstStyle/>
          <a:p>
            <a:r>
              <a:rPr lang="en-US" dirty="0"/>
              <a:t>Approche fondée sur les points forts</a:t>
            </a:r>
            <a:endParaRPr lang="en-CA" dirty="0"/>
          </a:p>
        </p:txBody>
      </p:sp>
      <p:sp>
        <p:nvSpPr>
          <p:cNvPr id="7" name="TextBox 6">
            <a:extLst>
              <a:ext uri="{FF2B5EF4-FFF2-40B4-BE49-F238E27FC236}">
                <a16:creationId xmlns:a16="http://schemas.microsoft.com/office/drawing/2014/main" id="{87683F8E-B925-6AAE-FEA6-A35978EDFE21}"/>
              </a:ext>
            </a:extLst>
          </p:cNvPr>
          <p:cNvSpPr txBox="1"/>
          <p:nvPr/>
        </p:nvSpPr>
        <p:spPr>
          <a:xfrm>
            <a:off x="1631478" y="2218247"/>
            <a:ext cx="4313609" cy="3108543"/>
          </a:xfrm>
          <a:prstGeom prst="rect">
            <a:avLst/>
          </a:prstGeom>
          <a:noFill/>
        </p:spPr>
        <p:txBody>
          <a:bodyPr wrap="square">
            <a:spAutoFit/>
          </a:bodyPr>
          <a:lstStyle/>
          <a:p>
            <a:r>
              <a:rPr lang="en-GB" sz="2800" dirty="0">
                <a:latin typeface="Helvetica Neue" panose="020B0604020202020204"/>
              </a:rPr>
              <a:t>Le plan d'action doit renforcer activement la résilience et s'appuyer sur les </a:t>
            </a:r>
            <a:r>
              <a:rPr lang="en-GB" sz="2800" b="1" dirty="0">
                <a:latin typeface="Helvetica Neue" panose="020B0604020202020204"/>
              </a:rPr>
              <a:t>facteurs de protection identifiés au </a:t>
            </a:r>
            <a:r>
              <a:rPr lang="en-GB" sz="2800" dirty="0">
                <a:latin typeface="Helvetica Neue" panose="020B0604020202020204"/>
              </a:rPr>
              <a:t>cours de l'évaluation.</a:t>
            </a:r>
            <a:endParaRPr lang="en-BE" sz="2800" dirty="0">
              <a:latin typeface="Helvetica Neue" panose="020B0604020202020204"/>
            </a:endParaRPr>
          </a:p>
        </p:txBody>
      </p:sp>
      <p:grpSp>
        <p:nvGrpSpPr>
          <p:cNvPr id="32" name="Group 31">
            <a:extLst>
              <a:ext uri="{FF2B5EF4-FFF2-40B4-BE49-F238E27FC236}">
                <a16:creationId xmlns:a16="http://schemas.microsoft.com/office/drawing/2014/main" id="{7184F7E3-0687-3867-DDCE-1E08DD418B4D}"/>
              </a:ext>
            </a:extLst>
          </p:cNvPr>
          <p:cNvGrpSpPr/>
          <p:nvPr/>
        </p:nvGrpSpPr>
        <p:grpSpPr>
          <a:xfrm>
            <a:off x="7173788" y="2153201"/>
            <a:ext cx="3334988" cy="1533387"/>
            <a:chOff x="5018175" y="3474240"/>
            <a:chExt cx="2934260" cy="1349137"/>
          </a:xfrm>
        </p:grpSpPr>
        <p:grpSp>
          <p:nvGrpSpPr>
            <p:cNvPr id="21" name="Group 20">
              <a:extLst>
                <a:ext uri="{FF2B5EF4-FFF2-40B4-BE49-F238E27FC236}">
                  <a16:creationId xmlns:a16="http://schemas.microsoft.com/office/drawing/2014/main" id="{B171F226-59D3-61BB-460F-FC6F6EC721EB}"/>
                </a:ext>
              </a:extLst>
            </p:cNvPr>
            <p:cNvGrpSpPr/>
            <p:nvPr/>
          </p:nvGrpSpPr>
          <p:grpSpPr>
            <a:xfrm>
              <a:off x="5018175" y="3474240"/>
              <a:ext cx="2934260" cy="1349137"/>
              <a:chOff x="2799225" y="1528989"/>
              <a:chExt cx="4843224" cy="991572"/>
            </a:xfrm>
            <a:solidFill>
              <a:schemeClr val="accent5"/>
            </a:solidFill>
          </p:grpSpPr>
          <p:sp>
            <p:nvSpPr>
              <p:cNvPr id="22" name="Rectangle 21">
                <a:extLst>
                  <a:ext uri="{FF2B5EF4-FFF2-40B4-BE49-F238E27FC236}">
                    <a16:creationId xmlns:a16="http://schemas.microsoft.com/office/drawing/2014/main" id="{34583E22-C529-A628-F697-638185C12A61}"/>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Parallelogram 22">
                <a:extLst>
                  <a:ext uri="{FF2B5EF4-FFF2-40B4-BE49-F238E27FC236}">
                    <a16:creationId xmlns:a16="http://schemas.microsoft.com/office/drawing/2014/main" id="{ED43AEEF-8594-86D0-0465-0B13A3B77D0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Parallelogram 23">
                <a:extLst>
                  <a:ext uri="{FF2B5EF4-FFF2-40B4-BE49-F238E27FC236}">
                    <a16:creationId xmlns:a16="http://schemas.microsoft.com/office/drawing/2014/main" id="{6CB5583A-A8E7-C36C-199F-2B54FD5C5F23}"/>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9" name="TextBox 28">
              <a:extLst>
                <a:ext uri="{FF2B5EF4-FFF2-40B4-BE49-F238E27FC236}">
                  <a16:creationId xmlns:a16="http://schemas.microsoft.com/office/drawing/2014/main" id="{DE008405-7238-FCA3-EA6C-1B2351368E04}"/>
                </a:ext>
              </a:extLst>
            </p:cNvPr>
            <p:cNvSpPr txBox="1"/>
            <p:nvPr/>
          </p:nvSpPr>
          <p:spPr>
            <a:xfrm>
              <a:off x="5185834" y="4047550"/>
              <a:ext cx="2005010" cy="369332"/>
            </a:xfrm>
            <a:prstGeom prst="rect">
              <a:avLst/>
            </a:prstGeom>
            <a:no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Points forts</a:t>
              </a:r>
              <a:endParaRPr lang="en-BE" b="1">
                <a:solidFill>
                  <a:schemeClr val="bg1"/>
                </a:solidFill>
                <a:latin typeface="Arial" panose="020B0604020202020204" pitchFamily="34" charset="0"/>
                <a:cs typeface="Arial" panose="020B0604020202020204" pitchFamily="34" charset="0"/>
              </a:endParaRPr>
            </a:p>
          </p:txBody>
        </p:sp>
      </p:grpSp>
      <p:grpSp>
        <p:nvGrpSpPr>
          <p:cNvPr id="31" name="Group 30">
            <a:extLst>
              <a:ext uri="{FF2B5EF4-FFF2-40B4-BE49-F238E27FC236}">
                <a16:creationId xmlns:a16="http://schemas.microsoft.com/office/drawing/2014/main" id="{10072AE1-647F-0422-7241-36DD96395FE8}"/>
              </a:ext>
            </a:extLst>
          </p:cNvPr>
          <p:cNvGrpSpPr/>
          <p:nvPr/>
        </p:nvGrpSpPr>
        <p:grpSpPr>
          <a:xfrm>
            <a:off x="7173788" y="3964570"/>
            <a:ext cx="3334988" cy="1533387"/>
            <a:chOff x="8419540" y="3450647"/>
            <a:chExt cx="2934260" cy="1349137"/>
          </a:xfrm>
        </p:grpSpPr>
        <p:grpSp>
          <p:nvGrpSpPr>
            <p:cNvPr id="25" name="Group 24">
              <a:extLst>
                <a:ext uri="{FF2B5EF4-FFF2-40B4-BE49-F238E27FC236}">
                  <a16:creationId xmlns:a16="http://schemas.microsoft.com/office/drawing/2014/main" id="{BC341C49-2F3A-3E56-A6F4-CE14B43ACFBB}"/>
                </a:ext>
              </a:extLst>
            </p:cNvPr>
            <p:cNvGrpSpPr/>
            <p:nvPr/>
          </p:nvGrpSpPr>
          <p:grpSpPr>
            <a:xfrm>
              <a:off x="8419540" y="3450647"/>
              <a:ext cx="2934260" cy="1349137"/>
              <a:chOff x="2799225" y="1528989"/>
              <a:chExt cx="4843224" cy="991572"/>
            </a:xfrm>
            <a:solidFill>
              <a:schemeClr val="accent3"/>
            </a:solidFill>
          </p:grpSpPr>
          <p:sp>
            <p:nvSpPr>
              <p:cNvPr id="26" name="Rectangle 25">
                <a:extLst>
                  <a:ext uri="{FF2B5EF4-FFF2-40B4-BE49-F238E27FC236}">
                    <a16:creationId xmlns:a16="http://schemas.microsoft.com/office/drawing/2014/main" id="{079558E1-3018-7918-6E1B-1911E1831B6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Parallelogram 26">
                <a:extLst>
                  <a:ext uri="{FF2B5EF4-FFF2-40B4-BE49-F238E27FC236}">
                    <a16:creationId xmlns:a16="http://schemas.microsoft.com/office/drawing/2014/main" id="{E0C9B0E6-D754-06D2-A021-B23AC83E319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Parallelogram 27">
                <a:extLst>
                  <a:ext uri="{FF2B5EF4-FFF2-40B4-BE49-F238E27FC236}">
                    <a16:creationId xmlns:a16="http://schemas.microsoft.com/office/drawing/2014/main" id="{7EDBD3FE-F916-E840-F163-AB7CF477D480}"/>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0" name="TextBox 29">
              <a:extLst>
                <a:ext uri="{FF2B5EF4-FFF2-40B4-BE49-F238E27FC236}">
                  <a16:creationId xmlns:a16="http://schemas.microsoft.com/office/drawing/2014/main" id="{D172995F-8B83-24F3-64DD-F4D968EE9C93}"/>
                </a:ext>
              </a:extLst>
            </p:cNvPr>
            <p:cNvSpPr txBox="1"/>
            <p:nvPr/>
          </p:nvSpPr>
          <p:spPr>
            <a:xfrm>
              <a:off x="8623057" y="3917976"/>
              <a:ext cx="2005010" cy="646331"/>
            </a:xfrm>
            <a:prstGeom prst="rect">
              <a:avLst/>
            </a:prstGeom>
            <a:no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Soins et soutien</a:t>
              </a:r>
              <a:endParaRPr lang="en-BE" b="1">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915955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3D39EC-3F4C-FDF1-FFF1-49017AF7C520}"/>
              </a:ext>
            </a:extLst>
          </p:cNvPr>
          <p:cNvSpPr>
            <a:spLocks noGrp="1"/>
          </p:cNvSpPr>
          <p:nvPr>
            <p:ph type="title"/>
          </p:nvPr>
        </p:nvSpPr>
        <p:spPr/>
        <p:txBody>
          <a:bodyPr>
            <a:normAutofit fontScale="90000"/>
          </a:bodyPr>
          <a:lstStyle/>
          <a:p>
            <a:r>
              <a:rPr lang="en-GB" dirty="0"/>
              <a:t>Principe de protection de l'enfant : intérêt supérieur de l'enfant</a:t>
            </a:r>
            <a:endParaRPr lang="en-BE" dirty="0"/>
          </a:p>
        </p:txBody>
      </p:sp>
      <p:sp>
        <p:nvSpPr>
          <p:cNvPr id="2" name="Rectangle: Rounded Corners 1">
            <a:extLst>
              <a:ext uri="{FF2B5EF4-FFF2-40B4-BE49-F238E27FC236}">
                <a16:creationId xmlns:a16="http://schemas.microsoft.com/office/drawing/2014/main" id="{26E16453-362E-B78C-0938-13C3F54AAB85}"/>
              </a:ext>
            </a:extLst>
          </p:cNvPr>
          <p:cNvSpPr/>
          <p:nvPr/>
        </p:nvSpPr>
        <p:spPr>
          <a:xfrm>
            <a:off x="3485322" y="1913599"/>
            <a:ext cx="7977808" cy="28798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dirty="0">
                <a:solidFill>
                  <a:schemeClr val="tx1"/>
                </a:solidFill>
                <a:effectLst/>
                <a:latin typeface="Arial" panose="020B0604020202020204" pitchFamily="34" charset="0"/>
                <a:ea typeface="Calibri" panose="020F0502020204030204" pitchFamily="34" charset="0"/>
                <a:cs typeface="Arial" panose="020B0604020202020204" pitchFamily="34" charset="0"/>
              </a:rPr>
              <a:t>" Les enfants ont le droit à ce que leur intérêt supérieur soit évalué et pris en compte de manière primordiale dans toutes les actions ou décisions qui les concernent. L'intérêt supérieur est déterminé par une variété d'éléments, y compris une variété de caractéristiques individuelles (telles que l'âge, le sexe, leur maturité et leurs capacités,...) et d'autres facteurs (tels que la présence ou l'absence des parents, la qualité des relations entre l'enfant et sa famille ou la personne qui s'occupe de lui, les problèmes de protection auxquels la famille est confrontée)."</a:t>
            </a:r>
          </a:p>
        </p:txBody>
      </p:sp>
      <p:pic>
        <p:nvPicPr>
          <p:cNvPr id="7" name="Picture 6">
            <a:extLst>
              <a:ext uri="{FF2B5EF4-FFF2-40B4-BE49-F238E27FC236}">
                <a16:creationId xmlns:a16="http://schemas.microsoft.com/office/drawing/2014/main" id="{7A0B911F-FBE1-C519-8959-CAF163444824}"/>
              </a:ext>
            </a:extLst>
          </p:cNvPr>
          <p:cNvPicPr>
            <a:picLocks noChangeAspect="1"/>
          </p:cNvPicPr>
          <p:nvPr/>
        </p:nvPicPr>
        <p:blipFill>
          <a:blip r:embed="rId3"/>
          <a:stretch>
            <a:fillRect/>
          </a:stretch>
        </p:blipFill>
        <p:spPr>
          <a:xfrm>
            <a:off x="1129750" y="1640086"/>
            <a:ext cx="2841853" cy="3920965"/>
          </a:xfrm>
          <a:prstGeom prst="rect">
            <a:avLst/>
          </a:prstGeom>
          <a:ln>
            <a:solidFill>
              <a:schemeClr val="accent5"/>
            </a:solidFill>
          </a:ln>
        </p:spPr>
      </p:pic>
      <p:sp>
        <p:nvSpPr>
          <p:cNvPr id="8" name="TextBox 7">
            <a:extLst>
              <a:ext uri="{FF2B5EF4-FFF2-40B4-BE49-F238E27FC236}">
                <a16:creationId xmlns:a16="http://schemas.microsoft.com/office/drawing/2014/main" id="{B3E042BE-864F-1ED3-ED29-523393B72EF5}"/>
              </a:ext>
            </a:extLst>
          </p:cNvPr>
          <p:cNvSpPr txBox="1"/>
          <p:nvPr/>
        </p:nvSpPr>
        <p:spPr>
          <a:xfrm>
            <a:off x="4240593" y="5066958"/>
            <a:ext cx="7222537"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(2019). Normes minimales pour la protection des enfants dans l'action humanitaire.</a:t>
            </a:r>
          </a:p>
        </p:txBody>
      </p:sp>
    </p:spTree>
    <p:extLst>
      <p:ext uri="{BB962C8B-B14F-4D97-AF65-F5344CB8AC3E}">
        <p14:creationId xmlns:p14="http://schemas.microsoft.com/office/powerpoint/2010/main" val="26874519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A38371A-3540-04C5-4DAB-52F99C82A70B}"/>
              </a:ext>
            </a:extLst>
          </p:cNvPr>
          <p:cNvSpPr/>
          <p:nvPr/>
        </p:nvSpPr>
        <p:spPr>
          <a:xfrm>
            <a:off x="838200"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Identifier les </a:t>
            </a:r>
            <a:r>
              <a:rPr lang="en-CA" dirty="0">
                <a:solidFill>
                  <a:schemeClr val="tx1"/>
                </a:solidFill>
                <a:latin typeface="Arial" panose="020B0604020202020204" pitchFamily="34" charset="0"/>
                <a:cs typeface="Arial" panose="020B0604020202020204" pitchFamily="34" charset="0"/>
              </a:rPr>
              <a:t>enfants vulnérables et les enregistrer selon les critères d'éligibilité.</a:t>
            </a:r>
          </a:p>
        </p:txBody>
      </p:sp>
      <p:sp>
        <p:nvSpPr>
          <p:cNvPr id="6" name="Rectangle: Rounded Corners 5">
            <a:extLst>
              <a:ext uri="{FF2B5EF4-FFF2-40B4-BE49-F238E27FC236}">
                <a16:creationId xmlns:a16="http://schemas.microsoft.com/office/drawing/2014/main" id="{6EE92FE7-CA24-E29F-DD43-6DF1E3528846}"/>
              </a:ext>
            </a:extLst>
          </p:cNvPr>
          <p:cNvSpPr/>
          <p:nvPr/>
        </p:nvSpPr>
        <p:spPr>
          <a:xfrm>
            <a:off x="450376"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7" name="Rectangle: Rounded Corners 6">
            <a:extLst>
              <a:ext uri="{FF2B5EF4-FFF2-40B4-BE49-F238E27FC236}">
                <a16:creationId xmlns:a16="http://schemas.microsoft.com/office/drawing/2014/main" id="{65F0C97F-143E-34A1-3345-94032CADCFBC}"/>
              </a:ext>
            </a:extLst>
          </p:cNvPr>
          <p:cNvSpPr/>
          <p:nvPr/>
        </p:nvSpPr>
        <p:spPr>
          <a:xfrm>
            <a:off x="4740457"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Évaluer les </a:t>
            </a:r>
            <a:r>
              <a:rPr lang="en-CA" dirty="0">
                <a:solidFill>
                  <a:schemeClr val="tx1"/>
                </a:solidFill>
                <a:latin typeface="Arial" panose="020B0604020202020204" pitchFamily="34" charset="0"/>
                <a:cs typeface="Arial" panose="020B0604020202020204" pitchFamily="34" charset="0"/>
              </a:rPr>
              <a:t>besoins et les forces de l'enfant et de sa famille</a:t>
            </a:r>
          </a:p>
        </p:txBody>
      </p:sp>
      <p:sp>
        <p:nvSpPr>
          <p:cNvPr id="8" name="Rectangle: Rounded Corners 7">
            <a:extLst>
              <a:ext uri="{FF2B5EF4-FFF2-40B4-BE49-F238E27FC236}">
                <a16:creationId xmlns:a16="http://schemas.microsoft.com/office/drawing/2014/main" id="{2C36FEB2-417D-848D-808E-2A12F079A3AA}"/>
              </a:ext>
            </a:extLst>
          </p:cNvPr>
          <p:cNvSpPr/>
          <p:nvPr/>
        </p:nvSpPr>
        <p:spPr>
          <a:xfrm>
            <a:off x="4352633"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10" name="Rectangle: Rounded Corners 9">
            <a:extLst>
              <a:ext uri="{FF2B5EF4-FFF2-40B4-BE49-F238E27FC236}">
                <a16:creationId xmlns:a16="http://schemas.microsoft.com/office/drawing/2014/main" id="{5AB40D11-414A-BF2D-567D-4B79C17C349A}"/>
              </a:ext>
            </a:extLst>
          </p:cNvPr>
          <p:cNvSpPr/>
          <p:nvPr/>
        </p:nvSpPr>
        <p:spPr>
          <a:xfrm>
            <a:off x="8501188"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Élaborer un </a:t>
            </a:r>
            <a:r>
              <a:rPr lang="en-CA" b="1" dirty="0">
                <a:solidFill>
                  <a:schemeClr val="tx1"/>
                </a:solidFill>
                <a:latin typeface="Arial" panose="020B0604020202020204" pitchFamily="34" charset="0"/>
                <a:cs typeface="Arial" panose="020B0604020202020204" pitchFamily="34" charset="0"/>
              </a:rPr>
              <a:t>plan d'action </a:t>
            </a:r>
            <a:r>
              <a:rPr lang="en-CA" dirty="0">
                <a:solidFill>
                  <a:schemeClr val="tx1"/>
                </a:solidFill>
                <a:latin typeface="Arial" panose="020B0604020202020204" pitchFamily="34" charset="0"/>
                <a:cs typeface="Arial" panose="020B0604020202020204" pitchFamily="34" charset="0"/>
              </a:rPr>
              <a:t>individuel pour l'enfant répondant aux besoins identifiés. Définir des actions limitées dans le temps et des objectifs mesurables</a:t>
            </a:r>
          </a:p>
        </p:txBody>
      </p:sp>
      <p:sp>
        <p:nvSpPr>
          <p:cNvPr id="11" name="Rectangle: Rounded Corners 10">
            <a:extLst>
              <a:ext uri="{FF2B5EF4-FFF2-40B4-BE49-F238E27FC236}">
                <a16:creationId xmlns:a16="http://schemas.microsoft.com/office/drawing/2014/main" id="{A1592EFE-EE91-90E2-0A53-3C859893625B}"/>
              </a:ext>
            </a:extLst>
          </p:cNvPr>
          <p:cNvSpPr/>
          <p:nvPr/>
        </p:nvSpPr>
        <p:spPr>
          <a:xfrm>
            <a:off x="8113364"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12" name="Rectangle: Rounded Corners 11">
            <a:extLst>
              <a:ext uri="{FF2B5EF4-FFF2-40B4-BE49-F238E27FC236}">
                <a16:creationId xmlns:a16="http://schemas.microsoft.com/office/drawing/2014/main" id="{50F05630-26A5-782F-185C-41A463AB98CD}"/>
              </a:ext>
            </a:extLst>
          </p:cNvPr>
          <p:cNvSpPr/>
          <p:nvPr/>
        </p:nvSpPr>
        <p:spPr>
          <a:xfrm>
            <a:off x="838200"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Fermer le dossier</a:t>
            </a:r>
          </a:p>
        </p:txBody>
      </p:sp>
      <p:sp>
        <p:nvSpPr>
          <p:cNvPr id="14" name="Rectangle: Rounded Corners 13">
            <a:extLst>
              <a:ext uri="{FF2B5EF4-FFF2-40B4-BE49-F238E27FC236}">
                <a16:creationId xmlns:a16="http://schemas.microsoft.com/office/drawing/2014/main" id="{561F8A43-E62E-7989-35CD-9A0B107EB0AA}"/>
              </a:ext>
            </a:extLst>
          </p:cNvPr>
          <p:cNvSpPr/>
          <p:nvPr/>
        </p:nvSpPr>
        <p:spPr>
          <a:xfrm>
            <a:off x="450376"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5" name="Rectangle: Rounded Corners 14">
            <a:extLst>
              <a:ext uri="{FF2B5EF4-FFF2-40B4-BE49-F238E27FC236}">
                <a16:creationId xmlns:a16="http://schemas.microsoft.com/office/drawing/2014/main" id="{3709D0C6-995D-6942-2BAD-A8401B8FCDC1}"/>
              </a:ext>
            </a:extLst>
          </p:cNvPr>
          <p:cNvSpPr/>
          <p:nvPr/>
        </p:nvSpPr>
        <p:spPr>
          <a:xfrm>
            <a:off x="4740457"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Suivi et revue</a:t>
            </a:r>
          </a:p>
        </p:txBody>
      </p:sp>
      <p:sp>
        <p:nvSpPr>
          <p:cNvPr id="16" name="Rectangle: Rounded Corners 15">
            <a:extLst>
              <a:ext uri="{FF2B5EF4-FFF2-40B4-BE49-F238E27FC236}">
                <a16:creationId xmlns:a16="http://schemas.microsoft.com/office/drawing/2014/main" id="{1D394FC4-1B88-24E8-7AB4-1858F9FFE28C}"/>
              </a:ext>
            </a:extLst>
          </p:cNvPr>
          <p:cNvSpPr/>
          <p:nvPr/>
        </p:nvSpPr>
        <p:spPr>
          <a:xfrm>
            <a:off x="4352633"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7" name="Rectangle: Rounded Corners 16">
            <a:extLst>
              <a:ext uri="{FF2B5EF4-FFF2-40B4-BE49-F238E27FC236}">
                <a16:creationId xmlns:a16="http://schemas.microsoft.com/office/drawing/2014/main" id="{834F706F-830F-DC51-5708-4DCF94B08EC7}"/>
              </a:ext>
            </a:extLst>
          </p:cNvPr>
          <p:cNvSpPr/>
          <p:nvPr/>
        </p:nvSpPr>
        <p:spPr>
          <a:xfrm>
            <a:off x="8501188"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Mettre en œuvre le </a:t>
            </a:r>
            <a:r>
              <a:rPr lang="en-CA" dirty="0">
                <a:solidFill>
                  <a:schemeClr val="tx1"/>
                </a:solidFill>
                <a:latin typeface="Arial" panose="020B0604020202020204" pitchFamily="34" charset="0"/>
                <a:cs typeface="Arial" panose="020B0604020202020204" pitchFamily="34" charset="0"/>
              </a:rPr>
              <a:t>plan d'action, y compris le soutien direct et l'orientation vers d'autres services.</a:t>
            </a:r>
          </a:p>
        </p:txBody>
      </p:sp>
      <p:sp>
        <p:nvSpPr>
          <p:cNvPr id="18" name="Rectangle: Rounded Corners 17">
            <a:extLst>
              <a:ext uri="{FF2B5EF4-FFF2-40B4-BE49-F238E27FC236}">
                <a16:creationId xmlns:a16="http://schemas.microsoft.com/office/drawing/2014/main" id="{E81EF4A7-6B4A-FBF7-9417-63BB9F528C3C}"/>
              </a:ext>
            </a:extLst>
          </p:cNvPr>
          <p:cNvSpPr/>
          <p:nvPr/>
        </p:nvSpPr>
        <p:spPr>
          <a:xfrm>
            <a:off x="8113364"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9" name="Straight Arrow Connector 18">
            <a:extLst>
              <a:ext uri="{FF2B5EF4-FFF2-40B4-BE49-F238E27FC236}">
                <a16:creationId xmlns:a16="http://schemas.microsoft.com/office/drawing/2014/main" id="{A3994990-C232-B871-5A57-6AD3E1B3BEEA}"/>
              </a:ext>
            </a:extLst>
          </p:cNvPr>
          <p:cNvCxnSpPr>
            <a:cxnSpLocks/>
            <a:stCxn id="4" idx="3"/>
            <a:endCxn id="7" idx="1"/>
          </p:cNvCxnSpPr>
          <p:nvPr/>
        </p:nvCxnSpPr>
        <p:spPr>
          <a:xfrm>
            <a:off x="4087908" y="2577140"/>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1ED9E2B-B849-2FFD-9970-6A1F7A558E4E}"/>
              </a:ext>
            </a:extLst>
          </p:cNvPr>
          <p:cNvCxnSpPr>
            <a:cxnSpLocks/>
            <a:stCxn id="7" idx="3"/>
            <a:endCxn id="10" idx="1"/>
          </p:cNvCxnSpPr>
          <p:nvPr/>
        </p:nvCxnSpPr>
        <p:spPr>
          <a:xfrm>
            <a:off x="7990165" y="2577140"/>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B9B8125-9D63-8F5D-04BA-24C8A5B69044}"/>
              </a:ext>
            </a:extLst>
          </p:cNvPr>
          <p:cNvCxnSpPr>
            <a:cxnSpLocks/>
            <a:stCxn id="10" idx="2"/>
            <a:endCxn id="17" idx="0"/>
          </p:cNvCxnSpPr>
          <p:nvPr/>
        </p:nvCxnSpPr>
        <p:spPr>
          <a:xfrm>
            <a:off x="10126042" y="3550798"/>
            <a:ext cx="0" cy="34520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B757B94F-0F39-2FC8-B64A-3C207DDC807F}"/>
              </a:ext>
            </a:extLst>
          </p:cNvPr>
          <p:cNvCxnSpPr>
            <a:cxnSpLocks/>
            <a:stCxn id="17" idx="1"/>
            <a:endCxn id="15" idx="3"/>
          </p:cNvCxnSpPr>
          <p:nvPr/>
        </p:nvCxnSpPr>
        <p:spPr>
          <a:xfrm flipH="1">
            <a:off x="7990165" y="4962566"/>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F1D9EC91-EA18-91B6-5E8F-4936D5C9033F}"/>
              </a:ext>
            </a:extLst>
          </p:cNvPr>
          <p:cNvCxnSpPr>
            <a:cxnSpLocks/>
            <a:stCxn id="15" idx="1"/>
            <a:endCxn id="12" idx="3"/>
          </p:cNvCxnSpPr>
          <p:nvPr/>
        </p:nvCxnSpPr>
        <p:spPr>
          <a:xfrm flipH="1">
            <a:off x="4087908" y="4962566"/>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E4CD7764-97DF-8C32-B26D-BAFE5670233E}"/>
              </a:ext>
            </a:extLst>
          </p:cNvPr>
          <p:cNvCxnSpPr>
            <a:cxnSpLocks/>
            <a:stCxn id="15" idx="0"/>
            <a:endCxn id="7" idx="2"/>
          </p:cNvCxnSpPr>
          <p:nvPr/>
        </p:nvCxnSpPr>
        <p:spPr>
          <a:xfrm flipV="1">
            <a:off x="6365311" y="3550798"/>
            <a:ext cx="0" cy="345207"/>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7D582CC4-20DC-EE1A-1F82-62A47B6CAD1A}"/>
              </a:ext>
            </a:extLst>
          </p:cNvPr>
          <p:cNvCxnSpPr>
            <a:cxnSpLocks/>
            <a:stCxn id="15" idx="0"/>
          </p:cNvCxnSpPr>
          <p:nvPr/>
        </p:nvCxnSpPr>
        <p:spPr>
          <a:xfrm flipV="1">
            <a:off x="6365311" y="3429000"/>
            <a:ext cx="2135877" cy="467005"/>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7" name="Title 26">
            <a:extLst>
              <a:ext uri="{FF2B5EF4-FFF2-40B4-BE49-F238E27FC236}">
                <a16:creationId xmlns:a16="http://schemas.microsoft.com/office/drawing/2014/main" id="{E8686590-1D01-F302-0C86-EDF0040A2B2B}"/>
              </a:ext>
            </a:extLst>
          </p:cNvPr>
          <p:cNvSpPr>
            <a:spLocks noGrp="1"/>
          </p:cNvSpPr>
          <p:nvPr>
            <p:ph type="title"/>
          </p:nvPr>
        </p:nvSpPr>
        <p:spPr/>
        <p:txBody>
          <a:bodyPr/>
          <a:lstStyle/>
          <a:p>
            <a:r>
              <a:rPr lang="en-CA" dirty="0"/>
              <a:t>Processus de gestion des cas</a:t>
            </a:r>
          </a:p>
        </p:txBody>
      </p:sp>
    </p:spTree>
    <p:extLst>
      <p:ext uri="{BB962C8B-B14F-4D97-AF65-F5344CB8AC3E}">
        <p14:creationId xmlns:p14="http://schemas.microsoft.com/office/powerpoint/2010/main" val="1421888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1109D-C5EA-D71C-A241-B5C51D32FECF}"/>
              </a:ext>
            </a:extLst>
          </p:cNvPr>
          <p:cNvSpPr>
            <a:spLocks noGrp="1"/>
          </p:cNvSpPr>
          <p:nvPr>
            <p:ph type="title"/>
          </p:nvPr>
        </p:nvSpPr>
        <p:spPr/>
        <p:txBody>
          <a:bodyPr/>
          <a:lstStyle/>
          <a:p>
            <a:r>
              <a:rPr lang="en-US" sz="3200" dirty="0"/>
              <a:t>Étapes de la gestion des cas</a:t>
            </a:r>
            <a:endParaRPr lang="en-BE" dirty="0"/>
          </a:p>
        </p:txBody>
      </p:sp>
      <p:sp>
        <p:nvSpPr>
          <p:cNvPr id="45" name="Rectangle: Rounded Corners 44">
            <a:extLst>
              <a:ext uri="{FF2B5EF4-FFF2-40B4-BE49-F238E27FC236}">
                <a16:creationId xmlns:a16="http://schemas.microsoft.com/office/drawing/2014/main" id="{328FC377-F311-CEAF-57B2-2334FB304D3C}"/>
              </a:ext>
            </a:extLst>
          </p:cNvPr>
          <p:cNvSpPr/>
          <p:nvPr/>
        </p:nvSpPr>
        <p:spPr>
          <a:xfrm>
            <a:off x="838200"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n-CA" sz="1400" b="1" dirty="0">
                <a:solidFill>
                  <a:schemeClr val="tx1"/>
                </a:solidFill>
                <a:latin typeface="Arial" panose="020B0604020202020204" pitchFamily="34" charset="0"/>
                <a:cs typeface="Arial" panose="020B0604020202020204" pitchFamily="34" charset="0"/>
              </a:rPr>
              <a:t>IDENTIFICATION ET ENREGISTREMENT</a:t>
            </a:r>
          </a:p>
          <a:p>
            <a:pPr marL="273050"/>
            <a:r>
              <a:rPr lang="en-US" sz="1400" dirty="0">
                <a:solidFill>
                  <a:schemeClr val="tx1"/>
                </a:solidFill>
                <a:latin typeface="Arial" panose="020B0604020202020204" pitchFamily="34" charset="0"/>
                <a:cs typeface="Arial" panose="020B0604020202020204" pitchFamily="34" charset="0"/>
              </a:rPr>
              <a:t>Utiliser une variété de sources pour identifier les enfants qui subissent ou risquent de subir des dommages et enregistrer leurs informations de base. </a:t>
            </a:r>
            <a:endParaRPr lang="en-CA" sz="1400" dirty="0">
              <a:solidFill>
                <a:schemeClr val="tx1"/>
              </a:solidFill>
              <a:latin typeface="Arial" panose="020B0604020202020204" pitchFamily="34" charset="0"/>
              <a:cs typeface="Arial" panose="020B0604020202020204" pitchFamily="34" charset="0"/>
            </a:endParaRPr>
          </a:p>
        </p:txBody>
      </p:sp>
      <p:sp>
        <p:nvSpPr>
          <p:cNvPr id="44" name="Rectangle: Rounded Corners 43">
            <a:extLst>
              <a:ext uri="{FF2B5EF4-FFF2-40B4-BE49-F238E27FC236}">
                <a16:creationId xmlns:a16="http://schemas.microsoft.com/office/drawing/2014/main" id="{94D26E2C-C468-2B97-8C38-D584E454DFE8}"/>
              </a:ext>
            </a:extLst>
          </p:cNvPr>
          <p:cNvSpPr/>
          <p:nvPr/>
        </p:nvSpPr>
        <p:spPr>
          <a:xfrm>
            <a:off x="450376"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46" name="Rectangle: Rounded Corners 45">
            <a:extLst>
              <a:ext uri="{FF2B5EF4-FFF2-40B4-BE49-F238E27FC236}">
                <a16:creationId xmlns:a16="http://schemas.microsoft.com/office/drawing/2014/main" id="{18C82C0F-4CDE-CE8A-4F95-F6540AA92E9F}"/>
              </a:ext>
            </a:extLst>
          </p:cNvPr>
          <p:cNvSpPr/>
          <p:nvPr/>
        </p:nvSpPr>
        <p:spPr>
          <a:xfrm>
            <a:off x="4740457"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ÉVALUATION</a:t>
            </a:r>
          </a:p>
          <a:p>
            <a:pPr marL="177800"/>
            <a:r>
              <a:rPr lang="en-US" sz="1400" dirty="0">
                <a:solidFill>
                  <a:schemeClr val="tx1"/>
                </a:solidFill>
                <a:latin typeface="Arial" panose="020B0604020202020204" pitchFamily="34" charset="0"/>
                <a:cs typeface="Arial" panose="020B0604020202020204" pitchFamily="34" charset="0"/>
              </a:rPr>
              <a:t>Recueillir et analyser des informations afin de former un jugement professionnel sur les risques auxquels l'enfant est confronté ainsi que sur les forces, les ressources et les influences protectrices de l'enfant et de la famille.</a:t>
            </a:r>
            <a:endParaRPr lang="en-CA" sz="1400" dirty="0">
              <a:solidFill>
                <a:schemeClr val="tx1"/>
              </a:solidFill>
              <a:latin typeface="Arial" panose="020B0604020202020204" pitchFamily="34" charset="0"/>
              <a:cs typeface="Arial" panose="020B0604020202020204" pitchFamily="34" charset="0"/>
            </a:endParaRPr>
          </a:p>
        </p:txBody>
      </p:sp>
      <p:sp>
        <p:nvSpPr>
          <p:cNvPr id="47" name="Rectangle: Rounded Corners 46">
            <a:extLst>
              <a:ext uri="{FF2B5EF4-FFF2-40B4-BE49-F238E27FC236}">
                <a16:creationId xmlns:a16="http://schemas.microsoft.com/office/drawing/2014/main" id="{D0C96C88-A16A-0879-1584-FF507902F277}"/>
              </a:ext>
            </a:extLst>
          </p:cNvPr>
          <p:cNvSpPr/>
          <p:nvPr/>
        </p:nvSpPr>
        <p:spPr>
          <a:xfrm>
            <a:off x="4352633"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48" name="Rectangle: Rounded Corners 47">
            <a:extLst>
              <a:ext uri="{FF2B5EF4-FFF2-40B4-BE49-F238E27FC236}">
                <a16:creationId xmlns:a16="http://schemas.microsoft.com/office/drawing/2014/main" id="{9BB8F064-E6FC-317C-0C67-9EC68E97F2C6}"/>
              </a:ext>
            </a:extLst>
          </p:cNvPr>
          <p:cNvSpPr/>
          <p:nvPr/>
        </p:nvSpPr>
        <p:spPr>
          <a:xfrm>
            <a:off x="8501188"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PLANIFICATION DES CAS</a:t>
            </a:r>
          </a:p>
          <a:p>
            <a:pPr marL="177800"/>
            <a:r>
              <a:rPr lang="en-US" sz="1400" dirty="0">
                <a:solidFill>
                  <a:schemeClr val="tx1"/>
                </a:solidFill>
                <a:latin typeface="Arial" panose="020B0604020202020204" pitchFamily="34" charset="0"/>
                <a:cs typeface="Arial" panose="020B0604020202020204" pitchFamily="34" charset="0"/>
              </a:rPr>
              <a:t>Planifier ce qui doit se passer pour répondre aux besoins identifiés dans l'évaluation, y compris qui doit le faire et quand. </a:t>
            </a:r>
            <a:endParaRPr lang="en-CA" sz="1400" dirty="0">
              <a:solidFill>
                <a:schemeClr val="tx1"/>
              </a:solidFill>
              <a:latin typeface="Arial" panose="020B0604020202020204" pitchFamily="34" charset="0"/>
              <a:cs typeface="Arial" panose="020B0604020202020204" pitchFamily="34" charset="0"/>
            </a:endParaRPr>
          </a:p>
        </p:txBody>
      </p:sp>
      <p:sp>
        <p:nvSpPr>
          <p:cNvPr id="49" name="Rectangle: Rounded Corners 48">
            <a:extLst>
              <a:ext uri="{FF2B5EF4-FFF2-40B4-BE49-F238E27FC236}">
                <a16:creationId xmlns:a16="http://schemas.microsoft.com/office/drawing/2014/main" id="{4F460AC5-CFE9-E431-AC24-60D419D134D8}"/>
              </a:ext>
            </a:extLst>
          </p:cNvPr>
          <p:cNvSpPr/>
          <p:nvPr/>
        </p:nvSpPr>
        <p:spPr>
          <a:xfrm>
            <a:off x="8113364"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50" name="Rectangle: Rounded Corners 49">
            <a:extLst>
              <a:ext uri="{FF2B5EF4-FFF2-40B4-BE49-F238E27FC236}">
                <a16:creationId xmlns:a16="http://schemas.microsoft.com/office/drawing/2014/main" id="{C8A2E9F4-2F51-CE6D-3427-AB7ADD308899}"/>
              </a:ext>
            </a:extLst>
          </p:cNvPr>
          <p:cNvSpPr/>
          <p:nvPr/>
        </p:nvSpPr>
        <p:spPr>
          <a:xfrm>
            <a:off x="838200"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n-CA" sz="1400" b="1" dirty="0">
                <a:solidFill>
                  <a:schemeClr val="tx1"/>
                </a:solidFill>
                <a:latin typeface="Arial" panose="020B0604020202020204" pitchFamily="34" charset="0"/>
                <a:cs typeface="Arial" panose="020B0604020202020204" pitchFamily="34" charset="0"/>
              </a:rPr>
              <a:t>CLOTURE DE DOSSIER</a:t>
            </a:r>
          </a:p>
          <a:p>
            <a:pPr marL="273050"/>
            <a:r>
              <a:rPr lang="en-US" sz="1400" dirty="0">
                <a:solidFill>
                  <a:schemeClr val="tx1"/>
                </a:solidFill>
                <a:latin typeface="Arial" panose="020B0604020202020204" pitchFamily="34" charset="0"/>
                <a:cs typeface="Arial" panose="020B0604020202020204" pitchFamily="34" charset="0"/>
              </a:rPr>
              <a:t>Une fois que les objectifs de l'enfant et de la famille ont été atteints, que l'enfant est en sécurité, qu'il est soutenu et qu'il n'y a pas d'autres préoccupations, le dossier peut être clos. </a:t>
            </a:r>
            <a:endParaRPr lang="en-CA" sz="1400" dirty="0">
              <a:solidFill>
                <a:schemeClr val="tx1"/>
              </a:solidFill>
              <a:latin typeface="Arial" panose="020B0604020202020204" pitchFamily="34" charset="0"/>
              <a:cs typeface="Arial" panose="020B0604020202020204" pitchFamily="34" charset="0"/>
            </a:endParaRPr>
          </a:p>
        </p:txBody>
      </p:sp>
      <p:sp>
        <p:nvSpPr>
          <p:cNvPr id="51" name="Rectangle: Rounded Corners 50">
            <a:extLst>
              <a:ext uri="{FF2B5EF4-FFF2-40B4-BE49-F238E27FC236}">
                <a16:creationId xmlns:a16="http://schemas.microsoft.com/office/drawing/2014/main" id="{CCAFA417-CEBE-A265-140F-5C71595737DD}"/>
              </a:ext>
            </a:extLst>
          </p:cNvPr>
          <p:cNvSpPr/>
          <p:nvPr/>
        </p:nvSpPr>
        <p:spPr>
          <a:xfrm>
            <a:off x="450376"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52" name="Rectangle: Rounded Corners 51">
            <a:extLst>
              <a:ext uri="{FF2B5EF4-FFF2-40B4-BE49-F238E27FC236}">
                <a16:creationId xmlns:a16="http://schemas.microsoft.com/office/drawing/2014/main" id="{D9245700-98D6-1B91-9640-4CFD3544D43C}"/>
              </a:ext>
            </a:extLst>
          </p:cNvPr>
          <p:cNvSpPr/>
          <p:nvPr/>
        </p:nvSpPr>
        <p:spPr>
          <a:xfrm>
            <a:off x="4740457"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SUIVI ET REVUE</a:t>
            </a:r>
          </a:p>
          <a:p>
            <a:pPr marL="177800"/>
            <a:r>
              <a:rPr lang="en-US" sz="1400" dirty="0">
                <a:solidFill>
                  <a:schemeClr val="tx1"/>
                </a:solidFill>
                <a:latin typeface="Arial" panose="020B0604020202020204" pitchFamily="34" charset="0"/>
                <a:cs typeface="Arial" panose="020B0604020202020204" pitchFamily="34" charset="0"/>
              </a:rPr>
              <a:t>S'assurer que l'enfant et sa famille reçoivent un soutien approprié pour répondre à leurs besoins et réviser le plan d'action si la situation a changé ou si le plan n'est plus adapté.</a:t>
            </a:r>
            <a:endParaRPr lang="en-CA" sz="1400" dirty="0">
              <a:solidFill>
                <a:schemeClr val="tx1"/>
              </a:solidFill>
              <a:latin typeface="Arial" panose="020B060402020202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7DB2C2BA-8FCE-D585-699E-04EA98DA56E8}"/>
              </a:ext>
            </a:extLst>
          </p:cNvPr>
          <p:cNvSpPr/>
          <p:nvPr/>
        </p:nvSpPr>
        <p:spPr>
          <a:xfrm>
            <a:off x="4352633"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54" name="Rectangle: Rounded Corners 53">
            <a:extLst>
              <a:ext uri="{FF2B5EF4-FFF2-40B4-BE49-F238E27FC236}">
                <a16:creationId xmlns:a16="http://schemas.microsoft.com/office/drawing/2014/main" id="{1861002D-32F8-56D4-1D17-C5DAFDC37AEE}"/>
              </a:ext>
            </a:extLst>
          </p:cNvPr>
          <p:cNvSpPr/>
          <p:nvPr/>
        </p:nvSpPr>
        <p:spPr>
          <a:xfrm>
            <a:off x="8501188"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MISE EN ŒUVRE</a:t>
            </a:r>
          </a:p>
          <a:p>
            <a:pPr marL="177800"/>
            <a:r>
              <a:rPr lang="en-US" sz="1400" dirty="0">
                <a:solidFill>
                  <a:schemeClr val="tx1"/>
                </a:solidFill>
                <a:latin typeface="Arial" panose="020B0604020202020204" pitchFamily="34" charset="0"/>
                <a:cs typeface="Arial" panose="020B0604020202020204" pitchFamily="34" charset="0"/>
              </a:rPr>
              <a:t>Sur la base du plan, travailler avec l'enfant, la famille, la communauté et tout prestataire de services pour s'assurer que l'enfant reçoit les services appropriés.</a:t>
            </a:r>
            <a:endParaRPr lang="en-CA" sz="1400" dirty="0">
              <a:solidFill>
                <a:schemeClr val="tx1"/>
              </a:solidFill>
              <a:latin typeface="Arial" panose="020B0604020202020204" pitchFamily="34" charset="0"/>
              <a:cs typeface="Arial" panose="020B0604020202020204" pitchFamily="34" charset="0"/>
            </a:endParaRPr>
          </a:p>
        </p:txBody>
      </p:sp>
      <p:sp>
        <p:nvSpPr>
          <p:cNvPr id="55" name="Rectangle: Rounded Corners 54">
            <a:extLst>
              <a:ext uri="{FF2B5EF4-FFF2-40B4-BE49-F238E27FC236}">
                <a16:creationId xmlns:a16="http://schemas.microsoft.com/office/drawing/2014/main" id="{407398BC-7D33-AF29-DAE0-086C69529E6D}"/>
              </a:ext>
            </a:extLst>
          </p:cNvPr>
          <p:cNvSpPr/>
          <p:nvPr/>
        </p:nvSpPr>
        <p:spPr>
          <a:xfrm>
            <a:off x="8113364"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grpSp>
        <p:nvGrpSpPr>
          <p:cNvPr id="56" name="Group 55">
            <a:extLst>
              <a:ext uri="{FF2B5EF4-FFF2-40B4-BE49-F238E27FC236}">
                <a16:creationId xmlns:a16="http://schemas.microsoft.com/office/drawing/2014/main" id="{850DAB88-B146-FF95-7762-BB61F6930BBD}"/>
              </a:ext>
            </a:extLst>
          </p:cNvPr>
          <p:cNvGrpSpPr/>
          <p:nvPr/>
        </p:nvGrpSpPr>
        <p:grpSpPr>
          <a:xfrm>
            <a:off x="10228983" y="337468"/>
            <a:ext cx="1587872" cy="1368854"/>
            <a:chOff x="10228983" y="337468"/>
            <a:chExt cx="1587872" cy="1368854"/>
          </a:xfrm>
        </p:grpSpPr>
        <p:sp>
          <p:nvSpPr>
            <p:cNvPr id="57" name="Hexagon 56">
              <a:extLst>
                <a:ext uri="{FF2B5EF4-FFF2-40B4-BE49-F238E27FC236}">
                  <a16:creationId xmlns:a16="http://schemas.microsoft.com/office/drawing/2014/main" id="{2F0CA7C9-1926-60F9-DE37-4C99EBB04CF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8" name="Group 57">
              <a:extLst>
                <a:ext uri="{FF2B5EF4-FFF2-40B4-BE49-F238E27FC236}">
                  <a16:creationId xmlns:a16="http://schemas.microsoft.com/office/drawing/2014/main" id="{0FED4716-4F1F-78F8-6CE8-4CF0E4008F5C}"/>
                </a:ext>
              </a:extLst>
            </p:cNvPr>
            <p:cNvGrpSpPr/>
            <p:nvPr/>
          </p:nvGrpSpPr>
          <p:grpSpPr>
            <a:xfrm>
              <a:off x="10741851" y="707024"/>
              <a:ext cx="562136" cy="634675"/>
              <a:chOff x="760175" y="830141"/>
              <a:chExt cx="867619" cy="979580"/>
            </a:xfrm>
          </p:grpSpPr>
          <p:sp>
            <p:nvSpPr>
              <p:cNvPr id="59" name="Rectangle 58">
                <a:extLst>
                  <a:ext uri="{FF2B5EF4-FFF2-40B4-BE49-F238E27FC236}">
                    <a16:creationId xmlns:a16="http://schemas.microsoft.com/office/drawing/2014/main" id="{86F8AAD8-B9DD-C72E-90C9-B3CD6DA9CD52}"/>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27</a:t>
                </a:r>
              </a:p>
            </p:txBody>
          </p:sp>
          <p:sp>
            <p:nvSpPr>
              <p:cNvPr id="60" name="Rectangle 59">
                <a:extLst>
                  <a:ext uri="{FF2B5EF4-FFF2-40B4-BE49-F238E27FC236}">
                    <a16:creationId xmlns:a16="http://schemas.microsoft.com/office/drawing/2014/main" id="{E8CC5C0A-B535-C922-C53A-90E28BC169B4}"/>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cxnSp>
        <p:nvCxnSpPr>
          <p:cNvPr id="3" name="Straight Arrow Connector 2">
            <a:extLst>
              <a:ext uri="{FF2B5EF4-FFF2-40B4-BE49-F238E27FC236}">
                <a16:creationId xmlns:a16="http://schemas.microsoft.com/office/drawing/2014/main" id="{41943376-75C5-C278-F716-801910DE807F}"/>
              </a:ext>
            </a:extLst>
          </p:cNvPr>
          <p:cNvCxnSpPr>
            <a:cxnSpLocks/>
            <a:stCxn id="45" idx="3"/>
            <a:endCxn id="46" idx="1"/>
          </p:cNvCxnSpPr>
          <p:nvPr/>
        </p:nvCxnSpPr>
        <p:spPr>
          <a:xfrm>
            <a:off x="4087908" y="2577140"/>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D7000130-2CD6-1FE1-A085-FAC0BDA5CB79}"/>
              </a:ext>
            </a:extLst>
          </p:cNvPr>
          <p:cNvCxnSpPr>
            <a:cxnSpLocks/>
            <a:stCxn id="46" idx="3"/>
            <a:endCxn id="48" idx="1"/>
          </p:cNvCxnSpPr>
          <p:nvPr/>
        </p:nvCxnSpPr>
        <p:spPr>
          <a:xfrm>
            <a:off x="7990165" y="2577140"/>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A69E189F-7BE1-DA53-78A2-7EE1FDC6E865}"/>
              </a:ext>
            </a:extLst>
          </p:cNvPr>
          <p:cNvCxnSpPr>
            <a:cxnSpLocks/>
            <a:stCxn id="48" idx="2"/>
            <a:endCxn id="54" idx="0"/>
          </p:cNvCxnSpPr>
          <p:nvPr/>
        </p:nvCxnSpPr>
        <p:spPr>
          <a:xfrm>
            <a:off x="10126042" y="3550798"/>
            <a:ext cx="0" cy="34520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84D7C65-0994-37BF-8347-F64B10DE8A0B}"/>
              </a:ext>
            </a:extLst>
          </p:cNvPr>
          <p:cNvCxnSpPr>
            <a:cxnSpLocks/>
            <a:stCxn id="54" idx="1"/>
            <a:endCxn id="52" idx="3"/>
          </p:cNvCxnSpPr>
          <p:nvPr/>
        </p:nvCxnSpPr>
        <p:spPr>
          <a:xfrm flipH="1">
            <a:off x="7990165" y="4962566"/>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36B9203-BE76-E6FB-21CE-D63FC2B56824}"/>
              </a:ext>
            </a:extLst>
          </p:cNvPr>
          <p:cNvCxnSpPr>
            <a:cxnSpLocks/>
            <a:stCxn id="52" idx="1"/>
            <a:endCxn id="50" idx="3"/>
          </p:cNvCxnSpPr>
          <p:nvPr/>
        </p:nvCxnSpPr>
        <p:spPr>
          <a:xfrm flipH="1">
            <a:off x="4087908" y="4962566"/>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24175AD-7CC2-0151-6F1C-54B5541C9244}"/>
              </a:ext>
            </a:extLst>
          </p:cNvPr>
          <p:cNvCxnSpPr>
            <a:cxnSpLocks/>
            <a:stCxn id="52" idx="0"/>
            <a:endCxn id="46" idx="2"/>
          </p:cNvCxnSpPr>
          <p:nvPr/>
        </p:nvCxnSpPr>
        <p:spPr>
          <a:xfrm flipV="1">
            <a:off x="6365311" y="3550798"/>
            <a:ext cx="0" cy="345207"/>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1AAC0B7-A350-2B3E-CA3C-B45F19B02384}"/>
              </a:ext>
            </a:extLst>
          </p:cNvPr>
          <p:cNvCxnSpPr>
            <a:cxnSpLocks/>
            <a:stCxn id="52" idx="0"/>
          </p:cNvCxnSpPr>
          <p:nvPr/>
        </p:nvCxnSpPr>
        <p:spPr>
          <a:xfrm flipV="1">
            <a:off x="6365311" y="3429000"/>
            <a:ext cx="2135877" cy="467005"/>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5563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21DC-4C42-41C7-B331-FF4419DA3DB2}"/>
              </a:ext>
            </a:extLst>
          </p:cNvPr>
          <p:cNvSpPr>
            <a:spLocks noGrp="1"/>
          </p:cNvSpPr>
          <p:nvPr>
            <p:ph type="title"/>
          </p:nvPr>
        </p:nvSpPr>
        <p:spPr/>
        <p:txBody>
          <a:bodyPr>
            <a:normAutofit/>
          </a:bodyPr>
          <a:lstStyle/>
          <a:p>
            <a:r>
              <a:rPr lang="en-GB" dirty="0"/>
              <a:t>L'histoire d'Asha</a:t>
            </a:r>
            <a:endParaRPr lang="en-BE" dirty="0"/>
          </a:p>
        </p:txBody>
      </p:sp>
      <p:grpSp>
        <p:nvGrpSpPr>
          <p:cNvPr id="35" name="Group 34">
            <a:extLst>
              <a:ext uri="{FF2B5EF4-FFF2-40B4-BE49-F238E27FC236}">
                <a16:creationId xmlns:a16="http://schemas.microsoft.com/office/drawing/2014/main" id="{39C6911F-5C15-D822-577B-158488176478}"/>
              </a:ext>
            </a:extLst>
          </p:cNvPr>
          <p:cNvGrpSpPr/>
          <p:nvPr/>
        </p:nvGrpSpPr>
        <p:grpSpPr>
          <a:xfrm>
            <a:off x="10228983" y="337468"/>
            <a:ext cx="1587872" cy="1368854"/>
            <a:chOff x="10228983" y="337468"/>
            <a:chExt cx="1587872" cy="1368854"/>
          </a:xfrm>
        </p:grpSpPr>
        <p:sp>
          <p:nvSpPr>
            <p:cNvPr id="36" name="Hexagon 35">
              <a:extLst>
                <a:ext uri="{FF2B5EF4-FFF2-40B4-BE49-F238E27FC236}">
                  <a16:creationId xmlns:a16="http://schemas.microsoft.com/office/drawing/2014/main" id="{CCEF0947-8A58-9A77-A988-A73D5E24A06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7" name="Group 36">
              <a:extLst>
                <a:ext uri="{FF2B5EF4-FFF2-40B4-BE49-F238E27FC236}">
                  <a16:creationId xmlns:a16="http://schemas.microsoft.com/office/drawing/2014/main" id="{54547160-1C1E-A51D-1781-A07569EB8423}"/>
                </a:ext>
              </a:extLst>
            </p:cNvPr>
            <p:cNvGrpSpPr/>
            <p:nvPr/>
          </p:nvGrpSpPr>
          <p:grpSpPr>
            <a:xfrm>
              <a:off x="10621771" y="762700"/>
              <a:ext cx="562136" cy="634675"/>
              <a:chOff x="760175" y="830142"/>
              <a:chExt cx="867619" cy="979579"/>
            </a:xfrm>
          </p:grpSpPr>
          <p:sp>
            <p:nvSpPr>
              <p:cNvPr id="41" name="Rectangle 40">
                <a:extLst>
                  <a:ext uri="{FF2B5EF4-FFF2-40B4-BE49-F238E27FC236}">
                    <a16:creationId xmlns:a16="http://schemas.microsoft.com/office/drawing/2014/main" id="{6FC6DE7D-3EC5-7D26-95A5-939000560470}"/>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28-32</a:t>
                </a:r>
              </a:p>
            </p:txBody>
          </p:sp>
          <p:sp>
            <p:nvSpPr>
              <p:cNvPr id="42" name="Rectangle 41">
                <a:extLst>
                  <a:ext uri="{FF2B5EF4-FFF2-40B4-BE49-F238E27FC236}">
                    <a16:creationId xmlns:a16="http://schemas.microsoft.com/office/drawing/2014/main" id="{23729E04-0534-40D0-A520-47CC440D4B59}"/>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8" name="Group 37">
              <a:extLst>
                <a:ext uri="{FF2B5EF4-FFF2-40B4-BE49-F238E27FC236}">
                  <a16:creationId xmlns:a16="http://schemas.microsoft.com/office/drawing/2014/main" id="{8C252791-DA78-C9E8-E60F-95B89BE95004}"/>
                </a:ext>
              </a:extLst>
            </p:cNvPr>
            <p:cNvGrpSpPr/>
            <p:nvPr/>
          </p:nvGrpSpPr>
          <p:grpSpPr>
            <a:xfrm>
              <a:off x="11325415" y="762701"/>
              <a:ext cx="182192" cy="634674"/>
              <a:chOff x="2121762" y="2323619"/>
              <a:chExt cx="200378" cy="825210"/>
            </a:xfrm>
          </p:grpSpPr>
          <p:sp>
            <p:nvSpPr>
              <p:cNvPr id="39" name="Isosceles Triangle 38">
                <a:extLst>
                  <a:ext uri="{FF2B5EF4-FFF2-40B4-BE49-F238E27FC236}">
                    <a16:creationId xmlns:a16="http://schemas.microsoft.com/office/drawing/2014/main" id="{684D2B55-F892-0EF3-B44C-3AB964D96647}"/>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Rectangle 39">
                <a:extLst>
                  <a:ext uri="{FF2B5EF4-FFF2-40B4-BE49-F238E27FC236}">
                    <a16:creationId xmlns:a16="http://schemas.microsoft.com/office/drawing/2014/main" id="{B88B992E-DFC3-9AE5-218C-3A32C981BC52}"/>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43" name="Google Shape;114;p9">
            <a:extLst>
              <a:ext uri="{FF2B5EF4-FFF2-40B4-BE49-F238E27FC236}">
                <a16:creationId xmlns:a16="http://schemas.microsoft.com/office/drawing/2014/main" id="{158856B9-DE82-0A88-205A-C4E905E21463}"/>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44" name="Group 43">
            <a:extLst>
              <a:ext uri="{FF2B5EF4-FFF2-40B4-BE49-F238E27FC236}">
                <a16:creationId xmlns:a16="http://schemas.microsoft.com/office/drawing/2014/main" id="{550BBE01-CEA7-B005-6CD6-BA8DD2181269}"/>
              </a:ext>
            </a:extLst>
          </p:cNvPr>
          <p:cNvGrpSpPr/>
          <p:nvPr/>
        </p:nvGrpSpPr>
        <p:grpSpPr>
          <a:xfrm>
            <a:off x="357066" y="1224523"/>
            <a:ext cx="369332" cy="369332"/>
            <a:chOff x="6784825" y="4717805"/>
            <a:chExt cx="1170980" cy="1170980"/>
          </a:xfrm>
        </p:grpSpPr>
        <p:sp>
          <p:nvSpPr>
            <p:cNvPr id="45" name="Oval 44">
              <a:extLst>
                <a:ext uri="{FF2B5EF4-FFF2-40B4-BE49-F238E27FC236}">
                  <a16:creationId xmlns:a16="http://schemas.microsoft.com/office/drawing/2014/main" id="{F5B96398-1B93-6FB6-786C-15D0E5556E3D}"/>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Oval 45">
              <a:extLst>
                <a:ext uri="{FF2B5EF4-FFF2-40B4-BE49-F238E27FC236}">
                  <a16:creationId xmlns:a16="http://schemas.microsoft.com/office/drawing/2014/main" id="{8DEBBDAC-5793-E917-27B9-75BBE0DDCFE4}"/>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Rectangle 46">
              <a:extLst>
                <a:ext uri="{FF2B5EF4-FFF2-40B4-BE49-F238E27FC236}">
                  <a16:creationId xmlns:a16="http://schemas.microsoft.com/office/drawing/2014/main" id="{6104029B-49FC-1F78-91F3-5534538E757E}"/>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Rectangle 47">
              <a:extLst>
                <a:ext uri="{FF2B5EF4-FFF2-40B4-BE49-F238E27FC236}">
                  <a16:creationId xmlns:a16="http://schemas.microsoft.com/office/drawing/2014/main" id="{9D475A49-2212-0E79-8A75-3ED5396DB5E5}"/>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Speech Bubble: Rectangle with Corners Rounded 48">
            <a:extLst>
              <a:ext uri="{FF2B5EF4-FFF2-40B4-BE49-F238E27FC236}">
                <a16:creationId xmlns:a16="http://schemas.microsoft.com/office/drawing/2014/main" id="{BD434E87-1DB6-171B-699E-85144520C841}"/>
              </a:ext>
            </a:extLst>
          </p:cNvPr>
          <p:cNvSpPr/>
          <p:nvPr/>
        </p:nvSpPr>
        <p:spPr>
          <a:xfrm>
            <a:off x="1948070" y="2650435"/>
            <a:ext cx="4147930" cy="2252869"/>
          </a:xfrm>
          <a:prstGeom prst="wedgeRoundRectCallout">
            <a:avLst>
              <a:gd name="adj1" fmla="val 57018"/>
              <a:gd name="adj2" fmla="val -20690"/>
              <a:gd name="adj3" fmla="val 1666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0" name="Group 49">
            <a:extLst>
              <a:ext uri="{FF2B5EF4-FFF2-40B4-BE49-F238E27FC236}">
                <a16:creationId xmlns:a16="http://schemas.microsoft.com/office/drawing/2014/main" id="{1F086A4C-BFAE-FC5C-276B-3CDC6CDB2E3C}"/>
              </a:ext>
            </a:extLst>
          </p:cNvPr>
          <p:cNvGrpSpPr/>
          <p:nvPr/>
        </p:nvGrpSpPr>
        <p:grpSpPr>
          <a:xfrm>
            <a:off x="6836253" y="2958250"/>
            <a:ext cx="844577" cy="1919801"/>
            <a:chOff x="3545772" y="5645112"/>
            <a:chExt cx="211356" cy="480431"/>
          </a:xfrm>
          <a:solidFill>
            <a:schemeClr val="accent5"/>
          </a:solidFill>
        </p:grpSpPr>
        <p:sp>
          <p:nvSpPr>
            <p:cNvPr id="51" name="Round Same Side Corner Rectangle 21">
              <a:extLst>
                <a:ext uri="{FF2B5EF4-FFF2-40B4-BE49-F238E27FC236}">
                  <a16:creationId xmlns:a16="http://schemas.microsoft.com/office/drawing/2014/main" id="{7E0D4CAF-0433-3D7A-F167-A304C3CE77A6}"/>
                </a:ext>
              </a:extLst>
            </p:cNvPr>
            <p:cNvSpPr/>
            <p:nvPr/>
          </p:nvSpPr>
          <p:spPr>
            <a:xfrm>
              <a:off x="3572316" y="5833157"/>
              <a:ext cx="158818" cy="29238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Oval 51">
              <a:extLst>
                <a:ext uri="{FF2B5EF4-FFF2-40B4-BE49-F238E27FC236}">
                  <a16:creationId xmlns:a16="http://schemas.microsoft.com/office/drawing/2014/main" id="{0609476A-196D-568C-82E6-E030F20FAA00}"/>
                </a:ext>
              </a:extLst>
            </p:cNvPr>
            <p:cNvSpPr/>
            <p:nvPr/>
          </p:nvSpPr>
          <p:spPr>
            <a:xfrm>
              <a:off x="3571138" y="5645112"/>
              <a:ext cx="160624" cy="1606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Flowchart: Manual Operation 52">
              <a:extLst>
                <a:ext uri="{FF2B5EF4-FFF2-40B4-BE49-F238E27FC236}">
                  <a16:creationId xmlns:a16="http://schemas.microsoft.com/office/drawing/2014/main" id="{9946E033-2418-09FC-33D0-643E4CAECD1F}"/>
                </a:ext>
              </a:extLst>
            </p:cNvPr>
            <p:cNvSpPr/>
            <p:nvPr/>
          </p:nvSpPr>
          <p:spPr>
            <a:xfrm rot="10800000">
              <a:off x="3545772" y="5875014"/>
              <a:ext cx="211356" cy="250529"/>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4" name="Group 53">
            <a:extLst>
              <a:ext uri="{FF2B5EF4-FFF2-40B4-BE49-F238E27FC236}">
                <a16:creationId xmlns:a16="http://schemas.microsoft.com/office/drawing/2014/main" id="{0B8F770C-6164-8F6D-DDA2-9EA2C7B8F6B8}"/>
              </a:ext>
            </a:extLst>
          </p:cNvPr>
          <p:cNvGrpSpPr/>
          <p:nvPr/>
        </p:nvGrpSpPr>
        <p:grpSpPr>
          <a:xfrm>
            <a:off x="2501684" y="3377456"/>
            <a:ext cx="477318" cy="1084987"/>
            <a:chOff x="2901934" y="5492712"/>
            <a:chExt cx="211356" cy="480431"/>
          </a:xfrm>
          <a:solidFill>
            <a:schemeClr val="bg1"/>
          </a:solidFill>
        </p:grpSpPr>
        <p:sp>
          <p:nvSpPr>
            <p:cNvPr id="55" name="Round Same Side Corner Rectangle 21">
              <a:extLst>
                <a:ext uri="{FF2B5EF4-FFF2-40B4-BE49-F238E27FC236}">
                  <a16:creationId xmlns:a16="http://schemas.microsoft.com/office/drawing/2014/main" id="{5B9B5BC1-73D3-B056-BDC5-933864E8C9E7}"/>
                </a:ext>
              </a:extLst>
            </p:cNvPr>
            <p:cNvSpPr/>
            <p:nvPr/>
          </p:nvSpPr>
          <p:spPr>
            <a:xfrm>
              <a:off x="2928478" y="5680757"/>
              <a:ext cx="158818" cy="29238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Oval 55">
              <a:extLst>
                <a:ext uri="{FF2B5EF4-FFF2-40B4-BE49-F238E27FC236}">
                  <a16:creationId xmlns:a16="http://schemas.microsoft.com/office/drawing/2014/main" id="{75187DDE-AB91-4764-C9C0-5B74A6090D41}"/>
                </a:ext>
              </a:extLst>
            </p:cNvPr>
            <p:cNvSpPr/>
            <p:nvPr/>
          </p:nvSpPr>
          <p:spPr>
            <a:xfrm>
              <a:off x="2927300" y="5492712"/>
              <a:ext cx="160624" cy="1606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Flowchart: Manual Operation 56">
              <a:extLst>
                <a:ext uri="{FF2B5EF4-FFF2-40B4-BE49-F238E27FC236}">
                  <a16:creationId xmlns:a16="http://schemas.microsoft.com/office/drawing/2014/main" id="{9361E3C8-0386-27DF-7F31-5FB4463F0343}"/>
                </a:ext>
              </a:extLst>
            </p:cNvPr>
            <p:cNvSpPr/>
            <p:nvPr/>
          </p:nvSpPr>
          <p:spPr>
            <a:xfrm rot="10800000">
              <a:off x="2901934" y="5722614"/>
              <a:ext cx="211356" cy="250529"/>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8" name="Group 57">
            <a:extLst>
              <a:ext uri="{FF2B5EF4-FFF2-40B4-BE49-F238E27FC236}">
                <a16:creationId xmlns:a16="http://schemas.microsoft.com/office/drawing/2014/main" id="{3D2FB1A2-BF3D-BC69-678B-18DBFA102C75}"/>
              </a:ext>
            </a:extLst>
          </p:cNvPr>
          <p:cNvGrpSpPr/>
          <p:nvPr/>
        </p:nvGrpSpPr>
        <p:grpSpPr>
          <a:xfrm>
            <a:off x="4901575" y="2958250"/>
            <a:ext cx="509161" cy="1532106"/>
            <a:chOff x="3976798" y="1684320"/>
            <a:chExt cx="461640" cy="1389116"/>
          </a:xfrm>
          <a:solidFill>
            <a:schemeClr val="bg1"/>
          </a:solidFill>
        </p:grpSpPr>
        <p:sp>
          <p:nvSpPr>
            <p:cNvPr id="59" name="Round Same Side Corner Rectangle 21">
              <a:extLst>
                <a:ext uri="{FF2B5EF4-FFF2-40B4-BE49-F238E27FC236}">
                  <a16:creationId xmlns:a16="http://schemas.microsoft.com/office/drawing/2014/main" id="{D13D6979-F5DE-4690-C045-E496D7A81345}"/>
                </a:ext>
              </a:extLst>
            </p:cNvPr>
            <p:cNvSpPr/>
            <p:nvPr/>
          </p:nvSpPr>
          <p:spPr>
            <a:xfrm>
              <a:off x="3976798" y="2069359"/>
              <a:ext cx="461640" cy="100407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Oval 59">
              <a:extLst>
                <a:ext uri="{FF2B5EF4-FFF2-40B4-BE49-F238E27FC236}">
                  <a16:creationId xmlns:a16="http://schemas.microsoft.com/office/drawing/2014/main" id="{349C0EAB-5148-A307-D76C-958281EFC915}"/>
                </a:ext>
              </a:extLst>
            </p:cNvPr>
            <p:cNvSpPr/>
            <p:nvPr/>
          </p:nvSpPr>
          <p:spPr>
            <a:xfrm>
              <a:off x="4043172" y="1684320"/>
              <a:ext cx="328891" cy="32889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1" name="Circle: Hollow 60">
            <a:extLst>
              <a:ext uri="{FF2B5EF4-FFF2-40B4-BE49-F238E27FC236}">
                <a16:creationId xmlns:a16="http://schemas.microsoft.com/office/drawing/2014/main" id="{8009869B-60D7-A1A3-E337-543D0A913EE6}"/>
              </a:ext>
            </a:extLst>
          </p:cNvPr>
          <p:cNvSpPr/>
          <p:nvPr/>
        </p:nvSpPr>
        <p:spPr>
          <a:xfrm>
            <a:off x="3387928" y="3664792"/>
            <a:ext cx="762242" cy="436175"/>
          </a:xfrm>
          <a:prstGeom prst="don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62" name="Circle: Hollow 61">
            <a:extLst>
              <a:ext uri="{FF2B5EF4-FFF2-40B4-BE49-F238E27FC236}">
                <a16:creationId xmlns:a16="http://schemas.microsoft.com/office/drawing/2014/main" id="{2F68ABB1-711C-33D0-CD90-96695E2C98BD}"/>
              </a:ext>
            </a:extLst>
          </p:cNvPr>
          <p:cNvSpPr/>
          <p:nvPr/>
        </p:nvSpPr>
        <p:spPr>
          <a:xfrm rot="2904615">
            <a:off x="3696946" y="3584042"/>
            <a:ext cx="762242" cy="436175"/>
          </a:xfrm>
          <a:prstGeom prst="don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nvGrpSpPr>
          <p:cNvPr id="63" name="Group 62">
            <a:extLst>
              <a:ext uri="{FF2B5EF4-FFF2-40B4-BE49-F238E27FC236}">
                <a16:creationId xmlns:a16="http://schemas.microsoft.com/office/drawing/2014/main" id="{2464DCB7-6427-8D1C-E6CB-888D3B8E4BFB}"/>
              </a:ext>
            </a:extLst>
          </p:cNvPr>
          <p:cNvGrpSpPr/>
          <p:nvPr/>
        </p:nvGrpSpPr>
        <p:grpSpPr>
          <a:xfrm>
            <a:off x="8147712" y="2441022"/>
            <a:ext cx="1380288" cy="2462282"/>
            <a:chOff x="5102983" y="1330093"/>
            <a:chExt cx="611190" cy="1090296"/>
          </a:xfrm>
          <a:solidFill>
            <a:schemeClr val="accent5"/>
          </a:solidFill>
        </p:grpSpPr>
        <p:grpSp>
          <p:nvGrpSpPr>
            <p:cNvPr id="64" name="Group 63">
              <a:extLst>
                <a:ext uri="{FF2B5EF4-FFF2-40B4-BE49-F238E27FC236}">
                  <a16:creationId xmlns:a16="http://schemas.microsoft.com/office/drawing/2014/main" id="{0D3E47AA-C177-5EE6-4D4B-224E83DED417}"/>
                </a:ext>
              </a:extLst>
            </p:cNvPr>
            <p:cNvGrpSpPr/>
            <p:nvPr/>
          </p:nvGrpSpPr>
          <p:grpSpPr>
            <a:xfrm>
              <a:off x="5157952" y="1808115"/>
              <a:ext cx="241654" cy="277569"/>
              <a:chOff x="2968390" y="1782471"/>
              <a:chExt cx="241654" cy="277569"/>
            </a:xfrm>
            <a:grpFill/>
          </p:grpSpPr>
          <p:sp>
            <p:nvSpPr>
              <p:cNvPr id="72" name="Round Same Side Corner Rectangle 25">
                <a:extLst>
                  <a:ext uri="{FF2B5EF4-FFF2-40B4-BE49-F238E27FC236}">
                    <a16:creationId xmlns:a16="http://schemas.microsoft.com/office/drawing/2014/main" id="{F6D2FD1F-F5B2-5850-D3B7-042F6E420EB6}"/>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3" name="Round Same Side Corner Rectangle 26">
                <a:extLst>
                  <a:ext uri="{FF2B5EF4-FFF2-40B4-BE49-F238E27FC236}">
                    <a16:creationId xmlns:a16="http://schemas.microsoft.com/office/drawing/2014/main" id="{D9DEEC05-4864-7F64-A274-00F337263248}"/>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5" name="Rectangle 64">
              <a:extLst>
                <a:ext uri="{FF2B5EF4-FFF2-40B4-BE49-F238E27FC236}">
                  <a16:creationId xmlns:a16="http://schemas.microsoft.com/office/drawing/2014/main" id="{4AD9B500-3F8C-1E4F-B249-0B11FD99C78D}"/>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Round Same Side Corner Rectangle 26">
              <a:extLst>
                <a:ext uri="{FF2B5EF4-FFF2-40B4-BE49-F238E27FC236}">
                  <a16:creationId xmlns:a16="http://schemas.microsoft.com/office/drawing/2014/main" id="{3FC44374-E578-7127-FAEB-D6D5B9B3FCB3}"/>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67" name="Straight Arrow Connector 66">
              <a:extLst>
                <a:ext uri="{FF2B5EF4-FFF2-40B4-BE49-F238E27FC236}">
                  <a16:creationId xmlns:a16="http://schemas.microsoft.com/office/drawing/2014/main" id="{053E5236-697A-2F5E-BD7A-A5D8115AA4F3}"/>
                </a:ext>
              </a:extLst>
            </p:cNvPr>
            <p:cNvCxnSpPr>
              <a:cxnSpLocks/>
            </p:cNvCxnSpPr>
            <p:nvPr/>
          </p:nvCxnSpPr>
          <p:spPr>
            <a:xfrm flipH="1">
              <a:off x="5175388" y="1694718"/>
              <a:ext cx="74812" cy="109302"/>
            </a:xfrm>
            <a:prstGeom prst="straightConnector1">
              <a:avLst/>
            </a:prstGeom>
            <a:grpFill/>
            <a:ln w="28575">
              <a:solidFill>
                <a:schemeClr val="accent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68" name="Group 67">
              <a:extLst>
                <a:ext uri="{FF2B5EF4-FFF2-40B4-BE49-F238E27FC236}">
                  <a16:creationId xmlns:a16="http://schemas.microsoft.com/office/drawing/2014/main" id="{3C78B1E8-A873-0973-76F9-762EEC9548C8}"/>
                </a:ext>
              </a:extLst>
            </p:cNvPr>
            <p:cNvGrpSpPr/>
            <p:nvPr/>
          </p:nvGrpSpPr>
          <p:grpSpPr>
            <a:xfrm>
              <a:off x="5274909" y="1330093"/>
              <a:ext cx="439264" cy="1090296"/>
              <a:chOff x="4152776" y="1302447"/>
              <a:chExt cx="365595" cy="907443"/>
            </a:xfrm>
            <a:grpFill/>
          </p:grpSpPr>
          <p:sp>
            <p:nvSpPr>
              <p:cNvPr id="69" name="Flowchart: Manual Operation 68">
                <a:extLst>
                  <a:ext uri="{FF2B5EF4-FFF2-40B4-BE49-F238E27FC236}">
                    <a16:creationId xmlns:a16="http://schemas.microsoft.com/office/drawing/2014/main" id="{0FBB4AB5-D095-E9CC-5851-2505609FC913}"/>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0" name="Round Same Side Corner Rectangle 23">
                <a:extLst>
                  <a:ext uri="{FF2B5EF4-FFF2-40B4-BE49-F238E27FC236}">
                    <a16:creationId xmlns:a16="http://schemas.microsoft.com/office/drawing/2014/main" id="{98812958-75E4-7937-A02D-CDE0E2C84CA3}"/>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1" name="Oval 70">
                <a:extLst>
                  <a:ext uri="{FF2B5EF4-FFF2-40B4-BE49-F238E27FC236}">
                    <a16:creationId xmlns:a16="http://schemas.microsoft.com/office/drawing/2014/main" id="{8DD7480C-F325-3660-C5BD-FA30852CF141}"/>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286884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21DC-4C42-41C7-B331-FF4419DA3DB2}"/>
              </a:ext>
            </a:extLst>
          </p:cNvPr>
          <p:cNvSpPr>
            <a:spLocks noGrp="1"/>
          </p:cNvSpPr>
          <p:nvPr>
            <p:ph type="title"/>
          </p:nvPr>
        </p:nvSpPr>
        <p:spPr/>
        <p:txBody>
          <a:bodyPr>
            <a:normAutofit/>
          </a:bodyPr>
          <a:lstStyle/>
          <a:p>
            <a:r>
              <a:rPr lang="en-GB" dirty="0"/>
              <a:t>L'histoire d'Asha : Ordre chronologique</a:t>
            </a:r>
            <a:endParaRPr lang="en-BE" dirty="0"/>
          </a:p>
        </p:txBody>
      </p:sp>
      <p:sp>
        <p:nvSpPr>
          <p:cNvPr id="65" name="Freeform: Shape 64">
            <a:extLst>
              <a:ext uri="{FF2B5EF4-FFF2-40B4-BE49-F238E27FC236}">
                <a16:creationId xmlns:a16="http://schemas.microsoft.com/office/drawing/2014/main" id="{E33A3B21-3B14-A516-A6CE-09541A06F926}"/>
              </a:ext>
            </a:extLst>
          </p:cNvPr>
          <p:cNvSpPr/>
          <p:nvPr/>
        </p:nvSpPr>
        <p:spPr>
          <a:xfrm>
            <a:off x="6184643" y="2840740"/>
            <a:ext cx="317845" cy="217752"/>
          </a:xfrm>
          <a:custGeom>
            <a:avLst/>
            <a:gdLst>
              <a:gd name="connsiteX0" fmla="*/ 0 w 83820"/>
              <a:gd name="connsiteY0" fmla="*/ 49530 h 87630"/>
              <a:gd name="connsiteX1" fmla="*/ 38100 w 83820"/>
              <a:gd name="connsiteY1" fmla="*/ 87630 h 87630"/>
              <a:gd name="connsiteX2" fmla="*/ 83820 w 83820"/>
              <a:gd name="connsiteY2" fmla="*/ 0 h 87630"/>
            </a:gdLst>
            <a:ahLst/>
            <a:cxnLst>
              <a:cxn ang="0">
                <a:pos x="connsiteX0" y="connsiteY0"/>
              </a:cxn>
              <a:cxn ang="0">
                <a:pos x="connsiteX1" y="connsiteY1"/>
              </a:cxn>
              <a:cxn ang="0">
                <a:pos x="connsiteX2" y="connsiteY2"/>
              </a:cxn>
            </a:cxnLst>
            <a:rect l="l" t="t" r="r" b="b"/>
            <a:pathLst>
              <a:path w="83820" h="87630">
                <a:moveTo>
                  <a:pt x="0" y="49530"/>
                </a:moveTo>
                <a:lnTo>
                  <a:pt x="38100" y="87630"/>
                </a:lnTo>
                <a:lnTo>
                  <a:pt x="83820" y="0"/>
                </a:lnTo>
              </a:path>
            </a:pathLst>
          </a:cu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F0CF3D9A-1292-D34F-804D-E7519ED0820A}"/>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34AC902B-34E0-40EB-16DC-D2239DDF3B3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 name="Group 11">
              <a:extLst>
                <a:ext uri="{FF2B5EF4-FFF2-40B4-BE49-F238E27FC236}">
                  <a16:creationId xmlns:a16="http://schemas.microsoft.com/office/drawing/2014/main" id="{5CC151AA-1703-4F6F-009B-44A691D4F07C}"/>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C48D5AB3-CFC4-A24E-294B-AF81E15D98A2}"/>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33</a:t>
                </a:r>
              </a:p>
            </p:txBody>
          </p:sp>
          <p:sp>
            <p:nvSpPr>
              <p:cNvPr id="17" name="Rectangle 16">
                <a:extLst>
                  <a:ext uri="{FF2B5EF4-FFF2-40B4-BE49-F238E27FC236}">
                    <a16:creationId xmlns:a16="http://schemas.microsoft.com/office/drawing/2014/main" id="{FF97FAA7-8ACE-BEFA-01AD-B4524625E1F8}"/>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99A61DF1-260B-43DF-9B2F-EBCD1D485424}"/>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754F7229-67A9-1DAE-3337-76C1A226540D}"/>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14">
                <a:extLst>
                  <a:ext uri="{FF2B5EF4-FFF2-40B4-BE49-F238E27FC236}">
                    <a16:creationId xmlns:a16="http://schemas.microsoft.com/office/drawing/2014/main" id="{49B78BC3-6961-8248-BBAE-285F03D7CA44}"/>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8" name="Google Shape;114;p9">
            <a:extLst>
              <a:ext uri="{FF2B5EF4-FFF2-40B4-BE49-F238E27FC236}">
                <a16:creationId xmlns:a16="http://schemas.microsoft.com/office/drawing/2014/main" id="{0487212C-6C97-60F8-7EFC-0EB474CB8359}"/>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15 minutes  </a:t>
            </a:r>
            <a:endParaRPr b="1" dirty="0">
              <a:solidFill>
                <a:schemeClr val="accent5"/>
              </a:solidFill>
            </a:endParaRPr>
          </a:p>
        </p:txBody>
      </p:sp>
      <p:grpSp>
        <p:nvGrpSpPr>
          <p:cNvPr id="19" name="Group 18">
            <a:extLst>
              <a:ext uri="{FF2B5EF4-FFF2-40B4-BE49-F238E27FC236}">
                <a16:creationId xmlns:a16="http://schemas.microsoft.com/office/drawing/2014/main" id="{8A102E14-B560-7BA5-1A35-B77A64F3429B}"/>
              </a:ext>
            </a:extLst>
          </p:cNvPr>
          <p:cNvGrpSpPr/>
          <p:nvPr/>
        </p:nvGrpSpPr>
        <p:grpSpPr>
          <a:xfrm>
            <a:off x="357066" y="1224523"/>
            <a:ext cx="369332" cy="369332"/>
            <a:chOff x="6784825" y="4717805"/>
            <a:chExt cx="1170980" cy="1170980"/>
          </a:xfrm>
        </p:grpSpPr>
        <p:sp>
          <p:nvSpPr>
            <p:cNvPr id="20" name="Oval 19">
              <a:extLst>
                <a:ext uri="{FF2B5EF4-FFF2-40B4-BE49-F238E27FC236}">
                  <a16:creationId xmlns:a16="http://schemas.microsoft.com/office/drawing/2014/main" id="{805299AD-4D44-70B8-0D1D-D9227B5001FC}"/>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CC8F426B-01CF-4281-FBB3-8328E1D5911E}"/>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F992CC98-23CF-EB82-6B7A-F141347C0386}"/>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2C9F3AD2-EC85-43D2-43A8-5727E48E0256}"/>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7" name="Rectangle 36">
            <a:extLst>
              <a:ext uri="{FF2B5EF4-FFF2-40B4-BE49-F238E27FC236}">
                <a16:creationId xmlns:a16="http://schemas.microsoft.com/office/drawing/2014/main" id="{6BE87BEB-8841-F981-4A43-9BF0172F622F}"/>
              </a:ext>
            </a:extLst>
          </p:cNvPr>
          <p:cNvSpPr/>
          <p:nvPr/>
        </p:nvSpPr>
        <p:spPr>
          <a:xfrm rot="492754">
            <a:off x="1778392" y="3429788"/>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Rectangle 37">
            <a:extLst>
              <a:ext uri="{FF2B5EF4-FFF2-40B4-BE49-F238E27FC236}">
                <a16:creationId xmlns:a16="http://schemas.microsoft.com/office/drawing/2014/main" id="{A3686B48-2660-45CE-F36F-97A4409E8763}"/>
              </a:ext>
            </a:extLst>
          </p:cNvPr>
          <p:cNvSpPr/>
          <p:nvPr/>
        </p:nvSpPr>
        <p:spPr>
          <a:xfrm rot="21225732">
            <a:off x="4079631" y="3627617"/>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Rectangle 38">
            <a:extLst>
              <a:ext uri="{FF2B5EF4-FFF2-40B4-BE49-F238E27FC236}">
                <a16:creationId xmlns:a16="http://schemas.microsoft.com/office/drawing/2014/main" id="{671815EE-E384-849F-ED88-9D8C77DF24C5}"/>
              </a:ext>
            </a:extLst>
          </p:cNvPr>
          <p:cNvSpPr/>
          <p:nvPr/>
        </p:nvSpPr>
        <p:spPr>
          <a:xfrm>
            <a:off x="6343565" y="3388664"/>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Rectangle 39">
            <a:extLst>
              <a:ext uri="{FF2B5EF4-FFF2-40B4-BE49-F238E27FC236}">
                <a16:creationId xmlns:a16="http://schemas.microsoft.com/office/drawing/2014/main" id="{8DA48CE0-0CC0-4377-BA8E-8EE4EDD6E9FA}"/>
              </a:ext>
            </a:extLst>
          </p:cNvPr>
          <p:cNvSpPr/>
          <p:nvPr/>
        </p:nvSpPr>
        <p:spPr>
          <a:xfrm rot="317518">
            <a:off x="8701828" y="3395851"/>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Google Shape;114;p9">
            <a:extLst>
              <a:ext uri="{FF2B5EF4-FFF2-40B4-BE49-F238E27FC236}">
                <a16:creationId xmlns:a16="http://schemas.microsoft.com/office/drawing/2014/main" id="{5B9B25FD-5186-F20F-0E47-B44121263846}"/>
              </a:ext>
            </a:extLst>
          </p:cNvPr>
          <p:cNvSpPr txBox="1"/>
          <p:nvPr/>
        </p:nvSpPr>
        <p:spPr>
          <a:xfrm>
            <a:off x="1841193"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1</a:t>
            </a:r>
            <a:endParaRPr sz="2400" b="1" dirty="0"/>
          </a:p>
        </p:txBody>
      </p:sp>
      <p:sp>
        <p:nvSpPr>
          <p:cNvPr id="42" name="Google Shape;114;p9">
            <a:extLst>
              <a:ext uri="{FF2B5EF4-FFF2-40B4-BE49-F238E27FC236}">
                <a16:creationId xmlns:a16="http://schemas.microsoft.com/office/drawing/2014/main" id="{AF554F1A-5257-BBD4-4C06-F165C3BDB9EF}"/>
              </a:ext>
            </a:extLst>
          </p:cNvPr>
          <p:cNvSpPr txBox="1"/>
          <p:nvPr/>
        </p:nvSpPr>
        <p:spPr>
          <a:xfrm>
            <a:off x="4001496"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2</a:t>
            </a:r>
            <a:endParaRPr sz="2400" b="1" dirty="0"/>
          </a:p>
        </p:txBody>
      </p:sp>
      <p:sp>
        <p:nvSpPr>
          <p:cNvPr id="43" name="Google Shape;114;p9">
            <a:extLst>
              <a:ext uri="{FF2B5EF4-FFF2-40B4-BE49-F238E27FC236}">
                <a16:creationId xmlns:a16="http://schemas.microsoft.com/office/drawing/2014/main" id="{4F699F18-FC5B-55D6-AD8E-CF53C02F030E}"/>
              </a:ext>
            </a:extLst>
          </p:cNvPr>
          <p:cNvSpPr txBox="1"/>
          <p:nvPr/>
        </p:nvSpPr>
        <p:spPr>
          <a:xfrm>
            <a:off x="6239933"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3</a:t>
            </a:r>
            <a:endParaRPr sz="2400" b="1" dirty="0"/>
          </a:p>
        </p:txBody>
      </p:sp>
      <p:sp>
        <p:nvSpPr>
          <p:cNvPr id="44" name="Google Shape;114;p9">
            <a:extLst>
              <a:ext uri="{FF2B5EF4-FFF2-40B4-BE49-F238E27FC236}">
                <a16:creationId xmlns:a16="http://schemas.microsoft.com/office/drawing/2014/main" id="{BD5D3C88-BE35-3570-CA50-7DEF4E061D10}"/>
              </a:ext>
            </a:extLst>
          </p:cNvPr>
          <p:cNvSpPr txBox="1"/>
          <p:nvPr/>
        </p:nvSpPr>
        <p:spPr>
          <a:xfrm>
            <a:off x="8730692"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4</a:t>
            </a:r>
            <a:endParaRPr sz="2400" b="1" dirty="0"/>
          </a:p>
        </p:txBody>
      </p:sp>
      <p:sp>
        <p:nvSpPr>
          <p:cNvPr id="45" name="Rectangle 44">
            <a:extLst>
              <a:ext uri="{FF2B5EF4-FFF2-40B4-BE49-F238E27FC236}">
                <a16:creationId xmlns:a16="http://schemas.microsoft.com/office/drawing/2014/main" id="{C1C380F8-FB6A-98C2-7F3C-2E1717D434FB}"/>
              </a:ext>
            </a:extLst>
          </p:cNvPr>
          <p:cNvSpPr/>
          <p:nvPr/>
        </p:nvSpPr>
        <p:spPr>
          <a:xfrm rot="21225732">
            <a:off x="11138226" y="3384622"/>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6380726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L'histoire d'Asha : Réévaluation</a:t>
            </a:r>
            <a:endParaRPr lang="en-BE" dirty="0"/>
          </a:p>
        </p:txBody>
      </p:sp>
      <p:sp>
        <p:nvSpPr>
          <p:cNvPr id="4" name="Rectangle 3">
            <a:extLst>
              <a:ext uri="{FF2B5EF4-FFF2-40B4-BE49-F238E27FC236}">
                <a16:creationId xmlns:a16="http://schemas.microsoft.com/office/drawing/2014/main" id="{4D93D22D-FB97-0F71-EDA9-70C82D549C62}"/>
              </a:ext>
            </a:extLst>
          </p:cNvPr>
          <p:cNvSpPr/>
          <p:nvPr/>
        </p:nvSpPr>
        <p:spPr>
          <a:xfrm>
            <a:off x="5454470" y="821257"/>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4800" b="1" dirty="0">
              <a:solidFill>
                <a:schemeClr val="tx1"/>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210921" y="2368338"/>
            <a:ext cx="3415887" cy="2678824"/>
            <a:chOff x="1117683" y="2194390"/>
            <a:chExt cx="3415887" cy="2678824"/>
          </a:xfrm>
          <a:solidFill>
            <a:schemeClr val="accent5"/>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1" name="TextBox 20">
            <a:extLst>
              <a:ext uri="{FF2B5EF4-FFF2-40B4-BE49-F238E27FC236}">
                <a16:creationId xmlns:a16="http://schemas.microsoft.com/office/drawing/2014/main" id="{11454033-15ED-57EB-8D4C-44999488E75E}"/>
              </a:ext>
            </a:extLst>
          </p:cNvPr>
          <p:cNvSpPr txBox="1"/>
          <p:nvPr/>
        </p:nvSpPr>
        <p:spPr>
          <a:xfrm>
            <a:off x="5398549" y="2368338"/>
            <a:ext cx="5638316" cy="3016210"/>
          </a:xfrm>
          <a:prstGeom prst="rect">
            <a:avLst/>
          </a:prstGeom>
          <a:noFill/>
        </p:spPr>
        <p:txBody>
          <a:bodyPr wrap="square" lIns="91440" tIns="45720" rIns="91440" bIns="45720" rtlCol="0" anchor="t">
            <a:spAutoFit/>
          </a:bodyPr>
          <a:lstStyle/>
          <a:p>
            <a:pPr algn="ctr"/>
            <a:r>
              <a:rPr lang="en-GB" sz="3800" b="1" dirty="0" err="1">
                <a:latin typeface="Helvetica Neue" panose="020B0604020202020204"/>
              </a:rPr>
              <a:t>Pourquoi</a:t>
            </a:r>
            <a:r>
              <a:rPr lang="en-GB" sz="3800" b="1" dirty="0">
                <a:latin typeface="Helvetica Neue" panose="020B0604020202020204"/>
              </a:rPr>
              <a:t> </a:t>
            </a:r>
            <a:r>
              <a:rPr lang="en-GB" sz="3800" b="1" dirty="0" err="1">
                <a:latin typeface="Helvetica Neue" panose="020B0604020202020204"/>
              </a:rPr>
              <a:t>l'gestionnaire</a:t>
            </a:r>
            <a:r>
              <a:rPr lang="en-GB" sz="3800" b="1" dirty="0">
                <a:latin typeface="Helvetica Neue" panose="020B0604020202020204"/>
              </a:rPr>
              <a:t> de </a:t>
            </a:r>
            <a:r>
              <a:rPr lang="en-GB" sz="3800" b="1" dirty="0" err="1">
                <a:latin typeface="Helvetica Neue" panose="020B0604020202020204"/>
              </a:rPr>
              <a:t>cas</a:t>
            </a:r>
            <a:r>
              <a:rPr lang="en-GB" sz="3800" b="1" dirty="0">
                <a:latin typeface="Helvetica Neue" panose="020B0604020202020204"/>
              </a:rPr>
              <a:t> d'Asha a-t-il dû mettre à jour l'évaluation ou réévaluer sa situation ? </a:t>
            </a:r>
            <a:endParaRPr lang="en-BE" sz="3800" b="1" dirty="0">
              <a:latin typeface="Helvetica Neue" panose="020B0604020202020204"/>
            </a:endParaRPr>
          </a:p>
        </p:txBody>
      </p:sp>
    </p:spTree>
    <p:extLst>
      <p:ext uri="{BB962C8B-B14F-4D97-AF65-F5344CB8AC3E}">
        <p14:creationId xmlns:p14="http://schemas.microsoft.com/office/powerpoint/2010/main" val="100210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7363FF-C618-749B-A976-E8DC066314BB}"/>
              </a:ext>
            </a:extLst>
          </p:cNvPr>
          <p:cNvSpPr/>
          <p:nvPr/>
        </p:nvSpPr>
        <p:spPr>
          <a:xfrm>
            <a:off x="6636944" y="3860821"/>
            <a:ext cx="755628"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Rectangle 6">
            <a:extLst>
              <a:ext uri="{FF2B5EF4-FFF2-40B4-BE49-F238E27FC236}">
                <a16:creationId xmlns:a16="http://schemas.microsoft.com/office/drawing/2014/main" id="{73B8ABF5-E8D4-EF57-DE11-3708E53842B5}"/>
              </a:ext>
            </a:extLst>
          </p:cNvPr>
          <p:cNvSpPr/>
          <p:nvPr/>
        </p:nvSpPr>
        <p:spPr>
          <a:xfrm>
            <a:off x="6636944" y="2587999"/>
            <a:ext cx="1974828"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Rectangle 4">
            <a:extLst>
              <a:ext uri="{FF2B5EF4-FFF2-40B4-BE49-F238E27FC236}">
                <a16:creationId xmlns:a16="http://schemas.microsoft.com/office/drawing/2014/main" id="{3AD0EED5-2E4F-203B-0E95-3D8DDE9277BD}"/>
              </a:ext>
            </a:extLst>
          </p:cNvPr>
          <p:cNvSpPr/>
          <p:nvPr/>
        </p:nvSpPr>
        <p:spPr>
          <a:xfrm>
            <a:off x="6636944" y="2099530"/>
            <a:ext cx="2193718"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Objectif du module</a:t>
            </a:r>
          </a:p>
        </p:txBody>
      </p:sp>
      <p:sp>
        <p:nvSpPr>
          <p:cNvPr id="11" name="TextBox 10">
            <a:extLst>
              <a:ext uri="{FF2B5EF4-FFF2-40B4-BE49-F238E27FC236}">
                <a16:creationId xmlns:a16="http://schemas.microsoft.com/office/drawing/2014/main" id="{E24EEE1C-BE7F-4B6C-BA92-E8B3F36132B2}"/>
              </a:ext>
            </a:extLst>
          </p:cNvPr>
          <p:cNvSpPr txBox="1"/>
          <p:nvPr/>
        </p:nvSpPr>
        <p:spPr>
          <a:xfrm>
            <a:off x="6636944" y="1611061"/>
            <a:ext cx="3713030" cy="3539430"/>
          </a:xfrm>
          <a:prstGeom prst="rect">
            <a:avLst/>
          </a:prstGeom>
          <a:noFill/>
        </p:spPr>
        <p:txBody>
          <a:bodyPr wrap="square" lIns="91440" tIns="45720" rIns="91440" bIns="45720" anchor="t">
            <a:spAutoFit/>
          </a:bodyPr>
          <a:lstStyle/>
          <a:p>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Explorer les fondements de l'approche inter-agences de la gestion des cas </a:t>
            </a:r>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et le rôle d'un chargé de cas de protection de l'enfance.</a:t>
            </a:r>
            <a:endPar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Principaux points d'apprentissage</a:t>
            </a:r>
          </a:p>
        </p:txBody>
      </p:sp>
      <p:sp>
        <p:nvSpPr>
          <p:cNvPr id="31" name="TextBox 30">
            <a:extLst>
              <a:ext uri="{FF2B5EF4-FFF2-40B4-BE49-F238E27FC236}">
                <a16:creationId xmlns:a16="http://schemas.microsoft.com/office/drawing/2014/main" id="{31CBB58F-5083-4801-92DA-7B1226B29307}"/>
              </a:ext>
            </a:extLst>
          </p:cNvPr>
          <p:cNvSpPr txBox="1"/>
          <p:nvPr/>
        </p:nvSpPr>
        <p:spPr>
          <a:xfrm>
            <a:off x="792480" y="3542067"/>
            <a:ext cx="3054276" cy="1477328"/>
          </a:xfrm>
          <a:prstGeom prst="rect">
            <a:avLst/>
          </a:prstGeom>
          <a:noFill/>
        </p:spPr>
        <p:txBody>
          <a:bodyPr wrap="square">
            <a:spAutoFit/>
          </a:bodyPr>
          <a:lstStyle/>
          <a:p>
            <a:pPr algn="ctr"/>
            <a:r>
              <a:rPr lang="en-US" dirty="0" err="1">
                <a:latin typeface="Arial" panose="020B0604020202020204" pitchFamily="34" charset="0"/>
                <a:cs typeface="Arial" panose="020B0604020202020204" pitchFamily="34" charset="0"/>
              </a:rPr>
              <a:t>L'gestionnaire</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cas</a:t>
            </a:r>
            <a:r>
              <a:rPr lang="en-US" dirty="0">
                <a:latin typeface="Arial" panose="020B0604020202020204" pitchFamily="34" charset="0"/>
                <a:cs typeface="Arial" panose="020B0604020202020204" pitchFamily="34" charset="0"/>
              </a:rPr>
              <a:t> doit appliquer une approche participative, responsabilisante et fondée sur les forces.</a:t>
            </a:r>
          </a:p>
        </p:txBody>
      </p:sp>
      <p:sp>
        <p:nvSpPr>
          <p:cNvPr id="32" name="TextBox 31">
            <a:extLst>
              <a:ext uri="{FF2B5EF4-FFF2-40B4-BE49-F238E27FC236}">
                <a16:creationId xmlns:a16="http://schemas.microsoft.com/office/drawing/2014/main" id="{21B82F7A-E10B-497D-B56D-CBA9C3B90431}"/>
              </a:ext>
            </a:extLst>
          </p:cNvPr>
          <p:cNvSpPr txBox="1"/>
          <p:nvPr/>
        </p:nvSpPr>
        <p:spPr>
          <a:xfrm>
            <a:off x="4407630" y="3542067"/>
            <a:ext cx="3054276" cy="1200329"/>
          </a:xfrm>
          <a:prstGeom prst="rect">
            <a:avLst/>
          </a:prstGeom>
          <a:noFill/>
        </p:spPr>
        <p:txBody>
          <a:bodyPr wrap="square" lIns="91440" tIns="45720" rIns="91440" bIns="45720" anchor="t">
            <a:spAutoFit/>
          </a:bodyPr>
          <a:lstStyle/>
          <a:p>
            <a:pPr algn="ctr"/>
            <a:r>
              <a:rPr lang="en-US" dirty="0" err="1">
                <a:latin typeface="Arial"/>
                <a:cs typeface="Arial"/>
              </a:rPr>
              <a:t>L'gestionnaire</a:t>
            </a:r>
            <a:r>
              <a:rPr lang="en-US" dirty="0">
                <a:latin typeface="Arial"/>
                <a:cs typeface="Arial"/>
              </a:rPr>
              <a:t> de </a:t>
            </a:r>
            <a:r>
              <a:rPr lang="en-US" dirty="0" err="1">
                <a:latin typeface="Arial"/>
                <a:cs typeface="Arial"/>
              </a:rPr>
              <a:t>cas</a:t>
            </a:r>
            <a:r>
              <a:rPr lang="en-US" dirty="0">
                <a:latin typeface="Arial"/>
                <a:cs typeface="Arial"/>
              </a:rPr>
              <a:t> doit rester flexible et adapter le soutien fourni aux besoins de chaque enfant.</a:t>
            </a:r>
          </a:p>
        </p:txBody>
      </p:sp>
      <p:sp>
        <p:nvSpPr>
          <p:cNvPr id="33" name="TextBox 32">
            <a:extLst>
              <a:ext uri="{FF2B5EF4-FFF2-40B4-BE49-F238E27FC236}">
                <a16:creationId xmlns:a16="http://schemas.microsoft.com/office/drawing/2014/main" id="{23E8062D-8454-4777-8880-7AC61A21B5C8}"/>
              </a:ext>
            </a:extLst>
          </p:cNvPr>
          <p:cNvSpPr txBox="1"/>
          <p:nvPr/>
        </p:nvSpPr>
        <p:spPr>
          <a:xfrm>
            <a:off x="8114221" y="3542067"/>
            <a:ext cx="3032619" cy="1754326"/>
          </a:xfrm>
          <a:prstGeom prst="rect">
            <a:avLst/>
          </a:prstGeom>
          <a:noFill/>
        </p:spPr>
        <p:txBody>
          <a:bodyPr wrap="square" lIns="91440" tIns="45720" rIns="91440" bIns="45720" anchor="t">
            <a:spAutoFit/>
          </a:bodyPr>
          <a:lstStyle/>
          <a:p>
            <a:pPr algn="ctr"/>
            <a:r>
              <a:rPr lang="en-US" dirty="0">
                <a:latin typeface="Arial"/>
                <a:cs typeface="Arial"/>
              </a:rPr>
              <a:t>Un </a:t>
            </a:r>
            <a:r>
              <a:rPr lang="en-US" dirty="0" err="1">
                <a:latin typeface="Arial"/>
                <a:cs typeface="Arial"/>
              </a:rPr>
              <a:t>gestionnaire</a:t>
            </a:r>
            <a:r>
              <a:rPr lang="en-US" dirty="0">
                <a:latin typeface="Arial"/>
                <a:cs typeface="Arial"/>
              </a:rPr>
              <a:t> de </a:t>
            </a:r>
            <a:r>
              <a:rPr lang="en-US" dirty="0" err="1">
                <a:latin typeface="Arial"/>
                <a:cs typeface="Arial"/>
              </a:rPr>
              <a:t>cas</a:t>
            </a:r>
            <a:r>
              <a:rPr lang="en-US" dirty="0">
                <a:latin typeface="Arial"/>
                <a:cs typeface="Arial"/>
              </a:rPr>
              <a:t> doit toujours travailler à partir d'une évaluation et d'un plan d'action actualisés qui répondent aux besoins actuels de l'enfant.</a:t>
            </a:r>
          </a:p>
        </p:txBody>
      </p:sp>
      <p:sp>
        <p:nvSpPr>
          <p:cNvPr id="34" name="5-Point Star 5">
            <a:extLst>
              <a:ext uri="{FF2B5EF4-FFF2-40B4-BE49-F238E27FC236}">
                <a16:creationId xmlns:a16="http://schemas.microsoft.com/office/drawing/2014/main" id="{ECAC8C23-BF90-4E64-B2A2-0921CEE866DC}"/>
              </a:ext>
            </a:extLst>
          </p:cNvPr>
          <p:cNvSpPr/>
          <p:nvPr/>
        </p:nvSpPr>
        <p:spPr>
          <a:xfrm>
            <a:off x="1803545" y="211338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5-Point Star 5">
            <a:extLst>
              <a:ext uri="{FF2B5EF4-FFF2-40B4-BE49-F238E27FC236}">
                <a16:creationId xmlns:a16="http://schemas.microsoft.com/office/drawing/2014/main" id="{581CC547-B3A8-4A6D-8027-E2FFDDDD151A}"/>
              </a:ext>
            </a:extLst>
          </p:cNvPr>
          <p:cNvSpPr/>
          <p:nvPr/>
        </p:nvSpPr>
        <p:spPr>
          <a:xfrm>
            <a:off x="5408428" y="211338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5-Point Star 5">
            <a:extLst>
              <a:ext uri="{FF2B5EF4-FFF2-40B4-BE49-F238E27FC236}">
                <a16:creationId xmlns:a16="http://schemas.microsoft.com/office/drawing/2014/main" id="{AD2A2615-1B05-4976-9B65-4FFF4AF85A3F}"/>
              </a:ext>
            </a:extLst>
          </p:cNvPr>
          <p:cNvSpPr/>
          <p:nvPr/>
        </p:nvSpPr>
        <p:spPr>
          <a:xfrm>
            <a:off x="9104751" y="211338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261904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13C68F8A-F593-D41E-2F44-66EA5AEF0999}"/>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Quel est le rôle de </a:t>
            </a:r>
            <a:r>
              <a:rPr lang="en-US" sz="5400" b="1" dirty="0" err="1">
                <a:solidFill>
                  <a:schemeClr val="bg1"/>
                </a:solidFill>
                <a:latin typeface="Garamond"/>
              </a:rPr>
              <a:t>l'gestionnaire</a:t>
            </a:r>
            <a:r>
              <a:rPr lang="en-US" sz="5400" b="1" dirty="0">
                <a:solidFill>
                  <a:schemeClr val="bg1"/>
                </a:solidFill>
                <a:latin typeface="Garamond"/>
              </a:rPr>
              <a:t> de </a:t>
            </a:r>
            <a:r>
              <a:rPr lang="en-US" sz="5400" b="1" dirty="0" err="1">
                <a:solidFill>
                  <a:schemeClr val="bg1"/>
                </a:solidFill>
                <a:latin typeface="Garamond"/>
              </a:rPr>
              <a:t>cas</a:t>
            </a:r>
            <a:r>
              <a:rPr lang="en-US" sz="5400" b="1" dirty="0">
                <a:solidFill>
                  <a:schemeClr val="bg1"/>
                </a:solidFill>
                <a:latin typeface="Garamond"/>
              </a:rPr>
              <a:t> ?</a:t>
            </a:r>
          </a:p>
        </p:txBody>
      </p:sp>
    </p:spTree>
    <p:extLst>
      <p:ext uri="{BB962C8B-B14F-4D97-AF65-F5344CB8AC3E}">
        <p14:creationId xmlns:p14="http://schemas.microsoft.com/office/powerpoint/2010/main" val="4144314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normAutofit fontScale="90000"/>
          </a:bodyPr>
          <a:lstStyle/>
          <a:p>
            <a:r>
              <a:rPr lang="en-CA" dirty="0"/>
              <a:t>Les trois fonctions essentielles d'un </a:t>
            </a:r>
            <a:r>
              <a:rPr lang="en-CA" dirty="0" err="1"/>
              <a:t>gestionnaire</a:t>
            </a:r>
            <a:r>
              <a:rPr lang="en-CA" dirty="0"/>
              <a:t> de </a:t>
            </a:r>
            <a:r>
              <a:rPr lang="en-CA" dirty="0" err="1"/>
              <a:t>cas</a:t>
            </a:r>
            <a:endParaRPr lang="en-CA" dirty="0"/>
          </a:p>
        </p:txBody>
      </p:sp>
      <p:grpSp>
        <p:nvGrpSpPr>
          <p:cNvPr id="3" name="Group 2">
            <a:extLst>
              <a:ext uri="{FF2B5EF4-FFF2-40B4-BE49-F238E27FC236}">
                <a16:creationId xmlns:a16="http://schemas.microsoft.com/office/drawing/2014/main" id="{128309CA-FA49-5E53-8C5B-D85A563553AD}"/>
              </a:ext>
            </a:extLst>
          </p:cNvPr>
          <p:cNvGrpSpPr/>
          <p:nvPr/>
        </p:nvGrpSpPr>
        <p:grpSpPr>
          <a:xfrm>
            <a:off x="1473399" y="1878706"/>
            <a:ext cx="2151712" cy="1920608"/>
            <a:chOff x="6770748" y="1158240"/>
            <a:chExt cx="1274726" cy="1121318"/>
          </a:xfrm>
          <a:solidFill>
            <a:schemeClr val="accent5"/>
          </a:solidFill>
        </p:grpSpPr>
        <p:grpSp>
          <p:nvGrpSpPr>
            <p:cNvPr id="11" name="Group 10">
              <a:extLst>
                <a:ext uri="{FF2B5EF4-FFF2-40B4-BE49-F238E27FC236}">
                  <a16:creationId xmlns:a16="http://schemas.microsoft.com/office/drawing/2014/main" id="{40BA5311-CEC8-76C9-F51A-0975F6FA7B52}"/>
                </a:ext>
              </a:extLst>
            </p:cNvPr>
            <p:cNvGrpSpPr/>
            <p:nvPr/>
          </p:nvGrpSpPr>
          <p:grpSpPr>
            <a:xfrm rot="5400000">
              <a:off x="7128520" y="1362604"/>
              <a:ext cx="559182" cy="1274726"/>
              <a:chOff x="8619006" y="1366612"/>
              <a:chExt cx="416505" cy="949476"/>
            </a:xfrm>
            <a:grpFill/>
          </p:grpSpPr>
          <p:sp>
            <p:nvSpPr>
              <p:cNvPr id="13" name="Rectangle: Rounded Corners 12">
                <a:extLst>
                  <a:ext uri="{FF2B5EF4-FFF2-40B4-BE49-F238E27FC236}">
                    <a16:creationId xmlns:a16="http://schemas.microsoft.com/office/drawing/2014/main" id="{F92470F3-B010-067E-D1A8-906E4D285262}"/>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Rounded Corners 13">
                <a:extLst>
                  <a:ext uri="{FF2B5EF4-FFF2-40B4-BE49-F238E27FC236}">
                    <a16:creationId xmlns:a16="http://schemas.microsoft.com/office/drawing/2014/main" id="{9EE63D44-47E1-9306-E14D-23836EDDBDA0}"/>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Rounded Corners 14">
                <a:extLst>
                  <a:ext uri="{FF2B5EF4-FFF2-40B4-BE49-F238E27FC236}">
                    <a16:creationId xmlns:a16="http://schemas.microsoft.com/office/drawing/2014/main" id="{F2D19310-40C5-387C-049B-4A9AD4E6386F}"/>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Flowchart: Manual Input 15">
                <a:extLst>
                  <a:ext uri="{FF2B5EF4-FFF2-40B4-BE49-F238E27FC236}">
                    <a16:creationId xmlns:a16="http://schemas.microsoft.com/office/drawing/2014/main" id="{430E5FA5-0089-3F08-B801-CCC01443E204}"/>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A63070BB-623A-B0E2-7EAD-8F3FB26EAF4C}"/>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2" name="Circle: Hollow 11">
              <a:extLst>
                <a:ext uri="{FF2B5EF4-FFF2-40B4-BE49-F238E27FC236}">
                  <a16:creationId xmlns:a16="http://schemas.microsoft.com/office/drawing/2014/main" id="{03EF48DE-DA82-064B-DA06-5D97FB2FDD55}"/>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18" name="TextBox 17">
            <a:extLst>
              <a:ext uri="{FF2B5EF4-FFF2-40B4-BE49-F238E27FC236}">
                <a16:creationId xmlns:a16="http://schemas.microsoft.com/office/drawing/2014/main" id="{7CD45C47-555A-91AC-3C6B-57E80E562A69}"/>
              </a:ext>
            </a:extLst>
          </p:cNvPr>
          <p:cNvSpPr txBox="1"/>
          <p:nvPr/>
        </p:nvSpPr>
        <p:spPr>
          <a:xfrm>
            <a:off x="1500884" y="4545777"/>
            <a:ext cx="2320290" cy="830997"/>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Fonction de soutien</a:t>
            </a:r>
            <a:endParaRPr lang="en-BE" sz="2400"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32107B8E-821E-6E4B-48C1-8EAD9AA4569D}"/>
              </a:ext>
            </a:extLst>
          </p:cNvPr>
          <p:cNvGrpSpPr/>
          <p:nvPr/>
        </p:nvGrpSpPr>
        <p:grpSpPr>
          <a:xfrm>
            <a:off x="5103651" y="1886189"/>
            <a:ext cx="1965610" cy="2043570"/>
            <a:chOff x="7892902" y="1235921"/>
            <a:chExt cx="1061882" cy="1131157"/>
          </a:xfrm>
          <a:solidFill>
            <a:schemeClr val="accent5"/>
          </a:solidFill>
        </p:grpSpPr>
        <p:sp>
          <p:nvSpPr>
            <p:cNvPr id="21" name="Arrow: Down 20">
              <a:extLst>
                <a:ext uri="{FF2B5EF4-FFF2-40B4-BE49-F238E27FC236}">
                  <a16:creationId xmlns:a16="http://schemas.microsoft.com/office/drawing/2014/main" id="{45B1FC4B-5758-0815-DB09-4F2D2E07E762}"/>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Arrow: Bent 21">
              <a:extLst>
                <a:ext uri="{FF2B5EF4-FFF2-40B4-BE49-F238E27FC236}">
                  <a16:creationId xmlns:a16="http://schemas.microsoft.com/office/drawing/2014/main" id="{DCAD8D7C-68DA-97B7-020A-AEE434B0369A}"/>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23" name="Arrow: Bent 22">
              <a:extLst>
                <a:ext uri="{FF2B5EF4-FFF2-40B4-BE49-F238E27FC236}">
                  <a16:creationId xmlns:a16="http://schemas.microsoft.com/office/drawing/2014/main" id="{9DFF0CFE-0F95-036A-E9F9-46D172A0A548}"/>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24" name="Plus Sign 23">
              <a:extLst>
                <a:ext uri="{FF2B5EF4-FFF2-40B4-BE49-F238E27FC236}">
                  <a16:creationId xmlns:a16="http://schemas.microsoft.com/office/drawing/2014/main" id="{BFF7FCB0-DC27-CE2F-3C22-3A6A8DEF1E24}"/>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Circle: Hollow 24">
              <a:extLst>
                <a:ext uri="{FF2B5EF4-FFF2-40B4-BE49-F238E27FC236}">
                  <a16:creationId xmlns:a16="http://schemas.microsoft.com/office/drawing/2014/main" id="{223EE129-A4F7-54B8-3C1A-14B49768E915}"/>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26" name="TextBox 25">
            <a:extLst>
              <a:ext uri="{FF2B5EF4-FFF2-40B4-BE49-F238E27FC236}">
                <a16:creationId xmlns:a16="http://schemas.microsoft.com/office/drawing/2014/main" id="{25F2304F-837F-5591-B4FB-364544497DA0}"/>
              </a:ext>
            </a:extLst>
          </p:cNvPr>
          <p:cNvSpPr txBox="1"/>
          <p:nvPr/>
        </p:nvSpPr>
        <p:spPr>
          <a:xfrm>
            <a:off x="4974692" y="4545777"/>
            <a:ext cx="2320290" cy="830997"/>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Fonction de coordination</a:t>
            </a:r>
            <a:endParaRPr lang="en-BE" sz="2400" dirty="0">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83AF9AC9-949A-2280-B3CE-6E8539770B54}"/>
              </a:ext>
            </a:extLst>
          </p:cNvPr>
          <p:cNvGrpSpPr/>
          <p:nvPr/>
        </p:nvGrpSpPr>
        <p:grpSpPr>
          <a:xfrm>
            <a:off x="8534092" y="1947415"/>
            <a:ext cx="1837980" cy="2123544"/>
            <a:chOff x="8021849" y="3622964"/>
            <a:chExt cx="932930" cy="1088645"/>
          </a:xfrm>
        </p:grpSpPr>
        <p:sp>
          <p:nvSpPr>
            <p:cNvPr id="28" name="Flowchart: Card 27">
              <a:extLst>
                <a:ext uri="{FF2B5EF4-FFF2-40B4-BE49-F238E27FC236}">
                  <a16:creationId xmlns:a16="http://schemas.microsoft.com/office/drawing/2014/main" id="{49807A33-014F-43B5-E971-87DEB3D5E14D}"/>
                </a:ext>
              </a:extLst>
            </p:cNvPr>
            <p:cNvSpPr/>
            <p:nvPr/>
          </p:nvSpPr>
          <p:spPr>
            <a:xfrm>
              <a:off x="8192676" y="3819749"/>
              <a:ext cx="762103" cy="891860"/>
            </a:xfrm>
            <a:prstGeom prst="flowChartPunchedCard">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Flowchart: Card 28">
              <a:extLst>
                <a:ext uri="{FF2B5EF4-FFF2-40B4-BE49-F238E27FC236}">
                  <a16:creationId xmlns:a16="http://schemas.microsoft.com/office/drawing/2014/main" id="{F76512CA-2242-B80E-E9F4-4D29F28C3A18}"/>
                </a:ext>
              </a:extLst>
            </p:cNvPr>
            <p:cNvSpPr/>
            <p:nvPr/>
          </p:nvSpPr>
          <p:spPr>
            <a:xfrm>
              <a:off x="8109763" y="3716795"/>
              <a:ext cx="762103" cy="891860"/>
            </a:xfrm>
            <a:prstGeom prst="flowChartPunchedCard">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Flowchart: Card 29">
              <a:extLst>
                <a:ext uri="{FF2B5EF4-FFF2-40B4-BE49-F238E27FC236}">
                  <a16:creationId xmlns:a16="http://schemas.microsoft.com/office/drawing/2014/main" id="{88AF3770-7160-B06A-0497-586BD3DA9699}"/>
                </a:ext>
              </a:extLst>
            </p:cNvPr>
            <p:cNvSpPr/>
            <p:nvPr/>
          </p:nvSpPr>
          <p:spPr>
            <a:xfrm>
              <a:off x="8021849" y="3622964"/>
              <a:ext cx="762103" cy="891860"/>
            </a:xfrm>
            <a:prstGeom prst="flowChartPunchedCard">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Circle: Hollow 30">
              <a:extLst>
                <a:ext uri="{FF2B5EF4-FFF2-40B4-BE49-F238E27FC236}">
                  <a16:creationId xmlns:a16="http://schemas.microsoft.com/office/drawing/2014/main" id="{9999187B-EAC4-E1A2-FFE9-28B5FB28903F}"/>
                </a:ext>
              </a:extLst>
            </p:cNvPr>
            <p:cNvSpPr/>
            <p:nvPr/>
          </p:nvSpPr>
          <p:spPr>
            <a:xfrm>
              <a:off x="8158745" y="3843931"/>
              <a:ext cx="469221" cy="469221"/>
            </a:xfrm>
            <a:prstGeom prst="donut">
              <a:avLst>
                <a:gd name="adj" fmla="val 3218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32" name="TextBox 31">
            <a:extLst>
              <a:ext uri="{FF2B5EF4-FFF2-40B4-BE49-F238E27FC236}">
                <a16:creationId xmlns:a16="http://schemas.microsoft.com/office/drawing/2014/main" id="{1829D83C-DFC0-3B93-E746-36BE2338C253}"/>
              </a:ext>
            </a:extLst>
          </p:cNvPr>
          <p:cNvSpPr txBox="1"/>
          <p:nvPr/>
        </p:nvSpPr>
        <p:spPr>
          <a:xfrm>
            <a:off x="8296702" y="4545777"/>
            <a:ext cx="2320290" cy="1200329"/>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Fonction de gestion de l'information</a:t>
            </a:r>
            <a:endParaRPr lang="en-B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8806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peech Bubble: Rectangle with Corners Rounded 42">
            <a:extLst>
              <a:ext uri="{FF2B5EF4-FFF2-40B4-BE49-F238E27FC236}">
                <a16:creationId xmlns:a16="http://schemas.microsoft.com/office/drawing/2014/main" id="{CE1F36BC-A6D0-23D5-BD3F-C212446C54B7}"/>
              </a:ext>
            </a:extLst>
          </p:cNvPr>
          <p:cNvSpPr/>
          <p:nvPr/>
        </p:nvSpPr>
        <p:spPr>
          <a:xfrm>
            <a:off x="2492678" y="2993721"/>
            <a:ext cx="7352779" cy="2542783"/>
          </a:xfrm>
          <a:prstGeom prst="wedgeRoundRectCallout">
            <a:avLst>
              <a:gd name="adj1" fmla="val -55175"/>
              <a:gd name="adj2" fmla="val -19766"/>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Responsabilités principales</a:t>
            </a:r>
            <a:endParaRPr lang="en-BE" dirty="0"/>
          </a:p>
        </p:txBody>
      </p:sp>
      <p:sp>
        <p:nvSpPr>
          <p:cNvPr id="21" name="TextBox 20">
            <a:extLst>
              <a:ext uri="{FF2B5EF4-FFF2-40B4-BE49-F238E27FC236}">
                <a16:creationId xmlns:a16="http://schemas.microsoft.com/office/drawing/2014/main" id="{11454033-15ED-57EB-8D4C-44999488E75E}"/>
              </a:ext>
            </a:extLst>
          </p:cNvPr>
          <p:cNvSpPr txBox="1"/>
          <p:nvPr/>
        </p:nvSpPr>
        <p:spPr>
          <a:xfrm>
            <a:off x="1773177" y="1665193"/>
            <a:ext cx="8606955" cy="1569660"/>
          </a:xfrm>
          <a:prstGeom prst="rect">
            <a:avLst/>
          </a:prstGeom>
          <a:noFill/>
        </p:spPr>
        <p:txBody>
          <a:bodyPr wrap="square" lIns="91440" tIns="45720" rIns="91440" bIns="45720" rtlCol="0" anchor="t">
            <a:spAutoFit/>
          </a:bodyPr>
          <a:lstStyle/>
          <a:p>
            <a:pPr algn="ctr"/>
            <a:r>
              <a:rPr lang="en-GB" sz="3200" dirty="0">
                <a:latin typeface="Arial" panose="020B0604020202020204" pitchFamily="34" charset="0"/>
                <a:cs typeface="Arial" panose="020B0604020202020204" pitchFamily="34" charset="0"/>
              </a:rPr>
              <a:t>Quelles sont les responsabilités d'un </a:t>
            </a:r>
            <a:r>
              <a:rPr lang="en-GB" sz="3200" dirty="0" err="1">
                <a:latin typeface="Arial" panose="020B0604020202020204" pitchFamily="34" charset="0"/>
                <a:cs typeface="Arial" panose="020B0604020202020204" pitchFamily="34" charset="0"/>
              </a:rPr>
              <a:t>gestionnaire</a:t>
            </a:r>
            <a:r>
              <a:rPr lang="en-GB" sz="3200" dirty="0">
                <a:latin typeface="Arial" panose="020B0604020202020204" pitchFamily="34" charset="0"/>
                <a:cs typeface="Arial" panose="020B0604020202020204" pitchFamily="34" charset="0"/>
              </a:rPr>
              <a:t> de </a:t>
            </a:r>
            <a:r>
              <a:rPr lang="en-GB" sz="3200" dirty="0" err="1">
                <a:latin typeface="Arial" panose="020B0604020202020204" pitchFamily="34" charset="0"/>
                <a:cs typeface="Arial" panose="020B0604020202020204" pitchFamily="34" charset="0"/>
              </a:rPr>
              <a:t>cas</a:t>
            </a:r>
            <a:r>
              <a:rPr lang="en-GB" sz="3200" dirty="0">
                <a:latin typeface="Arial" panose="020B0604020202020204" pitchFamily="34" charset="0"/>
                <a:cs typeface="Arial" panose="020B0604020202020204" pitchFamily="34" charset="0"/>
              </a:rPr>
              <a:t> dans le cadre de chaque fonction essentielle ? </a:t>
            </a:r>
            <a:endParaRPr lang="en-BE" sz="32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B156AA7-4FE2-3EC0-7AFC-65CEDFFAEC2B}"/>
              </a:ext>
            </a:extLst>
          </p:cNvPr>
          <p:cNvGrpSpPr/>
          <p:nvPr/>
        </p:nvGrpSpPr>
        <p:grpSpPr>
          <a:xfrm>
            <a:off x="3339777" y="3628887"/>
            <a:ext cx="1380476" cy="1232206"/>
            <a:chOff x="6770748" y="1158240"/>
            <a:chExt cx="1274726" cy="1121318"/>
          </a:xfrm>
          <a:solidFill>
            <a:schemeClr val="accent5"/>
          </a:solidFill>
        </p:grpSpPr>
        <p:grpSp>
          <p:nvGrpSpPr>
            <p:cNvPr id="7" name="Group 6">
              <a:extLst>
                <a:ext uri="{FF2B5EF4-FFF2-40B4-BE49-F238E27FC236}">
                  <a16:creationId xmlns:a16="http://schemas.microsoft.com/office/drawing/2014/main" id="{820E6666-8A46-1A67-492A-B414E2478224}"/>
                </a:ext>
              </a:extLst>
            </p:cNvPr>
            <p:cNvGrpSpPr/>
            <p:nvPr/>
          </p:nvGrpSpPr>
          <p:grpSpPr>
            <a:xfrm rot="5400000">
              <a:off x="7128520" y="1362604"/>
              <a:ext cx="559182" cy="1274726"/>
              <a:chOff x="8619006" y="1366612"/>
              <a:chExt cx="416505" cy="949476"/>
            </a:xfrm>
            <a:grpFill/>
          </p:grpSpPr>
          <p:sp>
            <p:nvSpPr>
              <p:cNvPr id="9" name="Rectangle: Rounded Corners 8">
                <a:extLst>
                  <a:ext uri="{FF2B5EF4-FFF2-40B4-BE49-F238E27FC236}">
                    <a16:creationId xmlns:a16="http://schemas.microsoft.com/office/drawing/2014/main" id="{43BAE76D-E021-13B3-59B4-6504AE84B79B}"/>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Rounded Corners 9">
                <a:extLst>
                  <a:ext uri="{FF2B5EF4-FFF2-40B4-BE49-F238E27FC236}">
                    <a16:creationId xmlns:a16="http://schemas.microsoft.com/office/drawing/2014/main" id="{9F01AF5E-1549-48E1-9B0D-C5A0670B3367}"/>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Rounded Corners 28">
                <a:extLst>
                  <a:ext uri="{FF2B5EF4-FFF2-40B4-BE49-F238E27FC236}">
                    <a16:creationId xmlns:a16="http://schemas.microsoft.com/office/drawing/2014/main" id="{D6143BC2-C3EC-BFDD-FCEF-7D72132E3F83}"/>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Flowchart: Manual Input 29">
                <a:extLst>
                  <a:ext uri="{FF2B5EF4-FFF2-40B4-BE49-F238E27FC236}">
                    <a16:creationId xmlns:a16="http://schemas.microsoft.com/office/drawing/2014/main" id="{B5707442-7A31-AEE2-A578-8D65B6C79ABC}"/>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Rectangle 30">
                <a:extLst>
                  <a:ext uri="{FF2B5EF4-FFF2-40B4-BE49-F238E27FC236}">
                    <a16:creationId xmlns:a16="http://schemas.microsoft.com/office/drawing/2014/main" id="{AA576B13-66A3-1CB7-CEDE-5C5588E404E3}"/>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8" name="Circle: Hollow 7">
              <a:extLst>
                <a:ext uri="{FF2B5EF4-FFF2-40B4-BE49-F238E27FC236}">
                  <a16:creationId xmlns:a16="http://schemas.microsoft.com/office/drawing/2014/main" id="{419495F6-2ACE-E682-82D6-630DBD287D0B}"/>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2" name="Group 31">
            <a:extLst>
              <a:ext uri="{FF2B5EF4-FFF2-40B4-BE49-F238E27FC236}">
                <a16:creationId xmlns:a16="http://schemas.microsoft.com/office/drawing/2014/main" id="{DEF7344D-C7C6-2584-FCFA-85BB18BFB89F}"/>
              </a:ext>
            </a:extLst>
          </p:cNvPr>
          <p:cNvGrpSpPr/>
          <p:nvPr/>
        </p:nvGrpSpPr>
        <p:grpSpPr>
          <a:xfrm>
            <a:off x="5499718" y="3680442"/>
            <a:ext cx="1261078" cy="1311095"/>
            <a:chOff x="7892902" y="1235921"/>
            <a:chExt cx="1061882" cy="1131157"/>
          </a:xfrm>
          <a:solidFill>
            <a:schemeClr val="accent5"/>
          </a:solidFill>
        </p:grpSpPr>
        <p:sp>
          <p:nvSpPr>
            <p:cNvPr id="33" name="Arrow: Down 32">
              <a:extLst>
                <a:ext uri="{FF2B5EF4-FFF2-40B4-BE49-F238E27FC236}">
                  <a16:creationId xmlns:a16="http://schemas.microsoft.com/office/drawing/2014/main" id="{D119B6BD-7636-019D-93A0-B3DEBD6BC4AE}"/>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Arrow: Bent 33">
              <a:extLst>
                <a:ext uri="{FF2B5EF4-FFF2-40B4-BE49-F238E27FC236}">
                  <a16:creationId xmlns:a16="http://schemas.microsoft.com/office/drawing/2014/main" id="{E559DB44-4B02-17B8-D28C-EA950FD32C5F}"/>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35" name="Arrow: Bent 34">
              <a:extLst>
                <a:ext uri="{FF2B5EF4-FFF2-40B4-BE49-F238E27FC236}">
                  <a16:creationId xmlns:a16="http://schemas.microsoft.com/office/drawing/2014/main" id="{32645F9F-E162-7840-6D97-4DBB1814FFB3}"/>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36" name="Plus Sign 35">
              <a:extLst>
                <a:ext uri="{FF2B5EF4-FFF2-40B4-BE49-F238E27FC236}">
                  <a16:creationId xmlns:a16="http://schemas.microsoft.com/office/drawing/2014/main" id="{3187C1C1-F38B-A8CA-2D16-78C32E460E64}"/>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Circle: Hollow 36">
              <a:extLst>
                <a:ext uri="{FF2B5EF4-FFF2-40B4-BE49-F238E27FC236}">
                  <a16:creationId xmlns:a16="http://schemas.microsoft.com/office/drawing/2014/main" id="{BF1B4AB0-5D22-1FB4-3812-BC56B8F72DB2}"/>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8" name="Group 37">
            <a:extLst>
              <a:ext uri="{FF2B5EF4-FFF2-40B4-BE49-F238E27FC236}">
                <a16:creationId xmlns:a16="http://schemas.microsoft.com/office/drawing/2014/main" id="{0E2876C5-B0D9-000B-0BB0-E2906A618D86}"/>
              </a:ext>
            </a:extLst>
          </p:cNvPr>
          <p:cNvGrpSpPr/>
          <p:nvPr/>
        </p:nvGrpSpPr>
        <p:grpSpPr>
          <a:xfrm>
            <a:off x="7734611" y="3621674"/>
            <a:ext cx="1179194" cy="1362404"/>
            <a:chOff x="8021849" y="3622964"/>
            <a:chExt cx="932930" cy="1088645"/>
          </a:xfrm>
        </p:grpSpPr>
        <p:sp>
          <p:nvSpPr>
            <p:cNvPr id="39" name="Flowchart: Card 38">
              <a:extLst>
                <a:ext uri="{FF2B5EF4-FFF2-40B4-BE49-F238E27FC236}">
                  <a16:creationId xmlns:a16="http://schemas.microsoft.com/office/drawing/2014/main" id="{5778A1B7-BC8D-1815-D52B-4A9A4BCAE067}"/>
                </a:ext>
              </a:extLst>
            </p:cNvPr>
            <p:cNvSpPr/>
            <p:nvPr/>
          </p:nvSpPr>
          <p:spPr>
            <a:xfrm>
              <a:off x="8192676" y="3819749"/>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Flowchart: Card 39">
              <a:extLst>
                <a:ext uri="{FF2B5EF4-FFF2-40B4-BE49-F238E27FC236}">
                  <a16:creationId xmlns:a16="http://schemas.microsoft.com/office/drawing/2014/main" id="{EB32B992-CB59-9558-566A-450FADABE11D}"/>
                </a:ext>
              </a:extLst>
            </p:cNvPr>
            <p:cNvSpPr/>
            <p:nvPr/>
          </p:nvSpPr>
          <p:spPr>
            <a:xfrm>
              <a:off x="8109763" y="3716795"/>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Flowchart: Card 40">
              <a:extLst>
                <a:ext uri="{FF2B5EF4-FFF2-40B4-BE49-F238E27FC236}">
                  <a16:creationId xmlns:a16="http://schemas.microsoft.com/office/drawing/2014/main" id="{C964F01D-167A-1D6B-0AB0-C3A1F273CCC1}"/>
                </a:ext>
              </a:extLst>
            </p:cNvPr>
            <p:cNvSpPr/>
            <p:nvPr/>
          </p:nvSpPr>
          <p:spPr>
            <a:xfrm>
              <a:off x="8021849" y="3622964"/>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Circle: Hollow 41">
              <a:extLst>
                <a:ext uri="{FF2B5EF4-FFF2-40B4-BE49-F238E27FC236}">
                  <a16:creationId xmlns:a16="http://schemas.microsoft.com/office/drawing/2014/main" id="{9B2373B5-CA96-E734-4649-5733AB1BB057}"/>
                </a:ext>
              </a:extLst>
            </p:cNvPr>
            <p:cNvSpPr/>
            <p:nvPr/>
          </p:nvSpPr>
          <p:spPr>
            <a:xfrm>
              <a:off x="8158745" y="3843931"/>
              <a:ext cx="469221" cy="469221"/>
            </a:xfrm>
            <a:prstGeom prst="donut">
              <a:avLst>
                <a:gd name="adj" fmla="val 321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37826351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Fonction de soutien </a:t>
            </a:r>
          </a:p>
        </p:txBody>
      </p:sp>
      <p:sp>
        <p:nvSpPr>
          <p:cNvPr id="16" name="TextBox 15">
            <a:extLst>
              <a:ext uri="{FF2B5EF4-FFF2-40B4-BE49-F238E27FC236}">
                <a16:creationId xmlns:a16="http://schemas.microsoft.com/office/drawing/2014/main" id="{4CCD32F2-0C71-2805-669C-9F97C36CF00C}"/>
              </a:ext>
            </a:extLst>
          </p:cNvPr>
          <p:cNvSpPr txBox="1"/>
          <p:nvPr/>
        </p:nvSpPr>
        <p:spPr>
          <a:xfrm>
            <a:off x="6096000" y="1744024"/>
            <a:ext cx="5209313" cy="4247317"/>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PRINCIPALES RESPONSABILITÉS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Fournir un </a:t>
            </a:r>
            <a:r>
              <a:rPr lang="en-US" sz="2000" dirty="0">
                <a:latin typeface="Arial" panose="020B0604020202020204" pitchFamily="34" charset="0"/>
                <a:cs typeface="Arial" panose="020B0604020202020204" pitchFamily="34" charset="0"/>
              </a:rPr>
              <a:t>soutien </a:t>
            </a:r>
            <a:r>
              <a:rPr lang="en-US" sz="2000" i="0" u="none" strike="noStrike" kern="1200" dirty="0">
                <a:effectLst/>
                <a:latin typeface="Arial" panose="020B0604020202020204" pitchFamily="34" charset="0"/>
                <a:cs typeface="Arial" panose="020B0604020202020204" pitchFamily="34" charset="0"/>
              </a:rPr>
              <a:t>émotionnel de base </a:t>
            </a:r>
            <a:r>
              <a:rPr lang="en-US" sz="2000" dirty="0">
                <a:latin typeface="Arial" panose="020B0604020202020204" pitchFamily="34" charset="0"/>
                <a:cs typeface="Arial" panose="020B0604020202020204" pitchFamily="34" charset="0"/>
              </a:rPr>
              <a:t>et des services non spécialisés de </a:t>
            </a:r>
            <a:r>
              <a:rPr lang="en-US" sz="2000" i="0" u="none" strike="noStrike" kern="1200" dirty="0">
                <a:effectLst/>
                <a:latin typeface="Arial" panose="020B0604020202020204" pitchFamily="34" charset="0"/>
                <a:cs typeface="Arial" panose="020B0604020202020204" pitchFamily="34" charset="0"/>
              </a:rPr>
              <a:t>SMSPS.</a:t>
            </a:r>
            <a:endParaRPr lang="en-BE" sz="200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dirty="0" err="1">
                <a:latin typeface="Arial" panose="020B0604020202020204" pitchFamily="34" charset="0"/>
                <a:cs typeface="Arial" panose="020B0604020202020204" pitchFamily="34" charset="0"/>
              </a:rPr>
              <a:t>Fournir</a:t>
            </a:r>
            <a:r>
              <a:rPr lang="en-US" sz="2000" dirty="0">
                <a:latin typeface="Arial" panose="020B0604020202020204" pitchFamily="34" charset="0"/>
                <a:cs typeface="Arial" panose="020B0604020202020204" pitchFamily="34" charset="0"/>
              </a:rPr>
              <a:t> des informations à </a:t>
            </a:r>
            <a:r>
              <a:rPr lang="en-US" sz="2000" dirty="0" err="1">
                <a:latin typeface="Arial" panose="020B0604020202020204" pitchFamily="34" charset="0"/>
                <a:cs typeface="Arial" panose="020B0604020202020204" pitchFamily="34" charset="0"/>
              </a:rPr>
              <a:t>l'enfant</a:t>
            </a:r>
            <a:r>
              <a:rPr lang="en-US" sz="2000" dirty="0">
                <a:latin typeface="Arial" panose="020B0604020202020204" pitchFamily="34" charset="0"/>
                <a:cs typeface="Arial" panose="020B0604020202020204" pitchFamily="34" charset="0"/>
              </a:rPr>
              <a:t> et à la </a:t>
            </a:r>
            <a:r>
              <a:rPr lang="en-US" sz="2000" dirty="0" err="1">
                <a:latin typeface="Arial" panose="020B0604020202020204" pitchFamily="34" charset="0"/>
                <a:cs typeface="Arial" panose="020B0604020202020204" pitchFamily="34" charset="0"/>
              </a:rPr>
              <a:t>famille</a:t>
            </a:r>
            <a:endParaRPr lang="en-US" sz="2000" dirty="0">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i="0" u="none" strike="noStrike" kern="1200" dirty="0" err="1">
                <a:effectLst/>
                <a:latin typeface="Arial" panose="020B0604020202020204" pitchFamily="34" charset="0"/>
                <a:cs typeface="Arial" panose="020B0604020202020204" pitchFamily="34" charset="0"/>
              </a:rPr>
              <a:t>Défendre</a:t>
            </a:r>
            <a:r>
              <a:rPr lang="en-US" sz="2000" i="0" u="none" strike="noStrike" kern="1200" dirty="0">
                <a:effectLst/>
                <a:latin typeface="Arial" panose="020B0604020202020204" pitchFamily="34" charset="0"/>
                <a:cs typeface="Arial" panose="020B0604020202020204" pitchFamily="34" charset="0"/>
              </a:rPr>
              <a:t> les intérêts de l'enfant</a:t>
            </a:r>
          </a:p>
          <a:p>
            <a:pPr marL="457200" indent="-457200" algn="l" rtl="0" eaLnBrk="1" fontAlgn="base" latinLnBrk="0" hangingPunct="1">
              <a:spcBef>
                <a:spcPts val="0"/>
              </a:spcBef>
              <a:spcAft>
                <a:spcPts val="600"/>
              </a:spcAft>
              <a:buFont typeface="+mj-lt"/>
              <a:buAutoNum type="arabicPeriod"/>
            </a:pPr>
            <a:r>
              <a:rPr lang="en-US" sz="2000" dirty="0">
                <a:latin typeface="Arial" panose="020B0604020202020204" pitchFamily="34" charset="0"/>
                <a:cs typeface="Arial" panose="020B0604020202020204" pitchFamily="34" charset="0"/>
              </a:rPr>
              <a:t>Garantir l'accès aux services pour répondre à leurs </a:t>
            </a:r>
            <a:r>
              <a:rPr lang="en-US" sz="2000" i="0" u="none" strike="noStrike" kern="1200" dirty="0">
                <a:effectLst/>
                <a:latin typeface="Arial" panose="020B0604020202020204" pitchFamily="34" charset="0"/>
                <a:cs typeface="Arial" panose="020B0604020202020204" pitchFamily="34" charset="0"/>
              </a:rPr>
              <a:t>besoins</a:t>
            </a:r>
            <a:endParaRPr lang="en-BE" sz="200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Soutien pour assurer la sécurité</a:t>
            </a: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Aider les enfants à trouver un mode de garde sûr et à retrouver leur famille s'ils sont séparés pendant une situation d'urgence.</a:t>
            </a:r>
            <a:endParaRPr lang="en-BE" sz="2000" i="0" u="none" strike="noStrike" dirty="0">
              <a:effectLst/>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F7DAE0EE-D72F-26F1-B393-0E4956345A7C}"/>
              </a:ext>
            </a:extLst>
          </p:cNvPr>
          <p:cNvGrpSpPr/>
          <p:nvPr/>
        </p:nvGrpSpPr>
        <p:grpSpPr>
          <a:xfrm>
            <a:off x="1129157" y="1753127"/>
            <a:ext cx="3906712" cy="3770992"/>
            <a:chOff x="1129157" y="1753127"/>
            <a:chExt cx="3906712" cy="3770992"/>
          </a:xfrm>
        </p:grpSpPr>
        <p:sp>
          <p:nvSpPr>
            <p:cNvPr id="3" name="Oval 2">
              <a:extLst>
                <a:ext uri="{FF2B5EF4-FFF2-40B4-BE49-F238E27FC236}">
                  <a16:creationId xmlns:a16="http://schemas.microsoft.com/office/drawing/2014/main" id="{8A4A7E7F-9875-B9A9-9394-C2D7BB393BCC}"/>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6" name="Group 5">
              <a:extLst>
                <a:ext uri="{FF2B5EF4-FFF2-40B4-BE49-F238E27FC236}">
                  <a16:creationId xmlns:a16="http://schemas.microsoft.com/office/drawing/2014/main" id="{4332B732-229F-9A1B-AA65-0E501002FFB0}"/>
                </a:ext>
              </a:extLst>
            </p:cNvPr>
            <p:cNvGrpSpPr/>
            <p:nvPr/>
          </p:nvGrpSpPr>
          <p:grpSpPr>
            <a:xfrm>
              <a:off x="1822940" y="2537325"/>
              <a:ext cx="2217709" cy="1979516"/>
              <a:chOff x="6770748" y="1158240"/>
              <a:chExt cx="1274726" cy="1121318"/>
            </a:xfrm>
            <a:solidFill>
              <a:schemeClr val="accent5"/>
            </a:solidFill>
          </p:grpSpPr>
          <p:grpSp>
            <p:nvGrpSpPr>
              <p:cNvPr id="10" name="Group 9">
                <a:extLst>
                  <a:ext uri="{FF2B5EF4-FFF2-40B4-BE49-F238E27FC236}">
                    <a16:creationId xmlns:a16="http://schemas.microsoft.com/office/drawing/2014/main" id="{4456AA8D-34FB-E9A3-16CB-0AEA49CFE933}"/>
                  </a:ext>
                </a:extLst>
              </p:cNvPr>
              <p:cNvGrpSpPr/>
              <p:nvPr/>
            </p:nvGrpSpPr>
            <p:grpSpPr>
              <a:xfrm rot="5400000">
                <a:off x="7128520" y="1362604"/>
                <a:ext cx="559182" cy="1274726"/>
                <a:chOff x="8619006" y="1366612"/>
                <a:chExt cx="416505" cy="949476"/>
              </a:xfrm>
              <a:grpFill/>
            </p:grpSpPr>
            <p:sp>
              <p:nvSpPr>
                <p:cNvPr id="17" name="Rectangle: Rounded Corners 16">
                  <a:extLst>
                    <a:ext uri="{FF2B5EF4-FFF2-40B4-BE49-F238E27FC236}">
                      <a16:creationId xmlns:a16="http://schemas.microsoft.com/office/drawing/2014/main" id="{D3321C00-C6E5-0E5D-6F7A-F0A6EECF7AC3}"/>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Rounded Corners 17">
                  <a:extLst>
                    <a:ext uri="{FF2B5EF4-FFF2-40B4-BE49-F238E27FC236}">
                      <a16:creationId xmlns:a16="http://schemas.microsoft.com/office/drawing/2014/main" id="{9B525B5D-9CA6-624B-E91C-6B49F2CB9F5F}"/>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ectangle: Rounded Corners 18">
                  <a:extLst>
                    <a:ext uri="{FF2B5EF4-FFF2-40B4-BE49-F238E27FC236}">
                      <a16:creationId xmlns:a16="http://schemas.microsoft.com/office/drawing/2014/main" id="{8F9EAFF4-8600-1BFC-14C9-EAD236D28C78}"/>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Flowchart: Manual Input 19">
                  <a:extLst>
                    <a:ext uri="{FF2B5EF4-FFF2-40B4-BE49-F238E27FC236}">
                      <a16:creationId xmlns:a16="http://schemas.microsoft.com/office/drawing/2014/main" id="{A8FEB7DB-DEBF-4801-D663-A92A404FAB6D}"/>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8CFC2819-A615-F039-F5E7-EB823DB73095}"/>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5" name="Circle: Hollow 14">
                <a:extLst>
                  <a:ext uri="{FF2B5EF4-FFF2-40B4-BE49-F238E27FC236}">
                    <a16:creationId xmlns:a16="http://schemas.microsoft.com/office/drawing/2014/main" id="{A758C6FC-8B10-05A7-4B09-AF5A401F8A42}"/>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17514686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Fonction de coordination </a:t>
            </a:r>
          </a:p>
        </p:txBody>
      </p:sp>
      <p:sp>
        <p:nvSpPr>
          <p:cNvPr id="16" name="TextBox 15">
            <a:extLst>
              <a:ext uri="{FF2B5EF4-FFF2-40B4-BE49-F238E27FC236}">
                <a16:creationId xmlns:a16="http://schemas.microsoft.com/office/drawing/2014/main" id="{4CCD32F2-0C71-2805-669C-9F97C36CF00C}"/>
              </a:ext>
            </a:extLst>
          </p:cNvPr>
          <p:cNvSpPr txBox="1"/>
          <p:nvPr/>
        </p:nvSpPr>
        <p:spPr>
          <a:xfrm>
            <a:off x="6096000" y="1942836"/>
            <a:ext cx="4976112" cy="3477875"/>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PRINCIPALES RESPONSABILITÉS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Coordonner avec les principales parties prenantes pour identifier de manière proactive les enfants et les familles qui ont besoin d'un soutien en matière de gestion de cas.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Localiser les services et aider les enfants et leur famille à accéder à ces services.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Plaider pour un meilleur accès aux services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Organiser des conférences de cas</a:t>
            </a:r>
            <a:endParaRPr lang="en-BE" sz="2000" b="0" i="0" u="none" strike="noStrike" dirty="0">
              <a:effectLst/>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C9493A0C-5CFD-4912-AFC0-3330C16DA335}"/>
              </a:ext>
            </a:extLst>
          </p:cNvPr>
          <p:cNvGrpSpPr/>
          <p:nvPr/>
        </p:nvGrpSpPr>
        <p:grpSpPr>
          <a:xfrm>
            <a:off x="1129157" y="1753127"/>
            <a:ext cx="3906712" cy="3770992"/>
            <a:chOff x="1129157" y="1753127"/>
            <a:chExt cx="3906712" cy="3770992"/>
          </a:xfrm>
        </p:grpSpPr>
        <p:sp>
          <p:nvSpPr>
            <p:cNvPr id="4" name="Oval 3">
              <a:extLst>
                <a:ext uri="{FF2B5EF4-FFF2-40B4-BE49-F238E27FC236}">
                  <a16:creationId xmlns:a16="http://schemas.microsoft.com/office/drawing/2014/main" id="{385FA612-29B9-4A7C-02EE-3ED46B1328B4}"/>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5" name="Group 4">
              <a:extLst>
                <a:ext uri="{FF2B5EF4-FFF2-40B4-BE49-F238E27FC236}">
                  <a16:creationId xmlns:a16="http://schemas.microsoft.com/office/drawing/2014/main" id="{25AC9EDE-0618-ED28-B571-E251CE16C1E2}"/>
                </a:ext>
              </a:extLst>
            </p:cNvPr>
            <p:cNvGrpSpPr/>
            <p:nvPr/>
          </p:nvGrpSpPr>
          <p:grpSpPr>
            <a:xfrm>
              <a:off x="2055607" y="2658593"/>
              <a:ext cx="2053811" cy="2135270"/>
              <a:chOff x="7892902" y="1235921"/>
              <a:chExt cx="1061882" cy="1131157"/>
            </a:xfrm>
            <a:solidFill>
              <a:schemeClr val="accent5"/>
            </a:solidFill>
          </p:grpSpPr>
          <p:sp>
            <p:nvSpPr>
              <p:cNvPr id="8" name="Arrow: Down 7">
                <a:extLst>
                  <a:ext uri="{FF2B5EF4-FFF2-40B4-BE49-F238E27FC236}">
                    <a16:creationId xmlns:a16="http://schemas.microsoft.com/office/drawing/2014/main" id="{6607D4FC-3341-16C2-E6E9-3154C1C2C686}"/>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Arrow: Bent 8">
                <a:extLst>
                  <a:ext uri="{FF2B5EF4-FFF2-40B4-BE49-F238E27FC236}">
                    <a16:creationId xmlns:a16="http://schemas.microsoft.com/office/drawing/2014/main" id="{F5CF19DB-369A-3FF2-5DE5-B2CA817F3EC1}"/>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1" name="Arrow: Bent 10">
                <a:extLst>
                  <a:ext uri="{FF2B5EF4-FFF2-40B4-BE49-F238E27FC236}">
                    <a16:creationId xmlns:a16="http://schemas.microsoft.com/office/drawing/2014/main" id="{3A02009F-3D34-D592-A7DD-087BFCC9BBC9}"/>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2" name="Plus Sign 11">
                <a:extLst>
                  <a:ext uri="{FF2B5EF4-FFF2-40B4-BE49-F238E27FC236}">
                    <a16:creationId xmlns:a16="http://schemas.microsoft.com/office/drawing/2014/main" id="{ADE645D1-A5E9-6279-054C-3D51FE57F7D6}"/>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Circle: Hollow 12">
                <a:extLst>
                  <a:ext uri="{FF2B5EF4-FFF2-40B4-BE49-F238E27FC236}">
                    <a16:creationId xmlns:a16="http://schemas.microsoft.com/office/drawing/2014/main" id="{737BE315-09D7-C121-30F8-C01AB37264F0}"/>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8689652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Fonction de gestion de l'information </a:t>
            </a:r>
          </a:p>
        </p:txBody>
      </p:sp>
      <p:sp>
        <p:nvSpPr>
          <p:cNvPr id="16" name="TextBox 15">
            <a:extLst>
              <a:ext uri="{FF2B5EF4-FFF2-40B4-BE49-F238E27FC236}">
                <a16:creationId xmlns:a16="http://schemas.microsoft.com/office/drawing/2014/main" id="{4CCD32F2-0C71-2805-669C-9F97C36CF00C}"/>
              </a:ext>
            </a:extLst>
          </p:cNvPr>
          <p:cNvSpPr txBox="1"/>
          <p:nvPr/>
        </p:nvSpPr>
        <p:spPr>
          <a:xfrm>
            <a:off x="6407704" y="2402389"/>
            <a:ext cx="4363298" cy="2862322"/>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PRINCIPALES RESPONSABILITÉS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Documentation des cas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Stockage des informations et des dossiers de gestion des cas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Mettre à jour la base de données de gestion des cas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Respecter les protocoles de protection des données</a:t>
            </a:r>
            <a:endParaRPr lang="en-BE" sz="2000" b="0" i="0" u="none" strike="noStrike" dirty="0">
              <a:effectLst/>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68FC11FD-A58A-B340-8591-ADF7970FE08D}"/>
              </a:ext>
            </a:extLst>
          </p:cNvPr>
          <p:cNvGrpSpPr/>
          <p:nvPr/>
        </p:nvGrpSpPr>
        <p:grpSpPr>
          <a:xfrm>
            <a:off x="1129157" y="1753127"/>
            <a:ext cx="3906712" cy="3770992"/>
            <a:chOff x="1129157" y="1753127"/>
            <a:chExt cx="3906712" cy="3770992"/>
          </a:xfrm>
        </p:grpSpPr>
        <p:sp>
          <p:nvSpPr>
            <p:cNvPr id="6" name="Oval 5">
              <a:extLst>
                <a:ext uri="{FF2B5EF4-FFF2-40B4-BE49-F238E27FC236}">
                  <a16:creationId xmlns:a16="http://schemas.microsoft.com/office/drawing/2014/main" id="{6BAD642F-8A8C-A52A-CC96-3951FB3369DD}"/>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7" name="Group 16">
              <a:extLst>
                <a:ext uri="{FF2B5EF4-FFF2-40B4-BE49-F238E27FC236}">
                  <a16:creationId xmlns:a16="http://schemas.microsoft.com/office/drawing/2014/main" id="{AF31416A-7D4F-A4F8-241C-3FE42B5C08E9}"/>
                </a:ext>
              </a:extLst>
            </p:cNvPr>
            <p:cNvGrpSpPr/>
            <p:nvPr/>
          </p:nvGrpSpPr>
          <p:grpSpPr>
            <a:xfrm>
              <a:off x="2185581" y="2658593"/>
              <a:ext cx="1722540" cy="1990169"/>
              <a:chOff x="8021849" y="3622964"/>
              <a:chExt cx="932930" cy="1088645"/>
            </a:xfrm>
          </p:grpSpPr>
          <p:sp>
            <p:nvSpPr>
              <p:cNvPr id="18" name="Flowchart: Card 17">
                <a:extLst>
                  <a:ext uri="{FF2B5EF4-FFF2-40B4-BE49-F238E27FC236}">
                    <a16:creationId xmlns:a16="http://schemas.microsoft.com/office/drawing/2014/main" id="{8774D138-679D-2571-4288-6F994385F43D}"/>
                  </a:ext>
                </a:extLst>
              </p:cNvPr>
              <p:cNvSpPr/>
              <p:nvPr/>
            </p:nvSpPr>
            <p:spPr>
              <a:xfrm>
                <a:off x="8192676" y="3819749"/>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Flowchart: Card 18">
                <a:extLst>
                  <a:ext uri="{FF2B5EF4-FFF2-40B4-BE49-F238E27FC236}">
                    <a16:creationId xmlns:a16="http://schemas.microsoft.com/office/drawing/2014/main" id="{83476B39-34CF-2F16-79C1-641F341067F2}"/>
                  </a:ext>
                </a:extLst>
              </p:cNvPr>
              <p:cNvSpPr/>
              <p:nvPr/>
            </p:nvSpPr>
            <p:spPr>
              <a:xfrm>
                <a:off x="8109763" y="3716795"/>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Flowchart: Card 19">
                <a:extLst>
                  <a:ext uri="{FF2B5EF4-FFF2-40B4-BE49-F238E27FC236}">
                    <a16:creationId xmlns:a16="http://schemas.microsoft.com/office/drawing/2014/main" id="{79A5EAE7-8FA7-4573-5ADE-C52F6E8DD3F6}"/>
                  </a:ext>
                </a:extLst>
              </p:cNvPr>
              <p:cNvSpPr/>
              <p:nvPr/>
            </p:nvSpPr>
            <p:spPr>
              <a:xfrm>
                <a:off x="8021849" y="3622964"/>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Circle: Hollow 20">
                <a:extLst>
                  <a:ext uri="{FF2B5EF4-FFF2-40B4-BE49-F238E27FC236}">
                    <a16:creationId xmlns:a16="http://schemas.microsoft.com/office/drawing/2014/main" id="{2D2605B6-935E-6777-A4F8-2DB058237CA3}"/>
                  </a:ext>
                </a:extLst>
              </p:cNvPr>
              <p:cNvSpPr/>
              <p:nvPr/>
            </p:nvSpPr>
            <p:spPr>
              <a:xfrm>
                <a:off x="8158745" y="3843931"/>
                <a:ext cx="469221" cy="469221"/>
              </a:xfrm>
              <a:prstGeom prst="donut">
                <a:avLst>
                  <a:gd name="adj" fmla="val 321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33885554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Single Corner Snipped 62">
            <a:extLst>
              <a:ext uri="{FF2B5EF4-FFF2-40B4-BE49-F238E27FC236}">
                <a16:creationId xmlns:a16="http://schemas.microsoft.com/office/drawing/2014/main" id="{B9D93A26-49AF-9C15-1E50-0FC65FC0DB5C}"/>
              </a:ext>
            </a:extLst>
          </p:cNvPr>
          <p:cNvSpPr/>
          <p:nvPr/>
        </p:nvSpPr>
        <p:spPr>
          <a:xfrm>
            <a:off x="1149067" y="2496911"/>
            <a:ext cx="2425277" cy="3092799"/>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1C9AC2D-5C3E-9A08-C475-4FB0A8A55821}"/>
              </a:ext>
            </a:extLst>
          </p:cNvPr>
          <p:cNvSpPr>
            <a:spLocks noGrp="1"/>
          </p:cNvSpPr>
          <p:nvPr>
            <p:ph type="title"/>
          </p:nvPr>
        </p:nvSpPr>
        <p:spPr>
          <a:xfrm>
            <a:off x="838200" y="120516"/>
            <a:ext cx="9690844" cy="806171"/>
          </a:xfrm>
        </p:spPr>
        <p:txBody>
          <a:bodyPr>
            <a:normAutofit fontScale="90000"/>
          </a:bodyPr>
          <a:lstStyle/>
          <a:p>
            <a:r>
              <a:rPr lang="en-CA" dirty="0"/>
              <a:t>Liste de choses à faire pour un </a:t>
            </a:r>
            <a:r>
              <a:rPr lang="en-CA" dirty="0" err="1"/>
              <a:t>gestionnaire</a:t>
            </a:r>
            <a:r>
              <a:rPr lang="en-CA" dirty="0"/>
              <a:t> de </a:t>
            </a:r>
            <a:r>
              <a:rPr lang="en-CA" dirty="0" err="1"/>
              <a:t>cas</a:t>
            </a:r>
            <a:endParaRPr lang="en-BE" dirty="0"/>
          </a:p>
        </p:txBody>
      </p:sp>
      <p:grpSp>
        <p:nvGrpSpPr>
          <p:cNvPr id="10" name="Group 9">
            <a:extLst>
              <a:ext uri="{FF2B5EF4-FFF2-40B4-BE49-F238E27FC236}">
                <a16:creationId xmlns:a16="http://schemas.microsoft.com/office/drawing/2014/main" id="{1EFAACF3-183D-72A3-BB7E-83185132D4DE}"/>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585811C2-B171-5B6E-D167-26233C0D391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EC21E301-EF10-980E-A6E0-C2D33CBD67D8}"/>
                </a:ext>
              </a:extLst>
            </p:cNvPr>
            <p:cNvGrpSpPr/>
            <p:nvPr/>
          </p:nvGrpSpPr>
          <p:grpSpPr>
            <a:xfrm>
              <a:off x="10621771" y="762700"/>
              <a:ext cx="562136" cy="634675"/>
              <a:chOff x="760175" y="830142"/>
              <a:chExt cx="867619" cy="979579"/>
            </a:xfrm>
          </p:grpSpPr>
          <p:sp>
            <p:nvSpPr>
              <p:cNvPr id="41" name="Rectangle 40">
                <a:extLst>
                  <a:ext uri="{FF2B5EF4-FFF2-40B4-BE49-F238E27FC236}">
                    <a16:creationId xmlns:a16="http://schemas.microsoft.com/office/drawing/2014/main" id="{33B29EF9-6C2E-5FFD-4E92-DE563C4EA4F4}"/>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34-35</a:t>
                </a:r>
              </a:p>
            </p:txBody>
          </p:sp>
          <p:sp>
            <p:nvSpPr>
              <p:cNvPr id="42" name="Rectangle 41">
                <a:extLst>
                  <a:ext uri="{FF2B5EF4-FFF2-40B4-BE49-F238E27FC236}">
                    <a16:creationId xmlns:a16="http://schemas.microsoft.com/office/drawing/2014/main" id="{DB103172-B458-796F-7BD4-4BDB1175BD5C}"/>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F0A8EEA8-6D9E-2AC6-97E6-D03C038168AD}"/>
                </a:ext>
              </a:extLst>
            </p:cNvPr>
            <p:cNvGrpSpPr/>
            <p:nvPr/>
          </p:nvGrpSpPr>
          <p:grpSpPr>
            <a:xfrm>
              <a:off x="11325415" y="762701"/>
              <a:ext cx="182192" cy="634674"/>
              <a:chOff x="2121762" y="2323619"/>
              <a:chExt cx="200378" cy="825210"/>
            </a:xfrm>
          </p:grpSpPr>
          <p:sp>
            <p:nvSpPr>
              <p:cNvPr id="39" name="Isosceles Triangle 38">
                <a:extLst>
                  <a:ext uri="{FF2B5EF4-FFF2-40B4-BE49-F238E27FC236}">
                    <a16:creationId xmlns:a16="http://schemas.microsoft.com/office/drawing/2014/main" id="{25843328-EE05-01F4-3955-1F3A1077515F}"/>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Rectangle 39">
                <a:extLst>
                  <a:ext uri="{FF2B5EF4-FFF2-40B4-BE49-F238E27FC236}">
                    <a16:creationId xmlns:a16="http://schemas.microsoft.com/office/drawing/2014/main" id="{CA5FA80A-B83B-A06A-BB79-DA73D181701C}"/>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65" name="Rectangle 64">
            <a:extLst>
              <a:ext uri="{FF2B5EF4-FFF2-40B4-BE49-F238E27FC236}">
                <a16:creationId xmlns:a16="http://schemas.microsoft.com/office/drawing/2014/main" id="{3017AAD3-9C59-7D57-E36C-F0C1250A2ABF}"/>
              </a:ext>
            </a:extLst>
          </p:cNvPr>
          <p:cNvSpPr/>
          <p:nvPr/>
        </p:nvSpPr>
        <p:spPr>
          <a:xfrm>
            <a:off x="1508048" y="3529573"/>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Rectangle 65">
            <a:extLst>
              <a:ext uri="{FF2B5EF4-FFF2-40B4-BE49-F238E27FC236}">
                <a16:creationId xmlns:a16="http://schemas.microsoft.com/office/drawing/2014/main" id="{D122ECD3-4E43-A3EE-2CCC-FCA092657E53}"/>
              </a:ext>
            </a:extLst>
          </p:cNvPr>
          <p:cNvSpPr/>
          <p:nvPr/>
        </p:nvSpPr>
        <p:spPr>
          <a:xfrm>
            <a:off x="1508048" y="414412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7" name="Rectangle 66">
            <a:extLst>
              <a:ext uri="{FF2B5EF4-FFF2-40B4-BE49-F238E27FC236}">
                <a16:creationId xmlns:a16="http://schemas.microsoft.com/office/drawing/2014/main" id="{C44AE397-2A96-E7EC-AA97-F4ED1CAB25BC}"/>
              </a:ext>
            </a:extLst>
          </p:cNvPr>
          <p:cNvSpPr/>
          <p:nvPr/>
        </p:nvSpPr>
        <p:spPr>
          <a:xfrm>
            <a:off x="1508048" y="4781541"/>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69" name="Straight Connector 68">
            <a:extLst>
              <a:ext uri="{FF2B5EF4-FFF2-40B4-BE49-F238E27FC236}">
                <a16:creationId xmlns:a16="http://schemas.microsoft.com/office/drawing/2014/main" id="{AF8616F2-230A-1731-8EA1-09414827C4E7}"/>
              </a:ext>
            </a:extLst>
          </p:cNvPr>
          <p:cNvCxnSpPr>
            <a:cxnSpLocks/>
          </p:cNvCxnSpPr>
          <p:nvPr/>
        </p:nvCxnSpPr>
        <p:spPr>
          <a:xfrm>
            <a:off x="2156023" y="3757778"/>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41C112EA-40BF-0A1F-D703-519D1AE2B7D7}"/>
              </a:ext>
            </a:extLst>
          </p:cNvPr>
          <p:cNvCxnSpPr>
            <a:cxnSpLocks/>
          </p:cNvCxnSpPr>
          <p:nvPr/>
        </p:nvCxnSpPr>
        <p:spPr>
          <a:xfrm>
            <a:off x="2156023" y="4384080"/>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CEE36E5-78C3-C9EC-0BE0-DFF3DE15C2DB}"/>
              </a:ext>
            </a:extLst>
          </p:cNvPr>
          <p:cNvCxnSpPr>
            <a:cxnSpLocks/>
          </p:cNvCxnSpPr>
          <p:nvPr/>
        </p:nvCxnSpPr>
        <p:spPr>
          <a:xfrm>
            <a:off x="2156023" y="4997856"/>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44EB0704-58FB-0906-23B5-4A26DF45CAB9}"/>
              </a:ext>
            </a:extLst>
          </p:cNvPr>
          <p:cNvSpPr/>
          <p:nvPr/>
        </p:nvSpPr>
        <p:spPr>
          <a:xfrm>
            <a:off x="1508048" y="291495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75" name="Straight Connector 74">
            <a:extLst>
              <a:ext uri="{FF2B5EF4-FFF2-40B4-BE49-F238E27FC236}">
                <a16:creationId xmlns:a16="http://schemas.microsoft.com/office/drawing/2014/main" id="{D326E4B1-A8E1-4782-4FED-48979D751394}"/>
              </a:ext>
            </a:extLst>
          </p:cNvPr>
          <p:cNvCxnSpPr>
            <a:cxnSpLocks/>
          </p:cNvCxnSpPr>
          <p:nvPr/>
        </p:nvCxnSpPr>
        <p:spPr>
          <a:xfrm>
            <a:off x="2156023" y="3143161"/>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4433E486-C391-899D-FEF2-0B9D34E6C455}"/>
              </a:ext>
            </a:extLst>
          </p:cNvPr>
          <p:cNvGrpSpPr/>
          <p:nvPr/>
        </p:nvGrpSpPr>
        <p:grpSpPr>
          <a:xfrm>
            <a:off x="633262" y="2096472"/>
            <a:ext cx="1245924" cy="1202640"/>
            <a:chOff x="1129157" y="1753127"/>
            <a:chExt cx="3906712" cy="3770992"/>
          </a:xfrm>
        </p:grpSpPr>
        <p:sp>
          <p:nvSpPr>
            <p:cNvPr id="54" name="Oval 53">
              <a:extLst>
                <a:ext uri="{FF2B5EF4-FFF2-40B4-BE49-F238E27FC236}">
                  <a16:creationId xmlns:a16="http://schemas.microsoft.com/office/drawing/2014/main" id="{D681FDE7-CB69-4E03-582D-12C8DAE29269}"/>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55" name="Group 54">
              <a:extLst>
                <a:ext uri="{FF2B5EF4-FFF2-40B4-BE49-F238E27FC236}">
                  <a16:creationId xmlns:a16="http://schemas.microsoft.com/office/drawing/2014/main" id="{817597D1-B5A6-98A1-35A0-C908A8B83E42}"/>
                </a:ext>
              </a:extLst>
            </p:cNvPr>
            <p:cNvGrpSpPr/>
            <p:nvPr/>
          </p:nvGrpSpPr>
          <p:grpSpPr>
            <a:xfrm>
              <a:off x="1822940" y="2537325"/>
              <a:ext cx="2217709" cy="1979516"/>
              <a:chOff x="6770748" y="1158240"/>
              <a:chExt cx="1274726" cy="1121318"/>
            </a:xfrm>
            <a:solidFill>
              <a:schemeClr val="accent5"/>
            </a:solidFill>
          </p:grpSpPr>
          <p:grpSp>
            <p:nvGrpSpPr>
              <p:cNvPr id="56" name="Group 55">
                <a:extLst>
                  <a:ext uri="{FF2B5EF4-FFF2-40B4-BE49-F238E27FC236}">
                    <a16:creationId xmlns:a16="http://schemas.microsoft.com/office/drawing/2014/main" id="{D60AC528-C812-8A57-6461-15FD0E0DFFD3}"/>
                  </a:ext>
                </a:extLst>
              </p:cNvPr>
              <p:cNvGrpSpPr/>
              <p:nvPr/>
            </p:nvGrpSpPr>
            <p:grpSpPr>
              <a:xfrm rot="5400000">
                <a:off x="7128520" y="1362604"/>
                <a:ext cx="559182" cy="1274726"/>
                <a:chOff x="8619006" y="1366612"/>
                <a:chExt cx="416505" cy="949476"/>
              </a:xfrm>
              <a:grpFill/>
            </p:grpSpPr>
            <p:sp>
              <p:nvSpPr>
                <p:cNvPr id="58" name="Rectangle: Rounded Corners 57">
                  <a:extLst>
                    <a:ext uri="{FF2B5EF4-FFF2-40B4-BE49-F238E27FC236}">
                      <a16:creationId xmlns:a16="http://schemas.microsoft.com/office/drawing/2014/main" id="{2044DC51-903E-BBB6-5FA6-6FD601D51877}"/>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Rectangle: Rounded Corners 58">
                  <a:extLst>
                    <a:ext uri="{FF2B5EF4-FFF2-40B4-BE49-F238E27FC236}">
                      <a16:creationId xmlns:a16="http://schemas.microsoft.com/office/drawing/2014/main" id="{82730F92-1BB0-9F1A-6836-F77D85D2E912}"/>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Rectangle: Rounded Corners 59">
                  <a:extLst>
                    <a:ext uri="{FF2B5EF4-FFF2-40B4-BE49-F238E27FC236}">
                      <a16:creationId xmlns:a16="http://schemas.microsoft.com/office/drawing/2014/main" id="{E6F570B6-B9AD-54E0-36BF-33171778D263}"/>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Flowchart: Manual Input 60">
                  <a:extLst>
                    <a:ext uri="{FF2B5EF4-FFF2-40B4-BE49-F238E27FC236}">
                      <a16:creationId xmlns:a16="http://schemas.microsoft.com/office/drawing/2014/main" id="{34F368A6-8278-2161-1274-D1EC96023640}"/>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Rectangle 61">
                  <a:extLst>
                    <a:ext uri="{FF2B5EF4-FFF2-40B4-BE49-F238E27FC236}">
                      <a16:creationId xmlns:a16="http://schemas.microsoft.com/office/drawing/2014/main" id="{1527AA04-306A-E848-9E3D-6C4527B3266B}"/>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7" name="Circle: Hollow 56">
                <a:extLst>
                  <a:ext uri="{FF2B5EF4-FFF2-40B4-BE49-F238E27FC236}">
                    <a16:creationId xmlns:a16="http://schemas.microsoft.com/office/drawing/2014/main" id="{87C61E90-BD5F-2AA4-2051-39249F4D0277}"/>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76" name="Rectangle: Single Corner Snipped 75">
            <a:extLst>
              <a:ext uri="{FF2B5EF4-FFF2-40B4-BE49-F238E27FC236}">
                <a16:creationId xmlns:a16="http://schemas.microsoft.com/office/drawing/2014/main" id="{F978E7B7-79B7-8022-BD25-4E0EB798D5B3}"/>
              </a:ext>
            </a:extLst>
          </p:cNvPr>
          <p:cNvSpPr/>
          <p:nvPr/>
        </p:nvSpPr>
        <p:spPr>
          <a:xfrm>
            <a:off x="4643829" y="2496911"/>
            <a:ext cx="2425277" cy="3092799"/>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7" name="Rectangle 76">
            <a:extLst>
              <a:ext uri="{FF2B5EF4-FFF2-40B4-BE49-F238E27FC236}">
                <a16:creationId xmlns:a16="http://schemas.microsoft.com/office/drawing/2014/main" id="{F407B23B-B9E9-E8AD-004F-752DF5434F26}"/>
              </a:ext>
            </a:extLst>
          </p:cNvPr>
          <p:cNvSpPr/>
          <p:nvPr/>
        </p:nvSpPr>
        <p:spPr>
          <a:xfrm>
            <a:off x="5002810" y="3529573"/>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8" name="Rectangle 77">
            <a:extLst>
              <a:ext uri="{FF2B5EF4-FFF2-40B4-BE49-F238E27FC236}">
                <a16:creationId xmlns:a16="http://schemas.microsoft.com/office/drawing/2014/main" id="{0848B47D-C6C5-20D4-03BD-47327728BDBC}"/>
              </a:ext>
            </a:extLst>
          </p:cNvPr>
          <p:cNvSpPr/>
          <p:nvPr/>
        </p:nvSpPr>
        <p:spPr>
          <a:xfrm>
            <a:off x="5002810" y="414412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9" name="Rectangle 78">
            <a:extLst>
              <a:ext uri="{FF2B5EF4-FFF2-40B4-BE49-F238E27FC236}">
                <a16:creationId xmlns:a16="http://schemas.microsoft.com/office/drawing/2014/main" id="{043A13F1-4766-8298-CEEF-ACB8D0FBD7A9}"/>
              </a:ext>
            </a:extLst>
          </p:cNvPr>
          <p:cNvSpPr/>
          <p:nvPr/>
        </p:nvSpPr>
        <p:spPr>
          <a:xfrm>
            <a:off x="5002810" y="4781541"/>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80" name="Straight Connector 79">
            <a:extLst>
              <a:ext uri="{FF2B5EF4-FFF2-40B4-BE49-F238E27FC236}">
                <a16:creationId xmlns:a16="http://schemas.microsoft.com/office/drawing/2014/main" id="{B86F51F1-6F8A-E369-9309-63A3F870A14E}"/>
              </a:ext>
            </a:extLst>
          </p:cNvPr>
          <p:cNvCxnSpPr>
            <a:cxnSpLocks/>
          </p:cNvCxnSpPr>
          <p:nvPr/>
        </p:nvCxnSpPr>
        <p:spPr>
          <a:xfrm>
            <a:off x="5650785" y="3757778"/>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FD403D5A-77FF-E6D1-C04B-05598E59EA15}"/>
              </a:ext>
            </a:extLst>
          </p:cNvPr>
          <p:cNvCxnSpPr>
            <a:cxnSpLocks/>
          </p:cNvCxnSpPr>
          <p:nvPr/>
        </p:nvCxnSpPr>
        <p:spPr>
          <a:xfrm>
            <a:off x="5650785" y="4384080"/>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A857C52-3097-8C79-A3BF-043D96860CB2}"/>
              </a:ext>
            </a:extLst>
          </p:cNvPr>
          <p:cNvCxnSpPr>
            <a:cxnSpLocks/>
          </p:cNvCxnSpPr>
          <p:nvPr/>
        </p:nvCxnSpPr>
        <p:spPr>
          <a:xfrm>
            <a:off x="5650785" y="4997856"/>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83" name="Rectangle 82">
            <a:extLst>
              <a:ext uri="{FF2B5EF4-FFF2-40B4-BE49-F238E27FC236}">
                <a16:creationId xmlns:a16="http://schemas.microsoft.com/office/drawing/2014/main" id="{53F6550A-EED9-EE8F-D837-28B276190483}"/>
              </a:ext>
            </a:extLst>
          </p:cNvPr>
          <p:cNvSpPr/>
          <p:nvPr/>
        </p:nvSpPr>
        <p:spPr>
          <a:xfrm>
            <a:off x="5002810" y="291495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84" name="Straight Connector 83">
            <a:extLst>
              <a:ext uri="{FF2B5EF4-FFF2-40B4-BE49-F238E27FC236}">
                <a16:creationId xmlns:a16="http://schemas.microsoft.com/office/drawing/2014/main" id="{E5EC62B6-E9B6-45DF-3E19-A2ED530DF43B}"/>
              </a:ext>
            </a:extLst>
          </p:cNvPr>
          <p:cNvCxnSpPr>
            <a:cxnSpLocks/>
          </p:cNvCxnSpPr>
          <p:nvPr/>
        </p:nvCxnSpPr>
        <p:spPr>
          <a:xfrm>
            <a:off x="5650785" y="3143161"/>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95" name="Rectangle: Single Corner Snipped 94">
            <a:extLst>
              <a:ext uri="{FF2B5EF4-FFF2-40B4-BE49-F238E27FC236}">
                <a16:creationId xmlns:a16="http://schemas.microsoft.com/office/drawing/2014/main" id="{0BCAD3CA-6EE6-8C19-26A9-A4B3DC9990BF}"/>
              </a:ext>
            </a:extLst>
          </p:cNvPr>
          <p:cNvSpPr/>
          <p:nvPr/>
        </p:nvSpPr>
        <p:spPr>
          <a:xfrm>
            <a:off x="8103767" y="2496911"/>
            <a:ext cx="2425277" cy="3092799"/>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6" name="Rectangle 95">
            <a:extLst>
              <a:ext uri="{FF2B5EF4-FFF2-40B4-BE49-F238E27FC236}">
                <a16:creationId xmlns:a16="http://schemas.microsoft.com/office/drawing/2014/main" id="{8FFC2468-C463-3553-3EA1-CEB7798289A9}"/>
              </a:ext>
            </a:extLst>
          </p:cNvPr>
          <p:cNvSpPr/>
          <p:nvPr/>
        </p:nvSpPr>
        <p:spPr>
          <a:xfrm>
            <a:off x="8462748" y="3529573"/>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7" name="Rectangle 96">
            <a:extLst>
              <a:ext uri="{FF2B5EF4-FFF2-40B4-BE49-F238E27FC236}">
                <a16:creationId xmlns:a16="http://schemas.microsoft.com/office/drawing/2014/main" id="{777C9B4D-53BD-FCC2-38D1-8C58367A89F4}"/>
              </a:ext>
            </a:extLst>
          </p:cNvPr>
          <p:cNvSpPr/>
          <p:nvPr/>
        </p:nvSpPr>
        <p:spPr>
          <a:xfrm>
            <a:off x="8462748" y="414412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8" name="Rectangle 97">
            <a:extLst>
              <a:ext uri="{FF2B5EF4-FFF2-40B4-BE49-F238E27FC236}">
                <a16:creationId xmlns:a16="http://schemas.microsoft.com/office/drawing/2014/main" id="{DC809665-F7DD-82F3-F705-DE1739AAC018}"/>
              </a:ext>
            </a:extLst>
          </p:cNvPr>
          <p:cNvSpPr/>
          <p:nvPr/>
        </p:nvSpPr>
        <p:spPr>
          <a:xfrm>
            <a:off x="8462748" y="4781541"/>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99" name="Straight Connector 98">
            <a:extLst>
              <a:ext uri="{FF2B5EF4-FFF2-40B4-BE49-F238E27FC236}">
                <a16:creationId xmlns:a16="http://schemas.microsoft.com/office/drawing/2014/main" id="{2514D10F-C6B0-9C1F-0760-0E34B559FA40}"/>
              </a:ext>
            </a:extLst>
          </p:cNvPr>
          <p:cNvCxnSpPr>
            <a:cxnSpLocks/>
          </p:cNvCxnSpPr>
          <p:nvPr/>
        </p:nvCxnSpPr>
        <p:spPr>
          <a:xfrm>
            <a:off x="9110723" y="3757778"/>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E4EC441D-FB34-AA2F-2133-ABF93FFDB946}"/>
              </a:ext>
            </a:extLst>
          </p:cNvPr>
          <p:cNvCxnSpPr>
            <a:cxnSpLocks/>
          </p:cNvCxnSpPr>
          <p:nvPr/>
        </p:nvCxnSpPr>
        <p:spPr>
          <a:xfrm>
            <a:off x="9110723" y="4384080"/>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093EC47-C78F-D4F3-F536-E4F7AE13366A}"/>
              </a:ext>
            </a:extLst>
          </p:cNvPr>
          <p:cNvCxnSpPr>
            <a:cxnSpLocks/>
          </p:cNvCxnSpPr>
          <p:nvPr/>
        </p:nvCxnSpPr>
        <p:spPr>
          <a:xfrm>
            <a:off x="9110723" y="4997856"/>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02" name="Rectangle 101">
            <a:extLst>
              <a:ext uri="{FF2B5EF4-FFF2-40B4-BE49-F238E27FC236}">
                <a16:creationId xmlns:a16="http://schemas.microsoft.com/office/drawing/2014/main" id="{EB0C494F-8CC7-58AC-7105-BE462616E9F9}"/>
              </a:ext>
            </a:extLst>
          </p:cNvPr>
          <p:cNvSpPr/>
          <p:nvPr/>
        </p:nvSpPr>
        <p:spPr>
          <a:xfrm>
            <a:off x="8462748" y="291495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103" name="Straight Connector 102">
            <a:extLst>
              <a:ext uri="{FF2B5EF4-FFF2-40B4-BE49-F238E27FC236}">
                <a16:creationId xmlns:a16="http://schemas.microsoft.com/office/drawing/2014/main" id="{AFC16DC3-1CF5-3A7C-E342-071B62E9BBF6}"/>
              </a:ext>
            </a:extLst>
          </p:cNvPr>
          <p:cNvCxnSpPr>
            <a:cxnSpLocks/>
          </p:cNvCxnSpPr>
          <p:nvPr/>
        </p:nvCxnSpPr>
        <p:spPr>
          <a:xfrm>
            <a:off x="9110723" y="3143161"/>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15" name="Group 114">
            <a:extLst>
              <a:ext uri="{FF2B5EF4-FFF2-40B4-BE49-F238E27FC236}">
                <a16:creationId xmlns:a16="http://schemas.microsoft.com/office/drawing/2014/main" id="{99E6A759-0A2C-6099-6360-14D703E4D215}"/>
              </a:ext>
            </a:extLst>
          </p:cNvPr>
          <p:cNvGrpSpPr/>
          <p:nvPr/>
        </p:nvGrpSpPr>
        <p:grpSpPr>
          <a:xfrm>
            <a:off x="4136803" y="2107056"/>
            <a:ext cx="1222764" cy="1180285"/>
            <a:chOff x="1129157" y="1753127"/>
            <a:chExt cx="3906712" cy="3770992"/>
          </a:xfrm>
        </p:grpSpPr>
        <p:sp>
          <p:nvSpPr>
            <p:cNvPr id="116" name="Oval 115">
              <a:extLst>
                <a:ext uri="{FF2B5EF4-FFF2-40B4-BE49-F238E27FC236}">
                  <a16:creationId xmlns:a16="http://schemas.microsoft.com/office/drawing/2014/main" id="{7F6C5C35-8BBB-A49B-08A2-9D4EE676603C}"/>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17" name="Group 116">
              <a:extLst>
                <a:ext uri="{FF2B5EF4-FFF2-40B4-BE49-F238E27FC236}">
                  <a16:creationId xmlns:a16="http://schemas.microsoft.com/office/drawing/2014/main" id="{52F31EBC-7249-FA7A-AF98-7F4EEAC5BE74}"/>
                </a:ext>
              </a:extLst>
            </p:cNvPr>
            <p:cNvGrpSpPr/>
            <p:nvPr/>
          </p:nvGrpSpPr>
          <p:grpSpPr>
            <a:xfrm>
              <a:off x="2055607" y="2658593"/>
              <a:ext cx="2053811" cy="2135270"/>
              <a:chOff x="7892902" y="1235921"/>
              <a:chExt cx="1061882" cy="1131157"/>
            </a:xfrm>
            <a:solidFill>
              <a:schemeClr val="accent5"/>
            </a:solidFill>
          </p:grpSpPr>
          <p:sp>
            <p:nvSpPr>
              <p:cNvPr id="118" name="Arrow: Down 117">
                <a:extLst>
                  <a:ext uri="{FF2B5EF4-FFF2-40B4-BE49-F238E27FC236}">
                    <a16:creationId xmlns:a16="http://schemas.microsoft.com/office/drawing/2014/main" id="{5DFCE289-E77B-BD5C-E14F-65D56A9914CA}"/>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9" name="Arrow: Bent 118">
                <a:extLst>
                  <a:ext uri="{FF2B5EF4-FFF2-40B4-BE49-F238E27FC236}">
                    <a16:creationId xmlns:a16="http://schemas.microsoft.com/office/drawing/2014/main" id="{C2787426-110D-32E3-50F4-D802FB14CD51}"/>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20" name="Arrow: Bent 119">
                <a:extLst>
                  <a:ext uri="{FF2B5EF4-FFF2-40B4-BE49-F238E27FC236}">
                    <a16:creationId xmlns:a16="http://schemas.microsoft.com/office/drawing/2014/main" id="{AD029EDA-9C3F-A7F8-EA8E-89AC296B5132}"/>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21" name="Plus Sign 120">
                <a:extLst>
                  <a:ext uri="{FF2B5EF4-FFF2-40B4-BE49-F238E27FC236}">
                    <a16:creationId xmlns:a16="http://schemas.microsoft.com/office/drawing/2014/main" id="{5413A679-8919-1227-5504-7DD9156B2166}"/>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2" name="Circle: Hollow 121">
                <a:extLst>
                  <a:ext uri="{FF2B5EF4-FFF2-40B4-BE49-F238E27FC236}">
                    <a16:creationId xmlns:a16="http://schemas.microsoft.com/office/drawing/2014/main" id="{D273C7EE-7B6C-E488-A5FF-33EF9717010B}"/>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124" name="Oval 123">
            <a:extLst>
              <a:ext uri="{FF2B5EF4-FFF2-40B4-BE49-F238E27FC236}">
                <a16:creationId xmlns:a16="http://schemas.microsoft.com/office/drawing/2014/main" id="{71A31323-91B4-2899-FA45-722BB51B4921}"/>
              </a:ext>
            </a:extLst>
          </p:cNvPr>
          <p:cNvSpPr/>
          <p:nvPr/>
        </p:nvSpPr>
        <p:spPr>
          <a:xfrm>
            <a:off x="7599541" y="2107056"/>
            <a:ext cx="1222764" cy="1180285"/>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25" name="Group 124">
            <a:extLst>
              <a:ext uri="{FF2B5EF4-FFF2-40B4-BE49-F238E27FC236}">
                <a16:creationId xmlns:a16="http://schemas.microsoft.com/office/drawing/2014/main" id="{DFEF1B4E-2B74-3070-7DB1-E79267778287}"/>
              </a:ext>
            </a:extLst>
          </p:cNvPr>
          <p:cNvGrpSpPr/>
          <p:nvPr/>
        </p:nvGrpSpPr>
        <p:grpSpPr>
          <a:xfrm>
            <a:off x="7882782" y="2390457"/>
            <a:ext cx="608751" cy="703331"/>
            <a:chOff x="8021849" y="3622964"/>
            <a:chExt cx="932930" cy="1088645"/>
          </a:xfrm>
        </p:grpSpPr>
        <p:sp>
          <p:nvSpPr>
            <p:cNvPr id="126" name="Flowchart: Card 125">
              <a:extLst>
                <a:ext uri="{FF2B5EF4-FFF2-40B4-BE49-F238E27FC236}">
                  <a16:creationId xmlns:a16="http://schemas.microsoft.com/office/drawing/2014/main" id="{F42AA229-3571-B061-31DD-FC656EED9013}"/>
                </a:ext>
              </a:extLst>
            </p:cNvPr>
            <p:cNvSpPr/>
            <p:nvPr/>
          </p:nvSpPr>
          <p:spPr>
            <a:xfrm>
              <a:off x="8192676" y="3819749"/>
              <a:ext cx="762103" cy="891860"/>
            </a:xfrm>
            <a:prstGeom prst="flowChartPunchedCard">
              <a:avLst/>
            </a:prstGeom>
            <a:solidFill>
              <a:schemeClr val="accent5"/>
            </a:solid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7" name="Flowchart: Card 126">
              <a:extLst>
                <a:ext uri="{FF2B5EF4-FFF2-40B4-BE49-F238E27FC236}">
                  <a16:creationId xmlns:a16="http://schemas.microsoft.com/office/drawing/2014/main" id="{FBB23216-5862-EDFF-A492-D6D7E6BEDC82}"/>
                </a:ext>
              </a:extLst>
            </p:cNvPr>
            <p:cNvSpPr/>
            <p:nvPr/>
          </p:nvSpPr>
          <p:spPr>
            <a:xfrm>
              <a:off x="8109763" y="3716795"/>
              <a:ext cx="762103" cy="891860"/>
            </a:xfrm>
            <a:prstGeom prst="flowChartPunchedCard">
              <a:avLst/>
            </a:prstGeom>
            <a:solidFill>
              <a:schemeClr val="accent5"/>
            </a:solid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8" name="Flowchart: Card 127">
              <a:extLst>
                <a:ext uri="{FF2B5EF4-FFF2-40B4-BE49-F238E27FC236}">
                  <a16:creationId xmlns:a16="http://schemas.microsoft.com/office/drawing/2014/main" id="{052E7DB1-7006-5DFA-89B1-2A3367D69AEA}"/>
                </a:ext>
              </a:extLst>
            </p:cNvPr>
            <p:cNvSpPr/>
            <p:nvPr/>
          </p:nvSpPr>
          <p:spPr>
            <a:xfrm>
              <a:off x="8021849" y="3622964"/>
              <a:ext cx="762103" cy="891860"/>
            </a:xfrm>
            <a:prstGeom prst="flowChartPunchedCard">
              <a:avLst/>
            </a:prstGeom>
            <a:solidFill>
              <a:schemeClr val="accent5"/>
            </a:solid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9" name="Circle: Hollow 128">
              <a:extLst>
                <a:ext uri="{FF2B5EF4-FFF2-40B4-BE49-F238E27FC236}">
                  <a16:creationId xmlns:a16="http://schemas.microsoft.com/office/drawing/2014/main" id="{72AE9B2A-DB33-2F27-07F9-6376E3897028}"/>
                </a:ext>
              </a:extLst>
            </p:cNvPr>
            <p:cNvSpPr/>
            <p:nvPr/>
          </p:nvSpPr>
          <p:spPr>
            <a:xfrm>
              <a:off x="8158745" y="3843931"/>
              <a:ext cx="469221" cy="469221"/>
            </a:xfrm>
            <a:prstGeom prst="donut">
              <a:avLst>
                <a:gd name="adj" fmla="val 321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130" name="Google Shape;114;p9">
            <a:extLst>
              <a:ext uri="{FF2B5EF4-FFF2-40B4-BE49-F238E27FC236}">
                <a16:creationId xmlns:a16="http://schemas.microsoft.com/office/drawing/2014/main" id="{54A00D72-6611-8F15-D48B-A6ACC1FE9C61}"/>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30 minutes  </a:t>
            </a:r>
            <a:endParaRPr b="1" dirty="0">
              <a:solidFill>
                <a:schemeClr val="accent5"/>
              </a:solidFill>
            </a:endParaRPr>
          </a:p>
        </p:txBody>
      </p:sp>
      <p:grpSp>
        <p:nvGrpSpPr>
          <p:cNvPr id="131" name="Group 130">
            <a:extLst>
              <a:ext uri="{FF2B5EF4-FFF2-40B4-BE49-F238E27FC236}">
                <a16:creationId xmlns:a16="http://schemas.microsoft.com/office/drawing/2014/main" id="{859E8A87-73F5-27CD-FA8D-DD2DDED3428C}"/>
              </a:ext>
            </a:extLst>
          </p:cNvPr>
          <p:cNvGrpSpPr/>
          <p:nvPr/>
        </p:nvGrpSpPr>
        <p:grpSpPr>
          <a:xfrm>
            <a:off x="357066" y="1224523"/>
            <a:ext cx="369332" cy="369332"/>
            <a:chOff x="6784825" y="4717805"/>
            <a:chExt cx="1170980" cy="1170980"/>
          </a:xfrm>
        </p:grpSpPr>
        <p:sp>
          <p:nvSpPr>
            <p:cNvPr id="132" name="Oval 131">
              <a:extLst>
                <a:ext uri="{FF2B5EF4-FFF2-40B4-BE49-F238E27FC236}">
                  <a16:creationId xmlns:a16="http://schemas.microsoft.com/office/drawing/2014/main" id="{981326C8-482D-B95C-0314-C3977513B98F}"/>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3" name="Oval 132">
              <a:extLst>
                <a:ext uri="{FF2B5EF4-FFF2-40B4-BE49-F238E27FC236}">
                  <a16:creationId xmlns:a16="http://schemas.microsoft.com/office/drawing/2014/main" id="{AF096642-09AD-7DCA-2E49-8B9DAD70A8F2}"/>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4" name="Rectangle 133">
              <a:extLst>
                <a:ext uri="{FF2B5EF4-FFF2-40B4-BE49-F238E27FC236}">
                  <a16:creationId xmlns:a16="http://schemas.microsoft.com/office/drawing/2014/main" id="{68C0A8F5-F94C-15C4-3DB9-4A90D11FF825}"/>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5" name="Rectangle 134">
              <a:extLst>
                <a:ext uri="{FF2B5EF4-FFF2-40B4-BE49-F238E27FC236}">
                  <a16:creationId xmlns:a16="http://schemas.microsoft.com/office/drawing/2014/main" id="{55E4BC5F-DD53-913E-96D9-6D5F3CE58AEF}"/>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2054470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17417E3E-9C47-2671-6FA1-B882D74542F7}"/>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31089825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A2E7A-1599-702C-7744-13458C9E3C4C}"/>
              </a:ext>
            </a:extLst>
          </p:cNvPr>
          <p:cNvSpPr>
            <a:spLocks noGrp="1"/>
          </p:cNvSpPr>
          <p:nvPr>
            <p:ph type="title"/>
          </p:nvPr>
        </p:nvSpPr>
        <p:spPr/>
        <p:txBody>
          <a:bodyPr/>
          <a:lstStyle/>
          <a:p>
            <a:r>
              <a:rPr lang="en-GB" dirty="0"/>
              <a:t>La gestion de cas est exigeante !</a:t>
            </a:r>
            <a:endParaRPr lang="en-BE" dirty="0"/>
          </a:p>
        </p:txBody>
      </p:sp>
      <p:sp>
        <p:nvSpPr>
          <p:cNvPr id="26" name="TextBox 25">
            <a:extLst>
              <a:ext uri="{FF2B5EF4-FFF2-40B4-BE49-F238E27FC236}">
                <a16:creationId xmlns:a16="http://schemas.microsoft.com/office/drawing/2014/main" id="{B17E918C-0877-0EB7-5F58-D7FA52D9C6F6}"/>
              </a:ext>
            </a:extLst>
          </p:cNvPr>
          <p:cNvSpPr txBox="1"/>
          <p:nvPr/>
        </p:nvSpPr>
        <p:spPr>
          <a:xfrm>
            <a:off x="986854" y="2240280"/>
            <a:ext cx="3909060" cy="341632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La gestion de cas est un travail très stimulant et exigeant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Les </a:t>
            </a:r>
            <a:r>
              <a:rPr lang="en-GB" sz="2400" dirty="0" err="1">
                <a:latin typeface="Arial" panose="020B0604020202020204" pitchFamily="34" charset="0"/>
                <a:cs typeface="Arial" panose="020B0604020202020204" pitchFamily="34" charset="0"/>
              </a:rPr>
              <a:t>gestionnaire</a:t>
            </a:r>
            <a:r>
              <a:rPr lang="en-GB" sz="2400" dirty="0">
                <a:latin typeface="Arial" panose="020B0604020202020204" pitchFamily="34" charset="0"/>
                <a:cs typeface="Arial" panose="020B0604020202020204" pitchFamily="34" charset="0"/>
              </a:rPr>
              <a:t> de </a:t>
            </a:r>
            <a:r>
              <a:rPr lang="en-GB" sz="2400" dirty="0" err="1">
                <a:latin typeface="Arial" panose="020B0604020202020204" pitchFamily="34" charset="0"/>
                <a:cs typeface="Arial" panose="020B0604020202020204" pitchFamily="34" charset="0"/>
              </a:rPr>
              <a:t>cas</a:t>
            </a:r>
            <a:r>
              <a:rPr lang="en-GB" sz="2400" dirty="0">
                <a:latin typeface="Arial" panose="020B0604020202020204" pitchFamily="34" charset="0"/>
                <a:cs typeface="Arial" panose="020B0604020202020204" pitchFamily="34" charset="0"/>
              </a:rPr>
              <a:t> doivent bénéficier du soutien de leurs superviseurs et recevoir de l'aide si nécessaire.</a:t>
            </a:r>
            <a:endParaRPr lang="en-BE" sz="2400" dirty="0">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2EA20230-6E0F-6274-0DA0-090C2C3684CC}"/>
              </a:ext>
            </a:extLst>
          </p:cNvPr>
          <p:cNvSpPr/>
          <p:nvPr/>
        </p:nvSpPr>
        <p:spPr>
          <a:xfrm>
            <a:off x="6127911" y="1777324"/>
            <a:ext cx="1189605" cy="118960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Teardrop 27">
            <a:extLst>
              <a:ext uri="{FF2B5EF4-FFF2-40B4-BE49-F238E27FC236}">
                <a16:creationId xmlns:a16="http://schemas.microsoft.com/office/drawing/2014/main" id="{FEFE610A-B64E-4A76-13DF-187C6A310F10}"/>
              </a:ext>
            </a:extLst>
          </p:cNvPr>
          <p:cNvSpPr/>
          <p:nvPr/>
        </p:nvSpPr>
        <p:spPr>
          <a:xfrm rot="20337901" flipH="1">
            <a:off x="7874572" y="2085897"/>
            <a:ext cx="3479228" cy="3354182"/>
          </a:xfrm>
          <a:prstGeom prst="teardrop">
            <a:avLst>
              <a:gd name="adj" fmla="val 8307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7" name="Group 56">
            <a:extLst>
              <a:ext uri="{FF2B5EF4-FFF2-40B4-BE49-F238E27FC236}">
                <a16:creationId xmlns:a16="http://schemas.microsoft.com/office/drawing/2014/main" id="{851AFD95-C08B-3997-3FCD-5C5078367A02}"/>
              </a:ext>
            </a:extLst>
          </p:cNvPr>
          <p:cNvGrpSpPr/>
          <p:nvPr/>
        </p:nvGrpSpPr>
        <p:grpSpPr>
          <a:xfrm rot="19071023">
            <a:off x="5723228" y="4030043"/>
            <a:ext cx="1329577" cy="581386"/>
            <a:chOff x="5619725" y="3365440"/>
            <a:chExt cx="1329577" cy="581386"/>
          </a:xfrm>
        </p:grpSpPr>
        <p:sp>
          <p:nvSpPr>
            <p:cNvPr id="34" name="Oval 33">
              <a:extLst>
                <a:ext uri="{FF2B5EF4-FFF2-40B4-BE49-F238E27FC236}">
                  <a16:creationId xmlns:a16="http://schemas.microsoft.com/office/drawing/2014/main" id="{3594BAD9-B2FD-56C7-6766-9E83AD0A9672}"/>
                </a:ext>
              </a:extLst>
            </p:cNvPr>
            <p:cNvSpPr/>
            <p:nvPr/>
          </p:nvSpPr>
          <p:spPr>
            <a:xfrm>
              <a:off x="5619725" y="3489587"/>
              <a:ext cx="457239" cy="457239"/>
            </a:xfrm>
            <a:prstGeom prst="ellipse">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Rectangle: Top Corners Rounded 34">
              <a:extLst>
                <a:ext uri="{FF2B5EF4-FFF2-40B4-BE49-F238E27FC236}">
                  <a16:creationId xmlns:a16="http://schemas.microsoft.com/office/drawing/2014/main" id="{83D9CAD7-7BFC-4E0C-D96A-3598B4BA8B07}"/>
                </a:ext>
              </a:extLst>
            </p:cNvPr>
            <p:cNvSpPr/>
            <p:nvPr/>
          </p:nvSpPr>
          <p:spPr>
            <a:xfrm rot="15019029">
              <a:off x="6352622" y="3120524"/>
              <a:ext cx="351763" cy="841596"/>
            </a:xfrm>
            <a:prstGeom prst="round2SameRect">
              <a:avLst>
                <a:gd name="adj1" fmla="val 50000"/>
                <a:gd name="adj2" fmla="val 0"/>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7" name="Rectangle: Top Corners Rounded 26">
            <a:extLst>
              <a:ext uri="{FF2B5EF4-FFF2-40B4-BE49-F238E27FC236}">
                <a16:creationId xmlns:a16="http://schemas.microsoft.com/office/drawing/2014/main" id="{6D50B882-A125-3E14-AA21-1A559D450932}"/>
              </a:ext>
            </a:extLst>
          </p:cNvPr>
          <p:cNvSpPr/>
          <p:nvPr/>
        </p:nvSpPr>
        <p:spPr>
          <a:xfrm>
            <a:off x="6481535" y="3113684"/>
            <a:ext cx="1077699" cy="2414575"/>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9" name="Group 58">
            <a:extLst>
              <a:ext uri="{FF2B5EF4-FFF2-40B4-BE49-F238E27FC236}">
                <a16:creationId xmlns:a16="http://schemas.microsoft.com/office/drawing/2014/main" id="{A7137CE9-DBD2-C792-1805-DF2CE1F2770E}"/>
              </a:ext>
            </a:extLst>
          </p:cNvPr>
          <p:cNvGrpSpPr/>
          <p:nvPr/>
        </p:nvGrpSpPr>
        <p:grpSpPr>
          <a:xfrm>
            <a:off x="7159905" y="3005367"/>
            <a:ext cx="518433" cy="1410176"/>
            <a:chOff x="7159905" y="3005367"/>
            <a:chExt cx="457239" cy="1243724"/>
          </a:xfrm>
        </p:grpSpPr>
        <p:sp>
          <p:nvSpPr>
            <p:cNvPr id="31" name="Oval 30">
              <a:extLst>
                <a:ext uri="{FF2B5EF4-FFF2-40B4-BE49-F238E27FC236}">
                  <a16:creationId xmlns:a16="http://schemas.microsoft.com/office/drawing/2014/main" id="{E73109DB-0F2A-9A0E-1B0C-C38DD50B27D8}"/>
                </a:ext>
              </a:extLst>
            </p:cNvPr>
            <p:cNvSpPr/>
            <p:nvPr/>
          </p:nvSpPr>
          <p:spPr>
            <a:xfrm>
              <a:off x="7159905" y="3005367"/>
              <a:ext cx="457239" cy="457239"/>
            </a:xfrm>
            <a:prstGeom prst="ellipse">
              <a:avLst/>
            </a:prstGeom>
            <a:solidFill>
              <a:schemeClr val="accent5"/>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Top Corners Rounded 35">
              <a:extLst>
                <a:ext uri="{FF2B5EF4-FFF2-40B4-BE49-F238E27FC236}">
                  <a16:creationId xmlns:a16="http://schemas.microsoft.com/office/drawing/2014/main" id="{7CD07F0A-BCA3-7004-9ABE-8B9DEC972C0A}"/>
                </a:ext>
              </a:extLst>
            </p:cNvPr>
            <p:cNvSpPr/>
            <p:nvPr/>
          </p:nvSpPr>
          <p:spPr>
            <a:xfrm rot="21416417">
              <a:off x="7216165" y="3548184"/>
              <a:ext cx="344717" cy="700907"/>
            </a:xfrm>
            <a:prstGeom prst="round2SameRect">
              <a:avLst>
                <a:gd name="adj1" fmla="val 50000"/>
                <a:gd name="adj2" fmla="val 50000"/>
              </a:avLst>
            </a:prstGeom>
            <a:solidFill>
              <a:schemeClr val="accent5"/>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7" name="Group 36">
            <a:extLst>
              <a:ext uri="{FF2B5EF4-FFF2-40B4-BE49-F238E27FC236}">
                <a16:creationId xmlns:a16="http://schemas.microsoft.com/office/drawing/2014/main" id="{471937CA-C3CD-CCD4-08EF-D474DA28CDFA}"/>
              </a:ext>
            </a:extLst>
          </p:cNvPr>
          <p:cNvGrpSpPr/>
          <p:nvPr/>
        </p:nvGrpSpPr>
        <p:grpSpPr>
          <a:xfrm>
            <a:off x="8421357" y="2557712"/>
            <a:ext cx="1040392" cy="928649"/>
            <a:chOff x="6770748" y="1158240"/>
            <a:chExt cx="1274726" cy="1121318"/>
          </a:xfrm>
          <a:solidFill>
            <a:schemeClr val="bg1"/>
          </a:solidFill>
        </p:grpSpPr>
        <p:grpSp>
          <p:nvGrpSpPr>
            <p:cNvPr id="38" name="Group 37">
              <a:extLst>
                <a:ext uri="{FF2B5EF4-FFF2-40B4-BE49-F238E27FC236}">
                  <a16:creationId xmlns:a16="http://schemas.microsoft.com/office/drawing/2014/main" id="{7B41C484-D287-77C7-1B1C-74E8E7FDB439}"/>
                </a:ext>
              </a:extLst>
            </p:cNvPr>
            <p:cNvGrpSpPr/>
            <p:nvPr/>
          </p:nvGrpSpPr>
          <p:grpSpPr>
            <a:xfrm rot="5400000">
              <a:off x="7128520" y="1362604"/>
              <a:ext cx="559182" cy="1274726"/>
              <a:chOff x="8619006" y="1366612"/>
              <a:chExt cx="416505" cy="949476"/>
            </a:xfrm>
            <a:grpFill/>
          </p:grpSpPr>
          <p:sp>
            <p:nvSpPr>
              <p:cNvPr id="40" name="Rectangle: Rounded Corners 39">
                <a:extLst>
                  <a:ext uri="{FF2B5EF4-FFF2-40B4-BE49-F238E27FC236}">
                    <a16:creationId xmlns:a16="http://schemas.microsoft.com/office/drawing/2014/main" id="{5BC6B052-639A-BE32-B50B-BE44600797B1}"/>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Rectangle: Rounded Corners 40">
                <a:extLst>
                  <a:ext uri="{FF2B5EF4-FFF2-40B4-BE49-F238E27FC236}">
                    <a16:creationId xmlns:a16="http://schemas.microsoft.com/office/drawing/2014/main" id="{AE978C64-664B-7112-A748-C8706ADF3B90}"/>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Rectangle: Rounded Corners 41">
                <a:extLst>
                  <a:ext uri="{FF2B5EF4-FFF2-40B4-BE49-F238E27FC236}">
                    <a16:creationId xmlns:a16="http://schemas.microsoft.com/office/drawing/2014/main" id="{2757C544-48EF-02E4-91CF-EBFAA33B3702}"/>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Flowchart: Manual Input 42">
                <a:extLst>
                  <a:ext uri="{FF2B5EF4-FFF2-40B4-BE49-F238E27FC236}">
                    <a16:creationId xmlns:a16="http://schemas.microsoft.com/office/drawing/2014/main" id="{65765EB8-2C1F-74C1-1033-8BCB57DF2BBD}"/>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Rectangle 43">
                <a:extLst>
                  <a:ext uri="{FF2B5EF4-FFF2-40B4-BE49-F238E27FC236}">
                    <a16:creationId xmlns:a16="http://schemas.microsoft.com/office/drawing/2014/main" id="{E39AE400-F31E-F3DF-0F16-EA8705526347}"/>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9" name="Circle: Hollow 38">
              <a:extLst>
                <a:ext uri="{FF2B5EF4-FFF2-40B4-BE49-F238E27FC236}">
                  <a16:creationId xmlns:a16="http://schemas.microsoft.com/office/drawing/2014/main" id="{214A5A8F-4D22-E808-2F28-8AB0F951B187}"/>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45" name="Group 44">
            <a:extLst>
              <a:ext uri="{FF2B5EF4-FFF2-40B4-BE49-F238E27FC236}">
                <a16:creationId xmlns:a16="http://schemas.microsoft.com/office/drawing/2014/main" id="{BD1542D3-0EA7-478C-717C-D0F3B72F646F}"/>
              </a:ext>
            </a:extLst>
          </p:cNvPr>
          <p:cNvGrpSpPr/>
          <p:nvPr/>
        </p:nvGrpSpPr>
        <p:grpSpPr>
          <a:xfrm>
            <a:off x="9809620" y="3065663"/>
            <a:ext cx="1054577" cy="1096405"/>
            <a:chOff x="7892902" y="1235921"/>
            <a:chExt cx="1061882" cy="1131157"/>
          </a:xfrm>
          <a:solidFill>
            <a:schemeClr val="bg1"/>
          </a:solidFill>
        </p:grpSpPr>
        <p:sp>
          <p:nvSpPr>
            <p:cNvPr id="46" name="Arrow: Down 45">
              <a:extLst>
                <a:ext uri="{FF2B5EF4-FFF2-40B4-BE49-F238E27FC236}">
                  <a16:creationId xmlns:a16="http://schemas.microsoft.com/office/drawing/2014/main" id="{FCB10C8D-47D8-7E8F-2C92-B6D00CEE0935}"/>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Arrow: Bent 46">
              <a:extLst>
                <a:ext uri="{FF2B5EF4-FFF2-40B4-BE49-F238E27FC236}">
                  <a16:creationId xmlns:a16="http://schemas.microsoft.com/office/drawing/2014/main" id="{3E0F2802-390E-B27B-F04D-8F39D3031ECD}"/>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48" name="Arrow: Bent 47">
              <a:extLst>
                <a:ext uri="{FF2B5EF4-FFF2-40B4-BE49-F238E27FC236}">
                  <a16:creationId xmlns:a16="http://schemas.microsoft.com/office/drawing/2014/main" id="{92360692-5A1E-A7CC-0427-BCCD2E0269F5}"/>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49" name="Plus Sign 48">
              <a:extLst>
                <a:ext uri="{FF2B5EF4-FFF2-40B4-BE49-F238E27FC236}">
                  <a16:creationId xmlns:a16="http://schemas.microsoft.com/office/drawing/2014/main" id="{567864D0-A579-8649-861D-C24E29CC4D3A}"/>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Circle: Hollow 49">
              <a:extLst>
                <a:ext uri="{FF2B5EF4-FFF2-40B4-BE49-F238E27FC236}">
                  <a16:creationId xmlns:a16="http://schemas.microsoft.com/office/drawing/2014/main" id="{3FA121E6-02F7-B438-9BEE-083A42ACF368}"/>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51" name="Group 50">
            <a:extLst>
              <a:ext uri="{FF2B5EF4-FFF2-40B4-BE49-F238E27FC236}">
                <a16:creationId xmlns:a16="http://schemas.microsoft.com/office/drawing/2014/main" id="{CF67C57C-9B04-4A44-EDD7-30CE66A591E0}"/>
              </a:ext>
            </a:extLst>
          </p:cNvPr>
          <p:cNvGrpSpPr/>
          <p:nvPr/>
        </p:nvGrpSpPr>
        <p:grpSpPr>
          <a:xfrm>
            <a:off x="8725579" y="3814110"/>
            <a:ext cx="884403" cy="1021812"/>
            <a:chOff x="8021849" y="3622964"/>
            <a:chExt cx="932930" cy="1088645"/>
          </a:xfrm>
        </p:grpSpPr>
        <p:sp>
          <p:nvSpPr>
            <p:cNvPr id="52" name="Flowchart: Card 51">
              <a:extLst>
                <a:ext uri="{FF2B5EF4-FFF2-40B4-BE49-F238E27FC236}">
                  <a16:creationId xmlns:a16="http://schemas.microsoft.com/office/drawing/2014/main" id="{0411B71E-82BE-6FBF-E761-ED553AD45A82}"/>
                </a:ext>
              </a:extLst>
            </p:cNvPr>
            <p:cNvSpPr/>
            <p:nvPr/>
          </p:nvSpPr>
          <p:spPr>
            <a:xfrm>
              <a:off x="8192676" y="3819749"/>
              <a:ext cx="762103" cy="891860"/>
            </a:xfrm>
            <a:prstGeom prst="flowChartPunchedCard">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Flowchart: Card 52">
              <a:extLst>
                <a:ext uri="{FF2B5EF4-FFF2-40B4-BE49-F238E27FC236}">
                  <a16:creationId xmlns:a16="http://schemas.microsoft.com/office/drawing/2014/main" id="{B006071B-E5F8-28FE-C195-B5C90755B043}"/>
                </a:ext>
              </a:extLst>
            </p:cNvPr>
            <p:cNvSpPr/>
            <p:nvPr/>
          </p:nvSpPr>
          <p:spPr>
            <a:xfrm>
              <a:off x="8109763" y="3716795"/>
              <a:ext cx="762103" cy="891860"/>
            </a:xfrm>
            <a:prstGeom prst="flowChartPunchedCard">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Flowchart: Card 53">
              <a:extLst>
                <a:ext uri="{FF2B5EF4-FFF2-40B4-BE49-F238E27FC236}">
                  <a16:creationId xmlns:a16="http://schemas.microsoft.com/office/drawing/2014/main" id="{DB526D35-AF52-D61E-EFC6-16E4F40240E1}"/>
                </a:ext>
              </a:extLst>
            </p:cNvPr>
            <p:cNvSpPr/>
            <p:nvPr/>
          </p:nvSpPr>
          <p:spPr>
            <a:xfrm>
              <a:off x="8021849" y="3622964"/>
              <a:ext cx="762103" cy="891860"/>
            </a:xfrm>
            <a:prstGeom prst="flowChartPunchedCard">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Circle: Hollow 54">
              <a:extLst>
                <a:ext uri="{FF2B5EF4-FFF2-40B4-BE49-F238E27FC236}">
                  <a16:creationId xmlns:a16="http://schemas.microsoft.com/office/drawing/2014/main" id="{CEB0FCC6-048F-DEB6-B91B-73DBB7055D43}"/>
                </a:ext>
              </a:extLst>
            </p:cNvPr>
            <p:cNvSpPr/>
            <p:nvPr/>
          </p:nvSpPr>
          <p:spPr>
            <a:xfrm>
              <a:off x="8158745" y="3843931"/>
              <a:ext cx="469221" cy="469221"/>
            </a:xfrm>
            <a:prstGeom prst="donut">
              <a:avLst>
                <a:gd name="adj" fmla="val 3218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3898322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90" y="277885"/>
            <a:ext cx="1533440" cy="584775"/>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Ouverture</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30 </a:t>
            </a: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7062" y="1098588"/>
            <a:ext cx="3284738" cy="830997"/>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Qu'est-ce que la gestion de cas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1 heure</a:t>
            </a:r>
            <a:endPar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1843540"/>
            <a:ext cx="1349407" cy="369332"/>
          </a:xfrm>
          <a:prstGeom prst="rect">
            <a:avLst/>
          </a:prstGeom>
          <a:noFill/>
        </p:spPr>
        <p:txBody>
          <a:bodyPr wrap="square">
            <a:spAutoFit/>
          </a:bodyPr>
          <a:lstStyle/>
          <a:p>
            <a:pPr marL="0" indent="0" algn="r">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Pause</a:t>
            </a:r>
            <a:endParaRPr lang="en-US"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89" y="2244605"/>
            <a:ext cx="3284738" cy="830997"/>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Comment aborder la gestion de cas et quel est le processus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1 heure 45 </a:t>
            </a: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minutes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3265380"/>
            <a:ext cx="1349407" cy="369332"/>
          </a:xfrm>
          <a:prstGeom prst="rect">
            <a:avLst/>
          </a:prstGeom>
          <a:noFill/>
        </p:spPr>
        <p:txBody>
          <a:bodyPr wrap="square">
            <a:spAutoFit/>
          </a:bodyPr>
          <a:lstStyle/>
          <a:p>
            <a:pPr marL="0" indent="0" algn="r">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Déjeuner</a:t>
            </a:r>
            <a:endParaRPr lang="en-US"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61644" y="3665473"/>
            <a:ext cx="3284738" cy="830997"/>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Quel est le rôle de </a:t>
            </a:r>
            <a:r>
              <a:rPr lang="en-US" sz="1600" b="1" dirty="0" err="1">
                <a:solidFill>
                  <a:schemeClr val="bg1"/>
                </a:solidFill>
                <a:latin typeface="Arial" panose="020B0604020202020204" pitchFamily="34" charset="0"/>
                <a:ea typeface="Calibri" panose="020F0502020204030204" pitchFamily="34" charset="0"/>
                <a:cs typeface="Arial" panose="020B0604020202020204" pitchFamily="34" charset="0"/>
              </a:rPr>
              <a:t>l'gestionnaire</a:t>
            </a: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 de </a:t>
            </a:r>
            <a:r>
              <a:rPr lang="en-US" sz="1600" b="1" dirty="0" err="1">
                <a:solidFill>
                  <a:schemeClr val="bg1"/>
                </a:solidFill>
                <a:latin typeface="Arial" panose="020B0604020202020204" pitchFamily="34" charset="0"/>
                <a:ea typeface="Calibri" panose="020F0502020204030204" pitchFamily="34" charset="0"/>
                <a:cs typeface="Arial" panose="020B0604020202020204" pitchFamily="34" charset="0"/>
              </a:rPr>
              <a:t>cas</a:t>
            </a: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 ?</a:t>
            </a: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heure</a:t>
            </a:r>
          </a:p>
        </p:txBody>
      </p:sp>
      <p:sp>
        <p:nvSpPr>
          <p:cNvPr id="21" name="TextBox 20">
            <a:extLst>
              <a:ext uri="{FF2B5EF4-FFF2-40B4-BE49-F238E27FC236}">
                <a16:creationId xmlns:a16="http://schemas.microsoft.com/office/drawing/2014/main" id="{9638F6D1-0A37-4F47-96E4-AEF2CAFF1F80}"/>
              </a:ext>
            </a:extLst>
          </p:cNvPr>
          <p:cNvSpPr txBox="1"/>
          <p:nvPr/>
        </p:nvSpPr>
        <p:spPr>
          <a:xfrm>
            <a:off x="6220286" y="4619292"/>
            <a:ext cx="1349407" cy="369332"/>
          </a:xfrm>
          <a:prstGeom prst="rect">
            <a:avLst/>
          </a:prstGeom>
          <a:noFill/>
        </p:spPr>
        <p:txBody>
          <a:bodyPr wrap="square">
            <a:spAutoFit/>
          </a:bodyPr>
          <a:lstStyle/>
          <a:p>
            <a:pPr marL="0" indent="0" algn="r">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Pause</a:t>
            </a:r>
            <a:endParaRPr lang="en-US"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91" y="5957304"/>
            <a:ext cx="3284736" cy="584775"/>
          </a:xfrm>
          <a:prstGeom prst="rect">
            <a:avLst/>
          </a:prstGeom>
          <a:noFill/>
        </p:spPr>
        <p:txBody>
          <a:bodyPr wrap="square">
            <a:spAutoFit/>
          </a:bodyPr>
          <a:lstStyle/>
          <a:p>
            <a:pPr marL="0" indent="0">
              <a:buNone/>
            </a:pPr>
            <a:r>
              <a:rPr lang="en-US" sz="1600" b="1" dirty="0" err="1">
                <a:solidFill>
                  <a:schemeClr val="bg1"/>
                </a:solidFill>
                <a:latin typeface="Arial" panose="020B0604020202020204" pitchFamily="34" charset="0"/>
                <a:ea typeface="Calibri" panose="020F0502020204030204" pitchFamily="34" charset="0"/>
                <a:cs typeface="Arial" panose="020B0604020202020204" pitchFamily="34" charset="0"/>
              </a:rPr>
              <a:t>Clôture</a:t>
            </a:r>
            <a:endPar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heure</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25861" y="4802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25861" y="118410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25861" y="1887928"/>
            <a:ext cx="335595" cy="289306"/>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25861" y="259175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25861" y="3295572"/>
            <a:ext cx="335595" cy="289306"/>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25861" y="399939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1A21B561-6CC5-4F29-9E34-644CC16CF189}"/>
              </a:ext>
            </a:extLst>
          </p:cNvPr>
          <p:cNvSpPr/>
          <p:nvPr/>
        </p:nvSpPr>
        <p:spPr>
          <a:xfrm rot="1782986">
            <a:off x="7725861" y="4703216"/>
            <a:ext cx="335595" cy="289306"/>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ACB160BB-5C43-437B-A56D-9358A65C17FB}"/>
              </a:ext>
            </a:extLst>
          </p:cNvPr>
          <p:cNvSpPr/>
          <p:nvPr/>
        </p:nvSpPr>
        <p:spPr>
          <a:xfrm rot="1782986">
            <a:off x="7725861" y="540703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25861" y="611086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sz="4400" dirty="0"/>
              <a:t>Ordre du jour</a:t>
            </a:r>
          </a:p>
        </p:txBody>
      </p:sp>
      <p:sp>
        <p:nvSpPr>
          <p:cNvPr id="5" name="TextBox 4">
            <a:extLst>
              <a:ext uri="{FF2B5EF4-FFF2-40B4-BE49-F238E27FC236}">
                <a16:creationId xmlns:a16="http://schemas.microsoft.com/office/drawing/2014/main" id="{3036335B-D8E8-8F70-C40E-F65D7F85CB92}"/>
              </a:ext>
            </a:extLst>
          </p:cNvPr>
          <p:cNvSpPr txBox="1"/>
          <p:nvPr/>
        </p:nvSpPr>
        <p:spPr>
          <a:xfrm>
            <a:off x="8197062" y="4887321"/>
            <a:ext cx="3538436" cy="830997"/>
          </a:xfrm>
          <a:prstGeom prst="rect">
            <a:avLst/>
          </a:prstGeom>
          <a:noFill/>
        </p:spPr>
        <p:txBody>
          <a:bodyPr wrap="square">
            <a:spAutoFit/>
          </a:bodyPr>
          <a:lstStyle/>
          <a:p>
            <a:pPr marL="0" indent="0">
              <a:buNone/>
            </a:pPr>
            <a:r>
              <a:rPr lang="en-GB" sz="1600" b="1" dirty="0">
                <a:solidFill>
                  <a:schemeClr val="bg1"/>
                </a:solidFill>
                <a:latin typeface="Arial" panose="020B0604020202020204" pitchFamily="34" charset="0"/>
                <a:ea typeface="Calibri" panose="020F0502020204030204" pitchFamily="34" charset="0"/>
                <a:cs typeface="Arial" panose="020B0604020202020204" pitchFamily="34" charset="0"/>
              </a:rPr>
              <a:t>Comment recueillir et conserver les informations sur les clients ?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1 heure 15 minutes</a:t>
            </a:r>
            <a:endPar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Principaux points d'apprentissage</a:t>
            </a:r>
          </a:p>
        </p:txBody>
      </p:sp>
      <p:sp>
        <p:nvSpPr>
          <p:cNvPr id="31" name="TextBox 30">
            <a:extLst>
              <a:ext uri="{FF2B5EF4-FFF2-40B4-BE49-F238E27FC236}">
                <a16:creationId xmlns:a16="http://schemas.microsoft.com/office/drawing/2014/main" id="{31CBB58F-5083-4801-92DA-7B1226B29307}"/>
              </a:ext>
            </a:extLst>
          </p:cNvPr>
          <p:cNvSpPr txBox="1"/>
          <p:nvPr/>
        </p:nvSpPr>
        <p:spPr>
          <a:xfrm>
            <a:off x="885410" y="3721306"/>
            <a:ext cx="3418037" cy="1715021"/>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Calibri" panose="020F0502020204030204" pitchFamily="34" charset="0"/>
                <a:cs typeface="Arial" panose="020B0604020202020204" pitchFamily="34" charset="0"/>
              </a:rPr>
              <a:t>Les fonctions essentielles d'un </a:t>
            </a:r>
            <a:r>
              <a:rPr lang="en-US" sz="2000" dirty="0" err="1">
                <a:effectLst/>
                <a:latin typeface="Arial" panose="020B0604020202020204" pitchFamily="34" charset="0"/>
                <a:ea typeface="Calibri" panose="020F0502020204030204" pitchFamily="34" charset="0"/>
                <a:cs typeface="Arial" panose="020B0604020202020204" pitchFamily="34" charset="0"/>
              </a:rPr>
              <a:t>gestionnaire</a:t>
            </a:r>
            <a:r>
              <a:rPr lang="en-US" sz="2000" dirty="0">
                <a:effectLst/>
                <a:latin typeface="Arial" panose="020B0604020202020204" pitchFamily="34" charset="0"/>
                <a:ea typeface="Calibri" panose="020F0502020204030204" pitchFamily="34" charset="0"/>
                <a:cs typeface="Arial" panose="020B0604020202020204" pitchFamily="34" charset="0"/>
              </a:rPr>
              <a:t> de </a:t>
            </a:r>
            <a:r>
              <a:rPr lang="en-US" sz="2000" dirty="0" err="1">
                <a:effectLst/>
                <a:latin typeface="Arial" panose="020B0604020202020204" pitchFamily="34" charset="0"/>
                <a:ea typeface="Calibri" panose="020F0502020204030204" pitchFamily="34" charset="0"/>
                <a:cs typeface="Arial" panose="020B0604020202020204" pitchFamily="34" charset="0"/>
              </a:rPr>
              <a:t>cas</a:t>
            </a:r>
            <a:r>
              <a:rPr lang="en-US" sz="2000" dirty="0">
                <a:effectLst/>
                <a:latin typeface="Arial" panose="020B0604020202020204" pitchFamily="34" charset="0"/>
                <a:ea typeface="Calibri" panose="020F0502020204030204" pitchFamily="34" charset="0"/>
                <a:cs typeface="Arial" panose="020B0604020202020204" pitchFamily="34" charset="0"/>
              </a:rPr>
              <a:t> sont le soutien, la gestion des informations et la coordination.</a:t>
            </a:r>
          </a:p>
        </p:txBody>
      </p:sp>
      <p:sp>
        <p:nvSpPr>
          <p:cNvPr id="34" name="5-Point Star 5">
            <a:extLst>
              <a:ext uri="{FF2B5EF4-FFF2-40B4-BE49-F238E27FC236}">
                <a16:creationId xmlns:a16="http://schemas.microsoft.com/office/drawing/2014/main" id="{ECAC8C23-BF90-4E64-B2A2-0921CEE866DC}"/>
              </a:ext>
            </a:extLst>
          </p:cNvPr>
          <p:cNvSpPr/>
          <p:nvPr/>
        </p:nvSpPr>
        <p:spPr>
          <a:xfrm>
            <a:off x="2068649" y="2090596"/>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5-Point Star 5">
            <a:extLst>
              <a:ext uri="{FF2B5EF4-FFF2-40B4-BE49-F238E27FC236}">
                <a16:creationId xmlns:a16="http://schemas.microsoft.com/office/drawing/2014/main" id="{565A03CD-EECF-C5FC-757A-4AE777822463}"/>
              </a:ext>
            </a:extLst>
          </p:cNvPr>
          <p:cNvSpPr/>
          <p:nvPr/>
        </p:nvSpPr>
        <p:spPr>
          <a:xfrm>
            <a:off x="5570220" y="2100932"/>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a:extLst>
              <a:ext uri="{FF2B5EF4-FFF2-40B4-BE49-F238E27FC236}">
                <a16:creationId xmlns:a16="http://schemas.microsoft.com/office/drawing/2014/main" id="{CC16D312-C462-4653-86DE-512682CB73D3}"/>
              </a:ext>
            </a:extLst>
          </p:cNvPr>
          <p:cNvSpPr txBox="1"/>
          <p:nvPr/>
        </p:nvSpPr>
        <p:spPr>
          <a:xfrm>
            <a:off x="4568862" y="3721306"/>
            <a:ext cx="3054276" cy="1385700"/>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Calibri" panose="020F0502020204030204" pitchFamily="34" charset="0"/>
                <a:cs typeface="Arial" panose="020B0604020202020204" pitchFamily="34" charset="0"/>
              </a:rPr>
              <a:t>Chaque fonction essentielle contient une série de responsabilités de </a:t>
            </a:r>
            <a:r>
              <a:rPr lang="en-US" sz="2000" dirty="0" err="1">
                <a:effectLst/>
                <a:latin typeface="Arial" panose="020B0604020202020204" pitchFamily="34" charset="0"/>
                <a:ea typeface="Calibri" panose="020F0502020204030204" pitchFamily="34" charset="0"/>
                <a:cs typeface="Arial" panose="020B0604020202020204" pitchFamily="34" charset="0"/>
              </a:rPr>
              <a:t>l'gestionnaire</a:t>
            </a:r>
            <a:r>
              <a:rPr lang="en-US" sz="2000" dirty="0">
                <a:effectLst/>
                <a:latin typeface="Arial" panose="020B0604020202020204" pitchFamily="34" charset="0"/>
                <a:ea typeface="Calibri" panose="020F0502020204030204" pitchFamily="34" charset="0"/>
                <a:cs typeface="Arial" panose="020B0604020202020204" pitchFamily="34" charset="0"/>
              </a:rPr>
              <a:t> de </a:t>
            </a:r>
            <a:r>
              <a:rPr lang="en-US" sz="2000" dirty="0" err="1">
                <a:effectLst/>
                <a:latin typeface="Arial" panose="020B0604020202020204" pitchFamily="34" charset="0"/>
                <a:ea typeface="Calibri" panose="020F0502020204030204" pitchFamily="34" charset="0"/>
                <a:cs typeface="Arial" panose="020B0604020202020204" pitchFamily="34" charset="0"/>
              </a:rPr>
              <a:t>cas</a:t>
            </a:r>
            <a:r>
              <a:rPr lang="en-US" sz="2000" dirty="0">
                <a:effectLst/>
                <a:latin typeface="Arial" panose="020B0604020202020204" pitchFamily="34" charset="0"/>
                <a:ea typeface="Calibri" panose="020F0502020204030204" pitchFamily="34" charset="0"/>
                <a:cs typeface="Arial" panose="020B0604020202020204" pitchFamily="34" charset="0"/>
              </a:rPr>
              <a:t>.</a:t>
            </a:r>
          </a:p>
        </p:txBody>
      </p:sp>
      <p:sp>
        <p:nvSpPr>
          <p:cNvPr id="5" name="5-Point Star 5">
            <a:extLst>
              <a:ext uri="{FF2B5EF4-FFF2-40B4-BE49-F238E27FC236}">
                <a16:creationId xmlns:a16="http://schemas.microsoft.com/office/drawing/2014/main" id="{109AA038-5F6E-8D7D-E20D-F974B7D49E35}"/>
              </a:ext>
            </a:extLst>
          </p:cNvPr>
          <p:cNvSpPr/>
          <p:nvPr/>
        </p:nvSpPr>
        <p:spPr>
          <a:xfrm>
            <a:off x="9071792" y="2090596"/>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a:extLst>
              <a:ext uri="{FF2B5EF4-FFF2-40B4-BE49-F238E27FC236}">
                <a16:creationId xmlns:a16="http://schemas.microsoft.com/office/drawing/2014/main" id="{AFE4F547-4B09-F3AF-6F0F-7956A00B715B}"/>
              </a:ext>
            </a:extLst>
          </p:cNvPr>
          <p:cNvSpPr txBox="1"/>
          <p:nvPr/>
        </p:nvSpPr>
        <p:spPr>
          <a:xfrm>
            <a:off x="8283225" y="3721306"/>
            <a:ext cx="2628695" cy="727059"/>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Calibri" panose="020F0502020204030204" pitchFamily="34" charset="0"/>
                <a:cs typeface="Arial" panose="020B0604020202020204" pitchFamily="34" charset="0"/>
              </a:rPr>
              <a:t>La gestion de cas est un travail très exigeant</a:t>
            </a:r>
          </a:p>
        </p:txBody>
      </p:sp>
    </p:spTree>
    <p:extLst>
      <p:ext uri="{BB962C8B-B14F-4D97-AF65-F5344CB8AC3E}">
        <p14:creationId xmlns:p14="http://schemas.microsoft.com/office/powerpoint/2010/main" val="12331252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678"/>
        <p:cNvGrpSpPr/>
        <p:nvPr/>
      </p:nvGrpSpPr>
      <p:grpSpPr>
        <a:xfrm>
          <a:off x="0" y="0"/>
          <a:ext cx="0" cy="0"/>
          <a:chOff x="0" y="0"/>
          <a:chExt cx="0" cy="0"/>
        </a:xfrm>
      </p:grpSpPr>
      <p:sp>
        <p:nvSpPr>
          <p:cNvPr id="2" name="Title 72">
            <a:extLst>
              <a:ext uri="{FF2B5EF4-FFF2-40B4-BE49-F238E27FC236}">
                <a16:creationId xmlns:a16="http://schemas.microsoft.com/office/drawing/2014/main" id="{04246C5D-2BE2-4A45-D956-E74624A36A4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US" sz="5400" b="1" dirty="0">
                <a:solidFill>
                  <a:schemeClr val="bg1"/>
                </a:solidFill>
                <a:latin typeface="Garamond"/>
              </a:rPr>
              <a:t>Comment recueillir et conserver les informations sur les clients ? </a:t>
            </a:r>
          </a:p>
        </p:txBody>
      </p:sp>
    </p:spTree>
    <p:extLst>
      <p:ext uri="{BB962C8B-B14F-4D97-AF65-F5344CB8AC3E}">
        <p14:creationId xmlns:p14="http://schemas.microsoft.com/office/powerpoint/2010/main" val="12143472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Discussion en binôme</a:t>
            </a:r>
            <a:endParaRPr lang="en-BE" dirty="0"/>
          </a:p>
        </p:txBody>
      </p:sp>
      <p:sp>
        <p:nvSpPr>
          <p:cNvPr id="4" name="Rectangle 3">
            <a:extLst>
              <a:ext uri="{FF2B5EF4-FFF2-40B4-BE49-F238E27FC236}">
                <a16:creationId xmlns:a16="http://schemas.microsoft.com/office/drawing/2014/main" id="{4D93D22D-FB97-0F71-EDA9-70C82D549C62}"/>
              </a:ext>
            </a:extLst>
          </p:cNvPr>
          <p:cNvSpPr/>
          <p:nvPr/>
        </p:nvSpPr>
        <p:spPr>
          <a:xfrm>
            <a:off x="6172200" y="1749287"/>
            <a:ext cx="4819237" cy="39613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000" b="1" dirty="0">
                <a:solidFill>
                  <a:schemeClr val="tx1"/>
                </a:solidFill>
                <a:latin typeface="Arial"/>
                <a:cs typeface="Arial"/>
              </a:rPr>
              <a:t>Pourquoi les </a:t>
            </a:r>
            <a:r>
              <a:rPr lang="en-GB" sz="3000" b="1" dirty="0" err="1">
                <a:solidFill>
                  <a:schemeClr val="tx1"/>
                </a:solidFill>
                <a:latin typeface="Arial"/>
                <a:cs typeface="Arial"/>
              </a:rPr>
              <a:t>gestionnaire</a:t>
            </a:r>
            <a:r>
              <a:rPr lang="en-GB" sz="3000" b="1" dirty="0">
                <a:solidFill>
                  <a:schemeClr val="tx1"/>
                </a:solidFill>
                <a:latin typeface="Arial"/>
                <a:cs typeface="Arial"/>
              </a:rPr>
              <a:t> de </a:t>
            </a:r>
            <a:r>
              <a:rPr lang="en-GB" sz="3000" b="1" dirty="0" err="1">
                <a:solidFill>
                  <a:schemeClr val="tx1"/>
                </a:solidFill>
                <a:latin typeface="Arial"/>
                <a:cs typeface="Arial"/>
              </a:rPr>
              <a:t>cas</a:t>
            </a:r>
            <a:r>
              <a:rPr lang="en-GB" sz="3000" b="1" dirty="0">
                <a:solidFill>
                  <a:schemeClr val="tx1"/>
                </a:solidFill>
                <a:latin typeface="Arial"/>
                <a:cs typeface="Arial"/>
              </a:rPr>
              <a:t> recueillent-ils et conservent-ils les informations relatives aux clients dans le cadre de la gestion des dossiers ?</a:t>
            </a:r>
            <a:endParaRPr lang="en-BE" sz="3000" b="1" dirty="0">
              <a:solidFill>
                <a:schemeClr val="tx1"/>
              </a:solidFill>
              <a:latin typeface="Arial"/>
              <a:cs typeface="Arial"/>
            </a:endParaRPr>
          </a:p>
        </p:txBody>
      </p:sp>
      <p:grpSp>
        <p:nvGrpSpPr>
          <p:cNvPr id="3" name="Google Shape;314;p4">
            <a:extLst>
              <a:ext uri="{FF2B5EF4-FFF2-40B4-BE49-F238E27FC236}">
                <a16:creationId xmlns:a16="http://schemas.microsoft.com/office/drawing/2014/main" id="{CFC7912F-1067-170E-02E7-3E0CAA055186}"/>
              </a:ext>
            </a:extLst>
          </p:cNvPr>
          <p:cNvGrpSpPr/>
          <p:nvPr/>
        </p:nvGrpSpPr>
        <p:grpSpPr>
          <a:xfrm>
            <a:off x="1200563" y="2368818"/>
            <a:ext cx="4194397" cy="2722295"/>
            <a:chOff x="3400707" y="1772174"/>
            <a:chExt cx="5758105" cy="3737192"/>
          </a:xfrm>
          <a:solidFill>
            <a:schemeClr val="accent5"/>
          </a:solidFill>
        </p:grpSpPr>
        <p:sp>
          <p:nvSpPr>
            <p:cNvPr id="5" name="Google Shape;315;p4">
              <a:extLst>
                <a:ext uri="{FF2B5EF4-FFF2-40B4-BE49-F238E27FC236}">
                  <a16:creationId xmlns:a16="http://schemas.microsoft.com/office/drawing/2014/main" id="{5B865034-3593-984F-303A-3247FF759F16}"/>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 name="Google Shape;316;p4">
              <a:extLst>
                <a:ext uri="{FF2B5EF4-FFF2-40B4-BE49-F238E27FC236}">
                  <a16:creationId xmlns:a16="http://schemas.microsoft.com/office/drawing/2014/main" id="{FF37194B-C9B3-7B5B-55A2-9BD4F2966E6E}"/>
                </a:ext>
              </a:extLst>
            </p:cNvPr>
            <p:cNvSpPr/>
            <p:nvPr/>
          </p:nvSpPr>
          <p:spPr>
            <a:xfrm>
              <a:off x="7746572"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 name="Google Shape;317;p4">
              <a:extLst>
                <a:ext uri="{FF2B5EF4-FFF2-40B4-BE49-F238E27FC236}">
                  <a16:creationId xmlns:a16="http://schemas.microsoft.com/office/drawing/2014/main" id="{0DCA31E9-8C45-85AB-873E-45398FE83718}"/>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2" name="Google Shape;318;p4">
              <a:extLst>
                <a:ext uri="{FF2B5EF4-FFF2-40B4-BE49-F238E27FC236}">
                  <a16:creationId xmlns:a16="http://schemas.microsoft.com/office/drawing/2014/main" id="{CE5BBA16-5858-F6B6-638F-832AD4DC9332}"/>
                </a:ext>
              </a:extLst>
            </p:cNvPr>
            <p:cNvSpPr/>
            <p:nvPr/>
          </p:nvSpPr>
          <p:spPr>
            <a:xfrm>
              <a:off x="7822921"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19;p4">
              <a:extLst>
                <a:ext uri="{FF2B5EF4-FFF2-40B4-BE49-F238E27FC236}">
                  <a16:creationId xmlns:a16="http://schemas.microsoft.com/office/drawing/2014/main" id="{D25E923A-C371-77C4-0D6A-99E957022AD8}"/>
                </a:ext>
              </a:extLst>
            </p:cNvPr>
            <p:cNvSpPr/>
            <p:nvPr/>
          </p:nvSpPr>
          <p:spPr>
            <a:xfrm>
              <a:off x="4351095" y="2702772"/>
              <a:ext cx="771005"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 name="Google Shape;320;p4">
              <a:extLst>
                <a:ext uri="{FF2B5EF4-FFF2-40B4-BE49-F238E27FC236}">
                  <a16:creationId xmlns:a16="http://schemas.microsoft.com/office/drawing/2014/main" id="{91B95CEC-F832-3155-879A-81DC582D848E}"/>
                </a:ext>
              </a:extLst>
            </p:cNvPr>
            <p:cNvSpPr/>
            <p:nvPr/>
          </p:nvSpPr>
          <p:spPr>
            <a:xfrm flipH="1">
              <a:off x="7347577" y="2785543"/>
              <a:ext cx="950687"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21;p4">
              <a:extLst>
                <a:ext uri="{FF2B5EF4-FFF2-40B4-BE49-F238E27FC236}">
                  <a16:creationId xmlns:a16="http://schemas.microsoft.com/office/drawing/2014/main" id="{6C6408B3-427A-97AA-DDCE-2EFA08F13F4B}"/>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22;p4">
              <a:extLst>
                <a:ext uri="{FF2B5EF4-FFF2-40B4-BE49-F238E27FC236}">
                  <a16:creationId xmlns:a16="http://schemas.microsoft.com/office/drawing/2014/main" id="{E8DBC47F-FA2A-42F9-02B2-22BD7CC9758F}"/>
                </a:ext>
              </a:extLst>
            </p:cNvPr>
            <p:cNvSpPr/>
            <p:nvPr/>
          </p:nvSpPr>
          <p:spPr>
            <a:xfrm>
              <a:off x="6034184" y="2500682"/>
              <a:ext cx="1524000" cy="1175183"/>
            </a:xfrm>
            <a:prstGeom prst="wedgeRoundRectCallout">
              <a:avLst>
                <a:gd name="adj1" fmla="val 59833"/>
                <a:gd name="adj2" fmla="val 21866"/>
                <a:gd name="adj3" fmla="val 16667"/>
              </a:avLst>
            </a:prstGeom>
            <a:grp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7" name="Google Shape;114;p9">
            <a:extLst>
              <a:ext uri="{FF2B5EF4-FFF2-40B4-BE49-F238E27FC236}">
                <a16:creationId xmlns:a16="http://schemas.microsoft.com/office/drawing/2014/main" id="{DAD10492-CF4D-33CB-2BD9-F3EFAA4A204E}"/>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18" name="Group 17">
            <a:extLst>
              <a:ext uri="{FF2B5EF4-FFF2-40B4-BE49-F238E27FC236}">
                <a16:creationId xmlns:a16="http://schemas.microsoft.com/office/drawing/2014/main" id="{87AEEEBB-05AA-D6A7-8165-CE2C4C4A1690}"/>
              </a:ext>
            </a:extLst>
          </p:cNvPr>
          <p:cNvGrpSpPr/>
          <p:nvPr/>
        </p:nvGrpSpPr>
        <p:grpSpPr>
          <a:xfrm>
            <a:off x="357066" y="1224523"/>
            <a:ext cx="369332" cy="369332"/>
            <a:chOff x="6784825" y="4717805"/>
            <a:chExt cx="1170980" cy="1170980"/>
          </a:xfrm>
        </p:grpSpPr>
        <p:sp>
          <p:nvSpPr>
            <p:cNvPr id="19" name="Oval 18">
              <a:extLst>
                <a:ext uri="{FF2B5EF4-FFF2-40B4-BE49-F238E27FC236}">
                  <a16:creationId xmlns:a16="http://schemas.microsoft.com/office/drawing/2014/main" id="{3C862EB3-5A0A-05D5-3B49-0ECCF3918EF4}"/>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52E44E7E-4703-0334-D7AC-26F0897126C6}"/>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D556086D-6B1F-9BDD-32AE-03F50D09491C}"/>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385FE9F3-C25B-5B01-B829-F4D590A8C36F}"/>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1255055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8D51B5-3947-559C-1A06-B8F9DD6D5394}"/>
              </a:ext>
            </a:extLst>
          </p:cNvPr>
          <p:cNvSpPr>
            <a:spLocks noGrp="1"/>
          </p:cNvSpPr>
          <p:nvPr>
            <p:ph type="title"/>
          </p:nvPr>
        </p:nvSpPr>
        <p:spPr/>
        <p:txBody>
          <a:bodyPr>
            <a:normAutofit fontScale="90000"/>
          </a:bodyPr>
          <a:lstStyle/>
          <a:p>
            <a:r>
              <a:rPr lang="en-GB" sz="3600" dirty="0"/>
              <a:t>Raisons de collecter et de stocker les informations relatives à un enfant</a:t>
            </a:r>
          </a:p>
        </p:txBody>
      </p:sp>
      <p:grpSp>
        <p:nvGrpSpPr>
          <p:cNvPr id="2" name="Group 1">
            <a:extLst>
              <a:ext uri="{FF2B5EF4-FFF2-40B4-BE49-F238E27FC236}">
                <a16:creationId xmlns:a16="http://schemas.microsoft.com/office/drawing/2014/main" id="{E32812B2-A3B6-EEF7-F095-24469B5DD759}"/>
              </a:ext>
            </a:extLst>
          </p:cNvPr>
          <p:cNvGrpSpPr/>
          <p:nvPr/>
        </p:nvGrpSpPr>
        <p:grpSpPr>
          <a:xfrm>
            <a:off x="1629093" y="2510338"/>
            <a:ext cx="2038521" cy="2371836"/>
            <a:chOff x="8021849" y="3622964"/>
            <a:chExt cx="932930" cy="1088645"/>
          </a:xfrm>
          <a:solidFill>
            <a:schemeClr val="accent5"/>
          </a:solidFill>
        </p:grpSpPr>
        <p:sp>
          <p:nvSpPr>
            <p:cNvPr id="16" name="Flowchart: Card 15">
              <a:extLst>
                <a:ext uri="{FF2B5EF4-FFF2-40B4-BE49-F238E27FC236}">
                  <a16:creationId xmlns:a16="http://schemas.microsoft.com/office/drawing/2014/main" id="{1FCCAE62-DD7D-2971-AB3D-F6ED6C707974}"/>
                </a:ext>
              </a:extLst>
            </p:cNvPr>
            <p:cNvSpPr/>
            <p:nvPr/>
          </p:nvSpPr>
          <p:spPr>
            <a:xfrm>
              <a:off x="8192676" y="3819749"/>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Flowchart: Card 16">
              <a:extLst>
                <a:ext uri="{FF2B5EF4-FFF2-40B4-BE49-F238E27FC236}">
                  <a16:creationId xmlns:a16="http://schemas.microsoft.com/office/drawing/2014/main" id="{6561ADA1-3675-FD17-7A42-138B174C92C3}"/>
                </a:ext>
              </a:extLst>
            </p:cNvPr>
            <p:cNvSpPr/>
            <p:nvPr/>
          </p:nvSpPr>
          <p:spPr>
            <a:xfrm>
              <a:off x="8109763" y="3716795"/>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Flowchart: Card 17">
              <a:extLst>
                <a:ext uri="{FF2B5EF4-FFF2-40B4-BE49-F238E27FC236}">
                  <a16:creationId xmlns:a16="http://schemas.microsoft.com/office/drawing/2014/main" id="{4D9AF545-A9B8-E9E8-7A09-B3A37BDD8F46}"/>
                </a:ext>
              </a:extLst>
            </p:cNvPr>
            <p:cNvSpPr/>
            <p:nvPr/>
          </p:nvSpPr>
          <p:spPr>
            <a:xfrm>
              <a:off x="8021849" y="3622964"/>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Circle: Hollow 18">
              <a:extLst>
                <a:ext uri="{FF2B5EF4-FFF2-40B4-BE49-F238E27FC236}">
                  <a16:creationId xmlns:a16="http://schemas.microsoft.com/office/drawing/2014/main" id="{8864CE23-2217-F33B-EC41-99A93CE85E01}"/>
                </a:ext>
              </a:extLst>
            </p:cNvPr>
            <p:cNvSpPr/>
            <p:nvPr/>
          </p:nvSpPr>
          <p:spPr>
            <a:xfrm>
              <a:off x="8158745" y="3843931"/>
              <a:ext cx="469221" cy="469221"/>
            </a:xfrm>
            <a:prstGeom prst="donut">
              <a:avLst>
                <a:gd name="adj" fmla="val 3218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21" name="TextBox 20">
            <a:extLst>
              <a:ext uri="{FF2B5EF4-FFF2-40B4-BE49-F238E27FC236}">
                <a16:creationId xmlns:a16="http://schemas.microsoft.com/office/drawing/2014/main" id="{A934B8A4-11F4-9BEC-5F79-39603EAE187B}"/>
              </a:ext>
            </a:extLst>
          </p:cNvPr>
          <p:cNvSpPr txBox="1"/>
          <p:nvPr/>
        </p:nvSpPr>
        <p:spPr>
          <a:xfrm>
            <a:off x="4791917" y="1992722"/>
            <a:ext cx="6416740" cy="3748719"/>
          </a:xfrm>
          <a:prstGeom prst="rect">
            <a:avLst/>
          </a:prstGeom>
          <a:noFill/>
        </p:spPr>
        <p:txBody>
          <a:bodyPr wrap="square">
            <a:spAutoFit/>
          </a:bodyPr>
          <a:lstStyle/>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Calibri"/>
                <a:cs typeface="Arial" panose="020B0604020202020204" pitchFamily="34" charset="0"/>
                <a:sym typeface="Calibri"/>
              </a:rPr>
              <a:t>Comprendre la situation de l'enfant</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dirty="0">
              <a:latin typeface="Arial" panose="020B0604020202020204" pitchFamily="34" charset="0"/>
              <a:ea typeface="Arial"/>
              <a:cs typeface="Arial" panose="020B0604020202020204" pitchFamily="34" charset="0"/>
              <a:sym typeface="Calibri"/>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dirty="0">
                <a:latin typeface="Arial" panose="020B0604020202020204" pitchFamily="34" charset="0"/>
                <a:ea typeface="Arial"/>
                <a:cs typeface="Arial" panose="020B0604020202020204" pitchFamily="34" charset="0"/>
                <a:sym typeface="Calibri"/>
              </a:rPr>
              <a:t>Mémoire</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b="0" i="0" u="none" strike="noStrike" cap="none" dirty="0">
              <a:latin typeface="Arial" panose="020B0604020202020204" pitchFamily="34" charset="0"/>
              <a:ea typeface="Arial"/>
              <a:cs typeface="Arial" panose="020B0604020202020204" pitchFamily="34" charset="0"/>
              <a:sym typeface="Calibri"/>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dirty="0">
                <a:latin typeface="Arial" panose="020B0604020202020204" pitchFamily="34" charset="0"/>
                <a:ea typeface="Arial"/>
                <a:cs typeface="Arial" panose="020B0604020202020204" pitchFamily="34" charset="0"/>
                <a:sym typeface="Calibri"/>
              </a:rPr>
              <a:t>Qualité des soins</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b="0" i="0" u="none" strike="noStrike" cap="none" dirty="0">
              <a:latin typeface="Arial" panose="020B0604020202020204" pitchFamily="34" charset="0"/>
              <a:ea typeface="Arial"/>
              <a:cs typeface="Arial" panose="020B0604020202020204" pitchFamily="34" charset="0"/>
              <a:sym typeface="Calibri"/>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Arial"/>
                <a:cs typeface="Arial" panose="020B0604020202020204" pitchFamily="34" charset="0"/>
                <a:sym typeface="Arial"/>
              </a:rPr>
              <a:t>Suivre les progrès</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dirty="0">
              <a:latin typeface="Arial" panose="020B0604020202020204" pitchFamily="34" charset="0"/>
              <a:ea typeface="Arial"/>
              <a:cs typeface="Arial" panose="020B0604020202020204" pitchFamily="34" charset="0"/>
              <a:sym typeface="Arial"/>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Arial"/>
                <a:cs typeface="Arial" panose="020B0604020202020204" pitchFamily="34" charset="0"/>
                <a:sym typeface="Arial"/>
              </a:rPr>
              <a:t>Continuité des services</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dirty="0">
              <a:latin typeface="Arial" panose="020B0604020202020204" pitchFamily="34" charset="0"/>
              <a:ea typeface="Arial"/>
              <a:cs typeface="Arial" panose="020B0604020202020204" pitchFamily="34" charset="0"/>
              <a:sym typeface="Arial"/>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Arial"/>
                <a:cs typeface="Arial" panose="020B0604020202020204" pitchFamily="34" charset="0"/>
                <a:sym typeface="Arial"/>
              </a:rPr>
              <a:t>Analyse pour informer la prestation de services</a:t>
            </a:r>
          </a:p>
        </p:txBody>
      </p:sp>
    </p:spTree>
    <p:extLst>
      <p:ext uri="{BB962C8B-B14F-4D97-AF65-F5344CB8AC3E}">
        <p14:creationId xmlns:p14="http://schemas.microsoft.com/office/powerpoint/2010/main" val="413229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3E3E8-78E4-EE5E-A4F5-49BC1BA24F3E}"/>
              </a:ext>
            </a:extLst>
          </p:cNvPr>
          <p:cNvSpPr>
            <a:spLocks noGrp="1"/>
          </p:cNvSpPr>
          <p:nvPr>
            <p:ph type="title"/>
          </p:nvPr>
        </p:nvSpPr>
        <p:spPr/>
        <p:txBody>
          <a:bodyPr/>
          <a:lstStyle/>
          <a:p>
            <a:r>
              <a:rPr lang="en-GB" dirty="0">
                <a:latin typeface="Arial"/>
                <a:cs typeface="Arial"/>
              </a:rPr>
              <a:t>Quoi et comment documenter l'information</a:t>
            </a:r>
            <a:endParaRPr lang="en-BE" dirty="0">
              <a:latin typeface="Arial"/>
              <a:cs typeface="Arial"/>
            </a:endParaRPr>
          </a:p>
        </p:txBody>
      </p:sp>
      <p:grpSp>
        <p:nvGrpSpPr>
          <p:cNvPr id="10" name="Group 9">
            <a:extLst>
              <a:ext uri="{FF2B5EF4-FFF2-40B4-BE49-F238E27FC236}">
                <a16:creationId xmlns:a16="http://schemas.microsoft.com/office/drawing/2014/main" id="{ED2E8B99-C115-A810-DBB4-78C72E3BB5A2}"/>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7BBD78F8-8E53-9051-0D92-563343FDC7D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309D3824-D4ED-BD76-D3CB-9AA46752133F}"/>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7BCFBE31-2D7F-B6E4-0E4E-CFDB37B06B85}"/>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36</a:t>
                </a:r>
              </a:p>
            </p:txBody>
          </p:sp>
          <p:sp>
            <p:nvSpPr>
              <p:cNvPr id="18" name="Rectangle 17">
                <a:extLst>
                  <a:ext uri="{FF2B5EF4-FFF2-40B4-BE49-F238E27FC236}">
                    <a16:creationId xmlns:a16="http://schemas.microsoft.com/office/drawing/2014/main" id="{3254391A-384F-8B47-8C8D-30CEB41EED45}"/>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 name="Group 13">
              <a:extLst>
                <a:ext uri="{FF2B5EF4-FFF2-40B4-BE49-F238E27FC236}">
                  <a16:creationId xmlns:a16="http://schemas.microsoft.com/office/drawing/2014/main" id="{D1FDC685-5966-5EB4-7354-2FF9F8CDE791}"/>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73F5660D-8217-A17D-7907-0C9187071BED}"/>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ectangle 15">
                <a:extLst>
                  <a:ext uri="{FF2B5EF4-FFF2-40B4-BE49-F238E27FC236}">
                    <a16:creationId xmlns:a16="http://schemas.microsoft.com/office/drawing/2014/main" id="{439D6444-B24F-4C36-A162-C2D168BFB781}"/>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9" name="Google Shape;114;p9">
            <a:extLst>
              <a:ext uri="{FF2B5EF4-FFF2-40B4-BE49-F238E27FC236}">
                <a16:creationId xmlns:a16="http://schemas.microsoft.com/office/drawing/2014/main" id="{612D5FF5-15F9-23E6-6EE3-0B95F6193BF3}"/>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20" name="Group 19">
            <a:extLst>
              <a:ext uri="{FF2B5EF4-FFF2-40B4-BE49-F238E27FC236}">
                <a16:creationId xmlns:a16="http://schemas.microsoft.com/office/drawing/2014/main" id="{C8E2AAD4-A416-F6D4-36A6-CE7FD63DA0E7}"/>
              </a:ext>
            </a:extLst>
          </p:cNvPr>
          <p:cNvGrpSpPr/>
          <p:nvPr/>
        </p:nvGrpSpPr>
        <p:grpSpPr>
          <a:xfrm>
            <a:off x="357066" y="1224523"/>
            <a:ext cx="369332" cy="369332"/>
            <a:chOff x="6784825" y="4717805"/>
            <a:chExt cx="1170980" cy="1170980"/>
          </a:xfrm>
        </p:grpSpPr>
        <p:sp>
          <p:nvSpPr>
            <p:cNvPr id="21" name="Oval 20">
              <a:extLst>
                <a:ext uri="{FF2B5EF4-FFF2-40B4-BE49-F238E27FC236}">
                  <a16:creationId xmlns:a16="http://schemas.microsoft.com/office/drawing/2014/main" id="{C80222C4-1838-94DD-FB30-E994BD4AD2BB}"/>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Oval 21">
              <a:extLst>
                <a:ext uri="{FF2B5EF4-FFF2-40B4-BE49-F238E27FC236}">
                  <a16:creationId xmlns:a16="http://schemas.microsoft.com/office/drawing/2014/main" id="{23A87891-CA81-1BEC-FFEE-37B4FC794B4A}"/>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D2B31051-739A-7AD5-47F4-E2E0C041230B}"/>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1B558A25-A3D4-7227-6D0B-831A8DFF5A45}"/>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2" name="TextBox 31">
            <a:extLst>
              <a:ext uri="{FF2B5EF4-FFF2-40B4-BE49-F238E27FC236}">
                <a16:creationId xmlns:a16="http://schemas.microsoft.com/office/drawing/2014/main" id="{CF944F67-C5A4-F02C-5B97-A5891CAE8A21}"/>
              </a:ext>
            </a:extLst>
          </p:cNvPr>
          <p:cNvSpPr txBox="1"/>
          <p:nvPr/>
        </p:nvSpPr>
        <p:spPr>
          <a:xfrm>
            <a:off x="794080" y="2004946"/>
            <a:ext cx="3457306"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ATTENTIONNÉ</a:t>
            </a:r>
          </a:p>
          <a:p>
            <a:r>
              <a:rPr lang="en-GB" sz="1800" dirty="0">
                <a:latin typeface="Arial" panose="020B0604020202020204" pitchFamily="34" charset="0"/>
                <a:cs typeface="Arial" panose="020B0604020202020204" pitchFamily="34" charset="0"/>
              </a:rPr>
              <a:t>Réduisez au minimum la quantité de notes que vous prenez devant l'enfant afin de pouvoir vous concentrer sur son écoute active et son soutien.</a:t>
            </a:r>
            <a:endParaRPr lang="en-BE" sz="1800" dirty="0">
              <a:latin typeface="Arial" panose="020B0604020202020204" pitchFamily="34" charset="0"/>
              <a:cs typeface="Arial" panose="020B0604020202020204" pitchFamily="34" charset="0"/>
            </a:endParaRPr>
          </a:p>
        </p:txBody>
      </p:sp>
      <p:sp>
        <p:nvSpPr>
          <p:cNvPr id="33" name="TextBox 32">
            <a:extLst>
              <a:ext uri="{FF2B5EF4-FFF2-40B4-BE49-F238E27FC236}">
                <a16:creationId xmlns:a16="http://schemas.microsoft.com/office/drawing/2014/main" id="{2C687B38-4801-1926-69C1-5552227474BC}"/>
              </a:ext>
            </a:extLst>
          </p:cNvPr>
          <p:cNvSpPr txBox="1"/>
          <p:nvPr/>
        </p:nvSpPr>
        <p:spPr>
          <a:xfrm>
            <a:off x="4729488" y="2004946"/>
            <a:ext cx="3207027"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OBJECTIF</a:t>
            </a:r>
          </a:p>
          <a:p>
            <a:r>
              <a:rPr lang="en-GB" sz="1800" dirty="0">
                <a:latin typeface="Arial" panose="020B0604020202020204" pitchFamily="34" charset="0"/>
                <a:cs typeface="Arial" panose="020B0604020202020204" pitchFamily="34" charset="0"/>
              </a:rPr>
              <a:t>Assurez-vous que vos notes sont uniquement basées sur des faits et un jugement professionnel, et non sur une opinion personnelle ou un parti pris.</a:t>
            </a:r>
            <a:endParaRPr lang="en-BE" sz="1800" dirty="0">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4632ADB-7663-AA2C-D3EB-FF1DB5B36519}"/>
              </a:ext>
            </a:extLst>
          </p:cNvPr>
          <p:cNvSpPr txBox="1"/>
          <p:nvPr/>
        </p:nvSpPr>
        <p:spPr>
          <a:xfrm>
            <a:off x="8390604" y="2007211"/>
            <a:ext cx="3207027"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RESPECTUEUX</a:t>
            </a:r>
          </a:p>
          <a:p>
            <a:r>
              <a:rPr lang="en-GB" sz="1800" dirty="0">
                <a:latin typeface="Arial" panose="020B0604020202020204" pitchFamily="34" charset="0"/>
                <a:cs typeface="Arial" panose="020B0604020202020204" pitchFamily="34" charset="0"/>
              </a:rPr>
              <a:t>Utilisez une terminologie respectueuse et précise et évitez tout langage dédaigneux, critique ou offensant. </a:t>
            </a:r>
            <a:endParaRPr lang="en-BE" sz="1800"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608E82F0-EFE5-07F3-EAF4-B5F66DD67A0A}"/>
              </a:ext>
            </a:extLst>
          </p:cNvPr>
          <p:cNvSpPr txBox="1"/>
          <p:nvPr/>
        </p:nvSpPr>
        <p:spPr>
          <a:xfrm>
            <a:off x="794080" y="4036070"/>
            <a:ext cx="3457306"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CENTRÉ SUR L'ENFANT</a:t>
            </a:r>
          </a:p>
          <a:p>
            <a:r>
              <a:rPr lang="en-US" sz="1800" dirty="0">
                <a:latin typeface="Arial" panose="020B0604020202020204" pitchFamily="34" charset="0"/>
                <a:cs typeface="Arial" panose="020B0604020202020204" pitchFamily="34" charset="0"/>
              </a:rPr>
              <a:t>Les informations recueillies sur l'enfant appartiennent à l'enfant lui-même, et il doit pouvoir les consulter et les lire à tout moment.</a:t>
            </a:r>
          </a:p>
        </p:txBody>
      </p:sp>
      <p:sp>
        <p:nvSpPr>
          <p:cNvPr id="37" name="TextBox 36">
            <a:extLst>
              <a:ext uri="{FF2B5EF4-FFF2-40B4-BE49-F238E27FC236}">
                <a16:creationId xmlns:a16="http://schemas.microsoft.com/office/drawing/2014/main" id="{BA10101E-5543-DB2A-D2D0-A763376ED4FB}"/>
              </a:ext>
            </a:extLst>
          </p:cNvPr>
          <p:cNvSpPr txBox="1"/>
          <p:nvPr/>
        </p:nvSpPr>
        <p:spPr>
          <a:xfrm>
            <a:off x="4729488" y="4036070"/>
            <a:ext cx="3420914"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SÛR</a:t>
            </a:r>
          </a:p>
          <a:p>
            <a:r>
              <a:rPr lang="en-US" sz="1800" dirty="0">
                <a:latin typeface="Arial" panose="020B0604020202020204" pitchFamily="34" charset="0"/>
                <a:cs typeface="Arial" panose="020B0604020202020204" pitchFamily="34" charset="0"/>
              </a:rPr>
              <a:t>Vos notes contiennent des données personnelles sensibles. Elles peuvent causer des dommages si la mauvaise personne voit vos notes.</a:t>
            </a:r>
          </a:p>
        </p:txBody>
      </p:sp>
      <p:grpSp>
        <p:nvGrpSpPr>
          <p:cNvPr id="40" name="Group 39">
            <a:extLst>
              <a:ext uri="{FF2B5EF4-FFF2-40B4-BE49-F238E27FC236}">
                <a16:creationId xmlns:a16="http://schemas.microsoft.com/office/drawing/2014/main" id="{09AF6CCA-2BBB-DEEB-277F-D5E6A3B03ADF}"/>
              </a:ext>
            </a:extLst>
          </p:cNvPr>
          <p:cNvGrpSpPr/>
          <p:nvPr/>
        </p:nvGrpSpPr>
        <p:grpSpPr>
          <a:xfrm rot="13909495">
            <a:off x="9301389" y="3725935"/>
            <a:ext cx="864221" cy="3010551"/>
            <a:chOff x="11477815" y="915101"/>
            <a:chExt cx="182192" cy="634674"/>
          </a:xfrm>
        </p:grpSpPr>
        <p:sp>
          <p:nvSpPr>
            <p:cNvPr id="38" name="Isosceles Triangle 37">
              <a:extLst>
                <a:ext uri="{FF2B5EF4-FFF2-40B4-BE49-F238E27FC236}">
                  <a16:creationId xmlns:a16="http://schemas.microsoft.com/office/drawing/2014/main" id="{FD7E2219-4A6E-1487-F2A5-E714B42B1E21}"/>
                </a:ext>
              </a:extLst>
            </p:cNvPr>
            <p:cNvSpPr/>
            <p:nvPr/>
          </p:nvSpPr>
          <p:spPr>
            <a:xfrm>
              <a:off x="11477816" y="915101"/>
              <a:ext cx="182191" cy="132855"/>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Rectangle 38">
              <a:extLst>
                <a:ext uri="{FF2B5EF4-FFF2-40B4-BE49-F238E27FC236}">
                  <a16:creationId xmlns:a16="http://schemas.microsoft.com/office/drawing/2014/main" id="{C02D3753-9663-B9A1-90D8-D6A60B4253A2}"/>
                </a:ext>
              </a:extLst>
            </p:cNvPr>
            <p:cNvSpPr/>
            <p:nvPr/>
          </p:nvSpPr>
          <p:spPr>
            <a:xfrm>
              <a:off x="11477815" y="1047810"/>
              <a:ext cx="182191" cy="50196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1" name="Freeform: Shape 40">
            <a:extLst>
              <a:ext uri="{FF2B5EF4-FFF2-40B4-BE49-F238E27FC236}">
                <a16:creationId xmlns:a16="http://schemas.microsoft.com/office/drawing/2014/main" id="{0A42EB6F-3784-22A7-CFC5-9821B6D00250}"/>
              </a:ext>
            </a:extLst>
          </p:cNvPr>
          <p:cNvSpPr/>
          <p:nvPr/>
        </p:nvSpPr>
        <p:spPr>
          <a:xfrm>
            <a:off x="5406887" y="5923252"/>
            <a:ext cx="3061252" cy="278898"/>
          </a:xfrm>
          <a:custGeom>
            <a:avLst/>
            <a:gdLst>
              <a:gd name="connsiteX0" fmla="*/ 3061252 w 3061252"/>
              <a:gd name="connsiteY0" fmla="*/ 225757 h 278898"/>
              <a:gd name="connsiteX1" fmla="*/ 2266122 w 3061252"/>
              <a:gd name="connsiteY1" fmla="*/ 470 h 278898"/>
              <a:gd name="connsiteX2" fmla="*/ 1391478 w 3061252"/>
              <a:gd name="connsiteY2" fmla="*/ 278765 h 278898"/>
              <a:gd name="connsiteX3" fmla="*/ 609600 w 3061252"/>
              <a:gd name="connsiteY3" fmla="*/ 40226 h 278898"/>
              <a:gd name="connsiteX4" fmla="*/ 0 w 3061252"/>
              <a:gd name="connsiteY4" fmla="*/ 265513 h 278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61252" h="278898">
                <a:moveTo>
                  <a:pt x="3061252" y="225757"/>
                </a:moveTo>
                <a:cubicBezTo>
                  <a:pt x="2802835" y="108696"/>
                  <a:pt x="2544418" y="-8365"/>
                  <a:pt x="2266122" y="470"/>
                </a:cubicBezTo>
                <a:cubicBezTo>
                  <a:pt x="1987826" y="9305"/>
                  <a:pt x="1667565" y="272139"/>
                  <a:pt x="1391478" y="278765"/>
                </a:cubicBezTo>
                <a:cubicBezTo>
                  <a:pt x="1115391" y="285391"/>
                  <a:pt x="841513" y="42435"/>
                  <a:pt x="609600" y="40226"/>
                </a:cubicBezTo>
                <a:cubicBezTo>
                  <a:pt x="377687" y="38017"/>
                  <a:pt x="188843" y="151765"/>
                  <a:pt x="0" y="265513"/>
                </a:cubicBezTo>
              </a:path>
            </a:pathLst>
          </a:custGeom>
          <a:no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7442743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17417E3E-9C47-2671-6FA1-B882D74542F7}"/>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14326035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31642-6768-8BBC-0097-571DA3CA0C4A}"/>
              </a:ext>
            </a:extLst>
          </p:cNvPr>
          <p:cNvSpPr>
            <a:spLocks noGrp="1"/>
          </p:cNvSpPr>
          <p:nvPr>
            <p:ph type="title"/>
          </p:nvPr>
        </p:nvSpPr>
        <p:spPr/>
        <p:txBody>
          <a:bodyPr/>
          <a:lstStyle/>
          <a:p>
            <a:r>
              <a:rPr lang="en-GB" dirty="0"/>
              <a:t>Norme 5</a:t>
            </a:r>
            <a:endParaRPr lang="en-BE" dirty="0"/>
          </a:p>
        </p:txBody>
      </p:sp>
      <p:sp>
        <p:nvSpPr>
          <p:cNvPr id="11" name="Rectangle: Rounded Corners 10">
            <a:extLst>
              <a:ext uri="{FF2B5EF4-FFF2-40B4-BE49-F238E27FC236}">
                <a16:creationId xmlns:a16="http://schemas.microsoft.com/office/drawing/2014/main" id="{D1FEC2A1-803E-E829-5CC8-4CA5921DBF4E}"/>
              </a:ext>
            </a:extLst>
          </p:cNvPr>
          <p:cNvSpPr/>
          <p:nvPr/>
        </p:nvSpPr>
        <p:spPr>
          <a:xfrm>
            <a:off x="3485322" y="2096472"/>
            <a:ext cx="7702457" cy="248518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"Les informations actualisées nécessaires à une programmation efficace de la protection de l'enfance sont collectées, utilisées, stockées et partagées, dans le plein respect de la confidentialité, et conformément au principe "ne pas nuire" et à l'intérêt supérieur des enfants." </a:t>
            </a:r>
          </a:p>
        </p:txBody>
      </p:sp>
      <p:pic>
        <p:nvPicPr>
          <p:cNvPr id="12" name="Picture 11">
            <a:extLst>
              <a:ext uri="{FF2B5EF4-FFF2-40B4-BE49-F238E27FC236}">
                <a16:creationId xmlns:a16="http://schemas.microsoft.com/office/drawing/2014/main" id="{894183A0-4165-22D7-9DEB-E89B35DC31C2}"/>
              </a:ext>
            </a:extLst>
          </p:cNvPr>
          <p:cNvPicPr>
            <a:picLocks noChangeAspect="1"/>
          </p:cNvPicPr>
          <p:nvPr/>
        </p:nvPicPr>
        <p:blipFill>
          <a:blip r:embed="rId3"/>
          <a:stretch>
            <a:fillRect/>
          </a:stretch>
        </p:blipFill>
        <p:spPr>
          <a:xfrm>
            <a:off x="1129750" y="1640086"/>
            <a:ext cx="2841853" cy="3920965"/>
          </a:xfrm>
          <a:prstGeom prst="rect">
            <a:avLst/>
          </a:prstGeom>
          <a:ln>
            <a:solidFill>
              <a:schemeClr val="accent5"/>
            </a:solidFill>
          </a:ln>
        </p:spPr>
      </p:pic>
      <p:sp>
        <p:nvSpPr>
          <p:cNvPr id="13" name="TextBox 12">
            <a:extLst>
              <a:ext uri="{FF2B5EF4-FFF2-40B4-BE49-F238E27FC236}">
                <a16:creationId xmlns:a16="http://schemas.microsoft.com/office/drawing/2014/main" id="{5E21845D-AA01-1156-29B5-8F9469581912}"/>
              </a:ext>
            </a:extLst>
          </p:cNvPr>
          <p:cNvSpPr txBox="1"/>
          <p:nvPr/>
        </p:nvSpPr>
        <p:spPr>
          <a:xfrm>
            <a:off x="4240593" y="4854127"/>
            <a:ext cx="6947186"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(2019). Normes minimales pour la protection des enfants dans l'action humanitaire.</a:t>
            </a:r>
          </a:p>
        </p:txBody>
      </p:sp>
    </p:spTree>
    <p:extLst>
      <p:ext uri="{BB962C8B-B14F-4D97-AF65-F5344CB8AC3E}">
        <p14:creationId xmlns:p14="http://schemas.microsoft.com/office/powerpoint/2010/main" val="641537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31642-6768-8BBC-0097-571DA3CA0C4A}"/>
              </a:ext>
            </a:extLst>
          </p:cNvPr>
          <p:cNvSpPr>
            <a:spLocks noGrp="1"/>
          </p:cNvSpPr>
          <p:nvPr>
            <p:ph type="title"/>
          </p:nvPr>
        </p:nvSpPr>
        <p:spPr/>
        <p:txBody>
          <a:bodyPr/>
          <a:lstStyle/>
          <a:p>
            <a:r>
              <a:rPr lang="en-GB" dirty="0"/>
              <a:t>Norme 5</a:t>
            </a:r>
            <a:endParaRPr lang="en-BE" dirty="0"/>
          </a:p>
        </p:txBody>
      </p:sp>
      <p:sp>
        <p:nvSpPr>
          <p:cNvPr id="8" name="TextBox 7">
            <a:extLst>
              <a:ext uri="{FF2B5EF4-FFF2-40B4-BE49-F238E27FC236}">
                <a16:creationId xmlns:a16="http://schemas.microsoft.com/office/drawing/2014/main" id="{92C4122B-55D0-672B-7567-170340C219BE}"/>
              </a:ext>
            </a:extLst>
          </p:cNvPr>
          <p:cNvSpPr txBox="1"/>
          <p:nvPr/>
        </p:nvSpPr>
        <p:spPr>
          <a:xfrm>
            <a:off x="4258742" y="5119974"/>
            <a:ext cx="6902532"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(2014). Lignes directrices inter-agences pour la protection de l'enfance et la gestion des cas.</a:t>
            </a:r>
          </a:p>
        </p:txBody>
      </p:sp>
      <p:sp>
        <p:nvSpPr>
          <p:cNvPr id="9" name="Rectangle: Rounded Corners 8">
            <a:extLst>
              <a:ext uri="{FF2B5EF4-FFF2-40B4-BE49-F238E27FC236}">
                <a16:creationId xmlns:a16="http://schemas.microsoft.com/office/drawing/2014/main" id="{81EDB3D8-A657-17AA-3DD4-1100B5CC5436}"/>
              </a:ext>
            </a:extLst>
          </p:cNvPr>
          <p:cNvSpPr/>
          <p:nvPr/>
        </p:nvSpPr>
        <p:spPr>
          <a:xfrm>
            <a:off x="3458817" y="1918414"/>
            <a:ext cx="7702457" cy="3021171"/>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latin typeface="Arial" panose="020B0604020202020204" pitchFamily="34" charset="0"/>
                <a:ea typeface="Calibri" panose="020F0502020204030204" pitchFamily="34" charset="0"/>
                <a:cs typeface="Arial" panose="020B0604020202020204" pitchFamily="34" charset="0"/>
              </a:rPr>
              <a:t>"</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Une fois qu'il a été décidé que la gestion de cas est une approche appropriée pour traiter les risques et les vulnérabilités en matière de protection de l'enfance, il est impératif de mettre en place un système sûr et confidentiel de collecte, de stockage et de partage des informations comme l'un des quatre éléments essentiels de la conception et de la mise en œuvre des services de gestion de cas."</a:t>
            </a:r>
          </a:p>
        </p:txBody>
      </p:sp>
      <p:pic>
        <p:nvPicPr>
          <p:cNvPr id="10" name="Picture 9">
            <a:extLst>
              <a:ext uri="{FF2B5EF4-FFF2-40B4-BE49-F238E27FC236}">
                <a16:creationId xmlns:a16="http://schemas.microsoft.com/office/drawing/2014/main" id="{57C4D4ED-EA3F-4300-5884-D55A0F633B0F}"/>
              </a:ext>
            </a:extLst>
          </p:cNvPr>
          <p:cNvPicPr>
            <a:picLocks noChangeAspect="1"/>
          </p:cNvPicPr>
          <p:nvPr/>
        </p:nvPicPr>
        <p:blipFill rotWithShape="1">
          <a:blip r:embed="rId3"/>
          <a:srcRect t="144"/>
          <a:stretch/>
        </p:blipFill>
        <p:spPr>
          <a:xfrm>
            <a:off x="1209260" y="1635408"/>
            <a:ext cx="2715799" cy="3845066"/>
          </a:xfrm>
          <a:prstGeom prst="rect">
            <a:avLst/>
          </a:prstGeom>
          <a:ln>
            <a:solidFill>
              <a:schemeClr val="accent5"/>
            </a:solidFill>
          </a:ln>
        </p:spPr>
      </p:pic>
    </p:spTree>
    <p:extLst>
      <p:ext uri="{BB962C8B-B14F-4D97-AF65-F5344CB8AC3E}">
        <p14:creationId xmlns:p14="http://schemas.microsoft.com/office/powerpoint/2010/main" val="2020457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E26B-AEE7-F582-E67D-2FAE1E00F8C8}"/>
              </a:ext>
            </a:extLst>
          </p:cNvPr>
          <p:cNvSpPr>
            <a:spLocks noGrp="1"/>
          </p:cNvSpPr>
          <p:nvPr>
            <p:ph type="title"/>
          </p:nvPr>
        </p:nvSpPr>
        <p:spPr>
          <a:xfrm>
            <a:off x="75248" y="101987"/>
            <a:ext cx="10515600" cy="868968"/>
          </a:xfrm>
        </p:spPr>
        <p:txBody>
          <a:bodyPr/>
          <a:lstStyle/>
          <a:p>
            <a:r>
              <a:rPr lang="en-GB" dirty="0"/>
              <a:t>Principes de protection des données personnelles</a:t>
            </a:r>
            <a:endParaRPr lang="en-BE" dirty="0"/>
          </a:p>
        </p:txBody>
      </p:sp>
      <p:sp>
        <p:nvSpPr>
          <p:cNvPr id="4" name="TextBox 3">
            <a:extLst>
              <a:ext uri="{FF2B5EF4-FFF2-40B4-BE49-F238E27FC236}">
                <a16:creationId xmlns:a16="http://schemas.microsoft.com/office/drawing/2014/main" id="{7E478353-DFF3-0944-AB15-5CF2C825A984}"/>
              </a:ext>
            </a:extLst>
          </p:cNvPr>
          <p:cNvSpPr txBox="1"/>
          <p:nvPr/>
        </p:nvSpPr>
        <p:spPr>
          <a:xfrm>
            <a:off x="1051560" y="2632330"/>
            <a:ext cx="4832263" cy="3785652"/>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Le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doit informer l'enfant et ses parents ou les personnes qui s'en occupent de la manière dont leurs informations seront protégées, gérées et partagées. Le </a:t>
            </a:r>
            <a:r>
              <a:rPr lang="en-GB" sz="2000" b="1" dirty="0">
                <a:latin typeface="Arial" panose="020B0604020202020204" pitchFamily="34" charset="0"/>
                <a:cs typeface="Arial" panose="020B0604020202020204" pitchFamily="34" charset="0"/>
              </a:rPr>
              <a:t>consentement éclairé </a:t>
            </a:r>
            <a:r>
              <a:rPr lang="en-GB" sz="2000" dirty="0">
                <a:latin typeface="Arial" panose="020B0604020202020204" pitchFamily="34" charset="0"/>
                <a:cs typeface="Arial" panose="020B0604020202020204" pitchFamily="34" charset="0"/>
              </a:rPr>
              <a:t>doit être obtenu avant toute collecte ou traitement des données personnelles de l'enfant. Cela inclut le consentement des parents ainsi que le consentement ou l'assentiment de l'enfant en fonction de son âge et de sa maturité.</a:t>
            </a:r>
            <a:endParaRPr lang="en-BE" sz="2000" dirty="0">
              <a:latin typeface="Arial" panose="020B0604020202020204" pitchFamily="34" charset="0"/>
              <a:cs typeface="Arial" panose="020B0604020202020204" pitchFamily="34" charset="0"/>
            </a:endParaRPr>
          </a:p>
        </p:txBody>
      </p:sp>
      <p:sp>
        <p:nvSpPr>
          <p:cNvPr id="19" name="Rectangle: Rounded Corners 18">
            <a:extLst>
              <a:ext uri="{FF2B5EF4-FFF2-40B4-BE49-F238E27FC236}">
                <a16:creationId xmlns:a16="http://schemas.microsoft.com/office/drawing/2014/main" id="{0F5813EB-2F2A-3A6D-07F3-A964603A880D}"/>
              </a:ext>
            </a:extLst>
          </p:cNvPr>
          <p:cNvSpPr/>
          <p:nvPr/>
        </p:nvSpPr>
        <p:spPr>
          <a:xfrm>
            <a:off x="1084377" y="156809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Traitement légitime et équitable</a:t>
            </a:r>
          </a:p>
        </p:txBody>
      </p:sp>
      <p:grpSp>
        <p:nvGrpSpPr>
          <p:cNvPr id="16" name="Group 15">
            <a:extLst>
              <a:ext uri="{FF2B5EF4-FFF2-40B4-BE49-F238E27FC236}">
                <a16:creationId xmlns:a16="http://schemas.microsoft.com/office/drawing/2014/main" id="{A350F56B-4BF8-5A44-11E8-E6EB65A975FB}"/>
              </a:ext>
            </a:extLst>
          </p:cNvPr>
          <p:cNvGrpSpPr/>
          <p:nvPr/>
        </p:nvGrpSpPr>
        <p:grpSpPr>
          <a:xfrm>
            <a:off x="610341" y="1419167"/>
            <a:ext cx="882438" cy="922098"/>
            <a:chOff x="7345680" y="2484120"/>
            <a:chExt cx="904240" cy="944880"/>
          </a:xfrm>
        </p:grpSpPr>
        <p:sp>
          <p:nvSpPr>
            <p:cNvPr id="17" name="Oval 16">
              <a:extLst>
                <a:ext uri="{FF2B5EF4-FFF2-40B4-BE49-F238E27FC236}">
                  <a16:creationId xmlns:a16="http://schemas.microsoft.com/office/drawing/2014/main" id="{3952F0FF-B10B-B472-148C-D1397867DFAB}"/>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L-Shape 17">
              <a:extLst>
                <a:ext uri="{FF2B5EF4-FFF2-40B4-BE49-F238E27FC236}">
                  <a16:creationId xmlns:a16="http://schemas.microsoft.com/office/drawing/2014/main" id="{CDECF072-82F3-2D32-5C87-6D3AD9AC70C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4" name="TextBox 23">
            <a:extLst>
              <a:ext uri="{FF2B5EF4-FFF2-40B4-BE49-F238E27FC236}">
                <a16:creationId xmlns:a16="http://schemas.microsoft.com/office/drawing/2014/main" id="{1E0A4A75-850A-1982-7C0A-81E6A635FDF2}"/>
              </a:ext>
            </a:extLst>
          </p:cNvPr>
          <p:cNvSpPr txBox="1"/>
          <p:nvPr/>
        </p:nvSpPr>
        <p:spPr>
          <a:xfrm>
            <a:off x="6645381" y="2632330"/>
            <a:ext cx="4832263" cy="2554545"/>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Un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ne peut recueillir que les informations personnelles qui sont nécessaires pour répondre aux besoins d'un enfant. Les données personnelles qui n'ont pas de </a:t>
            </a:r>
            <a:r>
              <a:rPr lang="en-GB" sz="2000" b="1" dirty="0">
                <a:latin typeface="Arial" panose="020B0604020202020204" pitchFamily="34" charset="0"/>
                <a:cs typeface="Arial" panose="020B0604020202020204" pitchFamily="34" charset="0"/>
              </a:rPr>
              <a:t>raison d'être </a:t>
            </a:r>
            <a:r>
              <a:rPr lang="en-GB" sz="2000" dirty="0">
                <a:latin typeface="Arial" panose="020B0604020202020204" pitchFamily="34" charset="0"/>
                <a:cs typeface="Arial" panose="020B0604020202020204" pitchFamily="34" charset="0"/>
              </a:rPr>
              <a:t>dans le cadre du processus de gestion du dossier ne doivent pas être recueillies.</a:t>
            </a:r>
            <a:endParaRPr lang="en-BE" sz="2000"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5578E64F-7B7F-7E13-8189-203D74F7D57F}"/>
              </a:ext>
            </a:extLst>
          </p:cNvPr>
          <p:cNvSpPr/>
          <p:nvPr/>
        </p:nvSpPr>
        <p:spPr>
          <a:xfrm>
            <a:off x="6678198" y="156809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Spécification de l'objectif</a:t>
            </a:r>
          </a:p>
        </p:txBody>
      </p:sp>
      <p:grpSp>
        <p:nvGrpSpPr>
          <p:cNvPr id="26" name="Group 25">
            <a:extLst>
              <a:ext uri="{FF2B5EF4-FFF2-40B4-BE49-F238E27FC236}">
                <a16:creationId xmlns:a16="http://schemas.microsoft.com/office/drawing/2014/main" id="{CF88B0C8-C6C1-8F32-2267-1BED30F44647}"/>
              </a:ext>
            </a:extLst>
          </p:cNvPr>
          <p:cNvGrpSpPr/>
          <p:nvPr/>
        </p:nvGrpSpPr>
        <p:grpSpPr>
          <a:xfrm>
            <a:off x="6204162" y="1419167"/>
            <a:ext cx="882438" cy="922098"/>
            <a:chOff x="7345680" y="2484120"/>
            <a:chExt cx="904240" cy="944880"/>
          </a:xfrm>
        </p:grpSpPr>
        <p:sp>
          <p:nvSpPr>
            <p:cNvPr id="27" name="Oval 26">
              <a:extLst>
                <a:ext uri="{FF2B5EF4-FFF2-40B4-BE49-F238E27FC236}">
                  <a16:creationId xmlns:a16="http://schemas.microsoft.com/office/drawing/2014/main" id="{FA1B8419-8AFE-7C1A-35E8-929F6FD1D344}"/>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L-Shape 27">
              <a:extLst>
                <a:ext uri="{FF2B5EF4-FFF2-40B4-BE49-F238E27FC236}">
                  <a16:creationId xmlns:a16="http://schemas.microsoft.com/office/drawing/2014/main" id="{D52711EC-C52B-C5EB-BD36-B8B9F7D62E54}"/>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 name="Group 2">
            <a:extLst>
              <a:ext uri="{FF2B5EF4-FFF2-40B4-BE49-F238E27FC236}">
                <a16:creationId xmlns:a16="http://schemas.microsoft.com/office/drawing/2014/main" id="{E54AFC07-8696-7443-4929-37370AA04421}"/>
              </a:ext>
            </a:extLst>
          </p:cNvPr>
          <p:cNvGrpSpPr/>
          <p:nvPr/>
        </p:nvGrpSpPr>
        <p:grpSpPr>
          <a:xfrm>
            <a:off x="10228983" y="337468"/>
            <a:ext cx="1587872" cy="1368854"/>
            <a:chOff x="10228983" y="337468"/>
            <a:chExt cx="1587872" cy="1368854"/>
          </a:xfrm>
        </p:grpSpPr>
        <p:sp>
          <p:nvSpPr>
            <p:cNvPr id="7" name="Hexagon 6">
              <a:extLst>
                <a:ext uri="{FF2B5EF4-FFF2-40B4-BE49-F238E27FC236}">
                  <a16:creationId xmlns:a16="http://schemas.microsoft.com/office/drawing/2014/main" id="{4F6A7048-683E-4E17-E1C7-94EB07FC0FC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8" name="Group 7">
              <a:extLst>
                <a:ext uri="{FF2B5EF4-FFF2-40B4-BE49-F238E27FC236}">
                  <a16:creationId xmlns:a16="http://schemas.microsoft.com/office/drawing/2014/main" id="{10925419-CF7F-C1DD-3D42-6ADD5077A18B}"/>
                </a:ext>
              </a:extLst>
            </p:cNvPr>
            <p:cNvGrpSpPr/>
            <p:nvPr/>
          </p:nvGrpSpPr>
          <p:grpSpPr>
            <a:xfrm>
              <a:off x="10741851" y="707024"/>
              <a:ext cx="562136" cy="634675"/>
              <a:chOff x="760175" y="830141"/>
              <a:chExt cx="867619" cy="979580"/>
            </a:xfrm>
          </p:grpSpPr>
          <p:sp>
            <p:nvSpPr>
              <p:cNvPr id="11" name="Rectangle 10">
                <a:extLst>
                  <a:ext uri="{FF2B5EF4-FFF2-40B4-BE49-F238E27FC236}">
                    <a16:creationId xmlns:a16="http://schemas.microsoft.com/office/drawing/2014/main" id="{505837B6-FFE1-5A14-6438-F95CE87613BC}"/>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37</a:t>
                </a:r>
              </a:p>
            </p:txBody>
          </p:sp>
          <p:sp>
            <p:nvSpPr>
              <p:cNvPr id="15" name="Rectangle 14">
                <a:extLst>
                  <a:ext uri="{FF2B5EF4-FFF2-40B4-BE49-F238E27FC236}">
                    <a16:creationId xmlns:a16="http://schemas.microsoft.com/office/drawing/2014/main" id="{AC2A4B93-BB27-EAC7-5849-671A32677DE7}"/>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6916419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E26B-AEE7-F582-E67D-2FAE1E00F8C8}"/>
              </a:ext>
            </a:extLst>
          </p:cNvPr>
          <p:cNvSpPr>
            <a:spLocks noGrp="1"/>
          </p:cNvSpPr>
          <p:nvPr>
            <p:ph type="title"/>
          </p:nvPr>
        </p:nvSpPr>
        <p:spPr>
          <a:xfrm>
            <a:off x="838200" y="120516"/>
            <a:ext cx="9749589" cy="773279"/>
          </a:xfrm>
        </p:spPr>
        <p:txBody>
          <a:bodyPr>
            <a:normAutofit fontScale="90000"/>
          </a:bodyPr>
          <a:lstStyle/>
          <a:p>
            <a:r>
              <a:rPr lang="en-GB" dirty="0"/>
              <a:t>Principes de protection des données personnelles</a:t>
            </a:r>
            <a:endParaRPr lang="en-BE" dirty="0"/>
          </a:p>
        </p:txBody>
      </p:sp>
      <p:grpSp>
        <p:nvGrpSpPr>
          <p:cNvPr id="11" name="Group 10">
            <a:extLst>
              <a:ext uri="{FF2B5EF4-FFF2-40B4-BE49-F238E27FC236}">
                <a16:creationId xmlns:a16="http://schemas.microsoft.com/office/drawing/2014/main" id="{FADC6198-1BEC-F6BD-0E2C-ED0BA2973F47}"/>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E03F1189-3F7A-07C3-ECB6-770DB14CAA9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143CB723-1D97-E6DE-302F-56E08082150C}"/>
                </a:ext>
              </a:extLst>
            </p:cNvPr>
            <p:cNvGrpSpPr/>
            <p:nvPr/>
          </p:nvGrpSpPr>
          <p:grpSpPr>
            <a:xfrm>
              <a:off x="10741851" y="707024"/>
              <a:ext cx="562136" cy="634675"/>
              <a:chOff x="760175" y="830141"/>
              <a:chExt cx="867619" cy="979580"/>
            </a:xfrm>
          </p:grpSpPr>
          <p:sp>
            <p:nvSpPr>
              <p:cNvPr id="14" name="Rectangle 13">
                <a:extLst>
                  <a:ext uri="{FF2B5EF4-FFF2-40B4-BE49-F238E27FC236}">
                    <a16:creationId xmlns:a16="http://schemas.microsoft.com/office/drawing/2014/main" id="{C94F3DE5-22A9-09E7-1295-E4A5AD6725E8}"/>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37</a:t>
                </a:r>
              </a:p>
            </p:txBody>
          </p:sp>
          <p:sp>
            <p:nvSpPr>
              <p:cNvPr id="15" name="Rectangle 14">
                <a:extLst>
                  <a:ext uri="{FF2B5EF4-FFF2-40B4-BE49-F238E27FC236}">
                    <a16:creationId xmlns:a16="http://schemas.microsoft.com/office/drawing/2014/main" id="{194EE879-DF1C-18B9-98FB-3E4D4BA2FB83}"/>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16" name="TextBox 15">
            <a:extLst>
              <a:ext uri="{FF2B5EF4-FFF2-40B4-BE49-F238E27FC236}">
                <a16:creationId xmlns:a16="http://schemas.microsoft.com/office/drawing/2014/main" id="{275E0497-8538-B8DB-C9D6-4CC9CFB3E3F9}"/>
              </a:ext>
            </a:extLst>
          </p:cNvPr>
          <p:cNvSpPr txBox="1"/>
          <p:nvPr/>
        </p:nvSpPr>
        <p:spPr>
          <a:xfrm>
            <a:off x="1051560" y="3074109"/>
            <a:ext cx="4832263" cy="224676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Un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doit minimiser les informations personnelles recueillies, traitées et partagées. </a:t>
            </a:r>
            <a:r>
              <a:rPr lang="en-GB" sz="2000" u="none" dirty="0">
                <a:latin typeface="Arial" panose="020B0604020202020204" pitchFamily="34" charset="0"/>
                <a:cs typeface="Arial" panose="020B0604020202020204" pitchFamily="34" charset="0"/>
              </a:rPr>
              <a:t>Toute information sensible et identifiante recueillie sur les enfants ne doit être partagée qu'en cas </a:t>
            </a:r>
            <a:r>
              <a:rPr lang="en-GB" sz="2000" b="1" u="none" dirty="0">
                <a:latin typeface="Arial" panose="020B0604020202020204" pitchFamily="34" charset="0"/>
                <a:cs typeface="Arial" panose="020B0604020202020204" pitchFamily="34" charset="0"/>
              </a:rPr>
              <a:t>de nécessité, </a:t>
            </a:r>
            <a:r>
              <a:rPr lang="en-GB" sz="2000" u="none" dirty="0">
                <a:latin typeface="Arial" panose="020B0604020202020204" pitchFamily="34" charset="0"/>
                <a:cs typeface="Arial" panose="020B0604020202020204" pitchFamily="34" charset="0"/>
              </a:rPr>
              <a:t>avec le moins de personnes possible.</a:t>
            </a:r>
            <a:endParaRPr lang="en-BE" sz="2000" dirty="0">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CBB39675-6484-8494-B5CB-B267B40C9119}"/>
              </a:ext>
            </a:extLst>
          </p:cNvPr>
          <p:cNvSpPr/>
          <p:nvPr/>
        </p:nvSpPr>
        <p:spPr>
          <a:xfrm>
            <a:off x="1084377" y="2009873"/>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Minimisation des données </a:t>
            </a:r>
          </a:p>
        </p:txBody>
      </p:sp>
      <p:grpSp>
        <p:nvGrpSpPr>
          <p:cNvPr id="18" name="Group 17">
            <a:extLst>
              <a:ext uri="{FF2B5EF4-FFF2-40B4-BE49-F238E27FC236}">
                <a16:creationId xmlns:a16="http://schemas.microsoft.com/office/drawing/2014/main" id="{D0C53F29-81F7-C13D-811D-0289885BEB6D}"/>
              </a:ext>
            </a:extLst>
          </p:cNvPr>
          <p:cNvGrpSpPr/>
          <p:nvPr/>
        </p:nvGrpSpPr>
        <p:grpSpPr>
          <a:xfrm>
            <a:off x="610341" y="1860946"/>
            <a:ext cx="882438" cy="922098"/>
            <a:chOff x="7345680" y="2484120"/>
            <a:chExt cx="904240" cy="944880"/>
          </a:xfrm>
        </p:grpSpPr>
        <p:sp>
          <p:nvSpPr>
            <p:cNvPr id="19" name="Oval 18">
              <a:extLst>
                <a:ext uri="{FF2B5EF4-FFF2-40B4-BE49-F238E27FC236}">
                  <a16:creationId xmlns:a16="http://schemas.microsoft.com/office/drawing/2014/main" id="{44C56A13-58D8-7024-452E-3D5D602E63B4}"/>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L-Shape 19">
              <a:extLst>
                <a:ext uri="{FF2B5EF4-FFF2-40B4-BE49-F238E27FC236}">
                  <a16:creationId xmlns:a16="http://schemas.microsoft.com/office/drawing/2014/main" id="{6DB13482-A066-47DF-051C-E5E93A39A648}"/>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1" name="TextBox 20">
            <a:extLst>
              <a:ext uri="{FF2B5EF4-FFF2-40B4-BE49-F238E27FC236}">
                <a16:creationId xmlns:a16="http://schemas.microsoft.com/office/drawing/2014/main" id="{B89EAB87-1511-A5C0-BA14-BC97B109169E}"/>
              </a:ext>
            </a:extLst>
          </p:cNvPr>
          <p:cNvSpPr txBox="1"/>
          <p:nvPr/>
        </p:nvSpPr>
        <p:spPr>
          <a:xfrm>
            <a:off x="6645381" y="3074109"/>
            <a:ext cx="4832263" cy="2862322"/>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Un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doit informer l'enfant, le parent ou la personne en charge de l'enfant de son </a:t>
            </a:r>
            <a:r>
              <a:rPr lang="en-GB" sz="2000" b="1" dirty="0">
                <a:latin typeface="Arial" panose="020B0604020202020204" pitchFamily="34" charset="0"/>
                <a:cs typeface="Arial" panose="020B0604020202020204" pitchFamily="34" charset="0"/>
              </a:rPr>
              <a:t>droit d'accéder, de corriger et de supprimer </a:t>
            </a:r>
            <a:r>
              <a:rPr lang="en-GB" sz="2000" dirty="0">
                <a:latin typeface="Arial" panose="020B0604020202020204" pitchFamily="34" charset="0"/>
                <a:cs typeface="Arial" panose="020B0604020202020204" pitchFamily="34" charset="0"/>
              </a:rPr>
              <a:t>ses données personnelles dans son dossier de gestion de cas et dans le système de gestion des informations. Il peut le faire à n'importe quelle étape du processus de gestion du dossier.</a:t>
            </a:r>
            <a:endParaRPr lang="en-BE" sz="2000"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6C954735-ADDC-65EF-041E-866EA88A9533}"/>
              </a:ext>
            </a:extLst>
          </p:cNvPr>
          <p:cNvSpPr/>
          <p:nvPr/>
        </p:nvSpPr>
        <p:spPr>
          <a:xfrm>
            <a:off x="6678198" y="2009873"/>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Respecter les droits de l'enfant</a:t>
            </a:r>
          </a:p>
        </p:txBody>
      </p:sp>
      <p:grpSp>
        <p:nvGrpSpPr>
          <p:cNvPr id="23" name="Group 22">
            <a:extLst>
              <a:ext uri="{FF2B5EF4-FFF2-40B4-BE49-F238E27FC236}">
                <a16:creationId xmlns:a16="http://schemas.microsoft.com/office/drawing/2014/main" id="{033492AC-ED84-4053-1757-0A343D266CDA}"/>
              </a:ext>
            </a:extLst>
          </p:cNvPr>
          <p:cNvGrpSpPr/>
          <p:nvPr/>
        </p:nvGrpSpPr>
        <p:grpSpPr>
          <a:xfrm>
            <a:off x="6204162" y="1860946"/>
            <a:ext cx="882438" cy="922098"/>
            <a:chOff x="7345680" y="2484120"/>
            <a:chExt cx="904240" cy="944880"/>
          </a:xfrm>
        </p:grpSpPr>
        <p:sp>
          <p:nvSpPr>
            <p:cNvPr id="24" name="Oval 23">
              <a:extLst>
                <a:ext uri="{FF2B5EF4-FFF2-40B4-BE49-F238E27FC236}">
                  <a16:creationId xmlns:a16="http://schemas.microsoft.com/office/drawing/2014/main" id="{BC29DBB9-F92C-53FC-E610-FE632B98EF0C}"/>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L-Shape 24">
              <a:extLst>
                <a:ext uri="{FF2B5EF4-FFF2-40B4-BE49-F238E27FC236}">
                  <a16:creationId xmlns:a16="http://schemas.microsoft.com/office/drawing/2014/main" id="{4C96A58F-B193-9150-7797-5C9E3E839DA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677236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FE33D0E-193C-2C6C-89BF-E69C9595D186}"/>
              </a:ext>
            </a:extLst>
          </p:cNvPr>
          <p:cNvCxnSpPr>
            <a:cxnSpLocks/>
          </p:cNvCxnSpPr>
          <p:nvPr/>
        </p:nvCxnSpPr>
        <p:spPr>
          <a:xfrm flipV="1">
            <a:off x="3533166" y="2244148"/>
            <a:ext cx="1481799" cy="845704"/>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5E471F7E-9B96-FB67-506E-4676F55B6A0C}"/>
              </a:ext>
            </a:extLst>
          </p:cNvPr>
          <p:cNvSpPr/>
          <p:nvPr/>
        </p:nvSpPr>
        <p:spPr>
          <a:xfrm>
            <a:off x="3908816" y="3089852"/>
            <a:ext cx="1622793" cy="1622793"/>
          </a:xfrm>
          <a:prstGeom prst="ellipse">
            <a:avLst/>
          </a:prstGeom>
          <a:no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a:extLst>
              <a:ext uri="{FF2B5EF4-FFF2-40B4-BE49-F238E27FC236}">
                <a16:creationId xmlns:a16="http://schemas.microsoft.com/office/drawing/2014/main" id="{B85BD4D5-67E8-4B92-7C39-09A4723A326B}"/>
              </a:ext>
            </a:extLst>
          </p:cNvPr>
          <p:cNvSpPr/>
          <p:nvPr/>
        </p:nvSpPr>
        <p:spPr>
          <a:xfrm>
            <a:off x="5531609" y="2220371"/>
            <a:ext cx="590227" cy="590227"/>
          </a:xfrm>
          <a:prstGeom prst="rect">
            <a:avLst/>
          </a:prstGeom>
          <a:no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itle 2">
            <a:extLst>
              <a:ext uri="{FF2B5EF4-FFF2-40B4-BE49-F238E27FC236}">
                <a16:creationId xmlns:a16="http://schemas.microsoft.com/office/drawing/2014/main" id="{10DAFB3B-C988-2D4D-6026-4E749C5C80E8}"/>
              </a:ext>
            </a:extLst>
          </p:cNvPr>
          <p:cNvSpPr>
            <a:spLocks noGrp="1"/>
          </p:cNvSpPr>
          <p:nvPr>
            <p:ph type="title"/>
          </p:nvPr>
        </p:nvSpPr>
        <p:spPr/>
        <p:txBody>
          <a:bodyPr/>
          <a:lstStyle/>
          <a:p>
            <a:r>
              <a:rPr lang="en-GB" dirty="0"/>
              <a:t>Exercice de récapitulation</a:t>
            </a:r>
            <a:endParaRPr lang="en-BE" dirty="0"/>
          </a:p>
        </p:txBody>
      </p:sp>
      <p:sp>
        <p:nvSpPr>
          <p:cNvPr id="8" name="Rectangle: Rounded Corners 7">
            <a:extLst>
              <a:ext uri="{FF2B5EF4-FFF2-40B4-BE49-F238E27FC236}">
                <a16:creationId xmlns:a16="http://schemas.microsoft.com/office/drawing/2014/main" id="{6A946D8E-F296-C872-3D24-9CE6FBCAF480}"/>
              </a:ext>
            </a:extLst>
          </p:cNvPr>
          <p:cNvSpPr/>
          <p:nvPr/>
        </p:nvSpPr>
        <p:spPr>
          <a:xfrm>
            <a:off x="838200" y="5867400"/>
            <a:ext cx="4506687" cy="468086"/>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4" name="TextBox 3">
            <a:extLst>
              <a:ext uri="{FF2B5EF4-FFF2-40B4-BE49-F238E27FC236}">
                <a16:creationId xmlns:a16="http://schemas.microsoft.com/office/drawing/2014/main" id="{89CC2DDA-3387-6815-66F9-0F24280636C6}"/>
              </a:ext>
            </a:extLst>
          </p:cNvPr>
          <p:cNvSpPr txBox="1"/>
          <p:nvPr/>
        </p:nvSpPr>
        <p:spPr>
          <a:xfrm>
            <a:off x="6932154" y="2704177"/>
            <a:ext cx="3690586" cy="1815882"/>
          </a:xfrm>
          <a:prstGeom prst="rect">
            <a:avLst/>
          </a:prstGeom>
          <a:noFill/>
        </p:spPr>
        <p:txBody>
          <a:bodyPr wrap="square">
            <a:spAutoFit/>
          </a:bodyPr>
          <a:lstStyle/>
          <a:p>
            <a:pPr algn="ctr"/>
            <a:r>
              <a:rPr lang="en-GB" sz="2800" dirty="0">
                <a:solidFill>
                  <a:schemeClr val="tx1"/>
                </a:solidFill>
                <a:latin typeface="Arial" panose="020B0604020202020204" pitchFamily="34" charset="0"/>
                <a:cs typeface="Arial" panose="020B0604020202020204" pitchFamily="34" charset="0"/>
              </a:rPr>
              <a:t>Dessinez ce dont vous vous souvenez du Module 1 Fondements de la protection de l'enfance.</a:t>
            </a:r>
            <a:endParaRPr lang="en-BE" sz="2800" dirty="0">
              <a:solidFill>
                <a:schemeClr val="tx1"/>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2802CD52-A0BA-65DC-3E0D-D09699C862DE}"/>
              </a:ext>
            </a:extLst>
          </p:cNvPr>
          <p:cNvGrpSpPr/>
          <p:nvPr/>
        </p:nvGrpSpPr>
        <p:grpSpPr>
          <a:xfrm rot="571891">
            <a:off x="3300382" y="3200408"/>
            <a:ext cx="179388" cy="624906"/>
            <a:chOff x="11477815" y="915101"/>
            <a:chExt cx="182192" cy="634674"/>
          </a:xfrm>
          <a:solidFill>
            <a:schemeClr val="accent5">
              <a:lumMod val="60000"/>
              <a:lumOff val="40000"/>
            </a:schemeClr>
          </a:solidFill>
        </p:grpSpPr>
        <p:sp>
          <p:nvSpPr>
            <p:cNvPr id="11" name="Isosceles Triangle 10">
              <a:extLst>
                <a:ext uri="{FF2B5EF4-FFF2-40B4-BE49-F238E27FC236}">
                  <a16:creationId xmlns:a16="http://schemas.microsoft.com/office/drawing/2014/main" id="{7FA18EA4-39F2-3368-AD94-C7E8BEEF5DCB}"/>
                </a:ext>
              </a:extLst>
            </p:cNvPr>
            <p:cNvSpPr/>
            <p:nvPr/>
          </p:nvSpPr>
          <p:spPr>
            <a:xfrm>
              <a:off x="11477816" y="915101"/>
              <a:ext cx="182191" cy="13285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Rectangle 11">
              <a:extLst>
                <a:ext uri="{FF2B5EF4-FFF2-40B4-BE49-F238E27FC236}">
                  <a16:creationId xmlns:a16="http://schemas.microsoft.com/office/drawing/2014/main" id="{513F2E26-27A8-DD6F-E6F9-94A6F480876F}"/>
                </a:ext>
              </a:extLst>
            </p:cNvPr>
            <p:cNvSpPr/>
            <p:nvPr/>
          </p:nvSpPr>
          <p:spPr>
            <a:xfrm>
              <a:off x="11477815" y="1047810"/>
              <a:ext cx="182191" cy="5019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 name="Google Shape;315;p4">
            <a:extLst>
              <a:ext uri="{FF2B5EF4-FFF2-40B4-BE49-F238E27FC236}">
                <a16:creationId xmlns:a16="http://schemas.microsoft.com/office/drawing/2014/main" id="{29317631-3323-6AA9-830E-B7DF1B3AF7F0}"/>
              </a:ext>
            </a:extLst>
          </p:cNvPr>
          <p:cNvSpPr/>
          <p:nvPr/>
        </p:nvSpPr>
        <p:spPr>
          <a:xfrm>
            <a:off x="1709755" y="2195282"/>
            <a:ext cx="1139942" cy="1169577"/>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 name="Google Shape;317;p4">
            <a:extLst>
              <a:ext uri="{FF2B5EF4-FFF2-40B4-BE49-F238E27FC236}">
                <a16:creationId xmlns:a16="http://schemas.microsoft.com/office/drawing/2014/main" id="{13520DD2-E586-4A2E-D90D-2DAE673E2D0F}"/>
              </a:ext>
            </a:extLst>
          </p:cNvPr>
          <p:cNvSpPr/>
          <p:nvPr/>
        </p:nvSpPr>
        <p:spPr>
          <a:xfrm>
            <a:off x="1709755" y="3593554"/>
            <a:ext cx="1078314" cy="1815881"/>
          </a:xfrm>
          <a:prstGeom prst="round2SameRect">
            <a:avLst>
              <a:gd name="adj1" fmla="val 50000"/>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9" name="Google Shape;317;p4">
            <a:extLst>
              <a:ext uri="{FF2B5EF4-FFF2-40B4-BE49-F238E27FC236}">
                <a16:creationId xmlns:a16="http://schemas.microsoft.com/office/drawing/2014/main" id="{1BE81D17-8269-55B5-B67E-F2919E3E960C}"/>
              </a:ext>
            </a:extLst>
          </p:cNvPr>
          <p:cNvSpPr/>
          <p:nvPr/>
        </p:nvSpPr>
        <p:spPr>
          <a:xfrm rot="3817069">
            <a:off x="2902182" y="3168731"/>
            <a:ext cx="346286" cy="1081580"/>
          </a:xfrm>
          <a:prstGeom prst="round2SameRect">
            <a:avLst>
              <a:gd name="adj1" fmla="val 50000"/>
              <a:gd name="adj2" fmla="val 23297"/>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7138397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E26B-AEE7-F582-E67D-2FAE1E00F8C8}"/>
              </a:ext>
            </a:extLst>
          </p:cNvPr>
          <p:cNvSpPr>
            <a:spLocks noGrp="1"/>
          </p:cNvSpPr>
          <p:nvPr>
            <p:ph type="title"/>
          </p:nvPr>
        </p:nvSpPr>
        <p:spPr>
          <a:xfrm>
            <a:off x="838200" y="120516"/>
            <a:ext cx="9464436" cy="825121"/>
          </a:xfrm>
        </p:spPr>
        <p:txBody>
          <a:bodyPr>
            <a:normAutofit fontScale="90000"/>
          </a:bodyPr>
          <a:lstStyle/>
          <a:p>
            <a:r>
              <a:rPr lang="en-GB" dirty="0"/>
              <a:t>Principes de protection des données personnelles</a:t>
            </a:r>
            <a:endParaRPr lang="en-BE" dirty="0"/>
          </a:p>
        </p:txBody>
      </p:sp>
      <p:sp>
        <p:nvSpPr>
          <p:cNvPr id="16" name="TextBox 15">
            <a:extLst>
              <a:ext uri="{FF2B5EF4-FFF2-40B4-BE49-F238E27FC236}">
                <a16:creationId xmlns:a16="http://schemas.microsoft.com/office/drawing/2014/main" id="{9D63EFFE-01C1-C383-C055-630FF4958491}"/>
              </a:ext>
            </a:extLst>
          </p:cNvPr>
          <p:cNvSpPr txBox="1"/>
          <p:nvPr/>
        </p:nvSpPr>
        <p:spPr>
          <a:xfrm>
            <a:off x="1051560" y="2786920"/>
            <a:ext cx="5473226" cy="317009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Un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doit protéger les données personnelles d'un enfant et en assurer la confidentialité. S'assurer que seules les personnes qui ont le consentement peuvent y avoir accès.  Un </a:t>
            </a:r>
            <a:r>
              <a:rPr lang="en-GB" sz="2000" dirty="0" err="1">
                <a:latin typeface="Arial" panose="020B0604020202020204" pitchFamily="34" charset="0"/>
                <a:cs typeface="Arial" panose="020B0604020202020204" pitchFamily="34" charset="0"/>
              </a:rPr>
              <a:t>gestionnaire</a:t>
            </a:r>
            <a:r>
              <a:rPr lang="en-GB" sz="2000" dirty="0">
                <a:latin typeface="Arial" panose="020B0604020202020204" pitchFamily="34" charset="0"/>
                <a:cs typeface="Arial" panose="020B0604020202020204" pitchFamily="34" charset="0"/>
              </a:rPr>
              <a:t> de </a:t>
            </a:r>
            <a:r>
              <a:rPr lang="en-GB" sz="2000" dirty="0" err="1">
                <a:latin typeface="Arial" panose="020B0604020202020204" pitchFamily="34" charset="0"/>
                <a:cs typeface="Arial" panose="020B0604020202020204" pitchFamily="34" charset="0"/>
              </a:rPr>
              <a:t>cas</a:t>
            </a:r>
            <a:r>
              <a:rPr lang="en-GB" sz="2000" dirty="0">
                <a:latin typeface="Arial" panose="020B0604020202020204" pitchFamily="34" charset="0"/>
                <a:cs typeface="Arial" panose="020B0604020202020204" pitchFamily="34" charset="0"/>
              </a:rPr>
              <a:t> ne peut partager aucune information sans le consentement de l'enfant, du parent ou de la personne qui s'occupe de l'enfant, sauf dans des circonstances exceptionnelles où cela est dans l'intérêt supérieur de l'enfant. </a:t>
            </a:r>
            <a:endParaRPr lang="en-BE" sz="2000" dirty="0">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D9DB0964-3C2A-E46F-F472-BD30378ED5ED}"/>
              </a:ext>
            </a:extLst>
          </p:cNvPr>
          <p:cNvSpPr/>
          <p:nvPr/>
        </p:nvSpPr>
        <p:spPr>
          <a:xfrm>
            <a:off x="1084377" y="172268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Confidentialité et sécurité</a:t>
            </a:r>
          </a:p>
        </p:txBody>
      </p:sp>
      <p:grpSp>
        <p:nvGrpSpPr>
          <p:cNvPr id="18" name="Group 17">
            <a:extLst>
              <a:ext uri="{FF2B5EF4-FFF2-40B4-BE49-F238E27FC236}">
                <a16:creationId xmlns:a16="http://schemas.microsoft.com/office/drawing/2014/main" id="{A0F0117D-6EA8-E02D-3902-178A3356D48F}"/>
              </a:ext>
            </a:extLst>
          </p:cNvPr>
          <p:cNvGrpSpPr/>
          <p:nvPr/>
        </p:nvGrpSpPr>
        <p:grpSpPr>
          <a:xfrm>
            <a:off x="610341" y="1573757"/>
            <a:ext cx="882438" cy="922098"/>
            <a:chOff x="7345680" y="2484120"/>
            <a:chExt cx="904240" cy="944880"/>
          </a:xfrm>
        </p:grpSpPr>
        <p:sp>
          <p:nvSpPr>
            <p:cNvPr id="19" name="Oval 18">
              <a:extLst>
                <a:ext uri="{FF2B5EF4-FFF2-40B4-BE49-F238E27FC236}">
                  <a16:creationId xmlns:a16="http://schemas.microsoft.com/office/drawing/2014/main" id="{E69978E5-B9C9-825C-B31C-961E80E9B32E}"/>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L-Shape 19">
              <a:extLst>
                <a:ext uri="{FF2B5EF4-FFF2-40B4-BE49-F238E27FC236}">
                  <a16:creationId xmlns:a16="http://schemas.microsoft.com/office/drawing/2014/main" id="{605779FF-ED0D-302B-729A-BAE2B065E81A}"/>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1" name="TextBox 20">
            <a:extLst>
              <a:ext uri="{FF2B5EF4-FFF2-40B4-BE49-F238E27FC236}">
                <a16:creationId xmlns:a16="http://schemas.microsoft.com/office/drawing/2014/main" id="{F996725E-C081-46BB-1BE4-9AF4BE15E4DE}"/>
              </a:ext>
            </a:extLst>
          </p:cNvPr>
          <p:cNvSpPr txBox="1"/>
          <p:nvPr/>
        </p:nvSpPr>
        <p:spPr>
          <a:xfrm>
            <a:off x="6645381" y="2786920"/>
            <a:ext cx="4832263" cy="132343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Les données personnelles de l'enfant sont </a:t>
            </a:r>
            <a:r>
              <a:rPr lang="en-GB" sz="2000" b="1" dirty="0">
                <a:latin typeface="Arial" panose="020B0604020202020204" pitchFamily="34" charset="0"/>
                <a:cs typeface="Arial" panose="020B0604020202020204" pitchFamily="34" charset="0"/>
              </a:rPr>
              <a:t>supprimées </a:t>
            </a:r>
            <a:r>
              <a:rPr lang="en-GB" sz="2000" dirty="0">
                <a:latin typeface="Arial" panose="020B0604020202020204" pitchFamily="34" charset="0"/>
                <a:cs typeface="Arial" panose="020B0604020202020204" pitchFamily="34" charset="0"/>
              </a:rPr>
              <a:t>de tous les systèmes dès qu'elles n'ont plus de raison d'être et ne sont plus nécessaires. </a:t>
            </a:r>
            <a:endParaRPr lang="en-BE" sz="2000"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215A5DEE-9485-FE8D-188B-B412DB3581AD}"/>
              </a:ext>
            </a:extLst>
          </p:cNvPr>
          <p:cNvSpPr/>
          <p:nvPr/>
        </p:nvSpPr>
        <p:spPr>
          <a:xfrm>
            <a:off x="6678198" y="172268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Rétention</a:t>
            </a:r>
          </a:p>
        </p:txBody>
      </p:sp>
      <p:grpSp>
        <p:nvGrpSpPr>
          <p:cNvPr id="23" name="Group 22">
            <a:extLst>
              <a:ext uri="{FF2B5EF4-FFF2-40B4-BE49-F238E27FC236}">
                <a16:creationId xmlns:a16="http://schemas.microsoft.com/office/drawing/2014/main" id="{E8F3F786-E8A8-43E9-8285-B86A714FCF64}"/>
              </a:ext>
            </a:extLst>
          </p:cNvPr>
          <p:cNvGrpSpPr/>
          <p:nvPr/>
        </p:nvGrpSpPr>
        <p:grpSpPr>
          <a:xfrm>
            <a:off x="6204162" y="1573757"/>
            <a:ext cx="882438" cy="922098"/>
            <a:chOff x="7345680" y="2484120"/>
            <a:chExt cx="904240" cy="944880"/>
          </a:xfrm>
        </p:grpSpPr>
        <p:sp>
          <p:nvSpPr>
            <p:cNvPr id="24" name="Oval 23">
              <a:extLst>
                <a:ext uri="{FF2B5EF4-FFF2-40B4-BE49-F238E27FC236}">
                  <a16:creationId xmlns:a16="http://schemas.microsoft.com/office/drawing/2014/main" id="{D3BE8410-AF54-A497-2763-DE87594803B4}"/>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L-Shape 24">
              <a:extLst>
                <a:ext uri="{FF2B5EF4-FFF2-40B4-BE49-F238E27FC236}">
                  <a16:creationId xmlns:a16="http://schemas.microsoft.com/office/drawing/2014/main" id="{3FDC2214-B41F-E7A5-397A-94CADDC2F65D}"/>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 name="Group 2">
            <a:extLst>
              <a:ext uri="{FF2B5EF4-FFF2-40B4-BE49-F238E27FC236}">
                <a16:creationId xmlns:a16="http://schemas.microsoft.com/office/drawing/2014/main" id="{B3786147-B2EE-8C87-0C49-0FE6431DF1FD}"/>
              </a:ext>
            </a:extLst>
          </p:cNvPr>
          <p:cNvGrpSpPr/>
          <p:nvPr/>
        </p:nvGrpSpPr>
        <p:grpSpPr>
          <a:xfrm>
            <a:off x="10228983" y="337468"/>
            <a:ext cx="1587872" cy="1368854"/>
            <a:chOff x="10228983" y="337468"/>
            <a:chExt cx="1587872" cy="1368854"/>
          </a:xfrm>
        </p:grpSpPr>
        <p:sp>
          <p:nvSpPr>
            <p:cNvPr id="6" name="Hexagon 5">
              <a:extLst>
                <a:ext uri="{FF2B5EF4-FFF2-40B4-BE49-F238E27FC236}">
                  <a16:creationId xmlns:a16="http://schemas.microsoft.com/office/drawing/2014/main" id="{91985E30-269F-3189-CD1A-FABB7C209C7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9941285C-C837-C248-A0FA-0FA540EA9017}"/>
                </a:ext>
              </a:extLst>
            </p:cNvPr>
            <p:cNvGrpSpPr/>
            <p:nvPr/>
          </p:nvGrpSpPr>
          <p:grpSpPr>
            <a:xfrm>
              <a:off x="10741851" y="707024"/>
              <a:ext cx="562136" cy="634675"/>
              <a:chOff x="760175" y="830141"/>
              <a:chExt cx="867619" cy="979580"/>
            </a:xfrm>
          </p:grpSpPr>
          <p:sp>
            <p:nvSpPr>
              <p:cNvPr id="8" name="Rectangle 7">
                <a:extLst>
                  <a:ext uri="{FF2B5EF4-FFF2-40B4-BE49-F238E27FC236}">
                    <a16:creationId xmlns:a16="http://schemas.microsoft.com/office/drawing/2014/main" id="{B498EF89-E5A6-7D57-2D5C-A3AE07BC1D0F}"/>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37</a:t>
                </a:r>
              </a:p>
            </p:txBody>
          </p:sp>
          <p:sp>
            <p:nvSpPr>
              <p:cNvPr id="15" name="Rectangle 14">
                <a:extLst>
                  <a:ext uri="{FF2B5EF4-FFF2-40B4-BE49-F238E27FC236}">
                    <a16:creationId xmlns:a16="http://schemas.microsoft.com/office/drawing/2014/main" id="{75DF1D77-530D-1FBA-8319-6D5A25D917F2}"/>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5952442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8567F-907B-7E1B-D1F5-C85FC8BB6D18}"/>
              </a:ext>
            </a:extLst>
          </p:cNvPr>
          <p:cNvSpPr>
            <a:spLocks noGrp="1"/>
          </p:cNvSpPr>
          <p:nvPr>
            <p:ph type="title"/>
          </p:nvPr>
        </p:nvSpPr>
        <p:spPr/>
        <p:txBody>
          <a:bodyPr/>
          <a:lstStyle/>
          <a:p>
            <a:r>
              <a:rPr lang="en-GB" dirty="0"/>
              <a:t>Principes de gestion de l'information</a:t>
            </a:r>
            <a:endParaRPr lang="en-BE" dirty="0"/>
          </a:p>
        </p:txBody>
      </p:sp>
      <p:grpSp>
        <p:nvGrpSpPr>
          <p:cNvPr id="4" name="Group 3">
            <a:extLst>
              <a:ext uri="{FF2B5EF4-FFF2-40B4-BE49-F238E27FC236}">
                <a16:creationId xmlns:a16="http://schemas.microsoft.com/office/drawing/2014/main" id="{034131DF-75EC-0FC5-60CD-86CB21190F97}"/>
              </a:ext>
            </a:extLst>
          </p:cNvPr>
          <p:cNvGrpSpPr/>
          <p:nvPr/>
        </p:nvGrpSpPr>
        <p:grpSpPr>
          <a:xfrm rot="1586735">
            <a:off x="2464563" y="3431525"/>
            <a:ext cx="241362" cy="978951"/>
            <a:chOff x="2121760" y="2323613"/>
            <a:chExt cx="200377" cy="825212"/>
          </a:xfrm>
          <a:solidFill>
            <a:schemeClr val="bg1"/>
          </a:solidFill>
        </p:grpSpPr>
        <p:sp>
          <p:nvSpPr>
            <p:cNvPr id="5" name="Isosceles Triangle 4">
              <a:extLst>
                <a:ext uri="{FF2B5EF4-FFF2-40B4-BE49-F238E27FC236}">
                  <a16:creationId xmlns:a16="http://schemas.microsoft.com/office/drawing/2014/main" id="{5C76066D-1BFC-322C-1A02-783269EEF7F5}"/>
                </a:ext>
              </a:extLst>
            </p:cNvPr>
            <p:cNvSpPr/>
            <p:nvPr/>
          </p:nvSpPr>
          <p:spPr>
            <a:xfrm>
              <a:off x="2121760" y="2323613"/>
              <a:ext cx="200377" cy="172738"/>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Rectangle 5">
              <a:extLst>
                <a:ext uri="{FF2B5EF4-FFF2-40B4-BE49-F238E27FC236}">
                  <a16:creationId xmlns:a16="http://schemas.microsoft.com/office/drawing/2014/main" id="{2BC39DC5-57F8-7500-BE5B-14EFAA94BCDF}"/>
                </a:ext>
              </a:extLst>
            </p:cNvPr>
            <p:cNvSpPr/>
            <p:nvPr/>
          </p:nvSpPr>
          <p:spPr>
            <a:xfrm>
              <a:off x="2121760" y="2496166"/>
              <a:ext cx="200377" cy="65265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7" name="Rectangle: Rounded Corners 6">
            <a:extLst>
              <a:ext uri="{FF2B5EF4-FFF2-40B4-BE49-F238E27FC236}">
                <a16:creationId xmlns:a16="http://schemas.microsoft.com/office/drawing/2014/main" id="{5628F1AD-BA52-7343-199B-E408E1144FBD}"/>
              </a:ext>
            </a:extLst>
          </p:cNvPr>
          <p:cNvSpPr/>
          <p:nvPr/>
        </p:nvSpPr>
        <p:spPr>
          <a:xfrm>
            <a:off x="2053178" y="2654705"/>
            <a:ext cx="1064135" cy="59768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a:extLst>
              <a:ext uri="{FF2B5EF4-FFF2-40B4-BE49-F238E27FC236}">
                <a16:creationId xmlns:a16="http://schemas.microsoft.com/office/drawing/2014/main" id="{0B0FC914-0649-042B-73E0-58F21FE26028}"/>
              </a:ext>
            </a:extLst>
          </p:cNvPr>
          <p:cNvSpPr/>
          <p:nvPr/>
        </p:nvSpPr>
        <p:spPr>
          <a:xfrm>
            <a:off x="5294387" y="2230239"/>
            <a:ext cx="6125283" cy="3599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solidFill>
                  <a:schemeClr val="tx1"/>
                </a:solidFill>
                <a:latin typeface="Arial" panose="020B0604020202020204" pitchFamily="34" charset="0"/>
                <a:cs typeface="Arial" panose="020B0604020202020204" pitchFamily="34" charset="0"/>
              </a:rPr>
              <a:t>Quels principes de gestion de l'information sur la protection sont violés ou respectés ?</a:t>
            </a:r>
            <a:endParaRPr lang="en-BE" sz="4000" b="1" dirty="0">
              <a:solidFill>
                <a:schemeClr val="tx1"/>
              </a:solidFil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7D712F81-EBA2-D6D6-DEA5-52D2BA553965}"/>
              </a:ext>
            </a:extLst>
          </p:cNvPr>
          <p:cNvGrpSpPr/>
          <p:nvPr/>
        </p:nvGrpSpPr>
        <p:grpSpPr>
          <a:xfrm>
            <a:off x="1295265" y="2974796"/>
            <a:ext cx="2284589" cy="2658138"/>
            <a:chOff x="8021849" y="3622964"/>
            <a:chExt cx="932930" cy="1088645"/>
          </a:xfrm>
          <a:solidFill>
            <a:schemeClr val="accent5"/>
          </a:solidFill>
        </p:grpSpPr>
        <p:sp>
          <p:nvSpPr>
            <p:cNvPr id="12" name="Flowchart: Card 11">
              <a:extLst>
                <a:ext uri="{FF2B5EF4-FFF2-40B4-BE49-F238E27FC236}">
                  <a16:creationId xmlns:a16="http://schemas.microsoft.com/office/drawing/2014/main" id="{59DAEBC5-B4DB-C546-DC96-8DF8DB746C75}"/>
                </a:ext>
              </a:extLst>
            </p:cNvPr>
            <p:cNvSpPr/>
            <p:nvPr/>
          </p:nvSpPr>
          <p:spPr>
            <a:xfrm>
              <a:off x="8192676" y="3819749"/>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Flowchart: Card 12">
              <a:extLst>
                <a:ext uri="{FF2B5EF4-FFF2-40B4-BE49-F238E27FC236}">
                  <a16:creationId xmlns:a16="http://schemas.microsoft.com/office/drawing/2014/main" id="{768611CC-168B-B4D2-06CE-E6CA9BD7E684}"/>
                </a:ext>
              </a:extLst>
            </p:cNvPr>
            <p:cNvSpPr/>
            <p:nvPr/>
          </p:nvSpPr>
          <p:spPr>
            <a:xfrm>
              <a:off x="8109763" y="3716795"/>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Flowchart: Card 13">
              <a:extLst>
                <a:ext uri="{FF2B5EF4-FFF2-40B4-BE49-F238E27FC236}">
                  <a16:creationId xmlns:a16="http://schemas.microsoft.com/office/drawing/2014/main" id="{2C930427-67AF-D345-515F-5380B5CEAA4A}"/>
                </a:ext>
              </a:extLst>
            </p:cNvPr>
            <p:cNvSpPr/>
            <p:nvPr/>
          </p:nvSpPr>
          <p:spPr>
            <a:xfrm>
              <a:off x="8021849" y="3622964"/>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Circle: Hollow 14">
              <a:extLst>
                <a:ext uri="{FF2B5EF4-FFF2-40B4-BE49-F238E27FC236}">
                  <a16:creationId xmlns:a16="http://schemas.microsoft.com/office/drawing/2014/main" id="{0D401678-A682-428F-0F67-1364B4BC2440}"/>
                </a:ext>
              </a:extLst>
            </p:cNvPr>
            <p:cNvSpPr/>
            <p:nvPr/>
          </p:nvSpPr>
          <p:spPr>
            <a:xfrm>
              <a:off x="8158745" y="3843931"/>
              <a:ext cx="469221" cy="469221"/>
            </a:xfrm>
            <a:prstGeom prst="donut">
              <a:avLst>
                <a:gd name="adj" fmla="val 3218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 name="Group 2">
            <a:extLst>
              <a:ext uri="{FF2B5EF4-FFF2-40B4-BE49-F238E27FC236}">
                <a16:creationId xmlns:a16="http://schemas.microsoft.com/office/drawing/2014/main" id="{2C721B52-49B9-0BF1-1E10-771B3E5F06A2}"/>
              </a:ext>
            </a:extLst>
          </p:cNvPr>
          <p:cNvGrpSpPr/>
          <p:nvPr/>
        </p:nvGrpSpPr>
        <p:grpSpPr>
          <a:xfrm>
            <a:off x="10228983" y="337468"/>
            <a:ext cx="1587872" cy="1368854"/>
            <a:chOff x="10228983" y="337468"/>
            <a:chExt cx="1587872" cy="1368854"/>
          </a:xfrm>
        </p:grpSpPr>
        <p:sp>
          <p:nvSpPr>
            <p:cNvPr id="8" name="Hexagon 7">
              <a:extLst>
                <a:ext uri="{FF2B5EF4-FFF2-40B4-BE49-F238E27FC236}">
                  <a16:creationId xmlns:a16="http://schemas.microsoft.com/office/drawing/2014/main" id="{2386292F-AC28-4DBD-C438-690C3B87296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7A757262-905E-9168-31F3-8203DE1B7EE4}"/>
                </a:ext>
              </a:extLst>
            </p:cNvPr>
            <p:cNvGrpSpPr/>
            <p:nvPr/>
          </p:nvGrpSpPr>
          <p:grpSpPr>
            <a:xfrm>
              <a:off x="10621771" y="762700"/>
              <a:ext cx="562136" cy="634675"/>
              <a:chOff x="760175" y="830142"/>
              <a:chExt cx="867619" cy="979579"/>
            </a:xfrm>
          </p:grpSpPr>
          <p:sp>
            <p:nvSpPr>
              <p:cNvPr id="21" name="Rectangle 20">
                <a:extLst>
                  <a:ext uri="{FF2B5EF4-FFF2-40B4-BE49-F238E27FC236}">
                    <a16:creationId xmlns:a16="http://schemas.microsoft.com/office/drawing/2014/main" id="{88A41054-781A-861D-D0F0-9DE07E4CC92D}"/>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38</a:t>
                </a:r>
              </a:p>
            </p:txBody>
          </p:sp>
          <p:sp>
            <p:nvSpPr>
              <p:cNvPr id="29" name="Rectangle 28">
                <a:extLst>
                  <a:ext uri="{FF2B5EF4-FFF2-40B4-BE49-F238E27FC236}">
                    <a16:creationId xmlns:a16="http://schemas.microsoft.com/office/drawing/2014/main" id="{FF112631-EA0E-7CF5-E331-375E8EBC27F3}"/>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6" name="Group 15">
              <a:extLst>
                <a:ext uri="{FF2B5EF4-FFF2-40B4-BE49-F238E27FC236}">
                  <a16:creationId xmlns:a16="http://schemas.microsoft.com/office/drawing/2014/main" id="{FA42AE33-9E93-3FD1-F66A-7A29FFC6795B}"/>
                </a:ext>
              </a:extLst>
            </p:cNvPr>
            <p:cNvGrpSpPr/>
            <p:nvPr/>
          </p:nvGrpSpPr>
          <p:grpSpPr>
            <a:xfrm>
              <a:off x="11325415" y="762701"/>
              <a:ext cx="182192" cy="634674"/>
              <a:chOff x="2121762" y="2323619"/>
              <a:chExt cx="200378" cy="825210"/>
            </a:xfrm>
          </p:grpSpPr>
          <p:sp>
            <p:nvSpPr>
              <p:cNvPr id="19" name="Isosceles Triangle 18">
                <a:extLst>
                  <a:ext uri="{FF2B5EF4-FFF2-40B4-BE49-F238E27FC236}">
                    <a16:creationId xmlns:a16="http://schemas.microsoft.com/office/drawing/2014/main" id="{12C10EC1-EF64-5DBE-F52C-5C7B12B1B564}"/>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A5A5DA3F-FAED-AD10-6899-A55FFA64E0DC}"/>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0" name="Google Shape;114;p9">
            <a:extLst>
              <a:ext uri="{FF2B5EF4-FFF2-40B4-BE49-F238E27FC236}">
                <a16:creationId xmlns:a16="http://schemas.microsoft.com/office/drawing/2014/main" id="{2653464C-7890-554B-DB11-9B17C8C66BA5}"/>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b="1" dirty="0">
                <a:solidFill>
                  <a:schemeClr val="accent5"/>
                </a:solidFill>
                <a:latin typeface="Arial"/>
                <a:ea typeface="Arial"/>
                <a:cs typeface="Arial"/>
                <a:sym typeface="Arial"/>
              </a:rPr>
              <a:t>5 </a:t>
            </a:r>
            <a:r>
              <a:rPr lang="en-US" sz="1800" b="1" i="0" u="none" strike="noStrike" cap="none" dirty="0">
                <a:solidFill>
                  <a:schemeClr val="accent5"/>
                </a:solidFill>
                <a:latin typeface="Arial"/>
                <a:ea typeface="Arial"/>
                <a:cs typeface="Arial"/>
                <a:sym typeface="Arial"/>
              </a:rPr>
              <a:t>minutes  </a:t>
            </a:r>
            <a:endParaRPr b="1" dirty="0">
              <a:solidFill>
                <a:schemeClr val="accent5"/>
              </a:solidFill>
            </a:endParaRPr>
          </a:p>
        </p:txBody>
      </p:sp>
      <p:grpSp>
        <p:nvGrpSpPr>
          <p:cNvPr id="31" name="Group 30">
            <a:extLst>
              <a:ext uri="{FF2B5EF4-FFF2-40B4-BE49-F238E27FC236}">
                <a16:creationId xmlns:a16="http://schemas.microsoft.com/office/drawing/2014/main" id="{A17E4B4C-5C67-997C-0AFC-53C2FFED6F6B}"/>
              </a:ext>
            </a:extLst>
          </p:cNvPr>
          <p:cNvGrpSpPr/>
          <p:nvPr/>
        </p:nvGrpSpPr>
        <p:grpSpPr>
          <a:xfrm>
            <a:off x="357066" y="1224523"/>
            <a:ext cx="369332" cy="369332"/>
            <a:chOff x="6784825" y="4717805"/>
            <a:chExt cx="1170980" cy="1170980"/>
          </a:xfrm>
        </p:grpSpPr>
        <p:sp>
          <p:nvSpPr>
            <p:cNvPr id="32" name="Oval 31">
              <a:extLst>
                <a:ext uri="{FF2B5EF4-FFF2-40B4-BE49-F238E27FC236}">
                  <a16:creationId xmlns:a16="http://schemas.microsoft.com/office/drawing/2014/main" id="{ACD55FD7-4469-1544-6452-41BDDF2AF113}"/>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Oval 32">
              <a:extLst>
                <a:ext uri="{FF2B5EF4-FFF2-40B4-BE49-F238E27FC236}">
                  <a16:creationId xmlns:a16="http://schemas.microsoft.com/office/drawing/2014/main" id="{9CB49550-BCB4-7A0F-0E51-D1A7E7EFE13C}"/>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Rectangle 33">
              <a:extLst>
                <a:ext uri="{FF2B5EF4-FFF2-40B4-BE49-F238E27FC236}">
                  <a16:creationId xmlns:a16="http://schemas.microsoft.com/office/drawing/2014/main" id="{3A028ABC-2725-E6C3-335B-FAE97B820002}"/>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Rectangle 34">
              <a:extLst>
                <a:ext uri="{FF2B5EF4-FFF2-40B4-BE49-F238E27FC236}">
                  <a16:creationId xmlns:a16="http://schemas.microsoft.com/office/drawing/2014/main" id="{0BBC7267-876F-E089-6A1D-25B6E2642CFC}"/>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6" name="Group 35">
            <a:extLst>
              <a:ext uri="{FF2B5EF4-FFF2-40B4-BE49-F238E27FC236}">
                <a16:creationId xmlns:a16="http://schemas.microsoft.com/office/drawing/2014/main" id="{35C4DEC5-A18B-7989-A863-BFA9CFDD4868}"/>
              </a:ext>
            </a:extLst>
          </p:cNvPr>
          <p:cNvGrpSpPr/>
          <p:nvPr/>
        </p:nvGrpSpPr>
        <p:grpSpPr>
          <a:xfrm>
            <a:off x="3299327" y="2024822"/>
            <a:ext cx="904240" cy="944880"/>
            <a:chOff x="7345680" y="2484120"/>
            <a:chExt cx="904240" cy="944880"/>
          </a:xfrm>
        </p:grpSpPr>
        <p:sp>
          <p:nvSpPr>
            <p:cNvPr id="37" name="Oval 36">
              <a:extLst>
                <a:ext uri="{FF2B5EF4-FFF2-40B4-BE49-F238E27FC236}">
                  <a16:creationId xmlns:a16="http://schemas.microsoft.com/office/drawing/2014/main" id="{C69D7170-843F-A62B-B67C-E63BC8DF92E5}"/>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L-Shape 37">
              <a:extLst>
                <a:ext uri="{FF2B5EF4-FFF2-40B4-BE49-F238E27FC236}">
                  <a16:creationId xmlns:a16="http://schemas.microsoft.com/office/drawing/2014/main" id="{10E2AFDC-5170-4174-7491-E35889ACB7E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9" name="Group 38">
            <a:extLst>
              <a:ext uri="{FF2B5EF4-FFF2-40B4-BE49-F238E27FC236}">
                <a16:creationId xmlns:a16="http://schemas.microsoft.com/office/drawing/2014/main" id="{A68B4875-C434-8681-1A50-CC0253096978}"/>
              </a:ext>
            </a:extLst>
          </p:cNvPr>
          <p:cNvGrpSpPr/>
          <p:nvPr/>
        </p:nvGrpSpPr>
        <p:grpSpPr>
          <a:xfrm>
            <a:off x="4067472" y="2779946"/>
            <a:ext cx="904240" cy="944880"/>
            <a:chOff x="7090831" y="3731241"/>
            <a:chExt cx="904240" cy="944880"/>
          </a:xfrm>
        </p:grpSpPr>
        <p:sp>
          <p:nvSpPr>
            <p:cNvPr id="40" name="Oval 39">
              <a:extLst>
                <a:ext uri="{FF2B5EF4-FFF2-40B4-BE49-F238E27FC236}">
                  <a16:creationId xmlns:a16="http://schemas.microsoft.com/office/drawing/2014/main" id="{857E87B0-94B1-BC88-1D04-24A8AE15AC37}"/>
                </a:ext>
              </a:extLst>
            </p:cNvPr>
            <p:cNvSpPr/>
            <p:nvPr/>
          </p:nvSpPr>
          <p:spPr>
            <a:xfrm>
              <a:off x="7090831" y="3731241"/>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Plus Sign 40">
              <a:extLst>
                <a:ext uri="{FF2B5EF4-FFF2-40B4-BE49-F238E27FC236}">
                  <a16:creationId xmlns:a16="http://schemas.microsoft.com/office/drawing/2014/main" id="{165227A9-124C-9ECD-20FB-73D024E3BF41}"/>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9588900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Principaux points d'apprentissage</a:t>
            </a:r>
          </a:p>
        </p:txBody>
      </p:sp>
      <p:sp>
        <p:nvSpPr>
          <p:cNvPr id="31" name="TextBox 30">
            <a:extLst>
              <a:ext uri="{FF2B5EF4-FFF2-40B4-BE49-F238E27FC236}">
                <a16:creationId xmlns:a16="http://schemas.microsoft.com/office/drawing/2014/main" id="{31CBB58F-5083-4801-92DA-7B1226B29307}"/>
              </a:ext>
            </a:extLst>
          </p:cNvPr>
          <p:cNvSpPr txBox="1"/>
          <p:nvPr/>
        </p:nvSpPr>
        <p:spPr>
          <a:xfrm>
            <a:off x="838200" y="3595156"/>
            <a:ext cx="3054276" cy="1323439"/>
          </a:xfrm>
          <a:prstGeom prst="rect">
            <a:avLst/>
          </a:prstGeom>
          <a:noFill/>
        </p:spPr>
        <p:txBody>
          <a:bodyPr wrap="square">
            <a:spAutoFit/>
          </a:bodyPr>
          <a:lstStyle/>
          <a:p>
            <a:pPr algn="ctr"/>
            <a:r>
              <a:rPr lang="en-US" sz="2000" dirty="0">
                <a:latin typeface="Arial" panose="020B0604020202020204" pitchFamily="34" charset="0"/>
                <a:cs typeface="Arial" panose="020B0604020202020204" pitchFamily="34" charset="0"/>
              </a:rPr>
              <a:t>Il y a plusieurs raisons de stocker et de collecter les informations d'un enfant</a:t>
            </a:r>
          </a:p>
        </p:txBody>
      </p:sp>
      <p:sp>
        <p:nvSpPr>
          <p:cNvPr id="32" name="TextBox 31">
            <a:extLst>
              <a:ext uri="{FF2B5EF4-FFF2-40B4-BE49-F238E27FC236}">
                <a16:creationId xmlns:a16="http://schemas.microsoft.com/office/drawing/2014/main" id="{21B82F7A-E10B-497D-B56D-CBA9C3B90431}"/>
              </a:ext>
            </a:extLst>
          </p:cNvPr>
          <p:cNvSpPr txBox="1"/>
          <p:nvPr/>
        </p:nvSpPr>
        <p:spPr>
          <a:xfrm>
            <a:off x="4499070" y="3595156"/>
            <a:ext cx="3054276" cy="1631216"/>
          </a:xfrm>
          <a:prstGeom prst="rect">
            <a:avLst/>
          </a:prstGeom>
          <a:noFill/>
        </p:spPr>
        <p:txBody>
          <a:bodyPr wrap="square" lIns="91440" tIns="45720" rIns="91440" bIns="45720" anchor="t">
            <a:spAutoFit/>
          </a:bodyPr>
          <a:lstStyle/>
          <a:p>
            <a:pPr algn="ctr"/>
            <a:r>
              <a:rPr lang="en-US" sz="2000" dirty="0">
                <a:latin typeface="Arial"/>
                <a:cs typeface="Arial"/>
              </a:rPr>
              <a:t>Les normes minimales de protection de l'enfance pour la collecte, l'utilisation, le stockage et le partage des informations doivent être respectées.</a:t>
            </a:r>
          </a:p>
        </p:txBody>
      </p:sp>
      <p:sp>
        <p:nvSpPr>
          <p:cNvPr id="33" name="TextBox 32">
            <a:extLst>
              <a:ext uri="{FF2B5EF4-FFF2-40B4-BE49-F238E27FC236}">
                <a16:creationId xmlns:a16="http://schemas.microsoft.com/office/drawing/2014/main" id="{23E8062D-8454-4777-8880-7AC61A21B5C8}"/>
              </a:ext>
            </a:extLst>
          </p:cNvPr>
          <p:cNvSpPr txBox="1"/>
          <p:nvPr/>
        </p:nvSpPr>
        <p:spPr>
          <a:xfrm>
            <a:off x="8237369" y="3595156"/>
            <a:ext cx="2877764" cy="1938992"/>
          </a:xfrm>
          <a:prstGeom prst="rect">
            <a:avLst/>
          </a:prstGeom>
          <a:noFill/>
        </p:spPr>
        <p:txBody>
          <a:bodyPr wrap="square" lIns="91440" tIns="45720" rIns="91440" bIns="45720" anchor="t">
            <a:spAutoFit/>
          </a:bodyPr>
          <a:lstStyle/>
          <a:p>
            <a:pPr algn="ctr"/>
            <a:r>
              <a:rPr lang="en-US" sz="2000" dirty="0">
                <a:latin typeface="Arial"/>
                <a:cs typeface="Arial"/>
              </a:rPr>
              <a:t>Il existe 6 principes de protection des données personnelles </a:t>
            </a:r>
            <a:r>
              <a:rPr lang="en-US" sz="2000" dirty="0" err="1">
                <a:latin typeface="Arial"/>
                <a:cs typeface="Arial"/>
              </a:rPr>
              <a:t>qu'un</a:t>
            </a:r>
            <a:r>
              <a:rPr lang="en-US" sz="2000" dirty="0">
                <a:latin typeface="Arial"/>
                <a:cs typeface="Arial"/>
              </a:rPr>
              <a:t> </a:t>
            </a:r>
            <a:r>
              <a:rPr lang="en-US" sz="2000" dirty="0" err="1">
                <a:latin typeface="Arial"/>
                <a:cs typeface="Arial"/>
              </a:rPr>
              <a:t>gestionnaire</a:t>
            </a:r>
            <a:r>
              <a:rPr lang="en-US" sz="2000" dirty="0">
                <a:latin typeface="Arial"/>
                <a:cs typeface="Arial"/>
              </a:rPr>
              <a:t> de </a:t>
            </a:r>
            <a:r>
              <a:rPr lang="en-US" sz="2000" dirty="0" err="1">
                <a:latin typeface="Arial"/>
                <a:cs typeface="Arial"/>
              </a:rPr>
              <a:t>cas</a:t>
            </a:r>
            <a:r>
              <a:rPr lang="en-US" sz="2000" dirty="0">
                <a:latin typeface="Arial"/>
                <a:cs typeface="Arial"/>
              </a:rPr>
              <a:t> doit respecter dans son travail quotidien.</a:t>
            </a:r>
          </a:p>
        </p:txBody>
      </p:sp>
      <p:sp>
        <p:nvSpPr>
          <p:cNvPr id="34" name="5-Point Star 5">
            <a:extLst>
              <a:ext uri="{FF2B5EF4-FFF2-40B4-BE49-F238E27FC236}">
                <a16:creationId xmlns:a16="http://schemas.microsoft.com/office/drawing/2014/main" id="{ECAC8C23-BF90-4E64-B2A2-0921CEE866DC}"/>
              </a:ext>
            </a:extLst>
          </p:cNvPr>
          <p:cNvSpPr/>
          <p:nvPr/>
        </p:nvSpPr>
        <p:spPr>
          <a:xfrm>
            <a:off x="1839558" y="205242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5-Point Star 5">
            <a:extLst>
              <a:ext uri="{FF2B5EF4-FFF2-40B4-BE49-F238E27FC236}">
                <a16:creationId xmlns:a16="http://schemas.microsoft.com/office/drawing/2014/main" id="{581CC547-B3A8-4A6D-8027-E2FFDDDD151A}"/>
              </a:ext>
            </a:extLst>
          </p:cNvPr>
          <p:cNvSpPr/>
          <p:nvPr/>
        </p:nvSpPr>
        <p:spPr>
          <a:xfrm>
            <a:off x="5499868" y="205242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5-Point Star 5">
            <a:extLst>
              <a:ext uri="{FF2B5EF4-FFF2-40B4-BE49-F238E27FC236}">
                <a16:creationId xmlns:a16="http://schemas.microsoft.com/office/drawing/2014/main" id="{AD2A2615-1B05-4976-9B65-4FFF4AF85A3F}"/>
              </a:ext>
            </a:extLst>
          </p:cNvPr>
          <p:cNvSpPr/>
          <p:nvPr/>
        </p:nvSpPr>
        <p:spPr>
          <a:xfrm>
            <a:off x="9150471" y="205242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5504006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678"/>
        <p:cNvGrpSpPr/>
        <p:nvPr/>
      </p:nvGrpSpPr>
      <p:grpSpPr>
        <a:xfrm>
          <a:off x="0" y="0"/>
          <a:ext cx="0" cy="0"/>
          <a:chOff x="0" y="0"/>
          <a:chExt cx="0" cy="0"/>
        </a:xfrm>
      </p:grpSpPr>
      <p:sp>
        <p:nvSpPr>
          <p:cNvPr id="2" name="Title 72">
            <a:extLst>
              <a:ext uri="{FF2B5EF4-FFF2-40B4-BE49-F238E27FC236}">
                <a16:creationId xmlns:a16="http://schemas.microsoft.com/office/drawing/2014/main" id="{9746DE1C-CB1C-23DD-4FDC-F875B976588A}"/>
              </a:ext>
            </a:extLst>
          </p:cNvPr>
          <p:cNvSpPr txBox="1">
            <a:spLocks/>
          </p:cNvSpPr>
          <p:nvPr/>
        </p:nvSpPr>
        <p:spPr>
          <a:xfrm>
            <a:off x="850707" y="2381061"/>
            <a:ext cx="10126172" cy="1787793"/>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panose="02020404030301010803" pitchFamily="18" charset="0"/>
              </a:rPr>
              <a:t>SESSION 6</a:t>
            </a:r>
          </a:p>
          <a:p>
            <a:br>
              <a:rPr lang="en-CA" b="1" dirty="0">
                <a:solidFill>
                  <a:schemeClr val="bg1"/>
                </a:solidFill>
                <a:latin typeface="Garamond" panose="02020404030301010803" pitchFamily="18" charset="0"/>
              </a:rPr>
            </a:br>
            <a:r>
              <a:rPr lang="fr-BE" sz="4400" b="1" dirty="0">
                <a:solidFill>
                  <a:schemeClr val="bg1"/>
                </a:solidFill>
                <a:latin typeface="Garamond" panose="02020404030301010803" pitchFamily="18" charset="0"/>
                <a:ea typeface="Calibri" panose="020F0502020204030204" pitchFamily="34" charset="0"/>
                <a:cs typeface="Arial" panose="020B0604020202020204" pitchFamily="34" charset="0"/>
              </a:rPr>
              <a:t>Clôture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34" name="Google Shape;734;p31"/>
          <p:cNvSpPr txBox="1"/>
          <p:nvPr/>
        </p:nvSpPr>
        <p:spPr>
          <a:xfrm>
            <a:off x="5203305" y="3429000"/>
            <a:ext cx="2072639" cy="454571"/>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Prochaines étapes</a:t>
            </a:r>
            <a:endParaRPr sz="2200" b="1" dirty="0">
              <a:solidFill>
                <a:schemeClr val="lt1"/>
              </a:solidFill>
              <a:latin typeface="Calibri"/>
              <a:ea typeface="Calibri"/>
              <a:cs typeface="Calibri"/>
              <a:sym typeface="Calibri"/>
            </a:endParaRPr>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Fermeture</a:t>
            </a:r>
            <a:endParaRPr dirty="0"/>
          </a:p>
        </p:txBody>
      </p:sp>
      <p:sp>
        <p:nvSpPr>
          <p:cNvPr id="3" name="Oval 2">
            <a:extLst>
              <a:ext uri="{FF2B5EF4-FFF2-40B4-BE49-F238E27FC236}">
                <a16:creationId xmlns:a16="http://schemas.microsoft.com/office/drawing/2014/main" id="{75254947-4E7B-B90A-E595-FA1CBBAD3E76}"/>
              </a:ext>
            </a:extLst>
          </p:cNvPr>
          <p:cNvSpPr/>
          <p:nvPr/>
        </p:nvSpPr>
        <p:spPr>
          <a:xfrm>
            <a:off x="5357208" y="2943013"/>
            <a:ext cx="307809" cy="30891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4" name="Oval 3">
            <a:extLst>
              <a:ext uri="{FF2B5EF4-FFF2-40B4-BE49-F238E27FC236}">
                <a16:creationId xmlns:a16="http://schemas.microsoft.com/office/drawing/2014/main" id="{B568D3A5-8269-E61B-EE6E-3C836626E5C1}"/>
              </a:ext>
            </a:extLst>
          </p:cNvPr>
          <p:cNvSpPr/>
          <p:nvPr/>
        </p:nvSpPr>
        <p:spPr>
          <a:xfrm>
            <a:off x="6526985" y="2940953"/>
            <a:ext cx="307809" cy="30891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5" name="Rectangle 4">
            <a:extLst>
              <a:ext uri="{FF2B5EF4-FFF2-40B4-BE49-F238E27FC236}">
                <a16:creationId xmlns:a16="http://schemas.microsoft.com/office/drawing/2014/main" id="{B60D8611-F219-4A35-2A25-178750CE1918}"/>
              </a:ext>
            </a:extLst>
          </p:cNvPr>
          <p:cNvSpPr/>
          <p:nvPr/>
        </p:nvSpPr>
        <p:spPr>
          <a:xfrm>
            <a:off x="5313550" y="2068836"/>
            <a:ext cx="5914381" cy="3164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800" b="1" dirty="0">
                <a:solidFill>
                  <a:schemeClr val="tx1"/>
                </a:solidFill>
                <a:latin typeface="Arial"/>
                <a:cs typeface="Arial"/>
              </a:rPr>
              <a:t>Qu'est-ce qui rend la gestion de cas difficile ou exigeante ?</a:t>
            </a:r>
            <a:endParaRPr lang="en-BE" sz="4800" b="1" dirty="0">
              <a:solidFill>
                <a:schemeClr val="tx1"/>
              </a:solidFill>
              <a:latin typeface="Arial"/>
              <a:cs typeface="Arial"/>
            </a:endParaRPr>
          </a:p>
        </p:txBody>
      </p:sp>
      <p:grpSp>
        <p:nvGrpSpPr>
          <p:cNvPr id="6" name="Group 5">
            <a:extLst>
              <a:ext uri="{FF2B5EF4-FFF2-40B4-BE49-F238E27FC236}">
                <a16:creationId xmlns:a16="http://schemas.microsoft.com/office/drawing/2014/main" id="{421140EC-A65C-BAD1-6794-54974B42F8BC}"/>
              </a:ext>
            </a:extLst>
          </p:cNvPr>
          <p:cNvGrpSpPr/>
          <p:nvPr/>
        </p:nvGrpSpPr>
        <p:grpSpPr>
          <a:xfrm>
            <a:off x="1732295" y="2311860"/>
            <a:ext cx="3415887" cy="2678824"/>
            <a:chOff x="1117683" y="2194390"/>
            <a:chExt cx="3415887" cy="2678824"/>
          </a:xfrm>
          <a:solidFill>
            <a:schemeClr val="accent5"/>
          </a:solidFill>
        </p:grpSpPr>
        <p:sp>
          <p:nvSpPr>
            <p:cNvPr id="7" name="Speech Bubble: Rectangle with Corners Rounded 6">
              <a:extLst>
                <a:ext uri="{FF2B5EF4-FFF2-40B4-BE49-F238E27FC236}">
                  <a16:creationId xmlns:a16="http://schemas.microsoft.com/office/drawing/2014/main" id="{5AC2F232-00F4-5FA5-4802-DDA87A75C5BB}"/>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Speech Bubble: Rectangle with Corners Rounded 7">
              <a:extLst>
                <a:ext uri="{FF2B5EF4-FFF2-40B4-BE49-F238E27FC236}">
                  <a16:creationId xmlns:a16="http://schemas.microsoft.com/office/drawing/2014/main" id="{BC4DEC47-446C-C8DE-D13B-E76B82B86BED}"/>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Speech Bubble: Rectangle with Corners Rounded 8">
              <a:extLst>
                <a:ext uri="{FF2B5EF4-FFF2-40B4-BE49-F238E27FC236}">
                  <a16:creationId xmlns:a16="http://schemas.microsoft.com/office/drawing/2014/main" id="{CC79298F-543E-BF04-2E90-D82959C53A51}"/>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1" name="Title 10">
            <a:extLst>
              <a:ext uri="{FF2B5EF4-FFF2-40B4-BE49-F238E27FC236}">
                <a16:creationId xmlns:a16="http://schemas.microsoft.com/office/drawing/2014/main" id="{C6C8DD59-1752-DC2F-FF60-2AFF7B1DBABE}"/>
              </a:ext>
            </a:extLst>
          </p:cNvPr>
          <p:cNvSpPr>
            <a:spLocks noGrp="1"/>
          </p:cNvSpPr>
          <p:nvPr>
            <p:ph type="title"/>
          </p:nvPr>
        </p:nvSpPr>
        <p:spPr/>
        <p:txBody>
          <a:bodyPr/>
          <a:lstStyle/>
          <a:p>
            <a:r>
              <a:rPr lang="en-CA" dirty="0"/>
              <a:t>Un travail stimulant et exigeant</a:t>
            </a:r>
            <a:endParaRPr lang="en-BE" dirty="0"/>
          </a:p>
        </p:txBody>
      </p:sp>
    </p:spTree>
    <p:extLst>
      <p:ext uri="{BB962C8B-B14F-4D97-AF65-F5344CB8AC3E}">
        <p14:creationId xmlns:p14="http://schemas.microsoft.com/office/powerpoint/2010/main" val="18923896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Single Corner Snipped 23">
            <a:extLst>
              <a:ext uri="{FF2B5EF4-FFF2-40B4-BE49-F238E27FC236}">
                <a16:creationId xmlns:a16="http://schemas.microsoft.com/office/drawing/2014/main" id="{4530DC26-DB92-76F0-6E70-6161F5E2D428}"/>
              </a:ext>
            </a:extLst>
          </p:cNvPr>
          <p:cNvSpPr/>
          <p:nvPr/>
        </p:nvSpPr>
        <p:spPr>
          <a:xfrm>
            <a:off x="6025739" y="2132948"/>
            <a:ext cx="2764589" cy="3392556"/>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072584A-F74F-CF12-6809-E7323EC6CA5D}"/>
              </a:ext>
            </a:extLst>
          </p:cNvPr>
          <p:cNvSpPr>
            <a:spLocks noGrp="1"/>
          </p:cNvSpPr>
          <p:nvPr>
            <p:ph type="title"/>
          </p:nvPr>
        </p:nvSpPr>
        <p:spPr/>
        <p:txBody>
          <a:bodyPr/>
          <a:lstStyle/>
          <a:p>
            <a:r>
              <a:rPr lang="en-GB" dirty="0"/>
              <a:t>Plan de soutien et de soins personnels </a:t>
            </a:r>
            <a:endParaRPr lang="en-BE" dirty="0"/>
          </a:p>
        </p:txBody>
      </p:sp>
      <p:grpSp>
        <p:nvGrpSpPr>
          <p:cNvPr id="3" name="Group 2">
            <a:extLst>
              <a:ext uri="{FF2B5EF4-FFF2-40B4-BE49-F238E27FC236}">
                <a16:creationId xmlns:a16="http://schemas.microsoft.com/office/drawing/2014/main" id="{81250137-DEBD-72F2-0AE8-1C471E4438A3}"/>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6986628A-2EAF-3398-8536-D4C479AC200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7" name="Group 6">
              <a:extLst>
                <a:ext uri="{FF2B5EF4-FFF2-40B4-BE49-F238E27FC236}">
                  <a16:creationId xmlns:a16="http://schemas.microsoft.com/office/drawing/2014/main" id="{EF06439B-3D26-7190-91D5-91F25070C10E}"/>
                </a:ext>
              </a:extLst>
            </p:cNvPr>
            <p:cNvGrpSpPr/>
            <p:nvPr/>
          </p:nvGrpSpPr>
          <p:grpSpPr>
            <a:xfrm>
              <a:off x="10621771" y="762700"/>
              <a:ext cx="562136" cy="634675"/>
              <a:chOff x="760175" y="830142"/>
              <a:chExt cx="867619" cy="979579"/>
            </a:xfrm>
          </p:grpSpPr>
          <p:sp>
            <p:nvSpPr>
              <p:cNvPr id="14" name="Rectangle 13">
                <a:extLst>
                  <a:ext uri="{FF2B5EF4-FFF2-40B4-BE49-F238E27FC236}">
                    <a16:creationId xmlns:a16="http://schemas.microsoft.com/office/drawing/2014/main" id="{9274DB40-7713-0A03-55EA-C3FE2064B637}"/>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39</a:t>
                </a:r>
              </a:p>
            </p:txBody>
          </p:sp>
          <p:sp>
            <p:nvSpPr>
              <p:cNvPr id="15" name="Rectangle 14">
                <a:extLst>
                  <a:ext uri="{FF2B5EF4-FFF2-40B4-BE49-F238E27FC236}">
                    <a16:creationId xmlns:a16="http://schemas.microsoft.com/office/drawing/2014/main" id="{B747E220-79CB-2940-25C8-9F1F736333E3}"/>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a:extLst>
                <a:ext uri="{FF2B5EF4-FFF2-40B4-BE49-F238E27FC236}">
                  <a16:creationId xmlns:a16="http://schemas.microsoft.com/office/drawing/2014/main" id="{D6EF6D96-DBCF-05DE-6E51-69A8DE49712E}"/>
                </a:ext>
              </a:extLst>
            </p:cNvPr>
            <p:cNvGrpSpPr/>
            <p:nvPr/>
          </p:nvGrpSpPr>
          <p:grpSpPr>
            <a:xfrm>
              <a:off x="11325415" y="762701"/>
              <a:ext cx="182192" cy="634674"/>
              <a:chOff x="2121762" y="2323619"/>
              <a:chExt cx="200378" cy="825210"/>
            </a:xfrm>
          </p:grpSpPr>
          <p:sp>
            <p:nvSpPr>
              <p:cNvPr id="12" name="Isosceles Triangle 11">
                <a:extLst>
                  <a:ext uri="{FF2B5EF4-FFF2-40B4-BE49-F238E27FC236}">
                    <a16:creationId xmlns:a16="http://schemas.microsoft.com/office/drawing/2014/main" id="{0204A77A-5D0C-3E0E-403A-4791F7CE638C}"/>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6383AE80-6B94-6B55-3A40-E6AC6F3BB230}"/>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6" name="Google Shape;114;p9">
            <a:extLst>
              <a:ext uri="{FF2B5EF4-FFF2-40B4-BE49-F238E27FC236}">
                <a16:creationId xmlns:a16="http://schemas.microsoft.com/office/drawing/2014/main" id="{49ADA0E1-4F37-170C-ACF2-FBCE1B79578F}"/>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15 minutes  </a:t>
            </a:r>
            <a:endParaRPr b="1" dirty="0">
              <a:solidFill>
                <a:schemeClr val="accent5"/>
              </a:solidFill>
            </a:endParaRPr>
          </a:p>
        </p:txBody>
      </p:sp>
      <p:grpSp>
        <p:nvGrpSpPr>
          <p:cNvPr id="17" name="Group 16">
            <a:extLst>
              <a:ext uri="{FF2B5EF4-FFF2-40B4-BE49-F238E27FC236}">
                <a16:creationId xmlns:a16="http://schemas.microsoft.com/office/drawing/2014/main" id="{BEEAED28-EB2A-2188-DCBE-19956006FAB5}"/>
              </a:ext>
            </a:extLst>
          </p:cNvPr>
          <p:cNvGrpSpPr/>
          <p:nvPr/>
        </p:nvGrpSpPr>
        <p:grpSpPr>
          <a:xfrm>
            <a:off x="357066" y="1224523"/>
            <a:ext cx="369332" cy="369332"/>
            <a:chOff x="6784825" y="4717805"/>
            <a:chExt cx="1170980" cy="1170980"/>
          </a:xfrm>
        </p:grpSpPr>
        <p:sp>
          <p:nvSpPr>
            <p:cNvPr id="18" name="Oval 17">
              <a:extLst>
                <a:ext uri="{FF2B5EF4-FFF2-40B4-BE49-F238E27FC236}">
                  <a16:creationId xmlns:a16="http://schemas.microsoft.com/office/drawing/2014/main" id="{1DD14682-F174-A69A-9D61-7E295649B9F8}"/>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5AD67623-8F9B-A368-05CE-48D96CC7A4B1}"/>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55BDA988-FEC6-A61C-D15E-C811064A4EAA}"/>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79A7CECE-F11A-E26A-6ED9-2141349238E8}"/>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0" name="Group 29">
            <a:extLst>
              <a:ext uri="{FF2B5EF4-FFF2-40B4-BE49-F238E27FC236}">
                <a16:creationId xmlns:a16="http://schemas.microsoft.com/office/drawing/2014/main" id="{08807C11-A970-480D-43F2-0FC3ADEE26B8}"/>
              </a:ext>
            </a:extLst>
          </p:cNvPr>
          <p:cNvGrpSpPr/>
          <p:nvPr/>
        </p:nvGrpSpPr>
        <p:grpSpPr>
          <a:xfrm>
            <a:off x="3556993" y="2009873"/>
            <a:ext cx="1791372" cy="3392556"/>
            <a:chOff x="6292281" y="3188629"/>
            <a:chExt cx="950012" cy="1799163"/>
          </a:xfrm>
        </p:grpSpPr>
        <p:grpSp>
          <p:nvGrpSpPr>
            <p:cNvPr id="31" name="Group 30">
              <a:extLst>
                <a:ext uri="{FF2B5EF4-FFF2-40B4-BE49-F238E27FC236}">
                  <a16:creationId xmlns:a16="http://schemas.microsoft.com/office/drawing/2014/main" id="{2C6984B5-C358-19C7-2988-B0C1F998C1A3}"/>
                </a:ext>
              </a:extLst>
            </p:cNvPr>
            <p:cNvGrpSpPr/>
            <p:nvPr/>
          </p:nvGrpSpPr>
          <p:grpSpPr>
            <a:xfrm>
              <a:off x="6292281" y="3188629"/>
              <a:ext cx="950012" cy="1799163"/>
              <a:chOff x="7838339" y="2226754"/>
              <a:chExt cx="1969639" cy="3730164"/>
            </a:xfrm>
            <a:solidFill>
              <a:schemeClr val="accent4"/>
            </a:solidFill>
          </p:grpSpPr>
          <p:sp>
            <p:nvSpPr>
              <p:cNvPr id="34" name="Round Same Side Corner Rectangle 3">
                <a:extLst>
                  <a:ext uri="{FF2B5EF4-FFF2-40B4-BE49-F238E27FC236}">
                    <a16:creationId xmlns:a16="http://schemas.microsoft.com/office/drawing/2014/main" id="{F500394B-37AE-30EB-9C73-CA0AD12FC5B2}"/>
                  </a:ext>
                </a:extLst>
              </p:cNvPr>
              <p:cNvSpPr/>
              <p:nvPr/>
            </p:nvSpPr>
            <p:spPr>
              <a:xfrm>
                <a:off x="8212525" y="3545356"/>
                <a:ext cx="1224623" cy="2411562"/>
              </a:xfrm>
              <a:prstGeom prst="round2SameRect">
                <a:avLst>
                  <a:gd name="adj1" fmla="val 41871"/>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Oval 34">
                <a:extLst>
                  <a:ext uri="{FF2B5EF4-FFF2-40B4-BE49-F238E27FC236}">
                    <a16:creationId xmlns:a16="http://schemas.microsoft.com/office/drawing/2014/main" id="{337D46BA-9757-BAF0-76CF-E09B15B9A112}"/>
                  </a:ext>
                </a:extLst>
              </p:cNvPr>
              <p:cNvSpPr/>
              <p:nvPr/>
            </p:nvSpPr>
            <p:spPr>
              <a:xfrm>
                <a:off x="8212539" y="2226754"/>
                <a:ext cx="1238543" cy="123854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6" name="Group 35">
                <a:extLst>
                  <a:ext uri="{FF2B5EF4-FFF2-40B4-BE49-F238E27FC236}">
                    <a16:creationId xmlns:a16="http://schemas.microsoft.com/office/drawing/2014/main" id="{AB379C9D-9201-7A88-56E8-3578A501847F}"/>
                  </a:ext>
                </a:extLst>
              </p:cNvPr>
              <p:cNvGrpSpPr/>
              <p:nvPr/>
            </p:nvGrpSpPr>
            <p:grpSpPr>
              <a:xfrm rot="507905">
                <a:off x="7838339" y="3815940"/>
                <a:ext cx="553322" cy="1525212"/>
                <a:chOff x="7916671" y="3937945"/>
                <a:chExt cx="553322" cy="1525212"/>
              </a:xfrm>
              <a:grpFill/>
            </p:grpSpPr>
            <p:sp>
              <p:nvSpPr>
                <p:cNvPr id="40" name="Round Same Side Corner Rectangle 25">
                  <a:extLst>
                    <a:ext uri="{FF2B5EF4-FFF2-40B4-BE49-F238E27FC236}">
                      <a16:creationId xmlns:a16="http://schemas.microsoft.com/office/drawing/2014/main" id="{CAB4C431-7CB0-7BE6-5806-3E015678A097}"/>
                    </a:ext>
                  </a:extLst>
                </p:cNvPr>
                <p:cNvSpPr/>
                <p:nvPr/>
              </p:nvSpPr>
              <p:spPr>
                <a:xfrm rot="11570187">
                  <a:off x="8118418" y="3937945"/>
                  <a:ext cx="351575" cy="1086828"/>
                </a:xfrm>
                <a:prstGeom prst="round2SameRect">
                  <a:avLst>
                    <a:gd name="adj1" fmla="val 493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Oval 40">
                  <a:extLst>
                    <a:ext uri="{FF2B5EF4-FFF2-40B4-BE49-F238E27FC236}">
                      <a16:creationId xmlns:a16="http://schemas.microsoft.com/office/drawing/2014/main" id="{F492C92E-19D8-3D25-C984-788D4E03B65F}"/>
                    </a:ext>
                  </a:extLst>
                </p:cNvPr>
                <p:cNvSpPr/>
                <p:nvPr/>
              </p:nvSpPr>
              <p:spPr>
                <a:xfrm>
                  <a:off x="7916671" y="5050247"/>
                  <a:ext cx="412910" cy="41291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7" name="Group 36">
                <a:extLst>
                  <a:ext uri="{FF2B5EF4-FFF2-40B4-BE49-F238E27FC236}">
                    <a16:creationId xmlns:a16="http://schemas.microsoft.com/office/drawing/2014/main" id="{BE367A64-4D93-7B52-EE9F-F444AB539067}"/>
                  </a:ext>
                </a:extLst>
              </p:cNvPr>
              <p:cNvGrpSpPr/>
              <p:nvPr/>
            </p:nvGrpSpPr>
            <p:grpSpPr>
              <a:xfrm rot="21105829" flipH="1">
                <a:off x="9243874" y="3806245"/>
                <a:ext cx="564104" cy="1525212"/>
                <a:chOff x="7916671" y="3937945"/>
                <a:chExt cx="553322" cy="1525212"/>
              </a:xfrm>
              <a:grpFill/>
            </p:grpSpPr>
            <p:sp>
              <p:nvSpPr>
                <p:cNvPr id="38" name="Round Same Side Corner Rectangle 25">
                  <a:extLst>
                    <a:ext uri="{FF2B5EF4-FFF2-40B4-BE49-F238E27FC236}">
                      <a16:creationId xmlns:a16="http://schemas.microsoft.com/office/drawing/2014/main" id="{35E9783B-BCEA-B785-4095-FBBCE0E21FA1}"/>
                    </a:ext>
                  </a:extLst>
                </p:cNvPr>
                <p:cNvSpPr/>
                <p:nvPr/>
              </p:nvSpPr>
              <p:spPr>
                <a:xfrm rot="11570187">
                  <a:off x="8118418" y="3937945"/>
                  <a:ext cx="351575" cy="1086828"/>
                </a:xfrm>
                <a:prstGeom prst="round2SameRect">
                  <a:avLst>
                    <a:gd name="adj1" fmla="val 493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Oval 38">
                  <a:extLst>
                    <a:ext uri="{FF2B5EF4-FFF2-40B4-BE49-F238E27FC236}">
                      <a16:creationId xmlns:a16="http://schemas.microsoft.com/office/drawing/2014/main" id="{E8B7F0E7-5F53-4140-0B87-F68A5DA0CF9B}"/>
                    </a:ext>
                  </a:extLst>
                </p:cNvPr>
                <p:cNvSpPr/>
                <p:nvPr/>
              </p:nvSpPr>
              <p:spPr>
                <a:xfrm>
                  <a:off x="7916671" y="5050247"/>
                  <a:ext cx="412910" cy="41291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2" name="Heart 31">
              <a:extLst>
                <a:ext uri="{FF2B5EF4-FFF2-40B4-BE49-F238E27FC236}">
                  <a16:creationId xmlns:a16="http://schemas.microsoft.com/office/drawing/2014/main" id="{694AD3DC-192B-3521-632F-EF010B908C9F}"/>
                </a:ext>
              </a:extLst>
            </p:cNvPr>
            <p:cNvSpPr/>
            <p:nvPr/>
          </p:nvSpPr>
          <p:spPr>
            <a:xfrm>
              <a:off x="6737059" y="3959422"/>
              <a:ext cx="385258" cy="321207"/>
            </a:xfrm>
            <a:prstGeom prst="hear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L-Shape 32">
              <a:extLst>
                <a:ext uri="{FF2B5EF4-FFF2-40B4-BE49-F238E27FC236}">
                  <a16:creationId xmlns:a16="http://schemas.microsoft.com/office/drawing/2014/main" id="{76D84337-DA72-4B68-6E24-D1526F8C9CFD}"/>
                </a:ext>
              </a:extLst>
            </p:cNvPr>
            <p:cNvSpPr/>
            <p:nvPr/>
          </p:nvSpPr>
          <p:spPr>
            <a:xfrm rot="18361091">
              <a:off x="6872538" y="4086604"/>
              <a:ext cx="143017" cy="72785"/>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5" name="Group 44">
            <a:extLst>
              <a:ext uri="{FF2B5EF4-FFF2-40B4-BE49-F238E27FC236}">
                <a16:creationId xmlns:a16="http://schemas.microsoft.com/office/drawing/2014/main" id="{4B9927F9-59A7-7FA1-ABCD-9E6D69184860}"/>
              </a:ext>
            </a:extLst>
          </p:cNvPr>
          <p:cNvGrpSpPr/>
          <p:nvPr/>
        </p:nvGrpSpPr>
        <p:grpSpPr>
          <a:xfrm>
            <a:off x="6270863" y="2603454"/>
            <a:ext cx="726454" cy="605678"/>
            <a:chOff x="5935422" y="2339370"/>
            <a:chExt cx="726454" cy="605678"/>
          </a:xfrm>
        </p:grpSpPr>
        <p:sp>
          <p:nvSpPr>
            <p:cNvPr id="42" name="Heart 41">
              <a:extLst>
                <a:ext uri="{FF2B5EF4-FFF2-40B4-BE49-F238E27FC236}">
                  <a16:creationId xmlns:a16="http://schemas.microsoft.com/office/drawing/2014/main" id="{B5EB3B72-DE90-5813-4D95-8ED81A70764C}"/>
                </a:ext>
              </a:extLst>
            </p:cNvPr>
            <p:cNvSpPr/>
            <p:nvPr/>
          </p:nvSpPr>
          <p:spPr>
            <a:xfrm>
              <a:off x="5935422" y="2339370"/>
              <a:ext cx="726454" cy="605678"/>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L-Shape 42">
              <a:extLst>
                <a:ext uri="{FF2B5EF4-FFF2-40B4-BE49-F238E27FC236}">
                  <a16:creationId xmlns:a16="http://schemas.microsoft.com/office/drawing/2014/main" id="{43A3C911-A7EF-DD5A-1FFE-E24CC0645FBE}"/>
                </a:ext>
              </a:extLst>
            </p:cNvPr>
            <p:cNvSpPr/>
            <p:nvPr/>
          </p:nvSpPr>
          <p:spPr>
            <a:xfrm rot="18361091">
              <a:off x="6190886" y="2579188"/>
              <a:ext cx="269677" cy="137246"/>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6" name="Group 45">
            <a:extLst>
              <a:ext uri="{FF2B5EF4-FFF2-40B4-BE49-F238E27FC236}">
                <a16:creationId xmlns:a16="http://schemas.microsoft.com/office/drawing/2014/main" id="{39EB287E-37F0-9A84-95E6-1B6977A97AB1}"/>
              </a:ext>
            </a:extLst>
          </p:cNvPr>
          <p:cNvGrpSpPr/>
          <p:nvPr/>
        </p:nvGrpSpPr>
        <p:grpSpPr>
          <a:xfrm>
            <a:off x="6270863" y="3500465"/>
            <a:ext cx="726454" cy="605678"/>
            <a:chOff x="5935422" y="2339370"/>
            <a:chExt cx="726454" cy="605678"/>
          </a:xfrm>
        </p:grpSpPr>
        <p:sp>
          <p:nvSpPr>
            <p:cNvPr id="47" name="Heart 46">
              <a:extLst>
                <a:ext uri="{FF2B5EF4-FFF2-40B4-BE49-F238E27FC236}">
                  <a16:creationId xmlns:a16="http://schemas.microsoft.com/office/drawing/2014/main" id="{3D2884B7-DF56-B18F-FAC7-E3288C645555}"/>
                </a:ext>
              </a:extLst>
            </p:cNvPr>
            <p:cNvSpPr/>
            <p:nvPr/>
          </p:nvSpPr>
          <p:spPr>
            <a:xfrm>
              <a:off x="5935422" y="2339370"/>
              <a:ext cx="726454" cy="605678"/>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L-Shape 47">
              <a:extLst>
                <a:ext uri="{FF2B5EF4-FFF2-40B4-BE49-F238E27FC236}">
                  <a16:creationId xmlns:a16="http://schemas.microsoft.com/office/drawing/2014/main" id="{F14D6256-6DB5-A0F7-9C89-956CC7FC4A30}"/>
                </a:ext>
              </a:extLst>
            </p:cNvPr>
            <p:cNvSpPr/>
            <p:nvPr/>
          </p:nvSpPr>
          <p:spPr>
            <a:xfrm rot="18361091">
              <a:off x="6190886" y="2579188"/>
              <a:ext cx="269677" cy="137246"/>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9" name="Group 48">
            <a:extLst>
              <a:ext uri="{FF2B5EF4-FFF2-40B4-BE49-F238E27FC236}">
                <a16:creationId xmlns:a16="http://schemas.microsoft.com/office/drawing/2014/main" id="{F8B8F7C9-0CDB-D48D-0361-40B720337131}"/>
              </a:ext>
            </a:extLst>
          </p:cNvPr>
          <p:cNvGrpSpPr/>
          <p:nvPr/>
        </p:nvGrpSpPr>
        <p:grpSpPr>
          <a:xfrm>
            <a:off x="6270863" y="4379853"/>
            <a:ext cx="726454" cy="605678"/>
            <a:chOff x="5935422" y="2339370"/>
            <a:chExt cx="726454" cy="605678"/>
          </a:xfrm>
        </p:grpSpPr>
        <p:sp>
          <p:nvSpPr>
            <p:cNvPr id="50" name="Heart 49">
              <a:extLst>
                <a:ext uri="{FF2B5EF4-FFF2-40B4-BE49-F238E27FC236}">
                  <a16:creationId xmlns:a16="http://schemas.microsoft.com/office/drawing/2014/main" id="{D9428525-0C11-F92D-F85D-619711C0DBE6}"/>
                </a:ext>
              </a:extLst>
            </p:cNvPr>
            <p:cNvSpPr/>
            <p:nvPr/>
          </p:nvSpPr>
          <p:spPr>
            <a:xfrm>
              <a:off x="5935422" y="2339370"/>
              <a:ext cx="726454" cy="605678"/>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L-Shape 50">
              <a:extLst>
                <a:ext uri="{FF2B5EF4-FFF2-40B4-BE49-F238E27FC236}">
                  <a16:creationId xmlns:a16="http://schemas.microsoft.com/office/drawing/2014/main" id="{8AE34B59-D72D-9163-3B20-CB7C27F9324F}"/>
                </a:ext>
              </a:extLst>
            </p:cNvPr>
            <p:cNvSpPr/>
            <p:nvPr/>
          </p:nvSpPr>
          <p:spPr>
            <a:xfrm rot="18361091">
              <a:off x="6190886" y="2579188"/>
              <a:ext cx="269677" cy="137246"/>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3563036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FA7FF-538F-E21D-50E8-5EB1EEAB75C4}"/>
              </a:ext>
            </a:extLst>
          </p:cNvPr>
          <p:cNvSpPr>
            <a:spLocks noGrp="1"/>
          </p:cNvSpPr>
          <p:nvPr>
            <p:ph type="title"/>
          </p:nvPr>
        </p:nvSpPr>
        <p:spPr/>
        <p:txBody>
          <a:bodyPr>
            <a:normAutofit fontScale="90000"/>
          </a:bodyPr>
          <a:lstStyle/>
          <a:p>
            <a:r>
              <a:rPr lang="en-GB" dirty="0"/>
              <a:t>Supervision et accompagnement dans la gestion des cas</a:t>
            </a:r>
            <a:endParaRPr lang="en-BE" dirty="0"/>
          </a:p>
        </p:txBody>
      </p:sp>
      <p:sp>
        <p:nvSpPr>
          <p:cNvPr id="53" name="TextBox 52">
            <a:extLst>
              <a:ext uri="{FF2B5EF4-FFF2-40B4-BE49-F238E27FC236}">
                <a16:creationId xmlns:a16="http://schemas.microsoft.com/office/drawing/2014/main" id="{038D4CA2-66CC-07A9-E167-493221098EDD}"/>
              </a:ext>
            </a:extLst>
          </p:cNvPr>
          <p:cNvSpPr txBox="1"/>
          <p:nvPr/>
        </p:nvSpPr>
        <p:spPr>
          <a:xfrm>
            <a:off x="4084408" y="2052445"/>
            <a:ext cx="6694306" cy="2308324"/>
          </a:xfrm>
          <a:prstGeom prst="rect">
            <a:avLst/>
          </a:prstGeom>
          <a:noFill/>
        </p:spPr>
        <p:txBody>
          <a:bodyPr wrap="square" rtlCol="0">
            <a:spAutoFit/>
          </a:bodyPr>
          <a:lstStyle/>
          <a:p>
            <a:r>
              <a:rPr lang="en-CA" sz="2400" b="0" u="none" strike="noStrike" cap="none" dirty="0">
                <a:solidFill>
                  <a:srgbClr val="151515"/>
                </a:solidFill>
                <a:latin typeface="Arial" panose="020B0604020202020204" pitchFamily="34" charset="0"/>
                <a:ea typeface="Century Gothic"/>
                <a:cs typeface="Arial" panose="020B0604020202020204" pitchFamily="34" charset="0"/>
                <a:sym typeface="Century Gothic"/>
              </a:rPr>
              <a:t>"Les superviseurs de la protection de l'enfance sont chargés de veiller à ce que des résultats positifs soient obtenus pour les enfants et les familles grâce à la prestation de services compétents, sensibles et opportuns, et que la mission et les objectifs de l'agence soient accomplis."</a:t>
            </a:r>
          </a:p>
        </p:txBody>
      </p:sp>
      <p:grpSp>
        <p:nvGrpSpPr>
          <p:cNvPr id="54" name="Group 53">
            <a:extLst>
              <a:ext uri="{FF2B5EF4-FFF2-40B4-BE49-F238E27FC236}">
                <a16:creationId xmlns:a16="http://schemas.microsoft.com/office/drawing/2014/main" id="{E1B8B94E-CA20-FF74-2ADF-B5EC39DD6428}"/>
              </a:ext>
            </a:extLst>
          </p:cNvPr>
          <p:cNvGrpSpPr/>
          <p:nvPr/>
        </p:nvGrpSpPr>
        <p:grpSpPr>
          <a:xfrm flipH="1">
            <a:off x="1638573" y="2027484"/>
            <a:ext cx="1740730" cy="3085848"/>
            <a:chOff x="5102983" y="1330093"/>
            <a:chExt cx="611190" cy="1090296"/>
          </a:xfrm>
          <a:solidFill>
            <a:schemeClr val="accent5"/>
          </a:solidFill>
        </p:grpSpPr>
        <p:grpSp>
          <p:nvGrpSpPr>
            <p:cNvPr id="55" name="Group 54">
              <a:extLst>
                <a:ext uri="{FF2B5EF4-FFF2-40B4-BE49-F238E27FC236}">
                  <a16:creationId xmlns:a16="http://schemas.microsoft.com/office/drawing/2014/main" id="{8E293501-D302-DA85-6738-E469DA60AEBA}"/>
                </a:ext>
              </a:extLst>
            </p:cNvPr>
            <p:cNvGrpSpPr/>
            <p:nvPr/>
          </p:nvGrpSpPr>
          <p:grpSpPr>
            <a:xfrm>
              <a:off x="5157952" y="1808115"/>
              <a:ext cx="241654" cy="277569"/>
              <a:chOff x="2968390" y="1782471"/>
              <a:chExt cx="241654" cy="277569"/>
            </a:xfrm>
            <a:grpFill/>
          </p:grpSpPr>
          <p:sp>
            <p:nvSpPr>
              <p:cNvPr id="63" name="Round Same Side Corner Rectangle 25">
                <a:extLst>
                  <a:ext uri="{FF2B5EF4-FFF2-40B4-BE49-F238E27FC236}">
                    <a16:creationId xmlns:a16="http://schemas.microsoft.com/office/drawing/2014/main" id="{7112980B-FE45-FC1E-49FD-B0847C5706D8}"/>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Round Same Side Corner Rectangle 26">
                <a:extLst>
                  <a:ext uri="{FF2B5EF4-FFF2-40B4-BE49-F238E27FC236}">
                    <a16:creationId xmlns:a16="http://schemas.microsoft.com/office/drawing/2014/main" id="{AFB5FA1A-8BFB-FBAD-9799-FC93627138B1}"/>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6" name="Rectangle 55">
              <a:extLst>
                <a:ext uri="{FF2B5EF4-FFF2-40B4-BE49-F238E27FC236}">
                  <a16:creationId xmlns:a16="http://schemas.microsoft.com/office/drawing/2014/main" id="{8BD05E56-50A3-B6E4-E0CC-82971AE5C601}"/>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Round Same Side Corner Rectangle 26">
              <a:extLst>
                <a:ext uri="{FF2B5EF4-FFF2-40B4-BE49-F238E27FC236}">
                  <a16:creationId xmlns:a16="http://schemas.microsoft.com/office/drawing/2014/main" id="{2914CD43-667A-D804-7D39-D4DDDE07FD04}"/>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8" name="Straight Arrow Connector 57">
              <a:extLst>
                <a:ext uri="{FF2B5EF4-FFF2-40B4-BE49-F238E27FC236}">
                  <a16:creationId xmlns:a16="http://schemas.microsoft.com/office/drawing/2014/main" id="{CAB0A6E2-6D7F-E966-EE89-6CF4CC7F853B}"/>
                </a:ext>
              </a:extLst>
            </p:cNvPr>
            <p:cNvCxnSpPr>
              <a:cxnSpLocks/>
            </p:cNvCxnSpPr>
            <p:nvPr/>
          </p:nvCxnSpPr>
          <p:spPr>
            <a:xfrm flipH="1">
              <a:off x="5175388" y="1694718"/>
              <a:ext cx="74812" cy="109302"/>
            </a:xfrm>
            <a:prstGeom prst="straightConnector1">
              <a:avLst/>
            </a:prstGeom>
            <a:grpFill/>
            <a:ln w="28575">
              <a:solidFill>
                <a:schemeClr val="accent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9" name="Group 58">
              <a:extLst>
                <a:ext uri="{FF2B5EF4-FFF2-40B4-BE49-F238E27FC236}">
                  <a16:creationId xmlns:a16="http://schemas.microsoft.com/office/drawing/2014/main" id="{C68B97CE-73D2-D365-AA65-1C3F2FEF72CF}"/>
                </a:ext>
              </a:extLst>
            </p:cNvPr>
            <p:cNvGrpSpPr/>
            <p:nvPr/>
          </p:nvGrpSpPr>
          <p:grpSpPr>
            <a:xfrm>
              <a:off x="5274909" y="1330093"/>
              <a:ext cx="439264" cy="1090296"/>
              <a:chOff x="4152776" y="1302447"/>
              <a:chExt cx="365595" cy="907443"/>
            </a:xfrm>
            <a:grpFill/>
          </p:grpSpPr>
          <p:sp>
            <p:nvSpPr>
              <p:cNvPr id="60" name="Flowchart: Manual Operation 59">
                <a:extLst>
                  <a:ext uri="{FF2B5EF4-FFF2-40B4-BE49-F238E27FC236}">
                    <a16:creationId xmlns:a16="http://schemas.microsoft.com/office/drawing/2014/main" id="{8052C5C4-17C0-20D2-BE40-CFC2592A7318}"/>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Round Same Side Corner Rectangle 23">
                <a:extLst>
                  <a:ext uri="{FF2B5EF4-FFF2-40B4-BE49-F238E27FC236}">
                    <a16:creationId xmlns:a16="http://schemas.microsoft.com/office/drawing/2014/main" id="{F1722DBB-11EA-942F-97FF-3B3FDBBC881C}"/>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Oval 61">
                <a:extLst>
                  <a:ext uri="{FF2B5EF4-FFF2-40B4-BE49-F238E27FC236}">
                    <a16:creationId xmlns:a16="http://schemas.microsoft.com/office/drawing/2014/main" id="{8CCCB7BA-5825-E5F1-890E-D7349608FFD2}"/>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28" name="TextBox 127">
            <a:extLst>
              <a:ext uri="{FF2B5EF4-FFF2-40B4-BE49-F238E27FC236}">
                <a16:creationId xmlns:a16="http://schemas.microsoft.com/office/drawing/2014/main" id="{CA4E4B50-9116-632E-B2CC-D312FCECDEFA}"/>
              </a:ext>
            </a:extLst>
          </p:cNvPr>
          <p:cNvSpPr txBox="1"/>
          <p:nvPr/>
        </p:nvSpPr>
        <p:spPr>
          <a:xfrm>
            <a:off x="4084408" y="4805555"/>
            <a:ext cx="6694306" cy="307777"/>
          </a:xfrm>
          <a:prstGeom prst="rect">
            <a:avLst/>
          </a:prstGeom>
          <a:noFill/>
        </p:spPr>
        <p:txBody>
          <a:bodyPr wrap="square">
            <a:spAutoFit/>
          </a:bodyPr>
          <a:lstStyle/>
          <a:p>
            <a:r>
              <a:rPr lang="en-US" sz="1400" i="1" dirty="0">
                <a:solidFill>
                  <a:schemeClr val="accent5"/>
                </a:solidFill>
                <a:latin typeface="Arial" panose="020B0604020202020204" pitchFamily="34" charset="0"/>
                <a:ea typeface="Helvetica Neue" charset="0"/>
                <a:cs typeface="Arial" panose="020B0604020202020204" pitchFamily="34" charset="0"/>
                <a:sym typeface="Century Gothic"/>
              </a:rPr>
              <a:t>Source : </a:t>
            </a:r>
            <a:r>
              <a:rPr lang="en-CA" sz="1400" b="0" i="1" u="none" strike="noStrike" cap="none" dirty="0">
                <a:solidFill>
                  <a:schemeClr val="accent5"/>
                </a:solidFill>
                <a:latin typeface="Arial" panose="020B0604020202020204" pitchFamily="34" charset="0"/>
                <a:ea typeface="Century Gothic"/>
                <a:cs typeface="Arial" panose="020B0604020202020204" pitchFamily="34" charset="0"/>
                <a:sym typeface="Century Gothic"/>
              </a:rPr>
              <a:t>Dossier de</a:t>
            </a:r>
            <a:r>
              <a:rPr lang="en-US" sz="1400" i="1" dirty="0">
                <a:solidFill>
                  <a:schemeClr val="accent5"/>
                </a:solidFill>
                <a:latin typeface="Arial" panose="020B0604020202020204" pitchFamily="34" charset="0"/>
                <a:ea typeface="Helvetica Neue" charset="0"/>
                <a:cs typeface="Arial" panose="020B0604020202020204" pitchFamily="34" charset="0"/>
                <a:sym typeface="Century Gothic"/>
              </a:rPr>
              <a:t> supervision et d'accompagnement inter-agences de l'Alliance ACSP </a:t>
            </a:r>
          </a:p>
        </p:txBody>
      </p:sp>
    </p:spTree>
    <p:extLst>
      <p:ext uri="{BB962C8B-B14F-4D97-AF65-F5344CB8AC3E}">
        <p14:creationId xmlns:p14="http://schemas.microsoft.com/office/powerpoint/2010/main" val="7280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Fin du module 2</a:t>
            </a:r>
          </a:p>
        </p:txBody>
      </p:sp>
      <p:sp>
        <p:nvSpPr>
          <p:cNvPr id="16" name="Speech Bubble: Rectangle with Corners Rounded 15">
            <a:extLst>
              <a:ext uri="{FF2B5EF4-FFF2-40B4-BE49-F238E27FC236}">
                <a16:creationId xmlns:a16="http://schemas.microsoft.com/office/drawing/2014/main" id="{AFE25853-C0EF-1B9A-6AD1-9A970E8C1C80}"/>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Revoir les objectifs d'apprentissage</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7" name="Speech Bubble: Rectangle with Corners Rounded 16">
            <a:extLst>
              <a:ext uri="{FF2B5EF4-FFF2-40B4-BE49-F238E27FC236}">
                <a16:creationId xmlns:a16="http://schemas.microsoft.com/office/drawing/2014/main" id="{9A1649CE-217A-BA37-073B-61F0FE35FF2C}"/>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Réflexion et retour d'information </a:t>
            </a:r>
          </a:p>
        </p:txBody>
      </p:sp>
      <p:sp>
        <p:nvSpPr>
          <p:cNvPr id="18" name="Speech Bubble: Rectangle with Corners Rounded 17">
            <a:extLst>
              <a:ext uri="{FF2B5EF4-FFF2-40B4-BE49-F238E27FC236}">
                <a16:creationId xmlns:a16="http://schemas.microsoft.com/office/drawing/2014/main" id="{E7A71B06-946F-41B0-2266-D56AA8CDCDA1}"/>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Fermeture</a:t>
            </a:r>
          </a:p>
        </p:txBody>
      </p:sp>
      <p:grpSp>
        <p:nvGrpSpPr>
          <p:cNvPr id="19" name="Group 18">
            <a:extLst>
              <a:ext uri="{FF2B5EF4-FFF2-40B4-BE49-F238E27FC236}">
                <a16:creationId xmlns:a16="http://schemas.microsoft.com/office/drawing/2014/main" id="{F486589C-92A0-EB43-FEBB-358E6D8588D9}"/>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9E71BFC0-61E1-B91B-C988-C4438876400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 name="Group 20">
              <a:extLst>
                <a:ext uri="{FF2B5EF4-FFF2-40B4-BE49-F238E27FC236}">
                  <a16:creationId xmlns:a16="http://schemas.microsoft.com/office/drawing/2014/main" id="{53840E42-078D-E2BC-EBAF-97D8CF25EE92}"/>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7ACFE5FB-7B7B-1301-4015-C767F48ED157}"/>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40</a:t>
                </a:r>
              </a:p>
            </p:txBody>
          </p:sp>
          <p:sp>
            <p:nvSpPr>
              <p:cNvPr id="26" name="Rectangle 25">
                <a:extLst>
                  <a:ext uri="{FF2B5EF4-FFF2-40B4-BE49-F238E27FC236}">
                    <a16:creationId xmlns:a16="http://schemas.microsoft.com/office/drawing/2014/main" id="{79956AC2-7A35-54C8-A1C8-A74C6A59636A}"/>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2" name="Group 21">
              <a:extLst>
                <a:ext uri="{FF2B5EF4-FFF2-40B4-BE49-F238E27FC236}">
                  <a16:creationId xmlns:a16="http://schemas.microsoft.com/office/drawing/2014/main" id="{6852EECE-A15E-6706-91CB-91B788BE1AE3}"/>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62DB7B72-D71C-F192-A73E-E68B8BC5BD24}"/>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703B16D0-5AFC-C613-F653-1B44A0DC3BF4}"/>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221736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Objectifs d'apprentissage</a:t>
            </a:r>
            <a:endParaRPr dirty="0"/>
          </a:p>
        </p:txBody>
      </p:sp>
      <p:sp>
        <p:nvSpPr>
          <p:cNvPr id="336" name="Google Shape;336;p7"/>
          <p:cNvSpPr txBox="1"/>
          <p:nvPr/>
        </p:nvSpPr>
        <p:spPr>
          <a:xfrm>
            <a:off x="6211159" y="3559759"/>
            <a:ext cx="2564404" cy="981382"/>
          </a:xfrm>
          <a:prstGeom prst="rect">
            <a:avLst/>
          </a:prstGeom>
          <a:noFill/>
          <a:ln>
            <a:noFill/>
          </a:ln>
        </p:spPr>
        <p:txBody>
          <a:bodyPr spcFirstLastPara="1" wrap="square" lIns="91425" tIns="45700" rIns="91425" bIns="45700" anchor="t" anchorCtr="0">
            <a:spAutoFit/>
          </a:bodyPr>
          <a:lstStyle/>
          <a:p>
            <a:pPr marL="0" marR="0" lvl="1" algn="ctr" rtl="0">
              <a:lnSpc>
                <a:spcPct val="107000"/>
              </a:lnSpc>
              <a:spcBef>
                <a:spcPts val="0"/>
              </a:spcBef>
              <a:spcAft>
                <a:spcPts val="0"/>
              </a:spcAft>
              <a:buNone/>
            </a:pPr>
            <a:r>
              <a:rPr lang="en-GB"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Énumérez et décrivez les six étapes de la gestion de cas </a:t>
            </a:r>
            <a:endParaRPr dirty="0">
              <a:latin typeface="Arial" panose="020B0604020202020204" pitchFamily="34" charset="0"/>
              <a:cs typeface="Arial" panose="020B0604020202020204" pitchFamily="34" charset="0"/>
            </a:endParaRPr>
          </a:p>
        </p:txBody>
      </p:sp>
      <p:sp>
        <p:nvSpPr>
          <p:cNvPr id="341" name="Google Shape;341;p7"/>
          <p:cNvSpPr txBox="1"/>
          <p:nvPr/>
        </p:nvSpPr>
        <p:spPr>
          <a:xfrm>
            <a:off x="613915" y="3559759"/>
            <a:ext cx="2200700" cy="981382"/>
          </a:xfrm>
          <a:prstGeom prst="rect">
            <a:avLst/>
          </a:prstGeom>
          <a:noFill/>
          <a:ln>
            <a:noFill/>
          </a:ln>
        </p:spPr>
        <p:txBody>
          <a:bodyPr spcFirstLastPara="1" wrap="square" lIns="91425" tIns="45700" rIns="91425" bIns="45700" anchor="t" anchorCtr="0">
            <a:spAutoFit/>
          </a:bodyPr>
          <a:lstStyle/>
          <a:p>
            <a:pPr marL="0" marR="0" lvl="1" algn="ctr" rtl="0">
              <a:lnSpc>
                <a:spcPct val="107000"/>
              </a:lnSpc>
              <a:spcBef>
                <a:spcPts val="0"/>
              </a:spcBef>
              <a:spcAft>
                <a:spcPts val="0"/>
              </a:spcAft>
              <a:buNone/>
            </a:pPr>
            <a:r>
              <a:rPr lang="en-GB" dirty="0">
                <a:solidFill>
                  <a:schemeClr val="dk1"/>
                </a:solidFill>
                <a:latin typeface="Arial" panose="020B0604020202020204" pitchFamily="34" charset="0"/>
                <a:ea typeface="Helvetica Neue"/>
                <a:cs typeface="Arial" panose="020B0604020202020204" pitchFamily="34" charset="0"/>
                <a:sym typeface="Helvetica Neue"/>
              </a:rPr>
              <a:t>Évaluer </a:t>
            </a:r>
            <a:r>
              <a:rPr lang="en-GB"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si un enfant a besoin d'une gestion de cas ou non.</a:t>
            </a:r>
            <a:endParaRPr dirty="0">
              <a:solidFill>
                <a:schemeClr val="dk1"/>
              </a:solidFill>
              <a:latin typeface="Arial" panose="020B0604020202020204" pitchFamily="34" charset="0"/>
              <a:cs typeface="Arial" panose="020B0604020202020204" pitchFamily="34" charset="0"/>
            </a:endParaRPr>
          </a:p>
        </p:txBody>
      </p:sp>
      <p:grpSp>
        <p:nvGrpSpPr>
          <p:cNvPr id="344" name="Google Shape;344;p7"/>
          <p:cNvGrpSpPr/>
          <p:nvPr/>
        </p:nvGrpSpPr>
        <p:grpSpPr>
          <a:xfrm>
            <a:off x="1049758" y="2261381"/>
            <a:ext cx="1196375" cy="868968"/>
            <a:chOff x="6878053" y="1156317"/>
            <a:chExt cx="1431178" cy="1039513"/>
          </a:xfrm>
          <a:solidFill>
            <a:schemeClr val="accent5"/>
          </a:solidFill>
        </p:grpSpPr>
        <p:grpSp>
          <p:nvGrpSpPr>
            <p:cNvPr id="345" name="Google Shape;345;p7"/>
            <p:cNvGrpSpPr/>
            <p:nvPr/>
          </p:nvGrpSpPr>
          <p:grpSpPr>
            <a:xfrm>
              <a:off x="7672978" y="1156317"/>
              <a:ext cx="412941" cy="436880"/>
              <a:chOff x="243840" y="1676400"/>
              <a:chExt cx="701040" cy="741680"/>
            </a:xfrm>
            <a:grpFill/>
          </p:grpSpPr>
          <p:sp>
            <p:nvSpPr>
              <p:cNvPr id="346" name="Google Shape;34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7" name="Google Shape;34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48" name="Google Shape;34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9" name="Google Shape;34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0" name="Google Shape;350;p7"/>
          <p:cNvGrpSpPr/>
          <p:nvPr/>
        </p:nvGrpSpPr>
        <p:grpSpPr>
          <a:xfrm>
            <a:off x="3872593" y="2261381"/>
            <a:ext cx="1196375" cy="868968"/>
            <a:chOff x="6878053" y="1156317"/>
            <a:chExt cx="1431178" cy="1039513"/>
          </a:xfrm>
          <a:solidFill>
            <a:schemeClr val="accent5"/>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6" name="Google Shape;356;p7"/>
          <p:cNvGrpSpPr/>
          <p:nvPr/>
        </p:nvGrpSpPr>
        <p:grpSpPr>
          <a:xfrm>
            <a:off x="6828854" y="2281349"/>
            <a:ext cx="1196375" cy="868968"/>
            <a:chOff x="6878053" y="1156317"/>
            <a:chExt cx="1431178" cy="1039513"/>
          </a:xfrm>
          <a:solidFill>
            <a:schemeClr val="accent5"/>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2" name="Google Shape;362;p7"/>
          <p:cNvGrpSpPr/>
          <p:nvPr/>
        </p:nvGrpSpPr>
        <p:grpSpPr>
          <a:xfrm>
            <a:off x="9644666" y="2261381"/>
            <a:ext cx="1196375" cy="868968"/>
            <a:chOff x="6878053" y="1156317"/>
            <a:chExt cx="1431178" cy="1039513"/>
          </a:xfrm>
          <a:solidFill>
            <a:schemeClr val="accent5"/>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27FC6822-2D5B-0E55-09DA-A16ECBB8F31D}"/>
              </a:ext>
            </a:extLst>
          </p:cNvPr>
          <p:cNvSpPr txBox="1"/>
          <p:nvPr/>
        </p:nvSpPr>
        <p:spPr>
          <a:xfrm>
            <a:off x="9264546" y="3559759"/>
            <a:ext cx="2089254" cy="1477328"/>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Discutez des 3 fonctions essentielles d'un </a:t>
            </a:r>
            <a:r>
              <a:rPr lang="en-GB" dirty="0" err="1">
                <a:latin typeface="Arial" panose="020B0604020202020204" pitchFamily="34" charset="0"/>
                <a:cs typeface="Arial" panose="020B0604020202020204" pitchFamily="34" charset="0"/>
              </a:rPr>
              <a:t>gestionnaire</a:t>
            </a:r>
            <a:r>
              <a:rPr lang="en-GB" dirty="0">
                <a:latin typeface="Arial" panose="020B0604020202020204" pitchFamily="34" charset="0"/>
                <a:cs typeface="Arial" panose="020B0604020202020204" pitchFamily="34" charset="0"/>
              </a:rPr>
              <a:t> de </a:t>
            </a:r>
            <a:r>
              <a:rPr lang="en-GB" dirty="0" err="1">
                <a:latin typeface="Arial" panose="020B0604020202020204" pitchFamily="34" charset="0"/>
                <a:cs typeface="Arial" panose="020B0604020202020204" pitchFamily="34" charset="0"/>
              </a:rPr>
              <a:t>cas</a:t>
            </a:r>
            <a:r>
              <a:rPr lang="en-GB" dirty="0">
                <a:latin typeface="Arial" panose="020B0604020202020204" pitchFamily="34" charset="0"/>
                <a:cs typeface="Arial" panose="020B0604020202020204" pitchFamily="34" charset="0"/>
              </a:rPr>
              <a:t>.</a:t>
            </a:r>
          </a:p>
        </p:txBody>
      </p:sp>
      <p:sp>
        <p:nvSpPr>
          <p:cNvPr id="3" name="TextBox 2">
            <a:extLst>
              <a:ext uri="{FF2B5EF4-FFF2-40B4-BE49-F238E27FC236}">
                <a16:creationId xmlns:a16="http://schemas.microsoft.com/office/drawing/2014/main" id="{85180098-5182-B250-F451-ED0712C69B73}"/>
              </a:ext>
            </a:extLst>
          </p:cNvPr>
          <p:cNvSpPr txBox="1"/>
          <p:nvPr/>
        </p:nvSpPr>
        <p:spPr>
          <a:xfrm>
            <a:off x="3254898" y="3559759"/>
            <a:ext cx="2564404" cy="1477328"/>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Expliquer les approches de la gestion de cas fondées sur la participation, l'autonomisation et les forces.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CCABB21D-8902-5B26-73C1-91647280790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Qu'est-ce que la gestion de cas ?</a:t>
            </a:r>
          </a:p>
        </p:txBody>
      </p:sp>
    </p:spTree>
    <p:extLst>
      <p:ext uri="{BB962C8B-B14F-4D97-AF65-F5344CB8AC3E}">
        <p14:creationId xmlns:p14="http://schemas.microsoft.com/office/powerpoint/2010/main" val="3382837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D1D0882-429B-1E1B-28EB-D025ED98341D}"/>
              </a:ext>
            </a:extLst>
          </p:cNvPr>
          <p:cNvSpPr>
            <a:spLocks noGrp="1"/>
          </p:cNvSpPr>
          <p:nvPr>
            <p:ph type="title"/>
          </p:nvPr>
        </p:nvSpPr>
        <p:spPr/>
        <p:txBody>
          <a:bodyPr/>
          <a:lstStyle/>
          <a:p>
            <a:r>
              <a:rPr lang="en-GB" dirty="0"/>
              <a:t>Définition de la gestion de cas</a:t>
            </a:r>
            <a:endParaRPr lang="en-BE" dirty="0"/>
          </a:p>
        </p:txBody>
      </p:sp>
      <p:grpSp>
        <p:nvGrpSpPr>
          <p:cNvPr id="2" name="Group 1">
            <a:extLst>
              <a:ext uri="{FF2B5EF4-FFF2-40B4-BE49-F238E27FC236}">
                <a16:creationId xmlns:a16="http://schemas.microsoft.com/office/drawing/2014/main" id="{B2AABEA5-2264-9767-526E-7C6A408EB0FD}"/>
              </a:ext>
            </a:extLst>
          </p:cNvPr>
          <p:cNvGrpSpPr/>
          <p:nvPr/>
        </p:nvGrpSpPr>
        <p:grpSpPr>
          <a:xfrm>
            <a:off x="10228983" y="337468"/>
            <a:ext cx="1587872" cy="1368854"/>
            <a:chOff x="10228983" y="337468"/>
            <a:chExt cx="1587872" cy="1368854"/>
          </a:xfrm>
        </p:grpSpPr>
        <p:sp>
          <p:nvSpPr>
            <p:cNvPr id="16" name="Hexagon 15">
              <a:extLst>
                <a:ext uri="{FF2B5EF4-FFF2-40B4-BE49-F238E27FC236}">
                  <a16:creationId xmlns:a16="http://schemas.microsoft.com/office/drawing/2014/main" id="{A42E28A6-5250-2AFE-FBC6-E29577B4206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7" name="Group 16">
              <a:extLst>
                <a:ext uri="{FF2B5EF4-FFF2-40B4-BE49-F238E27FC236}">
                  <a16:creationId xmlns:a16="http://schemas.microsoft.com/office/drawing/2014/main" id="{D680D73A-D6F3-E4B5-B556-0A95D085D4CE}"/>
                </a:ext>
              </a:extLst>
            </p:cNvPr>
            <p:cNvGrpSpPr/>
            <p:nvPr/>
          </p:nvGrpSpPr>
          <p:grpSpPr>
            <a:xfrm>
              <a:off x="10621771" y="762700"/>
              <a:ext cx="562136" cy="634675"/>
              <a:chOff x="760175" y="830142"/>
              <a:chExt cx="867619" cy="979579"/>
            </a:xfrm>
          </p:grpSpPr>
          <p:sp>
            <p:nvSpPr>
              <p:cNvPr id="21" name="Rectangle 20">
                <a:extLst>
                  <a:ext uri="{FF2B5EF4-FFF2-40B4-BE49-F238E27FC236}">
                    <a16:creationId xmlns:a16="http://schemas.microsoft.com/office/drawing/2014/main" id="{3A12D1C7-29AB-B16F-1010-2ED405C1F85A}"/>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24</a:t>
                </a:r>
              </a:p>
            </p:txBody>
          </p:sp>
          <p:sp>
            <p:nvSpPr>
              <p:cNvPr id="22" name="Rectangle 21">
                <a:extLst>
                  <a:ext uri="{FF2B5EF4-FFF2-40B4-BE49-F238E27FC236}">
                    <a16:creationId xmlns:a16="http://schemas.microsoft.com/office/drawing/2014/main" id="{1A0E4913-0D74-569C-DDFE-D747CA15091A}"/>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8" name="Group 17">
              <a:extLst>
                <a:ext uri="{FF2B5EF4-FFF2-40B4-BE49-F238E27FC236}">
                  <a16:creationId xmlns:a16="http://schemas.microsoft.com/office/drawing/2014/main" id="{D32D8C92-4B84-A571-C355-F82737C956F9}"/>
                </a:ext>
              </a:extLst>
            </p:cNvPr>
            <p:cNvGrpSpPr/>
            <p:nvPr/>
          </p:nvGrpSpPr>
          <p:grpSpPr>
            <a:xfrm>
              <a:off x="11325415" y="762701"/>
              <a:ext cx="182192" cy="634674"/>
              <a:chOff x="2121762" y="2323619"/>
              <a:chExt cx="200378" cy="825210"/>
            </a:xfrm>
          </p:grpSpPr>
          <p:sp>
            <p:nvSpPr>
              <p:cNvPr id="19" name="Isosceles Triangle 18">
                <a:extLst>
                  <a:ext uri="{FF2B5EF4-FFF2-40B4-BE49-F238E27FC236}">
                    <a16:creationId xmlns:a16="http://schemas.microsoft.com/office/drawing/2014/main" id="{E7F0AD97-7C7D-069B-700D-40D89D6199A8}"/>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81F0A344-3704-C984-CC4E-C140290554C0}"/>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3" name="Google Shape;114;p9">
            <a:extLst>
              <a:ext uri="{FF2B5EF4-FFF2-40B4-BE49-F238E27FC236}">
                <a16:creationId xmlns:a16="http://schemas.microsoft.com/office/drawing/2014/main" id="{537C82FC-0261-CF36-F5DF-775AB3DB2AA3}"/>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24" name="Group 23">
            <a:extLst>
              <a:ext uri="{FF2B5EF4-FFF2-40B4-BE49-F238E27FC236}">
                <a16:creationId xmlns:a16="http://schemas.microsoft.com/office/drawing/2014/main" id="{0F99FA59-09C4-B670-AB6F-54440A62BA7C}"/>
              </a:ext>
            </a:extLst>
          </p:cNvPr>
          <p:cNvGrpSpPr/>
          <p:nvPr/>
        </p:nvGrpSpPr>
        <p:grpSpPr>
          <a:xfrm>
            <a:off x="357066" y="1224523"/>
            <a:ext cx="369332" cy="369332"/>
            <a:chOff x="6784825" y="4717805"/>
            <a:chExt cx="1170980" cy="1170980"/>
          </a:xfrm>
        </p:grpSpPr>
        <p:sp>
          <p:nvSpPr>
            <p:cNvPr id="25" name="Oval 24">
              <a:extLst>
                <a:ext uri="{FF2B5EF4-FFF2-40B4-BE49-F238E27FC236}">
                  <a16:creationId xmlns:a16="http://schemas.microsoft.com/office/drawing/2014/main" id="{62AC2BAD-3C39-0004-D944-451E44F24F00}"/>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209008DA-03A5-B645-6A76-6DAE895C535B}"/>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26">
              <a:extLst>
                <a:ext uri="{FF2B5EF4-FFF2-40B4-BE49-F238E27FC236}">
                  <a16:creationId xmlns:a16="http://schemas.microsoft.com/office/drawing/2014/main" id="{57E19B54-D68F-6592-9610-D12FAB4FB6CB}"/>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27">
              <a:extLst>
                <a:ext uri="{FF2B5EF4-FFF2-40B4-BE49-F238E27FC236}">
                  <a16:creationId xmlns:a16="http://schemas.microsoft.com/office/drawing/2014/main" id="{D7AF520C-5C3B-9A8F-DFB1-4FBBF11AFE13}"/>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9" name="Speech Bubble: Rectangle with Corners Rounded 28">
            <a:extLst>
              <a:ext uri="{FF2B5EF4-FFF2-40B4-BE49-F238E27FC236}">
                <a16:creationId xmlns:a16="http://schemas.microsoft.com/office/drawing/2014/main" id="{A5D0519F-B221-2AFE-A9F7-E39B983D8E14}"/>
              </a:ext>
            </a:extLst>
          </p:cNvPr>
          <p:cNvSpPr/>
          <p:nvPr/>
        </p:nvSpPr>
        <p:spPr>
          <a:xfrm>
            <a:off x="794079" y="2518880"/>
            <a:ext cx="3021783" cy="2353767"/>
          </a:xfrm>
          <a:prstGeom prst="wedgeRoundRectCallou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Qui doit bénéficier de la gestion de cas ?</a:t>
            </a:r>
            <a:endParaRPr lang="en-BE" sz="2400" dirty="0">
              <a:solidFill>
                <a:schemeClr val="tx1"/>
              </a:solidFill>
              <a:latin typeface="Arial" panose="020B0604020202020204" pitchFamily="34" charset="0"/>
              <a:cs typeface="Arial" panose="020B0604020202020204" pitchFamily="34" charset="0"/>
            </a:endParaRPr>
          </a:p>
        </p:txBody>
      </p:sp>
      <p:sp>
        <p:nvSpPr>
          <p:cNvPr id="30" name="Speech Bubble: Rectangle with Corners Rounded 29">
            <a:extLst>
              <a:ext uri="{FF2B5EF4-FFF2-40B4-BE49-F238E27FC236}">
                <a16:creationId xmlns:a16="http://schemas.microsoft.com/office/drawing/2014/main" id="{B6AEE965-E83D-DEBA-CF69-012BEFD0C8D1}"/>
              </a:ext>
            </a:extLst>
          </p:cNvPr>
          <p:cNvSpPr/>
          <p:nvPr/>
        </p:nvSpPr>
        <p:spPr>
          <a:xfrm>
            <a:off x="4469661" y="2518880"/>
            <a:ext cx="3021783" cy="2353767"/>
          </a:xfrm>
          <a:prstGeom prst="wedgeRoundRectCallou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Quel est le processus de gestion des cas ?</a:t>
            </a:r>
            <a:endParaRPr lang="en-US" sz="2400" dirty="0">
              <a:solidFill>
                <a:schemeClr val="tx1"/>
              </a:solidFill>
              <a:latin typeface="Arial" panose="020B0604020202020204" pitchFamily="34" charset="0"/>
              <a:cs typeface="Arial" panose="020B0604020202020204" pitchFamily="34" charset="0"/>
            </a:endParaRPr>
          </a:p>
        </p:txBody>
      </p:sp>
      <p:sp>
        <p:nvSpPr>
          <p:cNvPr id="31" name="Speech Bubble: Rectangle with Corners Rounded 30">
            <a:extLst>
              <a:ext uri="{FF2B5EF4-FFF2-40B4-BE49-F238E27FC236}">
                <a16:creationId xmlns:a16="http://schemas.microsoft.com/office/drawing/2014/main" id="{3C38AA54-0E41-353C-4BA7-7906720E7F67}"/>
              </a:ext>
            </a:extLst>
          </p:cNvPr>
          <p:cNvSpPr/>
          <p:nvPr/>
        </p:nvSpPr>
        <p:spPr>
          <a:xfrm>
            <a:off x="8145243" y="2518880"/>
            <a:ext cx="3021783" cy="2353767"/>
          </a:xfrm>
          <a:prstGeom prst="wedgeRoundRectCallou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Quels sont les rôles et les responsabilités du </a:t>
            </a:r>
            <a:r>
              <a:rPr lang="en-GB" sz="2400" dirty="0" err="1">
                <a:solidFill>
                  <a:schemeClr val="tx1"/>
                </a:solidFill>
                <a:latin typeface="Arial" panose="020B0604020202020204" pitchFamily="34" charset="0"/>
                <a:cs typeface="Arial" panose="020B0604020202020204" pitchFamily="34" charset="0"/>
              </a:rPr>
              <a:t>gestionnaire</a:t>
            </a:r>
            <a:r>
              <a:rPr lang="en-GB" sz="2400" dirty="0">
                <a:solidFill>
                  <a:schemeClr val="tx1"/>
                </a:solidFill>
                <a:latin typeface="Arial" panose="020B0604020202020204" pitchFamily="34" charset="0"/>
                <a:cs typeface="Arial" panose="020B0604020202020204" pitchFamily="34" charset="0"/>
              </a:rPr>
              <a:t> de </a:t>
            </a:r>
            <a:r>
              <a:rPr lang="en-GB" sz="2400" dirty="0" err="1">
                <a:solidFill>
                  <a:schemeClr val="tx1"/>
                </a:solidFill>
                <a:latin typeface="Arial" panose="020B0604020202020204" pitchFamily="34" charset="0"/>
                <a:cs typeface="Arial" panose="020B0604020202020204" pitchFamily="34" charset="0"/>
              </a:rPr>
              <a:t>cas</a:t>
            </a:r>
            <a:r>
              <a:rPr lang="en-GB" sz="2400" dirty="0">
                <a:solidFill>
                  <a:schemeClr val="tx1"/>
                </a:solidFill>
                <a:latin typeface="Arial" panose="020B0604020202020204" pitchFamily="34" charset="0"/>
                <a:cs typeface="Arial" panose="020B0604020202020204" pitchFamily="34" charset="0"/>
              </a:rPr>
              <a:t> ?</a:t>
            </a:r>
            <a:endParaRPr lang="en-BE"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8366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AD612-143D-4160-ADB7-1BB04298170D}"/>
              </a:ext>
            </a:extLst>
          </p:cNvPr>
          <p:cNvSpPr>
            <a:spLocks noGrp="1"/>
          </p:cNvSpPr>
          <p:nvPr>
            <p:ph type="title"/>
          </p:nvPr>
        </p:nvSpPr>
        <p:spPr/>
        <p:txBody>
          <a:bodyPr/>
          <a:lstStyle/>
          <a:p>
            <a:r>
              <a:rPr lang="en-CA" dirty="0"/>
              <a:t>Définition inter-agences</a:t>
            </a:r>
          </a:p>
        </p:txBody>
      </p:sp>
      <p:grpSp>
        <p:nvGrpSpPr>
          <p:cNvPr id="4" name="Group 3">
            <a:extLst>
              <a:ext uri="{FF2B5EF4-FFF2-40B4-BE49-F238E27FC236}">
                <a16:creationId xmlns:a16="http://schemas.microsoft.com/office/drawing/2014/main" id="{3CFE6D23-345E-4913-3E23-5C1AF43645D3}"/>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377E2F26-A773-E4CF-FB27-46C5FD2D943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A8331BA1-4CB8-894B-716C-74B2A72570FA}"/>
                </a:ext>
              </a:extLst>
            </p:cNvPr>
            <p:cNvGrpSpPr/>
            <p:nvPr/>
          </p:nvGrpSpPr>
          <p:grpSpPr>
            <a:xfrm>
              <a:off x="10741851" y="707024"/>
              <a:ext cx="562136" cy="634675"/>
              <a:chOff x="760175" y="830141"/>
              <a:chExt cx="867619" cy="979580"/>
            </a:xfrm>
          </p:grpSpPr>
          <p:sp>
            <p:nvSpPr>
              <p:cNvPr id="7" name="Rectangle 6">
                <a:extLst>
                  <a:ext uri="{FF2B5EF4-FFF2-40B4-BE49-F238E27FC236}">
                    <a16:creationId xmlns:a16="http://schemas.microsoft.com/office/drawing/2014/main" id="{21440C2A-5350-B815-6D57-CD82CF740655}"/>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25</a:t>
                </a:r>
              </a:p>
            </p:txBody>
          </p:sp>
          <p:sp>
            <p:nvSpPr>
              <p:cNvPr id="8" name="Rectangle 7">
                <a:extLst>
                  <a:ext uri="{FF2B5EF4-FFF2-40B4-BE49-F238E27FC236}">
                    <a16:creationId xmlns:a16="http://schemas.microsoft.com/office/drawing/2014/main" id="{EE56765E-9E4B-3603-AE96-9E39F5D72A39}"/>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9" name="TextBox 8">
            <a:extLst>
              <a:ext uri="{FF2B5EF4-FFF2-40B4-BE49-F238E27FC236}">
                <a16:creationId xmlns:a16="http://schemas.microsoft.com/office/drawing/2014/main" id="{F707F617-04B9-A5CC-F67F-1AB818B3599B}"/>
              </a:ext>
            </a:extLst>
          </p:cNvPr>
          <p:cNvSpPr txBox="1"/>
          <p:nvPr/>
        </p:nvSpPr>
        <p:spPr>
          <a:xfrm>
            <a:off x="4258742" y="5096621"/>
            <a:ext cx="6902532"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(2014). Lignes directrices inter-agences pour la protection de l'enfance et la gestion des cas.</a:t>
            </a:r>
          </a:p>
        </p:txBody>
      </p:sp>
      <p:sp>
        <p:nvSpPr>
          <p:cNvPr id="10" name="Rectangle: Rounded Corners 9">
            <a:extLst>
              <a:ext uri="{FF2B5EF4-FFF2-40B4-BE49-F238E27FC236}">
                <a16:creationId xmlns:a16="http://schemas.microsoft.com/office/drawing/2014/main" id="{B5F0E7E4-BEAA-9E67-DA50-3925654C0A49}"/>
              </a:ext>
            </a:extLst>
          </p:cNvPr>
          <p:cNvSpPr/>
          <p:nvPr/>
        </p:nvSpPr>
        <p:spPr>
          <a:xfrm>
            <a:off x="3458817" y="2036386"/>
            <a:ext cx="7702457" cy="28798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"La gestion de cas est une manière d'organiser et de réaliser le travail pour répondre aux besoins individuels d'un enfant (et de sa famille) de manière appropriée, systématique et opportune, par le biais d'un soutien direct et/ou de références, et conformément aux objectifs d'un projet ou d'un programme."</a:t>
            </a:r>
          </a:p>
        </p:txBody>
      </p:sp>
      <p:pic>
        <p:nvPicPr>
          <p:cNvPr id="3" name="Picture 2">
            <a:extLst>
              <a:ext uri="{FF2B5EF4-FFF2-40B4-BE49-F238E27FC236}">
                <a16:creationId xmlns:a16="http://schemas.microsoft.com/office/drawing/2014/main" id="{9CA1E92D-6199-B4E6-0D0D-2D60D8F73908}"/>
              </a:ext>
            </a:extLst>
          </p:cNvPr>
          <p:cNvPicPr>
            <a:picLocks noChangeAspect="1"/>
          </p:cNvPicPr>
          <p:nvPr/>
        </p:nvPicPr>
        <p:blipFill rotWithShape="1">
          <a:blip r:embed="rId3"/>
          <a:srcRect t="144"/>
          <a:stretch/>
        </p:blipFill>
        <p:spPr>
          <a:xfrm>
            <a:off x="1209260" y="1774775"/>
            <a:ext cx="2715799" cy="3845066"/>
          </a:xfrm>
          <a:prstGeom prst="rect">
            <a:avLst/>
          </a:prstGeom>
          <a:ln>
            <a:solidFill>
              <a:schemeClr val="accent5"/>
            </a:solidFill>
          </a:ln>
        </p:spPr>
      </p:pic>
    </p:spTree>
    <p:extLst>
      <p:ext uri="{BB962C8B-B14F-4D97-AF65-F5344CB8AC3E}">
        <p14:creationId xmlns:p14="http://schemas.microsoft.com/office/powerpoint/2010/main" val="3445248368"/>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7486</TotalTime>
  <Words>9305</Words>
  <Application>Microsoft Office PowerPoint</Application>
  <PresentationFormat>Widescreen</PresentationFormat>
  <Paragraphs>980</Paragraphs>
  <Slides>57</Slides>
  <Notes>57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Arial</vt:lpstr>
      <vt:lpstr>Berlin Sans FB</vt:lpstr>
      <vt:lpstr>Calibri</vt:lpstr>
      <vt:lpstr>Calibri Light</vt:lpstr>
      <vt:lpstr>Garamond</vt:lpstr>
      <vt:lpstr>Helvetica Neue</vt:lpstr>
      <vt:lpstr>Wingdings</vt:lpstr>
      <vt:lpstr>Office Theme</vt:lpstr>
      <vt:lpstr>PowerPoint Presentation</vt:lpstr>
      <vt:lpstr>PowerPoint Presentation</vt:lpstr>
      <vt:lpstr>Objectif du module</vt:lpstr>
      <vt:lpstr>Ordre du jour</vt:lpstr>
      <vt:lpstr>Exercice de récapitulation</vt:lpstr>
      <vt:lpstr>Objectifs d'apprentissage</vt:lpstr>
      <vt:lpstr>PowerPoint Presentation</vt:lpstr>
      <vt:lpstr>Définition de la gestion de cas</vt:lpstr>
      <vt:lpstr>Définition inter-agences</vt:lpstr>
      <vt:lpstr>Standard 18</vt:lpstr>
      <vt:lpstr>Définition de la gestion de cas</vt:lpstr>
      <vt:lpstr>PowerPoint Presentation</vt:lpstr>
      <vt:lpstr>S'agit-il d'un cas de protection de l'enfance ?</vt:lpstr>
      <vt:lpstr>S'agit-il d'un cas de protection de l'enfance ?</vt:lpstr>
      <vt:lpstr>S'agit-il d'un cas de protection de l'enfance ?</vt:lpstr>
      <vt:lpstr>Principaux points d'apprentissage</vt:lpstr>
      <vt:lpstr>PowerPoint Presentation</vt:lpstr>
      <vt:lpstr>Comment aborder la gestion des cas</vt:lpstr>
      <vt:lpstr>Promouvoir la participation significative de l'enfant</vt:lpstr>
      <vt:lpstr>Promouvoir la participation significative de l'enfant</vt:lpstr>
      <vt:lpstr>Participation des enfants</vt:lpstr>
      <vt:lpstr>Autonomisation</vt:lpstr>
      <vt:lpstr>Approche fondée sur les points forts</vt:lpstr>
      <vt:lpstr>Principe de protection de l'enfant : intérêt supérieur de l'enfant</vt:lpstr>
      <vt:lpstr>Processus de gestion des cas</vt:lpstr>
      <vt:lpstr>Étapes de la gestion des cas</vt:lpstr>
      <vt:lpstr>L'histoire d'Asha</vt:lpstr>
      <vt:lpstr>L'histoire d'Asha : Ordre chronologique</vt:lpstr>
      <vt:lpstr>L'histoire d'Asha : Réévaluation</vt:lpstr>
      <vt:lpstr>Principaux points d'apprentissage</vt:lpstr>
      <vt:lpstr>PowerPoint Presentation</vt:lpstr>
      <vt:lpstr>Les trois fonctions essentielles d'un gestionnaire de cas</vt:lpstr>
      <vt:lpstr>Responsabilités principales</vt:lpstr>
      <vt:lpstr>Fonction de soutien </vt:lpstr>
      <vt:lpstr>Fonction de coordination </vt:lpstr>
      <vt:lpstr>Fonction de gestion de l'information </vt:lpstr>
      <vt:lpstr>Liste de choses à faire pour un gestionnaire de cas</vt:lpstr>
      <vt:lpstr>PowerPoint Presentation</vt:lpstr>
      <vt:lpstr>La gestion de cas est exigeante !</vt:lpstr>
      <vt:lpstr>Principaux points d'apprentissage</vt:lpstr>
      <vt:lpstr>PowerPoint Presentation</vt:lpstr>
      <vt:lpstr>Discussion en binôme</vt:lpstr>
      <vt:lpstr>Raisons de collecter et de stocker les informations relatives à un enfant</vt:lpstr>
      <vt:lpstr>Quoi et comment documenter l'information</vt:lpstr>
      <vt:lpstr>PowerPoint Presentation</vt:lpstr>
      <vt:lpstr>Norme 5</vt:lpstr>
      <vt:lpstr>Norme 5</vt:lpstr>
      <vt:lpstr>Principes de protection des données personnelles</vt:lpstr>
      <vt:lpstr>Principes de protection des données personnelles</vt:lpstr>
      <vt:lpstr>Principes de protection des données personnelles</vt:lpstr>
      <vt:lpstr>Principes de gestion de l'information</vt:lpstr>
      <vt:lpstr>Principaux points d'apprentissage</vt:lpstr>
      <vt:lpstr>PowerPoint Presentation</vt:lpstr>
      <vt:lpstr>Un travail stimulant et exigeant</vt:lpstr>
      <vt:lpstr>Plan de soutien et de soins personnels </vt:lpstr>
      <vt:lpstr>Supervision et accompagnement dans la gestion des cas</vt:lpstr>
      <vt:lpstr>Fin du module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keywords>, docId:CFEEE792ADFAB99F7A275F8EBF405EE5</cp:keywords>
  <cp:lastModifiedBy>Ilse Van der Straeten</cp:lastModifiedBy>
  <cp:revision>92</cp:revision>
  <cp:lastPrinted>2023-02-24T18:10:28Z</cp:lastPrinted>
  <dcterms:created xsi:type="dcterms:W3CDTF">2023-02-13T10:26:01Z</dcterms:created>
  <dcterms:modified xsi:type="dcterms:W3CDTF">2023-04-05T15:04:37Z</dcterms:modified>
</cp:coreProperties>
</file>